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80" r:id="rId23"/>
    <p:sldId id="281" r:id="rId24"/>
    <p:sldId id="284" r:id="rId25"/>
    <p:sldId id="289" r:id="rId26"/>
    <p:sldId id="290" r:id="rId27"/>
    <p:sldId id="292" r:id="rId28"/>
    <p:sldId id="295" r:id="rId29"/>
    <p:sldId id="296" r:id="rId30"/>
    <p:sldId id="297" r:id="rId31"/>
    <p:sldId id="298" r:id="rId32"/>
    <p:sldId id="285" r:id="rId33"/>
    <p:sldId id="287" r:id="rId34"/>
    <p:sldId id="288" r:id="rId35"/>
    <p:sldId id="286"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31" r:id="rId64"/>
    <p:sldId id="326" r:id="rId65"/>
    <p:sldId id="327" r:id="rId6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DACE-B714-48FC-91FE-9B6BAAE931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CA2EC434-D554-4BAD-BB0D-761C11D04E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25FB8E48-D1AF-4774-9CF1-293DD02C131B}"/>
              </a:ext>
            </a:extLst>
          </p:cNvPr>
          <p:cNvSpPr>
            <a:spLocks noGrp="1"/>
          </p:cNvSpPr>
          <p:nvPr>
            <p:ph type="dt" sz="half" idx="10"/>
          </p:nvPr>
        </p:nvSpPr>
        <p:spPr/>
        <p:txBody>
          <a:bodyPr/>
          <a:lstStyle/>
          <a:p>
            <a:fld id="{39A9ED10-7033-433E-B2AC-96D8B204D8C0}" type="datetimeFigureOut">
              <a:rPr lang="es-AR" smtClean="0"/>
              <a:t>19/5/2020</a:t>
            </a:fld>
            <a:endParaRPr lang="es-AR"/>
          </a:p>
        </p:txBody>
      </p:sp>
      <p:sp>
        <p:nvSpPr>
          <p:cNvPr id="5" name="Marcador de pie de página 4">
            <a:extLst>
              <a:ext uri="{FF2B5EF4-FFF2-40B4-BE49-F238E27FC236}">
                <a16:creationId xmlns:a16="http://schemas.microsoft.com/office/drawing/2014/main" id="{D19F1061-D114-4016-B6A2-902CFC4F676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30A4BB99-D434-4E57-B100-6F69E88A1755}"/>
              </a:ext>
            </a:extLst>
          </p:cNvPr>
          <p:cNvSpPr>
            <a:spLocks noGrp="1"/>
          </p:cNvSpPr>
          <p:nvPr>
            <p:ph type="sldNum" sz="quarter" idx="12"/>
          </p:nvPr>
        </p:nvSpPr>
        <p:spPr/>
        <p:txBody>
          <a:bodyPr/>
          <a:lstStyle/>
          <a:p>
            <a:fld id="{1859565C-4615-4914-B4D3-9EF45311FD6E}" type="slidenum">
              <a:rPr lang="es-AR" smtClean="0"/>
              <a:t>‹Nº›</a:t>
            </a:fld>
            <a:endParaRPr lang="es-AR"/>
          </a:p>
        </p:txBody>
      </p:sp>
    </p:spTree>
    <p:extLst>
      <p:ext uri="{BB962C8B-B14F-4D97-AF65-F5344CB8AC3E}">
        <p14:creationId xmlns:p14="http://schemas.microsoft.com/office/powerpoint/2010/main" val="54263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FE3852-30AF-44CD-A601-81A4028120D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FBA847BD-1428-436D-935E-02B9695F2AF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94FC85C1-0803-4017-BB42-F15351CFAD7D}"/>
              </a:ext>
            </a:extLst>
          </p:cNvPr>
          <p:cNvSpPr>
            <a:spLocks noGrp="1"/>
          </p:cNvSpPr>
          <p:nvPr>
            <p:ph type="dt" sz="half" idx="10"/>
          </p:nvPr>
        </p:nvSpPr>
        <p:spPr/>
        <p:txBody>
          <a:bodyPr/>
          <a:lstStyle/>
          <a:p>
            <a:fld id="{39A9ED10-7033-433E-B2AC-96D8B204D8C0}" type="datetimeFigureOut">
              <a:rPr lang="es-AR" smtClean="0"/>
              <a:t>19/5/2020</a:t>
            </a:fld>
            <a:endParaRPr lang="es-AR"/>
          </a:p>
        </p:txBody>
      </p:sp>
      <p:sp>
        <p:nvSpPr>
          <p:cNvPr id="5" name="Marcador de pie de página 4">
            <a:extLst>
              <a:ext uri="{FF2B5EF4-FFF2-40B4-BE49-F238E27FC236}">
                <a16:creationId xmlns:a16="http://schemas.microsoft.com/office/drawing/2014/main" id="{410C2139-DB0B-4EAA-98A9-9F88C0ED71E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43AD1F3C-0A01-42FC-94D7-D619FF66B90A}"/>
              </a:ext>
            </a:extLst>
          </p:cNvPr>
          <p:cNvSpPr>
            <a:spLocks noGrp="1"/>
          </p:cNvSpPr>
          <p:nvPr>
            <p:ph type="sldNum" sz="quarter" idx="12"/>
          </p:nvPr>
        </p:nvSpPr>
        <p:spPr/>
        <p:txBody>
          <a:bodyPr/>
          <a:lstStyle/>
          <a:p>
            <a:fld id="{1859565C-4615-4914-B4D3-9EF45311FD6E}" type="slidenum">
              <a:rPr lang="es-AR" smtClean="0"/>
              <a:t>‹Nº›</a:t>
            </a:fld>
            <a:endParaRPr lang="es-AR"/>
          </a:p>
        </p:txBody>
      </p:sp>
    </p:spTree>
    <p:extLst>
      <p:ext uri="{BB962C8B-B14F-4D97-AF65-F5344CB8AC3E}">
        <p14:creationId xmlns:p14="http://schemas.microsoft.com/office/powerpoint/2010/main" val="263125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CF12AE3-A0AF-4B5B-8F9C-B225EC5C54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A6F8AA5F-5470-41B5-9A92-748EBBB76FA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11F1FB6-5C3D-43AF-96CC-D54A159CFFEE}"/>
              </a:ext>
            </a:extLst>
          </p:cNvPr>
          <p:cNvSpPr>
            <a:spLocks noGrp="1"/>
          </p:cNvSpPr>
          <p:nvPr>
            <p:ph type="dt" sz="half" idx="10"/>
          </p:nvPr>
        </p:nvSpPr>
        <p:spPr/>
        <p:txBody>
          <a:bodyPr/>
          <a:lstStyle/>
          <a:p>
            <a:fld id="{39A9ED10-7033-433E-B2AC-96D8B204D8C0}" type="datetimeFigureOut">
              <a:rPr lang="es-AR" smtClean="0"/>
              <a:t>19/5/2020</a:t>
            </a:fld>
            <a:endParaRPr lang="es-AR"/>
          </a:p>
        </p:txBody>
      </p:sp>
      <p:sp>
        <p:nvSpPr>
          <p:cNvPr id="5" name="Marcador de pie de página 4">
            <a:extLst>
              <a:ext uri="{FF2B5EF4-FFF2-40B4-BE49-F238E27FC236}">
                <a16:creationId xmlns:a16="http://schemas.microsoft.com/office/drawing/2014/main" id="{EBE80ED4-D0AD-4C52-B9FC-C014225806D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6240A08-7E65-4835-8374-7A210BB5DD2A}"/>
              </a:ext>
            </a:extLst>
          </p:cNvPr>
          <p:cNvSpPr>
            <a:spLocks noGrp="1"/>
          </p:cNvSpPr>
          <p:nvPr>
            <p:ph type="sldNum" sz="quarter" idx="12"/>
          </p:nvPr>
        </p:nvSpPr>
        <p:spPr/>
        <p:txBody>
          <a:bodyPr/>
          <a:lstStyle/>
          <a:p>
            <a:fld id="{1859565C-4615-4914-B4D3-9EF45311FD6E}" type="slidenum">
              <a:rPr lang="es-AR" smtClean="0"/>
              <a:t>‹Nº›</a:t>
            </a:fld>
            <a:endParaRPr lang="es-AR"/>
          </a:p>
        </p:txBody>
      </p:sp>
    </p:spTree>
    <p:extLst>
      <p:ext uri="{BB962C8B-B14F-4D97-AF65-F5344CB8AC3E}">
        <p14:creationId xmlns:p14="http://schemas.microsoft.com/office/powerpoint/2010/main" val="91035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DF41A8-CC4B-4933-AF7A-3A5647EFC4A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C9BF295E-08A3-4C01-AFDF-EA65C76B45C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D070DC5-1C03-4AE1-9744-FD99646FF551}"/>
              </a:ext>
            </a:extLst>
          </p:cNvPr>
          <p:cNvSpPr>
            <a:spLocks noGrp="1"/>
          </p:cNvSpPr>
          <p:nvPr>
            <p:ph type="dt" sz="half" idx="10"/>
          </p:nvPr>
        </p:nvSpPr>
        <p:spPr/>
        <p:txBody>
          <a:bodyPr/>
          <a:lstStyle/>
          <a:p>
            <a:fld id="{39A9ED10-7033-433E-B2AC-96D8B204D8C0}" type="datetimeFigureOut">
              <a:rPr lang="es-AR" smtClean="0"/>
              <a:t>19/5/2020</a:t>
            </a:fld>
            <a:endParaRPr lang="es-AR"/>
          </a:p>
        </p:txBody>
      </p:sp>
      <p:sp>
        <p:nvSpPr>
          <p:cNvPr id="5" name="Marcador de pie de página 4">
            <a:extLst>
              <a:ext uri="{FF2B5EF4-FFF2-40B4-BE49-F238E27FC236}">
                <a16:creationId xmlns:a16="http://schemas.microsoft.com/office/drawing/2014/main" id="{17E3350B-52D5-4D3C-8C9B-393E4C9DA013}"/>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6F373D7-1555-4864-983C-A5B9DAA39CF5}"/>
              </a:ext>
            </a:extLst>
          </p:cNvPr>
          <p:cNvSpPr>
            <a:spLocks noGrp="1"/>
          </p:cNvSpPr>
          <p:nvPr>
            <p:ph type="sldNum" sz="quarter" idx="12"/>
          </p:nvPr>
        </p:nvSpPr>
        <p:spPr/>
        <p:txBody>
          <a:bodyPr/>
          <a:lstStyle/>
          <a:p>
            <a:fld id="{1859565C-4615-4914-B4D3-9EF45311FD6E}" type="slidenum">
              <a:rPr lang="es-AR" smtClean="0"/>
              <a:t>‹Nº›</a:t>
            </a:fld>
            <a:endParaRPr lang="es-AR"/>
          </a:p>
        </p:txBody>
      </p:sp>
    </p:spTree>
    <p:extLst>
      <p:ext uri="{BB962C8B-B14F-4D97-AF65-F5344CB8AC3E}">
        <p14:creationId xmlns:p14="http://schemas.microsoft.com/office/powerpoint/2010/main" val="233692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3C79D-9975-4DE5-85D6-996D676D5E7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E529CC7-7A28-4B57-9A48-9864BCEFC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366142E-9D79-41ED-A75D-CBE0549E4426}"/>
              </a:ext>
            </a:extLst>
          </p:cNvPr>
          <p:cNvSpPr>
            <a:spLocks noGrp="1"/>
          </p:cNvSpPr>
          <p:nvPr>
            <p:ph type="dt" sz="half" idx="10"/>
          </p:nvPr>
        </p:nvSpPr>
        <p:spPr/>
        <p:txBody>
          <a:bodyPr/>
          <a:lstStyle/>
          <a:p>
            <a:fld id="{39A9ED10-7033-433E-B2AC-96D8B204D8C0}" type="datetimeFigureOut">
              <a:rPr lang="es-AR" smtClean="0"/>
              <a:t>19/5/2020</a:t>
            </a:fld>
            <a:endParaRPr lang="es-AR"/>
          </a:p>
        </p:txBody>
      </p:sp>
      <p:sp>
        <p:nvSpPr>
          <p:cNvPr id="5" name="Marcador de pie de página 4">
            <a:extLst>
              <a:ext uri="{FF2B5EF4-FFF2-40B4-BE49-F238E27FC236}">
                <a16:creationId xmlns:a16="http://schemas.microsoft.com/office/drawing/2014/main" id="{AC0E68D6-A865-44AA-B5B6-C090298948C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5123195-A8DD-4F07-BA84-520C2E79FC4F}"/>
              </a:ext>
            </a:extLst>
          </p:cNvPr>
          <p:cNvSpPr>
            <a:spLocks noGrp="1"/>
          </p:cNvSpPr>
          <p:nvPr>
            <p:ph type="sldNum" sz="quarter" idx="12"/>
          </p:nvPr>
        </p:nvSpPr>
        <p:spPr/>
        <p:txBody>
          <a:bodyPr/>
          <a:lstStyle/>
          <a:p>
            <a:fld id="{1859565C-4615-4914-B4D3-9EF45311FD6E}" type="slidenum">
              <a:rPr lang="es-AR" smtClean="0"/>
              <a:t>‹Nº›</a:t>
            </a:fld>
            <a:endParaRPr lang="es-AR"/>
          </a:p>
        </p:txBody>
      </p:sp>
    </p:spTree>
    <p:extLst>
      <p:ext uri="{BB962C8B-B14F-4D97-AF65-F5344CB8AC3E}">
        <p14:creationId xmlns:p14="http://schemas.microsoft.com/office/powerpoint/2010/main" val="117188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EE687-5AE8-4AB9-AF65-CE8C10C4CCE2}"/>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3EB7C483-EA83-4B58-BE82-E72468E9187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ADC0CC3C-DFB8-4927-8DD6-DEDE2608A66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755EC68D-B207-4F92-98E2-0EBAF39FD5B5}"/>
              </a:ext>
            </a:extLst>
          </p:cNvPr>
          <p:cNvSpPr>
            <a:spLocks noGrp="1"/>
          </p:cNvSpPr>
          <p:nvPr>
            <p:ph type="dt" sz="half" idx="10"/>
          </p:nvPr>
        </p:nvSpPr>
        <p:spPr/>
        <p:txBody>
          <a:bodyPr/>
          <a:lstStyle/>
          <a:p>
            <a:fld id="{39A9ED10-7033-433E-B2AC-96D8B204D8C0}" type="datetimeFigureOut">
              <a:rPr lang="es-AR" smtClean="0"/>
              <a:t>19/5/2020</a:t>
            </a:fld>
            <a:endParaRPr lang="es-AR"/>
          </a:p>
        </p:txBody>
      </p:sp>
      <p:sp>
        <p:nvSpPr>
          <p:cNvPr id="6" name="Marcador de pie de página 5">
            <a:extLst>
              <a:ext uri="{FF2B5EF4-FFF2-40B4-BE49-F238E27FC236}">
                <a16:creationId xmlns:a16="http://schemas.microsoft.com/office/drawing/2014/main" id="{85685F25-E637-4587-93A5-F66018E2E0A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14B77FB5-8938-47E7-BCA6-7AB402D2DE2C}"/>
              </a:ext>
            </a:extLst>
          </p:cNvPr>
          <p:cNvSpPr>
            <a:spLocks noGrp="1"/>
          </p:cNvSpPr>
          <p:nvPr>
            <p:ph type="sldNum" sz="quarter" idx="12"/>
          </p:nvPr>
        </p:nvSpPr>
        <p:spPr/>
        <p:txBody>
          <a:bodyPr/>
          <a:lstStyle/>
          <a:p>
            <a:fld id="{1859565C-4615-4914-B4D3-9EF45311FD6E}" type="slidenum">
              <a:rPr lang="es-AR" smtClean="0"/>
              <a:t>‹Nº›</a:t>
            </a:fld>
            <a:endParaRPr lang="es-AR"/>
          </a:p>
        </p:txBody>
      </p:sp>
    </p:spTree>
    <p:extLst>
      <p:ext uri="{BB962C8B-B14F-4D97-AF65-F5344CB8AC3E}">
        <p14:creationId xmlns:p14="http://schemas.microsoft.com/office/powerpoint/2010/main" val="323383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53902-85B4-468D-8793-F18587F0D48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558EA973-D81E-42FD-A2F4-2B21517D03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3727B9-BE7A-448C-8E86-D08FE5E40AF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7B18DE99-9CAD-4BCF-BA82-821388B57E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F7555BC-D0BB-4752-88B9-7CEEECB3DDA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EF32C49F-E352-4A69-BA16-5E3AE174735D}"/>
              </a:ext>
            </a:extLst>
          </p:cNvPr>
          <p:cNvSpPr>
            <a:spLocks noGrp="1"/>
          </p:cNvSpPr>
          <p:nvPr>
            <p:ph type="dt" sz="half" idx="10"/>
          </p:nvPr>
        </p:nvSpPr>
        <p:spPr/>
        <p:txBody>
          <a:bodyPr/>
          <a:lstStyle/>
          <a:p>
            <a:fld id="{39A9ED10-7033-433E-B2AC-96D8B204D8C0}" type="datetimeFigureOut">
              <a:rPr lang="es-AR" smtClean="0"/>
              <a:t>19/5/2020</a:t>
            </a:fld>
            <a:endParaRPr lang="es-AR"/>
          </a:p>
        </p:txBody>
      </p:sp>
      <p:sp>
        <p:nvSpPr>
          <p:cNvPr id="8" name="Marcador de pie de página 7">
            <a:extLst>
              <a:ext uri="{FF2B5EF4-FFF2-40B4-BE49-F238E27FC236}">
                <a16:creationId xmlns:a16="http://schemas.microsoft.com/office/drawing/2014/main" id="{6BC7A764-E3A8-49FA-99E5-D66B31A7A470}"/>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385A188D-0BC7-4350-90F0-C9EFB704C132}"/>
              </a:ext>
            </a:extLst>
          </p:cNvPr>
          <p:cNvSpPr>
            <a:spLocks noGrp="1"/>
          </p:cNvSpPr>
          <p:nvPr>
            <p:ph type="sldNum" sz="quarter" idx="12"/>
          </p:nvPr>
        </p:nvSpPr>
        <p:spPr/>
        <p:txBody>
          <a:bodyPr/>
          <a:lstStyle/>
          <a:p>
            <a:fld id="{1859565C-4615-4914-B4D3-9EF45311FD6E}" type="slidenum">
              <a:rPr lang="es-AR" smtClean="0"/>
              <a:t>‹Nº›</a:t>
            </a:fld>
            <a:endParaRPr lang="es-AR"/>
          </a:p>
        </p:txBody>
      </p:sp>
    </p:spTree>
    <p:extLst>
      <p:ext uri="{BB962C8B-B14F-4D97-AF65-F5344CB8AC3E}">
        <p14:creationId xmlns:p14="http://schemas.microsoft.com/office/powerpoint/2010/main" val="187125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79F542-CAF2-44D5-8B69-EC48174451A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39212402-A534-4552-92AF-1B53A7FFC818}"/>
              </a:ext>
            </a:extLst>
          </p:cNvPr>
          <p:cNvSpPr>
            <a:spLocks noGrp="1"/>
          </p:cNvSpPr>
          <p:nvPr>
            <p:ph type="dt" sz="half" idx="10"/>
          </p:nvPr>
        </p:nvSpPr>
        <p:spPr/>
        <p:txBody>
          <a:bodyPr/>
          <a:lstStyle/>
          <a:p>
            <a:fld id="{39A9ED10-7033-433E-B2AC-96D8B204D8C0}" type="datetimeFigureOut">
              <a:rPr lang="es-AR" smtClean="0"/>
              <a:t>19/5/2020</a:t>
            </a:fld>
            <a:endParaRPr lang="es-AR"/>
          </a:p>
        </p:txBody>
      </p:sp>
      <p:sp>
        <p:nvSpPr>
          <p:cNvPr id="4" name="Marcador de pie de página 3">
            <a:extLst>
              <a:ext uri="{FF2B5EF4-FFF2-40B4-BE49-F238E27FC236}">
                <a16:creationId xmlns:a16="http://schemas.microsoft.com/office/drawing/2014/main" id="{14CF525B-2A0C-4730-A8AE-E2370C10E3BC}"/>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DC5C29F9-81F0-460C-8A39-22B70209C3CD}"/>
              </a:ext>
            </a:extLst>
          </p:cNvPr>
          <p:cNvSpPr>
            <a:spLocks noGrp="1"/>
          </p:cNvSpPr>
          <p:nvPr>
            <p:ph type="sldNum" sz="quarter" idx="12"/>
          </p:nvPr>
        </p:nvSpPr>
        <p:spPr/>
        <p:txBody>
          <a:bodyPr/>
          <a:lstStyle/>
          <a:p>
            <a:fld id="{1859565C-4615-4914-B4D3-9EF45311FD6E}" type="slidenum">
              <a:rPr lang="es-AR" smtClean="0"/>
              <a:t>‹Nº›</a:t>
            </a:fld>
            <a:endParaRPr lang="es-AR"/>
          </a:p>
        </p:txBody>
      </p:sp>
    </p:spTree>
    <p:extLst>
      <p:ext uri="{BB962C8B-B14F-4D97-AF65-F5344CB8AC3E}">
        <p14:creationId xmlns:p14="http://schemas.microsoft.com/office/powerpoint/2010/main" val="299509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295C5F0-E5A7-448D-83E8-73B0A55AE970}"/>
              </a:ext>
            </a:extLst>
          </p:cNvPr>
          <p:cNvSpPr>
            <a:spLocks noGrp="1"/>
          </p:cNvSpPr>
          <p:nvPr>
            <p:ph type="dt" sz="half" idx="10"/>
          </p:nvPr>
        </p:nvSpPr>
        <p:spPr/>
        <p:txBody>
          <a:bodyPr/>
          <a:lstStyle/>
          <a:p>
            <a:fld id="{39A9ED10-7033-433E-B2AC-96D8B204D8C0}" type="datetimeFigureOut">
              <a:rPr lang="es-AR" smtClean="0"/>
              <a:t>19/5/2020</a:t>
            </a:fld>
            <a:endParaRPr lang="es-AR"/>
          </a:p>
        </p:txBody>
      </p:sp>
      <p:sp>
        <p:nvSpPr>
          <p:cNvPr id="3" name="Marcador de pie de página 2">
            <a:extLst>
              <a:ext uri="{FF2B5EF4-FFF2-40B4-BE49-F238E27FC236}">
                <a16:creationId xmlns:a16="http://schemas.microsoft.com/office/drawing/2014/main" id="{8D22CDDA-E5AF-4626-AD3C-3DF9E009E170}"/>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8863652D-223E-4D2D-88D3-663D52C9B91B}"/>
              </a:ext>
            </a:extLst>
          </p:cNvPr>
          <p:cNvSpPr>
            <a:spLocks noGrp="1"/>
          </p:cNvSpPr>
          <p:nvPr>
            <p:ph type="sldNum" sz="quarter" idx="12"/>
          </p:nvPr>
        </p:nvSpPr>
        <p:spPr/>
        <p:txBody>
          <a:bodyPr/>
          <a:lstStyle/>
          <a:p>
            <a:fld id="{1859565C-4615-4914-B4D3-9EF45311FD6E}" type="slidenum">
              <a:rPr lang="es-AR" smtClean="0"/>
              <a:t>‹Nº›</a:t>
            </a:fld>
            <a:endParaRPr lang="es-AR"/>
          </a:p>
        </p:txBody>
      </p:sp>
    </p:spTree>
    <p:extLst>
      <p:ext uri="{BB962C8B-B14F-4D97-AF65-F5344CB8AC3E}">
        <p14:creationId xmlns:p14="http://schemas.microsoft.com/office/powerpoint/2010/main" val="182317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CDCDE-BC01-43B0-86CF-56F55EC124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D56E7E7-D4AF-48C0-ACD1-D238781C9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46DEA676-195B-473A-9D81-E11BDA9C4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57B0A7-223A-45A3-A640-5ACC3057B1F2}"/>
              </a:ext>
            </a:extLst>
          </p:cNvPr>
          <p:cNvSpPr>
            <a:spLocks noGrp="1"/>
          </p:cNvSpPr>
          <p:nvPr>
            <p:ph type="dt" sz="half" idx="10"/>
          </p:nvPr>
        </p:nvSpPr>
        <p:spPr/>
        <p:txBody>
          <a:bodyPr/>
          <a:lstStyle/>
          <a:p>
            <a:fld id="{39A9ED10-7033-433E-B2AC-96D8B204D8C0}" type="datetimeFigureOut">
              <a:rPr lang="es-AR" smtClean="0"/>
              <a:t>19/5/2020</a:t>
            </a:fld>
            <a:endParaRPr lang="es-AR"/>
          </a:p>
        </p:txBody>
      </p:sp>
      <p:sp>
        <p:nvSpPr>
          <p:cNvPr id="6" name="Marcador de pie de página 5">
            <a:extLst>
              <a:ext uri="{FF2B5EF4-FFF2-40B4-BE49-F238E27FC236}">
                <a16:creationId xmlns:a16="http://schemas.microsoft.com/office/drawing/2014/main" id="{9DB26A48-992C-40A5-BF6A-254C87E6F59A}"/>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CD893E5A-0A44-4E60-8FAD-9FF33912FC76}"/>
              </a:ext>
            </a:extLst>
          </p:cNvPr>
          <p:cNvSpPr>
            <a:spLocks noGrp="1"/>
          </p:cNvSpPr>
          <p:nvPr>
            <p:ph type="sldNum" sz="quarter" idx="12"/>
          </p:nvPr>
        </p:nvSpPr>
        <p:spPr/>
        <p:txBody>
          <a:bodyPr/>
          <a:lstStyle/>
          <a:p>
            <a:fld id="{1859565C-4615-4914-B4D3-9EF45311FD6E}" type="slidenum">
              <a:rPr lang="es-AR" smtClean="0"/>
              <a:t>‹Nº›</a:t>
            </a:fld>
            <a:endParaRPr lang="es-AR"/>
          </a:p>
        </p:txBody>
      </p:sp>
    </p:spTree>
    <p:extLst>
      <p:ext uri="{BB962C8B-B14F-4D97-AF65-F5344CB8AC3E}">
        <p14:creationId xmlns:p14="http://schemas.microsoft.com/office/powerpoint/2010/main" val="1690215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DEBB9-C2AF-42B9-A3F4-19DE08C43D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EC780772-566F-4F51-A9B9-84A77F329E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4D9E277A-2C02-438A-8869-ED6173B722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84B034-DF19-4414-98C3-FA8D10A37BBA}"/>
              </a:ext>
            </a:extLst>
          </p:cNvPr>
          <p:cNvSpPr>
            <a:spLocks noGrp="1"/>
          </p:cNvSpPr>
          <p:nvPr>
            <p:ph type="dt" sz="half" idx="10"/>
          </p:nvPr>
        </p:nvSpPr>
        <p:spPr/>
        <p:txBody>
          <a:bodyPr/>
          <a:lstStyle/>
          <a:p>
            <a:fld id="{39A9ED10-7033-433E-B2AC-96D8B204D8C0}" type="datetimeFigureOut">
              <a:rPr lang="es-AR" smtClean="0"/>
              <a:t>19/5/2020</a:t>
            </a:fld>
            <a:endParaRPr lang="es-AR"/>
          </a:p>
        </p:txBody>
      </p:sp>
      <p:sp>
        <p:nvSpPr>
          <p:cNvPr id="6" name="Marcador de pie de página 5">
            <a:extLst>
              <a:ext uri="{FF2B5EF4-FFF2-40B4-BE49-F238E27FC236}">
                <a16:creationId xmlns:a16="http://schemas.microsoft.com/office/drawing/2014/main" id="{B51F1997-C894-4867-9897-B7B62B4FA5B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9E1B9952-156D-4B87-BFCD-BC5B2963D3FB}"/>
              </a:ext>
            </a:extLst>
          </p:cNvPr>
          <p:cNvSpPr>
            <a:spLocks noGrp="1"/>
          </p:cNvSpPr>
          <p:nvPr>
            <p:ph type="sldNum" sz="quarter" idx="12"/>
          </p:nvPr>
        </p:nvSpPr>
        <p:spPr/>
        <p:txBody>
          <a:bodyPr/>
          <a:lstStyle/>
          <a:p>
            <a:fld id="{1859565C-4615-4914-B4D3-9EF45311FD6E}" type="slidenum">
              <a:rPr lang="es-AR" smtClean="0"/>
              <a:t>‹Nº›</a:t>
            </a:fld>
            <a:endParaRPr lang="es-AR"/>
          </a:p>
        </p:txBody>
      </p:sp>
    </p:spTree>
    <p:extLst>
      <p:ext uri="{BB962C8B-B14F-4D97-AF65-F5344CB8AC3E}">
        <p14:creationId xmlns:p14="http://schemas.microsoft.com/office/powerpoint/2010/main" val="184602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4AAFBB5-D239-4F4F-97AF-EF115F2A8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FAF9E11-23C1-4A28-A58A-9811C387DD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1372A1B-798F-4A3F-AAEE-5539DB5863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9ED10-7033-433E-B2AC-96D8B204D8C0}" type="datetimeFigureOut">
              <a:rPr lang="es-AR" smtClean="0"/>
              <a:t>19/5/2020</a:t>
            </a:fld>
            <a:endParaRPr lang="es-AR"/>
          </a:p>
        </p:txBody>
      </p:sp>
      <p:sp>
        <p:nvSpPr>
          <p:cNvPr id="5" name="Marcador de pie de página 4">
            <a:extLst>
              <a:ext uri="{FF2B5EF4-FFF2-40B4-BE49-F238E27FC236}">
                <a16:creationId xmlns:a16="http://schemas.microsoft.com/office/drawing/2014/main" id="{0AE66DC0-8EE3-4626-82BD-624475AE4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BA423CFA-20AD-4A7D-A753-E704F0FDB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9565C-4615-4914-B4D3-9EF45311FD6E}" type="slidenum">
              <a:rPr lang="es-AR" smtClean="0"/>
              <a:t>‹Nº›</a:t>
            </a:fld>
            <a:endParaRPr lang="es-AR"/>
          </a:p>
        </p:txBody>
      </p:sp>
    </p:spTree>
    <p:extLst>
      <p:ext uri="{BB962C8B-B14F-4D97-AF65-F5344CB8AC3E}">
        <p14:creationId xmlns:p14="http://schemas.microsoft.com/office/powerpoint/2010/main" val="2418178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es.wikipedia.org/wiki/CONICET" TargetMode="External"/><Relationship Id="rId2" Type="http://schemas.openxmlformats.org/officeDocument/2006/relationships/hyperlink" Target="https://es.wikipedia.org/wiki/Tupac_(Supercomputadora)#cite_note-1" TargetMode="External"/><Relationship Id="rId1" Type="http://schemas.openxmlformats.org/officeDocument/2006/relationships/slideLayout" Target="../slideLayouts/slideLayout7.xml"/><Relationship Id="rId5" Type="http://schemas.openxmlformats.org/officeDocument/2006/relationships/hyperlink" Target="http://lartop50.org/" TargetMode="External"/><Relationship Id="rId4" Type="http://schemas.openxmlformats.org/officeDocument/2006/relationships/hyperlink" Target="https://es.wikipedia.org/wiki/Tupac_(Supercomputadora)#cite_note-2"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es.wikipedia.org/wiki/Supercomputadora" TargetMode="External"/><Relationship Id="rId7" Type="http://schemas.openxmlformats.org/officeDocument/2006/relationships/hyperlink" Target="https://es.wikipedia.org/wiki/Fisicoqu%C3%ADmica" TargetMode="External"/><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hyperlink" Target="https://es.wikipedia.org/wiki/Cient%C3%ADfica" TargetMode="External"/><Relationship Id="rId5" Type="http://schemas.openxmlformats.org/officeDocument/2006/relationships/hyperlink" Target="https://es.wikipedia.org/w/index.php?title=Mar%C3%ADa_Cristina_Giordano&amp;action=edit&amp;redlink=1" TargetMode="External"/><Relationship Id="rId4" Type="http://schemas.openxmlformats.org/officeDocument/2006/relationships/hyperlink" Target="https://es.wikipedia.org/wiki/Argentina"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10F153-4873-4AA0-BD7B-6F61A255ADF4}"/>
              </a:ext>
            </a:extLst>
          </p:cNvPr>
          <p:cNvPicPr>
            <a:picLocks noChangeAspect="1"/>
          </p:cNvPicPr>
          <p:nvPr/>
        </p:nvPicPr>
        <p:blipFill>
          <a:blip r:embed="rId2"/>
          <a:stretch>
            <a:fillRect/>
          </a:stretch>
        </p:blipFill>
        <p:spPr>
          <a:xfrm>
            <a:off x="1294875" y="1407510"/>
            <a:ext cx="9801403" cy="765847"/>
          </a:xfrm>
          <a:prstGeom prst="rect">
            <a:avLst/>
          </a:prstGeom>
        </p:spPr>
      </p:pic>
      <p:pic>
        <p:nvPicPr>
          <p:cNvPr id="5" name="Imagen 4">
            <a:extLst>
              <a:ext uri="{FF2B5EF4-FFF2-40B4-BE49-F238E27FC236}">
                <a16:creationId xmlns:a16="http://schemas.microsoft.com/office/drawing/2014/main" id="{5B4437DA-E784-4AF1-B014-28F5C2A23C4E}"/>
              </a:ext>
            </a:extLst>
          </p:cNvPr>
          <p:cNvPicPr>
            <a:picLocks noChangeAspect="1"/>
          </p:cNvPicPr>
          <p:nvPr/>
        </p:nvPicPr>
        <p:blipFill>
          <a:blip r:embed="rId3"/>
          <a:stretch>
            <a:fillRect/>
          </a:stretch>
        </p:blipFill>
        <p:spPr>
          <a:xfrm>
            <a:off x="969232" y="2821324"/>
            <a:ext cx="4843985" cy="3327685"/>
          </a:xfrm>
          <a:prstGeom prst="rect">
            <a:avLst/>
          </a:prstGeom>
        </p:spPr>
      </p:pic>
      <p:pic>
        <p:nvPicPr>
          <p:cNvPr id="6" name="Imagen 5">
            <a:extLst>
              <a:ext uri="{FF2B5EF4-FFF2-40B4-BE49-F238E27FC236}">
                <a16:creationId xmlns:a16="http://schemas.microsoft.com/office/drawing/2014/main" id="{18717ACA-75C1-412B-B5B6-D8C1EF387FE6}"/>
              </a:ext>
            </a:extLst>
          </p:cNvPr>
          <p:cNvPicPr>
            <a:picLocks noChangeAspect="1"/>
          </p:cNvPicPr>
          <p:nvPr/>
        </p:nvPicPr>
        <p:blipFill>
          <a:blip r:embed="rId4"/>
          <a:stretch>
            <a:fillRect/>
          </a:stretch>
        </p:blipFill>
        <p:spPr>
          <a:xfrm>
            <a:off x="5641789" y="2829447"/>
            <a:ext cx="6369896" cy="3054518"/>
          </a:xfrm>
          <a:prstGeom prst="rect">
            <a:avLst/>
          </a:prstGeom>
        </p:spPr>
      </p:pic>
    </p:spTree>
    <p:extLst>
      <p:ext uri="{BB962C8B-B14F-4D97-AF65-F5344CB8AC3E}">
        <p14:creationId xmlns:p14="http://schemas.microsoft.com/office/powerpoint/2010/main" val="1193627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E63CD29-04E0-4306-B693-10A6FD5CAF7C}"/>
              </a:ext>
            </a:extLst>
          </p:cNvPr>
          <p:cNvPicPr>
            <a:picLocks noChangeAspect="1"/>
          </p:cNvPicPr>
          <p:nvPr/>
        </p:nvPicPr>
        <p:blipFill>
          <a:blip r:embed="rId2"/>
          <a:stretch>
            <a:fillRect/>
          </a:stretch>
        </p:blipFill>
        <p:spPr>
          <a:xfrm>
            <a:off x="772074" y="311569"/>
            <a:ext cx="10167909" cy="2825884"/>
          </a:xfrm>
          <a:prstGeom prst="rect">
            <a:avLst/>
          </a:prstGeom>
        </p:spPr>
      </p:pic>
      <p:sp>
        <p:nvSpPr>
          <p:cNvPr id="3" name="Rectangle 1">
            <a:extLst>
              <a:ext uri="{FF2B5EF4-FFF2-40B4-BE49-F238E27FC236}">
                <a16:creationId xmlns:a16="http://schemas.microsoft.com/office/drawing/2014/main" id="{6983EB88-702F-4578-BA60-1F4422FACC12}"/>
              </a:ext>
            </a:extLst>
          </p:cNvPr>
          <p:cNvSpPr>
            <a:spLocks noChangeArrowheads="1"/>
          </p:cNvSpPr>
          <p:nvPr/>
        </p:nvSpPr>
        <p:spPr bwMode="auto">
          <a:xfrm>
            <a:off x="145377" y="3997051"/>
            <a:ext cx="5261512" cy="287323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2100" b="0" i="0" u="none" strike="noStrike" cap="none" normalizeH="0" baseline="0" dirty="0">
                <a:ln>
                  <a:noFill/>
                </a:ln>
                <a:solidFill>
                  <a:srgbClr val="222222"/>
                </a:solidFill>
                <a:effectLst/>
                <a:latin typeface="inherit"/>
              </a:rPr>
              <a:t>Comunicar procesos secuenciales, o CSP, es un lenguaje para describir patrones de interacción. Está respaldado por una teoría matemática elegante, un conjunto de herramientas de prueba y una extensa literatura. El libro </a:t>
            </a:r>
            <a:r>
              <a:rPr kumimoji="0" lang="es-ES" altLang="es-AR" sz="2100" b="0" i="0" u="none" strike="noStrike" cap="none" normalizeH="0" baseline="0" dirty="0" err="1">
                <a:ln>
                  <a:noFill/>
                </a:ln>
                <a:solidFill>
                  <a:srgbClr val="222222"/>
                </a:solidFill>
                <a:effectLst/>
                <a:latin typeface="inherit"/>
              </a:rPr>
              <a:t>Communicating</a:t>
            </a:r>
            <a:r>
              <a:rPr kumimoji="0" lang="es-ES" altLang="es-AR" sz="2100" b="0" i="0" u="none" strike="noStrike" cap="none" normalizeH="0" baseline="0" dirty="0">
                <a:ln>
                  <a:noFill/>
                </a:ln>
                <a:solidFill>
                  <a:srgbClr val="222222"/>
                </a:solidFill>
                <a:effectLst/>
                <a:latin typeface="inherit"/>
              </a:rPr>
              <a:t> </a:t>
            </a:r>
            <a:r>
              <a:rPr kumimoji="0" lang="es-ES" altLang="es-AR" sz="2100" b="0" i="0" u="none" strike="noStrike" cap="none" normalizeH="0" baseline="0" dirty="0" err="1">
                <a:ln>
                  <a:noFill/>
                </a:ln>
                <a:solidFill>
                  <a:srgbClr val="222222"/>
                </a:solidFill>
                <a:effectLst/>
                <a:latin typeface="inherit"/>
              </a:rPr>
              <a:t>Sequential</a:t>
            </a:r>
            <a:r>
              <a:rPr kumimoji="0" lang="es-ES" altLang="es-AR" sz="2100" b="0" i="0" u="none" strike="noStrike" cap="none" normalizeH="0" baseline="0" dirty="0">
                <a:ln>
                  <a:noFill/>
                </a:ln>
                <a:solidFill>
                  <a:srgbClr val="222222"/>
                </a:solidFill>
                <a:effectLst/>
                <a:latin typeface="inherit"/>
              </a:rPr>
              <a:t> </a:t>
            </a:r>
            <a:r>
              <a:rPr kumimoji="0" lang="es-ES" altLang="es-AR" sz="2100" b="0" i="0" u="none" strike="noStrike" cap="none" normalizeH="0" baseline="0" dirty="0" err="1">
                <a:ln>
                  <a:noFill/>
                </a:ln>
                <a:solidFill>
                  <a:srgbClr val="222222"/>
                </a:solidFill>
                <a:effectLst/>
                <a:latin typeface="inherit"/>
              </a:rPr>
              <a:t>Processes</a:t>
            </a:r>
            <a:r>
              <a:rPr kumimoji="0" lang="es-ES" altLang="es-AR" sz="2100" b="0" i="0" u="none" strike="noStrike" cap="none" normalizeH="0" baseline="0" dirty="0">
                <a:ln>
                  <a:noFill/>
                </a:ln>
                <a:solidFill>
                  <a:srgbClr val="222222"/>
                </a:solidFill>
                <a:effectLst/>
                <a:latin typeface="inherit"/>
              </a:rPr>
              <a:t> fue publicado por primera vez en 1985. Es una excelente introducción al lenguaje, y también a la teoría matemática.</a:t>
            </a:r>
            <a:r>
              <a:rPr kumimoji="0" lang="es-ES" altLang="es-AR" sz="1100" b="0" i="0" u="none" strike="noStrike" cap="none" normalizeH="0" baseline="0" dirty="0">
                <a:ln>
                  <a:noFill/>
                </a:ln>
                <a:solidFill>
                  <a:schemeClr val="tx1"/>
                </a:solidFill>
                <a:effectLst/>
              </a:rPr>
              <a:t> </a:t>
            </a:r>
            <a:endParaRPr kumimoji="0" lang="es-ES" altLang="es-AR"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E0BB63DA-B715-4259-A413-6CE8D1C829C1}"/>
              </a:ext>
            </a:extLst>
          </p:cNvPr>
          <p:cNvSpPr>
            <a:spLocks noChangeArrowheads="1"/>
          </p:cNvSpPr>
          <p:nvPr/>
        </p:nvSpPr>
        <p:spPr bwMode="auto">
          <a:xfrm>
            <a:off x="5784574" y="4059600"/>
            <a:ext cx="5554094" cy="255006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2100" b="0" i="0" u="none" strike="noStrike" cap="none" normalizeH="0" baseline="0" dirty="0">
                <a:ln>
                  <a:noFill/>
                </a:ln>
                <a:solidFill>
                  <a:srgbClr val="222222"/>
                </a:solidFill>
                <a:effectLst/>
                <a:latin typeface="inherit"/>
              </a:rPr>
              <a:t>Occam1 es un lenguaje de programación paralelo desarrollado en Gran Bretaña. </a:t>
            </a:r>
            <a:r>
              <a:rPr kumimoji="0" lang="es-ES" altLang="es-AR" sz="2100" b="0" i="0" u="none" strike="noStrike" cap="none" normalizeH="0" baseline="0" dirty="0" err="1">
                <a:ln>
                  <a:noFill/>
                </a:ln>
                <a:solidFill>
                  <a:srgbClr val="222222"/>
                </a:solidFill>
                <a:effectLst/>
                <a:latin typeface="inherit"/>
              </a:rPr>
              <a:t>Occam</a:t>
            </a:r>
            <a:r>
              <a:rPr kumimoji="0" lang="es-ES" altLang="es-AR" sz="2100" b="0" i="0" u="none" strike="noStrike" cap="none" normalizeH="0" baseline="0" dirty="0">
                <a:ln>
                  <a:noFill/>
                </a:ln>
                <a:solidFill>
                  <a:srgbClr val="222222"/>
                </a:solidFill>
                <a:effectLst/>
                <a:latin typeface="inherit"/>
              </a:rPr>
              <a:t> es un buen lenguaje para explorar las ideas del mensaje. estilo de paso de programación paralela. Tiene la importante ventaja de que para una modesta inversión uno puede escribir programas verdaderamente paralelos que se ejecutan en un conjunto de </a:t>
            </a:r>
            <a:r>
              <a:rPr kumimoji="0" lang="es-ES" altLang="es-AR" sz="2100" b="0" i="0" u="none" strike="noStrike" cap="none" normalizeH="0" baseline="0" dirty="0" err="1">
                <a:ln>
                  <a:noFill/>
                </a:ln>
                <a:solidFill>
                  <a:srgbClr val="222222"/>
                </a:solidFill>
                <a:effectLst/>
                <a:latin typeface="inherit"/>
              </a:rPr>
              <a:t>Transputers</a:t>
            </a:r>
            <a:r>
              <a:rPr kumimoji="0" lang="es-ES" altLang="es-AR" sz="1100" b="0" i="0" u="none" strike="noStrike" cap="none" normalizeH="0" baseline="0" dirty="0">
                <a:ln>
                  <a:noFill/>
                </a:ln>
                <a:solidFill>
                  <a:schemeClr val="tx1"/>
                </a:solidFill>
                <a:effectLst/>
              </a:rPr>
              <a:t> </a:t>
            </a:r>
            <a:endParaRPr kumimoji="0" lang="es-ES" altLang="es-AR" sz="1800" b="0" i="0" u="none" strike="noStrike" cap="none" normalizeH="0" baseline="0" dirty="0">
              <a:ln>
                <a:noFill/>
              </a:ln>
              <a:solidFill>
                <a:schemeClr val="tx1"/>
              </a:solidFill>
              <a:effectLst/>
              <a:latin typeface="Arial" panose="020B0604020202020204" pitchFamily="34" charset="0"/>
            </a:endParaRPr>
          </a:p>
        </p:txBody>
      </p:sp>
      <p:sp>
        <p:nvSpPr>
          <p:cNvPr id="5" name="CuadroTexto 4">
            <a:extLst>
              <a:ext uri="{FF2B5EF4-FFF2-40B4-BE49-F238E27FC236}">
                <a16:creationId xmlns:a16="http://schemas.microsoft.com/office/drawing/2014/main" id="{5D447B11-1D61-4828-943A-0F873037674E}"/>
              </a:ext>
            </a:extLst>
          </p:cNvPr>
          <p:cNvSpPr txBox="1"/>
          <p:nvPr/>
        </p:nvSpPr>
        <p:spPr>
          <a:xfrm>
            <a:off x="470452" y="3255571"/>
            <a:ext cx="11251096" cy="461665"/>
          </a:xfrm>
          <a:prstGeom prst="rect">
            <a:avLst/>
          </a:prstGeom>
          <a:noFill/>
        </p:spPr>
        <p:txBody>
          <a:bodyPr wrap="square" rtlCol="0">
            <a:spAutoFit/>
          </a:bodyPr>
          <a:lstStyle/>
          <a:p>
            <a:r>
              <a:rPr lang="es-AR" sz="2400" b="1" dirty="0"/>
              <a:t>No convencionales:  Caltech              Organización del nodo + modelo de computación</a:t>
            </a:r>
          </a:p>
        </p:txBody>
      </p:sp>
    </p:spTree>
    <p:extLst>
      <p:ext uri="{BB962C8B-B14F-4D97-AF65-F5344CB8AC3E}">
        <p14:creationId xmlns:p14="http://schemas.microsoft.com/office/powerpoint/2010/main" val="3644830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F86DC90-7215-40AB-A756-23C0FA36BF09}"/>
              </a:ext>
            </a:extLst>
          </p:cNvPr>
          <p:cNvPicPr>
            <a:picLocks noChangeAspect="1"/>
          </p:cNvPicPr>
          <p:nvPr/>
        </p:nvPicPr>
        <p:blipFill>
          <a:blip r:embed="rId2"/>
          <a:stretch>
            <a:fillRect/>
          </a:stretch>
        </p:blipFill>
        <p:spPr>
          <a:xfrm>
            <a:off x="1538287" y="342900"/>
            <a:ext cx="9115425" cy="6172200"/>
          </a:xfrm>
          <a:prstGeom prst="rect">
            <a:avLst/>
          </a:prstGeom>
        </p:spPr>
      </p:pic>
    </p:spTree>
    <p:extLst>
      <p:ext uri="{BB962C8B-B14F-4D97-AF65-F5344CB8AC3E}">
        <p14:creationId xmlns:p14="http://schemas.microsoft.com/office/powerpoint/2010/main" val="322748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4F481E9-B8A8-457D-AD48-193D50B852F9}"/>
              </a:ext>
            </a:extLst>
          </p:cNvPr>
          <p:cNvPicPr>
            <a:picLocks noChangeAspect="1"/>
          </p:cNvPicPr>
          <p:nvPr/>
        </p:nvPicPr>
        <p:blipFill>
          <a:blip r:embed="rId2"/>
          <a:stretch>
            <a:fillRect/>
          </a:stretch>
        </p:blipFill>
        <p:spPr>
          <a:xfrm>
            <a:off x="1863405" y="580545"/>
            <a:ext cx="8102151" cy="5696909"/>
          </a:xfrm>
          <a:prstGeom prst="rect">
            <a:avLst/>
          </a:prstGeom>
        </p:spPr>
      </p:pic>
    </p:spTree>
    <p:extLst>
      <p:ext uri="{BB962C8B-B14F-4D97-AF65-F5344CB8AC3E}">
        <p14:creationId xmlns:p14="http://schemas.microsoft.com/office/powerpoint/2010/main" val="358005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8F0C2EE-8458-43A1-B38A-E7FA977DF7AF}"/>
              </a:ext>
            </a:extLst>
          </p:cNvPr>
          <p:cNvPicPr>
            <a:picLocks noChangeAspect="1"/>
          </p:cNvPicPr>
          <p:nvPr/>
        </p:nvPicPr>
        <p:blipFill>
          <a:blip r:embed="rId2"/>
          <a:stretch>
            <a:fillRect/>
          </a:stretch>
        </p:blipFill>
        <p:spPr>
          <a:xfrm>
            <a:off x="1627901" y="522446"/>
            <a:ext cx="9119612" cy="6262870"/>
          </a:xfrm>
          <a:prstGeom prst="rect">
            <a:avLst/>
          </a:prstGeom>
        </p:spPr>
      </p:pic>
    </p:spTree>
    <p:extLst>
      <p:ext uri="{BB962C8B-B14F-4D97-AF65-F5344CB8AC3E}">
        <p14:creationId xmlns:p14="http://schemas.microsoft.com/office/powerpoint/2010/main" val="220613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CC75F24-7BDA-4E14-B967-7293BDD88DCA}"/>
              </a:ext>
            </a:extLst>
          </p:cNvPr>
          <p:cNvPicPr>
            <a:picLocks noChangeAspect="1"/>
          </p:cNvPicPr>
          <p:nvPr/>
        </p:nvPicPr>
        <p:blipFill>
          <a:blip r:embed="rId2"/>
          <a:stretch>
            <a:fillRect/>
          </a:stretch>
        </p:blipFill>
        <p:spPr>
          <a:xfrm>
            <a:off x="1294979" y="512248"/>
            <a:ext cx="9256845" cy="5862048"/>
          </a:xfrm>
          <a:prstGeom prst="rect">
            <a:avLst/>
          </a:prstGeom>
        </p:spPr>
      </p:pic>
    </p:spTree>
    <p:extLst>
      <p:ext uri="{BB962C8B-B14F-4D97-AF65-F5344CB8AC3E}">
        <p14:creationId xmlns:p14="http://schemas.microsoft.com/office/powerpoint/2010/main" val="566828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5028E54-69AA-4C5F-A6FC-C7702DA82A81}"/>
              </a:ext>
            </a:extLst>
          </p:cNvPr>
          <p:cNvPicPr>
            <a:picLocks noChangeAspect="1"/>
          </p:cNvPicPr>
          <p:nvPr/>
        </p:nvPicPr>
        <p:blipFill>
          <a:blip r:embed="rId2"/>
          <a:stretch>
            <a:fillRect/>
          </a:stretch>
        </p:blipFill>
        <p:spPr>
          <a:xfrm>
            <a:off x="1574084" y="599916"/>
            <a:ext cx="8780729" cy="5814136"/>
          </a:xfrm>
          <a:prstGeom prst="rect">
            <a:avLst/>
          </a:prstGeom>
        </p:spPr>
      </p:pic>
    </p:spTree>
    <p:extLst>
      <p:ext uri="{BB962C8B-B14F-4D97-AF65-F5344CB8AC3E}">
        <p14:creationId xmlns:p14="http://schemas.microsoft.com/office/powerpoint/2010/main" val="1667241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DE69796-C095-447E-8733-CC92757F4800}"/>
              </a:ext>
            </a:extLst>
          </p:cNvPr>
          <p:cNvPicPr>
            <a:picLocks noChangeAspect="1"/>
          </p:cNvPicPr>
          <p:nvPr/>
        </p:nvPicPr>
        <p:blipFill>
          <a:blip r:embed="rId2"/>
          <a:stretch>
            <a:fillRect/>
          </a:stretch>
        </p:blipFill>
        <p:spPr>
          <a:xfrm>
            <a:off x="1456833" y="445979"/>
            <a:ext cx="9278333" cy="6199459"/>
          </a:xfrm>
          <a:prstGeom prst="rect">
            <a:avLst/>
          </a:prstGeom>
        </p:spPr>
      </p:pic>
    </p:spTree>
    <p:extLst>
      <p:ext uri="{BB962C8B-B14F-4D97-AF65-F5344CB8AC3E}">
        <p14:creationId xmlns:p14="http://schemas.microsoft.com/office/powerpoint/2010/main" val="318836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49926CB-3D08-4B4C-B8B3-0B3E7F557644}"/>
              </a:ext>
            </a:extLst>
          </p:cNvPr>
          <p:cNvPicPr>
            <a:picLocks noChangeAspect="1"/>
          </p:cNvPicPr>
          <p:nvPr/>
        </p:nvPicPr>
        <p:blipFill>
          <a:blip r:embed="rId2"/>
          <a:stretch>
            <a:fillRect/>
          </a:stretch>
        </p:blipFill>
        <p:spPr>
          <a:xfrm>
            <a:off x="2021624" y="429667"/>
            <a:ext cx="9096950" cy="6229349"/>
          </a:xfrm>
          <a:prstGeom prst="rect">
            <a:avLst/>
          </a:prstGeom>
        </p:spPr>
      </p:pic>
    </p:spTree>
    <p:extLst>
      <p:ext uri="{BB962C8B-B14F-4D97-AF65-F5344CB8AC3E}">
        <p14:creationId xmlns:p14="http://schemas.microsoft.com/office/powerpoint/2010/main" val="2570297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0AFEBFA-BC13-4860-B0B8-361061F28EAE}"/>
              </a:ext>
            </a:extLst>
          </p:cNvPr>
          <p:cNvPicPr>
            <a:picLocks noChangeAspect="1"/>
          </p:cNvPicPr>
          <p:nvPr/>
        </p:nvPicPr>
        <p:blipFill>
          <a:blip r:embed="rId2"/>
          <a:stretch>
            <a:fillRect/>
          </a:stretch>
        </p:blipFill>
        <p:spPr>
          <a:xfrm>
            <a:off x="1584301" y="426612"/>
            <a:ext cx="9176464" cy="6169547"/>
          </a:xfrm>
          <a:prstGeom prst="rect">
            <a:avLst/>
          </a:prstGeom>
        </p:spPr>
      </p:pic>
    </p:spTree>
    <p:extLst>
      <p:ext uri="{BB962C8B-B14F-4D97-AF65-F5344CB8AC3E}">
        <p14:creationId xmlns:p14="http://schemas.microsoft.com/office/powerpoint/2010/main" val="1401306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891A145-A548-48CE-AEBE-9D25D7DC3495}"/>
              </a:ext>
            </a:extLst>
          </p:cNvPr>
          <p:cNvPicPr>
            <a:picLocks noChangeAspect="1"/>
          </p:cNvPicPr>
          <p:nvPr/>
        </p:nvPicPr>
        <p:blipFill>
          <a:blip r:embed="rId2"/>
          <a:stretch>
            <a:fillRect/>
          </a:stretch>
        </p:blipFill>
        <p:spPr>
          <a:xfrm>
            <a:off x="1997946" y="752829"/>
            <a:ext cx="8196108" cy="5753598"/>
          </a:xfrm>
          <a:prstGeom prst="rect">
            <a:avLst/>
          </a:prstGeom>
        </p:spPr>
      </p:pic>
    </p:spTree>
    <p:extLst>
      <p:ext uri="{BB962C8B-B14F-4D97-AF65-F5344CB8AC3E}">
        <p14:creationId xmlns:p14="http://schemas.microsoft.com/office/powerpoint/2010/main" val="5878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394A454-BD7C-4A1C-A751-F11E8D537316}"/>
              </a:ext>
            </a:extLst>
          </p:cNvPr>
          <p:cNvPicPr>
            <a:picLocks noChangeAspect="1"/>
          </p:cNvPicPr>
          <p:nvPr/>
        </p:nvPicPr>
        <p:blipFill>
          <a:blip r:embed="rId2"/>
          <a:stretch>
            <a:fillRect/>
          </a:stretch>
        </p:blipFill>
        <p:spPr>
          <a:xfrm>
            <a:off x="2383913" y="1841702"/>
            <a:ext cx="7424174" cy="2902576"/>
          </a:xfrm>
          <a:prstGeom prst="rect">
            <a:avLst/>
          </a:prstGeom>
        </p:spPr>
      </p:pic>
    </p:spTree>
    <p:extLst>
      <p:ext uri="{BB962C8B-B14F-4D97-AF65-F5344CB8AC3E}">
        <p14:creationId xmlns:p14="http://schemas.microsoft.com/office/powerpoint/2010/main" val="3004151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D4251B2-9E05-45A0-BCAC-BC5529FFA7AE}"/>
              </a:ext>
            </a:extLst>
          </p:cNvPr>
          <p:cNvPicPr>
            <a:picLocks noChangeAspect="1"/>
          </p:cNvPicPr>
          <p:nvPr/>
        </p:nvPicPr>
        <p:blipFill>
          <a:blip r:embed="rId2"/>
          <a:stretch>
            <a:fillRect/>
          </a:stretch>
        </p:blipFill>
        <p:spPr>
          <a:xfrm>
            <a:off x="1688396" y="668226"/>
            <a:ext cx="9338509" cy="5732573"/>
          </a:xfrm>
          <a:prstGeom prst="rect">
            <a:avLst/>
          </a:prstGeom>
        </p:spPr>
      </p:pic>
    </p:spTree>
    <p:extLst>
      <p:ext uri="{BB962C8B-B14F-4D97-AF65-F5344CB8AC3E}">
        <p14:creationId xmlns:p14="http://schemas.microsoft.com/office/powerpoint/2010/main" val="1524831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164C7E6-424F-4D72-B481-95D52BB35659}"/>
              </a:ext>
            </a:extLst>
          </p:cNvPr>
          <p:cNvPicPr>
            <a:picLocks noChangeAspect="1"/>
          </p:cNvPicPr>
          <p:nvPr/>
        </p:nvPicPr>
        <p:blipFill>
          <a:blip r:embed="rId2"/>
          <a:stretch>
            <a:fillRect/>
          </a:stretch>
        </p:blipFill>
        <p:spPr>
          <a:xfrm>
            <a:off x="1912571" y="686574"/>
            <a:ext cx="8675916" cy="5466756"/>
          </a:xfrm>
          <a:prstGeom prst="rect">
            <a:avLst/>
          </a:prstGeom>
        </p:spPr>
      </p:pic>
    </p:spTree>
    <p:extLst>
      <p:ext uri="{BB962C8B-B14F-4D97-AF65-F5344CB8AC3E}">
        <p14:creationId xmlns:p14="http://schemas.microsoft.com/office/powerpoint/2010/main" val="996163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09334FE-2384-46CD-AEE6-FC7E19E0C07E}"/>
              </a:ext>
            </a:extLst>
          </p:cNvPr>
          <p:cNvPicPr>
            <a:picLocks noChangeAspect="1"/>
          </p:cNvPicPr>
          <p:nvPr/>
        </p:nvPicPr>
        <p:blipFill>
          <a:blip r:embed="rId2"/>
          <a:stretch>
            <a:fillRect/>
          </a:stretch>
        </p:blipFill>
        <p:spPr>
          <a:xfrm>
            <a:off x="1612825" y="864032"/>
            <a:ext cx="8966350" cy="5129936"/>
          </a:xfrm>
          <a:prstGeom prst="rect">
            <a:avLst/>
          </a:prstGeom>
        </p:spPr>
      </p:pic>
    </p:spTree>
    <p:extLst>
      <p:ext uri="{BB962C8B-B14F-4D97-AF65-F5344CB8AC3E}">
        <p14:creationId xmlns:p14="http://schemas.microsoft.com/office/powerpoint/2010/main" val="1400723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77717FF-BE99-4504-96C3-E3877DD8F252}"/>
              </a:ext>
            </a:extLst>
          </p:cNvPr>
          <p:cNvPicPr>
            <a:picLocks noChangeAspect="1"/>
          </p:cNvPicPr>
          <p:nvPr/>
        </p:nvPicPr>
        <p:blipFill>
          <a:blip r:embed="rId2"/>
          <a:stretch>
            <a:fillRect/>
          </a:stretch>
        </p:blipFill>
        <p:spPr>
          <a:xfrm>
            <a:off x="1043997" y="722287"/>
            <a:ext cx="9707896" cy="5320704"/>
          </a:xfrm>
          <a:prstGeom prst="rect">
            <a:avLst/>
          </a:prstGeom>
        </p:spPr>
      </p:pic>
    </p:spTree>
    <p:extLst>
      <p:ext uri="{BB962C8B-B14F-4D97-AF65-F5344CB8AC3E}">
        <p14:creationId xmlns:p14="http://schemas.microsoft.com/office/powerpoint/2010/main" val="3832535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657D811-9485-4A42-ADDA-1A0617C77D87}"/>
              </a:ext>
            </a:extLst>
          </p:cNvPr>
          <p:cNvPicPr>
            <a:picLocks noChangeAspect="1"/>
          </p:cNvPicPr>
          <p:nvPr/>
        </p:nvPicPr>
        <p:blipFill>
          <a:blip r:embed="rId2"/>
          <a:stretch>
            <a:fillRect/>
          </a:stretch>
        </p:blipFill>
        <p:spPr>
          <a:xfrm>
            <a:off x="1800484" y="706972"/>
            <a:ext cx="8469084" cy="5070975"/>
          </a:xfrm>
          <a:prstGeom prst="rect">
            <a:avLst/>
          </a:prstGeom>
        </p:spPr>
      </p:pic>
    </p:spTree>
    <p:extLst>
      <p:ext uri="{BB962C8B-B14F-4D97-AF65-F5344CB8AC3E}">
        <p14:creationId xmlns:p14="http://schemas.microsoft.com/office/powerpoint/2010/main" val="512656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D2DE18F-317F-4942-A6CC-AED3D7FFB611}"/>
              </a:ext>
            </a:extLst>
          </p:cNvPr>
          <p:cNvPicPr>
            <a:picLocks noChangeAspect="1"/>
          </p:cNvPicPr>
          <p:nvPr/>
        </p:nvPicPr>
        <p:blipFill>
          <a:blip r:embed="rId2"/>
          <a:stretch>
            <a:fillRect/>
          </a:stretch>
        </p:blipFill>
        <p:spPr>
          <a:xfrm>
            <a:off x="1780554" y="492880"/>
            <a:ext cx="7605328" cy="5629624"/>
          </a:xfrm>
          <a:prstGeom prst="rect">
            <a:avLst/>
          </a:prstGeom>
        </p:spPr>
      </p:pic>
    </p:spTree>
    <p:extLst>
      <p:ext uri="{BB962C8B-B14F-4D97-AF65-F5344CB8AC3E}">
        <p14:creationId xmlns:p14="http://schemas.microsoft.com/office/powerpoint/2010/main" val="2745197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20B2E83-9E05-4B9D-8001-CD1CFD8B4FF0}"/>
              </a:ext>
            </a:extLst>
          </p:cNvPr>
          <p:cNvPicPr>
            <a:picLocks noChangeAspect="1"/>
          </p:cNvPicPr>
          <p:nvPr/>
        </p:nvPicPr>
        <p:blipFill>
          <a:blip r:embed="rId2"/>
          <a:stretch>
            <a:fillRect/>
          </a:stretch>
        </p:blipFill>
        <p:spPr>
          <a:xfrm>
            <a:off x="1461485" y="2677662"/>
            <a:ext cx="3961197" cy="1046199"/>
          </a:xfrm>
          <a:prstGeom prst="rect">
            <a:avLst/>
          </a:prstGeom>
        </p:spPr>
      </p:pic>
      <p:pic>
        <p:nvPicPr>
          <p:cNvPr id="3" name="Imagen 2">
            <a:extLst>
              <a:ext uri="{FF2B5EF4-FFF2-40B4-BE49-F238E27FC236}">
                <a16:creationId xmlns:a16="http://schemas.microsoft.com/office/drawing/2014/main" id="{27F41208-5C4D-4E49-9026-91EE42DEF120}"/>
              </a:ext>
            </a:extLst>
          </p:cNvPr>
          <p:cNvPicPr>
            <a:picLocks noChangeAspect="1"/>
          </p:cNvPicPr>
          <p:nvPr/>
        </p:nvPicPr>
        <p:blipFill>
          <a:blip r:embed="rId3"/>
          <a:stretch>
            <a:fillRect/>
          </a:stretch>
        </p:blipFill>
        <p:spPr>
          <a:xfrm>
            <a:off x="5811033" y="218458"/>
            <a:ext cx="5025499" cy="6421083"/>
          </a:xfrm>
          <a:prstGeom prst="rect">
            <a:avLst/>
          </a:prstGeom>
        </p:spPr>
      </p:pic>
    </p:spTree>
    <p:extLst>
      <p:ext uri="{BB962C8B-B14F-4D97-AF65-F5344CB8AC3E}">
        <p14:creationId xmlns:p14="http://schemas.microsoft.com/office/powerpoint/2010/main" val="2467051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12976DD-A504-4A9C-8731-80DAEAC2B210}"/>
              </a:ext>
            </a:extLst>
          </p:cNvPr>
          <p:cNvPicPr>
            <a:picLocks noChangeAspect="1"/>
          </p:cNvPicPr>
          <p:nvPr/>
        </p:nvPicPr>
        <p:blipFill>
          <a:blip r:embed="rId2"/>
          <a:stretch>
            <a:fillRect/>
          </a:stretch>
        </p:blipFill>
        <p:spPr>
          <a:xfrm>
            <a:off x="1725118" y="672298"/>
            <a:ext cx="8655087" cy="5423702"/>
          </a:xfrm>
          <a:prstGeom prst="rect">
            <a:avLst/>
          </a:prstGeom>
        </p:spPr>
      </p:pic>
    </p:spTree>
    <p:extLst>
      <p:ext uri="{BB962C8B-B14F-4D97-AF65-F5344CB8AC3E}">
        <p14:creationId xmlns:p14="http://schemas.microsoft.com/office/powerpoint/2010/main" val="1201550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208122-FB1E-4026-9D49-F673F3F7DDDC}"/>
              </a:ext>
            </a:extLst>
          </p:cNvPr>
          <p:cNvPicPr>
            <a:picLocks noChangeAspect="1"/>
          </p:cNvPicPr>
          <p:nvPr/>
        </p:nvPicPr>
        <p:blipFill>
          <a:blip r:embed="rId2"/>
          <a:stretch>
            <a:fillRect/>
          </a:stretch>
        </p:blipFill>
        <p:spPr>
          <a:xfrm>
            <a:off x="430042" y="896581"/>
            <a:ext cx="3899735" cy="5292184"/>
          </a:xfrm>
          <a:prstGeom prst="rect">
            <a:avLst/>
          </a:prstGeom>
        </p:spPr>
      </p:pic>
      <p:pic>
        <p:nvPicPr>
          <p:cNvPr id="3" name="Imagen 2">
            <a:extLst>
              <a:ext uri="{FF2B5EF4-FFF2-40B4-BE49-F238E27FC236}">
                <a16:creationId xmlns:a16="http://schemas.microsoft.com/office/drawing/2014/main" id="{93F5CE5F-DCB5-4315-B7B8-2B6A31BBE06D}"/>
              </a:ext>
            </a:extLst>
          </p:cNvPr>
          <p:cNvPicPr>
            <a:picLocks noChangeAspect="1"/>
          </p:cNvPicPr>
          <p:nvPr/>
        </p:nvPicPr>
        <p:blipFill>
          <a:blip r:embed="rId3"/>
          <a:stretch>
            <a:fillRect/>
          </a:stretch>
        </p:blipFill>
        <p:spPr>
          <a:xfrm>
            <a:off x="5516290" y="199291"/>
            <a:ext cx="5207826" cy="6658709"/>
          </a:xfrm>
          <a:prstGeom prst="rect">
            <a:avLst/>
          </a:prstGeom>
        </p:spPr>
      </p:pic>
    </p:spTree>
    <p:extLst>
      <p:ext uri="{BB962C8B-B14F-4D97-AF65-F5344CB8AC3E}">
        <p14:creationId xmlns:p14="http://schemas.microsoft.com/office/powerpoint/2010/main" val="718216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F721107-D490-481B-B926-78FC6C896B84}"/>
              </a:ext>
            </a:extLst>
          </p:cNvPr>
          <p:cNvPicPr>
            <a:picLocks noChangeAspect="1"/>
          </p:cNvPicPr>
          <p:nvPr/>
        </p:nvPicPr>
        <p:blipFill>
          <a:blip r:embed="rId2"/>
          <a:stretch>
            <a:fillRect/>
          </a:stretch>
        </p:blipFill>
        <p:spPr>
          <a:xfrm>
            <a:off x="632387" y="115445"/>
            <a:ext cx="10927226" cy="6627109"/>
          </a:xfrm>
          <a:prstGeom prst="rect">
            <a:avLst/>
          </a:prstGeom>
        </p:spPr>
      </p:pic>
    </p:spTree>
    <p:extLst>
      <p:ext uri="{BB962C8B-B14F-4D97-AF65-F5344CB8AC3E}">
        <p14:creationId xmlns:p14="http://schemas.microsoft.com/office/powerpoint/2010/main" val="173657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D3E21E3-2CC4-41D5-B3C7-346C355A3583}"/>
              </a:ext>
            </a:extLst>
          </p:cNvPr>
          <p:cNvPicPr>
            <a:picLocks noChangeAspect="1"/>
          </p:cNvPicPr>
          <p:nvPr/>
        </p:nvPicPr>
        <p:blipFill>
          <a:blip r:embed="rId2"/>
          <a:stretch>
            <a:fillRect/>
          </a:stretch>
        </p:blipFill>
        <p:spPr>
          <a:xfrm>
            <a:off x="1566901" y="593803"/>
            <a:ext cx="8544508" cy="5661196"/>
          </a:xfrm>
          <a:prstGeom prst="rect">
            <a:avLst/>
          </a:prstGeom>
        </p:spPr>
      </p:pic>
    </p:spTree>
    <p:extLst>
      <p:ext uri="{BB962C8B-B14F-4D97-AF65-F5344CB8AC3E}">
        <p14:creationId xmlns:p14="http://schemas.microsoft.com/office/powerpoint/2010/main" val="3826113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804FD4A-68E3-4B70-BC5A-39C67BE16CE5}"/>
              </a:ext>
            </a:extLst>
          </p:cNvPr>
          <p:cNvSpPr/>
          <p:nvPr/>
        </p:nvSpPr>
        <p:spPr>
          <a:xfrm>
            <a:off x="1934817" y="1610475"/>
            <a:ext cx="8494644" cy="2831544"/>
          </a:xfrm>
          <a:prstGeom prst="rect">
            <a:avLst/>
          </a:prstGeom>
        </p:spPr>
        <p:txBody>
          <a:bodyPr wrap="square">
            <a:spAutoFit/>
          </a:bodyPr>
          <a:lstStyle/>
          <a:p>
            <a:pPr algn="ctr"/>
            <a:endParaRPr lang="es-AR" sz="1600" dirty="0">
              <a:solidFill>
                <a:srgbClr val="000000"/>
              </a:solidFill>
              <a:latin typeface="Times New Roman" panose="02020603050405020304" pitchFamily="18" charset="0"/>
            </a:endParaRPr>
          </a:p>
          <a:p>
            <a:pPr algn="ctr"/>
            <a:r>
              <a:rPr lang="es-AR" sz="1600" dirty="0">
                <a:solidFill>
                  <a:srgbClr val="000000"/>
                </a:solidFill>
                <a:latin typeface="Times New Roman" panose="02020603050405020304" pitchFamily="18" charset="0"/>
              </a:rPr>
              <a:t> </a:t>
            </a:r>
            <a:r>
              <a:rPr lang="es-AR" sz="5400" b="1" dirty="0">
                <a:solidFill>
                  <a:srgbClr val="000000"/>
                </a:solidFill>
                <a:latin typeface="Times New Roman" panose="02020603050405020304" pitchFamily="18" charset="0"/>
              </a:rPr>
              <a:t>Sistemas Multiprocesadores de memoria distribuida comerciales </a:t>
            </a:r>
            <a:endParaRPr lang="es-AR" sz="5400" dirty="0"/>
          </a:p>
        </p:txBody>
      </p:sp>
    </p:spTree>
    <p:extLst>
      <p:ext uri="{BB962C8B-B14F-4D97-AF65-F5344CB8AC3E}">
        <p14:creationId xmlns:p14="http://schemas.microsoft.com/office/powerpoint/2010/main" val="1370260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BEE8178-4138-4F2A-8AB4-5DA551B4E6F9}"/>
              </a:ext>
            </a:extLst>
          </p:cNvPr>
          <p:cNvSpPr/>
          <p:nvPr/>
        </p:nvSpPr>
        <p:spPr>
          <a:xfrm>
            <a:off x="1709531" y="741475"/>
            <a:ext cx="9011478" cy="5139869"/>
          </a:xfrm>
          <a:prstGeom prst="rect">
            <a:avLst/>
          </a:prstGeom>
        </p:spPr>
        <p:txBody>
          <a:bodyPr wrap="square">
            <a:spAutoFit/>
          </a:bodyPr>
          <a:lstStyle/>
          <a:p>
            <a:pPr algn="just"/>
            <a:r>
              <a:rPr lang="es-AR" sz="2800" b="1" dirty="0"/>
              <a:t>Introducción</a:t>
            </a:r>
          </a:p>
          <a:p>
            <a:pPr algn="just"/>
            <a:r>
              <a:rPr lang="es-AR" sz="2000" dirty="0"/>
              <a:t>En la actualidad está ampliamente aceptado que los sistemas multiprocesadores (en</a:t>
            </a:r>
          </a:p>
          <a:p>
            <a:pPr algn="just"/>
            <a:r>
              <a:rPr lang="es-AR" sz="2000" dirty="0"/>
              <a:t>particular, los de memoria distribuida) representan uno de los caminos más razonables para seguir aumentando la potencia de cálculo de los computadores, por lo que en los últimos años se ha experimentado una gran investigación y desarrollo en este campo de la computación.</a:t>
            </a:r>
          </a:p>
          <a:p>
            <a:pPr algn="just"/>
            <a:endParaRPr lang="es-AR" sz="2000" dirty="0"/>
          </a:p>
          <a:p>
            <a:pPr algn="just"/>
            <a:r>
              <a:rPr lang="es-AR" sz="2000" dirty="0"/>
              <a:t>Se trata de sistemas en los que cada módulo de memoria se encuentra asociado a un procesador, siendo éste el único que puede acceder de manera directa a dicho módulo. El elemento que determina el rendimiento del sistema es la red de interconexión que permite la comunicación de información entre los distintos procesadores. </a:t>
            </a:r>
          </a:p>
          <a:p>
            <a:pPr algn="just"/>
            <a:endParaRPr lang="es-AR" sz="2000" dirty="0"/>
          </a:p>
          <a:p>
            <a:pPr algn="just"/>
            <a:r>
              <a:rPr lang="es-AR" sz="2000" dirty="0"/>
              <a:t>A continuación se ofrece un análisis de diferentes productos comerciales englobados dentro de cada una de las tres grandes arquitecturas de sistemas multiprocesadores de memoria distribuida (COW, MPP y </a:t>
            </a:r>
            <a:r>
              <a:rPr lang="es-AR" sz="2000" dirty="0" err="1"/>
              <a:t>Constellations</a:t>
            </a:r>
            <a:r>
              <a:rPr lang="es-AR" sz="2000" dirty="0"/>
              <a:t>),</a:t>
            </a:r>
          </a:p>
        </p:txBody>
      </p:sp>
    </p:spTree>
    <p:extLst>
      <p:ext uri="{BB962C8B-B14F-4D97-AF65-F5344CB8AC3E}">
        <p14:creationId xmlns:p14="http://schemas.microsoft.com/office/powerpoint/2010/main" val="498381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997688C-BD53-4450-8E34-17666889CF30}"/>
              </a:ext>
            </a:extLst>
          </p:cNvPr>
          <p:cNvSpPr/>
          <p:nvPr/>
        </p:nvSpPr>
        <p:spPr>
          <a:xfrm>
            <a:off x="1338469" y="345109"/>
            <a:ext cx="6096000" cy="523220"/>
          </a:xfrm>
          <a:prstGeom prst="rect">
            <a:avLst/>
          </a:prstGeom>
        </p:spPr>
        <p:txBody>
          <a:bodyPr>
            <a:spAutoFit/>
          </a:bodyPr>
          <a:lstStyle/>
          <a:p>
            <a:r>
              <a:rPr lang="es-AR" sz="2000" dirty="0">
                <a:solidFill>
                  <a:srgbClr val="000000"/>
                </a:solidFill>
                <a:latin typeface="Times New Roman" panose="02020603050405020304" pitchFamily="18" charset="0"/>
              </a:rPr>
              <a:t> </a:t>
            </a:r>
            <a:r>
              <a:rPr lang="es-AR" sz="2800" b="1" dirty="0">
                <a:solidFill>
                  <a:srgbClr val="000000"/>
                </a:solidFill>
                <a:latin typeface="Times New Roman" panose="02020603050405020304" pitchFamily="18" charset="0"/>
              </a:rPr>
              <a:t>Reseña histórica </a:t>
            </a:r>
            <a:endParaRPr lang="es-AR" sz="2800" dirty="0"/>
          </a:p>
        </p:txBody>
      </p:sp>
      <p:sp>
        <p:nvSpPr>
          <p:cNvPr id="4" name="Rectángulo 3">
            <a:extLst>
              <a:ext uri="{FF2B5EF4-FFF2-40B4-BE49-F238E27FC236}">
                <a16:creationId xmlns:a16="http://schemas.microsoft.com/office/drawing/2014/main" id="{323D24BB-7EB9-4A49-A9D3-8FB47A33BCDE}"/>
              </a:ext>
            </a:extLst>
          </p:cNvPr>
          <p:cNvSpPr/>
          <p:nvPr/>
        </p:nvSpPr>
        <p:spPr>
          <a:xfrm>
            <a:off x="390939" y="1065506"/>
            <a:ext cx="11410121" cy="4801314"/>
          </a:xfrm>
          <a:prstGeom prst="rect">
            <a:avLst/>
          </a:prstGeom>
        </p:spPr>
        <p:txBody>
          <a:bodyPr wrap="square">
            <a:spAutoFit/>
          </a:bodyPr>
          <a:lstStyle/>
          <a:p>
            <a:pPr algn="just"/>
            <a:r>
              <a:rPr lang="es-AR" sz="2400" dirty="0">
                <a:solidFill>
                  <a:srgbClr val="000000"/>
                </a:solidFill>
                <a:latin typeface="Times New Roman" panose="02020603050405020304" pitchFamily="18" charset="0"/>
              </a:rPr>
              <a:t>Esta reseña histórica está dividida en tres partes, una por cada generación existente en la historia de modelos de multiprocesador. </a:t>
            </a:r>
          </a:p>
          <a:p>
            <a:pPr algn="just"/>
            <a:endParaRPr lang="es-AR" sz="2400" dirty="0">
              <a:solidFill>
                <a:srgbClr val="0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Primera generación: </a:t>
            </a:r>
            <a:r>
              <a:rPr lang="es-AR" sz="2400" dirty="0" err="1">
                <a:solidFill>
                  <a:srgbClr val="000000"/>
                </a:solidFill>
                <a:latin typeface="Times New Roman" panose="02020603050405020304" pitchFamily="18" charset="0"/>
              </a:rPr>
              <a:t>Cosmic</a:t>
            </a:r>
            <a:r>
              <a:rPr lang="es-AR" sz="2400" dirty="0">
                <a:solidFill>
                  <a:srgbClr val="000000"/>
                </a:solidFill>
                <a:latin typeface="Times New Roman" panose="02020603050405020304" pitchFamily="18" charset="0"/>
              </a:rPr>
              <a:t> Cube y del Intel </a:t>
            </a:r>
            <a:r>
              <a:rPr lang="es-AR" sz="2400" dirty="0" err="1">
                <a:solidFill>
                  <a:srgbClr val="000000"/>
                </a:solidFill>
                <a:latin typeface="Times New Roman" panose="02020603050405020304" pitchFamily="18" charset="0"/>
              </a:rPr>
              <a:t>iPSC</a:t>
            </a:r>
            <a:r>
              <a:rPr lang="es-AR" sz="2400" dirty="0">
                <a:solidFill>
                  <a:srgbClr val="000000"/>
                </a:solidFill>
                <a:latin typeface="Times New Roman" panose="02020603050405020304" pitchFamily="18" charset="0"/>
              </a:rPr>
              <a:t>/1.</a:t>
            </a:r>
          </a:p>
          <a:p>
            <a:pPr algn="just"/>
            <a:endParaRPr lang="es-AR" sz="2400" dirty="0">
              <a:solidFill>
                <a:srgbClr val="0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Segunda generación, los </a:t>
            </a:r>
            <a:r>
              <a:rPr lang="es-AR" sz="2400" dirty="0" err="1">
                <a:solidFill>
                  <a:srgbClr val="000000"/>
                </a:solidFill>
                <a:latin typeface="Times New Roman" panose="02020603050405020304" pitchFamily="18" charset="0"/>
              </a:rPr>
              <a:t>multicomputadores</a:t>
            </a:r>
            <a:r>
              <a:rPr lang="es-AR" sz="2400" dirty="0">
                <a:solidFill>
                  <a:srgbClr val="000000"/>
                </a:solidFill>
                <a:latin typeface="Times New Roman" panose="02020603050405020304" pitchFamily="18" charset="0"/>
              </a:rPr>
              <a:t> que se describen son el Intel </a:t>
            </a:r>
            <a:r>
              <a:rPr lang="es-AR" sz="2400" dirty="0" err="1">
                <a:solidFill>
                  <a:srgbClr val="000000"/>
                </a:solidFill>
                <a:latin typeface="Times New Roman" panose="02020603050405020304" pitchFamily="18" charset="0"/>
              </a:rPr>
              <a:t>Paragon</a:t>
            </a:r>
            <a:r>
              <a:rPr lang="es-AR" sz="2400" dirty="0">
                <a:solidFill>
                  <a:srgbClr val="000000"/>
                </a:solidFill>
                <a:latin typeface="Times New Roman" panose="02020603050405020304" pitchFamily="18" charset="0"/>
              </a:rPr>
              <a:t>, el PARSYS y el AMETEK.</a:t>
            </a:r>
          </a:p>
          <a:p>
            <a:pPr algn="just"/>
            <a:endParaRPr lang="es-AR" sz="2400" dirty="0">
              <a:solidFill>
                <a:srgbClr val="0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Tercera generación se analizan el MOSAIC C y J-MACHINE. </a:t>
            </a:r>
          </a:p>
          <a:p>
            <a:pPr algn="just"/>
            <a:endParaRPr lang="es-AR" sz="2400" dirty="0">
              <a:solidFill>
                <a:srgbClr val="0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Finalmente, también se incluye una breve descripción del moderno Blue Gene, que es uno de los </a:t>
            </a:r>
            <a:r>
              <a:rPr lang="es-AR" sz="2400" dirty="0" err="1">
                <a:solidFill>
                  <a:srgbClr val="000000"/>
                </a:solidFill>
                <a:latin typeface="Times New Roman" panose="02020603050405020304" pitchFamily="18" charset="0"/>
              </a:rPr>
              <a:t>multicomputadores</a:t>
            </a:r>
            <a:r>
              <a:rPr lang="es-AR" sz="2400" dirty="0">
                <a:solidFill>
                  <a:srgbClr val="000000"/>
                </a:solidFill>
                <a:latin typeface="Times New Roman" panose="02020603050405020304" pitchFamily="18" charset="0"/>
              </a:rPr>
              <a:t> más importantes y modernos, así como futuras implementaciones</a:t>
            </a:r>
          </a:p>
          <a:p>
            <a:pPr algn="just"/>
            <a:endParaRPr lang="es-AR"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78593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89837E5-C42A-4546-BD6E-877773286C29}"/>
              </a:ext>
            </a:extLst>
          </p:cNvPr>
          <p:cNvSpPr/>
          <p:nvPr/>
        </p:nvSpPr>
        <p:spPr>
          <a:xfrm>
            <a:off x="556590" y="330152"/>
            <a:ext cx="11357113" cy="892552"/>
          </a:xfrm>
          <a:prstGeom prst="rect">
            <a:avLst/>
          </a:prstGeom>
        </p:spPr>
        <p:txBody>
          <a:bodyPr wrap="square">
            <a:spAutoFit/>
          </a:bodyPr>
          <a:lstStyle/>
          <a:p>
            <a:pPr algn="just"/>
            <a:r>
              <a:rPr lang="es-AR" sz="2800" dirty="0">
                <a:solidFill>
                  <a:srgbClr val="000000"/>
                </a:solidFill>
                <a:latin typeface="Times New Roman" panose="02020603050405020304" pitchFamily="18" charset="0"/>
              </a:rPr>
              <a:t>T</a:t>
            </a:r>
            <a:r>
              <a:rPr lang="es-AR" sz="2400" dirty="0">
                <a:solidFill>
                  <a:srgbClr val="000000"/>
                </a:solidFill>
                <a:latin typeface="Times New Roman" panose="02020603050405020304" pitchFamily="18" charset="0"/>
              </a:rPr>
              <a:t>abla en la que se realiza una comparación de características importantes relacionadas con el rendimiento de un supercomputador a lo largo de las tres generaciones. </a:t>
            </a:r>
            <a:endParaRPr lang="es-AR" sz="2400" dirty="0"/>
          </a:p>
        </p:txBody>
      </p:sp>
      <p:pic>
        <p:nvPicPr>
          <p:cNvPr id="5" name="Imagen 4">
            <a:extLst>
              <a:ext uri="{FF2B5EF4-FFF2-40B4-BE49-F238E27FC236}">
                <a16:creationId xmlns:a16="http://schemas.microsoft.com/office/drawing/2014/main" id="{6F67085A-ABE3-4FD3-90B7-D0936B7749CE}"/>
              </a:ext>
            </a:extLst>
          </p:cNvPr>
          <p:cNvPicPr>
            <a:picLocks noChangeAspect="1"/>
          </p:cNvPicPr>
          <p:nvPr/>
        </p:nvPicPr>
        <p:blipFill>
          <a:blip r:embed="rId2"/>
          <a:stretch>
            <a:fillRect/>
          </a:stretch>
        </p:blipFill>
        <p:spPr>
          <a:xfrm>
            <a:off x="1371600" y="1222704"/>
            <a:ext cx="9448800" cy="5476875"/>
          </a:xfrm>
          <a:prstGeom prst="rect">
            <a:avLst/>
          </a:prstGeom>
        </p:spPr>
      </p:pic>
    </p:spTree>
    <p:extLst>
      <p:ext uri="{BB962C8B-B14F-4D97-AF65-F5344CB8AC3E}">
        <p14:creationId xmlns:p14="http://schemas.microsoft.com/office/powerpoint/2010/main" val="494432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E045F97-031C-45BD-B8A3-9B4A9F91FC8D}"/>
              </a:ext>
            </a:extLst>
          </p:cNvPr>
          <p:cNvPicPr>
            <a:picLocks noChangeAspect="1"/>
          </p:cNvPicPr>
          <p:nvPr/>
        </p:nvPicPr>
        <p:blipFill>
          <a:blip r:embed="rId2"/>
          <a:stretch>
            <a:fillRect/>
          </a:stretch>
        </p:blipFill>
        <p:spPr>
          <a:xfrm>
            <a:off x="6079713" y="3424922"/>
            <a:ext cx="32574" cy="8156"/>
          </a:xfrm>
          <a:prstGeom prst="rect">
            <a:avLst/>
          </a:prstGeom>
        </p:spPr>
      </p:pic>
      <p:sp>
        <p:nvSpPr>
          <p:cNvPr id="3" name="Rectángulo 2">
            <a:extLst>
              <a:ext uri="{FF2B5EF4-FFF2-40B4-BE49-F238E27FC236}">
                <a16:creationId xmlns:a16="http://schemas.microsoft.com/office/drawing/2014/main" id="{08DA3CF2-F406-45A6-AB92-216E94CAEE47}"/>
              </a:ext>
            </a:extLst>
          </p:cNvPr>
          <p:cNvSpPr/>
          <p:nvPr/>
        </p:nvSpPr>
        <p:spPr>
          <a:xfrm>
            <a:off x="951122" y="608766"/>
            <a:ext cx="10548730" cy="5632311"/>
          </a:xfrm>
          <a:prstGeom prst="rect">
            <a:avLst/>
          </a:prstGeom>
        </p:spPr>
        <p:txBody>
          <a:bodyPr wrap="square">
            <a:spAutoFit/>
          </a:bodyPr>
          <a:lstStyle/>
          <a:p>
            <a:pPr algn="just"/>
            <a:r>
              <a:rPr lang="es-AR" sz="2400" b="1" dirty="0">
                <a:solidFill>
                  <a:srgbClr val="C00000"/>
                </a:solidFill>
                <a:latin typeface="Times New Roman" panose="02020603050405020304" pitchFamily="18" charset="0"/>
              </a:rPr>
              <a:t>Primera generación </a:t>
            </a:r>
            <a:endParaRPr lang="es-AR" sz="2400" dirty="0">
              <a:solidFill>
                <a:srgbClr val="C00000"/>
              </a:solidFill>
              <a:latin typeface="Times New Roman" panose="02020603050405020304" pitchFamily="18" charset="0"/>
            </a:endParaRPr>
          </a:p>
          <a:p>
            <a:pPr algn="just"/>
            <a:r>
              <a:rPr lang="es-AR" sz="2400" dirty="0">
                <a:solidFill>
                  <a:srgbClr val="C00000"/>
                </a:solidFill>
                <a:latin typeface="Times New Roman" panose="02020603050405020304" pitchFamily="18" charset="0"/>
              </a:rPr>
              <a:t>Esta generación, incluye aquellos </a:t>
            </a:r>
            <a:r>
              <a:rPr lang="es-AR" sz="2400" dirty="0" err="1">
                <a:solidFill>
                  <a:srgbClr val="C00000"/>
                </a:solidFill>
                <a:latin typeface="Times New Roman" panose="02020603050405020304" pitchFamily="18" charset="0"/>
              </a:rPr>
              <a:t>multicomputadores</a:t>
            </a:r>
            <a:r>
              <a:rPr lang="es-AR" sz="2400" dirty="0">
                <a:solidFill>
                  <a:srgbClr val="C00000"/>
                </a:solidFill>
                <a:latin typeface="Times New Roman" panose="02020603050405020304" pitchFamily="18" charset="0"/>
              </a:rPr>
              <a:t> que tienen una topología de tipo hipercubo con comunicaciones por paso de mensajes controlados por software. Estos </a:t>
            </a:r>
            <a:r>
              <a:rPr lang="es-AR" sz="2400" dirty="0" err="1">
                <a:solidFill>
                  <a:srgbClr val="C00000"/>
                </a:solidFill>
                <a:latin typeface="Times New Roman" panose="02020603050405020304" pitchFamily="18" charset="0"/>
              </a:rPr>
              <a:t>supercoputadores</a:t>
            </a:r>
            <a:r>
              <a:rPr lang="es-AR" sz="2400" dirty="0">
                <a:solidFill>
                  <a:srgbClr val="C00000"/>
                </a:solidFill>
                <a:latin typeface="Times New Roman" panose="02020603050405020304" pitchFamily="18" charset="0"/>
              </a:rPr>
              <a:t> fueron construidos entre 1983 y 1987. Dos ejemplos claros de esta generación son</a:t>
            </a:r>
            <a:r>
              <a:rPr lang="es-AR" sz="2400" dirty="0">
                <a:solidFill>
                  <a:srgbClr val="000000"/>
                </a:solidFill>
                <a:latin typeface="Times New Roman" panose="02020603050405020304" pitchFamily="18" charset="0"/>
              </a:rPr>
              <a:t>: </a:t>
            </a:r>
          </a:p>
          <a:p>
            <a:pPr algn="just"/>
            <a:endParaRPr lang="es-AR" sz="2400" dirty="0">
              <a:solidFill>
                <a:srgbClr val="000000"/>
              </a:solidFill>
              <a:latin typeface="Times New Roman" panose="02020603050405020304" pitchFamily="18" charset="0"/>
            </a:endParaRPr>
          </a:p>
          <a:p>
            <a:pPr algn="just"/>
            <a:r>
              <a:rPr lang="es-AR" sz="2400" b="1" dirty="0">
                <a:solidFill>
                  <a:srgbClr val="000000"/>
                </a:solidFill>
                <a:latin typeface="Times New Roman" panose="02020603050405020304" pitchFamily="18" charset="0"/>
              </a:rPr>
              <a:t>Cubo Cósmico de Caltech (</a:t>
            </a:r>
            <a:r>
              <a:rPr lang="es-AR" sz="2400" b="1" dirty="0" err="1">
                <a:solidFill>
                  <a:srgbClr val="000000"/>
                </a:solidFill>
                <a:latin typeface="Times New Roman" panose="02020603050405020304" pitchFamily="18" charset="0"/>
              </a:rPr>
              <a:t>Cosmic</a:t>
            </a:r>
            <a:r>
              <a:rPr lang="es-AR" sz="2400" b="1" dirty="0">
                <a:solidFill>
                  <a:srgbClr val="000000"/>
                </a:solidFill>
                <a:latin typeface="Times New Roman" panose="02020603050405020304" pitchFamily="18" charset="0"/>
              </a:rPr>
              <a:t> Cube - 1983) </a:t>
            </a:r>
            <a:endParaRPr lang="es-AR" sz="2400" dirty="0">
              <a:solidFill>
                <a:srgbClr val="0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El </a:t>
            </a:r>
            <a:r>
              <a:rPr lang="es-AR" sz="2400" dirty="0" err="1">
                <a:solidFill>
                  <a:srgbClr val="000000"/>
                </a:solidFill>
                <a:latin typeface="Times New Roman" panose="02020603050405020304" pitchFamily="18" charset="0"/>
              </a:rPr>
              <a:t>Cosmic</a:t>
            </a:r>
            <a:r>
              <a:rPr lang="es-AR" sz="2400" dirty="0">
                <a:solidFill>
                  <a:srgbClr val="000000"/>
                </a:solidFill>
                <a:latin typeface="Times New Roman" panose="02020603050405020304" pitchFamily="18" charset="0"/>
              </a:rPr>
              <a:t> Cube fue desarrollado por Charles Seitz y Geoffrey </a:t>
            </a:r>
            <a:r>
              <a:rPr lang="es-AR" sz="2400" dirty="0" err="1">
                <a:solidFill>
                  <a:srgbClr val="000000"/>
                </a:solidFill>
                <a:latin typeface="Times New Roman" panose="02020603050405020304" pitchFamily="18" charset="0"/>
              </a:rPr>
              <a:t>FoxRed</a:t>
            </a:r>
            <a:r>
              <a:rPr lang="es-AR" sz="2400" dirty="0">
                <a:solidFill>
                  <a:srgbClr val="000000"/>
                </a:solidFill>
                <a:latin typeface="Times New Roman" panose="02020603050405020304" pitchFamily="18" charset="0"/>
              </a:rPr>
              <a:t>. Es un supercomputador de tipo hipercubo 6. Utiliza procesadores 8086 (aunque también puede utilizar 8087) y tiene 128Kb de memoria </a:t>
            </a:r>
          </a:p>
          <a:p>
            <a:pPr algn="just"/>
            <a:endParaRPr lang="es-AR" sz="2400" dirty="0">
              <a:solidFill>
                <a:srgbClr val="000000"/>
              </a:solidFill>
              <a:latin typeface="Times New Roman" panose="02020603050405020304" pitchFamily="18" charset="0"/>
            </a:endParaRPr>
          </a:p>
          <a:p>
            <a:pPr algn="just"/>
            <a:r>
              <a:rPr lang="es-AR" sz="2400" b="1" dirty="0">
                <a:solidFill>
                  <a:srgbClr val="000000"/>
                </a:solidFill>
                <a:latin typeface="Times New Roman" panose="02020603050405020304" pitchFamily="18" charset="0"/>
              </a:rPr>
              <a:t>Intel </a:t>
            </a:r>
            <a:r>
              <a:rPr lang="es-AR" sz="2400" b="1" dirty="0" err="1">
                <a:solidFill>
                  <a:srgbClr val="000000"/>
                </a:solidFill>
                <a:latin typeface="Times New Roman" panose="02020603050405020304" pitchFamily="18" charset="0"/>
              </a:rPr>
              <a:t>iPSC</a:t>
            </a:r>
            <a:r>
              <a:rPr lang="es-AR" sz="2400" b="1" dirty="0">
                <a:solidFill>
                  <a:srgbClr val="000000"/>
                </a:solidFill>
                <a:latin typeface="Times New Roman" panose="02020603050405020304" pitchFamily="18" charset="0"/>
              </a:rPr>
              <a:t>/1 </a:t>
            </a:r>
            <a:endParaRPr lang="es-AR" sz="2400" dirty="0">
              <a:solidFill>
                <a:srgbClr val="0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Utiliza procesadores Intel 80286 con 212 </a:t>
            </a:r>
            <a:r>
              <a:rPr lang="es-AR" sz="2400" dirty="0" err="1">
                <a:solidFill>
                  <a:srgbClr val="000000"/>
                </a:solidFill>
                <a:latin typeface="Times New Roman" panose="02020603050405020304" pitchFamily="18" charset="0"/>
              </a:rPr>
              <a:t>Kbytes</a:t>
            </a:r>
            <a:r>
              <a:rPr lang="es-AR" sz="2400" dirty="0">
                <a:solidFill>
                  <a:srgbClr val="000000"/>
                </a:solidFill>
                <a:latin typeface="Times New Roman" panose="02020603050405020304" pitchFamily="18" charset="0"/>
              </a:rPr>
              <a:t> de memoria. Además tiene ocho puertos de E/S por cada nodo para formar un hipercubo de dimensión 7 El octavo puerto comunica el nodo con el </a:t>
            </a:r>
            <a:r>
              <a:rPr lang="es-AR" sz="2400" i="1" dirty="0">
                <a:solidFill>
                  <a:srgbClr val="000000"/>
                </a:solidFill>
                <a:latin typeface="Times New Roman" panose="02020603050405020304" pitchFamily="18" charset="0"/>
              </a:rPr>
              <a:t>host </a:t>
            </a:r>
            <a:r>
              <a:rPr lang="es-AR" sz="2400" dirty="0">
                <a:solidFill>
                  <a:srgbClr val="000000"/>
                </a:solidFill>
                <a:latin typeface="Times New Roman" panose="02020603050405020304" pitchFamily="18" charset="0"/>
              </a:rPr>
              <a:t>por red </a:t>
            </a:r>
            <a:r>
              <a:rPr lang="es-AR" sz="2400" i="1" dirty="0">
                <a:solidFill>
                  <a:srgbClr val="000000"/>
                </a:solidFill>
                <a:latin typeface="Times New Roman" panose="02020603050405020304" pitchFamily="18" charset="0"/>
              </a:rPr>
              <a:t>Ethernet </a:t>
            </a:r>
            <a:endParaRPr lang="es-AR" sz="2400" dirty="0"/>
          </a:p>
        </p:txBody>
      </p:sp>
    </p:spTree>
    <p:extLst>
      <p:ext uri="{BB962C8B-B14F-4D97-AF65-F5344CB8AC3E}">
        <p14:creationId xmlns:p14="http://schemas.microsoft.com/office/powerpoint/2010/main" val="2389526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0C3C92E-1297-487D-BDA2-9DBC4B662436}"/>
              </a:ext>
            </a:extLst>
          </p:cNvPr>
          <p:cNvSpPr/>
          <p:nvPr/>
        </p:nvSpPr>
        <p:spPr>
          <a:xfrm>
            <a:off x="609598" y="212735"/>
            <a:ext cx="10575235" cy="6432530"/>
          </a:xfrm>
          <a:prstGeom prst="rect">
            <a:avLst/>
          </a:prstGeom>
        </p:spPr>
        <p:txBody>
          <a:bodyPr wrap="square">
            <a:spAutoFit/>
          </a:bodyPr>
          <a:lstStyle/>
          <a:p>
            <a:r>
              <a:rPr lang="es-AR" sz="2800" b="1" dirty="0">
                <a:solidFill>
                  <a:srgbClr val="C00000"/>
                </a:solidFill>
                <a:latin typeface="Times New Roman" panose="02020603050405020304" pitchFamily="18" charset="0"/>
              </a:rPr>
              <a:t>Segunda generación </a:t>
            </a:r>
            <a:endParaRPr lang="es-AR" sz="2800" dirty="0">
              <a:solidFill>
                <a:srgbClr val="C00000"/>
              </a:solidFill>
              <a:latin typeface="Times New Roman" panose="02020603050405020304" pitchFamily="18" charset="0"/>
            </a:endParaRPr>
          </a:p>
          <a:p>
            <a:pPr algn="just"/>
            <a:r>
              <a:rPr lang="es-AR" sz="2400" dirty="0">
                <a:solidFill>
                  <a:srgbClr val="C00000"/>
                </a:solidFill>
                <a:latin typeface="Times New Roman" panose="02020603050405020304" pitchFamily="18" charset="0"/>
              </a:rPr>
              <a:t>En esta segunda generación se mejoran los procesadores con respecto a la primera y el sistema de comunicaciones va soportado por hardware disminuyendo drásticamente la latencia de comunicación. Por otro lado, la topología pasa a ser de tipo malla. Los </a:t>
            </a:r>
            <a:r>
              <a:rPr lang="es-AR" sz="2400" dirty="0" err="1">
                <a:solidFill>
                  <a:srgbClr val="C00000"/>
                </a:solidFill>
                <a:latin typeface="Times New Roman" panose="02020603050405020304" pitchFamily="18" charset="0"/>
              </a:rPr>
              <a:t>multicomputadores</a:t>
            </a:r>
            <a:r>
              <a:rPr lang="es-AR" sz="2400" dirty="0">
                <a:solidFill>
                  <a:srgbClr val="C00000"/>
                </a:solidFill>
                <a:latin typeface="Times New Roman" panose="02020603050405020304" pitchFamily="18" charset="0"/>
              </a:rPr>
              <a:t> característicos de esta generación son:</a:t>
            </a:r>
          </a:p>
          <a:p>
            <a:pPr algn="just"/>
            <a:r>
              <a:rPr lang="es-AR" sz="2400" dirty="0">
                <a:solidFill>
                  <a:srgbClr val="000000"/>
                </a:solidFill>
                <a:latin typeface="Times New Roman" panose="02020603050405020304" pitchFamily="18" charset="0"/>
              </a:rPr>
              <a:t> </a:t>
            </a:r>
          </a:p>
          <a:p>
            <a:pPr algn="just"/>
            <a:r>
              <a:rPr lang="es-AR" sz="2400" b="1" dirty="0">
                <a:solidFill>
                  <a:srgbClr val="000000"/>
                </a:solidFill>
                <a:latin typeface="Times New Roman" panose="02020603050405020304" pitchFamily="18" charset="0"/>
              </a:rPr>
              <a:t>Intel </a:t>
            </a:r>
            <a:r>
              <a:rPr lang="es-AR" sz="2400" b="1" dirty="0" err="1">
                <a:solidFill>
                  <a:srgbClr val="000000"/>
                </a:solidFill>
                <a:latin typeface="Times New Roman" panose="02020603050405020304" pitchFamily="18" charset="0"/>
              </a:rPr>
              <a:t>Paragon</a:t>
            </a:r>
            <a:r>
              <a:rPr lang="es-AR" sz="2400" b="1" dirty="0">
                <a:solidFill>
                  <a:srgbClr val="000000"/>
                </a:solidFill>
                <a:latin typeface="Times New Roman" panose="02020603050405020304" pitchFamily="18" charset="0"/>
              </a:rPr>
              <a:t> </a:t>
            </a:r>
            <a:endParaRPr lang="es-AR" sz="2400" dirty="0">
              <a:solidFill>
                <a:srgbClr val="0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Tiene 8,8 </a:t>
            </a:r>
            <a:r>
              <a:rPr lang="es-AR" sz="2400" dirty="0" err="1">
                <a:solidFill>
                  <a:srgbClr val="000000"/>
                </a:solidFill>
                <a:latin typeface="Times New Roman" panose="02020603050405020304" pitchFamily="18" charset="0"/>
              </a:rPr>
              <a:t>Gbytes</a:t>
            </a:r>
            <a:r>
              <a:rPr lang="es-AR" sz="2400" dirty="0">
                <a:solidFill>
                  <a:srgbClr val="000000"/>
                </a:solidFill>
                <a:latin typeface="Times New Roman" panose="02020603050405020304" pitchFamily="18" charset="0"/>
              </a:rPr>
              <a:t> de memoria distribuida, y por primera vez, se elimina la necesidad de que el número de procesadores sea potencia de 2. Llega a alcanzar rendimientos entre 5 y 300 </a:t>
            </a:r>
            <a:r>
              <a:rPr lang="es-AR" sz="2400" dirty="0" err="1">
                <a:solidFill>
                  <a:srgbClr val="000000"/>
                </a:solidFill>
                <a:latin typeface="Times New Roman" panose="02020603050405020304" pitchFamily="18" charset="0"/>
              </a:rPr>
              <a:t>Gflops</a:t>
            </a:r>
            <a:r>
              <a:rPr lang="es-AR" sz="2400" dirty="0">
                <a:solidFill>
                  <a:srgbClr val="000000"/>
                </a:solidFill>
                <a:latin typeface="Times New Roman" panose="02020603050405020304" pitchFamily="18" charset="0"/>
              </a:rPr>
              <a:t>. </a:t>
            </a:r>
          </a:p>
          <a:p>
            <a:pPr algn="just"/>
            <a:endParaRPr lang="es-AR" sz="2400" dirty="0">
              <a:solidFill>
                <a:srgbClr val="000000"/>
              </a:solidFill>
              <a:latin typeface="Times New Roman" panose="02020603050405020304" pitchFamily="18" charset="0"/>
            </a:endParaRPr>
          </a:p>
          <a:p>
            <a:pPr algn="just"/>
            <a:r>
              <a:rPr lang="es-AR" sz="2400" b="1" dirty="0">
                <a:solidFill>
                  <a:srgbClr val="000000"/>
                </a:solidFill>
                <a:latin typeface="Times New Roman" panose="02020603050405020304" pitchFamily="18" charset="0"/>
              </a:rPr>
              <a:t>PARSYS </a:t>
            </a:r>
            <a:endParaRPr lang="es-AR" sz="2400" dirty="0">
              <a:solidFill>
                <a:srgbClr val="0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Cuenta con un </a:t>
            </a:r>
            <a:r>
              <a:rPr lang="es-AR" sz="2400" dirty="0" err="1">
                <a:solidFill>
                  <a:srgbClr val="000000"/>
                </a:solidFill>
                <a:latin typeface="Times New Roman" panose="02020603050405020304" pitchFamily="18" charset="0"/>
              </a:rPr>
              <a:t>supernodo</a:t>
            </a:r>
            <a:r>
              <a:rPr lang="es-AR" sz="2400" dirty="0">
                <a:solidFill>
                  <a:srgbClr val="000000"/>
                </a:solidFill>
                <a:latin typeface="Times New Roman" panose="02020603050405020304" pitchFamily="18" charset="0"/>
              </a:rPr>
              <a:t> 1000 y procesadores diseñados para formar parte de máquina paralela</a:t>
            </a:r>
            <a:r>
              <a:rPr lang="es-AR" sz="2400" i="1" dirty="0">
                <a:solidFill>
                  <a:srgbClr val="000000"/>
                </a:solidFill>
                <a:latin typeface="Times New Roman" panose="02020603050405020304" pitchFamily="18" charset="0"/>
              </a:rPr>
              <a:t>. </a:t>
            </a:r>
          </a:p>
          <a:p>
            <a:pPr algn="just"/>
            <a:endParaRPr lang="es-AR" sz="2400" dirty="0">
              <a:solidFill>
                <a:srgbClr val="000000"/>
              </a:solidFill>
              <a:latin typeface="Times New Roman" panose="02020603050405020304" pitchFamily="18" charset="0"/>
            </a:endParaRPr>
          </a:p>
          <a:p>
            <a:pPr algn="just"/>
            <a:r>
              <a:rPr lang="es-AR" sz="2400" b="1" dirty="0">
                <a:solidFill>
                  <a:srgbClr val="000000"/>
                </a:solidFill>
                <a:latin typeface="Times New Roman" panose="02020603050405020304" pitchFamily="18" charset="0"/>
              </a:rPr>
              <a:t>AMETEK </a:t>
            </a:r>
            <a:endParaRPr lang="es-AR" sz="2400" dirty="0">
              <a:solidFill>
                <a:srgbClr val="0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Serie 2010 con MC 68020 y una frecuencia de 25 MHz. </a:t>
            </a:r>
            <a:endParaRPr lang="es-AR" sz="2400" dirty="0"/>
          </a:p>
        </p:txBody>
      </p:sp>
    </p:spTree>
    <p:extLst>
      <p:ext uri="{BB962C8B-B14F-4D97-AF65-F5344CB8AC3E}">
        <p14:creationId xmlns:p14="http://schemas.microsoft.com/office/powerpoint/2010/main" val="2441232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E4C804F-C286-42E8-9BFF-44FDF4B12F60}"/>
              </a:ext>
            </a:extLst>
          </p:cNvPr>
          <p:cNvSpPr/>
          <p:nvPr/>
        </p:nvSpPr>
        <p:spPr>
          <a:xfrm>
            <a:off x="530086" y="256332"/>
            <a:ext cx="11357113" cy="5386090"/>
          </a:xfrm>
          <a:prstGeom prst="rect">
            <a:avLst/>
          </a:prstGeom>
        </p:spPr>
        <p:txBody>
          <a:bodyPr wrap="square">
            <a:spAutoFit/>
          </a:bodyPr>
          <a:lstStyle/>
          <a:p>
            <a:pPr algn="just"/>
            <a:r>
              <a:rPr lang="es-AR" sz="2400" b="1" dirty="0">
                <a:solidFill>
                  <a:srgbClr val="C00000"/>
                </a:solidFill>
                <a:latin typeface="Times New Roman" panose="02020603050405020304" pitchFamily="18" charset="0"/>
              </a:rPr>
              <a:t>Tercera generación </a:t>
            </a:r>
            <a:endParaRPr lang="es-AR" sz="2400" dirty="0">
              <a:solidFill>
                <a:srgbClr val="C00000"/>
              </a:solidFill>
              <a:latin typeface="Times New Roman" panose="02020603050405020304" pitchFamily="18" charset="0"/>
            </a:endParaRPr>
          </a:p>
          <a:p>
            <a:pPr algn="just"/>
            <a:r>
              <a:rPr lang="es-AR" sz="2000" dirty="0">
                <a:solidFill>
                  <a:srgbClr val="C00000"/>
                </a:solidFill>
                <a:latin typeface="Times New Roman" panose="02020603050405020304" pitchFamily="18" charset="0"/>
              </a:rPr>
              <a:t>Se retorna a la topología tridimensional y se aumenta enormemente el número de procesadores. </a:t>
            </a:r>
            <a:r>
              <a:rPr lang="es-AR" sz="2000" dirty="0" err="1">
                <a:solidFill>
                  <a:srgbClr val="C00000"/>
                </a:solidFill>
                <a:latin typeface="Times New Roman" panose="02020603050405020304" pitchFamily="18" charset="0"/>
              </a:rPr>
              <a:t>Multicomputadores</a:t>
            </a:r>
            <a:r>
              <a:rPr lang="es-AR" sz="2000" dirty="0">
                <a:solidFill>
                  <a:srgbClr val="C00000"/>
                </a:solidFill>
                <a:latin typeface="Times New Roman" panose="02020603050405020304" pitchFamily="18" charset="0"/>
              </a:rPr>
              <a:t> de grano fino. Procesador y gestión de comunicaciones en el mismo VLSI chip. Al disminuir aún más latencia de comunicación, se llega a paralelismo a nivel de instrucciones. Se requiere poca memoria por nodo</a:t>
            </a:r>
            <a:r>
              <a:rPr lang="es-AR" sz="2000" dirty="0">
                <a:solidFill>
                  <a:srgbClr val="000000"/>
                </a:solidFill>
                <a:latin typeface="Times New Roman" panose="02020603050405020304" pitchFamily="18" charset="0"/>
              </a:rPr>
              <a:t>. </a:t>
            </a:r>
          </a:p>
          <a:p>
            <a:pPr algn="just"/>
            <a:endParaRPr lang="es-AR" sz="2000" dirty="0">
              <a:solidFill>
                <a:srgbClr val="000000"/>
              </a:solidFill>
              <a:latin typeface="Times New Roman" panose="02020603050405020304" pitchFamily="18" charset="0"/>
            </a:endParaRPr>
          </a:p>
          <a:p>
            <a:pPr algn="just"/>
            <a:r>
              <a:rPr lang="es-AR" sz="2000" b="1" dirty="0">
                <a:solidFill>
                  <a:srgbClr val="000000"/>
                </a:solidFill>
                <a:latin typeface="Times New Roman" panose="02020603050405020304" pitchFamily="18" charset="0"/>
              </a:rPr>
              <a:t>MOSAIC C </a:t>
            </a:r>
            <a:endParaRPr lang="es-AR" sz="2000" dirty="0">
              <a:solidFill>
                <a:srgbClr val="000000"/>
              </a:solidFill>
              <a:latin typeface="Times New Roman" panose="02020603050405020304" pitchFamily="18" charset="0"/>
            </a:endParaRPr>
          </a:p>
          <a:p>
            <a:pPr algn="just"/>
            <a:r>
              <a:rPr lang="es-AR" sz="2000" dirty="0">
                <a:solidFill>
                  <a:srgbClr val="000000"/>
                </a:solidFill>
                <a:latin typeface="Times New Roman" panose="02020603050405020304" pitchFamily="18" charset="0"/>
              </a:rPr>
              <a:t>Mosaic C es un supercomputador experimental de grano fino que emplea nodos de un único chip y una tecnología avanzada de empaquetado para demostrar las ventajas rendimiento/coste de la arquitectura de los </a:t>
            </a:r>
            <a:r>
              <a:rPr lang="es-AR" sz="2000" dirty="0" err="1">
                <a:solidFill>
                  <a:srgbClr val="000000"/>
                </a:solidFill>
                <a:latin typeface="Times New Roman" panose="02020603050405020304" pitchFamily="18" charset="0"/>
              </a:rPr>
              <a:t>multicomputadores</a:t>
            </a:r>
            <a:r>
              <a:rPr lang="es-AR" sz="2000" dirty="0">
                <a:solidFill>
                  <a:srgbClr val="000000"/>
                </a:solidFill>
                <a:latin typeface="Times New Roman" panose="02020603050405020304" pitchFamily="18" charset="0"/>
              </a:rPr>
              <a:t> de grano fino. </a:t>
            </a:r>
          </a:p>
          <a:p>
            <a:pPr algn="just"/>
            <a:r>
              <a:rPr lang="es-AR" sz="2000" dirty="0">
                <a:solidFill>
                  <a:srgbClr val="000000"/>
                </a:solidFill>
                <a:latin typeface="Times New Roman" panose="02020603050405020304" pitchFamily="18" charset="0"/>
              </a:rPr>
              <a:t>Cada nodo de </a:t>
            </a:r>
            <a:r>
              <a:rPr lang="es-AR" sz="2000" dirty="0" err="1">
                <a:solidFill>
                  <a:srgbClr val="000000"/>
                </a:solidFill>
                <a:latin typeface="Times New Roman" panose="02020603050405020304" pitchFamily="18" charset="0"/>
              </a:rPr>
              <a:t>mosaic</a:t>
            </a:r>
            <a:r>
              <a:rPr lang="es-AR" sz="2000" dirty="0">
                <a:solidFill>
                  <a:srgbClr val="000000"/>
                </a:solidFill>
                <a:latin typeface="Times New Roman" panose="02020603050405020304" pitchFamily="18" charset="0"/>
              </a:rPr>
              <a:t> incluye 64 KB de memoria, un procesador 11MIPS, una interfaz de paquetes, y un </a:t>
            </a:r>
            <a:r>
              <a:rPr lang="es-AR" sz="2000" dirty="0" err="1">
                <a:solidFill>
                  <a:srgbClr val="000000"/>
                </a:solidFill>
                <a:latin typeface="Times New Roman" panose="02020603050405020304" pitchFamily="18" charset="0"/>
              </a:rPr>
              <a:t>router</a:t>
            </a:r>
            <a:r>
              <a:rPr lang="es-AR" sz="2000" dirty="0">
                <a:solidFill>
                  <a:srgbClr val="000000"/>
                </a:solidFill>
                <a:latin typeface="Times New Roman" panose="02020603050405020304" pitchFamily="18" charset="0"/>
              </a:rPr>
              <a:t>. Los nodos están unidos mediante una red bidimensional de velocidades hasta 60MBytes/s.</a:t>
            </a:r>
          </a:p>
          <a:p>
            <a:pPr algn="just"/>
            <a:r>
              <a:rPr lang="es-AR" sz="2000" dirty="0">
                <a:solidFill>
                  <a:srgbClr val="000000"/>
                </a:solidFill>
                <a:latin typeface="Times New Roman" panose="02020603050405020304" pitchFamily="18" charset="0"/>
              </a:rPr>
              <a:t> </a:t>
            </a:r>
          </a:p>
          <a:p>
            <a:pPr algn="just"/>
            <a:r>
              <a:rPr lang="es-AR" sz="2000" b="1" dirty="0">
                <a:solidFill>
                  <a:srgbClr val="000000"/>
                </a:solidFill>
                <a:latin typeface="Times New Roman" panose="02020603050405020304" pitchFamily="18" charset="0"/>
              </a:rPr>
              <a:t>JMACHINE </a:t>
            </a:r>
            <a:endParaRPr lang="es-AR" sz="2000" dirty="0">
              <a:solidFill>
                <a:srgbClr val="000000"/>
              </a:solidFill>
              <a:latin typeface="Times New Roman" panose="02020603050405020304" pitchFamily="18" charset="0"/>
            </a:endParaRPr>
          </a:p>
          <a:p>
            <a:pPr algn="just"/>
            <a:r>
              <a:rPr lang="es-AR" sz="2000" dirty="0">
                <a:solidFill>
                  <a:srgbClr val="000000"/>
                </a:solidFill>
                <a:latin typeface="Times New Roman" panose="02020603050405020304" pitchFamily="18" charset="0"/>
              </a:rPr>
              <a:t>Fue diseñado por el grupo MIT </a:t>
            </a:r>
            <a:r>
              <a:rPr lang="es-AR" sz="2000" dirty="0" err="1">
                <a:solidFill>
                  <a:srgbClr val="000000"/>
                </a:solidFill>
                <a:latin typeface="Times New Roman" panose="02020603050405020304" pitchFamily="18" charset="0"/>
              </a:rPr>
              <a:t>Concurrent</a:t>
            </a:r>
            <a:r>
              <a:rPr lang="es-AR" sz="2000" dirty="0">
                <a:solidFill>
                  <a:srgbClr val="000000"/>
                </a:solidFill>
                <a:latin typeface="Times New Roman" panose="02020603050405020304" pitchFamily="18" charset="0"/>
              </a:rPr>
              <a:t> VLSI </a:t>
            </a:r>
            <a:r>
              <a:rPr lang="es-AR" sz="2000" dirty="0" err="1">
                <a:solidFill>
                  <a:srgbClr val="000000"/>
                </a:solidFill>
                <a:latin typeface="Times New Roman" panose="02020603050405020304" pitchFamily="18" charset="0"/>
              </a:rPr>
              <a:t>Architecture</a:t>
            </a:r>
            <a:r>
              <a:rPr lang="es-AR" sz="2000" dirty="0">
                <a:solidFill>
                  <a:srgbClr val="000000"/>
                </a:solidFill>
                <a:latin typeface="Times New Roman" panose="02020603050405020304" pitchFamily="18" charset="0"/>
              </a:rPr>
              <a:t> junto con Intel </a:t>
            </a:r>
            <a:r>
              <a:rPr lang="es-AR" sz="2000" dirty="0" err="1">
                <a:solidFill>
                  <a:srgbClr val="000000"/>
                </a:solidFill>
                <a:latin typeface="Times New Roman" panose="02020603050405020304" pitchFamily="18" charset="0"/>
              </a:rPr>
              <a:t>Corporation</a:t>
            </a:r>
            <a:r>
              <a:rPr lang="es-AR" sz="2000" dirty="0">
                <a:solidFill>
                  <a:srgbClr val="000000"/>
                </a:solidFill>
                <a:latin typeface="Times New Roman" panose="02020603050405020304" pitchFamily="18" charset="0"/>
              </a:rPr>
              <a:t> a partir de 1988. La filosofía de la obra fue "Los procesadores son baratos y la memoria es cara”. La J en el título del proyecto viene de “</a:t>
            </a:r>
            <a:r>
              <a:rPr lang="es-AR" sz="2000" dirty="0" err="1">
                <a:solidFill>
                  <a:srgbClr val="000000"/>
                </a:solidFill>
                <a:latin typeface="Times New Roman" panose="02020603050405020304" pitchFamily="18" charset="0"/>
              </a:rPr>
              <a:t>jellybean</a:t>
            </a:r>
            <a:r>
              <a:rPr lang="es-AR" sz="2000" dirty="0">
                <a:solidFill>
                  <a:srgbClr val="000000"/>
                </a:solidFill>
                <a:latin typeface="Times New Roman" panose="02020603050405020304" pitchFamily="18" charset="0"/>
              </a:rPr>
              <a:t>” que son pequeños caramelos barato</a:t>
            </a:r>
            <a:r>
              <a:rPr lang="es-AR" dirty="0">
                <a:solidFill>
                  <a:srgbClr val="000000"/>
                </a:solidFill>
                <a:latin typeface="Times New Roman" panose="02020603050405020304" pitchFamily="18" charset="0"/>
              </a:rPr>
              <a:t>s </a:t>
            </a:r>
            <a:endParaRPr lang="es-AR" dirty="0"/>
          </a:p>
        </p:txBody>
      </p:sp>
      <p:sp>
        <p:nvSpPr>
          <p:cNvPr id="4" name="Rectángulo 3">
            <a:extLst>
              <a:ext uri="{FF2B5EF4-FFF2-40B4-BE49-F238E27FC236}">
                <a16:creationId xmlns:a16="http://schemas.microsoft.com/office/drawing/2014/main" id="{B72D58DB-B5AC-47DC-A6BD-D9F3BBC4256D}"/>
              </a:ext>
            </a:extLst>
          </p:cNvPr>
          <p:cNvSpPr/>
          <p:nvPr/>
        </p:nvSpPr>
        <p:spPr>
          <a:xfrm>
            <a:off x="530085" y="5718313"/>
            <a:ext cx="11357113" cy="1015663"/>
          </a:xfrm>
          <a:prstGeom prst="rect">
            <a:avLst/>
          </a:prstGeom>
        </p:spPr>
        <p:txBody>
          <a:bodyPr wrap="square">
            <a:spAutoFit/>
          </a:bodyPr>
          <a:lstStyle/>
          <a:p>
            <a:r>
              <a:rPr lang="es-AR" sz="2000" b="1" dirty="0">
                <a:solidFill>
                  <a:srgbClr val="000000"/>
                </a:solidFill>
                <a:latin typeface="Times New Roman" panose="02020603050405020304" pitchFamily="18" charset="0"/>
              </a:rPr>
              <a:t>Blue Gene </a:t>
            </a:r>
            <a:endParaRPr lang="es-AR" sz="2000" dirty="0">
              <a:solidFill>
                <a:srgbClr val="000000"/>
              </a:solidFill>
              <a:latin typeface="Times New Roman" panose="02020603050405020304" pitchFamily="18" charset="0"/>
            </a:endParaRPr>
          </a:p>
          <a:p>
            <a:r>
              <a:rPr lang="es-AR" sz="2000" dirty="0">
                <a:solidFill>
                  <a:srgbClr val="000000"/>
                </a:solidFill>
                <a:latin typeface="Times New Roman" panose="02020603050405020304" pitchFamily="18" charset="0"/>
              </a:rPr>
              <a:t>Por último, un supercomputadores es el Blue Gene, que al tratarse de un MPP será explicado con más profundidad. </a:t>
            </a:r>
            <a:endParaRPr lang="es-AR" sz="2000" dirty="0"/>
          </a:p>
        </p:txBody>
      </p:sp>
    </p:spTree>
    <p:extLst>
      <p:ext uri="{BB962C8B-B14F-4D97-AF65-F5344CB8AC3E}">
        <p14:creationId xmlns:p14="http://schemas.microsoft.com/office/powerpoint/2010/main" val="2155103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A60DD7C-F8A2-4F50-85CB-D508BE56C712}"/>
              </a:ext>
            </a:extLst>
          </p:cNvPr>
          <p:cNvSpPr/>
          <p:nvPr/>
        </p:nvSpPr>
        <p:spPr>
          <a:xfrm>
            <a:off x="901148" y="676709"/>
            <a:ext cx="11012556" cy="5940088"/>
          </a:xfrm>
          <a:prstGeom prst="rect">
            <a:avLst/>
          </a:prstGeom>
        </p:spPr>
        <p:txBody>
          <a:bodyPr wrap="square">
            <a:spAutoFit/>
          </a:bodyPr>
          <a:lstStyle/>
          <a:p>
            <a:r>
              <a:rPr lang="es-AR" sz="2800" b="1" dirty="0">
                <a:solidFill>
                  <a:srgbClr val="000000"/>
                </a:solidFill>
                <a:latin typeface="Times New Roman" panose="02020603050405020304" pitchFamily="18" charset="0"/>
              </a:rPr>
              <a:t>Comparación de las arquitecturas </a:t>
            </a:r>
          </a:p>
          <a:p>
            <a:pPr algn="just"/>
            <a:r>
              <a:rPr lang="es-AR" sz="2200" dirty="0">
                <a:solidFill>
                  <a:srgbClr val="000000"/>
                </a:solidFill>
                <a:latin typeface="Times New Roman" panose="02020603050405020304" pitchFamily="18" charset="0"/>
              </a:rPr>
              <a:t>Un MPP </a:t>
            </a:r>
            <a:r>
              <a:rPr lang="es-AR" sz="2200" dirty="0">
                <a:solidFill>
                  <a:srgbClr val="C00000"/>
                </a:solidFill>
                <a:latin typeface="Times New Roman" panose="02020603050405020304" pitchFamily="18" charset="0"/>
              </a:rPr>
              <a:t>(</a:t>
            </a:r>
            <a:r>
              <a:rPr lang="es-AR" sz="2200" dirty="0" err="1">
                <a:solidFill>
                  <a:srgbClr val="C00000"/>
                </a:solidFill>
                <a:latin typeface="Times New Roman" panose="02020603050405020304" pitchFamily="18" charset="0"/>
              </a:rPr>
              <a:t>Massive</a:t>
            </a:r>
            <a:r>
              <a:rPr lang="es-AR" sz="2200" dirty="0">
                <a:solidFill>
                  <a:srgbClr val="C00000"/>
                </a:solidFill>
                <a:latin typeface="Times New Roman" panose="02020603050405020304" pitchFamily="18" charset="0"/>
              </a:rPr>
              <a:t> </a:t>
            </a:r>
            <a:r>
              <a:rPr lang="es-AR" sz="2200" dirty="0" err="1">
                <a:solidFill>
                  <a:srgbClr val="C00000"/>
                </a:solidFill>
                <a:latin typeface="Times New Roman" panose="02020603050405020304" pitchFamily="18" charset="0"/>
              </a:rPr>
              <a:t>Paralell</a:t>
            </a:r>
            <a:r>
              <a:rPr lang="es-AR" sz="2200" dirty="0">
                <a:solidFill>
                  <a:srgbClr val="C00000"/>
                </a:solidFill>
                <a:latin typeface="Times New Roman" panose="02020603050405020304" pitchFamily="18" charset="0"/>
              </a:rPr>
              <a:t> </a:t>
            </a:r>
            <a:r>
              <a:rPr lang="es-AR" sz="2200" dirty="0" err="1">
                <a:solidFill>
                  <a:srgbClr val="C00000"/>
                </a:solidFill>
                <a:latin typeface="Times New Roman" panose="02020603050405020304" pitchFamily="18" charset="0"/>
              </a:rPr>
              <a:t>Processor</a:t>
            </a:r>
            <a:r>
              <a:rPr lang="es-AR" sz="2200" dirty="0">
                <a:solidFill>
                  <a:srgbClr val="C00000"/>
                </a:solidFill>
                <a:latin typeface="Times New Roman" panose="02020603050405020304" pitchFamily="18" charset="0"/>
              </a:rPr>
              <a:t>)</a:t>
            </a:r>
            <a:r>
              <a:rPr lang="es-AR" sz="2200" dirty="0">
                <a:solidFill>
                  <a:srgbClr val="000000"/>
                </a:solidFill>
                <a:latin typeface="Times New Roman" panose="02020603050405020304" pitchFamily="18" charset="0"/>
              </a:rPr>
              <a:t> es un solo equipo con muchos procesadores conectados en red. Tienen muchas características similares a las arquitecturas </a:t>
            </a:r>
            <a:r>
              <a:rPr lang="es-AR" sz="2200" dirty="0" err="1">
                <a:solidFill>
                  <a:srgbClr val="000000"/>
                </a:solidFill>
                <a:latin typeface="Times New Roman" panose="02020603050405020304" pitchFamily="18" charset="0"/>
              </a:rPr>
              <a:t>clusters</a:t>
            </a:r>
            <a:r>
              <a:rPr lang="es-AR" sz="2200" dirty="0">
                <a:solidFill>
                  <a:srgbClr val="000000"/>
                </a:solidFill>
                <a:latin typeface="Times New Roman" panose="02020603050405020304" pitchFamily="18" charset="0"/>
              </a:rPr>
              <a:t>, pero se han especializado en la interconexión de redes de </a:t>
            </a:r>
            <a:r>
              <a:rPr lang="es-AR" sz="2200" dirty="0" err="1">
                <a:solidFill>
                  <a:srgbClr val="000000"/>
                </a:solidFill>
                <a:latin typeface="Times New Roman" panose="02020603050405020304" pitchFamily="18" charset="0"/>
              </a:rPr>
              <a:t>CPUs</a:t>
            </a:r>
            <a:r>
              <a:rPr lang="es-AR" sz="2200" dirty="0">
                <a:solidFill>
                  <a:srgbClr val="000000"/>
                </a:solidFill>
                <a:latin typeface="Times New Roman" panose="02020603050405020304" pitchFamily="18" charset="0"/>
              </a:rPr>
              <a:t>. </a:t>
            </a:r>
          </a:p>
          <a:p>
            <a:pPr algn="just"/>
            <a:r>
              <a:rPr lang="es-AR" sz="2200" dirty="0">
                <a:solidFill>
                  <a:srgbClr val="000000"/>
                </a:solidFill>
                <a:latin typeface="Times New Roman" panose="02020603050405020304" pitchFamily="18" charset="0"/>
              </a:rPr>
              <a:t>Los </a:t>
            </a:r>
            <a:r>
              <a:rPr lang="es-AR" sz="2200" dirty="0" err="1">
                <a:solidFill>
                  <a:srgbClr val="000000"/>
                </a:solidFill>
                <a:latin typeface="Times New Roman" panose="02020603050405020304" pitchFamily="18" charset="0"/>
              </a:rPr>
              <a:t>MPPs</a:t>
            </a:r>
            <a:r>
              <a:rPr lang="es-AR" sz="2200" dirty="0">
                <a:solidFill>
                  <a:srgbClr val="000000"/>
                </a:solidFill>
                <a:latin typeface="Times New Roman" panose="02020603050405020304" pitchFamily="18" charset="0"/>
              </a:rPr>
              <a:t> tienden a ser más “grandes” que los </a:t>
            </a:r>
            <a:r>
              <a:rPr lang="es-AR" sz="2200" dirty="0" err="1">
                <a:solidFill>
                  <a:srgbClr val="000000"/>
                </a:solidFill>
                <a:latin typeface="Times New Roman" panose="02020603050405020304" pitchFamily="18" charset="0"/>
              </a:rPr>
              <a:t>clusters</a:t>
            </a:r>
            <a:r>
              <a:rPr lang="es-AR" sz="2200" dirty="0">
                <a:solidFill>
                  <a:srgbClr val="000000"/>
                </a:solidFill>
                <a:latin typeface="Times New Roman" panose="02020603050405020304" pitchFamily="18" charset="0"/>
              </a:rPr>
              <a:t>, por lo general tienen más de 100 procesadores. En un MPP cada CPU contiene su propia memoria y copia del sistema operativo y de las aplicaciones, y cada subsistema se comunica con los demás con una conexión de alta velocidad. </a:t>
            </a:r>
          </a:p>
          <a:p>
            <a:pPr algn="just"/>
            <a:r>
              <a:rPr lang="es-AR" sz="2200" dirty="0">
                <a:solidFill>
                  <a:srgbClr val="000000"/>
                </a:solidFill>
                <a:latin typeface="Times New Roman" panose="02020603050405020304" pitchFamily="18" charset="0"/>
              </a:rPr>
              <a:t>En cuanto a los </a:t>
            </a:r>
            <a:r>
              <a:rPr lang="es-AR" sz="2200" dirty="0" err="1">
                <a:solidFill>
                  <a:srgbClr val="000000"/>
                </a:solidFill>
                <a:latin typeface="Times New Roman" panose="02020603050405020304" pitchFamily="18" charset="0"/>
              </a:rPr>
              <a:t>clusters</a:t>
            </a:r>
            <a:r>
              <a:rPr lang="es-AR" sz="2200" dirty="0">
                <a:solidFill>
                  <a:srgbClr val="000000"/>
                </a:solidFill>
                <a:latin typeface="Times New Roman" panose="02020603050405020304" pitchFamily="18" charset="0"/>
              </a:rPr>
              <a:t> de </a:t>
            </a:r>
            <a:r>
              <a:rPr lang="es-AR" sz="2200" dirty="0" err="1">
                <a:solidFill>
                  <a:srgbClr val="000000"/>
                </a:solidFill>
                <a:latin typeface="Times New Roman" panose="02020603050405020304" pitchFamily="18" charset="0"/>
              </a:rPr>
              <a:t>workstations</a:t>
            </a:r>
            <a:r>
              <a:rPr lang="es-AR" sz="2200" dirty="0">
                <a:solidFill>
                  <a:srgbClr val="000000"/>
                </a:solidFill>
                <a:latin typeface="Times New Roman" panose="02020603050405020304" pitchFamily="18" charset="0"/>
              </a:rPr>
              <a:t>, un </a:t>
            </a:r>
            <a:r>
              <a:rPr lang="es-AR" sz="2200" dirty="0" err="1">
                <a:solidFill>
                  <a:srgbClr val="000000"/>
                </a:solidFill>
                <a:latin typeface="Times New Roman" panose="02020603050405020304" pitchFamily="18" charset="0"/>
              </a:rPr>
              <a:t>cluster</a:t>
            </a:r>
            <a:r>
              <a:rPr lang="es-AR" sz="2200" dirty="0">
                <a:solidFill>
                  <a:srgbClr val="000000"/>
                </a:solidFill>
                <a:latin typeface="Times New Roman" panose="02020603050405020304" pitchFamily="18" charset="0"/>
              </a:rPr>
              <a:t> consiste en un tipo de sistema de procesamiento paralelo o distribuido, compuesto por un conjunto de computadoras que trabajan cooperativamente como un único e integrado recurso de cómputo, son más sencillos de integrar en cuanto los entornos de desarrollo y producción que las supercomputadoras MPP. Existen otras razones que motivan el uso de los </a:t>
            </a:r>
            <a:r>
              <a:rPr lang="es-AR" sz="2200" dirty="0" err="1">
                <a:solidFill>
                  <a:srgbClr val="C00000"/>
                </a:solidFill>
                <a:latin typeface="Times New Roman" panose="02020603050405020304" pitchFamily="18" charset="0"/>
              </a:rPr>
              <a:t>COWs</a:t>
            </a:r>
            <a:r>
              <a:rPr lang="es-AR" sz="2200" dirty="0">
                <a:solidFill>
                  <a:srgbClr val="000000"/>
                </a:solidFill>
                <a:latin typeface="Times New Roman" panose="02020603050405020304" pitchFamily="18" charset="0"/>
              </a:rPr>
              <a:t>, como por ejemplo: las herramientas de desarrollo para PCS y </a:t>
            </a:r>
            <a:r>
              <a:rPr lang="es-AR" sz="2200" dirty="0" err="1">
                <a:solidFill>
                  <a:srgbClr val="000000"/>
                </a:solidFill>
                <a:latin typeface="Times New Roman" panose="02020603050405020304" pitchFamily="18" charset="0"/>
              </a:rPr>
              <a:t>workstations</a:t>
            </a:r>
            <a:r>
              <a:rPr lang="es-AR" sz="2200" dirty="0">
                <a:solidFill>
                  <a:srgbClr val="000000"/>
                </a:solidFill>
                <a:latin typeface="Times New Roman" panose="02020603050405020304" pitchFamily="18" charset="0"/>
              </a:rPr>
              <a:t> están exhaustivamente analizadas y probadas, esta situación contrasta con las soluciones propietarias de las supercomputadoras, muchas de ellas no estandarizadas, además, los </a:t>
            </a:r>
            <a:r>
              <a:rPr lang="es-AR" sz="2200" dirty="0" err="1">
                <a:solidFill>
                  <a:srgbClr val="000000"/>
                </a:solidFill>
                <a:latin typeface="Times New Roman" panose="02020603050405020304" pitchFamily="18" charset="0"/>
              </a:rPr>
              <a:t>clusters</a:t>
            </a:r>
            <a:r>
              <a:rPr lang="es-AR" sz="2200" dirty="0">
                <a:solidFill>
                  <a:srgbClr val="000000"/>
                </a:solidFill>
                <a:latin typeface="Times New Roman" panose="02020603050405020304" pitchFamily="18" charset="0"/>
              </a:rPr>
              <a:t> de </a:t>
            </a:r>
            <a:r>
              <a:rPr lang="es-AR" sz="2200" dirty="0" err="1">
                <a:solidFill>
                  <a:srgbClr val="000000"/>
                </a:solidFill>
                <a:latin typeface="Times New Roman" panose="02020603050405020304" pitchFamily="18" charset="0"/>
              </a:rPr>
              <a:t>workstations</a:t>
            </a:r>
            <a:r>
              <a:rPr lang="es-AR" sz="2200" dirty="0">
                <a:solidFill>
                  <a:srgbClr val="000000"/>
                </a:solidFill>
                <a:latin typeface="Times New Roman" panose="02020603050405020304" pitchFamily="18" charset="0"/>
              </a:rPr>
              <a:t> son escalables. Por relativamente poco costo adicional es posible agregar nuevos recursos de cómputo.</a:t>
            </a:r>
            <a:r>
              <a:rPr lang="es-AR"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813078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99EC6B4-98D4-462C-B021-E06D0C99A6D7}"/>
              </a:ext>
            </a:extLst>
          </p:cNvPr>
          <p:cNvSpPr/>
          <p:nvPr/>
        </p:nvSpPr>
        <p:spPr>
          <a:xfrm>
            <a:off x="225287" y="751344"/>
            <a:ext cx="11608903" cy="5262979"/>
          </a:xfrm>
          <a:prstGeom prst="rect">
            <a:avLst/>
          </a:prstGeom>
        </p:spPr>
        <p:txBody>
          <a:bodyPr wrap="square">
            <a:spAutoFit/>
          </a:bodyPr>
          <a:lstStyle/>
          <a:p>
            <a:pPr algn="just"/>
            <a:r>
              <a:rPr lang="es-AR" sz="2400" dirty="0">
                <a:solidFill>
                  <a:srgbClr val="000000"/>
                </a:solidFill>
                <a:latin typeface="Times New Roman" panose="02020603050405020304" pitchFamily="18" charset="0"/>
              </a:rPr>
              <a:t>Y por último, tenemos la arquitectura </a:t>
            </a:r>
            <a:r>
              <a:rPr lang="es-AR" sz="2400" dirty="0" err="1">
                <a:solidFill>
                  <a:srgbClr val="C00000"/>
                </a:solidFill>
                <a:latin typeface="Times New Roman" panose="02020603050405020304" pitchFamily="18" charset="0"/>
              </a:rPr>
              <a:t>Constellations</a:t>
            </a:r>
            <a:r>
              <a:rPr lang="es-AR" sz="2400" dirty="0">
                <a:solidFill>
                  <a:srgbClr val="000000"/>
                </a:solidFill>
                <a:latin typeface="Times New Roman" panose="02020603050405020304" pitchFamily="18" charset="0"/>
              </a:rPr>
              <a:t>, que es un </a:t>
            </a:r>
            <a:r>
              <a:rPr lang="es-AR" sz="2400" dirty="0" err="1">
                <a:solidFill>
                  <a:srgbClr val="000000"/>
                </a:solidFill>
                <a:latin typeface="Times New Roman" panose="02020603050405020304" pitchFamily="18" charset="0"/>
              </a:rPr>
              <a:t>cluster</a:t>
            </a:r>
            <a:r>
              <a:rPr lang="es-AR" sz="2400" dirty="0">
                <a:solidFill>
                  <a:srgbClr val="000000"/>
                </a:solidFill>
                <a:latin typeface="Times New Roman" panose="02020603050405020304" pitchFamily="18" charset="0"/>
              </a:rPr>
              <a:t> de </a:t>
            </a:r>
            <a:r>
              <a:rPr lang="es-AR" sz="2400" dirty="0" err="1">
                <a:solidFill>
                  <a:srgbClr val="000000"/>
                </a:solidFill>
                <a:latin typeface="Times New Roman" panose="02020603050405020304" pitchFamily="18" charset="0"/>
              </a:rPr>
              <a:t>SMPs</a:t>
            </a:r>
            <a:r>
              <a:rPr lang="es-AR" sz="2400" dirty="0">
                <a:solidFill>
                  <a:srgbClr val="000000"/>
                </a:solidFill>
                <a:latin typeface="Times New Roman" panose="02020603050405020304" pitchFamily="18" charset="0"/>
              </a:rPr>
              <a:t> tiene otros nombre comunes, como CLUMP o máquinas jerárquicas. Cada nodo de estos </a:t>
            </a:r>
            <a:r>
              <a:rPr lang="es-AR" sz="2400" dirty="0" err="1">
                <a:solidFill>
                  <a:srgbClr val="000000"/>
                </a:solidFill>
                <a:latin typeface="Times New Roman" panose="02020603050405020304" pitchFamily="18" charset="0"/>
              </a:rPr>
              <a:t>clústers</a:t>
            </a:r>
            <a:r>
              <a:rPr lang="es-AR" sz="2400" dirty="0">
                <a:solidFill>
                  <a:srgbClr val="000000"/>
                </a:solidFill>
                <a:latin typeface="Times New Roman" panose="02020603050405020304" pitchFamily="18" charset="0"/>
              </a:rPr>
              <a:t> está compuesto por un SMP. La arquitectura SMP (</a:t>
            </a:r>
            <a:r>
              <a:rPr lang="es-AR" sz="2400" dirty="0" err="1">
                <a:solidFill>
                  <a:srgbClr val="000000"/>
                </a:solidFill>
                <a:latin typeface="Times New Roman" panose="02020603050405020304" pitchFamily="18" charset="0"/>
              </a:rPr>
              <a:t>Multi-procesamiento</a:t>
            </a:r>
            <a:r>
              <a:rPr lang="es-AR" sz="2400" dirty="0">
                <a:solidFill>
                  <a:srgbClr val="000000"/>
                </a:solidFill>
                <a:latin typeface="Times New Roman" panose="02020603050405020304" pitchFamily="18" charset="0"/>
              </a:rPr>
              <a:t> simétrico), se caracteriza por el hecho de que varios microprocesadores comparten el acceso a la memoria. Se compone de microprocesadores independientes que se comunican con la memoria a través de un bus compartido. Dicho </a:t>
            </a:r>
            <a:r>
              <a:rPr lang="es-AR" sz="2400" i="1" dirty="0">
                <a:solidFill>
                  <a:srgbClr val="000000"/>
                </a:solidFill>
                <a:latin typeface="Times New Roman" panose="02020603050405020304" pitchFamily="18" charset="0"/>
              </a:rPr>
              <a:t>bus </a:t>
            </a:r>
            <a:r>
              <a:rPr lang="es-AR" sz="2400" dirty="0">
                <a:solidFill>
                  <a:srgbClr val="000000"/>
                </a:solidFill>
                <a:latin typeface="Times New Roman" panose="02020603050405020304" pitchFamily="18" charset="0"/>
              </a:rPr>
              <a:t>es un recurso de uso común. Por tanto, debe ser arbitrado para que solamente un microprocesador lo use en cada instante de tiempo. Si las computadoras con un solo microprocesador tienden a gastar considerable tiempo esperando a que lleguen los datos desde la memoria, SMP empeora esta situación, ya que hay varios parados en espera de datos. </a:t>
            </a:r>
          </a:p>
          <a:p>
            <a:pPr algn="just"/>
            <a:endParaRPr lang="es-AR" sz="2400" dirty="0">
              <a:solidFill>
                <a:srgbClr val="0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Características típicas de un </a:t>
            </a:r>
            <a:r>
              <a:rPr lang="es-AR" sz="2400" dirty="0" err="1">
                <a:solidFill>
                  <a:srgbClr val="000000"/>
                </a:solidFill>
                <a:latin typeface="Times New Roman" panose="02020603050405020304" pitchFamily="18" charset="0"/>
              </a:rPr>
              <a:t>cluster</a:t>
            </a:r>
            <a:r>
              <a:rPr lang="es-AR" sz="2400" dirty="0">
                <a:solidFill>
                  <a:srgbClr val="000000"/>
                </a:solidFill>
                <a:latin typeface="Times New Roman" panose="02020603050405020304" pitchFamily="18" charset="0"/>
              </a:rPr>
              <a:t> </a:t>
            </a:r>
            <a:r>
              <a:rPr lang="es-AR" sz="2400" dirty="0" err="1">
                <a:solidFill>
                  <a:srgbClr val="000000"/>
                </a:solidFill>
                <a:latin typeface="Times New Roman" panose="02020603050405020304" pitchFamily="18" charset="0"/>
              </a:rPr>
              <a:t>SMPs</a:t>
            </a:r>
            <a:r>
              <a:rPr lang="es-AR" sz="2400" dirty="0">
                <a:solidFill>
                  <a:srgbClr val="000000"/>
                </a:solidFill>
                <a:latin typeface="Times New Roman" panose="02020603050405020304" pitchFamily="18" charset="0"/>
              </a:rPr>
              <a:t> son la red, rápida, mejor que una típica LAN, protocolos de comunicación de baja latencia y que la interconexión es de mayor velocidad que en la arquitectura COW. </a:t>
            </a:r>
            <a:endParaRPr lang="es-AR" sz="2400" dirty="0"/>
          </a:p>
        </p:txBody>
      </p:sp>
    </p:spTree>
    <p:extLst>
      <p:ext uri="{BB962C8B-B14F-4D97-AF65-F5344CB8AC3E}">
        <p14:creationId xmlns:p14="http://schemas.microsoft.com/office/powerpoint/2010/main" val="2737604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28E06AE-0CBF-41F4-A81D-D36173862306}"/>
              </a:ext>
            </a:extLst>
          </p:cNvPr>
          <p:cNvSpPr/>
          <p:nvPr/>
        </p:nvSpPr>
        <p:spPr>
          <a:xfrm>
            <a:off x="919051" y="434873"/>
            <a:ext cx="2823273" cy="461665"/>
          </a:xfrm>
          <a:prstGeom prst="rect">
            <a:avLst/>
          </a:prstGeom>
        </p:spPr>
        <p:txBody>
          <a:bodyPr wrap="none">
            <a:spAutoFit/>
          </a:bodyPr>
          <a:lstStyle/>
          <a:p>
            <a:r>
              <a:rPr lang="es-AR" sz="2400" b="1" dirty="0">
                <a:solidFill>
                  <a:srgbClr val="C00000"/>
                </a:solidFill>
                <a:latin typeface="Times New Roman" panose="02020603050405020304" pitchFamily="18" charset="0"/>
              </a:rPr>
              <a:t>Arquitectura COW </a:t>
            </a:r>
            <a:endParaRPr lang="es-AR" sz="2400" dirty="0">
              <a:solidFill>
                <a:srgbClr val="C00000"/>
              </a:solidFill>
            </a:endParaRPr>
          </a:p>
        </p:txBody>
      </p:sp>
      <p:sp>
        <p:nvSpPr>
          <p:cNvPr id="3" name="Rectángulo 2">
            <a:extLst>
              <a:ext uri="{FF2B5EF4-FFF2-40B4-BE49-F238E27FC236}">
                <a16:creationId xmlns:a16="http://schemas.microsoft.com/office/drawing/2014/main" id="{AC13925B-35B7-441B-B916-4B0E8DC64413}"/>
              </a:ext>
            </a:extLst>
          </p:cNvPr>
          <p:cNvSpPr/>
          <p:nvPr/>
        </p:nvSpPr>
        <p:spPr>
          <a:xfrm>
            <a:off x="510208" y="1070188"/>
            <a:ext cx="11171583" cy="1631216"/>
          </a:xfrm>
          <a:prstGeom prst="rect">
            <a:avLst/>
          </a:prstGeom>
        </p:spPr>
        <p:txBody>
          <a:bodyPr wrap="square">
            <a:spAutoFit/>
          </a:bodyPr>
          <a:lstStyle/>
          <a:p>
            <a:pPr algn="just"/>
            <a:r>
              <a:rPr lang="es-AR" sz="2000" dirty="0">
                <a:solidFill>
                  <a:srgbClr val="000000"/>
                </a:solidFill>
                <a:latin typeface="Times New Roman" panose="02020603050405020304" pitchFamily="18" charset="0"/>
              </a:rPr>
              <a:t>El supercomputador </a:t>
            </a:r>
            <a:r>
              <a:rPr lang="es-AR" sz="2000" b="1" dirty="0" err="1">
                <a:solidFill>
                  <a:srgbClr val="000000"/>
                </a:solidFill>
                <a:latin typeface="Times New Roman" panose="02020603050405020304" pitchFamily="18" charset="0"/>
              </a:rPr>
              <a:t>Thunder</a:t>
            </a:r>
            <a:r>
              <a:rPr lang="es-AR" sz="2000" b="1" dirty="0">
                <a:solidFill>
                  <a:srgbClr val="000000"/>
                </a:solidFill>
                <a:latin typeface="Times New Roman" panose="02020603050405020304" pitchFamily="18" charset="0"/>
              </a:rPr>
              <a:t> </a:t>
            </a:r>
            <a:r>
              <a:rPr lang="es-AR" sz="2000" dirty="0">
                <a:solidFill>
                  <a:srgbClr val="000000"/>
                </a:solidFill>
                <a:latin typeface="Times New Roman" panose="02020603050405020304" pitchFamily="18" charset="0"/>
              </a:rPr>
              <a:t>fue construido por el Laboratorio Nacional Lawrence Livermore de la Universidad de California. Está formado por 4096 procesadores Intel Itanium2 Tiger4 de 1.4GHz. Utiliza una red basada en tecnología </a:t>
            </a:r>
            <a:r>
              <a:rPr lang="es-AR" sz="2000" dirty="0" err="1">
                <a:solidFill>
                  <a:srgbClr val="000000"/>
                </a:solidFill>
                <a:latin typeface="Times New Roman" panose="02020603050405020304" pitchFamily="18" charset="0"/>
              </a:rPr>
              <a:t>Quadrics</a:t>
            </a:r>
            <a:r>
              <a:rPr lang="es-AR" sz="2000" dirty="0">
                <a:solidFill>
                  <a:srgbClr val="000000"/>
                </a:solidFill>
                <a:latin typeface="Times New Roman" panose="02020603050405020304" pitchFamily="18" charset="0"/>
              </a:rPr>
              <a:t>. Su rendimiento es de 19.94 </a:t>
            </a:r>
            <a:r>
              <a:rPr lang="es-AR" sz="2000" dirty="0" err="1">
                <a:solidFill>
                  <a:srgbClr val="000000"/>
                </a:solidFill>
                <a:latin typeface="Times New Roman" panose="02020603050405020304" pitchFamily="18" charset="0"/>
              </a:rPr>
              <a:t>TFlops</a:t>
            </a:r>
            <a:r>
              <a:rPr lang="es-AR" sz="2000" dirty="0">
                <a:solidFill>
                  <a:srgbClr val="000000"/>
                </a:solidFill>
                <a:latin typeface="Times New Roman" panose="02020603050405020304" pitchFamily="18" charset="0"/>
              </a:rPr>
              <a:t>. Se ubicó en la segunda posición del “TOP 500” .. Además tiene 8GB RAM/Nodo y memoria en discos de 75GB/Nodo. El sistema operativo que utiliza es CHAOS </a:t>
            </a:r>
            <a:endParaRPr lang="es-AR" sz="2000" dirty="0"/>
          </a:p>
        </p:txBody>
      </p:sp>
      <p:pic>
        <p:nvPicPr>
          <p:cNvPr id="4" name="Imagen 3">
            <a:extLst>
              <a:ext uri="{FF2B5EF4-FFF2-40B4-BE49-F238E27FC236}">
                <a16:creationId xmlns:a16="http://schemas.microsoft.com/office/drawing/2014/main" id="{9E9FE84C-BAA0-492B-AD30-249DB5659330}"/>
              </a:ext>
            </a:extLst>
          </p:cNvPr>
          <p:cNvPicPr>
            <a:picLocks noChangeAspect="1"/>
          </p:cNvPicPr>
          <p:nvPr/>
        </p:nvPicPr>
        <p:blipFill>
          <a:blip r:embed="rId2"/>
          <a:stretch>
            <a:fillRect/>
          </a:stretch>
        </p:blipFill>
        <p:spPr>
          <a:xfrm>
            <a:off x="1989206" y="2875054"/>
            <a:ext cx="7190788" cy="3548073"/>
          </a:xfrm>
          <a:prstGeom prst="rect">
            <a:avLst/>
          </a:prstGeom>
        </p:spPr>
      </p:pic>
    </p:spTree>
    <p:extLst>
      <p:ext uri="{BB962C8B-B14F-4D97-AF65-F5344CB8AC3E}">
        <p14:creationId xmlns:p14="http://schemas.microsoft.com/office/powerpoint/2010/main" val="218696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7D67657-577B-4653-8D4C-E189B5600EDF}"/>
              </a:ext>
            </a:extLst>
          </p:cNvPr>
          <p:cNvPicPr>
            <a:picLocks noChangeAspect="1"/>
          </p:cNvPicPr>
          <p:nvPr/>
        </p:nvPicPr>
        <p:blipFill>
          <a:blip r:embed="rId2"/>
          <a:stretch>
            <a:fillRect/>
          </a:stretch>
        </p:blipFill>
        <p:spPr>
          <a:xfrm>
            <a:off x="1912107" y="676361"/>
            <a:ext cx="8367786" cy="5936473"/>
          </a:xfrm>
          <a:prstGeom prst="rect">
            <a:avLst/>
          </a:prstGeom>
        </p:spPr>
      </p:pic>
    </p:spTree>
    <p:extLst>
      <p:ext uri="{BB962C8B-B14F-4D97-AF65-F5344CB8AC3E}">
        <p14:creationId xmlns:p14="http://schemas.microsoft.com/office/powerpoint/2010/main" val="3812481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AAE978-149B-4802-8C9A-31C50F201FF2}"/>
              </a:ext>
            </a:extLst>
          </p:cNvPr>
          <p:cNvSpPr/>
          <p:nvPr/>
        </p:nvSpPr>
        <p:spPr>
          <a:xfrm>
            <a:off x="145774" y="345208"/>
            <a:ext cx="11860696" cy="3170099"/>
          </a:xfrm>
          <a:prstGeom prst="rect">
            <a:avLst/>
          </a:prstGeom>
        </p:spPr>
        <p:txBody>
          <a:bodyPr wrap="square">
            <a:spAutoFit/>
          </a:bodyPr>
          <a:lstStyle/>
          <a:p>
            <a:pPr algn="just"/>
            <a:r>
              <a:rPr lang="es-AR" sz="2000" dirty="0">
                <a:solidFill>
                  <a:srgbClr val="000000"/>
                </a:solidFill>
                <a:latin typeface="Times New Roman" panose="02020603050405020304" pitchFamily="18" charset="0"/>
              </a:rPr>
              <a:t>Otro ejemplo de esta arquitectura nos lo encontramos en Cantabria con el supercomputador </a:t>
            </a:r>
            <a:r>
              <a:rPr lang="es-AR" sz="2000" b="1" dirty="0">
                <a:solidFill>
                  <a:srgbClr val="000000"/>
                </a:solidFill>
                <a:latin typeface="Times New Roman" panose="02020603050405020304" pitchFamily="18" charset="0"/>
              </a:rPr>
              <a:t>Altamira</a:t>
            </a:r>
            <a:r>
              <a:rPr lang="es-AR" sz="2000" dirty="0">
                <a:solidFill>
                  <a:srgbClr val="000000"/>
                </a:solidFill>
                <a:latin typeface="Times New Roman" panose="02020603050405020304" pitchFamily="18" charset="0"/>
              </a:rPr>
              <a:t>, el cual uno de los seis nodos iniciales que forman parte de la Red Española de Supercomputación. El sistema está compuesto de los nodos JS20 de IBM utilizados en el </a:t>
            </a:r>
            <a:r>
              <a:rPr lang="es-AR" sz="2000" dirty="0" err="1">
                <a:solidFill>
                  <a:srgbClr val="000000"/>
                </a:solidFill>
                <a:latin typeface="Times New Roman" panose="02020603050405020304" pitchFamily="18" charset="0"/>
              </a:rPr>
              <a:t>MareNostrum</a:t>
            </a:r>
            <a:r>
              <a:rPr lang="es-AR" sz="2000" dirty="0">
                <a:solidFill>
                  <a:srgbClr val="000000"/>
                </a:solidFill>
                <a:latin typeface="Times New Roman" panose="02020603050405020304" pitchFamily="18" charset="0"/>
              </a:rPr>
              <a:t> original alcanzado una potencia de 4,5 </a:t>
            </a:r>
            <a:r>
              <a:rPr lang="es-AR" sz="2000" dirty="0" err="1">
                <a:solidFill>
                  <a:srgbClr val="000000"/>
                </a:solidFill>
                <a:latin typeface="Times New Roman" panose="02020603050405020304" pitchFamily="18" charset="0"/>
              </a:rPr>
              <a:t>Tflops</a:t>
            </a:r>
            <a:r>
              <a:rPr lang="es-AR" sz="2000" dirty="0">
                <a:solidFill>
                  <a:srgbClr val="000000"/>
                </a:solidFill>
                <a:latin typeface="Times New Roman" panose="02020603050405020304" pitchFamily="18" charset="0"/>
              </a:rPr>
              <a:t>. Estos nodos utilizan un sistema operativo SUSE.</a:t>
            </a:r>
          </a:p>
          <a:p>
            <a:pPr algn="just"/>
            <a:r>
              <a:rPr lang="es-AR" sz="2000" dirty="0">
                <a:solidFill>
                  <a:srgbClr val="000000"/>
                </a:solidFill>
                <a:latin typeface="Times New Roman" panose="02020603050405020304" pitchFamily="18" charset="0"/>
              </a:rPr>
              <a:t> </a:t>
            </a:r>
          </a:p>
          <a:p>
            <a:pPr algn="just"/>
            <a:r>
              <a:rPr lang="es-AR" sz="2000" b="1" dirty="0" err="1">
                <a:solidFill>
                  <a:srgbClr val="000000"/>
                </a:solidFill>
                <a:latin typeface="Times New Roman" panose="02020603050405020304" pitchFamily="18" charset="0"/>
              </a:rPr>
              <a:t>Magerit</a:t>
            </a:r>
            <a:r>
              <a:rPr lang="es-AR" sz="2000" b="1" dirty="0">
                <a:solidFill>
                  <a:srgbClr val="000000"/>
                </a:solidFill>
                <a:latin typeface="Times New Roman" panose="02020603050405020304" pitchFamily="18" charset="0"/>
              </a:rPr>
              <a:t> </a:t>
            </a:r>
            <a:r>
              <a:rPr lang="es-AR" sz="2000" dirty="0">
                <a:solidFill>
                  <a:srgbClr val="000000"/>
                </a:solidFill>
                <a:latin typeface="Times New Roman" panose="02020603050405020304" pitchFamily="18" charset="0"/>
              </a:rPr>
              <a:t>es el nombre del superordenador español que ha alcanzado el segundo mejor puesto en la lista TOP500. Este equipo pertenece a la Universidad Politécnica de Madrid y está instalado en el Centro de Supercomputación y Visualización de Madrid. </a:t>
            </a:r>
          </a:p>
          <a:p>
            <a:pPr algn="just"/>
            <a:r>
              <a:rPr lang="es-AR" sz="2000" dirty="0">
                <a:solidFill>
                  <a:srgbClr val="000000"/>
                </a:solidFill>
                <a:latin typeface="Times New Roman" panose="02020603050405020304" pitchFamily="18" charset="0"/>
              </a:rPr>
              <a:t>Se trata de un clúster de 1204 nodos (1036 nodos </a:t>
            </a:r>
            <a:r>
              <a:rPr lang="es-AR" sz="2000" dirty="0" err="1">
                <a:solidFill>
                  <a:srgbClr val="000000"/>
                </a:solidFill>
                <a:latin typeface="Times New Roman" panose="02020603050405020304" pitchFamily="18" charset="0"/>
              </a:rPr>
              <a:t>eServer</a:t>
            </a:r>
            <a:r>
              <a:rPr lang="es-AR" sz="2000" dirty="0">
                <a:solidFill>
                  <a:srgbClr val="000000"/>
                </a:solidFill>
                <a:latin typeface="Times New Roman" panose="02020603050405020304" pitchFamily="18" charset="0"/>
              </a:rPr>
              <a:t> </a:t>
            </a:r>
            <a:r>
              <a:rPr lang="es-AR" sz="2000" dirty="0" err="1">
                <a:solidFill>
                  <a:srgbClr val="000000"/>
                </a:solidFill>
                <a:latin typeface="Times New Roman" panose="02020603050405020304" pitchFamily="18" charset="0"/>
              </a:rPr>
              <a:t>BladeCenter</a:t>
            </a:r>
            <a:r>
              <a:rPr lang="es-AR" sz="2000" dirty="0">
                <a:solidFill>
                  <a:srgbClr val="000000"/>
                </a:solidFill>
                <a:latin typeface="Times New Roman" panose="02020603050405020304" pitchFamily="18" charset="0"/>
              </a:rPr>
              <a:t> JS20 y 168 nodos </a:t>
            </a:r>
            <a:r>
              <a:rPr lang="es-AR" sz="2000" dirty="0" err="1">
                <a:solidFill>
                  <a:srgbClr val="000000"/>
                </a:solidFill>
                <a:latin typeface="Times New Roman" panose="02020603050405020304" pitchFamily="18" charset="0"/>
              </a:rPr>
              <a:t>eServer</a:t>
            </a:r>
            <a:r>
              <a:rPr lang="es-AR" sz="2000" dirty="0">
                <a:solidFill>
                  <a:srgbClr val="000000"/>
                </a:solidFill>
                <a:latin typeface="Times New Roman" panose="02020603050405020304" pitchFamily="18" charset="0"/>
              </a:rPr>
              <a:t> </a:t>
            </a:r>
            <a:r>
              <a:rPr lang="es-AR" sz="2000" dirty="0" err="1">
                <a:solidFill>
                  <a:srgbClr val="000000"/>
                </a:solidFill>
                <a:latin typeface="Times New Roman" panose="02020603050405020304" pitchFamily="18" charset="0"/>
              </a:rPr>
              <a:t>BladeCenter</a:t>
            </a:r>
            <a:r>
              <a:rPr lang="es-AR" sz="2000" dirty="0">
                <a:solidFill>
                  <a:srgbClr val="000000"/>
                </a:solidFill>
                <a:latin typeface="Times New Roman" panose="02020603050405020304" pitchFamily="18" charset="0"/>
              </a:rPr>
              <a:t> JS21) que utilizan como sistema operativo una distribución SLES9. </a:t>
            </a:r>
            <a:endParaRPr lang="es-AR" sz="2000" dirty="0"/>
          </a:p>
        </p:txBody>
      </p:sp>
      <p:sp>
        <p:nvSpPr>
          <p:cNvPr id="3" name="Rectángulo 2">
            <a:extLst>
              <a:ext uri="{FF2B5EF4-FFF2-40B4-BE49-F238E27FC236}">
                <a16:creationId xmlns:a16="http://schemas.microsoft.com/office/drawing/2014/main" id="{F0101259-3259-48D5-9A2C-391E53F037A3}"/>
              </a:ext>
            </a:extLst>
          </p:cNvPr>
          <p:cNvSpPr/>
          <p:nvPr/>
        </p:nvSpPr>
        <p:spPr>
          <a:xfrm>
            <a:off x="165652" y="3515307"/>
            <a:ext cx="11860696" cy="3416320"/>
          </a:xfrm>
          <a:prstGeom prst="rect">
            <a:avLst/>
          </a:prstGeom>
        </p:spPr>
        <p:txBody>
          <a:bodyPr wrap="square">
            <a:spAutoFit/>
          </a:bodyPr>
          <a:lstStyle/>
          <a:p>
            <a:pPr algn="just"/>
            <a:r>
              <a:rPr lang="es-AR" dirty="0">
                <a:solidFill>
                  <a:srgbClr val="000000"/>
                </a:solidFill>
                <a:latin typeface="Times New Roman" panose="02020603050405020304" pitchFamily="18" charset="0"/>
              </a:rPr>
              <a:t>Dependiendo del tipo de nodo se tienen dos configuraciones diferentes aunque completamente compatibles: </a:t>
            </a:r>
          </a:p>
          <a:p>
            <a:pPr algn="just"/>
            <a:r>
              <a:rPr lang="es-AR" dirty="0">
                <a:solidFill>
                  <a:srgbClr val="000000"/>
                </a:solidFill>
                <a:latin typeface="Times New Roman" panose="02020603050405020304" pitchFamily="18" charset="0"/>
              </a:rPr>
              <a:t> JS20: 2 </a:t>
            </a:r>
            <a:r>
              <a:rPr lang="es-AR" dirty="0" err="1">
                <a:solidFill>
                  <a:srgbClr val="000000"/>
                </a:solidFill>
                <a:latin typeface="Times New Roman" panose="02020603050405020304" pitchFamily="18" charset="0"/>
              </a:rPr>
              <a:t>cores</a:t>
            </a:r>
            <a:r>
              <a:rPr lang="es-AR" dirty="0">
                <a:solidFill>
                  <a:srgbClr val="000000"/>
                </a:solidFill>
                <a:latin typeface="Times New Roman" panose="02020603050405020304" pitchFamily="18" charset="0"/>
              </a:rPr>
              <a:t> en dos procesadores IBM </a:t>
            </a:r>
            <a:r>
              <a:rPr lang="es-AR" dirty="0" err="1">
                <a:solidFill>
                  <a:srgbClr val="000000"/>
                </a:solidFill>
                <a:latin typeface="Times New Roman" panose="02020603050405020304" pitchFamily="18" charset="0"/>
              </a:rPr>
              <a:t>PowerPC</a:t>
            </a:r>
            <a:r>
              <a:rPr lang="es-AR" dirty="0">
                <a:solidFill>
                  <a:srgbClr val="000000"/>
                </a:solidFill>
                <a:latin typeface="Times New Roman" panose="02020603050405020304" pitchFamily="18" charset="0"/>
              </a:rPr>
              <a:t> single-</a:t>
            </a:r>
            <a:r>
              <a:rPr lang="es-AR" dirty="0" err="1">
                <a:solidFill>
                  <a:srgbClr val="000000"/>
                </a:solidFill>
                <a:latin typeface="Times New Roman" panose="02020603050405020304" pitchFamily="18" charset="0"/>
              </a:rPr>
              <a:t>core</a:t>
            </a:r>
            <a:r>
              <a:rPr lang="es-AR" dirty="0">
                <a:solidFill>
                  <a:srgbClr val="000000"/>
                </a:solidFill>
                <a:latin typeface="Times New Roman" panose="02020603050405020304" pitchFamily="18" charset="0"/>
              </a:rPr>
              <a:t> 970FX de 64 bits a 2'2 GHz, 4 GB de memoria RAM y 40 GB de disco duro local. Estos nodos alcanzan una potencia de 8'8 GFLOPS por </a:t>
            </a:r>
            <a:r>
              <a:rPr lang="es-AR" dirty="0" err="1">
                <a:solidFill>
                  <a:srgbClr val="000000"/>
                </a:solidFill>
                <a:latin typeface="Times New Roman" panose="02020603050405020304" pitchFamily="18" charset="0"/>
              </a:rPr>
              <a:t>core</a:t>
            </a:r>
            <a:r>
              <a:rPr lang="es-AR" dirty="0">
                <a:solidFill>
                  <a:srgbClr val="000000"/>
                </a:solidFill>
                <a:latin typeface="Times New Roman" panose="02020603050405020304" pitchFamily="18" charset="0"/>
              </a:rPr>
              <a:t>. </a:t>
            </a:r>
          </a:p>
          <a:p>
            <a:pPr algn="just"/>
            <a:endParaRPr lang="es-AR" dirty="0">
              <a:solidFill>
                <a:srgbClr val="000000"/>
              </a:solidFill>
              <a:latin typeface="Times New Roman" panose="02020603050405020304" pitchFamily="18" charset="0"/>
            </a:endParaRPr>
          </a:p>
          <a:p>
            <a:pPr algn="just"/>
            <a:r>
              <a:rPr lang="es-AR" dirty="0">
                <a:solidFill>
                  <a:srgbClr val="000000"/>
                </a:solidFill>
                <a:latin typeface="Times New Roman" panose="02020603050405020304" pitchFamily="18" charset="0"/>
              </a:rPr>
              <a:t> JS21: 4 </a:t>
            </a:r>
            <a:r>
              <a:rPr lang="es-AR" dirty="0" err="1">
                <a:solidFill>
                  <a:srgbClr val="000000"/>
                </a:solidFill>
                <a:latin typeface="Times New Roman" panose="02020603050405020304" pitchFamily="18" charset="0"/>
              </a:rPr>
              <a:t>cores</a:t>
            </a:r>
            <a:r>
              <a:rPr lang="es-AR" dirty="0">
                <a:solidFill>
                  <a:srgbClr val="000000"/>
                </a:solidFill>
                <a:latin typeface="Times New Roman" panose="02020603050405020304" pitchFamily="18" charset="0"/>
              </a:rPr>
              <a:t> en dos procesadores IBM </a:t>
            </a:r>
            <a:r>
              <a:rPr lang="es-AR" dirty="0" err="1">
                <a:solidFill>
                  <a:srgbClr val="000000"/>
                </a:solidFill>
                <a:latin typeface="Times New Roman" panose="02020603050405020304" pitchFamily="18" charset="0"/>
              </a:rPr>
              <a:t>PowerPC</a:t>
            </a:r>
            <a:r>
              <a:rPr lang="es-AR" dirty="0">
                <a:solidFill>
                  <a:srgbClr val="000000"/>
                </a:solidFill>
                <a:latin typeface="Times New Roman" panose="02020603050405020304" pitchFamily="18" charset="0"/>
              </a:rPr>
              <a:t> dual-</a:t>
            </a:r>
            <a:r>
              <a:rPr lang="es-AR" dirty="0" err="1">
                <a:solidFill>
                  <a:srgbClr val="000000"/>
                </a:solidFill>
                <a:latin typeface="Times New Roman" panose="02020603050405020304" pitchFamily="18" charset="0"/>
              </a:rPr>
              <a:t>core</a:t>
            </a:r>
            <a:r>
              <a:rPr lang="es-AR" dirty="0">
                <a:solidFill>
                  <a:srgbClr val="000000"/>
                </a:solidFill>
                <a:latin typeface="Times New Roman" panose="02020603050405020304" pitchFamily="18" charset="0"/>
              </a:rPr>
              <a:t> 970MP de 64 bits a 2'3 GHz, 8 GB de memoria RAM y 80 GB de disco duro local. Estos nodos alcanzan una potencia de 9'2 GFLOPS por </a:t>
            </a:r>
            <a:r>
              <a:rPr lang="es-AR" dirty="0" err="1">
                <a:solidFill>
                  <a:srgbClr val="000000"/>
                </a:solidFill>
                <a:latin typeface="Times New Roman" panose="02020603050405020304" pitchFamily="18" charset="0"/>
              </a:rPr>
              <a:t>core</a:t>
            </a:r>
            <a:r>
              <a:rPr lang="es-AR" dirty="0">
                <a:solidFill>
                  <a:srgbClr val="000000"/>
                </a:solidFill>
                <a:latin typeface="Times New Roman" panose="02020603050405020304" pitchFamily="18" charset="0"/>
              </a:rPr>
              <a:t>. </a:t>
            </a:r>
          </a:p>
          <a:p>
            <a:pPr algn="just"/>
            <a:endParaRPr lang="es-AR" dirty="0">
              <a:solidFill>
                <a:srgbClr val="000000"/>
              </a:solidFill>
              <a:latin typeface="Times New Roman" panose="02020603050405020304" pitchFamily="18" charset="0"/>
            </a:endParaRPr>
          </a:p>
          <a:p>
            <a:pPr algn="just"/>
            <a:r>
              <a:rPr lang="es-AR" dirty="0">
                <a:solidFill>
                  <a:srgbClr val="000000"/>
                </a:solidFill>
                <a:latin typeface="Times New Roman" panose="02020603050405020304" pitchFamily="18" charset="0"/>
              </a:rPr>
              <a:t>El sistema dispone de una capacidad de almacenamiento distribuida de 192 TB en un sistema de ficheros distribuido y tolerante a fallos de IBM denominado GPFS. </a:t>
            </a:r>
          </a:p>
          <a:p>
            <a:pPr algn="just"/>
            <a:r>
              <a:rPr lang="es-AR" dirty="0">
                <a:solidFill>
                  <a:srgbClr val="000000"/>
                </a:solidFill>
                <a:latin typeface="Times New Roman" panose="02020603050405020304" pitchFamily="18" charset="0"/>
              </a:rPr>
              <a:t>La conexión entre los elementos de cómputo se realiza mediante una red </a:t>
            </a:r>
            <a:r>
              <a:rPr lang="es-AR" dirty="0" err="1">
                <a:solidFill>
                  <a:srgbClr val="000000"/>
                </a:solidFill>
                <a:latin typeface="Times New Roman" panose="02020603050405020304" pitchFamily="18" charset="0"/>
              </a:rPr>
              <a:t>Myrinet</a:t>
            </a:r>
            <a:r>
              <a:rPr lang="es-AR" dirty="0">
                <a:solidFill>
                  <a:srgbClr val="000000"/>
                </a:solidFill>
                <a:latin typeface="Times New Roman" panose="02020603050405020304" pitchFamily="18" charset="0"/>
              </a:rPr>
              <a:t> de baja latencia. Asimismo, cada nodo dispone de otras dos conexiones Ethernet de 1 Gbps auxiliares para </a:t>
            </a:r>
            <a:r>
              <a:rPr lang="es-AR" dirty="0"/>
              <a:t>que su gestión no interfiera con los cálculos de usuarios realizados en los nodos.</a:t>
            </a:r>
          </a:p>
        </p:txBody>
      </p:sp>
    </p:spTree>
    <p:extLst>
      <p:ext uri="{BB962C8B-B14F-4D97-AF65-F5344CB8AC3E}">
        <p14:creationId xmlns:p14="http://schemas.microsoft.com/office/powerpoint/2010/main" val="726113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312FF17-7BD7-452D-9497-059F7D71E6F9}"/>
              </a:ext>
            </a:extLst>
          </p:cNvPr>
          <p:cNvSpPr/>
          <p:nvPr/>
        </p:nvSpPr>
        <p:spPr>
          <a:xfrm>
            <a:off x="357808" y="323384"/>
            <a:ext cx="11396869" cy="2554545"/>
          </a:xfrm>
          <a:prstGeom prst="rect">
            <a:avLst/>
          </a:prstGeom>
        </p:spPr>
        <p:txBody>
          <a:bodyPr wrap="square">
            <a:spAutoFit/>
          </a:bodyPr>
          <a:lstStyle/>
          <a:p>
            <a:pPr algn="just"/>
            <a:r>
              <a:rPr lang="es-AR" sz="2000" b="1" dirty="0">
                <a:solidFill>
                  <a:srgbClr val="000000"/>
                </a:solidFill>
                <a:latin typeface="Times New Roman" panose="02020603050405020304" pitchFamily="18" charset="0"/>
              </a:rPr>
              <a:t>Descripción de una arquitectura concreta: Mare Nostrum </a:t>
            </a:r>
            <a:endParaRPr lang="es-AR" sz="2000" dirty="0">
              <a:solidFill>
                <a:srgbClr val="000000"/>
              </a:solidFill>
              <a:latin typeface="Times New Roman" panose="02020603050405020304" pitchFamily="18" charset="0"/>
            </a:endParaRPr>
          </a:p>
          <a:p>
            <a:pPr algn="just"/>
            <a:r>
              <a:rPr lang="es-AR" sz="2000" dirty="0">
                <a:solidFill>
                  <a:srgbClr val="000000"/>
                </a:solidFill>
                <a:latin typeface="Times New Roman" panose="02020603050405020304" pitchFamily="18" charset="0"/>
              </a:rPr>
              <a:t>Se trata de un clúster de procesadores </a:t>
            </a:r>
            <a:r>
              <a:rPr lang="es-AR" sz="2000" dirty="0" err="1">
                <a:solidFill>
                  <a:srgbClr val="000000"/>
                </a:solidFill>
                <a:latin typeface="Times New Roman" panose="02020603050405020304" pitchFamily="18" charset="0"/>
              </a:rPr>
              <a:t>PowerPc</a:t>
            </a:r>
            <a:r>
              <a:rPr lang="es-AR" sz="2000" dirty="0">
                <a:solidFill>
                  <a:srgbClr val="000000"/>
                </a:solidFill>
                <a:latin typeface="Times New Roman" panose="02020603050405020304" pitchFamily="18" charset="0"/>
              </a:rPr>
              <a:t> (arquitectura </a:t>
            </a:r>
            <a:r>
              <a:rPr lang="es-AR" sz="2000" dirty="0" err="1">
                <a:solidFill>
                  <a:srgbClr val="000000"/>
                </a:solidFill>
                <a:latin typeface="Times New Roman" panose="02020603050405020304" pitchFamily="18" charset="0"/>
              </a:rPr>
              <a:t>BladeCenter</a:t>
            </a:r>
            <a:r>
              <a:rPr lang="es-AR" sz="2000" dirty="0">
                <a:solidFill>
                  <a:srgbClr val="000000"/>
                </a:solidFill>
                <a:latin typeface="Times New Roman" panose="02020603050405020304" pitchFamily="18" charset="0"/>
              </a:rPr>
              <a:t>), sistema operativo Linux y con red de interconexión </a:t>
            </a:r>
            <a:r>
              <a:rPr lang="es-AR" sz="2000" dirty="0" err="1">
                <a:solidFill>
                  <a:srgbClr val="000000"/>
                </a:solidFill>
                <a:latin typeface="Times New Roman" panose="02020603050405020304" pitchFamily="18" charset="0"/>
              </a:rPr>
              <a:t>Myrinet</a:t>
            </a:r>
            <a:r>
              <a:rPr lang="es-AR" sz="2000" dirty="0">
                <a:solidFill>
                  <a:srgbClr val="000000"/>
                </a:solidFill>
                <a:latin typeface="Times New Roman" panose="02020603050405020304" pitchFamily="18" charset="0"/>
              </a:rPr>
              <a:t>, el cual es uno de los supercomputadores más potentes actualmente, y el cual incluso llegó a ser el más potente del mundo en el que se construyó. </a:t>
            </a:r>
          </a:p>
          <a:p>
            <a:pPr algn="just"/>
            <a:r>
              <a:rPr lang="es-AR" sz="2000" dirty="0">
                <a:solidFill>
                  <a:srgbClr val="000000"/>
                </a:solidFill>
                <a:latin typeface="Times New Roman" panose="02020603050405020304" pitchFamily="18" charset="0"/>
              </a:rPr>
              <a:t>Está físicamente instalado en el interior de una antigua capilla, ya desacralizada, construida a principios del siglo XX en el campus de la universidad. Se encuentra en el interior de un cubo de cristal de 9 x 18 x 5 metros construido con más de 19 toneladas de cristal y 26 de hierro. El supercomputador ocupa una instalación de 180 m² y pesa 40.000 kg. </a:t>
            </a:r>
            <a:endParaRPr lang="es-AR" sz="2000" dirty="0"/>
          </a:p>
        </p:txBody>
      </p:sp>
      <p:pic>
        <p:nvPicPr>
          <p:cNvPr id="3" name="Imagen 2">
            <a:extLst>
              <a:ext uri="{FF2B5EF4-FFF2-40B4-BE49-F238E27FC236}">
                <a16:creationId xmlns:a16="http://schemas.microsoft.com/office/drawing/2014/main" id="{4AA52963-0176-407E-9484-A79BC1382281}"/>
              </a:ext>
            </a:extLst>
          </p:cNvPr>
          <p:cNvPicPr>
            <a:picLocks noChangeAspect="1"/>
          </p:cNvPicPr>
          <p:nvPr/>
        </p:nvPicPr>
        <p:blipFill>
          <a:blip r:embed="rId2"/>
          <a:stretch>
            <a:fillRect/>
          </a:stretch>
        </p:blipFill>
        <p:spPr>
          <a:xfrm>
            <a:off x="3416841" y="2656088"/>
            <a:ext cx="5054277" cy="4023008"/>
          </a:xfrm>
          <a:prstGeom prst="rect">
            <a:avLst/>
          </a:prstGeom>
        </p:spPr>
      </p:pic>
    </p:spTree>
    <p:extLst>
      <p:ext uri="{BB962C8B-B14F-4D97-AF65-F5344CB8AC3E}">
        <p14:creationId xmlns:p14="http://schemas.microsoft.com/office/powerpoint/2010/main" val="3623934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596F6D-19BF-41F5-B3DF-450DE541A3D7}"/>
              </a:ext>
            </a:extLst>
          </p:cNvPr>
          <p:cNvSpPr/>
          <p:nvPr/>
        </p:nvSpPr>
        <p:spPr>
          <a:xfrm>
            <a:off x="563217" y="299979"/>
            <a:ext cx="11251096" cy="6247864"/>
          </a:xfrm>
          <a:prstGeom prst="rect">
            <a:avLst/>
          </a:prstGeom>
        </p:spPr>
        <p:txBody>
          <a:bodyPr wrap="square">
            <a:spAutoFit/>
          </a:bodyPr>
          <a:lstStyle/>
          <a:p>
            <a:pPr algn="just"/>
            <a:r>
              <a:rPr lang="es-AR" sz="2000" dirty="0" err="1">
                <a:solidFill>
                  <a:srgbClr val="000000"/>
                </a:solidFill>
                <a:latin typeface="Times New Roman" panose="02020603050405020304" pitchFamily="18" charset="0"/>
              </a:rPr>
              <a:t>MareNostrum</a:t>
            </a:r>
            <a:r>
              <a:rPr lang="es-AR" sz="2000" dirty="0">
                <a:solidFill>
                  <a:srgbClr val="000000"/>
                </a:solidFill>
                <a:latin typeface="Times New Roman" panose="02020603050405020304" pitchFamily="18" charset="0"/>
              </a:rPr>
              <a:t> utiliza nodos </a:t>
            </a:r>
            <a:r>
              <a:rPr lang="es-AR" sz="2000" dirty="0" err="1">
                <a:solidFill>
                  <a:srgbClr val="000000"/>
                </a:solidFill>
                <a:latin typeface="Times New Roman" panose="02020603050405020304" pitchFamily="18" charset="0"/>
              </a:rPr>
              <a:t>BladeCenter</a:t>
            </a:r>
            <a:r>
              <a:rPr lang="es-AR" sz="2000" dirty="0">
                <a:solidFill>
                  <a:srgbClr val="000000"/>
                </a:solidFill>
                <a:latin typeface="Times New Roman" panose="02020603050405020304" pitchFamily="18" charset="0"/>
              </a:rPr>
              <a:t> JS21 con procesadores duales IBM </a:t>
            </a:r>
            <a:r>
              <a:rPr lang="es-AR" sz="2000" dirty="0" err="1">
                <a:solidFill>
                  <a:srgbClr val="000000"/>
                </a:solidFill>
                <a:latin typeface="Times New Roman" panose="02020603050405020304" pitchFamily="18" charset="0"/>
              </a:rPr>
              <a:t>PowerPC</a:t>
            </a:r>
            <a:r>
              <a:rPr lang="es-AR" sz="2000" dirty="0">
                <a:solidFill>
                  <a:srgbClr val="000000"/>
                </a:solidFill>
                <a:latin typeface="Times New Roman" panose="02020603050405020304" pitchFamily="18" charset="0"/>
              </a:rPr>
              <a:t> 970FX de 64 bits a una velocidad de reloj de 2,2 GHz. El superordenador cuenta con una capacidad de cálculo de 62,63 </a:t>
            </a:r>
            <a:r>
              <a:rPr lang="es-AR" sz="2000" dirty="0" err="1">
                <a:solidFill>
                  <a:srgbClr val="000000"/>
                </a:solidFill>
                <a:latin typeface="Times New Roman" panose="02020603050405020304" pitchFamily="18" charset="0"/>
              </a:rPr>
              <a:t>teraflops</a:t>
            </a:r>
            <a:r>
              <a:rPr lang="es-AR" sz="2000" dirty="0">
                <a:solidFill>
                  <a:srgbClr val="000000"/>
                </a:solidFill>
                <a:latin typeface="Times New Roman" panose="02020603050405020304" pitchFamily="18" charset="0"/>
              </a:rPr>
              <a:t> con picos de 94,208 </a:t>
            </a:r>
            <a:r>
              <a:rPr lang="es-AR" sz="2000" dirty="0" err="1">
                <a:solidFill>
                  <a:srgbClr val="000000"/>
                </a:solidFill>
                <a:latin typeface="Times New Roman" panose="02020603050405020304" pitchFamily="18" charset="0"/>
              </a:rPr>
              <a:t>teraflops</a:t>
            </a:r>
            <a:r>
              <a:rPr lang="es-AR" sz="2000" dirty="0">
                <a:solidFill>
                  <a:srgbClr val="000000"/>
                </a:solidFill>
                <a:latin typeface="Times New Roman" panose="02020603050405020304" pitchFamily="18" charset="0"/>
              </a:rPr>
              <a:t>. El sistema operativo que sea montado sobre esta computadora es el SUSE Linux versión 10. </a:t>
            </a:r>
          </a:p>
          <a:p>
            <a:pPr algn="just"/>
            <a:r>
              <a:rPr lang="es-AR" sz="2000" dirty="0">
                <a:solidFill>
                  <a:srgbClr val="000000"/>
                </a:solidFill>
                <a:latin typeface="Times New Roman" panose="02020603050405020304" pitchFamily="18" charset="0"/>
              </a:rPr>
              <a:t>El sistema cuenta con casi 20 terabytes de memoria central y casi 400 terabytes de disco. Los nodos se comunican entre sí a través de una red </a:t>
            </a:r>
            <a:r>
              <a:rPr lang="es-AR" sz="2000" dirty="0" err="1">
                <a:solidFill>
                  <a:srgbClr val="000000"/>
                </a:solidFill>
                <a:latin typeface="Times New Roman" panose="02020603050405020304" pitchFamily="18" charset="0"/>
              </a:rPr>
              <a:t>Myrinet</a:t>
            </a:r>
            <a:r>
              <a:rPr lang="es-AR" sz="2000" dirty="0">
                <a:solidFill>
                  <a:srgbClr val="000000"/>
                </a:solidFill>
                <a:latin typeface="Times New Roman" panose="02020603050405020304" pitchFamily="18" charset="0"/>
              </a:rPr>
              <a:t> de baja latencia.</a:t>
            </a:r>
          </a:p>
          <a:p>
            <a:pPr algn="just"/>
            <a:r>
              <a:rPr lang="es-AR" sz="2000" dirty="0">
                <a:solidFill>
                  <a:srgbClr val="000000"/>
                </a:solidFill>
                <a:latin typeface="Times New Roman" panose="02020603050405020304" pitchFamily="18" charset="0"/>
              </a:rPr>
              <a:t> </a:t>
            </a:r>
          </a:p>
          <a:p>
            <a:pPr algn="just"/>
            <a:r>
              <a:rPr lang="es-AR" sz="2000" dirty="0">
                <a:solidFill>
                  <a:srgbClr val="000000"/>
                </a:solidFill>
                <a:latin typeface="Times New Roman" panose="02020603050405020304" pitchFamily="18" charset="0"/>
              </a:rPr>
              <a:t>En 2006, el supercomputador fue ampliado, doblando su capacidad de cálculo original.5 Los 4.812 procesadores fueron reemplazados por otros 10.240 (nodos JS21) y la memoria y disco disponibles crecieron igualmente. Los procesadores antiguos han sido utilizados para ampliar el supercomputador </a:t>
            </a:r>
            <a:r>
              <a:rPr lang="es-AR" sz="2000" dirty="0" err="1">
                <a:solidFill>
                  <a:srgbClr val="000000"/>
                </a:solidFill>
                <a:latin typeface="Times New Roman" panose="02020603050405020304" pitchFamily="18" charset="0"/>
              </a:rPr>
              <a:t>Magerit</a:t>
            </a:r>
            <a:r>
              <a:rPr lang="es-AR" sz="2000" dirty="0">
                <a:solidFill>
                  <a:srgbClr val="000000"/>
                </a:solidFill>
                <a:latin typeface="Times New Roman" panose="02020603050405020304" pitchFamily="18" charset="0"/>
              </a:rPr>
              <a:t> del </a:t>
            </a:r>
            <a:r>
              <a:rPr lang="es-AR" sz="2000" dirty="0" err="1">
                <a:solidFill>
                  <a:srgbClr val="000000"/>
                </a:solidFill>
                <a:latin typeface="Times New Roman" panose="02020603050405020304" pitchFamily="18" charset="0"/>
              </a:rPr>
              <a:t>CeSViMa</a:t>
            </a:r>
            <a:r>
              <a:rPr lang="es-AR" sz="2000" dirty="0">
                <a:solidFill>
                  <a:srgbClr val="000000"/>
                </a:solidFill>
                <a:latin typeface="Times New Roman" panose="02020603050405020304" pitchFamily="18" charset="0"/>
              </a:rPr>
              <a:t> y crear una red de supercomputadores distribuidos por toda España, convirtiéndose el </a:t>
            </a:r>
            <a:r>
              <a:rPr lang="es-AR" sz="2000" dirty="0" err="1">
                <a:solidFill>
                  <a:srgbClr val="000000"/>
                </a:solidFill>
                <a:latin typeface="Times New Roman" panose="02020603050405020304" pitchFamily="18" charset="0"/>
              </a:rPr>
              <a:t>MareNostrum</a:t>
            </a:r>
            <a:r>
              <a:rPr lang="es-AR" sz="2000" dirty="0">
                <a:solidFill>
                  <a:srgbClr val="000000"/>
                </a:solidFill>
                <a:latin typeface="Times New Roman" panose="02020603050405020304" pitchFamily="18" charset="0"/>
              </a:rPr>
              <a:t> en el mayor nodo de la Red Española de Supercomputación. </a:t>
            </a:r>
          </a:p>
          <a:p>
            <a:pPr algn="just"/>
            <a:endParaRPr lang="es-AR" sz="2000" dirty="0">
              <a:solidFill>
                <a:srgbClr val="000000"/>
              </a:solidFill>
              <a:latin typeface="Times New Roman" panose="02020603050405020304" pitchFamily="18" charset="0"/>
            </a:endParaRPr>
          </a:p>
          <a:p>
            <a:pPr algn="just"/>
            <a:r>
              <a:rPr lang="es-AR" sz="2000" dirty="0">
                <a:solidFill>
                  <a:srgbClr val="000000"/>
                </a:solidFill>
                <a:latin typeface="Times New Roman" panose="02020603050405020304" pitchFamily="18" charset="0"/>
              </a:rPr>
              <a:t>Actualmente se está planificando otra nueva ampliación, enmarcada dentro del proyecto </a:t>
            </a:r>
            <a:r>
              <a:rPr lang="es-AR" sz="2000" dirty="0" err="1">
                <a:solidFill>
                  <a:srgbClr val="000000"/>
                </a:solidFill>
                <a:latin typeface="Times New Roman" panose="02020603050405020304" pitchFamily="18" charset="0"/>
              </a:rPr>
              <a:t>MareIncognito</a:t>
            </a:r>
            <a:r>
              <a:rPr lang="es-AR" sz="2000" dirty="0">
                <a:solidFill>
                  <a:srgbClr val="000000"/>
                </a:solidFill>
                <a:latin typeface="Times New Roman" panose="02020603050405020304" pitchFamily="18" charset="0"/>
              </a:rPr>
              <a:t>, firmado entre el BSC e IBM. A cambio de la compra de la nueva máquina, IBM financiaría diversos proyectos de investigación del BSC para mejorar la actual arquitectura del procesador Cell para que sean aplicables en computación de altas prestaciones ya que no parece la más adecuada para ello. </a:t>
            </a:r>
          </a:p>
          <a:p>
            <a:pPr algn="just"/>
            <a:r>
              <a:rPr lang="es-AR" sz="2000" dirty="0">
                <a:solidFill>
                  <a:srgbClr val="000000"/>
                </a:solidFill>
                <a:latin typeface="Times New Roman" panose="02020603050405020304" pitchFamily="18" charset="0"/>
              </a:rPr>
              <a:t>La ampliación de la máquina parece que consistirá en sustituir los actuales procesadores </a:t>
            </a:r>
            <a:r>
              <a:rPr lang="es-AR" sz="2000" dirty="0" err="1">
                <a:solidFill>
                  <a:srgbClr val="000000"/>
                </a:solidFill>
                <a:latin typeface="Times New Roman" panose="02020603050405020304" pitchFamily="18" charset="0"/>
              </a:rPr>
              <a:t>PowerPC</a:t>
            </a:r>
            <a:r>
              <a:rPr lang="es-AR" sz="2000" dirty="0">
                <a:solidFill>
                  <a:srgbClr val="000000"/>
                </a:solidFill>
                <a:latin typeface="Times New Roman" panose="02020603050405020304" pitchFamily="18" charset="0"/>
              </a:rPr>
              <a:t> por procesadores Cell aunque se han barajado otras alternativas como el uso de procesadores Power6 o arquitecturas similares a Blue Gene. </a:t>
            </a:r>
            <a:endParaRPr lang="es-AR" sz="2000" dirty="0"/>
          </a:p>
        </p:txBody>
      </p:sp>
    </p:spTree>
    <p:extLst>
      <p:ext uri="{BB962C8B-B14F-4D97-AF65-F5344CB8AC3E}">
        <p14:creationId xmlns:p14="http://schemas.microsoft.com/office/powerpoint/2010/main" val="3080505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6EB1D69-0DD2-4A72-B14B-5216DED1E1BD}"/>
              </a:ext>
            </a:extLst>
          </p:cNvPr>
          <p:cNvSpPr/>
          <p:nvPr/>
        </p:nvSpPr>
        <p:spPr>
          <a:xfrm>
            <a:off x="2438399" y="1351508"/>
            <a:ext cx="8030818" cy="4154984"/>
          </a:xfrm>
          <a:prstGeom prst="rect">
            <a:avLst/>
          </a:prstGeom>
        </p:spPr>
        <p:txBody>
          <a:bodyPr wrap="square">
            <a:spAutoFit/>
          </a:bodyPr>
          <a:lstStyle/>
          <a:p>
            <a:r>
              <a:rPr lang="es-AR" sz="2400" b="1" dirty="0">
                <a:solidFill>
                  <a:srgbClr val="000000"/>
                </a:solidFill>
                <a:latin typeface="Times New Roman" panose="02020603050405020304" pitchFamily="18" charset="0"/>
              </a:rPr>
              <a:t>Características generales </a:t>
            </a:r>
            <a:endParaRPr lang="es-AR" sz="2400" dirty="0">
              <a:solidFill>
                <a:srgbClr val="000000"/>
              </a:solidFill>
              <a:latin typeface="Times New Roman" panose="02020603050405020304" pitchFamily="18" charset="0"/>
            </a:endParaRPr>
          </a:p>
          <a:p>
            <a:r>
              <a:rPr lang="es-AR" sz="2400" dirty="0">
                <a:solidFill>
                  <a:srgbClr val="000000"/>
                </a:solidFill>
                <a:latin typeface="Times New Roman" panose="02020603050405020304" pitchFamily="18" charset="0"/>
              </a:rPr>
              <a:t> 42.144 </a:t>
            </a:r>
            <a:r>
              <a:rPr lang="es-AR" sz="2400" dirty="0" err="1">
                <a:solidFill>
                  <a:srgbClr val="000000"/>
                </a:solidFill>
                <a:latin typeface="Times New Roman" panose="02020603050405020304" pitchFamily="18" charset="0"/>
              </a:rPr>
              <a:t>Teraflops</a:t>
            </a:r>
            <a:r>
              <a:rPr lang="es-AR" sz="2400" dirty="0">
                <a:solidFill>
                  <a:srgbClr val="000000"/>
                </a:solidFill>
                <a:latin typeface="Times New Roman" panose="02020603050405020304" pitchFamily="18" charset="0"/>
              </a:rPr>
              <a:t> de rendimiento de pico teórico (42.144x1012=42 billones de operaciones por segundo). </a:t>
            </a:r>
          </a:p>
          <a:p>
            <a:r>
              <a:rPr lang="es-AR" sz="2400" dirty="0">
                <a:solidFill>
                  <a:srgbClr val="000000"/>
                </a:solidFill>
                <a:latin typeface="Times New Roman" panose="02020603050405020304" pitchFamily="18" charset="0"/>
              </a:rPr>
              <a:t> 4.800 procesadores </a:t>
            </a:r>
            <a:r>
              <a:rPr lang="es-AR" sz="2400" dirty="0" err="1">
                <a:solidFill>
                  <a:srgbClr val="000000"/>
                </a:solidFill>
                <a:latin typeface="Times New Roman" panose="02020603050405020304" pitchFamily="18" charset="0"/>
              </a:rPr>
              <a:t>PowerPC</a:t>
            </a:r>
            <a:r>
              <a:rPr lang="es-AR" sz="2400" dirty="0">
                <a:solidFill>
                  <a:srgbClr val="000000"/>
                </a:solidFill>
                <a:latin typeface="Times New Roman" panose="02020603050405020304" pitchFamily="18" charset="0"/>
              </a:rPr>
              <a:t> 970FX en 2400 Nodos duales de 2.2 GHz. </a:t>
            </a:r>
          </a:p>
          <a:p>
            <a:r>
              <a:rPr lang="es-AR" sz="2400" dirty="0">
                <a:solidFill>
                  <a:srgbClr val="000000"/>
                </a:solidFill>
                <a:latin typeface="Times New Roman" panose="02020603050405020304" pitchFamily="18" charset="0"/>
              </a:rPr>
              <a:t> 9.6 TB de memoria y 236 TB de almacenamiento en disco. </a:t>
            </a:r>
          </a:p>
          <a:p>
            <a:r>
              <a:rPr lang="es-AR" sz="2400" dirty="0">
                <a:solidFill>
                  <a:srgbClr val="000000"/>
                </a:solidFill>
                <a:latin typeface="Times New Roman" panose="02020603050405020304" pitchFamily="18" charset="0"/>
              </a:rPr>
              <a:t> 3 redes de interconexión: </a:t>
            </a:r>
          </a:p>
          <a:p>
            <a:endParaRPr lang="es-AR" sz="2400" dirty="0">
              <a:solidFill>
                <a:srgbClr val="000000"/>
              </a:solidFill>
              <a:latin typeface="Times New Roman" panose="02020603050405020304" pitchFamily="18" charset="0"/>
            </a:endParaRPr>
          </a:p>
          <a:p>
            <a:r>
              <a:rPr lang="es-AR" sz="2400" dirty="0" err="1">
                <a:solidFill>
                  <a:srgbClr val="000000"/>
                </a:solidFill>
                <a:latin typeface="Times New Roman" panose="02020603050405020304" pitchFamily="18" charset="0"/>
              </a:rPr>
              <a:t>Myrinet</a:t>
            </a:r>
            <a:r>
              <a:rPr lang="es-AR" sz="2400" dirty="0">
                <a:solidFill>
                  <a:srgbClr val="000000"/>
                </a:solidFill>
                <a:latin typeface="Times New Roman" panose="02020603050405020304" pitchFamily="18" charset="0"/>
              </a:rPr>
              <a:t>. </a:t>
            </a:r>
          </a:p>
          <a:p>
            <a:r>
              <a:rPr lang="es-AR" sz="2400" dirty="0">
                <a:solidFill>
                  <a:srgbClr val="000000"/>
                </a:solidFill>
                <a:latin typeface="Times New Roman" panose="02020603050405020304" pitchFamily="18" charset="0"/>
              </a:rPr>
              <a:t>Gigabit Ethernet. </a:t>
            </a:r>
          </a:p>
          <a:p>
            <a:r>
              <a:rPr lang="es-AR" sz="2400" dirty="0">
                <a:solidFill>
                  <a:srgbClr val="000000"/>
                </a:solidFill>
                <a:latin typeface="Times New Roman" panose="02020603050405020304" pitchFamily="18" charset="0"/>
              </a:rPr>
              <a:t>Ethernet 10/100</a:t>
            </a:r>
            <a:r>
              <a:rPr lang="es-AR" dirty="0">
                <a:solidFill>
                  <a:srgbClr val="000000"/>
                </a:solidFill>
                <a:latin typeface="Times New Roman" panose="02020603050405020304" pitchFamily="18" charset="0"/>
              </a:rPr>
              <a:t>. </a:t>
            </a:r>
            <a:endParaRPr lang="es-AR" dirty="0"/>
          </a:p>
        </p:txBody>
      </p:sp>
    </p:spTree>
    <p:extLst>
      <p:ext uri="{BB962C8B-B14F-4D97-AF65-F5344CB8AC3E}">
        <p14:creationId xmlns:p14="http://schemas.microsoft.com/office/powerpoint/2010/main" val="3314789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00A2B40-FAE1-4212-9060-01F60A4B5F07}"/>
              </a:ext>
            </a:extLst>
          </p:cNvPr>
          <p:cNvSpPr/>
          <p:nvPr/>
        </p:nvSpPr>
        <p:spPr>
          <a:xfrm>
            <a:off x="1060174" y="587106"/>
            <a:ext cx="9183756" cy="2123658"/>
          </a:xfrm>
          <a:prstGeom prst="rect">
            <a:avLst/>
          </a:prstGeom>
        </p:spPr>
        <p:txBody>
          <a:bodyPr wrap="square">
            <a:spAutoFit/>
          </a:bodyPr>
          <a:lstStyle/>
          <a:p>
            <a:r>
              <a:rPr lang="es-AR" sz="2800" b="1" dirty="0">
                <a:solidFill>
                  <a:srgbClr val="C00000"/>
                </a:solidFill>
                <a:latin typeface="Times New Roman" panose="02020603050405020304" pitchFamily="18" charset="0"/>
              </a:rPr>
              <a:t>Arquitectura MPP </a:t>
            </a:r>
            <a:endParaRPr lang="es-AR" sz="2800" dirty="0">
              <a:solidFill>
                <a:srgbClr val="C00000"/>
              </a:solidFill>
              <a:latin typeface="Times New Roman" panose="02020603050405020304" pitchFamily="18" charset="0"/>
            </a:endParaRPr>
          </a:p>
          <a:p>
            <a:pPr algn="just"/>
            <a:r>
              <a:rPr lang="es-AR" sz="2400" b="1" dirty="0">
                <a:solidFill>
                  <a:srgbClr val="C00000"/>
                </a:solidFill>
                <a:latin typeface="Times New Roman" panose="02020603050405020304" pitchFamily="18" charset="0"/>
              </a:rPr>
              <a:t>Ejemplos </a:t>
            </a:r>
            <a:endParaRPr lang="es-AR" sz="2400" dirty="0">
              <a:solidFill>
                <a:srgbClr val="C00000"/>
              </a:solidFill>
              <a:latin typeface="Times New Roman" panose="02020603050405020304" pitchFamily="18" charset="0"/>
            </a:endParaRPr>
          </a:p>
          <a:p>
            <a:pPr algn="just"/>
            <a:r>
              <a:rPr lang="es-AR" sz="2000" dirty="0">
                <a:solidFill>
                  <a:srgbClr val="000000"/>
                </a:solidFill>
                <a:latin typeface="Times New Roman" panose="02020603050405020304" pitchFamily="18" charset="0"/>
              </a:rPr>
              <a:t>El DAP (</a:t>
            </a:r>
            <a:r>
              <a:rPr lang="es-AR" sz="2000" dirty="0" err="1">
                <a:solidFill>
                  <a:srgbClr val="000000"/>
                </a:solidFill>
                <a:latin typeface="Times New Roman" panose="02020603050405020304" pitchFamily="18" charset="0"/>
              </a:rPr>
              <a:t>Distributed</a:t>
            </a:r>
            <a:r>
              <a:rPr lang="es-AR" sz="2000" dirty="0">
                <a:solidFill>
                  <a:srgbClr val="000000"/>
                </a:solidFill>
                <a:latin typeface="Times New Roman" panose="02020603050405020304" pitchFamily="18" charset="0"/>
              </a:rPr>
              <a:t> Array </a:t>
            </a:r>
            <a:r>
              <a:rPr lang="es-AR" sz="2000" dirty="0" err="1">
                <a:solidFill>
                  <a:srgbClr val="000000"/>
                </a:solidFill>
                <a:latin typeface="Times New Roman" panose="02020603050405020304" pitchFamily="18" charset="0"/>
              </a:rPr>
              <a:t>Proccesor</a:t>
            </a:r>
            <a:r>
              <a:rPr lang="es-AR" sz="2000" dirty="0">
                <a:solidFill>
                  <a:srgbClr val="000000"/>
                </a:solidFill>
                <a:latin typeface="Times New Roman" panose="02020603050405020304" pitchFamily="18" charset="0"/>
              </a:rPr>
              <a:t>) producido por el ICL (International </a:t>
            </a:r>
            <a:r>
              <a:rPr lang="es-AR" sz="2000" dirty="0" err="1">
                <a:solidFill>
                  <a:srgbClr val="000000"/>
                </a:solidFill>
                <a:latin typeface="Times New Roman" panose="02020603050405020304" pitchFamily="18" charset="0"/>
              </a:rPr>
              <a:t>Computers</a:t>
            </a:r>
            <a:r>
              <a:rPr lang="es-AR" sz="2000" dirty="0">
                <a:solidFill>
                  <a:srgbClr val="000000"/>
                </a:solidFill>
                <a:latin typeface="Times New Roman" panose="02020603050405020304" pitchFamily="18" charset="0"/>
              </a:rPr>
              <a:t> </a:t>
            </a:r>
            <a:r>
              <a:rPr lang="es-AR" sz="2000" dirty="0" err="1">
                <a:solidFill>
                  <a:srgbClr val="000000"/>
                </a:solidFill>
                <a:latin typeface="Times New Roman" panose="02020603050405020304" pitchFamily="18" charset="0"/>
              </a:rPr>
              <a:t>Limited</a:t>
            </a:r>
            <a:r>
              <a:rPr lang="es-AR" sz="2000" dirty="0">
                <a:solidFill>
                  <a:srgbClr val="000000"/>
                </a:solidFill>
                <a:latin typeface="Times New Roman" panose="02020603050405020304" pitchFamily="18" charset="0"/>
              </a:rPr>
              <a:t>) fue el primer computador MPP del mundo. Su diseño fue realizado en 1972 y el primer prototipo se inició en 1974. La primera máquina fue entregada al Queen Mary </a:t>
            </a:r>
            <a:r>
              <a:rPr lang="es-AR" sz="2000" dirty="0" err="1">
                <a:solidFill>
                  <a:srgbClr val="000000"/>
                </a:solidFill>
                <a:latin typeface="Times New Roman" panose="02020603050405020304" pitchFamily="18" charset="0"/>
              </a:rPr>
              <a:t>College</a:t>
            </a:r>
            <a:r>
              <a:rPr lang="es-AR" sz="2000" dirty="0">
                <a:solidFill>
                  <a:srgbClr val="000000"/>
                </a:solidFill>
                <a:latin typeface="Times New Roman" panose="02020603050405020304" pitchFamily="18" charset="0"/>
              </a:rPr>
              <a:t> en 1979. </a:t>
            </a:r>
            <a:endParaRPr lang="es-AR" sz="2000" dirty="0"/>
          </a:p>
        </p:txBody>
      </p:sp>
      <p:sp>
        <p:nvSpPr>
          <p:cNvPr id="3" name="Rectángulo 2">
            <a:extLst>
              <a:ext uri="{FF2B5EF4-FFF2-40B4-BE49-F238E27FC236}">
                <a16:creationId xmlns:a16="http://schemas.microsoft.com/office/drawing/2014/main" id="{6D1263E0-28E7-42F6-B224-E32FF546BA22}"/>
              </a:ext>
            </a:extLst>
          </p:cNvPr>
          <p:cNvSpPr/>
          <p:nvPr/>
        </p:nvSpPr>
        <p:spPr>
          <a:xfrm>
            <a:off x="1060173" y="3061274"/>
            <a:ext cx="9528313" cy="2862322"/>
          </a:xfrm>
          <a:prstGeom prst="rect">
            <a:avLst/>
          </a:prstGeom>
        </p:spPr>
        <p:txBody>
          <a:bodyPr wrap="square">
            <a:spAutoFit/>
          </a:bodyPr>
          <a:lstStyle/>
          <a:p>
            <a:pPr algn="just"/>
            <a:r>
              <a:rPr lang="es-AR" sz="2000" dirty="0">
                <a:solidFill>
                  <a:srgbClr val="000000"/>
                </a:solidFill>
                <a:latin typeface="Times New Roman" panose="02020603050405020304" pitchFamily="18" charset="0"/>
              </a:rPr>
              <a:t>El ICL DAP tiene 64x64 elementos de procesamiento (PE) con 4096 bits de almacenamiento por cada PE. Los programas para el DAP fueron escritos en DAP FORTRAN que fue un FORTRAN extendido con una matriz de 64x64 y vectores de 64 elementos. </a:t>
            </a:r>
          </a:p>
          <a:p>
            <a:pPr algn="just"/>
            <a:r>
              <a:rPr lang="es-AR" sz="2000" dirty="0">
                <a:solidFill>
                  <a:srgbClr val="000000"/>
                </a:solidFill>
                <a:latin typeface="Times New Roman" panose="02020603050405020304" pitchFamily="18" charset="0"/>
              </a:rPr>
              <a:t>El diseño como se describe en el documento de Stewart en 1973 es más o menos lo que se llevó a cabo en la primera versión comercial, excepto la eliminación en los elementos de procesamiento de algunas bits suplementarios en las direcciones, lo que simplificó en gran medida la detección de errores en el hardware. Una instalación adicional fue una mejora forma de sumar vectores en los PE. </a:t>
            </a:r>
            <a:endParaRPr lang="es-AR" sz="2000" dirty="0"/>
          </a:p>
        </p:txBody>
      </p:sp>
    </p:spTree>
    <p:extLst>
      <p:ext uri="{BB962C8B-B14F-4D97-AF65-F5344CB8AC3E}">
        <p14:creationId xmlns:p14="http://schemas.microsoft.com/office/powerpoint/2010/main" val="1195811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5FD107D-3D2A-42B1-A05F-9448F0130437}"/>
              </a:ext>
            </a:extLst>
          </p:cNvPr>
          <p:cNvSpPr/>
          <p:nvPr/>
        </p:nvSpPr>
        <p:spPr>
          <a:xfrm>
            <a:off x="629478" y="1109153"/>
            <a:ext cx="10933044" cy="4708981"/>
          </a:xfrm>
          <a:prstGeom prst="rect">
            <a:avLst/>
          </a:prstGeom>
        </p:spPr>
        <p:txBody>
          <a:bodyPr wrap="square">
            <a:spAutoFit/>
          </a:bodyPr>
          <a:lstStyle/>
          <a:p>
            <a:pPr algn="just"/>
            <a:r>
              <a:rPr lang="es-AR" sz="2000" dirty="0" err="1">
                <a:solidFill>
                  <a:srgbClr val="000000"/>
                </a:solidFill>
                <a:latin typeface="Times New Roman" panose="02020603050405020304" pitchFamily="18" charset="0"/>
              </a:rPr>
              <a:t>Connection</a:t>
            </a:r>
            <a:r>
              <a:rPr lang="es-AR" sz="2000" dirty="0">
                <a:solidFill>
                  <a:srgbClr val="000000"/>
                </a:solidFill>
                <a:latin typeface="Times New Roman" panose="02020603050405020304" pitchFamily="18" charset="0"/>
              </a:rPr>
              <a:t> Machine fue una serie de superordenadores que surgió de la investigación Danny </a:t>
            </a:r>
            <a:r>
              <a:rPr lang="es-AR" sz="2000" dirty="0" err="1">
                <a:solidFill>
                  <a:srgbClr val="000000"/>
                </a:solidFill>
                <a:latin typeface="Times New Roman" panose="02020603050405020304" pitchFamily="18" charset="0"/>
              </a:rPr>
              <a:t>Hillis</a:t>
            </a:r>
            <a:r>
              <a:rPr lang="es-AR" sz="2000" dirty="0">
                <a:solidFill>
                  <a:srgbClr val="000000"/>
                </a:solidFill>
                <a:latin typeface="Times New Roman" panose="02020603050405020304" pitchFamily="18" charset="0"/>
              </a:rPr>
              <a:t> en la década de 1980 en el MIT sobre las alternativas a la tradicional arquitectura de </a:t>
            </a:r>
            <a:r>
              <a:rPr lang="es-AR" sz="2000" dirty="0" err="1">
                <a:solidFill>
                  <a:srgbClr val="000000"/>
                </a:solidFill>
                <a:latin typeface="Times New Roman" panose="02020603050405020304" pitchFamily="18" charset="0"/>
              </a:rPr>
              <a:t>von</a:t>
            </a:r>
            <a:r>
              <a:rPr lang="es-AR" sz="2000" dirty="0">
                <a:solidFill>
                  <a:srgbClr val="000000"/>
                </a:solidFill>
                <a:latin typeface="Times New Roman" panose="02020603050405020304" pitchFamily="18" charset="0"/>
              </a:rPr>
              <a:t> Neumann de la computación. Fue pensada originalmente para aplicaciones del campo de la inteligencia artificial y el procesamiento simbólico, pero versiones posteriores alcanzaron un gran éxito en el campo de la ciencia computacional.</a:t>
            </a:r>
          </a:p>
          <a:p>
            <a:pPr algn="just"/>
            <a:r>
              <a:rPr lang="es-AR" sz="2000" dirty="0">
                <a:solidFill>
                  <a:srgbClr val="000000"/>
                </a:solidFill>
                <a:latin typeface="Times New Roman" panose="02020603050405020304" pitchFamily="18" charset="0"/>
              </a:rPr>
              <a:t> </a:t>
            </a:r>
          </a:p>
          <a:p>
            <a:pPr algn="just"/>
            <a:r>
              <a:rPr lang="es-AR" sz="2000" dirty="0">
                <a:solidFill>
                  <a:srgbClr val="000000"/>
                </a:solidFill>
                <a:latin typeface="Times New Roman" panose="02020603050405020304" pitchFamily="18" charset="0"/>
              </a:rPr>
              <a:t>La tesis original de Danny </a:t>
            </a:r>
            <a:r>
              <a:rPr lang="es-AR" sz="2000" dirty="0" err="1">
                <a:solidFill>
                  <a:srgbClr val="000000"/>
                </a:solidFill>
                <a:latin typeface="Times New Roman" panose="02020603050405020304" pitchFamily="18" charset="0"/>
              </a:rPr>
              <a:t>Hillis</a:t>
            </a:r>
            <a:r>
              <a:rPr lang="es-AR" sz="2000" dirty="0">
                <a:solidFill>
                  <a:srgbClr val="000000"/>
                </a:solidFill>
                <a:latin typeface="Times New Roman" panose="02020603050405020304" pitchFamily="18" charset="0"/>
              </a:rPr>
              <a:t> fue la base de la </a:t>
            </a:r>
            <a:r>
              <a:rPr lang="es-AR" sz="2000" dirty="0" err="1">
                <a:solidFill>
                  <a:srgbClr val="000000"/>
                </a:solidFill>
                <a:latin typeface="Times New Roman" panose="02020603050405020304" pitchFamily="18" charset="0"/>
              </a:rPr>
              <a:t>Connection</a:t>
            </a:r>
            <a:r>
              <a:rPr lang="es-AR" sz="2000" dirty="0">
                <a:solidFill>
                  <a:srgbClr val="000000"/>
                </a:solidFill>
                <a:latin typeface="Times New Roman" panose="02020603050405020304" pitchFamily="18" charset="0"/>
              </a:rPr>
              <a:t> Machine CM-1. En ella se ofrece una visión general de la filosofía, la arquitectura y el software para la conexión de la máquina, incluidos los datos de enrutamiento entre los nodos de la CPU, gestión de memoria, la programación Lisp para las distintas máquinas, etc. </a:t>
            </a:r>
          </a:p>
          <a:p>
            <a:pPr algn="just"/>
            <a:endParaRPr lang="es-AR" sz="2000" dirty="0">
              <a:solidFill>
                <a:srgbClr val="000000"/>
              </a:solidFill>
              <a:latin typeface="Times New Roman" panose="02020603050405020304" pitchFamily="18" charset="0"/>
            </a:endParaRPr>
          </a:p>
          <a:p>
            <a:pPr algn="just"/>
            <a:r>
              <a:rPr lang="es-AR" sz="2000" dirty="0">
                <a:solidFill>
                  <a:srgbClr val="000000"/>
                </a:solidFill>
                <a:latin typeface="Times New Roman" panose="02020603050405020304" pitchFamily="18" charset="0"/>
              </a:rPr>
              <a:t>Con el fin de mejorar su viabilidad comercial, se lanzó el CM-2 en 1987, añadiendo 3132 procesadores de punto flotante y más RAM al sistema. El CM-2 puede ser configurado con hasta 512 MB de RAM, y un array RAID de disco duro, llamado </a:t>
            </a:r>
            <a:r>
              <a:rPr lang="es-AR" sz="2000" dirty="0" err="1">
                <a:solidFill>
                  <a:srgbClr val="000000"/>
                </a:solidFill>
                <a:latin typeface="Times New Roman" panose="02020603050405020304" pitchFamily="18" charset="0"/>
              </a:rPr>
              <a:t>DataVault</a:t>
            </a:r>
            <a:r>
              <a:rPr lang="es-AR" sz="2000" dirty="0">
                <a:solidFill>
                  <a:srgbClr val="000000"/>
                </a:solidFill>
                <a:latin typeface="Times New Roman" panose="02020603050405020304" pitchFamily="18" charset="0"/>
              </a:rPr>
              <a:t>, de hasta 25 GB. Aquí se muestra una imagen de un CM-2 en el Computing </a:t>
            </a:r>
            <a:r>
              <a:rPr lang="es-AR" sz="2000" dirty="0" err="1">
                <a:solidFill>
                  <a:srgbClr val="000000"/>
                </a:solidFill>
                <a:latin typeface="Times New Roman" panose="02020603050405020304" pitchFamily="18" charset="0"/>
              </a:rPr>
              <a:t>Museum</a:t>
            </a:r>
            <a:r>
              <a:rPr lang="es-AR" sz="2000" dirty="0">
                <a:solidFill>
                  <a:srgbClr val="000000"/>
                </a:solidFill>
                <a:latin typeface="Times New Roman" panose="02020603050405020304" pitchFamily="18" charset="0"/>
              </a:rPr>
              <a:t> en San José. </a:t>
            </a:r>
            <a:endParaRPr lang="es-AR" sz="2000" dirty="0"/>
          </a:p>
        </p:txBody>
      </p:sp>
      <p:sp>
        <p:nvSpPr>
          <p:cNvPr id="3" name="Rectángulo 2">
            <a:extLst>
              <a:ext uri="{FF2B5EF4-FFF2-40B4-BE49-F238E27FC236}">
                <a16:creationId xmlns:a16="http://schemas.microsoft.com/office/drawing/2014/main" id="{EC9B1256-A9F3-4E4C-9B3E-BBDAD3A93B2B}"/>
              </a:ext>
            </a:extLst>
          </p:cNvPr>
          <p:cNvSpPr/>
          <p:nvPr/>
        </p:nvSpPr>
        <p:spPr>
          <a:xfrm>
            <a:off x="769110" y="434873"/>
            <a:ext cx="2988319" cy="461665"/>
          </a:xfrm>
          <a:prstGeom prst="rect">
            <a:avLst/>
          </a:prstGeom>
        </p:spPr>
        <p:txBody>
          <a:bodyPr wrap="none">
            <a:spAutoFit/>
          </a:bodyPr>
          <a:lstStyle/>
          <a:p>
            <a:r>
              <a:rPr lang="es-AR" sz="2400" b="1" dirty="0" err="1">
                <a:solidFill>
                  <a:srgbClr val="000000"/>
                </a:solidFill>
                <a:latin typeface="Times New Roman" panose="02020603050405020304" pitchFamily="18" charset="0"/>
              </a:rPr>
              <a:t>Connection</a:t>
            </a:r>
            <a:r>
              <a:rPr lang="es-AR" sz="2400" b="1" dirty="0">
                <a:solidFill>
                  <a:srgbClr val="000000"/>
                </a:solidFill>
                <a:latin typeface="Times New Roman" panose="02020603050405020304" pitchFamily="18" charset="0"/>
              </a:rPr>
              <a:t> Machine </a:t>
            </a:r>
            <a:endParaRPr lang="es-AR" sz="2400" b="1" dirty="0"/>
          </a:p>
        </p:txBody>
      </p:sp>
    </p:spTree>
    <p:extLst>
      <p:ext uri="{BB962C8B-B14F-4D97-AF65-F5344CB8AC3E}">
        <p14:creationId xmlns:p14="http://schemas.microsoft.com/office/powerpoint/2010/main" val="1653341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EBE6B16-2B31-4E4D-AF43-113171CB1231}"/>
              </a:ext>
            </a:extLst>
          </p:cNvPr>
          <p:cNvPicPr>
            <a:picLocks noChangeAspect="1"/>
          </p:cNvPicPr>
          <p:nvPr/>
        </p:nvPicPr>
        <p:blipFill>
          <a:blip r:embed="rId2"/>
          <a:stretch>
            <a:fillRect/>
          </a:stretch>
        </p:blipFill>
        <p:spPr>
          <a:xfrm>
            <a:off x="2648927" y="1047375"/>
            <a:ext cx="6417067" cy="4763250"/>
          </a:xfrm>
          <a:prstGeom prst="rect">
            <a:avLst/>
          </a:prstGeom>
        </p:spPr>
      </p:pic>
    </p:spTree>
    <p:extLst>
      <p:ext uri="{BB962C8B-B14F-4D97-AF65-F5344CB8AC3E}">
        <p14:creationId xmlns:p14="http://schemas.microsoft.com/office/powerpoint/2010/main" val="233560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3177C4B-E164-4074-B0FF-09223A1D0573}"/>
              </a:ext>
            </a:extLst>
          </p:cNvPr>
          <p:cNvSpPr/>
          <p:nvPr/>
        </p:nvSpPr>
        <p:spPr>
          <a:xfrm>
            <a:off x="881269" y="612844"/>
            <a:ext cx="10429461" cy="5016758"/>
          </a:xfrm>
          <a:prstGeom prst="rect">
            <a:avLst/>
          </a:prstGeom>
        </p:spPr>
        <p:txBody>
          <a:bodyPr wrap="square">
            <a:spAutoFit/>
          </a:bodyPr>
          <a:lstStyle/>
          <a:p>
            <a:pPr algn="just"/>
            <a:r>
              <a:rPr lang="es-AR" sz="2000" dirty="0">
                <a:solidFill>
                  <a:srgbClr val="000000"/>
                </a:solidFill>
                <a:latin typeface="Times New Roman" panose="02020603050405020304" pitchFamily="18" charset="0"/>
              </a:rPr>
              <a:t>El </a:t>
            </a:r>
            <a:r>
              <a:rPr lang="es-AR" sz="2000" dirty="0" err="1">
                <a:solidFill>
                  <a:srgbClr val="000000"/>
                </a:solidFill>
                <a:latin typeface="Times New Roman" panose="02020603050405020304" pitchFamily="18" charset="0"/>
              </a:rPr>
              <a:t>UltraComputer</a:t>
            </a:r>
            <a:r>
              <a:rPr lang="es-AR" sz="2000" dirty="0">
                <a:solidFill>
                  <a:srgbClr val="000000"/>
                </a:solidFill>
                <a:latin typeface="Times New Roman" panose="02020603050405020304" pitchFamily="18" charset="0"/>
              </a:rPr>
              <a:t> de la Universidad de Nueva York es un diseño importante de procesador en la historia de la computación paralela. El sistema tiene N procesadores, N memoria y un sistema de paso de mensajes N a N para conectarlos. Ese conmutador de paso de mensajes utiliza un instrucción innovadora llamada “</a:t>
            </a:r>
            <a:r>
              <a:rPr lang="es-AR" sz="2000" dirty="0" err="1">
                <a:solidFill>
                  <a:srgbClr val="000000"/>
                </a:solidFill>
                <a:latin typeface="Times New Roman" panose="02020603050405020304" pitchFamily="18" charset="0"/>
              </a:rPr>
              <a:t>fetch</a:t>
            </a:r>
            <a:r>
              <a:rPr lang="es-AR" sz="2000" dirty="0">
                <a:solidFill>
                  <a:srgbClr val="000000"/>
                </a:solidFill>
                <a:latin typeface="Times New Roman" panose="02020603050405020304" pitchFamily="18" charset="0"/>
              </a:rPr>
              <a:t>-and-</a:t>
            </a:r>
            <a:r>
              <a:rPr lang="es-AR" sz="2000" dirty="0" err="1">
                <a:solidFill>
                  <a:srgbClr val="000000"/>
                </a:solidFill>
                <a:latin typeface="Times New Roman" panose="02020603050405020304" pitchFamily="18" charset="0"/>
              </a:rPr>
              <a:t>add</a:t>
            </a:r>
            <a:r>
              <a:rPr lang="es-AR" sz="2000" dirty="0">
                <a:solidFill>
                  <a:srgbClr val="000000"/>
                </a:solidFill>
                <a:latin typeface="Times New Roman" panose="02020603050405020304" pitchFamily="18" charset="0"/>
              </a:rPr>
              <a:t>” que combina referencias de varios procesadores en una sola referencia, para reducir impacto en la memoria. </a:t>
            </a:r>
          </a:p>
          <a:p>
            <a:pPr algn="just"/>
            <a:endParaRPr lang="es-AR" sz="2000" dirty="0">
              <a:solidFill>
                <a:srgbClr val="000000"/>
              </a:solidFill>
              <a:latin typeface="Times New Roman" panose="02020603050405020304" pitchFamily="18" charset="0"/>
            </a:endParaRPr>
          </a:p>
          <a:p>
            <a:pPr algn="just"/>
            <a:r>
              <a:rPr lang="es-AR" sz="2000" dirty="0">
                <a:solidFill>
                  <a:srgbClr val="000000"/>
                </a:solidFill>
                <a:latin typeface="Times New Roman" panose="02020603050405020304" pitchFamily="18" charset="0"/>
              </a:rPr>
              <a:t>La máquina fue desarrollada en la década de 1980 en el Instituto </a:t>
            </a:r>
            <a:r>
              <a:rPr lang="es-AR" sz="2000" dirty="0" err="1">
                <a:solidFill>
                  <a:srgbClr val="000000"/>
                </a:solidFill>
                <a:latin typeface="Times New Roman" panose="02020603050405020304" pitchFamily="18" charset="0"/>
              </a:rPr>
              <a:t>Courant</a:t>
            </a:r>
            <a:r>
              <a:rPr lang="es-AR" sz="2000" dirty="0">
                <a:solidFill>
                  <a:srgbClr val="000000"/>
                </a:solidFill>
                <a:latin typeface="Times New Roman" panose="02020603050405020304" pitchFamily="18" charset="0"/>
              </a:rPr>
              <a:t> de Ciencias de la Computación, en base a un concepto desarrollado por Jacob T. Schwartz. La mayor parte de la labor realizada fue teórico, pero hubo dos prototipos construidos que fueron dos: Uno de 8 procesadores, y otro de 16 procesadores, 16 módulos de memoria con conmutadores VLSI que soportan la instrucción especial “</a:t>
            </a:r>
            <a:r>
              <a:rPr lang="es-AR" sz="2000" dirty="0" err="1">
                <a:solidFill>
                  <a:srgbClr val="000000"/>
                </a:solidFill>
                <a:latin typeface="Times New Roman" panose="02020603050405020304" pitchFamily="18" charset="0"/>
              </a:rPr>
              <a:t>fetch</a:t>
            </a:r>
            <a:r>
              <a:rPr lang="es-AR" sz="2000" dirty="0">
                <a:solidFill>
                  <a:srgbClr val="000000"/>
                </a:solidFill>
                <a:latin typeface="Times New Roman" panose="02020603050405020304" pitchFamily="18" charset="0"/>
              </a:rPr>
              <a:t>-and-</a:t>
            </a:r>
            <a:r>
              <a:rPr lang="es-AR" sz="2000" dirty="0" err="1">
                <a:solidFill>
                  <a:srgbClr val="000000"/>
                </a:solidFill>
                <a:latin typeface="Times New Roman" panose="02020603050405020304" pitchFamily="18" charset="0"/>
              </a:rPr>
              <a:t>add</a:t>
            </a:r>
            <a:r>
              <a:rPr lang="es-AR" sz="2000" dirty="0">
                <a:solidFill>
                  <a:srgbClr val="000000"/>
                </a:solidFill>
                <a:latin typeface="Times New Roman" panose="02020603050405020304" pitchFamily="18" charset="0"/>
              </a:rPr>
              <a:t>”. </a:t>
            </a:r>
          </a:p>
          <a:p>
            <a:pPr algn="just"/>
            <a:endParaRPr lang="es-AR" sz="2000" dirty="0">
              <a:solidFill>
                <a:srgbClr val="000000"/>
              </a:solidFill>
              <a:latin typeface="Times New Roman" panose="02020603050405020304" pitchFamily="18" charset="0"/>
            </a:endParaRPr>
          </a:p>
          <a:p>
            <a:pPr algn="just"/>
            <a:r>
              <a:rPr lang="es-AR" sz="2000" dirty="0">
                <a:solidFill>
                  <a:srgbClr val="000000"/>
                </a:solidFill>
                <a:latin typeface="Times New Roman" panose="02020603050405020304" pitchFamily="18" charset="0"/>
              </a:rPr>
              <a:t>Blue Gene/L, es un ejemplo de MPP. Es el primer supercomputador de la serie Blue Gene, desarrollada a través de una colaboración entre Lawrence Livermore </a:t>
            </a:r>
            <a:r>
              <a:rPr lang="es-AR" sz="2000" dirty="0" err="1">
                <a:solidFill>
                  <a:srgbClr val="000000"/>
                </a:solidFill>
                <a:latin typeface="Times New Roman" panose="02020603050405020304" pitchFamily="18" charset="0"/>
              </a:rPr>
              <a:t>National</a:t>
            </a:r>
            <a:r>
              <a:rPr lang="es-AR" sz="2000" dirty="0">
                <a:solidFill>
                  <a:srgbClr val="000000"/>
                </a:solidFill>
                <a:latin typeface="Times New Roman" panose="02020603050405020304" pitchFamily="18" charset="0"/>
              </a:rPr>
              <a:t> </a:t>
            </a:r>
            <a:r>
              <a:rPr lang="es-AR" sz="2000" dirty="0" err="1">
                <a:solidFill>
                  <a:srgbClr val="000000"/>
                </a:solidFill>
                <a:latin typeface="Times New Roman" panose="02020603050405020304" pitchFamily="18" charset="0"/>
              </a:rPr>
              <a:t>Laboratory</a:t>
            </a:r>
            <a:r>
              <a:rPr lang="es-AR" sz="2000" dirty="0">
                <a:solidFill>
                  <a:srgbClr val="000000"/>
                </a:solidFill>
                <a:latin typeface="Times New Roman" panose="02020603050405020304" pitchFamily="18" charset="0"/>
              </a:rPr>
              <a:t> (LLNL), tiene un pico teórico de rendimiento de 360 </a:t>
            </a:r>
            <a:r>
              <a:rPr lang="es-AR" sz="2000" dirty="0" err="1">
                <a:solidFill>
                  <a:srgbClr val="000000"/>
                </a:solidFill>
                <a:latin typeface="Times New Roman" panose="02020603050405020304" pitchFamily="18" charset="0"/>
              </a:rPr>
              <a:t>teraflops</a:t>
            </a:r>
            <a:r>
              <a:rPr lang="es-AR" sz="2000" dirty="0">
                <a:solidFill>
                  <a:srgbClr val="000000"/>
                </a:solidFill>
                <a:latin typeface="Times New Roman" panose="02020603050405020304" pitchFamily="18" charset="0"/>
              </a:rPr>
              <a:t>, y en el </a:t>
            </a:r>
            <a:r>
              <a:rPr lang="es-AR" sz="2000" dirty="0" err="1">
                <a:solidFill>
                  <a:srgbClr val="000000"/>
                </a:solidFill>
                <a:latin typeface="Times New Roman" panose="02020603050405020304" pitchFamily="18" charset="0"/>
              </a:rPr>
              <a:t>Linpack</a:t>
            </a:r>
            <a:r>
              <a:rPr lang="es-AR" sz="2000" dirty="0">
                <a:solidFill>
                  <a:srgbClr val="000000"/>
                </a:solidFill>
                <a:latin typeface="Times New Roman" panose="02020603050405020304" pitchFamily="18" charset="0"/>
              </a:rPr>
              <a:t> </a:t>
            </a:r>
            <a:r>
              <a:rPr lang="es-AR" sz="2000" dirty="0" err="1">
                <a:solidFill>
                  <a:srgbClr val="000000"/>
                </a:solidFill>
                <a:latin typeface="Times New Roman" panose="02020603050405020304" pitchFamily="18" charset="0"/>
              </a:rPr>
              <a:t>benchmark</a:t>
            </a:r>
            <a:r>
              <a:rPr lang="es-AR" sz="2000" dirty="0">
                <a:solidFill>
                  <a:srgbClr val="000000"/>
                </a:solidFill>
                <a:latin typeface="Times New Roman" panose="02020603050405020304" pitchFamily="18" charset="0"/>
              </a:rPr>
              <a:t> da más de 280 </a:t>
            </a:r>
            <a:r>
              <a:rPr lang="es-AR" sz="2000" dirty="0" err="1">
                <a:solidFill>
                  <a:srgbClr val="000000"/>
                </a:solidFill>
                <a:latin typeface="Times New Roman" panose="02020603050405020304" pitchFamily="18" charset="0"/>
              </a:rPr>
              <a:t>teraflops</a:t>
            </a:r>
            <a:r>
              <a:rPr lang="es-AR" sz="2000" dirty="0">
                <a:solidFill>
                  <a:srgbClr val="000000"/>
                </a:solidFill>
                <a:latin typeface="Times New Roman" panose="02020603050405020304" pitchFamily="18" charset="0"/>
              </a:rPr>
              <a:t> estables. Su arquitectura se muestra en la imagen siguiente: </a:t>
            </a:r>
            <a:endParaRPr lang="es-AR" sz="2000" dirty="0"/>
          </a:p>
        </p:txBody>
      </p:sp>
    </p:spTree>
    <p:extLst>
      <p:ext uri="{BB962C8B-B14F-4D97-AF65-F5344CB8AC3E}">
        <p14:creationId xmlns:p14="http://schemas.microsoft.com/office/powerpoint/2010/main" val="2375309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926CCD6-19CC-49F1-B624-3FB35B069AE0}"/>
              </a:ext>
            </a:extLst>
          </p:cNvPr>
          <p:cNvPicPr>
            <a:picLocks noChangeAspect="1"/>
          </p:cNvPicPr>
          <p:nvPr/>
        </p:nvPicPr>
        <p:blipFill>
          <a:blip r:embed="rId2"/>
          <a:stretch>
            <a:fillRect/>
          </a:stretch>
        </p:blipFill>
        <p:spPr>
          <a:xfrm>
            <a:off x="702366" y="238539"/>
            <a:ext cx="10185176" cy="6571172"/>
          </a:xfrm>
          <a:prstGeom prst="rect">
            <a:avLst/>
          </a:prstGeom>
        </p:spPr>
      </p:pic>
    </p:spTree>
    <p:extLst>
      <p:ext uri="{BB962C8B-B14F-4D97-AF65-F5344CB8AC3E}">
        <p14:creationId xmlns:p14="http://schemas.microsoft.com/office/powerpoint/2010/main" val="840043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C8C27D5-6FAC-460D-819F-18D7F1B1EE75}"/>
              </a:ext>
            </a:extLst>
          </p:cNvPr>
          <p:cNvSpPr/>
          <p:nvPr/>
        </p:nvSpPr>
        <p:spPr>
          <a:xfrm>
            <a:off x="1510747" y="976199"/>
            <a:ext cx="8348870" cy="4401205"/>
          </a:xfrm>
          <a:prstGeom prst="rect">
            <a:avLst/>
          </a:prstGeom>
        </p:spPr>
        <p:txBody>
          <a:bodyPr wrap="square">
            <a:spAutoFit/>
          </a:bodyPr>
          <a:lstStyle/>
          <a:p>
            <a:pPr algn="just"/>
            <a:r>
              <a:rPr lang="es-AR" sz="2400" b="1" dirty="0">
                <a:solidFill>
                  <a:srgbClr val="000000"/>
                </a:solidFill>
                <a:latin typeface="Times New Roman" panose="02020603050405020304" pitchFamily="18" charset="0"/>
              </a:rPr>
              <a:t>Descripción de una arquitectura concreta </a:t>
            </a:r>
          </a:p>
          <a:p>
            <a:pPr algn="just"/>
            <a:endParaRPr lang="es-AR" sz="2400" b="1" dirty="0">
              <a:solidFill>
                <a:srgbClr val="000000"/>
              </a:solidFill>
              <a:latin typeface="Times New Roman" panose="02020603050405020304" pitchFamily="18" charset="0"/>
            </a:endParaRPr>
          </a:p>
          <a:p>
            <a:pPr algn="just"/>
            <a:endParaRPr lang="es-AR" sz="2000" b="1" dirty="0">
              <a:solidFill>
                <a:srgbClr val="000000"/>
              </a:solidFill>
              <a:latin typeface="Times New Roman" panose="02020603050405020304" pitchFamily="18" charset="0"/>
            </a:endParaRPr>
          </a:p>
          <a:p>
            <a:pPr algn="just"/>
            <a:endParaRPr lang="es-AR" sz="2000" dirty="0">
              <a:solidFill>
                <a:srgbClr val="0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El Goodyear MPP fue una supercomputadora construido por Goodyear </a:t>
            </a:r>
            <a:r>
              <a:rPr lang="es-AR" sz="2400" dirty="0" err="1">
                <a:solidFill>
                  <a:srgbClr val="000000"/>
                </a:solidFill>
                <a:latin typeface="Times New Roman" panose="02020603050405020304" pitchFamily="18" charset="0"/>
              </a:rPr>
              <a:t>Aerospace</a:t>
            </a:r>
            <a:r>
              <a:rPr lang="es-AR" sz="2400" dirty="0">
                <a:solidFill>
                  <a:srgbClr val="000000"/>
                </a:solidFill>
                <a:latin typeface="Times New Roman" panose="02020603050405020304" pitchFamily="18" charset="0"/>
              </a:rPr>
              <a:t> para el centro de vuelo espacial de la NASA. Fue diseñado para ofrecer una enorme potencia de cálculo a un costo menor que otras arquitecturas de supercomputadoras existentes, mediante el uso de miles de elementos de procesamiento simple, en lugar de una o varias </a:t>
            </a:r>
            <a:r>
              <a:rPr lang="es-AR" sz="2400" dirty="0" err="1">
                <a:solidFill>
                  <a:srgbClr val="000000"/>
                </a:solidFill>
                <a:latin typeface="Times New Roman" panose="02020603050405020304" pitchFamily="18" charset="0"/>
              </a:rPr>
              <a:t>CPUs</a:t>
            </a:r>
            <a:r>
              <a:rPr lang="es-AR" sz="2400" dirty="0">
                <a:solidFill>
                  <a:srgbClr val="000000"/>
                </a:solidFill>
                <a:latin typeface="Times New Roman" panose="02020603050405020304" pitchFamily="18" charset="0"/>
              </a:rPr>
              <a:t> de gran complejidad. Su desarrollo comenzó en el año 1979 y fue terminado en mayo de 1983. </a:t>
            </a:r>
            <a:endParaRPr lang="es-AR" sz="2400" dirty="0"/>
          </a:p>
        </p:txBody>
      </p:sp>
    </p:spTree>
    <p:extLst>
      <p:ext uri="{BB962C8B-B14F-4D97-AF65-F5344CB8AC3E}">
        <p14:creationId xmlns:p14="http://schemas.microsoft.com/office/powerpoint/2010/main" val="274961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4246C8-0E9E-4B5F-8278-E731A0502AB1}"/>
              </a:ext>
            </a:extLst>
          </p:cNvPr>
          <p:cNvPicPr>
            <a:picLocks noChangeAspect="1"/>
          </p:cNvPicPr>
          <p:nvPr/>
        </p:nvPicPr>
        <p:blipFill>
          <a:blip r:embed="rId2"/>
          <a:stretch>
            <a:fillRect/>
          </a:stretch>
        </p:blipFill>
        <p:spPr>
          <a:xfrm>
            <a:off x="1594214" y="475543"/>
            <a:ext cx="8424429" cy="6078591"/>
          </a:xfrm>
          <a:prstGeom prst="rect">
            <a:avLst/>
          </a:prstGeom>
        </p:spPr>
      </p:pic>
    </p:spTree>
    <p:extLst>
      <p:ext uri="{BB962C8B-B14F-4D97-AF65-F5344CB8AC3E}">
        <p14:creationId xmlns:p14="http://schemas.microsoft.com/office/powerpoint/2010/main" val="1971868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FD521EA-4D4E-48E4-B485-C6A5000D24B5}"/>
              </a:ext>
            </a:extLst>
          </p:cNvPr>
          <p:cNvSpPr/>
          <p:nvPr/>
        </p:nvSpPr>
        <p:spPr>
          <a:xfrm>
            <a:off x="1020417" y="1071990"/>
            <a:ext cx="10151165" cy="5016758"/>
          </a:xfrm>
          <a:prstGeom prst="rect">
            <a:avLst/>
          </a:prstGeom>
        </p:spPr>
        <p:txBody>
          <a:bodyPr wrap="square">
            <a:spAutoFit/>
          </a:bodyPr>
          <a:lstStyle/>
          <a:p>
            <a:pPr algn="just"/>
            <a:r>
              <a:rPr lang="es-AR" sz="2000" dirty="0">
                <a:solidFill>
                  <a:srgbClr val="000000"/>
                </a:solidFill>
                <a:latin typeface="Times New Roman" panose="02020603050405020304" pitchFamily="18" charset="0"/>
              </a:rPr>
              <a:t>La arquitectura hardware general de este MPP consiste en una matriz de unidades de procesamiento, una matriz de unidades de control, una memoria de almacenamiento y un procesador central. La matriz de unidades de procesamiento es el corazón del MPP, siendo una matriz de 128x128 con 16384 elementos de procesamiento. Cada PE se conecta a los cuatro vecinos más cercanos (norte, sur, este y oeste). La matriz puede ser configurada de varias maneras, como un plano, como un cilindro, como una cadena o un toroide. </a:t>
            </a:r>
          </a:p>
          <a:p>
            <a:pPr algn="just"/>
            <a:endParaRPr lang="es-AR" sz="2000" dirty="0">
              <a:solidFill>
                <a:srgbClr val="000000"/>
              </a:solidFill>
              <a:latin typeface="Times New Roman" panose="02020603050405020304" pitchFamily="18" charset="0"/>
            </a:endParaRPr>
          </a:p>
          <a:p>
            <a:pPr algn="just"/>
            <a:r>
              <a:rPr lang="es-AR" sz="2000" dirty="0">
                <a:solidFill>
                  <a:srgbClr val="000000"/>
                </a:solidFill>
                <a:latin typeface="Times New Roman" panose="02020603050405020304" pitchFamily="18" charset="0"/>
              </a:rPr>
              <a:t>Los elementos de procesamiento fueron implementados con chip de silicio que contiene ocho de los elementos de procesamiento como una </a:t>
            </a:r>
            <a:r>
              <a:rPr lang="es-AR" sz="2000" dirty="0" err="1">
                <a:solidFill>
                  <a:srgbClr val="000000"/>
                </a:solidFill>
                <a:latin typeface="Times New Roman" panose="02020603050405020304" pitchFamily="18" charset="0"/>
              </a:rPr>
              <a:t>submatriz</a:t>
            </a:r>
            <a:r>
              <a:rPr lang="es-AR" sz="2000" dirty="0">
                <a:solidFill>
                  <a:srgbClr val="000000"/>
                </a:solidFill>
                <a:latin typeface="Times New Roman" panose="02020603050405020304" pitchFamily="18" charset="0"/>
              </a:rPr>
              <a:t> de 2x4. Cada elemento de procesamiento tiene una unidad aritmético-lógica, 35 registros de intercambio, y 1024 bits de memoria de acceso aleatorio implementado con chips de memoria disponibles en el mercado. La frecuencia de la matriz es de 10 MHz. El estados de los datos del bus de los 16384 elementos de procesamiento se combinan en un árbol lógico cuya salida es utilizada por la matriz de control de operaciones para encontrar el valor máximo o mínimo de la matriz en paralelo. Un registro dedicado en cada elemento de procesamiento controla las operaciones de máscara, éstas sólo las llevan a cabo aquellos elementos de procesamiento donde el bit de este registro se encuentre activado. </a:t>
            </a:r>
            <a:endParaRPr lang="es-AR" sz="2000" dirty="0"/>
          </a:p>
        </p:txBody>
      </p:sp>
    </p:spTree>
    <p:extLst>
      <p:ext uri="{BB962C8B-B14F-4D97-AF65-F5344CB8AC3E}">
        <p14:creationId xmlns:p14="http://schemas.microsoft.com/office/powerpoint/2010/main" val="2924990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F5C3F68-B5E8-42A7-9D9D-4F02C4329F4F}"/>
              </a:ext>
            </a:extLst>
          </p:cNvPr>
          <p:cNvSpPr/>
          <p:nvPr/>
        </p:nvSpPr>
        <p:spPr>
          <a:xfrm>
            <a:off x="437322" y="315318"/>
            <a:ext cx="11078817" cy="4401205"/>
          </a:xfrm>
          <a:prstGeom prst="rect">
            <a:avLst/>
          </a:prstGeom>
        </p:spPr>
        <p:txBody>
          <a:bodyPr wrap="square">
            <a:spAutoFit/>
          </a:bodyPr>
          <a:lstStyle/>
          <a:p>
            <a:pPr algn="just"/>
            <a:r>
              <a:rPr lang="es-AR" sz="2000" dirty="0">
                <a:solidFill>
                  <a:srgbClr val="000000"/>
                </a:solidFill>
                <a:latin typeface="Times New Roman" panose="02020603050405020304" pitchFamily="18" charset="0"/>
              </a:rPr>
              <a:t>La matriz de unidad de control (ACU) distribuye comandos y direcciones de memoria a todos los elementos de procesamiento, y recibe los bits de estado. También realiza otras operaciones como control de bucles y llamada a subrutinas. El código de la aplicación ejecutada se guarda en la memoria de la ACU, y ésta ejecuta partes escalares del programa, y luego encola instrucciones paralelas para la matriz de procesadores. También controla la transferencia de datos entre elementos de procesamiento, y entre la matriz de procesadores y la memoria de almacenamiento. </a:t>
            </a:r>
          </a:p>
          <a:p>
            <a:pPr algn="just"/>
            <a:endParaRPr lang="es-AR" sz="2000" dirty="0">
              <a:solidFill>
                <a:srgbClr val="000000"/>
              </a:solidFill>
              <a:latin typeface="Times New Roman" panose="02020603050405020304" pitchFamily="18" charset="0"/>
            </a:endParaRPr>
          </a:p>
          <a:p>
            <a:pPr algn="just"/>
            <a:r>
              <a:rPr lang="es-AR" sz="2000" dirty="0">
                <a:solidFill>
                  <a:srgbClr val="000000"/>
                </a:solidFill>
                <a:latin typeface="Times New Roman" panose="02020603050405020304" pitchFamily="18" charset="0"/>
              </a:rPr>
              <a:t>La memoria de almacenamiento es un bloque de memoria de 32 mebibyte de memoria para el almacenamiento temporal de datos de la matriz de procesamiento. Es útil porque los elemento de procesamiento tienen un total de 2 mebibytes de memoria (1024 bits por PE), y porque proporciona una mayor velocidad de comunicación entre el host del procesador (80 MB/s frente a 5 MB/s). Esta memoria también proporciona otras funciones de manipulación de datos como el “</a:t>
            </a:r>
            <a:r>
              <a:rPr lang="es-AR" sz="2000" dirty="0" err="1">
                <a:solidFill>
                  <a:srgbClr val="000000"/>
                </a:solidFill>
                <a:latin typeface="Times New Roman" panose="02020603050405020304" pitchFamily="18" charset="0"/>
              </a:rPr>
              <a:t>corner</a:t>
            </a:r>
            <a:r>
              <a:rPr lang="es-AR" sz="2000" dirty="0">
                <a:solidFill>
                  <a:srgbClr val="000000"/>
                </a:solidFill>
                <a:latin typeface="Times New Roman" panose="02020603050405020304" pitchFamily="18" charset="0"/>
              </a:rPr>
              <a:t> </a:t>
            </a:r>
            <a:r>
              <a:rPr lang="es-AR" sz="2000" dirty="0" err="1">
                <a:solidFill>
                  <a:srgbClr val="000000"/>
                </a:solidFill>
                <a:latin typeface="Times New Roman" panose="02020603050405020304" pitchFamily="18" charset="0"/>
              </a:rPr>
              <a:t>turning</a:t>
            </a:r>
            <a:r>
              <a:rPr lang="es-AR" sz="2000" dirty="0">
                <a:solidFill>
                  <a:srgbClr val="000000"/>
                </a:solidFill>
                <a:latin typeface="Times New Roman" panose="02020603050405020304" pitchFamily="18" charset="0"/>
              </a:rPr>
              <a:t>” (reordenar datos de palabra o byte) y acceso multidimensional a la matriz de procesamiento. Los datos se envían entre la memoria y la matriz a través de 128 líneas paralelas. </a:t>
            </a:r>
            <a:endParaRPr lang="es-AR" sz="2000" dirty="0"/>
          </a:p>
        </p:txBody>
      </p:sp>
      <p:sp>
        <p:nvSpPr>
          <p:cNvPr id="3" name="Rectángulo 2">
            <a:extLst>
              <a:ext uri="{FF2B5EF4-FFF2-40B4-BE49-F238E27FC236}">
                <a16:creationId xmlns:a16="http://schemas.microsoft.com/office/drawing/2014/main" id="{9A6F0CC2-6FD2-4A09-858F-F4EE4E336058}"/>
              </a:ext>
            </a:extLst>
          </p:cNvPr>
          <p:cNvSpPr/>
          <p:nvPr/>
        </p:nvSpPr>
        <p:spPr>
          <a:xfrm>
            <a:off x="437321" y="5200975"/>
            <a:ext cx="11078817" cy="1015663"/>
          </a:xfrm>
          <a:prstGeom prst="rect">
            <a:avLst/>
          </a:prstGeom>
        </p:spPr>
        <p:txBody>
          <a:bodyPr wrap="square">
            <a:spAutoFit/>
          </a:bodyPr>
          <a:lstStyle/>
          <a:p>
            <a:pPr algn="just"/>
            <a:r>
              <a:rPr lang="es-AR" sz="2000" dirty="0">
                <a:solidFill>
                  <a:srgbClr val="000000"/>
                </a:solidFill>
                <a:latin typeface="Times New Roman" panose="02020603050405020304" pitchFamily="18" charset="0"/>
              </a:rPr>
              <a:t>El procesador Host es un equipo para cargar los programas y los datos en el MPP, y proporciona herramientas de desarrollo de software y acceso a la red para el MPP. El primer modelo fue un PDP-11, que fue sustituido poco después por un VAX 11/780. </a:t>
            </a:r>
            <a:endParaRPr lang="es-AR" sz="2000" dirty="0"/>
          </a:p>
        </p:txBody>
      </p:sp>
    </p:spTree>
    <p:extLst>
      <p:ext uri="{BB962C8B-B14F-4D97-AF65-F5344CB8AC3E}">
        <p14:creationId xmlns:p14="http://schemas.microsoft.com/office/powerpoint/2010/main" val="3417469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FD3546A-91B1-4CD3-9C78-10019D1DDBBF}"/>
              </a:ext>
            </a:extLst>
          </p:cNvPr>
          <p:cNvPicPr>
            <a:picLocks noChangeAspect="1"/>
          </p:cNvPicPr>
          <p:nvPr/>
        </p:nvPicPr>
        <p:blipFill>
          <a:blip r:embed="rId2"/>
          <a:stretch>
            <a:fillRect/>
          </a:stretch>
        </p:blipFill>
        <p:spPr>
          <a:xfrm>
            <a:off x="1272210" y="412380"/>
            <a:ext cx="10190626" cy="6219647"/>
          </a:xfrm>
          <a:prstGeom prst="rect">
            <a:avLst/>
          </a:prstGeom>
        </p:spPr>
      </p:pic>
    </p:spTree>
    <p:extLst>
      <p:ext uri="{BB962C8B-B14F-4D97-AF65-F5344CB8AC3E}">
        <p14:creationId xmlns:p14="http://schemas.microsoft.com/office/powerpoint/2010/main" val="1285988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7C48AD6-88D4-4904-B5D0-56EBEC6C103F}"/>
              </a:ext>
            </a:extLst>
          </p:cNvPr>
          <p:cNvSpPr/>
          <p:nvPr/>
        </p:nvSpPr>
        <p:spPr>
          <a:xfrm>
            <a:off x="1073425" y="295558"/>
            <a:ext cx="10416209" cy="2369880"/>
          </a:xfrm>
          <a:prstGeom prst="rect">
            <a:avLst/>
          </a:prstGeom>
        </p:spPr>
        <p:txBody>
          <a:bodyPr wrap="square">
            <a:spAutoFit/>
          </a:bodyPr>
          <a:lstStyle/>
          <a:p>
            <a:pPr algn="just"/>
            <a:r>
              <a:rPr lang="es-AR" sz="2800" b="1" dirty="0">
                <a:solidFill>
                  <a:srgbClr val="C00000"/>
                </a:solidFill>
                <a:latin typeface="Times New Roman" panose="02020603050405020304" pitchFamily="18" charset="0"/>
              </a:rPr>
              <a:t>Arquitectura </a:t>
            </a:r>
            <a:r>
              <a:rPr lang="es-AR" sz="2800" b="1" dirty="0" err="1">
                <a:solidFill>
                  <a:srgbClr val="C00000"/>
                </a:solidFill>
                <a:latin typeface="Times New Roman" panose="02020603050405020304" pitchFamily="18" charset="0"/>
              </a:rPr>
              <a:t>Constellations</a:t>
            </a:r>
            <a:r>
              <a:rPr lang="es-AR" sz="2800" b="1" dirty="0">
                <a:solidFill>
                  <a:srgbClr val="C00000"/>
                </a:solidFill>
                <a:latin typeface="Times New Roman" panose="02020603050405020304" pitchFamily="18" charset="0"/>
              </a:rPr>
              <a:t> </a:t>
            </a:r>
            <a:endParaRPr lang="es-AR" sz="2800" dirty="0">
              <a:solidFill>
                <a:srgbClr val="C00000"/>
              </a:solidFill>
              <a:latin typeface="Times New Roman" panose="02020603050405020304" pitchFamily="18" charset="0"/>
            </a:endParaRPr>
          </a:p>
          <a:p>
            <a:pPr algn="just"/>
            <a:r>
              <a:rPr lang="es-AR" sz="2400" b="1" dirty="0">
                <a:solidFill>
                  <a:srgbClr val="C00000"/>
                </a:solidFill>
                <a:latin typeface="Times New Roman" panose="02020603050405020304" pitchFamily="18" charset="0"/>
              </a:rPr>
              <a:t>Ejemplos </a:t>
            </a:r>
            <a:endParaRPr lang="es-AR" sz="2400" dirty="0">
              <a:solidFill>
                <a:srgbClr val="C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El </a:t>
            </a:r>
            <a:r>
              <a:rPr lang="es-AR" sz="2400" b="1" dirty="0" err="1">
                <a:solidFill>
                  <a:srgbClr val="000000"/>
                </a:solidFill>
                <a:latin typeface="Times New Roman" panose="02020603050405020304" pitchFamily="18" charset="0"/>
              </a:rPr>
              <a:t>Millenium</a:t>
            </a:r>
            <a:r>
              <a:rPr lang="es-AR" sz="2400" b="1" dirty="0">
                <a:solidFill>
                  <a:srgbClr val="000000"/>
                </a:solidFill>
                <a:latin typeface="Times New Roman" panose="02020603050405020304" pitchFamily="18" charset="0"/>
              </a:rPr>
              <a:t> PC </a:t>
            </a:r>
            <a:r>
              <a:rPr lang="es-AR" sz="2400" dirty="0">
                <a:solidFill>
                  <a:srgbClr val="000000"/>
                </a:solidFill>
                <a:latin typeface="Times New Roman" panose="02020603050405020304" pitchFamily="18" charset="0"/>
              </a:rPr>
              <a:t>posee una arquitectura CLUMPS. Se compone de </a:t>
            </a:r>
            <a:r>
              <a:rPr lang="es-AR" sz="2400" dirty="0" err="1">
                <a:solidFill>
                  <a:srgbClr val="000000"/>
                </a:solidFill>
                <a:latin typeface="Times New Roman" panose="02020603050405020304" pitchFamily="18" charset="0"/>
              </a:rPr>
              <a:t>clusters</a:t>
            </a:r>
            <a:r>
              <a:rPr lang="es-AR" sz="2400" dirty="0">
                <a:solidFill>
                  <a:srgbClr val="000000"/>
                </a:solidFill>
                <a:latin typeface="Times New Roman" panose="02020603050405020304" pitchFamily="18" charset="0"/>
              </a:rPr>
              <a:t> baratos y muy fácilmente administrables. Se utilizó como prototipo para grandes </a:t>
            </a:r>
            <a:r>
              <a:rPr lang="es-AR" sz="2400" dirty="0" err="1">
                <a:solidFill>
                  <a:srgbClr val="000000"/>
                </a:solidFill>
                <a:latin typeface="Times New Roman" panose="02020603050405020304" pitchFamily="18" charset="0"/>
              </a:rPr>
              <a:t>clusters</a:t>
            </a:r>
            <a:r>
              <a:rPr lang="es-AR" sz="2400" dirty="0">
                <a:solidFill>
                  <a:srgbClr val="000000"/>
                </a:solidFill>
                <a:latin typeface="Times New Roman" panose="02020603050405020304" pitchFamily="18" charset="0"/>
              </a:rPr>
              <a:t> en ordenadores personales. El </a:t>
            </a:r>
            <a:r>
              <a:rPr lang="es-AR" sz="2400" dirty="0" err="1">
                <a:solidFill>
                  <a:srgbClr val="000000"/>
                </a:solidFill>
                <a:latin typeface="Times New Roman" panose="02020603050405020304" pitchFamily="18" charset="0"/>
              </a:rPr>
              <a:t>Millenium</a:t>
            </a:r>
            <a:r>
              <a:rPr lang="es-AR" sz="2400" dirty="0">
                <a:solidFill>
                  <a:srgbClr val="000000"/>
                </a:solidFill>
                <a:latin typeface="Times New Roman" panose="02020603050405020304" pitchFamily="18" charset="0"/>
              </a:rPr>
              <a:t> PC se encuentra replicado en varios departamentos. </a:t>
            </a:r>
            <a:endParaRPr lang="es-AR" sz="2400" dirty="0"/>
          </a:p>
        </p:txBody>
      </p:sp>
      <p:pic>
        <p:nvPicPr>
          <p:cNvPr id="3" name="Imagen 2">
            <a:extLst>
              <a:ext uri="{FF2B5EF4-FFF2-40B4-BE49-F238E27FC236}">
                <a16:creationId xmlns:a16="http://schemas.microsoft.com/office/drawing/2014/main" id="{E56F046F-AAB0-4B97-8D53-4E5E56471C0A}"/>
              </a:ext>
            </a:extLst>
          </p:cNvPr>
          <p:cNvPicPr>
            <a:picLocks noChangeAspect="1"/>
          </p:cNvPicPr>
          <p:nvPr/>
        </p:nvPicPr>
        <p:blipFill>
          <a:blip r:embed="rId2"/>
          <a:stretch>
            <a:fillRect/>
          </a:stretch>
        </p:blipFill>
        <p:spPr>
          <a:xfrm>
            <a:off x="4294518" y="2528703"/>
            <a:ext cx="2914665" cy="3768682"/>
          </a:xfrm>
          <a:prstGeom prst="rect">
            <a:avLst/>
          </a:prstGeom>
        </p:spPr>
      </p:pic>
    </p:spTree>
    <p:extLst>
      <p:ext uri="{BB962C8B-B14F-4D97-AF65-F5344CB8AC3E}">
        <p14:creationId xmlns:p14="http://schemas.microsoft.com/office/powerpoint/2010/main" val="2081254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59D02FA-71EE-4FFE-A523-A9F58E41F533}"/>
              </a:ext>
            </a:extLst>
          </p:cNvPr>
          <p:cNvSpPr/>
          <p:nvPr/>
        </p:nvSpPr>
        <p:spPr>
          <a:xfrm>
            <a:off x="967409" y="1120676"/>
            <a:ext cx="9144000" cy="3416320"/>
          </a:xfrm>
          <a:prstGeom prst="rect">
            <a:avLst/>
          </a:prstGeom>
        </p:spPr>
        <p:txBody>
          <a:bodyPr wrap="square">
            <a:spAutoFit/>
          </a:bodyPr>
          <a:lstStyle/>
          <a:p>
            <a:pPr algn="just"/>
            <a:r>
              <a:rPr lang="es-AR" sz="2400" dirty="0">
                <a:solidFill>
                  <a:srgbClr val="000000"/>
                </a:solidFill>
                <a:latin typeface="Times New Roman" panose="02020603050405020304" pitchFamily="18" charset="0"/>
              </a:rPr>
              <a:t>También las ASCI machine son de arquitectura CLUMPS. En concreto analizaremos brevemente el ASCI Q. Este fue construido en el año 2002 por el Laboratorio Nacional Los Álamos, Estados Unidos. Está constituido por 8192 procesadores </a:t>
            </a:r>
            <a:r>
              <a:rPr lang="es-AR" sz="2400" dirty="0" err="1">
                <a:solidFill>
                  <a:srgbClr val="000000"/>
                </a:solidFill>
                <a:latin typeface="Times New Roman" panose="02020603050405020304" pitchFamily="18" charset="0"/>
              </a:rPr>
              <a:t>AlphaServer</a:t>
            </a:r>
            <a:r>
              <a:rPr lang="es-AR" sz="2400" dirty="0">
                <a:solidFill>
                  <a:srgbClr val="000000"/>
                </a:solidFill>
                <a:latin typeface="Times New Roman" panose="02020603050405020304" pitchFamily="18" charset="0"/>
              </a:rPr>
              <a:t> SC45 de 1.25 GHz. Su rendimiento es de 13.88 </a:t>
            </a:r>
            <a:r>
              <a:rPr lang="es-AR" sz="2400" dirty="0" err="1">
                <a:solidFill>
                  <a:srgbClr val="000000"/>
                </a:solidFill>
                <a:latin typeface="Times New Roman" panose="02020603050405020304" pitchFamily="18" charset="0"/>
              </a:rPr>
              <a:t>TFlops</a:t>
            </a:r>
            <a:r>
              <a:rPr lang="es-AR" sz="2400" dirty="0">
                <a:solidFill>
                  <a:srgbClr val="000000"/>
                </a:solidFill>
                <a:latin typeface="Times New Roman" panose="02020603050405020304" pitchFamily="18" charset="0"/>
              </a:rPr>
              <a:t>. </a:t>
            </a:r>
          </a:p>
          <a:p>
            <a:pPr algn="just"/>
            <a:endParaRPr lang="es-AR" sz="2400" dirty="0">
              <a:solidFill>
                <a:srgbClr val="0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La supercomputadora IBM SP también es de arquitectura </a:t>
            </a:r>
            <a:r>
              <a:rPr lang="es-AR" sz="2400" dirty="0" err="1">
                <a:solidFill>
                  <a:srgbClr val="000000"/>
                </a:solidFill>
                <a:latin typeface="Times New Roman" panose="02020603050405020304" pitchFamily="18" charset="0"/>
              </a:rPr>
              <a:t>Constellations</a:t>
            </a:r>
            <a:r>
              <a:rPr lang="es-AR" sz="2400" dirty="0">
                <a:solidFill>
                  <a:srgbClr val="000000"/>
                </a:solidFill>
                <a:latin typeface="Times New Roman" panose="02020603050405020304" pitchFamily="18" charset="0"/>
              </a:rPr>
              <a:t>. Otro ejemplo de supercomputador de tipo CLUMPS es el </a:t>
            </a:r>
            <a:r>
              <a:rPr lang="es-AR" sz="2400" b="1" dirty="0">
                <a:solidFill>
                  <a:srgbClr val="000000"/>
                </a:solidFill>
                <a:latin typeface="Times New Roman" panose="02020603050405020304" pitchFamily="18" charset="0"/>
              </a:rPr>
              <a:t>NPACI</a:t>
            </a:r>
            <a:r>
              <a:rPr lang="es-AR" sz="2400" dirty="0">
                <a:solidFill>
                  <a:srgbClr val="000000"/>
                </a:solidFill>
                <a:latin typeface="Times New Roman" panose="02020603050405020304" pitchFamily="18" charset="0"/>
              </a:rPr>
              <a:t>, el cual utiliza procesadores SUN 450s</a:t>
            </a:r>
            <a:r>
              <a:rPr lang="es-AR" dirty="0">
                <a:solidFill>
                  <a:srgbClr val="000000"/>
                </a:solidFill>
                <a:latin typeface="Times New Roman" panose="02020603050405020304" pitchFamily="18" charset="0"/>
              </a:rPr>
              <a:t>. </a:t>
            </a:r>
            <a:endParaRPr lang="es-AR" dirty="0"/>
          </a:p>
        </p:txBody>
      </p:sp>
    </p:spTree>
    <p:extLst>
      <p:ext uri="{BB962C8B-B14F-4D97-AF65-F5344CB8AC3E}">
        <p14:creationId xmlns:p14="http://schemas.microsoft.com/office/powerpoint/2010/main" val="42424126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78D79E5-A290-4292-A4BD-50E5EE42D5F5}"/>
              </a:ext>
            </a:extLst>
          </p:cNvPr>
          <p:cNvSpPr/>
          <p:nvPr/>
        </p:nvSpPr>
        <p:spPr>
          <a:xfrm>
            <a:off x="556591" y="567901"/>
            <a:ext cx="10548730" cy="4524315"/>
          </a:xfrm>
          <a:prstGeom prst="rect">
            <a:avLst/>
          </a:prstGeom>
        </p:spPr>
        <p:txBody>
          <a:bodyPr wrap="square">
            <a:spAutoFit/>
          </a:bodyPr>
          <a:lstStyle/>
          <a:p>
            <a:pPr algn="just"/>
            <a:r>
              <a:rPr lang="es-AR" sz="2400" b="1" dirty="0">
                <a:solidFill>
                  <a:srgbClr val="000000"/>
                </a:solidFill>
                <a:latin typeface="Times New Roman" panose="02020603050405020304" pitchFamily="18" charset="0"/>
              </a:rPr>
              <a:t>Descripción de una arquitectura concreta </a:t>
            </a:r>
          </a:p>
          <a:p>
            <a:pPr algn="just"/>
            <a:endParaRPr lang="es-AR" sz="2400" dirty="0">
              <a:solidFill>
                <a:srgbClr val="0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El </a:t>
            </a:r>
            <a:r>
              <a:rPr lang="es-AR" sz="2400" dirty="0" err="1">
                <a:solidFill>
                  <a:srgbClr val="000000"/>
                </a:solidFill>
                <a:latin typeface="Times New Roman" panose="02020603050405020304" pitchFamily="18" charset="0"/>
              </a:rPr>
              <a:t>Sun</a:t>
            </a:r>
            <a:r>
              <a:rPr lang="es-AR" sz="2400" dirty="0">
                <a:solidFill>
                  <a:srgbClr val="000000"/>
                </a:solidFill>
                <a:latin typeface="Times New Roman" panose="02020603050405020304" pitchFamily="18" charset="0"/>
              </a:rPr>
              <a:t> </a:t>
            </a:r>
            <a:r>
              <a:rPr lang="es-AR" sz="2400" dirty="0" err="1">
                <a:solidFill>
                  <a:srgbClr val="000000"/>
                </a:solidFill>
                <a:latin typeface="Times New Roman" panose="02020603050405020304" pitchFamily="18" charset="0"/>
              </a:rPr>
              <a:t>Constellation</a:t>
            </a:r>
            <a:r>
              <a:rPr lang="es-AR" sz="2400" dirty="0">
                <a:solidFill>
                  <a:srgbClr val="000000"/>
                </a:solidFill>
                <a:latin typeface="Times New Roman" panose="02020603050405020304" pitchFamily="18" charset="0"/>
              </a:rPr>
              <a:t> Linux </a:t>
            </a:r>
            <a:r>
              <a:rPr lang="es-AR" sz="2400" dirty="0" err="1">
                <a:solidFill>
                  <a:srgbClr val="000000"/>
                </a:solidFill>
                <a:latin typeface="Times New Roman" panose="02020603050405020304" pitchFamily="18" charset="0"/>
              </a:rPr>
              <a:t>Cluster</a:t>
            </a:r>
            <a:r>
              <a:rPr lang="es-AR" sz="2400" dirty="0">
                <a:solidFill>
                  <a:srgbClr val="000000"/>
                </a:solidFill>
                <a:latin typeface="Times New Roman" panose="02020603050405020304" pitchFamily="18" charset="0"/>
              </a:rPr>
              <a:t>, llamado </a:t>
            </a:r>
            <a:r>
              <a:rPr lang="es-AR" sz="2400" i="1" dirty="0">
                <a:solidFill>
                  <a:srgbClr val="000000"/>
                </a:solidFill>
                <a:latin typeface="Times New Roman" panose="02020603050405020304" pitchFamily="18" charset="0"/>
              </a:rPr>
              <a:t>Ranger</a:t>
            </a:r>
            <a:r>
              <a:rPr lang="es-AR" sz="2400" dirty="0">
                <a:solidFill>
                  <a:srgbClr val="000000"/>
                </a:solidFill>
                <a:latin typeface="Times New Roman" panose="02020603050405020304" pitchFamily="18" charset="0"/>
              </a:rPr>
              <a:t>, es uno de los mayores recursos de cómputo del mundo. La creación de </a:t>
            </a:r>
            <a:r>
              <a:rPr lang="es-AR" sz="2400" i="1" dirty="0">
                <a:solidFill>
                  <a:srgbClr val="000000"/>
                </a:solidFill>
                <a:latin typeface="Times New Roman" panose="02020603050405020304" pitchFamily="18" charset="0"/>
              </a:rPr>
              <a:t>Ranger </a:t>
            </a:r>
            <a:r>
              <a:rPr lang="es-AR" sz="2400" dirty="0">
                <a:solidFill>
                  <a:srgbClr val="000000"/>
                </a:solidFill>
                <a:latin typeface="Times New Roman" panose="02020603050405020304" pitchFamily="18" charset="0"/>
              </a:rPr>
              <a:t>fue posible gracias a una subvención concedida por la Fundación Nacional de Ciencias en septiembre de 2006, el TACC y sus asociados, entre ellos </a:t>
            </a:r>
            <a:r>
              <a:rPr lang="es-AR" sz="2400" dirty="0" err="1">
                <a:solidFill>
                  <a:srgbClr val="000000"/>
                </a:solidFill>
                <a:latin typeface="Times New Roman" panose="02020603050405020304" pitchFamily="18" charset="0"/>
              </a:rPr>
              <a:t>Sun</a:t>
            </a:r>
            <a:r>
              <a:rPr lang="es-AR" sz="2400" dirty="0">
                <a:solidFill>
                  <a:srgbClr val="000000"/>
                </a:solidFill>
                <a:latin typeface="Times New Roman" panose="02020603050405020304" pitchFamily="18" charset="0"/>
              </a:rPr>
              <a:t> Microsystems, Arizona </a:t>
            </a:r>
            <a:r>
              <a:rPr lang="es-AR" sz="2400" dirty="0" err="1">
                <a:solidFill>
                  <a:srgbClr val="000000"/>
                </a:solidFill>
                <a:latin typeface="Times New Roman" panose="02020603050405020304" pitchFamily="18" charset="0"/>
              </a:rPr>
              <a:t>State</a:t>
            </a:r>
            <a:r>
              <a:rPr lang="es-AR" sz="2400" dirty="0">
                <a:solidFill>
                  <a:srgbClr val="000000"/>
                </a:solidFill>
                <a:latin typeface="Times New Roman" panose="02020603050405020304" pitchFamily="18" charset="0"/>
              </a:rPr>
              <a:t> </a:t>
            </a:r>
            <a:r>
              <a:rPr lang="es-AR" sz="2400" dirty="0" err="1">
                <a:solidFill>
                  <a:srgbClr val="000000"/>
                </a:solidFill>
                <a:latin typeface="Times New Roman" panose="02020603050405020304" pitchFamily="18" charset="0"/>
              </a:rPr>
              <a:t>University</a:t>
            </a:r>
            <a:r>
              <a:rPr lang="es-AR" sz="2400" dirty="0">
                <a:solidFill>
                  <a:srgbClr val="000000"/>
                </a:solidFill>
                <a:latin typeface="Times New Roman" panose="02020603050405020304" pitchFamily="18" charset="0"/>
              </a:rPr>
              <a:t> y la Universidad de Cornell. </a:t>
            </a:r>
          </a:p>
          <a:p>
            <a:pPr algn="just"/>
            <a:endParaRPr lang="es-AR" sz="2400" dirty="0">
              <a:solidFill>
                <a:srgbClr val="000000"/>
              </a:solidFill>
              <a:latin typeface="Times New Roman" panose="02020603050405020304" pitchFamily="18" charset="0"/>
            </a:endParaRPr>
          </a:p>
          <a:p>
            <a:pPr algn="just"/>
            <a:r>
              <a:rPr lang="es-AR" sz="2400" i="1" dirty="0">
                <a:solidFill>
                  <a:srgbClr val="000000"/>
                </a:solidFill>
                <a:latin typeface="Times New Roman" panose="02020603050405020304" pitchFamily="18" charset="0"/>
              </a:rPr>
              <a:t>Ranger </a:t>
            </a:r>
            <a:r>
              <a:rPr lang="es-AR" sz="2400" dirty="0">
                <a:solidFill>
                  <a:srgbClr val="000000"/>
                </a:solidFill>
                <a:latin typeface="Times New Roman" panose="02020603050405020304" pitchFamily="18" charset="0"/>
              </a:rPr>
              <a:t>entró en producción formal el 4 de febrero de 2008 y apoya a la ciencia computacional de alta calidad para los investigadores de NSF </a:t>
            </a:r>
            <a:r>
              <a:rPr lang="es-AR" sz="2400" dirty="0" err="1">
                <a:solidFill>
                  <a:srgbClr val="000000"/>
                </a:solidFill>
                <a:latin typeface="Times New Roman" panose="02020603050405020304" pitchFamily="18" charset="0"/>
              </a:rPr>
              <a:t>TeraGrid</a:t>
            </a:r>
            <a:r>
              <a:rPr lang="es-AR" sz="2400" dirty="0">
                <a:solidFill>
                  <a:srgbClr val="000000"/>
                </a:solidFill>
                <a:latin typeface="Times New Roman" panose="02020603050405020304" pitchFamily="18" charset="0"/>
              </a:rPr>
              <a:t> en los Estados Unidos, las instituciones académicas dentro de Texas, y los componentes del Sistema Universitario del mismo estado </a:t>
            </a:r>
            <a:endParaRPr lang="es-AR" sz="2400" dirty="0"/>
          </a:p>
        </p:txBody>
      </p:sp>
    </p:spTree>
    <p:extLst>
      <p:ext uri="{BB962C8B-B14F-4D97-AF65-F5344CB8AC3E}">
        <p14:creationId xmlns:p14="http://schemas.microsoft.com/office/powerpoint/2010/main" val="2322692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D5F8A0C-1132-4154-9BB3-74A6B7BE880D}"/>
              </a:ext>
            </a:extLst>
          </p:cNvPr>
          <p:cNvSpPr/>
          <p:nvPr/>
        </p:nvSpPr>
        <p:spPr>
          <a:xfrm>
            <a:off x="344556" y="258901"/>
            <a:ext cx="10442714" cy="3170099"/>
          </a:xfrm>
          <a:prstGeom prst="rect">
            <a:avLst/>
          </a:prstGeom>
        </p:spPr>
        <p:txBody>
          <a:bodyPr wrap="square">
            <a:spAutoFit/>
          </a:bodyPr>
          <a:lstStyle/>
          <a:p>
            <a:pPr algn="just"/>
            <a:r>
              <a:rPr lang="es-AR" sz="2000" b="1" dirty="0">
                <a:solidFill>
                  <a:srgbClr val="000000"/>
                </a:solidFill>
                <a:latin typeface="Times New Roman" panose="02020603050405020304" pitchFamily="18" charset="0"/>
              </a:rPr>
              <a:t>Características generales </a:t>
            </a:r>
            <a:endParaRPr lang="es-AR" sz="2000" dirty="0">
              <a:solidFill>
                <a:srgbClr val="000000"/>
              </a:solidFill>
              <a:latin typeface="Times New Roman" panose="02020603050405020304" pitchFamily="18" charset="0"/>
            </a:endParaRPr>
          </a:p>
          <a:p>
            <a:pPr algn="just"/>
            <a:r>
              <a:rPr lang="es-AR" sz="2000" dirty="0">
                <a:solidFill>
                  <a:srgbClr val="000000"/>
                </a:solidFill>
                <a:latin typeface="Times New Roman" panose="02020603050405020304" pitchFamily="18" charset="0"/>
              </a:rPr>
              <a:t>El sistema </a:t>
            </a:r>
            <a:r>
              <a:rPr lang="es-AR" sz="2000" i="1" dirty="0">
                <a:solidFill>
                  <a:srgbClr val="000000"/>
                </a:solidFill>
                <a:latin typeface="Times New Roman" panose="02020603050405020304" pitchFamily="18" charset="0"/>
              </a:rPr>
              <a:t>Ranger </a:t>
            </a:r>
            <a:r>
              <a:rPr lang="es-AR" sz="2000" dirty="0">
                <a:solidFill>
                  <a:srgbClr val="000000"/>
                </a:solidFill>
                <a:latin typeface="Times New Roman" panose="02020603050405020304" pitchFamily="18" charset="0"/>
              </a:rPr>
              <a:t>se compone de 3.936 nodos de computación SMP de 16 vías proporcionando 15.744 procesadores AMD Opteron para un total de 62.976 núcleos, 123 TB de memoria principal y 1.7 PB de espacio en disco global. </a:t>
            </a:r>
          </a:p>
          <a:p>
            <a:pPr algn="just"/>
            <a:r>
              <a:rPr lang="es-AR" sz="2000" dirty="0">
                <a:solidFill>
                  <a:srgbClr val="000000"/>
                </a:solidFill>
                <a:latin typeface="Times New Roman" panose="02020603050405020304" pitchFamily="18" charset="0"/>
              </a:rPr>
              <a:t>Posee un rendimiento máximo teórico de 579 TFLOPS. Todos los nodos se encuentra interconectados utilizando la tecnología </a:t>
            </a:r>
            <a:r>
              <a:rPr lang="es-AR" sz="2000" dirty="0" err="1">
                <a:solidFill>
                  <a:srgbClr val="000000"/>
                </a:solidFill>
                <a:latin typeface="Times New Roman" panose="02020603050405020304" pitchFamily="18" charset="0"/>
              </a:rPr>
              <a:t>InfiniBand</a:t>
            </a:r>
            <a:r>
              <a:rPr lang="es-AR" sz="2000" dirty="0">
                <a:solidFill>
                  <a:srgbClr val="000000"/>
                </a:solidFill>
                <a:latin typeface="Times New Roman" panose="02020603050405020304" pitchFamily="18" charset="0"/>
              </a:rPr>
              <a:t> en una topología CLOS proporcionando un ancho de banda punto a punto con una velocidad de 1GB/</a:t>
            </a:r>
            <a:r>
              <a:rPr lang="es-AR" sz="2000" dirty="0" err="1">
                <a:solidFill>
                  <a:srgbClr val="000000"/>
                </a:solidFill>
                <a:latin typeface="Times New Roman" panose="02020603050405020304" pitchFamily="18" charset="0"/>
              </a:rPr>
              <a:t>seg</a:t>
            </a:r>
            <a:r>
              <a:rPr lang="es-AR" sz="2000" dirty="0">
                <a:solidFill>
                  <a:srgbClr val="000000"/>
                </a:solidFill>
                <a:latin typeface="Times New Roman" panose="02020603050405020304" pitchFamily="18" charset="0"/>
              </a:rPr>
              <a:t>. </a:t>
            </a:r>
          </a:p>
          <a:p>
            <a:pPr algn="just"/>
            <a:r>
              <a:rPr lang="es-AR" sz="2000" dirty="0">
                <a:solidFill>
                  <a:srgbClr val="000000"/>
                </a:solidFill>
                <a:latin typeface="Times New Roman" panose="02020603050405020304" pitchFamily="18" charset="0"/>
              </a:rPr>
              <a:t>El sistema de archivos posee una capacidad de 10 PB que se encuentra disponible para el almacenamiento a largo plazo o bien para la realización de copias de seguridad (</a:t>
            </a:r>
            <a:r>
              <a:rPr lang="es-AR" sz="2000" dirty="0" err="1">
                <a:solidFill>
                  <a:srgbClr val="000000"/>
                </a:solidFill>
                <a:latin typeface="Times New Roman" panose="02020603050405020304" pitchFamily="18" charset="0"/>
              </a:rPr>
              <a:t>backups</a:t>
            </a:r>
            <a:r>
              <a:rPr lang="es-AR" sz="2000" dirty="0">
                <a:solidFill>
                  <a:srgbClr val="000000"/>
                </a:solidFill>
                <a:latin typeface="Times New Roman" panose="02020603050405020304" pitchFamily="18" charset="0"/>
              </a:rPr>
              <a:t>). En las siguientes imágenes se destacan diversos componentes del sistema. </a:t>
            </a:r>
            <a:endParaRPr lang="es-AR" sz="2000" dirty="0"/>
          </a:p>
        </p:txBody>
      </p:sp>
      <p:pic>
        <p:nvPicPr>
          <p:cNvPr id="4" name="Imagen 3">
            <a:extLst>
              <a:ext uri="{FF2B5EF4-FFF2-40B4-BE49-F238E27FC236}">
                <a16:creationId xmlns:a16="http://schemas.microsoft.com/office/drawing/2014/main" id="{9568BAD4-F169-4AD4-9F85-F8E70913D6CA}"/>
              </a:ext>
            </a:extLst>
          </p:cNvPr>
          <p:cNvPicPr>
            <a:picLocks noChangeAspect="1"/>
          </p:cNvPicPr>
          <p:nvPr/>
        </p:nvPicPr>
        <p:blipFill>
          <a:blip r:embed="rId2"/>
          <a:stretch>
            <a:fillRect/>
          </a:stretch>
        </p:blipFill>
        <p:spPr>
          <a:xfrm>
            <a:off x="3493520" y="3428999"/>
            <a:ext cx="4883069" cy="3283379"/>
          </a:xfrm>
          <a:prstGeom prst="rect">
            <a:avLst/>
          </a:prstGeom>
        </p:spPr>
      </p:pic>
    </p:spTree>
    <p:extLst>
      <p:ext uri="{BB962C8B-B14F-4D97-AF65-F5344CB8AC3E}">
        <p14:creationId xmlns:p14="http://schemas.microsoft.com/office/powerpoint/2010/main" val="2654908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404AA86-A85E-4507-90AE-23487AED1E30}"/>
              </a:ext>
            </a:extLst>
          </p:cNvPr>
          <p:cNvSpPr/>
          <p:nvPr/>
        </p:nvSpPr>
        <p:spPr>
          <a:xfrm>
            <a:off x="980660" y="274266"/>
            <a:ext cx="10774017" cy="5632311"/>
          </a:xfrm>
          <a:prstGeom prst="rect">
            <a:avLst/>
          </a:prstGeom>
        </p:spPr>
        <p:txBody>
          <a:bodyPr wrap="square">
            <a:spAutoFit/>
          </a:bodyPr>
          <a:lstStyle/>
          <a:p>
            <a:r>
              <a:rPr lang="es-AR" sz="2400" b="1" dirty="0">
                <a:solidFill>
                  <a:srgbClr val="000000"/>
                </a:solidFill>
                <a:latin typeface="Times New Roman" panose="02020603050405020304" pitchFamily="18" charset="0"/>
              </a:rPr>
              <a:t>Arquitectura </a:t>
            </a:r>
            <a:endParaRPr lang="es-AR" sz="2400" dirty="0">
              <a:solidFill>
                <a:srgbClr val="0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Los nodos de </a:t>
            </a:r>
            <a:r>
              <a:rPr lang="es-AR" sz="2400" dirty="0" err="1">
                <a:solidFill>
                  <a:srgbClr val="000000"/>
                </a:solidFill>
                <a:latin typeface="Times New Roman" panose="02020603050405020304" pitchFamily="18" charset="0"/>
              </a:rPr>
              <a:t>login</a:t>
            </a:r>
            <a:r>
              <a:rPr lang="es-AR" sz="2400" dirty="0">
                <a:solidFill>
                  <a:srgbClr val="000000"/>
                </a:solidFill>
                <a:latin typeface="Times New Roman" panose="02020603050405020304" pitchFamily="18" charset="0"/>
              </a:rPr>
              <a:t> y computación de </a:t>
            </a:r>
            <a:r>
              <a:rPr lang="es-AR" sz="2400" i="1" dirty="0">
                <a:solidFill>
                  <a:srgbClr val="000000"/>
                </a:solidFill>
                <a:latin typeface="Times New Roman" panose="02020603050405020304" pitchFamily="18" charset="0"/>
              </a:rPr>
              <a:t>Ranger </a:t>
            </a:r>
            <a:r>
              <a:rPr lang="es-AR" sz="2400" dirty="0">
                <a:solidFill>
                  <a:srgbClr val="000000"/>
                </a:solidFill>
                <a:latin typeface="Times New Roman" panose="02020603050405020304" pitchFamily="18" charset="0"/>
              </a:rPr>
              <a:t>ejecutan Linux OS y son administrados por el conjunto de herramientas para </a:t>
            </a:r>
            <a:r>
              <a:rPr lang="es-AR" sz="2400" dirty="0" err="1">
                <a:solidFill>
                  <a:srgbClr val="000000"/>
                </a:solidFill>
                <a:latin typeface="Times New Roman" panose="02020603050405020304" pitchFamily="18" charset="0"/>
              </a:rPr>
              <a:t>cluster</a:t>
            </a:r>
            <a:r>
              <a:rPr lang="es-AR" sz="2400" dirty="0">
                <a:solidFill>
                  <a:srgbClr val="000000"/>
                </a:solidFill>
                <a:latin typeface="Times New Roman" panose="02020603050405020304" pitchFamily="18" charset="0"/>
              </a:rPr>
              <a:t> </a:t>
            </a:r>
            <a:r>
              <a:rPr lang="es-AR" sz="2400" dirty="0" err="1">
                <a:solidFill>
                  <a:srgbClr val="000000"/>
                </a:solidFill>
                <a:latin typeface="Times New Roman" panose="02020603050405020304" pitchFamily="18" charset="0"/>
              </a:rPr>
              <a:t>Rocks</a:t>
            </a:r>
            <a:r>
              <a:rPr lang="es-AR" sz="2400" dirty="0">
                <a:solidFill>
                  <a:srgbClr val="000000"/>
                </a:solidFill>
                <a:latin typeface="Times New Roman" panose="02020603050405020304" pitchFamily="18" charset="0"/>
              </a:rPr>
              <a:t> 4.1. Dos </a:t>
            </a:r>
            <a:r>
              <a:rPr lang="es-AR" sz="2400" dirty="0" err="1">
                <a:solidFill>
                  <a:srgbClr val="000000"/>
                </a:solidFill>
                <a:latin typeface="Times New Roman" panose="02020603050405020304" pitchFamily="18" charset="0"/>
              </a:rPr>
              <a:t>switches</a:t>
            </a:r>
            <a:r>
              <a:rPr lang="es-AR" sz="2400" dirty="0">
                <a:solidFill>
                  <a:srgbClr val="000000"/>
                </a:solidFill>
                <a:latin typeface="Times New Roman" panose="02020603050405020304" pitchFamily="18" charset="0"/>
              </a:rPr>
              <a:t> 3456 de </a:t>
            </a:r>
            <a:r>
              <a:rPr lang="es-AR" sz="2400" dirty="0" err="1">
                <a:solidFill>
                  <a:srgbClr val="000000"/>
                </a:solidFill>
                <a:latin typeface="Times New Roman" panose="02020603050405020304" pitchFamily="18" charset="0"/>
              </a:rPr>
              <a:t>Constellation</a:t>
            </a:r>
            <a:r>
              <a:rPr lang="es-AR" sz="2400" dirty="0">
                <a:solidFill>
                  <a:srgbClr val="000000"/>
                </a:solidFill>
                <a:latin typeface="Times New Roman" panose="02020603050405020304" pitchFamily="18" charset="0"/>
              </a:rPr>
              <a:t> proporcionan acceso de doble plano entre los módulos de elementos de la red (</a:t>
            </a:r>
            <a:r>
              <a:rPr lang="es-AR" sz="2400" dirty="0" err="1">
                <a:solidFill>
                  <a:srgbClr val="000000"/>
                </a:solidFill>
                <a:latin typeface="Times New Roman" panose="02020603050405020304" pitchFamily="18" charset="0"/>
              </a:rPr>
              <a:t>NEMs</a:t>
            </a:r>
            <a:r>
              <a:rPr lang="es-AR" sz="2400" dirty="0">
                <a:solidFill>
                  <a:srgbClr val="000000"/>
                </a:solidFill>
                <a:latin typeface="Times New Roman" panose="02020603050405020304" pitchFamily="18" charset="0"/>
              </a:rPr>
              <a:t> – Network </a:t>
            </a:r>
            <a:r>
              <a:rPr lang="es-AR" sz="2400" dirty="0" err="1">
                <a:solidFill>
                  <a:srgbClr val="000000"/>
                </a:solidFill>
                <a:latin typeface="Times New Roman" panose="02020603050405020304" pitchFamily="18" charset="0"/>
              </a:rPr>
              <a:t>Element</a:t>
            </a:r>
            <a:r>
              <a:rPr lang="es-AR" sz="2400" dirty="0">
                <a:solidFill>
                  <a:srgbClr val="000000"/>
                </a:solidFill>
                <a:latin typeface="Times New Roman" panose="02020603050405020304" pitchFamily="18" charset="0"/>
              </a:rPr>
              <a:t> Modules) de cada chasis. Varios sistemas </a:t>
            </a:r>
            <a:r>
              <a:rPr lang="es-AR" sz="2400" dirty="0" err="1">
                <a:solidFill>
                  <a:srgbClr val="000000"/>
                </a:solidFill>
                <a:latin typeface="Times New Roman" panose="02020603050405020304" pitchFamily="18" charset="0"/>
              </a:rPr>
              <a:t>globlales</a:t>
            </a:r>
            <a:r>
              <a:rPr lang="es-AR" sz="2400" dirty="0">
                <a:solidFill>
                  <a:srgbClr val="000000"/>
                </a:solidFill>
                <a:latin typeface="Times New Roman" panose="02020603050405020304" pitchFamily="18" charset="0"/>
              </a:rPr>
              <a:t> y paralelos de archivos Lustre han sido configurados para atender diferentes necesidades de almacenamiento. La configuración y características de los nodos de cómputo, interconexión y sistemas de E/S son descritas a continuación en más detalle y resumidas en las siguientes tablas. </a:t>
            </a:r>
          </a:p>
          <a:p>
            <a:pPr algn="just"/>
            <a:endParaRPr lang="es-AR" sz="2400" dirty="0">
              <a:solidFill>
                <a:srgbClr val="000000"/>
              </a:solidFill>
              <a:latin typeface="Times New Roman" panose="02020603050405020304" pitchFamily="18" charset="0"/>
            </a:endParaRPr>
          </a:p>
          <a:p>
            <a:pPr algn="just"/>
            <a:r>
              <a:rPr lang="es-AR" sz="2400" dirty="0">
                <a:solidFill>
                  <a:srgbClr val="000000"/>
                </a:solidFill>
                <a:latin typeface="Times New Roman" panose="02020603050405020304" pitchFamily="18" charset="0"/>
              </a:rPr>
              <a:t>Cada nodo es un </a:t>
            </a:r>
            <a:r>
              <a:rPr lang="es-AR" sz="2400" dirty="0" err="1">
                <a:solidFill>
                  <a:srgbClr val="000000"/>
                </a:solidFill>
                <a:latin typeface="Times New Roman" panose="02020603050405020304" pitchFamily="18" charset="0"/>
              </a:rPr>
              <a:t>SunBlade</a:t>
            </a:r>
            <a:r>
              <a:rPr lang="es-AR" sz="2400" dirty="0">
                <a:solidFill>
                  <a:srgbClr val="000000"/>
                </a:solidFill>
                <a:latin typeface="Times New Roman" panose="02020603050405020304" pitchFamily="18" charset="0"/>
              </a:rPr>
              <a:t> X6420 ejecutándose sobre un núcleo de Linux 2.6.18.8. Cada nodo contiene cuatro procesadores AMD Opteron </a:t>
            </a:r>
            <a:r>
              <a:rPr lang="es-AR" sz="2400" dirty="0" err="1">
                <a:solidFill>
                  <a:srgbClr val="000000"/>
                </a:solidFill>
                <a:latin typeface="Times New Roman" panose="02020603050405020304" pitchFamily="18" charset="0"/>
              </a:rPr>
              <a:t>Quad</a:t>
            </a:r>
            <a:r>
              <a:rPr lang="es-AR" sz="2400" dirty="0">
                <a:solidFill>
                  <a:srgbClr val="000000"/>
                </a:solidFill>
                <a:latin typeface="Times New Roman" panose="02020603050405020304" pitchFamily="18" charset="0"/>
              </a:rPr>
              <a:t>-Core de 64 bits (16 núcleos en total) en una sola tarjeta, como una unidad SMP. La frecuencia de cada núcleo es de 2.3 GHz y soporta 4 operaciones de punto flotante por periodo de reloj con un rendimiento de pico de 9.2 GFLOPS/núcleo o 128 GFLOPS/nodo. </a:t>
            </a:r>
            <a:endParaRPr lang="es-AR" sz="2400" dirty="0"/>
          </a:p>
        </p:txBody>
      </p:sp>
    </p:spTree>
    <p:extLst>
      <p:ext uri="{BB962C8B-B14F-4D97-AF65-F5344CB8AC3E}">
        <p14:creationId xmlns:p14="http://schemas.microsoft.com/office/powerpoint/2010/main" val="2226205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F3174CC-8DE8-4181-8072-213B6875211D}"/>
              </a:ext>
            </a:extLst>
          </p:cNvPr>
          <p:cNvPicPr>
            <a:picLocks noChangeAspect="1"/>
          </p:cNvPicPr>
          <p:nvPr/>
        </p:nvPicPr>
        <p:blipFill>
          <a:blip r:embed="rId2"/>
          <a:stretch>
            <a:fillRect/>
          </a:stretch>
        </p:blipFill>
        <p:spPr>
          <a:xfrm>
            <a:off x="3340258" y="562768"/>
            <a:ext cx="5125689" cy="4301227"/>
          </a:xfrm>
          <a:prstGeom prst="rect">
            <a:avLst/>
          </a:prstGeom>
        </p:spPr>
      </p:pic>
      <p:sp>
        <p:nvSpPr>
          <p:cNvPr id="3" name="Rectángulo 2">
            <a:extLst>
              <a:ext uri="{FF2B5EF4-FFF2-40B4-BE49-F238E27FC236}">
                <a16:creationId xmlns:a16="http://schemas.microsoft.com/office/drawing/2014/main" id="{49BDCBA7-E925-4FA4-80F9-A1CE11A5C0DC}"/>
              </a:ext>
            </a:extLst>
          </p:cNvPr>
          <p:cNvSpPr/>
          <p:nvPr/>
        </p:nvSpPr>
        <p:spPr>
          <a:xfrm>
            <a:off x="1166191" y="5279569"/>
            <a:ext cx="10376452" cy="1015663"/>
          </a:xfrm>
          <a:prstGeom prst="rect">
            <a:avLst/>
          </a:prstGeom>
        </p:spPr>
        <p:txBody>
          <a:bodyPr wrap="square">
            <a:spAutoFit/>
          </a:bodyPr>
          <a:lstStyle/>
          <a:p>
            <a:pPr algn="just"/>
            <a:r>
              <a:rPr lang="es-AR" sz="2000" dirty="0">
                <a:solidFill>
                  <a:srgbClr val="000000"/>
                </a:solidFill>
                <a:latin typeface="Times New Roman" panose="02020603050405020304" pitchFamily="18" charset="0"/>
              </a:rPr>
              <a:t>Cada nodo contiene 32 GB de memoria. El subsistema de memoria tiene un sistema de Bus </a:t>
            </a:r>
            <a:r>
              <a:rPr lang="es-AR" sz="2000" dirty="0" err="1">
                <a:solidFill>
                  <a:srgbClr val="000000"/>
                </a:solidFill>
                <a:latin typeface="Times New Roman" panose="02020603050405020304" pitchFamily="18" charset="0"/>
              </a:rPr>
              <a:t>HyperTransport</a:t>
            </a:r>
            <a:r>
              <a:rPr lang="es-AR" sz="2000" dirty="0">
                <a:solidFill>
                  <a:srgbClr val="000000"/>
                </a:solidFill>
                <a:latin typeface="Times New Roman" panose="02020603050405020304" pitchFamily="18" charset="0"/>
              </a:rPr>
              <a:t> de 1.0 GHz y 2 canales con 667 MHz DDR2 DIMMS. Cada socket posee un controlador de memoria independiente conectado directamente a una caché L3. </a:t>
            </a:r>
            <a:endParaRPr lang="es-AR" sz="2000" dirty="0"/>
          </a:p>
        </p:txBody>
      </p:sp>
    </p:spTree>
    <p:extLst>
      <p:ext uri="{BB962C8B-B14F-4D97-AF65-F5344CB8AC3E}">
        <p14:creationId xmlns:p14="http://schemas.microsoft.com/office/powerpoint/2010/main" val="2765351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D077E2D-934B-41A9-86B6-4EDE1AAA1770}"/>
              </a:ext>
            </a:extLst>
          </p:cNvPr>
          <p:cNvPicPr>
            <a:picLocks noChangeAspect="1"/>
          </p:cNvPicPr>
          <p:nvPr/>
        </p:nvPicPr>
        <p:blipFill>
          <a:blip r:embed="rId2"/>
          <a:stretch>
            <a:fillRect/>
          </a:stretch>
        </p:blipFill>
        <p:spPr>
          <a:xfrm>
            <a:off x="2661552" y="289093"/>
            <a:ext cx="6868896" cy="3607046"/>
          </a:xfrm>
          <a:prstGeom prst="rect">
            <a:avLst/>
          </a:prstGeom>
        </p:spPr>
      </p:pic>
      <p:sp>
        <p:nvSpPr>
          <p:cNvPr id="3" name="Rectángulo 2">
            <a:extLst>
              <a:ext uri="{FF2B5EF4-FFF2-40B4-BE49-F238E27FC236}">
                <a16:creationId xmlns:a16="http://schemas.microsoft.com/office/drawing/2014/main" id="{447405E1-4BB5-433D-BA56-8B5C9DD79D2F}"/>
              </a:ext>
            </a:extLst>
          </p:cNvPr>
          <p:cNvSpPr/>
          <p:nvPr/>
        </p:nvSpPr>
        <p:spPr>
          <a:xfrm>
            <a:off x="609601" y="4518991"/>
            <a:ext cx="10323442" cy="1631216"/>
          </a:xfrm>
          <a:prstGeom prst="rect">
            <a:avLst/>
          </a:prstGeom>
        </p:spPr>
        <p:txBody>
          <a:bodyPr wrap="square">
            <a:spAutoFit/>
          </a:bodyPr>
          <a:lstStyle/>
          <a:p>
            <a:pPr algn="just"/>
            <a:r>
              <a:rPr lang="es-AR" sz="2000" dirty="0">
                <a:solidFill>
                  <a:srgbClr val="000000"/>
                </a:solidFill>
                <a:latin typeface="Times New Roman" panose="02020603050405020304" pitchFamily="18" charset="0"/>
              </a:rPr>
              <a:t>La topología de interconexión que presenta es una topología CLOS con dos </a:t>
            </a:r>
            <a:r>
              <a:rPr lang="es-AR" sz="2000" dirty="0" err="1">
                <a:solidFill>
                  <a:srgbClr val="000000"/>
                </a:solidFill>
                <a:latin typeface="Times New Roman" panose="02020603050405020304" pitchFamily="18" charset="0"/>
              </a:rPr>
              <a:t>switches</a:t>
            </a:r>
            <a:r>
              <a:rPr lang="es-AR" sz="2000" dirty="0">
                <a:solidFill>
                  <a:srgbClr val="000000"/>
                </a:solidFill>
                <a:latin typeface="Times New Roman" panose="02020603050405020304" pitchFamily="18" charset="0"/>
              </a:rPr>
              <a:t> </a:t>
            </a:r>
            <a:r>
              <a:rPr lang="es-AR" sz="2000" dirty="0" err="1">
                <a:solidFill>
                  <a:srgbClr val="000000"/>
                </a:solidFill>
                <a:latin typeface="Times New Roman" panose="02020603050405020304" pitchFamily="18" charset="0"/>
              </a:rPr>
              <a:t>Sun</a:t>
            </a:r>
            <a:r>
              <a:rPr lang="es-AR" sz="2000" dirty="0">
                <a:solidFill>
                  <a:srgbClr val="000000"/>
                </a:solidFill>
                <a:latin typeface="Times New Roman" panose="02020603050405020304" pitchFamily="18" charset="0"/>
              </a:rPr>
              <a:t> </a:t>
            </a:r>
            <a:r>
              <a:rPr lang="es-AR" sz="2000" dirty="0" err="1">
                <a:solidFill>
                  <a:srgbClr val="000000"/>
                </a:solidFill>
                <a:latin typeface="Times New Roman" panose="02020603050405020304" pitchFamily="18" charset="0"/>
              </a:rPr>
              <a:t>InfiniBand</a:t>
            </a:r>
            <a:r>
              <a:rPr lang="es-AR" sz="2000" dirty="0">
                <a:solidFill>
                  <a:srgbClr val="000000"/>
                </a:solidFill>
                <a:latin typeface="Times New Roman" panose="02020603050405020304" pitchFamily="18" charset="0"/>
              </a:rPr>
              <a:t> </a:t>
            </a:r>
            <a:r>
              <a:rPr lang="es-AR" sz="2000" dirty="0" err="1">
                <a:solidFill>
                  <a:srgbClr val="000000"/>
                </a:solidFill>
                <a:latin typeface="Times New Roman" panose="02020603050405020304" pitchFamily="18" charset="0"/>
              </a:rPr>
              <a:t>Datacenter</a:t>
            </a:r>
            <a:r>
              <a:rPr lang="es-AR" sz="2000" dirty="0">
                <a:solidFill>
                  <a:srgbClr val="000000"/>
                </a:solidFill>
                <a:latin typeface="Times New Roman" panose="02020603050405020304" pitchFamily="18" charset="0"/>
              </a:rPr>
              <a:t> en el núcleo del sistema (cada </a:t>
            </a:r>
            <a:r>
              <a:rPr lang="es-AR" sz="2000" dirty="0" err="1">
                <a:solidFill>
                  <a:srgbClr val="000000"/>
                </a:solidFill>
                <a:latin typeface="Times New Roman" panose="02020603050405020304" pitchFamily="18" charset="0"/>
              </a:rPr>
              <a:t>switch</a:t>
            </a:r>
            <a:r>
              <a:rPr lang="es-AR" sz="2000" dirty="0">
                <a:solidFill>
                  <a:srgbClr val="000000"/>
                </a:solidFill>
                <a:latin typeface="Times New Roman" panose="02020603050405020304" pitchFamily="18" charset="0"/>
              </a:rPr>
              <a:t> puede soportar hasta un máximo de 3.456 puertos SDR </a:t>
            </a:r>
            <a:r>
              <a:rPr lang="es-AR" sz="2000" dirty="0" err="1">
                <a:solidFill>
                  <a:srgbClr val="000000"/>
                </a:solidFill>
                <a:latin typeface="Times New Roman" panose="02020603050405020304" pitchFamily="18" charset="0"/>
              </a:rPr>
              <a:t>InfiniBand</a:t>
            </a:r>
            <a:r>
              <a:rPr lang="es-AR" sz="2000" dirty="0">
                <a:solidFill>
                  <a:srgbClr val="000000"/>
                </a:solidFill>
                <a:latin typeface="Times New Roman" panose="02020603050405020304" pitchFamily="18" charset="0"/>
              </a:rPr>
              <a:t>). Cada uno de los 328 chasis se encuentra conectado directamente a los dos </a:t>
            </a:r>
            <a:r>
              <a:rPr lang="es-AR" sz="2000" dirty="0" err="1">
                <a:solidFill>
                  <a:srgbClr val="000000"/>
                </a:solidFill>
                <a:latin typeface="Times New Roman" panose="02020603050405020304" pitchFamily="18" charset="0"/>
              </a:rPr>
              <a:t>switches</a:t>
            </a:r>
            <a:r>
              <a:rPr lang="es-AR" sz="2000" dirty="0">
                <a:solidFill>
                  <a:srgbClr val="000000"/>
                </a:solidFill>
                <a:latin typeface="Times New Roman" panose="02020603050405020304" pitchFamily="18" charset="0"/>
              </a:rPr>
              <a:t> del núcleo. Doce cuadros adicionales están también conectados directamente a los </a:t>
            </a:r>
            <a:r>
              <a:rPr lang="es-AR" sz="2000" dirty="0" err="1">
                <a:solidFill>
                  <a:srgbClr val="000000"/>
                </a:solidFill>
                <a:latin typeface="Times New Roman" panose="02020603050405020304" pitchFamily="18" charset="0"/>
              </a:rPr>
              <a:t>switches</a:t>
            </a:r>
            <a:r>
              <a:rPr lang="es-AR" sz="2000" dirty="0">
                <a:solidFill>
                  <a:srgbClr val="000000"/>
                </a:solidFill>
                <a:latin typeface="Times New Roman" panose="02020603050405020304" pitchFamily="18" charset="0"/>
              </a:rPr>
              <a:t> del núcleo y proporcionan un sistema de archivos, administración y capacidades de </a:t>
            </a:r>
            <a:r>
              <a:rPr lang="es-AR" sz="2000" dirty="0" err="1">
                <a:solidFill>
                  <a:srgbClr val="000000"/>
                </a:solidFill>
                <a:latin typeface="Times New Roman" panose="02020603050405020304" pitchFamily="18" charset="0"/>
              </a:rPr>
              <a:t>login</a:t>
            </a:r>
            <a:r>
              <a:rPr lang="es-AR" sz="2000" dirty="0">
                <a:solidFill>
                  <a:srgbClr val="000000"/>
                </a:solidFill>
                <a:latin typeface="Times New Roman" panose="02020603050405020304" pitchFamily="18" charset="0"/>
              </a:rPr>
              <a:t>. </a:t>
            </a:r>
            <a:endParaRPr lang="es-AR" sz="2000" dirty="0"/>
          </a:p>
        </p:txBody>
      </p:sp>
    </p:spTree>
    <p:extLst>
      <p:ext uri="{BB962C8B-B14F-4D97-AF65-F5344CB8AC3E}">
        <p14:creationId xmlns:p14="http://schemas.microsoft.com/office/powerpoint/2010/main" val="205091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3604B90-9417-4441-8C16-628C14A3F28B}"/>
              </a:ext>
            </a:extLst>
          </p:cNvPr>
          <p:cNvPicPr>
            <a:picLocks noChangeAspect="1"/>
          </p:cNvPicPr>
          <p:nvPr/>
        </p:nvPicPr>
        <p:blipFill>
          <a:blip r:embed="rId2"/>
          <a:stretch>
            <a:fillRect/>
          </a:stretch>
        </p:blipFill>
        <p:spPr>
          <a:xfrm>
            <a:off x="1955729" y="983232"/>
            <a:ext cx="8280542" cy="5112768"/>
          </a:xfrm>
          <a:prstGeom prst="rect">
            <a:avLst/>
          </a:prstGeom>
        </p:spPr>
      </p:pic>
    </p:spTree>
    <p:extLst>
      <p:ext uri="{BB962C8B-B14F-4D97-AF65-F5344CB8AC3E}">
        <p14:creationId xmlns:p14="http://schemas.microsoft.com/office/powerpoint/2010/main" val="10655764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161B54C-CA6F-4D93-88FD-012CA3B8EE04}"/>
              </a:ext>
            </a:extLst>
          </p:cNvPr>
          <p:cNvPicPr>
            <a:picLocks noChangeAspect="1"/>
          </p:cNvPicPr>
          <p:nvPr/>
        </p:nvPicPr>
        <p:blipFill>
          <a:blip r:embed="rId2"/>
          <a:stretch>
            <a:fillRect/>
          </a:stretch>
        </p:blipFill>
        <p:spPr>
          <a:xfrm>
            <a:off x="2702033" y="581686"/>
            <a:ext cx="6369944" cy="3539740"/>
          </a:xfrm>
          <a:prstGeom prst="rect">
            <a:avLst/>
          </a:prstGeom>
        </p:spPr>
      </p:pic>
      <p:sp>
        <p:nvSpPr>
          <p:cNvPr id="3" name="Rectángulo 2">
            <a:extLst>
              <a:ext uri="{FF2B5EF4-FFF2-40B4-BE49-F238E27FC236}">
                <a16:creationId xmlns:a16="http://schemas.microsoft.com/office/drawing/2014/main" id="{1852D809-44E4-42EC-817A-36859A678523}"/>
              </a:ext>
            </a:extLst>
          </p:cNvPr>
          <p:cNvSpPr/>
          <p:nvPr/>
        </p:nvSpPr>
        <p:spPr>
          <a:xfrm>
            <a:off x="1060174" y="4770927"/>
            <a:ext cx="10071652" cy="1015663"/>
          </a:xfrm>
          <a:prstGeom prst="rect">
            <a:avLst/>
          </a:prstGeom>
        </p:spPr>
        <p:txBody>
          <a:bodyPr wrap="square">
            <a:spAutoFit/>
          </a:bodyPr>
          <a:lstStyle/>
          <a:p>
            <a:pPr algn="just"/>
            <a:r>
              <a:rPr lang="es-AR" sz="2000" dirty="0">
                <a:solidFill>
                  <a:srgbClr val="000000"/>
                </a:solidFill>
                <a:latin typeface="Times New Roman" panose="02020603050405020304" pitchFamily="18" charset="0"/>
              </a:rPr>
              <a:t>Los sistemas de archivos de </a:t>
            </a:r>
            <a:r>
              <a:rPr lang="es-AR" sz="2000" i="1" dirty="0">
                <a:solidFill>
                  <a:srgbClr val="000000"/>
                </a:solidFill>
                <a:latin typeface="Times New Roman" panose="02020603050405020304" pitchFamily="18" charset="0"/>
              </a:rPr>
              <a:t>Ranger </a:t>
            </a:r>
            <a:r>
              <a:rPr lang="es-AR" sz="2000" dirty="0">
                <a:solidFill>
                  <a:srgbClr val="000000"/>
                </a:solidFill>
                <a:latin typeface="Times New Roman" panose="02020603050405020304" pitchFamily="18" charset="0"/>
              </a:rPr>
              <a:t>están alojados en 72 discos de servidor </a:t>
            </a:r>
            <a:r>
              <a:rPr lang="es-AR" sz="2000" dirty="0" err="1">
                <a:solidFill>
                  <a:srgbClr val="000000"/>
                </a:solidFill>
                <a:latin typeface="Times New Roman" panose="02020603050405020304" pitchFamily="18" charset="0"/>
              </a:rPr>
              <a:t>Sun</a:t>
            </a:r>
            <a:r>
              <a:rPr lang="es-AR" sz="2000" dirty="0">
                <a:solidFill>
                  <a:srgbClr val="000000"/>
                </a:solidFill>
                <a:latin typeface="Times New Roman" panose="02020603050405020304" pitchFamily="18" charset="0"/>
              </a:rPr>
              <a:t> x4500, cada uno conteniendo 48 unidades SATA y seis servidores de metadatos </a:t>
            </a:r>
            <a:r>
              <a:rPr lang="es-AR" sz="2000" dirty="0" err="1">
                <a:solidFill>
                  <a:srgbClr val="000000"/>
                </a:solidFill>
                <a:latin typeface="Times New Roman" panose="02020603050405020304" pitchFamily="18" charset="0"/>
              </a:rPr>
              <a:t>Sun</a:t>
            </a:r>
            <a:r>
              <a:rPr lang="es-AR" sz="2000" dirty="0">
                <a:solidFill>
                  <a:srgbClr val="000000"/>
                </a:solidFill>
                <a:latin typeface="Times New Roman" panose="02020603050405020304" pitchFamily="18" charset="0"/>
              </a:rPr>
              <a:t> x4600. De este espacio total de 1.7 PB, tres sistemas de archivos globales se encuentran disponibles para todos los usuarios. </a:t>
            </a:r>
            <a:endParaRPr lang="es-AR" sz="2000" dirty="0"/>
          </a:p>
        </p:txBody>
      </p:sp>
    </p:spTree>
    <p:extLst>
      <p:ext uri="{BB962C8B-B14F-4D97-AF65-F5344CB8AC3E}">
        <p14:creationId xmlns:p14="http://schemas.microsoft.com/office/powerpoint/2010/main" val="3907957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F9D9D05-B7D4-4D24-9C86-87A92ABDAD97}"/>
              </a:ext>
            </a:extLst>
          </p:cNvPr>
          <p:cNvSpPr/>
          <p:nvPr/>
        </p:nvSpPr>
        <p:spPr>
          <a:xfrm>
            <a:off x="2118015" y="501134"/>
            <a:ext cx="7542065" cy="461665"/>
          </a:xfrm>
          <a:prstGeom prst="rect">
            <a:avLst/>
          </a:prstGeom>
        </p:spPr>
        <p:txBody>
          <a:bodyPr wrap="none">
            <a:spAutoFit/>
          </a:bodyPr>
          <a:lstStyle/>
          <a:p>
            <a:r>
              <a:rPr lang="es-AR" sz="2400" b="1" dirty="0">
                <a:solidFill>
                  <a:srgbClr val="244C3C"/>
                </a:solidFill>
                <a:latin typeface="Rubik"/>
              </a:rPr>
              <a:t>Mendieta: la supercomputadora mas rápida de Argentina</a:t>
            </a:r>
            <a:r>
              <a:rPr lang="es-AR" b="1" dirty="0">
                <a:solidFill>
                  <a:srgbClr val="244C3C"/>
                </a:solidFill>
                <a:latin typeface="Rubik"/>
              </a:rPr>
              <a:t> </a:t>
            </a:r>
            <a:endParaRPr lang="es-AR" b="1" dirty="0">
              <a:solidFill>
                <a:srgbClr val="244C3C"/>
              </a:solidFill>
              <a:effectLst/>
              <a:latin typeface="Rubik"/>
            </a:endParaRPr>
          </a:p>
        </p:txBody>
      </p:sp>
      <p:sp>
        <p:nvSpPr>
          <p:cNvPr id="4" name="Rectángulo 3">
            <a:extLst>
              <a:ext uri="{FF2B5EF4-FFF2-40B4-BE49-F238E27FC236}">
                <a16:creationId xmlns:a16="http://schemas.microsoft.com/office/drawing/2014/main" id="{9E7F911E-550D-4F12-9D12-44C8A89A4629}"/>
              </a:ext>
            </a:extLst>
          </p:cNvPr>
          <p:cNvSpPr/>
          <p:nvPr/>
        </p:nvSpPr>
        <p:spPr>
          <a:xfrm>
            <a:off x="231913" y="1106781"/>
            <a:ext cx="11728174" cy="5355312"/>
          </a:xfrm>
          <a:prstGeom prst="rect">
            <a:avLst/>
          </a:prstGeom>
        </p:spPr>
        <p:txBody>
          <a:bodyPr wrap="square">
            <a:spAutoFit/>
          </a:bodyPr>
          <a:lstStyle/>
          <a:p>
            <a:r>
              <a:rPr lang="es-AR" dirty="0">
                <a:solidFill>
                  <a:srgbClr val="000000"/>
                </a:solidFill>
                <a:latin typeface="Rubik"/>
              </a:rPr>
              <a:t>Mendieta, sirve para realizar simulaciones de experimentos </a:t>
            </a:r>
            <a:r>
              <a:rPr lang="es-AR" dirty="0" err="1">
                <a:solidFill>
                  <a:srgbClr val="000000"/>
                </a:solidFill>
                <a:latin typeface="Rubik"/>
              </a:rPr>
              <a:t>cientificos</a:t>
            </a:r>
            <a:r>
              <a:rPr lang="es-AR" dirty="0">
                <a:solidFill>
                  <a:srgbClr val="000000"/>
                </a:solidFill>
                <a:latin typeface="Rubik"/>
              </a:rPr>
              <a:t> en astronomía, ingeniería y medicina, entre otras áreas. El equipo instalado en nuestra Facultad es usado por empresas locales y por más de 100 usuarios científicos.</a:t>
            </a:r>
          </a:p>
          <a:p>
            <a:r>
              <a:rPr lang="es-AR" dirty="0">
                <a:solidFill>
                  <a:srgbClr val="000000"/>
                </a:solidFill>
                <a:latin typeface="Rubik"/>
              </a:rPr>
              <a:t>El Coordinador del Centro de Cómputos de la Facultad de Ciencias Exactas, Físicas Naturales, Ingeniero Alejandro </a:t>
            </a:r>
            <a:r>
              <a:rPr lang="es-AR" dirty="0" err="1">
                <a:solidFill>
                  <a:srgbClr val="000000"/>
                </a:solidFill>
                <a:latin typeface="Rubik"/>
              </a:rPr>
              <a:t>Ambrosini</a:t>
            </a:r>
            <a:r>
              <a:rPr lang="es-AR" dirty="0">
                <a:solidFill>
                  <a:srgbClr val="000000"/>
                </a:solidFill>
                <a:latin typeface="Rubik"/>
              </a:rPr>
              <a:t>, explica que  Mendieta es un </a:t>
            </a:r>
            <a:r>
              <a:rPr lang="es-AR" dirty="0" err="1">
                <a:solidFill>
                  <a:srgbClr val="000000"/>
                </a:solidFill>
                <a:latin typeface="Rubik"/>
              </a:rPr>
              <a:t>cluster</a:t>
            </a:r>
            <a:r>
              <a:rPr lang="es-AR" dirty="0">
                <a:solidFill>
                  <a:srgbClr val="000000"/>
                </a:solidFill>
                <a:latin typeface="Rubik"/>
              </a:rPr>
              <a:t> de computadoras que trabaja con procesadores de gráficos, llamados GPU, que son mas rápidos que los procesadores tradicionales (CPU).</a:t>
            </a:r>
          </a:p>
          <a:p>
            <a:r>
              <a:rPr lang="es-AR" dirty="0">
                <a:solidFill>
                  <a:srgbClr val="000000"/>
                </a:solidFill>
                <a:latin typeface="Rubik"/>
              </a:rPr>
              <a:t>Estos procesadores gráficos han significado una revolución porque han permitido la aceleración en el cálculo de grandes matrices </a:t>
            </a:r>
            <a:r>
              <a:rPr lang="es-AR" dirty="0" err="1">
                <a:solidFill>
                  <a:srgbClr val="000000"/>
                </a:solidFill>
                <a:latin typeface="Rubik"/>
              </a:rPr>
              <a:t>numéricas,lo</a:t>
            </a:r>
            <a:r>
              <a:rPr lang="es-AR" dirty="0">
                <a:solidFill>
                  <a:srgbClr val="000000"/>
                </a:solidFill>
                <a:latin typeface="Rubik"/>
              </a:rPr>
              <a:t> cual ha </a:t>
            </a:r>
            <a:r>
              <a:rPr lang="es-AR" dirty="0" err="1">
                <a:solidFill>
                  <a:srgbClr val="000000"/>
                </a:solidFill>
                <a:latin typeface="Rubik"/>
              </a:rPr>
              <a:t>contribuído</a:t>
            </a:r>
            <a:r>
              <a:rPr lang="es-AR" dirty="0">
                <a:solidFill>
                  <a:srgbClr val="000000"/>
                </a:solidFill>
                <a:latin typeface="Rubik"/>
              </a:rPr>
              <a:t> a un gran avance que ha implicado que la gente de la Ciencia de la Informática y de la Computación  de alto desempeño, haya pasado de la computadora clásica a estos procesadores informáticos.</a:t>
            </a:r>
          </a:p>
          <a:p>
            <a:r>
              <a:rPr lang="es-AR" dirty="0">
                <a:solidFill>
                  <a:srgbClr val="000000"/>
                </a:solidFill>
                <a:latin typeface="Rubik"/>
              </a:rPr>
              <a:t>Los servicios que presta actualmente Mendieta están basados en tres aspectos fundamentales:</a:t>
            </a:r>
            <a:br>
              <a:rPr lang="es-AR" dirty="0">
                <a:solidFill>
                  <a:srgbClr val="000000"/>
                </a:solidFill>
                <a:latin typeface="Rubik"/>
              </a:rPr>
            </a:br>
            <a:r>
              <a:rPr lang="es-AR" dirty="0">
                <a:solidFill>
                  <a:srgbClr val="000000"/>
                </a:solidFill>
                <a:latin typeface="Rubik"/>
              </a:rPr>
              <a:t>El primero tiene que ver con quién la usa como </a:t>
            </a:r>
            <a:r>
              <a:rPr lang="es-AR" dirty="0" err="1">
                <a:solidFill>
                  <a:srgbClr val="000000"/>
                </a:solidFill>
                <a:latin typeface="Rubik"/>
              </a:rPr>
              <a:t>herrramienta</a:t>
            </a:r>
            <a:r>
              <a:rPr lang="es-AR" dirty="0">
                <a:solidFill>
                  <a:srgbClr val="000000"/>
                </a:solidFill>
                <a:latin typeface="Rubik"/>
              </a:rPr>
              <a:t> de Cálculo.</a:t>
            </a:r>
            <a:br>
              <a:rPr lang="es-AR" dirty="0">
                <a:solidFill>
                  <a:srgbClr val="000000"/>
                </a:solidFill>
                <a:latin typeface="Rubik"/>
              </a:rPr>
            </a:br>
            <a:r>
              <a:rPr lang="es-AR" dirty="0">
                <a:solidFill>
                  <a:srgbClr val="000000"/>
                </a:solidFill>
                <a:latin typeface="Rubik"/>
              </a:rPr>
              <a:t>El segundo se relaciona con aprender a contar </a:t>
            </a:r>
            <a:r>
              <a:rPr lang="es-AR" dirty="0" err="1">
                <a:solidFill>
                  <a:srgbClr val="000000"/>
                </a:solidFill>
                <a:latin typeface="Rubik"/>
              </a:rPr>
              <a:t>clusters</a:t>
            </a:r>
            <a:r>
              <a:rPr lang="es-AR" dirty="0">
                <a:solidFill>
                  <a:srgbClr val="000000"/>
                </a:solidFill>
                <a:latin typeface="Rubik"/>
              </a:rPr>
              <a:t>.</a:t>
            </a:r>
            <a:br>
              <a:rPr lang="es-AR" dirty="0">
                <a:solidFill>
                  <a:srgbClr val="000000"/>
                </a:solidFill>
                <a:latin typeface="Rubik"/>
              </a:rPr>
            </a:br>
            <a:r>
              <a:rPr lang="es-AR" dirty="0">
                <a:solidFill>
                  <a:srgbClr val="000000"/>
                </a:solidFill>
                <a:latin typeface="Rubik"/>
              </a:rPr>
              <a:t>El tercero hace referencia a la optimización de los algoritmos.</a:t>
            </a:r>
          </a:p>
          <a:p>
            <a:pPr algn="just"/>
            <a:r>
              <a:rPr lang="es-AR" dirty="0" err="1">
                <a:solidFill>
                  <a:srgbClr val="000000"/>
                </a:solidFill>
                <a:latin typeface="Rubik"/>
              </a:rPr>
              <a:t>Ambrosini</a:t>
            </a:r>
            <a:r>
              <a:rPr lang="es-AR" dirty="0">
                <a:solidFill>
                  <a:srgbClr val="000000"/>
                </a:solidFill>
                <a:latin typeface="Rubik"/>
              </a:rPr>
              <a:t> agrega que en cuanto a la relación entre la supercomputadora Mendieta y la supercomputadora Cristina con la sociedad, es importante conocer su utilidad, que está dada en la capacidad de procesamiento – a una altísima velocidad – de grandes volúmenes de cálculos. Un caso en donde se utiliza es en  Big Data, que es una gran base de datos que necesita un gran cálculo. Otro caso, es el procesamiento  de información estratégica de la sociedad (Censo)</a:t>
            </a:r>
          </a:p>
          <a:p>
            <a:r>
              <a:rPr lang="es-AR" dirty="0">
                <a:solidFill>
                  <a:srgbClr val="000000"/>
                </a:solidFill>
                <a:latin typeface="Rubik"/>
              </a:rPr>
              <a:t>Asimismo, para la Facultad de Ciencias Exactas, Físicas y Naturales y para las ingenierías en particular, tiene un significado muy especial: poder hacer sinergia entre distintas problemáticas que tienen los distintos tipos de profesionales y los diversos campos de la ciencia.</a:t>
            </a:r>
          </a:p>
        </p:txBody>
      </p:sp>
    </p:spTree>
    <p:extLst>
      <p:ext uri="{BB962C8B-B14F-4D97-AF65-F5344CB8AC3E}">
        <p14:creationId xmlns:p14="http://schemas.microsoft.com/office/powerpoint/2010/main" val="3974768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7CA9E5F-F188-4D89-A195-CDD43249554F}"/>
              </a:ext>
            </a:extLst>
          </p:cNvPr>
          <p:cNvSpPr/>
          <p:nvPr/>
        </p:nvSpPr>
        <p:spPr>
          <a:xfrm>
            <a:off x="649357" y="312726"/>
            <a:ext cx="11025808" cy="2862322"/>
          </a:xfrm>
          <a:prstGeom prst="rect">
            <a:avLst/>
          </a:prstGeom>
        </p:spPr>
        <p:txBody>
          <a:bodyPr wrap="square">
            <a:spAutoFit/>
          </a:bodyPr>
          <a:lstStyle/>
          <a:p>
            <a:r>
              <a:rPr lang="es-AR" sz="2000" dirty="0">
                <a:solidFill>
                  <a:srgbClr val="000000"/>
                </a:solidFill>
                <a:latin typeface="Rubik"/>
              </a:rPr>
              <a:t>La supercomputadora Tupac,</a:t>
            </a:r>
            <a:r>
              <a:rPr lang="es-AR" sz="2000" dirty="0">
                <a:solidFill>
                  <a:srgbClr val="000000"/>
                </a:solidFill>
                <a:latin typeface="Rubik"/>
                <a:hlinkClick r:id="rId2">
                  <a:extLst>
                    <a:ext uri="{A12FA001-AC4F-418D-AE19-62706E023703}">
                      <ahyp:hlinkClr xmlns:ahyp="http://schemas.microsoft.com/office/drawing/2018/hyperlinkcolor" val="tx"/>
                    </a:ext>
                  </a:extLst>
                </a:hlinkClick>
              </a:rPr>
              <a:t>1</a:t>
            </a:r>
            <a:r>
              <a:rPr lang="es-AR" sz="2000" dirty="0">
                <a:solidFill>
                  <a:srgbClr val="000000"/>
                </a:solidFill>
                <a:latin typeface="Rubik"/>
              </a:rPr>
              <a:t>​ es un clúster computacional dirigido a la resolución de modelos de simulación utilizando técnicas de computación de alto rendimiento.</a:t>
            </a:r>
          </a:p>
          <a:p>
            <a:pPr algn="just"/>
            <a:r>
              <a:rPr lang="es-AR" sz="2000" dirty="0">
                <a:solidFill>
                  <a:srgbClr val="000000"/>
                </a:solidFill>
                <a:latin typeface="Rubik"/>
              </a:rPr>
              <a:t>Está ubicada en el Centro de Simulación Computacional para Aplicaciones Tecnológicas (CSC), dependiente del Consejo Nacional de Investigaciones Científicas y Técnicas (</a:t>
            </a:r>
            <a:r>
              <a:rPr lang="es-AR" sz="2000" dirty="0">
                <a:solidFill>
                  <a:srgbClr val="000000"/>
                </a:solidFill>
                <a:latin typeface="Rubik"/>
                <a:hlinkClick r:id="rId3" tooltip="CONICET">
                  <a:extLst>
                    <a:ext uri="{A12FA001-AC4F-418D-AE19-62706E023703}">
                      <ahyp:hlinkClr xmlns:ahyp="http://schemas.microsoft.com/office/drawing/2018/hyperlinkcolor" val="tx"/>
                    </a:ext>
                  </a:extLst>
                </a:hlinkClick>
              </a:rPr>
              <a:t>CONICET</a:t>
            </a:r>
            <a:r>
              <a:rPr lang="es-AR" sz="2000" dirty="0">
                <a:solidFill>
                  <a:srgbClr val="000000"/>
                </a:solidFill>
                <a:latin typeface="Rubik"/>
              </a:rPr>
              <a:t>), ubicado en el Polo Científico-Tecnológico. El responsable del proyecto de la puesta en funcionamiento de Tupac fue el Dr. Eduardo </a:t>
            </a:r>
            <a:r>
              <a:rPr lang="es-AR" sz="2000" dirty="0" err="1">
                <a:solidFill>
                  <a:srgbClr val="000000"/>
                </a:solidFill>
                <a:latin typeface="Rubik"/>
              </a:rPr>
              <a:t>Dvorkin</a:t>
            </a:r>
            <a:r>
              <a:rPr lang="es-AR" sz="2000" dirty="0">
                <a:solidFill>
                  <a:srgbClr val="000000"/>
                </a:solidFill>
                <a:latin typeface="Rubik"/>
              </a:rPr>
              <a:t>, mientras que el responsable técnico es el Dr. Esteban </a:t>
            </a:r>
            <a:r>
              <a:rPr lang="es-AR" sz="2000" dirty="0" err="1">
                <a:solidFill>
                  <a:srgbClr val="000000"/>
                </a:solidFill>
                <a:latin typeface="Rubik"/>
              </a:rPr>
              <a:t>Mocskos</a:t>
            </a:r>
            <a:r>
              <a:rPr lang="es-AR" sz="2000" dirty="0">
                <a:solidFill>
                  <a:srgbClr val="000000"/>
                </a:solidFill>
                <a:latin typeface="Rubik"/>
              </a:rPr>
              <a:t> </a:t>
            </a:r>
            <a:r>
              <a:rPr lang="es-AR" sz="2000" dirty="0">
                <a:solidFill>
                  <a:srgbClr val="000000"/>
                </a:solidFill>
                <a:latin typeface="Rubik"/>
                <a:hlinkClick r:id="rId4">
                  <a:extLst>
                    <a:ext uri="{A12FA001-AC4F-418D-AE19-62706E023703}">
                      <ahyp:hlinkClr xmlns:ahyp="http://schemas.microsoft.com/office/drawing/2018/hyperlinkcolor" val="tx"/>
                    </a:ext>
                  </a:extLst>
                </a:hlinkClick>
              </a:rPr>
              <a:t>2</a:t>
            </a:r>
            <a:r>
              <a:rPr lang="es-AR" sz="2000" dirty="0">
                <a:solidFill>
                  <a:srgbClr val="000000"/>
                </a:solidFill>
                <a:latin typeface="Rubik"/>
              </a:rPr>
              <a:t>​ La instalación de Tupac fue financiada por la Agencia Nacional de Promoción Científica y Tecnológica y el CONICET en el marco del Proyecto Ondas que administra el Fondo Argentino Sectorial (FONARSEC) de la Agencia Nacional de Promoción Científica y Tecnológica.</a:t>
            </a:r>
          </a:p>
        </p:txBody>
      </p:sp>
      <p:sp>
        <p:nvSpPr>
          <p:cNvPr id="4" name="Rectángulo 3">
            <a:extLst>
              <a:ext uri="{FF2B5EF4-FFF2-40B4-BE49-F238E27FC236}">
                <a16:creationId xmlns:a16="http://schemas.microsoft.com/office/drawing/2014/main" id="{507CAADD-7AB5-47E4-8892-9D714EFED467}"/>
              </a:ext>
            </a:extLst>
          </p:cNvPr>
          <p:cNvSpPr/>
          <p:nvPr/>
        </p:nvSpPr>
        <p:spPr>
          <a:xfrm>
            <a:off x="874643" y="3429000"/>
            <a:ext cx="10296940" cy="2031325"/>
          </a:xfrm>
          <a:prstGeom prst="rect">
            <a:avLst/>
          </a:prstGeom>
        </p:spPr>
        <p:txBody>
          <a:bodyPr wrap="square">
            <a:spAutoFit/>
          </a:bodyPr>
          <a:lstStyle/>
          <a:p>
            <a:pPr algn="just"/>
            <a:r>
              <a:rPr lang="es-AR" dirty="0">
                <a:solidFill>
                  <a:srgbClr val="111111"/>
                </a:solidFill>
                <a:latin typeface="Roboto"/>
              </a:rPr>
              <a:t>De acuerdo a la organización LARTop50 (</a:t>
            </a:r>
            <a:r>
              <a:rPr lang="es-AR" dirty="0">
                <a:solidFill>
                  <a:srgbClr val="0695D6"/>
                </a:solidFill>
                <a:latin typeface="Roboto"/>
                <a:hlinkClick r:id="rId5"/>
              </a:rPr>
              <a:t>http://lartop50.org</a:t>
            </a:r>
            <a:r>
              <a:rPr lang="es-AR" dirty="0">
                <a:solidFill>
                  <a:srgbClr val="111111"/>
                </a:solidFill>
                <a:latin typeface="Roboto"/>
              </a:rPr>
              <a:t>) que lista la potencia de cálculo de las supercomputadoras de la región, la supercomputadora Mendieta de la Universidad Nacional de Córdoba, no sólo es la más rápida del país si no que se encuentra séptima  en el ranking de las más veloces de </a:t>
            </a:r>
            <a:r>
              <a:rPr lang="es-AR" dirty="0" err="1">
                <a:solidFill>
                  <a:srgbClr val="111111"/>
                </a:solidFill>
                <a:latin typeface="Roboto"/>
              </a:rPr>
              <a:t>latinoamérica</a:t>
            </a:r>
            <a:r>
              <a:rPr lang="es-AR" dirty="0">
                <a:solidFill>
                  <a:srgbClr val="111111"/>
                </a:solidFill>
                <a:latin typeface="Roboto"/>
              </a:rPr>
              <a:t>.</a:t>
            </a:r>
          </a:p>
          <a:p>
            <a:r>
              <a:rPr lang="es-AR" dirty="0">
                <a:solidFill>
                  <a:srgbClr val="111111"/>
                </a:solidFill>
                <a:latin typeface="Roboto"/>
              </a:rPr>
              <a:t>Además se determinó que es la de mayor densidad de cálculo, ya que con 14 unidades se logró 14.7 TFLOPS de velocidad. Este hecho además implica que es la más eficiente en el uso de la energía (</a:t>
            </a:r>
            <a:r>
              <a:rPr lang="es-AR" dirty="0" err="1">
                <a:solidFill>
                  <a:srgbClr val="111111"/>
                </a:solidFill>
                <a:latin typeface="Roboto"/>
              </a:rPr>
              <a:t>green</a:t>
            </a:r>
            <a:r>
              <a:rPr lang="es-AR" dirty="0">
                <a:solidFill>
                  <a:srgbClr val="111111"/>
                </a:solidFill>
                <a:latin typeface="Roboto"/>
              </a:rPr>
              <a:t>).</a:t>
            </a:r>
            <a:endParaRPr lang="es-AR" b="0" i="0" dirty="0">
              <a:solidFill>
                <a:srgbClr val="111111"/>
              </a:solidFill>
              <a:effectLst/>
              <a:latin typeface="Roboto"/>
            </a:endParaRPr>
          </a:p>
        </p:txBody>
      </p:sp>
    </p:spTree>
    <p:extLst>
      <p:ext uri="{BB962C8B-B14F-4D97-AF65-F5344CB8AC3E}">
        <p14:creationId xmlns:p14="http://schemas.microsoft.com/office/powerpoint/2010/main" val="4310880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198EBE6-0E12-4991-9F0E-8ABD5F3EF7F9}"/>
              </a:ext>
            </a:extLst>
          </p:cNvPr>
          <p:cNvPicPr>
            <a:picLocks noChangeAspect="1"/>
          </p:cNvPicPr>
          <p:nvPr/>
        </p:nvPicPr>
        <p:blipFill>
          <a:blip r:embed="rId2"/>
          <a:stretch>
            <a:fillRect/>
          </a:stretch>
        </p:blipFill>
        <p:spPr>
          <a:xfrm>
            <a:off x="1367871" y="155612"/>
            <a:ext cx="3635686" cy="6546776"/>
          </a:xfrm>
          <a:prstGeom prst="rect">
            <a:avLst/>
          </a:prstGeom>
        </p:spPr>
      </p:pic>
      <p:pic>
        <p:nvPicPr>
          <p:cNvPr id="3074" name="Picture 2">
            <a:extLst>
              <a:ext uri="{FF2B5EF4-FFF2-40B4-BE49-F238E27FC236}">
                <a16:creationId xmlns:a16="http://schemas.microsoft.com/office/drawing/2014/main" id="{FAABB084-E19A-48AD-81F8-3C36E865B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983" y="1141966"/>
            <a:ext cx="6155107" cy="401313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CD0BC96-287D-496D-BFC2-F8FE505E4D0F}"/>
              </a:ext>
            </a:extLst>
          </p:cNvPr>
          <p:cNvSpPr txBox="1"/>
          <p:nvPr/>
        </p:nvSpPr>
        <p:spPr>
          <a:xfrm>
            <a:off x="7726017" y="477078"/>
            <a:ext cx="2199861" cy="369332"/>
          </a:xfrm>
          <a:prstGeom prst="rect">
            <a:avLst/>
          </a:prstGeom>
          <a:noFill/>
        </p:spPr>
        <p:txBody>
          <a:bodyPr wrap="square" rtlCol="0">
            <a:spAutoFit/>
          </a:bodyPr>
          <a:lstStyle/>
          <a:p>
            <a:r>
              <a:rPr lang="es-AR" dirty="0"/>
              <a:t>TUPAC</a:t>
            </a:r>
          </a:p>
        </p:txBody>
      </p:sp>
    </p:spTree>
    <p:extLst>
      <p:ext uri="{BB962C8B-B14F-4D97-AF65-F5344CB8AC3E}">
        <p14:creationId xmlns:p14="http://schemas.microsoft.com/office/powerpoint/2010/main" val="27936280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A6EF47A-CEF0-4A63-BAE0-8A7AEB2A6EA0}"/>
              </a:ext>
            </a:extLst>
          </p:cNvPr>
          <p:cNvPicPr>
            <a:picLocks noChangeAspect="1"/>
          </p:cNvPicPr>
          <p:nvPr/>
        </p:nvPicPr>
        <p:blipFill>
          <a:blip r:embed="rId2"/>
          <a:stretch>
            <a:fillRect/>
          </a:stretch>
        </p:blipFill>
        <p:spPr>
          <a:xfrm>
            <a:off x="2933286" y="0"/>
            <a:ext cx="4849406" cy="4931879"/>
          </a:xfrm>
          <a:prstGeom prst="rect">
            <a:avLst/>
          </a:prstGeom>
        </p:spPr>
      </p:pic>
      <p:sp>
        <p:nvSpPr>
          <p:cNvPr id="3" name="Rectángulo 2">
            <a:extLst>
              <a:ext uri="{FF2B5EF4-FFF2-40B4-BE49-F238E27FC236}">
                <a16:creationId xmlns:a16="http://schemas.microsoft.com/office/drawing/2014/main" id="{BC43D7B5-64C3-489B-8B60-15A9D3E61C07}"/>
              </a:ext>
            </a:extLst>
          </p:cNvPr>
          <p:cNvSpPr/>
          <p:nvPr/>
        </p:nvSpPr>
        <p:spPr>
          <a:xfrm>
            <a:off x="2239618" y="5128736"/>
            <a:ext cx="5830956" cy="1477328"/>
          </a:xfrm>
          <a:prstGeom prst="rect">
            <a:avLst/>
          </a:prstGeom>
        </p:spPr>
        <p:txBody>
          <a:bodyPr wrap="square">
            <a:spAutoFit/>
          </a:bodyPr>
          <a:lstStyle/>
          <a:p>
            <a:r>
              <a:rPr lang="es-AR" b="1" dirty="0">
                <a:solidFill>
                  <a:srgbClr val="222222"/>
                </a:solidFill>
                <a:latin typeface="Arial" panose="020B0604020202020204" pitchFamily="34" charset="0"/>
              </a:rPr>
              <a:t>Cristina</a:t>
            </a:r>
            <a:r>
              <a:rPr lang="es-AR" dirty="0">
                <a:solidFill>
                  <a:srgbClr val="222222"/>
                </a:solidFill>
                <a:latin typeface="Arial" panose="020B0604020202020204" pitchFamily="34" charset="0"/>
              </a:rPr>
              <a:t> fue una </a:t>
            </a:r>
            <a:r>
              <a:rPr lang="es-AR" dirty="0">
                <a:solidFill>
                  <a:srgbClr val="0B0080"/>
                </a:solidFill>
                <a:latin typeface="Arial" panose="020B0604020202020204" pitchFamily="34" charset="0"/>
                <a:hlinkClick r:id="rId3" tooltip="Supercomputadora"/>
              </a:rPr>
              <a:t>supercomputadora</a:t>
            </a:r>
            <a:r>
              <a:rPr lang="es-AR" dirty="0">
                <a:solidFill>
                  <a:srgbClr val="222222"/>
                </a:solidFill>
                <a:latin typeface="Arial" panose="020B0604020202020204" pitchFamily="34" charset="0"/>
              </a:rPr>
              <a:t> de </a:t>
            </a:r>
            <a:r>
              <a:rPr lang="es-AR" dirty="0">
                <a:solidFill>
                  <a:srgbClr val="0B0080"/>
                </a:solidFill>
                <a:latin typeface="Arial" panose="020B0604020202020204" pitchFamily="34" charset="0"/>
                <a:hlinkClick r:id="rId4" tooltip="Argentina"/>
              </a:rPr>
              <a:t>Argentina</a:t>
            </a:r>
            <a:r>
              <a:rPr lang="es-AR" dirty="0">
                <a:solidFill>
                  <a:srgbClr val="222222"/>
                </a:solidFill>
                <a:latin typeface="Arial" panose="020B0604020202020204" pitchFamily="34" charset="0"/>
              </a:rPr>
              <a:t>, unas 500 veces más rápida que una computadora común. El nombre era un homenaje a la doctora </a:t>
            </a:r>
            <a:r>
              <a:rPr lang="es-AR" dirty="0">
                <a:solidFill>
                  <a:srgbClr val="A55858"/>
                </a:solidFill>
                <a:latin typeface="Arial" panose="020B0604020202020204" pitchFamily="34" charset="0"/>
                <a:hlinkClick r:id="rId5" tooltip="María Cristina Giordano (aún no redactado)"/>
              </a:rPr>
              <a:t>María Cristina Giordano</a:t>
            </a:r>
            <a:r>
              <a:rPr lang="es-AR" dirty="0">
                <a:solidFill>
                  <a:srgbClr val="222222"/>
                </a:solidFill>
                <a:latin typeface="Arial" panose="020B0604020202020204" pitchFamily="34" charset="0"/>
              </a:rPr>
              <a:t>, </a:t>
            </a:r>
            <a:r>
              <a:rPr lang="es-AR" dirty="0">
                <a:solidFill>
                  <a:srgbClr val="0B0080"/>
                </a:solidFill>
                <a:latin typeface="Arial" panose="020B0604020202020204" pitchFamily="34" charset="0"/>
                <a:hlinkClick r:id="rId6" tooltip="Científica"/>
              </a:rPr>
              <a:t>científica</a:t>
            </a:r>
            <a:r>
              <a:rPr lang="es-AR" dirty="0">
                <a:solidFill>
                  <a:srgbClr val="222222"/>
                </a:solidFill>
                <a:latin typeface="Arial" panose="020B0604020202020204" pitchFamily="34" charset="0"/>
              </a:rPr>
              <a:t> pionera de la investigación en </a:t>
            </a:r>
            <a:r>
              <a:rPr lang="es-AR" dirty="0">
                <a:solidFill>
                  <a:srgbClr val="0B0080"/>
                </a:solidFill>
                <a:latin typeface="Arial" panose="020B0604020202020204" pitchFamily="34" charset="0"/>
                <a:hlinkClick r:id="rId7" tooltip="Fisicoquímica"/>
              </a:rPr>
              <a:t>fisicoquímica</a:t>
            </a:r>
            <a:r>
              <a:rPr lang="es-AR" dirty="0">
                <a:solidFill>
                  <a:srgbClr val="222222"/>
                </a:solidFill>
                <a:latin typeface="Arial" panose="020B0604020202020204" pitchFamily="34" charset="0"/>
              </a:rPr>
              <a:t>. Funcionó entre 2010 y 2017</a:t>
            </a:r>
            <a:endParaRPr lang="es-AR" dirty="0"/>
          </a:p>
        </p:txBody>
      </p:sp>
    </p:spTree>
    <p:extLst>
      <p:ext uri="{BB962C8B-B14F-4D97-AF65-F5344CB8AC3E}">
        <p14:creationId xmlns:p14="http://schemas.microsoft.com/office/powerpoint/2010/main" val="2253177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s supercomputadoras de la UNC">
            <a:extLst>
              <a:ext uri="{FF2B5EF4-FFF2-40B4-BE49-F238E27FC236}">
                <a16:creationId xmlns:a16="http://schemas.microsoft.com/office/drawing/2014/main" id="{4143B037-798B-4221-AC8F-F9DDB97B0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2" y="0"/>
            <a:ext cx="96078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2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021291-AED3-45A5-BD8D-37C6153A2627}"/>
              </a:ext>
            </a:extLst>
          </p:cNvPr>
          <p:cNvPicPr>
            <a:picLocks noChangeAspect="1"/>
          </p:cNvPicPr>
          <p:nvPr/>
        </p:nvPicPr>
        <p:blipFill>
          <a:blip r:embed="rId2"/>
          <a:stretch>
            <a:fillRect/>
          </a:stretch>
        </p:blipFill>
        <p:spPr>
          <a:xfrm>
            <a:off x="1377527" y="940430"/>
            <a:ext cx="9733550" cy="5341101"/>
          </a:xfrm>
          <a:prstGeom prst="rect">
            <a:avLst/>
          </a:prstGeom>
        </p:spPr>
      </p:pic>
    </p:spTree>
    <p:extLst>
      <p:ext uri="{BB962C8B-B14F-4D97-AF65-F5344CB8AC3E}">
        <p14:creationId xmlns:p14="http://schemas.microsoft.com/office/powerpoint/2010/main" val="422463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6CECB29-4B63-46D1-884A-D9702E040EF0}"/>
              </a:ext>
            </a:extLst>
          </p:cNvPr>
          <p:cNvPicPr>
            <a:picLocks noChangeAspect="1"/>
          </p:cNvPicPr>
          <p:nvPr/>
        </p:nvPicPr>
        <p:blipFill>
          <a:blip r:embed="rId2"/>
          <a:stretch>
            <a:fillRect/>
          </a:stretch>
        </p:blipFill>
        <p:spPr>
          <a:xfrm>
            <a:off x="1214352" y="482682"/>
            <a:ext cx="9029577" cy="5890646"/>
          </a:xfrm>
          <a:prstGeom prst="rect">
            <a:avLst/>
          </a:prstGeom>
        </p:spPr>
      </p:pic>
    </p:spTree>
    <p:extLst>
      <p:ext uri="{BB962C8B-B14F-4D97-AF65-F5344CB8AC3E}">
        <p14:creationId xmlns:p14="http://schemas.microsoft.com/office/powerpoint/2010/main" val="342280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D5C070F-31AA-4159-A953-B2257A470023}"/>
              </a:ext>
            </a:extLst>
          </p:cNvPr>
          <p:cNvPicPr>
            <a:picLocks noChangeAspect="1"/>
          </p:cNvPicPr>
          <p:nvPr/>
        </p:nvPicPr>
        <p:blipFill>
          <a:blip r:embed="rId2"/>
          <a:stretch>
            <a:fillRect/>
          </a:stretch>
        </p:blipFill>
        <p:spPr>
          <a:xfrm>
            <a:off x="1582380" y="553021"/>
            <a:ext cx="8846862" cy="5728509"/>
          </a:xfrm>
          <a:prstGeom prst="rect">
            <a:avLst/>
          </a:prstGeom>
        </p:spPr>
      </p:pic>
    </p:spTree>
    <p:extLst>
      <p:ext uri="{BB962C8B-B14F-4D97-AF65-F5344CB8AC3E}">
        <p14:creationId xmlns:p14="http://schemas.microsoft.com/office/powerpoint/2010/main" val="14135179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4634</Words>
  <Application>Microsoft Office PowerPoint</Application>
  <PresentationFormat>Panorámica</PresentationFormat>
  <Paragraphs>155</Paragraphs>
  <Slides>65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65</vt:i4>
      </vt:variant>
    </vt:vector>
  </HeadingPairs>
  <TitlesOfParts>
    <vt:vector size="73" baseType="lpstr">
      <vt:lpstr>Arial</vt:lpstr>
      <vt:lpstr>Calibri</vt:lpstr>
      <vt:lpstr>Calibri Light</vt:lpstr>
      <vt:lpstr>inherit</vt:lpstr>
      <vt:lpstr>Roboto</vt:lpstr>
      <vt:lpstr>Rubik</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Bagui</dc:creator>
  <cp:lastModifiedBy>Bagui</cp:lastModifiedBy>
  <cp:revision>46</cp:revision>
  <dcterms:created xsi:type="dcterms:W3CDTF">2019-10-04T22:37:39Z</dcterms:created>
  <dcterms:modified xsi:type="dcterms:W3CDTF">2020-05-19T11:33:06Z</dcterms:modified>
</cp:coreProperties>
</file>