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8" r:id="rId4"/>
    <p:sldId id="257" r:id="rId5"/>
    <p:sldId id="259" r:id="rId6"/>
    <p:sldId id="260" r:id="rId7"/>
    <p:sldId id="261" r:id="rId8"/>
    <p:sldId id="266" r:id="rId9"/>
    <p:sldId id="267" r:id="rId10"/>
    <p:sldId id="262" r:id="rId11"/>
    <p:sldId id="263" r:id="rId12"/>
    <p:sldId id="264" r:id="rId13"/>
    <p:sldId id="265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0B01-66D4-4000-926A-02872C7155F6}" type="datetimeFigureOut">
              <a:rPr lang="es-AR" smtClean="0"/>
              <a:t>20/4/2021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5231-9B35-453C-9D5F-EF7EA5CAE41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5361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0B01-66D4-4000-926A-02872C7155F6}" type="datetimeFigureOut">
              <a:rPr lang="es-AR" smtClean="0"/>
              <a:t>20/4/2021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5231-9B35-453C-9D5F-EF7EA5CAE41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4503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0B01-66D4-4000-926A-02872C7155F6}" type="datetimeFigureOut">
              <a:rPr lang="es-AR" smtClean="0"/>
              <a:t>20/4/2021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5231-9B35-453C-9D5F-EF7EA5CAE41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1746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0B01-66D4-4000-926A-02872C7155F6}" type="datetimeFigureOut">
              <a:rPr lang="es-AR" smtClean="0"/>
              <a:t>20/4/2021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5231-9B35-453C-9D5F-EF7EA5CAE41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8104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0B01-66D4-4000-926A-02872C7155F6}" type="datetimeFigureOut">
              <a:rPr lang="es-AR" smtClean="0"/>
              <a:t>20/4/2021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5231-9B35-453C-9D5F-EF7EA5CAE41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6060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0B01-66D4-4000-926A-02872C7155F6}" type="datetimeFigureOut">
              <a:rPr lang="es-AR" smtClean="0"/>
              <a:t>20/4/2021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5231-9B35-453C-9D5F-EF7EA5CAE41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9060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0B01-66D4-4000-926A-02872C7155F6}" type="datetimeFigureOut">
              <a:rPr lang="es-AR" smtClean="0"/>
              <a:t>20/4/2021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5231-9B35-453C-9D5F-EF7EA5CAE41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515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0B01-66D4-4000-926A-02872C7155F6}" type="datetimeFigureOut">
              <a:rPr lang="es-AR" smtClean="0"/>
              <a:t>20/4/2021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5231-9B35-453C-9D5F-EF7EA5CAE41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728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0B01-66D4-4000-926A-02872C7155F6}" type="datetimeFigureOut">
              <a:rPr lang="es-AR" smtClean="0"/>
              <a:t>20/4/2021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5231-9B35-453C-9D5F-EF7EA5CAE41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808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0B01-66D4-4000-926A-02872C7155F6}" type="datetimeFigureOut">
              <a:rPr lang="es-AR" smtClean="0"/>
              <a:t>20/4/2021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5231-9B35-453C-9D5F-EF7EA5CAE41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314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0B01-66D4-4000-926A-02872C7155F6}" type="datetimeFigureOut">
              <a:rPr lang="es-AR" smtClean="0"/>
              <a:t>20/4/2021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5231-9B35-453C-9D5F-EF7EA5CAE41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2398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00B01-66D4-4000-926A-02872C7155F6}" type="datetimeFigureOut">
              <a:rPr lang="es-AR" smtClean="0"/>
              <a:t>20/4/2021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D5231-9B35-453C-9D5F-EF7EA5CAE41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5934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INDUSTRIAS Y SERVICIOS II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TEMA 6</a:t>
            </a:r>
          </a:p>
          <a:p>
            <a:r>
              <a:rPr lang="es-AR" dirty="0" smtClean="0"/>
              <a:t>DESARROLLO DE UN NEGOCIO DE EXPORTACIÓN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51439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La Sección 1: que se refiere a Animales Vivos y productos del Reino Animal</a:t>
            </a:r>
          </a:p>
          <a:p>
            <a:r>
              <a:rPr lang="es-AR" dirty="0" smtClean="0"/>
              <a:t>La Sección 2: que se refiere a Productos del Reino Vegetal</a:t>
            </a:r>
          </a:p>
          <a:p>
            <a:r>
              <a:rPr lang="es-AR" dirty="0" smtClean="0"/>
              <a:t>La Sección 11: que se refiere a Materias Textiles y sus Manufacturas</a:t>
            </a:r>
          </a:p>
          <a:p>
            <a:r>
              <a:rPr lang="es-AR" dirty="0" smtClean="0"/>
              <a:t>La Sección 21: que se refiere a Objetos de Arte, Colección y Antigüedades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41208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La Sección 1; indica:</a:t>
            </a:r>
          </a:p>
          <a:p>
            <a:endParaRPr lang="es-AR" dirty="0" smtClean="0"/>
          </a:p>
          <a:p>
            <a:r>
              <a:rPr lang="es-AR" dirty="0" smtClean="0"/>
              <a:t>Capítulo 1:animales vivos</a:t>
            </a:r>
          </a:p>
          <a:p>
            <a:r>
              <a:rPr lang="es-AR" dirty="0" smtClean="0"/>
              <a:t>Capítulo 2: carnes</a:t>
            </a:r>
          </a:p>
          <a:p>
            <a:r>
              <a:rPr lang="es-AR" dirty="0" smtClean="0"/>
              <a:t>Capítulo 3: pescados</a:t>
            </a:r>
          </a:p>
          <a:p>
            <a:r>
              <a:rPr lang="es-AR" dirty="0" smtClean="0"/>
              <a:t>Capítulo 4: leche y productos lácteos, etc.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39031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Luego se establece la Partida, la Subpartida y el ítem</a:t>
            </a:r>
          </a:p>
          <a:p>
            <a:endParaRPr lang="es-AR" dirty="0" smtClean="0"/>
          </a:p>
          <a:p>
            <a:r>
              <a:rPr lang="es-AR" dirty="0" smtClean="0"/>
              <a:t>Capítulo — 42</a:t>
            </a:r>
          </a:p>
          <a:p>
            <a:r>
              <a:rPr lang="es-AR" dirty="0" smtClean="0"/>
              <a:t>Partida — 02</a:t>
            </a:r>
          </a:p>
          <a:p>
            <a:r>
              <a:rPr lang="es-AR" dirty="0" smtClean="0"/>
              <a:t>Subpartida — 11</a:t>
            </a:r>
          </a:p>
          <a:p>
            <a:r>
              <a:rPr lang="es-AR" dirty="0" smtClean="0"/>
              <a:t>Ítem — 00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40110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32500" lnSpcReduction="20000"/>
          </a:bodyPr>
          <a:lstStyle/>
          <a:p>
            <a:r>
              <a:rPr lang="es-AR" dirty="0" smtClean="0"/>
              <a:t>EJEMPLOS:</a:t>
            </a:r>
          </a:p>
          <a:p>
            <a:endParaRPr lang="es-AR" dirty="0" smtClean="0"/>
          </a:p>
          <a:p>
            <a:r>
              <a:rPr lang="es-AR" dirty="0" smtClean="0"/>
              <a:t>Sección VIII: Pieles, Cueros, Peletería y Manufacturas de esta materia,………………</a:t>
            </a:r>
          </a:p>
          <a:p>
            <a:endParaRPr lang="es-AR" dirty="0" smtClean="0"/>
          </a:p>
          <a:p>
            <a:r>
              <a:rPr lang="es-AR" dirty="0" smtClean="0"/>
              <a:t>Capítulo 41: Pieles (excepto la Peletería) y Cueros</a:t>
            </a:r>
          </a:p>
          <a:p>
            <a:endParaRPr lang="es-AR" dirty="0" smtClean="0"/>
          </a:p>
          <a:p>
            <a:r>
              <a:rPr lang="es-AR" dirty="0" smtClean="0"/>
              <a:t>Capítulo 42: Manufacturas de cuero, Artículos de Talabartería, Artículos de viaje, valijas, bolsos de mano y continentes similares.</a:t>
            </a:r>
          </a:p>
          <a:p>
            <a:r>
              <a:rPr lang="es-AR" dirty="0" smtClean="0"/>
              <a:t> </a:t>
            </a:r>
          </a:p>
          <a:p>
            <a:endParaRPr lang="es-AR" dirty="0" smtClean="0"/>
          </a:p>
          <a:p>
            <a:r>
              <a:rPr lang="es-AR" dirty="0" smtClean="0"/>
              <a:t>Desarrollamos Capítulo 42:</a:t>
            </a:r>
          </a:p>
          <a:p>
            <a:endParaRPr lang="es-AR" dirty="0" smtClean="0"/>
          </a:p>
          <a:p>
            <a:r>
              <a:rPr lang="es-AR" dirty="0" smtClean="0"/>
              <a:t>Capítulo 42: Manufacturas de Cuero</a:t>
            </a:r>
          </a:p>
          <a:p>
            <a:endParaRPr lang="es-AR" dirty="0" smtClean="0"/>
          </a:p>
          <a:p>
            <a:r>
              <a:rPr lang="es-AR" dirty="0" smtClean="0"/>
              <a:t>Capítulo 42.02: Valijas, Baúles, Maletines</a:t>
            </a:r>
          </a:p>
          <a:p>
            <a:endParaRPr lang="es-AR" dirty="0" smtClean="0"/>
          </a:p>
          <a:p>
            <a:r>
              <a:rPr lang="es-AR" dirty="0" smtClean="0"/>
              <a:t>Partida 42.02.1: Valijas</a:t>
            </a:r>
          </a:p>
          <a:p>
            <a:endParaRPr lang="es-AR" dirty="0" smtClean="0"/>
          </a:p>
          <a:p>
            <a:r>
              <a:rPr lang="es-AR" dirty="0" smtClean="0"/>
              <a:t>Subpartida:42.02.11.: con la superficie exterior de cuero natural</a:t>
            </a:r>
          </a:p>
          <a:p>
            <a:endParaRPr lang="es-AR" dirty="0" smtClean="0"/>
          </a:p>
          <a:p>
            <a:r>
              <a:rPr lang="es-AR" dirty="0" smtClean="0"/>
              <a:t>Sección VIII: Pieles, Cuero , Peletería</a:t>
            </a:r>
          </a:p>
          <a:p>
            <a:endParaRPr lang="es-AR" dirty="0" smtClean="0"/>
          </a:p>
          <a:p>
            <a:r>
              <a:rPr lang="es-AR" dirty="0" smtClean="0"/>
              <a:t>Capítulo 42: Manufacturas de Cuero</a:t>
            </a:r>
          </a:p>
          <a:p>
            <a:endParaRPr lang="es-AR" dirty="0" smtClean="0"/>
          </a:p>
          <a:p>
            <a:r>
              <a:rPr lang="es-AR" dirty="0" smtClean="0"/>
              <a:t>Partida 42.02.: Valijas, Baúles, Maletines</a:t>
            </a:r>
          </a:p>
          <a:p>
            <a:endParaRPr lang="es-AR" dirty="0" smtClean="0"/>
          </a:p>
          <a:p>
            <a:r>
              <a:rPr lang="es-AR" dirty="0" smtClean="0"/>
              <a:t>Subpartida : 42.02.12.: con la superficie exterior de plástico o material textil</a:t>
            </a:r>
          </a:p>
          <a:p>
            <a:endParaRPr lang="es-AR" dirty="0" smtClean="0"/>
          </a:p>
          <a:p>
            <a:r>
              <a:rPr lang="es-AR" dirty="0" smtClean="0"/>
              <a:t>Ítem 42.02.12.10.: de plástico</a:t>
            </a:r>
          </a:p>
          <a:p>
            <a:endParaRPr lang="es-AR" dirty="0" smtClean="0"/>
          </a:p>
          <a:p>
            <a:r>
              <a:rPr lang="es-AR" dirty="0" smtClean="0"/>
              <a:t>Ítem 42.02.12.20.: de material textil</a:t>
            </a:r>
          </a:p>
          <a:p>
            <a:endParaRPr lang="es-AR" dirty="0" smtClean="0"/>
          </a:p>
          <a:p>
            <a:r>
              <a:rPr lang="es-AR" dirty="0" smtClean="0"/>
              <a:t>Subpartida 42.02.19: Las demás valijas “de la partida”</a:t>
            </a:r>
          </a:p>
          <a:p>
            <a:endParaRPr lang="es-AR" dirty="0" smtClean="0"/>
          </a:p>
          <a:p>
            <a:r>
              <a:rPr lang="es-AR" dirty="0" smtClean="0"/>
              <a:t>Subpartida 42.02.90.: Las demás valijas, baúles y maletines “del Capítulo”</a:t>
            </a:r>
          </a:p>
          <a:p>
            <a:r>
              <a:rPr lang="es-AR" dirty="0" smtClean="0"/>
              <a:t> </a:t>
            </a:r>
          </a:p>
          <a:p>
            <a:endParaRPr lang="es-AR" dirty="0" smtClean="0"/>
          </a:p>
          <a:p>
            <a:r>
              <a:rPr lang="es-AR" dirty="0" smtClean="0"/>
              <a:t>La ausencia de Subpartida se expresa con 00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52863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Los paises pueden adherir a diversos códigos arancelarios </a:t>
            </a:r>
          </a:p>
          <a:p>
            <a:pPr marL="0" indent="0">
              <a:buNone/>
            </a:pPr>
            <a:r>
              <a:rPr lang="es-AR" dirty="0" smtClean="0"/>
              <a:t>    por ejemplo N.C.M. (Nomenclador Común del    </a:t>
            </a:r>
          </a:p>
          <a:p>
            <a:pPr marL="0" indent="0">
              <a:buNone/>
            </a:pPr>
            <a:r>
              <a:rPr lang="es-AR" dirty="0"/>
              <a:t> </a:t>
            </a:r>
            <a:r>
              <a:rPr lang="es-AR" dirty="0" smtClean="0"/>
              <a:t>                                        Mercosur) </a:t>
            </a:r>
          </a:p>
          <a:p>
            <a:pPr marL="0" indent="0">
              <a:buNone/>
            </a:pPr>
            <a:r>
              <a:rPr lang="es-AR" dirty="0"/>
              <a:t> </a:t>
            </a:r>
            <a:r>
              <a:rPr lang="es-AR" dirty="0" smtClean="0"/>
              <a:t>                          N.A.L.A.D.I. ( Nomenclador </a:t>
            </a:r>
          </a:p>
          <a:p>
            <a:pPr marL="0" indent="0">
              <a:buNone/>
            </a:pPr>
            <a:r>
              <a:rPr lang="es-AR" dirty="0"/>
              <a:t> </a:t>
            </a:r>
            <a:r>
              <a:rPr lang="es-AR" dirty="0" smtClean="0"/>
              <a:t>                                                 ALADI)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98898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INCOTERMS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¿Cómo ponerse de acuerdo en los costos del intercambio ?</a:t>
            </a:r>
          </a:p>
          <a:p>
            <a:r>
              <a:rPr lang="es-AR" sz="2000" dirty="0" smtClean="0"/>
              <a:t>EXW– ex works</a:t>
            </a:r>
          </a:p>
          <a:p>
            <a:r>
              <a:rPr lang="es-AR" sz="2000" dirty="0" smtClean="0"/>
              <a:t>FCA– Free Carrier</a:t>
            </a:r>
          </a:p>
          <a:p>
            <a:r>
              <a:rPr lang="es-AR" sz="2000" dirty="0" smtClean="0"/>
              <a:t>FAS – Free Alongside Ship</a:t>
            </a:r>
          </a:p>
          <a:p>
            <a:r>
              <a:rPr lang="es-AR" sz="2000" dirty="0" smtClean="0"/>
              <a:t>FOB– Free On Board</a:t>
            </a:r>
          </a:p>
          <a:p>
            <a:r>
              <a:rPr lang="es-AR" sz="2000" dirty="0" smtClean="0"/>
              <a:t>CFR – Cost and Freight</a:t>
            </a:r>
          </a:p>
          <a:p>
            <a:r>
              <a:rPr lang="es-AR" sz="2000" dirty="0" smtClean="0"/>
              <a:t>CIF – Cost, Insurrance and Freight</a:t>
            </a:r>
          </a:p>
          <a:p>
            <a:r>
              <a:rPr lang="es-AR" sz="2000" dirty="0" smtClean="0"/>
              <a:t>CPT– Carriage Paid To</a:t>
            </a:r>
          </a:p>
          <a:p>
            <a:r>
              <a:rPr lang="es-AR" sz="2000" dirty="0" smtClean="0"/>
              <a:t>CIP – Carriage , Insurrance Paid To</a:t>
            </a:r>
          </a:p>
          <a:p>
            <a:r>
              <a:rPr lang="es-AR" sz="2000" dirty="0" smtClean="0"/>
              <a:t>DAT – Delivered at Terminal</a:t>
            </a:r>
          </a:p>
          <a:p>
            <a:r>
              <a:rPr lang="es-AR" sz="2000" dirty="0" smtClean="0"/>
              <a:t>DAP – Delivered at Place</a:t>
            </a:r>
          </a:p>
          <a:p>
            <a:r>
              <a:rPr lang="es-AR" sz="2000" dirty="0" smtClean="0"/>
              <a:t>DDP – Delivered Duty Paid</a:t>
            </a:r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88078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</a:t>
            </a:r>
            <a:endParaRPr lang="es-AR" dirty="0"/>
          </a:p>
        </p:txBody>
      </p:sp>
      <p:pic>
        <p:nvPicPr>
          <p:cNvPr id="1026" name="Picture 2" descr="¿Qué es Incoterms - Términos Internacionales de Comercio?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46" y="836712"/>
            <a:ext cx="8802442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185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Una impresión, una reflexión</a:t>
            </a:r>
            <a:endParaRPr lang="es-AR" dirty="0"/>
          </a:p>
        </p:txBody>
      </p:sp>
      <p:pic>
        <p:nvPicPr>
          <p:cNvPr id="1026" name="Picture 2" descr="EVER GIVEN (49643352087) (cropped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11521"/>
            <a:ext cx="8229600" cy="370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9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AR" dirty="0" smtClean="0"/>
              <a:t>La humanidad ha intercambiado bienes entre pueblos durante miles de años.</a:t>
            </a:r>
          </a:p>
          <a:p>
            <a:r>
              <a:rPr lang="es-AR" dirty="0" smtClean="0"/>
              <a:t>Hace unos 2500 años el intercambio por mar fue liderado por los Fenicios ---&gt; tenían una ventaja competitiva, conquistaron pueblos con el comercio, sin librar guerras…</a:t>
            </a:r>
          </a:p>
          <a:p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2922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s-AR" sz="5400" dirty="0" smtClean="0"/>
          </a:p>
          <a:p>
            <a:pPr marL="0" indent="0">
              <a:buNone/>
            </a:pPr>
            <a:r>
              <a:rPr lang="es-AR" sz="5400" dirty="0" smtClean="0"/>
              <a:t>      Economía abierta o    </a:t>
            </a:r>
          </a:p>
          <a:p>
            <a:pPr marL="0" indent="0">
              <a:buNone/>
            </a:pPr>
            <a:r>
              <a:rPr lang="es-AR" sz="5400" dirty="0"/>
              <a:t> </a:t>
            </a:r>
            <a:r>
              <a:rPr lang="es-AR" sz="5400" dirty="0" smtClean="0"/>
              <a:t>     economía cerrada ?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67606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AR" dirty="0" smtClean="0"/>
              <a:t>Las guerras mundiales </a:t>
            </a:r>
            <a:r>
              <a:rPr lang="es-AR" dirty="0" smtClean="0">
                <a:sym typeface="Wingdings" pitchFamily="2" charset="2"/>
              </a:rPr>
              <a:t> necesidad de cambio</a:t>
            </a:r>
          </a:p>
          <a:p>
            <a:pPr marL="0" indent="0">
              <a:buNone/>
            </a:pPr>
            <a:r>
              <a:rPr lang="es-AR" dirty="0" smtClean="0">
                <a:sym typeface="Wingdings" pitchFamily="2" charset="2"/>
              </a:rPr>
              <a:t>1944    F.M.I.    B.I.R.D. (Banco Internac. de Reconstrucción y Desarrollo  Banco Mundial)</a:t>
            </a:r>
          </a:p>
          <a:p>
            <a:pPr marL="0" indent="0">
              <a:buNone/>
            </a:pPr>
            <a:r>
              <a:rPr lang="es-AR" dirty="0" smtClean="0"/>
              <a:t>1947 </a:t>
            </a:r>
            <a:r>
              <a:rPr lang="es-AR" dirty="0" smtClean="0">
                <a:sym typeface="Wingdings" pitchFamily="2" charset="2"/>
              </a:rPr>
              <a:t>  23 países se reúnen en Ginebra ( ronda inicial de negociaciones , acuerdo gral. Sobre aranceles y comercio G.A.T.T. (general agreements on tariffs and trade)</a:t>
            </a:r>
          </a:p>
          <a:p>
            <a:pPr marL="0" indent="0">
              <a:buNone/>
            </a:pPr>
            <a:r>
              <a:rPr lang="es-AR" dirty="0" smtClean="0"/>
              <a:t>Nuevas rondas </a:t>
            </a:r>
            <a:r>
              <a:rPr lang="es-AR" dirty="0" smtClean="0">
                <a:sym typeface="Wingdings" pitchFamily="2" charset="2"/>
              </a:rPr>
              <a:t> 1949,1951,1956,1960-1961,1973-1979,1986-1994 Ronda Uruguay</a:t>
            </a:r>
            <a:r>
              <a:rPr lang="es-AR" dirty="0" smtClean="0"/>
              <a:t> </a:t>
            </a:r>
            <a:r>
              <a:rPr lang="es-AR" dirty="0" smtClean="0">
                <a:sym typeface="Wingdings" pitchFamily="2" charset="2"/>
              </a:rPr>
              <a:t> se acuerda establecer la O.M.C. comienza en 1995</a:t>
            </a:r>
            <a:r>
              <a:rPr lang="es-AR" dirty="0" smtClean="0"/>
              <a:t>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8759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N.A.B.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s-AR" dirty="0" smtClean="0"/>
              <a:t>Nomenclatura arancelaria de Bruselas</a:t>
            </a:r>
          </a:p>
          <a:p>
            <a:endParaRPr lang="es-AR" dirty="0"/>
          </a:p>
          <a:p>
            <a:r>
              <a:rPr lang="es-AR" dirty="0" smtClean="0"/>
              <a:t>Sistema armonizado, nomenclatura creada por la O.M.A. (Organización Mundial de Aduanas) </a:t>
            </a:r>
            <a:r>
              <a:rPr lang="es-AR" dirty="0" smtClean="0">
                <a:sym typeface="Wingdings" pitchFamily="2" charset="2"/>
              </a:rPr>
              <a:t> agrupa los productos susceptibles de ser objeto de comercio y los codifica según reglas específicas,  los paises se valen de este instrumento para codificar los productos de importación y exportación</a:t>
            </a:r>
            <a:r>
              <a:rPr lang="es-AR" dirty="0" smtClean="0"/>
              <a:t>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05019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Objetivos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-Simplificar las negociaciones internacionales</a:t>
            </a:r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-Permite comparar los sistemas arancelarios</a:t>
            </a:r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-Elimina la subjetividad de los funcionarios aduaneros, las normas las fija el mismo sistema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12323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Como es el código arancelario?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Formado por : Secciones , Capítulos , Subcapítulos , Partidas , Subpartida , Notas de secciones , Reglas generales</a:t>
            </a:r>
          </a:p>
          <a:p>
            <a:r>
              <a:rPr lang="es-AR" dirty="0" smtClean="0"/>
              <a:t>8 dígitos + 2 para indicar el arancel</a:t>
            </a:r>
          </a:p>
          <a:p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Ej.:           02  .  01  .  30  .  90  .  00</a:t>
            </a:r>
            <a:endParaRPr lang="es-AR" sz="1400" dirty="0"/>
          </a:p>
        </p:txBody>
      </p:sp>
    </p:spTree>
    <p:extLst>
      <p:ext uri="{BB962C8B-B14F-4D97-AF65-F5344CB8AC3E}">
        <p14:creationId xmlns:p14="http://schemas.microsoft.com/office/powerpoint/2010/main" val="1482151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dirty="0" smtClean="0"/>
              <a:t>                   02      .      01    .     30    .     90     .     00</a:t>
            </a:r>
          </a:p>
          <a:p>
            <a:pPr marL="0" indent="0">
              <a:buNone/>
            </a:pPr>
            <a:r>
              <a:rPr lang="es-AR" dirty="0" smtClean="0"/>
              <a:t>N° de cap.</a:t>
            </a:r>
            <a:r>
              <a:rPr lang="es-AR" dirty="0" smtClean="0">
                <a:sym typeface="Wingdings" pitchFamily="2" charset="2"/>
              </a:rPr>
              <a:t></a:t>
            </a: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Partida----------------</a:t>
            </a:r>
            <a:r>
              <a:rPr lang="es-AR" dirty="0" smtClean="0">
                <a:sym typeface="Wingdings" pitchFamily="2" charset="2"/>
              </a:rPr>
              <a:t></a:t>
            </a:r>
          </a:p>
          <a:p>
            <a:pPr marL="0" indent="0">
              <a:buNone/>
            </a:pPr>
            <a:r>
              <a:rPr lang="es-AR" dirty="0" smtClean="0">
                <a:sym typeface="Wingdings" pitchFamily="2" charset="2"/>
              </a:rPr>
              <a:t>Subpartida----------------------</a:t>
            </a:r>
          </a:p>
          <a:p>
            <a:pPr marL="0" indent="0">
              <a:buNone/>
            </a:pPr>
            <a:r>
              <a:rPr lang="es-AR" dirty="0" smtClean="0"/>
              <a:t>Ítem-----------------------------------------</a:t>
            </a:r>
            <a:r>
              <a:rPr lang="es-AR" dirty="0" smtClean="0">
                <a:sym typeface="Wingdings" pitchFamily="2" charset="2"/>
              </a:rPr>
              <a:t></a:t>
            </a:r>
          </a:p>
          <a:p>
            <a:pPr marL="0" indent="0">
              <a:buNone/>
            </a:pPr>
            <a:r>
              <a:rPr lang="es-AR" dirty="0" smtClean="0">
                <a:sym typeface="Wingdings" pitchFamily="2" charset="2"/>
              </a:rPr>
              <a:t>Arancel-----------------------------------------------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22371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668</Words>
  <Application>Microsoft Office PowerPoint</Application>
  <PresentationFormat>Presentación en pantalla (4:3)</PresentationFormat>
  <Paragraphs>116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Tema de Office</vt:lpstr>
      <vt:lpstr>INDUSTRIAS Y SERVICIOS II</vt:lpstr>
      <vt:lpstr>Una impresión, una reflexión</vt:lpstr>
      <vt:lpstr> </vt:lpstr>
      <vt:lpstr> </vt:lpstr>
      <vt:lpstr> </vt:lpstr>
      <vt:lpstr> N.A.B.</vt:lpstr>
      <vt:lpstr>Objetivos </vt:lpstr>
      <vt:lpstr>Como es el código arancelario?</vt:lpstr>
      <vt:lpstr> </vt:lpstr>
      <vt:lpstr> </vt:lpstr>
      <vt:lpstr> </vt:lpstr>
      <vt:lpstr> </vt:lpstr>
      <vt:lpstr> </vt:lpstr>
      <vt:lpstr> </vt:lpstr>
      <vt:lpstr>INCOTERMS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INDUSTRIAS Y SERVICIOS II</dc:title>
  <dc:creator>Usuario</dc:creator>
  <cp:lastModifiedBy>Usuario de Windows</cp:lastModifiedBy>
  <cp:revision>11</cp:revision>
  <dcterms:created xsi:type="dcterms:W3CDTF">2017-04-18T18:09:33Z</dcterms:created>
  <dcterms:modified xsi:type="dcterms:W3CDTF">2021-04-20T21:00:44Z</dcterms:modified>
</cp:coreProperties>
</file>