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67" r:id="rId2"/>
    <p:sldId id="468" r:id="rId3"/>
    <p:sldId id="469" r:id="rId4"/>
    <p:sldId id="470" r:id="rId5"/>
    <p:sldId id="471" r:id="rId6"/>
    <p:sldId id="472" r:id="rId7"/>
    <p:sldId id="47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B462D-A217-48D4-B576-E814A8A2DC69}" type="datetimeFigureOut">
              <a:rPr lang="es-AR" smtClean="0"/>
              <a:t>6/10/2023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2AD93-2DA8-4A86-87C2-3F738495843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025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6457A-091A-4B4B-B1A6-302CE4C78B76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09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6457A-091A-4B4B-B1A6-302CE4C78B76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01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FB-3386-47B1-9385-22DCDAFEE9BF}" type="datetimeFigureOut">
              <a:rPr lang="es-AR" smtClean="0"/>
              <a:t>6/10/2023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36DC-EFAC-4DCC-88EA-42E6ED709BAE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enc membrete h1">
            <a:extLst>
              <a:ext uri="{FF2B5EF4-FFF2-40B4-BE49-F238E27FC236}">
                <a16:creationId xmlns:a16="http://schemas.microsoft.com/office/drawing/2014/main" id="{12CE423E-D40B-4E3F-BD22-0B08B19DD0A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7612" y="361154"/>
            <a:ext cx="5660343" cy="66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8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FB-3386-47B1-9385-22DCDAFEE9BF}" type="datetimeFigureOut">
              <a:rPr lang="es-AR" smtClean="0"/>
              <a:t>6/10/2023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36DC-EFAC-4DCC-88EA-42E6ED709B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160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FB-3386-47B1-9385-22DCDAFEE9BF}" type="datetimeFigureOut">
              <a:rPr lang="es-AR" smtClean="0"/>
              <a:t>6/10/2023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36DC-EFAC-4DCC-88EA-42E6ED709B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9030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FB-3386-47B1-9385-22DCDAFEE9BF}" type="datetimeFigureOut">
              <a:rPr lang="es-AR" smtClean="0"/>
              <a:t>6/10/2023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36DC-EFAC-4DCC-88EA-42E6ED709B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579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89" y="2061634"/>
            <a:ext cx="7543801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FB-3386-47B1-9385-22DCDAFEE9BF}" type="datetimeFigureOut">
              <a:rPr lang="es-AR" smtClean="0"/>
              <a:t>6/10/2023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36DC-EFAC-4DCC-88EA-42E6ED709BAE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Imagen 6" descr="enc membrete h1">
            <a:extLst>
              <a:ext uri="{FF2B5EF4-FFF2-40B4-BE49-F238E27FC236}">
                <a16:creationId xmlns:a16="http://schemas.microsoft.com/office/drawing/2014/main" id="{12CE423E-D40B-4E3F-BD22-0B08B19DD0A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5718" y="5901184"/>
            <a:ext cx="3128688" cy="36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2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FB-3386-47B1-9385-22DCDAFEE9BF}" type="datetimeFigureOut">
              <a:rPr lang="es-AR" smtClean="0"/>
              <a:t>6/10/2023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36DC-EFAC-4DCC-88EA-42E6ED709BAE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64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01290" y="3132035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FB-3386-47B1-9385-22DCDAFEE9BF}" type="datetimeFigureOut">
              <a:rPr lang="es-AR" smtClean="0"/>
              <a:t>6/10/2023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36DC-EFAC-4DCC-88EA-42E6ED709B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093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FB-3386-47B1-9385-22DCDAFEE9BF}" type="datetimeFigureOut">
              <a:rPr lang="es-AR" smtClean="0"/>
              <a:t>6/10/2023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36DC-EFAC-4DCC-88EA-42E6ED709B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697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FB-3386-47B1-9385-22DCDAFEE9BF}" type="datetimeFigureOut">
              <a:rPr lang="es-AR" smtClean="0"/>
              <a:t>6/10/2023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36DC-EFAC-4DCC-88EA-42E6ED709B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013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FB-3386-47B1-9385-22DCDAFEE9BF}" type="datetimeFigureOut">
              <a:rPr lang="es-AR" smtClean="0"/>
              <a:t>6/10/2023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36DC-EFAC-4DCC-88EA-42E6ED709BAE}" type="slidenum">
              <a:rPr lang="es-AR" smtClean="0"/>
              <a:t>‹Nº›</a:t>
            </a:fld>
            <a:endParaRPr lang="es-AR"/>
          </a:p>
        </p:txBody>
      </p:sp>
      <p:pic>
        <p:nvPicPr>
          <p:cNvPr id="10" name="Imagen 9" descr="enc membrete h1">
            <a:extLst>
              <a:ext uri="{FF2B5EF4-FFF2-40B4-BE49-F238E27FC236}">
                <a16:creationId xmlns:a16="http://schemas.microsoft.com/office/drawing/2014/main" id="{12CE423E-D40B-4E3F-BD22-0B08B19DD0A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813" y="5839339"/>
            <a:ext cx="3052488" cy="35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97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260" y="5533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EFB-3386-47B1-9385-22DCDAFEE9BF}" type="datetimeFigureOut">
              <a:rPr lang="es-AR" smtClean="0"/>
              <a:t>6/10/2023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36DC-EFAC-4DCC-88EA-42E6ED709B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790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F021EFB-3386-47B1-9385-22DCDAFEE9BF}" type="datetimeFigureOut">
              <a:rPr lang="es-AR" smtClean="0"/>
              <a:t>6/10/2023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4836DC-EFAC-4DCC-88EA-42E6ED709B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499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021EFB-3386-47B1-9385-22DCDAFEE9BF}" type="datetimeFigureOut">
              <a:rPr lang="es-AR" smtClean="0"/>
              <a:t>6/10/2023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4836DC-EFAC-4DCC-88EA-42E6ED709BAE}" type="slidenum">
              <a:rPr lang="es-AR" smtClean="0"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4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42960" y="2781414"/>
                <a:ext cx="2183611" cy="719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V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ln</a:t>
                </a:r>
                <a:r>
                  <a:rPr kumimoji="0" lang="el-G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μ</a:t>
                </a:r>
                <a:r>
                  <a:rPr kumimoji="0" lang="es-V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:r>
                  <a:rPr kumimoji="0" lang="es-VE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ln</a:t>
                </a:r>
                <a:r>
                  <a:rPr kumimoji="0" lang="es-V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s-V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V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𝒃</m:t>
                        </m:r>
                      </m:num>
                      <m:den>
                        <m:r>
                          <a:rPr kumimoji="0" lang="es-V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𝑻</m:t>
                        </m:r>
                        <m:r>
                          <a:rPr kumimoji="0" lang="es-VE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</m:den>
                    </m:f>
                  </m:oMath>
                </a14:m>
                <a:endParaRPr kumimoji="0" lang="es-V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60" y="2781414"/>
                <a:ext cx="2183611" cy="719108"/>
              </a:xfrm>
              <a:prstGeom prst="rect">
                <a:avLst/>
              </a:prstGeom>
              <a:blipFill rotWithShape="1">
                <a:blip r:embed="rId2"/>
                <a:stretch>
                  <a:fillRect l="-5307" r="-8939" b="-11017"/>
                </a:stretch>
              </a:blipFill>
            </p:spPr>
            <p:txBody>
              <a:bodyPr/>
              <a:lstStyle/>
              <a:p>
                <a:r>
                  <a:rPr lang="es-V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7584" y="3730463"/>
            <a:ext cx="83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 Sustituimos los dos valores de viscosidad  y Temperaturas dadas (Sistema de dos ecuaciones).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431932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(2) Despejamos de cualquiera de las dos ecuaciones </a:t>
            </a:r>
            <a:r>
              <a:rPr kumimoji="0" lang="es-V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</a:t>
            </a:r>
            <a:r>
              <a:rPr kumimoji="0" 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8760" y="4590420"/>
            <a:ext cx="7703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(3) Encontrar el valor b. </a:t>
            </a:r>
            <a:r>
              <a:rPr kumimoji="0" lang="es-V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</a:t>
            </a:r>
            <a:r>
              <a:rPr kumimoji="0" 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(5,504)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(4) El valor de </a:t>
            </a:r>
            <a:r>
              <a:rPr kumimoji="0" lang="es-V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Lna</a:t>
            </a:r>
            <a:r>
              <a:rPr kumimoji="0" 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s-V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</a:t>
            </a:r>
            <a:r>
              <a:rPr kumimoji="0" 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(-3,1472)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(5) Encontrar el valor de Viscosidad @ 400°F (860°R). </a:t>
            </a:r>
            <a:r>
              <a:rPr kumimoji="0" lang="es-V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</a:t>
            </a:r>
            <a:r>
              <a:rPr kumimoji="0" 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(25,878 </a:t>
            </a:r>
            <a:r>
              <a:rPr kumimoji="0" lang="es-V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</a:t>
            </a:r>
            <a:r>
              <a:rPr kumimoji="0" 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30480" y="110158"/>
            <a:ext cx="7620000" cy="634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none" spc="-100" normalizeH="0" baseline="0" noProof="0" dirty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Métodos para Calcular la Viscosidad del Petróleo</a:t>
            </a:r>
          </a:p>
        </p:txBody>
      </p:sp>
      <p:pic>
        <p:nvPicPr>
          <p:cNvPr id="9" name="Picture 2" descr="Resultado de imagen para imagen de un nino resolviendo un probl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88" y="1169293"/>
            <a:ext cx="1919288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95736" y="1412776"/>
            <a:ext cx="559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Ejercicio:  </a:t>
            </a:r>
            <a:r>
              <a:rPr kumimoji="0" lang="es-V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viscosidad de un petróleo es 1.700 </a:t>
            </a:r>
            <a:r>
              <a:rPr kumimoji="0" lang="es-V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</a:t>
            </a:r>
            <a:r>
              <a:rPr kumimoji="0" lang="es-V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60 °F y de 180 </a:t>
            </a:r>
            <a:r>
              <a:rPr kumimoji="0" lang="es-V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</a:t>
            </a:r>
            <a:r>
              <a:rPr kumimoji="0" lang="es-V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200 °F. Estimar la viscosidad del mismo a 400 °F. </a:t>
            </a:r>
            <a:r>
              <a:rPr kumimoji="0" 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s-V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</a:t>
            </a:r>
            <a:r>
              <a:rPr kumimoji="0" 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25,878 </a:t>
            </a:r>
            <a:r>
              <a:rPr kumimoji="0" lang="es-V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</a:t>
            </a:r>
            <a:r>
              <a:rPr kumimoji="0" lang="es-V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6926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3FCD82-AAB3-ABE3-FF52-8F03C47EC889}"/>
              </a:ext>
            </a:extLst>
          </p:cNvPr>
          <p:cNvSpPr txBox="1"/>
          <p:nvPr/>
        </p:nvSpPr>
        <p:spPr>
          <a:xfrm>
            <a:off x="2186214" y="618095"/>
            <a:ext cx="107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Ejercicio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Resultado de imagen para imagen de un nino resolviendo un problema">
            <a:extLst>
              <a:ext uri="{FF2B5EF4-FFF2-40B4-BE49-F238E27FC236}">
                <a16:creationId xmlns:a16="http://schemas.microsoft.com/office/drawing/2014/main" id="{96E64068-0F10-B24A-B9BB-8173F0C2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6" y="325231"/>
            <a:ext cx="1919288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4F7B115-2219-CAE1-0DBA-19DAA337C27F}"/>
              </a:ext>
            </a:extLst>
          </p:cNvPr>
          <p:cNvSpPr txBox="1"/>
          <p:nvPr/>
        </p:nvSpPr>
        <p:spPr>
          <a:xfrm>
            <a:off x="2186214" y="1311068"/>
            <a:ext cx="659107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roca contiene una saturación de 50% de petróleo y 50% de agua, la gravedad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ºAPI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 petróleo es 25 ° y la porosidad de la formación es de 25%. La viscosidad del petróleo a 300 °F es de 18.000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y a 400 °F la viscosidad es de 10.000 cp. Considerando que el yacimiento sea calentado a 300°F 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Calcular la capacidad calorífica, la conductividad térmica, el calor específico y las densidades de los fluidos a dicha temperatura.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Calcular la saturación residual de petróleo a una temperatura del reservorios de 300 °F y 450 °F.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Suponer que la densidad de la roca,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ρ</a:t>
            </a:r>
            <a:r>
              <a:rPr kumimoji="0" lang="es-E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es igual a 165 lb/pie</a:t>
            </a:r>
            <a:r>
              <a:rPr kumimoji="0" lang="es-E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y el calor especifico de la roca,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E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es 0,23 BTU/lb-F.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Reflexione sobre los resultados obtenidos.</a:t>
            </a:r>
            <a:endParaRPr kumimoji="0" lang="es-A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5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4949BBD-F37E-77F0-0011-17F279CC0931}"/>
                  </a:ext>
                </a:extLst>
              </p:cNvPr>
              <p:cNvSpPr txBox="1"/>
              <p:nvPr/>
            </p:nvSpPr>
            <p:spPr>
              <a:xfrm>
                <a:off x="5283440" y="3659786"/>
                <a:ext cx="3598232" cy="928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ρ</a:t>
                </a:r>
                <a:r>
                  <a:rPr kumimoji="0" lang="es-VE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s-VE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VE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s-VE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s-VE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s-VE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𝟎𝟏𝟔𝟎𝟐</m:t>
                        </m:r>
                        <m:r>
                          <a:rPr kumimoji="0" lang="es-VE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s-VE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s-VE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s-VE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𝟎𝟎𝟎𝟎𝟐𝟑</m:t>
                        </m:r>
                        <m:r>
                          <a:rPr kumimoji="0" lang="es-VE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𝑮</m:t>
                        </m:r>
                      </m:den>
                    </m:f>
                  </m:oMath>
                </a14:m>
                <a:endParaRPr kumimoji="0" lang="es-V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V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V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Donde: G</a:t>
                </a:r>
                <a:r>
                  <a:rPr kumimoji="0" lang="es-V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- 6.6 + 0.0325T + 0,000657x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s-VE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s-VE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s-VE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s-V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4949BBD-F37E-77F0-0011-17F279CC0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440" y="3659786"/>
                <a:ext cx="3598232" cy="928588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73DA8F6-EA15-7FD4-D5B9-4A2BD4E5A55B}"/>
                  </a:ext>
                </a:extLst>
              </p:cNvPr>
              <p:cNvSpPr txBox="1"/>
              <p:nvPr/>
            </p:nvSpPr>
            <p:spPr>
              <a:xfrm>
                <a:off x="3315825" y="2353337"/>
                <a:ext cx="1967615" cy="74885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l-GR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𝝆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𝒐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VE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l-GR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ρ</m:t>
                            </m:r>
                          </m:e>
                          <m:sub>
                            <m:r>
                              <a:rPr kumimoji="0" lang="es-VE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𝒐𝒔𝒄</m:t>
                            </m:r>
                          </m:sub>
                        </m:sSub>
                      </m:num>
                      <m:den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s-VE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s-VE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𝑻</m:t>
                            </m:r>
                            <m:r>
                              <a:rPr kumimoji="0" lang="es-VE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s-VE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𝟔𝟖</m:t>
                            </m:r>
                          </m:num>
                          <m:den>
                            <m:r>
                              <a:rPr kumimoji="0" lang="es-VE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𝟏𝟖𝟖𝟓</m:t>
                            </m:r>
                          </m:den>
                        </m:f>
                      </m:den>
                    </m:f>
                  </m:oMath>
                </a14:m>
                <a:r>
                  <a:rPr kumimoji="0" lang="es-V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V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73DA8F6-EA15-7FD4-D5B9-4A2BD4E5A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825" y="2353337"/>
                <a:ext cx="1967615" cy="748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302E9067-1DA3-1AB8-2AE4-4775854A3674}"/>
                  </a:ext>
                </a:extLst>
              </p:cNvPr>
              <p:cNvSpPr txBox="1"/>
              <p:nvPr/>
            </p:nvSpPr>
            <p:spPr>
              <a:xfrm>
                <a:off x="5374719" y="2434795"/>
                <a:ext cx="1886159" cy="68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ϓ</a:t>
                </a:r>
                <a:r>
                  <a:rPr kumimoji="0" lang="es-V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𝟏𝟒𝟏</m:t>
                        </m:r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°</m:t>
                        </m:r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𝑨𝑷𝑰</m:t>
                        </m:r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𝟏𝟑𝟏</m:t>
                        </m:r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s-V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V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302E9067-1DA3-1AB8-2AE4-4775854A3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719" y="2434795"/>
                <a:ext cx="1886159" cy="6812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64FF1D2F-C93A-3C0F-73C8-C2013A05D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1" t="68862" r="48479" b="24055"/>
          <a:stretch/>
        </p:blipFill>
        <p:spPr bwMode="auto">
          <a:xfrm>
            <a:off x="418343" y="5267251"/>
            <a:ext cx="3740552" cy="4144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719A32E7-FEE9-9E63-1270-5C691DF18AD6}"/>
                  </a:ext>
                </a:extLst>
              </p:cNvPr>
              <p:cNvSpPr txBox="1"/>
              <p:nvPr/>
            </p:nvSpPr>
            <p:spPr>
              <a:xfrm>
                <a:off x="262329" y="967694"/>
                <a:ext cx="6106993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V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</a:t>
                </a:r>
                <a14:m>
                  <m:oMath xmlns:m="http://schemas.openxmlformats.org/officeDocument/2006/math"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l-GR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𝝓</m:t>
                        </m:r>
                      </m:e>
                    </m:d>
                    <m:r>
                      <a:rPr kumimoji="0" lang="el-GR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𝝆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𝒓𝑪𝒓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 </m:t>
                    </m:r>
                    <m:r>
                      <a:rPr kumimoji="0" lang="el-GR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𝝓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(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𝑺𝒐</m:t>
                    </m:r>
                    <m:r>
                      <a:rPr kumimoji="0" lang="el-GR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𝝆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𝒐𝑪𝒐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𝑺𝒘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l-GR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𝝆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𝒘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𝑪𝒘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𝑺𝒈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l-GR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𝝆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𝒈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𝑪𝒈</m:t>
                    </m:r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s-V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719A32E7-FEE9-9E63-1270-5C691DF18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29" y="967694"/>
                <a:ext cx="6106993" cy="369332"/>
              </a:xfrm>
              <a:prstGeom prst="rect">
                <a:avLst/>
              </a:prstGeom>
              <a:blipFill>
                <a:blip r:embed="rId6"/>
                <a:stretch>
                  <a:fillRect l="-199" t="-7937" b="-222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A206C7B4-1BF0-4C55-B06A-139800E75AF0}"/>
                  </a:ext>
                </a:extLst>
              </p:cNvPr>
              <p:cNvSpPr txBox="1"/>
              <p:nvPr/>
            </p:nvSpPr>
            <p:spPr>
              <a:xfrm>
                <a:off x="2852196" y="1662935"/>
                <a:ext cx="3838487" cy="31258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  <m:sub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𝒘</m:t>
                          </m:r>
                        </m:sub>
                      </m:sSub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𝟎𝟓𝟎𝟒</m:t>
                      </m:r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−</m:t>
                      </m:r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𝟔</m:t>
                      </m:r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𝟎𝟓</m:t>
                      </m:r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</m:sup>
                      </m:sSup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𝟕𝟗</m:t>
                      </m:r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𝒙</m:t>
                      </m:r>
                      <m:sSup>
                        <m:sSupPr>
                          <m:ctrlP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  <m:sSup>
                        <m:sSupPr>
                          <m:ctrlP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𝑻</m:t>
                          </m:r>
                        </m:e>
                        <m:sup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s-V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A206C7B4-1BF0-4C55-B06A-139800E75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196" y="1662935"/>
                <a:ext cx="3838487" cy="3125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48056A79-BE14-B55B-FB40-05210513F130}"/>
                  </a:ext>
                </a:extLst>
              </p:cNvPr>
              <p:cNvSpPr txBox="1"/>
              <p:nvPr/>
            </p:nvSpPr>
            <p:spPr>
              <a:xfrm>
                <a:off x="6798397" y="1525579"/>
                <a:ext cx="2188420" cy="5416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  <m:sub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𝒐</m:t>
                          </m:r>
                        </m:sub>
                      </m:sSub>
                      <m:r>
                        <a:rPr kumimoji="0" lang="es-VE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𝟑𝟖𝟖</m:t>
                          </m:r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𝟎𝟎𝟎𝟒𝟓</m:t>
                          </m:r>
                          <m:r>
                            <a:rPr kumimoji="0" lang="es-VE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𝑻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s-VE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kumimoji="0" lang="el-GR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ϓ</m:t>
                              </m:r>
                              <m:r>
                                <a:rPr kumimoji="0" lang="es-VE" sz="1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s-V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48056A79-BE14-B55B-FB40-05210513F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397" y="1525579"/>
                <a:ext cx="2188420" cy="5416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>
            <a:extLst>
              <a:ext uri="{FF2B5EF4-FFF2-40B4-BE49-F238E27FC236}">
                <a16:creationId xmlns:a16="http://schemas.microsoft.com/office/drawing/2014/main" id="{AF0AA27E-4472-D1BD-38AD-AE5B999F4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2" t="40853" r="46398" b="46250"/>
          <a:stretch/>
        </p:blipFill>
        <p:spPr bwMode="auto">
          <a:xfrm>
            <a:off x="352269" y="3922341"/>
            <a:ext cx="2254525" cy="5863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79E76BB-09A3-9263-54D3-8692E928BD12}"/>
              </a:ext>
            </a:extLst>
          </p:cNvPr>
          <p:cNvSpPr txBox="1"/>
          <p:nvPr/>
        </p:nvSpPr>
        <p:spPr>
          <a:xfrm>
            <a:off x="262329" y="86131"/>
            <a:ext cx="1394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FORMULAS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374E1C-BA0A-8199-F7B4-92A0A0DAAD24}"/>
              </a:ext>
            </a:extLst>
          </p:cNvPr>
          <p:cNvSpPr txBox="1">
            <a:spLocks/>
          </p:cNvSpPr>
          <p:nvPr/>
        </p:nvSpPr>
        <p:spPr>
          <a:xfrm>
            <a:off x="324465" y="4800079"/>
            <a:ext cx="3034487" cy="4030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8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Saturación del Petróleo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BF08205-CCE5-DE4E-2F0F-FE0C0C28CDC4}"/>
              </a:ext>
            </a:extLst>
          </p:cNvPr>
          <p:cNvSpPr txBox="1"/>
          <p:nvPr/>
        </p:nvSpPr>
        <p:spPr>
          <a:xfrm>
            <a:off x="262329" y="533343"/>
            <a:ext cx="23668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es-AR"/>
            </a:defPPr>
            <a:lvl1pPr>
              <a:spcBef>
                <a:spcPct val="0"/>
              </a:spcBef>
              <a:buNone/>
              <a:defRPr cap="none" spc="-100" baseline="0">
                <a:ln>
                  <a:noFill/>
                </a:ln>
                <a:solidFill>
                  <a:schemeClr val="bg1"/>
                </a:solidFill>
                <a:effectLst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Capacidad Calorífica</a:t>
            </a:r>
            <a:endParaRPr kumimoji="0" lang="es-AR" sz="18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675566B-9453-BF99-045C-8D8EAB6B59C6}"/>
              </a:ext>
            </a:extLst>
          </p:cNvPr>
          <p:cNvSpPr txBox="1"/>
          <p:nvPr/>
        </p:nvSpPr>
        <p:spPr>
          <a:xfrm>
            <a:off x="262330" y="1557343"/>
            <a:ext cx="2626014" cy="723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es-AR"/>
            </a:defPPr>
            <a:lvl1pPr>
              <a:spcBef>
                <a:spcPct val="0"/>
              </a:spcBef>
              <a:buNone/>
              <a:defRPr cap="none" spc="-100" baseline="0">
                <a:ln>
                  <a:noFill/>
                </a:ln>
                <a:solidFill>
                  <a:schemeClr val="bg1"/>
                </a:solidFill>
                <a:effectLst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Calor específico del agua y del petróleo</a:t>
            </a:r>
            <a:endParaRPr kumimoji="0" lang="es-AR" sz="18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4FC0334-CD76-99EF-6646-C616FF9AA96D}"/>
              </a:ext>
            </a:extLst>
          </p:cNvPr>
          <p:cNvSpPr txBox="1"/>
          <p:nvPr/>
        </p:nvSpPr>
        <p:spPr>
          <a:xfrm>
            <a:off x="262329" y="3310799"/>
            <a:ext cx="38965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es-AR"/>
            </a:defPPr>
            <a:lvl1pPr>
              <a:spcBef>
                <a:spcPct val="0"/>
              </a:spcBef>
              <a:buNone/>
              <a:defRPr cap="none" spc="-100" baseline="0">
                <a:ln>
                  <a:noFill/>
                </a:ln>
                <a:solidFill>
                  <a:schemeClr val="bg1"/>
                </a:solidFill>
                <a:effectLst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Conductividad </a:t>
            </a:r>
            <a:endParaRPr kumimoji="0" lang="es-AR" sz="18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606E477-8835-24B0-D396-CC8BB467C13C}"/>
              </a:ext>
            </a:extLst>
          </p:cNvPr>
          <p:cNvSpPr txBox="1"/>
          <p:nvPr/>
        </p:nvSpPr>
        <p:spPr>
          <a:xfrm>
            <a:off x="6317798" y="3292314"/>
            <a:ext cx="18738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es-AR"/>
            </a:defPPr>
            <a:lvl1pPr>
              <a:spcBef>
                <a:spcPct val="0"/>
              </a:spcBef>
              <a:buNone/>
              <a:defRPr cap="none" spc="-100" baseline="0">
                <a:ln>
                  <a:noFill/>
                </a:ln>
                <a:solidFill>
                  <a:schemeClr val="bg1"/>
                </a:solidFill>
                <a:effectLst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Densidad del agua</a:t>
            </a:r>
            <a:endParaRPr kumimoji="0" lang="es-AR" sz="18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657348A-33F5-79C2-B407-E37E7016BCB6}"/>
              </a:ext>
            </a:extLst>
          </p:cNvPr>
          <p:cNvSpPr txBox="1"/>
          <p:nvPr/>
        </p:nvSpPr>
        <p:spPr>
          <a:xfrm>
            <a:off x="262329" y="2547800"/>
            <a:ext cx="28864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es-AR"/>
            </a:defPPr>
            <a:lvl1pPr>
              <a:spcBef>
                <a:spcPct val="0"/>
              </a:spcBef>
              <a:buNone/>
              <a:defRPr cap="none" spc="-100" baseline="0">
                <a:ln>
                  <a:noFill/>
                </a:ln>
                <a:solidFill>
                  <a:schemeClr val="bg1"/>
                </a:solidFill>
                <a:effectLst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Densidad del petróleo</a:t>
            </a:r>
            <a:endParaRPr kumimoji="0" lang="es-AR" sz="18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24AC098-684C-2612-9F94-EF8415293A11}"/>
              </a:ext>
            </a:extLst>
          </p:cNvPr>
          <p:cNvSpPr txBox="1"/>
          <p:nvPr/>
        </p:nvSpPr>
        <p:spPr>
          <a:xfrm>
            <a:off x="6458870" y="977445"/>
            <a:ext cx="2009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 y Saturaciones en Fracción.</a:t>
            </a: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4">
                <a:extLst>
                  <a:ext uri="{FF2B5EF4-FFF2-40B4-BE49-F238E27FC236}">
                    <a16:creationId xmlns:a16="http://schemas.microsoft.com/office/drawing/2014/main" id="{192407E8-D48F-0EE2-2D93-B78CEE78C0A6}"/>
                  </a:ext>
                </a:extLst>
              </p:cNvPr>
              <p:cNvSpPr txBox="1"/>
              <p:nvPr/>
            </p:nvSpPr>
            <p:spPr>
              <a:xfrm>
                <a:off x="2702933" y="3911057"/>
                <a:ext cx="2299975" cy="5564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𝑲</m:t>
                          </m:r>
                        </m:e>
                        <m:sub>
                          <m: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𝒉</m:t>
                          </m:r>
                        </m:sub>
                      </m:sSub>
                      <m:r>
                        <a:rPr kumimoji="0" lang="es-VE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𝟐𝟔</m:t>
                          </m:r>
                          <m: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𝟑𝟏</m:t>
                          </m:r>
                        </m:num>
                        <m:den>
                          <m:sSup>
                            <m:sSupPr>
                              <m:ctrlPr>
                                <a:rPr kumimoji="0" lang="es-VE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VE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𝑻</m:t>
                              </m:r>
                            </m:e>
                            <m:sup>
                              <m:r>
                                <a:rPr kumimoji="0" lang="es-VE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s-VE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s-VE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𝟓𝟓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𝟔</m:t>
                          </m:r>
                          <m: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l-GR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ρ</m:t>
                          </m:r>
                          <m: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𝒓</m:t>
                          </m:r>
                          <m: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𝑺𝒘</m:t>
                          </m:r>
                          <m:r>
                            <a:rPr kumimoji="0" lang="es-VE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s-V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4">
                <a:extLst>
                  <a:ext uri="{FF2B5EF4-FFF2-40B4-BE49-F238E27FC236}">
                    <a16:creationId xmlns:a16="http://schemas.microsoft.com/office/drawing/2014/main" id="{192407E8-D48F-0EE2-2D93-B78CEE78C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933" y="3911057"/>
                <a:ext cx="2299975" cy="5564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17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97ACAB5-AAC8-B3FA-B33F-71ACA7A23AD9}"/>
              </a:ext>
            </a:extLst>
          </p:cNvPr>
          <p:cNvSpPr txBox="1"/>
          <p:nvPr/>
        </p:nvSpPr>
        <p:spPr>
          <a:xfrm>
            <a:off x="2186214" y="1311068"/>
            <a:ext cx="66908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está inyectando vapor de 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80%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calidad a una presión de 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750 </a:t>
            </a:r>
            <a:r>
              <a:rPr kumimoji="0" lang="es-E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lpca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cierto yacimiento, a través de la tubería de revestimiento. Si la presión del vapor en el fondo del pozo es de 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600 </a:t>
            </a:r>
            <a:r>
              <a:rPr kumimoji="0" lang="es-E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lpca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las pérdidas se estiman en un 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46%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 calor inyectado.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Calcular la calidad del vapor frente a la arena productora, suponiendo que las pérdidas de calor sean de un 16% y de un 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46%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 calor inyectado respectivamente.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Reflexione sobre los resultados obtenidos.</a:t>
            </a:r>
            <a:endParaRPr kumimoji="0" lang="es-A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DE05F3-7863-A494-456A-48A7F605F804}"/>
              </a:ext>
            </a:extLst>
          </p:cNvPr>
          <p:cNvSpPr txBox="1"/>
          <p:nvPr/>
        </p:nvSpPr>
        <p:spPr>
          <a:xfrm>
            <a:off x="2186214" y="764791"/>
            <a:ext cx="1394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PROBLEMA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Resultado de imagen para imagen de un nino resolviendo un problema">
            <a:extLst>
              <a:ext uri="{FF2B5EF4-FFF2-40B4-BE49-F238E27FC236}">
                <a16:creationId xmlns:a16="http://schemas.microsoft.com/office/drawing/2014/main" id="{9CE3D10E-F9D6-B808-FE83-49A6A35A5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6" y="325231"/>
            <a:ext cx="1919288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1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3">
                <a:extLst>
                  <a:ext uri="{FF2B5EF4-FFF2-40B4-BE49-F238E27FC236}">
                    <a16:creationId xmlns:a16="http://schemas.microsoft.com/office/drawing/2014/main" id="{82D3E855-E7BF-40B8-7D96-586EB37C2985}"/>
                  </a:ext>
                </a:extLst>
              </p:cNvPr>
              <p:cNvSpPr txBox="1"/>
              <p:nvPr/>
            </p:nvSpPr>
            <p:spPr>
              <a:xfrm>
                <a:off x="3114100" y="927743"/>
                <a:ext cx="2210798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VE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𝑻𝒔</m:t>
                      </m:r>
                      <m:r>
                        <a:rPr kumimoji="0" lang="es-VE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s-VE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𝟏𝟏𝟓</m:t>
                      </m:r>
                      <m:r>
                        <a:rPr kumimoji="0" lang="es-VE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s-VE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</m:t>
                      </m:r>
                      <m:sSup>
                        <m:sSupPr>
                          <m:ctrlPr>
                            <a:rPr kumimoji="0" lang="es-VE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s-E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VE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𝑷𝒔</m:t>
                          </m:r>
                        </m:e>
                        <m:sup>
                          <m:r>
                            <a:rPr kumimoji="0" lang="es-VE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s-VE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s-VE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𝟐𝟐𝟓</m:t>
                          </m:r>
                        </m:sup>
                      </m:sSup>
                    </m:oMath>
                  </m:oMathPara>
                </a14:m>
                <a:endParaRPr kumimoji="0" lang="es-V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3">
                <a:extLst>
                  <a:ext uri="{FF2B5EF4-FFF2-40B4-BE49-F238E27FC236}">
                    <a16:creationId xmlns:a16="http://schemas.microsoft.com/office/drawing/2014/main" id="{82D3E855-E7BF-40B8-7D96-586EB37C2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100" y="927743"/>
                <a:ext cx="2210798" cy="3796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4">
            <a:extLst>
              <a:ext uri="{FF2B5EF4-FFF2-40B4-BE49-F238E27FC236}">
                <a16:creationId xmlns:a16="http://schemas.microsoft.com/office/drawing/2014/main" id="{EC6F24D5-256B-ABED-E9DC-27E750D96F5E}"/>
              </a:ext>
            </a:extLst>
          </p:cNvPr>
          <p:cNvSpPr/>
          <p:nvPr/>
        </p:nvSpPr>
        <p:spPr>
          <a:xfrm>
            <a:off x="3314283" y="1644656"/>
            <a:ext cx="201061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Hw</a:t>
            </a:r>
            <a:r>
              <a:rPr kumimoji="0" lang="es-VE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s-VE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cw</a:t>
            </a:r>
            <a:r>
              <a:rPr kumimoji="0" lang="es-VE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s-VE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</a:t>
            </a:r>
            <a:r>
              <a:rPr kumimoji="0" lang="es-VE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32)</a:t>
            </a:r>
            <a:endParaRPr kumimoji="0" lang="es-V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9BDB9C-3FE6-4295-D499-EE7751E584AF}"/>
              </a:ext>
            </a:extLst>
          </p:cNvPr>
          <p:cNvSpPr txBox="1"/>
          <p:nvPr/>
        </p:nvSpPr>
        <p:spPr>
          <a:xfrm>
            <a:off x="3587542" y="3240865"/>
            <a:ext cx="201061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 = </a:t>
            </a:r>
            <a:r>
              <a:rPr kumimoji="0" lang="es-VE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Hw</a:t>
            </a:r>
            <a:r>
              <a:rPr kumimoji="0" lang="es-VE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s-VE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</a:t>
            </a:r>
            <a:r>
              <a:rPr kumimoji="0" lang="es-VE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V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02A8C4E2-94A9-4121-C6AE-2A93134BFE9B}"/>
                  </a:ext>
                </a:extLst>
              </p:cNvPr>
              <p:cNvSpPr txBox="1"/>
              <p:nvPr/>
            </p:nvSpPr>
            <p:spPr>
              <a:xfrm>
                <a:off x="5731298" y="3233876"/>
                <a:ext cx="2452146" cy="4070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V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</a:t>
                </a:r>
                <a14:m>
                  <m:oMath xmlns:m="http://schemas.openxmlformats.org/officeDocument/2006/math">
                    <m:r>
                      <a:rPr kumimoji="0" lang="es-VE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𝒔</m:t>
                    </m:r>
                    <m:r>
                      <a:rPr kumimoji="0" lang="es-VE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s-VE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𝟏𝟏𝟏𝟗</m:t>
                    </m:r>
                    <m:sSup>
                      <m:sSupPr>
                        <m:ctrlPr>
                          <a:rPr kumimoji="0" lang="es-VE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s-VE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𝑷𝒔</m:t>
                        </m:r>
                      </m:e>
                      <m:sup>
                        <m:r>
                          <a:rPr kumimoji="0" lang="es-VE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s-VE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s-VE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𝟎𝟏𝟐𝟔𝟕</m:t>
                        </m:r>
                      </m:sup>
                    </m:sSup>
                  </m:oMath>
                </a14:m>
                <a:endParaRPr kumimoji="0" lang="es-V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02A8C4E2-94A9-4121-C6AE-2A93134BF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298" y="3233876"/>
                <a:ext cx="2452146" cy="407099"/>
              </a:xfrm>
              <a:prstGeom prst="rect">
                <a:avLst/>
              </a:prstGeom>
              <a:blipFill>
                <a:blip r:embed="rId4"/>
                <a:stretch>
                  <a:fillRect l="-2222" t="-2857" b="-228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EFA22EAE-3FCA-BB69-1669-D1E8ED93F83F}"/>
              </a:ext>
            </a:extLst>
          </p:cNvPr>
          <p:cNvSpPr/>
          <p:nvPr/>
        </p:nvSpPr>
        <p:spPr>
          <a:xfrm>
            <a:off x="3171519" y="2423524"/>
            <a:ext cx="1895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Hws</a:t>
            </a:r>
            <a:r>
              <a:rPr kumimoji="0" lang="es-VE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s-VE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Hw</a:t>
            </a:r>
            <a:r>
              <a:rPr kumimoji="0" lang="es-VE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X </a:t>
            </a:r>
            <a:r>
              <a:rPr kumimoji="0" lang="es-VE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</a:t>
            </a:r>
            <a:endParaRPr kumimoji="0" lang="es-V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784CB659-AEE8-52F8-7F4C-5603A55F81E9}"/>
                  </a:ext>
                </a:extLst>
              </p:cNvPr>
              <p:cNvSpPr txBox="1"/>
              <p:nvPr/>
            </p:nvSpPr>
            <p:spPr>
              <a:xfrm>
                <a:off x="2885306" y="4051321"/>
                <a:ext cx="3373387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VE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𝑳𝒗</m:t>
                      </m:r>
                      <m:r>
                        <a:rPr kumimoji="0" lang="es-VE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s-VE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𝟏𝟑𝟏𝟖</m:t>
                      </m:r>
                      <m:sSup>
                        <m:sSupPr>
                          <m:ctrlPr>
                            <a:rPr kumimoji="0" lang="es-VE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s-VE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𝑷𝒔</m:t>
                          </m:r>
                        </m:e>
                        <m:sup>
                          <m:r>
                            <a:rPr kumimoji="0" lang="es-VE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s-VE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s-VE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s-VE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𝟎𝟖𝟕𝟕𝟒</m:t>
                          </m:r>
                        </m:sup>
                      </m:sSup>
                    </m:oMath>
                  </m:oMathPara>
                </a14:m>
                <a:endParaRPr kumimoji="0" lang="es-V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784CB659-AEE8-52F8-7F4C-5603A55F8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306" y="4051321"/>
                <a:ext cx="3373387" cy="407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39286CE7-3556-21D9-6561-AFEB61C20DB3}"/>
              </a:ext>
            </a:extLst>
          </p:cNvPr>
          <p:cNvSpPr txBox="1"/>
          <p:nvPr/>
        </p:nvSpPr>
        <p:spPr>
          <a:xfrm>
            <a:off x="262329" y="388550"/>
            <a:ext cx="1394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FORMULAS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FB879F7-0C83-9885-5311-6A23713ABF2B}"/>
              </a:ext>
            </a:extLst>
          </p:cNvPr>
          <p:cNvSpPr txBox="1"/>
          <p:nvPr/>
        </p:nvSpPr>
        <p:spPr>
          <a:xfrm>
            <a:off x="374316" y="941120"/>
            <a:ext cx="27107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es-AR"/>
            </a:defPPr>
            <a:lvl1pPr>
              <a:spcBef>
                <a:spcPct val="0"/>
              </a:spcBef>
              <a:buNone/>
              <a:defRPr cap="none" spc="-100" baseline="0">
                <a:ln>
                  <a:noFill/>
                </a:ln>
                <a:solidFill>
                  <a:schemeClr val="bg1"/>
                </a:solidFill>
                <a:effectLst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Temperatura de Saturación</a:t>
            </a:r>
            <a:endParaRPr kumimoji="0" lang="es-AR" sz="18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DCB5171-2103-0CC4-E3B6-CEB0F178EB17}"/>
              </a:ext>
            </a:extLst>
          </p:cNvPr>
          <p:cNvSpPr txBox="1"/>
          <p:nvPr/>
        </p:nvSpPr>
        <p:spPr>
          <a:xfrm>
            <a:off x="403345" y="1694673"/>
            <a:ext cx="27107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es-AR"/>
            </a:defPPr>
            <a:lvl1pPr>
              <a:spcBef>
                <a:spcPct val="0"/>
              </a:spcBef>
              <a:buNone/>
              <a:defRPr cap="none" spc="-100" baseline="0">
                <a:ln>
                  <a:noFill/>
                </a:ln>
                <a:solidFill>
                  <a:schemeClr val="bg1"/>
                </a:solidFill>
                <a:effectLst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Entalpía del  agua</a:t>
            </a:r>
            <a:endParaRPr kumimoji="0" lang="es-AR" sz="18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445CCF9-1864-E17F-EB67-634E087AF0BA}"/>
              </a:ext>
            </a:extLst>
          </p:cNvPr>
          <p:cNvSpPr txBox="1"/>
          <p:nvPr/>
        </p:nvSpPr>
        <p:spPr>
          <a:xfrm>
            <a:off x="403345" y="2468611"/>
            <a:ext cx="27107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es-AR"/>
            </a:defPPr>
            <a:lvl1pPr>
              <a:spcBef>
                <a:spcPct val="0"/>
              </a:spcBef>
              <a:buNone/>
              <a:defRPr cap="none" spc="-100" baseline="0">
                <a:ln>
                  <a:noFill/>
                </a:ln>
                <a:solidFill>
                  <a:schemeClr val="bg1"/>
                </a:solidFill>
                <a:effectLst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Entalpía del  vapor húmedo</a:t>
            </a:r>
            <a:endParaRPr kumimoji="0" lang="es-AR" sz="18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5458E3E-D7F7-82C6-5799-48B0A43E24CD}"/>
              </a:ext>
            </a:extLst>
          </p:cNvPr>
          <p:cNvSpPr txBox="1"/>
          <p:nvPr/>
        </p:nvSpPr>
        <p:spPr>
          <a:xfrm>
            <a:off x="374316" y="4125042"/>
            <a:ext cx="27107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es-AR"/>
            </a:defPPr>
            <a:lvl1pPr>
              <a:spcBef>
                <a:spcPct val="0"/>
              </a:spcBef>
              <a:buNone/>
              <a:defRPr cap="none" spc="-100" baseline="0">
                <a:ln>
                  <a:noFill/>
                </a:ln>
                <a:solidFill>
                  <a:schemeClr val="bg1"/>
                </a:solidFill>
                <a:effectLst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Calor Latente</a:t>
            </a:r>
            <a:endParaRPr kumimoji="0" lang="es-AR" sz="18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5679177-4904-B19A-2E0A-728F83BADADB}"/>
              </a:ext>
            </a:extLst>
          </p:cNvPr>
          <p:cNvSpPr txBox="1"/>
          <p:nvPr/>
        </p:nvSpPr>
        <p:spPr>
          <a:xfrm>
            <a:off x="374316" y="3277383"/>
            <a:ext cx="308008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es-AR"/>
            </a:defPPr>
            <a:lvl1pPr>
              <a:spcBef>
                <a:spcPct val="0"/>
              </a:spcBef>
              <a:buNone/>
              <a:defRPr cap="none" spc="-100" baseline="0">
                <a:ln>
                  <a:noFill/>
                </a:ln>
                <a:solidFill>
                  <a:schemeClr val="bg1"/>
                </a:solidFill>
                <a:effectLst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Entalpía del  vapor seco y saturado</a:t>
            </a:r>
            <a:endParaRPr kumimoji="0" lang="es-AR" sz="18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">
                <a:extLst>
                  <a:ext uri="{FF2B5EF4-FFF2-40B4-BE49-F238E27FC236}">
                    <a16:creationId xmlns:a16="http://schemas.microsoft.com/office/drawing/2014/main" id="{04FA1A81-39AC-E13A-D23F-276501817C0C}"/>
                  </a:ext>
                </a:extLst>
              </p:cNvPr>
              <p:cNvSpPr txBox="1"/>
              <p:nvPr/>
            </p:nvSpPr>
            <p:spPr>
              <a:xfrm>
                <a:off x="5588269" y="1642385"/>
                <a:ext cx="1999202" cy="37965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V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Hw</a:t>
                </a:r>
                <a14:m>
                  <m:oMath xmlns:m="http://schemas.openxmlformats.org/officeDocument/2006/math">
                    <m:r>
                      <a:rPr kumimoji="0" lang="es-VE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s-E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𝟗𝟏</m:t>
                    </m:r>
                    <m:r>
                      <a:rPr kumimoji="0" lang="es-E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s-E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sSup>
                      <m:sSupPr>
                        <m:ctrlP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𝑷</m:t>
                        </m:r>
                      </m:e>
                      <m:sup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s-VE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𝟐𝟓𝟕𝟒</m:t>
                        </m:r>
                      </m:sup>
                    </m:sSup>
                  </m:oMath>
                </a14:m>
                <a:endParaRPr kumimoji="0" lang="es-V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3">
                <a:extLst>
                  <a:ext uri="{FF2B5EF4-FFF2-40B4-BE49-F238E27FC236}">
                    <a16:creationId xmlns:a16="http://schemas.microsoft.com/office/drawing/2014/main" id="{04FA1A81-39AC-E13A-D23F-276501817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269" y="1642385"/>
                <a:ext cx="1999202" cy="379656"/>
              </a:xfrm>
              <a:prstGeom prst="rect">
                <a:avLst/>
              </a:prstGeom>
              <a:blipFill>
                <a:blip r:embed="rId6"/>
                <a:stretch>
                  <a:fillRect l="-2417" t="-3030" b="-196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89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0C8CD03-14B2-75BD-CF88-93E6C7510C25}"/>
              </a:ext>
            </a:extLst>
          </p:cNvPr>
          <p:cNvSpPr txBox="1"/>
          <p:nvPr/>
        </p:nvSpPr>
        <p:spPr>
          <a:xfrm>
            <a:off x="2186214" y="1273454"/>
            <a:ext cx="642328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Vapor a 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155,6 </a:t>
            </a:r>
            <a:r>
              <a:rPr kumimoji="0" lang="es-E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lpca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calidad igual a 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está siendo inyectado en una formación de 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pies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espesor a una tasa de 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1.000 B/D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(equivalente de agua). Calcular el 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volumen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la zona de vapor utilizando el modelo de Marx y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Langenheim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las 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pérdidas acumuladas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calor hacia las capas supra y subyacentes, al final de 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1.460 días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inyección continua.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Otros datos son: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CB829E-F154-EAB2-D079-737AD0B8C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7" t="36952" r="53606" b="35348"/>
          <a:stretch/>
        </p:blipFill>
        <p:spPr>
          <a:xfrm>
            <a:off x="1596571" y="3084081"/>
            <a:ext cx="4039731" cy="266510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E612075-B045-E420-E31B-6043DA6E3BA5}"/>
              </a:ext>
            </a:extLst>
          </p:cNvPr>
          <p:cNvSpPr txBox="1"/>
          <p:nvPr/>
        </p:nvSpPr>
        <p:spPr>
          <a:xfrm>
            <a:off x="2186214" y="764791"/>
            <a:ext cx="1394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PROBLEMA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Resultado de imagen para imagen de un nino resolviendo un problema">
            <a:extLst>
              <a:ext uri="{FF2B5EF4-FFF2-40B4-BE49-F238E27FC236}">
                <a16:creationId xmlns:a16="http://schemas.microsoft.com/office/drawing/2014/main" id="{D25DFE2E-4B79-BD61-825C-57AF49498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6" y="325231"/>
            <a:ext cx="1919288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9279983-C337-412F-AD5A-29A00A310700}"/>
              </a:ext>
            </a:extLst>
          </p:cNvPr>
          <p:cNvSpPr txBox="1"/>
          <p:nvPr/>
        </p:nvSpPr>
        <p:spPr>
          <a:xfrm>
            <a:off x="3455233" y="58065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Reflexione sobre los resultados obtenidos.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0C22718-B2E3-B370-4078-EF9B9F9DEA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89" t="24706" r="32295" b="39430"/>
          <a:stretch/>
        </p:blipFill>
        <p:spPr>
          <a:xfrm>
            <a:off x="4195847" y="2975617"/>
            <a:ext cx="4948153" cy="16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0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FAD868-9C10-4D16-E812-C760D2388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31" t="57867" r="35192" b="31320"/>
          <a:stretch/>
        </p:blipFill>
        <p:spPr>
          <a:xfrm>
            <a:off x="479686" y="1231822"/>
            <a:ext cx="4264182" cy="728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EA9691-3AFB-0D73-3686-A1E45DC2E573}"/>
              </a:ext>
            </a:extLst>
          </p:cNvPr>
          <p:cNvSpPr txBox="1"/>
          <p:nvPr/>
        </p:nvSpPr>
        <p:spPr>
          <a:xfrm>
            <a:off x="434715" y="719195"/>
            <a:ext cx="38538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Tasa de Inyección de calor (BTU/h: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B818D2-9277-5D19-AA48-8C602B42176D}"/>
              </a:ext>
            </a:extLst>
          </p:cNvPr>
          <p:cNvSpPr txBox="1"/>
          <p:nvPr/>
        </p:nvSpPr>
        <p:spPr>
          <a:xfrm>
            <a:off x="389744" y="2703718"/>
            <a:ext cx="320789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Volumen de la zona de Vapor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A53A97-7BE9-23D4-185B-2B745397A7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28" t="79482" r="56393" b="12314"/>
          <a:stretch/>
        </p:blipFill>
        <p:spPr>
          <a:xfrm>
            <a:off x="4855454" y="1350783"/>
            <a:ext cx="2551899" cy="88649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8F962C8-5A50-7671-E064-3A237FEB7C33}"/>
              </a:ext>
            </a:extLst>
          </p:cNvPr>
          <p:cNvSpPr txBox="1"/>
          <p:nvPr/>
        </p:nvSpPr>
        <p:spPr>
          <a:xfrm>
            <a:off x="5096112" y="748627"/>
            <a:ext cx="320789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Tiempo adimensional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DC72A6-90D7-BE48-8244-5112FE4F06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56" t="36315" r="54098" b="54009"/>
          <a:stretch/>
        </p:blipFill>
        <p:spPr>
          <a:xfrm>
            <a:off x="4810909" y="2530938"/>
            <a:ext cx="2339321" cy="8347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D9C252A-7BE3-7493-A1C4-57E286684C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147" t="50809" r="55437" b="39908"/>
          <a:stretch/>
        </p:blipFill>
        <p:spPr>
          <a:xfrm>
            <a:off x="5096111" y="4813179"/>
            <a:ext cx="1723643" cy="6705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12FFE5C-FE16-E9E9-F775-79ED6E617B7A}"/>
              </a:ext>
            </a:extLst>
          </p:cNvPr>
          <p:cNvSpPr txBox="1"/>
          <p:nvPr/>
        </p:nvSpPr>
        <p:spPr>
          <a:xfrm>
            <a:off x="4733880" y="3996245"/>
            <a:ext cx="38854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Pérdida de Calor hacia las formaciones adyacentes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2C4C45A-3F57-7E3E-1CFD-8EA5672A6A2F}"/>
              </a:ext>
            </a:extLst>
          </p:cNvPr>
          <p:cNvSpPr txBox="1"/>
          <p:nvPr/>
        </p:nvSpPr>
        <p:spPr>
          <a:xfrm>
            <a:off x="6457991" y="2126844"/>
            <a:ext cx="78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t= horas</a:t>
            </a:r>
            <a:endParaRPr kumimoji="0" lang="es-A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DF89F0-65FC-9C9E-A60F-7223B9E76D20}"/>
              </a:ext>
            </a:extLst>
          </p:cNvPr>
          <p:cNvSpPr txBox="1"/>
          <p:nvPr/>
        </p:nvSpPr>
        <p:spPr>
          <a:xfrm>
            <a:off x="1193289" y="2047738"/>
            <a:ext cx="3122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tasa de inyección del vapor en B/D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Xst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Calidad del vapor en fracción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88F0A052-A9F6-6AC4-A47A-22A6E8327DBA}"/>
              </a:ext>
            </a:extLst>
          </p:cNvPr>
          <p:cNvGrpSpPr/>
          <p:nvPr/>
        </p:nvGrpSpPr>
        <p:grpSpPr>
          <a:xfrm>
            <a:off x="434715" y="3497497"/>
            <a:ext cx="4020378" cy="1998527"/>
            <a:chOff x="389744" y="3133289"/>
            <a:chExt cx="4020378" cy="1998527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9C9EC4D2-3369-041B-CEDA-E3C4677497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1" t="57758" r="51532" b="22845"/>
            <a:stretch/>
          </p:blipFill>
          <p:spPr bwMode="auto">
            <a:xfrm>
              <a:off x="479686" y="3133289"/>
              <a:ext cx="3930436" cy="199852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0A409EA-4883-00E9-47B7-540A5FD83123}"/>
                </a:ext>
              </a:extLst>
            </p:cNvPr>
            <p:cNvSpPr txBox="1"/>
            <p:nvPr/>
          </p:nvSpPr>
          <p:spPr>
            <a:xfrm>
              <a:off x="389744" y="3932886"/>
              <a:ext cx="212084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Modelo de </a:t>
              </a:r>
              <a:r>
                <a:rPr kumimoji="0" lang="es-E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Mandl</a:t>
              </a: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y </a:t>
              </a:r>
              <a:r>
                <a:rPr kumimoji="0" lang="es-E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Volek</a:t>
              </a:r>
              <a:endPara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7C4BBFD-1246-9C1B-13A2-3B9A40ACBB00}"/>
              </a:ext>
            </a:extLst>
          </p:cNvPr>
          <p:cNvSpPr txBox="1"/>
          <p:nvPr/>
        </p:nvSpPr>
        <p:spPr>
          <a:xfrm>
            <a:off x="434715" y="3231354"/>
            <a:ext cx="2473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Modelo de Marx y </a:t>
            </a: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Langenheim</a:t>
            </a: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7797351-A4F6-A009-50D0-2BF86A336C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724" t="37693" r="50295" b="54354"/>
          <a:stretch/>
        </p:blipFill>
        <p:spPr>
          <a:xfrm>
            <a:off x="6884533" y="4649020"/>
            <a:ext cx="1489904" cy="834717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7678130-E8AB-3524-43EB-E6878AE1D757}"/>
              </a:ext>
            </a:extLst>
          </p:cNvPr>
          <p:cNvSpPr txBox="1"/>
          <p:nvPr/>
        </p:nvSpPr>
        <p:spPr>
          <a:xfrm>
            <a:off x="5138856" y="2129920"/>
            <a:ext cx="1319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tD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(adimensional)</a:t>
            </a:r>
            <a:endParaRPr kumimoji="0" lang="es-A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2CDDE2F-265B-FFFB-B8DC-815A65BD2BC9}"/>
              </a:ext>
            </a:extLst>
          </p:cNvPr>
          <p:cNvSpPr txBox="1"/>
          <p:nvPr/>
        </p:nvSpPr>
        <p:spPr>
          <a:xfrm>
            <a:off x="479686" y="5601102"/>
            <a:ext cx="40203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 está en pie3 para transformar su valor en acre-pie se debe dividir el valor en 43560.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881663EE-A9A2-301C-ADF2-B8D1EBB73A4E}"/>
              </a:ext>
            </a:extLst>
          </p:cNvPr>
          <p:cNvCxnSpPr>
            <a:cxnSpLocks/>
          </p:cNvCxnSpPr>
          <p:nvPr/>
        </p:nvCxnSpPr>
        <p:spPr>
          <a:xfrm flipV="1">
            <a:off x="2908092" y="3073050"/>
            <a:ext cx="2332923" cy="711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3299D53-F8DC-0053-96C4-80DFDBEFD5BE}"/>
              </a:ext>
            </a:extLst>
          </p:cNvPr>
          <p:cNvSpPr txBox="1"/>
          <p:nvPr/>
        </p:nvSpPr>
        <p:spPr>
          <a:xfrm>
            <a:off x="377372" y="173125"/>
            <a:ext cx="1394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FORMULAS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7E288D2-9E9A-CF25-E711-8B5936C9A811}"/>
              </a:ext>
            </a:extLst>
          </p:cNvPr>
          <p:cNvSpPr txBox="1"/>
          <p:nvPr/>
        </p:nvSpPr>
        <p:spPr>
          <a:xfrm>
            <a:off x="6852907" y="5627095"/>
            <a:ext cx="1811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Es=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Eficienciencia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térmica</a:t>
            </a: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4D278B39-312E-BB8F-18F0-8CF1C7372B15}"/>
              </a:ext>
            </a:extLst>
          </p:cNvPr>
          <p:cNvCxnSpPr/>
          <p:nvPr/>
        </p:nvCxnSpPr>
        <p:spPr>
          <a:xfrm>
            <a:off x="6457991" y="5138057"/>
            <a:ext cx="5669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5284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701</Words>
  <Application>Microsoft Office PowerPoint</Application>
  <PresentationFormat>Presentación en pantalla (4:3)</PresentationFormat>
  <Paragraphs>74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evanna fuenmayor</dc:creator>
  <cp:lastModifiedBy>Evanna Fuenmayor</cp:lastModifiedBy>
  <cp:revision>3</cp:revision>
  <dcterms:created xsi:type="dcterms:W3CDTF">2022-10-29T23:17:53Z</dcterms:created>
  <dcterms:modified xsi:type="dcterms:W3CDTF">2023-10-06T18:58:55Z</dcterms:modified>
</cp:coreProperties>
</file>