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58" r:id="rId5"/>
    <p:sldId id="270" r:id="rId6"/>
    <p:sldId id="272" r:id="rId7"/>
    <p:sldId id="275" r:id="rId8"/>
    <p:sldId id="273" r:id="rId9"/>
    <p:sldId id="276" r:id="rId10"/>
    <p:sldId id="285" r:id="rId11"/>
    <p:sldId id="286" r:id="rId12"/>
    <p:sldId id="287" r:id="rId13"/>
    <p:sldId id="288" r:id="rId14"/>
    <p:sldId id="289" r:id="rId15"/>
    <p:sldId id="271" r:id="rId16"/>
    <p:sldId id="262" r:id="rId17"/>
    <p:sldId id="259" r:id="rId18"/>
    <p:sldId id="274" r:id="rId19"/>
    <p:sldId id="260" r:id="rId20"/>
    <p:sldId id="277" r:id="rId21"/>
    <p:sldId id="283" r:id="rId22"/>
    <p:sldId id="284" r:id="rId23"/>
    <p:sldId id="261" r:id="rId24"/>
    <p:sldId id="263" r:id="rId25"/>
    <p:sldId id="264" r:id="rId26"/>
    <p:sldId id="265" r:id="rId27"/>
    <p:sldId id="278" r:id="rId28"/>
    <p:sldId id="266" r:id="rId29"/>
    <p:sldId id="279" r:id="rId30"/>
    <p:sldId id="268" r:id="rId31"/>
    <p:sldId id="280" r:id="rId32"/>
    <p:sldId id="269" r:id="rId33"/>
    <p:sldId id="267" r:id="rId34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F740-F863-4980-B815-5692C09E553E}" type="datetimeFigureOut">
              <a:rPr lang="es-AR" smtClean="0"/>
              <a:t>28/8/2023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C334-D24B-43B7-9A3E-7064BD7F1B6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8452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F740-F863-4980-B815-5692C09E553E}" type="datetimeFigureOut">
              <a:rPr lang="es-AR" smtClean="0"/>
              <a:t>28/8/2023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C334-D24B-43B7-9A3E-7064BD7F1B6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23616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F740-F863-4980-B815-5692C09E553E}" type="datetimeFigureOut">
              <a:rPr lang="es-AR" smtClean="0"/>
              <a:t>28/8/2023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C334-D24B-43B7-9A3E-7064BD7F1B6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547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F740-F863-4980-B815-5692C09E553E}" type="datetimeFigureOut">
              <a:rPr lang="es-AR" smtClean="0"/>
              <a:t>28/8/2023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C334-D24B-43B7-9A3E-7064BD7F1B6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9012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F740-F863-4980-B815-5692C09E553E}" type="datetimeFigureOut">
              <a:rPr lang="es-AR" smtClean="0"/>
              <a:t>28/8/2023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C334-D24B-43B7-9A3E-7064BD7F1B6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6549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F740-F863-4980-B815-5692C09E553E}" type="datetimeFigureOut">
              <a:rPr lang="es-AR" smtClean="0"/>
              <a:t>28/8/2023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C334-D24B-43B7-9A3E-7064BD7F1B6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49176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F740-F863-4980-B815-5692C09E553E}" type="datetimeFigureOut">
              <a:rPr lang="es-AR" smtClean="0"/>
              <a:t>28/8/2023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C334-D24B-43B7-9A3E-7064BD7F1B6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7937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F740-F863-4980-B815-5692C09E553E}" type="datetimeFigureOut">
              <a:rPr lang="es-AR" smtClean="0"/>
              <a:t>28/8/2023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C334-D24B-43B7-9A3E-7064BD7F1B6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66858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F740-F863-4980-B815-5692C09E553E}" type="datetimeFigureOut">
              <a:rPr lang="es-AR" smtClean="0"/>
              <a:t>28/8/2023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C334-D24B-43B7-9A3E-7064BD7F1B6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67558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F740-F863-4980-B815-5692C09E553E}" type="datetimeFigureOut">
              <a:rPr lang="es-AR" smtClean="0"/>
              <a:t>28/8/2023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C334-D24B-43B7-9A3E-7064BD7F1B6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13206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F740-F863-4980-B815-5692C09E553E}" type="datetimeFigureOut">
              <a:rPr lang="es-AR" smtClean="0"/>
              <a:t>28/8/2023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C334-D24B-43B7-9A3E-7064BD7F1B6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15266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3F740-F863-4980-B815-5692C09E553E}" type="datetimeFigureOut">
              <a:rPr lang="es-AR" smtClean="0"/>
              <a:t>28/8/2023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3C334-D24B-43B7-9A3E-7064BD7F1B6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6263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25771"/>
            <a:ext cx="9144000" cy="1024936"/>
          </a:xfrm>
        </p:spPr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</a:rPr>
              <a:t>Acidificación</a:t>
            </a:r>
            <a:endParaRPr lang="es-AR" b="1" dirty="0">
              <a:solidFill>
                <a:srgbClr val="0070C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15092" y="1633593"/>
            <a:ext cx="9976207" cy="3123344"/>
          </a:xfrm>
        </p:spPr>
        <p:txBody>
          <a:bodyPr>
            <a:normAutofit/>
          </a:bodyPr>
          <a:lstStyle/>
          <a:p>
            <a:pPr algn="l"/>
            <a:r>
              <a:rPr lang="es-ES" sz="3200" b="1" dirty="0"/>
              <a:t>El objetivo </a:t>
            </a:r>
            <a:r>
              <a:rPr lang="es-ES" sz="3200" b="1" dirty="0" smtClean="0"/>
              <a:t>fundamental es </a:t>
            </a:r>
            <a:r>
              <a:rPr lang="es-ES" sz="3200" b="1" u="sng" dirty="0"/>
              <a:t>reducir el daño </a:t>
            </a:r>
            <a:r>
              <a:rPr lang="es-ES" sz="3200" b="1" dirty="0"/>
              <a:t>en la zona </a:t>
            </a:r>
            <a:r>
              <a:rPr lang="es-ES" sz="3200" b="1" dirty="0" smtClean="0"/>
              <a:t>cercana al pozo en la formación </a:t>
            </a:r>
            <a:r>
              <a:rPr lang="es-ES" sz="3200" b="1" dirty="0"/>
              <a:t>productiva</a:t>
            </a:r>
            <a:r>
              <a:rPr lang="es-ES" sz="3200" b="1" dirty="0" smtClean="0"/>
              <a:t>.</a:t>
            </a:r>
            <a:r>
              <a:rPr lang="es-AR" sz="3200" b="1" dirty="0" smtClean="0"/>
              <a:t> </a:t>
            </a:r>
          </a:p>
          <a:p>
            <a:pPr algn="l"/>
            <a:endParaRPr lang="es-AR" sz="3200" b="1" dirty="0"/>
          </a:p>
          <a:p>
            <a:pPr algn="l"/>
            <a:endParaRPr lang="es-AR" sz="3200" b="1" dirty="0" smtClean="0"/>
          </a:p>
          <a:p>
            <a:pPr algn="l"/>
            <a:r>
              <a:rPr lang="es-AR" sz="3200" b="1" dirty="0" smtClean="0"/>
              <a:t>Mejora la producción de pozos de gas y petróleo y también la inyección en pozos inyectores de agua</a:t>
            </a:r>
          </a:p>
        </p:txBody>
      </p:sp>
    </p:spTree>
    <p:extLst>
      <p:ext uri="{BB962C8B-B14F-4D97-AF65-F5344CB8AC3E}">
        <p14:creationId xmlns:p14="http://schemas.microsoft.com/office/powerpoint/2010/main" val="26591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493614"/>
            <a:ext cx="10515600" cy="617422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" sz="4200" b="1" dirty="0"/>
              <a:t>Perforación.</a:t>
            </a:r>
            <a:r>
              <a:rPr lang="es-ES" sz="4200" dirty="0"/>
              <a:t> Desde que </a:t>
            </a:r>
            <a:r>
              <a:rPr lang="es-ES" sz="4200" dirty="0" smtClean="0"/>
              <a:t>el trépano </a:t>
            </a:r>
            <a:r>
              <a:rPr lang="es-ES" sz="4200" dirty="0"/>
              <a:t>entra a la zona productora hasta que se alcanza la profundidad </a:t>
            </a:r>
            <a:r>
              <a:rPr lang="es-ES" sz="4200" dirty="0" smtClean="0"/>
              <a:t>total del </a:t>
            </a:r>
            <a:r>
              <a:rPr lang="es-ES" sz="4200" dirty="0"/>
              <a:t>pozo, esta zona está expuesta a lodos de perforación y operaciones diversas, que afectarán fuertemente la capacidad de producción del pozo.</a:t>
            </a:r>
          </a:p>
          <a:p>
            <a:pPr marL="0" indent="0">
              <a:buNone/>
            </a:pPr>
            <a:r>
              <a:rPr lang="es-ES" sz="4200" dirty="0" smtClean="0"/>
              <a:t>El </a:t>
            </a:r>
            <a:r>
              <a:rPr lang="es-ES" sz="4200" dirty="0"/>
              <a:t>daño </a:t>
            </a:r>
            <a:r>
              <a:rPr lang="es-ES" sz="4200" dirty="0" smtClean="0"/>
              <a:t>resulta </a:t>
            </a:r>
            <a:r>
              <a:rPr lang="es-ES" sz="4200" dirty="0"/>
              <a:t>de </a:t>
            </a:r>
            <a:r>
              <a:rPr lang="es-ES" sz="4200" dirty="0" smtClean="0"/>
              <a:t>la </a:t>
            </a:r>
            <a:r>
              <a:rPr lang="es-ES" sz="4200" u="sng" dirty="0" smtClean="0"/>
              <a:t>interacción </a:t>
            </a:r>
            <a:r>
              <a:rPr lang="es-ES" sz="4200" u="sng" dirty="0"/>
              <a:t>del filtrado del lodo con los fluidos y minerales que contiene la roca y de la invasión de </a:t>
            </a:r>
            <a:r>
              <a:rPr lang="es-ES" sz="4200" u="sng" dirty="0" smtClean="0"/>
              <a:t>sólidos tanto </a:t>
            </a:r>
            <a:r>
              <a:rPr lang="es-ES" sz="4200" u="sng" dirty="0"/>
              <a:t>del propio fluido de perforación como de los recortes </a:t>
            </a:r>
            <a:r>
              <a:rPr lang="es-ES" sz="4200" u="sng" dirty="0" smtClean="0"/>
              <a:t>del trépano</a:t>
            </a:r>
            <a:r>
              <a:rPr lang="es-ES" sz="4200" dirty="0" smtClean="0"/>
              <a:t>. </a:t>
            </a:r>
          </a:p>
          <a:p>
            <a:pPr marL="0" indent="0">
              <a:buNone/>
            </a:pPr>
            <a:r>
              <a:rPr lang="es-ES" sz="4200" dirty="0" smtClean="0"/>
              <a:t>El </a:t>
            </a:r>
            <a:r>
              <a:rPr lang="es-ES" sz="4200" dirty="0"/>
              <a:t>lodo de perforación </a:t>
            </a:r>
            <a:r>
              <a:rPr lang="es-ES" sz="4200" dirty="0" smtClean="0"/>
              <a:t>contiene entre </a:t>
            </a:r>
            <a:r>
              <a:rPr lang="es-ES" sz="4200" dirty="0"/>
              <a:t>otros materiales arcillas, agentes </a:t>
            </a:r>
            <a:r>
              <a:rPr lang="es-ES" sz="4200" dirty="0" err="1"/>
              <a:t>densificantes</a:t>
            </a:r>
            <a:r>
              <a:rPr lang="es-ES" sz="4200" dirty="0"/>
              <a:t> y aditivos químicos, todos ellos </a:t>
            </a:r>
            <a:r>
              <a:rPr lang="es-ES" sz="4200" dirty="0" smtClean="0"/>
              <a:t>potencialmente dañinos</a:t>
            </a:r>
            <a:r>
              <a:rPr lang="es-ES" sz="4200" dirty="0"/>
              <a:t>. </a:t>
            </a:r>
            <a:endParaRPr lang="es-ES" sz="4200" dirty="0" smtClean="0"/>
          </a:p>
          <a:p>
            <a:pPr marL="0" indent="0">
              <a:buNone/>
            </a:pPr>
            <a:r>
              <a:rPr lang="es-ES" sz="4200" dirty="0" smtClean="0"/>
              <a:t>La </a:t>
            </a:r>
            <a:r>
              <a:rPr lang="es-ES" sz="4200" dirty="0"/>
              <a:t>invasión de estos materiales depende de la efectividad del</a:t>
            </a:r>
            <a:r>
              <a:rPr lang="es-ES" sz="4200" u="sng" dirty="0"/>
              <a:t> control de pérdida del filtrado y </a:t>
            </a:r>
            <a:r>
              <a:rPr lang="es-ES" sz="4200" u="sng" dirty="0" smtClean="0"/>
              <a:t>del tamaño </a:t>
            </a:r>
            <a:r>
              <a:rPr lang="es-ES" sz="4200" u="sng" dirty="0"/>
              <a:t>relativo de los sólidos y los poros de la formación.</a:t>
            </a:r>
            <a:r>
              <a:rPr lang="es-ES" sz="4200" dirty="0"/>
              <a:t> Esta invasión puede variar de pocas pulgadas </a:t>
            </a:r>
            <a:r>
              <a:rPr lang="es-ES" sz="4200" dirty="0" smtClean="0"/>
              <a:t>a varios </a:t>
            </a:r>
            <a:r>
              <a:rPr lang="es-ES" sz="4200" dirty="0"/>
              <a:t>pies.</a:t>
            </a:r>
          </a:p>
          <a:p>
            <a:pPr marL="0" indent="0">
              <a:buNone/>
            </a:pPr>
            <a:r>
              <a:rPr lang="es-ES" sz="4200" dirty="0"/>
              <a:t>Adicionalmente la acción escariadora </a:t>
            </a:r>
            <a:r>
              <a:rPr lang="es-ES" sz="4200" dirty="0" smtClean="0"/>
              <a:t>del trépano y </a:t>
            </a:r>
            <a:r>
              <a:rPr lang="es-ES" sz="4200" dirty="0"/>
              <a:t>de los estabilizadores puede </a:t>
            </a:r>
            <a:r>
              <a:rPr lang="es-ES" sz="4200" u="sng" dirty="0"/>
              <a:t>sellar </a:t>
            </a:r>
            <a:r>
              <a:rPr lang="es-ES" sz="4200" u="sng" dirty="0" smtClean="0"/>
              <a:t>los poros </a:t>
            </a:r>
            <a:r>
              <a:rPr lang="es-ES" sz="4200" u="sng" dirty="0"/>
              <a:t>o fisuras </a:t>
            </a:r>
            <a:r>
              <a:rPr lang="es-ES" sz="4200" dirty="0"/>
              <a:t>presentes en la pared del pozo.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40923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7279" y="671639"/>
            <a:ext cx="10515600" cy="6047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/>
              <a:t>Cementación</a:t>
            </a:r>
            <a:r>
              <a:rPr lang="es-ES" dirty="0"/>
              <a:t>. Durante la cementación </a:t>
            </a:r>
            <a:r>
              <a:rPr lang="es-ES" dirty="0" smtClean="0"/>
              <a:t>del </a:t>
            </a:r>
            <a:r>
              <a:rPr lang="es-ES" dirty="0" err="1" smtClean="0"/>
              <a:t>casing</a:t>
            </a:r>
            <a:r>
              <a:rPr lang="es-ES" dirty="0" smtClean="0"/>
              <a:t>, puede </a:t>
            </a:r>
            <a:r>
              <a:rPr lang="es-ES" dirty="0"/>
              <a:t>causarse </a:t>
            </a:r>
            <a:r>
              <a:rPr lang="es-ES" dirty="0" smtClean="0"/>
              <a:t>una </a:t>
            </a:r>
            <a:r>
              <a:rPr lang="es-ES" u="sng" dirty="0" smtClean="0"/>
              <a:t>presión </a:t>
            </a:r>
            <a:r>
              <a:rPr lang="es-ES" u="sng" dirty="0"/>
              <a:t>diferencial adicional contra las zonas productoras</a:t>
            </a:r>
            <a:r>
              <a:rPr lang="es-ES" dirty="0"/>
              <a:t>, comprimiendo </a:t>
            </a:r>
            <a:r>
              <a:rPr lang="es-ES" dirty="0" smtClean="0"/>
              <a:t>y </a:t>
            </a:r>
            <a:r>
              <a:rPr lang="es-ES" dirty="0"/>
              <a:t>aumentando </a:t>
            </a:r>
            <a:r>
              <a:rPr lang="es-ES" dirty="0" smtClean="0"/>
              <a:t>las posibilidades </a:t>
            </a:r>
            <a:r>
              <a:rPr lang="es-ES" dirty="0"/>
              <a:t>de </a:t>
            </a:r>
            <a:r>
              <a:rPr lang="es-ES" u="sng" dirty="0"/>
              <a:t>pérdida de fluidos. </a:t>
            </a:r>
            <a:endParaRPr lang="es-ES" u="sng" dirty="0" smtClean="0"/>
          </a:p>
          <a:p>
            <a:pPr marL="0" indent="0">
              <a:buNone/>
            </a:pPr>
            <a:r>
              <a:rPr lang="es-ES" dirty="0" smtClean="0"/>
              <a:t>Las </a:t>
            </a:r>
            <a:r>
              <a:rPr lang="es-ES" dirty="0"/>
              <a:t>lechadas de cemento también producen </a:t>
            </a:r>
            <a:r>
              <a:rPr lang="es-ES" u="sng" dirty="0"/>
              <a:t>un alto filtrado y los </a:t>
            </a:r>
            <a:r>
              <a:rPr lang="es-ES" u="sng" dirty="0" smtClean="0"/>
              <a:t>propios sólidos </a:t>
            </a:r>
            <a:r>
              <a:rPr lang="es-ES" u="sng" dirty="0"/>
              <a:t>pueden invadir la formación. </a:t>
            </a:r>
            <a:endParaRPr lang="es-ES" u="sng" dirty="0" smtClean="0"/>
          </a:p>
          <a:p>
            <a:pPr marL="0" indent="0">
              <a:buNone/>
            </a:pPr>
            <a:r>
              <a:rPr lang="es-ES" dirty="0" smtClean="0"/>
              <a:t>Los </a:t>
            </a:r>
            <a:r>
              <a:rPr lang="es-ES" dirty="0"/>
              <a:t>fluidos lavadores y espaciadores, y otros productos </a:t>
            </a:r>
            <a:r>
              <a:rPr lang="es-ES" dirty="0" smtClean="0"/>
              <a:t>químicos contenidos </a:t>
            </a:r>
            <a:r>
              <a:rPr lang="es-ES" dirty="0"/>
              <a:t>en la propia lechada de cemento, utilizados normalmente durante la cementación, pueden </a:t>
            </a:r>
            <a:r>
              <a:rPr lang="es-ES" dirty="0" smtClean="0"/>
              <a:t>ser fuentes </a:t>
            </a:r>
            <a:r>
              <a:rPr lang="es-ES" dirty="0"/>
              <a:t>potenciales de daño a la formación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 smtClean="0"/>
              <a:t> </a:t>
            </a:r>
            <a:r>
              <a:rPr lang="es-ES" dirty="0"/>
              <a:t>Los </a:t>
            </a:r>
            <a:r>
              <a:rPr lang="es-ES" u="sng" dirty="0"/>
              <a:t>filtrados de lechadas con pH elevado</a:t>
            </a:r>
            <a:r>
              <a:rPr lang="es-ES" dirty="0"/>
              <a:t>, son </a:t>
            </a:r>
            <a:r>
              <a:rPr lang="es-ES" dirty="0" smtClean="0"/>
              <a:t>particularmente dañinos </a:t>
            </a:r>
            <a:r>
              <a:rPr lang="es-ES" dirty="0"/>
              <a:t>en </a:t>
            </a:r>
            <a:r>
              <a:rPr lang="es-ES" u="sng" dirty="0"/>
              <a:t>formaciones arcillosas</a:t>
            </a:r>
            <a:r>
              <a:rPr lang="es-ES" dirty="0"/>
              <a:t>, adicionalmente al entrar en </a:t>
            </a:r>
            <a:r>
              <a:rPr lang="es-ES" u="sng" dirty="0"/>
              <a:t>contacto con salmueras de la formación </a:t>
            </a:r>
            <a:r>
              <a:rPr lang="es-ES" u="sng" dirty="0" smtClean="0"/>
              <a:t>de alta </a:t>
            </a:r>
            <a:r>
              <a:rPr lang="es-ES" u="sng" dirty="0"/>
              <a:t>concentración de calcio, pueden provocar precipitaciones de sales</a:t>
            </a:r>
            <a:r>
              <a:rPr lang="es-ES" u="sng" dirty="0" smtClean="0"/>
              <a:t>.</a:t>
            </a:r>
            <a:endParaRPr lang="es-ES" u="sng" dirty="0"/>
          </a:p>
        </p:txBody>
      </p:sp>
    </p:spTree>
    <p:extLst>
      <p:ext uri="{BB962C8B-B14F-4D97-AF65-F5344CB8AC3E}">
        <p14:creationId xmlns:p14="http://schemas.microsoft.com/office/powerpoint/2010/main" val="529183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404602"/>
            <a:ext cx="10515600" cy="6360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/>
              <a:t>Terminación</a:t>
            </a:r>
            <a:r>
              <a:rPr lang="es-ES" dirty="0"/>
              <a:t>. </a:t>
            </a:r>
            <a:r>
              <a:rPr lang="es-ES" dirty="0" smtClean="0"/>
              <a:t>se </a:t>
            </a:r>
            <a:r>
              <a:rPr lang="es-ES" dirty="0"/>
              <a:t>llevan a cabo varias operaciones, como son: </a:t>
            </a:r>
            <a:r>
              <a:rPr lang="es-ES" u="sng" dirty="0"/>
              <a:t>control</a:t>
            </a:r>
            <a:r>
              <a:rPr lang="es-ES" u="sng" dirty="0" smtClean="0"/>
              <a:t>, </a:t>
            </a:r>
            <a:r>
              <a:rPr lang="es-ES" u="sng" dirty="0" err="1" smtClean="0"/>
              <a:t>recementaciones</a:t>
            </a:r>
            <a:r>
              <a:rPr lang="es-ES" u="sng" dirty="0"/>
              <a:t>, limpieza del pozo</a:t>
            </a:r>
            <a:r>
              <a:rPr lang="es-ES" u="sng" dirty="0" smtClean="0"/>
              <a:t>, </a:t>
            </a:r>
            <a:r>
              <a:rPr lang="es-ES" u="sng" dirty="0"/>
              <a:t>asentamiento del </a:t>
            </a:r>
            <a:r>
              <a:rPr lang="es-ES" u="sng" dirty="0" smtClean="0"/>
              <a:t>equipamiento de producción e </a:t>
            </a:r>
            <a:r>
              <a:rPr lang="es-ES" u="sng" dirty="0"/>
              <a:t>inducción del pozo a </a:t>
            </a:r>
            <a:r>
              <a:rPr lang="es-ES" u="sng" dirty="0" smtClean="0"/>
              <a:t>producción</a:t>
            </a:r>
            <a:r>
              <a:rPr lang="es-ES" dirty="0" smtClean="0"/>
              <a:t> se propician </a:t>
            </a:r>
            <a:r>
              <a:rPr lang="es-ES" dirty="0"/>
              <a:t>la inyección forzada de fluidos </a:t>
            </a:r>
            <a:r>
              <a:rPr lang="es-ES"/>
              <a:t>y </a:t>
            </a:r>
            <a:r>
              <a:rPr lang="es-ES" smtClean="0"/>
              <a:t>sólidos, </a:t>
            </a:r>
            <a:r>
              <a:rPr lang="es-ES" dirty="0"/>
              <a:t>ocasionando también su </a:t>
            </a:r>
            <a:r>
              <a:rPr lang="es-ES" dirty="0" smtClean="0"/>
              <a:t>daño.</a:t>
            </a:r>
          </a:p>
          <a:p>
            <a:pPr marL="0" indent="0">
              <a:buNone/>
            </a:pPr>
            <a:r>
              <a:rPr lang="es-ES" b="1" dirty="0"/>
              <a:t>Estimulación. </a:t>
            </a:r>
            <a:r>
              <a:rPr lang="es-ES" dirty="0" smtClean="0"/>
              <a:t>Debe evitarse </a:t>
            </a:r>
            <a:r>
              <a:rPr lang="es-ES" dirty="0"/>
              <a:t>que los fluidos de tratamiento inyectados contra </a:t>
            </a:r>
            <a:r>
              <a:rPr lang="es-ES" dirty="0" smtClean="0"/>
              <a:t>la formación</a:t>
            </a:r>
            <a:r>
              <a:rPr lang="es-ES" dirty="0"/>
              <a:t>, puedan </a:t>
            </a:r>
            <a:r>
              <a:rPr lang="es-ES" u="sng" dirty="0"/>
              <a:t>dejar residuos por precipitaciones secundarias o incompatibilidades con los fluidos de la formación</a:t>
            </a:r>
            <a:r>
              <a:rPr lang="es-ES" dirty="0" smtClean="0"/>
              <a:t>. </a:t>
            </a:r>
          </a:p>
          <a:p>
            <a:pPr marL="0" indent="0">
              <a:buNone/>
            </a:pPr>
            <a:r>
              <a:rPr lang="es-ES" dirty="0" smtClean="0"/>
              <a:t>Al </a:t>
            </a:r>
            <a:r>
              <a:rPr lang="es-ES" dirty="0"/>
              <a:t>inyectar un ácido, los productos de corrosión de las tuberías son disueltos y llevados a la formación.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Asimismo </a:t>
            </a:r>
            <a:r>
              <a:rPr lang="es-ES" dirty="0"/>
              <a:t>los fluidos de estimulación llevan productos químicos (ácidos, surfactantes, etc.), que pueden </a:t>
            </a:r>
            <a:r>
              <a:rPr lang="es-ES" u="sng" dirty="0"/>
              <a:t>cambiar la </a:t>
            </a:r>
            <a:r>
              <a:rPr lang="es-ES" u="sng" dirty="0" err="1"/>
              <a:t>mojabilidad</a:t>
            </a:r>
            <a:r>
              <a:rPr lang="es-ES" u="sng" dirty="0"/>
              <a:t> de la roca, crear emulsiones, reaccionar con el </a:t>
            </a:r>
            <a:r>
              <a:rPr lang="es-ES" u="sng" dirty="0" smtClean="0"/>
              <a:t>petróleo </a:t>
            </a:r>
            <a:r>
              <a:rPr lang="es-ES" u="sng" dirty="0"/>
              <a:t>del </a:t>
            </a:r>
            <a:r>
              <a:rPr lang="es-ES" u="sng" dirty="0" smtClean="0"/>
              <a:t>reservorio </a:t>
            </a:r>
            <a:r>
              <a:rPr lang="es-ES" u="sng" dirty="0"/>
              <a:t>formando lodos asfálticos, </a:t>
            </a:r>
            <a:r>
              <a:rPr lang="es-ES" u="sng" dirty="0" err="1"/>
              <a:t>desconsolidar</a:t>
            </a:r>
            <a:r>
              <a:rPr lang="es-ES" u="sng" dirty="0"/>
              <a:t> la roca, causar precipitaciones </a:t>
            </a:r>
            <a:r>
              <a:rPr lang="es-ES" u="sng" dirty="0" smtClean="0"/>
              <a:t>indeseables.</a:t>
            </a:r>
          </a:p>
        </p:txBody>
      </p:sp>
    </p:spTree>
    <p:extLst>
      <p:ext uri="{BB962C8B-B14F-4D97-AF65-F5344CB8AC3E}">
        <p14:creationId xmlns:p14="http://schemas.microsoft.com/office/powerpoint/2010/main" val="1357347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83221"/>
            <a:ext cx="10515600" cy="5893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/>
              <a:t>Limpieza. </a:t>
            </a:r>
            <a:r>
              <a:rPr lang="es-ES" dirty="0"/>
              <a:t>Normalmente </a:t>
            </a:r>
            <a:r>
              <a:rPr lang="es-ES" u="sng" dirty="0"/>
              <a:t>se usan solventes y productos químicos para remover materiales </a:t>
            </a:r>
            <a:r>
              <a:rPr lang="es-ES" u="sng" dirty="0" smtClean="0"/>
              <a:t>diversos (</a:t>
            </a:r>
            <a:r>
              <a:rPr lang="es-ES" u="sng" dirty="0"/>
              <a:t>parafinas, asfáltenos</a:t>
            </a:r>
            <a:r>
              <a:rPr lang="es-ES" dirty="0"/>
              <a:t>, etc.). Estos fluidos son circulados y entran en contacto con la zona </a:t>
            </a:r>
            <a:r>
              <a:rPr lang="es-ES" dirty="0" smtClean="0"/>
              <a:t>productora pudiendo </a:t>
            </a:r>
            <a:r>
              <a:rPr lang="es-ES" u="sng" dirty="0"/>
              <a:t>alterar las condiciones de </a:t>
            </a:r>
            <a:r>
              <a:rPr lang="es-ES" u="sng" dirty="0" err="1"/>
              <a:t>mojabilidad</a:t>
            </a:r>
            <a:r>
              <a:rPr lang="es-ES" u="sng" dirty="0"/>
              <a:t> de la roca o propiciar daños por </a:t>
            </a:r>
            <a:r>
              <a:rPr lang="es-ES" u="sng" dirty="0" smtClean="0"/>
              <a:t>incompatibilidad</a:t>
            </a:r>
            <a:r>
              <a:rPr lang="es-ES" u="sng" dirty="0"/>
              <a:t>. </a:t>
            </a:r>
            <a:r>
              <a:rPr lang="es-ES" dirty="0"/>
              <a:t>A </a:t>
            </a:r>
            <a:r>
              <a:rPr lang="es-ES" dirty="0" smtClean="0"/>
              <a:t>veces se </a:t>
            </a:r>
            <a:r>
              <a:rPr lang="es-ES" dirty="0"/>
              <a:t>usan escariadores y fluidos para limpiar el pozo, si los residuos de esta operación circulan hacia el </a:t>
            </a:r>
            <a:r>
              <a:rPr lang="es-ES" dirty="0" smtClean="0"/>
              <a:t>fondo y </a:t>
            </a:r>
            <a:r>
              <a:rPr lang="es-ES" dirty="0"/>
              <a:t>logran penetrar la formación, es también factible su taponamiento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b="1" dirty="0"/>
              <a:t>Reparación de pozos</a:t>
            </a:r>
            <a:r>
              <a:rPr lang="es-ES" dirty="0"/>
              <a:t>. El daño durante estas operaciones es originado por las </a:t>
            </a:r>
            <a:r>
              <a:rPr lang="es-ES" u="sng" dirty="0"/>
              <a:t>mismas causas </a:t>
            </a:r>
            <a:r>
              <a:rPr lang="es-ES" u="sng" dirty="0" smtClean="0"/>
              <a:t>que intervienen </a:t>
            </a:r>
            <a:r>
              <a:rPr lang="es-ES" u="sng" dirty="0"/>
              <a:t>al terminar los pozos</a:t>
            </a:r>
            <a:r>
              <a:rPr lang="es-ES" dirty="0"/>
              <a:t>. El exceso de presión diferencial contra las zonas productoras </a:t>
            </a:r>
            <a:r>
              <a:rPr lang="es-ES" dirty="0" smtClean="0"/>
              <a:t>puede ocasionar </a:t>
            </a:r>
            <a:r>
              <a:rPr lang="es-ES" dirty="0"/>
              <a:t>pérdidas de circulación; el filtrado de fluidos incompatibles con el </a:t>
            </a:r>
            <a:r>
              <a:rPr lang="es-ES" dirty="0" smtClean="0"/>
              <a:t>reservorio </a:t>
            </a:r>
            <a:r>
              <a:rPr lang="es-ES" dirty="0"/>
              <a:t>producirá </a:t>
            </a:r>
            <a:r>
              <a:rPr lang="es-ES" dirty="0" smtClean="0"/>
              <a:t>daño.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86490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58945"/>
            <a:ext cx="10515600" cy="591801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b="1" dirty="0"/>
              <a:t>Producción. </a:t>
            </a:r>
            <a:r>
              <a:rPr lang="es-ES" dirty="0"/>
              <a:t>Los intervalos </a:t>
            </a:r>
            <a:r>
              <a:rPr lang="es-ES" dirty="0" smtClean="0"/>
              <a:t>punzados </a:t>
            </a:r>
            <a:r>
              <a:rPr lang="es-ES" dirty="0"/>
              <a:t>son susceptibles de ser </a:t>
            </a:r>
            <a:r>
              <a:rPr lang="es-ES" u="sng" dirty="0"/>
              <a:t>taponados por sólidos</a:t>
            </a:r>
            <a:r>
              <a:rPr lang="es-ES" dirty="0"/>
              <a:t> (arcillas y </a:t>
            </a:r>
            <a:r>
              <a:rPr lang="es-ES" dirty="0" smtClean="0"/>
              <a:t>otros finos</a:t>
            </a:r>
            <a:r>
              <a:rPr lang="es-ES" dirty="0"/>
              <a:t>) que emigran de la formación al ser arrastrados por el flujo de fluidos al pozo;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Durante </a:t>
            </a:r>
            <a:r>
              <a:rPr lang="es-ES" dirty="0"/>
              <a:t>la producción de un pozo pueden originarse </a:t>
            </a:r>
            <a:r>
              <a:rPr lang="es-ES" u="sng" dirty="0"/>
              <a:t>cambios en la estabilidad de los fluidos producidos</a:t>
            </a:r>
            <a:r>
              <a:rPr lang="es-ES" dirty="0" smtClean="0"/>
              <a:t>, pudiéndose </a:t>
            </a:r>
            <a:r>
              <a:rPr lang="es-ES" dirty="0"/>
              <a:t>propiciar </a:t>
            </a:r>
            <a:r>
              <a:rPr lang="es-ES" u="sng" dirty="0"/>
              <a:t>precipitaciones orgánicas (asfáltenos y/o parafinas) o inorgánicas (sales) con </a:t>
            </a:r>
            <a:r>
              <a:rPr lang="es-ES" dirty="0" smtClean="0"/>
              <a:t>el consecuente </a:t>
            </a:r>
            <a:r>
              <a:rPr lang="es-ES" dirty="0" err="1"/>
              <a:t>obturamiento</a:t>
            </a:r>
            <a:r>
              <a:rPr lang="es-ES" dirty="0"/>
              <a:t> del espacio poroso y el daño a la formación.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En </a:t>
            </a:r>
            <a:r>
              <a:rPr lang="es-ES" dirty="0"/>
              <a:t>ocasiones es necesario usar productos químicos para inhibir precipitaciones o corrosión, su </a:t>
            </a:r>
            <a:r>
              <a:rPr lang="es-ES" dirty="0" smtClean="0"/>
              <a:t>efecto puede </a:t>
            </a:r>
            <a:r>
              <a:rPr lang="es-ES" u="sng" dirty="0"/>
              <a:t>alterar las condiciones de </a:t>
            </a:r>
            <a:r>
              <a:rPr lang="es-ES" u="sng" dirty="0" err="1"/>
              <a:t>mojabilidad</a:t>
            </a:r>
            <a:r>
              <a:rPr lang="es-ES" u="sng" dirty="0"/>
              <a:t> </a:t>
            </a:r>
            <a:r>
              <a:rPr lang="es-ES" dirty="0"/>
              <a:t>de la roca en forma desfavorable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b="1" dirty="0"/>
              <a:t>Inyección de agua. </a:t>
            </a:r>
            <a:r>
              <a:rPr lang="es-ES" dirty="0"/>
              <a:t>Generalmente se ocasiona daño en estos casos cuando el agua no está </a:t>
            </a:r>
            <a:r>
              <a:rPr lang="es-ES" dirty="0" smtClean="0"/>
              <a:t>tratada apropiadamente</a:t>
            </a:r>
            <a:r>
              <a:rPr lang="es-ES" dirty="0"/>
              <a:t>, pudiendo contener sólidos por uso inadecuado de los filtros, por el contenido de sales </a:t>
            </a:r>
            <a:r>
              <a:rPr lang="es-ES" dirty="0" smtClean="0"/>
              <a:t>no compatibles </a:t>
            </a:r>
            <a:r>
              <a:rPr lang="es-ES" dirty="0"/>
              <a:t>con el agua de formación, por acarreo de finos de la misma formación, por incompatibilidad </a:t>
            </a:r>
            <a:r>
              <a:rPr lang="es-ES" dirty="0" smtClean="0"/>
              <a:t>con las </a:t>
            </a:r>
            <a:r>
              <a:rPr lang="es-ES" dirty="0"/>
              <a:t>arcillas, por </a:t>
            </a:r>
            <a:r>
              <a:rPr lang="es-ES" dirty="0" smtClean="0"/>
              <a:t>bacterias.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00036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732" y="477431"/>
            <a:ext cx="11312604" cy="588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80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955497"/>
            <a:ext cx="10515600" cy="52214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b="1" dirty="0" smtClean="0"/>
              <a:t>Existen 3 tipos de daños</a:t>
            </a:r>
            <a:r>
              <a:rPr lang="es-ES" dirty="0" smtClean="0"/>
              <a:t>: 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FF0000"/>
                </a:solidFill>
              </a:rPr>
              <a:t>1 </a:t>
            </a:r>
            <a:r>
              <a:rPr lang="es-ES" b="1" dirty="0" err="1" smtClean="0">
                <a:solidFill>
                  <a:srgbClr val="FF0000"/>
                </a:solidFill>
              </a:rPr>
              <a:t>Pseudo</a:t>
            </a:r>
            <a:r>
              <a:rPr lang="es-ES" b="1" dirty="0" smtClean="0">
                <a:solidFill>
                  <a:srgbClr val="FF0000"/>
                </a:solidFill>
              </a:rPr>
              <a:t> daños</a:t>
            </a:r>
            <a:r>
              <a:rPr lang="es-ES" dirty="0" smtClean="0"/>
              <a:t>: </a:t>
            </a:r>
          </a:p>
          <a:p>
            <a:pPr marL="0" indent="0">
              <a:buNone/>
            </a:pPr>
            <a:r>
              <a:rPr lang="es-ES" dirty="0" smtClean="0"/>
              <a:t>Son producidos durante la etapa de terminación. </a:t>
            </a:r>
            <a:r>
              <a:rPr lang="es-ES" u="sng" dirty="0" smtClean="0"/>
              <a:t>No se resuelven con estimulación de matriz</a:t>
            </a:r>
            <a:r>
              <a:rPr lang="es-ES" dirty="0" smtClean="0"/>
              <a:t> (siempre presentes). Se pueden dar por: </a:t>
            </a:r>
          </a:p>
          <a:p>
            <a:r>
              <a:rPr lang="es-AR" dirty="0" smtClean="0"/>
              <a:t>Pozos no centralizados </a:t>
            </a:r>
          </a:p>
          <a:p>
            <a:r>
              <a:rPr lang="es-ES" dirty="0" smtClean="0"/>
              <a:t>Baja densidad de punzados o punzados cortos </a:t>
            </a:r>
          </a:p>
          <a:p>
            <a:r>
              <a:rPr lang="es-ES" dirty="0" smtClean="0"/>
              <a:t>Sistema de extracción artificial inadecuado </a:t>
            </a:r>
          </a:p>
          <a:p>
            <a:r>
              <a:rPr lang="es-ES" dirty="0" smtClean="0"/>
              <a:t>Colapso de </a:t>
            </a:r>
            <a:r>
              <a:rPr lang="es-ES" dirty="0" err="1" smtClean="0"/>
              <a:t>tubing</a:t>
            </a:r>
            <a:r>
              <a:rPr lang="es-ES" dirty="0" smtClean="0"/>
              <a:t> o restricción </a:t>
            </a:r>
          </a:p>
          <a:p>
            <a:r>
              <a:rPr lang="es-AR" dirty="0" smtClean="0"/>
              <a:t>Punzados colapsados </a:t>
            </a:r>
          </a:p>
          <a:p>
            <a:r>
              <a:rPr lang="es-AR" dirty="0" smtClean="0"/>
              <a:t>Aislación defectuosa entre zonas </a:t>
            </a:r>
          </a:p>
          <a:p>
            <a:r>
              <a:rPr lang="es-AR" dirty="0" smtClean="0"/>
              <a:t>Entrada limitada de flujo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2000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15756"/>
            <a:ext cx="10515600" cy="6472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b="1" dirty="0" smtClean="0">
                <a:solidFill>
                  <a:srgbClr val="FF0000"/>
                </a:solidFill>
              </a:rPr>
              <a:t>2 Daños </a:t>
            </a:r>
            <a:r>
              <a:rPr lang="es-AR" b="1" dirty="0">
                <a:solidFill>
                  <a:srgbClr val="FF0000"/>
                </a:solidFill>
              </a:rPr>
              <a:t>naturales </a:t>
            </a:r>
          </a:p>
          <a:p>
            <a:r>
              <a:rPr lang="es-ES" i="1" dirty="0" smtClean="0"/>
              <a:t>Migración </a:t>
            </a:r>
            <a:r>
              <a:rPr lang="es-ES" i="1" dirty="0"/>
              <a:t>de finos: </a:t>
            </a:r>
            <a:r>
              <a:rPr lang="es-ES" dirty="0"/>
              <a:t>taponan la garganta </a:t>
            </a:r>
            <a:r>
              <a:rPr lang="es-ES" dirty="0" err="1"/>
              <a:t>poral</a:t>
            </a:r>
            <a:r>
              <a:rPr lang="es-ES" dirty="0"/>
              <a:t> (↓K y 𝜙, ↓Producción) </a:t>
            </a:r>
          </a:p>
          <a:p>
            <a:r>
              <a:rPr lang="es-ES" i="1" dirty="0" smtClean="0"/>
              <a:t>Hinchamiento </a:t>
            </a:r>
            <a:r>
              <a:rPr lang="es-ES" i="1" dirty="0"/>
              <a:t>de arcillas: </a:t>
            </a:r>
            <a:r>
              <a:rPr lang="es-ES" dirty="0"/>
              <a:t>Aumenta su volumen si cambia la salinidad. Las arcillas las identificamos por difracción de rayos x, con perfiles, </a:t>
            </a:r>
            <a:r>
              <a:rPr lang="es-ES" dirty="0" smtClean="0"/>
              <a:t>no </a:t>
            </a:r>
            <a:r>
              <a:rPr lang="es-ES" dirty="0"/>
              <a:t>son solubles de HCL </a:t>
            </a:r>
          </a:p>
          <a:p>
            <a:r>
              <a:rPr lang="es-AR" i="1" dirty="0" smtClean="0"/>
              <a:t>Depósitos </a:t>
            </a:r>
            <a:r>
              <a:rPr lang="es-AR" i="1" dirty="0"/>
              <a:t>orgánicos: </a:t>
            </a:r>
            <a:endParaRPr lang="es-AR" dirty="0"/>
          </a:p>
          <a:p>
            <a:pPr lvl="1"/>
            <a:r>
              <a:rPr lang="es-ES" dirty="0" smtClean="0"/>
              <a:t>Parafinas-</a:t>
            </a:r>
            <a:r>
              <a:rPr lang="es-ES" dirty="0"/>
              <a:t>&gt; Precipitan por ↓T o ↓P, solubles en solventes </a:t>
            </a:r>
            <a:r>
              <a:rPr lang="es-ES" dirty="0" smtClean="0"/>
              <a:t>aromáticos. </a:t>
            </a:r>
            <a:r>
              <a:rPr lang="es-ES" dirty="0"/>
              <a:t>Para eliminarlos hay 3 métodos: térmico, mecánico y con solventes aromáticos </a:t>
            </a:r>
          </a:p>
          <a:p>
            <a:pPr lvl="1"/>
            <a:r>
              <a:rPr lang="es-ES" dirty="0" smtClean="0"/>
              <a:t>Asfáltenos</a:t>
            </a:r>
            <a:r>
              <a:rPr lang="es-ES" dirty="0"/>
              <a:t>: Precipitan por grandes ↓↑T, cambios de P, cambios de </a:t>
            </a:r>
            <a:r>
              <a:rPr lang="es-ES" dirty="0" err="1" smtClean="0"/>
              <a:t>ph</a:t>
            </a:r>
            <a:r>
              <a:rPr lang="es-ES" dirty="0" smtClean="0"/>
              <a:t>. </a:t>
            </a:r>
            <a:r>
              <a:rPr lang="es-ES" dirty="0"/>
              <a:t>Son solubles en solventes </a:t>
            </a:r>
            <a:r>
              <a:rPr lang="es-ES" dirty="0" smtClean="0"/>
              <a:t>aromáticos.</a:t>
            </a:r>
            <a:endParaRPr lang="es-ES" dirty="0"/>
          </a:p>
          <a:p>
            <a:r>
              <a:rPr lang="es-ES" i="1" dirty="0" smtClean="0"/>
              <a:t>Precipitados </a:t>
            </a:r>
            <a:r>
              <a:rPr lang="es-ES" i="1" dirty="0"/>
              <a:t>Inorgánicos: </a:t>
            </a:r>
            <a:r>
              <a:rPr lang="es-ES" dirty="0"/>
              <a:t>Son los químicos (CaCO3, Cloruros, Carbonatos, </a:t>
            </a:r>
            <a:r>
              <a:rPr lang="es-ES" dirty="0" err="1"/>
              <a:t>Silica</a:t>
            </a:r>
            <a:r>
              <a:rPr lang="es-ES" dirty="0"/>
              <a:t>, Yeso, etc.) que se encuentran disueltos en el agua, transportadas por este y que, por cambios de T, P o PH precipitan, pudiendo depositarse en </a:t>
            </a:r>
            <a:r>
              <a:rPr lang="es-ES" dirty="0" err="1"/>
              <a:t>tubing</a:t>
            </a:r>
            <a:r>
              <a:rPr lang="es-ES" dirty="0"/>
              <a:t>, punzados, </a:t>
            </a:r>
            <a:r>
              <a:rPr lang="es-ES" dirty="0" smtClean="0"/>
              <a:t>cercanía de la formación. </a:t>
            </a:r>
            <a:endParaRPr lang="es-ES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5769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3003" y="304322"/>
            <a:ext cx="10515600" cy="6444436"/>
          </a:xfrm>
        </p:spPr>
        <p:txBody>
          <a:bodyPr>
            <a:normAutofit fontScale="40000" lnSpcReduction="20000"/>
          </a:bodyPr>
          <a:lstStyle/>
          <a:p>
            <a:pPr marL="0" lvl="0" indent="0">
              <a:lnSpc>
                <a:spcPct val="110000"/>
              </a:lnSpc>
              <a:buNone/>
            </a:pPr>
            <a:r>
              <a:rPr lang="es-AR" sz="7000" b="1" dirty="0" smtClean="0">
                <a:solidFill>
                  <a:srgbClr val="FF0000"/>
                </a:solidFill>
              </a:rPr>
              <a:t>3 </a:t>
            </a:r>
            <a:r>
              <a:rPr lang="es-AR" sz="7000" b="1" dirty="0">
                <a:solidFill>
                  <a:srgbClr val="FF0000"/>
                </a:solidFill>
              </a:rPr>
              <a:t>Daños inducidos </a:t>
            </a:r>
            <a:endParaRPr lang="es-AR" sz="7000" b="1" dirty="0" smtClean="0">
              <a:solidFill>
                <a:srgbClr val="FF0000"/>
              </a:solidFill>
            </a:endParaRPr>
          </a:p>
          <a:p>
            <a:pPr marL="0" lvl="0" indent="0">
              <a:lnSpc>
                <a:spcPct val="110000"/>
              </a:lnSpc>
              <a:buNone/>
            </a:pPr>
            <a:endParaRPr lang="es-AR" sz="7000" b="1" dirty="0">
              <a:solidFill>
                <a:srgbClr val="FF0000"/>
              </a:solidFill>
            </a:endParaRPr>
          </a:p>
          <a:p>
            <a:pPr lvl="0">
              <a:lnSpc>
                <a:spcPct val="120000"/>
              </a:lnSpc>
            </a:pPr>
            <a:r>
              <a:rPr lang="es-ES" sz="5900" u="sng" dirty="0"/>
              <a:t>Taponamiento por sólidos de inyección </a:t>
            </a:r>
            <a:r>
              <a:rPr lang="es-ES" sz="5900" dirty="0"/>
              <a:t>(lodo inadecuado)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sz="5900" dirty="0"/>
              <a:t>Si durante la perforación se presentaron </a:t>
            </a:r>
            <a:r>
              <a:rPr lang="es-ES" sz="5900" i="1" dirty="0" smtClean="0"/>
              <a:t>altos </a:t>
            </a:r>
            <a:r>
              <a:rPr lang="es-ES" sz="5900" i="1" dirty="0"/>
              <a:t>diferenciales de presión </a:t>
            </a:r>
            <a:r>
              <a:rPr lang="es-ES" sz="5900" dirty="0"/>
              <a:t>y ha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sz="5900" dirty="0"/>
              <a:t>habido pérdidas de lodo esto indicaría que podría haber posible invasión del lodo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sz="5900" dirty="0"/>
              <a:t>(o del fluido de reparación si éste fuera el caso)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sz="5900" dirty="0" smtClean="0"/>
              <a:t>Esta situación </a:t>
            </a:r>
            <a:r>
              <a:rPr lang="es-ES" sz="5900" b="1" dirty="0"/>
              <a:t>será mucho más peligrosa cuando las permeabilidades son altas </a:t>
            </a:r>
            <a:r>
              <a:rPr lang="es-ES" sz="5900" dirty="0" smtClean="0"/>
              <a:t>porque </a:t>
            </a:r>
            <a:r>
              <a:rPr lang="es-ES" sz="5900" dirty="0"/>
              <a:t>en estas condiciones </a:t>
            </a:r>
            <a:r>
              <a:rPr lang="es-ES" sz="5900" dirty="0" smtClean="0"/>
              <a:t>cuando </a:t>
            </a:r>
            <a:r>
              <a:rPr lang="es-ES" sz="5900" dirty="0"/>
              <a:t>el pozo entra en producción, no se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sz="5900" dirty="0"/>
              <a:t>recuperan los volúmenes de </a:t>
            </a:r>
            <a:r>
              <a:rPr lang="es-ES" sz="5900" dirty="0" smtClean="0"/>
              <a:t>invasión.</a:t>
            </a:r>
            <a:endParaRPr lang="es-ES" sz="5900" dirty="0"/>
          </a:p>
          <a:p>
            <a:pPr marL="0" indent="0">
              <a:lnSpc>
                <a:spcPct val="120000"/>
              </a:lnSpc>
              <a:buNone/>
            </a:pPr>
            <a:r>
              <a:rPr lang="es-ES" sz="5900" dirty="0" smtClean="0"/>
              <a:t>La desestabilización </a:t>
            </a:r>
            <a:r>
              <a:rPr lang="es-ES" sz="5900" dirty="0"/>
              <a:t>de arcillas y limos ( provocada por filtrado de diversos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sz="5900" dirty="0"/>
              <a:t>fluidos ( cemento, fluidos de completamiento o reparación) se evalúa en el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sz="5900" dirty="0"/>
              <a:t>laboratorio con muestras de formación</a:t>
            </a:r>
            <a:endParaRPr lang="es-AR" sz="5900" dirty="0"/>
          </a:p>
        </p:txBody>
      </p:sp>
    </p:spTree>
    <p:extLst>
      <p:ext uri="{BB962C8B-B14F-4D97-AF65-F5344CB8AC3E}">
        <p14:creationId xmlns:p14="http://schemas.microsoft.com/office/powerpoint/2010/main" val="2672509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0108" y="1422744"/>
            <a:ext cx="10515600" cy="2874127"/>
          </a:xfrm>
        </p:spPr>
        <p:txBody>
          <a:bodyPr/>
          <a:lstStyle/>
          <a:p>
            <a:r>
              <a:rPr lang="es-AR" i="1" dirty="0" smtClean="0"/>
              <a:t>Bacterias </a:t>
            </a:r>
          </a:p>
          <a:p>
            <a:endParaRPr lang="es-AR" i="1" dirty="0"/>
          </a:p>
          <a:p>
            <a:endParaRPr lang="es-AR" dirty="0"/>
          </a:p>
          <a:p>
            <a:r>
              <a:rPr lang="es-ES" i="1" dirty="0" smtClean="0"/>
              <a:t>Precipitados de hierro</a:t>
            </a:r>
            <a:endParaRPr lang="es-ES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503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623" y="862302"/>
            <a:ext cx="10515600" cy="5622159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s-ES" dirty="0">
                <a:solidFill>
                  <a:prstClr val="black"/>
                </a:solidFill>
              </a:rPr>
              <a:t>Existen 2 tipos de estimulaciones ácidas</a:t>
            </a:r>
            <a:r>
              <a:rPr lang="es-ES" dirty="0" smtClean="0">
                <a:solidFill>
                  <a:prstClr val="black"/>
                </a:solidFill>
              </a:rPr>
              <a:t>:</a:t>
            </a:r>
          </a:p>
          <a:p>
            <a:pPr marL="0" lvl="0" indent="0">
              <a:buNone/>
            </a:pPr>
            <a:r>
              <a:rPr lang="es-AR" dirty="0" smtClean="0">
                <a:solidFill>
                  <a:prstClr val="black"/>
                </a:solidFill>
              </a:rPr>
              <a:t>Se </a:t>
            </a:r>
            <a:r>
              <a:rPr lang="es-AR" dirty="0">
                <a:solidFill>
                  <a:prstClr val="black"/>
                </a:solidFill>
              </a:rPr>
              <a:t>puede realizar:</a:t>
            </a:r>
          </a:p>
          <a:p>
            <a:pPr marL="0" lvl="0" indent="0">
              <a:buNone/>
            </a:pPr>
            <a:endParaRPr lang="es-AR" dirty="0">
              <a:solidFill>
                <a:prstClr val="black"/>
              </a:solidFill>
            </a:endParaRPr>
          </a:p>
          <a:p>
            <a:pPr marL="914400" lvl="1" indent="-457200">
              <a:buFont typeface="Arial" panose="020B0604020202020204" pitchFamily="34" charset="0"/>
              <a:buAutoNum type="alphaUcParenR"/>
            </a:pPr>
            <a:r>
              <a:rPr lang="es-AR" b="1" u="sng" dirty="0">
                <a:solidFill>
                  <a:prstClr val="black"/>
                </a:solidFill>
              </a:rPr>
              <a:t>Estimulación ácida de la matriz</a:t>
            </a:r>
            <a:r>
              <a:rPr lang="es-AR" dirty="0">
                <a:solidFill>
                  <a:prstClr val="black"/>
                </a:solidFill>
              </a:rPr>
              <a:t>. Recuperamos la curva de producción. </a:t>
            </a:r>
            <a:r>
              <a:rPr lang="es-AR" dirty="0" smtClean="0">
                <a:solidFill>
                  <a:prstClr val="black"/>
                </a:solidFill>
              </a:rPr>
              <a:t>Se </a:t>
            </a:r>
            <a:r>
              <a:rPr lang="es-AR" dirty="0">
                <a:solidFill>
                  <a:prstClr val="black"/>
                </a:solidFill>
              </a:rPr>
              <a:t>trabaja a </a:t>
            </a:r>
            <a:r>
              <a:rPr lang="es-AR" b="1" dirty="0">
                <a:solidFill>
                  <a:prstClr val="black"/>
                </a:solidFill>
              </a:rPr>
              <a:t>P y Q menores que los del punto crítico de fractura</a:t>
            </a:r>
            <a:r>
              <a:rPr lang="es-AR" dirty="0" smtClean="0">
                <a:solidFill>
                  <a:prstClr val="black"/>
                </a:solidFill>
              </a:rPr>
              <a:t>. Los</a:t>
            </a:r>
            <a:r>
              <a:rPr lang="es-ES" dirty="0" smtClean="0">
                <a:solidFill>
                  <a:prstClr val="black"/>
                </a:solidFill>
              </a:rPr>
              <a:t> </a:t>
            </a:r>
            <a:r>
              <a:rPr lang="es-ES" dirty="0">
                <a:solidFill>
                  <a:prstClr val="black"/>
                </a:solidFill>
              </a:rPr>
              <a:t>ácidos son </a:t>
            </a:r>
            <a:r>
              <a:rPr lang="es-ES" b="1" dirty="0">
                <a:solidFill>
                  <a:prstClr val="black"/>
                </a:solidFill>
              </a:rPr>
              <a:t>bombeados </a:t>
            </a:r>
            <a:r>
              <a:rPr lang="es-ES" b="1" dirty="0" smtClean="0">
                <a:solidFill>
                  <a:prstClr val="black"/>
                </a:solidFill>
              </a:rPr>
              <a:t>al </a:t>
            </a:r>
            <a:r>
              <a:rPr lang="es-ES" b="1" dirty="0">
                <a:solidFill>
                  <a:prstClr val="black"/>
                </a:solidFill>
              </a:rPr>
              <a:t>pozo a bajas presiones,</a:t>
            </a:r>
            <a:r>
              <a:rPr lang="es-ES" dirty="0">
                <a:solidFill>
                  <a:prstClr val="black"/>
                </a:solidFill>
              </a:rPr>
              <a:t> </a:t>
            </a:r>
            <a:r>
              <a:rPr lang="es-ES" b="1" dirty="0">
                <a:solidFill>
                  <a:prstClr val="black"/>
                </a:solidFill>
              </a:rPr>
              <a:t>disolviendo sedimentos y sólidos </a:t>
            </a:r>
            <a:r>
              <a:rPr lang="es-ES" b="1" dirty="0" smtClean="0">
                <a:solidFill>
                  <a:prstClr val="black"/>
                </a:solidFill>
              </a:rPr>
              <a:t>de lodo</a:t>
            </a:r>
            <a:r>
              <a:rPr lang="es-ES" b="1" dirty="0">
                <a:solidFill>
                  <a:prstClr val="black"/>
                </a:solidFill>
              </a:rPr>
              <a:t>, </a:t>
            </a:r>
            <a:r>
              <a:rPr lang="es-ES" b="1" dirty="0" smtClean="0">
                <a:solidFill>
                  <a:prstClr val="black"/>
                </a:solidFill>
              </a:rPr>
              <a:t>restaurando </a:t>
            </a:r>
            <a:r>
              <a:rPr lang="es-ES" b="1" dirty="0">
                <a:solidFill>
                  <a:prstClr val="black"/>
                </a:solidFill>
              </a:rPr>
              <a:t>la permeabilidad de la roca, </a:t>
            </a:r>
            <a:r>
              <a:rPr lang="es-ES" b="1" dirty="0" smtClean="0">
                <a:solidFill>
                  <a:prstClr val="black"/>
                </a:solidFill>
              </a:rPr>
              <a:t>mejorando el tamaño </a:t>
            </a:r>
            <a:r>
              <a:rPr lang="es-ES" b="1" dirty="0">
                <a:solidFill>
                  <a:prstClr val="black"/>
                </a:solidFill>
              </a:rPr>
              <a:t>de los poros naturales y estimulando el flujo de petróleo y </a:t>
            </a:r>
            <a:r>
              <a:rPr lang="es-ES" b="1" dirty="0" smtClean="0">
                <a:solidFill>
                  <a:prstClr val="black"/>
                </a:solidFill>
              </a:rPr>
              <a:t>gas.</a:t>
            </a:r>
          </a:p>
          <a:p>
            <a:pPr marL="914400" lvl="1" indent="-457200">
              <a:buFont typeface="Arial" panose="020B0604020202020204" pitchFamily="34" charset="0"/>
              <a:buAutoNum type="alphaUcParenR"/>
            </a:pPr>
            <a:endParaRPr lang="es-ES" b="1" dirty="0">
              <a:solidFill>
                <a:prstClr val="black"/>
              </a:solidFill>
            </a:endParaRPr>
          </a:p>
          <a:p>
            <a:pPr marL="914400" lvl="1" indent="-457200">
              <a:buFont typeface="Arial" panose="020B0604020202020204" pitchFamily="34" charset="0"/>
              <a:buAutoNum type="alphaUcParenR"/>
            </a:pPr>
            <a:r>
              <a:rPr lang="es-AR" b="1" u="sng" dirty="0" smtClean="0">
                <a:solidFill>
                  <a:prstClr val="black"/>
                </a:solidFill>
              </a:rPr>
              <a:t>Fracturación </a:t>
            </a:r>
            <a:r>
              <a:rPr lang="es-AR" b="1" u="sng" dirty="0">
                <a:solidFill>
                  <a:prstClr val="black"/>
                </a:solidFill>
              </a:rPr>
              <a:t>ácida</a:t>
            </a:r>
            <a:r>
              <a:rPr lang="es-AR" dirty="0">
                <a:solidFill>
                  <a:prstClr val="black"/>
                </a:solidFill>
              </a:rPr>
              <a:t>. Mejora la curva de producción. Se trabaja a P y Q que alcanzan los del punto crítico de fractura </a:t>
            </a:r>
            <a:r>
              <a:rPr lang="es-AR" b="1" dirty="0">
                <a:solidFill>
                  <a:prstClr val="black"/>
                </a:solidFill>
              </a:rPr>
              <a:t>sin agregado de agentes de sostén</a:t>
            </a:r>
            <a:r>
              <a:rPr lang="es-AR" dirty="0" smtClean="0">
                <a:solidFill>
                  <a:prstClr val="black"/>
                </a:solidFill>
              </a:rPr>
              <a:t>. Los</a:t>
            </a:r>
            <a:r>
              <a:rPr lang="es-ES" sz="2600" dirty="0" smtClean="0">
                <a:solidFill>
                  <a:prstClr val="black"/>
                </a:solidFill>
              </a:rPr>
              <a:t> </a:t>
            </a:r>
            <a:r>
              <a:rPr lang="es-ES" sz="2600" dirty="0">
                <a:solidFill>
                  <a:prstClr val="black"/>
                </a:solidFill>
              </a:rPr>
              <a:t>ácidos son bombeados a un pozo a presiones más altas, pero más bajas que </a:t>
            </a:r>
            <a:r>
              <a:rPr lang="es-ES" sz="2600" dirty="0" smtClean="0">
                <a:solidFill>
                  <a:prstClr val="black"/>
                </a:solidFill>
              </a:rPr>
              <a:t>presiones utilizadas </a:t>
            </a:r>
            <a:r>
              <a:rPr lang="es-ES" sz="2600" dirty="0">
                <a:solidFill>
                  <a:prstClr val="black"/>
                </a:solidFill>
              </a:rPr>
              <a:t>durante el </a:t>
            </a:r>
            <a:r>
              <a:rPr lang="es-ES" sz="2600" b="1" dirty="0" err="1">
                <a:solidFill>
                  <a:prstClr val="black"/>
                </a:solidFill>
              </a:rPr>
              <a:t>fracturamiento</a:t>
            </a:r>
            <a:r>
              <a:rPr lang="es-ES" sz="2600" b="1" dirty="0">
                <a:solidFill>
                  <a:prstClr val="black"/>
                </a:solidFill>
              </a:rPr>
              <a:t> hidráulico</a:t>
            </a:r>
            <a:r>
              <a:rPr lang="es-ES" sz="2600" dirty="0">
                <a:solidFill>
                  <a:prstClr val="black"/>
                </a:solidFill>
              </a:rPr>
              <a:t>. </a:t>
            </a:r>
            <a:r>
              <a:rPr lang="es-ES" sz="2600" dirty="0" smtClean="0">
                <a:solidFill>
                  <a:prstClr val="black"/>
                </a:solidFill>
              </a:rPr>
              <a:t>Los </a:t>
            </a:r>
            <a:r>
              <a:rPr lang="es-ES" sz="2600" dirty="0">
                <a:solidFill>
                  <a:prstClr val="black"/>
                </a:solidFill>
              </a:rPr>
              <a:t>ácidos fracturan la roca, permitiendo el flujo de petróleo y </a:t>
            </a:r>
            <a:r>
              <a:rPr lang="es-ES" sz="2600" dirty="0" smtClean="0">
                <a:solidFill>
                  <a:prstClr val="black"/>
                </a:solidFill>
              </a:rPr>
              <a:t>gas</a:t>
            </a:r>
            <a:r>
              <a:rPr lang="es-ES" sz="2600" dirty="0">
                <a:solidFill>
                  <a:prstClr val="black"/>
                </a:solidFill>
              </a:rPr>
              <a:t>.</a:t>
            </a:r>
          </a:p>
          <a:p>
            <a:pPr marL="457200" lvl="1" indent="0">
              <a:buNone/>
            </a:pPr>
            <a:r>
              <a:rPr lang="es-AR" dirty="0" smtClean="0">
                <a:solidFill>
                  <a:prstClr val="black"/>
                </a:solidFill>
              </a:rPr>
              <a:t> </a:t>
            </a:r>
            <a:endParaRPr lang="es-AR" dirty="0">
              <a:solidFill>
                <a:prstClr val="black"/>
              </a:solidFill>
            </a:endParaRPr>
          </a:p>
          <a:p>
            <a:endParaRPr lang="es-AR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669" y="346076"/>
            <a:ext cx="3133616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0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6835" y="461246"/>
            <a:ext cx="10576965" cy="571571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s-ES" i="1" u="sng" dirty="0">
                <a:solidFill>
                  <a:prstClr val="black"/>
                </a:solidFill>
              </a:rPr>
              <a:t>Incompatibilidad de fluidos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s-ES" dirty="0" smtClean="0"/>
              <a:t>Si </a:t>
            </a:r>
            <a:r>
              <a:rPr lang="es-ES" dirty="0"/>
              <a:t>en una intervención del pozo se bombean fluidos de tratamiento y cuando </a:t>
            </a:r>
            <a:r>
              <a:rPr lang="es-ES" dirty="0" smtClean="0"/>
              <a:t>se procede </a:t>
            </a:r>
            <a:r>
              <a:rPr lang="es-ES" dirty="0"/>
              <a:t>a ponerlo en producción, se ha perdido nivel, o no se logra nivel, es </a:t>
            </a:r>
            <a:r>
              <a:rPr lang="es-ES" dirty="0" smtClean="0"/>
              <a:t>muy posible </a:t>
            </a:r>
            <a:r>
              <a:rPr lang="es-ES" dirty="0"/>
              <a:t>que se haya producido un “taponamiento mecánico” de los punzados</a:t>
            </a:r>
          </a:p>
          <a:p>
            <a:r>
              <a:rPr lang="es-ES" sz="2900" i="1" u="sng" dirty="0" smtClean="0">
                <a:solidFill>
                  <a:prstClr val="black"/>
                </a:solidFill>
              </a:rPr>
              <a:t>Cambios </a:t>
            </a:r>
            <a:r>
              <a:rPr lang="es-ES" sz="2900" i="1" u="sng" dirty="0">
                <a:solidFill>
                  <a:prstClr val="black"/>
                </a:solidFill>
              </a:rPr>
              <a:t>en la </a:t>
            </a:r>
            <a:r>
              <a:rPr lang="es-ES" sz="2900" i="1" u="sng" dirty="0" err="1">
                <a:solidFill>
                  <a:prstClr val="black"/>
                </a:solidFill>
              </a:rPr>
              <a:t>mojabilidad</a:t>
            </a:r>
            <a:r>
              <a:rPr lang="es-ES" sz="2900" i="1" u="sng" dirty="0">
                <a:solidFill>
                  <a:prstClr val="black"/>
                </a:solidFill>
              </a:rPr>
              <a:t> 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s-ES" dirty="0"/>
              <a:t>Esta situación será mucho más peligrosa si además se comienza a obtener </a:t>
            </a:r>
            <a:r>
              <a:rPr lang="es-ES" dirty="0" smtClean="0"/>
              <a:t>más agua </a:t>
            </a:r>
            <a:r>
              <a:rPr lang="es-ES" dirty="0"/>
              <a:t>que hidrocarburo, porque además del “taponamiento físico” es posible que </a:t>
            </a:r>
            <a:r>
              <a:rPr lang="es-ES" dirty="0" smtClean="0"/>
              <a:t>se haya </a:t>
            </a:r>
            <a:r>
              <a:rPr lang="es-ES" dirty="0"/>
              <a:t>generado un cambio en la humectabilidad cerca del pozo</a:t>
            </a:r>
          </a:p>
          <a:p>
            <a:pPr lvl="0"/>
            <a:r>
              <a:rPr lang="es-AR" i="1" u="sng" dirty="0">
                <a:solidFill>
                  <a:prstClr val="black"/>
                </a:solidFill>
              </a:rPr>
              <a:t>Bloqueo por H2O</a:t>
            </a:r>
            <a:r>
              <a:rPr lang="es-AR" i="1" dirty="0">
                <a:solidFill>
                  <a:prstClr val="black"/>
                </a:solidFill>
              </a:rPr>
              <a:t>: </a:t>
            </a:r>
            <a:endParaRPr lang="es-AR" i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s-AR" dirty="0" smtClean="0">
                <a:solidFill>
                  <a:prstClr val="black"/>
                </a:solidFill>
              </a:rPr>
              <a:t>↑</a:t>
            </a:r>
            <a:r>
              <a:rPr lang="es-AR" dirty="0" err="1">
                <a:solidFill>
                  <a:prstClr val="black"/>
                </a:solidFill>
              </a:rPr>
              <a:t>Sw</a:t>
            </a:r>
            <a:r>
              <a:rPr lang="es-AR" dirty="0">
                <a:solidFill>
                  <a:prstClr val="black"/>
                </a:solidFill>
              </a:rPr>
              <a:t>, ↓</a:t>
            </a:r>
            <a:r>
              <a:rPr lang="es-AR" dirty="0" err="1">
                <a:solidFill>
                  <a:prstClr val="black"/>
                </a:solidFill>
              </a:rPr>
              <a:t>Kro</a:t>
            </a:r>
            <a:r>
              <a:rPr lang="es-AR" dirty="0">
                <a:solidFill>
                  <a:prstClr val="black"/>
                </a:solidFill>
              </a:rPr>
              <a:t>, generando una interfaz muy difícil de romper 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s-ES" dirty="0" smtClean="0"/>
              <a:t>Si los </a:t>
            </a:r>
            <a:r>
              <a:rPr lang="es-ES" dirty="0"/>
              <a:t>fluidos bombeados son “incompatibles entre sí” o incompatibles con los </a:t>
            </a:r>
            <a:r>
              <a:rPr lang="es-ES" dirty="0" smtClean="0"/>
              <a:t>fluidos del </a:t>
            </a:r>
            <a:r>
              <a:rPr lang="es-ES" dirty="0"/>
              <a:t>reservorio, </a:t>
            </a:r>
            <a:r>
              <a:rPr lang="es-ES" dirty="0" smtClean="0"/>
              <a:t>se produce un </a:t>
            </a:r>
            <a:r>
              <a:rPr lang="es-ES" dirty="0"/>
              <a:t>bloqueo por emulsión o por </a:t>
            </a:r>
            <a:r>
              <a:rPr lang="es-ES" dirty="0" smtClean="0"/>
              <a:t>agua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06583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5915" y="614995"/>
            <a:ext cx="10657885" cy="5561968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/>
              <a:t>El </a:t>
            </a:r>
            <a:r>
              <a:rPr lang="es-ES" b="1" dirty="0" smtClean="0"/>
              <a:t>OBJETIVO de </a:t>
            </a:r>
            <a:r>
              <a:rPr lang="es-ES" b="1" dirty="0"/>
              <a:t>un tratamiento matricial es </a:t>
            </a:r>
            <a:r>
              <a:rPr lang="es-ES" b="1" u="sng" dirty="0"/>
              <a:t>diferente</a:t>
            </a:r>
            <a:r>
              <a:rPr lang="es-ES" b="1" dirty="0"/>
              <a:t> en areniscas que en carbonatos</a:t>
            </a:r>
            <a:r>
              <a:rPr lang="es-ES" b="1" dirty="0" smtClean="0"/>
              <a:t>.</a:t>
            </a:r>
          </a:p>
          <a:p>
            <a:pPr marL="0" indent="0">
              <a:buNone/>
            </a:pPr>
            <a:r>
              <a:rPr lang="es-ES" b="1" dirty="0" smtClean="0"/>
              <a:t>En </a:t>
            </a:r>
            <a:r>
              <a:rPr lang="es-ES" b="1" u="sng" dirty="0" smtClean="0"/>
              <a:t>ARENISCAS</a:t>
            </a:r>
            <a:r>
              <a:rPr lang="es-ES" dirty="0" smtClean="0"/>
              <a:t>, </a:t>
            </a:r>
            <a:r>
              <a:rPr lang="es-ES" dirty="0"/>
              <a:t>los tratamientos matriciales </a:t>
            </a:r>
            <a:r>
              <a:rPr lang="es-ES" b="1" dirty="0"/>
              <a:t>restauran o mejoran la </a:t>
            </a:r>
            <a:r>
              <a:rPr lang="es-ES" b="1" dirty="0" smtClean="0"/>
              <a:t>k natural </a:t>
            </a:r>
            <a:r>
              <a:rPr lang="es-ES" b="1" dirty="0"/>
              <a:t>de la formación alrededor del pozo al remover el daño de la formación, disolver material que tapona los poros o aumentar el tamaño de los espacios porosos. </a:t>
            </a:r>
            <a:endParaRPr lang="es-ES" b="1" dirty="0" smtClean="0"/>
          </a:p>
          <a:p>
            <a:pPr marL="0" indent="0">
              <a:buNone/>
            </a:pPr>
            <a:r>
              <a:rPr lang="es-ES" dirty="0"/>
              <a:t>Para tratamientos de arenisca, es importante el conocimiento de la extensión, el tipo de daño, la ubicación, el </a:t>
            </a:r>
            <a:r>
              <a:rPr lang="es-ES" dirty="0" smtClean="0"/>
              <a:t>origen, estudio petrográfico </a:t>
            </a:r>
            <a:r>
              <a:rPr lang="es-ES" dirty="0"/>
              <a:t>y </a:t>
            </a:r>
            <a:r>
              <a:rPr lang="es-ES" b="1" dirty="0"/>
              <a:t>la compatibilidad del fluido de tratamiento con la formación. </a:t>
            </a:r>
          </a:p>
          <a:p>
            <a:pPr marL="0" indent="0">
              <a:buNone/>
            </a:pPr>
            <a:r>
              <a:rPr lang="es-ES" dirty="0" smtClean="0"/>
              <a:t>Un tratamiento de estimulación matricial de arenisca está compuesto, en general, por un </a:t>
            </a:r>
            <a:r>
              <a:rPr lang="es-ES" b="1" dirty="0" smtClean="0"/>
              <a:t>prelavado de ácido clorhídrico </a:t>
            </a:r>
            <a:r>
              <a:rPr lang="es-ES" dirty="0" smtClean="0"/>
              <a:t>[</a:t>
            </a:r>
            <a:r>
              <a:rPr lang="es-ES" dirty="0" err="1" smtClean="0"/>
              <a:t>HCl</a:t>
            </a:r>
            <a:r>
              <a:rPr lang="es-ES" dirty="0" smtClean="0"/>
              <a:t>], un </a:t>
            </a:r>
            <a:r>
              <a:rPr lang="es-ES" b="1" dirty="0" smtClean="0"/>
              <a:t>fluido de tratamiento principal (mezclas de </a:t>
            </a:r>
            <a:r>
              <a:rPr lang="es-ES" b="1" dirty="0" err="1" smtClean="0"/>
              <a:t>HCl</a:t>
            </a:r>
            <a:r>
              <a:rPr lang="es-ES" b="1" dirty="0" smtClean="0"/>
              <a:t>-HF) </a:t>
            </a:r>
            <a:r>
              <a:rPr lang="es-ES" dirty="0" smtClean="0"/>
              <a:t>y </a:t>
            </a:r>
            <a:r>
              <a:rPr lang="es-ES" b="1" dirty="0" smtClean="0"/>
              <a:t>fluido de desplazamiento (solución de ácido pobre o salmuera)</a:t>
            </a:r>
            <a:r>
              <a:rPr lang="es-ES" dirty="0" smtClean="0"/>
              <a:t>. El fluido de tratamiento se mantiene bajo presión dentro del yacimiento durante un período de tiempo, después de lo cual se lo pone nuevamente en producción.</a:t>
            </a:r>
          </a:p>
          <a:p>
            <a:pPr marL="0" indent="0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774374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6577"/>
            <a:ext cx="10515600" cy="5950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En </a:t>
            </a:r>
            <a:r>
              <a:rPr lang="es-ES" b="1" u="sng" dirty="0" smtClean="0"/>
              <a:t>CARBONATOS</a:t>
            </a:r>
            <a:r>
              <a:rPr lang="es-ES" b="1" dirty="0" smtClean="0"/>
              <a:t>,</a:t>
            </a:r>
            <a:r>
              <a:rPr lang="es-ES" dirty="0" smtClean="0"/>
              <a:t> </a:t>
            </a:r>
            <a:r>
              <a:rPr lang="es-ES" dirty="0"/>
              <a:t>la estimulación matricial </a:t>
            </a:r>
            <a:r>
              <a:rPr lang="es-ES" b="1" dirty="0"/>
              <a:t>crea nuevos canales </a:t>
            </a:r>
            <a:r>
              <a:rPr lang="es-ES" dirty="0"/>
              <a:t>(túneles) altamente conductores que </a:t>
            </a:r>
            <a:r>
              <a:rPr lang="es-ES" dirty="0" smtClean="0"/>
              <a:t>eliminan </a:t>
            </a:r>
            <a:r>
              <a:rPr lang="es-ES" dirty="0"/>
              <a:t>los daños. </a:t>
            </a:r>
          </a:p>
          <a:p>
            <a:pPr marL="0" indent="0">
              <a:buNone/>
            </a:pPr>
            <a:r>
              <a:rPr lang="es-ES" dirty="0" smtClean="0"/>
              <a:t>En </a:t>
            </a:r>
            <a:r>
              <a:rPr lang="es-ES" b="1" dirty="0"/>
              <a:t>tratamientos de carbonato</a:t>
            </a:r>
            <a:r>
              <a:rPr lang="es-ES" dirty="0"/>
              <a:t>, resultan más significativas la </a:t>
            </a:r>
            <a:r>
              <a:rPr lang="es-ES" b="1" dirty="0"/>
              <a:t>temperatura del yacimiento, la tasa de bombeo y el tipo de fluido </a:t>
            </a:r>
            <a:r>
              <a:rPr lang="es-ES" dirty="0"/>
              <a:t>porque estos parámetros afectan directamente a la </a:t>
            </a:r>
            <a:r>
              <a:rPr lang="es-ES" b="1" dirty="0"/>
              <a:t>reactividad del fluido de tratamiento con la roca del </a:t>
            </a:r>
            <a:r>
              <a:rPr lang="es-ES" b="1" dirty="0" smtClean="0"/>
              <a:t>reservorio</a:t>
            </a:r>
            <a:r>
              <a:rPr lang="es-ES" dirty="0" smtClean="0"/>
              <a:t>. 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En </a:t>
            </a:r>
            <a:r>
              <a:rPr lang="es-ES" b="1" dirty="0" smtClean="0"/>
              <a:t>reservorios </a:t>
            </a:r>
            <a:r>
              <a:rPr lang="es-ES" b="1" dirty="0"/>
              <a:t>de carbonato, el </a:t>
            </a:r>
            <a:r>
              <a:rPr lang="es-ES" b="1" dirty="0" err="1"/>
              <a:t>HCl</a:t>
            </a:r>
            <a:r>
              <a:rPr lang="es-ES" b="1" dirty="0"/>
              <a:t> es el fluido más comúnmente utilizado. </a:t>
            </a:r>
            <a:endParaRPr lang="es-ES" b="1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Los </a:t>
            </a:r>
            <a:r>
              <a:rPr lang="es-ES" b="1" dirty="0"/>
              <a:t>ácidos orgánicos como el ácido fórmico y el acético </a:t>
            </a:r>
            <a:r>
              <a:rPr lang="es-ES" dirty="0"/>
              <a:t>se utilizan tanto en acidificación de </a:t>
            </a:r>
            <a:r>
              <a:rPr lang="es-ES" b="1" dirty="0"/>
              <a:t>arenisca como de carbonato</a:t>
            </a:r>
            <a:r>
              <a:rPr lang="es-ES" dirty="0"/>
              <a:t>, principalmente en </a:t>
            </a:r>
            <a:r>
              <a:rPr lang="es-ES" u="sng" dirty="0"/>
              <a:t>sistemas de ácido retardado o en aplicaciones a alta temperatura</a:t>
            </a:r>
            <a:r>
              <a:rPr lang="es-ES" dirty="0"/>
              <a:t>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14206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312803" y="199761"/>
            <a:ext cx="10515600" cy="5848190"/>
          </a:xfrm>
        </p:spPr>
        <p:txBody>
          <a:bodyPr/>
          <a:lstStyle/>
          <a:p>
            <a:pPr marL="0" indent="0">
              <a:buNone/>
            </a:pPr>
            <a:r>
              <a:rPr lang="es-AR" b="1" dirty="0" smtClean="0"/>
              <a:t>TÉCNICA DE ESTIMULACIÓN </a:t>
            </a:r>
            <a:endParaRPr lang="es-AR" dirty="0" smtClean="0"/>
          </a:p>
          <a:p>
            <a:pPr marL="0" indent="0">
              <a:buNone/>
            </a:pPr>
            <a:r>
              <a:rPr lang="es-ES" dirty="0" smtClean="0"/>
              <a:t>Un </a:t>
            </a:r>
            <a:r>
              <a:rPr lang="es-ES" dirty="0"/>
              <a:t>tratamiento mínimamente consiste en:</a:t>
            </a:r>
            <a:endParaRPr lang="es-A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96" y="1279283"/>
            <a:ext cx="7785500" cy="107955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48" y="2357079"/>
            <a:ext cx="6979009" cy="26671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716048" y="2874257"/>
            <a:ext cx="1124421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b="1" dirty="0" smtClean="0">
                <a:solidFill>
                  <a:srgbClr val="FF0000"/>
                </a:solidFill>
              </a:rPr>
              <a:t>c.1) Pre-</a:t>
            </a:r>
            <a:r>
              <a:rPr lang="es-AR" sz="2800" b="1" dirty="0" err="1" smtClean="0">
                <a:solidFill>
                  <a:srgbClr val="FF0000"/>
                </a:solidFill>
              </a:rPr>
              <a:t>Flush</a:t>
            </a:r>
            <a:r>
              <a:rPr lang="es-AR" sz="28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s-ES" sz="2800" dirty="0" smtClean="0"/>
              <a:t>Es un fluido no reactivo bombeado inicialmente</a:t>
            </a:r>
          </a:p>
          <a:p>
            <a:r>
              <a:rPr lang="es-ES" sz="2800" dirty="0" smtClean="0"/>
              <a:t>para asegurar que la inyección ocurra a un Q y una P aceptable. Se inyectan solventes naturales. Esto </a:t>
            </a:r>
            <a:r>
              <a:rPr lang="es-ES" sz="2800" dirty="0"/>
              <a:t>mejora la velocidad de ataque del </a:t>
            </a:r>
            <a:r>
              <a:rPr lang="es-ES" sz="2800" dirty="0" smtClean="0"/>
              <a:t>ácido.</a:t>
            </a:r>
          </a:p>
          <a:p>
            <a:r>
              <a:rPr lang="es-AR" sz="2800" b="1" dirty="0" smtClean="0">
                <a:solidFill>
                  <a:srgbClr val="FF0000"/>
                </a:solidFill>
              </a:rPr>
              <a:t>c.2) Fluido Principal y Aditivos</a:t>
            </a:r>
            <a:r>
              <a:rPr lang="es-AR" sz="2800" dirty="0" smtClean="0"/>
              <a:t>. Dependen de la formación.</a:t>
            </a:r>
          </a:p>
          <a:p>
            <a:r>
              <a:rPr lang="es-AR" sz="2800" b="1" dirty="0" smtClean="0">
                <a:solidFill>
                  <a:srgbClr val="FF0000"/>
                </a:solidFill>
              </a:rPr>
              <a:t>c.3) </a:t>
            </a:r>
            <a:r>
              <a:rPr lang="es-AR" sz="2800" b="1" dirty="0" err="1" smtClean="0">
                <a:solidFill>
                  <a:srgbClr val="FF0000"/>
                </a:solidFill>
              </a:rPr>
              <a:t>Overflush</a:t>
            </a:r>
            <a:r>
              <a:rPr lang="es-AR" sz="2800" dirty="0" smtClean="0"/>
              <a:t>: para remover el fluido reactivo y corrosivo del </a:t>
            </a:r>
            <a:r>
              <a:rPr lang="es-AR" sz="2800" dirty="0" err="1" smtClean="0"/>
              <a:t>tubing</a:t>
            </a:r>
            <a:r>
              <a:rPr lang="es-AR" sz="2800" dirty="0" smtClean="0"/>
              <a:t> y maximizar su contacto con el pozo. Evita que se den reacciones reversibles desfavorables.</a:t>
            </a:r>
            <a:endParaRPr lang="es-AR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8488" y="199761"/>
            <a:ext cx="3405962" cy="347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6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421240"/>
            <a:ext cx="10515600" cy="64367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AR" dirty="0" smtClean="0"/>
              <a:t>Los ácidos mas utilizados en el </a:t>
            </a:r>
            <a:r>
              <a:rPr lang="es-AR" b="1" u="sng" dirty="0"/>
              <a:t>F</a:t>
            </a:r>
            <a:r>
              <a:rPr lang="es-AR" b="1" u="sng" dirty="0" smtClean="0"/>
              <a:t>luido Principal </a:t>
            </a:r>
            <a:r>
              <a:rPr lang="es-AR" dirty="0" smtClean="0"/>
              <a:t>son: </a:t>
            </a:r>
            <a:r>
              <a:rPr lang="es-AR" dirty="0" err="1" smtClean="0"/>
              <a:t>ClH</a:t>
            </a:r>
            <a:r>
              <a:rPr lang="es-AR" dirty="0" smtClean="0"/>
              <a:t>, </a:t>
            </a:r>
            <a:r>
              <a:rPr lang="es-AR" dirty="0" err="1" smtClean="0"/>
              <a:t>ClH</a:t>
            </a:r>
            <a:r>
              <a:rPr lang="es-AR" dirty="0"/>
              <a:t>- </a:t>
            </a:r>
            <a:r>
              <a:rPr lang="es-AR" dirty="0" smtClean="0"/>
              <a:t>FH, acético, fórmico, éstos últimos tienen menor velocidad de reacción.</a:t>
            </a:r>
          </a:p>
          <a:p>
            <a:pPr marL="0" indent="0">
              <a:buNone/>
            </a:pPr>
            <a:r>
              <a:rPr lang="es-AR" dirty="0" smtClean="0"/>
              <a:t>Se analiza la respuesta del ácido a distintas concentraciones, sobre muestras de </a:t>
            </a:r>
            <a:r>
              <a:rPr lang="es-AR" dirty="0" err="1" smtClean="0"/>
              <a:t>cutting</a:t>
            </a:r>
            <a:r>
              <a:rPr lang="es-AR" dirty="0" smtClean="0"/>
              <a:t>, testigos de la formación o extrapolando datos de otros pozos</a:t>
            </a:r>
            <a:r>
              <a:rPr lang="es-AR" dirty="0"/>
              <a:t>	</a:t>
            </a:r>
          </a:p>
          <a:p>
            <a:pPr marL="0" indent="0">
              <a:buNone/>
            </a:pPr>
            <a:r>
              <a:rPr lang="es-ES" dirty="0"/>
              <a:t>Se debe tener en cuenta el tipo de formación para la elección del </a:t>
            </a:r>
            <a:r>
              <a:rPr lang="es-ES" dirty="0" smtClean="0"/>
              <a:t>ácido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AR" sz="2200" dirty="0" smtClean="0"/>
              <a:t>*</a:t>
            </a:r>
            <a:r>
              <a:rPr lang="es-AR" sz="2200" dirty="0"/>
              <a:t>Reacciona con los precipitados </a:t>
            </a:r>
          </a:p>
          <a:p>
            <a:pPr marL="0" indent="0">
              <a:buNone/>
            </a:pPr>
            <a:r>
              <a:rPr lang="es-ES" sz="2200" dirty="0"/>
              <a:t>**Produce reacción secundaria que genera precipitados que pueden taponar la </a:t>
            </a:r>
            <a:r>
              <a:rPr lang="es-ES" sz="2200" dirty="0" err="1"/>
              <a:t>fm</a:t>
            </a:r>
            <a:r>
              <a:rPr lang="es-ES" sz="2200" dirty="0"/>
              <a:t>. Para eso uso también el HCL, para que reaccione con los precipitados </a:t>
            </a:r>
            <a:endParaRPr lang="es-ES" sz="2200" dirty="0" smtClean="0"/>
          </a:p>
          <a:p>
            <a:pPr marL="0" indent="0">
              <a:lnSpc>
                <a:spcPct val="70000"/>
              </a:lnSpc>
              <a:buNone/>
            </a:pPr>
            <a:endParaRPr lang="es-AR" b="1" dirty="0" smtClean="0"/>
          </a:p>
          <a:p>
            <a:pPr marL="0" indent="0">
              <a:buNone/>
            </a:pPr>
            <a:r>
              <a:rPr lang="es-AR" b="1" dirty="0" smtClean="0"/>
              <a:t>Clasificación </a:t>
            </a:r>
            <a:r>
              <a:rPr lang="es-AR" b="1" dirty="0"/>
              <a:t>según el pH: </a:t>
            </a:r>
            <a:r>
              <a:rPr lang="es-AR" dirty="0"/>
              <a:t>vivos </a:t>
            </a:r>
            <a:r>
              <a:rPr lang="es-ES" dirty="0"/>
              <a:t>(1 a 3), gastados (3, 4, 5)</a:t>
            </a:r>
          </a:p>
          <a:p>
            <a:pPr marL="0" indent="0">
              <a:buNone/>
            </a:pPr>
            <a:r>
              <a:rPr lang="es-ES" dirty="0"/>
              <a:t>El ácido se va gastando al entrar en contacto con la formación. Si vuelve no gastado es que no reaccionó con la formación.</a:t>
            </a:r>
            <a:endParaRPr lang="es-AR" dirty="0"/>
          </a:p>
          <a:p>
            <a:endParaRPr lang="es-AR" dirty="0"/>
          </a:p>
          <a:p>
            <a:endParaRPr lang="es-A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290" y="2372550"/>
            <a:ext cx="9118454" cy="182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1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08224"/>
            <a:ext cx="10515600" cy="6197771"/>
          </a:xfrm>
        </p:spPr>
        <p:txBody>
          <a:bodyPr>
            <a:normAutofit fontScale="85000" lnSpcReduction="20000"/>
          </a:bodyPr>
          <a:lstStyle/>
          <a:p>
            <a:endParaRPr lang="es-AR" dirty="0"/>
          </a:p>
          <a:p>
            <a:pPr marL="0" indent="0">
              <a:buNone/>
            </a:pPr>
            <a:r>
              <a:rPr lang="es-AR" sz="3000" b="1" dirty="0" smtClean="0"/>
              <a:t>Aditivos </a:t>
            </a:r>
            <a:endParaRPr lang="es-AR" sz="3000" dirty="0"/>
          </a:p>
          <a:p>
            <a:pPr>
              <a:lnSpc>
                <a:spcPct val="120000"/>
              </a:lnSpc>
            </a:pPr>
            <a:r>
              <a:rPr lang="es-ES" u="sng" dirty="0" smtClean="0"/>
              <a:t>Reductores </a:t>
            </a:r>
            <a:r>
              <a:rPr lang="es-ES" u="sng" dirty="0"/>
              <a:t>de </a:t>
            </a:r>
            <a:r>
              <a:rPr lang="es-ES" u="sng" dirty="0" smtClean="0"/>
              <a:t>fricción</a:t>
            </a:r>
            <a:r>
              <a:rPr lang="es-ES" dirty="0"/>
              <a:t>:</a:t>
            </a:r>
            <a:r>
              <a:rPr lang="es-ES" dirty="0" smtClean="0"/>
              <a:t> </a:t>
            </a:r>
            <a:r>
              <a:rPr lang="es-ES" b="1" dirty="0"/>
              <a:t>Disminuyen la turbulencia </a:t>
            </a:r>
            <a:r>
              <a:rPr lang="es-ES" dirty="0"/>
              <a:t>(Reduce </a:t>
            </a:r>
            <a:r>
              <a:rPr lang="es-ES" dirty="0" smtClean="0"/>
              <a:t>las pérdidas por </a:t>
            </a:r>
            <a:r>
              <a:rPr lang="es-ES" dirty="0"/>
              <a:t>fricción del fluido). Son polímeros de cadenas largas </a:t>
            </a:r>
          </a:p>
          <a:p>
            <a:pPr>
              <a:lnSpc>
                <a:spcPct val="120000"/>
              </a:lnSpc>
            </a:pPr>
            <a:r>
              <a:rPr lang="es-ES" u="sng" dirty="0" smtClean="0"/>
              <a:t>Inhibidores </a:t>
            </a:r>
            <a:r>
              <a:rPr lang="es-ES" u="sng" dirty="0"/>
              <a:t>de corrosión </a:t>
            </a:r>
            <a:r>
              <a:rPr lang="es-ES" dirty="0"/>
              <a:t>(sales de </a:t>
            </a:r>
            <a:r>
              <a:rPr lang="es-ES" dirty="0" err="1"/>
              <a:t>Zn,Ni,Cu</a:t>
            </a:r>
            <a:r>
              <a:rPr lang="es-ES" dirty="0"/>
              <a:t>): Retardan corrosión de ácidos para proteger los equipos </a:t>
            </a:r>
          </a:p>
          <a:p>
            <a:pPr>
              <a:lnSpc>
                <a:spcPct val="120000"/>
              </a:lnSpc>
            </a:pPr>
            <a:r>
              <a:rPr lang="es-ES" u="sng" dirty="0" smtClean="0"/>
              <a:t>Surfactantes</a:t>
            </a:r>
            <a:r>
              <a:rPr lang="es-ES" dirty="0"/>
              <a:t>: </a:t>
            </a:r>
            <a:r>
              <a:rPr lang="es-ES" b="1" dirty="0"/>
              <a:t>Rompen emulsiones </a:t>
            </a:r>
            <a:r>
              <a:rPr lang="es-ES" dirty="0"/>
              <a:t>No deseadas. ↓ </a:t>
            </a:r>
            <a:r>
              <a:rPr lang="es-ES" dirty="0" smtClean="0"/>
              <a:t>Tensión superficial/ </a:t>
            </a:r>
            <a:r>
              <a:rPr lang="es-ES" dirty="0" err="1" smtClean="0"/>
              <a:t>interfacial</a:t>
            </a:r>
            <a:r>
              <a:rPr lang="es-ES" dirty="0" smtClean="0"/>
              <a:t> </a:t>
            </a:r>
            <a:endParaRPr lang="es-ES" dirty="0"/>
          </a:p>
          <a:p>
            <a:pPr>
              <a:lnSpc>
                <a:spcPct val="120000"/>
              </a:lnSpc>
            </a:pPr>
            <a:r>
              <a:rPr lang="es-ES" u="sng" dirty="0" err="1" smtClean="0"/>
              <a:t>Secuestrante</a:t>
            </a:r>
            <a:r>
              <a:rPr lang="es-ES" u="sng" dirty="0" smtClean="0"/>
              <a:t> </a:t>
            </a:r>
            <a:r>
              <a:rPr lang="es-ES" u="sng" dirty="0"/>
              <a:t>de </a:t>
            </a:r>
            <a:r>
              <a:rPr lang="es-ES" u="sng" dirty="0" smtClean="0"/>
              <a:t>Fe</a:t>
            </a:r>
            <a:r>
              <a:rPr lang="es-ES" dirty="0"/>
              <a:t>: Proviene de </a:t>
            </a:r>
            <a:r>
              <a:rPr lang="es-ES" dirty="0" smtClean="0"/>
              <a:t>la cañería </a:t>
            </a:r>
            <a:r>
              <a:rPr lang="es-ES" dirty="0"/>
              <a:t>principalmente. </a:t>
            </a:r>
            <a:r>
              <a:rPr lang="es-ES" dirty="0" smtClean="0"/>
              <a:t>Previene que </a:t>
            </a:r>
            <a:r>
              <a:rPr lang="es-ES" dirty="0"/>
              <a:t>precipite </a:t>
            </a:r>
            <a:r>
              <a:rPr lang="es-ES" dirty="0" smtClean="0"/>
              <a:t>Fe(OH)2. </a:t>
            </a:r>
            <a:r>
              <a:rPr lang="es-ES" dirty="0"/>
              <a:t>Se </a:t>
            </a:r>
            <a:r>
              <a:rPr lang="es-ES" dirty="0" smtClean="0"/>
              <a:t>circula </a:t>
            </a:r>
            <a:r>
              <a:rPr lang="es-ES" dirty="0"/>
              <a:t>un ácido solo por caño y no por </a:t>
            </a:r>
            <a:r>
              <a:rPr lang="es-ES" dirty="0" err="1"/>
              <a:t>fm</a:t>
            </a:r>
            <a:r>
              <a:rPr lang="es-ES" dirty="0"/>
              <a:t> antes del </a:t>
            </a:r>
            <a:r>
              <a:rPr lang="es-ES" dirty="0" smtClean="0"/>
              <a:t>tratamiento. </a:t>
            </a:r>
            <a:endParaRPr lang="es-ES" dirty="0"/>
          </a:p>
          <a:p>
            <a:pPr>
              <a:lnSpc>
                <a:spcPct val="120000"/>
              </a:lnSpc>
            </a:pPr>
            <a:r>
              <a:rPr lang="es-ES" u="sng" dirty="0" smtClean="0"/>
              <a:t>Estabilizadores </a:t>
            </a:r>
            <a:r>
              <a:rPr lang="es-ES" u="sng" dirty="0"/>
              <a:t>de arcillas</a:t>
            </a:r>
            <a:r>
              <a:rPr lang="es-ES" dirty="0"/>
              <a:t>: Tiende a reducir el hinchamiento </a:t>
            </a:r>
          </a:p>
          <a:p>
            <a:pPr>
              <a:lnSpc>
                <a:spcPct val="120000"/>
              </a:lnSpc>
            </a:pPr>
            <a:r>
              <a:rPr lang="es-ES" u="sng" dirty="0" smtClean="0"/>
              <a:t>Bactericidas</a:t>
            </a:r>
            <a:r>
              <a:rPr lang="es-ES" dirty="0"/>
              <a:t>: Las más comunes son las anaeróbicas </a:t>
            </a:r>
          </a:p>
          <a:p>
            <a:pPr>
              <a:lnSpc>
                <a:spcPct val="120000"/>
              </a:lnSpc>
            </a:pPr>
            <a:r>
              <a:rPr lang="es-ES" u="sng" dirty="0" smtClean="0"/>
              <a:t>Desviador</a:t>
            </a:r>
            <a:r>
              <a:rPr lang="es-ES" dirty="0"/>
              <a:t>: Cuando tengo </a:t>
            </a:r>
            <a:r>
              <a:rPr lang="es-ES" dirty="0" err="1"/>
              <a:t>fm</a:t>
            </a:r>
            <a:r>
              <a:rPr lang="es-ES" dirty="0"/>
              <a:t> muy pegadas, no puedo poner varios </a:t>
            </a:r>
            <a:r>
              <a:rPr lang="es-ES" dirty="0" err="1"/>
              <a:t>packers</a:t>
            </a:r>
            <a:r>
              <a:rPr lang="es-ES" dirty="0"/>
              <a:t> y tienen ≠ k. Se va todo el ácido por una, </a:t>
            </a:r>
            <a:r>
              <a:rPr lang="es-ES" dirty="0" smtClean="0"/>
              <a:t>entonces mando </a:t>
            </a:r>
            <a:r>
              <a:rPr lang="es-ES" dirty="0"/>
              <a:t>un gel que tapa un poco la de K alta y así el ácido va a las </a:t>
            </a:r>
            <a:r>
              <a:rPr lang="es-ES" dirty="0" smtClean="0"/>
              <a:t>otras. 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749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1231" y="293033"/>
            <a:ext cx="11414960" cy="6482993"/>
          </a:xfrm>
        </p:spPr>
        <p:txBody>
          <a:bodyPr>
            <a:normAutofit fontScale="32500" lnSpcReduction="20000"/>
          </a:bodyPr>
          <a:lstStyle/>
          <a:p>
            <a:endParaRPr lang="es-AR" sz="5600" dirty="0"/>
          </a:p>
          <a:p>
            <a:pPr marL="0" indent="0">
              <a:spcBef>
                <a:spcPct val="0"/>
              </a:spcBef>
              <a:buNone/>
            </a:pPr>
            <a:r>
              <a:rPr lang="es-AR" sz="112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B) Fracturación Ácida </a:t>
            </a:r>
            <a:endParaRPr lang="es-AR" sz="11200" b="1" dirty="0" smtClean="0">
              <a:solidFill>
                <a:schemeClr val="accent5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s-AR" sz="6200" dirty="0" smtClean="0"/>
          </a:p>
          <a:p>
            <a:pPr marL="0" indent="0">
              <a:spcBef>
                <a:spcPct val="0"/>
              </a:spcBef>
              <a:buNone/>
            </a:pPr>
            <a:endParaRPr lang="es-AR" sz="80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-AR" sz="8000" b="1" dirty="0" smtClean="0"/>
              <a:t>Actúa </a:t>
            </a:r>
            <a:r>
              <a:rPr lang="es-AR" sz="8000" b="1" dirty="0"/>
              <a:t>sobre el daño y la </a:t>
            </a:r>
            <a:r>
              <a:rPr lang="es-AR" sz="8000" b="1" dirty="0" smtClean="0"/>
              <a:t>k</a:t>
            </a:r>
          </a:p>
          <a:p>
            <a:pPr marL="0" indent="0">
              <a:spcBef>
                <a:spcPts val="0"/>
              </a:spcBef>
              <a:buNone/>
            </a:pPr>
            <a:endParaRPr lang="es-AR" sz="8000" b="1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8000" dirty="0" smtClean="0"/>
              <a:t>El </a:t>
            </a:r>
            <a:r>
              <a:rPr lang="es-ES" sz="8000" dirty="0"/>
              <a:t>ácido circulante tiende a decapar las caras de la fractura </a:t>
            </a:r>
            <a:r>
              <a:rPr lang="es-ES" sz="8000" u="sng" dirty="0"/>
              <a:t>según un patrón no uniforme</a:t>
            </a:r>
            <a:r>
              <a:rPr lang="es-ES" sz="8000" dirty="0"/>
              <a:t>, formando canales conductores que permanecen </a:t>
            </a:r>
            <a:r>
              <a:rPr lang="es-ES" sz="8000" u="sng" dirty="0"/>
              <a:t>abiertos sin un agente de sostén </a:t>
            </a:r>
            <a:r>
              <a:rPr lang="es-ES" sz="8000" u="sng" dirty="0" smtClean="0"/>
              <a:t>después </a:t>
            </a:r>
            <a:r>
              <a:rPr lang="es-ES" sz="8000" u="sng" dirty="0"/>
              <a:t>de cerrada la fractura.</a:t>
            </a:r>
            <a:r>
              <a:rPr lang="es-AR" sz="8000" dirty="0" smtClean="0"/>
              <a:t>La </a:t>
            </a:r>
            <a:r>
              <a:rPr lang="es-AR" sz="8000" dirty="0"/>
              <a:t>conductividad es función del volumen disuelto </a:t>
            </a:r>
            <a:r>
              <a:rPr lang="es-AR" sz="8000" dirty="0" smtClean="0"/>
              <a:t>y la Presión de confinamiento dentro de la roca.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8000" dirty="0" smtClean="0"/>
              <a:t>Consiste </a:t>
            </a:r>
            <a:r>
              <a:rPr lang="es-ES" sz="8000" dirty="0"/>
              <a:t>en la inyección de </a:t>
            </a:r>
            <a:r>
              <a:rPr lang="es-ES" sz="8000" dirty="0" smtClean="0"/>
              <a:t>un </a:t>
            </a:r>
            <a:r>
              <a:rPr lang="es-ES" sz="8000" dirty="0"/>
              <a:t>colchón ácido a la </a:t>
            </a:r>
            <a:r>
              <a:rPr lang="es-ES" sz="8000" dirty="0" err="1"/>
              <a:t>fm</a:t>
            </a:r>
            <a:r>
              <a:rPr lang="es-ES" sz="8000" dirty="0"/>
              <a:t>. a P suficientemente alta para generar fracturas o abrir las ya existentes (P&gt;</a:t>
            </a:r>
            <a:r>
              <a:rPr lang="es-ES" sz="8000" dirty="0" err="1"/>
              <a:t>Pfrac</a:t>
            </a:r>
            <a:r>
              <a:rPr lang="es-ES" sz="8000" dirty="0"/>
              <a:t>). </a:t>
            </a:r>
            <a:endParaRPr lang="es-ES" sz="800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8000" dirty="0" smtClean="0"/>
              <a:t>Este </a:t>
            </a:r>
            <a:r>
              <a:rPr lang="es-ES" sz="8000" dirty="0"/>
              <a:t>método es </a:t>
            </a:r>
            <a:r>
              <a:rPr lang="es-ES" sz="8000" dirty="0" smtClean="0"/>
              <a:t>utilizado </a:t>
            </a:r>
            <a:r>
              <a:rPr lang="es-ES" sz="8000" dirty="0"/>
              <a:t>para la </a:t>
            </a:r>
            <a:r>
              <a:rPr lang="es-ES" sz="8000" b="1" u="sng" dirty="0"/>
              <a:t>estimulación de </a:t>
            </a:r>
            <a:r>
              <a:rPr lang="es-ES" sz="8000" b="1" u="sng" dirty="0" smtClean="0"/>
              <a:t>carbonatos </a:t>
            </a:r>
            <a:r>
              <a:rPr lang="es-ES" sz="8000" dirty="0" smtClean="0"/>
              <a:t>(caliza o dolomita) Como estas formaciones no son 100% homogéneas el ácido no disuelve la superficie de la misma manera y pueden verse canales (</a:t>
            </a:r>
            <a:r>
              <a:rPr lang="es-ES" sz="8000" dirty="0" err="1" smtClean="0"/>
              <a:t>etched</a:t>
            </a:r>
            <a:r>
              <a:rPr lang="es-ES" sz="8000" dirty="0" smtClean="0"/>
              <a:t> o grabado)que permiten que </a:t>
            </a:r>
            <a:r>
              <a:rPr lang="es-ES" sz="8000" b="1" dirty="0" smtClean="0"/>
              <a:t>al cerrar la fractura, las dos caras no apoyen del todo una sobre otra </a:t>
            </a:r>
            <a:r>
              <a:rPr lang="es-ES" sz="8000" dirty="0" smtClean="0"/>
              <a:t>dando una </a:t>
            </a:r>
            <a:r>
              <a:rPr lang="es-ES" sz="8000" u="sng" dirty="0" smtClean="0"/>
              <a:t>conductividad </a:t>
            </a:r>
            <a:r>
              <a:rPr lang="es-ES" sz="8000" dirty="0" smtClean="0"/>
              <a:t>sin necesidad de introducir agente de sostén.</a:t>
            </a:r>
            <a:r>
              <a:rPr lang="es-ES" sz="8000" dirty="0"/>
              <a:t> </a:t>
            </a:r>
            <a:endParaRPr lang="es-ES" sz="8000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808" y="293033"/>
            <a:ext cx="3131391" cy="1729976"/>
          </a:xfrm>
          <a:prstGeom prst="rect">
            <a:avLst/>
          </a:prstGeom>
        </p:spPr>
      </p:pic>
      <p:pic>
        <p:nvPicPr>
          <p:cNvPr id="1026" name="Picture 2" descr="https://1.bp.blogspot.com/__nRwW6ejU8U/TRCly5GXIWI/AAAAAAAADo0/eXo8WzWZjcw/s400/Acidificacion-de-poz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567" y="413541"/>
            <a:ext cx="3095129" cy="160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19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687823"/>
            <a:ext cx="10515600" cy="548914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s-ES" dirty="0"/>
              <a:t>El éxito de la operación se obtiene cuando se logran crear canales de flujo por </a:t>
            </a:r>
            <a:r>
              <a:rPr lang="es-ES" b="1" dirty="0"/>
              <a:t>reacción del ácido con las paredes solubles de la fractura</a:t>
            </a:r>
            <a:r>
              <a:rPr lang="es-ES" dirty="0"/>
              <a:t>. </a:t>
            </a:r>
          </a:p>
          <a:p>
            <a:pPr>
              <a:lnSpc>
                <a:spcPct val="120000"/>
              </a:lnSpc>
            </a:pPr>
            <a:r>
              <a:rPr lang="es-ES" dirty="0"/>
              <a:t>Las </a:t>
            </a:r>
            <a:r>
              <a:rPr lang="es-ES" dirty="0" err="1"/>
              <a:t>fm</a:t>
            </a:r>
            <a:r>
              <a:rPr lang="es-ES" dirty="0"/>
              <a:t>. deben ser carbonatos relativamente limpios o </a:t>
            </a:r>
            <a:r>
              <a:rPr lang="es-ES" b="1" dirty="0"/>
              <a:t>las impurezas liberarán material insoluble que taparán los canales.</a:t>
            </a:r>
          </a:p>
          <a:p>
            <a:pPr>
              <a:lnSpc>
                <a:spcPct val="120000"/>
              </a:lnSpc>
            </a:pPr>
            <a:r>
              <a:rPr lang="es-ES" dirty="0"/>
              <a:t>Si son carbonatos blando como tiza al sacar la presión las caras se aplastan sin dejar conductividad.</a:t>
            </a:r>
          </a:p>
          <a:p>
            <a:pPr>
              <a:lnSpc>
                <a:spcPct val="120000"/>
              </a:lnSpc>
            </a:pPr>
            <a:r>
              <a:rPr lang="es-ES" b="1" dirty="0"/>
              <a:t>La longitud de la fractura es corta comparada con la fracturación hidráulica</a:t>
            </a:r>
            <a:r>
              <a:rPr lang="es-ES" dirty="0"/>
              <a:t> que usa agente de sostén.</a:t>
            </a:r>
            <a:endParaRPr lang="es-ES" sz="1200" dirty="0"/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70695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60287" y="924674"/>
            <a:ext cx="10572964" cy="5642707"/>
          </a:xfrm>
        </p:spPr>
        <p:txBody>
          <a:bodyPr>
            <a:normAutofit/>
          </a:bodyPr>
          <a:lstStyle/>
          <a:p>
            <a:r>
              <a:rPr lang="es-ES" dirty="0"/>
              <a:t>Si el ácido es muy reactivo la fractura es corta. Se recomienda </a:t>
            </a:r>
            <a:r>
              <a:rPr lang="es-ES" b="1" dirty="0"/>
              <a:t>energizar el ácido con CO2 o </a:t>
            </a:r>
            <a:r>
              <a:rPr lang="es-ES" b="1" dirty="0" smtClean="0"/>
              <a:t>N2</a:t>
            </a:r>
          </a:p>
          <a:p>
            <a:endParaRPr lang="es-AR" b="1" dirty="0"/>
          </a:p>
          <a:p>
            <a:r>
              <a:rPr lang="es-ES" dirty="0" smtClean="0"/>
              <a:t>La </a:t>
            </a:r>
            <a:r>
              <a:rPr lang="es-ES" b="1" dirty="0"/>
              <a:t>penetración del ácido vivo </a:t>
            </a:r>
            <a:r>
              <a:rPr lang="es-ES" dirty="0"/>
              <a:t>(no gastado totalmente) </a:t>
            </a:r>
            <a:r>
              <a:rPr lang="es-ES" b="1" dirty="0"/>
              <a:t>determina la longitud de fractura que permanecerá abierta luego del </a:t>
            </a:r>
            <a:r>
              <a:rPr lang="es-ES" b="1" dirty="0" smtClean="0"/>
              <a:t>tratamiento</a:t>
            </a:r>
            <a:r>
              <a:rPr lang="es-ES" dirty="0" smtClean="0"/>
              <a:t>. </a:t>
            </a:r>
          </a:p>
          <a:p>
            <a:endParaRPr lang="es-ES" dirty="0"/>
          </a:p>
          <a:p>
            <a:r>
              <a:rPr lang="es-ES" dirty="0"/>
              <a:t>Cuando se utiliza exclusivamente </a:t>
            </a:r>
            <a:r>
              <a:rPr lang="es-ES" b="1" dirty="0"/>
              <a:t>ácido convencional la fractura creada será estrecha y corta </a:t>
            </a:r>
            <a:r>
              <a:rPr lang="es-ES" dirty="0"/>
              <a:t>debido a su baja μ y elevada pérdida de fluido. 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3910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0636" y="857756"/>
            <a:ext cx="10515600" cy="5470216"/>
          </a:xfrm>
        </p:spPr>
        <p:txBody>
          <a:bodyPr/>
          <a:lstStyle/>
          <a:p>
            <a:r>
              <a:rPr lang="es-ES" dirty="0"/>
              <a:t>Para </a:t>
            </a:r>
            <a:r>
              <a:rPr lang="es-ES" b="1" dirty="0"/>
              <a:t>maximizar el ancho y largo de la fractura </a:t>
            </a:r>
            <a:r>
              <a:rPr lang="es-ES" dirty="0"/>
              <a:t>se requiere </a:t>
            </a:r>
            <a:r>
              <a:rPr lang="es-ES" b="1" dirty="0"/>
              <a:t>un colchón de elevada μ </a:t>
            </a:r>
            <a:r>
              <a:rPr lang="es-ES" dirty="0"/>
              <a:t>, un gel viscoso (abre mejor) que retrasa la reacción </a:t>
            </a:r>
            <a:r>
              <a:rPr lang="es-ES" b="1" dirty="0"/>
              <a:t>seguido por el ácido de forma que se canalice dentro del gel</a:t>
            </a:r>
            <a:r>
              <a:rPr lang="es-ES" dirty="0"/>
              <a:t>,  en gran volumen para </a:t>
            </a:r>
            <a:r>
              <a:rPr lang="es-ES" b="1" dirty="0"/>
              <a:t>disolver un mayor volumen de roca y pueda alcanzar mayores profundidades </a:t>
            </a:r>
            <a:r>
              <a:rPr lang="es-ES" dirty="0"/>
              <a:t>dentro de la formación </a:t>
            </a:r>
            <a:endParaRPr lang="es-ES" dirty="0" smtClean="0"/>
          </a:p>
          <a:p>
            <a:endParaRPr lang="es-ES" dirty="0"/>
          </a:p>
          <a:p>
            <a:r>
              <a:rPr lang="es-ES" dirty="0"/>
              <a:t> </a:t>
            </a:r>
            <a:r>
              <a:rPr lang="es-ES" b="1" dirty="0"/>
              <a:t>Distancia de penetración</a:t>
            </a:r>
            <a:r>
              <a:rPr lang="es-ES" dirty="0"/>
              <a:t>: </a:t>
            </a:r>
            <a:r>
              <a:rPr lang="es-ES" b="1" dirty="0"/>
              <a:t>Es la distancia que el ácido reactivo recorre a lo largo de la fractura durante el tratamiento</a:t>
            </a:r>
            <a:r>
              <a:rPr lang="es-ES" dirty="0"/>
              <a:t>. El largo depende del tipo de ácido. </a:t>
            </a:r>
            <a:r>
              <a:rPr lang="es-ES" b="1" dirty="0"/>
              <a:t>El </a:t>
            </a:r>
            <a:r>
              <a:rPr lang="es-ES" b="1" dirty="0" err="1"/>
              <a:t>HCl</a:t>
            </a:r>
            <a:r>
              <a:rPr lang="es-ES" b="1" dirty="0"/>
              <a:t> reacciona rápido a grandes </a:t>
            </a:r>
            <a:r>
              <a:rPr lang="es-ES" b="1" dirty="0" err="1"/>
              <a:t>t°</a:t>
            </a:r>
            <a:r>
              <a:rPr lang="es-ES" b="1" dirty="0"/>
              <a:t> y profundidades</a:t>
            </a:r>
            <a:r>
              <a:rPr lang="es-ES" dirty="0"/>
              <a:t>. El </a:t>
            </a:r>
            <a:r>
              <a:rPr lang="es-ES" b="1" dirty="0"/>
              <a:t>HF forma </a:t>
            </a:r>
            <a:r>
              <a:rPr lang="es-ES" b="1" dirty="0" err="1"/>
              <a:t>pptados</a:t>
            </a:r>
            <a:r>
              <a:rPr lang="es-ES" b="1" dirty="0"/>
              <a:t> que taponan la formación. Los ácidos acético, fórmico y cítrico tienen menor velocidad de reacción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59665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accent5"/>
                </a:solidFill>
              </a:rPr>
              <a:t>A) </a:t>
            </a:r>
            <a:r>
              <a:rPr lang="es-AR" b="1" u="sng" dirty="0" smtClean="0">
                <a:solidFill>
                  <a:schemeClr val="accent5"/>
                </a:solidFill>
              </a:rPr>
              <a:t>Estimulación de Matriz</a:t>
            </a:r>
            <a:endParaRPr lang="es-AR" b="1" u="sng" dirty="0">
              <a:solidFill>
                <a:schemeClr val="accent5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0193" y="2977869"/>
            <a:ext cx="10515600" cy="3827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dirty="0"/>
              <a:t>Los objetivos son: </a:t>
            </a:r>
          </a:p>
          <a:p>
            <a:r>
              <a:rPr lang="es-ES" dirty="0" smtClean="0"/>
              <a:t>Mejorar </a:t>
            </a:r>
            <a:r>
              <a:rPr lang="es-ES" dirty="0"/>
              <a:t>la producción en pozos de petróleo y gas </a:t>
            </a:r>
          </a:p>
          <a:p>
            <a:r>
              <a:rPr lang="es-ES" dirty="0" smtClean="0"/>
              <a:t>Mejorar </a:t>
            </a:r>
            <a:r>
              <a:rPr lang="es-ES" dirty="0"/>
              <a:t>la inyección en pozos inyectores </a:t>
            </a:r>
          </a:p>
          <a:p>
            <a:pPr marL="0" indent="0">
              <a:buNone/>
            </a:pPr>
            <a:r>
              <a:rPr lang="es-ES" dirty="0" smtClean="0"/>
              <a:t>Se debe realizar un análisis </a:t>
            </a:r>
            <a:r>
              <a:rPr lang="es-ES" dirty="0"/>
              <a:t>económico de las ganancias de producción que podrían obtenerse mediante el tratamiento.</a:t>
            </a:r>
            <a:endParaRPr lang="es-AR" dirty="0"/>
          </a:p>
          <a:p>
            <a:pPr marL="0" indent="0">
              <a:buNone/>
            </a:pPr>
            <a:r>
              <a:rPr lang="es-ES" dirty="0"/>
              <a:t>Este tipo de estimulación actúa preferentemente sobre el </a:t>
            </a:r>
            <a:r>
              <a:rPr lang="es-ES" dirty="0" smtClean="0"/>
              <a:t>daño. </a:t>
            </a:r>
            <a:r>
              <a:rPr lang="es-ES" dirty="0"/>
              <a:t>Se trata de reducir el daño siempre trabajando con la </a:t>
            </a:r>
            <a:r>
              <a:rPr lang="es-ES" dirty="0" err="1" smtClean="0"/>
              <a:t>Pfondo</a:t>
            </a:r>
            <a:r>
              <a:rPr lang="es-ES" dirty="0" smtClean="0"/>
              <a:t>&lt;</a:t>
            </a:r>
            <a:r>
              <a:rPr lang="es-ES" dirty="0" err="1" smtClean="0"/>
              <a:t>Pfractura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737" y="365125"/>
            <a:ext cx="4347607" cy="261274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910193" y="136752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800" dirty="0" smtClean="0"/>
              <a:t>También </a:t>
            </a:r>
            <a:r>
              <a:rPr lang="es-ES" sz="2800" dirty="0"/>
              <a:t>se denomina tratamiento matricial o acidificación matricial.</a:t>
            </a:r>
          </a:p>
        </p:txBody>
      </p:sp>
    </p:spTree>
    <p:extLst>
      <p:ext uri="{BB962C8B-B14F-4D97-AF65-F5344CB8AC3E}">
        <p14:creationId xmlns:p14="http://schemas.microsoft.com/office/powerpoint/2010/main" val="31029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6556" y="595901"/>
            <a:ext cx="10515600" cy="5920109"/>
          </a:xfrm>
        </p:spPr>
        <p:txBody>
          <a:bodyPr>
            <a:normAutofit/>
          </a:bodyPr>
          <a:lstStyle/>
          <a:p>
            <a:r>
              <a:rPr lang="es-AR" b="1" dirty="0"/>
              <a:t>Volumen de roca disuelta </a:t>
            </a:r>
            <a:endParaRPr lang="es-AR" dirty="0"/>
          </a:p>
          <a:p>
            <a:pPr marL="0" indent="0">
              <a:buNone/>
            </a:pPr>
            <a:r>
              <a:rPr lang="es-ES" dirty="0" smtClean="0"/>
              <a:t>Si </a:t>
            </a:r>
            <a:r>
              <a:rPr lang="es-ES" dirty="0"/>
              <a:t>el </a:t>
            </a:r>
            <a:r>
              <a:rPr lang="es-ES" b="1" dirty="0"/>
              <a:t>tiempo de contacto es corto</a:t>
            </a:r>
            <a:r>
              <a:rPr lang="es-ES" dirty="0"/>
              <a:t>, la cantidad de </a:t>
            </a:r>
            <a:r>
              <a:rPr lang="es-ES" b="1" dirty="0"/>
              <a:t>roca disuelta </a:t>
            </a:r>
            <a:r>
              <a:rPr lang="es-ES" b="1" dirty="0" smtClean="0"/>
              <a:t>puede ser insuficiente </a:t>
            </a:r>
            <a:r>
              <a:rPr lang="es-ES" dirty="0"/>
              <a:t>para evitar el cierre total de la fractura </a:t>
            </a:r>
          </a:p>
          <a:p>
            <a:pPr marL="0" indent="0">
              <a:buNone/>
            </a:pPr>
            <a:r>
              <a:rPr lang="es-ES" dirty="0" smtClean="0"/>
              <a:t>Si </a:t>
            </a:r>
            <a:r>
              <a:rPr lang="es-ES" dirty="0"/>
              <a:t>se usa </a:t>
            </a:r>
            <a:r>
              <a:rPr lang="es-ES" b="1" dirty="0"/>
              <a:t>un exceso de ácido</a:t>
            </a:r>
            <a:r>
              <a:rPr lang="es-ES" dirty="0"/>
              <a:t>, la cantidad de roca disuelta puede ser excesiva y se puede producir un colapso de la fractura </a:t>
            </a:r>
          </a:p>
          <a:p>
            <a:pPr marL="0" indent="0">
              <a:buNone/>
            </a:pPr>
            <a:r>
              <a:rPr lang="es-ES" b="1" dirty="0" smtClean="0"/>
              <a:t>Tenemos </a:t>
            </a:r>
            <a:r>
              <a:rPr lang="es-ES" b="1" dirty="0"/>
              <a:t>que abrir lo más que se pueda siempre y cuando no queden zonas susceptibles de colapso </a:t>
            </a:r>
            <a:endParaRPr lang="es-ES" b="1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12" y="4632906"/>
            <a:ext cx="10492850" cy="92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97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b="1" dirty="0"/>
              <a:t>Aditivos </a:t>
            </a:r>
            <a:endParaRPr lang="es-AR" dirty="0"/>
          </a:p>
          <a:p>
            <a:pPr marL="0" indent="0">
              <a:buNone/>
            </a:pPr>
            <a:r>
              <a:rPr lang="es-AR" dirty="0"/>
              <a:t>1. Inhibidores de corrosión </a:t>
            </a:r>
          </a:p>
          <a:p>
            <a:pPr marL="0" indent="0">
              <a:buNone/>
            </a:pPr>
            <a:r>
              <a:rPr lang="es-AR" dirty="0"/>
              <a:t>2. Surfactantes </a:t>
            </a:r>
          </a:p>
          <a:p>
            <a:pPr marL="0" indent="0">
              <a:buNone/>
            </a:pPr>
            <a:r>
              <a:rPr lang="es-ES" dirty="0"/>
              <a:t>3. Reductores de fricción (para tener la menor perdida de carga posible) </a:t>
            </a:r>
          </a:p>
          <a:p>
            <a:pPr marL="0" indent="0">
              <a:buNone/>
            </a:pPr>
            <a:r>
              <a:rPr lang="es-AR" dirty="0"/>
              <a:t>4. Control de filtrado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293741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77402"/>
            <a:ext cx="10515600" cy="5899561"/>
          </a:xfrm>
        </p:spPr>
        <p:txBody>
          <a:bodyPr>
            <a:normAutofit fontScale="92500" lnSpcReduction="10000"/>
          </a:bodyPr>
          <a:lstStyle/>
          <a:p>
            <a:r>
              <a:rPr lang="es-AR" b="1" dirty="0"/>
              <a:t>Velocidad de reacción: </a:t>
            </a:r>
            <a:r>
              <a:rPr lang="es-ES" dirty="0"/>
              <a:t>La reacción global entre el ácido y la </a:t>
            </a:r>
            <a:r>
              <a:rPr lang="es-ES" dirty="0" err="1"/>
              <a:t>fm</a:t>
            </a:r>
            <a:r>
              <a:rPr lang="es-ES" dirty="0"/>
              <a:t>. comprende 2 etapas sucesivas: </a:t>
            </a:r>
          </a:p>
          <a:p>
            <a:pPr marL="0" indent="0">
              <a:buNone/>
            </a:pPr>
            <a:r>
              <a:rPr lang="es-ES" dirty="0"/>
              <a:t>1. Transferencia del ácido desde el seno del fluido hasta las paredes de la </a:t>
            </a:r>
            <a:r>
              <a:rPr lang="es-ES" dirty="0" err="1"/>
              <a:t>fm</a:t>
            </a:r>
            <a:r>
              <a:rPr lang="es-ES" dirty="0"/>
              <a:t>. </a:t>
            </a:r>
          </a:p>
          <a:p>
            <a:pPr marL="0" indent="0">
              <a:buNone/>
            </a:pPr>
            <a:r>
              <a:rPr lang="es-ES" dirty="0"/>
              <a:t>2. Reacción entre la superficie de contacto entre el ácido y la </a:t>
            </a:r>
            <a:r>
              <a:rPr lang="es-ES" dirty="0" err="1"/>
              <a:t>fm</a:t>
            </a:r>
            <a:r>
              <a:rPr lang="es-ES" dirty="0"/>
              <a:t>. </a:t>
            </a:r>
          </a:p>
          <a:p>
            <a:pPr marL="0" indent="0">
              <a:buNone/>
            </a:pPr>
            <a:r>
              <a:rPr lang="es-ES" dirty="0"/>
              <a:t>En la mayoría de los carbonatos la reacción superficial es tan rápida que la velocidad de reacción queda definida por la primera etapa. 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r>
              <a:rPr lang="es-AR" dirty="0"/>
              <a:t>A modo general decimos que: </a:t>
            </a:r>
          </a:p>
          <a:p>
            <a:pPr marL="0" indent="0">
              <a:buNone/>
            </a:pPr>
            <a:r>
              <a:rPr lang="es-AR" dirty="0"/>
              <a:t>-</a:t>
            </a:r>
            <a:r>
              <a:rPr lang="es-AR" b="1" dirty="0">
                <a:solidFill>
                  <a:srgbClr val="FF0000"/>
                </a:solidFill>
              </a:rPr>
              <a:t>Lavado ácido</a:t>
            </a:r>
            <a:r>
              <a:rPr lang="es-AR" dirty="0"/>
              <a:t>: tenemos menos de 300 </a:t>
            </a:r>
            <a:r>
              <a:rPr lang="es-AR" dirty="0" smtClean="0"/>
              <a:t>l/m </a:t>
            </a:r>
            <a:r>
              <a:rPr lang="es-AR" dirty="0"/>
              <a:t>de espesor </a:t>
            </a:r>
            <a:r>
              <a:rPr lang="es-AR" dirty="0" smtClean="0"/>
              <a:t>útil, 7.5</a:t>
            </a:r>
            <a:r>
              <a:rPr lang="es-AR" dirty="0"/>
              <a:t>% de </a:t>
            </a:r>
            <a:r>
              <a:rPr lang="es-AR" dirty="0" smtClean="0"/>
              <a:t>concentración. Lavo las paredes del pozo apenas entra a la </a:t>
            </a:r>
            <a:r>
              <a:rPr lang="es-AR" dirty="0" err="1" smtClean="0"/>
              <a:t>fm</a:t>
            </a:r>
            <a:r>
              <a:rPr lang="es-AR" dirty="0" smtClean="0"/>
              <a:t>. (Inyectores</a:t>
            </a:r>
            <a:r>
              <a:rPr lang="es-AR" dirty="0"/>
              <a:t>)</a:t>
            </a:r>
          </a:p>
          <a:p>
            <a:pPr marL="0" indent="0">
              <a:buNone/>
            </a:pPr>
            <a:r>
              <a:rPr lang="es-ES" dirty="0"/>
              <a:t>-</a:t>
            </a:r>
            <a:r>
              <a:rPr lang="es-ES" b="1" dirty="0">
                <a:solidFill>
                  <a:srgbClr val="FF0000"/>
                </a:solidFill>
              </a:rPr>
              <a:t>Estimulación ácida de matriz</a:t>
            </a:r>
            <a:r>
              <a:rPr lang="es-ES" dirty="0"/>
              <a:t>: tenemos 300-500 </a:t>
            </a:r>
            <a:r>
              <a:rPr lang="es-ES" dirty="0" smtClean="0"/>
              <a:t>l/m </a:t>
            </a:r>
            <a:r>
              <a:rPr lang="es-ES" dirty="0"/>
              <a:t>de espesor </a:t>
            </a:r>
            <a:r>
              <a:rPr lang="es-ES" dirty="0" smtClean="0"/>
              <a:t>útil, </a:t>
            </a:r>
            <a:r>
              <a:rPr lang="es-AR" dirty="0" smtClean="0"/>
              <a:t>15</a:t>
            </a:r>
            <a:r>
              <a:rPr lang="es-AR" dirty="0"/>
              <a:t>% de concentración </a:t>
            </a:r>
          </a:p>
          <a:p>
            <a:pPr marL="0" indent="0">
              <a:buNone/>
            </a:pPr>
            <a:r>
              <a:rPr lang="es-ES" dirty="0"/>
              <a:t>-</a:t>
            </a:r>
            <a:r>
              <a:rPr lang="es-ES" b="1" dirty="0">
                <a:solidFill>
                  <a:srgbClr val="FF0000"/>
                </a:solidFill>
              </a:rPr>
              <a:t>Fractura ácida</a:t>
            </a:r>
            <a:r>
              <a:rPr lang="es-ES" dirty="0"/>
              <a:t>: Se energiza con N2 y se supera el gradiente de fractura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Q</a:t>
            </a:r>
            <a:r>
              <a:rPr lang="es-AR" dirty="0"/>
              <a:t> </a:t>
            </a:r>
            <a:r>
              <a:rPr lang="es-AR" dirty="0" smtClean="0"/>
              <a:t>=5 a 6 </a:t>
            </a:r>
            <a:r>
              <a:rPr lang="es-AR" dirty="0" err="1" smtClean="0"/>
              <a:t>bbl</a:t>
            </a:r>
            <a:r>
              <a:rPr lang="es-ES" dirty="0" smtClean="0"/>
              <a:t>/min; 700 a 800</a:t>
            </a:r>
            <a:r>
              <a:rPr lang="es-ES" dirty="0"/>
              <a:t> l/m de espesor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8140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85042" y="182635"/>
            <a:ext cx="6006957" cy="43071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" dirty="0" smtClean="0"/>
              <a:t>1</a:t>
            </a:r>
            <a:r>
              <a:rPr lang="es-ES" dirty="0"/>
              <a:t>. 10-15min. </a:t>
            </a:r>
            <a:r>
              <a:rPr lang="es-ES" b="1" dirty="0"/>
              <a:t>Prueba de línea</a:t>
            </a:r>
            <a:r>
              <a:rPr lang="es-ES" dirty="0"/>
              <a:t>. </a:t>
            </a:r>
            <a:r>
              <a:rPr lang="es-ES" dirty="0" smtClean="0"/>
              <a:t>se </a:t>
            </a:r>
            <a:r>
              <a:rPr lang="es-ES" dirty="0"/>
              <a:t>somete a una P&gt;</a:t>
            </a:r>
            <a:r>
              <a:rPr lang="es-ES" dirty="0" err="1"/>
              <a:t>Pf</a:t>
            </a:r>
            <a:r>
              <a:rPr lang="es-ES" dirty="0"/>
              <a:t> (P de trabajo). </a:t>
            </a:r>
            <a:r>
              <a:rPr lang="es-ES" dirty="0" smtClean="0"/>
              <a:t>Se cierra la línea y se </a:t>
            </a:r>
            <a:r>
              <a:rPr lang="es-ES" dirty="0"/>
              <a:t>verifica que no haya perdidas en superficie </a:t>
            </a:r>
          </a:p>
          <a:p>
            <a:pPr marL="0" indent="0">
              <a:buNone/>
            </a:pPr>
            <a:r>
              <a:rPr lang="es-ES" dirty="0"/>
              <a:t>2. Se da una </a:t>
            </a:r>
            <a:r>
              <a:rPr lang="es-ES" b="1" dirty="0"/>
              <a:t>P de entre-columna </a:t>
            </a:r>
            <a:r>
              <a:rPr lang="es-ES" dirty="0" smtClean="0"/>
              <a:t>de entre </a:t>
            </a:r>
            <a:r>
              <a:rPr lang="es-ES" dirty="0"/>
              <a:t>los 300-500psi </a:t>
            </a:r>
            <a:r>
              <a:rPr lang="es-ES" dirty="0" smtClean="0"/>
              <a:t> 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3. </a:t>
            </a:r>
            <a:r>
              <a:rPr lang="es-ES" b="1" dirty="0"/>
              <a:t>Probar tapón y </a:t>
            </a:r>
            <a:r>
              <a:rPr lang="es-ES" b="1" dirty="0" err="1" smtClean="0"/>
              <a:t>packer</a:t>
            </a:r>
            <a:r>
              <a:rPr lang="es-ES" b="1" dirty="0" smtClean="0"/>
              <a:t> </a:t>
            </a:r>
            <a:r>
              <a:rPr lang="es-ES" b="1" dirty="0"/>
              <a:t>por presión </a:t>
            </a:r>
            <a:endParaRPr lang="es-ES" b="1" dirty="0" smtClean="0"/>
          </a:p>
          <a:p>
            <a:pPr marL="0" indent="0">
              <a:buNone/>
            </a:pPr>
            <a:r>
              <a:rPr lang="es-ES" dirty="0" smtClean="0"/>
              <a:t>4</a:t>
            </a:r>
            <a:r>
              <a:rPr lang="es-ES" dirty="0"/>
              <a:t>. </a:t>
            </a:r>
            <a:r>
              <a:rPr lang="es-ES" b="1" dirty="0"/>
              <a:t>Comienza el ensayo. </a:t>
            </a:r>
            <a:r>
              <a:rPr lang="es-ES" dirty="0"/>
              <a:t>Entra el fluido al pozo y se comienza a llenar la cámara. </a:t>
            </a:r>
          </a:p>
          <a:p>
            <a:pPr marL="0" indent="0">
              <a:buNone/>
            </a:pPr>
            <a:r>
              <a:rPr lang="es-ES" dirty="0"/>
              <a:t>5. El ácido llega a la </a:t>
            </a:r>
            <a:r>
              <a:rPr lang="es-ES" dirty="0" err="1"/>
              <a:t>fm</a:t>
            </a:r>
            <a:r>
              <a:rPr lang="es-ES" dirty="0"/>
              <a:t>., comienza a trabajar y la </a:t>
            </a:r>
            <a:r>
              <a:rPr lang="es-ES" b="1" dirty="0" smtClean="0"/>
              <a:t>P de bombeo disminuye </a:t>
            </a:r>
          </a:p>
          <a:p>
            <a:pPr marL="0" indent="0">
              <a:buNone/>
            </a:pPr>
            <a:r>
              <a:rPr lang="es-ES" dirty="0" smtClean="0"/>
              <a:t>6. Luego se verifica que la P entre columna se mantenga cte. Si aumenta, el </a:t>
            </a:r>
            <a:r>
              <a:rPr lang="es-ES" dirty="0" err="1" smtClean="0"/>
              <a:t>packer</a:t>
            </a:r>
            <a:r>
              <a:rPr lang="es-ES" dirty="0" smtClean="0"/>
              <a:t> puede perder sello y el ácido se mete en la </a:t>
            </a:r>
            <a:r>
              <a:rPr lang="es-ES" dirty="0" err="1" smtClean="0"/>
              <a:t>entrecolumna</a:t>
            </a:r>
            <a:r>
              <a:rPr lang="es-ES" dirty="0" smtClean="0"/>
              <a:t>. Al mismo tiempo la P de la cámara disminuye (porque el acido va reaccionando con la formación). </a:t>
            </a:r>
          </a:p>
          <a:p>
            <a:pPr marL="0" indent="0">
              <a:buNone/>
            </a:pPr>
            <a:r>
              <a:rPr lang="es-ES" dirty="0" smtClean="0"/>
              <a:t>7</a:t>
            </a:r>
            <a:r>
              <a:rPr lang="es-ES" dirty="0"/>
              <a:t>. Se detiene el bombeo, Q=0 </a:t>
            </a:r>
          </a:p>
          <a:p>
            <a:endParaRPr lang="es-AR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6" y="182635"/>
            <a:ext cx="6164267" cy="420443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176065" y="110716"/>
            <a:ext cx="1790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Carta de P </a:t>
            </a:r>
            <a:endParaRPr lang="es-AR" sz="2800" dirty="0"/>
          </a:p>
        </p:txBody>
      </p:sp>
      <p:sp>
        <p:nvSpPr>
          <p:cNvPr id="6" name="Rectángulo 5"/>
          <p:cNvSpPr/>
          <p:nvPr/>
        </p:nvSpPr>
        <p:spPr>
          <a:xfrm>
            <a:off x="269198" y="4458986"/>
            <a:ext cx="111042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8. </a:t>
            </a:r>
            <a:r>
              <a:rPr lang="es-ES" sz="2000" dirty="0"/>
              <a:t>ISIP (P instantánea de </a:t>
            </a:r>
            <a:r>
              <a:rPr lang="es-ES" sz="2000" dirty="0" smtClean="0"/>
              <a:t>cierre </a:t>
            </a:r>
            <a:r>
              <a:rPr lang="es-ES" sz="2000" dirty="0" err="1" smtClean="0"/>
              <a:t>cdo</a:t>
            </a:r>
            <a:r>
              <a:rPr lang="es-ES" sz="2000" dirty="0" smtClean="0"/>
              <a:t> </a:t>
            </a:r>
            <a:r>
              <a:rPr lang="es-ES" sz="2000" dirty="0"/>
              <a:t>el Q</a:t>
            </a:r>
            <a:r>
              <a:rPr lang="el-GR" sz="2000" dirty="0"/>
              <a:t> =</a:t>
            </a:r>
            <a:r>
              <a:rPr lang="es-AR" sz="2000" dirty="0"/>
              <a:t>0</a:t>
            </a:r>
            <a:r>
              <a:rPr lang="es-ES" sz="2000" dirty="0"/>
              <a:t>) </a:t>
            </a:r>
            <a:endParaRPr lang="es-ES" sz="2000" dirty="0" smtClean="0"/>
          </a:p>
          <a:p>
            <a:r>
              <a:rPr lang="es-AR" sz="2000" dirty="0" smtClean="0"/>
              <a:t>Sabemos que: </a:t>
            </a:r>
          </a:p>
          <a:p>
            <a:r>
              <a:rPr lang="el-GR" sz="2000" dirty="0" smtClean="0"/>
              <a:t>𝐼𝑆𝐼𝑃</a:t>
            </a:r>
            <a:r>
              <a:rPr lang="el-GR" sz="2000" dirty="0"/>
              <a:t>=𝑃𝑤=𝐵𝐻𝑇𝑃+Δ𝑃𝑓(𝑝𝑢𝑛𝑧𝑎𝑑𝑜)+Δ𝑃𝑓(𝑐𝑎</a:t>
            </a:r>
            <a:r>
              <a:rPr lang="es-AR" sz="2000" dirty="0"/>
              <a:t>ñ𝑜)−𝑃𝐻 </a:t>
            </a:r>
          </a:p>
          <a:p>
            <a:r>
              <a:rPr lang="es-AR" sz="2000" dirty="0"/>
              <a:t>Cuando Q=0, las pérdidas por fricción </a:t>
            </a:r>
            <a:r>
              <a:rPr lang="el-GR" sz="2000" dirty="0"/>
              <a:t>Δ𝑃𝑓(𝑝𝑢𝑛𝑧𝑎𝑑𝑜)+Δ𝑃𝑓(𝑐𝑎</a:t>
            </a:r>
            <a:r>
              <a:rPr lang="es-AR" sz="2000" dirty="0"/>
              <a:t>ñ𝑜)=0 y 𝐼𝑆𝐼𝑃=𝑃𝑤=𝐵𝐻𝑇𝑃−𝑃𝐻 </a:t>
            </a:r>
          </a:p>
          <a:p>
            <a:r>
              <a:rPr lang="es-AR" sz="2000" dirty="0"/>
              <a:t>Despejando BHTP</a:t>
            </a:r>
            <a:r>
              <a:rPr lang="es-ES" sz="2000" dirty="0"/>
              <a:t> presión de tratamiento en el fondo </a:t>
            </a:r>
            <a:r>
              <a:rPr lang="es-AR" sz="2000" dirty="0"/>
              <a:t>: </a:t>
            </a:r>
          </a:p>
          <a:p>
            <a:r>
              <a:rPr lang="es-AR" sz="2000" dirty="0"/>
              <a:t>𝐵𝐻𝑇𝑃=𝐼𝑆𝐼𝑃+𝑃𝐻 </a:t>
            </a:r>
          </a:p>
          <a:p>
            <a:r>
              <a:rPr lang="es-AR" sz="2000" dirty="0"/>
              <a:t>De esta manera </a:t>
            </a:r>
            <a:r>
              <a:rPr lang="es-AR" sz="2000" dirty="0" smtClean="0"/>
              <a:t>tenemos el gradiente de fractura, psi/pie: </a:t>
            </a:r>
            <a:r>
              <a:rPr lang="es-AR" sz="2000" dirty="0"/>
              <a:t>∇𝑓=</a:t>
            </a:r>
            <a:r>
              <a:rPr lang="el-GR" sz="2000" dirty="0"/>
              <a:t> ( </a:t>
            </a:r>
            <a:r>
              <a:rPr lang="es-AR" sz="2000" dirty="0"/>
              <a:t>𝐼𝑆𝐼𝑃+𝑃𝐻 ) / 𝑝𝑟𝑜𝑓𝑢𝑛𝑑𝑖𝑑𝑎𝑑=0,5 𝑎 0,8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131" y="4037401"/>
            <a:ext cx="2248016" cy="223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6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9023" y="215757"/>
            <a:ext cx="10453099" cy="42226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AR" b="1" dirty="0" smtClean="0"/>
              <a:t>SELECCIÓN DEL POZO CANDIDATO </a:t>
            </a:r>
            <a:endParaRPr lang="es-AR" dirty="0" smtClean="0"/>
          </a:p>
          <a:p>
            <a:pPr marL="0" indent="0">
              <a:buNone/>
            </a:pPr>
            <a:r>
              <a:rPr lang="es-ES" dirty="0" smtClean="0"/>
              <a:t>Se </a:t>
            </a:r>
            <a:r>
              <a:rPr lang="es-ES" dirty="0"/>
              <a:t>selecciona el pozo con mayor potencial. Para ello analizo IPR, </a:t>
            </a:r>
            <a:r>
              <a:rPr lang="es-ES" dirty="0" smtClean="0"/>
              <a:t>daño(S), </a:t>
            </a:r>
            <a:r>
              <a:rPr lang="es-ES" dirty="0"/>
              <a:t>BOPD vs t, y que sea una formación con una K&gt;30mD </a:t>
            </a:r>
            <a:endParaRPr lang="es-ES" dirty="0" smtClean="0"/>
          </a:p>
          <a:p>
            <a:endParaRPr lang="es-AR" dirty="0"/>
          </a:p>
          <a:p>
            <a:pPr marL="0" indent="0">
              <a:buNone/>
            </a:pPr>
            <a:r>
              <a:rPr lang="es-AR" b="1" dirty="0" smtClean="0"/>
              <a:t>IDENTIFICAR EL DAÑO  O SKIN</a:t>
            </a:r>
          </a:p>
          <a:p>
            <a:pPr marL="0" indent="0">
              <a:buNone/>
            </a:pPr>
            <a:r>
              <a:rPr lang="es-AR" dirty="0" smtClean="0"/>
              <a:t>Fundamental para elegir el diseño y el fluido del tratamiento.</a:t>
            </a:r>
          </a:p>
          <a:p>
            <a:pPr marL="0" indent="0">
              <a:buNone/>
            </a:pPr>
            <a:r>
              <a:rPr lang="es-AR" dirty="0" smtClean="0"/>
              <a:t>Se usan ensayos de laboratorio, perfiles, historia del pozo y localización del daño.</a:t>
            </a:r>
            <a:endParaRPr lang="es-AR" dirty="0"/>
          </a:p>
          <a:p>
            <a:pPr marL="0" indent="0">
              <a:buNone/>
            </a:pPr>
            <a:r>
              <a:rPr lang="es-AR" dirty="0" smtClean="0"/>
              <a:t>El daño altera la porosidad y k, baja la producción y causa una caída adicional de presión</a:t>
            </a:r>
            <a:endParaRPr lang="es-AR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534" y="3894950"/>
            <a:ext cx="2698969" cy="287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3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9809" y="566068"/>
            <a:ext cx="6382078" cy="376574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80" y="470814"/>
            <a:ext cx="3797495" cy="386099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10180" y="4820411"/>
            <a:ext cx="115634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 el Daño de Formación está presente, el área dañada actúa como una </a:t>
            </a:r>
            <a:r>
              <a:rPr lang="es-AR" sz="2000" b="1" u="sng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restricción al fluj</a:t>
            </a:r>
            <a:r>
              <a:rPr lang="es-AR" sz="2000" u="sng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s-AR" sz="2000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pozo y crea diferenciales de presión, o caídas de presión, denominadas frecuentemente ∆</a:t>
            </a:r>
            <a:r>
              <a:rPr lang="es-AR" sz="2000" dirty="0" err="1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Pskin</a:t>
            </a:r>
            <a:r>
              <a:rPr lang="es-AR" sz="2000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Cuantitativamente, si este valor es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positivo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existe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daño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y la magnitud relativa del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skin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 el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grado de daño presente</a:t>
            </a:r>
          </a:p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 valor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skin negativo indica un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área estimulada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cerca del pozo.</a:t>
            </a:r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80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325" y="891646"/>
            <a:ext cx="11536545" cy="539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8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97740" y="1218722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dirty="0" smtClean="0"/>
              <a:t>La particularidad del flujo radial es que la diferencia de </a:t>
            </a:r>
            <a:r>
              <a:rPr lang="es-ES" b="1" dirty="0" smtClean="0"/>
              <a:t>presión en el reservorio se incrementa con el logaritmo de la distancia.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Si la </a:t>
            </a:r>
            <a:r>
              <a:rPr lang="es-ES" b="1" dirty="0" smtClean="0"/>
              <a:t>permeabilidad cerca del pozo se reduce significativamente </a:t>
            </a:r>
            <a:r>
              <a:rPr lang="es-ES" dirty="0" smtClean="0"/>
              <a:t>es completamente razonable asumir que la mayor porción del </a:t>
            </a:r>
            <a:r>
              <a:rPr lang="es-ES" b="1" dirty="0" smtClean="0"/>
              <a:t>gradiente de presión total se consume en la zona muy cercana del pozo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Con el tratamiento </a:t>
            </a:r>
            <a:r>
              <a:rPr lang="es-ES" b="1" dirty="0" smtClean="0"/>
              <a:t>la recuperación o hasta la mejora de la permeabilidad </a:t>
            </a:r>
            <a:r>
              <a:rPr lang="es-ES" dirty="0" smtClean="0"/>
              <a:t>puede llevarnos a una considerable </a:t>
            </a:r>
            <a:r>
              <a:rPr lang="es-ES" b="1" dirty="0" smtClean="0"/>
              <a:t>mejora de la producción o </a:t>
            </a:r>
            <a:r>
              <a:rPr lang="es-ES" b="1" dirty="0" err="1" smtClean="0"/>
              <a:t>inyectividad</a:t>
            </a:r>
            <a:r>
              <a:rPr lang="es-ES" b="1" dirty="0" smtClean="0"/>
              <a:t> de un pozo</a:t>
            </a:r>
          </a:p>
        </p:txBody>
      </p:sp>
    </p:spTree>
    <p:extLst>
      <p:ext uri="{BB962C8B-B14F-4D97-AF65-F5344CB8AC3E}">
        <p14:creationId xmlns:p14="http://schemas.microsoft.com/office/powerpoint/2010/main" val="249551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5848" y="574535"/>
            <a:ext cx="10487952" cy="56024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 smtClean="0"/>
              <a:t>ALTERACIONES EN </a:t>
            </a:r>
            <a:r>
              <a:rPr lang="es-ES" dirty="0"/>
              <a:t>LA ZONA CERCANA AL </a:t>
            </a:r>
            <a:r>
              <a:rPr lang="es-ES" dirty="0" smtClean="0"/>
              <a:t>POZO</a:t>
            </a:r>
          </a:p>
          <a:p>
            <a:pPr marL="0" indent="0">
              <a:buNone/>
            </a:pPr>
            <a:endParaRPr lang="es-ES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s-ES" dirty="0" smtClean="0"/>
              <a:t>El llamado </a:t>
            </a:r>
            <a:r>
              <a:rPr lang="es-ES" dirty="0"/>
              <a:t>Skin (</a:t>
            </a:r>
            <a:r>
              <a:rPr lang="es-ES" b="1" dirty="0" smtClean="0"/>
              <a:t>S</a:t>
            </a:r>
            <a:r>
              <a:rPr lang="es-ES" dirty="0" smtClean="0"/>
              <a:t>) </a:t>
            </a:r>
            <a:r>
              <a:rPr lang="es-ES" dirty="0"/>
              <a:t>se usa para describir </a:t>
            </a:r>
            <a:r>
              <a:rPr lang="es-ES" dirty="0" smtClean="0"/>
              <a:t>las alteraciones </a:t>
            </a:r>
            <a:r>
              <a:rPr lang="es-ES" dirty="0"/>
              <a:t>en la zona cercana </a:t>
            </a:r>
            <a:r>
              <a:rPr lang="es-ES" dirty="0" smtClean="0"/>
              <a:t>al pozo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s-ES" dirty="0"/>
              <a:t>El daño S es un </a:t>
            </a:r>
            <a:r>
              <a:rPr lang="es-ES" b="1" dirty="0"/>
              <a:t>número adimensional </a:t>
            </a:r>
            <a:r>
              <a:rPr lang="es-ES" dirty="0"/>
              <a:t>que puede obtenerse en un </a:t>
            </a:r>
            <a:r>
              <a:rPr lang="es-ES" b="1" dirty="0"/>
              <a:t>ensayo de pozo</a:t>
            </a:r>
            <a:endParaRPr lang="es-AR" b="1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s-ES" dirty="0" smtClean="0"/>
              <a:t>Uno de </a:t>
            </a:r>
            <a:r>
              <a:rPr lang="es-ES" dirty="0"/>
              <a:t>los problemas más recurrentes es la </a:t>
            </a:r>
            <a:r>
              <a:rPr lang="es-ES" dirty="0" smtClean="0"/>
              <a:t>alteración de </a:t>
            </a:r>
            <a:r>
              <a:rPr lang="es-ES" dirty="0"/>
              <a:t>la permeabilidad </a:t>
            </a:r>
            <a:r>
              <a:rPr lang="es-ES" b="1" dirty="0"/>
              <a:t>causada prácticamente por </a:t>
            </a:r>
            <a:r>
              <a:rPr lang="es-ES" b="1" dirty="0" smtClean="0"/>
              <a:t>todas las </a:t>
            </a:r>
            <a:r>
              <a:rPr lang="es-ES" b="1" dirty="0"/>
              <a:t>actividades de la </a:t>
            </a:r>
            <a:r>
              <a:rPr lang="es-ES" b="1" dirty="0" smtClean="0"/>
              <a:t>industria</a:t>
            </a:r>
            <a:r>
              <a:rPr lang="es-ES" b="1" dirty="0"/>
              <a:t>: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172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1877" y="1027690"/>
            <a:ext cx="8792764" cy="452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1960</TotalTime>
  <Words>3323</Words>
  <Application>Microsoft Office PowerPoint</Application>
  <PresentationFormat>Panorámica</PresentationFormat>
  <Paragraphs>189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Tema de Office</vt:lpstr>
      <vt:lpstr>Acidificación</vt:lpstr>
      <vt:lpstr>Presentación de PowerPoint</vt:lpstr>
      <vt:lpstr>A) Estimulación de Matriz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Acidificaciòn</dc:title>
  <dc:creator>54261</dc:creator>
  <cp:lastModifiedBy>54261</cp:lastModifiedBy>
  <cp:revision>137</cp:revision>
  <dcterms:created xsi:type="dcterms:W3CDTF">2023-07-12T14:58:05Z</dcterms:created>
  <dcterms:modified xsi:type="dcterms:W3CDTF">2023-08-28T14:46:25Z</dcterms:modified>
</cp:coreProperties>
</file>