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314" r:id="rId2"/>
    <p:sldId id="316" r:id="rId3"/>
    <p:sldId id="315" r:id="rId4"/>
    <p:sldId id="303" r:id="rId5"/>
    <p:sldId id="304" r:id="rId6"/>
    <p:sldId id="305" r:id="rId7"/>
    <p:sldId id="306" r:id="rId8"/>
    <p:sldId id="307" r:id="rId9"/>
    <p:sldId id="308" r:id="rId10"/>
    <p:sldId id="309" r:id="rId11"/>
    <p:sldId id="310" r:id="rId12"/>
    <p:sldId id="311" r:id="rId13"/>
    <p:sldId id="312" r:id="rId14"/>
    <p:sldId id="313" r:id="rId15"/>
    <p:sldId id="278" r:id="rId16"/>
    <p:sldId id="279" r:id="rId17"/>
    <p:sldId id="280" r:id="rId18"/>
    <p:sldId id="281" r:id="rId19"/>
    <p:sldId id="282" r:id="rId20"/>
    <p:sldId id="284" r:id="rId21"/>
    <p:sldId id="285" r:id="rId22"/>
    <p:sldId id="283" r:id="rId23"/>
    <p:sldId id="286" r:id="rId24"/>
    <p:sldId id="287" r:id="rId25"/>
    <p:sldId id="288" r:id="rId26"/>
    <p:sldId id="289" r:id="rId27"/>
    <p:sldId id="290" r:id="rId28"/>
    <p:sldId id="291" r:id="rId29"/>
    <p:sldId id="292" r:id="rId30"/>
    <p:sldId id="270" r:id="rId31"/>
    <p:sldId id="293" r:id="rId32"/>
    <p:sldId id="294" r:id="rId33"/>
    <p:sldId id="271" r:id="rId34"/>
    <p:sldId id="267" r:id="rId35"/>
    <p:sldId id="277" r:id="rId36"/>
    <p:sldId id="297" r:id="rId37"/>
    <p:sldId id="275" r:id="rId38"/>
    <p:sldId id="295" r:id="rId39"/>
    <p:sldId id="296" r:id="rId40"/>
  </p:sldIdLst>
  <p:sldSz cx="9144000" cy="6858000" type="screen4x3"/>
  <p:notesSz cx="6858000" cy="9144000"/>
  <p:defaultTextStyle>
    <a:defPPr>
      <a:defRPr lang="es-E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CC9900"/>
    <a:srgbClr val="CC6600"/>
    <a:srgbClr val="33CC33"/>
    <a:srgbClr val="FF66CC"/>
    <a:srgbClr val="FF00FF"/>
    <a:srgbClr val="5F5F5F"/>
    <a:srgbClr val="FF0000"/>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32787"/>
    <p:restoredTop sz="90485" autoAdjust="0"/>
  </p:normalViewPr>
  <p:slideViewPr>
    <p:cSldViewPr>
      <p:cViewPr>
        <p:scale>
          <a:sx n="69" d="100"/>
          <a:sy n="69" d="100"/>
        </p:scale>
        <p:origin x="740"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240"/>
    </p:cViewPr>
  </p:sorterViewPr>
  <p:notesViewPr>
    <p:cSldViewPr>
      <p:cViewPr varScale="1">
        <p:scale>
          <a:sx n="53" d="100"/>
          <a:sy n="53" d="100"/>
        </p:scale>
        <p:origin x="-282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png"/><Relationship Id="rId4" Type="http://schemas.openxmlformats.org/officeDocument/2006/relationships/image" Target="../media/image5.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 Id="rId4" Type="http://schemas.openxmlformats.org/officeDocument/2006/relationships/image" Target="../media/image34.png"/></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image" Target="../media/image28.png"/><Relationship Id="rId4" Type="http://schemas.openxmlformats.org/officeDocument/2006/relationships/image" Target="../media/image44.png"/></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 Id="rId4" Type="http://schemas.openxmlformats.org/officeDocument/2006/relationships/image" Target="../media/image50.png"/></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 Id="rId5" Type="http://schemas.openxmlformats.org/officeDocument/2006/relationships/image" Target="../media/image61.png"/><Relationship Id="rId4" Type="http://schemas.openxmlformats.org/officeDocument/2006/relationships/image" Target="../media/image60.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6.wmf"/><Relationship Id="rId4" Type="http://schemas.openxmlformats.org/officeDocument/2006/relationships/image" Target="../media/image9.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7.png"/><Relationship Id="rId1" Type="http://schemas.openxmlformats.org/officeDocument/2006/relationships/image" Target="../media/image66.png"/><Relationship Id="rId4" Type="http://schemas.openxmlformats.org/officeDocument/2006/relationships/image" Target="../media/image68.png"/></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image" Target="../media/image49.png"/></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 Id="rId4" Type="http://schemas.openxmlformats.org/officeDocument/2006/relationships/image" Target="../media/image73.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image" Target="../media/image75.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78.png"/></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7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9.wmf"/><Relationship Id="rId1" Type="http://schemas.openxmlformats.org/officeDocument/2006/relationships/image" Target="../media/image12.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png"/><Relationship Id="rId1" Type="http://schemas.openxmlformats.org/officeDocument/2006/relationships/image" Target="../media/image17.wmf"/><Relationship Id="rId4" Type="http://schemas.openxmlformats.org/officeDocument/2006/relationships/image" Target="../media/image20.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png"/><Relationship Id="rId1" Type="http://schemas.openxmlformats.org/officeDocument/2006/relationships/image" Target="../media/image2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22E585-F7DB-48EF-B9A3-F4A1DF0BC8EA}" type="datetimeFigureOut">
              <a:rPr lang="es-ES" smtClean="0"/>
              <a:t>25/09/2022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94872D-1C9E-4CF3-B6EF-F81C9697D4DF}" type="slidenum">
              <a:rPr lang="es-ES" smtClean="0"/>
              <a:t>‹Nº›</a:t>
            </a:fld>
            <a:endParaRPr lang="es-ES"/>
          </a:p>
        </p:txBody>
      </p:sp>
    </p:spTree>
    <p:extLst>
      <p:ext uri="{BB962C8B-B14F-4D97-AF65-F5344CB8AC3E}">
        <p14:creationId xmlns:p14="http://schemas.microsoft.com/office/powerpoint/2010/main" val="2205865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494872D-1C9E-4CF3-B6EF-F81C9697D4DF}" type="slidenum">
              <a:rPr lang="es-ES" smtClean="0">
                <a:solidFill>
                  <a:prstClr val="black"/>
                </a:solidFill>
              </a:rPr>
              <a:pPr/>
              <a:t>2</a:t>
            </a:fld>
            <a:endParaRPr lang="es-E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494872D-1C9E-4CF3-B6EF-F81C9697D4DF}" type="slidenum">
              <a:rPr lang="es-ES" smtClean="0"/>
              <a:t>22</a:t>
            </a:fld>
            <a:endParaRPr 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494872D-1C9E-4CF3-B6EF-F81C9697D4DF}" type="slidenum">
              <a:rPr lang="es-ES" smtClean="0"/>
              <a:t>23</a:t>
            </a:fld>
            <a:endParaRPr 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9494872D-1C9E-4CF3-B6EF-F81C9697D4DF}" type="slidenum">
              <a:rPr lang="es-ES" smtClean="0"/>
              <a:t>24</a:t>
            </a:fld>
            <a:endParaRPr 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494872D-1C9E-4CF3-B6EF-F81C9697D4DF}" type="slidenum">
              <a:rPr lang="es-ES" smtClean="0"/>
              <a:t>25</a:t>
            </a:fld>
            <a:endParaRPr lang="es-E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494872D-1C9E-4CF3-B6EF-F81C9697D4DF}" type="slidenum">
              <a:rPr lang="es-ES" smtClean="0"/>
              <a:t>26</a:t>
            </a:fld>
            <a:endParaRPr lang="es-E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494872D-1C9E-4CF3-B6EF-F81C9697D4DF}" type="slidenum">
              <a:rPr lang="es-ES" smtClean="0"/>
              <a:t>27</a:t>
            </a:fld>
            <a:endParaRPr lang="es-E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494872D-1C9E-4CF3-B6EF-F81C9697D4DF}" type="slidenum">
              <a:rPr lang="es-ES" smtClean="0"/>
              <a:t>28</a:t>
            </a:fld>
            <a:endParaRPr lang="es-E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494872D-1C9E-4CF3-B6EF-F81C9697D4DF}" type="slidenum">
              <a:rPr lang="es-ES" smtClean="0"/>
              <a:t>29</a:t>
            </a:fld>
            <a:endParaRPr lang="es-E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494872D-1C9E-4CF3-B6EF-F81C9697D4DF}" type="slidenum">
              <a:rPr lang="es-ES" smtClean="0"/>
              <a:t>30</a:t>
            </a:fld>
            <a:endParaRPr lang="es-E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494872D-1C9E-4CF3-B6EF-F81C9697D4DF}" type="slidenum">
              <a:rPr lang="es-ES" smtClean="0"/>
              <a:t>31</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494872D-1C9E-4CF3-B6EF-F81C9697D4DF}" type="slidenum">
              <a:rPr lang="es-ES" smtClean="0"/>
              <a:t>14</a:t>
            </a:fld>
            <a:endParaRPr lang="es-E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494872D-1C9E-4CF3-B6EF-F81C9697D4DF}" type="slidenum">
              <a:rPr lang="es-ES" smtClean="0"/>
              <a:t>32</a:t>
            </a:fld>
            <a:endParaRPr lang="es-E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494872D-1C9E-4CF3-B6EF-F81C9697D4DF}" type="slidenum">
              <a:rPr lang="es-ES" smtClean="0"/>
              <a:t>33</a:t>
            </a:fld>
            <a:endParaRPr lang="es-E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494872D-1C9E-4CF3-B6EF-F81C9697D4DF}" type="slidenum">
              <a:rPr lang="es-ES" smtClean="0"/>
              <a:t>34</a:t>
            </a:fld>
            <a:endParaRPr lang="es-E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494872D-1C9E-4CF3-B6EF-F81C9697D4DF}" type="slidenum">
              <a:rPr lang="es-ES" smtClean="0"/>
              <a:t>35</a:t>
            </a:fld>
            <a:endParaRPr lang="es-E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494872D-1C9E-4CF3-B6EF-F81C9697D4DF}" type="slidenum">
              <a:rPr lang="es-ES" smtClean="0"/>
              <a:t>36</a:t>
            </a:fld>
            <a:endParaRPr lang="es-E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494872D-1C9E-4CF3-B6EF-F81C9697D4DF}" type="slidenum">
              <a:rPr lang="es-ES" smtClean="0"/>
              <a:t>37</a:t>
            </a:fld>
            <a:endParaRPr lang="es-E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494872D-1C9E-4CF3-B6EF-F81C9697D4DF}" type="slidenum">
              <a:rPr lang="es-ES" smtClean="0"/>
              <a:t>38</a:t>
            </a:fld>
            <a:endParaRPr lang="es-E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494872D-1C9E-4CF3-B6EF-F81C9697D4DF}" type="slidenum">
              <a:rPr lang="es-ES" smtClean="0"/>
              <a:t>39</a:t>
            </a:fld>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494872D-1C9E-4CF3-B6EF-F81C9697D4DF}" type="slidenum">
              <a:rPr lang="es-ES" smtClean="0"/>
              <a:t>15</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494872D-1C9E-4CF3-B6EF-F81C9697D4DF}" type="slidenum">
              <a:rPr lang="es-ES" smtClean="0"/>
              <a:t>16</a:t>
            </a:fld>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494872D-1C9E-4CF3-B6EF-F81C9697D4DF}" type="slidenum">
              <a:rPr lang="es-ES" smtClean="0"/>
              <a:t>17</a:t>
            </a:fld>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494872D-1C9E-4CF3-B6EF-F81C9697D4DF}" type="slidenum">
              <a:rPr lang="es-ES" smtClean="0"/>
              <a:t>18</a:t>
            </a:fld>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494872D-1C9E-4CF3-B6EF-F81C9697D4DF}" type="slidenum">
              <a:rPr lang="es-ES" smtClean="0"/>
              <a:t>19</a:t>
            </a:fld>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494872D-1C9E-4CF3-B6EF-F81C9697D4DF}" type="slidenum">
              <a:rPr lang="es-ES" smtClean="0"/>
              <a:t>20</a:t>
            </a:fld>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494872D-1C9E-4CF3-B6EF-F81C9697D4DF}" type="slidenum">
              <a:rPr lang="es-ES" smtClean="0"/>
              <a:t>21</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A0641D14-54F3-44C3-8526-C5BDDF7F6A3A}" type="slidenum">
              <a:rPr lang="es-ES"/>
              <a:pPr>
                <a:defRPr/>
              </a:pPr>
              <a:t>‹Nº›</a:t>
            </a:fld>
            <a:endParaRPr lang="es-E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EBDCD52F-E599-4FE3-A94D-18AB24D4AB49}" type="slidenum">
              <a:rPr lang="es-ES"/>
              <a:pPr>
                <a:defRPr/>
              </a:pPr>
              <a:t>‹Nº›</a:t>
            </a:fld>
            <a:endParaRPr lang="es-E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69E8D320-6399-4E18-ABBD-EF968F88E124}" type="slidenum">
              <a:rPr lang="es-ES"/>
              <a:pPr>
                <a:defRPr/>
              </a:pPr>
              <a:t>‹Nº›</a:t>
            </a:fld>
            <a:endParaRPr lang="es-E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EF6C83DF-43E1-4753-ADDD-617D4309D0FA}" type="slidenum">
              <a:rPr lang="es-ES"/>
              <a:pPr>
                <a:defRPr/>
              </a:pPr>
              <a:t>‹Nº›</a:t>
            </a:fld>
            <a:endParaRPr lang="es-E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E70BFE59-5682-4B13-B2B5-BADFEB42B892}" type="slidenum">
              <a:rPr lang="es-ES"/>
              <a:pPr>
                <a:defRPr/>
              </a:pPr>
              <a:t>‹Nº›</a:t>
            </a:fld>
            <a:endParaRPr lang="es-E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1B611235-C31C-4C9E-975E-1CEECE30325F}" type="slidenum">
              <a:rPr lang="es-ES"/>
              <a:pPr>
                <a:defRPr/>
              </a:pPr>
              <a:t>‹Nº›</a:t>
            </a:fld>
            <a:endParaRPr lang="es-E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21E230F6-13C9-4FF0-90D3-2FBF5F4602B2}" type="slidenum">
              <a:rPr lang="es-ES"/>
              <a:pPr>
                <a:defRPr/>
              </a:pPr>
              <a:t>‹Nº›</a:t>
            </a:fld>
            <a:endParaRPr lang="es-E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B2F5FF33-7422-472C-970F-CD3C5EEFAD9E}" type="slidenum">
              <a:rPr lang="es-ES"/>
              <a:pPr>
                <a:defRPr/>
              </a:pPr>
              <a:t>‹Nº›</a:t>
            </a:fld>
            <a:endParaRPr lang="es-E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532B407D-DCFD-475B-8365-FD09C6641D65}" type="slidenum">
              <a:rPr lang="es-ES"/>
              <a:pPr>
                <a:defRPr/>
              </a:pPr>
              <a:t>‹Nº›</a:t>
            </a:fld>
            <a:endParaRPr lang="es-E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EE58DA37-94F5-4AE1-8C6D-7632A958F0F0}" type="slidenum">
              <a:rPr lang="es-ES"/>
              <a:pPr>
                <a:defRPr/>
              </a:pPr>
              <a:t>‹Nº›</a:t>
            </a:fld>
            <a:endParaRPr lang="es-E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66C5C183-E5C4-4551-B79B-62285119A290}" type="slidenum">
              <a:rPr lang="es-ES"/>
              <a:pPr>
                <a:defRPr/>
              </a:pPr>
              <a:t>‹Nº›</a:t>
            </a:fld>
            <a:endParaRPr lang="es-E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s-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s-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EC4C3E1-0F6B-49CA-9D4E-23439ED33A1E}"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oleObject" Target="../embeddings/oleObject15.bin"/><Relationship Id="rId7"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18.png"/><Relationship Id="rId5" Type="http://schemas.openxmlformats.org/officeDocument/2006/relationships/oleObject" Target="../embeddings/oleObject16.bin"/><Relationship Id="rId10" Type="http://schemas.openxmlformats.org/officeDocument/2006/relationships/image" Target="../media/image20.wmf"/><Relationship Id="rId4" Type="http://schemas.openxmlformats.org/officeDocument/2006/relationships/image" Target="../media/image17.wmf"/><Relationship Id="rId9" Type="http://schemas.openxmlformats.org/officeDocument/2006/relationships/oleObject" Target="../embeddings/oleObject18.bin"/></Relationships>
</file>

<file path=ppt/slides/_rels/slide11.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oleObject" Target="../embeddings/oleObject19.bin"/><Relationship Id="rId7" Type="http://schemas.openxmlformats.org/officeDocument/2006/relationships/oleObject" Target="../embeddings/oleObject21.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22.png"/><Relationship Id="rId5" Type="http://schemas.openxmlformats.org/officeDocument/2006/relationships/oleObject" Target="../embeddings/oleObject20.bin"/><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24.wmf"/></Relationships>
</file>

<file path=ppt/slides/_rels/slide13.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oleObject" Target="../embeddings/oleObject23.bin"/><Relationship Id="rId7" Type="http://schemas.openxmlformats.org/officeDocument/2006/relationships/oleObject" Target="../embeddings/oleObject25.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26.wmf"/><Relationship Id="rId5" Type="http://schemas.openxmlformats.org/officeDocument/2006/relationships/oleObject" Target="../embeddings/oleObject24.bin"/><Relationship Id="rId4" Type="http://schemas.openxmlformats.org/officeDocument/2006/relationships/image" Target="../media/image25.w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notesSlide" Target="../notesSlides/notesSlide6.xml"/><Relationship Id="rId7"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27.bin"/><Relationship Id="rId5" Type="http://schemas.openxmlformats.org/officeDocument/2006/relationships/image" Target="../media/image28.png"/><Relationship Id="rId4" Type="http://schemas.openxmlformats.org/officeDocument/2006/relationships/oleObject" Target="../embeddings/oleObject26.bin"/><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8.xml"/><Relationship Id="rId7" Type="http://schemas.openxmlformats.org/officeDocument/2006/relationships/oleObject" Target="../embeddings/oleObject30.bin"/><Relationship Id="rId12"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31.png"/><Relationship Id="rId11" Type="http://schemas.openxmlformats.org/officeDocument/2006/relationships/oleObject" Target="../embeddings/oleObject32.bin"/><Relationship Id="rId5" Type="http://schemas.openxmlformats.org/officeDocument/2006/relationships/oleObject" Target="../embeddings/oleObject29.bin"/><Relationship Id="rId10" Type="http://schemas.openxmlformats.org/officeDocument/2006/relationships/image" Target="../media/image33.png"/><Relationship Id="rId4" Type="http://schemas.openxmlformats.org/officeDocument/2006/relationships/image" Target="../media/image35.png"/><Relationship Id="rId9" Type="http://schemas.openxmlformats.org/officeDocument/2006/relationships/oleObject" Target="../embeddings/oleObject31.bin"/></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35.bin"/><Relationship Id="rId3" Type="http://schemas.openxmlformats.org/officeDocument/2006/relationships/notesSlide" Target="../notesSlides/notesSlide9.xml"/><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oleObject" Target="../embeddings/oleObject34.bin"/><Relationship Id="rId5" Type="http://schemas.openxmlformats.org/officeDocument/2006/relationships/image" Target="../media/image36.png"/><Relationship Id="rId4" Type="http://schemas.openxmlformats.org/officeDocument/2006/relationships/oleObject" Target="../embeddings/oleObject33.bin"/><Relationship Id="rId9"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0.xml"/><Relationship Id="rId7" Type="http://schemas.openxmlformats.org/officeDocument/2006/relationships/oleObject" Target="../embeddings/oleObject37.bin"/><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39.png"/><Relationship Id="rId5" Type="http://schemas.openxmlformats.org/officeDocument/2006/relationships/oleObject" Target="../embeddings/oleObject36.bin"/><Relationship Id="rId10" Type="http://schemas.openxmlformats.org/officeDocument/2006/relationships/image" Target="../media/image41.png"/><Relationship Id="rId4" Type="http://schemas.openxmlformats.org/officeDocument/2006/relationships/image" Target="../media/image42.png"/><Relationship Id="rId9" Type="http://schemas.openxmlformats.org/officeDocument/2006/relationships/oleObject" Target="../embeddings/oleObject38.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41.bin"/><Relationship Id="rId3" Type="http://schemas.openxmlformats.org/officeDocument/2006/relationships/notesSlide" Target="../notesSlides/notesSlide11.xml"/><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oleObject" Target="../embeddings/oleObject40.bin"/><Relationship Id="rId11" Type="http://schemas.openxmlformats.org/officeDocument/2006/relationships/image" Target="../media/image44.png"/><Relationship Id="rId5" Type="http://schemas.openxmlformats.org/officeDocument/2006/relationships/image" Target="../media/image28.png"/><Relationship Id="rId10" Type="http://schemas.openxmlformats.org/officeDocument/2006/relationships/oleObject" Target="../embeddings/oleObject42.bin"/><Relationship Id="rId4" Type="http://schemas.openxmlformats.org/officeDocument/2006/relationships/oleObject" Target="../embeddings/oleObject39.bin"/><Relationship Id="rId9"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45.bin"/><Relationship Id="rId3" Type="http://schemas.openxmlformats.org/officeDocument/2006/relationships/notesSlide" Target="../notesSlides/notesSlide12.xml"/><Relationship Id="rId7"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oleObject" Target="../embeddings/oleObject44.bin"/><Relationship Id="rId5" Type="http://schemas.openxmlformats.org/officeDocument/2006/relationships/image" Target="../media/image45.png"/><Relationship Id="rId4" Type="http://schemas.openxmlformats.org/officeDocument/2006/relationships/oleObject" Target="../embeddings/oleObject43.bin"/><Relationship Id="rId9"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48.bin"/><Relationship Id="rId3" Type="http://schemas.openxmlformats.org/officeDocument/2006/relationships/notesSlide" Target="../notesSlides/notesSlide13.xml"/><Relationship Id="rId7"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oleObject" Target="../embeddings/oleObject47.bin"/><Relationship Id="rId5" Type="http://schemas.openxmlformats.org/officeDocument/2006/relationships/image" Target="../media/image48.png"/><Relationship Id="rId4" Type="http://schemas.openxmlformats.org/officeDocument/2006/relationships/oleObject" Target="../embeddings/oleObject46.bin"/><Relationship Id="rId9"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51.bin"/><Relationship Id="rId3" Type="http://schemas.openxmlformats.org/officeDocument/2006/relationships/notesSlide" Target="../notesSlides/notesSlide14.xml"/><Relationship Id="rId7"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oleObject" Target="../embeddings/oleObject50.bin"/><Relationship Id="rId11" Type="http://schemas.openxmlformats.org/officeDocument/2006/relationships/image" Target="../media/image50.png"/><Relationship Id="rId5" Type="http://schemas.openxmlformats.org/officeDocument/2006/relationships/image" Target="../media/image51.png"/><Relationship Id="rId10" Type="http://schemas.openxmlformats.org/officeDocument/2006/relationships/oleObject" Target="../embeddings/oleObject52.bin"/><Relationship Id="rId4" Type="http://schemas.openxmlformats.org/officeDocument/2006/relationships/oleObject" Target="../embeddings/oleObject49.bin"/><Relationship Id="rId9"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55.bin"/><Relationship Id="rId3" Type="http://schemas.openxmlformats.org/officeDocument/2006/relationships/notesSlide" Target="../notesSlides/notesSlide15.xml"/><Relationship Id="rId7"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oleObject" Target="../embeddings/oleObject54.bin"/><Relationship Id="rId5" Type="http://schemas.openxmlformats.org/officeDocument/2006/relationships/image" Target="../media/image54.png"/><Relationship Id="rId4" Type="http://schemas.openxmlformats.org/officeDocument/2006/relationships/oleObject" Target="../embeddings/oleObject53.bin"/><Relationship Id="rId9" Type="http://schemas.openxmlformats.org/officeDocument/2006/relationships/image" Target="../media/image56.png"/></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58.bin"/><Relationship Id="rId13" Type="http://schemas.openxmlformats.org/officeDocument/2006/relationships/image" Target="../media/image61.png"/><Relationship Id="rId3" Type="http://schemas.openxmlformats.org/officeDocument/2006/relationships/notesSlide" Target="../notesSlides/notesSlide16.xml"/><Relationship Id="rId7" Type="http://schemas.openxmlformats.org/officeDocument/2006/relationships/image" Target="../media/image58.png"/><Relationship Id="rId12" Type="http://schemas.openxmlformats.org/officeDocument/2006/relationships/oleObject" Target="../embeddings/oleObject60.bin"/><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oleObject" Target="../embeddings/oleObject57.bin"/><Relationship Id="rId11" Type="http://schemas.openxmlformats.org/officeDocument/2006/relationships/image" Target="../media/image60.png"/><Relationship Id="rId5" Type="http://schemas.openxmlformats.org/officeDocument/2006/relationships/image" Target="../media/image57.png"/><Relationship Id="rId10" Type="http://schemas.openxmlformats.org/officeDocument/2006/relationships/oleObject" Target="../embeddings/oleObject59.bin"/><Relationship Id="rId4" Type="http://schemas.openxmlformats.org/officeDocument/2006/relationships/oleObject" Target="../embeddings/oleObject56.bin"/><Relationship Id="rId9" Type="http://schemas.openxmlformats.org/officeDocument/2006/relationships/image" Target="../media/image59.png"/></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63.bin"/><Relationship Id="rId3" Type="http://schemas.openxmlformats.org/officeDocument/2006/relationships/notesSlide" Target="../notesSlides/notesSlide17.xml"/><Relationship Id="rId7" Type="http://schemas.openxmlformats.org/officeDocument/2006/relationships/image" Target="../media/image63.png"/><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oleObject" Target="../embeddings/oleObject62.bin"/><Relationship Id="rId5" Type="http://schemas.openxmlformats.org/officeDocument/2006/relationships/image" Target="../media/image62.png"/><Relationship Id="rId4" Type="http://schemas.openxmlformats.org/officeDocument/2006/relationships/oleObject" Target="../embeddings/oleObject61.bin"/><Relationship Id="rId9" Type="http://schemas.openxmlformats.org/officeDocument/2006/relationships/image" Target="../media/image6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21.vml"/><Relationship Id="rId5" Type="http://schemas.openxmlformats.org/officeDocument/2006/relationships/image" Target="../media/image65.png"/><Relationship Id="rId4" Type="http://schemas.openxmlformats.org/officeDocument/2006/relationships/oleObject" Target="../embeddings/oleObject64.bin"/></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67.bin"/><Relationship Id="rId3" Type="http://schemas.openxmlformats.org/officeDocument/2006/relationships/notesSlide" Target="../notesSlides/notesSlide19.xml"/><Relationship Id="rId7" Type="http://schemas.openxmlformats.org/officeDocument/2006/relationships/image" Target="../media/image67.png"/><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oleObject" Target="../embeddings/oleObject66.bin"/><Relationship Id="rId11" Type="http://schemas.openxmlformats.org/officeDocument/2006/relationships/image" Target="../media/image68.png"/><Relationship Id="rId5" Type="http://schemas.openxmlformats.org/officeDocument/2006/relationships/image" Target="../media/image66.png"/><Relationship Id="rId10" Type="http://schemas.openxmlformats.org/officeDocument/2006/relationships/oleObject" Target="../embeddings/oleObject68.bin"/><Relationship Id="rId4" Type="http://schemas.openxmlformats.org/officeDocument/2006/relationships/oleObject" Target="../embeddings/oleObject65.bin"/><Relationship Id="rId9"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69.wmf"/><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oleObject" Target="../embeddings/oleObject70.bin"/><Relationship Id="rId5" Type="http://schemas.openxmlformats.org/officeDocument/2006/relationships/image" Target="../media/image49.png"/><Relationship Id="rId4" Type="http://schemas.openxmlformats.org/officeDocument/2006/relationships/oleObject" Target="../embeddings/oleObject69.bin"/></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73.bin"/><Relationship Id="rId3" Type="http://schemas.openxmlformats.org/officeDocument/2006/relationships/notesSlide" Target="../notesSlides/notesSlide22.xml"/><Relationship Id="rId7" Type="http://schemas.openxmlformats.org/officeDocument/2006/relationships/image" Target="../media/image71.png"/><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oleObject" Target="../embeddings/oleObject72.bin"/><Relationship Id="rId11" Type="http://schemas.openxmlformats.org/officeDocument/2006/relationships/image" Target="../media/image73.png"/><Relationship Id="rId5" Type="http://schemas.openxmlformats.org/officeDocument/2006/relationships/image" Target="../media/image70.png"/><Relationship Id="rId10" Type="http://schemas.openxmlformats.org/officeDocument/2006/relationships/oleObject" Target="../embeddings/oleObject74.bin"/><Relationship Id="rId4" Type="http://schemas.openxmlformats.org/officeDocument/2006/relationships/oleObject" Target="../embeddings/oleObject71.bin"/><Relationship Id="rId9"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mlDrawing" Target="../drawings/vmlDrawing25.vml"/><Relationship Id="rId5" Type="http://schemas.openxmlformats.org/officeDocument/2006/relationships/image" Target="../media/image74.png"/><Relationship Id="rId4" Type="http://schemas.openxmlformats.org/officeDocument/2006/relationships/oleObject" Target="../embeddings/oleObject75.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76.png"/><Relationship Id="rId2" Type="http://schemas.openxmlformats.org/officeDocument/2006/relationships/slideLayout" Target="../slideLayouts/slideLayout7.xml"/><Relationship Id="rId1" Type="http://schemas.openxmlformats.org/officeDocument/2006/relationships/vmlDrawing" Target="../drawings/vmlDrawing26.vml"/><Relationship Id="rId6" Type="http://schemas.openxmlformats.org/officeDocument/2006/relationships/oleObject" Target="../embeddings/oleObject77.bin"/><Relationship Id="rId5" Type="http://schemas.openxmlformats.org/officeDocument/2006/relationships/image" Target="../media/image75.png"/><Relationship Id="rId4" Type="http://schemas.openxmlformats.org/officeDocument/2006/relationships/oleObject" Target="../embeddings/oleObject76.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27.vml"/><Relationship Id="rId5" Type="http://schemas.openxmlformats.org/officeDocument/2006/relationships/image" Target="../media/image77.png"/><Relationship Id="rId4" Type="http://schemas.openxmlformats.org/officeDocument/2006/relationships/oleObject" Target="../embeddings/oleObject78.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mlDrawing" Target="../drawings/vmlDrawing28.vml"/><Relationship Id="rId5" Type="http://schemas.openxmlformats.org/officeDocument/2006/relationships/image" Target="../media/image78.png"/><Relationship Id="rId4" Type="http://schemas.openxmlformats.org/officeDocument/2006/relationships/oleObject" Target="../embeddings/oleObject79.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mlDrawing" Target="../drawings/vmlDrawing29.vml"/><Relationship Id="rId5" Type="http://schemas.openxmlformats.org/officeDocument/2006/relationships/image" Target="../media/image79.png"/><Relationship Id="rId4" Type="http://schemas.openxmlformats.org/officeDocument/2006/relationships/oleObject" Target="../embeddings/oleObject80.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wmf"/><Relationship Id="rId5" Type="http://schemas.openxmlformats.org/officeDocument/2006/relationships/oleObject" Target="../embeddings/oleObject2.bin"/><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oleObject" Target="../embeddings/oleObject5.bin"/><Relationship Id="rId7" Type="http://schemas.openxmlformats.org/officeDocument/2006/relationships/oleObject" Target="../embeddings/oleObject7.bin"/><Relationship Id="rId12"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7.wmf"/><Relationship Id="rId11" Type="http://schemas.openxmlformats.org/officeDocument/2006/relationships/image" Target="../media/image10.png"/><Relationship Id="rId5" Type="http://schemas.openxmlformats.org/officeDocument/2006/relationships/oleObject" Target="../embeddings/oleObject6.bin"/><Relationship Id="rId10" Type="http://schemas.openxmlformats.org/officeDocument/2006/relationships/image" Target="../media/image9.wmf"/><Relationship Id="rId4" Type="http://schemas.openxmlformats.org/officeDocument/2006/relationships/image" Target="../media/image6.wmf"/><Relationship Id="rId9" Type="http://schemas.openxmlformats.org/officeDocument/2006/relationships/oleObject" Target="../embeddings/oleObject8.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9.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oleObject" Target="../embeddings/oleObject10.bin"/><Relationship Id="rId7"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9.wmf"/><Relationship Id="rId5" Type="http://schemas.openxmlformats.org/officeDocument/2006/relationships/oleObject" Target="../embeddings/oleObject11.bin"/><Relationship Id="rId4" Type="http://schemas.openxmlformats.org/officeDocument/2006/relationships/image" Target="../media/image12.png"/><Relationship Id="rId9" Type="http://schemas.openxmlformats.org/officeDocument/2006/relationships/image" Target="../media/image13.w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6.wmf"/><Relationship Id="rId5" Type="http://schemas.openxmlformats.org/officeDocument/2006/relationships/oleObject" Target="../embeddings/oleObject14.bin"/><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428728" y="1714488"/>
            <a:ext cx="6215106" cy="3785652"/>
          </a:xfrm>
          <a:prstGeom prst="rect">
            <a:avLst/>
          </a:prstGeom>
        </p:spPr>
        <p:txBody>
          <a:bodyPr wrap="square">
            <a:spAutoFit/>
          </a:bodyPr>
          <a:lstStyle/>
          <a:p>
            <a:pPr algn="ctr">
              <a:spcBef>
                <a:spcPct val="50000"/>
              </a:spcBef>
              <a:defRPr/>
            </a:pPr>
            <a:r>
              <a:rPr lang="es-AR" sz="3200" b="1" i="1" dirty="0">
                <a:solidFill>
                  <a:srgbClr val="CC9900"/>
                </a:solidFill>
                <a:effectLst>
                  <a:outerShdw blurRad="38100" dist="38100" dir="2700000" algn="tl">
                    <a:srgbClr val="000000"/>
                  </a:outerShdw>
                </a:effectLst>
              </a:rPr>
              <a:t>RESERVORIOS II</a:t>
            </a:r>
          </a:p>
          <a:p>
            <a:pPr algn="ctr">
              <a:spcBef>
                <a:spcPct val="50000"/>
              </a:spcBef>
              <a:defRPr/>
            </a:pPr>
            <a:r>
              <a:rPr lang="es-AR" sz="3200" b="1" i="1" dirty="0">
                <a:solidFill>
                  <a:srgbClr val="CC9900"/>
                </a:solidFill>
                <a:effectLst>
                  <a:outerShdw blurRad="38100" dist="38100" dir="2700000" algn="tl">
                    <a:srgbClr val="000000"/>
                  </a:outerShdw>
                </a:effectLst>
              </a:rPr>
              <a:t>TEMA 2</a:t>
            </a:r>
          </a:p>
          <a:p>
            <a:pPr algn="ctr">
              <a:spcBef>
                <a:spcPct val="50000"/>
              </a:spcBef>
              <a:defRPr/>
            </a:pPr>
            <a:r>
              <a:rPr lang="es-AR" sz="3200" b="1" i="1" dirty="0">
                <a:solidFill>
                  <a:srgbClr val="CC9900"/>
                </a:solidFill>
                <a:effectLst>
                  <a:outerShdw blurRad="38100" dist="38100" dir="2700000" algn="tl">
                    <a:srgbClr val="000000"/>
                  </a:outerShdw>
                </a:effectLst>
              </a:rPr>
              <a:t>OBJETIVO:</a:t>
            </a:r>
          </a:p>
          <a:p>
            <a:pPr algn="ctr">
              <a:spcBef>
                <a:spcPct val="50000"/>
              </a:spcBef>
              <a:defRPr/>
            </a:pPr>
            <a:r>
              <a:rPr lang="es-AR" sz="3200" b="1" i="1" dirty="0">
                <a:solidFill>
                  <a:srgbClr val="CC9900"/>
                </a:solidFill>
                <a:effectLst>
                  <a:outerShdw blurRad="38100" dist="38100" dir="2700000" algn="tl">
                    <a:srgbClr val="000000"/>
                  </a:outerShdw>
                </a:effectLst>
              </a:rPr>
              <a:t>“Que los estudiantes adquieran conocimientos sobre la dinámica de los fluidos en el medio poroso”</a:t>
            </a:r>
          </a:p>
        </p:txBody>
      </p:sp>
      <p:sp>
        <p:nvSpPr>
          <p:cNvPr id="3" name="Text Box 3"/>
          <p:cNvSpPr txBox="1">
            <a:spLocks noChangeArrowheads="1"/>
          </p:cNvSpPr>
          <p:nvPr/>
        </p:nvSpPr>
        <p:spPr bwMode="auto">
          <a:xfrm>
            <a:off x="8294688" y="6583363"/>
            <a:ext cx="787395" cy="276999"/>
          </a:xfrm>
          <a:prstGeom prst="rect">
            <a:avLst/>
          </a:prstGeom>
          <a:noFill/>
          <a:ln w="9525">
            <a:noFill/>
            <a:miter lim="800000"/>
            <a:headEnd/>
            <a:tailEnd/>
          </a:ln>
          <a:effectLst/>
        </p:spPr>
        <p:txBody>
          <a:bodyPr wrap="none">
            <a:spAutoFit/>
          </a:bodyPr>
          <a:lstStyle/>
          <a:p>
            <a:pPr>
              <a:defRPr/>
            </a:pPr>
            <a:r>
              <a:rPr lang="es-AR" sz="1200" b="1" dirty="0">
                <a:solidFill>
                  <a:srgbClr val="CC9900"/>
                </a:solidFill>
                <a:effectLst>
                  <a:outerShdw blurRad="38100" dist="38100" dir="2700000" algn="tl">
                    <a:srgbClr val="000000"/>
                  </a:outerShdw>
                </a:effectLst>
              </a:rPr>
              <a:t>MLC 2-1</a:t>
            </a:r>
            <a:endParaRPr lang="es-ES" sz="1200" b="1" dirty="0">
              <a:solidFill>
                <a:srgbClr val="CC9900"/>
              </a:solidFill>
              <a:effectLst>
                <a:outerShdw blurRad="38100" dist="38100" dir="2700000" algn="tl">
                  <a:srgbClr val="000000"/>
                </a:outerShdw>
              </a:effectLst>
            </a:endParaRPr>
          </a:p>
        </p:txBody>
      </p:sp>
      <p:sp>
        <p:nvSpPr>
          <p:cNvPr id="6" name="CuadroTexto 5"/>
          <p:cNvSpPr txBox="1"/>
          <p:nvPr/>
        </p:nvSpPr>
        <p:spPr>
          <a:xfrm>
            <a:off x="3203848" y="5949280"/>
            <a:ext cx="3744416" cy="461665"/>
          </a:xfrm>
          <a:prstGeom prst="rect">
            <a:avLst/>
          </a:prstGeom>
          <a:noFill/>
        </p:spPr>
        <p:txBody>
          <a:bodyPr wrap="square" rtlCol="0">
            <a:spAutoFit/>
          </a:bodyPr>
          <a:lstStyle/>
          <a:p>
            <a:r>
              <a:rPr lang="es-ES" dirty="0" smtClean="0"/>
              <a:t>Ing. Mónica L. Carmona</a:t>
            </a:r>
            <a:endParaRPr lang="es-ES" sz="2400" kern="1200" dirty="0">
              <a:solidFill>
                <a:schemeClr val="tx1"/>
              </a:solidFill>
              <a:latin typeface="Times New Roman" pitchFamily="18" charset="0"/>
              <a:ea typeface="+mn-ea"/>
              <a:cs typeface="+mn-cs"/>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304800" y="762000"/>
            <a:ext cx="8534400" cy="1562100"/>
          </a:xfrm>
          <a:prstGeom prst="rect">
            <a:avLst/>
          </a:prstGeom>
          <a:noFill/>
          <a:ln w="9525">
            <a:noFill/>
            <a:miter lim="800000"/>
            <a:headEnd/>
            <a:tailEnd/>
          </a:ln>
          <a:effectLst/>
        </p:spPr>
        <p:txBody>
          <a:bodyPr>
            <a:spAutoFit/>
          </a:bodyPr>
          <a:lstStyle/>
          <a:p>
            <a:pPr algn="just">
              <a:defRPr/>
            </a:pPr>
            <a:r>
              <a:rPr lang="es-ES" sz="1800" dirty="0">
                <a:latin typeface="Arial" pitchFamily="34" charset="0"/>
                <a:cs typeface="Times New Roman" pitchFamily="18" charset="0"/>
              </a:rPr>
              <a:t>Si el pozo produce a </a:t>
            </a:r>
            <a:r>
              <a:rPr lang="es-AR" sz="1800" b="1" dirty="0">
                <a:effectLst>
                  <a:outerShdw blurRad="38100" dist="38100" dir="2700000" algn="tl">
                    <a:srgbClr val="000000">
                      <a:alpha val="43137"/>
                    </a:srgbClr>
                  </a:outerShdw>
                </a:effectLst>
                <a:latin typeface="Arial" pitchFamily="34" charset="0"/>
                <a:cs typeface="Times New Roman" pitchFamily="18" charset="0"/>
              </a:rPr>
              <a:t>q=</a:t>
            </a:r>
            <a:r>
              <a:rPr lang="es-ES" sz="1800" b="1" dirty="0">
                <a:effectLst>
                  <a:outerShdw blurRad="38100" dist="38100" dir="2700000" algn="tl">
                    <a:srgbClr val="000000">
                      <a:alpha val="43137"/>
                    </a:srgbClr>
                  </a:outerShdw>
                </a:effectLst>
                <a:latin typeface="Arial" pitchFamily="34" charset="0"/>
                <a:cs typeface="Times New Roman" pitchFamily="18" charset="0"/>
              </a:rPr>
              <a:t> </a:t>
            </a:r>
            <a:r>
              <a:rPr lang="es-ES" sz="1800" b="1" dirty="0" err="1">
                <a:effectLst>
                  <a:outerShdw blurRad="38100" dist="38100" dir="2700000" algn="tl">
                    <a:srgbClr val="000000">
                      <a:alpha val="43137"/>
                    </a:srgbClr>
                  </a:outerShdw>
                </a:effectLst>
                <a:latin typeface="Arial" pitchFamily="34" charset="0"/>
                <a:cs typeface="Times New Roman" pitchFamily="18" charset="0"/>
              </a:rPr>
              <a:t>cte</a:t>
            </a:r>
            <a:r>
              <a:rPr lang="es-ES" sz="1800" dirty="0">
                <a:latin typeface="Arial" pitchFamily="34" charset="0"/>
                <a:cs typeface="Times New Roman" pitchFamily="18" charset="0"/>
              </a:rPr>
              <a:t>, la </a:t>
            </a:r>
            <a:r>
              <a:rPr lang="es-ES" sz="1800" b="1" dirty="0">
                <a:effectLst>
                  <a:outerShdw blurRad="38100" dist="38100" dir="2700000" algn="tl">
                    <a:srgbClr val="000000">
                      <a:alpha val="43137"/>
                    </a:srgbClr>
                  </a:outerShdw>
                </a:effectLst>
                <a:latin typeface="Arial" pitchFamily="34" charset="0"/>
                <a:cs typeface="Times New Roman" pitchFamily="18" charset="0"/>
              </a:rPr>
              <a:t>presión en el borde externo debe mantenerse también cte. para lograr el estado estacionario</a:t>
            </a:r>
            <a:r>
              <a:rPr lang="es-ES" sz="1800" dirty="0">
                <a:latin typeface="Arial" pitchFamily="34" charset="0"/>
                <a:cs typeface="Times New Roman" pitchFamily="18" charset="0"/>
              </a:rPr>
              <a:t>. Esta condición sólo se cumple por </a:t>
            </a:r>
            <a:r>
              <a:rPr lang="es-AR" sz="1800" dirty="0">
                <a:latin typeface="Arial" pitchFamily="34" charset="0"/>
                <a:cs typeface="Times New Roman" pitchFamily="18" charset="0"/>
              </a:rPr>
              <a:t>e</a:t>
            </a:r>
            <a:r>
              <a:rPr lang="es-ES" sz="1800" dirty="0">
                <a:latin typeface="Arial" pitchFamily="34" charset="0"/>
                <a:cs typeface="Times New Roman" pitchFamily="18" charset="0"/>
              </a:rPr>
              <a:t>l ingreso de agua en el radio de drenaje, mediante una acuífera natural activa o un esquema de inyección de agua.</a:t>
            </a:r>
            <a:endParaRPr lang="es-AR" sz="1800" dirty="0">
              <a:latin typeface="Arial" pitchFamily="34" charset="0"/>
              <a:cs typeface="Times New Roman" pitchFamily="18" charset="0"/>
            </a:endParaRPr>
          </a:p>
          <a:p>
            <a:pPr algn="just">
              <a:lnSpc>
                <a:spcPct val="35000"/>
              </a:lnSpc>
              <a:defRPr/>
            </a:pPr>
            <a:endParaRPr lang="es-ES" sz="1800" dirty="0">
              <a:latin typeface="Arial" pitchFamily="34" charset="0"/>
              <a:cs typeface="Times New Roman" pitchFamily="18" charset="0"/>
            </a:endParaRPr>
          </a:p>
          <a:p>
            <a:pPr eaLnBrk="0" hangingPunct="0">
              <a:defRPr/>
            </a:pPr>
            <a:r>
              <a:rPr lang="es-ES" sz="1800" dirty="0">
                <a:solidFill>
                  <a:schemeClr val="accent2"/>
                </a:solidFill>
                <a:effectLst>
                  <a:outerShdw blurRad="38100" dist="38100" dir="2700000" algn="tl">
                    <a:srgbClr val="000000"/>
                  </a:outerShdw>
                </a:effectLst>
                <a:latin typeface="Arial" pitchFamily="34" charset="0"/>
                <a:cs typeface="Times New Roman" pitchFamily="18" charset="0"/>
              </a:rPr>
              <a:t>La ecuación de </a:t>
            </a:r>
            <a:r>
              <a:rPr lang="es-ES" sz="1800" dirty="0" err="1">
                <a:solidFill>
                  <a:schemeClr val="accent2"/>
                </a:solidFill>
                <a:effectLst>
                  <a:outerShdw blurRad="38100" dist="38100" dir="2700000" algn="tl">
                    <a:srgbClr val="000000"/>
                  </a:outerShdw>
                </a:effectLst>
                <a:latin typeface="Arial" pitchFamily="34" charset="0"/>
                <a:cs typeface="Times New Roman" pitchFamily="18" charset="0"/>
              </a:rPr>
              <a:t>Darcy</a:t>
            </a:r>
            <a:r>
              <a:rPr lang="es-ES" sz="1800" dirty="0">
                <a:solidFill>
                  <a:schemeClr val="accent2"/>
                </a:solidFill>
                <a:effectLst>
                  <a:outerShdw blurRad="38100" dist="38100" dir="2700000" algn="tl">
                    <a:srgbClr val="000000"/>
                  </a:outerShdw>
                </a:effectLst>
                <a:latin typeface="Arial" pitchFamily="34" charset="0"/>
                <a:cs typeface="Times New Roman" pitchFamily="18" charset="0"/>
              </a:rPr>
              <a:t> en coordenadas radiales es:</a:t>
            </a:r>
          </a:p>
        </p:txBody>
      </p:sp>
      <p:graphicFrame>
        <p:nvGraphicFramePr>
          <p:cNvPr id="5122" name="Object 3"/>
          <p:cNvGraphicFramePr>
            <a:graphicFrameLocks noChangeAspect="1"/>
          </p:cNvGraphicFramePr>
          <p:nvPr/>
        </p:nvGraphicFramePr>
        <p:xfrm>
          <a:off x="6019800" y="1905000"/>
          <a:ext cx="1447800" cy="795338"/>
        </p:xfrm>
        <a:graphic>
          <a:graphicData uri="http://schemas.openxmlformats.org/presentationml/2006/ole">
            <mc:AlternateContent xmlns:mc="http://schemas.openxmlformats.org/markup-compatibility/2006">
              <mc:Choice xmlns:v="urn:schemas-microsoft-com:vml" Requires="v">
                <p:oleObj spid="_x0000_s5498" r:id="rId3" imgW="761669" imgH="418918" progId="Equation.3">
                  <p:embed/>
                </p:oleObj>
              </mc:Choice>
              <mc:Fallback>
                <p:oleObj r:id="rId3" imgW="761669" imgH="418918"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905000"/>
                        <a:ext cx="1447800" cy="795338"/>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8" name="Rectangle 6"/>
          <p:cNvSpPr>
            <a:spLocks noChangeArrowheads="1"/>
          </p:cNvSpPr>
          <p:nvPr/>
        </p:nvSpPr>
        <p:spPr bwMode="auto">
          <a:xfrm>
            <a:off x="304800" y="2438400"/>
            <a:ext cx="4495800" cy="641350"/>
          </a:xfrm>
          <a:prstGeom prst="rect">
            <a:avLst/>
          </a:prstGeom>
          <a:noFill/>
          <a:ln w="9525">
            <a:noFill/>
            <a:miter lim="800000"/>
            <a:headEnd/>
            <a:tailEnd/>
          </a:ln>
          <a:effectLst/>
        </p:spPr>
        <p:txBody>
          <a:bodyPr>
            <a:spAutoFit/>
          </a:bodyPr>
          <a:lstStyle/>
          <a:p>
            <a:pPr algn="just" eaLnBrk="0" hangingPunct="0">
              <a:defRPr/>
            </a:pPr>
            <a:r>
              <a:rPr lang="es-AR" sz="1800">
                <a:solidFill>
                  <a:schemeClr val="accent2"/>
                </a:solidFill>
                <a:effectLst>
                  <a:outerShdw blurRad="38100" dist="38100" dir="2700000" algn="tl">
                    <a:srgbClr val="000000"/>
                  </a:outerShdw>
                </a:effectLst>
                <a:latin typeface="Arial" pitchFamily="34" charset="0"/>
                <a:cs typeface="Times New Roman" pitchFamily="18" charset="0"/>
              </a:rPr>
              <a:t>E</a:t>
            </a:r>
            <a:r>
              <a:rPr lang="es-ES" sz="1800">
                <a:solidFill>
                  <a:schemeClr val="accent2"/>
                </a:solidFill>
                <a:effectLst>
                  <a:outerShdw blurRad="38100" dist="38100" dir="2700000" algn="tl">
                    <a:srgbClr val="000000"/>
                  </a:outerShdw>
                </a:effectLst>
                <a:latin typeface="Arial" pitchFamily="34" charset="0"/>
                <a:cs typeface="Times New Roman" pitchFamily="18" charset="0"/>
              </a:rPr>
              <a:t>l flujo radial hacia el pozo es siempre </a:t>
            </a:r>
            <a:r>
              <a:rPr lang="es-AR" sz="1800">
                <a:solidFill>
                  <a:schemeClr val="accent2"/>
                </a:solidFill>
                <a:effectLst>
                  <a:outerShdw blurRad="38100" dist="38100" dir="2700000" algn="tl">
                    <a:srgbClr val="000000"/>
                  </a:outerShdw>
                </a:effectLst>
                <a:latin typeface="Arial" pitchFamily="34" charset="0"/>
                <a:cs typeface="Times New Roman" pitchFamily="18" charset="0"/>
              </a:rPr>
              <a:t>(-)</a:t>
            </a:r>
            <a:r>
              <a:rPr lang="es-ES" sz="1800">
                <a:latin typeface="Arial" pitchFamily="34" charset="0"/>
                <a:cs typeface="Times New Roman" pitchFamily="18" charset="0"/>
              </a:rPr>
              <a:t> pues el gradiente de presión es </a:t>
            </a:r>
            <a:r>
              <a:rPr lang="es-AR" sz="1800">
                <a:latin typeface="Arial" pitchFamily="34" charset="0"/>
                <a:cs typeface="Times New Roman" pitchFamily="18" charset="0"/>
              </a:rPr>
              <a:t>(+)</a:t>
            </a:r>
            <a:endParaRPr lang="es-ES" sz="1800">
              <a:latin typeface="Arial" pitchFamily="34" charset="0"/>
              <a:cs typeface="Times New Roman" pitchFamily="18" charset="0"/>
            </a:endParaRPr>
          </a:p>
        </p:txBody>
      </p:sp>
      <p:grpSp>
        <p:nvGrpSpPr>
          <p:cNvPr id="5128" name="Group 17"/>
          <p:cNvGrpSpPr>
            <a:grpSpLocks/>
          </p:cNvGrpSpPr>
          <p:nvPr/>
        </p:nvGrpSpPr>
        <p:grpSpPr bwMode="auto">
          <a:xfrm>
            <a:off x="5044719" y="2922581"/>
            <a:ext cx="3827463" cy="3629025"/>
            <a:chOff x="3216" y="1920"/>
            <a:chExt cx="2411" cy="2286"/>
          </a:xfrm>
        </p:grpSpPr>
        <p:graphicFrame>
          <p:nvGraphicFramePr>
            <p:cNvPr id="5125" name="Object 5"/>
            <p:cNvGraphicFramePr>
              <a:graphicFrameLocks noChangeAspect="1"/>
            </p:cNvGraphicFramePr>
            <p:nvPr/>
          </p:nvGraphicFramePr>
          <p:xfrm>
            <a:off x="3216" y="1920"/>
            <a:ext cx="2411" cy="2286"/>
          </p:xfrm>
          <a:graphic>
            <a:graphicData uri="http://schemas.openxmlformats.org/presentationml/2006/ole">
              <mc:AlternateContent xmlns:mc="http://schemas.openxmlformats.org/markup-compatibility/2006">
                <mc:Choice xmlns:v="urn:schemas-microsoft-com:vml" Requires="v">
                  <p:oleObj spid="_x0000_s5499" name="Imagen de mapa de bits" r:id="rId5" imgW="8411749" imgH="7980952" progId="Paint.Picture">
                    <p:embed/>
                  </p:oleObj>
                </mc:Choice>
                <mc:Fallback>
                  <p:oleObj name="Imagen de mapa de bits" r:id="rId5" imgW="8411749" imgH="7980952" progId="Paint.Picture">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6" y="1920"/>
                          <a:ext cx="2411" cy="2286"/>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35" name="Text Box 7"/>
            <p:cNvSpPr txBox="1">
              <a:spLocks noChangeArrowheads="1"/>
            </p:cNvSpPr>
            <p:nvPr/>
          </p:nvSpPr>
          <p:spPr bwMode="auto">
            <a:xfrm>
              <a:off x="3552" y="2880"/>
              <a:ext cx="1584" cy="403"/>
            </a:xfrm>
            <a:prstGeom prst="rect">
              <a:avLst/>
            </a:prstGeom>
            <a:noFill/>
            <a:ln w="9525">
              <a:noFill/>
              <a:miter lim="800000"/>
              <a:headEnd/>
              <a:tailEnd/>
            </a:ln>
          </p:spPr>
          <p:txBody>
            <a:bodyPr>
              <a:spAutoFit/>
            </a:bodyPr>
            <a:lstStyle/>
            <a:p>
              <a:r>
                <a:rPr lang="es-AR" sz="1200">
                  <a:solidFill>
                    <a:srgbClr val="CC0099"/>
                  </a:solidFill>
                </a:rPr>
                <a:t>pwf= presión dinámica de fondo</a:t>
              </a:r>
            </a:p>
            <a:p>
              <a:r>
                <a:rPr lang="es-AR" sz="1200">
                  <a:solidFill>
                    <a:srgbClr val="CC0099"/>
                  </a:solidFill>
                </a:rPr>
                <a:t>re: radio de drenaje</a:t>
              </a:r>
            </a:p>
            <a:p>
              <a:r>
                <a:rPr lang="es-AR" sz="1200">
                  <a:solidFill>
                    <a:srgbClr val="CC0099"/>
                  </a:solidFill>
                </a:rPr>
                <a:t>rw: radio del pozo</a:t>
              </a:r>
              <a:endParaRPr lang="es-ES" sz="1200">
                <a:solidFill>
                  <a:srgbClr val="CC0099"/>
                </a:solidFill>
              </a:endParaRPr>
            </a:p>
          </p:txBody>
        </p:sp>
      </p:grpSp>
      <p:graphicFrame>
        <p:nvGraphicFramePr>
          <p:cNvPr id="5123" name="Object 11"/>
          <p:cNvGraphicFramePr>
            <a:graphicFrameLocks noChangeAspect="1"/>
          </p:cNvGraphicFramePr>
          <p:nvPr>
            <p:extLst>
              <p:ext uri="{D42A27DB-BD31-4B8C-83A1-F6EECF244321}">
                <p14:modId xmlns:p14="http://schemas.microsoft.com/office/powerpoint/2010/main" val="3398293277"/>
              </p:ext>
            </p:extLst>
          </p:nvPr>
        </p:nvGraphicFramePr>
        <p:xfrm>
          <a:off x="827584" y="3861048"/>
          <a:ext cx="2743200" cy="914400"/>
        </p:xfrm>
        <a:graphic>
          <a:graphicData uri="http://schemas.openxmlformats.org/presentationml/2006/ole">
            <mc:AlternateContent xmlns:mc="http://schemas.openxmlformats.org/markup-compatibility/2006">
              <mc:Choice xmlns:v="urn:schemas-microsoft-com:vml" Requires="v">
                <p:oleObj spid="_x0000_s5500" r:id="rId7" imgW="1282700" imgH="431800" progId="Equation.3">
                  <p:embed/>
                </p:oleObj>
              </mc:Choice>
              <mc:Fallback>
                <p:oleObj r:id="rId7" imgW="1282700" imgH="431800" progId="Equation.3">
                  <p:embed/>
                  <p:pic>
                    <p:nvPicPr>
                      <p:cNvPr id="0"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7584" y="3861048"/>
                        <a:ext cx="2743200" cy="914400"/>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129" name="Group 16"/>
          <p:cNvGrpSpPr>
            <a:grpSpLocks/>
          </p:cNvGrpSpPr>
          <p:nvPr/>
        </p:nvGrpSpPr>
        <p:grpSpPr bwMode="auto">
          <a:xfrm>
            <a:off x="533400" y="3048000"/>
            <a:ext cx="3657600" cy="788988"/>
            <a:chOff x="336" y="2016"/>
            <a:chExt cx="2304" cy="497"/>
          </a:xfrm>
        </p:grpSpPr>
        <p:graphicFrame>
          <p:nvGraphicFramePr>
            <p:cNvPr id="5124" name="Object 8"/>
            <p:cNvGraphicFramePr>
              <a:graphicFrameLocks noChangeAspect="1"/>
            </p:cNvGraphicFramePr>
            <p:nvPr/>
          </p:nvGraphicFramePr>
          <p:xfrm>
            <a:off x="1536" y="2016"/>
            <a:ext cx="1104" cy="497"/>
          </p:xfrm>
          <a:graphic>
            <a:graphicData uri="http://schemas.openxmlformats.org/presentationml/2006/ole">
              <mc:AlternateContent xmlns:mc="http://schemas.openxmlformats.org/markup-compatibility/2006">
                <mc:Choice xmlns:v="urn:schemas-microsoft-com:vml" Requires="v">
                  <p:oleObj spid="_x0000_s5501" r:id="rId9" imgW="863225" imgH="393529" progId="Equation.3">
                    <p:embed/>
                  </p:oleObj>
                </mc:Choice>
                <mc:Fallback>
                  <p:oleObj r:id="rId9" imgW="863225" imgH="393529" progId="Equation.3">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36" y="2016"/>
                          <a:ext cx="1104" cy="49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33" name="Rectangle 10"/>
            <p:cNvSpPr>
              <a:spLocks noChangeArrowheads="1"/>
            </p:cNvSpPr>
            <p:nvPr/>
          </p:nvSpPr>
          <p:spPr bwMode="auto">
            <a:xfrm>
              <a:off x="336" y="2160"/>
              <a:ext cx="912" cy="250"/>
            </a:xfrm>
            <a:prstGeom prst="rect">
              <a:avLst/>
            </a:prstGeom>
            <a:noFill/>
            <a:ln w="9525">
              <a:noFill/>
              <a:miter lim="800000"/>
              <a:headEnd/>
              <a:tailEnd/>
            </a:ln>
          </p:spPr>
          <p:txBody>
            <a:bodyPr>
              <a:spAutoFit/>
            </a:bodyPr>
            <a:lstStyle/>
            <a:p>
              <a:r>
                <a:rPr lang="es-ES" sz="2000" i="1">
                  <a:latin typeface="Arial" pitchFamily="34" charset="0"/>
                  <a:cs typeface="Arial" pitchFamily="34" charset="0"/>
                </a:rPr>
                <a:t>A </a:t>
              </a:r>
              <a:r>
                <a:rPr lang="es-ES" sz="2000">
                  <a:latin typeface="Arial" pitchFamily="34" charset="0"/>
                  <a:cs typeface="Arial" pitchFamily="34" charset="0"/>
                </a:rPr>
                <a:t>= </a:t>
              </a:r>
              <a:r>
                <a:rPr lang="es-ES" sz="2000" i="1">
                  <a:latin typeface="Arial" pitchFamily="34" charset="0"/>
                  <a:cs typeface="Arial" pitchFamily="34" charset="0"/>
                </a:rPr>
                <a:t>2</a:t>
              </a:r>
              <a:r>
                <a:rPr lang="es-ES" sz="2000" i="1">
                  <a:latin typeface="Arial" pitchFamily="34" charset="0"/>
                  <a:cs typeface="Times New Roman" pitchFamily="18" charset="0"/>
                  <a:sym typeface="Symbol" pitchFamily="18" charset="2"/>
                </a:rPr>
                <a:t></a:t>
              </a:r>
              <a:r>
                <a:rPr lang="es-ES" sz="2000" i="1">
                  <a:latin typeface="Arial" pitchFamily="34" charset="0"/>
                  <a:cs typeface="Arial" pitchFamily="34" charset="0"/>
                </a:rPr>
                <a:t>r</a:t>
              </a:r>
              <a:r>
                <a:rPr lang="es-AR" sz="2000" i="1">
                  <a:latin typeface="Arial" pitchFamily="34" charset="0"/>
                  <a:cs typeface="Arial" pitchFamily="34" charset="0"/>
                </a:rPr>
                <a:t> </a:t>
              </a:r>
              <a:r>
                <a:rPr lang="es-ES" sz="2000" i="1">
                  <a:latin typeface="Arial" pitchFamily="34" charset="0"/>
                  <a:cs typeface="Arial" pitchFamily="34" charset="0"/>
                </a:rPr>
                <a:t>h </a:t>
              </a:r>
              <a:endParaRPr lang="es-ES" sz="2000" i="1">
                <a:latin typeface="Arial" pitchFamily="34" charset="0"/>
                <a:cs typeface="Times New Roman" pitchFamily="18" charset="0"/>
                <a:sym typeface="Symbol" pitchFamily="18" charset="2"/>
              </a:endParaRPr>
            </a:p>
          </p:txBody>
        </p:sp>
        <p:sp>
          <p:nvSpPr>
            <p:cNvPr id="5134" name="AutoShape 13"/>
            <p:cNvSpPr>
              <a:spLocks noChangeArrowheads="1"/>
            </p:cNvSpPr>
            <p:nvPr/>
          </p:nvSpPr>
          <p:spPr bwMode="auto">
            <a:xfrm>
              <a:off x="1152" y="2208"/>
              <a:ext cx="336" cy="144"/>
            </a:xfrm>
            <a:prstGeom prst="rightArrow">
              <a:avLst>
                <a:gd name="adj1" fmla="val 50000"/>
                <a:gd name="adj2" fmla="val 58333"/>
              </a:avLst>
            </a:prstGeom>
            <a:solidFill>
              <a:schemeClr val="accent1"/>
            </a:solidFill>
            <a:ln w="9525">
              <a:solidFill>
                <a:schemeClr val="tx1"/>
              </a:solidFill>
              <a:miter lim="800000"/>
              <a:headEnd/>
              <a:tailEnd/>
            </a:ln>
          </p:spPr>
          <p:txBody>
            <a:bodyPr wrap="none" anchor="ctr"/>
            <a:lstStyle/>
            <a:p>
              <a:endParaRPr lang="es-ES"/>
            </a:p>
          </p:txBody>
        </p:sp>
      </p:grpSp>
      <p:sp>
        <p:nvSpPr>
          <p:cNvPr id="5130" name="Rectangle 15"/>
          <p:cNvSpPr>
            <a:spLocks noChangeArrowheads="1"/>
          </p:cNvSpPr>
          <p:nvPr/>
        </p:nvSpPr>
        <p:spPr bwMode="auto">
          <a:xfrm>
            <a:off x="138112" y="4687724"/>
            <a:ext cx="5043487" cy="2014537"/>
          </a:xfrm>
          <a:prstGeom prst="rect">
            <a:avLst/>
          </a:prstGeom>
          <a:noFill/>
          <a:ln w="9525">
            <a:noFill/>
            <a:miter lim="800000"/>
            <a:headEnd/>
            <a:tailEnd/>
          </a:ln>
        </p:spPr>
        <p:txBody>
          <a:bodyPr wrap="square">
            <a:spAutoFit/>
          </a:bodyPr>
          <a:lstStyle/>
          <a:p>
            <a:r>
              <a:rPr lang="es-AR" sz="1800" dirty="0">
                <a:latin typeface="Arial" pitchFamily="34" charset="0"/>
                <a:cs typeface="Arial" pitchFamily="34" charset="0"/>
              </a:rPr>
              <a:t>El </a:t>
            </a:r>
            <a:r>
              <a:rPr lang="es-ES" sz="1800" i="1" dirty="0" err="1">
                <a:latin typeface="Arial" pitchFamily="34" charset="0"/>
                <a:cs typeface="Arial" pitchFamily="34" charset="0"/>
              </a:rPr>
              <a:t>dp</a:t>
            </a:r>
            <a:r>
              <a:rPr lang="es-ES" sz="1800" i="1" dirty="0">
                <a:latin typeface="Arial" pitchFamily="34" charset="0"/>
                <a:cs typeface="Arial" pitchFamily="34" charset="0"/>
              </a:rPr>
              <a:t>/</a:t>
            </a:r>
            <a:r>
              <a:rPr lang="es-ES" sz="1800" i="1" dirty="0" err="1">
                <a:latin typeface="Arial" pitchFamily="34" charset="0"/>
                <a:cs typeface="Arial" pitchFamily="34" charset="0"/>
              </a:rPr>
              <a:t>dr</a:t>
            </a:r>
            <a:r>
              <a:rPr lang="es-ES" sz="1800" i="1" dirty="0">
                <a:latin typeface="Arial" pitchFamily="34" charset="0"/>
                <a:cs typeface="Arial" pitchFamily="34" charset="0"/>
              </a:rPr>
              <a:t> </a:t>
            </a:r>
            <a:r>
              <a:rPr lang="es-ES" sz="1800" dirty="0">
                <a:latin typeface="Arial" pitchFamily="34" charset="0"/>
                <a:cs typeface="Arial" pitchFamily="34" charset="0"/>
              </a:rPr>
              <a:t>aumenta al disminuir el radio. Por eso, al perforar un pozo </a:t>
            </a:r>
            <a:r>
              <a:rPr lang="es-AR" sz="1800" dirty="0">
                <a:latin typeface="Arial" pitchFamily="34" charset="0"/>
                <a:cs typeface="Arial" pitchFamily="34" charset="0"/>
              </a:rPr>
              <a:t>se</a:t>
            </a:r>
            <a:r>
              <a:rPr lang="es-ES" sz="1800" dirty="0">
                <a:latin typeface="Arial" pitchFamily="34" charset="0"/>
                <a:cs typeface="Arial" pitchFamily="34" charset="0"/>
              </a:rPr>
              <a:t> </a:t>
            </a:r>
            <a:r>
              <a:rPr lang="es-AR" sz="1800" dirty="0">
                <a:latin typeface="Arial" pitchFamily="34" charset="0"/>
                <a:cs typeface="Arial" pitchFamily="34" charset="0"/>
              </a:rPr>
              <a:t>impide</a:t>
            </a:r>
            <a:r>
              <a:rPr lang="es-ES" sz="1800" dirty="0">
                <a:latin typeface="Arial" pitchFamily="34" charset="0"/>
                <a:cs typeface="Arial" pitchFamily="34" charset="0"/>
              </a:rPr>
              <a:t> el flujo de petróleo </a:t>
            </a:r>
            <a:r>
              <a:rPr lang="es-AR" sz="1800" dirty="0">
                <a:latin typeface="Arial" pitchFamily="34" charset="0"/>
                <a:cs typeface="Arial" pitchFamily="34" charset="0"/>
              </a:rPr>
              <a:t>con</a:t>
            </a:r>
            <a:r>
              <a:rPr lang="es-ES" sz="1800" dirty="0">
                <a:latin typeface="Arial" pitchFamily="34" charset="0"/>
                <a:cs typeface="Arial" pitchFamily="34" charset="0"/>
              </a:rPr>
              <a:t> una presión mayor en el lodo de perforación. </a:t>
            </a:r>
            <a:r>
              <a:rPr lang="es-AR" sz="1800" dirty="0">
                <a:latin typeface="Arial" pitchFamily="34" charset="0"/>
                <a:cs typeface="Arial" pitchFamily="34" charset="0"/>
              </a:rPr>
              <a:t>Esto </a:t>
            </a:r>
            <a:r>
              <a:rPr lang="es-ES" sz="1800" dirty="0">
                <a:latin typeface="Arial" pitchFamily="34" charset="0"/>
                <a:cs typeface="Arial" pitchFamily="34" charset="0"/>
              </a:rPr>
              <a:t>puede originar que el lodo </a:t>
            </a:r>
            <a:r>
              <a:rPr lang="es-ES" sz="1800" dirty="0" err="1">
                <a:latin typeface="Arial" pitchFamily="34" charset="0"/>
                <a:cs typeface="Arial" pitchFamily="34" charset="0"/>
              </a:rPr>
              <a:t>tapon</a:t>
            </a:r>
            <a:r>
              <a:rPr lang="es-AR" sz="1800" dirty="0">
                <a:latin typeface="Arial" pitchFamily="34" charset="0"/>
                <a:cs typeface="Arial" pitchFamily="34" charset="0"/>
              </a:rPr>
              <a:t>e</a:t>
            </a:r>
            <a:r>
              <a:rPr lang="es-ES" sz="1800" dirty="0">
                <a:latin typeface="Arial" pitchFamily="34" charset="0"/>
                <a:cs typeface="Arial" pitchFamily="34" charset="0"/>
              </a:rPr>
              <a:t> parcialmente los poros en las cercanías del pozo, reduciendo la </a:t>
            </a:r>
            <a:r>
              <a:rPr lang="es-AR" sz="1800" dirty="0">
                <a:latin typeface="Arial" pitchFamily="34" charset="0"/>
                <a:cs typeface="Arial" pitchFamily="34" charset="0"/>
              </a:rPr>
              <a:t>k</a:t>
            </a:r>
            <a:r>
              <a:rPr lang="es-ES" sz="1800" dirty="0">
                <a:latin typeface="Arial" pitchFamily="34" charset="0"/>
                <a:cs typeface="Arial" pitchFamily="34" charset="0"/>
              </a:rPr>
              <a:t> y produciendo un daño.</a:t>
            </a:r>
            <a:r>
              <a:rPr lang="es-ES" sz="1800" dirty="0"/>
              <a:t> </a:t>
            </a:r>
          </a:p>
        </p:txBody>
      </p:sp>
      <p:sp>
        <p:nvSpPr>
          <p:cNvPr id="8210" name="Rectangle 18"/>
          <p:cNvSpPr>
            <a:spLocks noChangeArrowheads="1"/>
          </p:cNvSpPr>
          <p:nvPr/>
        </p:nvSpPr>
        <p:spPr bwMode="auto">
          <a:xfrm>
            <a:off x="138113" y="0"/>
            <a:ext cx="9005887" cy="701675"/>
          </a:xfrm>
          <a:prstGeom prst="rect">
            <a:avLst/>
          </a:prstGeom>
          <a:noFill/>
          <a:ln w="9525">
            <a:noFill/>
            <a:miter lim="800000"/>
            <a:headEnd/>
            <a:tailEnd/>
          </a:ln>
          <a:effectLst/>
        </p:spPr>
        <p:txBody>
          <a:bodyPr>
            <a:spAutoFit/>
          </a:bodyPr>
          <a:lstStyle/>
          <a:p>
            <a:pPr algn="ctr">
              <a:defRPr/>
            </a:pPr>
            <a:r>
              <a:rPr lang="es-ES" sz="2000" b="1" u="sng" dirty="0">
                <a:solidFill>
                  <a:schemeClr val="accent2"/>
                </a:solidFill>
                <a:effectLst>
                  <a:outerShdw blurRad="38100" dist="38100" dir="2700000" algn="tl">
                    <a:srgbClr val="000000"/>
                  </a:outerShdw>
                </a:effectLst>
                <a:latin typeface="Arial" pitchFamily="34" charset="0"/>
                <a:cs typeface="Arial" pitchFamily="34" charset="0"/>
              </a:rPr>
              <a:t>FLUJO MONOFÁSICO, ESTACIONARIO</a:t>
            </a:r>
            <a:r>
              <a:rPr lang="es-AR" sz="2000" b="1" u="sng" dirty="0">
                <a:solidFill>
                  <a:schemeClr val="accent2"/>
                </a:solidFill>
                <a:effectLst>
                  <a:outerShdw blurRad="38100" dist="38100" dir="2700000" algn="tl">
                    <a:srgbClr val="000000"/>
                  </a:outerShdw>
                </a:effectLst>
                <a:latin typeface="Arial" pitchFamily="34" charset="0"/>
                <a:cs typeface="Arial" pitchFamily="34" charset="0"/>
              </a:rPr>
              <a:t>, IN</a:t>
            </a:r>
            <a:r>
              <a:rPr lang="es-ES" sz="2000" b="1" u="sng" dirty="0">
                <a:solidFill>
                  <a:schemeClr val="accent2"/>
                </a:solidFill>
                <a:effectLst>
                  <a:outerShdw blurRad="38100" dist="38100" dir="2700000" algn="tl">
                    <a:srgbClr val="000000"/>
                  </a:outerShdw>
                </a:effectLst>
                <a:latin typeface="Arial" pitchFamily="34" charset="0"/>
                <a:cs typeface="Arial" pitchFamily="34" charset="0"/>
              </a:rPr>
              <a:t>COMPRESIBLE</a:t>
            </a:r>
            <a:r>
              <a:rPr lang="es-AR" sz="2000" b="1" u="sng" dirty="0">
                <a:solidFill>
                  <a:schemeClr val="accent2"/>
                </a:solidFill>
                <a:effectLst>
                  <a:outerShdw blurRad="38100" dist="38100" dir="2700000" algn="tl">
                    <a:srgbClr val="000000"/>
                  </a:outerShdw>
                </a:effectLst>
                <a:latin typeface="Arial" pitchFamily="34" charset="0"/>
                <a:cs typeface="Arial" pitchFamily="34" charset="0"/>
              </a:rPr>
              <a:t> </a:t>
            </a:r>
          </a:p>
          <a:p>
            <a:pPr algn="ctr">
              <a:defRPr/>
            </a:pPr>
            <a:r>
              <a:rPr lang="es-AR" sz="2000" b="1" u="sng" dirty="0">
                <a:solidFill>
                  <a:srgbClr val="CC0099"/>
                </a:solidFill>
                <a:effectLst>
                  <a:outerShdw blurRad="38100" dist="38100" dir="2700000" algn="tl">
                    <a:srgbClr val="000000"/>
                  </a:outerShdw>
                </a:effectLst>
                <a:latin typeface="Arial" pitchFamily="34" charset="0"/>
                <a:cs typeface="Arial" pitchFamily="34" charset="0"/>
              </a:rPr>
              <a:t>Y RADIAL HACIA EL POZO PRODUCTOR</a:t>
            </a:r>
            <a:endParaRPr lang="es-ES" sz="2000" b="1" u="sng" dirty="0">
              <a:solidFill>
                <a:srgbClr val="CC0099"/>
              </a:solidFill>
              <a:effectLst>
                <a:outerShdw blurRad="38100" dist="38100" dir="2700000" algn="tl">
                  <a:srgbClr val="000000"/>
                </a:outerShdw>
              </a:effectLst>
              <a:latin typeface="Arial" pitchFamily="34" charset="0"/>
              <a:cs typeface="Arial" pitchFamily="34" charset="0"/>
            </a:endParaRPr>
          </a:p>
        </p:txBody>
      </p:sp>
      <p:sp>
        <p:nvSpPr>
          <p:cNvPr id="15" name="Text Box 3"/>
          <p:cNvSpPr txBox="1">
            <a:spLocks noChangeArrowheads="1"/>
          </p:cNvSpPr>
          <p:nvPr/>
        </p:nvSpPr>
        <p:spPr bwMode="auto">
          <a:xfrm>
            <a:off x="8116603" y="6585725"/>
            <a:ext cx="864339" cy="276999"/>
          </a:xfrm>
          <a:prstGeom prst="rect">
            <a:avLst/>
          </a:prstGeom>
          <a:noFill/>
          <a:ln w="9525">
            <a:noFill/>
            <a:miter lim="800000"/>
            <a:headEnd/>
            <a:tailEnd/>
          </a:ln>
          <a:effectLst/>
        </p:spPr>
        <p:txBody>
          <a:bodyPr wrap="none">
            <a:spAutoFit/>
          </a:bodyPr>
          <a:lstStyle/>
          <a:p>
            <a:pPr>
              <a:defRPr/>
            </a:pPr>
            <a:r>
              <a:rPr lang="es-AR" sz="1200" b="1" dirty="0">
                <a:solidFill>
                  <a:srgbClr val="CC9900"/>
                </a:solidFill>
                <a:effectLst>
                  <a:outerShdw blurRad="38100" dist="38100" dir="2700000" algn="tl">
                    <a:srgbClr val="000000"/>
                  </a:outerShdw>
                </a:effectLst>
              </a:rPr>
              <a:t>MLC 2-10</a:t>
            </a:r>
            <a:endParaRPr lang="es-ES" sz="1200" b="1" dirty="0">
              <a:solidFill>
                <a:srgbClr val="CC99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Text Box 7"/>
          <p:cNvSpPr txBox="1">
            <a:spLocks noChangeArrowheads="1"/>
          </p:cNvSpPr>
          <p:nvPr/>
        </p:nvSpPr>
        <p:spPr bwMode="auto">
          <a:xfrm rot="-5400000">
            <a:off x="6594475" y="3159125"/>
            <a:ext cx="4794250" cy="304800"/>
          </a:xfrm>
          <a:prstGeom prst="rect">
            <a:avLst/>
          </a:prstGeom>
          <a:noFill/>
          <a:ln w="9525">
            <a:noFill/>
            <a:miter lim="800000"/>
            <a:headEnd/>
            <a:tailEnd/>
          </a:ln>
        </p:spPr>
        <p:txBody>
          <a:bodyPr wrap="none">
            <a:spAutoFit/>
          </a:bodyPr>
          <a:lstStyle/>
          <a:p>
            <a:r>
              <a:rPr lang="es-AR" sz="1400" b="1">
                <a:latin typeface="Arial" pitchFamily="34" charset="0"/>
              </a:rPr>
              <a:t>Pirson - Ingeniería de Yacimientos Petrolíferos – Cap 8</a:t>
            </a:r>
            <a:endParaRPr lang="es-ES" sz="1400" b="1">
              <a:latin typeface="Arial" pitchFamily="34" charset="0"/>
            </a:endParaRPr>
          </a:p>
        </p:txBody>
      </p:sp>
      <p:grpSp>
        <p:nvGrpSpPr>
          <p:cNvPr id="6150" name="Group 11"/>
          <p:cNvGrpSpPr>
            <a:grpSpLocks/>
          </p:cNvGrpSpPr>
          <p:nvPr/>
        </p:nvGrpSpPr>
        <p:grpSpPr bwMode="auto">
          <a:xfrm>
            <a:off x="381000" y="1295400"/>
            <a:ext cx="8229600" cy="4548188"/>
            <a:chOff x="240" y="480"/>
            <a:chExt cx="5184" cy="2865"/>
          </a:xfrm>
        </p:grpSpPr>
        <p:grpSp>
          <p:nvGrpSpPr>
            <p:cNvPr id="6152" name="Group 6"/>
            <p:cNvGrpSpPr>
              <a:grpSpLocks/>
            </p:cNvGrpSpPr>
            <p:nvPr/>
          </p:nvGrpSpPr>
          <p:grpSpPr bwMode="auto">
            <a:xfrm>
              <a:off x="240" y="480"/>
              <a:ext cx="5184" cy="2865"/>
              <a:chOff x="240" y="768"/>
              <a:chExt cx="5328" cy="3009"/>
            </a:xfrm>
          </p:grpSpPr>
          <p:grpSp>
            <p:nvGrpSpPr>
              <p:cNvPr id="6153" name="Group 4"/>
              <p:cNvGrpSpPr>
                <a:grpSpLocks/>
              </p:cNvGrpSpPr>
              <p:nvPr/>
            </p:nvGrpSpPr>
            <p:grpSpPr bwMode="auto">
              <a:xfrm>
                <a:off x="240" y="768"/>
                <a:ext cx="5328" cy="3009"/>
                <a:chOff x="240" y="768"/>
                <a:chExt cx="5328" cy="3009"/>
              </a:xfrm>
            </p:grpSpPr>
            <p:graphicFrame>
              <p:nvGraphicFramePr>
                <p:cNvPr id="6147" name="Object 1"/>
                <p:cNvGraphicFramePr>
                  <a:graphicFrameLocks noChangeAspect="1"/>
                </p:cNvGraphicFramePr>
                <p:nvPr/>
              </p:nvGraphicFramePr>
              <p:xfrm>
                <a:off x="240" y="768"/>
                <a:ext cx="5328" cy="2691"/>
              </p:xfrm>
              <a:graphic>
                <a:graphicData uri="http://schemas.openxmlformats.org/presentationml/2006/ole">
                  <mc:AlternateContent xmlns:mc="http://schemas.openxmlformats.org/markup-compatibility/2006">
                    <mc:Choice xmlns:v="urn:schemas-microsoft-com:vml" Requires="v">
                      <p:oleObj spid="_x0000_s6428" name="Imagen de mapa de bits" r:id="rId3" imgW="10523810" imgH="5315692" progId="Paint.Picture">
                        <p:embed/>
                      </p:oleObj>
                    </mc:Choice>
                    <mc:Fallback>
                      <p:oleObj name="Imagen de mapa de bits" r:id="rId3" imgW="10523810" imgH="5315692"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768"/>
                              <a:ext cx="5328" cy="2691"/>
                            </a:xfrm>
                            <a:prstGeom prst="rect">
                              <a:avLst/>
                            </a:prstGeom>
                            <a:noFill/>
                            <a:ln w="57150">
                              <a:solidFill>
                                <a:srgbClr val="CC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8" name="Object 2"/>
                <p:cNvGraphicFramePr>
                  <a:graphicFrameLocks noChangeAspect="1"/>
                </p:cNvGraphicFramePr>
                <p:nvPr/>
              </p:nvGraphicFramePr>
              <p:xfrm>
                <a:off x="240" y="3504"/>
                <a:ext cx="5328" cy="273"/>
              </p:xfrm>
              <a:graphic>
                <a:graphicData uri="http://schemas.openxmlformats.org/presentationml/2006/ole">
                  <mc:AlternateContent xmlns:mc="http://schemas.openxmlformats.org/markup-compatibility/2006">
                    <mc:Choice xmlns:v="urn:schemas-microsoft-com:vml" Requires="v">
                      <p:oleObj spid="_x0000_s6429" name="Imagen de mapa de bits" r:id="rId5" imgW="10333333" imgH="523810" progId="Paint.Picture">
                        <p:embed/>
                      </p:oleObj>
                    </mc:Choice>
                    <mc:Fallback>
                      <p:oleObj name="Imagen de mapa de bits" r:id="rId5" imgW="10333333" imgH="523810" progId="Paint.Picture">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 y="3504"/>
                              <a:ext cx="5328" cy="273"/>
                            </a:xfrm>
                            <a:prstGeom prst="rect">
                              <a:avLst/>
                            </a:prstGeom>
                            <a:noFill/>
                            <a:ln w="57150">
                              <a:solidFill>
                                <a:srgbClr val="CC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6154" name="Text Box 5"/>
              <p:cNvSpPr txBox="1">
                <a:spLocks noChangeArrowheads="1"/>
              </p:cNvSpPr>
              <p:nvPr/>
            </p:nvSpPr>
            <p:spPr bwMode="auto">
              <a:xfrm>
                <a:off x="288" y="1776"/>
                <a:ext cx="4506" cy="172"/>
              </a:xfrm>
              <a:prstGeom prst="rect">
                <a:avLst/>
              </a:prstGeom>
              <a:noFill/>
              <a:ln w="9525">
                <a:noFill/>
                <a:miter lim="800000"/>
                <a:headEnd/>
                <a:tailEnd/>
              </a:ln>
            </p:spPr>
            <p:txBody>
              <a:bodyPr wrap="none">
                <a:spAutoFit/>
              </a:bodyPr>
              <a:lstStyle/>
              <a:p>
                <a:r>
                  <a:rPr lang="es-AR" sz="900">
                    <a:solidFill>
                      <a:srgbClr val="5F5F5F"/>
                    </a:solidFill>
                    <a:latin typeface="Arial" pitchFamily="34" charset="0"/>
                  </a:rPr>
                  <a:t>Permeabilidad</a:t>
                </a:r>
                <a:r>
                  <a:rPr lang="es-AR" sz="900">
                    <a:solidFill>
                      <a:srgbClr val="5F5F5F"/>
                    </a:solidFill>
                  </a:rPr>
                  <a:t>	                               D		                   D			         D</a:t>
                </a:r>
                <a:r>
                  <a:rPr lang="es-AR" sz="1100"/>
                  <a:t> </a:t>
                </a:r>
                <a:endParaRPr lang="es-ES" sz="1100"/>
              </a:p>
            </p:txBody>
          </p:sp>
        </p:grpSp>
        <p:graphicFrame>
          <p:nvGraphicFramePr>
            <p:cNvPr id="6146" name="Object 0"/>
            <p:cNvGraphicFramePr>
              <a:graphicFrameLocks noChangeAspect="1"/>
            </p:cNvGraphicFramePr>
            <p:nvPr/>
          </p:nvGraphicFramePr>
          <p:xfrm>
            <a:off x="2828" y="3072"/>
            <a:ext cx="542" cy="246"/>
          </p:xfrm>
          <a:graphic>
            <a:graphicData uri="http://schemas.openxmlformats.org/presentationml/2006/ole">
              <mc:AlternateContent xmlns:mc="http://schemas.openxmlformats.org/markup-compatibility/2006">
                <mc:Choice xmlns:v="urn:schemas-microsoft-com:vml" Requires="v">
                  <p:oleObj spid="_x0000_s6430" name="Ecuación" r:id="rId7" imgW="863280" imgH="393480" progId="Equation.3">
                    <p:embed/>
                  </p:oleObj>
                </mc:Choice>
                <mc:Fallback>
                  <p:oleObj name="Ecuación" r:id="rId7" imgW="863280" imgH="393480" progId="Equation.3">
                    <p:embed/>
                    <p:pic>
                      <p:nvPicPr>
                        <p:cNvPr id="0" name="Object 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8" y="3072"/>
                          <a:ext cx="542" cy="24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 name="Text Box 3"/>
          <p:cNvSpPr txBox="1">
            <a:spLocks noChangeArrowheads="1"/>
          </p:cNvSpPr>
          <p:nvPr/>
        </p:nvSpPr>
        <p:spPr bwMode="auto">
          <a:xfrm>
            <a:off x="8294688" y="6583363"/>
            <a:ext cx="855875" cy="276999"/>
          </a:xfrm>
          <a:prstGeom prst="rect">
            <a:avLst/>
          </a:prstGeom>
          <a:noFill/>
          <a:ln w="9525">
            <a:noFill/>
            <a:miter lim="800000"/>
            <a:headEnd/>
            <a:tailEnd/>
          </a:ln>
          <a:effectLst/>
        </p:spPr>
        <p:txBody>
          <a:bodyPr wrap="none">
            <a:spAutoFit/>
          </a:bodyPr>
          <a:lstStyle/>
          <a:p>
            <a:pPr>
              <a:defRPr/>
            </a:pPr>
            <a:r>
              <a:rPr lang="es-AR" sz="1200" b="1" dirty="0">
                <a:solidFill>
                  <a:srgbClr val="CC9900"/>
                </a:solidFill>
                <a:effectLst>
                  <a:outerShdw blurRad="38100" dist="38100" dir="2700000" algn="tl">
                    <a:srgbClr val="000000"/>
                  </a:outerShdw>
                </a:effectLst>
              </a:rPr>
              <a:t>MLC 2-11</a:t>
            </a:r>
            <a:endParaRPr lang="es-ES" sz="1200" b="1" dirty="0">
              <a:solidFill>
                <a:srgbClr val="CC99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2482850" y="90487"/>
            <a:ext cx="4870450" cy="519113"/>
          </a:xfrm>
          <a:prstGeom prst="rect">
            <a:avLst/>
          </a:prstGeom>
          <a:noFill/>
          <a:ln w="9525">
            <a:noFill/>
            <a:miter lim="800000"/>
            <a:headEnd/>
            <a:tailEnd/>
          </a:ln>
          <a:effectLst/>
        </p:spPr>
        <p:txBody>
          <a:bodyPr wrap="none">
            <a:spAutoFit/>
          </a:bodyPr>
          <a:lstStyle/>
          <a:p>
            <a:pPr>
              <a:defRPr/>
            </a:pPr>
            <a:r>
              <a:rPr lang="es-AR" sz="2800" b="1" dirty="0">
                <a:solidFill>
                  <a:schemeClr val="accent2"/>
                </a:solidFill>
                <a:effectLst>
                  <a:outerShdw blurRad="38100" dist="38100" dir="2700000" algn="tl">
                    <a:srgbClr val="000000"/>
                  </a:outerShdw>
                </a:effectLst>
                <a:latin typeface="Arial" pitchFamily="34" charset="0"/>
              </a:rPr>
              <a:t>Índice de Productividad (IP)</a:t>
            </a:r>
            <a:endParaRPr lang="es-ES" sz="2800" b="1" dirty="0">
              <a:solidFill>
                <a:schemeClr val="accent2"/>
              </a:solidFill>
              <a:effectLst>
                <a:outerShdw blurRad="38100" dist="38100" dir="2700000" algn="tl">
                  <a:srgbClr val="000000"/>
                </a:outerShdw>
              </a:effectLst>
              <a:latin typeface="Arial" pitchFamily="34" charset="0"/>
            </a:endParaRPr>
          </a:p>
        </p:txBody>
      </p:sp>
      <p:graphicFrame>
        <p:nvGraphicFramePr>
          <p:cNvPr id="7170" name="Object 0"/>
          <p:cNvGraphicFramePr>
            <a:graphicFrameLocks noChangeAspect="1"/>
          </p:cNvGraphicFramePr>
          <p:nvPr/>
        </p:nvGraphicFramePr>
        <p:xfrm>
          <a:off x="1066800" y="1066800"/>
          <a:ext cx="4233863" cy="1423988"/>
        </p:xfrm>
        <a:graphic>
          <a:graphicData uri="http://schemas.openxmlformats.org/presentationml/2006/ole">
            <mc:AlternateContent xmlns:mc="http://schemas.openxmlformats.org/markup-compatibility/2006">
              <mc:Choice xmlns:v="urn:schemas-microsoft-com:vml" Requires="v">
                <p:oleObj spid="_x0000_s7264" r:id="rId3" imgW="2070100" imgH="698500" progId="Equation.3">
                  <p:embed/>
                </p:oleObj>
              </mc:Choice>
              <mc:Fallback>
                <p:oleObj r:id="rId3" imgW="2070100" imgH="698500" progId="Equation.3">
                  <p:embed/>
                  <p:pic>
                    <p:nvPicPr>
                      <p:cNvPr id="0" name="Object 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066800"/>
                        <a:ext cx="4233863" cy="1423988"/>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72" name="Rectangle 5"/>
          <p:cNvSpPr>
            <a:spLocks noChangeArrowheads="1"/>
          </p:cNvSpPr>
          <p:nvPr/>
        </p:nvSpPr>
        <p:spPr bwMode="auto">
          <a:xfrm>
            <a:off x="457200" y="609600"/>
            <a:ext cx="8458200" cy="366713"/>
          </a:xfrm>
          <a:prstGeom prst="rect">
            <a:avLst/>
          </a:prstGeom>
          <a:noFill/>
          <a:ln w="9525">
            <a:noFill/>
            <a:miter lim="800000"/>
            <a:headEnd/>
            <a:tailEnd/>
          </a:ln>
        </p:spPr>
        <p:txBody>
          <a:bodyPr>
            <a:spAutoFit/>
          </a:bodyPr>
          <a:lstStyle/>
          <a:p>
            <a:pPr algn="ctr"/>
            <a:r>
              <a:rPr lang="es-ES" sz="1800" b="1" dirty="0">
                <a:latin typeface="Arial" pitchFamily="34" charset="0"/>
                <a:cs typeface="Arial" pitchFamily="34" charset="0"/>
              </a:rPr>
              <a:t>Es una medida de la </a:t>
            </a:r>
            <a:r>
              <a:rPr lang="es-ES" sz="1800" b="1" dirty="0" err="1">
                <a:latin typeface="Arial" pitchFamily="34" charset="0"/>
                <a:cs typeface="Arial" pitchFamily="34" charset="0"/>
              </a:rPr>
              <a:t>perfomance</a:t>
            </a:r>
            <a:r>
              <a:rPr lang="es-ES" sz="1800" b="1" dirty="0">
                <a:latin typeface="Arial" pitchFamily="34" charset="0"/>
                <a:cs typeface="Arial" pitchFamily="34" charset="0"/>
              </a:rPr>
              <a:t> del pozo</a:t>
            </a:r>
            <a:r>
              <a:rPr lang="es-AR" sz="1800" b="1" dirty="0">
                <a:latin typeface="Arial" pitchFamily="34" charset="0"/>
                <a:cs typeface="Arial" pitchFamily="34" charset="0"/>
              </a:rPr>
              <a:t> </a:t>
            </a:r>
            <a:endParaRPr lang="es-ES" sz="2000" b="1" dirty="0">
              <a:latin typeface="Arial" pitchFamily="34" charset="0"/>
            </a:endParaRPr>
          </a:p>
        </p:txBody>
      </p:sp>
      <p:sp>
        <p:nvSpPr>
          <p:cNvPr id="7173" name="Text Box 7"/>
          <p:cNvSpPr txBox="1">
            <a:spLocks noChangeArrowheads="1"/>
          </p:cNvSpPr>
          <p:nvPr/>
        </p:nvSpPr>
        <p:spPr bwMode="auto">
          <a:xfrm>
            <a:off x="5791200" y="1193800"/>
            <a:ext cx="3124200" cy="1423988"/>
          </a:xfrm>
          <a:prstGeom prst="rect">
            <a:avLst/>
          </a:prstGeom>
          <a:noFill/>
          <a:ln w="9525">
            <a:noFill/>
            <a:miter lim="800000"/>
            <a:headEnd/>
            <a:tailEnd/>
          </a:ln>
        </p:spPr>
        <p:txBody>
          <a:bodyPr>
            <a:spAutoFit/>
          </a:bodyPr>
          <a:lstStyle/>
          <a:p>
            <a:pPr marL="284163" indent="-284163">
              <a:spcAft>
                <a:spcPct val="15000"/>
              </a:spcAft>
            </a:pPr>
            <a:r>
              <a:rPr lang="es-AR" sz="1600" b="1">
                <a:solidFill>
                  <a:srgbClr val="CC0099"/>
                </a:solidFill>
              </a:rPr>
              <a:t>r</a:t>
            </a:r>
            <a:r>
              <a:rPr lang="es-AR" sz="1600" b="1" baseline="-25000">
                <a:solidFill>
                  <a:srgbClr val="CC0099"/>
                </a:solidFill>
              </a:rPr>
              <a:t>e</a:t>
            </a:r>
            <a:r>
              <a:rPr lang="es-AR" sz="1600" b="1">
                <a:solidFill>
                  <a:srgbClr val="CC0099"/>
                </a:solidFill>
              </a:rPr>
              <a:t>: </a:t>
            </a:r>
            <a:r>
              <a:rPr lang="es-AR" sz="1600" b="1"/>
              <a:t>radio de drenaje</a:t>
            </a:r>
          </a:p>
          <a:p>
            <a:pPr marL="284163" indent="-284163">
              <a:spcAft>
                <a:spcPct val="15000"/>
              </a:spcAft>
            </a:pPr>
            <a:r>
              <a:rPr lang="es-AR" sz="1600" b="1">
                <a:solidFill>
                  <a:srgbClr val="CC0099"/>
                </a:solidFill>
              </a:rPr>
              <a:t>p</a:t>
            </a:r>
            <a:r>
              <a:rPr lang="es-AR" sz="1600" b="1" baseline="-25000">
                <a:solidFill>
                  <a:srgbClr val="CC0099"/>
                </a:solidFill>
              </a:rPr>
              <a:t>e</a:t>
            </a:r>
            <a:r>
              <a:rPr lang="es-AR" sz="1600" b="1">
                <a:solidFill>
                  <a:srgbClr val="CC0099"/>
                </a:solidFill>
              </a:rPr>
              <a:t>: </a:t>
            </a:r>
            <a:r>
              <a:rPr lang="es-AR" sz="1600" b="1"/>
              <a:t>presión en el radio de drenaje</a:t>
            </a:r>
          </a:p>
          <a:p>
            <a:pPr marL="284163" indent="-284163">
              <a:spcAft>
                <a:spcPct val="15000"/>
              </a:spcAft>
            </a:pPr>
            <a:r>
              <a:rPr lang="es-AR" sz="1600" b="1">
                <a:solidFill>
                  <a:srgbClr val="CC0099"/>
                </a:solidFill>
              </a:rPr>
              <a:t>P</a:t>
            </a:r>
            <a:r>
              <a:rPr lang="es-AR" sz="1600" b="1" baseline="-25000">
                <a:solidFill>
                  <a:srgbClr val="CC0099"/>
                </a:solidFill>
              </a:rPr>
              <a:t>wf</a:t>
            </a:r>
            <a:r>
              <a:rPr lang="es-AR" sz="1600" b="1">
                <a:solidFill>
                  <a:srgbClr val="CC0099"/>
                </a:solidFill>
              </a:rPr>
              <a:t>: </a:t>
            </a:r>
            <a:r>
              <a:rPr lang="es-AR" sz="1600" b="1"/>
              <a:t>presión dinámica de fondo</a:t>
            </a:r>
          </a:p>
          <a:p>
            <a:pPr marL="284163" indent="-284163">
              <a:spcAft>
                <a:spcPct val="15000"/>
              </a:spcAft>
            </a:pPr>
            <a:r>
              <a:rPr lang="es-AR" sz="1600" b="1">
                <a:solidFill>
                  <a:srgbClr val="CC0099"/>
                </a:solidFill>
              </a:rPr>
              <a:t>S: </a:t>
            </a:r>
            <a:r>
              <a:rPr lang="es-AR" sz="1600" b="1"/>
              <a:t>daño. Se comprueba por ensayos de presión</a:t>
            </a:r>
            <a:endParaRPr lang="es-ES" sz="1600" b="1"/>
          </a:p>
        </p:txBody>
      </p:sp>
      <p:sp>
        <p:nvSpPr>
          <p:cNvPr id="7174" name="Rectangle 11"/>
          <p:cNvSpPr>
            <a:spLocks noChangeArrowheads="1"/>
          </p:cNvSpPr>
          <p:nvPr/>
        </p:nvSpPr>
        <p:spPr bwMode="auto">
          <a:xfrm>
            <a:off x="457200" y="3581400"/>
            <a:ext cx="8305800" cy="2838450"/>
          </a:xfrm>
          <a:prstGeom prst="rect">
            <a:avLst/>
          </a:prstGeom>
          <a:noFill/>
          <a:ln w="9525">
            <a:noFill/>
            <a:miter lim="800000"/>
            <a:headEnd/>
            <a:tailEnd/>
          </a:ln>
        </p:spPr>
        <p:txBody>
          <a:bodyPr>
            <a:spAutoFit/>
          </a:bodyPr>
          <a:lstStyle/>
          <a:p>
            <a:pPr marL="284163" indent="-284163" algn="just">
              <a:buFontTx/>
              <a:buChar char="•"/>
            </a:pPr>
            <a:r>
              <a:rPr lang="es-ES" sz="1800" b="1" dirty="0">
                <a:latin typeface="Arial" pitchFamily="34" charset="0"/>
                <a:cs typeface="Arial" pitchFamily="34" charset="0"/>
              </a:rPr>
              <a:t>aumentar la permeabilidad</a:t>
            </a:r>
            <a:r>
              <a:rPr lang="es-AR" sz="1800" b="1" dirty="0">
                <a:latin typeface="Arial" pitchFamily="34" charset="0"/>
                <a:cs typeface="Arial" pitchFamily="34" charset="0"/>
              </a:rPr>
              <a:t>.</a:t>
            </a:r>
            <a:r>
              <a:rPr lang="es-ES" sz="1800" b="1" dirty="0">
                <a:latin typeface="Arial" pitchFamily="34" charset="0"/>
                <a:cs typeface="Arial" pitchFamily="34" charset="0"/>
              </a:rPr>
              <a:t> </a:t>
            </a:r>
            <a:r>
              <a:rPr lang="es-AR" sz="1800" dirty="0">
                <a:latin typeface="Arial" pitchFamily="34" charset="0"/>
                <a:cs typeface="Arial" pitchFamily="34" charset="0"/>
              </a:rPr>
              <a:t>Con una</a:t>
            </a:r>
            <a:r>
              <a:rPr lang="es-ES" sz="1800" dirty="0">
                <a:latin typeface="Arial" pitchFamily="34" charset="0"/>
                <a:cs typeface="Arial" pitchFamily="34" charset="0"/>
              </a:rPr>
              <a:t> fracturación hidráulica</a:t>
            </a:r>
            <a:r>
              <a:rPr lang="es-AR" sz="1800" dirty="0">
                <a:latin typeface="Arial" pitchFamily="34" charset="0"/>
                <a:cs typeface="Arial" pitchFamily="34" charset="0"/>
              </a:rPr>
              <a:t>.</a:t>
            </a:r>
          </a:p>
          <a:p>
            <a:pPr marL="284163" indent="-284163" algn="just">
              <a:buFontTx/>
              <a:buChar char="•"/>
            </a:pPr>
            <a:endParaRPr lang="es-AR" sz="1800" b="1" dirty="0">
              <a:latin typeface="Arial" pitchFamily="34" charset="0"/>
              <a:cs typeface="Arial" pitchFamily="34" charset="0"/>
            </a:endParaRPr>
          </a:p>
          <a:p>
            <a:pPr marL="284163" indent="-284163" algn="just">
              <a:buFontTx/>
              <a:buChar char="•"/>
            </a:pPr>
            <a:r>
              <a:rPr lang="es-ES" sz="1800" b="1" dirty="0">
                <a:latin typeface="Arial" pitchFamily="34" charset="0"/>
                <a:cs typeface="Arial" pitchFamily="34" charset="0"/>
              </a:rPr>
              <a:t>disminuir la viscosidad del petróleo</a:t>
            </a:r>
            <a:r>
              <a:rPr lang="es-AR" sz="1800" dirty="0">
                <a:latin typeface="Arial" pitchFamily="34" charset="0"/>
                <a:cs typeface="Arial" pitchFamily="34" charset="0"/>
              </a:rPr>
              <a:t>. </a:t>
            </a:r>
            <a:r>
              <a:rPr lang="es-ES" sz="1800" dirty="0">
                <a:latin typeface="Arial" pitchFamily="34" charset="0"/>
                <a:cs typeface="Arial" pitchFamily="34" charset="0"/>
              </a:rPr>
              <a:t>Subiendo su temperatura</a:t>
            </a:r>
            <a:r>
              <a:rPr lang="es-AR" sz="1800" dirty="0">
                <a:latin typeface="Arial" pitchFamily="34" charset="0"/>
                <a:cs typeface="Arial" pitchFamily="34" charset="0"/>
              </a:rPr>
              <a:t>. Es</a:t>
            </a:r>
            <a:r>
              <a:rPr lang="es-ES" sz="1800" dirty="0">
                <a:latin typeface="Arial" pitchFamily="34" charset="0"/>
                <a:cs typeface="Arial" pitchFamily="34" charset="0"/>
              </a:rPr>
              <a:t> el fundamento de los métodos térmicos de recuperación asistida: inyección de vapor o combustión </a:t>
            </a:r>
            <a:r>
              <a:rPr lang="es-ES" sz="1800" i="1" dirty="0">
                <a:latin typeface="Arial" pitchFamily="34" charset="0"/>
                <a:cs typeface="Arial" pitchFamily="34" charset="0"/>
              </a:rPr>
              <a:t>in situ</a:t>
            </a:r>
            <a:r>
              <a:rPr lang="es-AR" sz="1800" i="1" dirty="0">
                <a:latin typeface="Arial" pitchFamily="34" charset="0"/>
                <a:cs typeface="Arial" pitchFamily="34" charset="0"/>
              </a:rPr>
              <a:t>.</a:t>
            </a:r>
            <a:endParaRPr lang="es-AR" sz="1800" dirty="0">
              <a:latin typeface="Arial" pitchFamily="34" charset="0"/>
              <a:cs typeface="Arial" pitchFamily="34" charset="0"/>
            </a:endParaRPr>
          </a:p>
          <a:p>
            <a:pPr marL="284163" indent="-284163" algn="just"/>
            <a:endParaRPr lang="es-AR" sz="1800" dirty="0">
              <a:latin typeface="Arial" pitchFamily="34" charset="0"/>
              <a:cs typeface="Arial" pitchFamily="34" charset="0"/>
            </a:endParaRPr>
          </a:p>
          <a:p>
            <a:pPr marL="284163" indent="-284163" algn="just">
              <a:buFontTx/>
              <a:buChar char="•"/>
            </a:pPr>
            <a:r>
              <a:rPr lang="es-ES" sz="1800" b="1" dirty="0">
                <a:latin typeface="Arial" pitchFamily="34" charset="0"/>
                <a:cs typeface="Arial" pitchFamily="34" charset="0"/>
              </a:rPr>
              <a:t>disminuir el factor de volumen</a:t>
            </a:r>
            <a:r>
              <a:rPr lang="es-AR" sz="1800" b="1" dirty="0">
                <a:latin typeface="Arial" pitchFamily="34" charset="0"/>
                <a:cs typeface="Arial" pitchFamily="34" charset="0"/>
              </a:rPr>
              <a:t> </a:t>
            </a:r>
            <a:r>
              <a:rPr lang="es-ES" sz="1800" b="1" dirty="0">
                <a:latin typeface="Arial" pitchFamily="34" charset="0"/>
                <a:cs typeface="Arial" pitchFamily="34" charset="0"/>
              </a:rPr>
              <a:t>del petróleo</a:t>
            </a:r>
            <a:r>
              <a:rPr lang="es-AR" sz="1800" b="1" dirty="0">
                <a:latin typeface="Arial" pitchFamily="34" charset="0"/>
                <a:cs typeface="Arial" pitchFamily="34" charset="0"/>
              </a:rPr>
              <a:t>. </a:t>
            </a:r>
            <a:r>
              <a:rPr lang="es-ES" sz="1800" dirty="0">
                <a:latin typeface="Arial" pitchFamily="34" charset="0"/>
                <a:cs typeface="Arial" pitchFamily="34" charset="0"/>
              </a:rPr>
              <a:t>Eligiendo adecuadamente las condiciones del separador. </a:t>
            </a:r>
            <a:endParaRPr lang="es-AR" sz="1800" dirty="0">
              <a:latin typeface="Arial" pitchFamily="34" charset="0"/>
              <a:cs typeface="Arial" pitchFamily="34" charset="0"/>
            </a:endParaRPr>
          </a:p>
          <a:p>
            <a:pPr marL="284163" indent="-284163" algn="just">
              <a:buFontTx/>
              <a:buChar char="•"/>
            </a:pPr>
            <a:endParaRPr lang="es-AR" sz="1800" b="1" dirty="0">
              <a:latin typeface="Arial" pitchFamily="34" charset="0"/>
              <a:cs typeface="Arial" pitchFamily="34" charset="0"/>
            </a:endParaRPr>
          </a:p>
          <a:p>
            <a:pPr marL="284163" indent="-284163" algn="just">
              <a:buFontTx/>
              <a:buChar char="•"/>
            </a:pPr>
            <a:r>
              <a:rPr lang="es-ES" sz="1800" b="1" dirty="0">
                <a:latin typeface="Arial" pitchFamily="34" charset="0"/>
                <a:cs typeface="Arial" pitchFamily="34" charset="0"/>
              </a:rPr>
              <a:t>remover el daño</a:t>
            </a:r>
            <a:r>
              <a:rPr lang="es-ES" sz="1800" dirty="0">
                <a:latin typeface="Arial" pitchFamily="34" charset="0"/>
                <a:cs typeface="Arial" pitchFamily="34" charset="0"/>
              </a:rPr>
              <a:t> (</a:t>
            </a:r>
            <a:r>
              <a:rPr lang="es-AR" sz="1800" dirty="0">
                <a:latin typeface="Arial" pitchFamily="34" charset="0"/>
                <a:cs typeface="Arial" pitchFamily="34" charset="0"/>
              </a:rPr>
              <a:t>llevar </a:t>
            </a:r>
            <a:r>
              <a:rPr lang="es-ES" sz="1800" dirty="0">
                <a:latin typeface="Arial" pitchFamily="34" charset="0"/>
                <a:cs typeface="Arial" pitchFamily="34" charset="0"/>
              </a:rPr>
              <a:t>s </a:t>
            </a:r>
            <a:r>
              <a:rPr lang="es-AR" sz="1800" dirty="0">
                <a:latin typeface="Arial" pitchFamily="34" charset="0"/>
                <a:cs typeface="Arial" pitchFamily="34" charset="0"/>
              </a:rPr>
              <a:t>a </a:t>
            </a:r>
            <a:r>
              <a:rPr lang="es-ES" sz="1800" dirty="0">
                <a:latin typeface="Arial" pitchFamily="34" charset="0"/>
                <a:cs typeface="Arial" pitchFamily="34" charset="0"/>
              </a:rPr>
              <a:t>nulo o negativo)</a:t>
            </a:r>
            <a:r>
              <a:rPr lang="es-AR" sz="1800" dirty="0">
                <a:latin typeface="Arial" pitchFamily="34" charset="0"/>
                <a:cs typeface="Arial" pitchFamily="34" charset="0"/>
              </a:rPr>
              <a:t>. Mediante un </a:t>
            </a:r>
            <a:r>
              <a:rPr lang="es-ES" sz="1800" dirty="0">
                <a:latin typeface="Arial" pitchFamily="34" charset="0"/>
                <a:cs typeface="Arial" pitchFamily="34" charset="0"/>
              </a:rPr>
              <a:t>tratamiento ácido</a:t>
            </a:r>
            <a:r>
              <a:rPr lang="es-AR" sz="1800" dirty="0">
                <a:latin typeface="Arial" pitchFamily="34" charset="0"/>
                <a:cs typeface="Arial" pitchFamily="34" charset="0"/>
              </a:rPr>
              <a:t>.</a:t>
            </a:r>
            <a:endParaRPr lang="es-ES" sz="1800" dirty="0"/>
          </a:p>
        </p:txBody>
      </p:sp>
      <p:sp>
        <p:nvSpPr>
          <p:cNvPr id="9228" name="Rectangle 12"/>
          <p:cNvSpPr>
            <a:spLocks noChangeArrowheads="1"/>
          </p:cNvSpPr>
          <p:nvPr/>
        </p:nvSpPr>
        <p:spPr bwMode="auto">
          <a:xfrm>
            <a:off x="457200" y="2819400"/>
            <a:ext cx="8382000" cy="641350"/>
          </a:xfrm>
          <a:prstGeom prst="rect">
            <a:avLst/>
          </a:prstGeom>
          <a:noFill/>
          <a:ln w="9525">
            <a:noFill/>
            <a:miter lim="800000"/>
            <a:headEnd/>
            <a:tailEnd/>
          </a:ln>
          <a:effectLst/>
        </p:spPr>
        <p:txBody>
          <a:bodyPr>
            <a:spAutoFit/>
          </a:bodyPr>
          <a:lstStyle/>
          <a:p>
            <a:pPr algn="just">
              <a:defRPr/>
            </a:pPr>
            <a:r>
              <a:rPr lang="es-AR" sz="1800">
                <a:latin typeface="Arial" pitchFamily="34" charset="0"/>
                <a:cs typeface="Arial" pitchFamily="34" charset="0"/>
              </a:rPr>
              <a:t>Buscamos</a:t>
            </a:r>
            <a:r>
              <a:rPr lang="es-ES" sz="1800">
                <a:latin typeface="Arial" pitchFamily="34" charset="0"/>
                <a:cs typeface="Arial" pitchFamily="34" charset="0"/>
              </a:rPr>
              <a:t> producir el </a:t>
            </a:r>
            <a:r>
              <a:rPr lang="es-ES" sz="1800">
                <a:solidFill>
                  <a:srgbClr val="3333CC"/>
                </a:solidFill>
                <a:effectLst>
                  <a:outerShdw blurRad="38100" dist="38100" dir="2700000" algn="tl">
                    <a:srgbClr val="000000"/>
                  </a:outerShdw>
                </a:effectLst>
                <a:latin typeface="Arial" pitchFamily="34" charset="0"/>
                <a:cs typeface="Arial" pitchFamily="34" charset="0"/>
              </a:rPr>
              <a:t>máximo caudal en superficie</a:t>
            </a:r>
            <a:r>
              <a:rPr lang="es-ES" sz="1800">
                <a:latin typeface="Arial" pitchFamily="34" charset="0"/>
                <a:cs typeface="Arial" pitchFamily="34" charset="0"/>
              </a:rPr>
              <a:t> (condición estándar) </a:t>
            </a:r>
            <a:r>
              <a:rPr lang="es-ES" sz="1800">
                <a:solidFill>
                  <a:srgbClr val="3333CC"/>
                </a:solidFill>
                <a:effectLst>
                  <a:outerShdw blurRad="38100" dist="38100" dir="2700000" algn="tl">
                    <a:srgbClr val="000000"/>
                  </a:outerShdw>
                </a:effectLst>
                <a:latin typeface="Arial" pitchFamily="34" charset="0"/>
                <a:cs typeface="Arial" pitchFamily="34" charset="0"/>
              </a:rPr>
              <a:t>para una determinada diferencia de presión</a:t>
            </a:r>
            <a:r>
              <a:rPr lang="es-ES" sz="1800">
                <a:latin typeface="Arial" pitchFamily="34" charset="0"/>
                <a:cs typeface="Arial" pitchFamily="34" charset="0"/>
              </a:rPr>
              <a:t>.</a:t>
            </a:r>
            <a:r>
              <a:rPr lang="es-ES" sz="1800" b="1">
                <a:latin typeface="Arial" pitchFamily="34" charset="0"/>
                <a:cs typeface="Arial" pitchFamily="34" charset="0"/>
              </a:rPr>
              <a:t> </a:t>
            </a:r>
            <a:r>
              <a:rPr lang="es-ES" sz="1800">
                <a:latin typeface="Arial" pitchFamily="34" charset="0"/>
                <a:cs typeface="Arial" pitchFamily="34" charset="0"/>
              </a:rPr>
              <a:t>Con ese objeto </a:t>
            </a:r>
            <a:r>
              <a:rPr lang="es-AR" sz="1800">
                <a:latin typeface="Arial" pitchFamily="34" charset="0"/>
                <a:cs typeface="Arial" pitchFamily="34" charset="0"/>
              </a:rPr>
              <a:t>se </a:t>
            </a:r>
            <a:r>
              <a:rPr lang="es-ES" sz="1800">
                <a:latin typeface="Arial" pitchFamily="34" charset="0"/>
                <a:cs typeface="Arial" pitchFamily="34" charset="0"/>
              </a:rPr>
              <a:t>puede</a:t>
            </a:r>
            <a:r>
              <a:rPr lang="es-AR" sz="1800">
                <a:latin typeface="Arial" pitchFamily="34" charset="0"/>
                <a:cs typeface="Arial" pitchFamily="34" charset="0"/>
              </a:rPr>
              <a:t>:</a:t>
            </a:r>
            <a:endParaRPr lang="es-ES" sz="1800">
              <a:latin typeface="Arial" pitchFamily="34" charset="0"/>
            </a:endParaRPr>
          </a:p>
        </p:txBody>
      </p:sp>
      <p:sp>
        <p:nvSpPr>
          <p:cNvPr id="8" name="Text Box 3"/>
          <p:cNvSpPr txBox="1">
            <a:spLocks noChangeArrowheads="1"/>
          </p:cNvSpPr>
          <p:nvPr/>
        </p:nvSpPr>
        <p:spPr bwMode="auto">
          <a:xfrm>
            <a:off x="8294688" y="6583363"/>
            <a:ext cx="864339" cy="276999"/>
          </a:xfrm>
          <a:prstGeom prst="rect">
            <a:avLst/>
          </a:prstGeom>
          <a:noFill/>
          <a:ln w="9525">
            <a:noFill/>
            <a:miter lim="800000"/>
            <a:headEnd/>
            <a:tailEnd/>
          </a:ln>
          <a:effectLst/>
        </p:spPr>
        <p:txBody>
          <a:bodyPr wrap="none">
            <a:spAutoFit/>
          </a:bodyPr>
          <a:lstStyle/>
          <a:p>
            <a:pPr>
              <a:defRPr/>
            </a:pPr>
            <a:r>
              <a:rPr lang="es-AR" sz="1200" b="1" dirty="0">
                <a:solidFill>
                  <a:srgbClr val="CC9900"/>
                </a:solidFill>
                <a:effectLst>
                  <a:outerShdw blurRad="38100" dist="38100" dir="2700000" algn="tl">
                    <a:srgbClr val="000000"/>
                  </a:outerShdw>
                </a:effectLst>
              </a:rPr>
              <a:t>MLC 2-12</a:t>
            </a:r>
            <a:endParaRPr lang="es-ES" sz="1200" b="1" dirty="0">
              <a:solidFill>
                <a:srgbClr val="CC99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457200" y="304800"/>
            <a:ext cx="8316913" cy="457200"/>
          </a:xfrm>
          <a:prstGeom prst="rect">
            <a:avLst/>
          </a:prstGeom>
          <a:noFill/>
          <a:ln w="9525">
            <a:noFill/>
            <a:miter lim="800000"/>
            <a:headEnd/>
            <a:tailEnd/>
          </a:ln>
          <a:effectLst/>
        </p:spPr>
        <p:txBody>
          <a:bodyPr wrap="none">
            <a:spAutoFit/>
          </a:bodyPr>
          <a:lstStyle/>
          <a:p>
            <a:pPr>
              <a:defRPr/>
            </a:pPr>
            <a:r>
              <a:rPr lang="es-AR" b="1" dirty="0">
                <a:solidFill>
                  <a:srgbClr val="FF0000"/>
                </a:solidFill>
                <a:effectLst>
                  <a:outerShdw blurRad="38100" dist="38100" dir="2700000" algn="tl">
                    <a:srgbClr val="000000"/>
                  </a:outerShdw>
                </a:effectLst>
              </a:rPr>
              <a:t>FLUJO </a:t>
            </a:r>
            <a:r>
              <a:rPr lang="es-ES" b="1" dirty="0">
                <a:solidFill>
                  <a:srgbClr val="FF0000"/>
                </a:solidFill>
                <a:effectLst>
                  <a:outerShdw blurRad="38100" dist="38100" dir="2700000" algn="tl">
                    <a:srgbClr val="000000"/>
                  </a:outerShdw>
                </a:effectLst>
              </a:rPr>
              <a:t>ESTACIONARIO</a:t>
            </a:r>
            <a:r>
              <a:rPr lang="es-AR" b="1" dirty="0">
                <a:solidFill>
                  <a:srgbClr val="FF0000"/>
                </a:solidFill>
                <a:effectLst>
                  <a:outerShdw blurRad="38100" dist="38100" dir="2700000" algn="tl">
                    <a:srgbClr val="000000"/>
                  </a:outerShdw>
                </a:effectLst>
              </a:rPr>
              <a:t>, MULTIFÁSICO </a:t>
            </a:r>
            <a:r>
              <a:rPr lang="es-ES" b="1" dirty="0">
                <a:solidFill>
                  <a:srgbClr val="FF0000"/>
                </a:solidFill>
                <a:effectLst>
                  <a:outerShdw blurRad="38100" dist="38100" dir="2700000" algn="tl">
                    <a:srgbClr val="000000"/>
                  </a:outerShdw>
                </a:effectLst>
              </a:rPr>
              <a:t>, </a:t>
            </a:r>
            <a:r>
              <a:rPr lang="es-AR" b="1" dirty="0">
                <a:solidFill>
                  <a:srgbClr val="FF0000"/>
                </a:solidFill>
                <a:effectLst>
                  <a:outerShdw blurRad="38100" dist="38100" dir="2700000" algn="tl">
                    <a:srgbClr val="000000"/>
                  </a:outerShdw>
                </a:effectLst>
              </a:rPr>
              <a:t>HORIZONTAL</a:t>
            </a:r>
            <a:endParaRPr lang="es-ES" b="1" dirty="0">
              <a:solidFill>
                <a:srgbClr val="FF0000"/>
              </a:solidFill>
              <a:effectLst>
                <a:outerShdw blurRad="38100" dist="38100" dir="2700000" algn="tl">
                  <a:srgbClr val="000000"/>
                </a:outerShdw>
              </a:effectLst>
            </a:endParaRPr>
          </a:p>
        </p:txBody>
      </p:sp>
      <p:sp>
        <p:nvSpPr>
          <p:cNvPr id="8198" name="Rectangle 6"/>
          <p:cNvSpPr>
            <a:spLocks noChangeArrowheads="1"/>
          </p:cNvSpPr>
          <p:nvPr/>
        </p:nvSpPr>
        <p:spPr bwMode="auto">
          <a:xfrm>
            <a:off x="381000" y="914400"/>
            <a:ext cx="8382000" cy="5465763"/>
          </a:xfrm>
          <a:prstGeom prst="rect">
            <a:avLst/>
          </a:prstGeom>
          <a:noFill/>
          <a:ln w="9525">
            <a:noFill/>
            <a:miter lim="800000"/>
            <a:headEnd/>
            <a:tailEnd/>
          </a:ln>
        </p:spPr>
        <p:txBody>
          <a:bodyPr>
            <a:spAutoFit/>
          </a:bodyPr>
          <a:lstStyle/>
          <a:p>
            <a:pPr algn="just">
              <a:tabLst>
                <a:tab pos="514350" algn="l"/>
                <a:tab pos="981075" algn="l"/>
                <a:tab pos="1243013" algn="l"/>
                <a:tab pos="2974975" algn="l"/>
              </a:tabLst>
            </a:pPr>
            <a:r>
              <a:rPr lang="es-ES" sz="2000">
                <a:latin typeface="Arial" pitchFamily="34" charset="0"/>
                <a:cs typeface="Arial" pitchFamily="34" charset="0"/>
              </a:rPr>
              <a:t>Cuando varias fases de fluidos fluyen simultáneamente a través de un sistema poroso de roca, se debe introducir el concepto de permeabilidad relativa para cada fase con el fin de estudiar el movimiento del flujo.</a:t>
            </a:r>
            <a:endParaRPr lang="es-ES" sz="2000">
              <a:cs typeface="Times New Roman" pitchFamily="18" charset="0"/>
            </a:endParaRPr>
          </a:p>
          <a:p>
            <a:pPr algn="just" eaLnBrk="0" hangingPunct="0">
              <a:tabLst>
                <a:tab pos="514350" algn="l"/>
                <a:tab pos="981075" algn="l"/>
                <a:tab pos="1243013" algn="l"/>
                <a:tab pos="2974975" algn="l"/>
              </a:tabLst>
            </a:pPr>
            <a:r>
              <a:rPr lang="es-ES" sz="2000">
                <a:latin typeface="Arial" pitchFamily="34" charset="0"/>
                <a:cs typeface="Arial" pitchFamily="34" charset="0"/>
              </a:rPr>
              <a:t> </a:t>
            </a:r>
            <a:endParaRPr lang="es-ES" sz="2000">
              <a:cs typeface="Times New Roman" pitchFamily="18" charset="0"/>
            </a:endParaRPr>
          </a:p>
          <a:p>
            <a:pPr algn="just" eaLnBrk="0" hangingPunct="0">
              <a:tabLst>
                <a:tab pos="514350" algn="l"/>
                <a:tab pos="981075" algn="l"/>
                <a:tab pos="1243013" algn="l"/>
                <a:tab pos="2974975" algn="l"/>
              </a:tabLst>
            </a:pPr>
            <a:r>
              <a:rPr lang="es-AR" sz="2000">
                <a:latin typeface="Arial" pitchFamily="34" charset="0"/>
                <a:cs typeface="Arial" pitchFamily="34" charset="0"/>
              </a:rPr>
              <a:t>L</a:t>
            </a:r>
            <a:r>
              <a:rPr lang="es-ES" sz="2000">
                <a:latin typeface="Arial" pitchFamily="34" charset="0"/>
                <a:cs typeface="Arial" pitchFamily="34" charset="0"/>
              </a:rPr>
              <a:t>as ec</a:t>
            </a:r>
            <a:r>
              <a:rPr lang="es-AR" sz="2000">
                <a:latin typeface="Arial" pitchFamily="34" charset="0"/>
                <a:cs typeface="Arial" pitchFamily="34" charset="0"/>
              </a:rPr>
              <a:t>.</a:t>
            </a:r>
            <a:r>
              <a:rPr lang="es-ES" sz="2000">
                <a:latin typeface="Arial" pitchFamily="34" charset="0"/>
                <a:cs typeface="Arial" pitchFamily="34" charset="0"/>
              </a:rPr>
              <a:t> de flujo para las diferentes fases en la dirección son:</a:t>
            </a:r>
            <a:endParaRPr lang="es-ES" sz="2000">
              <a:cs typeface="Times New Roman" pitchFamily="18" charset="0"/>
            </a:endParaRPr>
          </a:p>
          <a:p>
            <a:pPr algn="just" eaLnBrk="0" hangingPunct="0">
              <a:tabLst>
                <a:tab pos="514350" algn="l"/>
                <a:tab pos="981075" algn="l"/>
                <a:tab pos="1243013" algn="l"/>
                <a:tab pos="2974975" algn="l"/>
              </a:tabLst>
            </a:pPr>
            <a:r>
              <a:rPr lang="es-ES" sz="1800" i="1">
                <a:latin typeface="Arial" pitchFamily="34" charset="0"/>
                <a:cs typeface="Arial" pitchFamily="34" charset="0"/>
              </a:rPr>
              <a:t> </a:t>
            </a:r>
            <a:endParaRPr lang="es-ES" sz="1800">
              <a:cs typeface="Times New Roman" pitchFamily="18" charset="0"/>
            </a:endParaRPr>
          </a:p>
          <a:p>
            <a:pPr algn="just" eaLnBrk="0" hangingPunct="0">
              <a:tabLst>
                <a:tab pos="514350" algn="l"/>
                <a:tab pos="981075" algn="l"/>
                <a:tab pos="1243013" algn="l"/>
                <a:tab pos="2974975" algn="l"/>
              </a:tabLst>
            </a:pPr>
            <a:r>
              <a:rPr lang="es-ES" sz="1800" i="1">
                <a:latin typeface="Arial" pitchFamily="34" charset="0"/>
                <a:cs typeface="Arial" pitchFamily="34" charset="0"/>
              </a:rPr>
              <a:t> </a:t>
            </a:r>
            <a:endParaRPr lang="es-ES" sz="1800">
              <a:cs typeface="Times New Roman" pitchFamily="18" charset="0"/>
            </a:endParaRPr>
          </a:p>
          <a:p>
            <a:pPr algn="just" eaLnBrk="0" hangingPunct="0">
              <a:tabLst>
                <a:tab pos="514350" algn="l"/>
                <a:tab pos="981075" algn="l"/>
                <a:tab pos="1243013" algn="l"/>
                <a:tab pos="2974975" algn="l"/>
              </a:tabLst>
            </a:pPr>
            <a:r>
              <a:rPr lang="es-ES" sz="1800" i="1">
                <a:latin typeface="Arial" pitchFamily="34" charset="0"/>
                <a:cs typeface="Arial" pitchFamily="34" charset="0"/>
              </a:rPr>
              <a:t> </a:t>
            </a:r>
            <a:endParaRPr lang="es-ES" sz="1800">
              <a:cs typeface="Times New Roman" pitchFamily="18" charset="0"/>
            </a:endParaRPr>
          </a:p>
          <a:p>
            <a:pPr algn="just" eaLnBrk="0" hangingPunct="0">
              <a:tabLst>
                <a:tab pos="514350" algn="l"/>
                <a:tab pos="981075" algn="l"/>
                <a:tab pos="1243013" algn="l"/>
                <a:tab pos="2974975" algn="l"/>
              </a:tabLst>
            </a:pPr>
            <a:r>
              <a:rPr lang="es-ES" sz="1800" i="1">
                <a:latin typeface="Arial" pitchFamily="34" charset="0"/>
                <a:cs typeface="Arial" pitchFamily="34" charset="0"/>
              </a:rPr>
              <a:t> </a:t>
            </a:r>
            <a:endParaRPr lang="es-ES" sz="1800">
              <a:cs typeface="Times New Roman" pitchFamily="18" charset="0"/>
            </a:endParaRPr>
          </a:p>
          <a:p>
            <a:pPr algn="just" eaLnBrk="0" hangingPunct="0">
              <a:spcBef>
                <a:spcPct val="50000"/>
              </a:spcBef>
              <a:tabLst>
                <a:tab pos="514350" algn="l"/>
                <a:tab pos="981075" algn="l"/>
                <a:tab pos="1243013" algn="l"/>
                <a:tab pos="2974975" algn="l"/>
              </a:tabLst>
            </a:pPr>
            <a:r>
              <a:rPr lang="es-ES" sz="1800" b="1" i="1">
                <a:latin typeface="Arial" pitchFamily="34" charset="0"/>
                <a:cs typeface="Arial" pitchFamily="34" charset="0"/>
              </a:rPr>
              <a:t>q</a:t>
            </a:r>
            <a:r>
              <a:rPr lang="es-ES" sz="1800" b="1" i="1" baseline="-30000">
                <a:latin typeface="Arial" pitchFamily="34" charset="0"/>
                <a:cs typeface="Arial" pitchFamily="34" charset="0"/>
              </a:rPr>
              <a:t>o</a:t>
            </a:r>
            <a:r>
              <a:rPr lang="es-ES" sz="1800" b="1" i="1">
                <a:latin typeface="Arial" pitchFamily="34" charset="0"/>
                <a:cs typeface="Arial" pitchFamily="34" charset="0"/>
              </a:rPr>
              <a:t>, q</a:t>
            </a:r>
            <a:r>
              <a:rPr lang="es-ES" sz="1800" b="1" i="1" baseline="-30000">
                <a:latin typeface="Arial" pitchFamily="34" charset="0"/>
                <a:cs typeface="Arial" pitchFamily="34" charset="0"/>
              </a:rPr>
              <a:t>g</a:t>
            </a:r>
            <a:r>
              <a:rPr lang="es-ES" sz="1800" b="1" i="1">
                <a:latin typeface="Arial" pitchFamily="34" charset="0"/>
                <a:cs typeface="Arial" pitchFamily="34" charset="0"/>
              </a:rPr>
              <a:t>, q</a:t>
            </a:r>
            <a:r>
              <a:rPr lang="es-ES" sz="1800" b="1" i="1" baseline="-30000">
                <a:latin typeface="Arial" pitchFamily="34" charset="0"/>
                <a:cs typeface="Arial" pitchFamily="34" charset="0"/>
              </a:rPr>
              <a:t>w</a:t>
            </a:r>
            <a:r>
              <a:rPr lang="es-ES" sz="1800" i="1">
                <a:latin typeface="Arial" pitchFamily="34" charset="0"/>
                <a:cs typeface="Arial" pitchFamily="34" charset="0"/>
              </a:rPr>
              <a:t> </a:t>
            </a:r>
            <a:r>
              <a:rPr lang="es-ES" sz="1800">
                <a:latin typeface="Arial" pitchFamily="34" charset="0"/>
                <a:cs typeface="Arial" pitchFamily="34" charset="0"/>
              </a:rPr>
              <a:t>= son los caudales volumétricos de petróleo, gas y agua, cm</a:t>
            </a:r>
            <a:r>
              <a:rPr lang="es-ES" sz="1800" baseline="30000">
                <a:latin typeface="Arial" pitchFamily="34" charset="0"/>
                <a:cs typeface="Arial" pitchFamily="34" charset="0"/>
              </a:rPr>
              <a:t>3</a:t>
            </a:r>
            <a:r>
              <a:rPr lang="es-ES" sz="1800">
                <a:latin typeface="Arial" pitchFamily="34" charset="0"/>
                <a:cs typeface="Arial" pitchFamily="34" charset="0"/>
              </a:rPr>
              <a:t>/seg</a:t>
            </a:r>
            <a:endParaRPr lang="es-ES" sz="1800">
              <a:cs typeface="Times New Roman" pitchFamily="18" charset="0"/>
            </a:endParaRPr>
          </a:p>
          <a:p>
            <a:pPr algn="just" eaLnBrk="0" hangingPunct="0">
              <a:spcBef>
                <a:spcPct val="50000"/>
              </a:spcBef>
              <a:tabLst>
                <a:tab pos="514350" algn="l"/>
                <a:tab pos="981075" algn="l"/>
                <a:tab pos="1243013" algn="l"/>
                <a:tab pos="2974975" algn="l"/>
              </a:tabLst>
            </a:pPr>
            <a:r>
              <a:rPr lang="es-ES" sz="1800" b="1" i="1">
                <a:latin typeface="Arial" pitchFamily="34" charset="0"/>
                <a:cs typeface="Arial" pitchFamily="34" charset="0"/>
              </a:rPr>
              <a:t>A</a:t>
            </a:r>
            <a:r>
              <a:rPr lang="es-ES" sz="1800" i="1">
                <a:latin typeface="Arial" pitchFamily="34" charset="0"/>
                <a:cs typeface="Arial" pitchFamily="34" charset="0"/>
              </a:rPr>
              <a:t> </a:t>
            </a:r>
            <a:r>
              <a:rPr lang="es-ES" sz="1800">
                <a:latin typeface="Arial" pitchFamily="34" charset="0"/>
                <a:cs typeface="Arial" pitchFamily="34" charset="0"/>
              </a:rPr>
              <a:t>= área transversal, cm</a:t>
            </a:r>
            <a:r>
              <a:rPr lang="es-ES" sz="1800" baseline="30000">
                <a:latin typeface="Arial" pitchFamily="34" charset="0"/>
                <a:cs typeface="Arial" pitchFamily="34" charset="0"/>
              </a:rPr>
              <a:t>2</a:t>
            </a:r>
            <a:endParaRPr lang="es-ES" sz="1800">
              <a:cs typeface="Times New Roman" pitchFamily="18" charset="0"/>
            </a:endParaRPr>
          </a:p>
          <a:p>
            <a:pPr algn="just" eaLnBrk="0" hangingPunct="0">
              <a:spcBef>
                <a:spcPct val="50000"/>
              </a:spcBef>
              <a:tabLst>
                <a:tab pos="514350" algn="l"/>
                <a:tab pos="981075" algn="l"/>
                <a:tab pos="1243013" algn="l"/>
                <a:tab pos="2974975" algn="l"/>
              </a:tabLst>
            </a:pPr>
            <a:r>
              <a:rPr lang="es-ES" sz="1800" b="1" i="1">
                <a:latin typeface="Arial" pitchFamily="34" charset="0"/>
                <a:cs typeface="Arial" pitchFamily="34" charset="0"/>
              </a:rPr>
              <a:t>k</a:t>
            </a:r>
            <a:r>
              <a:rPr lang="es-ES" sz="1800" b="1" i="1" baseline="-30000">
                <a:latin typeface="Arial" pitchFamily="34" charset="0"/>
                <a:cs typeface="Arial" pitchFamily="34" charset="0"/>
              </a:rPr>
              <a:t>o</a:t>
            </a:r>
            <a:r>
              <a:rPr lang="es-ES" sz="1800" b="1" i="1">
                <a:latin typeface="Arial" pitchFamily="34" charset="0"/>
                <a:cs typeface="Arial" pitchFamily="34" charset="0"/>
              </a:rPr>
              <a:t>, k</a:t>
            </a:r>
            <a:r>
              <a:rPr lang="es-ES" sz="1800" b="1" i="1" baseline="-30000">
                <a:latin typeface="Arial" pitchFamily="34" charset="0"/>
                <a:cs typeface="Arial" pitchFamily="34" charset="0"/>
              </a:rPr>
              <a:t>g</a:t>
            </a:r>
            <a:r>
              <a:rPr lang="es-ES" sz="1800" b="1" i="1">
                <a:latin typeface="Arial" pitchFamily="34" charset="0"/>
                <a:cs typeface="Arial" pitchFamily="34" charset="0"/>
              </a:rPr>
              <a:t>, k</a:t>
            </a:r>
            <a:r>
              <a:rPr lang="es-ES" sz="1800" b="1" i="1" baseline="-30000">
                <a:latin typeface="Arial" pitchFamily="34" charset="0"/>
                <a:cs typeface="Arial" pitchFamily="34" charset="0"/>
              </a:rPr>
              <a:t>w</a:t>
            </a:r>
            <a:r>
              <a:rPr lang="es-ES" sz="1800" i="1">
                <a:latin typeface="Arial" pitchFamily="34" charset="0"/>
                <a:cs typeface="Arial" pitchFamily="34" charset="0"/>
              </a:rPr>
              <a:t> </a:t>
            </a:r>
            <a:r>
              <a:rPr lang="es-ES" sz="1800">
                <a:latin typeface="Arial" pitchFamily="34" charset="0"/>
                <a:cs typeface="Arial" pitchFamily="34" charset="0"/>
              </a:rPr>
              <a:t>= permeabilidades efectivas al petróleo, gas y agua, darcys</a:t>
            </a:r>
            <a:endParaRPr lang="es-ES" sz="1800">
              <a:cs typeface="Times New Roman" pitchFamily="18" charset="0"/>
            </a:endParaRPr>
          </a:p>
          <a:p>
            <a:pPr algn="just" eaLnBrk="0" hangingPunct="0">
              <a:spcBef>
                <a:spcPct val="50000"/>
              </a:spcBef>
              <a:tabLst>
                <a:tab pos="514350" algn="l"/>
                <a:tab pos="981075" algn="l"/>
                <a:tab pos="1243013" algn="l"/>
                <a:tab pos="2974975" algn="l"/>
              </a:tabLst>
            </a:pPr>
            <a:r>
              <a:rPr lang="es-ES" sz="1800" b="1" i="1">
                <a:latin typeface="Arial" pitchFamily="34" charset="0"/>
                <a:cs typeface="Arial" pitchFamily="34" charset="0"/>
              </a:rPr>
              <a:t>p</a:t>
            </a:r>
            <a:r>
              <a:rPr lang="es-ES" sz="1800" b="1" i="1" baseline="-30000">
                <a:latin typeface="Arial" pitchFamily="34" charset="0"/>
                <a:cs typeface="Arial" pitchFamily="34" charset="0"/>
              </a:rPr>
              <a:t>o</a:t>
            </a:r>
            <a:r>
              <a:rPr lang="es-ES" sz="1800" b="1" i="1">
                <a:latin typeface="Arial" pitchFamily="34" charset="0"/>
                <a:cs typeface="Arial" pitchFamily="34" charset="0"/>
              </a:rPr>
              <a:t>, p</a:t>
            </a:r>
            <a:r>
              <a:rPr lang="es-ES" sz="1800" b="1" i="1" baseline="-30000">
                <a:latin typeface="Arial" pitchFamily="34" charset="0"/>
                <a:cs typeface="Arial" pitchFamily="34" charset="0"/>
              </a:rPr>
              <a:t>g</a:t>
            </a:r>
            <a:r>
              <a:rPr lang="es-ES" sz="1800" b="1" i="1">
                <a:latin typeface="Arial" pitchFamily="34" charset="0"/>
                <a:cs typeface="Arial" pitchFamily="34" charset="0"/>
              </a:rPr>
              <a:t>, p</a:t>
            </a:r>
            <a:r>
              <a:rPr lang="es-ES" sz="1800" b="1" i="1" baseline="-30000">
                <a:latin typeface="Arial" pitchFamily="34" charset="0"/>
                <a:cs typeface="Arial" pitchFamily="34" charset="0"/>
              </a:rPr>
              <a:t>w</a:t>
            </a:r>
            <a:r>
              <a:rPr lang="es-ES" sz="1800" i="1">
                <a:latin typeface="Arial" pitchFamily="34" charset="0"/>
                <a:cs typeface="Arial" pitchFamily="34" charset="0"/>
              </a:rPr>
              <a:t> </a:t>
            </a:r>
            <a:r>
              <a:rPr lang="es-ES" sz="1800">
                <a:latin typeface="Arial" pitchFamily="34" charset="0"/>
                <a:cs typeface="Arial" pitchFamily="34" charset="0"/>
              </a:rPr>
              <a:t>= presión dentro de las fases de petróleo, gas y</a:t>
            </a:r>
            <a:r>
              <a:rPr lang="es-AR" sz="1800">
                <a:latin typeface="Arial" pitchFamily="34" charset="0"/>
                <a:cs typeface="Arial" pitchFamily="34" charset="0"/>
              </a:rPr>
              <a:t> </a:t>
            </a:r>
            <a:r>
              <a:rPr lang="es-ES" sz="1800">
                <a:latin typeface="Arial" pitchFamily="34" charset="0"/>
                <a:cs typeface="Arial" pitchFamily="34" charset="0"/>
              </a:rPr>
              <a:t>agua, atm</a:t>
            </a:r>
            <a:endParaRPr lang="es-ES" sz="1800">
              <a:cs typeface="Times New Roman" pitchFamily="18" charset="0"/>
            </a:endParaRPr>
          </a:p>
          <a:p>
            <a:pPr algn="just" eaLnBrk="0" hangingPunct="0">
              <a:spcBef>
                <a:spcPct val="50000"/>
              </a:spcBef>
              <a:tabLst>
                <a:tab pos="514350" algn="l"/>
                <a:tab pos="981075" algn="l"/>
                <a:tab pos="1243013" algn="l"/>
                <a:tab pos="2974975" algn="l"/>
              </a:tabLst>
            </a:pPr>
            <a:r>
              <a:rPr lang="es-ES" sz="1800" b="1">
                <a:latin typeface="Symbol" pitchFamily="18" charset="2"/>
                <a:cs typeface="Times New Roman" pitchFamily="18" charset="0"/>
              </a:rPr>
              <a:t>m</a:t>
            </a:r>
            <a:r>
              <a:rPr lang="es-ES" sz="1800" b="1" baseline="-30000">
                <a:latin typeface="Arial" pitchFamily="34" charset="0"/>
                <a:cs typeface="Arial" pitchFamily="34" charset="0"/>
              </a:rPr>
              <a:t>o</a:t>
            </a:r>
            <a:r>
              <a:rPr lang="es-ES" sz="1800" b="1">
                <a:latin typeface="Arial" pitchFamily="34" charset="0"/>
                <a:cs typeface="Arial" pitchFamily="34" charset="0"/>
              </a:rPr>
              <a:t>,</a:t>
            </a:r>
            <a:r>
              <a:rPr lang="es-ES" sz="1800" b="1">
                <a:latin typeface="Symbol" pitchFamily="18" charset="2"/>
                <a:cs typeface="Times New Roman" pitchFamily="18" charset="0"/>
              </a:rPr>
              <a:t> m</a:t>
            </a:r>
            <a:r>
              <a:rPr lang="es-ES" sz="1800" b="1" baseline="-30000">
                <a:latin typeface="Arial" pitchFamily="34" charset="0"/>
                <a:cs typeface="Arial" pitchFamily="34" charset="0"/>
              </a:rPr>
              <a:t>g</a:t>
            </a:r>
            <a:r>
              <a:rPr lang="es-ES" sz="1800" b="1">
                <a:latin typeface="Arial" pitchFamily="34" charset="0"/>
                <a:cs typeface="Arial" pitchFamily="34" charset="0"/>
              </a:rPr>
              <a:t>,</a:t>
            </a:r>
            <a:r>
              <a:rPr lang="es-ES" sz="1800" b="1">
                <a:latin typeface="Symbol" pitchFamily="18" charset="2"/>
                <a:cs typeface="Times New Roman" pitchFamily="18" charset="0"/>
              </a:rPr>
              <a:t> m</a:t>
            </a:r>
            <a:r>
              <a:rPr lang="es-ES" sz="1800" b="1" baseline="-30000">
                <a:latin typeface="Arial" pitchFamily="34" charset="0"/>
                <a:cs typeface="Arial" pitchFamily="34" charset="0"/>
              </a:rPr>
              <a:t>w</a:t>
            </a:r>
            <a:r>
              <a:rPr lang="es-ES" sz="1800">
                <a:latin typeface="Arial" pitchFamily="34" charset="0"/>
                <a:cs typeface="Arial" pitchFamily="34" charset="0"/>
              </a:rPr>
              <a:t> = viscosidades del petróleo, gas y agua, cp</a:t>
            </a:r>
            <a:endParaRPr lang="es-ES" sz="1800">
              <a:cs typeface="Times New Roman" pitchFamily="18" charset="0"/>
            </a:endParaRPr>
          </a:p>
          <a:p>
            <a:pPr algn="just" eaLnBrk="0" hangingPunct="0">
              <a:spcBef>
                <a:spcPct val="50000"/>
              </a:spcBef>
              <a:tabLst>
                <a:tab pos="514350" algn="l"/>
                <a:tab pos="981075" algn="l"/>
                <a:tab pos="1243013" algn="l"/>
                <a:tab pos="2974975" algn="l"/>
              </a:tabLst>
            </a:pPr>
            <a:r>
              <a:rPr lang="es-ES" sz="1800" b="1" i="1">
                <a:latin typeface="Arial" pitchFamily="34" charset="0"/>
                <a:cs typeface="Arial" pitchFamily="34" charset="0"/>
              </a:rPr>
              <a:t>x </a:t>
            </a:r>
            <a:r>
              <a:rPr lang="es-ES" sz="1800">
                <a:latin typeface="Arial" pitchFamily="34" charset="0"/>
                <a:cs typeface="Arial" pitchFamily="34" charset="0"/>
              </a:rPr>
              <a:t>= distancia, cm</a:t>
            </a:r>
            <a:endParaRPr lang="es-ES" sz="1800">
              <a:cs typeface="Times New Roman" pitchFamily="18" charset="0"/>
            </a:endParaRPr>
          </a:p>
          <a:p>
            <a:pPr eaLnBrk="0" hangingPunct="0">
              <a:tabLst>
                <a:tab pos="514350" algn="l"/>
                <a:tab pos="981075" algn="l"/>
                <a:tab pos="1243013" algn="l"/>
                <a:tab pos="2974975" algn="l"/>
              </a:tabLst>
            </a:pPr>
            <a:endParaRPr lang="es-ES" sz="1800"/>
          </a:p>
        </p:txBody>
      </p:sp>
      <p:grpSp>
        <p:nvGrpSpPr>
          <p:cNvPr id="8199" name="Group 9"/>
          <p:cNvGrpSpPr>
            <a:grpSpLocks/>
          </p:cNvGrpSpPr>
          <p:nvPr/>
        </p:nvGrpSpPr>
        <p:grpSpPr bwMode="auto">
          <a:xfrm>
            <a:off x="762000" y="2667000"/>
            <a:ext cx="7391400" cy="865188"/>
            <a:chOff x="480" y="1584"/>
            <a:chExt cx="4656" cy="545"/>
          </a:xfrm>
        </p:grpSpPr>
        <p:graphicFrame>
          <p:nvGraphicFramePr>
            <p:cNvPr id="8194" name="Object 0"/>
            <p:cNvGraphicFramePr>
              <a:graphicFrameLocks noChangeAspect="1"/>
            </p:cNvGraphicFramePr>
            <p:nvPr/>
          </p:nvGraphicFramePr>
          <p:xfrm>
            <a:off x="480" y="1584"/>
            <a:ext cx="1248" cy="540"/>
          </p:xfrm>
          <a:graphic>
            <a:graphicData uri="http://schemas.openxmlformats.org/presentationml/2006/ole">
              <mc:AlternateContent xmlns:mc="http://schemas.openxmlformats.org/markup-compatibility/2006">
                <mc:Choice xmlns:v="urn:schemas-microsoft-com:vml" Requires="v">
                  <p:oleObj spid="_x0000_s8476" r:id="rId3" imgW="990170" imgH="431613" progId="Equation.3">
                    <p:embed/>
                  </p:oleObj>
                </mc:Choice>
                <mc:Fallback>
                  <p:oleObj r:id="rId3" imgW="990170" imgH="431613" progId="Equation.3">
                    <p:embed/>
                    <p:pic>
                      <p:nvPicPr>
                        <p:cNvPr id="0" name="Object 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 y="1584"/>
                          <a:ext cx="1248" cy="540"/>
                        </a:xfrm>
                        <a:prstGeom prst="rect">
                          <a:avLst/>
                        </a:prstGeom>
                        <a:noFill/>
                        <a:ln w="38100">
                          <a:solidFill>
                            <a:srgbClr val="CC99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5" name="Object 1"/>
            <p:cNvGraphicFramePr>
              <a:graphicFrameLocks noChangeAspect="1"/>
            </p:cNvGraphicFramePr>
            <p:nvPr/>
          </p:nvGraphicFramePr>
          <p:xfrm>
            <a:off x="2208" y="1584"/>
            <a:ext cx="1200" cy="545"/>
          </p:xfrm>
          <a:graphic>
            <a:graphicData uri="http://schemas.openxmlformats.org/presentationml/2006/ole">
              <mc:AlternateContent xmlns:mc="http://schemas.openxmlformats.org/markup-compatibility/2006">
                <mc:Choice xmlns:v="urn:schemas-microsoft-com:vml" Requires="v">
                  <p:oleObj spid="_x0000_s8477" r:id="rId5" imgW="1028700" imgH="469900" progId="Equation.3">
                    <p:embed/>
                  </p:oleObj>
                </mc:Choice>
                <mc:Fallback>
                  <p:oleObj r:id="rId5" imgW="1028700" imgH="469900" progId="Equation.3">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8" y="1584"/>
                          <a:ext cx="1200" cy="545"/>
                        </a:xfrm>
                        <a:prstGeom prst="rect">
                          <a:avLst/>
                        </a:prstGeom>
                        <a:noFill/>
                        <a:ln w="38100">
                          <a:solidFill>
                            <a:srgbClr val="CC99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6" name="Object 2"/>
            <p:cNvGraphicFramePr>
              <a:graphicFrameLocks noChangeAspect="1"/>
            </p:cNvGraphicFramePr>
            <p:nvPr/>
          </p:nvGraphicFramePr>
          <p:xfrm>
            <a:off x="3840" y="1584"/>
            <a:ext cx="1296" cy="536"/>
          </p:xfrm>
          <a:graphic>
            <a:graphicData uri="http://schemas.openxmlformats.org/presentationml/2006/ole">
              <mc:AlternateContent xmlns:mc="http://schemas.openxmlformats.org/markup-compatibility/2006">
                <mc:Choice xmlns:v="urn:schemas-microsoft-com:vml" Requires="v">
                  <p:oleObj spid="_x0000_s8478" r:id="rId7" imgW="1040948" imgH="431613" progId="Equation.3">
                    <p:embed/>
                  </p:oleObj>
                </mc:Choice>
                <mc:Fallback>
                  <p:oleObj r:id="rId7" imgW="1040948" imgH="431613" progId="Equation.3">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0" y="1584"/>
                          <a:ext cx="1296" cy="536"/>
                        </a:xfrm>
                        <a:prstGeom prst="rect">
                          <a:avLst/>
                        </a:prstGeom>
                        <a:noFill/>
                        <a:ln w="38100">
                          <a:solidFill>
                            <a:srgbClr val="CC99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8" name="Text Box 3"/>
          <p:cNvSpPr txBox="1">
            <a:spLocks noChangeArrowheads="1"/>
          </p:cNvSpPr>
          <p:nvPr/>
        </p:nvSpPr>
        <p:spPr bwMode="auto">
          <a:xfrm>
            <a:off x="8288125" y="6581001"/>
            <a:ext cx="864339" cy="276999"/>
          </a:xfrm>
          <a:prstGeom prst="rect">
            <a:avLst/>
          </a:prstGeom>
          <a:noFill/>
          <a:ln w="9525">
            <a:noFill/>
            <a:miter lim="800000"/>
            <a:headEnd/>
            <a:tailEnd/>
          </a:ln>
          <a:effectLst/>
        </p:spPr>
        <p:txBody>
          <a:bodyPr wrap="none">
            <a:spAutoFit/>
          </a:bodyPr>
          <a:lstStyle/>
          <a:p>
            <a:pPr>
              <a:defRPr/>
            </a:pPr>
            <a:r>
              <a:rPr lang="es-AR" sz="1200" b="1" dirty="0">
                <a:solidFill>
                  <a:srgbClr val="CC9900"/>
                </a:solidFill>
                <a:effectLst>
                  <a:outerShdw blurRad="38100" dist="38100" dir="2700000" algn="tl">
                    <a:srgbClr val="000000"/>
                  </a:outerShdw>
                </a:effectLst>
              </a:rPr>
              <a:t>MLC 2-13</a:t>
            </a:r>
            <a:endParaRPr lang="es-ES" sz="1200" b="1" dirty="0">
              <a:solidFill>
                <a:srgbClr val="CC99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214313" y="928688"/>
            <a:ext cx="8929687" cy="4493538"/>
          </a:xfrm>
          <a:prstGeom prst="rect">
            <a:avLst/>
          </a:prstGeom>
          <a:noFill/>
          <a:ln w="9525">
            <a:noFill/>
            <a:miter lim="800000"/>
            <a:headEnd/>
            <a:tailEnd/>
          </a:ln>
          <a:effectLst/>
        </p:spPr>
        <p:txBody>
          <a:bodyPr>
            <a:spAutoFit/>
          </a:bodyPr>
          <a:lstStyle/>
          <a:p>
            <a:pPr algn="ctr">
              <a:spcBef>
                <a:spcPct val="50000"/>
              </a:spcBef>
              <a:defRPr/>
            </a:pPr>
            <a:endParaRPr lang="es-AR" sz="3200" b="1" dirty="0">
              <a:solidFill>
                <a:srgbClr val="CC9900"/>
              </a:solidFill>
              <a:effectLst>
                <a:outerShdw blurRad="38100" dist="38100" dir="2700000" algn="tl">
                  <a:srgbClr val="000000"/>
                </a:outerShdw>
              </a:effectLst>
            </a:endParaRPr>
          </a:p>
          <a:p>
            <a:pPr algn="ctr">
              <a:spcBef>
                <a:spcPct val="50000"/>
              </a:spcBef>
              <a:defRPr/>
            </a:pPr>
            <a:endParaRPr lang="es-AR" sz="3200" b="1" dirty="0">
              <a:solidFill>
                <a:srgbClr val="CC9900"/>
              </a:solidFill>
              <a:effectLst>
                <a:outerShdw blurRad="38100" dist="38100" dir="2700000" algn="tl">
                  <a:srgbClr val="000000"/>
                </a:outerShdw>
              </a:effectLst>
            </a:endParaRPr>
          </a:p>
          <a:p>
            <a:pPr algn="ctr">
              <a:spcBef>
                <a:spcPct val="50000"/>
              </a:spcBef>
              <a:defRPr/>
            </a:pPr>
            <a:endParaRPr lang="es-AR" sz="3200" b="1" dirty="0">
              <a:solidFill>
                <a:srgbClr val="CC9900"/>
              </a:solidFill>
              <a:effectLst>
                <a:outerShdw blurRad="38100" dist="38100" dir="2700000" algn="tl">
                  <a:srgbClr val="000000"/>
                </a:outerShdw>
              </a:effectLst>
            </a:endParaRPr>
          </a:p>
          <a:p>
            <a:pPr algn="ctr">
              <a:defRPr/>
            </a:pPr>
            <a:r>
              <a:rPr lang="es-ES" sz="6200" b="1" dirty="0">
                <a:solidFill>
                  <a:srgbClr val="CC9900"/>
                </a:solidFill>
                <a:effectLst>
                  <a:outerShdw blurRad="38100" dist="38100" dir="2700000" algn="tl">
                    <a:srgbClr val="000000"/>
                  </a:outerShdw>
                </a:effectLst>
              </a:rPr>
              <a:t>Ecuación De</a:t>
            </a:r>
            <a:r>
              <a:rPr lang="es-AR" sz="6200" b="1" dirty="0">
                <a:solidFill>
                  <a:srgbClr val="CC9900"/>
                </a:solidFill>
                <a:effectLst>
                  <a:outerShdw blurRad="38100" dist="38100" dir="2700000" algn="tl">
                    <a:srgbClr val="000000"/>
                  </a:outerShdw>
                </a:effectLst>
              </a:rPr>
              <a:t> </a:t>
            </a:r>
            <a:r>
              <a:rPr lang="es-ES" sz="6200" b="1" dirty="0">
                <a:solidFill>
                  <a:srgbClr val="CC9900"/>
                </a:solidFill>
                <a:effectLst>
                  <a:outerShdw blurRad="38100" dist="38100" dir="2700000" algn="tl">
                    <a:srgbClr val="000000"/>
                  </a:outerShdw>
                </a:effectLst>
              </a:rPr>
              <a:t>Difusividad</a:t>
            </a:r>
          </a:p>
          <a:p>
            <a:pPr algn="ctr">
              <a:spcBef>
                <a:spcPct val="50000"/>
              </a:spcBef>
              <a:defRPr/>
            </a:pPr>
            <a:endParaRPr lang="es-AR" sz="3200" b="1" dirty="0">
              <a:solidFill>
                <a:srgbClr val="CC9900"/>
              </a:solidFill>
              <a:effectLst>
                <a:outerShdw blurRad="38100" dist="38100" dir="2700000" algn="tl">
                  <a:srgbClr val="000000"/>
                </a:outerShdw>
              </a:effectLst>
            </a:endParaRPr>
          </a:p>
          <a:p>
            <a:pPr algn="just">
              <a:spcBef>
                <a:spcPct val="50000"/>
              </a:spcBef>
              <a:defRPr/>
            </a:pPr>
            <a:endParaRPr lang="es-AR" sz="3200" b="1" dirty="0">
              <a:solidFill>
                <a:srgbClr val="CC9900"/>
              </a:solidFill>
              <a:effectLst>
                <a:outerShdw blurRad="38100" dist="38100" dir="2700000" algn="tl">
                  <a:srgbClr val="000000"/>
                </a:outerShdw>
              </a:effectLst>
            </a:endParaRPr>
          </a:p>
        </p:txBody>
      </p:sp>
      <p:sp>
        <p:nvSpPr>
          <p:cNvPr id="50179" name="Text Box 3"/>
          <p:cNvSpPr txBox="1">
            <a:spLocks noChangeArrowheads="1"/>
          </p:cNvSpPr>
          <p:nvPr/>
        </p:nvSpPr>
        <p:spPr bwMode="auto">
          <a:xfrm>
            <a:off x="8294688" y="6583363"/>
            <a:ext cx="864339" cy="276999"/>
          </a:xfrm>
          <a:prstGeom prst="rect">
            <a:avLst/>
          </a:prstGeom>
          <a:noFill/>
          <a:ln w="9525">
            <a:noFill/>
            <a:miter lim="800000"/>
            <a:headEnd/>
            <a:tailEnd/>
          </a:ln>
          <a:effectLst/>
        </p:spPr>
        <p:txBody>
          <a:bodyPr wrap="none">
            <a:spAutoFit/>
          </a:bodyPr>
          <a:lstStyle/>
          <a:p>
            <a:pPr>
              <a:defRPr/>
            </a:pPr>
            <a:r>
              <a:rPr lang="es-AR" sz="1200" b="1" dirty="0">
                <a:solidFill>
                  <a:srgbClr val="CC9900"/>
                </a:solidFill>
                <a:effectLst>
                  <a:outerShdw blurRad="38100" dist="38100" dir="2700000" algn="tl">
                    <a:srgbClr val="000000"/>
                  </a:outerShdw>
                </a:effectLst>
              </a:rPr>
              <a:t>MLC 2-14</a:t>
            </a:r>
            <a:endParaRPr lang="es-ES" sz="1200" b="1" dirty="0">
              <a:solidFill>
                <a:srgbClr val="CC99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457200" y="1143000"/>
            <a:ext cx="8382000" cy="4886325"/>
          </a:xfrm>
          <a:prstGeom prst="rect">
            <a:avLst/>
          </a:prstGeom>
          <a:noFill/>
          <a:ln w="9525">
            <a:noFill/>
            <a:miter lim="800000"/>
            <a:headEnd/>
            <a:tailEnd/>
          </a:ln>
          <a:effectLst/>
        </p:spPr>
        <p:txBody>
          <a:bodyPr bIns="0">
            <a:spAutoFit/>
          </a:bodyPr>
          <a:lstStyle/>
          <a:p>
            <a:pPr algn="just" eaLnBrk="0" hangingPunct="0">
              <a:lnSpc>
                <a:spcPct val="115000"/>
              </a:lnSpc>
              <a:defRPr/>
            </a:pPr>
            <a:r>
              <a:rPr lang="es-ES" b="1" u="sng" dirty="0">
                <a:solidFill>
                  <a:schemeClr val="accent2"/>
                </a:solidFill>
                <a:effectLst>
                  <a:outerShdw blurRad="38100" dist="38100" dir="2700000" algn="tl">
                    <a:srgbClr val="000000"/>
                  </a:outerShdw>
                </a:effectLst>
                <a:cs typeface="Times New Roman" pitchFamily="18" charset="0"/>
              </a:rPr>
              <a:t>A. Flujo en estado estacionario</a:t>
            </a:r>
          </a:p>
          <a:p>
            <a:pPr eaLnBrk="0" hangingPunct="0">
              <a:lnSpc>
                <a:spcPct val="115000"/>
              </a:lnSpc>
              <a:defRPr/>
            </a:pPr>
            <a:r>
              <a:rPr lang="es-AR" sz="2000" dirty="0">
                <a:cs typeface="Times New Roman" pitchFamily="18" charset="0"/>
              </a:rPr>
              <a:t>Las </a:t>
            </a:r>
            <a:r>
              <a:rPr lang="es-AR" sz="2000" u="sng" dirty="0">
                <a:solidFill>
                  <a:srgbClr val="FF0000"/>
                </a:solidFill>
                <a:effectLst>
                  <a:outerShdw blurRad="38100" dist="38100" dir="2700000" algn="tl">
                    <a:srgbClr val="000000"/>
                  </a:outerShdw>
                </a:effectLst>
                <a:cs typeface="Times New Roman" pitchFamily="18" charset="0"/>
              </a:rPr>
              <a:t>distribuciones</a:t>
            </a:r>
            <a:r>
              <a:rPr lang="es-AR" sz="2000" dirty="0">
                <a:solidFill>
                  <a:srgbClr val="FF0000"/>
                </a:solidFill>
                <a:effectLst>
                  <a:outerShdw blurRad="38100" dist="38100" dir="2700000" algn="tl">
                    <a:srgbClr val="000000"/>
                  </a:outerShdw>
                </a:effectLst>
                <a:cs typeface="Times New Roman" pitchFamily="18" charset="0"/>
              </a:rPr>
              <a:t> </a:t>
            </a:r>
            <a:r>
              <a:rPr lang="es-AR" sz="2000" dirty="0">
                <a:cs typeface="Times New Roman" pitchFamily="18" charset="0"/>
              </a:rPr>
              <a:t>de </a:t>
            </a:r>
            <a:r>
              <a:rPr lang="es-AR" sz="2000" u="sng" dirty="0">
                <a:solidFill>
                  <a:srgbClr val="FF0000"/>
                </a:solidFill>
                <a:effectLst>
                  <a:outerShdw blurRad="38100" dist="38100" dir="2700000" algn="tl">
                    <a:srgbClr val="000000"/>
                  </a:outerShdw>
                </a:effectLst>
                <a:cs typeface="Times New Roman" pitchFamily="18" charset="0"/>
              </a:rPr>
              <a:t>presión</a:t>
            </a:r>
            <a:r>
              <a:rPr lang="es-AR" sz="2000" dirty="0">
                <a:solidFill>
                  <a:srgbClr val="FF0000"/>
                </a:solidFill>
                <a:effectLst>
                  <a:outerShdw blurRad="38100" dist="38100" dir="2700000" algn="tl">
                    <a:srgbClr val="000000"/>
                  </a:outerShdw>
                </a:effectLst>
                <a:cs typeface="Times New Roman" pitchFamily="18" charset="0"/>
              </a:rPr>
              <a:t> </a:t>
            </a:r>
            <a:r>
              <a:rPr lang="es-AR" sz="2000" dirty="0">
                <a:solidFill>
                  <a:schemeClr val="tx2"/>
                </a:solidFill>
                <a:cs typeface="Times New Roman" pitchFamily="18" charset="0"/>
              </a:rPr>
              <a:t>y </a:t>
            </a:r>
            <a:r>
              <a:rPr lang="es-AR" sz="2000" u="sng" dirty="0">
                <a:solidFill>
                  <a:srgbClr val="FF0000"/>
                </a:solidFill>
                <a:effectLst>
                  <a:outerShdw blurRad="38100" dist="38100" dir="2700000" algn="tl">
                    <a:srgbClr val="000000"/>
                  </a:outerShdw>
                </a:effectLst>
                <a:cs typeface="Times New Roman" pitchFamily="18" charset="0"/>
              </a:rPr>
              <a:t>caudal</a:t>
            </a:r>
            <a:r>
              <a:rPr lang="es-AR" sz="2000" dirty="0">
                <a:solidFill>
                  <a:srgbClr val="FF0000"/>
                </a:solidFill>
                <a:effectLst>
                  <a:outerShdw blurRad="38100" dist="38100" dir="2700000" algn="tl">
                    <a:srgbClr val="000000"/>
                  </a:outerShdw>
                </a:effectLst>
                <a:cs typeface="Times New Roman" pitchFamily="18" charset="0"/>
              </a:rPr>
              <a:t> </a:t>
            </a:r>
            <a:r>
              <a:rPr lang="es-AR" sz="2000" dirty="0">
                <a:solidFill>
                  <a:schemeClr val="tx2"/>
                </a:solidFill>
                <a:cs typeface="Times New Roman" pitchFamily="18" charset="0"/>
              </a:rPr>
              <a:t>en el reservorio permanecen </a:t>
            </a:r>
            <a:r>
              <a:rPr lang="es-AR" sz="2000" u="sng" dirty="0">
                <a:solidFill>
                  <a:srgbClr val="FF0000"/>
                </a:solidFill>
                <a:effectLst>
                  <a:outerShdw blurRad="38100" dist="38100" dir="2700000" algn="tl">
                    <a:srgbClr val="000000"/>
                  </a:outerShdw>
                </a:effectLst>
                <a:cs typeface="Times New Roman" pitchFamily="18" charset="0"/>
              </a:rPr>
              <a:t>constantes en el tiempo</a:t>
            </a:r>
            <a:r>
              <a:rPr lang="es-AR" sz="2000" dirty="0">
                <a:solidFill>
                  <a:srgbClr val="FF0000"/>
                </a:solidFill>
                <a:effectLst>
                  <a:outerShdw blurRad="38100" dist="38100" dir="2700000" algn="tl">
                    <a:srgbClr val="000000"/>
                  </a:outerShdw>
                </a:effectLst>
                <a:cs typeface="Times New Roman" pitchFamily="18" charset="0"/>
              </a:rPr>
              <a:t>.</a:t>
            </a:r>
            <a:r>
              <a:rPr lang="es-ES" sz="2000" dirty="0">
                <a:cs typeface="Times New Roman" pitchFamily="18" charset="0"/>
              </a:rPr>
              <a:t> </a:t>
            </a:r>
            <a:r>
              <a:rPr lang="es-ES" sz="2000" dirty="0" err="1">
                <a:cs typeface="Times New Roman" pitchFamily="18" charset="0"/>
              </a:rPr>
              <a:t>Darcy</a:t>
            </a:r>
            <a:r>
              <a:rPr lang="es-ES" sz="2000" dirty="0">
                <a:cs typeface="Times New Roman" pitchFamily="18" charset="0"/>
              </a:rPr>
              <a:t> asume flujo en estado estacionario.</a:t>
            </a:r>
            <a:r>
              <a:rPr lang="es-AR" sz="2000" dirty="0">
                <a:cs typeface="Times New Roman" pitchFamily="18" charset="0"/>
              </a:rPr>
              <a:t> Se da </a:t>
            </a:r>
            <a:r>
              <a:rPr lang="es-AR" sz="2000" dirty="0" err="1">
                <a:cs typeface="Times New Roman" pitchFamily="18" charset="0"/>
              </a:rPr>
              <a:t>cdo</a:t>
            </a:r>
            <a:r>
              <a:rPr lang="es-AR" sz="2000" dirty="0">
                <a:cs typeface="Times New Roman" pitchFamily="18" charset="0"/>
              </a:rPr>
              <a:t> hay con una acuífera activa o casquete de gas o en una Recuperación Secundaria.</a:t>
            </a:r>
            <a:endParaRPr lang="es-ES" sz="2000" dirty="0">
              <a:cs typeface="Times New Roman" pitchFamily="18" charset="0"/>
            </a:endParaRPr>
          </a:p>
          <a:p>
            <a:pPr eaLnBrk="0" hangingPunct="0">
              <a:lnSpc>
                <a:spcPct val="115000"/>
              </a:lnSpc>
              <a:defRPr/>
            </a:pPr>
            <a:r>
              <a:rPr lang="es-ES" sz="2000" dirty="0">
                <a:cs typeface="Times New Roman" pitchFamily="18" charset="0"/>
              </a:rPr>
              <a:t/>
            </a:r>
            <a:br>
              <a:rPr lang="es-ES" sz="2000" dirty="0">
                <a:cs typeface="Times New Roman" pitchFamily="18" charset="0"/>
              </a:rPr>
            </a:br>
            <a:r>
              <a:rPr lang="es-ES" b="1" u="sng" dirty="0">
                <a:solidFill>
                  <a:schemeClr val="accent2"/>
                </a:solidFill>
                <a:effectLst>
                  <a:outerShdw blurRad="38100" dist="38100" dir="2700000" algn="tl">
                    <a:srgbClr val="000000"/>
                  </a:outerShdw>
                </a:effectLst>
                <a:cs typeface="Times New Roman" pitchFamily="18" charset="0"/>
              </a:rPr>
              <a:t>B. Flujo en estado </a:t>
            </a:r>
            <a:r>
              <a:rPr lang="es-ES" b="1" u="sng" dirty="0" err="1">
                <a:solidFill>
                  <a:schemeClr val="accent2"/>
                </a:solidFill>
                <a:effectLst>
                  <a:outerShdw blurRad="38100" dist="38100" dir="2700000" algn="tl">
                    <a:srgbClr val="000000"/>
                  </a:outerShdw>
                </a:effectLst>
                <a:cs typeface="Times New Roman" pitchFamily="18" charset="0"/>
              </a:rPr>
              <a:t>semi</a:t>
            </a:r>
            <a:r>
              <a:rPr lang="es-ES" b="1" u="sng" dirty="0">
                <a:solidFill>
                  <a:schemeClr val="accent2"/>
                </a:solidFill>
                <a:effectLst>
                  <a:outerShdw blurRad="38100" dist="38100" dir="2700000" algn="tl">
                    <a:srgbClr val="000000"/>
                  </a:outerShdw>
                </a:effectLst>
                <a:cs typeface="Times New Roman" pitchFamily="18" charset="0"/>
              </a:rPr>
              <a:t>-estacionario</a:t>
            </a:r>
            <a:r>
              <a:rPr lang="es-ES" sz="2000" dirty="0">
                <a:cs typeface="Times New Roman" pitchFamily="18" charset="0"/>
              </a:rPr>
              <a:t> (cuasi-estable o </a:t>
            </a:r>
            <a:r>
              <a:rPr lang="es-ES" sz="2000" dirty="0" err="1">
                <a:cs typeface="Times New Roman" pitchFamily="18" charset="0"/>
              </a:rPr>
              <a:t>pseudo</a:t>
            </a:r>
            <a:r>
              <a:rPr lang="es-ES" sz="2000" dirty="0">
                <a:cs typeface="Times New Roman" pitchFamily="18" charset="0"/>
              </a:rPr>
              <a:t>-estable)</a:t>
            </a:r>
          </a:p>
          <a:p>
            <a:pPr eaLnBrk="0" hangingPunct="0">
              <a:lnSpc>
                <a:spcPct val="115000"/>
              </a:lnSpc>
              <a:defRPr/>
            </a:pPr>
            <a:r>
              <a:rPr lang="es-ES" sz="2000" dirty="0">
                <a:cs typeface="Times New Roman" pitchFamily="18" charset="0"/>
              </a:rPr>
              <a:t>Se da c</a:t>
            </a:r>
            <a:r>
              <a:rPr lang="es-AR" sz="2000" dirty="0">
                <a:cs typeface="Times New Roman" pitchFamily="18" charset="0"/>
              </a:rPr>
              <a:t>d</a:t>
            </a:r>
            <a:r>
              <a:rPr lang="es-ES" sz="2000" dirty="0">
                <a:cs typeface="Times New Roman" pitchFamily="18" charset="0"/>
              </a:rPr>
              <a:t>o la </a:t>
            </a:r>
            <a:r>
              <a:rPr lang="es-ES" sz="2000" dirty="0">
                <a:solidFill>
                  <a:srgbClr val="FF0000"/>
                </a:solidFill>
                <a:effectLst>
                  <a:outerShdw blurRad="38100" dist="38100" dir="2700000" algn="tl">
                    <a:srgbClr val="000000"/>
                  </a:outerShdw>
                </a:effectLst>
                <a:cs typeface="Times New Roman" pitchFamily="18" charset="0"/>
              </a:rPr>
              <a:t>presión disminuye linealmente con el tiempo en cualquier posición de reservorio</a:t>
            </a:r>
            <a:r>
              <a:rPr lang="es-ES" sz="2000" dirty="0">
                <a:cs typeface="Times New Roman" pitchFamily="18" charset="0"/>
              </a:rPr>
              <a:t> y es directamente proporcional al retiro de HC del reservorio e inversamente proporcional al volumen </a:t>
            </a:r>
            <a:r>
              <a:rPr lang="es-ES" sz="2000" dirty="0" err="1">
                <a:cs typeface="Times New Roman" pitchFamily="18" charset="0"/>
              </a:rPr>
              <a:t>drenable</a:t>
            </a:r>
            <a:r>
              <a:rPr lang="es-ES" sz="2000" dirty="0">
                <a:cs typeface="Times New Roman" pitchFamily="18" charset="0"/>
              </a:rPr>
              <a:t>. </a:t>
            </a:r>
          </a:p>
          <a:p>
            <a:pPr eaLnBrk="0" hangingPunct="0">
              <a:lnSpc>
                <a:spcPct val="115000"/>
              </a:lnSpc>
              <a:defRPr/>
            </a:pPr>
            <a:endParaRPr lang="es-AR" b="1" u="sng" dirty="0">
              <a:solidFill>
                <a:schemeClr val="accent2"/>
              </a:solidFill>
              <a:effectLst>
                <a:outerShdw blurRad="38100" dist="38100" dir="2700000" algn="tl">
                  <a:srgbClr val="000000"/>
                </a:outerShdw>
              </a:effectLst>
              <a:cs typeface="Times New Roman" pitchFamily="18" charset="0"/>
            </a:endParaRPr>
          </a:p>
          <a:p>
            <a:pPr eaLnBrk="0" hangingPunct="0">
              <a:lnSpc>
                <a:spcPct val="115000"/>
              </a:lnSpc>
              <a:defRPr/>
            </a:pPr>
            <a:r>
              <a:rPr lang="es-ES" b="1" u="sng" dirty="0">
                <a:solidFill>
                  <a:schemeClr val="accent2"/>
                </a:solidFill>
                <a:effectLst>
                  <a:outerShdw blurRad="38100" dist="38100" dir="2700000" algn="tl">
                    <a:srgbClr val="000000"/>
                  </a:outerShdw>
                </a:effectLst>
                <a:cs typeface="Times New Roman" pitchFamily="18" charset="0"/>
              </a:rPr>
              <a:t>C. Flujo Transitorio</a:t>
            </a:r>
            <a:r>
              <a:rPr lang="es-ES" b="1" dirty="0">
                <a:solidFill>
                  <a:schemeClr val="accent2"/>
                </a:solidFill>
                <a:cs typeface="Times New Roman" pitchFamily="18" charset="0"/>
              </a:rPr>
              <a:t/>
            </a:r>
            <a:br>
              <a:rPr lang="es-ES" b="1" dirty="0">
                <a:solidFill>
                  <a:schemeClr val="accent2"/>
                </a:solidFill>
                <a:cs typeface="Times New Roman" pitchFamily="18" charset="0"/>
              </a:rPr>
            </a:br>
            <a:r>
              <a:rPr lang="es-ES" sz="2000" dirty="0">
                <a:solidFill>
                  <a:srgbClr val="FF0000"/>
                </a:solidFill>
                <a:effectLst>
                  <a:outerShdw blurRad="38100" dist="38100" dir="2700000" algn="tl">
                    <a:srgbClr val="000000"/>
                  </a:outerShdw>
                </a:effectLst>
                <a:cs typeface="Times New Roman" pitchFamily="18" charset="0"/>
              </a:rPr>
              <a:t>La Presión en el reservorio está cambiando de forma </a:t>
            </a:r>
            <a:r>
              <a:rPr lang="es-ES" sz="2000" u="sng" dirty="0">
                <a:solidFill>
                  <a:srgbClr val="FF0000"/>
                </a:solidFill>
                <a:effectLst>
                  <a:outerShdw blurRad="38100" dist="38100" dir="2700000" algn="tl">
                    <a:srgbClr val="000000"/>
                  </a:outerShdw>
                </a:effectLst>
                <a:cs typeface="Times New Roman" pitchFamily="18" charset="0"/>
              </a:rPr>
              <a:t>no lineal con el tiempo</a:t>
            </a:r>
            <a:r>
              <a:rPr lang="es-ES" sz="2000" dirty="0">
                <a:cs typeface="Times New Roman" pitchFamily="18" charset="0"/>
              </a:rPr>
              <a:t>. </a:t>
            </a:r>
          </a:p>
          <a:p>
            <a:pPr eaLnBrk="0" hangingPunct="0">
              <a:lnSpc>
                <a:spcPct val="115000"/>
              </a:lnSpc>
              <a:defRPr/>
            </a:pPr>
            <a:r>
              <a:rPr lang="es-ES" sz="2000" dirty="0">
                <a:cs typeface="Times New Roman" pitchFamily="18" charset="0"/>
              </a:rPr>
              <a:t>La mayor parte de los flujos verdaderos son de naturaleza transitoria</a:t>
            </a:r>
            <a:r>
              <a:rPr lang="es-AR" sz="2000" dirty="0">
                <a:cs typeface="Times New Roman" pitchFamily="18" charset="0"/>
              </a:rPr>
              <a:t>.</a:t>
            </a:r>
            <a:endParaRPr lang="es-ES" sz="2000" dirty="0">
              <a:cs typeface="Times New Roman" pitchFamily="18" charset="0"/>
            </a:endParaRPr>
          </a:p>
        </p:txBody>
      </p:sp>
      <p:sp>
        <p:nvSpPr>
          <p:cNvPr id="25603" name="Rectangle 3"/>
          <p:cNvSpPr>
            <a:spLocks noChangeArrowheads="1"/>
          </p:cNvSpPr>
          <p:nvPr/>
        </p:nvSpPr>
        <p:spPr bwMode="auto">
          <a:xfrm>
            <a:off x="0" y="381000"/>
            <a:ext cx="9144000" cy="457200"/>
          </a:xfrm>
          <a:prstGeom prst="rect">
            <a:avLst/>
          </a:prstGeom>
          <a:noFill/>
          <a:ln w="9525">
            <a:noFill/>
            <a:miter lim="800000"/>
            <a:headEnd/>
            <a:tailEnd/>
          </a:ln>
          <a:effectLst/>
        </p:spPr>
        <p:txBody>
          <a:bodyPr>
            <a:spAutoFit/>
          </a:bodyPr>
          <a:lstStyle/>
          <a:p>
            <a:pPr algn="ctr" eaLnBrk="0" hangingPunct="0">
              <a:defRPr/>
            </a:pPr>
            <a:r>
              <a:rPr lang="es-ES" b="1" dirty="0">
                <a:solidFill>
                  <a:schemeClr val="accent2"/>
                </a:solidFill>
                <a:effectLst>
                  <a:outerShdw blurRad="38100" dist="38100" dir="2700000" algn="tl">
                    <a:srgbClr val="000000"/>
                  </a:outerShdw>
                </a:effectLst>
                <a:cs typeface="Times New Roman" pitchFamily="18" charset="0"/>
              </a:rPr>
              <a:t>Clasificación de Flujo</a:t>
            </a:r>
            <a:r>
              <a:rPr lang="es-AR" b="1" dirty="0">
                <a:solidFill>
                  <a:schemeClr val="accent2"/>
                </a:solidFill>
                <a:effectLst>
                  <a:outerShdw blurRad="38100" dist="38100" dir="2700000" algn="tl">
                    <a:srgbClr val="000000"/>
                  </a:outerShdw>
                </a:effectLst>
                <a:cs typeface="Times New Roman" pitchFamily="18" charset="0"/>
              </a:rPr>
              <a:t>s </a:t>
            </a:r>
            <a:r>
              <a:rPr lang="es-ES" b="1" dirty="0">
                <a:solidFill>
                  <a:schemeClr val="accent2"/>
                </a:solidFill>
                <a:effectLst>
                  <a:outerShdw blurRad="38100" dist="38100" dir="2700000" algn="tl">
                    <a:srgbClr val="000000"/>
                  </a:outerShdw>
                </a:effectLst>
                <a:cs typeface="Times New Roman" pitchFamily="18" charset="0"/>
              </a:rPr>
              <a:t>en Medios Porosos</a:t>
            </a:r>
          </a:p>
        </p:txBody>
      </p:sp>
      <p:sp>
        <p:nvSpPr>
          <p:cNvPr id="25604" name="Text Box 4"/>
          <p:cNvSpPr txBox="1">
            <a:spLocks noChangeArrowheads="1"/>
          </p:cNvSpPr>
          <p:nvPr/>
        </p:nvSpPr>
        <p:spPr bwMode="auto">
          <a:xfrm>
            <a:off x="8294688" y="6583363"/>
            <a:ext cx="864339" cy="276999"/>
          </a:xfrm>
          <a:prstGeom prst="rect">
            <a:avLst/>
          </a:prstGeom>
          <a:noFill/>
          <a:ln w="9525">
            <a:noFill/>
            <a:miter lim="800000"/>
            <a:headEnd/>
            <a:tailEnd/>
          </a:ln>
          <a:effectLst/>
        </p:spPr>
        <p:txBody>
          <a:bodyPr wrap="none">
            <a:spAutoFit/>
          </a:bodyPr>
          <a:lstStyle/>
          <a:p>
            <a:pPr>
              <a:defRPr/>
            </a:pPr>
            <a:r>
              <a:rPr lang="es-AR" sz="1200" b="1" dirty="0">
                <a:solidFill>
                  <a:srgbClr val="CC9900"/>
                </a:solidFill>
                <a:effectLst>
                  <a:outerShdw blurRad="38100" dist="38100" dir="2700000" algn="tl">
                    <a:srgbClr val="000000"/>
                  </a:outerShdw>
                </a:effectLst>
              </a:rPr>
              <a:t>MLC 2-15</a:t>
            </a:r>
            <a:endParaRPr lang="es-ES" sz="1200" b="1" dirty="0">
              <a:solidFill>
                <a:srgbClr val="CC99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457200" y="685800"/>
            <a:ext cx="8686800" cy="5021263"/>
          </a:xfrm>
          <a:prstGeom prst="rect">
            <a:avLst/>
          </a:prstGeom>
          <a:noFill/>
          <a:ln w="9525">
            <a:noFill/>
            <a:miter lim="800000"/>
            <a:headEnd/>
            <a:tailEnd/>
          </a:ln>
          <a:effectLst/>
        </p:spPr>
        <p:txBody>
          <a:bodyPr>
            <a:spAutoFit/>
          </a:bodyPr>
          <a:lstStyle/>
          <a:p>
            <a:pPr eaLnBrk="0" hangingPunct="0">
              <a:lnSpc>
                <a:spcPct val="150000"/>
              </a:lnSpc>
              <a:defRPr/>
            </a:pPr>
            <a:r>
              <a:rPr lang="es-ES" dirty="0">
                <a:cs typeface="Times New Roman" pitchFamily="18" charset="0"/>
              </a:rPr>
              <a:t>Una descripción matemática de flujo de fluidos en un medio poroso puede obtenerse a partir de los principios físicos siguientes: </a:t>
            </a:r>
          </a:p>
          <a:p>
            <a:pPr algn="just" eaLnBrk="0" hangingPunct="0">
              <a:lnSpc>
                <a:spcPct val="150000"/>
              </a:lnSpc>
              <a:defRPr/>
            </a:pPr>
            <a:r>
              <a:rPr lang="es-ES" dirty="0">
                <a:cs typeface="Times New Roman" pitchFamily="18" charset="0"/>
              </a:rPr>
              <a:t> </a:t>
            </a:r>
          </a:p>
          <a:p>
            <a:pPr marL="1336675" lvl="2" indent="-387350" algn="just" eaLnBrk="0" hangingPunct="0">
              <a:lnSpc>
                <a:spcPct val="150000"/>
              </a:lnSpc>
              <a:buFontTx/>
              <a:buChar char="•"/>
              <a:defRPr/>
            </a:pPr>
            <a:r>
              <a:rPr lang="es-ES" b="1" dirty="0">
                <a:solidFill>
                  <a:srgbClr val="FF0000"/>
                </a:solidFill>
                <a:effectLst>
                  <a:outerShdw blurRad="38100" dist="38100" dir="2700000" algn="tl">
                    <a:srgbClr val="000000"/>
                  </a:outerShdw>
                </a:effectLst>
                <a:cs typeface="Times New Roman" pitchFamily="18" charset="0"/>
              </a:rPr>
              <a:t>LEY DE CONSERVACIÓN DE LA MASA,</a:t>
            </a:r>
            <a:r>
              <a:rPr lang="es-ES" b="1" dirty="0">
                <a:effectLst>
                  <a:outerShdw blurRad="38100" dist="38100" dir="2700000" algn="tl">
                    <a:srgbClr val="FFFFFF"/>
                  </a:outerShdw>
                </a:effectLst>
                <a:cs typeface="Times New Roman" pitchFamily="18" charset="0"/>
              </a:rPr>
              <a:t> </a:t>
            </a:r>
            <a:endParaRPr lang="es-AR" b="1" dirty="0">
              <a:effectLst>
                <a:outerShdw blurRad="38100" dist="38100" dir="2700000" algn="tl">
                  <a:srgbClr val="FFFFFF"/>
                </a:outerShdw>
              </a:effectLst>
              <a:cs typeface="Times New Roman" pitchFamily="18" charset="0"/>
            </a:endParaRPr>
          </a:p>
          <a:p>
            <a:pPr marL="1336675" lvl="2" indent="-387350" algn="just" eaLnBrk="0" hangingPunct="0">
              <a:lnSpc>
                <a:spcPct val="150000"/>
              </a:lnSpc>
              <a:buFontTx/>
              <a:buChar char="•"/>
              <a:defRPr/>
            </a:pPr>
            <a:endParaRPr lang="es-ES" b="1" dirty="0">
              <a:effectLst>
                <a:outerShdw blurRad="38100" dist="38100" dir="2700000" algn="tl">
                  <a:srgbClr val="FFFFFF"/>
                </a:outerShdw>
              </a:effectLst>
              <a:cs typeface="Times New Roman" pitchFamily="18" charset="0"/>
            </a:endParaRPr>
          </a:p>
          <a:p>
            <a:pPr marL="1336675" lvl="2" indent="-387350" algn="just" eaLnBrk="0" hangingPunct="0">
              <a:lnSpc>
                <a:spcPct val="150000"/>
              </a:lnSpc>
              <a:buFontTx/>
              <a:buChar char="•"/>
              <a:defRPr/>
            </a:pPr>
            <a:r>
              <a:rPr lang="es-ES" b="1" dirty="0">
                <a:solidFill>
                  <a:schemeClr val="accent2"/>
                </a:solidFill>
                <a:effectLst>
                  <a:outerShdw blurRad="38100" dist="38100" dir="2700000" algn="tl">
                    <a:srgbClr val="000000"/>
                  </a:outerShdw>
                </a:effectLst>
                <a:cs typeface="Times New Roman" pitchFamily="18" charset="0"/>
              </a:rPr>
              <a:t>LEY DE DARCY</a:t>
            </a:r>
            <a:endParaRPr lang="es-AR" b="1" dirty="0">
              <a:solidFill>
                <a:schemeClr val="accent2"/>
              </a:solidFill>
              <a:effectLst>
                <a:outerShdw blurRad="38100" dist="38100" dir="2700000" algn="tl">
                  <a:srgbClr val="000000"/>
                </a:outerShdw>
              </a:effectLst>
              <a:cs typeface="Times New Roman" pitchFamily="18" charset="0"/>
            </a:endParaRPr>
          </a:p>
          <a:p>
            <a:pPr marL="1336675" lvl="2" indent="-387350" algn="just" eaLnBrk="0" hangingPunct="0">
              <a:lnSpc>
                <a:spcPct val="150000"/>
              </a:lnSpc>
              <a:buFontTx/>
              <a:buChar char="•"/>
              <a:defRPr/>
            </a:pPr>
            <a:endParaRPr lang="es-ES" b="1" dirty="0">
              <a:solidFill>
                <a:schemeClr val="accent2"/>
              </a:solidFill>
              <a:effectLst>
                <a:outerShdw blurRad="38100" dist="38100" dir="2700000" algn="tl">
                  <a:srgbClr val="000000"/>
                </a:outerShdw>
              </a:effectLst>
              <a:cs typeface="Times New Roman" pitchFamily="18" charset="0"/>
            </a:endParaRPr>
          </a:p>
          <a:p>
            <a:pPr marL="1336675" lvl="2" indent="-387350" algn="just" eaLnBrk="0" hangingPunct="0">
              <a:lnSpc>
                <a:spcPct val="150000"/>
              </a:lnSpc>
              <a:buFontTx/>
              <a:buChar char="•"/>
              <a:defRPr/>
            </a:pPr>
            <a:r>
              <a:rPr lang="es-AR" b="1" dirty="0">
                <a:solidFill>
                  <a:schemeClr val="accent1"/>
                </a:solidFill>
                <a:effectLst>
                  <a:outerShdw blurRad="38100" dist="38100" dir="2700000" algn="tl">
                    <a:srgbClr val="000000"/>
                  </a:outerShdw>
                </a:effectLst>
                <a:cs typeface="Times New Roman" pitchFamily="18" charset="0"/>
              </a:rPr>
              <a:t>E</a:t>
            </a:r>
            <a:r>
              <a:rPr lang="es-ES" b="1" dirty="0">
                <a:solidFill>
                  <a:schemeClr val="accent1"/>
                </a:solidFill>
                <a:effectLst>
                  <a:outerShdw blurRad="38100" dist="38100" dir="2700000" algn="tl">
                    <a:srgbClr val="000000"/>
                  </a:outerShdw>
                </a:effectLst>
                <a:cs typeface="Times New Roman" pitchFamily="18" charset="0"/>
              </a:rPr>
              <a:t>CUACIÓN (</a:t>
            </a:r>
            <a:r>
              <a:rPr lang="es-AR" b="1" dirty="0">
                <a:solidFill>
                  <a:schemeClr val="accent1"/>
                </a:solidFill>
                <a:effectLst>
                  <a:outerShdw blurRad="38100" dist="38100" dir="2700000" algn="tl">
                    <a:srgbClr val="000000"/>
                  </a:outerShdw>
                </a:effectLst>
                <a:cs typeface="Times New Roman" pitchFamily="18" charset="0"/>
              </a:rPr>
              <a:t>E</a:t>
            </a:r>
            <a:r>
              <a:rPr lang="es-ES" b="1" dirty="0">
                <a:solidFill>
                  <a:schemeClr val="accent1"/>
                </a:solidFill>
                <a:effectLst>
                  <a:outerShdw blurRad="38100" dist="38100" dir="2700000" algn="tl">
                    <a:srgbClr val="000000"/>
                  </a:outerShdw>
                </a:effectLst>
                <a:cs typeface="Times New Roman" pitchFamily="18" charset="0"/>
              </a:rPr>
              <a:t>S) DE ESTADO</a:t>
            </a:r>
            <a:endParaRPr lang="es-AR" b="1" dirty="0">
              <a:solidFill>
                <a:schemeClr val="accent1"/>
              </a:solidFill>
              <a:cs typeface="Times New Roman" pitchFamily="18" charset="0"/>
            </a:endParaRPr>
          </a:p>
          <a:p>
            <a:pPr algn="just" eaLnBrk="0" hangingPunct="0">
              <a:lnSpc>
                <a:spcPct val="150000"/>
              </a:lnSpc>
              <a:defRPr/>
            </a:pPr>
            <a:endParaRPr lang="es-ES" b="1" dirty="0">
              <a:cs typeface="Times New Roman" pitchFamily="18" charset="0"/>
            </a:endParaRPr>
          </a:p>
        </p:txBody>
      </p:sp>
      <p:sp>
        <p:nvSpPr>
          <p:cNvPr id="34819" name="Text Box 3"/>
          <p:cNvSpPr txBox="1">
            <a:spLocks noChangeArrowheads="1"/>
          </p:cNvSpPr>
          <p:nvPr/>
        </p:nvSpPr>
        <p:spPr bwMode="auto">
          <a:xfrm rot="-5416874">
            <a:off x="-2196307" y="3110707"/>
            <a:ext cx="4697413" cy="304800"/>
          </a:xfrm>
          <a:prstGeom prst="rect">
            <a:avLst/>
          </a:prstGeom>
          <a:noFill/>
          <a:ln w="6350">
            <a:noFill/>
            <a:miter lim="800000"/>
            <a:headEnd/>
            <a:tailEnd/>
          </a:ln>
        </p:spPr>
        <p:txBody>
          <a:bodyPr wrap="none">
            <a:spAutoFit/>
          </a:bodyPr>
          <a:lstStyle/>
          <a:p>
            <a:r>
              <a:rPr lang="es-AR" sz="1400" b="1" dirty="0" err="1"/>
              <a:t>Pressure</a:t>
            </a:r>
            <a:r>
              <a:rPr lang="es-AR" sz="1400" b="1" dirty="0"/>
              <a:t> </a:t>
            </a:r>
            <a:r>
              <a:rPr lang="es-AR" sz="1400" b="1" dirty="0" err="1"/>
              <a:t>buildup</a:t>
            </a:r>
            <a:r>
              <a:rPr lang="es-AR" sz="1400" b="1" dirty="0"/>
              <a:t> and </a:t>
            </a:r>
            <a:r>
              <a:rPr lang="es-AR" sz="1400" b="1" dirty="0" err="1"/>
              <a:t>flow</a:t>
            </a:r>
            <a:r>
              <a:rPr lang="es-AR" sz="1400" b="1" dirty="0"/>
              <a:t> </a:t>
            </a:r>
            <a:r>
              <a:rPr lang="es-AR" sz="1400" b="1" dirty="0" err="1"/>
              <a:t>tests</a:t>
            </a:r>
            <a:r>
              <a:rPr lang="es-AR" sz="1400" b="1" dirty="0"/>
              <a:t> in </a:t>
            </a:r>
            <a:r>
              <a:rPr lang="es-AR" sz="1400" b="1" dirty="0" err="1"/>
              <a:t>wells</a:t>
            </a:r>
            <a:r>
              <a:rPr lang="es-AR" sz="1400" b="1" dirty="0"/>
              <a:t> – Monografía </a:t>
            </a:r>
            <a:r>
              <a:rPr lang="es-AR" sz="1400" b="1" dirty="0" err="1"/>
              <a:t>Vol</a:t>
            </a:r>
            <a:r>
              <a:rPr lang="es-AR" sz="1400" b="1" dirty="0"/>
              <a:t> 1</a:t>
            </a:r>
            <a:endParaRPr lang="es-ES" sz="1400" b="1" dirty="0"/>
          </a:p>
        </p:txBody>
      </p:sp>
      <p:sp>
        <p:nvSpPr>
          <p:cNvPr id="26628" name="Text Box 4"/>
          <p:cNvSpPr txBox="1">
            <a:spLocks noChangeArrowheads="1"/>
          </p:cNvSpPr>
          <p:nvPr/>
        </p:nvSpPr>
        <p:spPr bwMode="auto">
          <a:xfrm>
            <a:off x="8294688" y="6583363"/>
            <a:ext cx="864339" cy="276999"/>
          </a:xfrm>
          <a:prstGeom prst="rect">
            <a:avLst/>
          </a:prstGeom>
          <a:noFill/>
          <a:ln w="9525">
            <a:noFill/>
            <a:miter lim="800000"/>
            <a:headEnd/>
            <a:tailEnd/>
          </a:ln>
          <a:effectLst/>
        </p:spPr>
        <p:txBody>
          <a:bodyPr wrap="none">
            <a:spAutoFit/>
          </a:bodyPr>
          <a:lstStyle/>
          <a:p>
            <a:pPr>
              <a:defRPr/>
            </a:pPr>
            <a:r>
              <a:rPr lang="es-AR" sz="1200" b="1" dirty="0">
                <a:solidFill>
                  <a:srgbClr val="CC9900"/>
                </a:solidFill>
                <a:effectLst>
                  <a:outerShdw blurRad="38100" dist="38100" dir="2700000" algn="tl">
                    <a:srgbClr val="000000"/>
                  </a:outerShdw>
                </a:effectLst>
              </a:rPr>
              <a:t>MLC 2-16</a:t>
            </a:r>
            <a:endParaRPr lang="es-ES" sz="1200" b="1" dirty="0">
              <a:solidFill>
                <a:srgbClr val="CC99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457200" y="1066800"/>
            <a:ext cx="8382000" cy="5016500"/>
          </a:xfrm>
          <a:prstGeom prst="rect">
            <a:avLst/>
          </a:prstGeom>
          <a:noFill/>
          <a:ln w="9525">
            <a:noFill/>
            <a:miter lim="800000"/>
            <a:headEnd/>
            <a:tailEnd/>
          </a:ln>
          <a:effectLst/>
        </p:spPr>
        <p:txBody>
          <a:bodyPr>
            <a:spAutoFit/>
          </a:bodyPr>
          <a:lstStyle/>
          <a:p>
            <a:pPr algn="just">
              <a:defRPr/>
            </a:pPr>
            <a:r>
              <a:rPr lang="es-ES" sz="2200">
                <a:cs typeface="Times New Roman" pitchFamily="18" charset="0"/>
              </a:rPr>
              <a:t>En los </a:t>
            </a:r>
            <a:r>
              <a:rPr lang="es-ES" sz="2200" b="1">
                <a:solidFill>
                  <a:schemeClr val="accent1"/>
                </a:solidFill>
                <a:effectLst>
                  <a:outerShdw blurRad="38100" dist="38100" dir="2700000" algn="tl">
                    <a:srgbClr val="000000"/>
                  </a:outerShdw>
                </a:effectLst>
                <a:cs typeface="Times New Roman" pitchFamily="18" charset="0"/>
              </a:rPr>
              <a:t>FENÓMENOS DE FLUJO</a:t>
            </a:r>
            <a:r>
              <a:rPr lang="es-ES" sz="2200">
                <a:cs typeface="Times New Roman" pitchFamily="18" charset="0"/>
              </a:rPr>
              <a:t> de cualquier tipo</a:t>
            </a:r>
            <a:r>
              <a:rPr lang="es-AR" sz="2200">
                <a:cs typeface="Times New Roman" pitchFamily="18" charset="0"/>
              </a:rPr>
              <a:t>: </a:t>
            </a:r>
            <a:r>
              <a:rPr lang="es-ES" sz="2200">
                <a:solidFill>
                  <a:schemeClr val="accent1"/>
                </a:solidFill>
                <a:effectLst>
                  <a:outerShdw blurRad="38100" dist="38100" dir="2700000" algn="tl">
                    <a:srgbClr val="000000"/>
                  </a:outerShdw>
                </a:effectLst>
                <a:cs typeface="Times New Roman" pitchFamily="18" charset="0"/>
              </a:rPr>
              <a:t>FLUIDOS, CALOR</a:t>
            </a:r>
            <a:r>
              <a:rPr lang="es-AR" sz="2200">
                <a:solidFill>
                  <a:schemeClr val="accent1"/>
                </a:solidFill>
                <a:effectLst>
                  <a:outerShdw blurRad="38100" dist="38100" dir="2700000" algn="tl">
                    <a:srgbClr val="000000"/>
                  </a:outerShdw>
                </a:effectLst>
                <a:cs typeface="Times New Roman" pitchFamily="18" charset="0"/>
              </a:rPr>
              <a:t> O </a:t>
            </a:r>
            <a:r>
              <a:rPr lang="es-ES" sz="2200">
                <a:solidFill>
                  <a:schemeClr val="accent1"/>
                </a:solidFill>
                <a:effectLst>
                  <a:outerShdw blurRad="38100" dist="38100" dir="2700000" algn="tl">
                    <a:srgbClr val="000000"/>
                  </a:outerShdw>
                </a:effectLst>
                <a:cs typeface="Times New Roman" pitchFamily="18" charset="0"/>
              </a:rPr>
              <a:t>ELECTRICIDAD</a:t>
            </a:r>
            <a:r>
              <a:rPr lang="es-ES" sz="2200">
                <a:cs typeface="Times New Roman" pitchFamily="18" charset="0"/>
              </a:rPr>
              <a:t>, </a:t>
            </a:r>
            <a:r>
              <a:rPr lang="es-AR" sz="2200">
                <a:cs typeface="Times New Roman" pitchFamily="18" charset="0"/>
              </a:rPr>
              <a:t>resulta muy</a:t>
            </a:r>
            <a:r>
              <a:rPr lang="es-ES" sz="2200">
                <a:cs typeface="Times New Roman" pitchFamily="18" charset="0"/>
              </a:rPr>
              <a:t> útil e</a:t>
            </a:r>
            <a:r>
              <a:rPr lang="es-AR" sz="2200">
                <a:cs typeface="Times New Roman" pitchFamily="18" charset="0"/>
              </a:rPr>
              <a:t>l</a:t>
            </a:r>
            <a:r>
              <a:rPr lang="es-ES" sz="2200">
                <a:cs typeface="Times New Roman" pitchFamily="18" charset="0"/>
              </a:rPr>
              <a:t> principio de conservación. </a:t>
            </a:r>
            <a:endParaRPr lang="es-AR" sz="2200">
              <a:cs typeface="Times New Roman" pitchFamily="18" charset="0"/>
            </a:endParaRPr>
          </a:p>
          <a:p>
            <a:pPr algn="just">
              <a:lnSpc>
                <a:spcPct val="90000"/>
              </a:lnSpc>
              <a:defRPr/>
            </a:pPr>
            <a:endParaRPr lang="es-AR" sz="2200">
              <a:cs typeface="Times New Roman" pitchFamily="18" charset="0"/>
            </a:endParaRPr>
          </a:p>
          <a:p>
            <a:pPr algn="just">
              <a:defRPr/>
            </a:pPr>
            <a:r>
              <a:rPr lang="es-AR" sz="2200">
                <a:cs typeface="Times New Roman" pitchFamily="18" charset="0"/>
              </a:rPr>
              <a:t>E</a:t>
            </a:r>
            <a:r>
              <a:rPr lang="es-ES" sz="2200">
                <a:cs typeface="Times New Roman" pitchFamily="18" charset="0"/>
              </a:rPr>
              <a:t>s simplemente una declaración de que alguna cantidad física se conserva, es decir </a:t>
            </a:r>
            <a:r>
              <a:rPr lang="es-ES" sz="2200">
                <a:solidFill>
                  <a:schemeClr val="accent1"/>
                </a:solidFill>
                <a:effectLst>
                  <a:outerShdw blurRad="38100" dist="38100" dir="2700000" algn="tl">
                    <a:srgbClr val="000000"/>
                  </a:outerShdw>
                </a:effectLst>
                <a:cs typeface="Times New Roman" pitchFamily="18" charset="0"/>
              </a:rPr>
              <a:t>NADA SE CREA NI SE DESTRUYE</a:t>
            </a:r>
            <a:r>
              <a:rPr lang="es-ES" sz="2200">
                <a:cs typeface="Times New Roman" pitchFamily="18" charset="0"/>
              </a:rPr>
              <a:t>. </a:t>
            </a:r>
            <a:endParaRPr lang="es-AR" sz="2200">
              <a:cs typeface="Times New Roman" pitchFamily="18" charset="0"/>
            </a:endParaRPr>
          </a:p>
          <a:p>
            <a:pPr algn="just">
              <a:lnSpc>
                <a:spcPct val="90000"/>
              </a:lnSpc>
              <a:defRPr/>
            </a:pPr>
            <a:endParaRPr lang="es-AR" sz="2200">
              <a:cs typeface="Times New Roman" pitchFamily="18" charset="0"/>
            </a:endParaRPr>
          </a:p>
          <a:p>
            <a:pPr algn="just">
              <a:defRPr/>
            </a:pPr>
            <a:r>
              <a:rPr lang="es-ES" sz="2200">
                <a:cs typeface="Times New Roman" pitchFamily="18" charset="0"/>
              </a:rPr>
              <a:t>En el flujo de fluidos en un medio poroso, la cantidad más importante </a:t>
            </a:r>
            <a:r>
              <a:rPr lang="es-AR" sz="2200">
                <a:cs typeface="Times New Roman" pitchFamily="18" charset="0"/>
              </a:rPr>
              <a:t>que </a:t>
            </a:r>
            <a:r>
              <a:rPr lang="es-ES" sz="2200">
                <a:cs typeface="Times New Roman" pitchFamily="18" charset="0"/>
              </a:rPr>
              <a:t>se conserva </a:t>
            </a:r>
            <a:r>
              <a:rPr lang="es-AR" sz="2200">
                <a:cs typeface="Times New Roman" pitchFamily="18" charset="0"/>
              </a:rPr>
              <a:t>es </a:t>
            </a:r>
            <a:r>
              <a:rPr lang="es-ES" sz="2200">
                <a:cs typeface="Times New Roman" pitchFamily="18" charset="0"/>
              </a:rPr>
              <a:t>la </a:t>
            </a:r>
            <a:r>
              <a:rPr lang="es-ES" sz="2200">
                <a:solidFill>
                  <a:schemeClr val="accent1"/>
                </a:solidFill>
                <a:effectLst>
                  <a:outerShdw blurRad="38100" dist="38100" dir="2700000" algn="tl">
                    <a:srgbClr val="000000"/>
                  </a:outerShdw>
                </a:effectLst>
                <a:cs typeface="Times New Roman" pitchFamily="18" charset="0"/>
              </a:rPr>
              <a:t>masa</a:t>
            </a:r>
            <a:r>
              <a:rPr lang="es-AR" sz="2200">
                <a:cs typeface="Times New Roman" pitchFamily="18" charset="0"/>
              </a:rPr>
              <a:t>.</a:t>
            </a:r>
          </a:p>
          <a:p>
            <a:pPr algn="just">
              <a:lnSpc>
                <a:spcPct val="90000"/>
              </a:lnSpc>
              <a:defRPr/>
            </a:pPr>
            <a:endParaRPr lang="es-AR" sz="2200">
              <a:cs typeface="Times New Roman" pitchFamily="18" charset="0"/>
            </a:endParaRPr>
          </a:p>
          <a:p>
            <a:pPr algn="just">
              <a:defRPr/>
            </a:pPr>
            <a:r>
              <a:rPr lang="es-AR" sz="2200">
                <a:cs typeface="Times New Roman" pitchFamily="18" charset="0"/>
              </a:rPr>
              <a:t>L</a:t>
            </a:r>
            <a:r>
              <a:rPr lang="es-ES" sz="2200">
                <a:cs typeface="Times New Roman" pitchFamily="18" charset="0"/>
              </a:rPr>
              <a:t>a declaración de conservación </a:t>
            </a:r>
            <a:r>
              <a:rPr lang="es-AR" sz="2200">
                <a:cs typeface="Times New Roman" pitchFamily="18" charset="0"/>
              </a:rPr>
              <a:t>en</a:t>
            </a:r>
            <a:r>
              <a:rPr lang="es-ES" sz="2200">
                <a:cs typeface="Times New Roman" pitchFamily="18" charset="0"/>
              </a:rPr>
              <a:t> una región arbitraria</a:t>
            </a:r>
            <a:r>
              <a:rPr lang="es-AR" sz="2200">
                <a:cs typeface="Times New Roman" pitchFamily="18" charset="0"/>
              </a:rPr>
              <a:t>:</a:t>
            </a:r>
            <a:endParaRPr lang="es-ES" sz="2200">
              <a:cs typeface="Times New Roman" pitchFamily="18" charset="0"/>
            </a:endParaRPr>
          </a:p>
          <a:p>
            <a:pPr algn="ctr" eaLnBrk="0" hangingPunct="0">
              <a:defRPr/>
            </a:pPr>
            <a:r>
              <a:rPr lang="es-ES" sz="2200">
                <a:cs typeface="Times New Roman" pitchFamily="18" charset="0"/>
              </a:rPr>
              <a:t/>
            </a:r>
            <a:br>
              <a:rPr lang="es-ES" sz="2200">
                <a:cs typeface="Times New Roman" pitchFamily="18" charset="0"/>
              </a:rPr>
            </a:br>
            <a:r>
              <a:rPr lang="es-ES" sz="2200">
                <a:solidFill>
                  <a:srgbClr val="FF0000"/>
                </a:solidFill>
                <a:effectLst>
                  <a:outerShdw blurRad="38100" dist="38100" dir="2700000" algn="tl">
                    <a:srgbClr val="000000"/>
                  </a:outerShdw>
                </a:effectLst>
                <a:cs typeface="Times New Roman" pitchFamily="18" charset="0"/>
              </a:rPr>
              <a:t>(Cantidad De Masa Que Entra) - (Cantidad De Masa Que Sale) </a:t>
            </a:r>
            <a:endParaRPr lang="es-AR" sz="2200">
              <a:solidFill>
                <a:srgbClr val="FF0000"/>
              </a:solidFill>
              <a:effectLst>
                <a:outerShdw blurRad="38100" dist="38100" dir="2700000" algn="tl">
                  <a:srgbClr val="000000"/>
                </a:outerShdw>
              </a:effectLst>
              <a:cs typeface="Times New Roman" pitchFamily="18" charset="0"/>
            </a:endParaRPr>
          </a:p>
          <a:p>
            <a:pPr algn="ctr" eaLnBrk="0" hangingPunct="0">
              <a:defRPr/>
            </a:pPr>
            <a:r>
              <a:rPr lang="es-ES" sz="2200">
                <a:solidFill>
                  <a:srgbClr val="FF0000"/>
                </a:solidFill>
                <a:effectLst>
                  <a:outerShdw blurRad="38100" dist="38100" dir="2700000" algn="tl">
                    <a:srgbClr val="000000"/>
                  </a:outerShdw>
                </a:effectLst>
                <a:cs typeface="Times New Roman" pitchFamily="18" charset="0"/>
              </a:rPr>
              <a:t>=</a:t>
            </a:r>
            <a:endParaRPr lang="es-AR" sz="2200">
              <a:solidFill>
                <a:srgbClr val="FF0000"/>
              </a:solidFill>
              <a:effectLst>
                <a:outerShdw blurRad="38100" dist="38100" dir="2700000" algn="tl">
                  <a:srgbClr val="000000"/>
                </a:outerShdw>
              </a:effectLst>
              <a:cs typeface="Times New Roman" pitchFamily="18" charset="0"/>
            </a:endParaRPr>
          </a:p>
          <a:p>
            <a:pPr algn="ctr" eaLnBrk="0" hangingPunct="0">
              <a:defRPr/>
            </a:pPr>
            <a:r>
              <a:rPr lang="es-ES" sz="2200">
                <a:solidFill>
                  <a:srgbClr val="FF0000"/>
                </a:solidFill>
                <a:effectLst>
                  <a:outerShdw blurRad="38100" dist="38100" dir="2700000" algn="tl">
                    <a:srgbClr val="000000"/>
                  </a:outerShdw>
                </a:effectLst>
                <a:cs typeface="Times New Roman" pitchFamily="18" charset="0"/>
              </a:rPr>
              <a:t>(Aumento Del Contenido En </a:t>
            </a:r>
            <a:r>
              <a:rPr lang="es-AR" sz="2200">
                <a:solidFill>
                  <a:srgbClr val="FF0000"/>
                </a:solidFill>
                <a:effectLst>
                  <a:outerShdw blurRad="38100" dist="38100" dir="2700000" algn="tl">
                    <a:srgbClr val="000000"/>
                  </a:outerShdw>
                </a:effectLst>
                <a:cs typeface="Times New Roman" pitchFamily="18" charset="0"/>
              </a:rPr>
              <a:t>M</a:t>
            </a:r>
            <a:r>
              <a:rPr lang="es-ES" sz="2200">
                <a:solidFill>
                  <a:srgbClr val="FF0000"/>
                </a:solidFill>
                <a:effectLst>
                  <a:outerShdw blurRad="38100" dist="38100" dir="2700000" algn="tl">
                    <a:srgbClr val="000000"/>
                  </a:outerShdw>
                </a:effectLst>
                <a:cs typeface="Times New Roman" pitchFamily="18" charset="0"/>
              </a:rPr>
              <a:t>asa De La </a:t>
            </a:r>
            <a:r>
              <a:rPr lang="es-AR" sz="2200">
                <a:solidFill>
                  <a:srgbClr val="FF0000"/>
                </a:solidFill>
                <a:effectLst>
                  <a:outerShdw blurRad="38100" dist="38100" dir="2700000" algn="tl">
                    <a:srgbClr val="000000"/>
                  </a:outerShdw>
                </a:effectLst>
                <a:cs typeface="Times New Roman" pitchFamily="18" charset="0"/>
              </a:rPr>
              <a:t>R</a:t>
            </a:r>
            <a:r>
              <a:rPr lang="es-ES" sz="2200">
                <a:solidFill>
                  <a:srgbClr val="FF0000"/>
                </a:solidFill>
                <a:effectLst>
                  <a:outerShdw blurRad="38100" dist="38100" dir="2700000" algn="tl">
                    <a:srgbClr val="000000"/>
                  </a:outerShdw>
                </a:effectLst>
                <a:cs typeface="Times New Roman" pitchFamily="18" charset="0"/>
              </a:rPr>
              <a:t>egión)</a:t>
            </a:r>
            <a:endParaRPr lang="es-ES" sz="2200">
              <a:solidFill>
                <a:srgbClr val="FF0000"/>
              </a:solidFill>
              <a:effectLst>
                <a:outerShdw blurRad="38100" dist="38100" dir="2700000" algn="tl">
                  <a:srgbClr val="000000"/>
                </a:outerShdw>
              </a:effectLst>
            </a:endParaRPr>
          </a:p>
        </p:txBody>
      </p:sp>
      <p:sp>
        <p:nvSpPr>
          <p:cNvPr id="27651" name="Rectangle 3"/>
          <p:cNvSpPr>
            <a:spLocks noChangeArrowheads="1"/>
          </p:cNvSpPr>
          <p:nvPr/>
        </p:nvSpPr>
        <p:spPr bwMode="auto">
          <a:xfrm>
            <a:off x="2201863" y="101600"/>
            <a:ext cx="4600575" cy="946150"/>
          </a:xfrm>
          <a:prstGeom prst="rect">
            <a:avLst/>
          </a:prstGeom>
          <a:noFill/>
          <a:ln w="9525">
            <a:noFill/>
            <a:miter lim="800000"/>
            <a:headEnd/>
            <a:tailEnd/>
          </a:ln>
          <a:effectLst/>
        </p:spPr>
        <p:txBody>
          <a:bodyPr wrap="none">
            <a:spAutoFit/>
          </a:bodyPr>
          <a:lstStyle/>
          <a:p>
            <a:pPr algn="ctr">
              <a:defRPr/>
            </a:pPr>
            <a:r>
              <a:rPr lang="es-ES" sz="2800" b="1" u="sng">
                <a:solidFill>
                  <a:srgbClr val="FF0000"/>
                </a:solidFill>
                <a:effectLst>
                  <a:outerShdw blurRad="38100" dist="38100" dir="2700000" algn="tl">
                    <a:srgbClr val="000000"/>
                  </a:outerShdw>
                </a:effectLst>
                <a:cs typeface="Times New Roman" pitchFamily="18" charset="0"/>
              </a:rPr>
              <a:t>LEY DE CONSERVACIÓN </a:t>
            </a:r>
            <a:endParaRPr lang="es-AR" sz="2800" b="1" u="sng">
              <a:solidFill>
                <a:srgbClr val="FF0000"/>
              </a:solidFill>
              <a:effectLst>
                <a:outerShdw blurRad="38100" dist="38100" dir="2700000" algn="tl">
                  <a:srgbClr val="000000"/>
                </a:outerShdw>
              </a:effectLst>
              <a:cs typeface="Times New Roman" pitchFamily="18" charset="0"/>
            </a:endParaRPr>
          </a:p>
          <a:p>
            <a:pPr algn="ctr">
              <a:defRPr/>
            </a:pPr>
            <a:r>
              <a:rPr lang="es-ES" sz="2800" b="1" u="sng">
                <a:solidFill>
                  <a:srgbClr val="FF0000"/>
                </a:solidFill>
                <a:effectLst>
                  <a:outerShdw blurRad="38100" dist="38100" dir="2700000" algn="tl">
                    <a:srgbClr val="000000"/>
                  </a:outerShdw>
                </a:effectLst>
                <a:cs typeface="Times New Roman" pitchFamily="18" charset="0"/>
              </a:rPr>
              <a:t>DE LA MASA</a:t>
            </a:r>
          </a:p>
        </p:txBody>
      </p:sp>
      <p:sp>
        <p:nvSpPr>
          <p:cNvPr id="27652" name="Text Box 4"/>
          <p:cNvSpPr txBox="1">
            <a:spLocks noChangeArrowheads="1"/>
          </p:cNvSpPr>
          <p:nvPr/>
        </p:nvSpPr>
        <p:spPr bwMode="auto">
          <a:xfrm>
            <a:off x="8294688" y="6583363"/>
            <a:ext cx="864339" cy="276999"/>
          </a:xfrm>
          <a:prstGeom prst="rect">
            <a:avLst/>
          </a:prstGeom>
          <a:noFill/>
          <a:ln w="9525">
            <a:noFill/>
            <a:miter lim="800000"/>
            <a:headEnd/>
            <a:tailEnd/>
          </a:ln>
          <a:effectLst/>
        </p:spPr>
        <p:txBody>
          <a:bodyPr wrap="none">
            <a:spAutoFit/>
          </a:bodyPr>
          <a:lstStyle/>
          <a:p>
            <a:pPr>
              <a:defRPr/>
            </a:pPr>
            <a:r>
              <a:rPr lang="es-AR" sz="1200" b="1" dirty="0">
                <a:solidFill>
                  <a:srgbClr val="CC9900"/>
                </a:solidFill>
                <a:effectLst>
                  <a:outerShdw blurRad="38100" dist="38100" dir="2700000" algn="tl">
                    <a:srgbClr val="000000"/>
                  </a:outerShdw>
                </a:effectLst>
              </a:rPr>
              <a:t>MLC 2-17</a:t>
            </a:r>
            <a:endParaRPr lang="es-ES" sz="1200" b="1" dirty="0">
              <a:solidFill>
                <a:srgbClr val="CC9900"/>
              </a:solidFill>
              <a:effectLst>
                <a:outerShdw blurRad="38100" dist="38100" dir="2700000" algn="tl">
                  <a:srgbClr val="000000"/>
                </a:outerShdw>
              </a:effectLst>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051"/>
          <p:cNvSpPr>
            <a:spLocks noChangeArrowheads="1"/>
          </p:cNvSpPr>
          <p:nvPr/>
        </p:nvSpPr>
        <p:spPr bwMode="auto">
          <a:xfrm>
            <a:off x="3200400" y="177800"/>
            <a:ext cx="2871788" cy="519113"/>
          </a:xfrm>
          <a:prstGeom prst="rect">
            <a:avLst/>
          </a:prstGeom>
          <a:noFill/>
          <a:ln w="9525">
            <a:noFill/>
            <a:miter lim="800000"/>
            <a:headEnd/>
            <a:tailEnd/>
          </a:ln>
          <a:effectLst/>
        </p:spPr>
        <p:txBody>
          <a:bodyPr wrap="none">
            <a:spAutoFit/>
          </a:bodyPr>
          <a:lstStyle/>
          <a:p>
            <a:pPr>
              <a:defRPr/>
            </a:pPr>
            <a:r>
              <a:rPr lang="es-AR" sz="2800" b="1" u="sng">
                <a:solidFill>
                  <a:schemeClr val="accent2"/>
                </a:solidFill>
                <a:effectLst>
                  <a:outerShdw blurRad="38100" dist="38100" dir="2700000" algn="tl">
                    <a:srgbClr val="000000"/>
                  </a:outerShdw>
                </a:effectLst>
                <a:cs typeface="Times New Roman" pitchFamily="18" charset="0"/>
              </a:rPr>
              <a:t>L</a:t>
            </a:r>
            <a:r>
              <a:rPr lang="es-ES" sz="2800" b="1" u="sng">
                <a:solidFill>
                  <a:schemeClr val="accent2"/>
                </a:solidFill>
                <a:effectLst>
                  <a:outerShdw blurRad="38100" dist="38100" dir="2700000" algn="tl">
                    <a:srgbClr val="000000"/>
                  </a:outerShdw>
                </a:effectLst>
                <a:cs typeface="Times New Roman" pitchFamily="18" charset="0"/>
              </a:rPr>
              <a:t>EY DE DARCY</a:t>
            </a:r>
          </a:p>
        </p:txBody>
      </p:sp>
      <p:graphicFrame>
        <p:nvGraphicFramePr>
          <p:cNvPr id="9218" name="Object 2052"/>
          <p:cNvGraphicFramePr>
            <a:graphicFrameLocks noChangeAspect="1"/>
          </p:cNvGraphicFramePr>
          <p:nvPr/>
        </p:nvGraphicFramePr>
        <p:xfrm>
          <a:off x="2514600" y="2590800"/>
          <a:ext cx="2819400" cy="2430463"/>
        </p:xfrm>
        <a:graphic>
          <a:graphicData uri="http://schemas.openxmlformats.org/presentationml/2006/ole">
            <mc:AlternateContent xmlns:mc="http://schemas.openxmlformats.org/markup-compatibility/2006">
              <mc:Choice xmlns:v="urn:schemas-microsoft-com:vml" Requires="v">
                <p:oleObj spid="_x0000_s9500" r:id="rId4" imgW="2695951" imgH="2324424" progId="Paint.Picture">
                  <p:embed/>
                </p:oleObj>
              </mc:Choice>
              <mc:Fallback>
                <p:oleObj r:id="rId4" imgW="2695951" imgH="2324424" progId="Paint.Picture">
                  <p:embed/>
                  <p:pic>
                    <p:nvPicPr>
                      <p:cNvPr id="0" name="Object 20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2590800"/>
                        <a:ext cx="2819400" cy="2430463"/>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679" name="Rectangle 2055"/>
          <p:cNvSpPr>
            <a:spLocks noChangeArrowheads="1"/>
          </p:cNvSpPr>
          <p:nvPr/>
        </p:nvSpPr>
        <p:spPr bwMode="auto">
          <a:xfrm>
            <a:off x="381000" y="5562600"/>
            <a:ext cx="5181600" cy="822325"/>
          </a:xfrm>
          <a:prstGeom prst="rect">
            <a:avLst/>
          </a:prstGeom>
          <a:noFill/>
          <a:ln w="9525">
            <a:noFill/>
            <a:miter lim="800000"/>
            <a:headEnd/>
            <a:tailEnd/>
          </a:ln>
          <a:effectLst/>
        </p:spPr>
        <p:txBody>
          <a:bodyPr>
            <a:spAutoFit/>
          </a:bodyPr>
          <a:lstStyle/>
          <a:p>
            <a:pPr eaLnBrk="0" hangingPunct="0">
              <a:defRPr/>
            </a:pPr>
            <a:r>
              <a:rPr lang="es-AR">
                <a:cs typeface="Times New Roman" pitchFamily="18" charset="0"/>
              </a:rPr>
              <a:t>La Ley</a:t>
            </a:r>
            <a:r>
              <a:rPr lang="es-ES">
                <a:cs typeface="Times New Roman" pitchFamily="18" charset="0"/>
              </a:rPr>
              <a:t> de Darcy </a:t>
            </a:r>
            <a:r>
              <a:rPr lang="es-AR">
                <a:cs typeface="Times New Roman" pitchFamily="18" charset="0"/>
              </a:rPr>
              <a:t>p</a:t>
            </a:r>
            <a:r>
              <a:rPr lang="es-ES">
                <a:cs typeface="Times New Roman" pitchFamily="18" charset="0"/>
              </a:rPr>
              <a:t>ara el </a:t>
            </a:r>
            <a:r>
              <a:rPr lang="es-ES" b="1" u="sng">
                <a:solidFill>
                  <a:schemeClr val="accent2"/>
                </a:solidFill>
                <a:effectLst>
                  <a:outerShdw blurRad="38100" dist="38100" dir="2700000" algn="tl">
                    <a:srgbClr val="000000"/>
                  </a:outerShdw>
                </a:effectLst>
                <a:cs typeface="Times New Roman" pitchFamily="18" charset="0"/>
              </a:rPr>
              <a:t>flujo radial</a:t>
            </a:r>
            <a:r>
              <a:rPr lang="es-ES">
                <a:cs typeface="Times New Roman" pitchFamily="18" charset="0"/>
              </a:rPr>
              <a:t>, despreciando la gravedad</a:t>
            </a:r>
            <a:r>
              <a:rPr lang="es-AR">
                <a:cs typeface="Times New Roman" pitchFamily="18" charset="0"/>
              </a:rPr>
              <a:t>:</a:t>
            </a:r>
            <a:endParaRPr lang="es-ES">
              <a:cs typeface="Times New Roman" pitchFamily="18" charset="0"/>
            </a:endParaRPr>
          </a:p>
        </p:txBody>
      </p:sp>
      <p:sp>
        <p:nvSpPr>
          <p:cNvPr id="28680" name="Rectangle 2056"/>
          <p:cNvSpPr>
            <a:spLocks noChangeArrowheads="1"/>
          </p:cNvSpPr>
          <p:nvPr/>
        </p:nvSpPr>
        <p:spPr bwMode="auto">
          <a:xfrm>
            <a:off x="304800" y="762000"/>
            <a:ext cx="8382000" cy="1569660"/>
          </a:xfrm>
          <a:prstGeom prst="rect">
            <a:avLst/>
          </a:prstGeom>
          <a:noFill/>
          <a:ln w="9525">
            <a:noFill/>
            <a:miter lim="800000"/>
            <a:headEnd/>
            <a:tailEnd/>
          </a:ln>
          <a:effectLst/>
        </p:spPr>
        <p:txBody>
          <a:bodyPr>
            <a:spAutoFit/>
          </a:bodyPr>
          <a:lstStyle/>
          <a:p>
            <a:pPr>
              <a:defRPr/>
            </a:pPr>
            <a:r>
              <a:rPr lang="es-AR" b="1" dirty="0">
                <a:solidFill>
                  <a:schemeClr val="accent2"/>
                </a:solidFill>
                <a:effectLst>
                  <a:outerShdw blurRad="38100" dist="38100" dir="2700000" algn="tl">
                    <a:srgbClr val="000000"/>
                  </a:outerShdw>
                </a:effectLst>
                <a:cs typeface="Times New Roman" pitchFamily="18" charset="0"/>
              </a:rPr>
              <a:t>E</a:t>
            </a:r>
            <a:r>
              <a:rPr lang="es-ES" b="1" dirty="0">
                <a:solidFill>
                  <a:schemeClr val="accent2"/>
                </a:solidFill>
                <a:effectLst>
                  <a:outerShdw blurRad="38100" dist="38100" dir="2700000" algn="tl">
                    <a:srgbClr val="000000"/>
                  </a:outerShdw>
                </a:effectLst>
                <a:cs typeface="Times New Roman" pitchFamily="18" charset="0"/>
              </a:rPr>
              <a:t>l caudal de flujo volumétrico por unidad de área transversal</a:t>
            </a:r>
            <a:r>
              <a:rPr lang="es-ES" dirty="0">
                <a:cs typeface="Times New Roman" pitchFamily="18" charset="0"/>
              </a:rPr>
              <a:t> en cualquier punto en un medio poroso uniforme es proporcional a</a:t>
            </a:r>
            <a:r>
              <a:rPr lang="es-AR" dirty="0">
                <a:cs typeface="Times New Roman" pitchFamily="18" charset="0"/>
              </a:rPr>
              <a:t> </a:t>
            </a:r>
            <a:r>
              <a:rPr lang="es-ES" dirty="0">
                <a:cs typeface="Times New Roman" pitchFamily="18" charset="0"/>
              </a:rPr>
              <a:t>l</a:t>
            </a:r>
            <a:r>
              <a:rPr lang="es-AR" dirty="0">
                <a:cs typeface="Times New Roman" pitchFamily="18" charset="0"/>
              </a:rPr>
              <a:t>a variación de la presión</a:t>
            </a:r>
            <a:r>
              <a:rPr lang="es-ES" dirty="0">
                <a:cs typeface="Times New Roman" pitchFamily="18" charset="0"/>
              </a:rPr>
              <a:t> en la dirección del flujo en ese punto. La ley es válida para el </a:t>
            </a:r>
            <a:r>
              <a:rPr lang="es-ES" b="1" u="sng" dirty="0">
                <a:cs typeface="Times New Roman" pitchFamily="18" charset="0"/>
              </a:rPr>
              <a:t>flujo laminar a bajos </a:t>
            </a:r>
            <a:r>
              <a:rPr lang="es-AR" b="1" u="sng" dirty="0">
                <a:cs typeface="Times New Roman" pitchFamily="18" charset="0"/>
              </a:rPr>
              <a:t>Nº</a:t>
            </a:r>
            <a:r>
              <a:rPr lang="es-ES" b="1" u="sng" dirty="0">
                <a:cs typeface="Times New Roman" pitchFamily="18" charset="0"/>
              </a:rPr>
              <a:t> de Reynolds</a:t>
            </a:r>
            <a:r>
              <a:rPr lang="es-AR" dirty="0">
                <a:cs typeface="Times New Roman" pitchFamily="18" charset="0"/>
              </a:rPr>
              <a:t>. </a:t>
            </a:r>
            <a:endParaRPr lang="es-ES" dirty="0">
              <a:cs typeface="Times New Roman" pitchFamily="18" charset="0"/>
            </a:endParaRPr>
          </a:p>
        </p:txBody>
      </p:sp>
      <p:graphicFrame>
        <p:nvGraphicFramePr>
          <p:cNvPr id="9219" name="Object 2057"/>
          <p:cNvGraphicFramePr>
            <a:graphicFrameLocks noChangeAspect="1"/>
          </p:cNvGraphicFramePr>
          <p:nvPr/>
        </p:nvGraphicFramePr>
        <p:xfrm>
          <a:off x="5867400" y="5486400"/>
          <a:ext cx="2667000" cy="1058863"/>
        </p:xfrm>
        <a:graphic>
          <a:graphicData uri="http://schemas.openxmlformats.org/presentationml/2006/ole">
            <mc:AlternateContent xmlns:mc="http://schemas.openxmlformats.org/markup-compatibility/2006">
              <mc:Choice xmlns:v="urn:schemas-microsoft-com:vml" Requires="v">
                <p:oleObj spid="_x0000_s9501" r:id="rId6" imgW="1848108" imgH="733333" progId="Paint.Picture">
                  <p:embed/>
                </p:oleObj>
              </mc:Choice>
              <mc:Fallback>
                <p:oleObj r:id="rId6" imgW="1848108" imgH="733333" progId="Paint.Picture">
                  <p:embed/>
                  <p:pic>
                    <p:nvPicPr>
                      <p:cNvPr id="0" name="Object 205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5486400"/>
                        <a:ext cx="2667000" cy="1058863"/>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0" name="Object 2061"/>
          <p:cNvGraphicFramePr>
            <a:graphicFrameLocks noChangeAspect="1"/>
          </p:cNvGraphicFramePr>
          <p:nvPr/>
        </p:nvGraphicFramePr>
        <p:xfrm>
          <a:off x="5943600" y="2971800"/>
          <a:ext cx="2752725" cy="1473200"/>
        </p:xfrm>
        <a:graphic>
          <a:graphicData uri="http://schemas.openxmlformats.org/presentationml/2006/ole">
            <mc:AlternateContent xmlns:mc="http://schemas.openxmlformats.org/markup-compatibility/2006">
              <mc:Choice xmlns:v="urn:schemas-microsoft-com:vml" Requires="v">
                <p:oleObj spid="_x0000_s9502" name="Imagen de mapa de bits" r:id="rId8" imgW="2295238" imgH="1228571" progId="Paint.Picture">
                  <p:embed/>
                </p:oleObj>
              </mc:Choice>
              <mc:Fallback>
                <p:oleObj name="Imagen de mapa de bits" r:id="rId8" imgW="2295238" imgH="1228571" progId="Paint.Picture">
                  <p:embed/>
                  <p:pic>
                    <p:nvPicPr>
                      <p:cNvPr id="0" name="Object 206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43600" y="2971800"/>
                        <a:ext cx="2752725" cy="1473200"/>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86" name="Rectangle 2062"/>
          <p:cNvSpPr>
            <a:spLocks noChangeArrowheads="1"/>
          </p:cNvSpPr>
          <p:nvPr/>
        </p:nvSpPr>
        <p:spPr bwMode="auto">
          <a:xfrm>
            <a:off x="304800" y="2895600"/>
            <a:ext cx="2209800" cy="1552575"/>
          </a:xfrm>
          <a:prstGeom prst="rect">
            <a:avLst/>
          </a:prstGeom>
          <a:noFill/>
          <a:ln w="9525">
            <a:noFill/>
            <a:miter lim="800000"/>
            <a:headEnd/>
            <a:tailEnd/>
          </a:ln>
          <a:effectLst/>
        </p:spPr>
        <p:txBody>
          <a:bodyPr>
            <a:spAutoFit/>
          </a:bodyPr>
          <a:lstStyle/>
          <a:p>
            <a:pPr>
              <a:defRPr/>
            </a:pPr>
            <a:r>
              <a:rPr lang="es-AR">
                <a:cs typeface="Times New Roman" pitchFamily="18" charset="0"/>
              </a:rPr>
              <a:t>El</a:t>
            </a:r>
            <a:r>
              <a:rPr lang="es-ES">
                <a:cs typeface="Times New Roman" pitchFamily="18" charset="0"/>
              </a:rPr>
              <a:t> </a:t>
            </a:r>
            <a:r>
              <a:rPr lang="es-ES" b="1" u="sng">
                <a:solidFill>
                  <a:schemeClr val="accent2"/>
                </a:solidFill>
                <a:effectLst>
                  <a:outerShdw blurRad="38100" dist="38100" dir="2700000" algn="tl">
                    <a:srgbClr val="000000"/>
                  </a:outerShdw>
                </a:effectLst>
                <a:cs typeface="Times New Roman" pitchFamily="18" charset="0"/>
              </a:rPr>
              <a:t>flujo en las direcciones x, y, z</a:t>
            </a:r>
            <a:r>
              <a:rPr lang="es-ES">
                <a:cs typeface="Times New Roman" pitchFamily="18" charset="0"/>
              </a:rPr>
              <a:t>, </a:t>
            </a:r>
            <a:r>
              <a:rPr lang="es-AR">
                <a:cs typeface="Times New Roman" pitchFamily="18" charset="0"/>
              </a:rPr>
              <a:t>por </a:t>
            </a:r>
            <a:r>
              <a:rPr lang="es-ES">
                <a:cs typeface="Times New Roman" pitchFamily="18" charset="0"/>
              </a:rPr>
              <a:t>la </a:t>
            </a:r>
            <a:r>
              <a:rPr lang="es-AR">
                <a:cs typeface="Times New Roman" pitchFamily="18" charset="0"/>
              </a:rPr>
              <a:t>L</a:t>
            </a:r>
            <a:r>
              <a:rPr lang="es-ES">
                <a:cs typeface="Times New Roman" pitchFamily="18" charset="0"/>
              </a:rPr>
              <a:t>ey de Darcy</a:t>
            </a:r>
            <a:r>
              <a:rPr lang="es-AR">
                <a:cs typeface="Times New Roman" pitchFamily="18" charset="0"/>
              </a:rPr>
              <a:t>:</a:t>
            </a:r>
            <a:endParaRPr lang="es-ES"/>
          </a:p>
        </p:txBody>
      </p:sp>
      <p:sp>
        <p:nvSpPr>
          <p:cNvPr id="28687" name="Text Box 2063"/>
          <p:cNvSpPr txBox="1">
            <a:spLocks noChangeArrowheads="1"/>
          </p:cNvSpPr>
          <p:nvPr/>
        </p:nvSpPr>
        <p:spPr bwMode="auto">
          <a:xfrm>
            <a:off x="8294688" y="6583363"/>
            <a:ext cx="864339" cy="276999"/>
          </a:xfrm>
          <a:prstGeom prst="rect">
            <a:avLst/>
          </a:prstGeom>
          <a:noFill/>
          <a:ln w="9525">
            <a:noFill/>
            <a:miter lim="800000"/>
            <a:headEnd/>
            <a:tailEnd/>
          </a:ln>
          <a:effectLst/>
        </p:spPr>
        <p:txBody>
          <a:bodyPr wrap="none">
            <a:spAutoFit/>
          </a:bodyPr>
          <a:lstStyle/>
          <a:p>
            <a:pPr>
              <a:defRPr/>
            </a:pPr>
            <a:r>
              <a:rPr lang="es-AR" sz="1200" b="1" dirty="0">
                <a:solidFill>
                  <a:srgbClr val="CC9900"/>
                </a:solidFill>
                <a:effectLst>
                  <a:outerShdw blurRad="38100" dist="38100" dir="2700000" algn="tl">
                    <a:srgbClr val="000000"/>
                  </a:outerShdw>
                </a:effectLst>
              </a:rPr>
              <a:t>MLC 2-18</a:t>
            </a:r>
            <a:endParaRPr lang="es-ES" sz="1200" b="1" dirty="0">
              <a:solidFill>
                <a:srgbClr val="CC99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533400" y="1289050"/>
            <a:ext cx="8229600" cy="5078313"/>
          </a:xfrm>
          <a:prstGeom prst="rect">
            <a:avLst/>
          </a:prstGeom>
          <a:noFill/>
          <a:ln w="9525">
            <a:noFill/>
            <a:miter lim="800000"/>
            <a:headEnd/>
            <a:tailEnd/>
          </a:ln>
          <a:effectLst/>
        </p:spPr>
        <p:txBody>
          <a:bodyPr>
            <a:spAutoFit/>
          </a:bodyPr>
          <a:lstStyle/>
          <a:p>
            <a:pPr algn="just">
              <a:lnSpc>
                <a:spcPct val="150000"/>
              </a:lnSpc>
              <a:defRPr/>
            </a:pPr>
            <a:r>
              <a:rPr lang="es-ES" b="1" dirty="0">
                <a:cs typeface="Times New Roman" pitchFamily="18" charset="0"/>
              </a:rPr>
              <a:t>Una ecuación de estado establece la dependencia de la </a:t>
            </a:r>
            <a:r>
              <a:rPr lang="es-ES" b="1" u="sng" dirty="0">
                <a:solidFill>
                  <a:srgbClr val="33CC33"/>
                </a:solidFill>
                <a:effectLst>
                  <a:outerShdw blurRad="38100" dist="38100" dir="2700000" algn="tl">
                    <a:srgbClr val="000000"/>
                  </a:outerShdw>
                </a:effectLst>
                <a:cs typeface="Times New Roman" pitchFamily="18" charset="0"/>
              </a:rPr>
              <a:t>densidad del fluido</a:t>
            </a:r>
            <a:r>
              <a:rPr lang="es-ES" b="1" dirty="0">
                <a:cs typeface="Times New Roman" pitchFamily="18" charset="0"/>
              </a:rPr>
              <a:t> </a:t>
            </a:r>
            <a:r>
              <a:rPr lang="es-ES" b="1" dirty="0">
                <a:cs typeface="Times New Roman" pitchFamily="18" charset="0"/>
                <a:sym typeface="Symbol" pitchFamily="18" charset="2"/>
              </a:rPr>
              <a:t>,</a:t>
            </a:r>
            <a:r>
              <a:rPr lang="es-ES" b="1" dirty="0">
                <a:cs typeface="Times New Roman" pitchFamily="18" charset="0"/>
              </a:rPr>
              <a:t> con la </a:t>
            </a:r>
            <a:r>
              <a:rPr lang="es-ES" b="1" u="sng" dirty="0">
                <a:solidFill>
                  <a:srgbClr val="33CC33"/>
                </a:solidFill>
                <a:effectLst>
                  <a:outerShdw blurRad="38100" dist="38100" dir="2700000" algn="tl">
                    <a:srgbClr val="000000"/>
                  </a:outerShdw>
                </a:effectLst>
                <a:cs typeface="Times New Roman" pitchFamily="18" charset="0"/>
              </a:rPr>
              <a:t>presión</a:t>
            </a:r>
            <a:r>
              <a:rPr lang="es-ES" b="1" dirty="0">
                <a:cs typeface="Times New Roman" pitchFamily="18" charset="0"/>
              </a:rPr>
              <a:t> </a:t>
            </a:r>
            <a:r>
              <a:rPr lang="es-AR" b="1" dirty="0">
                <a:cs typeface="Times New Roman" pitchFamily="18" charset="0"/>
              </a:rPr>
              <a:t>(p) </a:t>
            </a:r>
            <a:r>
              <a:rPr lang="es-ES" b="1" dirty="0">
                <a:cs typeface="Times New Roman" pitchFamily="18" charset="0"/>
              </a:rPr>
              <a:t>y la</a:t>
            </a:r>
            <a:r>
              <a:rPr lang="es-ES" b="1" dirty="0">
                <a:solidFill>
                  <a:srgbClr val="33CC33"/>
                </a:solidFill>
                <a:effectLst>
                  <a:outerShdw blurRad="38100" dist="38100" dir="2700000" algn="tl">
                    <a:srgbClr val="000000"/>
                  </a:outerShdw>
                </a:effectLst>
                <a:cs typeface="Times New Roman" pitchFamily="18" charset="0"/>
              </a:rPr>
              <a:t> </a:t>
            </a:r>
            <a:r>
              <a:rPr lang="es-ES" b="1" u="sng" dirty="0">
                <a:solidFill>
                  <a:srgbClr val="33CC33"/>
                </a:solidFill>
                <a:effectLst>
                  <a:outerShdw blurRad="38100" dist="38100" dir="2700000" algn="tl">
                    <a:srgbClr val="000000"/>
                  </a:outerShdw>
                </a:effectLst>
                <a:cs typeface="Times New Roman" pitchFamily="18" charset="0"/>
              </a:rPr>
              <a:t>temperatura</a:t>
            </a:r>
            <a:r>
              <a:rPr lang="es-ES" b="1" dirty="0">
                <a:cs typeface="Times New Roman" pitchFamily="18" charset="0"/>
              </a:rPr>
              <a:t> </a:t>
            </a:r>
            <a:r>
              <a:rPr lang="es-AR" b="1" dirty="0">
                <a:cs typeface="Times New Roman" pitchFamily="18" charset="0"/>
              </a:rPr>
              <a:t>(</a:t>
            </a:r>
            <a:r>
              <a:rPr lang="es-ES" b="1" dirty="0">
                <a:cs typeface="Times New Roman" pitchFamily="18" charset="0"/>
              </a:rPr>
              <a:t>T</a:t>
            </a:r>
            <a:r>
              <a:rPr lang="es-AR" b="1" dirty="0">
                <a:cs typeface="Times New Roman" pitchFamily="18" charset="0"/>
              </a:rPr>
              <a:t>)</a:t>
            </a:r>
            <a:r>
              <a:rPr lang="es-ES" b="1" dirty="0">
                <a:cs typeface="Times New Roman" pitchFamily="18" charset="0"/>
              </a:rPr>
              <a:t> del </a:t>
            </a:r>
            <a:r>
              <a:rPr lang="es-AR" b="1" dirty="0">
                <a:cs typeface="Times New Roman" pitchFamily="18" charset="0"/>
              </a:rPr>
              <a:t>fluido</a:t>
            </a:r>
            <a:r>
              <a:rPr lang="es-ES" b="1" dirty="0">
                <a:cs typeface="Times New Roman" pitchFamily="18" charset="0"/>
              </a:rPr>
              <a:t>.</a:t>
            </a:r>
            <a:endParaRPr lang="es-AR" b="1" dirty="0">
              <a:cs typeface="Times New Roman" pitchFamily="18" charset="0"/>
            </a:endParaRPr>
          </a:p>
          <a:p>
            <a:pPr algn="just">
              <a:lnSpc>
                <a:spcPct val="150000"/>
              </a:lnSpc>
              <a:defRPr/>
            </a:pPr>
            <a:endParaRPr lang="es-AR" b="1" dirty="0">
              <a:cs typeface="Times New Roman" pitchFamily="18" charset="0"/>
            </a:endParaRPr>
          </a:p>
          <a:p>
            <a:pPr algn="just">
              <a:lnSpc>
                <a:spcPct val="150000"/>
              </a:lnSpc>
              <a:defRPr/>
            </a:pPr>
            <a:r>
              <a:rPr lang="es-AR" b="1" dirty="0">
                <a:cs typeface="Times New Roman" pitchFamily="18" charset="0"/>
              </a:rPr>
              <a:t>Consideramos </a:t>
            </a:r>
            <a:r>
              <a:rPr lang="es-ES" b="1" u="sng" dirty="0">
                <a:solidFill>
                  <a:srgbClr val="33CC33"/>
                </a:solidFill>
                <a:effectLst>
                  <a:outerShdw blurRad="38100" dist="38100" dir="2700000" algn="tl">
                    <a:srgbClr val="000000"/>
                  </a:outerShdw>
                </a:effectLst>
                <a:cs typeface="Times New Roman" pitchFamily="18" charset="0"/>
                <a:sym typeface="Symbol" pitchFamily="18" charset="2"/>
              </a:rPr>
              <a:t>flujo isotérmico </a:t>
            </a:r>
            <a:r>
              <a:rPr lang="es-ES" b="1" dirty="0">
                <a:cs typeface="Times New Roman" pitchFamily="18" charset="0"/>
                <a:sym typeface="Symbol" pitchFamily="18" charset="2"/>
              </a:rPr>
              <a:t>de manera que la ecuación de estado dependerá exclusivamente de la presión. </a:t>
            </a:r>
            <a:endParaRPr lang="es-AR" b="1" dirty="0">
              <a:cs typeface="Times New Roman" pitchFamily="18" charset="0"/>
              <a:sym typeface="Symbol" pitchFamily="18" charset="2"/>
            </a:endParaRPr>
          </a:p>
          <a:p>
            <a:pPr algn="just">
              <a:lnSpc>
                <a:spcPct val="150000"/>
              </a:lnSpc>
              <a:defRPr/>
            </a:pPr>
            <a:endParaRPr lang="es-AR" b="1" dirty="0">
              <a:cs typeface="Times New Roman" pitchFamily="18" charset="0"/>
              <a:sym typeface="Symbol" pitchFamily="18" charset="2"/>
            </a:endParaRPr>
          </a:p>
          <a:p>
            <a:pPr algn="just">
              <a:lnSpc>
                <a:spcPct val="150000"/>
              </a:lnSpc>
              <a:defRPr/>
            </a:pPr>
            <a:r>
              <a:rPr lang="es-ES" b="1" dirty="0">
                <a:cs typeface="Times New Roman" pitchFamily="18" charset="0"/>
              </a:rPr>
              <a:t>Varias ecuaciones de estado son utilizadas para derivar las ecuaciones de flujo. </a:t>
            </a:r>
            <a:endParaRPr lang="es-ES" b="1" dirty="0">
              <a:cs typeface="Times New Roman" pitchFamily="18" charset="0"/>
              <a:sym typeface="Symbol" pitchFamily="18" charset="2"/>
            </a:endParaRPr>
          </a:p>
        </p:txBody>
      </p:sp>
      <p:sp>
        <p:nvSpPr>
          <p:cNvPr id="29699" name="Rectangle 3"/>
          <p:cNvSpPr>
            <a:spLocks noChangeArrowheads="1"/>
          </p:cNvSpPr>
          <p:nvPr/>
        </p:nvSpPr>
        <p:spPr bwMode="auto">
          <a:xfrm>
            <a:off x="2438400" y="609600"/>
            <a:ext cx="4254500" cy="519113"/>
          </a:xfrm>
          <a:prstGeom prst="rect">
            <a:avLst/>
          </a:prstGeom>
          <a:noFill/>
          <a:ln w="9525">
            <a:noFill/>
            <a:miter lim="800000"/>
            <a:headEnd/>
            <a:tailEnd/>
          </a:ln>
          <a:effectLst/>
        </p:spPr>
        <p:txBody>
          <a:bodyPr>
            <a:spAutoFit/>
          </a:bodyPr>
          <a:lstStyle/>
          <a:p>
            <a:pPr>
              <a:defRPr/>
            </a:pPr>
            <a:r>
              <a:rPr lang="es-AR" sz="2800" b="1" u="sng">
                <a:solidFill>
                  <a:schemeClr val="accent1"/>
                </a:solidFill>
                <a:effectLst>
                  <a:outerShdw blurRad="38100" dist="38100" dir="2700000" algn="tl">
                    <a:srgbClr val="000000"/>
                  </a:outerShdw>
                </a:effectLst>
                <a:cs typeface="Times New Roman" pitchFamily="18" charset="0"/>
              </a:rPr>
              <a:t>E</a:t>
            </a:r>
            <a:r>
              <a:rPr lang="es-ES" sz="2800" b="1" u="sng">
                <a:solidFill>
                  <a:schemeClr val="accent1"/>
                </a:solidFill>
                <a:effectLst>
                  <a:outerShdw blurRad="38100" dist="38100" dir="2700000" algn="tl">
                    <a:srgbClr val="000000"/>
                  </a:outerShdw>
                </a:effectLst>
                <a:cs typeface="Times New Roman" pitchFamily="18" charset="0"/>
              </a:rPr>
              <a:t>CUACIÓN DE ESTADO</a:t>
            </a:r>
          </a:p>
        </p:txBody>
      </p:sp>
      <p:sp>
        <p:nvSpPr>
          <p:cNvPr id="29700" name="Text Box 4"/>
          <p:cNvSpPr txBox="1">
            <a:spLocks noChangeArrowheads="1"/>
          </p:cNvSpPr>
          <p:nvPr/>
        </p:nvSpPr>
        <p:spPr bwMode="auto">
          <a:xfrm>
            <a:off x="8294688" y="6583363"/>
            <a:ext cx="864339" cy="276999"/>
          </a:xfrm>
          <a:prstGeom prst="rect">
            <a:avLst/>
          </a:prstGeom>
          <a:noFill/>
          <a:ln w="9525">
            <a:noFill/>
            <a:miter lim="800000"/>
            <a:headEnd/>
            <a:tailEnd/>
          </a:ln>
          <a:effectLst/>
        </p:spPr>
        <p:txBody>
          <a:bodyPr wrap="none">
            <a:spAutoFit/>
          </a:bodyPr>
          <a:lstStyle/>
          <a:p>
            <a:pPr>
              <a:defRPr/>
            </a:pPr>
            <a:r>
              <a:rPr lang="es-AR" sz="1200" b="1" dirty="0">
                <a:solidFill>
                  <a:srgbClr val="CC9900"/>
                </a:solidFill>
                <a:effectLst>
                  <a:outerShdw blurRad="38100" dist="38100" dir="2700000" algn="tl">
                    <a:srgbClr val="000000"/>
                  </a:outerShdw>
                </a:effectLst>
              </a:rPr>
              <a:t>MLC 2-19</a:t>
            </a:r>
            <a:endParaRPr lang="es-ES" sz="1200" b="1" dirty="0">
              <a:solidFill>
                <a:srgbClr val="CC99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457200" y="965775"/>
            <a:ext cx="8382000" cy="5709255"/>
          </a:xfrm>
          <a:prstGeom prst="rect">
            <a:avLst/>
          </a:prstGeom>
          <a:noFill/>
          <a:ln w="9525">
            <a:noFill/>
            <a:miter lim="800000"/>
            <a:headEnd/>
            <a:tailEnd/>
          </a:ln>
          <a:effectLst/>
        </p:spPr>
        <p:txBody>
          <a:bodyPr bIns="0">
            <a:spAutoFit/>
          </a:bodyPr>
          <a:lstStyle/>
          <a:p>
            <a:pPr algn="just" eaLnBrk="0" hangingPunct="0">
              <a:lnSpc>
                <a:spcPct val="115000"/>
              </a:lnSpc>
              <a:defRPr/>
            </a:pPr>
            <a:r>
              <a:rPr lang="es-ES" sz="3200" b="1" i="1" dirty="0">
                <a:solidFill>
                  <a:srgbClr val="CC9900"/>
                </a:solidFill>
                <a:effectLst>
                  <a:outerShdw blurRad="38100" dist="38100" dir="2700000" algn="tl">
                    <a:srgbClr val="000000"/>
                  </a:outerShdw>
                </a:effectLst>
              </a:rPr>
              <a:t>A. Flujo en estado estacionario</a:t>
            </a:r>
          </a:p>
          <a:p>
            <a:pPr eaLnBrk="0" hangingPunct="0">
              <a:lnSpc>
                <a:spcPct val="115000"/>
              </a:lnSpc>
              <a:defRPr/>
            </a:pPr>
            <a:r>
              <a:rPr lang="es-AR" sz="2000" dirty="0">
                <a:solidFill>
                  <a:srgbClr val="000000"/>
                </a:solidFill>
                <a:cs typeface="Times New Roman" pitchFamily="18" charset="0"/>
              </a:rPr>
              <a:t>Las </a:t>
            </a:r>
            <a:r>
              <a:rPr lang="es-AR" sz="2000" u="sng" dirty="0">
                <a:solidFill>
                  <a:srgbClr val="FF0000"/>
                </a:solidFill>
                <a:effectLst>
                  <a:outerShdw blurRad="38100" dist="38100" dir="2700000" algn="tl">
                    <a:srgbClr val="000000"/>
                  </a:outerShdw>
                </a:effectLst>
                <a:cs typeface="Times New Roman" pitchFamily="18" charset="0"/>
              </a:rPr>
              <a:t>distribuciones</a:t>
            </a:r>
            <a:r>
              <a:rPr lang="es-AR" sz="2000" dirty="0">
                <a:solidFill>
                  <a:srgbClr val="FF0000"/>
                </a:solidFill>
                <a:effectLst>
                  <a:outerShdw blurRad="38100" dist="38100" dir="2700000" algn="tl">
                    <a:srgbClr val="000000"/>
                  </a:outerShdw>
                </a:effectLst>
                <a:cs typeface="Times New Roman" pitchFamily="18" charset="0"/>
              </a:rPr>
              <a:t> </a:t>
            </a:r>
            <a:r>
              <a:rPr lang="es-AR" sz="2000" dirty="0">
                <a:solidFill>
                  <a:srgbClr val="000000"/>
                </a:solidFill>
                <a:cs typeface="Times New Roman" pitchFamily="18" charset="0"/>
              </a:rPr>
              <a:t>de </a:t>
            </a:r>
            <a:r>
              <a:rPr lang="es-AR" sz="2000" u="sng" dirty="0">
                <a:solidFill>
                  <a:srgbClr val="FF0000"/>
                </a:solidFill>
                <a:effectLst>
                  <a:outerShdw blurRad="38100" dist="38100" dir="2700000" algn="tl">
                    <a:srgbClr val="000000"/>
                  </a:outerShdw>
                </a:effectLst>
                <a:cs typeface="Times New Roman" pitchFamily="18" charset="0"/>
              </a:rPr>
              <a:t>presión</a:t>
            </a:r>
            <a:r>
              <a:rPr lang="es-AR" sz="2000" dirty="0">
                <a:solidFill>
                  <a:srgbClr val="FF0000"/>
                </a:solidFill>
                <a:effectLst>
                  <a:outerShdw blurRad="38100" dist="38100" dir="2700000" algn="tl">
                    <a:srgbClr val="000000"/>
                  </a:outerShdw>
                </a:effectLst>
                <a:cs typeface="Times New Roman" pitchFamily="18" charset="0"/>
              </a:rPr>
              <a:t> </a:t>
            </a:r>
            <a:r>
              <a:rPr lang="es-AR" sz="2000" dirty="0">
                <a:solidFill>
                  <a:srgbClr val="000000"/>
                </a:solidFill>
                <a:cs typeface="Times New Roman" pitchFamily="18" charset="0"/>
              </a:rPr>
              <a:t>y </a:t>
            </a:r>
            <a:r>
              <a:rPr lang="es-AR" sz="2000" u="sng" dirty="0">
                <a:solidFill>
                  <a:srgbClr val="FF0000"/>
                </a:solidFill>
                <a:effectLst>
                  <a:outerShdw blurRad="38100" dist="38100" dir="2700000" algn="tl">
                    <a:srgbClr val="000000"/>
                  </a:outerShdw>
                </a:effectLst>
                <a:cs typeface="Times New Roman" pitchFamily="18" charset="0"/>
              </a:rPr>
              <a:t>caudal</a:t>
            </a:r>
            <a:r>
              <a:rPr lang="es-AR" sz="2000" dirty="0">
                <a:solidFill>
                  <a:srgbClr val="FF0000"/>
                </a:solidFill>
                <a:effectLst>
                  <a:outerShdw blurRad="38100" dist="38100" dir="2700000" algn="tl">
                    <a:srgbClr val="000000"/>
                  </a:outerShdw>
                </a:effectLst>
                <a:cs typeface="Times New Roman" pitchFamily="18" charset="0"/>
              </a:rPr>
              <a:t> </a:t>
            </a:r>
            <a:r>
              <a:rPr lang="es-AR" sz="2000" dirty="0">
                <a:solidFill>
                  <a:srgbClr val="000000"/>
                </a:solidFill>
                <a:cs typeface="Times New Roman" pitchFamily="18" charset="0"/>
              </a:rPr>
              <a:t>en el reservorio permanecen </a:t>
            </a:r>
            <a:r>
              <a:rPr lang="es-AR" sz="2000" u="sng" dirty="0">
                <a:solidFill>
                  <a:srgbClr val="FF0000"/>
                </a:solidFill>
                <a:effectLst>
                  <a:outerShdw blurRad="38100" dist="38100" dir="2700000" algn="tl">
                    <a:srgbClr val="000000"/>
                  </a:outerShdw>
                </a:effectLst>
                <a:cs typeface="Times New Roman" pitchFamily="18" charset="0"/>
              </a:rPr>
              <a:t>constantes en el tiempo</a:t>
            </a:r>
            <a:r>
              <a:rPr lang="es-AR" sz="2000" dirty="0">
                <a:solidFill>
                  <a:srgbClr val="FF0000"/>
                </a:solidFill>
                <a:effectLst>
                  <a:outerShdw blurRad="38100" dist="38100" dir="2700000" algn="tl">
                    <a:srgbClr val="000000"/>
                  </a:outerShdw>
                </a:effectLst>
                <a:cs typeface="Times New Roman" pitchFamily="18" charset="0"/>
              </a:rPr>
              <a:t>.</a:t>
            </a:r>
            <a:r>
              <a:rPr lang="es-ES" sz="2000" dirty="0">
                <a:solidFill>
                  <a:srgbClr val="000000"/>
                </a:solidFill>
                <a:cs typeface="Times New Roman" pitchFamily="18" charset="0"/>
              </a:rPr>
              <a:t> </a:t>
            </a:r>
            <a:r>
              <a:rPr lang="es-ES" sz="2000" dirty="0" err="1">
                <a:solidFill>
                  <a:srgbClr val="000000"/>
                </a:solidFill>
                <a:cs typeface="Times New Roman" pitchFamily="18" charset="0"/>
              </a:rPr>
              <a:t>Darcy</a:t>
            </a:r>
            <a:r>
              <a:rPr lang="es-ES" sz="2000" dirty="0">
                <a:solidFill>
                  <a:srgbClr val="000000"/>
                </a:solidFill>
                <a:cs typeface="Times New Roman" pitchFamily="18" charset="0"/>
              </a:rPr>
              <a:t> asume flujo en estado estacionario.</a:t>
            </a:r>
            <a:r>
              <a:rPr lang="es-AR" sz="2000" dirty="0">
                <a:solidFill>
                  <a:srgbClr val="000000"/>
                </a:solidFill>
                <a:cs typeface="Times New Roman" pitchFamily="18" charset="0"/>
              </a:rPr>
              <a:t> Se da cuando hay con una acuífera activa o casquete de gas o en una Recuperación Secundaria.</a:t>
            </a:r>
            <a:endParaRPr lang="es-ES" sz="2000" dirty="0">
              <a:solidFill>
                <a:srgbClr val="000000"/>
              </a:solidFill>
              <a:cs typeface="Times New Roman" pitchFamily="18" charset="0"/>
            </a:endParaRPr>
          </a:p>
          <a:p>
            <a:pPr eaLnBrk="0" hangingPunct="0">
              <a:lnSpc>
                <a:spcPct val="115000"/>
              </a:lnSpc>
              <a:defRPr/>
            </a:pPr>
            <a:r>
              <a:rPr lang="es-ES" sz="2000" dirty="0">
                <a:solidFill>
                  <a:srgbClr val="000000"/>
                </a:solidFill>
                <a:cs typeface="Times New Roman" pitchFamily="18" charset="0"/>
              </a:rPr>
              <a:t/>
            </a:r>
            <a:br>
              <a:rPr lang="es-ES" sz="2000" dirty="0">
                <a:solidFill>
                  <a:srgbClr val="000000"/>
                </a:solidFill>
                <a:cs typeface="Times New Roman" pitchFamily="18" charset="0"/>
              </a:rPr>
            </a:br>
            <a:r>
              <a:rPr lang="es-ES" sz="3200" b="1" i="1" dirty="0">
                <a:solidFill>
                  <a:srgbClr val="CC9900"/>
                </a:solidFill>
                <a:effectLst>
                  <a:outerShdw blurRad="38100" dist="38100" dir="2700000" algn="tl">
                    <a:srgbClr val="000000"/>
                  </a:outerShdw>
                </a:effectLst>
              </a:rPr>
              <a:t>B. Flujo en estado </a:t>
            </a:r>
            <a:r>
              <a:rPr lang="es-ES" sz="3200" b="1" i="1" dirty="0" err="1">
                <a:solidFill>
                  <a:srgbClr val="CC9900"/>
                </a:solidFill>
                <a:effectLst>
                  <a:outerShdw blurRad="38100" dist="38100" dir="2700000" algn="tl">
                    <a:srgbClr val="000000"/>
                  </a:outerShdw>
                </a:effectLst>
              </a:rPr>
              <a:t>semi</a:t>
            </a:r>
            <a:r>
              <a:rPr lang="es-ES" sz="3200" b="1" i="1" dirty="0">
                <a:solidFill>
                  <a:srgbClr val="CC9900"/>
                </a:solidFill>
                <a:effectLst>
                  <a:outerShdw blurRad="38100" dist="38100" dir="2700000" algn="tl">
                    <a:srgbClr val="000000"/>
                  </a:outerShdw>
                </a:effectLst>
              </a:rPr>
              <a:t>-estacionario </a:t>
            </a:r>
            <a:r>
              <a:rPr lang="es-ES" sz="2000" dirty="0">
                <a:solidFill>
                  <a:srgbClr val="000000"/>
                </a:solidFill>
                <a:cs typeface="Times New Roman" pitchFamily="18" charset="0"/>
              </a:rPr>
              <a:t>(cuasi-estable o </a:t>
            </a:r>
            <a:r>
              <a:rPr lang="es-ES" sz="2000" dirty="0" err="1">
                <a:solidFill>
                  <a:srgbClr val="000000"/>
                </a:solidFill>
                <a:cs typeface="Times New Roman" pitchFamily="18" charset="0"/>
              </a:rPr>
              <a:t>pseudo</a:t>
            </a:r>
            <a:r>
              <a:rPr lang="es-ES" sz="2000" dirty="0">
                <a:solidFill>
                  <a:srgbClr val="000000"/>
                </a:solidFill>
                <a:cs typeface="Times New Roman" pitchFamily="18" charset="0"/>
              </a:rPr>
              <a:t>-estable)</a:t>
            </a:r>
          </a:p>
          <a:p>
            <a:pPr eaLnBrk="0" hangingPunct="0">
              <a:lnSpc>
                <a:spcPct val="115000"/>
              </a:lnSpc>
              <a:defRPr/>
            </a:pPr>
            <a:r>
              <a:rPr lang="es-ES" sz="2000" dirty="0">
                <a:solidFill>
                  <a:srgbClr val="000000"/>
                </a:solidFill>
                <a:cs typeface="Times New Roman" pitchFamily="18" charset="0"/>
              </a:rPr>
              <a:t>Se da c</a:t>
            </a:r>
            <a:r>
              <a:rPr lang="es-AR" sz="2000" dirty="0">
                <a:solidFill>
                  <a:srgbClr val="000000"/>
                </a:solidFill>
                <a:cs typeface="Times New Roman" pitchFamily="18" charset="0"/>
              </a:rPr>
              <a:t>d</a:t>
            </a:r>
            <a:r>
              <a:rPr lang="es-ES" sz="2000" dirty="0">
                <a:solidFill>
                  <a:srgbClr val="000000"/>
                </a:solidFill>
                <a:cs typeface="Times New Roman" pitchFamily="18" charset="0"/>
              </a:rPr>
              <a:t>o la </a:t>
            </a:r>
            <a:r>
              <a:rPr lang="es-ES" sz="2000" u="sng" dirty="0">
                <a:solidFill>
                  <a:srgbClr val="FF0000"/>
                </a:solidFill>
                <a:effectLst>
                  <a:outerShdw blurRad="38100" dist="38100" dir="2700000" algn="tl">
                    <a:srgbClr val="000000"/>
                  </a:outerShdw>
                </a:effectLst>
                <a:cs typeface="Times New Roman" pitchFamily="18" charset="0"/>
              </a:rPr>
              <a:t>presión disminuye linealmente con el tiempo en cualquier posición de reservorio</a:t>
            </a:r>
            <a:r>
              <a:rPr lang="es-ES" sz="2000" u="sng" dirty="0">
                <a:solidFill>
                  <a:srgbClr val="000000"/>
                </a:solidFill>
                <a:cs typeface="Times New Roman" pitchFamily="18" charset="0"/>
              </a:rPr>
              <a:t> </a:t>
            </a:r>
            <a:r>
              <a:rPr lang="es-ES" sz="2000" dirty="0">
                <a:solidFill>
                  <a:srgbClr val="000000"/>
                </a:solidFill>
                <a:cs typeface="Times New Roman" pitchFamily="18" charset="0"/>
              </a:rPr>
              <a:t>y es directamente proporcional al retiro de HC del reservorio e inversamente proporcional al volumen </a:t>
            </a:r>
            <a:r>
              <a:rPr lang="es-ES" sz="2000" dirty="0" err="1">
                <a:solidFill>
                  <a:srgbClr val="000000"/>
                </a:solidFill>
                <a:cs typeface="Times New Roman" pitchFamily="18" charset="0"/>
              </a:rPr>
              <a:t>drenable</a:t>
            </a:r>
            <a:r>
              <a:rPr lang="es-ES" sz="2000" dirty="0">
                <a:solidFill>
                  <a:srgbClr val="000000"/>
                </a:solidFill>
                <a:cs typeface="Times New Roman" pitchFamily="18" charset="0"/>
              </a:rPr>
              <a:t>. </a:t>
            </a:r>
          </a:p>
          <a:p>
            <a:pPr eaLnBrk="0" hangingPunct="0">
              <a:lnSpc>
                <a:spcPct val="115000"/>
              </a:lnSpc>
              <a:defRPr/>
            </a:pPr>
            <a:endParaRPr lang="es-AR" b="1" u="sng" dirty="0">
              <a:solidFill>
                <a:srgbClr val="3333CC"/>
              </a:solidFill>
              <a:effectLst>
                <a:outerShdw blurRad="38100" dist="38100" dir="2700000" algn="tl">
                  <a:srgbClr val="000000"/>
                </a:outerShdw>
              </a:effectLst>
              <a:cs typeface="Times New Roman" pitchFamily="18" charset="0"/>
            </a:endParaRPr>
          </a:p>
          <a:p>
            <a:pPr eaLnBrk="0" hangingPunct="0">
              <a:lnSpc>
                <a:spcPct val="115000"/>
              </a:lnSpc>
              <a:defRPr/>
            </a:pPr>
            <a:r>
              <a:rPr lang="es-ES" sz="3200" b="1" i="1" dirty="0">
                <a:solidFill>
                  <a:srgbClr val="CC9900"/>
                </a:solidFill>
                <a:effectLst>
                  <a:outerShdw blurRad="38100" dist="38100" dir="2700000" algn="tl">
                    <a:srgbClr val="000000"/>
                  </a:outerShdw>
                </a:effectLst>
              </a:rPr>
              <a:t>C. Flujo Transitorio</a:t>
            </a:r>
            <a:r>
              <a:rPr lang="es-ES" b="1" dirty="0">
                <a:solidFill>
                  <a:srgbClr val="3333CC"/>
                </a:solidFill>
                <a:cs typeface="Times New Roman" pitchFamily="18" charset="0"/>
              </a:rPr>
              <a:t/>
            </a:r>
            <a:br>
              <a:rPr lang="es-ES" b="1" dirty="0">
                <a:solidFill>
                  <a:srgbClr val="3333CC"/>
                </a:solidFill>
                <a:cs typeface="Times New Roman" pitchFamily="18" charset="0"/>
              </a:rPr>
            </a:br>
            <a:r>
              <a:rPr lang="es-ES" sz="2000" dirty="0">
                <a:solidFill>
                  <a:srgbClr val="FF0000"/>
                </a:solidFill>
                <a:effectLst>
                  <a:outerShdw blurRad="38100" dist="38100" dir="2700000" algn="tl">
                    <a:srgbClr val="000000"/>
                  </a:outerShdw>
                </a:effectLst>
                <a:cs typeface="Times New Roman" pitchFamily="18" charset="0"/>
              </a:rPr>
              <a:t>La Presión en el reservorio está cambiando de forma </a:t>
            </a:r>
            <a:r>
              <a:rPr lang="es-ES" sz="2000" u="sng" dirty="0">
                <a:solidFill>
                  <a:srgbClr val="FF0000"/>
                </a:solidFill>
                <a:effectLst>
                  <a:outerShdw blurRad="38100" dist="38100" dir="2700000" algn="tl">
                    <a:srgbClr val="000000"/>
                  </a:outerShdw>
                </a:effectLst>
                <a:cs typeface="Times New Roman" pitchFamily="18" charset="0"/>
              </a:rPr>
              <a:t>no lineal con el tiempo</a:t>
            </a:r>
            <a:r>
              <a:rPr lang="es-ES" sz="2000" dirty="0">
                <a:solidFill>
                  <a:srgbClr val="000000"/>
                </a:solidFill>
                <a:cs typeface="Times New Roman" pitchFamily="18" charset="0"/>
              </a:rPr>
              <a:t>. </a:t>
            </a:r>
          </a:p>
          <a:p>
            <a:pPr eaLnBrk="0" hangingPunct="0">
              <a:lnSpc>
                <a:spcPct val="115000"/>
              </a:lnSpc>
              <a:defRPr/>
            </a:pPr>
            <a:r>
              <a:rPr lang="es-ES" sz="2000" dirty="0">
                <a:solidFill>
                  <a:srgbClr val="000000"/>
                </a:solidFill>
                <a:cs typeface="Times New Roman" pitchFamily="18" charset="0"/>
              </a:rPr>
              <a:t>La mayor parte de los flujos verdaderos son de naturaleza transitoria</a:t>
            </a:r>
            <a:r>
              <a:rPr lang="es-AR" sz="2000" dirty="0">
                <a:solidFill>
                  <a:srgbClr val="000000"/>
                </a:solidFill>
                <a:cs typeface="Times New Roman" pitchFamily="18" charset="0"/>
              </a:rPr>
              <a:t>.</a:t>
            </a:r>
            <a:endParaRPr lang="es-ES" sz="2000" dirty="0">
              <a:solidFill>
                <a:srgbClr val="000000"/>
              </a:solidFill>
              <a:cs typeface="Times New Roman" pitchFamily="18" charset="0"/>
            </a:endParaRPr>
          </a:p>
        </p:txBody>
      </p:sp>
      <p:sp>
        <p:nvSpPr>
          <p:cNvPr id="25603" name="Rectangle 3"/>
          <p:cNvSpPr>
            <a:spLocks noChangeArrowheads="1"/>
          </p:cNvSpPr>
          <p:nvPr/>
        </p:nvSpPr>
        <p:spPr bwMode="auto">
          <a:xfrm>
            <a:off x="457200" y="260648"/>
            <a:ext cx="8382000" cy="584775"/>
          </a:xfrm>
          <a:prstGeom prst="rect">
            <a:avLst/>
          </a:prstGeom>
          <a:noFill/>
          <a:ln w="9525">
            <a:noFill/>
            <a:miter lim="800000"/>
            <a:headEnd/>
            <a:tailEnd/>
          </a:ln>
          <a:effectLst/>
        </p:spPr>
        <p:txBody>
          <a:bodyPr wrap="square">
            <a:spAutoFit/>
          </a:bodyPr>
          <a:lstStyle/>
          <a:p>
            <a:pPr algn="ctr" eaLnBrk="0" hangingPunct="0">
              <a:defRPr/>
            </a:pPr>
            <a:r>
              <a:rPr lang="es-ES" sz="3200" b="1" i="1" dirty="0">
                <a:solidFill>
                  <a:srgbClr val="CC9900"/>
                </a:solidFill>
                <a:effectLst>
                  <a:outerShdw blurRad="38100" dist="38100" dir="2700000" algn="tl">
                    <a:srgbClr val="000000"/>
                  </a:outerShdw>
                </a:effectLst>
              </a:rPr>
              <a:t>Clasificación</a:t>
            </a:r>
            <a:r>
              <a:rPr lang="es-ES" b="1" dirty="0">
                <a:solidFill>
                  <a:srgbClr val="3333CC"/>
                </a:solidFill>
                <a:effectLst>
                  <a:outerShdw blurRad="38100" dist="38100" dir="2700000" algn="tl">
                    <a:srgbClr val="000000"/>
                  </a:outerShdw>
                </a:effectLst>
                <a:cs typeface="Times New Roman" pitchFamily="18" charset="0"/>
              </a:rPr>
              <a:t> </a:t>
            </a:r>
            <a:r>
              <a:rPr lang="es-ES" sz="3200" b="1" i="1" dirty="0">
                <a:solidFill>
                  <a:srgbClr val="CC9900"/>
                </a:solidFill>
                <a:effectLst>
                  <a:outerShdw blurRad="38100" dist="38100" dir="2700000" algn="tl">
                    <a:srgbClr val="000000"/>
                  </a:outerShdw>
                </a:effectLst>
              </a:rPr>
              <a:t>de Flujo</a:t>
            </a:r>
            <a:r>
              <a:rPr lang="es-AR" sz="3200" b="1" i="1" dirty="0">
                <a:solidFill>
                  <a:srgbClr val="CC9900"/>
                </a:solidFill>
                <a:effectLst>
                  <a:outerShdw blurRad="38100" dist="38100" dir="2700000" algn="tl">
                    <a:srgbClr val="000000"/>
                  </a:outerShdw>
                </a:effectLst>
              </a:rPr>
              <a:t>s </a:t>
            </a:r>
            <a:r>
              <a:rPr lang="es-ES" sz="3200" b="1" i="1" dirty="0">
                <a:solidFill>
                  <a:srgbClr val="CC9900"/>
                </a:solidFill>
                <a:effectLst>
                  <a:outerShdw blurRad="38100" dist="38100" dir="2700000" algn="tl">
                    <a:srgbClr val="000000"/>
                  </a:outerShdw>
                </a:effectLst>
              </a:rPr>
              <a:t>en Medios Porosos</a:t>
            </a:r>
          </a:p>
        </p:txBody>
      </p:sp>
      <p:sp>
        <p:nvSpPr>
          <p:cNvPr id="25604" name="Text Box 4"/>
          <p:cNvSpPr txBox="1">
            <a:spLocks noChangeArrowheads="1"/>
          </p:cNvSpPr>
          <p:nvPr/>
        </p:nvSpPr>
        <p:spPr bwMode="auto">
          <a:xfrm>
            <a:off x="8294688" y="6583363"/>
            <a:ext cx="787395" cy="276999"/>
          </a:xfrm>
          <a:prstGeom prst="rect">
            <a:avLst/>
          </a:prstGeom>
          <a:noFill/>
          <a:ln w="9525">
            <a:noFill/>
            <a:miter lim="800000"/>
            <a:headEnd/>
            <a:tailEnd/>
          </a:ln>
          <a:effectLst/>
        </p:spPr>
        <p:txBody>
          <a:bodyPr wrap="none">
            <a:spAutoFit/>
          </a:bodyPr>
          <a:lstStyle/>
          <a:p>
            <a:pPr>
              <a:defRPr/>
            </a:pPr>
            <a:r>
              <a:rPr lang="es-AR" sz="1200" b="1" dirty="0">
                <a:solidFill>
                  <a:srgbClr val="CC9900"/>
                </a:solidFill>
                <a:effectLst>
                  <a:outerShdw blurRad="38100" dist="38100" dir="2700000" algn="tl">
                    <a:srgbClr val="000000"/>
                  </a:outerShdw>
                </a:effectLst>
              </a:rPr>
              <a:t>MLC 2-2</a:t>
            </a:r>
            <a:endParaRPr lang="es-ES" sz="1200" b="1" dirty="0">
              <a:solidFill>
                <a:srgbClr val="CC9900"/>
              </a:solidFill>
              <a:effectLst>
                <a:outerShdw blurRad="38100" dist="38100" dir="2700000" algn="tl">
                  <a:srgbClr val="000000"/>
                </a:outerShdw>
              </a:effectLst>
            </a:endParaRPr>
          </a:p>
        </p:txBody>
      </p:sp>
    </p:spTree>
    <p:extLst>
      <p:ext uri="{BB962C8B-B14F-4D97-AF65-F5344CB8AC3E}">
        <p14:creationId xmlns:p14="http://schemas.microsoft.com/office/powerpoint/2010/main" val="305536787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4"/>
          <p:cNvPicPr>
            <a:picLocks noChangeAspect="1" noChangeArrowheads="1"/>
          </p:cNvPicPr>
          <p:nvPr/>
        </p:nvPicPr>
        <p:blipFill>
          <a:blip r:embed="rId4"/>
          <a:srcRect/>
          <a:stretch>
            <a:fillRect/>
          </a:stretch>
        </p:blipFill>
        <p:spPr bwMode="auto">
          <a:xfrm>
            <a:off x="1371600" y="1066800"/>
            <a:ext cx="6472238" cy="3508375"/>
          </a:xfrm>
          <a:prstGeom prst="rect">
            <a:avLst/>
          </a:prstGeom>
          <a:noFill/>
          <a:ln w="38100">
            <a:solidFill>
              <a:srgbClr val="FF9933"/>
            </a:solidFill>
            <a:miter lim="800000"/>
            <a:headEnd/>
            <a:tailEnd/>
          </a:ln>
        </p:spPr>
      </p:pic>
      <p:sp>
        <p:nvSpPr>
          <p:cNvPr id="31749" name="Rectangle 5"/>
          <p:cNvSpPr>
            <a:spLocks noChangeArrowheads="1"/>
          </p:cNvSpPr>
          <p:nvPr/>
        </p:nvSpPr>
        <p:spPr bwMode="auto">
          <a:xfrm>
            <a:off x="228600" y="228600"/>
            <a:ext cx="8534400" cy="1138773"/>
          </a:xfrm>
          <a:prstGeom prst="rect">
            <a:avLst/>
          </a:prstGeom>
          <a:noFill/>
          <a:ln w="9525">
            <a:noFill/>
            <a:miter lim="800000"/>
            <a:headEnd/>
            <a:tailEnd/>
          </a:ln>
          <a:effectLst/>
        </p:spPr>
        <p:txBody>
          <a:bodyPr>
            <a:spAutoFit/>
          </a:bodyPr>
          <a:lstStyle/>
          <a:p>
            <a:pPr algn="just">
              <a:defRPr/>
            </a:pPr>
            <a:r>
              <a:rPr lang="es-AR" sz="2000" dirty="0">
                <a:cs typeface="Times New Roman" pitchFamily="18" charset="0"/>
              </a:rPr>
              <a:t>Consideramos</a:t>
            </a:r>
            <a:r>
              <a:rPr lang="es-ES" sz="2000" dirty="0">
                <a:cs typeface="Times New Roman" pitchFamily="18" charset="0"/>
              </a:rPr>
              <a:t> un único fluido que fluye a través de un medio poroso de porosidad </a:t>
            </a:r>
            <a:r>
              <a:rPr lang="es-ES" sz="2000" dirty="0">
                <a:latin typeface="Symbol" pitchFamily="18" charset="2"/>
                <a:cs typeface="Times New Roman" pitchFamily="18" charset="0"/>
              </a:rPr>
              <a:t>f,</a:t>
            </a:r>
            <a:r>
              <a:rPr lang="es-ES" sz="2000" dirty="0">
                <a:cs typeface="Times New Roman" pitchFamily="18" charset="0"/>
              </a:rPr>
              <a:t> de volumen arbitrario</a:t>
            </a:r>
            <a:r>
              <a:rPr lang="es-AR" sz="2000" dirty="0">
                <a:cs typeface="Times New Roman" pitchFamily="18" charset="0"/>
              </a:rPr>
              <a:t>.</a:t>
            </a:r>
            <a:r>
              <a:rPr lang="es-ES" sz="2000" dirty="0">
                <a:cs typeface="Times New Roman" pitchFamily="18" charset="0"/>
              </a:rPr>
              <a:t> Aplica</a:t>
            </a:r>
            <a:r>
              <a:rPr lang="es-AR" sz="2000" dirty="0">
                <a:cs typeface="Times New Roman" pitchFamily="18" charset="0"/>
              </a:rPr>
              <a:t>mos</a:t>
            </a:r>
            <a:r>
              <a:rPr lang="es-ES" sz="2000" dirty="0">
                <a:cs typeface="Times New Roman" pitchFamily="18" charset="0"/>
              </a:rPr>
              <a:t> la </a:t>
            </a:r>
            <a:r>
              <a:rPr lang="es-AR" dirty="0">
                <a:solidFill>
                  <a:srgbClr val="FF00FF"/>
                </a:solidFill>
                <a:effectLst>
                  <a:outerShdw blurRad="38100" dist="38100" dir="2700000" algn="tl">
                    <a:srgbClr val="000000"/>
                  </a:outerShdw>
                </a:effectLst>
                <a:cs typeface="Times New Roman" pitchFamily="18" charset="0"/>
              </a:rPr>
              <a:t>Ley de Conservación de masa:</a:t>
            </a:r>
            <a:endParaRPr lang="es-ES" dirty="0">
              <a:solidFill>
                <a:srgbClr val="FF00FF"/>
              </a:solidFill>
              <a:effectLst>
                <a:outerShdw blurRad="38100" dist="38100" dir="2700000" algn="tl">
                  <a:srgbClr val="000000"/>
                </a:outerShdw>
              </a:effectLst>
            </a:endParaRPr>
          </a:p>
        </p:txBody>
      </p:sp>
      <p:graphicFrame>
        <p:nvGraphicFramePr>
          <p:cNvPr id="10242" name="Object 7"/>
          <p:cNvGraphicFramePr>
            <a:graphicFrameLocks noChangeAspect="1"/>
          </p:cNvGraphicFramePr>
          <p:nvPr/>
        </p:nvGraphicFramePr>
        <p:xfrm>
          <a:off x="3886200" y="4953000"/>
          <a:ext cx="1743075" cy="508000"/>
        </p:xfrm>
        <a:graphic>
          <a:graphicData uri="http://schemas.openxmlformats.org/presentationml/2006/ole">
            <mc:AlternateContent xmlns:mc="http://schemas.openxmlformats.org/markup-compatibility/2006">
              <mc:Choice xmlns:v="urn:schemas-microsoft-com:vml" Requires="v">
                <p:oleObj spid="_x0000_s10618" r:id="rId5" imgW="980952" imgH="285866" progId="PBrush">
                  <p:embed/>
                </p:oleObj>
              </mc:Choice>
              <mc:Fallback>
                <p:oleObj r:id="rId5" imgW="980952" imgH="285866" progId="PBrush">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4953000"/>
                        <a:ext cx="1743075" cy="50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8" name="Rectangle 9"/>
          <p:cNvSpPr>
            <a:spLocks noChangeArrowheads="1"/>
          </p:cNvSpPr>
          <p:nvPr/>
        </p:nvSpPr>
        <p:spPr bwMode="auto">
          <a:xfrm>
            <a:off x="152400" y="4648200"/>
            <a:ext cx="3352800" cy="2014538"/>
          </a:xfrm>
          <a:prstGeom prst="rect">
            <a:avLst/>
          </a:prstGeom>
          <a:noFill/>
          <a:ln w="9525">
            <a:noFill/>
            <a:miter lim="800000"/>
            <a:headEnd/>
            <a:tailEnd/>
          </a:ln>
        </p:spPr>
        <p:txBody>
          <a:bodyPr>
            <a:spAutoFit/>
          </a:bodyPr>
          <a:lstStyle/>
          <a:p>
            <a:pPr algn="just"/>
            <a:r>
              <a:rPr lang="es-ES" sz="1800">
                <a:cs typeface="Times New Roman" pitchFamily="18" charset="0"/>
              </a:rPr>
              <a:t>Así, el caudal de flujo másico que ingresa en el elemento en la dirección x es:</a:t>
            </a:r>
            <a:endParaRPr lang="es-AR" sz="1800">
              <a:cs typeface="Times New Roman" pitchFamily="18" charset="0"/>
            </a:endParaRPr>
          </a:p>
          <a:p>
            <a:pPr algn="just"/>
            <a:endParaRPr lang="es-ES" sz="1800">
              <a:cs typeface="Times New Roman" pitchFamily="18" charset="0"/>
            </a:endParaRPr>
          </a:p>
          <a:p>
            <a:pPr algn="just"/>
            <a:r>
              <a:rPr lang="es-ES" sz="1800">
                <a:cs typeface="Times New Roman" pitchFamily="18" charset="0"/>
              </a:rPr>
              <a:t>El caudal de flujo másico en la dirección x que sale fuera del elemento es:</a:t>
            </a:r>
            <a:endParaRPr lang="es-ES" sz="1800"/>
          </a:p>
        </p:txBody>
      </p:sp>
      <p:graphicFrame>
        <p:nvGraphicFramePr>
          <p:cNvPr id="10243" name="Object 6"/>
          <p:cNvGraphicFramePr>
            <a:graphicFrameLocks noChangeAspect="1"/>
          </p:cNvGraphicFramePr>
          <p:nvPr/>
        </p:nvGraphicFramePr>
        <p:xfrm>
          <a:off x="3505200" y="5943600"/>
          <a:ext cx="2590800" cy="542925"/>
        </p:xfrm>
        <a:graphic>
          <a:graphicData uri="http://schemas.openxmlformats.org/presentationml/2006/ole">
            <mc:AlternateContent xmlns:mc="http://schemas.openxmlformats.org/markup-compatibility/2006">
              <mc:Choice xmlns:v="urn:schemas-microsoft-com:vml" Requires="v">
                <p:oleObj spid="_x0000_s10619" r:id="rId7" imgW="1771429" imgH="371527" progId="PBrush">
                  <p:embed/>
                </p:oleObj>
              </mc:Choice>
              <mc:Fallback>
                <p:oleObj r:id="rId7" imgW="1771429" imgH="371527" progId="PBrush">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5200" y="5943600"/>
                        <a:ext cx="2590800" cy="542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44" name="Object 10"/>
          <p:cNvGraphicFramePr>
            <a:graphicFrameLocks noChangeAspect="1"/>
          </p:cNvGraphicFramePr>
          <p:nvPr/>
        </p:nvGraphicFramePr>
        <p:xfrm>
          <a:off x="4281488" y="3295650"/>
          <a:ext cx="581025" cy="266700"/>
        </p:xfrm>
        <a:graphic>
          <a:graphicData uri="http://schemas.openxmlformats.org/presentationml/2006/ole">
            <mc:AlternateContent xmlns:mc="http://schemas.openxmlformats.org/markup-compatibility/2006">
              <mc:Choice xmlns:v="urn:schemas-microsoft-com:vml" Requires="v">
                <p:oleObj spid="_x0000_s10620" r:id="rId9" imgW="581106" imgH="266737" progId="Paint.Picture">
                  <p:embed/>
                </p:oleObj>
              </mc:Choice>
              <mc:Fallback>
                <p:oleObj r:id="rId9" imgW="581106" imgH="266737" progId="Paint.Picture">
                  <p:embed/>
                  <p:pic>
                    <p:nvPicPr>
                      <p:cNvPr id="0"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81488" y="3295650"/>
                        <a:ext cx="581025"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45" name="Object 14"/>
          <p:cNvGraphicFramePr>
            <a:graphicFrameLocks noChangeAspect="1"/>
          </p:cNvGraphicFramePr>
          <p:nvPr/>
        </p:nvGraphicFramePr>
        <p:xfrm>
          <a:off x="6324600" y="5943600"/>
          <a:ext cx="2590800" cy="458788"/>
        </p:xfrm>
        <a:graphic>
          <a:graphicData uri="http://schemas.openxmlformats.org/presentationml/2006/ole">
            <mc:AlternateContent xmlns:mc="http://schemas.openxmlformats.org/markup-compatibility/2006">
              <mc:Choice xmlns:v="urn:schemas-microsoft-com:vml" Requires="v">
                <p:oleObj spid="_x0000_s10621" r:id="rId11" imgW="1457143" imgH="257007" progId="Paint.Picture">
                  <p:embed/>
                </p:oleObj>
              </mc:Choice>
              <mc:Fallback>
                <p:oleObj r:id="rId11" imgW="1457143" imgH="257007" progId="Paint.Picture">
                  <p:embed/>
                  <p:pic>
                    <p:nvPicPr>
                      <p:cNvPr id="0" name="Object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24600" y="5943600"/>
                        <a:ext cx="2590800" cy="458788"/>
                      </a:xfrm>
                      <a:prstGeom prst="rect">
                        <a:avLst/>
                      </a:prstGeom>
                      <a:noFill/>
                      <a:ln w="38100">
                        <a:solidFill>
                          <a:srgbClr val="FF9933"/>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760" name="Rectangle 16"/>
          <p:cNvSpPr>
            <a:spLocks noChangeArrowheads="1"/>
          </p:cNvSpPr>
          <p:nvPr/>
        </p:nvSpPr>
        <p:spPr bwMode="auto">
          <a:xfrm>
            <a:off x="6248400" y="4800600"/>
            <a:ext cx="2895600" cy="915988"/>
          </a:xfrm>
          <a:prstGeom prst="rect">
            <a:avLst/>
          </a:prstGeom>
          <a:noFill/>
          <a:ln w="9525">
            <a:noFill/>
            <a:miter lim="800000"/>
            <a:headEnd/>
            <a:tailEnd/>
          </a:ln>
          <a:effectLst/>
        </p:spPr>
        <p:txBody>
          <a:bodyPr>
            <a:spAutoFit/>
          </a:bodyPr>
          <a:lstStyle/>
          <a:p>
            <a:pPr algn="just">
              <a:defRPr/>
            </a:pPr>
            <a:r>
              <a:rPr lang="es-AR" sz="1800" b="1">
                <a:solidFill>
                  <a:srgbClr val="FF9933"/>
                </a:solidFill>
                <a:effectLst>
                  <a:outerShdw blurRad="38100" dist="38100" dir="2700000" algn="tl">
                    <a:srgbClr val="000000"/>
                  </a:outerShdw>
                </a:effectLst>
                <a:cs typeface="Times New Roman" pitchFamily="18" charset="0"/>
              </a:rPr>
              <a:t>El </a:t>
            </a:r>
            <a:r>
              <a:rPr lang="es-ES" sz="1800" b="1">
                <a:solidFill>
                  <a:srgbClr val="FF9933"/>
                </a:solidFill>
                <a:effectLst>
                  <a:outerShdw blurRad="38100" dist="38100" dir="2700000" algn="tl">
                    <a:srgbClr val="000000"/>
                  </a:outerShdw>
                </a:effectLst>
                <a:cs typeface="Times New Roman" pitchFamily="18" charset="0"/>
              </a:rPr>
              <a:t>flujo neto en la dirección x (cantidad que ingresa menos la que sale) es</a:t>
            </a:r>
            <a:r>
              <a:rPr lang="es-AR" sz="1800" b="1">
                <a:solidFill>
                  <a:srgbClr val="FF9933"/>
                </a:solidFill>
                <a:effectLst>
                  <a:outerShdw blurRad="38100" dist="38100" dir="2700000" algn="tl">
                    <a:srgbClr val="000000"/>
                  </a:outerShdw>
                </a:effectLst>
                <a:cs typeface="Times New Roman" pitchFamily="18" charset="0"/>
              </a:rPr>
              <a:t>:</a:t>
            </a:r>
            <a:endParaRPr lang="es-ES" sz="1800" b="1">
              <a:solidFill>
                <a:srgbClr val="FF9933"/>
              </a:solidFill>
              <a:effectLst>
                <a:outerShdw blurRad="38100" dist="38100" dir="2700000" algn="tl">
                  <a:srgbClr val="000000"/>
                </a:outerShdw>
              </a:effectLst>
            </a:endParaRPr>
          </a:p>
        </p:txBody>
      </p:sp>
      <p:sp>
        <p:nvSpPr>
          <p:cNvPr id="10250" name="AutoShape 17"/>
          <p:cNvSpPr>
            <a:spLocks/>
          </p:cNvSpPr>
          <p:nvPr/>
        </p:nvSpPr>
        <p:spPr bwMode="auto">
          <a:xfrm>
            <a:off x="6172200" y="4800600"/>
            <a:ext cx="76200" cy="1905000"/>
          </a:xfrm>
          <a:prstGeom prst="rightBrace">
            <a:avLst>
              <a:gd name="adj1" fmla="val 208333"/>
              <a:gd name="adj2" fmla="val 50000"/>
            </a:avLst>
          </a:prstGeom>
          <a:noFill/>
          <a:ln w="38100">
            <a:solidFill>
              <a:srgbClr val="FF9933"/>
            </a:solidFill>
            <a:round/>
            <a:headEnd/>
            <a:tailEnd/>
          </a:ln>
        </p:spPr>
        <p:txBody>
          <a:bodyPr wrap="none" anchor="ctr"/>
          <a:lstStyle/>
          <a:p>
            <a:endParaRPr lang="es-ES"/>
          </a:p>
        </p:txBody>
      </p:sp>
      <p:sp>
        <p:nvSpPr>
          <p:cNvPr id="31762" name="Text Box 18"/>
          <p:cNvSpPr txBox="1">
            <a:spLocks noChangeArrowheads="1"/>
          </p:cNvSpPr>
          <p:nvPr/>
        </p:nvSpPr>
        <p:spPr bwMode="auto">
          <a:xfrm>
            <a:off x="8294688" y="6583363"/>
            <a:ext cx="864339" cy="276999"/>
          </a:xfrm>
          <a:prstGeom prst="rect">
            <a:avLst/>
          </a:prstGeom>
          <a:noFill/>
          <a:ln w="9525">
            <a:noFill/>
            <a:miter lim="800000"/>
            <a:headEnd/>
            <a:tailEnd/>
          </a:ln>
          <a:effectLst/>
        </p:spPr>
        <p:txBody>
          <a:bodyPr wrap="none">
            <a:spAutoFit/>
          </a:bodyPr>
          <a:lstStyle/>
          <a:p>
            <a:pPr>
              <a:defRPr/>
            </a:pPr>
            <a:r>
              <a:rPr lang="es-AR" sz="1200" b="1" dirty="0">
                <a:solidFill>
                  <a:srgbClr val="CC9900"/>
                </a:solidFill>
                <a:effectLst>
                  <a:outerShdw blurRad="38100" dist="38100" dir="2700000" algn="tl">
                    <a:srgbClr val="000000"/>
                  </a:outerShdw>
                </a:effectLst>
              </a:rPr>
              <a:t>MLC 2-20</a:t>
            </a:r>
            <a:endParaRPr lang="es-ES" sz="1200" b="1" dirty="0">
              <a:solidFill>
                <a:srgbClr val="CC99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304800" y="304800"/>
            <a:ext cx="8382000" cy="1552575"/>
          </a:xfrm>
          <a:prstGeom prst="rect">
            <a:avLst/>
          </a:prstGeom>
          <a:noFill/>
          <a:ln w="9525">
            <a:noFill/>
            <a:miter lim="800000"/>
            <a:headEnd/>
            <a:tailEnd/>
          </a:ln>
          <a:effectLst/>
        </p:spPr>
        <p:txBody>
          <a:bodyPr>
            <a:spAutoFit/>
          </a:bodyPr>
          <a:lstStyle/>
          <a:p>
            <a:pPr algn="just">
              <a:defRPr/>
            </a:pPr>
            <a:r>
              <a:rPr lang="es-ES">
                <a:cs typeface="Times New Roman" pitchFamily="18" charset="0"/>
              </a:rPr>
              <a:t>Expresiones similares se pueden escribir para y y z. </a:t>
            </a:r>
            <a:r>
              <a:rPr lang="es-ES">
                <a:solidFill>
                  <a:srgbClr val="FF9933"/>
                </a:solidFill>
                <a:effectLst>
                  <a:outerShdw blurRad="38100" dist="38100" dir="2700000" algn="tl">
                    <a:srgbClr val="000000"/>
                  </a:outerShdw>
                </a:effectLst>
                <a:cs typeface="Times New Roman" pitchFamily="18" charset="0"/>
              </a:rPr>
              <a:t>Suponiendo que no se genera o se pierde masa en el elemento</a:t>
            </a:r>
            <a:r>
              <a:rPr lang="es-ES">
                <a:cs typeface="Times New Roman" pitchFamily="18" charset="0"/>
              </a:rPr>
              <a:t>, la cantidad de variación neta de la masa en el elemento en un incremento de tiempo </a:t>
            </a:r>
            <a:r>
              <a:rPr lang="es-ES">
                <a:latin typeface="Symbol" pitchFamily="18" charset="2"/>
                <a:cs typeface="Times New Roman" pitchFamily="18" charset="0"/>
              </a:rPr>
              <a:t>D</a:t>
            </a:r>
            <a:r>
              <a:rPr lang="es-ES">
                <a:cs typeface="Times New Roman" pitchFamily="18" charset="0"/>
              </a:rPr>
              <a:t>t se puede expresar como:</a:t>
            </a:r>
            <a:endParaRPr lang="es-ES"/>
          </a:p>
        </p:txBody>
      </p:sp>
      <p:graphicFrame>
        <p:nvGraphicFramePr>
          <p:cNvPr id="11266" name="Object 3"/>
          <p:cNvGraphicFramePr>
            <a:graphicFrameLocks noChangeAspect="1"/>
          </p:cNvGraphicFramePr>
          <p:nvPr/>
        </p:nvGraphicFramePr>
        <p:xfrm>
          <a:off x="304800" y="1981200"/>
          <a:ext cx="8382000" cy="935038"/>
        </p:xfrm>
        <a:graphic>
          <a:graphicData uri="http://schemas.openxmlformats.org/presentationml/2006/ole">
            <mc:AlternateContent xmlns:mc="http://schemas.openxmlformats.org/markup-compatibility/2006">
              <mc:Choice xmlns:v="urn:schemas-microsoft-com:vml" Requires="v">
                <p:oleObj spid="_x0000_s11545" name="Imagen de mapa de bits" r:id="rId4" imgW="9240540" imgH="1028844" progId="Paint.Picture">
                  <p:embed/>
                </p:oleObj>
              </mc:Choice>
              <mc:Fallback>
                <p:oleObj name="Imagen de mapa de bits" r:id="rId4" imgW="9240540" imgH="1028844" progId="Paint.Pictur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981200"/>
                        <a:ext cx="8382000" cy="935038"/>
                      </a:xfrm>
                      <a:prstGeom prst="rect">
                        <a:avLst/>
                      </a:prstGeom>
                      <a:noFill/>
                      <a:ln w="9525">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70" name="Rectangle 4"/>
          <p:cNvSpPr>
            <a:spLocks noChangeArrowheads="1"/>
          </p:cNvSpPr>
          <p:nvPr/>
        </p:nvSpPr>
        <p:spPr bwMode="auto">
          <a:xfrm>
            <a:off x="304800" y="3200400"/>
            <a:ext cx="2590800" cy="822325"/>
          </a:xfrm>
          <a:prstGeom prst="rect">
            <a:avLst/>
          </a:prstGeom>
          <a:noFill/>
          <a:ln w="9525">
            <a:noFill/>
            <a:miter lim="800000"/>
            <a:headEnd/>
            <a:tailEnd/>
          </a:ln>
        </p:spPr>
        <p:txBody>
          <a:bodyPr>
            <a:spAutoFit/>
          </a:bodyPr>
          <a:lstStyle/>
          <a:p>
            <a:pPr algn="just"/>
            <a:r>
              <a:rPr lang="es-ES">
                <a:cs typeface="Times New Roman" pitchFamily="18" charset="0"/>
              </a:rPr>
              <a:t>Dividiendo la ec</a:t>
            </a:r>
            <a:r>
              <a:rPr lang="es-AR">
                <a:cs typeface="Times New Roman" pitchFamily="18" charset="0"/>
              </a:rPr>
              <a:t>.</a:t>
            </a:r>
            <a:r>
              <a:rPr lang="es-ES">
                <a:cs typeface="Times New Roman" pitchFamily="18" charset="0"/>
              </a:rPr>
              <a:t> </a:t>
            </a:r>
            <a:endParaRPr lang="es-AR">
              <a:cs typeface="Times New Roman" pitchFamily="18" charset="0"/>
            </a:endParaRPr>
          </a:p>
          <a:p>
            <a:pPr algn="just"/>
            <a:r>
              <a:rPr lang="es-ES">
                <a:cs typeface="Times New Roman" pitchFamily="18" charset="0"/>
              </a:rPr>
              <a:t>por </a:t>
            </a:r>
            <a:r>
              <a:rPr lang="es-ES">
                <a:latin typeface="Symbol" pitchFamily="18" charset="2"/>
                <a:cs typeface="Times New Roman" pitchFamily="18" charset="0"/>
              </a:rPr>
              <a:t>D</a:t>
            </a:r>
            <a:r>
              <a:rPr lang="es-ES">
                <a:cs typeface="Times New Roman" pitchFamily="18" charset="0"/>
              </a:rPr>
              <a:t>x </a:t>
            </a:r>
            <a:r>
              <a:rPr lang="es-ES">
                <a:latin typeface="Symbol" pitchFamily="18" charset="2"/>
                <a:cs typeface="Times New Roman" pitchFamily="18" charset="0"/>
              </a:rPr>
              <a:t>D</a:t>
            </a:r>
            <a:r>
              <a:rPr lang="es-ES">
                <a:cs typeface="Times New Roman" pitchFamily="18" charset="0"/>
              </a:rPr>
              <a:t>y </a:t>
            </a:r>
            <a:r>
              <a:rPr lang="es-ES">
                <a:latin typeface="Symbol" pitchFamily="18" charset="2"/>
                <a:cs typeface="Times New Roman" pitchFamily="18" charset="0"/>
              </a:rPr>
              <a:t>D</a:t>
            </a:r>
            <a:r>
              <a:rPr lang="es-ES">
                <a:cs typeface="Times New Roman" pitchFamily="18" charset="0"/>
              </a:rPr>
              <a:t>z </a:t>
            </a:r>
            <a:r>
              <a:rPr lang="es-ES">
                <a:latin typeface="Symbol" pitchFamily="18" charset="2"/>
                <a:cs typeface="Times New Roman" pitchFamily="18" charset="0"/>
              </a:rPr>
              <a:t>D</a:t>
            </a:r>
            <a:r>
              <a:rPr lang="es-ES">
                <a:cs typeface="Times New Roman" pitchFamily="18" charset="0"/>
              </a:rPr>
              <a:t>t</a:t>
            </a:r>
            <a:r>
              <a:rPr lang="es-AR">
                <a:cs typeface="Times New Roman" pitchFamily="18" charset="0"/>
              </a:rPr>
              <a:t>:</a:t>
            </a:r>
            <a:endParaRPr lang="es-ES"/>
          </a:p>
        </p:txBody>
      </p:sp>
      <p:graphicFrame>
        <p:nvGraphicFramePr>
          <p:cNvPr id="11267" name="Object 5"/>
          <p:cNvGraphicFramePr>
            <a:graphicFrameLocks noChangeAspect="1"/>
          </p:cNvGraphicFramePr>
          <p:nvPr/>
        </p:nvGraphicFramePr>
        <p:xfrm>
          <a:off x="2971800" y="3200400"/>
          <a:ext cx="5934075" cy="857250"/>
        </p:xfrm>
        <a:graphic>
          <a:graphicData uri="http://schemas.openxmlformats.org/presentationml/2006/ole">
            <mc:AlternateContent xmlns:mc="http://schemas.openxmlformats.org/markup-compatibility/2006">
              <mc:Choice xmlns:v="urn:schemas-microsoft-com:vml" Requires="v">
                <p:oleObj spid="_x0000_s11546" r:id="rId6" imgW="6009524" imgH="866896" progId="Paint.Picture">
                  <p:embed/>
                </p:oleObj>
              </mc:Choice>
              <mc:Fallback>
                <p:oleObj r:id="rId6" imgW="6009524" imgH="866896" progId="Paint.Picture">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3200400"/>
                        <a:ext cx="5934075" cy="857250"/>
                      </a:xfrm>
                      <a:prstGeom prst="rect">
                        <a:avLst/>
                      </a:prstGeom>
                      <a:noFill/>
                      <a:ln w="9525">
                        <a:solidFill>
                          <a:srgbClr val="FF9933"/>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775" name="Rectangle 7"/>
          <p:cNvSpPr>
            <a:spLocks noChangeArrowheads="1"/>
          </p:cNvSpPr>
          <p:nvPr/>
        </p:nvSpPr>
        <p:spPr bwMode="auto">
          <a:xfrm>
            <a:off x="457200" y="4343400"/>
            <a:ext cx="8686800" cy="1552575"/>
          </a:xfrm>
          <a:prstGeom prst="rect">
            <a:avLst/>
          </a:prstGeom>
          <a:noFill/>
          <a:ln w="9525">
            <a:noFill/>
            <a:miter lim="800000"/>
            <a:headEnd/>
            <a:tailEnd/>
          </a:ln>
          <a:effectLst/>
        </p:spPr>
        <p:txBody>
          <a:bodyPr>
            <a:spAutoFit/>
          </a:bodyPr>
          <a:lstStyle/>
          <a:p>
            <a:pPr algn="just">
              <a:defRPr/>
            </a:pPr>
            <a:r>
              <a:rPr lang="es-ES" dirty="0">
                <a:cs typeface="Times New Roman" pitchFamily="18" charset="0"/>
              </a:rPr>
              <a:t>En el </a:t>
            </a:r>
            <a:r>
              <a:rPr lang="es-ES" dirty="0" err="1">
                <a:cs typeface="Times New Roman" pitchFamily="18" charset="0"/>
              </a:rPr>
              <a:t>lím</a:t>
            </a:r>
            <a:r>
              <a:rPr lang="es-AR" dirty="0">
                <a:cs typeface="Times New Roman" pitchFamily="18" charset="0"/>
              </a:rPr>
              <a:t> </a:t>
            </a:r>
            <a:r>
              <a:rPr lang="es-AR" dirty="0">
                <a:cs typeface="Times New Roman" pitchFamily="18" charset="0"/>
                <a:sym typeface="Symbol" pitchFamily="18" charset="2"/>
              </a:rPr>
              <a:t> 0</a:t>
            </a:r>
            <a:r>
              <a:rPr lang="es-ES" dirty="0">
                <a:cs typeface="Times New Roman" pitchFamily="18" charset="0"/>
              </a:rPr>
              <a:t> para </a:t>
            </a:r>
            <a:r>
              <a:rPr lang="es-ES" dirty="0">
                <a:cs typeface="Times New Roman" pitchFamily="18" charset="0"/>
                <a:sym typeface="Symbol" pitchFamily="18" charset="2"/>
              </a:rPr>
              <a:t></a:t>
            </a:r>
            <a:r>
              <a:rPr lang="es-ES" dirty="0">
                <a:cs typeface="Times New Roman" pitchFamily="18" charset="0"/>
              </a:rPr>
              <a:t>x, </a:t>
            </a:r>
            <a:r>
              <a:rPr lang="es-ES" dirty="0">
                <a:cs typeface="Times New Roman" pitchFamily="18" charset="0"/>
                <a:sym typeface="Symbol" pitchFamily="18" charset="2"/>
              </a:rPr>
              <a:t></a:t>
            </a:r>
            <a:r>
              <a:rPr lang="es-ES" dirty="0">
                <a:cs typeface="Times New Roman" pitchFamily="18" charset="0"/>
              </a:rPr>
              <a:t>y, </a:t>
            </a:r>
            <a:r>
              <a:rPr lang="es-ES" dirty="0">
                <a:cs typeface="Times New Roman" pitchFamily="18" charset="0"/>
                <a:sym typeface="Symbol" pitchFamily="18" charset="2"/>
              </a:rPr>
              <a:t></a:t>
            </a:r>
            <a:r>
              <a:rPr lang="es-ES" dirty="0">
                <a:cs typeface="Times New Roman" pitchFamily="18" charset="0"/>
              </a:rPr>
              <a:t>z y </a:t>
            </a:r>
            <a:r>
              <a:rPr lang="es-ES" dirty="0">
                <a:cs typeface="Times New Roman" pitchFamily="18" charset="0"/>
                <a:sym typeface="Symbol" pitchFamily="18" charset="2"/>
              </a:rPr>
              <a:t></a:t>
            </a:r>
            <a:r>
              <a:rPr lang="es-ES" dirty="0">
                <a:cs typeface="Times New Roman" pitchFamily="18" charset="0"/>
              </a:rPr>
              <a:t>t tendremos</a:t>
            </a:r>
            <a:r>
              <a:rPr lang="es-AR" dirty="0">
                <a:cs typeface="Times New Roman" pitchFamily="18" charset="0"/>
              </a:rPr>
              <a:t> la </a:t>
            </a:r>
            <a:r>
              <a:rPr lang="es-ES" dirty="0">
                <a:solidFill>
                  <a:srgbClr val="FF0000"/>
                </a:solidFill>
                <a:effectLst>
                  <a:outerShdw blurRad="38100" dist="38100" dir="2700000" algn="tl">
                    <a:srgbClr val="000000"/>
                  </a:outerShdw>
                </a:effectLst>
                <a:cs typeface="Times New Roman" pitchFamily="18" charset="0"/>
              </a:rPr>
              <a:t>ECUACIÓN DE CONTINUIDAD EN FORMA CARTESIANA</a:t>
            </a:r>
            <a:r>
              <a:rPr lang="es-ES" dirty="0">
                <a:solidFill>
                  <a:srgbClr val="FF9933"/>
                </a:solidFill>
                <a:effectLst>
                  <a:outerShdw blurRad="38100" dist="38100" dir="2700000" algn="tl">
                    <a:srgbClr val="000000"/>
                  </a:outerShdw>
                </a:effectLst>
                <a:cs typeface="Times New Roman" pitchFamily="18" charset="0"/>
              </a:rPr>
              <a:t> </a:t>
            </a:r>
            <a:r>
              <a:rPr lang="es-ES" dirty="0">
                <a:cs typeface="Times New Roman" pitchFamily="18" charset="0"/>
              </a:rPr>
              <a:t>para el flujo de un fluido en un medio poroso</a:t>
            </a:r>
            <a:r>
              <a:rPr lang="es-AR" dirty="0">
                <a:cs typeface="Times New Roman" pitchFamily="18" charset="0"/>
              </a:rPr>
              <a:t>:</a:t>
            </a:r>
            <a:endParaRPr lang="es-ES" dirty="0">
              <a:cs typeface="Times New Roman" pitchFamily="18" charset="0"/>
            </a:endParaRPr>
          </a:p>
          <a:p>
            <a:pPr algn="just">
              <a:defRPr/>
            </a:pPr>
            <a:endParaRPr lang="es-ES" dirty="0">
              <a:cs typeface="Times New Roman" pitchFamily="18" charset="0"/>
              <a:sym typeface="Symbol" pitchFamily="18" charset="2"/>
            </a:endParaRPr>
          </a:p>
        </p:txBody>
      </p:sp>
      <p:graphicFrame>
        <p:nvGraphicFramePr>
          <p:cNvPr id="11268" name="Object 8"/>
          <p:cNvGraphicFramePr>
            <a:graphicFrameLocks noChangeAspect="1"/>
          </p:cNvGraphicFramePr>
          <p:nvPr/>
        </p:nvGraphicFramePr>
        <p:xfrm>
          <a:off x="1828800" y="5715000"/>
          <a:ext cx="6400800" cy="923925"/>
        </p:xfrm>
        <a:graphic>
          <a:graphicData uri="http://schemas.openxmlformats.org/presentationml/2006/ole">
            <mc:AlternateContent xmlns:mc="http://schemas.openxmlformats.org/markup-compatibility/2006">
              <mc:Choice xmlns:v="urn:schemas-microsoft-com:vml" Requires="v">
                <p:oleObj spid="_x0000_s11547" r:id="rId8" imgW="5076190" imgH="733333" progId="Paint.Picture">
                  <p:embed/>
                </p:oleObj>
              </mc:Choice>
              <mc:Fallback>
                <p:oleObj r:id="rId8" imgW="5076190" imgH="733333" progId="Paint.Picture">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5715000"/>
                        <a:ext cx="6400800" cy="923925"/>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779" name="Text Box 11"/>
          <p:cNvSpPr txBox="1">
            <a:spLocks noChangeArrowheads="1"/>
          </p:cNvSpPr>
          <p:nvPr/>
        </p:nvSpPr>
        <p:spPr bwMode="auto">
          <a:xfrm>
            <a:off x="8294688" y="6583363"/>
            <a:ext cx="864339" cy="276999"/>
          </a:xfrm>
          <a:prstGeom prst="rect">
            <a:avLst/>
          </a:prstGeom>
          <a:noFill/>
          <a:ln w="9525">
            <a:noFill/>
            <a:miter lim="800000"/>
            <a:headEnd/>
            <a:tailEnd/>
          </a:ln>
          <a:effectLst/>
        </p:spPr>
        <p:txBody>
          <a:bodyPr wrap="none">
            <a:spAutoFit/>
          </a:bodyPr>
          <a:lstStyle/>
          <a:p>
            <a:pPr>
              <a:defRPr/>
            </a:pPr>
            <a:r>
              <a:rPr lang="es-AR" sz="1200" b="1" dirty="0">
                <a:solidFill>
                  <a:srgbClr val="CC9900"/>
                </a:solidFill>
                <a:effectLst>
                  <a:outerShdw blurRad="38100" dist="38100" dir="2700000" algn="tl">
                    <a:srgbClr val="000000"/>
                  </a:outerShdw>
                </a:effectLst>
              </a:rPr>
              <a:t>MLC 2-21</a:t>
            </a:r>
            <a:endParaRPr lang="es-ES" sz="1200" b="1" dirty="0">
              <a:solidFill>
                <a:srgbClr val="CC99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4" name="Rectangle 1038"/>
          <p:cNvSpPr>
            <a:spLocks noChangeArrowheads="1"/>
          </p:cNvSpPr>
          <p:nvPr/>
        </p:nvSpPr>
        <p:spPr bwMode="auto">
          <a:xfrm>
            <a:off x="228600" y="228600"/>
            <a:ext cx="8534400" cy="822325"/>
          </a:xfrm>
          <a:prstGeom prst="rect">
            <a:avLst/>
          </a:prstGeom>
          <a:noFill/>
          <a:ln w="9525">
            <a:noFill/>
            <a:miter lim="800000"/>
            <a:headEnd/>
            <a:tailEnd/>
          </a:ln>
          <a:effectLst/>
        </p:spPr>
        <p:txBody>
          <a:bodyPr>
            <a:spAutoFit/>
          </a:bodyPr>
          <a:lstStyle/>
          <a:p>
            <a:pPr algn="just">
              <a:defRPr/>
            </a:pPr>
            <a:r>
              <a:rPr lang="es-ES">
                <a:cs typeface="Times New Roman" pitchFamily="18" charset="0"/>
              </a:rPr>
              <a:t>La ecuación de continuidad para el </a:t>
            </a:r>
            <a:r>
              <a:rPr lang="es-ES" b="1" u="sng">
                <a:solidFill>
                  <a:srgbClr val="FF9933"/>
                </a:solidFill>
                <a:effectLst>
                  <a:outerShdw blurRad="38100" dist="38100" dir="2700000" algn="tl">
                    <a:srgbClr val="000000"/>
                  </a:outerShdw>
                </a:effectLst>
                <a:cs typeface="Times New Roman" pitchFamily="18" charset="0"/>
              </a:rPr>
              <a:t>FLUJO RADIAL</a:t>
            </a:r>
            <a:r>
              <a:rPr lang="es-ES">
                <a:cs typeface="Times New Roman" pitchFamily="18" charset="0"/>
              </a:rPr>
              <a:t> se desprende de un desarrollo similar. </a:t>
            </a:r>
            <a:r>
              <a:rPr lang="es-AR">
                <a:cs typeface="Times New Roman" pitchFamily="18" charset="0"/>
              </a:rPr>
              <a:t>Realizando un </a:t>
            </a:r>
            <a:r>
              <a:rPr lang="es-ES">
                <a:cs typeface="Times New Roman" pitchFamily="18" charset="0"/>
              </a:rPr>
              <a:t>balance de masa:</a:t>
            </a:r>
            <a:endParaRPr lang="es-ES"/>
          </a:p>
        </p:txBody>
      </p:sp>
      <p:pic>
        <p:nvPicPr>
          <p:cNvPr id="12294" name="Picture 1040"/>
          <p:cNvPicPr>
            <a:picLocks noChangeAspect="1" noChangeArrowheads="1"/>
          </p:cNvPicPr>
          <p:nvPr/>
        </p:nvPicPr>
        <p:blipFill>
          <a:blip r:embed="rId4"/>
          <a:srcRect/>
          <a:stretch>
            <a:fillRect/>
          </a:stretch>
        </p:blipFill>
        <p:spPr bwMode="auto">
          <a:xfrm>
            <a:off x="609600" y="2362200"/>
            <a:ext cx="3300413" cy="4010025"/>
          </a:xfrm>
          <a:prstGeom prst="rect">
            <a:avLst/>
          </a:prstGeom>
          <a:noFill/>
          <a:ln w="38100">
            <a:solidFill>
              <a:srgbClr val="FF9933"/>
            </a:solidFill>
            <a:miter lim="800000"/>
            <a:headEnd/>
            <a:tailEnd/>
          </a:ln>
        </p:spPr>
      </p:pic>
      <p:graphicFrame>
        <p:nvGraphicFramePr>
          <p:cNvPr id="12290" name="Object 1041"/>
          <p:cNvGraphicFramePr>
            <a:graphicFrameLocks noChangeAspect="1"/>
          </p:cNvGraphicFramePr>
          <p:nvPr/>
        </p:nvGraphicFramePr>
        <p:xfrm>
          <a:off x="381000" y="1219200"/>
          <a:ext cx="8370888" cy="800100"/>
        </p:xfrm>
        <a:graphic>
          <a:graphicData uri="http://schemas.openxmlformats.org/presentationml/2006/ole">
            <mc:AlternateContent xmlns:mc="http://schemas.openxmlformats.org/markup-compatibility/2006">
              <mc:Choice xmlns:v="urn:schemas-microsoft-com:vml" Requires="v">
                <p:oleObj spid="_x0000_s12569" name="Imagen de mapa de bits" r:id="rId5" imgW="8371429" imgH="800212" progId="Paint.Picture">
                  <p:embed/>
                </p:oleObj>
              </mc:Choice>
              <mc:Fallback>
                <p:oleObj name="Imagen de mapa de bits" r:id="rId5" imgW="8371429" imgH="800212" progId="Paint.Picture">
                  <p:embed/>
                  <p:pic>
                    <p:nvPicPr>
                      <p:cNvPr id="0" name="Object 10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219200"/>
                        <a:ext cx="8370888" cy="800100"/>
                      </a:xfrm>
                      <a:prstGeom prst="rect">
                        <a:avLst/>
                      </a:prstGeom>
                      <a:noFill/>
                      <a:ln w="28575">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95" name="Rectangle 1043"/>
          <p:cNvSpPr>
            <a:spLocks noChangeArrowheads="1"/>
          </p:cNvSpPr>
          <p:nvPr/>
        </p:nvSpPr>
        <p:spPr bwMode="auto">
          <a:xfrm>
            <a:off x="4724400" y="2209800"/>
            <a:ext cx="3733800" cy="457200"/>
          </a:xfrm>
          <a:prstGeom prst="rect">
            <a:avLst/>
          </a:prstGeom>
          <a:noFill/>
          <a:ln w="9525">
            <a:noFill/>
            <a:miter lim="800000"/>
            <a:headEnd/>
            <a:tailEnd/>
          </a:ln>
        </p:spPr>
        <p:txBody>
          <a:bodyPr>
            <a:spAutoFit/>
          </a:bodyPr>
          <a:lstStyle/>
          <a:p>
            <a:r>
              <a:rPr lang="es-AR">
                <a:cs typeface="Times New Roman" pitchFamily="18" charset="0"/>
              </a:rPr>
              <a:t>Operando y considerando:</a:t>
            </a:r>
          </a:p>
        </p:txBody>
      </p:sp>
      <p:graphicFrame>
        <p:nvGraphicFramePr>
          <p:cNvPr id="12291" name="Object 1044"/>
          <p:cNvGraphicFramePr>
            <a:graphicFrameLocks noChangeAspect="1"/>
          </p:cNvGraphicFramePr>
          <p:nvPr/>
        </p:nvGraphicFramePr>
        <p:xfrm>
          <a:off x="4953000" y="4953000"/>
          <a:ext cx="3286125" cy="819150"/>
        </p:xfrm>
        <a:graphic>
          <a:graphicData uri="http://schemas.openxmlformats.org/presentationml/2006/ole">
            <mc:AlternateContent xmlns:mc="http://schemas.openxmlformats.org/markup-compatibility/2006">
              <mc:Choice xmlns:v="urn:schemas-microsoft-com:vml" Requires="v">
                <p:oleObj spid="_x0000_s12570" r:id="rId7" imgW="3285714" imgH="819048" progId="Paint.Picture">
                  <p:embed/>
                </p:oleObj>
              </mc:Choice>
              <mc:Fallback>
                <p:oleObj r:id="rId7" imgW="3285714" imgH="819048" progId="Paint.Picture">
                  <p:embed/>
                  <p:pic>
                    <p:nvPicPr>
                      <p:cNvPr id="0" name="Object 104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4953000"/>
                        <a:ext cx="3286125" cy="81915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42" name="Rectangle 1046"/>
          <p:cNvSpPr>
            <a:spLocks noChangeArrowheads="1"/>
          </p:cNvSpPr>
          <p:nvPr/>
        </p:nvSpPr>
        <p:spPr bwMode="auto">
          <a:xfrm>
            <a:off x="4143375" y="3611563"/>
            <a:ext cx="5000625" cy="1006475"/>
          </a:xfrm>
          <a:prstGeom prst="rect">
            <a:avLst/>
          </a:prstGeom>
          <a:noFill/>
          <a:ln w="9525">
            <a:noFill/>
            <a:miter lim="800000"/>
            <a:headEnd/>
            <a:tailEnd/>
          </a:ln>
          <a:effectLst/>
        </p:spPr>
        <p:txBody>
          <a:bodyPr wrap="none">
            <a:spAutoFit/>
          </a:bodyPr>
          <a:lstStyle/>
          <a:p>
            <a:pPr algn="ctr">
              <a:lnSpc>
                <a:spcPct val="150000"/>
              </a:lnSpc>
              <a:defRPr/>
            </a:pPr>
            <a:r>
              <a:rPr lang="es-AR" sz="2000">
                <a:cs typeface="Times New Roman" pitchFamily="18" charset="0"/>
              </a:rPr>
              <a:t>Llegamos a </a:t>
            </a:r>
            <a:r>
              <a:rPr lang="es-ES" sz="2000">
                <a:cs typeface="Times New Roman" pitchFamily="18" charset="0"/>
              </a:rPr>
              <a:t>la </a:t>
            </a:r>
            <a:r>
              <a:rPr lang="es-ES" sz="2000">
                <a:solidFill>
                  <a:srgbClr val="FF0000"/>
                </a:solidFill>
                <a:effectLst>
                  <a:outerShdw blurRad="38100" dist="38100" dir="2700000" algn="tl">
                    <a:srgbClr val="000000"/>
                  </a:outerShdw>
                </a:effectLst>
                <a:cs typeface="Times New Roman" pitchFamily="18" charset="0"/>
              </a:rPr>
              <a:t>ECUACIÓN DE </a:t>
            </a:r>
            <a:endParaRPr lang="es-AR" sz="2000">
              <a:solidFill>
                <a:srgbClr val="FF0000"/>
              </a:solidFill>
              <a:effectLst>
                <a:outerShdw blurRad="38100" dist="38100" dir="2700000" algn="tl">
                  <a:srgbClr val="000000"/>
                </a:outerShdw>
              </a:effectLst>
              <a:cs typeface="Times New Roman" pitchFamily="18" charset="0"/>
            </a:endParaRPr>
          </a:p>
          <a:p>
            <a:pPr algn="ctr">
              <a:lnSpc>
                <a:spcPct val="150000"/>
              </a:lnSpc>
              <a:defRPr/>
            </a:pPr>
            <a:r>
              <a:rPr lang="es-ES" sz="2000">
                <a:solidFill>
                  <a:srgbClr val="FF0000"/>
                </a:solidFill>
                <a:effectLst>
                  <a:outerShdw blurRad="38100" dist="38100" dir="2700000" algn="tl">
                    <a:srgbClr val="000000"/>
                  </a:outerShdw>
                </a:effectLst>
                <a:cs typeface="Times New Roman" pitchFamily="18" charset="0"/>
              </a:rPr>
              <a:t>CONTINUIDAD PARA EL FLUJO RADIAL</a:t>
            </a:r>
            <a:r>
              <a:rPr lang="es-ES" sz="2000"/>
              <a:t> </a:t>
            </a:r>
          </a:p>
        </p:txBody>
      </p:sp>
      <p:graphicFrame>
        <p:nvGraphicFramePr>
          <p:cNvPr id="12292" name="Object 1047"/>
          <p:cNvGraphicFramePr>
            <a:graphicFrameLocks noChangeAspect="1"/>
          </p:cNvGraphicFramePr>
          <p:nvPr/>
        </p:nvGraphicFramePr>
        <p:xfrm>
          <a:off x="4800600" y="2819400"/>
          <a:ext cx="3371850" cy="438150"/>
        </p:xfrm>
        <a:graphic>
          <a:graphicData uri="http://schemas.openxmlformats.org/presentationml/2006/ole">
            <mc:AlternateContent xmlns:mc="http://schemas.openxmlformats.org/markup-compatibility/2006">
              <mc:Choice xmlns:v="urn:schemas-microsoft-com:vml" Requires="v">
                <p:oleObj spid="_x0000_s12571" name="Imagen de mapa de bits" r:id="rId9" imgW="3371429" imgH="438095" progId="Paint.Picture">
                  <p:embed/>
                </p:oleObj>
              </mc:Choice>
              <mc:Fallback>
                <p:oleObj name="Imagen de mapa de bits" r:id="rId9" imgW="3371429" imgH="438095" progId="Paint.Picture">
                  <p:embed/>
                  <p:pic>
                    <p:nvPicPr>
                      <p:cNvPr id="0" name="Object 104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600" y="2819400"/>
                        <a:ext cx="3371850"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44" name="Text Box 1048"/>
          <p:cNvSpPr txBox="1">
            <a:spLocks noChangeArrowheads="1"/>
          </p:cNvSpPr>
          <p:nvPr/>
        </p:nvSpPr>
        <p:spPr bwMode="auto">
          <a:xfrm>
            <a:off x="8294688" y="6583363"/>
            <a:ext cx="864339" cy="276999"/>
          </a:xfrm>
          <a:prstGeom prst="rect">
            <a:avLst/>
          </a:prstGeom>
          <a:noFill/>
          <a:ln w="9525">
            <a:noFill/>
            <a:miter lim="800000"/>
            <a:headEnd/>
            <a:tailEnd/>
          </a:ln>
          <a:effectLst/>
        </p:spPr>
        <p:txBody>
          <a:bodyPr wrap="none">
            <a:spAutoFit/>
          </a:bodyPr>
          <a:lstStyle/>
          <a:p>
            <a:pPr>
              <a:defRPr/>
            </a:pPr>
            <a:r>
              <a:rPr lang="es-AR" sz="1200" b="1" dirty="0">
                <a:solidFill>
                  <a:srgbClr val="CC9900"/>
                </a:solidFill>
                <a:effectLst>
                  <a:outerShdw blurRad="38100" dist="38100" dir="2700000" algn="tl">
                    <a:srgbClr val="000000"/>
                  </a:outerShdw>
                </a:effectLst>
              </a:rPr>
              <a:t>MLC 2-22</a:t>
            </a:r>
            <a:endParaRPr lang="es-ES" sz="1200" b="1" dirty="0">
              <a:solidFill>
                <a:srgbClr val="CC99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Rectangle 1026"/>
          <p:cNvSpPr>
            <a:spLocks noChangeArrowheads="1"/>
          </p:cNvSpPr>
          <p:nvPr/>
        </p:nvSpPr>
        <p:spPr bwMode="auto">
          <a:xfrm>
            <a:off x="990600" y="3124200"/>
            <a:ext cx="7848600" cy="427038"/>
          </a:xfrm>
          <a:prstGeom prst="rect">
            <a:avLst/>
          </a:prstGeom>
          <a:noFill/>
          <a:ln w="9525">
            <a:noFill/>
            <a:miter lim="800000"/>
            <a:headEnd/>
            <a:tailEnd/>
          </a:ln>
        </p:spPr>
        <p:txBody>
          <a:bodyPr>
            <a:spAutoFit/>
          </a:bodyPr>
          <a:lstStyle/>
          <a:p>
            <a:pPr algn="ctr"/>
            <a:r>
              <a:rPr lang="es-AR" sz="2200" b="1">
                <a:solidFill>
                  <a:srgbClr val="FF0000"/>
                </a:solidFill>
                <a:cs typeface="Times New Roman" pitchFamily="18" charset="0"/>
              </a:rPr>
              <a:t>Combinamos</a:t>
            </a:r>
            <a:r>
              <a:rPr lang="es-ES" sz="2200" b="1">
                <a:solidFill>
                  <a:srgbClr val="FF0000"/>
                </a:solidFill>
                <a:cs typeface="Times New Roman" pitchFamily="18" charset="0"/>
              </a:rPr>
              <a:t> </a:t>
            </a:r>
            <a:r>
              <a:rPr lang="es-AR" sz="2200" b="1">
                <a:solidFill>
                  <a:srgbClr val="FF0000"/>
                </a:solidFill>
                <a:cs typeface="Times New Roman" pitchFamily="18" charset="0"/>
              </a:rPr>
              <a:t>Ambas</a:t>
            </a:r>
            <a:r>
              <a:rPr lang="es-ES" sz="2200">
                <a:cs typeface="Times New Roman" pitchFamily="18" charset="0"/>
              </a:rPr>
              <a:t> </a:t>
            </a:r>
            <a:r>
              <a:rPr lang="es-ES" sz="2200" b="1">
                <a:solidFill>
                  <a:srgbClr val="FF0000"/>
                </a:solidFill>
                <a:cs typeface="Times New Roman" pitchFamily="18" charset="0"/>
              </a:rPr>
              <a:t>Para el Caso de Tres Dimensiones</a:t>
            </a:r>
            <a:endParaRPr lang="es-AR" sz="2200" b="1">
              <a:solidFill>
                <a:srgbClr val="FF0000"/>
              </a:solidFill>
              <a:cs typeface="Times New Roman" pitchFamily="18" charset="0"/>
            </a:endParaRPr>
          </a:p>
        </p:txBody>
      </p:sp>
      <p:graphicFrame>
        <p:nvGraphicFramePr>
          <p:cNvPr id="13314" name="Object 1027"/>
          <p:cNvGraphicFramePr>
            <a:graphicFrameLocks noChangeAspect="1"/>
          </p:cNvGraphicFramePr>
          <p:nvPr/>
        </p:nvGraphicFramePr>
        <p:xfrm>
          <a:off x="685800" y="838200"/>
          <a:ext cx="2286000" cy="1970088"/>
        </p:xfrm>
        <a:graphic>
          <a:graphicData uri="http://schemas.openxmlformats.org/presentationml/2006/ole">
            <mc:AlternateContent xmlns:mc="http://schemas.openxmlformats.org/markup-compatibility/2006">
              <mc:Choice xmlns:v="urn:schemas-microsoft-com:vml" Requires="v">
                <p:oleObj spid="_x0000_s13686" r:id="rId4" imgW="2695951" imgH="2324424" progId="Paint.Picture">
                  <p:embed/>
                </p:oleObj>
              </mc:Choice>
              <mc:Fallback>
                <p:oleObj r:id="rId4" imgW="2695951" imgH="2324424" progId="Paint.Picture">
                  <p:embed/>
                  <p:pic>
                    <p:nvPicPr>
                      <p:cNvPr id="0" name="Object 10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838200"/>
                        <a:ext cx="2286000" cy="1970088"/>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5" name="Object 1028"/>
          <p:cNvGraphicFramePr>
            <a:graphicFrameLocks noChangeAspect="1"/>
          </p:cNvGraphicFramePr>
          <p:nvPr/>
        </p:nvGraphicFramePr>
        <p:xfrm>
          <a:off x="3505200" y="1295400"/>
          <a:ext cx="5181600" cy="747713"/>
        </p:xfrm>
        <a:graphic>
          <a:graphicData uri="http://schemas.openxmlformats.org/presentationml/2006/ole">
            <mc:AlternateContent xmlns:mc="http://schemas.openxmlformats.org/markup-compatibility/2006">
              <mc:Choice xmlns:v="urn:schemas-microsoft-com:vml" Requires="v">
                <p:oleObj spid="_x0000_s13687" r:id="rId6" imgW="5076190" imgH="733333" progId="Paint.Picture">
                  <p:embed/>
                </p:oleObj>
              </mc:Choice>
              <mc:Fallback>
                <p:oleObj r:id="rId6" imgW="5076190" imgH="733333" progId="Paint.Picture">
                  <p:embed/>
                  <p:pic>
                    <p:nvPicPr>
                      <p:cNvPr id="0" name="Object 10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5200" y="1295400"/>
                        <a:ext cx="5181600" cy="747713"/>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6" name="Object 1032"/>
          <p:cNvGraphicFramePr>
            <a:graphicFrameLocks noChangeAspect="1"/>
          </p:cNvGraphicFramePr>
          <p:nvPr/>
        </p:nvGraphicFramePr>
        <p:xfrm>
          <a:off x="914400" y="3733800"/>
          <a:ext cx="7589838" cy="733425"/>
        </p:xfrm>
        <a:graphic>
          <a:graphicData uri="http://schemas.openxmlformats.org/presentationml/2006/ole">
            <mc:AlternateContent xmlns:mc="http://schemas.openxmlformats.org/markup-compatibility/2006">
              <mc:Choice xmlns:v="urn:schemas-microsoft-com:vml" Requires="v">
                <p:oleObj spid="_x0000_s13688" name="Imagen de mapa de bits" r:id="rId8" imgW="7590476" imgH="733333" progId="Paint.Picture">
                  <p:embed/>
                </p:oleObj>
              </mc:Choice>
              <mc:Fallback>
                <p:oleObj name="Imagen de mapa de bits" r:id="rId8" imgW="7590476" imgH="733333" progId="Paint.Picture">
                  <p:embed/>
                  <p:pic>
                    <p:nvPicPr>
                      <p:cNvPr id="0" name="Object 103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4400" y="3733800"/>
                        <a:ext cx="7589838" cy="733425"/>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9" name="Rectangle 1033"/>
          <p:cNvSpPr>
            <a:spLocks noChangeArrowheads="1"/>
          </p:cNvSpPr>
          <p:nvPr/>
        </p:nvSpPr>
        <p:spPr bwMode="auto">
          <a:xfrm>
            <a:off x="609600" y="381000"/>
            <a:ext cx="2362200" cy="427038"/>
          </a:xfrm>
          <a:prstGeom prst="rect">
            <a:avLst/>
          </a:prstGeom>
          <a:noFill/>
          <a:ln w="9525">
            <a:noFill/>
            <a:miter lim="800000"/>
            <a:headEnd/>
            <a:tailEnd/>
          </a:ln>
        </p:spPr>
        <p:txBody>
          <a:bodyPr>
            <a:spAutoFit/>
          </a:bodyPr>
          <a:lstStyle/>
          <a:p>
            <a:pPr algn="ctr"/>
            <a:r>
              <a:rPr lang="es-AR" sz="2200" b="1">
                <a:cs typeface="Times New Roman" pitchFamily="18" charset="0"/>
              </a:rPr>
              <a:t>Ley</a:t>
            </a:r>
            <a:r>
              <a:rPr lang="es-ES" sz="2200" b="1">
                <a:cs typeface="Times New Roman" pitchFamily="18" charset="0"/>
              </a:rPr>
              <a:t> de Darcy</a:t>
            </a:r>
            <a:endParaRPr lang="es-AR" sz="2200" b="1">
              <a:cs typeface="Times New Roman" pitchFamily="18" charset="0"/>
            </a:endParaRPr>
          </a:p>
        </p:txBody>
      </p:sp>
      <p:sp>
        <p:nvSpPr>
          <p:cNvPr id="13320" name="Rectangle 1034"/>
          <p:cNvSpPr>
            <a:spLocks noChangeArrowheads="1"/>
          </p:cNvSpPr>
          <p:nvPr/>
        </p:nvSpPr>
        <p:spPr bwMode="auto">
          <a:xfrm>
            <a:off x="4876800" y="609600"/>
            <a:ext cx="2490788" cy="427038"/>
          </a:xfrm>
          <a:prstGeom prst="rect">
            <a:avLst/>
          </a:prstGeom>
          <a:noFill/>
          <a:ln w="9525">
            <a:noFill/>
            <a:miter lim="800000"/>
            <a:headEnd/>
            <a:tailEnd/>
          </a:ln>
        </p:spPr>
        <p:txBody>
          <a:bodyPr wrap="none">
            <a:spAutoFit/>
          </a:bodyPr>
          <a:lstStyle/>
          <a:p>
            <a:r>
              <a:rPr lang="es-AR" sz="2200" b="1">
                <a:cs typeface="Times New Roman" pitchFamily="18" charset="0"/>
              </a:rPr>
              <a:t>Ec.</a:t>
            </a:r>
            <a:r>
              <a:rPr lang="es-ES" sz="2200" b="1">
                <a:cs typeface="Times New Roman" pitchFamily="18" charset="0"/>
              </a:rPr>
              <a:t> de Continuidad</a:t>
            </a:r>
          </a:p>
        </p:txBody>
      </p:sp>
      <p:sp>
        <p:nvSpPr>
          <p:cNvPr id="13321" name="Rectangle 1036"/>
          <p:cNvSpPr>
            <a:spLocks noChangeArrowheads="1"/>
          </p:cNvSpPr>
          <p:nvPr/>
        </p:nvSpPr>
        <p:spPr bwMode="auto">
          <a:xfrm>
            <a:off x="1447800" y="5181600"/>
            <a:ext cx="6705600" cy="396875"/>
          </a:xfrm>
          <a:prstGeom prst="rect">
            <a:avLst/>
          </a:prstGeom>
          <a:noFill/>
          <a:ln w="9525">
            <a:noFill/>
            <a:miter lim="800000"/>
            <a:headEnd/>
            <a:tailEnd/>
          </a:ln>
        </p:spPr>
        <p:txBody>
          <a:bodyPr>
            <a:spAutoFit/>
          </a:bodyPr>
          <a:lstStyle/>
          <a:p>
            <a:pPr algn="just"/>
            <a:r>
              <a:rPr lang="es-ES" sz="2000" b="1">
                <a:solidFill>
                  <a:schemeClr val="accent2"/>
                </a:solidFill>
                <a:cs typeface="Times New Roman" pitchFamily="18" charset="0"/>
              </a:rPr>
              <a:t>Para el caso de </a:t>
            </a:r>
            <a:r>
              <a:rPr lang="es-AR" sz="2000" b="1">
                <a:solidFill>
                  <a:schemeClr val="accent2"/>
                </a:solidFill>
                <a:cs typeface="Times New Roman" pitchFamily="18" charset="0"/>
              </a:rPr>
              <a:t>F</a:t>
            </a:r>
            <a:r>
              <a:rPr lang="es-ES" sz="2000" b="1">
                <a:solidFill>
                  <a:schemeClr val="accent2"/>
                </a:solidFill>
                <a:cs typeface="Times New Roman" pitchFamily="18" charset="0"/>
              </a:rPr>
              <a:t>lujo </a:t>
            </a:r>
            <a:r>
              <a:rPr lang="es-AR" sz="2000" b="1">
                <a:solidFill>
                  <a:schemeClr val="accent2"/>
                </a:solidFill>
                <a:cs typeface="Times New Roman" pitchFamily="18" charset="0"/>
              </a:rPr>
              <a:t>R</a:t>
            </a:r>
            <a:r>
              <a:rPr lang="es-ES" sz="2000" b="1">
                <a:solidFill>
                  <a:schemeClr val="accent2"/>
                </a:solidFill>
                <a:cs typeface="Times New Roman" pitchFamily="18" charset="0"/>
              </a:rPr>
              <a:t>adial se obtiene de manera similar:</a:t>
            </a:r>
            <a:endParaRPr lang="es-ES" sz="2000" b="1">
              <a:solidFill>
                <a:schemeClr val="accent2"/>
              </a:solidFill>
            </a:endParaRPr>
          </a:p>
        </p:txBody>
      </p:sp>
      <p:graphicFrame>
        <p:nvGraphicFramePr>
          <p:cNvPr id="13317" name="Object 1037"/>
          <p:cNvGraphicFramePr>
            <a:graphicFrameLocks noChangeAspect="1"/>
          </p:cNvGraphicFramePr>
          <p:nvPr/>
        </p:nvGraphicFramePr>
        <p:xfrm>
          <a:off x="2819400" y="5715000"/>
          <a:ext cx="3419475" cy="781050"/>
        </p:xfrm>
        <a:graphic>
          <a:graphicData uri="http://schemas.openxmlformats.org/presentationml/2006/ole">
            <mc:AlternateContent xmlns:mc="http://schemas.openxmlformats.org/markup-compatibility/2006">
              <mc:Choice xmlns:v="urn:schemas-microsoft-com:vml" Requires="v">
                <p:oleObj spid="_x0000_s13689" r:id="rId10" imgW="3419952" imgH="781159" progId="Paint.Picture">
                  <p:embed/>
                </p:oleObj>
              </mc:Choice>
              <mc:Fallback>
                <p:oleObj r:id="rId10" imgW="3419952" imgH="781159" progId="Paint.Picture">
                  <p:embed/>
                  <p:pic>
                    <p:nvPicPr>
                      <p:cNvPr id="0" name="Object 103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19400" y="5715000"/>
                        <a:ext cx="3419475" cy="781050"/>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807" name="Text Box 1039"/>
          <p:cNvSpPr txBox="1">
            <a:spLocks noChangeArrowheads="1"/>
          </p:cNvSpPr>
          <p:nvPr/>
        </p:nvSpPr>
        <p:spPr bwMode="auto">
          <a:xfrm>
            <a:off x="8218488" y="6583363"/>
            <a:ext cx="864339" cy="276999"/>
          </a:xfrm>
          <a:prstGeom prst="rect">
            <a:avLst/>
          </a:prstGeom>
          <a:noFill/>
          <a:ln w="9525">
            <a:noFill/>
            <a:miter lim="800000"/>
            <a:headEnd/>
            <a:tailEnd/>
          </a:ln>
          <a:effectLst/>
        </p:spPr>
        <p:txBody>
          <a:bodyPr wrap="none">
            <a:spAutoFit/>
          </a:bodyPr>
          <a:lstStyle/>
          <a:p>
            <a:pPr>
              <a:defRPr/>
            </a:pPr>
            <a:r>
              <a:rPr lang="es-AR" sz="1200" b="1" dirty="0">
                <a:solidFill>
                  <a:srgbClr val="CC9900"/>
                </a:solidFill>
                <a:effectLst>
                  <a:outerShdw blurRad="38100" dist="38100" dir="2700000" algn="tl">
                    <a:srgbClr val="000000"/>
                  </a:outerShdw>
                </a:effectLst>
              </a:rPr>
              <a:t>MLC 2-23</a:t>
            </a:r>
            <a:endParaRPr lang="es-ES" sz="1200" b="1" dirty="0">
              <a:solidFill>
                <a:srgbClr val="CC9900"/>
              </a:solidFill>
              <a:effectLst>
                <a:outerShdw blurRad="38100" dist="38100" dir="2700000" algn="tl">
                  <a:srgbClr val="000000"/>
                </a:outerShdw>
              </a:effectLst>
            </a:endParaRPr>
          </a:p>
        </p:txBody>
      </p:sp>
      <p:sp>
        <p:nvSpPr>
          <p:cNvPr id="13323" name="Line 1040"/>
          <p:cNvSpPr>
            <a:spLocks noChangeShapeType="1"/>
          </p:cNvSpPr>
          <p:nvPr/>
        </p:nvSpPr>
        <p:spPr bwMode="auto">
          <a:xfrm flipV="1">
            <a:off x="7924800" y="6019800"/>
            <a:ext cx="1219200" cy="838200"/>
          </a:xfrm>
          <a:prstGeom prst="line">
            <a:avLst/>
          </a:prstGeom>
          <a:noFill/>
          <a:ln w="28575">
            <a:solidFill>
              <a:srgbClr val="CC9900"/>
            </a:solidFill>
            <a:round/>
            <a:headEnd/>
            <a:tailEnd/>
          </a:ln>
        </p:spPr>
        <p:txBody>
          <a:bodyPr/>
          <a:lstStyle/>
          <a:p>
            <a:endParaRPr lang="es-ES"/>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2"/>
          <p:cNvSpPr>
            <a:spLocks noChangeArrowheads="1"/>
          </p:cNvSpPr>
          <p:nvPr/>
        </p:nvSpPr>
        <p:spPr bwMode="auto">
          <a:xfrm>
            <a:off x="609600" y="1066800"/>
            <a:ext cx="6324600" cy="3195638"/>
          </a:xfrm>
          <a:prstGeom prst="rect">
            <a:avLst/>
          </a:prstGeom>
          <a:noFill/>
          <a:ln w="9525">
            <a:noFill/>
            <a:miter lim="800000"/>
            <a:headEnd/>
            <a:tailEnd/>
          </a:ln>
        </p:spPr>
        <p:txBody>
          <a:bodyPr>
            <a:spAutoFit/>
          </a:bodyPr>
          <a:lstStyle/>
          <a:p>
            <a:pPr algn="just" eaLnBrk="0" hangingPunct="0"/>
            <a:r>
              <a:rPr lang="es-ES">
                <a:cs typeface="Times New Roman" pitchFamily="18" charset="0"/>
              </a:rPr>
              <a:t>La compresibilidad de un fluido se define</a:t>
            </a:r>
            <a:r>
              <a:rPr lang="es-AR">
                <a:cs typeface="Times New Roman" pitchFamily="18" charset="0"/>
              </a:rPr>
              <a:t> </a:t>
            </a:r>
            <a:r>
              <a:rPr lang="es-ES">
                <a:cs typeface="Times New Roman" pitchFamily="18" charset="0"/>
              </a:rPr>
              <a:t> como</a:t>
            </a:r>
            <a:endParaRPr lang="es-AR">
              <a:cs typeface="Times New Roman" pitchFamily="18" charset="0"/>
            </a:endParaRPr>
          </a:p>
          <a:p>
            <a:pPr algn="just" eaLnBrk="0" hangingPunct="0"/>
            <a:endParaRPr lang="es-AR">
              <a:cs typeface="Times New Roman" pitchFamily="18" charset="0"/>
            </a:endParaRPr>
          </a:p>
          <a:p>
            <a:pPr algn="just" eaLnBrk="0" hangingPunct="0">
              <a:lnSpc>
                <a:spcPct val="50000"/>
              </a:lnSpc>
            </a:pPr>
            <a:endParaRPr lang="es-AR">
              <a:cs typeface="Times New Roman" pitchFamily="18" charset="0"/>
            </a:endParaRPr>
          </a:p>
          <a:p>
            <a:pPr algn="just" eaLnBrk="0" hangingPunct="0"/>
            <a:endParaRPr lang="es-AR">
              <a:cs typeface="Times New Roman" pitchFamily="18" charset="0"/>
            </a:endParaRPr>
          </a:p>
          <a:p>
            <a:pPr algn="just" eaLnBrk="0" hangingPunct="0"/>
            <a:r>
              <a:rPr lang="es-AR">
                <a:cs typeface="Times New Roman" pitchFamily="18" charset="0"/>
              </a:rPr>
              <a:t>		O bien				</a:t>
            </a:r>
          </a:p>
          <a:p>
            <a:pPr algn="just" eaLnBrk="0" hangingPunct="0"/>
            <a:endParaRPr lang="es-AR">
              <a:cs typeface="Times New Roman" pitchFamily="18" charset="0"/>
            </a:endParaRPr>
          </a:p>
          <a:p>
            <a:pPr algn="just" eaLnBrk="0" hangingPunct="0"/>
            <a:endParaRPr lang="es-AR">
              <a:cs typeface="Times New Roman" pitchFamily="18" charset="0"/>
            </a:endParaRPr>
          </a:p>
          <a:p>
            <a:pPr algn="just" eaLnBrk="0" hangingPunct="0"/>
            <a:endParaRPr lang="es-AR">
              <a:cs typeface="Times New Roman" pitchFamily="18" charset="0"/>
            </a:endParaRPr>
          </a:p>
          <a:p>
            <a:pPr algn="just" eaLnBrk="0" hangingPunct="0"/>
            <a:r>
              <a:rPr lang="es-ES">
                <a:cs typeface="Times New Roman" pitchFamily="18" charset="0"/>
              </a:rPr>
              <a:t>Si c es constante</a:t>
            </a:r>
            <a:endParaRPr lang="es-AR">
              <a:cs typeface="Times New Roman" pitchFamily="18" charset="0"/>
            </a:endParaRPr>
          </a:p>
        </p:txBody>
      </p:sp>
      <p:graphicFrame>
        <p:nvGraphicFramePr>
          <p:cNvPr id="14338" name="Object 1024"/>
          <p:cNvGraphicFramePr>
            <a:graphicFrameLocks noChangeAspect="1"/>
          </p:cNvGraphicFramePr>
          <p:nvPr/>
        </p:nvGraphicFramePr>
        <p:xfrm>
          <a:off x="6781800" y="990600"/>
          <a:ext cx="1981200" cy="785813"/>
        </p:xfrm>
        <a:graphic>
          <a:graphicData uri="http://schemas.openxmlformats.org/presentationml/2006/ole">
            <mc:AlternateContent xmlns:mc="http://schemas.openxmlformats.org/markup-compatibility/2006">
              <mc:Choice xmlns:v="urn:schemas-microsoft-com:vml" Requires="v">
                <p:oleObj spid="_x0000_s14617" r:id="rId4" imgW="1961905" imgH="771429" progId="Paint.Picture">
                  <p:embed/>
                </p:oleObj>
              </mc:Choice>
              <mc:Fallback>
                <p:oleObj r:id="rId4" imgW="1961905" imgH="771429" progId="Paint.Picture">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990600"/>
                        <a:ext cx="1981200" cy="785813"/>
                      </a:xfrm>
                      <a:prstGeom prst="rect">
                        <a:avLst/>
                      </a:prstGeom>
                      <a:noFill/>
                      <a:ln w="28575">
                        <a:solidFill>
                          <a:srgbClr val="FF9933"/>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39" name="Object 1025"/>
          <p:cNvGraphicFramePr>
            <a:graphicFrameLocks noChangeAspect="1"/>
          </p:cNvGraphicFramePr>
          <p:nvPr/>
        </p:nvGraphicFramePr>
        <p:xfrm>
          <a:off x="4038600" y="2057400"/>
          <a:ext cx="1638300" cy="838200"/>
        </p:xfrm>
        <a:graphic>
          <a:graphicData uri="http://schemas.openxmlformats.org/presentationml/2006/ole">
            <mc:AlternateContent xmlns:mc="http://schemas.openxmlformats.org/markup-compatibility/2006">
              <mc:Choice xmlns:v="urn:schemas-microsoft-com:vml" Requires="v">
                <p:oleObj spid="_x0000_s14618" r:id="rId6" imgW="1638529" imgH="838095" progId="Paint.Picture">
                  <p:embed/>
                </p:oleObj>
              </mc:Choice>
              <mc:Fallback>
                <p:oleObj r:id="rId6" imgW="1638529" imgH="838095" progId="Paint.Picture">
                  <p:embed/>
                  <p:pic>
                    <p:nvPicPr>
                      <p:cNvPr id="0" name="Object 10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8600" y="2057400"/>
                        <a:ext cx="1638300" cy="838200"/>
                      </a:xfrm>
                      <a:prstGeom prst="rect">
                        <a:avLst/>
                      </a:prstGeom>
                      <a:noFill/>
                      <a:ln w="28575">
                        <a:solidFill>
                          <a:srgbClr val="FF9933"/>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0" name="Object 1026"/>
          <p:cNvGraphicFramePr>
            <a:graphicFrameLocks noChangeAspect="1"/>
          </p:cNvGraphicFramePr>
          <p:nvPr/>
        </p:nvGraphicFramePr>
        <p:xfrm>
          <a:off x="3810000" y="3733800"/>
          <a:ext cx="2486025" cy="565150"/>
        </p:xfrm>
        <a:graphic>
          <a:graphicData uri="http://schemas.openxmlformats.org/presentationml/2006/ole">
            <mc:AlternateContent xmlns:mc="http://schemas.openxmlformats.org/markup-compatibility/2006">
              <mc:Choice xmlns:v="urn:schemas-microsoft-com:vml" Requires="v">
                <p:oleObj spid="_x0000_s14619" r:id="rId8" imgW="1800476" imgH="409632" progId="Paint.Picture">
                  <p:embed/>
                </p:oleObj>
              </mc:Choice>
              <mc:Fallback>
                <p:oleObj r:id="rId8" imgW="1800476" imgH="409632" progId="Paint.Picture">
                  <p:embed/>
                  <p:pic>
                    <p:nvPicPr>
                      <p:cNvPr id="0" name="Object 10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0" y="3733800"/>
                        <a:ext cx="2486025" cy="56515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825" name="Rectangle 9"/>
          <p:cNvSpPr>
            <a:spLocks noChangeArrowheads="1"/>
          </p:cNvSpPr>
          <p:nvPr/>
        </p:nvSpPr>
        <p:spPr bwMode="auto">
          <a:xfrm>
            <a:off x="1905000" y="304800"/>
            <a:ext cx="5824538" cy="457200"/>
          </a:xfrm>
          <a:prstGeom prst="rect">
            <a:avLst/>
          </a:prstGeom>
          <a:noFill/>
          <a:ln w="9525">
            <a:noFill/>
            <a:miter lim="800000"/>
            <a:headEnd/>
            <a:tailEnd/>
          </a:ln>
          <a:effectLst/>
        </p:spPr>
        <p:txBody>
          <a:bodyPr wrap="none">
            <a:spAutoFit/>
          </a:bodyPr>
          <a:lstStyle/>
          <a:p>
            <a:pPr>
              <a:defRPr/>
            </a:pPr>
            <a:r>
              <a:rPr lang="es-AR" b="1">
                <a:solidFill>
                  <a:srgbClr val="CC3300"/>
                </a:solidFill>
                <a:effectLst>
                  <a:outerShdw blurRad="38100" dist="38100" dir="2700000" algn="tl">
                    <a:srgbClr val="000000"/>
                  </a:outerShdw>
                </a:effectLst>
                <a:cs typeface="Times New Roman" pitchFamily="18" charset="0"/>
              </a:rPr>
              <a:t>1) </a:t>
            </a:r>
            <a:r>
              <a:rPr lang="es-ES" b="1">
                <a:solidFill>
                  <a:srgbClr val="CC3300"/>
                </a:solidFill>
                <a:effectLst>
                  <a:outerShdw blurRad="38100" dist="38100" dir="2700000" algn="tl">
                    <a:srgbClr val="000000"/>
                  </a:outerShdw>
                </a:effectLst>
                <a:cs typeface="Times New Roman" pitchFamily="18" charset="0"/>
              </a:rPr>
              <a:t>FLUJO MONOFÁSICO DE LÍQUIDOS</a:t>
            </a:r>
          </a:p>
        </p:txBody>
      </p:sp>
      <p:sp>
        <p:nvSpPr>
          <p:cNvPr id="14343" name="Rectangle 10"/>
          <p:cNvSpPr>
            <a:spLocks noChangeArrowheads="1"/>
          </p:cNvSpPr>
          <p:nvPr/>
        </p:nvSpPr>
        <p:spPr bwMode="auto">
          <a:xfrm>
            <a:off x="304800" y="4953000"/>
            <a:ext cx="8534400" cy="1370013"/>
          </a:xfrm>
          <a:prstGeom prst="rect">
            <a:avLst/>
          </a:prstGeom>
          <a:noFill/>
          <a:ln w="9525">
            <a:noFill/>
            <a:miter lim="800000"/>
            <a:headEnd/>
            <a:tailEnd/>
          </a:ln>
        </p:spPr>
        <p:txBody>
          <a:bodyPr>
            <a:spAutoFit/>
          </a:bodyPr>
          <a:lstStyle/>
          <a:p>
            <a:pPr eaLnBrk="0" hangingPunct="0">
              <a:spcBef>
                <a:spcPct val="50000"/>
              </a:spcBef>
            </a:pPr>
            <a:r>
              <a:rPr lang="es-ES">
                <a:cs typeface="Times New Roman" pitchFamily="18" charset="0"/>
              </a:rPr>
              <a:t>donde </a:t>
            </a:r>
            <a:r>
              <a:rPr lang="es-ES">
                <a:latin typeface="Symbol" pitchFamily="18" charset="2"/>
                <a:cs typeface="Times New Roman" pitchFamily="18" charset="0"/>
              </a:rPr>
              <a:t>r</a:t>
            </a:r>
            <a:r>
              <a:rPr lang="es-AR" baseline="-25000">
                <a:cs typeface="Times New Roman" pitchFamily="18" charset="0"/>
              </a:rPr>
              <a:t>0</a:t>
            </a:r>
            <a:r>
              <a:rPr lang="es-ES">
                <a:cs typeface="Times New Roman" pitchFamily="18" charset="0"/>
              </a:rPr>
              <a:t> es el valor de </a:t>
            </a:r>
            <a:r>
              <a:rPr lang="es-ES">
                <a:latin typeface="Symbol" pitchFamily="18" charset="2"/>
                <a:cs typeface="Times New Roman" pitchFamily="18" charset="0"/>
              </a:rPr>
              <a:t>r</a:t>
            </a:r>
            <a:r>
              <a:rPr lang="es-ES">
                <a:cs typeface="Times New Roman" pitchFamily="18" charset="0"/>
              </a:rPr>
              <a:t> a  alguna presión de referencia p</a:t>
            </a:r>
            <a:r>
              <a:rPr lang="es-ES" baseline="-30000">
                <a:cs typeface="Times New Roman" pitchFamily="18" charset="0"/>
              </a:rPr>
              <a:t>0</a:t>
            </a:r>
            <a:r>
              <a:rPr lang="es-ES">
                <a:cs typeface="Times New Roman" pitchFamily="18" charset="0"/>
              </a:rPr>
              <a:t>. </a:t>
            </a:r>
            <a:endParaRPr lang="es-AR">
              <a:cs typeface="Times New Roman" pitchFamily="18" charset="0"/>
            </a:endParaRPr>
          </a:p>
          <a:p>
            <a:pPr eaLnBrk="0" hangingPunct="0">
              <a:spcBef>
                <a:spcPct val="50000"/>
              </a:spcBef>
            </a:pPr>
            <a:r>
              <a:rPr lang="es-ES">
                <a:cs typeface="Times New Roman" pitchFamily="18" charset="0"/>
              </a:rPr>
              <a:t>Esta </a:t>
            </a:r>
            <a:r>
              <a:rPr lang="es-AR">
                <a:cs typeface="Times New Roman" pitchFamily="18" charset="0"/>
              </a:rPr>
              <a:t>Ec.</a:t>
            </a:r>
            <a:r>
              <a:rPr lang="es-ES">
                <a:cs typeface="Times New Roman" pitchFamily="18" charset="0"/>
              </a:rPr>
              <a:t> particular de Estado se aplica bastante bien a la mayoría de los líquidos. </a:t>
            </a:r>
            <a:endParaRPr lang="es-ES" b="1">
              <a:solidFill>
                <a:schemeClr val="accent2"/>
              </a:solidFill>
              <a:cs typeface="Times New Roman" pitchFamily="18" charset="0"/>
            </a:endParaRPr>
          </a:p>
        </p:txBody>
      </p:sp>
      <p:sp>
        <p:nvSpPr>
          <p:cNvPr id="34827" name="Text Box 11"/>
          <p:cNvSpPr txBox="1">
            <a:spLocks noChangeArrowheads="1"/>
          </p:cNvSpPr>
          <p:nvPr/>
        </p:nvSpPr>
        <p:spPr bwMode="auto">
          <a:xfrm>
            <a:off x="8218488" y="6583363"/>
            <a:ext cx="864339" cy="276999"/>
          </a:xfrm>
          <a:prstGeom prst="rect">
            <a:avLst/>
          </a:prstGeom>
          <a:noFill/>
          <a:ln w="9525">
            <a:noFill/>
            <a:miter lim="800000"/>
            <a:headEnd/>
            <a:tailEnd/>
          </a:ln>
          <a:effectLst/>
        </p:spPr>
        <p:txBody>
          <a:bodyPr wrap="none">
            <a:spAutoFit/>
          </a:bodyPr>
          <a:lstStyle/>
          <a:p>
            <a:pPr>
              <a:defRPr/>
            </a:pPr>
            <a:r>
              <a:rPr lang="es-AR" sz="1200" b="1" dirty="0">
                <a:solidFill>
                  <a:srgbClr val="CC9900"/>
                </a:solidFill>
                <a:effectLst>
                  <a:outerShdw blurRad="38100" dist="38100" dir="2700000" algn="tl">
                    <a:srgbClr val="000000"/>
                  </a:outerShdw>
                </a:effectLst>
              </a:rPr>
              <a:t>MLC 2-24</a:t>
            </a:r>
            <a:endParaRPr lang="es-ES" sz="1200" b="1" dirty="0">
              <a:solidFill>
                <a:srgbClr val="CC99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3"/>
          <p:cNvSpPr>
            <a:spLocks noChangeArrowheads="1"/>
          </p:cNvSpPr>
          <p:nvPr/>
        </p:nvSpPr>
        <p:spPr bwMode="auto">
          <a:xfrm>
            <a:off x="228600" y="381000"/>
            <a:ext cx="8915400" cy="1096963"/>
          </a:xfrm>
          <a:prstGeom prst="rect">
            <a:avLst/>
          </a:prstGeom>
          <a:noFill/>
          <a:ln w="9525">
            <a:noFill/>
            <a:miter lim="800000"/>
            <a:headEnd/>
            <a:tailEnd/>
          </a:ln>
        </p:spPr>
        <p:txBody>
          <a:bodyPr>
            <a:spAutoFit/>
          </a:bodyPr>
          <a:lstStyle/>
          <a:p>
            <a:pPr eaLnBrk="0" hangingPunct="0">
              <a:spcBef>
                <a:spcPct val="50000"/>
              </a:spcBef>
            </a:pPr>
            <a:r>
              <a:rPr lang="es-AR" sz="2200" dirty="0">
                <a:cs typeface="Times New Roman" pitchFamily="18" charset="0"/>
              </a:rPr>
              <a:t>Combinando la </a:t>
            </a:r>
            <a:r>
              <a:rPr lang="es-AR" sz="2200" dirty="0">
                <a:solidFill>
                  <a:srgbClr val="FF0000"/>
                </a:solidFill>
                <a:cs typeface="Times New Roman" pitchFamily="18" charset="0"/>
              </a:rPr>
              <a:t>ECUACIÓN DE ESTADO </a:t>
            </a:r>
            <a:r>
              <a:rPr lang="es-AR" sz="2200" dirty="0">
                <a:cs typeface="Times New Roman" pitchFamily="18" charset="0"/>
              </a:rPr>
              <a:t>con la previa que vinculaba</a:t>
            </a:r>
            <a:r>
              <a:rPr lang="es-AR" sz="2200" dirty="0">
                <a:solidFill>
                  <a:srgbClr val="FF0000"/>
                </a:solidFill>
                <a:cs typeface="Times New Roman" pitchFamily="18" charset="0"/>
              </a:rPr>
              <a:t> </a:t>
            </a:r>
            <a:r>
              <a:rPr lang="es-AR" sz="2200" dirty="0" err="1">
                <a:solidFill>
                  <a:srgbClr val="FF0000"/>
                </a:solidFill>
                <a:cs typeface="Times New Roman" pitchFamily="18" charset="0"/>
              </a:rPr>
              <a:t>Darcy</a:t>
            </a:r>
            <a:r>
              <a:rPr lang="es-AR" sz="2200" dirty="0">
                <a:solidFill>
                  <a:srgbClr val="FF0000"/>
                </a:solidFill>
                <a:cs typeface="Times New Roman" pitchFamily="18" charset="0"/>
              </a:rPr>
              <a:t> y Conservación de Masa </a:t>
            </a:r>
            <a:r>
              <a:rPr lang="es-AR" sz="2200" dirty="0">
                <a:cs typeface="Times New Roman" pitchFamily="18" charset="0"/>
              </a:rPr>
              <a:t>y suponiendo</a:t>
            </a:r>
            <a:r>
              <a:rPr lang="es-AR" sz="2200" dirty="0">
                <a:solidFill>
                  <a:srgbClr val="FF0000"/>
                </a:solidFill>
                <a:cs typeface="Times New Roman" pitchFamily="18" charset="0"/>
              </a:rPr>
              <a:t> </a:t>
            </a:r>
            <a:r>
              <a:rPr lang="es-ES" sz="2200" dirty="0">
                <a:cs typeface="Times New Roman" pitchFamily="18" charset="0"/>
              </a:rPr>
              <a:t>que la </a:t>
            </a:r>
            <a:r>
              <a:rPr lang="es-ES" sz="2200" b="1" u="sng" dirty="0">
                <a:solidFill>
                  <a:schemeClr val="accent2"/>
                </a:solidFill>
                <a:cs typeface="Times New Roman" pitchFamily="18" charset="0"/>
              </a:rPr>
              <a:t>viscosidad es constante y las fuerzas de la gravedad despreciable</a:t>
            </a:r>
            <a:r>
              <a:rPr lang="es-AR" sz="2200" b="1" u="sng" dirty="0">
                <a:solidFill>
                  <a:schemeClr val="accent2"/>
                </a:solidFill>
                <a:cs typeface="Times New Roman" pitchFamily="18" charset="0"/>
              </a:rPr>
              <a:t>:</a:t>
            </a:r>
            <a:endParaRPr lang="es-ES" sz="2200" b="1" u="sng" dirty="0">
              <a:solidFill>
                <a:schemeClr val="accent2"/>
              </a:solidFill>
              <a:cs typeface="Times New Roman" pitchFamily="18" charset="0"/>
            </a:endParaRPr>
          </a:p>
        </p:txBody>
      </p:sp>
      <p:graphicFrame>
        <p:nvGraphicFramePr>
          <p:cNvPr id="15362" name="Object 7"/>
          <p:cNvGraphicFramePr>
            <a:graphicFrameLocks noChangeAspect="1"/>
          </p:cNvGraphicFramePr>
          <p:nvPr/>
        </p:nvGraphicFramePr>
        <p:xfrm>
          <a:off x="228600" y="1676400"/>
          <a:ext cx="8686800" cy="774700"/>
        </p:xfrm>
        <a:graphic>
          <a:graphicData uri="http://schemas.openxmlformats.org/presentationml/2006/ole">
            <mc:AlternateContent xmlns:mc="http://schemas.openxmlformats.org/markup-compatibility/2006">
              <mc:Choice xmlns:v="urn:schemas-microsoft-com:vml" Requires="v">
                <p:oleObj spid="_x0000_s15644" name="Imagen de mapa de bits" r:id="rId4" imgW="9202435" imgH="819048" progId="Paint.Picture">
                  <p:embed/>
                </p:oleObj>
              </mc:Choice>
              <mc:Fallback>
                <p:oleObj name="Imagen de mapa de bits" r:id="rId4" imgW="9202435" imgH="819048" progId="Paint.Picture">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676400"/>
                        <a:ext cx="8686800" cy="774700"/>
                      </a:xfrm>
                      <a:prstGeom prst="rect">
                        <a:avLst/>
                      </a:prstGeom>
                      <a:noFill/>
                      <a:ln w="952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6" name="Rectangle 8"/>
          <p:cNvSpPr>
            <a:spLocks noChangeArrowheads="1"/>
          </p:cNvSpPr>
          <p:nvPr/>
        </p:nvSpPr>
        <p:spPr bwMode="auto">
          <a:xfrm>
            <a:off x="228600" y="2438400"/>
            <a:ext cx="8458200" cy="2529923"/>
          </a:xfrm>
          <a:prstGeom prst="rect">
            <a:avLst/>
          </a:prstGeom>
          <a:noFill/>
          <a:ln w="9525">
            <a:noFill/>
            <a:miter lim="800000"/>
            <a:headEnd/>
            <a:tailEnd/>
          </a:ln>
        </p:spPr>
        <p:txBody>
          <a:bodyPr>
            <a:spAutoFit/>
          </a:bodyPr>
          <a:lstStyle/>
          <a:p>
            <a:pPr algn="just"/>
            <a:r>
              <a:rPr lang="es-ES" sz="2200" dirty="0">
                <a:cs typeface="Times New Roman" pitchFamily="18" charset="0"/>
              </a:rPr>
              <a:t>Si</a:t>
            </a:r>
            <a:r>
              <a:rPr lang="es-AR" sz="2200" dirty="0">
                <a:cs typeface="Times New Roman" pitchFamily="18" charset="0"/>
              </a:rPr>
              <a:t>:</a:t>
            </a:r>
          </a:p>
          <a:p>
            <a:pPr lvl="1" algn="just">
              <a:buFontTx/>
              <a:buChar char="•"/>
            </a:pPr>
            <a:r>
              <a:rPr lang="es-AR" sz="2200" dirty="0">
                <a:cs typeface="Times New Roman" pitchFamily="18" charset="0"/>
              </a:rPr>
              <a:t> la compresibilidad, </a:t>
            </a:r>
            <a:r>
              <a:rPr lang="es-ES" sz="2200" dirty="0">
                <a:cs typeface="Times New Roman" pitchFamily="18" charset="0"/>
              </a:rPr>
              <a:t>c, es pequeña,</a:t>
            </a:r>
            <a:endParaRPr lang="es-AR" sz="2200" dirty="0">
              <a:cs typeface="Times New Roman" pitchFamily="18" charset="0"/>
            </a:endParaRPr>
          </a:p>
          <a:p>
            <a:pPr lvl="1" algn="just">
              <a:buFontTx/>
              <a:buChar char="•"/>
            </a:pPr>
            <a:r>
              <a:rPr lang="es-AR" sz="2200" dirty="0">
                <a:cs typeface="Times New Roman" pitchFamily="18" charset="0"/>
              </a:rPr>
              <a:t> </a:t>
            </a:r>
            <a:r>
              <a:rPr lang="es-ES" sz="2200" dirty="0">
                <a:cs typeface="Times New Roman" pitchFamily="18" charset="0"/>
              </a:rPr>
              <a:t>la permeabilidad </a:t>
            </a:r>
            <a:r>
              <a:rPr lang="es-AR" sz="2200" dirty="0">
                <a:cs typeface="Times New Roman" pitchFamily="18" charset="0"/>
              </a:rPr>
              <a:t>y </a:t>
            </a:r>
            <a:r>
              <a:rPr lang="es-ES" sz="2200" dirty="0">
                <a:cs typeface="Times New Roman" pitchFamily="18" charset="0"/>
              </a:rPr>
              <a:t>la porosidad </a:t>
            </a:r>
            <a:r>
              <a:rPr lang="es-AR" sz="2200" dirty="0">
                <a:cs typeface="Times New Roman" pitchFamily="18" charset="0"/>
              </a:rPr>
              <a:t>son</a:t>
            </a:r>
            <a:r>
              <a:rPr lang="es-ES" sz="2200" dirty="0">
                <a:cs typeface="Times New Roman" pitchFamily="18" charset="0"/>
              </a:rPr>
              <a:t> constante</a:t>
            </a:r>
            <a:r>
              <a:rPr lang="es-AR" sz="2200" dirty="0">
                <a:cs typeface="Times New Roman" pitchFamily="18" charset="0"/>
              </a:rPr>
              <a:t>s</a:t>
            </a:r>
            <a:r>
              <a:rPr lang="es-ES" sz="2200" dirty="0">
                <a:cs typeface="Times New Roman" pitchFamily="18" charset="0"/>
              </a:rPr>
              <a:t> y</a:t>
            </a:r>
            <a:endParaRPr lang="es-AR" sz="2200" dirty="0">
              <a:cs typeface="Times New Roman" pitchFamily="18" charset="0"/>
            </a:endParaRPr>
          </a:p>
          <a:p>
            <a:pPr lvl="1" algn="just">
              <a:buFontTx/>
              <a:buChar char="•"/>
            </a:pPr>
            <a:r>
              <a:rPr lang="es-AR" sz="2200" dirty="0">
                <a:cs typeface="Times New Roman" pitchFamily="18" charset="0"/>
              </a:rPr>
              <a:t> </a:t>
            </a:r>
            <a:r>
              <a:rPr lang="es-ES" sz="2200" dirty="0">
                <a:cs typeface="Times New Roman" pitchFamily="18" charset="0"/>
              </a:rPr>
              <a:t>consideramos una situación isotrópica, y</a:t>
            </a:r>
            <a:endParaRPr lang="es-AR" sz="2200" dirty="0">
              <a:cs typeface="Times New Roman" pitchFamily="18" charset="0"/>
            </a:endParaRPr>
          </a:p>
          <a:p>
            <a:pPr lvl="1" algn="just">
              <a:buFontTx/>
              <a:buChar char="•"/>
            </a:pPr>
            <a:r>
              <a:rPr lang="es-AR" sz="2200" dirty="0">
                <a:cs typeface="Times New Roman" pitchFamily="18" charset="0"/>
              </a:rPr>
              <a:t> </a:t>
            </a:r>
            <a:r>
              <a:rPr lang="es-ES" sz="2200" dirty="0">
                <a:cs typeface="Times New Roman" pitchFamily="18" charset="0"/>
              </a:rPr>
              <a:t>si los gradientes de presión utilizad</a:t>
            </a:r>
            <a:r>
              <a:rPr lang="es-AR" sz="2200" dirty="0">
                <a:cs typeface="Times New Roman" pitchFamily="18" charset="0"/>
              </a:rPr>
              <a:t>o</a:t>
            </a:r>
            <a:r>
              <a:rPr lang="es-ES" sz="2200" dirty="0">
                <a:cs typeface="Times New Roman" pitchFamily="18" charset="0"/>
              </a:rPr>
              <a:t>s son </a:t>
            </a:r>
            <a:r>
              <a:rPr lang="es-AR" sz="2200" dirty="0">
                <a:cs typeface="Times New Roman" pitchFamily="18" charset="0"/>
              </a:rPr>
              <a:t>pequeños</a:t>
            </a:r>
            <a:r>
              <a:rPr lang="es-ES" sz="2200" dirty="0">
                <a:cs typeface="Times New Roman" pitchFamily="18" charset="0"/>
              </a:rPr>
              <a:t> de manera que los términos cuadráticos del gradiente puede </a:t>
            </a:r>
            <a:r>
              <a:rPr lang="es-AR" sz="2200" dirty="0">
                <a:cs typeface="Times New Roman" pitchFamily="18" charset="0"/>
              </a:rPr>
              <a:t>despreciarse,</a:t>
            </a:r>
            <a:r>
              <a:rPr lang="es-ES" sz="2200" dirty="0">
                <a:cs typeface="Times New Roman" pitchFamily="18" charset="0"/>
              </a:rPr>
              <a:t> </a:t>
            </a:r>
            <a:endParaRPr lang="es-AR" sz="2200" dirty="0">
              <a:cs typeface="Times New Roman" pitchFamily="18" charset="0"/>
            </a:endParaRPr>
          </a:p>
          <a:p>
            <a:pPr algn="just">
              <a:lnSpc>
                <a:spcPct val="20000"/>
              </a:lnSpc>
            </a:pPr>
            <a:endParaRPr lang="es-AR" sz="2200" dirty="0">
              <a:cs typeface="Times New Roman" pitchFamily="18" charset="0"/>
            </a:endParaRPr>
          </a:p>
          <a:p>
            <a:pPr algn="just"/>
            <a:r>
              <a:rPr lang="es-ES" sz="2200" dirty="0">
                <a:cs typeface="Times New Roman" pitchFamily="18" charset="0"/>
              </a:rPr>
              <a:t>lo anterior se reduce a</a:t>
            </a:r>
            <a:r>
              <a:rPr lang="es-AR" sz="2200" dirty="0">
                <a:cs typeface="Times New Roman" pitchFamily="18" charset="0"/>
              </a:rPr>
              <a:t>:</a:t>
            </a:r>
            <a:endParaRPr lang="es-ES" sz="2200" dirty="0"/>
          </a:p>
        </p:txBody>
      </p:sp>
      <p:graphicFrame>
        <p:nvGraphicFramePr>
          <p:cNvPr id="15363" name="Object 9"/>
          <p:cNvGraphicFramePr>
            <a:graphicFrameLocks noChangeAspect="1"/>
          </p:cNvGraphicFramePr>
          <p:nvPr/>
        </p:nvGraphicFramePr>
        <p:xfrm>
          <a:off x="304800" y="5105400"/>
          <a:ext cx="5943600" cy="1282700"/>
        </p:xfrm>
        <a:graphic>
          <a:graphicData uri="http://schemas.openxmlformats.org/presentationml/2006/ole">
            <mc:AlternateContent xmlns:mc="http://schemas.openxmlformats.org/markup-compatibility/2006">
              <mc:Choice xmlns:v="urn:schemas-microsoft-com:vml" Requires="v">
                <p:oleObj spid="_x0000_s15645" r:id="rId6" imgW="3486637" imgH="752381" progId="Paint.Picture">
                  <p:embed/>
                </p:oleObj>
              </mc:Choice>
              <mc:Fallback>
                <p:oleObj r:id="rId6" imgW="3486637" imgH="752381" progId="Paint.Picture">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5105400"/>
                        <a:ext cx="5943600" cy="1282700"/>
                      </a:xfrm>
                      <a:prstGeom prst="rect">
                        <a:avLst/>
                      </a:prstGeom>
                      <a:noFill/>
                      <a:ln w="57150">
                        <a:solidFill>
                          <a:srgbClr val="FF00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852" name="Rectangle 12"/>
          <p:cNvSpPr>
            <a:spLocks noChangeArrowheads="1"/>
          </p:cNvSpPr>
          <p:nvPr/>
        </p:nvSpPr>
        <p:spPr bwMode="auto">
          <a:xfrm>
            <a:off x="6400800" y="4648200"/>
            <a:ext cx="2590800" cy="1860550"/>
          </a:xfrm>
          <a:prstGeom prst="rect">
            <a:avLst/>
          </a:prstGeom>
          <a:noFill/>
          <a:ln w="9525">
            <a:noFill/>
            <a:miter lim="800000"/>
            <a:headEnd/>
            <a:tailEnd/>
          </a:ln>
          <a:effectLst/>
        </p:spPr>
        <p:txBody>
          <a:bodyPr>
            <a:spAutoFit/>
          </a:bodyPr>
          <a:lstStyle/>
          <a:p>
            <a:pPr>
              <a:defRPr/>
            </a:pPr>
            <a:r>
              <a:rPr lang="es-ES" sz="2000" b="1" dirty="0">
                <a:solidFill>
                  <a:srgbClr val="FF66CC"/>
                </a:solidFill>
                <a:effectLst>
                  <a:outerShdw blurRad="38100" dist="38100" dir="2700000" algn="tl">
                    <a:srgbClr val="000000"/>
                  </a:outerShdw>
                </a:effectLst>
                <a:cs typeface="Times New Roman" pitchFamily="18" charset="0"/>
              </a:rPr>
              <a:t>ECUACIÓN DE LA DIFUSIVIDAD</a:t>
            </a:r>
            <a:r>
              <a:rPr lang="es-ES" sz="2000" dirty="0">
                <a:cs typeface="Times New Roman" pitchFamily="18" charset="0"/>
              </a:rPr>
              <a:t>  </a:t>
            </a:r>
            <a:endParaRPr lang="es-AR" sz="2000" dirty="0">
              <a:cs typeface="Times New Roman" pitchFamily="18" charset="0"/>
            </a:endParaRPr>
          </a:p>
          <a:p>
            <a:pPr>
              <a:defRPr/>
            </a:pPr>
            <a:endParaRPr lang="es-AR" sz="2000" dirty="0">
              <a:cs typeface="Times New Roman" pitchFamily="18" charset="0"/>
            </a:endParaRPr>
          </a:p>
          <a:p>
            <a:pPr>
              <a:defRPr/>
            </a:pPr>
            <a:r>
              <a:rPr lang="es-ES" sz="2000" dirty="0">
                <a:cs typeface="Times New Roman" pitchFamily="18" charset="0"/>
              </a:rPr>
              <a:t>la constante</a:t>
            </a:r>
            <a:r>
              <a:rPr lang="es-AR" sz="2000" dirty="0">
                <a:cs typeface="Times New Roman" pitchFamily="18" charset="0"/>
              </a:rPr>
              <a:t>:</a:t>
            </a:r>
            <a:r>
              <a:rPr lang="es-ES" sz="2000" dirty="0">
                <a:cs typeface="Times New Roman" pitchFamily="18" charset="0"/>
              </a:rPr>
              <a:t> </a:t>
            </a:r>
            <a:r>
              <a:rPr lang="es-ES" sz="2000" dirty="0"/>
              <a:t> </a:t>
            </a:r>
            <a:endParaRPr lang="es-AR" sz="2000" dirty="0"/>
          </a:p>
          <a:p>
            <a:pPr>
              <a:lnSpc>
                <a:spcPct val="80000"/>
              </a:lnSpc>
              <a:defRPr/>
            </a:pPr>
            <a:endParaRPr lang="es-AR" sz="2000" dirty="0"/>
          </a:p>
          <a:p>
            <a:pPr>
              <a:defRPr/>
            </a:pPr>
            <a:r>
              <a:rPr lang="es-ES" sz="2000" b="1" dirty="0" err="1">
                <a:solidFill>
                  <a:srgbClr val="FF66CC"/>
                </a:solidFill>
                <a:effectLst>
                  <a:outerShdw blurRad="38100" dist="38100" dir="2700000" algn="tl">
                    <a:srgbClr val="000000"/>
                  </a:outerShdw>
                </a:effectLst>
                <a:cs typeface="Times New Roman" pitchFamily="18" charset="0"/>
              </a:rPr>
              <a:t>difusividad</a:t>
            </a:r>
            <a:r>
              <a:rPr lang="es-ES" sz="2000" b="1" dirty="0">
                <a:solidFill>
                  <a:srgbClr val="FF66CC"/>
                </a:solidFill>
                <a:effectLst>
                  <a:outerShdw blurRad="38100" dist="38100" dir="2700000" algn="tl">
                    <a:srgbClr val="000000"/>
                  </a:outerShdw>
                </a:effectLst>
                <a:cs typeface="Times New Roman" pitchFamily="18" charset="0"/>
              </a:rPr>
              <a:t> </a:t>
            </a:r>
            <a:r>
              <a:rPr lang="es-AR" sz="2000" b="1" dirty="0">
                <a:solidFill>
                  <a:srgbClr val="FF66CC"/>
                </a:solidFill>
                <a:effectLst>
                  <a:outerShdw blurRad="38100" dist="38100" dir="2700000" algn="tl">
                    <a:srgbClr val="000000"/>
                  </a:outerShdw>
                </a:effectLst>
                <a:cs typeface="Times New Roman" pitchFamily="18" charset="0"/>
              </a:rPr>
              <a:t>h</a:t>
            </a:r>
            <a:r>
              <a:rPr lang="es-ES" sz="2000" b="1" dirty="0" err="1">
                <a:solidFill>
                  <a:srgbClr val="FF66CC"/>
                </a:solidFill>
                <a:effectLst>
                  <a:outerShdw blurRad="38100" dist="38100" dir="2700000" algn="tl">
                    <a:srgbClr val="000000"/>
                  </a:outerShdw>
                </a:effectLst>
                <a:cs typeface="Times New Roman" pitchFamily="18" charset="0"/>
              </a:rPr>
              <a:t>idráulica</a:t>
            </a:r>
            <a:endParaRPr lang="es-ES" sz="2000" b="1" dirty="0">
              <a:solidFill>
                <a:srgbClr val="FF66CC"/>
              </a:solidFill>
              <a:effectLst>
                <a:outerShdw blurRad="38100" dist="38100" dir="2700000" algn="tl">
                  <a:srgbClr val="000000"/>
                </a:outerShdw>
              </a:effectLst>
              <a:cs typeface="Times New Roman" pitchFamily="18" charset="0"/>
            </a:endParaRPr>
          </a:p>
        </p:txBody>
      </p:sp>
      <p:graphicFrame>
        <p:nvGraphicFramePr>
          <p:cNvPr id="15364" name="Object 11"/>
          <p:cNvGraphicFramePr>
            <a:graphicFrameLocks noChangeAspect="1"/>
          </p:cNvGraphicFramePr>
          <p:nvPr/>
        </p:nvGraphicFramePr>
        <p:xfrm>
          <a:off x="7848600" y="5486400"/>
          <a:ext cx="666750" cy="647700"/>
        </p:xfrm>
        <a:graphic>
          <a:graphicData uri="http://schemas.openxmlformats.org/presentationml/2006/ole">
            <mc:AlternateContent xmlns:mc="http://schemas.openxmlformats.org/markup-compatibility/2006">
              <mc:Choice xmlns:v="urn:schemas-microsoft-com:vml" Requires="v">
                <p:oleObj spid="_x0000_s15646" r:id="rId8" imgW="666667" imgH="647619" progId="PBrush">
                  <p:embed/>
                </p:oleObj>
              </mc:Choice>
              <mc:Fallback>
                <p:oleObj r:id="rId8" imgW="666667" imgH="647619" progId="PBrush">
                  <p:embed/>
                  <p:pic>
                    <p:nvPicPr>
                      <p:cNvPr id="0"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48600" y="5486400"/>
                        <a:ext cx="666750" cy="647700"/>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 Box 11"/>
          <p:cNvSpPr txBox="1">
            <a:spLocks noChangeArrowheads="1"/>
          </p:cNvSpPr>
          <p:nvPr/>
        </p:nvSpPr>
        <p:spPr bwMode="auto">
          <a:xfrm>
            <a:off x="8218488" y="6583363"/>
            <a:ext cx="864339" cy="276999"/>
          </a:xfrm>
          <a:prstGeom prst="rect">
            <a:avLst/>
          </a:prstGeom>
          <a:noFill/>
          <a:ln w="9525">
            <a:noFill/>
            <a:miter lim="800000"/>
            <a:headEnd/>
            <a:tailEnd/>
          </a:ln>
          <a:effectLst/>
        </p:spPr>
        <p:txBody>
          <a:bodyPr wrap="none">
            <a:spAutoFit/>
          </a:bodyPr>
          <a:lstStyle/>
          <a:p>
            <a:pPr>
              <a:defRPr/>
            </a:pPr>
            <a:r>
              <a:rPr lang="es-AR" sz="1200" b="1" dirty="0">
                <a:solidFill>
                  <a:srgbClr val="CC9900"/>
                </a:solidFill>
                <a:effectLst>
                  <a:outerShdw blurRad="38100" dist="38100" dir="2700000" algn="tl">
                    <a:srgbClr val="000000"/>
                  </a:outerShdw>
                </a:effectLst>
              </a:rPr>
              <a:t>MLC 2-25</a:t>
            </a:r>
            <a:endParaRPr lang="es-ES" sz="1200" b="1" dirty="0">
              <a:solidFill>
                <a:srgbClr val="CC99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Rectangle 2"/>
          <p:cNvSpPr>
            <a:spLocks noChangeArrowheads="1"/>
          </p:cNvSpPr>
          <p:nvPr/>
        </p:nvSpPr>
        <p:spPr bwMode="auto">
          <a:xfrm>
            <a:off x="228600" y="152400"/>
            <a:ext cx="8382000" cy="400110"/>
          </a:xfrm>
          <a:prstGeom prst="rect">
            <a:avLst/>
          </a:prstGeom>
          <a:noFill/>
          <a:ln w="9525">
            <a:noFill/>
            <a:miter lim="800000"/>
            <a:headEnd/>
            <a:tailEnd/>
          </a:ln>
        </p:spPr>
        <p:txBody>
          <a:bodyPr>
            <a:spAutoFit/>
          </a:bodyPr>
          <a:lstStyle/>
          <a:p>
            <a:pPr algn="just"/>
            <a:r>
              <a:rPr lang="es-ES" sz="2000" dirty="0">
                <a:cs typeface="Times New Roman" pitchFamily="18" charset="0"/>
              </a:rPr>
              <a:t>Para el flujo radial, la combinación de las ecuaciones</a:t>
            </a:r>
            <a:r>
              <a:rPr lang="es-AR" sz="2000" dirty="0">
                <a:cs typeface="Times New Roman" pitchFamily="18" charset="0"/>
              </a:rPr>
              <a:t>, para </a:t>
            </a:r>
            <a:r>
              <a:rPr lang="es-ES" sz="2000" dirty="0">
                <a:solidFill>
                  <a:srgbClr val="FF0000"/>
                </a:solidFill>
                <a:cs typeface="Times New Roman" pitchFamily="18" charset="0"/>
              </a:rPr>
              <a:t>viscosidad constante</a:t>
            </a:r>
            <a:r>
              <a:rPr lang="es-AR" sz="2000" dirty="0">
                <a:cs typeface="Times New Roman" pitchFamily="18" charset="0"/>
              </a:rPr>
              <a:t>:</a:t>
            </a:r>
            <a:endParaRPr lang="es-ES" sz="2000" dirty="0"/>
          </a:p>
        </p:txBody>
      </p:sp>
      <p:graphicFrame>
        <p:nvGraphicFramePr>
          <p:cNvPr id="16386" name="Object 3"/>
          <p:cNvGraphicFramePr>
            <a:graphicFrameLocks noChangeAspect="1"/>
          </p:cNvGraphicFramePr>
          <p:nvPr/>
        </p:nvGraphicFramePr>
        <p:xfrm>
          <a:off x="838200" y="685800"/>
          <a:ext cx="7608888" cy="752475"/>
        </p:xfrm>
        <a:graphic>
          <a:graphicData uri="http://schemas.openxmlformats.org/presentationml/2006/ole">
            <mc:AlternateContent xmlns:mc="http://schemas.openxmlformats.org/markup-compatibility/2006">
              <mc:Choice xmlns:v="urn:schemas-microsoft-com:vml" Requires="v">
                <p:oleObj spid="_x0000_s16758" name="Imagen de mapa de bits" r:id="rId4" imgW="7609524" imgH="752381" progId="Paint.Picture">
                  <p:embed/>
                </p:oleObj>
              </mc:Choice>
              <mc:Fallback>
                <p:oleObj name="Imagen de mapa de bits" r:id="rId4" imgW="7609524" imgH="752381" progId="Paint.Pictur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685800"/>
                        <a:ext cx="7608888" cy="7524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91" name="Rectangle 5"/>
          <p:cNvSpPr>
            <a:spLocks noChangeArrowheads="1"/>
          </p:cNvSpPr>
          <p:nvPr/>
        </p:nvSpPr>
        <p:spPr bwMode="auto">
          <a:xfrm>
            <a:off x="838200" y="1600200"/>
            <a:ext cx="5943600" cy="1616075"/>
          </a:xfrm>
          <a:prstGeom prst="rect">
            <a:avLst/>
          </a:prstGeom>
          <a:noFill/>
          <a:ln w="9525">
            <a:noFill/>
            <a:miter lim="800000"/>
            <a:headEnd/>
            <a:tailEnd/>
          </a:ln>
        </p:spPr>
        <p:txBody>
          <a:bodyPr>
            <a:spAutoFit/>
          </a:bodyPr>
          <a:lstStyle/>
          <a:p>
            <a:pPr algn="just"/>
            <a:r>
              <a:rPr lang="es-ES" sz="2000">
                <a:cs typeface="Times New Roman" pitchFamily="18" charset="0"/>
              </a:rPr>
              <a:t>Si suponemos</a:t>
            </a:r>
            <a:r>
              <a:rPr lang="es-AR" sz="2000">
                <a:cs typeface="Times New Roman" pitchFamily="18" charset="0"/>
              </a:rPr>
              <a:t>:</a:t>
            </a:r>
          </a:p>
          <a:p>
            <a:pPr marL="768350" lvl="1" indent="-311150" algn="just">
              <a:buFontTx/>
              <a:buChar char="•"/>
            </a:pPr>
            <a:r>
              <a:rPr lang="es-ES" sz="2000">
                <a:cs typeface="Times New Roman" pitchFamily="18" charset="0"/>
              </a:rPr>
              <a:t>constante</a:t>
            </a:r>
            <a:r>
              <a:rPr lang="es-AR" sz="2000">
                <a:cs typeface="Times New Roman" pitchFamily="18" charset="0"/>
              </a:rPr>
              <a:t>s</a:t>
            </a:r>
            <a:r>
              <a:rPr lang="es-ES" sz="2000">
                <a:cs typeface="Times New Roman" pitchFamily="18" charset="0"/>
              </a:rPr>
              <a:t> la permeabilidad</a:t>
            </a:r>
            <a:r>
              <a:rPr lang="es-AR" sz="2000">
                <a:cs typeface="Times New Roman" pitchFamily="18" charset="0"/>
              </a:rPr>
              <a:t> y la</a:t>
            </a:r>
            <a:r>
              <a:rPr lang="es-ES" sz="2000">
                <a:cs typeface="Times New Roman" pitchFamily="18" charset="0"/>
              </a:rPr>
              <a:t> porosidad</a:t>
            </a:r>
            <a:endParaRPr lang="es-AR" sz="2000">
              <a:cs typeface="Times New Roman" pitchFamily="18" charset="0"/>
            </a:endParaRPr>
          </a:p>
          <a:p>
            <a:pPr marL="768350" lvl="1" indent="-311150" algn="just">
              <a:buFontTx/>
              <a:buChar char="•"/>
            </a:pPr>
            <a:r>
              <a:rPr lang="es-AR" sz="2000">
                <a:cs typeface="Times New Roman" pitchFamily="18" charset="0"/>
              </a:rPr>
              <a:t>la</a:t>
            </a:r>
            <a:r>
              <a:rPr lang="es-ES" sz="2000">
                <a:cs typeface="Times New Roman" pitchFamily="18" charset="0"/>
              </a:rPr>
              <a:t> compresibilidad constante y pequeña</a:t>
            </a:r>
            <a:endParaRPr lang="es-AR" sz="2000">
              <a:cs typeface="Times New Roman" pitchFamily="18" charset="0"/>
            </a:endParaRPr>
          </a:p>
          <a:p>
            <a:pPr marL="768350" lvl="1" indent="-311150" algn="just">
              <a:buFontTx/>
              <a:buChar char="•"/>
            </a:pPr>
            <a:endParaRPr lang="es-AR" sz="2000">
              <a:cs typeface="Times New Roman" pitchFamily="18" charset="0"/>
            </a:endParaRPr>
          </a:p>
          <a:p>
            <a:pPr marL="768350" lvl="1" indent="-311150" algn="just">
              <a:buFontTx/>
              <a:buChar char="•"/>
            </a:pPr>
            <a:r>
              <a:rPr lang="es-AR" sz="2000">
                <a:cs typeface="Times New Roman" pitchFamily="18" charset="0"/>
              </a:rPr>
              <a:t>y </a:t>
            </a:r>
            <a:r>
              <a:rPr lang="es-ES" sz="2000">
                <a:cs typeface="Times New Roman" pitchFamily="18" charset="0"/>
              </a:rPr>
              <a:t> es despreciable</a:t>
            </a:r>
            <a:r>
              <a:rPr lang="es-AR" sz="2000">
                <a:cs typeface="Times New Roman" pitchFamily="18" charset="0"/>
              </a:rPr>
              <a:t>:</a:t>
            </a:r>
            <a:endParaRPr lang="es-ES" sz="2000">
              <a:cs typeface="Times New Roman" pitchFamily="18" charset="0"/>
            </a:endParaRPr>
          </a:p>
        </p:txBody>
      </p:sp>
      <p:graphicFrame>
        <p:nvGraphicFramePr>
          <p:cNvPr id="16387" name="Object 4"/>
          <p:cNvGraphicFramePr>
            <a:graphicFrameLocks noChangeAspect="1"/>
          </p:cNvGraphicFramePr>
          <p:nvPr/>
        </p:nvGraphicFramePr>
        <p:xfrm>
          <a:off x="3810000" y="2667000"/>
          <a:ext cx="904875" cy="752475"/>
        </p:xfrm>
        <a:graphic>
          <a:graphicData uri="http://schemas.openxmlformats.org/presentationml/2006/ole">
            <mc:AlternateContent xmlns:mc="http://schemas.openxmlformats.org/markup-compatibility/2006">
              <mc:Choice xmlns:v="urn:schemas-microsoft-com:vml" Requires="v">
                <p:oleObj spid="_x0000_s16759" r:id="rId6" imgW="905001" imgH="752381" progId="PBrush">
                  <p:embed/>
                </p:oleObj>
              </mc:Choice>
              <mc:Fallback>
                <p:oleObj r:id="rId6" imgW="905001" imgH="752381" progId="PBrush">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2667000"/>
                        <a:ext cx="904875" cy="75247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870" name="Rectangle 6"/>
          <p:cNvSpPr>
            <a:spLocks noChangeArrowheads="1"/>
          </p:cNvSpPr>
          <p:nvPr/>
        </p:nvSpPr>
        <p:spPr bwMode="auto">
          <a:xfrm>
            <a:off x="304800" y="3429000"/>
            <a:ext cx="8839200" cy="396875"/>
          </a:xfrm>
          <a:prstGeom prst="rect">
            <a:avLst/>
          </a:prstGeom>
          <a:noFill/>
          <a:ln w="9525">
            <a:noFill/>
            <a:miter lim="800000"/>
            <a:headEnd/>
            <a:tailEnd/>
          </a:ln>
          <a:effectLst/>
        </p:spPr>
        <p:txBody>
          <a:bodyPr>
            <a:spAutoFit/>
          </a:bodyPr>
          <a:lstStyle/>
          <a:p>
            <a:pPr algn="just">
              <a:defRPr/>
            </a:pPr>
            <a:r>
              <a:rPr lang="es-AR" sz="2000" dirty="0">
                <a:cs typeface="Times New Roman" pitchFamily="18" charset="0"/>
              </a:rPr>
              <a:t>L</a:t>
            </a:r>
            <a:r>
              <a:rPr lang="es-ES" sz="2000" dirty="0">
                <a:cs typeface="Times New Roman" pitchFamily="18" charset="0"/>
              </a:rPr>
              <a:t>a ecuación anterior se convierte en </a:t>
            </a:r>
            <a:r>
              <a:rPr lang="es-AR" sz="2000" dirty="0">
                <a:cs typeface="Times New Roman" pitchFamily="18" charset="0"/>
              </a:rPr>
              <a:t> la </a:t>
            </a:r>
            <a:r>
              <a:rPr lang="es-ES" sz="2000" b="1" dirty="0">
                <a:solidFill>
                  <a:srgbClr val="FF66CC"/>
                </a:solidFill>
                <a:effectLst>
                  <a:outerShdw blurRad="38100" dist="38100" dir="2700000" algn="tl">
                    <a:srgbClr val="000000"/>
                  </a:outerShdw>
                </a:effectLst>
                <a:cs typeface="Times New Roman" pitchFamily="18" charset="0"/>
              </a:rPr>
              <a:t>ECUACI</a:t>
            </a:r>
            <a:r>
              <a:rPr lang="es-AR" sz="2000" b="1" dirty="0">
                <a:solidFill>
                  <a:srgbClr val="FF66CC"/>
                </a:solidFill>
                <a:effectLst>
                  <a:outerShdw blurRad="38100" dist="38100" dir="2700000" algn="tl">
                    <a:srgbClr val="000000"/>
                  </a:outerShdw>
                </a:effectLst>
                <a:cs typeface="Times New Roman" pitchFamily="18" charset="0"/>
              </a:rPr>
              <a:t>ÓN</a:t>
            </a:r>
            <a:r>
              <a:rPr lang="es-ES" sz="2000" b="1" dirty="0">
                <a:solidFill>
                  <a:srgbClr val="FF66CC"/>
                </a:solidFill>
                <a:effectLst>
                  <a:outerShdw blurRad="38100" dist="38100" dir="2700000" algn="tl">
                    <a:srgbClr val="000000"/>
                  </a:outerShdw>
                </a:effectLst>
                <a:cs typeface="Times New Roman" pitchFamily="18" charset="0"/>
              </a:rPr>
              <a:t> DE LA DIFUSIVIDAD</a:t>
            </a:r>
            <a:r>
              <a:rPr lang="es-ES" sz="2000" dirty="0">
                <a:cs typeface="Times New Roman" pitchFamily="18" charset="0"/>
              </a:rPr>
              <a:t> </a:t>
            </a:r>
          </a:p>
        </p:txBody>
      </p:sp>
      <p:graphicFrame>
        <p:nvGraphicFramePr>
          <p:cNvPr id="16388" name="Object 7"/>
          <p:cNvGraphicFramePr>
            <a:graphicFrameLocks noChangeAspect="1"/>
          </p:cNvGraphicFramePr>
          <p:nvPr/>
        </p:nvGraphicFramePr>
        <p:xfrm>
          <a:off x="533400" y="4038600"/>
          <a:ext cx="8153400" cy="1225550"/>
        </p:xfrm>
        <a:graphic>
          <a:graphicData uri="http://schemas.openxmlformats.org/presentationml/2006/ole">
            <mc:AlternateContent xmlns:mc="http://schemas.openxmlformats.org/markup-compatibility/2006">
              <mc:Choice xmlns:v="urn:schemas-microsoft-com:vml" Requires="v">
                <p:oleObj spid="_x0000_s16760" r:id="rId8" imgW="4686954" imgH="704948" progId="Paint.Picture">
                  <p:embed/>
                </p:oleObj>
              </mc:Choice>
              <mc:Fallback>
                <p:oleObj r:id="rId8" imgW="4686954" imgH="704948" progId="Paint.Picture">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4038600"/>
                        <a:ext cx="8153400" cy="1225550"/>
                      </a:xfrm>
                      <a:prstGeom prst="rect">
                        <a:avLst/>
                      </a:prstGeom>
                      <a:noFill/>
                      <a:ln w="57150">
                        <a:solidFill>
                          <a:srgbClr val="FF00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873" name="Rectangle 9"/>
          <p:cNvSpPr>
            <a:spLocks noChangeArrowheads="1"/>
          </p:cNvSpPr>
          <p:nvPr/>
        </p:nvSpPr>
        <p:spPr bwMode="auto">
          <a:xfrm>
            <a:off x="304800" y="5410200"/>
            <a:ext cx="8610600" cy="1219200"/>
          </a:xfrm>
          <a:prstGeom prst="rect">
            <a:avLst/>
          </a:prstGeom>
          <a:noFill/>
          <a:ln w="9525">
            <a:noFill/>
            <a:miter lim="800000"/>
            <a:headEnd/>
            <a:tailEnd/>
          </a:ln>
          <a:effectLst/>
        </p:spPr>
        <p:txBody>
          <a:bodyPr>
            <a:spAutoFit/>
          </a:bodyPr>
          <a:lstStyle/>
          <a:p>
            <a:pPr>
              <a:defRPr/>
            </a:pPr>
            <a:r>
              <a:rPr lang="es-ES" sz="2000" dirty="0">
                <a:cs typeface="Times New Roman" pitchFamily="18" charset="0"/>
              </a:rPr>
              <a:t>Ecuación de flujo radial de un fluido de compresibilidad pequeña y constante. Es </a:t>
            </a:r>
            <a:r>
              <a:rPr lang="es-AR" sz="2000" dirty="0">
                <a:cs typeface="Times New Roman" pitchFamily="18" charset="0"/>
              </a:rPr>
              <a:t>una </a:t>
            </a:r>
            <a:r>
              <a:rPr lang="es-ES" sz="2000" dirty="0">
                <a:cs typeface="Times New Roman" pitchFamily="18" charset="0"/>
              </a:rPr>
              <a:t>ecuación </a:t>
            </a:r>
            <a:r>
              <a:rPr lang="es-AR" sz="2000" dirty="0">
                <a:cs typeface="Times New Roman" pitchFamily="18" charset="0"/>
              </a:rPr>
              <a:t>muy</a:t>
            </a:r>
            <a:r>
              <a:rPr lang="es-ES" sz="2000" dirty="0">
                <a:cs typeface="Times New Roman" pitchFamily="18" charset="0"/>
              </a:rPr>
              <a:t> utilizada en la ingeniería de petróleo</a:t>
            </a:r>
            <a:r>
              <a:rPr lang="es-AR" sz="2000" dirty="0">
                <a:cs typeface="Times New Roman" pitchFamily="18" charset="0"/>
              </a:rPr>
              <a:t>.</a:t>
            </a:r>
          </a:p>
          <a:p>
            <a:pPr>
              <a:lnSpc>
                <a:spcPct val="70000"/>
              </a:lnSpc>
              <a:defRPr/>
            </a:pPr>
            <a:endParaRPr lang="es-AR" sz="2000" dirty="0">
              <a:cs typeface="Times New Roman" pitchFamily="18" charset="0"/>
            </a:endParaRPr>
          </a:p>
          <a:p>
            <a:pPr>
              <a:defRPr/>
            </a:pPr>
            <a:r>
              <a:rPr lang="es-ES" sz="2000" dirty="0">
                <a:cs typeface="Times New Roman" pitchFamily="18" charset="0"/>
              </a:rPr>
              <a:t>la constante</a:t>
            </a:r>
            <a:r>
              <a:rPr lang="es-AR" sz="2000" dirty="0">
                <a:cs typeface="Times New Roman" pitchFamily="18" charset="0"/>
              </a:rPr>
              <a:t>:</a:t>
            </a:r>
            <a:r>
              <a:rPr lang="es-ES" sz="2000" dirty="0">
                <a:cs typeface="Times New Roman" pitchFamily="18" charset="0"/>
              </a:rPr>
              <a:t> </a:t>
            </a:r>
            <a:r>
              <a:rPr lang="es-ES" sz="2000" dirty="0"/>
              <a:t> </a:t>
            </a:r>
            <a:r>
              <a:rPr lang="es-AR" sz="2000" dirty="0"/>
              <a:t>		</a:t>
            </a:r>
            <a:r>
              <a:rPr lang="es-AR" sz="2000" b="1" dirty="0">
                <a:solidFill>
                  <a:srgbClr val="FF66CC"/>
                </a:solidFill>
                <a:effectLst>
                  <a:outerShdw blurRad="38100" dist="38100" dir="2700000" algn="tl">
                    <a:srgbClr val="000000"/>
                  </a:outerShdw>
                </a:effectLst>
                <a:cs typeface="Times New Roman" pitchFamily="18" charset="0"/>
              </a:rPr>
              <a:t>es la</a:t>
            </a:r>
            <a:r>
              <a:rPr lang="es-AR" sz="2000" dirty="0"/>
              <a:t> </a:t>
            </a:r>
            <a:r>
              <a:rPr lang="es-AR" sz="2000" b="1" dirty="0">
                <a:solidFill>
                  <a:srgbClr val="FF66CC"/>
                </a:solidFill>
                <a:effectLst>
                  <a:outerShdw blurRad="38100" dist="38100" dir="2700000" algn="tl">
                    <a:srgbClr val="000000"/>
                  </a:outerShdw>
                </a:effectLst>
                <a:cs typeface="Times New Roman" pitchFamily="18" charset="0"/>
              </a:rPr>
              <a:t>constante de </a:t>
            </a:r>
            <a:r>
              <a:rPr lang="es-ES" sz="2000" b="1" dirty="0" err="1">
                <a:solidFill>
                  <a:srgbClr val="FF66CC"/>
                </a:solidFill>
                <a:effectLst>
                  <a:outerShdw blurRad="38100" dist="38100" dir="2700000" algn="tl">
                    <a:srgbClr val="000000"/>
                  </a:outerShdw>
                </a:effectLst>
                <a:cs typeface="Times New Roman" pitchFamily="18" charset="0"/>
              </a:rPr>
              <a:t>difusividad</a:t>
            </a:r>
            <a:r>
              <a:rPr lang="es-ES" sz="2000" b="1" dirty="0">
                <a:solidFill>
                  <a:srgbClr val="FF66CC"/>
                </a:solidFill>
                <a:effectLst>
                  <a:outerShdw blurRad="38100" dist="38100" dir="2700000" algn="tl">
                    <a:srgbClr val="000000"/>
                  </a:outerShdw>
                </a:effectLst>
                <a:cs typeface="Times New Roman" pitchFamily="18" charset="0"/>
              </a:rPr>
              <a:t> </a:t>
            </a:r>
            <a:r>
              <a:rPr lang="es-AR" sz="2000" b="1" dirty="0">
                <a:solidFill>
                  <a:srgbClr val="FF66CC"/>
                </a:solidFill>
                <a:effectLst>
                  <a:outerShdw blurRad="38100" dist="38100" dir="2700000" algn="tl">
                    <a:srgbClr val="000000"/>
                  </a:outerShdw>
                </a:effectLst>
                <a:cs typeface="Times New Roman" pitchFamily="18" charset="0"/>
              </a:rPr>
              <a:t>h</a:t>
            </a:r>
            <a:r>
              <a:rPr lang="es-ES" sz="2000" b="1" dirty="0" err="1">
                <a:solidFill>
                  <a:srgbClr val="FF66CC"/>
                </a:solidFill>
                <a:effectLst>
                  <a:outerShdw blurRad="38100" dist="38100" dir="2700000" algn="tl">
                    <a:srgbClr val="000000"/>
                  </a:outerShdw>
                </a:effectLst>
                <a:cs typeface="Times New Roman" pitchFamily="18" charset="0"/>
              </a:rPr>
              <a:t>idráulica</a:t>
            </a:r>
            <a:endParaRPr lang="es-AR" sz="2000" b="1" dirty="0">
              <a:solidFill>
                <a:srgbClr val="FF66CC"/>
              </a:solidFill>
              <a:effectLst>
                <a:outerShdw blurRad="38100" dist="38100" dir="2700000" algn="tl">
                  <a:srgbClr val="000000"/>
                </a:outerShdw>
              </a:effectLst>
              <a:cs typeface="Times New Roman" pitchFamily="18" charset="0"/>
            </a:endParaRPr>
          </a:p>
        </p:txBody>
      </p:sp>
      <p:graphicFrame>
        <p:nvGraphicFramePr>
          <p:cNvPr id="16389" name="Object 10"/>
          <p:cNvGraphicFramePr>
            <a:graphicFrameLocks noChangeAspect="1"/>
          </p:cNvGraphicFramePr>
          <p:nvPr/>
        </p:nvGraphicFramePr>
        <p:xfrm>
          <a:off x="1981200" y="6096000"/>
          <a:ext cx="609600" cy="592138"/>
        </p:xfrm>
        <a:graphic>
          <a:graphicData uri="http://schemas.openxmlformats.org/presentationml/2006/ole">
            <mc:AlternateContent xmlns:mc="http://schemas.openxmlformats.org/markup-compatibility/2006">
              <mc:Choice xmlns:v="urn:schemas-microsoft-com:vml" Requires="v">
                <p:oleObj spid="_x0000_s16761" r:id="rId10" imgW="666667" imgH="647619" progId="PBrush">
                  <p:embed/>
                </p:oleObj>
              </mc:Choice>
              <mc:Fallback>
                <p:oleObj r:id="rId10" imgW="666667" imgH="647619" progId="PBrush">
                  <p:embed/>
                  <p:pic>
                    <p:nvPicPr>
                      <p:cNvPr id="0"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81200" y="6096000"/>
                        <a:ext cx="609600" cy="592138"/>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 Box 11"/>
          <p:cNvSpPr txBox="1">
            <a:spLocks noChangeArrowheads="1"/>
          </p:cNvSpPr>
          <p:nvPr/>
        </p:nvSpPr>
        <p:spPr bwMode="auto">
          <a:xfrm>
            <a:off x="8218488" y="6583363"/>
            <a:ext cx="864339" cy="276999"/>
          </a:xfrm>
          <a:prstGeom prst="rect">
            <a:avLst/>
          </a:prstGeom>
          <a:noFill/>
          <a:ln w="9525">
            <a:noFill/>
            <a:miter lim="800000"/>
            <a:headEnd/>
            <a:tailEnd/>
          </a:ln>
          <a:effectLst/>
        </p:spPr>
        <p:txBody>
          <a:bodyPr wrap="none">
            <a:spAutoFit/>
          </a:bodyPr>
          <a:lstStyle/>
          <a:p>
            <a:pPr>
              <a:defRPr/>
            </a:pPr>
            <a:r>
              <a:rPr lang="es-AR" sz="1200" b="1" dirty="0">
                <a:solidFill>
                  <a:srgbClr val="CC9900"/>
                </a:solidFill>
                <a:effectLst>
                  <a:outerShdw blurRad="38100" dist="38100" dir="2700000" algn="tl">
                    <a:srgbClr val="000000"/>
                  </a:outerShdw>
                </a:effectLst>
              </a:rPr>
              <a:t>MLC 2-26</a:t>
            </a:r>
            <a:endParaRPr lang="es-ES" sz="1200" b="1" dirty="0">
              <a:solidFill>
                <a:srgbClr val="CC99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457200" y="381000"/>
            <a:ext cx="8382000" cy="2031325"/>
          </a:xfrm>
          <a:prstGeom prst="rect">
            <a:avLst/>
          </a:prstGeom>
          <a:noFill/>
          <a:ln w="9525">
            <a:noFill/>
            <a:miter lim="800000"/>
            <a:headEnd/>
            <a:tailEnd/>
          </a:ln>
          <a:effectLst/>
        </p:spPr>
        <p:txBody>
          <a:bodyPr>
            <a:spAutoFit/>
          </a:bodyPr>
          <a:lstStyle/>
          <a:p>
            <a:pPr algn="just">
              <a:defRPr/>
            </a:pPr>
            <a:r>
              <a:rPr lang="es-ES" sz="2000" dirty="0">
                <a:cs typeface="Times New Roman" pitchFamily="18" charset="0"/>
              </a:rPr>
              <a:t>Si queremos obtener la </a:t>
            </a:r>
            <a:r>
              <a:rPr lang="es-ES" sz="2000" u="sng" dirty="0">
                <a:solidFill>
                  <a:srgbClr val="FF0000"/>
                </a:solidFill>
                <a:cs typeface="Times New Roman" pitchFamily="18" charset="0"/>
              </a:rPr>
              <a:t>ECUACIÓN DIFERENCIAL PARA EL FLUJO DE UN FLUIDO DE COMPRESIBILIDAD PEQUEÑA Y CONSTANTE</a:t>
            </a:r>
            <a:r>
              <a:rPr lang="es-ES" sz="2000" dirty="0">
                <a:cs typeface="Times New Roman" pitchFamily="18" charset="0"/>
              </a:rPr>
              <a:t>, pero para el caso de la </a:t>
            </a:r>
            <a:r>
              <a:rPr lang="es-ES" sz="2000" i="1" dirty="0">
                <a:solidFill>
                  <a:srgbClr val="FF0000"/>
                </a:solidFill>
                <a:effectLst>
                  <a:outerShdw blurRad="38100" dist="38100" dir="2700000" algn="tl">
                    <a:srgbClr val="000000"/>
                  </a:outerShdw>
                </a:effectLst>
                <a:cs typeface="Times New Roman" pitchFamily="18" charset="0"/>
              </a:rPr>
              <a:t>POROSIDAD DEPENDIENTE DE LA PRESIÓN</a:t>
            </a:r>
            <a:r>
              <a:rPr lang="es-ES" sz="2000" dirty="0">
                <a:effectLst>
                  <a:outerShdw blurRad="38100" dist="38100" dir="2700000" algn="tl">
                    <a:srgbClr val="FFFFFF"/>
                  </a:outerShdw>
                </a:effectLst>
                <a:cs typeface="Times New Roman" pitchFamily="18" charset="0"/>
              </a:rPr>
              <a:t>,</a:t>
            </a:r>
            <a:r>
              <a:rPr lang="es-ES" sz="2000" dirty="0">
                <a:cs typeface="Times New Roman" pitchFamily="18" charset="0"/>
              </a:rPr>
              <a:t> refinar más la ecuación</a:t>
            </a:r>
            <a:r>
              <a:rPr lang="es-AR" sz="2000" dirty="0">
                <a:cs typeface="Times New Roman" pitchFamily="18" charset="0"/>
              </a:rPr>
              <a:t> de donde partimos luego de vincular la </a:t>
            </a:r>
            <a:r>
              <a:rPr lang="es-AR" sz="2200" dirty="0">
                <a:solidFill>
                  <a:srgbClr val="FF0000"/>
                </a:solidFill>
                <a:cs typeface="Times New Roman" pitchFamily="18" charset="0"/>
              </a:rPr>
              <a:t>Ecuación De Estado </a:t>
            </a:r>
            <a:r>
              <a:rPr lang="es-AR" sz="2200" dirty="0">
                <a:cs typeface="Times New Roman" pitchFamily="18" charset="0"/>
              </a:rPr>
              <a:t>con la de</a:t>
            </a:r>
            <a:r>
              <a:rPr lang="es-AR" sz="2200" dirty="0">
                <a:solidFill>
                  <a:srgbClr val="FF0000"/>
                </a:solidFill>
                <a:cs typeface="Times New Roman" pitchFamily="18" charset="0"/>
              </a:rPr>
              <a:t> </a:t>
            </a:r>
            <a:r>
              <a:rPr lang="es-AR" sz="2200" dirty="0" err="1">
                <a:solidFill>
                  <a:srgbClr val="FF0000"/>
                </a:solidFill>
                <a:cs typeface="Times New Roman" pitchFamily="18" charset="0"/>
              </a:rPr>
              <a:t>Darcy</a:t>
            </a:r>
            <a:r>
              <a:rPr lang="es-AR" sz="2200" dirty="0">
                <a:solidFill>
                  <a:srgbClr val="FF0000"/>
                </a:solidFill>
                <a:cs typeface="Times New Roman" pitchFamily="18" charset="0"/>
              </a:rPr>
              <a:t> y Conservación de Masa </a:t>
            </a:r>
            <a:r>
              <a:rPr lang="es-AR" sz="2200" dirty="0">
                <a:cs typeface="Times New Roman" pitchFamily="18" charset="0"/>
              </a:rPr>
              <a:t>y nuevamente asumimos </a:t>
            </a:r>
            <a:r>
              <a:rPr lang="es-ES" sz="2200" dirty="0">
                <a:cs typeface="Times New Roman" pitchFamily="18" charset="0"/>
              </a:rPr>
              <a:t>la </a:t>
            </a:r>
            <a:r>
              <a:rPr lang="es-ES" sz="2200" b="1" dirty="0">
                <a:solidFill>
                  <a:schemeClr val="accent2"/>
                </a:solidFill>
                <a:cs typeface="Times New Roman" pitchFamily="18" charset="0"/>
              </a:rPr>
              <a:t>viscosidad es constante y las fuerzas de gravedad despreciable</a:t>
            </a:r>
            <a:r>
              <a:rPr lang="es-AR" sz="2200" b="1" dirty="0">
                <a:solidFill>
                  <a:schemeClr val="accent2"/>
                </a:solidFill>
                <a:cs typeface="Times New Roman" pitchFamily="18" charset="0"/>
              </a:rPr>
              <a:t>s:</a:t>
            </a:r>
            <a:endParaRPr lang="es-ES" sz="2000" dirty="0"/>
          </a:p>
        </p:txBody>
      </p:sp>
      <p:graphicFrame>
        <p:nvGraphicFramePr>
          <p:cNvPr id="17410" name="Object 0"/>
          <p:cNvGraphicFramePr>
            <a:graphicFrameLocks noChangeAspect="1"/>
          </p:cNvGraphicFramePr>
          <p:nvPr/>
        </p:nvGraphicFramePr>
        <p:xfrm>
          <a:off x="762000" y="5257800"/>
          <a:ext cx="7534275" cy="931863"/>
        </p:xfrm>
        <a:graphic>
          <a:graphicData uri="http://schemas.openxmlformats.org/presentationml/2006/ole">
            <mc:AlternateContent xmlns:mc="http://schemas.openxmlformats.org/markup-compatibility/2006">
              <mc:Choice xmlns:v="urn:schemas-microsoft-com:vml" Requires="v">
                <p:oleObj spid="_x0000_s17689" r:id="rId4" imgW="6276190" imgH="771429" progId="Paint.Picture">
                  <p:embed/>
                </p:oleObj>
              </mc:Choice>
              <mc:Fallback>
                <p:oleObj r:id="rId4" imgW="6276190" imgH="771429" progId="Paint.Picture">
                  <p:embed/>
                  <p:pic>
                    <p:nvPicPr>
                      <p:cNvPr id="0"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5257800"/>
                        <a:ext cx="7534275" cy="931863"/>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411" name="Object 1"/>
          <p:cNvGraphicFramePr>
            <a:graphicFrameLocks noChangeAspect="1"/>
          </p:cNvGraphicFramePr>
          <p:nvPr/>
        </p:nvGraphicFramePr>
        <p:xfrm>
          <a:off x="609600" y="2895600"/>
          <a:ext cx="5334000" cy="1044575"/>
        </p:xfrm>
        <a:graphic>
          <a:graphicData uri="http://schemas.openxmlformats.org/presentationml/2006/ole">
            <mc:AlternateContent xmlns:mc="http://schemas.openxmlformats.org/markup-compatibility/2006">
              <mc:Choice xmlns:v="urn:schemas-microsoft-com:vml" Requires="v">
                <p:oleObj spid="_x0000_s17690" r:id="rId6" imgW="4086795" imgH="800212" progId="Paint.Picture">
                  <p:embed/>
                </p:oleObj>
              </mc:Choice>
              <mc:Fallback>
                <p:oleObj r:id="rId6" imgW="4086795" imgH="800212" progId="Paint.Picture">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2895600"/>
                        <a:ext cx="5334000" cy="1044575"/>
                      </a:xfrm>
                      <a:prstGeom prst="rect">
                        <a:avLst/>
                      </a:prstGeom>
                      <a:noFill/>
                      <a:ln w="57150">
                        <a:solidFill>
                          <a:srgbClr val="CC0099"/>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412" name="Object 2"/>
          <p:cNvGraphicFramePr>
            <a:graphicFrameLocks noChangeAspect="1"/>
          </p:cNvGraphicFramePr>
          <p:nvPr/>
        </p:nvGraphicFramePr>
        <p:xfrm>
          <a:off x="6934200" y="2971800"/>
          <a:ext cx="1371600" cy="666750"/>
        </p:xfrm>
        <a:graphic>
          <a:graphicData uri="http://schemas.openxmlformats.org/presentationml/2006/ole">
            <mc:AlternateContent xmlns:mc="http://schemas.openxmlformats.org/markup-compatibility/2006">
              <mc:Choice xmlns:v="urn:schemas-microsoft-com:vml" Requires="v">
                <p:oleObj spid="_x0000_s17691" r:id="rId8" imgW="1371429" imgH="666667" progId="Paint.Picture">
                  <p:embed/>
                </p:oleObj>
              </mc:Choice>
              <mc:Fallback>
                <p:oleObj r:id="rId8" imgW="1371429" imgH="666667" progId="Paint.Picture">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2971800"/>
                        <a:ext cx="1371600" cy="666750"/>
                      </a:xfrm>
                      <a:prstGeom prst="rect">
                        <a:avLst/>
                      </a:prstGeom>
                      <a:noFill/>
                      <a:ln w="9525">
                        <a:solidFill>
                          <a:srgbClr val="5F5F5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414" name="Rectangle 11"/>
          <p:cNvSpPr>
            <a:spLocks noChangeArrowheads="1"/>
          </p:cNvSpPr>
          <p:nvPr/>
        </p:nvSpPr>
        <p:spPr bwMode="auto">
          <a:xfrm>
            <a:off x="685800" y="4343400"/>
            <a:ext cx="7086600" cy="396875"/>
          </a:xfrm>
          <a:prstGeom prst="rect">
            <a:avLst/>
          </a:prstGeom>
          <a:noFill/>
          <a:ln w="9525">
            <a:noFill/>
            <a:miter lim="800000"/>
            <a:headEnd/>
            <a:tailEnd/>
          </a:ln>
        </p:spPr>
        <p:txBody>
          <a:bodyPr>
            <a:spAutoFit/>
          </a:bodyPr>
          <a:lstStyle/>
          <a:p>
            <a:r>
              <a:rPr lang="es-AR" sz="2000">
                <a:cs typeface="Times New Roman" pitchFamily="18" charset="0"/>
              </a:rPr>
              <a:t>Expresada la ecuación anterior para Flujo Radial </a:t>
            </a:r>
            <a:r>
              <a:rPr lang="es-ES" sz="2000">
                <a:cs typeface="Times New Roman" pitchFamily="18" charset="0"/>
              </a:rPr>
              <a:t>se convierte en</a:t>
            </a:r>
            <a:r>
              <a:rPr lang="es-AR" sz="2000"/>
              <a:t>:</a:t>
            </a:r>
            <a:endParaRPr lang="es-ES" sz="2000"/>
          </a:p>
        </p:txBody>
      </p:sp>
      <p:sp>
        <p:nvSpPr>
          <p:cNvPr id="9" name="Text Box 11"/>
          <p:cNvSpPr txBox="1">
            <a:spLocks noChangeArrowheads="1"/>
          </p:cNvSpPr>
          <p:nvPr/>
        </p:nvSpPr>
        <p:spPr bwMode="auto">
          <a:xfrm>
            <a:off x="8218488" y="6583363"/>
            <a:ext cx="864339" cy="276999"/>
          </a:xfrm>
          <a:prstGeom prst="rect">
            <a:avLst/>
          </a:prstGeom>
          <a:noFill/>
          <a:ln w="9525">
            <a:noFill/>
            <a:miter lim="800000"/>
            <a:headEnd/>
            <a:tailEnd/>
          </a:ln>
          <a:effectLst/>
        </p:spPr>
        <p:txBody>
          <a:bodyPr wrap="none">
            <a:spAutoFit/>
          </a:bodyPr>
          <a:lstStyle/>
          <a:p>
            <a:pPr>
              <a:defRPr/>
            </a:pPr>
            <a:r>
              <a:rPr lang="es-AR" sz="1200" b="1" dirty="0">
                <a:solidFill>
                  <a:srgbClr val="CC9900"/>
                </a:solidFill>
                <a:effectLst>
                  <a:outerShdw blurRad="38100" dist="38100" dir="2700000" algn="tl">
                    <a:srgbClr val="000000"/>
                  </a:outerShdw>
                </a:effectLst>
              </a:rPr>
              <a:t>MLC 2-27</a:t>
            </a:r>
            <a:endParaRPr lang="es-ES" sz="1200" b="1" dirty="0">
              <a:solidFill>
                <a:srgbClr val="CC99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26"/>
          <p:cNvSpPr>
            <a:spLocks noChangeArrowheads="1"/>
          </p:cNvSpPr>
          <p:nvPr/>
        </p:nvSpPr>
        <p:spPr bwMode="auto">
          <a:xfrm>
            <a:off x="1524000" y="0"/>
            <a:ext cx="5867400" cy="457200"/>
          </a:xfrm>
          <a:prstGeom prst="rect">
            <a:avLst/>
          </a:prstGeom>
          <a:noFill/>
          <a:ln w="9525">
            <a:noFill/>
            <a:miter lim="800000"/>
            <a:headEnd/>
            <a:tailEnd/>
          </a:ln>
          <a:effectLst/>
        </p:spPr>
        <p:txBody>
          <a:bodyPr>
            <a:spAutoFit/>
          </a:bodyPr>
          <a:lstStyle/>
          <a:p>
            <a:pPr algn="just">
              <a:defRPr/>
            </a:pPr>
            <a:r>
              <a:rPr lang="es-AR" b="1">
                <a:solidFill>
                  <a:srgbClr val="CC3300"/>
                </a:solidFill>
                <a:effectLst>
                  <a:outerShdw blurRad="38100" dist="38100" dir="2700000" algn="tl">
                    <a:srgbClr val="000000"/>
                  </a:outerShdw>
                </a:effectLst>
                <a:cs typeface="Times New Roman" pitchFamily="18" charset="0"/>
              </a:rPr>
              <a:t>2) </a:t>
            </a:r>
            <a:r>
              <a:rPr lang="es-ES" b="1">
                <a:solidFill>
                  <a:srgbClr val="CC3300"/>
                </a:solidFill>
                <a:effectLst>
                  <a:outerShdw blurRad="38100" dist="38100" dir="2700000" algn="tl">
                    <a:srgbClr val="000000"/>
                  </a:outerShdw>
                </a:effectLst>
                <a:cs typeface="Times New Roman" pitchFamily="18" charset="0"/>
              </a:rPr>
              <a:t>FLUJO MONOFÁSICO DE </a:t>
            </a:r>
            <a:r>
              <a:rPr lang="es-AR" b="1">
                <a:solidFill>
                  <a:srgbClr val="CC3300"/>
                </a:solidFill>
                <a:effectLst>
                  <a:outerShdw blurRad="38100" dist="38100" dir="2700000" algn="tl">
                    <a:srgbClr val="000000"/>
                  </a:outerShdw>
                </a:effectLst>
                <a:cs typeface="Times New Roman" pitchFamily="18" charset="0"/>
              </a:rPr>
              <a:t>GAS</a:t>
            </a:r>
            <a:endParaRPr lang="es-ES"/>
          </a:p>
        </p:txBody>
      </p:sp>
      <p:sp>
        <p:nvSpPr>
          <p:cNvPr id="38916" name="Rectangle 1028"/>
          <p:cNvSpPr>
            <a:spLocks noChangeArrowheads="1"/>
          </p:cNvSpPr>
          <p:nvPr/>
        </p:nvSpPr>
        <p:spPr bwMode="auto">
          <a:xfrm>
            <a:off x="304800" y="685800"/>
            <a:ext cx="7924800" cy="396875"/>
          </a:xfrm>
          <a:prstGeom prst="rect">
            <a:avLst/>
          </a:prstGeom>
          <a:noFill/>
          <a:ln w="9525">
            <a:noFill/>
            <a:miter lim="800000"/>
            <a:headEnd/>
            <a:tailEnd/>
          </a:ln>
          <a:effectLst/>
        </p:spPr>
        <p:txBody>
          <a:bodyPr>
            <a:spAutoFit/>
          </a:bodyPr>
          <a:lstStyle/>
          <a:p>
            <a:pPr algn="just">
              <a:defRPr/>
            </a:pPr>
            <a:r>
              <a:rPr lang="es-ES" sz="2000">
                <a:cs typeface="Times New Roman" pitchFamily="18" charset="0"/>
              </a:rPr>
              <a:t>La Ecuación de Estado para un </a:t>
            </a:r>
            <a:r>
              <a:rPr lang="es-ES" sz="2000" b="1">
                <a:solidFill>
                  <a:srgbClr val="CC3300"/>
                </a:solidFill>
                <a:effectLst>
                  <a:outerShdw blurRad="38100" dist="38100" dir="2700000" algn="tl">
                    <a:srgbClr val="000000"/>
                  </a:outerShdw>
                </a:effectLst>
                <a:cs typeface="Times New Roman" pitchFamily="18" charset="0"/>
              </a:rPr>
              <a:t>GAS IDEAL</a:t>
            </a:r>
            <a:r>
              <a:rPr lang="es-ES" sz="2000">
                <a:cs typeface="Times New Roman" pitchFamily="18" charset="0"/>
              </a:rPr>
              <a:t> está dada por</a:t>
            </a:r>
            <a:r>
              <a:rPr lang="es-AR" sz="2000">
                <a:cs typeface="Times New Roman" pitchFamily="18" charset="0"/>
              </a:rPr>
              <a:t>:</a:t>
            </a:r>
            <a:endParaRPr lang="es-ES" sz="2000"/>
          </a:p>
        </p:txBody>
      </p:sp>
      <p:graphicFrame>
        <p:nvGraphicFramePr>
          <p:cNvPr id="18434" name="Object 1024"/>
          <p:cNvGraphicFramePr>
            <a:graphicFrameLocks noChangeAspect="1"/>
          </p:cNvGraphicFramePr>
          <p:nvPr/>
        </p:nvGraphicFramePr>
        <p:xfrm>
          <a:off x="6629400" y="533400"/>
          <a:ext cx="1600200" cy="671513"/>
        </p:xfrm>
        <a:graphic>
          <a:graphicData uri="http://schemas.openxmlformats.org/presentationml/2006/ole">
            <mc:AlternateContent xmlns:mc="http://schemas.openxmlformats.org/markup-compatibility/2006">
              <mc:Choice xmlns:v="urn:schemas-microsoft-com:vml" Requires="v">
                <p:oleObj spid="_x0000_s18899" r:id="rId4" imgW="1752381" imgH="638264" progId="PBrush">
                  <p:embed/>
                </p:oleObj>
              </mc:Choice>
              <mc:Fallback>
                <p:oleObj r:id="rId4" imgW="1752381" imgH="638264" progId="PBrush">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533400"/>
                        <a:ext cx="1600200" cy="671513"/>
                      </a:xfrm>
                      <a:prstGeom prst="rect">
                        <a:avLst/>
                      </a:prstGeom>
                      <a:noFill/>
                      <a:ln w="9525">
                        <a:solidFill>
                          <a:srgbClr val="FF66CC"/>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41" name="Rectangle 1029"/>
          <p:cNvSpPr>
            <a:spLocks noChangeArrowheads="1"/>
          </p:cNvSpPr>
          <p:nvPr/>
        </p:nvSpPr>
        <p:spPr bwMode="auto">
          <a:xfrm>
            <a:off x="304800" y="1295400"/>
            <a:ext cx="8153400" cy="1920875"/>
          </a:xfrm>
          <a:prstGeom prst="rect">
            <a:avLst/>
          </a:prstGeom>
          <a:noFill/>
          <a:ln w="9525">
            <a:noFill/>
            <a:miter lim="800000"/>
            <a:headEnd/>
            <a:tailEnd/>
          </a:ln>
        </p:spPr>
        <p:txBody>
          <a:bodyPr>
            <a:spAutoFit/>
          </a:bodyPr>
          <a:lstStyle/>
          <a:p>
            <a:pPr algn="just"/>
            <a:r>
              <a:rPr lang="es-ES" sz="2000" dirty="0">
                <a:cs typeface="Times New Roman" pitchFamily="18" charset="0"/>
              </a:rPr>
              <a:t>donde V es el volumen ocupado por la masa m de gas de Peso Molecular M, R es la Constante </a:t>
            </a:r>
            <a:r>
              <a:rPr lang="es-AR" sz="2000" dirty="0">
                <a:cs typeface="Times New Roman" pitchFamily="18" charset="0"/>
              </a:rPr>
              <a:t>Universal </a:t>
            </a:r>
            <a:r>
              <a:rPr lang="es-ES" sz="2000" dirty="0">
                <a:cs typeface="Times New Roman" pitchFamily="18" charset="0"/>
              </a:rPr>
              <a:t>de los Gases y T es la Temperatura Absoluta. </a:t>
            </a:r>
            <a:endParaRPr lang="es-AR" sz="2000" dirty="0">
              <a:cs typeface="Times New Roman" pitchFamily="18" charset="0"/>
            </a:endParaRPr>
          </a:p>
          <a:p>
            <a:pPr algn="just"/>
            <a:endParaRPr lang="es-AR" sz="2000" dirty="0">
              <a:cs typeface="Times New Roman" pitchFamily="18" charset="0"/>
            </a:endParaRPr>
          </a:p>
          <a:p>
            <a:pPr algn="just"/>
            <a:r>
              <a:rPr lang="es-ES" sz="2000" dirty="0">
                <a:cs typeface="Times New Roman" pitchFamily="18" charset="0"/>
              </a:rPr>
              <a:t>Puesto que la densidad, </a:t>
            </a:r>
            <a:r>
              <a:rPr lang="es-ES" sz="2000" dirty="0">
                <a:cs typeface="Times New Roman" pitchFamily="18" charset="0"/>
                <a:sym typeface="Symbol" pitchFamily="18" charset="2"/>
              </a:rPr>
              <a:t></a:t>
            </a:r>
            <a:r>
              <a:rPr lang="es-ES" sz="2000" dirty="0">
                <a:cs typeface="Times New Roman" pitchFamily="18" charset="0"/>
              </a:rPr>
              <a:t> =</a:t>
            </a:r>
            <a:r>
              <a:rPr lang="es-AR" sz="2000" dirty="0">
                <a:cs typeface="Times New Roman" pitchFamily="18" charset="0"/>
              </a:rPr>
              <a:t> m/V</a:t>
            </a:r>
            <a:r>
              <a:rPr lang="es-ES" sz="2000" dirty="0">
                <a:cs typeface="Times New Roman" pitchFamily="18" charset="0"/>
              </a:rPr>
              <a:t>, en este caso es</a:t>
            </a:r>
            <a:r>
              <a:rPr lang="es-AR" sz="2000" dirty="0">
                <a:cs typeface="Times New Roman" pitchFamily="18" charset="0"/>
              </a:rPr>
              <a:t>:</a:t>
            </a:r>
          </a:p>
          <a:p>
            <a:pPr algn="just"/>
            <a:endParaRPr lang="es-AR" sz="2000" dirty="0">
              <a:cs typeface="Times New Roman" pitchFamily="18" charset="0"/>
            </a:endParaRPr>
          </a:p>
          <a:p>
            <a:pPr algn="just"/>
            <a:r>
              <a:rPr lang="es-AR" sz="2000" dirty="0">
                <a:cs typeface="Times New Roman" pitchFamily="18" charset="0"/>
              </a:rPr>
              <a:t>Para una variación </a:t>
            </a:r>
            <a:r>
              <a:rPr lang="es-ES" sz="2000" dirty="0">
                <a:cs typeface="Times New Roman" pitchFamily="18" charset="0"/>
              </a:rPr>
              <a:t>isotérmica</a:t>
            </a:r>
            <a:r>
              <a:rPr lang="es-AR" sz="2000" dirty="0">
                <a:cs typeface="Times New Roman" pitchFamily="18" charset="0"/>
              </a:rPr>
              <a:t>:</a:t>
            </a:r>
            <a:endParaRPr lang="es-ES" sz="2000" dirty="0">
              <a:cs typeface="Times New Roman" pitchFamily="18" charset="0"/>
            </a:endParaRPr>
          </a:p>
        </p:txBody>
      </p:sp>
      <p:graphicFrame>
        <p:nvGraphicFramePr>
          <p:cNvPr id="18435" name="Object 1025"/>
          <p:cNvGraphicFramePr>
            <a:graphicFrameLocks noChangeAspect="1"/>
          </p:cNvGraphicFramePr>
          <p:nvPr/>
        </p:nvGraphicFramePr>
        <p:xfrm>
          <a:off x="5791200" y="2133600"/>
          <a:ext cx="1200150" cy="647700"/>
        </p:xfrm>
        <a:graphic>
          <a:graphicData uri="http://schemas.openxmlformats.org/presentationml/2006/ole">
            <mc:AlternateContent xmlns:mc="http://schemas.openxmlformats.org/markup-compatibility/2006">
              <mc:Choice xmlns:v="urn:schemas-microsoft-com:vml" Requires="v">
                <p:oleObj spid="_x0000_s18900" name="Imagen de mapa de bits" r:id="rId6" imgW="1200318" imgH="647619" progId="Paint.Picture">
                  <p:embed/>
                </p:oleObj>
              </mc:Choice>
              <mc:Fallback>
                <p:oleObj name="Imagen de mapa de bits" r:id="rId6" imgW="1200318" imgH="647619" progId="Paint.Picture">
                  <p:embed/>
                  <p:pic>
                    <p:nvPicPr>
                      <p:cNvPr id="0" name="Object 10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2133600"/>
                        <a:ext cx="1200150" cy="647700"/>
                      </a:xfrm>
                      <a:prstGeom prst="rect">
                        <a:avLst/>
                      </a:prstGeom>
                      <a:noFill/>
                      <a:ln w="9525">
                        <a:solidFill>
                          <a:srgbClr val="FF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36" name="Object 1026"/>
          <p:cNvGraphicFramePr>
            <a:graphicFrameLocks noChangeAspect="1"/>
          </p:cNvGraphicFramePr>
          <p:nvPr/>
        </p:nvGraphicFramePr>
        <p:xfrm>
          <a:off x="3657600" y="2743200"/>
          <a:ext cx="1752600" cy="733425"/>
        </p:xfrm>
        <a:graphic>
          <a:graphicData uri="http://schemas.openxmlformats.org/presentationml/2006/ole">
            <mc:AlternateContent xmlns:mc="http://schemas.openxmlformats.org/markup-compatibility/2006">
              <mc:Choice xmlns:v="urn:schemas-microsoft-com:vml" Requires="v">
                <p:oleObj spid="_x0000_s18901" r:id="rId8" imgW="1752381" imgH="733333" progId="Paint.Picture">
                  <p:embed/>
                </p:oleObj>
              </mc:Choice>
              <mc:Fallback>
                <p:oleObj r:id="rId8" imgW="1752381" imgH="733333" progId="Paint.Picture">
                  <p:embed/>
                  <p:pic>
                    <p:nvPicPr>
                      <p:cNvPr id="0" name="Object 10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7600" y="2743200"/>
                        <a:ext cx="1752600" cy="733425"/>
                      </a:xfrm>
                      <a:prstGeom prst="rect">
                        <a:avLst/>
                      </a:prstGeom>
                      <a:noFill/>
                      <a:ln w="9525">
                        <a:solidFill>
                          <a:srgbClr val="FF66CC"/>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7" name="Object 1027"/>
          <p:cNvGraphicFramePr>
            <a:graphicFrameLocks noChangeAspect="1"/>
          </p:cNvGraphicFramePr>
          <p:nvPr/>
        </p:nvGraphicFramePr>
        <p:xfrm>
          <a:off x="5257800" y="3886200"/>
          <a:ext cx="3733800" cy="742950"/>
        </p:xfrm>
        <a:graphic>
          <a:graphicData uri="http://schemas.openxmlformats.org/presentationml/2006/ole">
            <mc:AlternateContent xmlns:mc="http://schemas.openxmlformats.org/markup-compatibility/2006">
              <mc:Choice xmlns:v="urn:schemas-microsoft-com:vml" Requires="v">
                <p:oleObj spid="_x0000_s18902" r:id="rId10" imgW="3734321" imgH="743054" progId="Paint.Picture">
                  <p:embed/>
                </p:oleObj>
              </mc:Choice>
              <mc:Fallback>
                <p:oleObj r:id="rId10" imgW="3734321" imgH="743054" progId="Paint.Picture">
                  <p:embed/>
                  <p:pic>
                    <p:nvPicPr>
                      <p:cNvPr id="0" name="Object 102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57800" y="3886200"/>
                        <a:ext cx="3733800" cy="742950"/>
                      </a:xfrm>
                      <a:prstGeom prst="rect">
                        <a:avLst/>
                      </a:prstGeom>
                      <a:noFill/>
                      <a:ln w="57150">
                        <a:solidFill>
                          <a:srgbClr val="FF66CC"/>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42" name="Rectangle 1035"/>
          <p:cNvSpPr>
            <a:spLocks noChangeArrowheads="1"/>
          </p:cNvSpPr>
          <p:nvPr/>
        </p:nvSpPr>
        <p:spPr bwMode="auto">
          <a:xfrm>
            <a:off x="304800" y="3505200"/>
            <a:ext cx="4876800" cy="1631216"/>
          </a:xfrm>
          <a:prstGeom prst="rect">
            <a:avLst/>
          </a:prstGeom>
          <a:noFill/>
          <a:ln w="9525">
            <a:noFill/>
            <a:miter lim="800000"/>
            <a:headEnd/>
            <a:tailEnd/>
          </a:ln>
        </p:spPr>
        <p:txBody>
          <a:bodyPr>
            <a:spAutoFit/>
          </a:bodyPr>
          <a:lstStyle/>
          <a:p>
            <a:r>
              <a:rPr lang="es-AR" sz="2000" dirty="0">
                <a:cs typeface="Times New Roman" pitchFamily="18" charset="0"/>
              </a:rPr>
              <a:t>La</a:t>
            </a:r>
            <a:r>
              <a:rPr lang="es-ES" sz="2000" dirty="0">
                <a:cs typeface="Times New Roman" pitchFamily="18" charset="0"/>
              </a:rPr>
              <a:t> </a:t>
            </a:r>
            <a:r>
              <a:rPr lang="es-ES" sz="2000" b="1" dirty="0">
                <a:solidFill>
                  <a:schemeClr val="accent2"/>
                </a:solidFill>
                <a:cs typeface="Times New Roman" pitchFamily="18" charset="0"/>
              </a:rPr>
              <a:t>viscosidad de un gas ideal depende sólo de la temperatura</a:t>
            </a:r>
            <a:r>
              <a:rPr lang="es-AR" sz="2000" dirty="0">
                <a:cs typeface="Times New Roman" pitchFamily="18" charset="0"/>
              </a:rPr>
              <a:t>, por</a:t>
            </a:r>
            <a:r>
              <a:rPr lang="es-ES" sz="2000" dirty="0">
                <a:cs typeface="Times New Roman" pitchFamily="18" charset="0"/>
              </a:rPr>
              <a:t> lo tanto, </a:t>
            </a:r>
            <a:r>
              <a:rPr lang="es-AR" sz="2000" dirty="0">
                <a:cs typeface="Times New Roman" pitchFamily="18" charset="0"/>
              </a:rPr>
              <a:t>es</a:t>
            </a:r>
            <a:r>
              <a:rPr lang="es-ES" sz="2000" dirty="0">
                <a:cs typeface="Times New Roman" pitchFamily="18" charset="0"/>
              </a:rPr>
              <a:t> constante y </a:t>
            </a:r>
            <a:r>
              <a:rPr lang="es-ES" sz="2000" b="1" dirty="0">
                <a:solidFill>
                  <a:schemeClr val="accent2"/>
                </a:solidFill>
                <a:cs typeface="Times New Roman" pitchFamily="18" charset="0"/>
              </a:rPr>
              <a:t>las propiedades de</a:t>
            </a:r>
            <a:r>
              <a:rPr lang="es-AR" sz="2000" b="1" dirty="0">
                <a:solidFill>
                  <a:schemeClr val="accent2"/>
                </a:solidFill>
                <a:cs typeface="Times New Roman" pitchFamily="18" charset="0"/>
              </a:rPr>
              <a:t> la</a:t>
            </a:r>
            <a:r>
              <a:rPr lang="es-ES" sz="2000" b="1" dirty="0">
                <a:solidFill>
                  <a:schemeClr val="accent2"/>
                </a:solidFill>
                <a:cs typeface="Times New Roman" pitchFamily="18" charset="0"/>
              </a:rPr>
              <a:t> roca </a:t>
            </a:r>
            <a:r>
              <a:rPr lang="es-AR" sz="2000" b="1" dirty="0">
                <a:solidFill>
                  <a:schemeClr val="accent2"/>
                </a:solidFill>
                <a:cs typeface="Times New Roman" pitchFamily="18" charset="0"/>
              </a:rPr>
              <a:t>son </a:t>
            </a:r>
            <a:r>
              <a:rPr lang="es-ES" sz="2000" b="1" dirty="0">
                <a:solidFill>
                  <a:schemeClr val="accent2"/>
                </a:solidFill>
                <a:cs typeface="Times New Roman" pitchFamily="18" charset="0"/>
              </a:rPr>
              <a:t>constantes</a:t>
            </a:r>
            <a:r>
              <a:rPr lang="es-ES" sz="2000" dirty="0">
                <a:cs typeface="Times New Roman" pitchFamily="18" charset="0"/>
              </a:rPr>
              <a:t>, y</a:t>
            </a:r>
            <a:r>
              <a:rPr lang="es-AR" sz="2000" dirty="0">
                <a:cs typeface="Times New Roman" pitchFamily="18" charset="0"/>
              </a:rPr>
              <a:t> si </a:t>
            </a:r>
            <a:r>
              <a:rPr lang="es-ES" sz="2000" b="1" dirty="0">
                <a:solidFill>
                  <a:schemeClr val="accent2"/>
                </a:solidFill>
                <a:cs typeface="Times New Roman" pitchFamily="18" charset="0"/>
              </a:rPr>
              <a:t>las fuerzas de gravedad son despreciable</a:t>
            </a:r>
            <a:r>
              <a:rPr lang="es-AR" sz="2000" b="1" dirty="0">
                <a:solidFill>
                  <a:schemeClr val="accent2"/>
                </a:solidFill>
                <a:cs typeface="Times New Roman" pitchFamily="18" charset="0"/>
              </a:rPr>
              <a:t>s:</a:t>
            </a:r>
            <a:endParaRPr lang="es-ES" sz="2000" b="1" dirty="0">
              <a:solidFill>
                <a:schemeClr val="accent2"/>
              </a:solidFill>
              <a:cs typeface="Times New Roman" pitchFamily="18" charset="0"/>
            </a:endParaRPr>
          </a:p>
        </p:txBody>
      </p:sp>
      <p:sp>
        <p:nvSpPr>
          <p:cNvPr id="18443" name="Rectangle 1036"/>
          <p:cNvSpPr>
            <a:spLocks noChangeArrowheads="1"/>
          </p:cNvSpPr>
          <p:nvPr/>
        </p:nvSpPr>
        <p:spPr bwMode="auto">
          <a:xfrm>
            <a:off x="304800" y="5181600"/>
            <a:ext cx="3886200" cy="396875"/>
          </a:xfrm>
          <a:prstGeom prst="rect">
            <a:avLst/>
          </a:prstGeom>
          <a:noFill/>
          <a:ln w="9525">
            <a:noFill/>
            <a:miter lim="800000"/>
            <a:headEnd/>
            <a:tailEnd/>
          </a:ln>
        </p:spPr>
        <p:txBody>
          <a:bodyPr>
            <a:spAutoFit/>
          </a:bodyPr>
          <a:lstStyle/>
          <a:p>
            <a:r>
              <a:rPr lang="es-AR" sz="2000">
                <a:cs typeface="Times New Roman" pitchFamily="18" charset="0"/>
              </a:rPr>
              <a:t>La</a:t>
            </a:r>
            <a:r>
              <a:rPr lang="es-ES" sz="2000">
                <a:cs typeface="Times New Roman" pitchFamily="18" charset="0"/>
              </a:rPr>
              <a:t> ecuación </a:t>
            </a:r>
            <a:r>
              <a:rPr lang="es-AR" sz="2000">
                <a:cs typeface="Times New Roman" pitchFamily="18" charset="0"/>
              </a:rPr>
              <a:t>para </a:t>
            </a:r>
            <a:r>
              <a:rPr lang="es-ES" sz="2000">
                <a:cs typeface="Times New Roman" pitchFamily="18" charset="0"/>
              </a:rPr>
              <a:t> flujo radial</a:t>
            </a:r>
            <a:r>
              <a:rPr lang="es-ES" sz="2000"/>
              <a:t> </a:t>
            </a:r>
            <a:r>
              <a:rPr lang="es-AR" sz="2000"/>
              <a:t>es:</a:t>
            </a:r>
            <a:endParaRPr lang="es-ES" sz="2000"/>
          </a:p>
        </p:txBody>
      </p:sp>
      <p:graphicFrame>
        <p:nvGraphicFramePr>
          <p:cNvPr id="18438" name="Object 1028"/>
          <p:cNvGraphicFramePr>
            <a:graphicFrameLocks noChangeAspect="1"/>
          </p:cNvGraphicFramePr>
          <p:nvPr/>
        </p:nvGraphicFramePr>
        <p:xfrm>
          <a:off x="4724400" y="4953000"/>
          <a:ext cx="4133850" cy="828675"/>
        </p:xfrm>
        <a:graphic>
          <a:graphicData uri="http://schemas.openxmlformats.org/presentationml/2006/ole">
            <mc:AlternateContent xmlns:mc="http://schemas.openxmlformats.org/markup-compatibility/2006">
              <mc:Choice xmlns:v="urn:schemas-microsoft-com:vml" Requires="v">
                <p:oleObj spid="_x0000_s18903" r:id="rId12" imgW="4133333" imgH="828791" progId="Paint.Picture">
                  <p:embed/>
                </p:oleObj>
              </mc:Choice>
              <mc:Fallback>
                <p:oleObj r:id="rId12" imgW="4133333" imgH="828791" progId="Paint.Picture">
                  <p:embed/>
                  <p:pic>
                    <p:nvPicPr>
                      <p:cNvPr id="0" name="Object 102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24400" y="4953000"/>
                        <a:ext cx="4133850" cy="828675"/>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44" name="Rectangle 1039"/>
          <p:cNvSpPr>
            <a:spLocks noChangeArrowheads="1"/>
          </p:cNvSpPr>
          <p:nvPr/>
        </p:nvSpPr>
        <p:spPr bwMode="auto">
          <a:xfrm>
            <a:off x="304800" y="5943600"/>
            <a:ext cx="8610600" cy="701675"/>
          </a:xfrm>
          <a:prstGeom prst="rect">
            <a:avLst/>
          </a:prstGeom>
          <a:noFill/>
          <a:ln w="9525">
            <a:noFill/>
            <a:miter lim="800000"/>
            <a:headEnd/>
            <a:tailEnd/>
          </a:ln>
        </p:spPr>
        <p:txBody>
          <a:bodyPr>
            <a:spAutoFit/>
          </a:bodyPr>
          <a:lstStyle/>
          <a:p>
            <a:pPr algn="just"/>
            <a:r>
              <a:rPr lang="es-ES" sz="2000">
                <a:cs typeface="Times New Roman" pitchFamily="18" charset="0"/>
              </a:rPr>
              <a:t>Cualquiera de las dos formas </a:t>
            </a:r>
            <a:r>
              <a:rPr lang="es-AR" sz="2000">
                <a:cs typeface="Times New Roman" pitchFamily="18" charset="0"/>
              </a:rPr>
              <a:t>son</a:t>
            </a:r>
            <a:r>
              <a:rPr lang="es-ES" sz="2000">
                <a:cs typeface="Times New Roman" pitchFamily="18" charset="0"/>
              </a:rPr>
              <a:t> de uso frecuente. </a:t>
            </a:r>
            <a:r>
              <a:rPr lang="es-AR" sz="2000">
                <a:cs typeface="Times New Roman" pitchFamily="18" charset="0"/>
              </a:rPr>
              <a:t>Son </a:t>
            </a:r>
            <a:r>
              <a:rPr lang="es-ES" sz="2000">
                <a:cs typeface="Times New Roman" pitchFamily="18" charset="0"/>
              </a:rPr>
              <a:t>ecuaciones no lineal</a:t>
            </a:r>
            <a:r>
              <a:rPr lang="es-AR" sz="2000">
                <a:cs typeface="Times New Roman" pitchFamily="18" charset="0"/>
              </a:rPr>
              <a:t>es</a:t>
            </a:r>
            <a:r>
              <a:rPr lang="es-ES" sz="2000">
                <a:cs typeface="Times New Roman" pitchFamily="18" charset="0"/>
              </a:rPr>
              <a:t> y se resuelven principalmente por métodos numéricos.</a:t>
            </a:r>
            <a:r>
              <a:rPr lang="es-ES" sz="2000"/>
              <a:t> </a:t>
            </a:r>
          </a:p>
        </p:txBody>
      </p:sp>
      <p:sp>
        <p:nvSpPr>
          <p:cNvPr id="15" name="Text Box 11"/>
          <p:cNvSpPr txBox="1">
            <a:spLocks noChangeArrowheads="1"/>
          </p:cNvSpPr>
          <p:nvPr/>
        </p:nvSpPr>
        <p:spPr bwMode="auto">
          <a:xfrm>
            <a:off x="8218488" y="6583363"/>
            <a:ext cx="864339" cy="276999"/>
          </a:xfrm>
          <a:prstGeom prst="rect">
            <a:avLst/>
          </a:prstGeom>
          <a:noFill/>
          <a:ln w="9525">
            <a:noFill/>
            <a:miter lim="800000"/>
            <a:headEnd/>
            <a:tailEnd/>
          </a:ln>
          <a:effectLst/>
        </p:spPr>
        <p:txBody>
          <a:bodyPr wrap="none">
            <a:spAutoFit/>
          </a:bodyPr>
          <a:lstStyle/>
          <a:p>
            <a:pPr>
              <a:defRPr/>
            </a:pPr>
            <a:r>
              <a:rPr lang="es-AR" sz="1200" b="1" dirty="0">
                <a:solidFill>
                  <a:srgbClr val="CC9900"/>
                </a:solidFill>
                <a:effectLst>
                  <a:outerShdw blurRad="38100" dist="38100" dir="2700000" algn="tl">
                    <a:srgbClr val="000000"/>
                  </a:outerShdw>
                </a:effectLst>
              </a:rPr>
              <a:t>MLC 2-28</a:t>
            </a:r>
            <a:endParaRPr lang="es-ES" sz="1200" b="1" dirty="0">
              <a:solidFill>
                <a:srgbClr val="CC99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2051"/>
          <p:cNvSpPr>
            <a:spLocks noChangeArrowheads="1"/>
          </p:cNvSpPr>
          <p:nvPr/>
        </p:nvSpPr>
        <p:spPr bwMode="auto">
          <a:xfrm>
            <a:off x="457200" y="1981200"/>
            <a:ext cx="8305800" cy="4054475"/>
          </a:xfrm>
          <a:prstGeom prst="rect">
            <a:avLst/>
          </a:prstGeom>
          <a:noFill/>
          <a:ln w="9525">
            <a:noFill/>
            <a:miter lim="800000"/>
            <a:headEnd/>
            <a:tailEnd/>
          </a:ln>
        </p:spPr>
        <p:txBody>
          <a:bodyPr>
            <a:spAutoFit/>
          </a:bodyPr>
          <a:lstStyle/>
          <a:p>
            <a:pPr algn="just"/>
            <a:r>
              <a:rPr lang="es-ES" sz="2000" dirty="0">
                <a:cs typeface="Times New Roman" pitchFamily="18" charset="0"/>
              </a:rPr>
              <a:t>Si suponemos flujo laminar, condiciones isotérmicas,</a:t>
            </a:r>
            <a:r>
              <a:rPr lang="es-AR" sz="2000" dirty="0">
                <a:cs typeface="Times New Roman" pitchFamily="18" charset="0"/>
              </a:rPr>
              <a:t> </a:t>
            </a:r>
            <a:r>
              <a:rPr lang="es-ES" sz="2000" dirty="0">
                <a:cs typeface="Times New Roman" pitchFamily="18" charset="0"/>
              </a:rPr>
              <a:t>las propiedades de</a:t>
            </a:r>
            <a:r>
              <a:rPr lang="es-AR" sz="2000" dirty="0">
                <a:cs typeface="Times New Roman" pitchFamily="18" charset="0"/>
              </a:rPr>
              <a:t> la</a:t>
            </a:r>
            <a:r>
              <a:rPr lang="es-ES" sz="2000" dirty="0">
                <a:cs typeface="Times New Roman" pitchFamily="18" charset="0"/>
              </a:rPr>
              <a:t> roca constantes, y</a:t>
            </a:r>
            <a:r>
              <a:rPr lang="es-AR" sz="2000" dirty="0">
                <a:cs typeface="Times New Roman" pitchFamily="18" charset="0"/>
              </a:rPr>
              <a:t> </a:t>
            </a:r>
            <a:r>
              <a:rPr lang="es-ES" sz="2000" dirty="0">
                <a:cs typeface="Times New Roman" pitchFamily="18" charset="0"/>
              </a:rPr>
              <a:t>las fuerzas de gravedad despreciable</a:t>
            </a:r>
            <a:r>
              <a:rPr lang="es-AR" sz="2000" dirty="0">
                <a:cs typeface="Times New Roman" pitchFamily="18" charset="0"/>
              </a:rPr>
              <a:t>s, la </a:t>
            </a:r>
            <a:r>
              <a:rPr lang="es-AR" sz="2000" dirty="0" err="1">
                <a:cs typeface="Times New Roman" pitchFamily="18" charset="0"/>
              </a:rPr>
              <a:t>Ec</a:t>
            </a:r>
            <a:r>
              <a:rPr lang="es-AR" sz="2000" dirty="0">
                <a:cs typeface="Times New Roman" pitchFamily="18" charset="0"/>
              </a:rPr>
              <a:t>. de la Difusividad: </a:t>
            </a:r>
          </a:p>
          <a:p>
            <a:pPr algn="just"/>
            <a:endParaRPr lang="es-AR" sz="2000" dirty="0">
              <a:cs typeface="Times New Roman" pitchFamily="18" charset="0"/>
            </a:endParaRPr>
          </a:p>
          <a:p>
            <a:pPr algn="just"/>
            <a:r>
              <a:rPr lang="es-ES" sz="2000" dirty="0">
                <a:cs typeface="Times New Roman" pitchFamily="18" charset="0"/>
              </a:rPr>
              <a:t/>
            </a:r>
            <a:br>
              <a:rPr lang="es-ES" sz="2000" dirty="0">
                <a:cs typeface="Times New Roman" pitchFamily="18" charset="0"/>
              </a:rPr>
            </a:br>
            <a:endParaRPr lang="es-AR" sz="2000" dirty="0">
              <a:cs typeface="Times New Roman" pitchFamily="18" charset="0"/>
            </a:endParaRPr>
          </a:p>
          <a:p>
            <a:pPr algn="just"/>
            <a:endParaRPr lang="es-AR" sz="2000" dirty="0">
              <a:cs typeface="Times New Roman" pitchFamily="18" charset="0"/>
            </a:endParaRPr>
          </a:p>
          <a:p>
            <a:pPr algn="just"/>
            <a:endParaRPr lang="es-AR" sz="2000" dirty="0">
              <a:cs typeface="Times New Roman" pitchFamily="18" charset="0"/>
            </a:endParaRPr>
          </a:p>
          <a:p>
            <a:pPr algn="just"/>
            <a:r>
              <a:rPr lang="es-AR" sz="2000" dirty="0">
                <a:cs typeface="Times New Roman" pitchFamily="18" charset="0"/>
              </a:rPr>
              <a:t>Se</a:t>
            </a:r>
            <a:r>
              <a:rPr lang="es-ES" sz="2000" dirty="0">
                <a:cs typeface="Times New Roman" pitchFamily="18" charset="0"/>
              </a:rPr>
              <a:t> ha utilizado el símbolo w para la coordenada Z para evitar confusiones con el factor de desviación de gas z.</a:t>
            </a:r>
          </a:p>
          <a:p>
            <a:pPr algn="just"/>
            <a:r>
              <a:rPr lang="es-ES" sz="2000" dirty="0">
                <a:cs typeface="Times New Roman" pitchFamily="18" charset="0"/>
              </a:rPr>
              <a:t/>
            </a:r>
            <a:br>
              <a:rPr lang="es-ES" sz="2000" dirty="0">
                <a:cs typeface="Times New Roman" pitchFamily="18" charset="0"/>
              </a:rPr>
            </a:br>
            <a:endParaRPr lang="es-AR" sz="2000" dirty="0">
              <a:cs typeface="Times New Roman" pitchFamily="18" charset="0"/>
            </a:endParaRPr>
          </a:p>
          <a:p>
            <a:pPr algn="just"/>
            <a:r>
              <a:rPr lang="es-ES" sz="2000" dirty="0">
                <a:cs typeface="Times New Roman" pitchFamily="18" charset="0"/>
              </a:rPr>
              <a:t>Para la ecuación </a:t>
            </a:r>
            <a:r>
              <a:rPr lang="es-AR" sz="2000" dirty="0">
                <a:cs typeface="Times New Roman" pitchFamily="18" charset="0"/>
              </a:rPr>
              <a:t>para </a:t>
            </a:r>
            <a:r>
              <a:rPr lang="es-ES" sz="2000" dirty="0">
                <a:cs typeface="Times New Roman" pitchFamily="18" charset="0"/>
              </a:rPr>
              <a:t>flujo radial </a:t>
            </a:r>
            <a:endParaRPr lang="es-AR" sz="2000" dirty="0">
              <a:cs typeface="Times New Roman" pitchFamily="18" charset="0"/>
            </a:endParaRPr>
          </a:p>
          <a:p>
            <a:pPr algn="just"/>
            <a:r>
              <a:rPr lang="es-ES" sz="2000" dirty="0">
                <a:cs typeface="Times New Roman" pitchFamily="18" charset="0"/>
              </a:rPr>
              <a:t>se puede expresar como</a:t>
            </a:r>
            <a:r>
              <a:rPr lang="es-AR" sz="2000" dirty="0">
                <a:cs typeface="Times New Roman" pitchFamily="18" charset="0"/>
              </a:rPr>
              <a:t>:</a:t>
            </a:r>
            <a:endParaRPr lang="es-ES" sz="2000" dirty="0"/>
          </a:p>
        </p:txBody>
      </p:sp>
      <p:graphicFrame>
        <p:nvGraphicFramePr>
          <p:cNvPr id="19458" name="Object 2048"/>
          <p:cNvGraphicFramePr>
            <a:graphicFrameLocks noChangeAspect="1"/>
          </p:cNvGraphicFramePr>
          <p:nvPr/>
        </p:nvGraphicFramePr>
        <p:xfrm>
          <a:off x="7010400" y="838200"/>
          <a:ext cx="1362075" cy="708025"/>
        </p:xfrm>
        <a:graphic>
          <a:graphicData uri="http://schemas.openxmlformats.org/presentationml/2006/ole">
            <mc:AlternateContent xmlns:mc="http://schemas.openxmlformats.org/markup-compatibility/2006">
              <mc:Choice xmlns:v="urn:schemas-microsoft-com:vml" Requires="v">
                <p:oleObj spid="_x0000_s19737" name="Imagen de mapa de bits" r:id="rId4" imgW="1514686" imgH="628571" progId="Paint.Picture">
                  <p:embed/>
                </p:oleObj>
              </mc:Choice>
              <mc:Fallback>
                <p:oleObj name="Imagen de mapa de bits" r:id="rId4" imgW="1514686" imgH="628571" progId="Paint.Picture">
                  <p:embed/>
                  <p:pic>
                    <p:nvPicPr>
                      <p:cNvPr id="0" name="Object 20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838200"/>
                        <a:ext cx="1362075" cy="7080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42" name="Rectangle 2054"/>
          <p:cNvSpPr>
            <a:spLocks noChangeArrowheads="1"/>
          </p:cNvSpPr>
          <p:nvPr/>
        </p:nvSpPr>
        <p:spPr bwMode="auto">
          <a:xfrm>
            <a:off x="457200" y="457200"/>
            <a:ext cx="6781800" cy="1235075"/>
          </a:xfrm>
          <a:prstGeom prst="rect">
            <a:avLst/>
          </a:prstGeom>
          <a:noFill/>
          <a:ln w="9525">
            <a:noFill/>
            <a:miter lim="800000"/>
            <a:headEnd/>
            <a:tailEnd/>
          </a:ln>
          <a:effectLst/>
        </p:spPr>
        <p:txBody>
          <a:bodyPr>
            <a:spAutoFit/>
          </a:bodyPr>
          <a:lstStyle/>
          <a:p>
            <a:pPr>
              <a:lnSpc>
                <a:spcPct val="125000"/>
              </a:lnSpc>
              <a:defRPr/>
            </a:pPr>
            <a:r>
              <a:rPr lang="es-ES" sz="2000">
                <a:cs typeface="Times New Roman" pitchFamily="18" charset="0"/>
              </a:rPr>
              <a:t>En el caso de </a:t>
            </a:r>
            <a:r>
              <a:rPr lang="es-ES" sz="2000" b="1">
                <a:solidFill>
                  <a:srgbClr val="CC3300"/>
                </a:solidFill>
                <a:effectLst>
                  <a:outerShdw blurRad="38100" dist="38100" dir="2700000" algn="tl">
                    <a:srgbClr val="000000"/>
                  </a:outerShdw>
                </a:effectLst>
                <a:cs typeface="Times New Roman" pitchFamily="18" charset="0"/>
              </a:rPr>
              <a:t>FLUJO DE UN</a:t>
            </a:r>
            <a:r>
              <a:rPr lang="es-ES" sz="2000">
                <a:cs typeface="Times New Roman" pitchFamily="18" charset="0"/>
              </a:rPr>
              <a:t> </a:t>
            </a:r>
            <a:r>
              <a:rPr lang="es-ES" sz="2000" b="1">
                <a:solidFill>
                  <a:srgbClr val="CC3300"/>
                </a:solidFill>
                <a:effectLst>
                  <a:outerShdw blurRad="38100" dist="38100" dir="2700000" algn="tl">
                    <a:srgbClr val="000000"/>
                  </a:outerShdw>
                </a:effectLst>
                <a:cs typeface="Times New Roman" pitchFamily="18" charset="0"/>
              </a:rPr>
              <a:t>GAS NO IDEAL</a:t>
            </a:r>
            <a:r>
              <a:rPr lang="es-ES" sz="2000">
                <a:cs typeface="Times New Roman" pitchFamily="18" charset="0"/>
              </a:rPr>
              <a:t>, se debe introducir el Factor de Desviación </a:t>
            </a:r>
            <a:r>
              <a:rPr lang="es-AR" sz="2000">
                <a:cs typeface="Times New Roman" pitchFamily="18" charset="0"/>
              </a:rPr>
              <a:t>de los Gases:</a:t>
            </a:r>
            <a:r>
              <a:rPr lang="es-ES" sz="2000">
                <a:cs typeface="Times New Roman" pitchFamily="18" charset="0"/>
              </a:rPr>
              <a:t> Z</a:t>
            </a:r>
            <a:r>
              <a:rPr lang="es-AR" sz="2000">
                <a:cs typeface="Times New Roman" pitchFamily="18" charset="0"/>
              </a:rPr>
              <a:t>,</a:t>
            </a:r>
            <a:r>
              <a:rPr lang="es-ES" sz="2000">
                <a:cs typeface="Times New Roman" pitchFamily="18" charset="0"/>
              </a:rPr>
              <a:t> en la Ecuación de Estado</a:t>
            </a:r>
            <a:r>
              <a:rPr lang="es-AR" sz="2000">
                <a:cs typeface="Times New Roman" pitchFamily="18" charset="0"/>
              </a:rPr>
              <a:t>:</a:t>
            </a:r>
          </a:p>
        </p:txBody>
      </p:sp>
      <p:graphicFrame>
        <p:nvGraphicFramePr>
          <p:cNvPr id="19459" name="Object 2049"/>
          <p:cNvGraphicFramePr>
            <a:graphicFrameLocks noChangeAspect="1"/>
          </p:cNvGraphicFramePr>
          <p:nvPr/>
        </p:nvGraphicFramePr>
        <p:xfrm>
          <a:off x="1524000" y="2895600"/>
          <a:ext cx="6427788" cy="942975"/>
        </p:xfrm>
        <a:graphic>
          <a:graphicData uri="http://schemas.openxmlformats.org/presentationml/2006/ole">
            <mc:AlternateContent xmlns:mc="http://schemas.openxmlformats.org/markup-compatibility/2006">
              <mc:Choice xmlns:v="urn:schemas-microsoft-com:vml" Requires="v">
                <p:oleObj spid="_x0000_s19738" name="Imagen de mapa de bits" r:id="rId6" imgW="6428571" imgH="942857" progId="Paint.Picture">
                  <p:embed/>
                </p:oleObj>
              </mc:Choice>
              <mc:Fallback>
                <p:oleObj name="Imagen de mapa de bits" r:id="rId6" imgW="6428571" imgH="942857" progId="Paint.Picture">
                  <p:embed/>
                  <p:pic>
                    <p:nvPicPr>
                      <p:cNvPr id="0" name="Object 204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2895600"/>
                        <a:ext cx="6427788" cy="942975"/>
                      </a:xfrm>
                      <a:prstGeom prst="rect">
                        <a:avLst/>
                      </a:prstGeom>
                      <a:noFill/>
                      <a:ln w="38100">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460" name="Object 2050"/>
          <p:cNvGraphicFramePr>
            <a:graphicFrameLocks noChangeAspect="1"/>
          </p:cNvGraphicFramePr>
          <p:nvPr/>
        </p:nvGraphicFramePr>
        <p:xfrm>
          <a:off x="4419600" y="5334000"/>
          <a:ext cx="3705225" cy="828675"/>
        </p:xfrm>
        <a:graphic>
          <a:graphicData uri="http://schemas.openxmlformats.org/presentationml/2006/ole">
            <mc:AlternateContent xmlns:mc="http://schemas.openxmlformats.org/markup-compatibility/2006">
              <mc:Choice xmlns:v="urn:schemas-microsoft-com:vml" Requires="v">
                <p:oleObj spid="_x0000_s19739" name="Imagen de mapa de bits" r:id="rId8" imgW="3704762" imgH="828791" progId="Paint.Picture">
                  <p:embed/>
                </p:oleObj>
              </mc:Choice>
              <mc:Fallback>
                <p:oleObj name="Imagen de mapa de bits" r:id="rId8" imgW="3704762" imgH="828791" progId="Paint.Picture">
                  <p:embed/>
                  <p:pic>
                    <p:nvPicPr>
                      <p:cNvPr id="0" name="Object 205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9600" y="5334000"/>
                        <a:ext cx="3705225" cy="828675"/>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Text Box 11"/>
          <p:cNvSpPr txBox="1">
            <a:spLocks noChangeArrowheads="1"/>
          </p:cNvSpPr>
          <p:nvPr/>
        </p:nvSpPr>
        <p:spPr bwMode="auto">
          <a:xfrm>
            <a:off x="8218488" y="6583363"/>
            <a:ext cx="864339" cy="276999"/>
          </a:xfrm>
          <a:prstGeom prst="rect">
            <a:avLst/>
          </a:prstGeom>
          <a:noFill/>
          <a:ln w="9525">
            <a:noFill/>
            <a:miter lim="800000"/>
            <a:headEnd/>
            <a:tailEnd/>
          </a:ln>
          <a:effectLst/>
        </p:spPr>
        <p:txBody>
          <a:bodyPr wrap="none">
            <a:spAutoFit/>
          </a:bodyPr>
          <a:lstStyle/>
          <a:p>
            <a:pPr>
              <a:defRPr/>
            </a:pPr>
            <a:r>
              <a:rPr lang="es-AR" sz="1200" b="1" dirty="0">
                <a:solidFill>
                  <a:srgbClr val="CC9900"/>
                </a:solidFill>
                <a:effectLst>
                  <a:outerShdw blurRad="38100" dist="38100" dir="2700000" algn="tl">
                    <a:srgbClr val="000000"/>
                  </a:outerShdw>
                </a:effectLst>
              </a:rPr>
              <a:t>MLC 2-29</a:t>
            </a:r>
            <a:endParaRPr lang="es-ES" sz="1200" b="1" dirty="0">
              <a:solidFill>
                <a:srgbClr val="CC99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04019" y="458541"/>
            <a:ext cx="8568951" cy="6494085"/>
          </a:xfrm>
          <a:prstGeom prst="rect">
            <a:avLst/>
          </a:prstGeom>
        </p:spPr>
        <p:txBody>
          <a:bodyPr wrap="square">
            <a:spAutoFit/>
          </a:bodyPr>
          <a:lstStyle/>
          <a:p>
            <a:pPr marL="531813" indent="-531813">
              <a:buFont typeface="Wingdings" pitchFamily="2" charset="2"/>
              <a:buChar char="Ø"/>
              <a:defRPr/>
            </a:pPr>
            <a:r>
              <a:rPr lang="es-AR" sz="2000" dirty="0">
                <a:latin typeface="Arial" pitchFamily="34" charset="0"/>
                <a:cs typeface="Arial" pitchFamily="34" charset="0"/>
              </a:rPr>
              <a:t>Clasificación de Flujos en Medios Porosos: Estacionario, </a:t>
            </a:r>
            <a:r>
              <a:rPr lang="es-AR" sz="2000" dirty="0" err="1">
                <a:latin typeface="Arial" pitchFamily="34" charset="0"/>
                <a:cs typeface="Arial" pitchFamily="34" charset="0"/>
              </a:rPr>
              <a:t>Semi</a:t>
            </a:r>
            <a:r>
              <a:rPr lang="es-AR" sz="2000" dirty="0">
                <a:latin typeface="Arial" pitchFamily="34" charset="0"/>
                <a:cs typeface="Arial" pitchFamily="34" charset="0"/>
              </a:rPr>
              <a:t>- Estacionario y </a:t>
            </a:r>
            <a:r>
              <a:rPr lang="es-AR" sz="2000" dirty="0" err="1">
                <a:latin typeface="Arial" pitchFamily="34" charset="0"/>
                <a:cs typeface="Arial" pitchFamily="34" charset="0"/>
              </a:rPr>
              <a:t>Transistorio</a:t>
            </a:r>
            <a:r>
              <a:rPr lang="es-AR" sz="2000" dirty="0">
                <a:latin typeface="Arial" pitchFamily="34" charset="0"/>
                <a:cs typeface="Arial" pitchFamily="34" charset="0"/>
              </a:rPr>
              <a:t>.</a:t>
            </a:r>
          </a:p>
          <a:p>
            <a:pPr marL="531813" indent="-531813">
              <a:defRPr/>
            </a:pPr>
            <a:r>
              <a:rPr lang="es-AR" b="1" dirty="0">
                <a:solidFill>
                  <a:srgbClr val="CC9900"/>
                </a:solidFill>
                <a:effectLst>
                  <a:outerShdw blurRad="38100" dist="38100" dir="2700000" algn="tl">
                    <a:srgbClr val="000000"/>
                  </a:outerShdw>
                </a:effectLst>
              </a:rPr>
              <a:t>1.- LEY DE DARCY:</a:t>
            </a:r>
          </a:p>
          <a:p>
            <a:pPr marL="531813" indent="-531813">
              <a:defRPr/>
            </a:pPr>
            <a:r>
              <a:rPr lang="es-ES" sz="2000" dirty="0">
                <a:latin typeface="Arial" pitchFamily="34" charset="0"/>
                <a:cs typeface="Arial" pitchFamily="34" charset="0"/>
              </a:rPr>
              <a:t>1.1 Trabajo experimental de Henry </a:t>
            </a:r>
            <a:r>
              <a:rPr lang="es-ES" sz="2000" dirty="0" err="1">
                <a:latin typeface="Arial" pitchFamily="34" charset="0"/>
                <a:cs typeface="Arial" pitchFamily="34" charset="0"/>
              </a:rPr>
              <a:t>Darcy</a:t>
            </a:r>
            <a:endParaRPr lang="es-ES" sz="2000" dirty="0">
              <a:latin typeface="Arial" pitchFamily="34" charset="0"/>
              <a:cs typeface="Arial" pitchFamily="34" charset="0"/>
            </a:endParaRPr>
          </a:p>
          <a:p>
            <a:pPr marL="531813" indent="-531813">
              <a:defRPr/>
            </a:pPr>
            <a:r>
              <a:rPr lang="es-ES" sz="2000" dirty="0">
                <a:latin typeface="Arial" pitchFamily="34" charset="0"/>
                <a:cs typeface="Arial" pitchFamily="34" charset="0"/>
              </a:rPr>
              <a:t>1.2 Ecuación para flujo </a:t>
            </a:r>
            <a:r>
              <a:rPr lang="es-ES" sz="2000" dirty="0">
                <a:solidFill>
                  <a:srgbClr val="0070C0"/>
                </a:solidFill>
                <a:latin typeface="Arial" pitchFamily="34" charset="0"/>
                <a:cs typeface="Arial" pitchFamily="34" charset="0"/>
              </a:rPr>
              <a:t>monofásico</a:t>
            </a:r>
            <a:r>
              <a:rPr lang="es-ES" sz="2000" dirty="0">
                <a:latin typeface="Arial" pitchFamily="34" charset="0"/>
                <a:cs typeface="Arial" pitchFamily="34" charset="0"/>
              </a:rPr>
              <a:t>, estacionario, </a:t>
            </a:r>
            <a:r>
              <a:rPr lang="es-ES" sz="2000" b="1" dirty="0">
                <a:solidFill>
                  <a:srgbClr val="00B050"/>
                </a:solidFill>
                <a:latin typeface="Arial" pitchFamily="34" charset="0"/>
                <a:cs typeface="Arial" pitchFamily="34" charset="0"/>
              </a:rPr>
              <a:t>linea</a:t>
            </a:r>
            <a:r>
              <a:rPr lang="es-ES" sz="2000" dirty="0">
                <a:solidFill>
                  <a:srgbClr val="00B050"/>
                </a:solidFill>
                <a:latin typeface="Arial" pitchFamily="34" charset="0"/>
                <a:cs typeface="Arial" pitchFamily="34" charset="0"/>
              </a:rPr>
              <a:t>l </a:t>
            </a:r>
            <a:r>
              <a:rPr lang="es-ES" sz="2000" dirty="0">
                <a:latin typeface="Arial" pitchFamily="34" charset="0"/>
                <a:cs typeface="Arial" pitchFamily="34" charset="0"/>
              </a:rPr>
              <a:t>para fluidos: a.- incompresible, b.- </a:t>
            </a:r>
            <a:r>
              <a:rPr lang="es-AR" sz="2000" dirty="0">
                <a:latin typeface="Arial" pitchFamily="34" charset="0"/>
                <a:cs typeface="Arial" pitchFamily="34" charset="0"/>
              </a:rPr>
              <a:t>compresible. </a:t>
            </a:r>
          </a:p>
          <a:p>
            <a:pPr marL="450850" indent="-450850">
              <a:defRPr/>
            </a:pPr>
            <a:r>
              <a:rPr lang="es-AR" sz="2000" dirty="0">
                <a:latin typeface="Arial" pitchFamily="34" charset="0"/>
                <a:cs typeface="Arial" pitchFamily="34" charset="0"/>
              </a:rPr>
              <a:t>1.3 Ecuación para flujo </a:t>
            </a:r>
            <a:r>
              <a:rPr lang="es-AR" sz="2000" dirty="0">
                <a:solidFill>
                  <a:srgbClr val="0070C0"/>
                </a:solidFill>
                <a:latin typeface="Arial" pitchFamily="34" charset="0"/>
                <a:cs typeface="Arial" pitchFamily="34" charset="0"/>
              </a:rPr>
              <a:t>monofásico</a:t>
            </a:r>
            <a:r>
              <a:rPr lang="es-AR" sz="2000" dirty="0">
                <a:latin typeface="Arial" pitchFamily="34" charset="0"/>
                <a:cs typeface="Arial" pitchFamily="34" charset="0"/>
              </a:rPr>
              <a:t>, estacionario e incompresible y </a:t>
            </a:r>
            <a:r>
              <a:rPr lang="es-AR" sz="2000" b="1" dirty="0">
                <a:solidFill>
                  <a:srgbClr val="00B050"/>
                </a:solidFill>
                <a:latin typeface="Arial" pitchFamily="34" charset="0"/>
                <a:cs typeface="Arial" pitchFamily="34" charset="0"/>
              </a:rPr>
              <a:t>radial</a:t>
            </a:r>
            <a:r>
              <a:rPr lang="es-AR" sz="2000" dirty="0">
                <a:latin typeface="Arial" pitchFamily="34" charset="0"/>
                <a:cs typeface="Arial" pitchFamily="34" charset="0"/>
              </a:rPr>
              <a:t> hacia el pozo productor.</a:t>
            </a:r>
          </a:p>
          <a:p>
            <a:pPr marL="531813" indent="-531813">
              <a:defRPr/>
            </a:pPr>
            <a:r>
              <a:rPr lang="es-AR" sz="2000" dirty="0">
                <a:latin typeface="Arial" pitchFamily="34" charset="0"/>
                <a:cs typeface="Arial" pitchFamily="34" charset="0"/>
              </a:rPr>
              <a:t>1.4 Ecuación para flujo </a:t>
            </a:r>
            <a:r>
              <a:rPr lang="es-AR" sz="2000" dirty="0" err="1">
                <a:solidFill>
                  <a:srgbClr val="0070C0"/>
                </a:solidFill>
                <a:latin typeface="Arial" pitchFamily="34" charset="0"/>
                <a:cs typeface="Arial" pitchFamily="34" charset="0"/>
              </a:rPr>
              <a:t>multifásico</a:t>
            </a:r>
            <a:r>
              <a:rPr lang="es-AR" sz="2000" dirty="0">
                <a:latin typeface="Arial" pitchFamily="34" charset="0"/>
                <a:cs typeface="Arial" pitchFamily="34" charset="0"/>
              </a:rPr>
              <a:t>, </a:t>
            </a:r>
            <a:r>
              <a:rPr lang="es-AR" sz="2000" dirty="0" smtClean="0">
                <a:latin typeface="Arial" pitchFamily="34" charset="0"/>
                <a:cs typeface="Arial" pitchFamily="34" charset="0"/>
              </a:rPr>
              <a:t>estacionario, horizontal</a:t>
            </a:r>
            <a:endParaRPr lang="es-AR" sz="2000" dirty="0">
              <a:latin typeface="Arial" pitchFamily="34" charset="0"/>
              <a:cs typeface="Arial" pitchFamily="34" charset="0"/>
            </a:endParaRPr>
          </a:p>
          <a:p>
            <a:pPr marL="531813" indent="-531813">
              <a:defRPr/>
            </a:pPr>
            <a:endParaRPr lang="es-AR" sz="2000" dirty="0">
              <a:latin typeface="Arial" pitchFamily="34" charset="0"/>
              <a:cs typeface="Arial" pitchFamily="34" charset="0"/>
            </a:endParaRPr>
          </a:p>
          <a:p>
            <a:pPr marL="531813" lvl="0" indent="-531813">
              <a:defRPr/>
            </a:pPr>
            <a:r>
              <a:rPr lang="es-AR" b="1" dirty="0">
                <a:solidFill>
                  <a:srgbClr val="CC9900"/>
                </a:solidFill>
                <a:effectLst>
                  <a:outerShdw blurRad="38100" dist="38100" dir="2700000" algn="tl">
                    <a:srgbClr val="000000"/>
                  </a:outerShdw>
                </a:effectLst>
              </a:rPr>
              <a:t>2.- ECUACION DE DIFUSIVIDAD:</a:t>
            </a:r>
          </a:p>
          <a:p>
            <a:pPr marL="450850" indent="-450850">
              <a:defRPr/>
            </a:pPr>
            <a:r>
              <a:rPr lang="es-AR" sz="2000" dirty="0">
                <a:latin typeface="Arial" pitchFamily="34" charset="0"/>
                <a:cs typeface="Arial" pitchFamily="34" charset="0"/>
              </a:rPr>
              <a:t>2.1 Deducción para un liquido y para un gas (ideal y real) de la Ecuación de Difusividad en forma cartesiana y radial a partir de la Ley de Conservación de Masa, Ley de </a:t>
            </a:r>
            <a:r>
              <a:rPr lang="es-AR" sz="2000" dirty="0" err="1">
                <a:latin typeface="Arial" pitchFamily="34" charset="0"/>
                <a:cs typeface="Arial" pitchFamily="34" charset="0"/>
              </a:rPr>
              <a:t>Darcy</a:t>
            </a:r>
            <a:r>
              <a:rPr lang="es-AR" sz="2000" dirty="0">
                <a:latin typeface="Arial" pitchFamily="34" charset="0"/>
                <a:cs typeface="Arial" pitchFamily="34" charset="0"/>
              </a:rPr>
              <a:t> y Ecuaciones de Estado. Constante de la difusividad hidráulica.</a:t>
            </a:r>
          </a:p>
          <a:p>
            <a:pPr marL="450850" lvl="1">
              <a:defRPr/>
            </a:pPr>
            <a:r>
              <a:rPr lang="es-AR" sz="2000" dirty="0">
                <a:latin typeface="Arial" pitchFamily="34" charset="0"/>
                <a:cs typeface="Arial" pitchFamily="34" charset="0"/>
              </a:rPr>
              <a:t>Deducción para el caso de un fluido de compresibilidad pequeña y </a:t>
            </a:r>
            <a:r>
              <a:rPr lang="es-AR" sz="2000" dirty="0" err="1">
                <a:latin typeface="Arial" pitchFamily="34" charset="0"/>
                <a:cs typeface="Arial" pitchFamily="34" charset="0"/>
              </a:rPr>
              <a:t>cte</a:t>
            </a:r>
            <a:r>
              <a:rPr lang="es-AR" sz="2000" dirty="0">
                <a:latin typeface="Arial" pitchFamily="34" charset="0"/>
                <a:cs typeface="Arial" pitchFamily="34" charset="0"/>
              </a:rPr>
              <a:t> y para el caso de porosidad dependiente de la presión.</a:t>
            </a:r>
          </a:p>
          <a:p>
            <a:pPr marL="457200" indent="-463550">
              <a:defRPr/>
            </a:pPr>
            <a:r>
              <a:rPr lang="es-AR" sz="2000" dirty="0">
                <a:latin typeface="Arial" pitchFamily="34" charset="0"/>
                <a:cs typeface="Arial" pitchFamily="34" charset="0"/>
              </a:rPr>
              <a:t>2.2 Soluciones de la </a:t>
            </a:r>
            <a:r>
              <a:rPr lang="es-AR" sz="2000" dirty="0" err="1">
                <a:latin typeface="Arial" pitchFamily="34" charset="0"/>
                <a:cs typeface="Arial" pitchFamily="34" charset="0"/>
              </a:rPr>
              <a:t>Ec</a:t>
            </a:r>
            <a:r>
              <a:rPr lang="es-AR" sz="2000" dirty="0">
                <a:latin typeface="Arial" pitchFamily="34" charset="0"/>
                <a:cs typeface="Arial" pitchFamily="34" charset="0"/>
              </a:rPr>
              <a:t>. de Difusividad para Condiciones de Contorno: a.- Reservorio infinito, b.- Reservorio circular limitado, c.- Reservorio con la presión constante en el límite exterior.</a:t>
            </a:r>
            <a:endParaRPr lang="es-AR" dirty="0">
              <a:latin typeface="Arial" pitchFamily="34" charset="0"/>
              <a:cs typeface="Arial" pitchFamily="34" charset="0"/>
            </a:endParaRPr>
          </a:p>
        </p:txBody>
      </p:sp>
      <p:sp>
        <p:nvSpPr>
          <p:cNvPr id="3" name="Text Box 3"/>
          <p:cNvSpPr txBox="1">
            <a:spLocks noChangeArrowheads="1"/>
          </p:cNvSpPr>
          <p:nvPr/>
        </p:nvSpPr>
        <p:spPr bwMode="auto">
          <a:xfrm>
            <a:off x="8294688" y="6583363"/>
            <a:ext cx="787395" cy="276999"/>
          </a:xfrm>
          <a:prstGeom prst="rect">
            <a:avLst/>
          </a:prstGeom>
          <a:noFill/>
          <a:ln w="9525">
            <a:noFill/>
            <a:miter lim="800000"/>
            <a:headEnd/>
            <a:tailEnd/>
          </a:ln>
          <a:effectLst/>
        </p:spPr>
        <p:txBody>
          <a:bodyPr wrap="none">
            <a:spAutoFit/>
          </a:bodyPr>
          <a:lstStyle/>
          <a:p>
            <a:pPr>
              <a:defRPr/>
            </a:pPr>
            <a:r>
              <a:rPr lang="es-AR" sz="1200" b="1" dirty="0">
                <a:solidFill>
                  <a:srgbClr val="CC9900"/>
                </a:solidFill>
                <a:effectLst>
                  <a:outerShdw blurRad="38100" dist="38100" dir="2700000" algn="tl">
                    <a:srgbClr val="000000"/>
                  </a:outerShdw>
                </a:effectLst>
              </a:rPr>
              <a:t>MLC 2-3</a:t>
            </a:r>
            <a:endParaRPr lang="es-ES" sz="1200" b="1" dirty="0">
              <a:solidFill>
                <a:srgbClr val="CC9900"/>
              </a:solidFill>
              <a:effectLst>
                <a:outerShdw blurRad="38100" dist="38100" dir="2700000" algn="tl">
                  <a:srgbClr val="000000"/>
                </a:outerShdw>
              </a:effectLst>
            </a:endParaRPr>
          </a:p>
        </p:txBody>
      </p:sp>
      <p:sp>
        <p:nvSpPr>
          <p:cNvPr id="4" name="3 Rectángulo"/>
          <p:cNvSpPr/>
          <p:nvPr/>
        </p:nvSpPr>
        <p:spPr>
          <a:xfrm>
            <a:off x="3203848" y="-3124"/>
            <a:ext cx="3521349" cy="461665"/>
          </a:xfrm>
          <a:prstGeom prst="rect">
            <a:avLst/>
          </a:prstGeom>
        </p:spPr>
        <p:txBody>
          <a:bodyPr wrap="none">
            <a:spAutoFit/>
          </a:bodyPr>
          <a:lstStyle/>
          <a:p>
            <a:r>
              <a:rPr lang="es-AR" b="1" dirty="0">
                <a:solidFill>
                  <a:srgbClr val="CC9900"/>
                </a:solidFill>
                <a:effectLst>
                  <a:outerShdw blurRad="38100" dist="38100" dir="2700000" algn="tl">
                    <a:srgbClr val="000000"/>
                  </a:outerShdw>
                </a:effectLst>
              </a:rPr>
              <a:t>Flujos en Medios Porosos</a:t>
            </a:r>
          </a:p>
        </p:txBody>
      </p:sp>
      <p:sp>
        <p:nvSpPr>
          <p:cNvPr id="5" name="4 Elipse"/>
          <p:cNvSpPr/>
          <p:nvPr/>
        </p:nvSpPr>
        <p:spPr>
          <a:xfrm>
            <a:off x="4355976" y="1772816"/>
            <a:ext cx="1584177" cy="36004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 name="5 Elipse"/>
          <p:cNvSpPr/>
          <p:nvPr/>
        </p:nvSpPr>
        <p:spPr>
          <a:xfrm>
            <a:off x="4478738" y="2318630"/>
            <a:ext cx="1461415" cy="46229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9" name="Elipse 8"/>
          <p:cNvSpPr/>
          <p:nvPr/>
        </p:nvSpPr>
        <p:spPr>
          <a:xfrm flipV="1">
            <a:off x="4355976" y="2852935"/>
            <a:ext cx="1512168" cy="59419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1732244319"/>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1027"/>
          <p:cNvSpPr>
            <a:spLocks noChangeArrowheads="1"/>
          </p:cNvSpPr>
          <p:nvPr/>
        </p:nvSpPr>
        <p:spPr bwMode="auto">
          <a:xfrm>
            <a:off x="228600" y="0"/>
            <a:ext cx="8763000" cy="914400"/>
          </a:xfrm>
          <a:prstGeom prst="rect">
            <a:avLst/>
          </a:prstGeom>
          <a:noFill/>
          <a:ln w="9525">
            <a:noFill/>
            <a:miter lim="800000"/>
            <a:headEnd/>
            <a:tailEnd/>
          </a:ln>
          <a:effectLst/>
        </p:spPr>
        <p:txBody>
          <a:bodyPr>
            <a:spAutoFit/>
          </a:bodyPr>
          <a:lstStyle/>
          <a:p>
            <a:pPr algn="ctr">
              <a:lnSpc>
                <a:spcPct val="135000"/>
              </a:lnSpc>
              <a:defRPr/>
            </a:pPr>
            <a:r>
              <a:rPr lang="es-AR" sz="2000" b="1" dirty="0">
                <a:solidFill>
                  <a:srgbClr val="CC0099"/>
                </a:solidFill>
                <a:effectLst>
                  <a:outerShdw blurRad="38100" dist="38100" dir="2700000" algn="tl">
                    <a:srgbClr val="000000"/>
                  </a:outerShdw>
                </a:effectLst>
                <a:latin typeface="Arial" pitchFamily="34" charset="0"/>
                <a:cs typeface="Arial" pitchFamily="34" charset="0"/>
              </a:rPr>
              <a:t>PARA FLUJO </a:t>
            </a:r>
            <a:r>
              <a:rPr lang="es-ES" sz="2000" b="1" dirty="0">
                <a:solidFill>
                  <a:srgbClr val="CC0099"/>
                </a:solidFill>
                <a:effectLst>
                  <a:outerShdw blurRad="38100" dist="38100" dir="2700000" algn="tl">
                    <a:srgbClr val="000000"/>
                  </a:outerShdw>
                </a:effectLst>
                <a:latin typeface="Arial" pitchFamily="34" charset="0"/>
                <a:cs typeface="Arial" pitchFamily="34" charset="0"/>
              </a:rPr>
              <a:t>M</a:t>
            </a:r>
            <a:r>
              <a:rPr lang="es-AR" sz="2000" b="1" dirty="0">
                <a:solidFill>
                  <a:srgbClr val="CC0099"/>
                </a:solidFill>
                <a:effectLst>
                  <a:outerShdw blurRad="38100" dist="38100" dir="2700000" algn="tl">
                    <a:srgbClr val="000000"/>
                  </a:outerShdw>
                </a:effectLst>
                <a:latin typeface="Arial" pitchFamily="34" charset="0"/>
                <a:cs typeface="Arial" pitchFamily="34" charset="0"/>
              </a:rPr>
              <a:t>ULTIFÁSICO </a:t>
            </a:r>
          </a:p>
          <a:p>
            <a:pPr algn="ctr">
              <a:lnSpc>
                <a:spcPct val="135000"/>
              </a:lnSpc>
              <a:defRPr/>
            </a:pPr>
            <a:r>
              <a:rPr lang="es-AR" sz="2000" b="1" dirty="0">
                <a:solidFill>
                  <a:srgbClr val="CC0099"/>
                </a:solidFill>
                <a:effectLst>
                  <a:outerShdw blurRad="38100" dist="38100" dir="2700000" algn="tl">
                    <a:srgbClr val="000000"/>
                  </a:outerShdw>
                </a:effectLst>
                <a:latin typeface="Arial" pitchFamily="34" charset="0"/>
                <a:cs typeface="Arial" pitchFamily="34" charset="0"/>
              </a:rPr>
              <a:t>RADIAL EN UN MEDIO POROSO</a:t>
            </a:r>
            <a:r>
              <a:rPr lang="es-ES" sz="2000" b="1" dirty="0">
                <a:solidFill>
                  <a:srgbClr val="CC0099"/>
                </a:solidFill>
                <a:effectLst>
                  <a:outerShdw blurRad="38100" dist="38100" dir="2700000" algn="tl">
                    <a:srgbClr val="000000"/>
                  </a:outerShdw>
                </a:effectLst>
                <a:latin typeface="Arial" pitchFamily="34" charset="0"/>
                <a:cs typeface="Arial" pitchFamily="34" charset="0"/>
              </a:rPr>
              <a:t> </a:t>
            </a:r>
            <a:endParaRPr lang="es-ES" sz="2000" dirty="0">
              <a:solidFill>
                <a:srgbClr val="CC0099"/>
              </a:solidFill>
              <a:effectLst>
                <a:outerShdw blurRad="38100" dist="38100" dir="2700000" algn="tl">
                  <a:srgbClr val="000000"/>
                </a:outerShdw>
              </a:effectLst>
            </a:endParaRPr>
          </a:p>
        </p:txBody>
      </p:sp>
      <p:graphicFrame>
        <p:nvGraphicFramePr>
          <p:cNvPr id="20482" name="Object 1024"/>
          <p:cNvGraphicFramePr>
            <a:graphicFrameLocks noChangeAspect="1"/>
          </p:cNvGraphicFramePr>
          <p:nvPr/>
        </p:nvGraphicFramePr>
        <p:xfrm>
          <a:off x="762000" y="914400"/>
          <a:ext cx="7685088" cy="5688013"/>
        </p:xfrm>
        <a:graphic>
          <a:graphicData uri="http://schemas.openxmlformats.org/presentationml/2006/ole">
            <mc:AlternateContent xmlns:mc="http://schemas.openxmlformats.org/markup-compatibility/2006">
              <mc:Choice xmlns:v="urn:schemas-microsoft-com:vml" Requires="v">
                <p:oleObj spid="_x0000_s20575" name="Imagen de mapa de bits" r:id="rId4" imgW="7685714" imgH="5687219" progId="Paint.Picture">
                  <p:embed/>
                </p:oleObj>
              </mc:Choice>
              <mc:Fallback>
                <p:oleObj name="Imagen de mapa de bits" r:id="rId4" imgW="7685714" imgH="5687219" progId="Paint.Picture">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914400"/>
                        <a:ext cx="7685088" cy="5688013"/>
                      </a:xfrm>
                      <a:prstGeom prst="rect">
                        <a:avLst/>
                      </a:prstGeom>
                      <a:noFill/>
                      <a:ln w="38100">
                        <a:solidFill>
                          <a:srgbClr val="CC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Box 11"/>
          <p:cNvSpPr txBox="1">
            <a:spLocks noChangeArrowheads="1"/>
          </p:cNvSpPr>
          <p:nvPr/>
        </p:nvSpPr>
        <p:spPr bwMode="auto">
          <a:xfrm>
            <a:off x="8218488" y="6583363"/>
            <a:ext cx="864339" cy="276999"/>
          </a:xfrm>
          <a:prstGeom prst="rect">
            <a:avLst/>
          </a:prstGeom>
          <a:noFill/>
          <a:ln w="9525">
            <a:noFill/>
            <a:miter lim="800000"/>
            <a:headEnd/>
            <a:tailEnd/>
          </a:ln>
          <a:effectLst/>
        </p:spPr>
        <p:txBody>
          <a:bodyPr wrap="none">
            <a:spAutoFit/>
          </a:bodyPr>
          <a:lstStyle/>
          <a:p>
            <a:pPr>
              <a:defRPr/>
            </a:pPr>
            <a:r>
              <a:rPr lang="es-AR" sz="1200" b="1" dirty="0">
                <a:solidFill>
                  <a:srgbClr val="CC9900"/>
                </a:solidFill>
                <a:effectLst>
                  <a:outerShdw blurRad="38100" dist="38100" dir="2700000" algn="tl">
                    <a:srgbClr val="000000"/>
                  </a:outerShdw>
                </a:effectLst>
              </a:rPr>
              <a:t>MLC 2-30</a:t>
            </a:r>
            <a:endParaRPr lang="es-ES" sz="1200" b="1" dirty="0">
              <a:solidFill>
                <a:srgbClr val="CC99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026"/>
          <p:cNvSpPr>
            <a:spLocks noChangeArrowheads="1"/>
          </p:cNvSpPr>
          <p:nvPr/>
        </p:nvSpPr>
        <p:spPr bwMode="auto">
          <a:xfrm>
            <a:off x="2971800" y="304800"/>
            <a:ext cx="3048000" cy="519113"/>
          </a:xfrm>
          <a:prstGeom prst="rect">
            <a:avLst/>
          </a:prstGeom>
          <a:noFill/>
          <a:ln w="9525">
            <a:noFill/>
            <a:miter lim="800000"/>
            <a:headEnd/>
            <a:tailEnd/>
          </a:ln>
          <a:effectLst/>
        </p:spPr>
        <p:txBody>
          <a:bodyPr>
            <a:spAutoFit/>
          </a:bodyPr>
          <a:lstStyle/>
          <a:p>
            <a:pPr algn="ctr">
              <a:defRPr/>
            </a:pPr>
            <a:r>
              <a:rPr lang="es-ES" sz="2800" b="1" u="sng">
                <a:solidFill>
                  <a:srgbClr val="CC3300"/>
                </a:solidFill>
                <a:effectLst>
                  <a:outerShdw blurRad="38100" dist="38100" dir="2700000" algn="tl">
                    <a:srgbClr val="000000"/>
                  </a:outerShdw>
                </a:effectLst>
                <a:cs typeface="Times New Roman" pitchFamily="18" charset="0"/>
              </a:rPr>
              <a:t>Flujo Multif</a:t>
            </a:r>
            <a:r>
              <a:rPr lang="es-AR" sz="2800" b="1" u="sng">
                <a:solidFill>
                  <a:srgbClr val="CC3300"/>
                </a:solidFill>
                <a:effectLst>
                  <a:outerShdw blurRad="38100" dist="38100" dir="2700000" algn="tl">
                    <a:srgbClr val="000000"/>
                  </a:outerShdw>
                </a:effectLst>
                <a:cs typeface="Times New Roman" pitchFamily="18" charset="0"/>
              </a:rPr>
              <a:t>ásico</a:t>
            </a:r>
            <a:endParaRPr lang="es-ES" sz="2800" b="1" u="sng">
              <a:solidFill>
                <a:srgbClr val="CC3300"/>
              </a:solidFill>
              <a:effectLst>
                <a:outerShdw blurRad="38100" dist="38100" dir="2700000" algn="tl">
                  <a:srgbClr val="000000"/>
                </a:outerShdw>
              </a:effectLst>
              <a:cs typeface="Times New Roman" pitchFamily="18" charset="0"/>
            </a:endParaRPr>
          </a:p>
        </p:txBody>
      </p:sp>
      <p:sp>
        <p:nvSpPr>
          <p:cNvPr id="21511" name="Rectangle 1027"/>
          <p:cNvSpPr>
            <a:spLocks noChangeArrowheads="1"/>
          </p:cNvSpPr>
          <p:nvPr/>
        </p:nvSpPr>
        <p:spPr bwMode="auto">
          <a:xfrm>
            <a:off x="533400" y="1066800"/>
            <a:ext cx="8229600" cy="1006475"/>
          </a:xfrm>
          <a:prstGeom prst="rect">
            <a:avLst/>
          </a:prstGeom>
          <a:noFill/>
          <a:ln w="9525">
            <a:noFill/>
            <a:miter lim="800000"/>
            <a:headEnd/>
            <a:tailEnd/>
          </a:ln>
        </p:spPr>
        <p:txBody>
          <a:bodyPr>
            <a:spAutoFit/>
          </a:bodyPr>
          <a:lstStyle/>
          <a:p>
            <a:r>
              <a:rPr lang="es-AR" sz="2000" dirty="0">
                <a:cs typeface="Times New Roman" pitchFamily="18" charset="0"/>
              </a:rPr>
              <a:t>El</a:t>
            </a:r>
            <a:r>
              <a:rPr lang="es-ES" sz="2000" dirty="0">
                <a:cs typeface="Times New Roman" pitchFamily="18" charset="0"/>
              </a:rPr>
              <a:t> flujo simultáneo de petróleo, gas y agua a través de un medio poroso en condiciones de fuerzas de la gravedad</a:t>
            </a:r>
            <a:r>
              <a:rPr lang="es-AR" sz="2000" dirty="0">
                <a:cs typeface="Times New Roman" pitchFamily="18" charset="0"/>
              </a:rPr>
              <a:t> despreciables</a:t>
            </a:r>
            <a:r>
              <a:rPr lang="es-ES" sz="2000" dirty="0">
                <a:cs typeface="Times New Roman" pitchFamily="18" charset="0"/>
              </a:rPr>
              <a:t> </a:t>
            </a:r>
            <a:r>
              <a:rPr lang="es-AR" sz="2000" dirty="0">
                <a:cs typeface="Times New Roman" pitchFamily="18" charset="0"/>
              </a:rPr>
              <a:t>la </a:t>
            </a:r>
            <a:r>
              <a:rPr lang="es-AR" sz="2000" dirty="0" err="1">
                <a:cs typeface="Times New Roman" pitchFamily="18" charset="0"/>
              </a:rPr>
              <a:t>Ec.</a:t>
            </a:r>
            <a:r>
              <a:rPr lang="es-AR" sz="2000" dirty="0">
                <a:cs typeface="Times New Roman" pitchFamily="18" charset="0"/>
              </a:rPr>
              <a:t> de la Difusividad</a:t>
            </a:r>
            <a:r>
              <a:rPr lang="es-ES" sz="2000" dirty="0">
                <a:cs typeface="Times New Roman" pitchFamily="18" charset="0"/>
              </a:rPr>
              <a:t> </a:t>
            </a:r>
            <a:r>
              <a:rPr lang="es-AR" sz="2000" dirty="0">
                <a:cs typeface="Times New Roman" pitchFamily="18" charset="0"/>
              </a:rPr>
              <a:t>puede presentarse como:</a:t>
            </a:r>
            <a:endParaRPr lang="es-ES" sz="2000" dirty="0">
              <a:cs typeface="Times New Roman" pitchFamily="18" charset="0"/>
            </a:endParaRPr>
          </a:p>
        </p:txBody>
      </p:sp>
      <p:graphicFrame>
        <p:nvGraphicFramePr>
          <p:cNvPr id="21506" name="Object 1024"/>
          <p:cNvGraphicFramePr>
            <a:graphicFrameLocks noChangeAspect="1"/>
          </p:cNvGraphicFramePr>
          <p:nvPr/>
        </p:nvGraphicFramePr>
        <p:xfrm>
          <a:off x="1676400" y="2286000"/>
          <a:ext cx="6096000" cy="1077913"/>
        </p:xfrm>
        <a:graphic>
          <a:graphicData uri="http://schemas.openxmlformats.org/presentationml/2006/ole">
            <mc:AlternateContent xmlns:mc="http://schemas.openxmlformats.org/markup-compatibility/2006">
              <mc:Choice xmlns:v="urn:schemas-microsoft-com:vml" Requires="v">
                <p:oleObj spid="_x0000_s21878" name="Imagen de mapa de bits" r:id="rId4" imgW="5761905" imgH="1019048" progId="Paint.Picture">
                  <p:embed/>
                </p:oleObj>
              </mc:Choice>
              <mc:Fallback>
                <p:oleObj name="Imagen de mapa de bits" r:id="rId4" imgW="5761905" imgH="1019048" progId="Paint.Picture">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2286000"/>
                        <a:ext cx="6096000" cy="1077913"/>
                      </a:xfrm>
                      <a:prstGeom prst="rect">
                        <a:avLst/>
                      </a:prstGeom>
                      <a:noFill/>
                      <a:ln w="571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965" name="Rectangle 1029"/>
          <p:cNvSpPr>
            <a:spLocks noChangeArrowheads="1"/>
          </p:cNvSpPr>
          <p:nvPr/>
        </p:nvSpPr>
        <p:spPr bwMode="auto">
          <a:xfrm>
            <a:off x="609600" y="3505200"/>
            <a:ext cx="8248650" cy="701675"/>
          </a:xfrm>
          <a:prstGeom prst="rect">
            <a:avLst/>
          </a:prstGeom>
          <a:noFill/>
          <a:ln w="9525">
            <a:noFill/>
            <a:miter lim="800000"/>
            <a:headEnd/>
            <a:tailEnd/>
          </a:ln>
          <a:effectLst/>
        </p:spPr>
        <p:txBody>
          <a:bodyPr wrap="none">
            <a:spAutoFit/>
          </a:bodyPr>
          <a:lstStyle/>
          <a:p>
            <a:pPr>
              <a:defRPr/>
            </a:pPr>
            <a:r>
              <a:rPr lang="es-ES" sz="2000">
                <a:cs typeface="Times New Roman" pitchFamily="18" charset="0"/>
              </a:rPr>
              <a:t>donde </a:t>
            </a:r>
            <a:r>
              <a:rPr lang="es-AR" sz="2000">
                <a:solidFill>
                  <a:srgbClr val="FF00FF"/>
                </a:solidFill>
                <a:effectLst>
                  <a:outerShdw blurRad="38100" dist="38100" dir="2700000" algn="tl">
                    <a:srgbClr val="000000"/>
                  </a:outerShdw>
                </a:effectLst>
                <a:cs typeface="Times New Roman" pitchFamily="18" charset="0"/>
              </a:rPr>
              <a:t>C</a:t>
            </a:r>
            <a:r>
              <a:rPr lang="es-ES" sz="2000" baseline="-25000">
                <a:solidFill>
                  <a:srgbClr val="FF00FF"/>
                </a:solidFill>
                <a:effectLst>
                  <a:outerShdw blurRad="38100" dist="38100" dir="2700000" algn="tl">
                    <a:srgbClr val="000000"/>
                  </a:outerShdw>
                </a:effectLst>
                <a:cs typeface="Times New Roman" pitchFamily="18" charset="0"/>
              </a:rPr>
              <a:t>t</a:t>
            </a:r>
            <a:r>
              <a:rPr lang="es-ES" sz="2000" baseline="-25000">
                <a:cs typeface="Times New Roman" pitchFamily="18" charset="0"/>
              </a:rPr>
              <a:t> </a:t>
            </a:r>
            <a:r>
              <a:rPr lang="es-ES" sz="2000">
                <a:cs typeface="Times New Roman" pitchFamily="18" charset="0"/>
              </a:rPr>
              <a:t>es la </a:t>
            </a:r>
            <a:r>
              <a:rPr lang="es-ES" sz="2000">
                <a:solidFill>
                  <a:srgbClr val="FF00FF"/>
                </a:solidFill>
                <a:effectLst>
                  <a:outerShdw blurRad="38100" dist="38100" dir="2700000" algn="tl">
                    <a:srgbClr val="000000"/>
                  </a:outerShdw>
                </a:effectLst>
                <a:cs typeface="Times New Roman" pitchFamily="18" charset="0"/>
              </a:rPr>
              <a:t>COMPRESIBILIDAD TOTAL DEL SISTEMA</a:t>
            </a:r>
            <a:r>
              <a:rPr lang="es-ES" sz="2000">
                <a:cs typeface="Times New Roman" pitchFamily="18" charset="0"/>
              </a:rPr>
              <a:t> </a:t>
            </a:r>
            <a:r>
              <a:rPr lang="es-AR" sz="2000">
                <a:cs typeface="Times New Roman" pitchFamily="18" charset="0"/>
              </a:rPr>
              <a:t>y está </a:t>
            </a:r>
            <a:r>
              <a:rPr lang="es-ES" sz="2000">
                <a:cs typeface="Times New Roman" pitchFamily="18" charset="0"/>
              </a:rPr>
              <a:t>dado por</a:t>
            </a:r>
            <a:r>
              <a:rPr lang="es-AR" sz="2000">
                <a:cs typeface="Times New Roman" pitchFamily="18" charset="0"/>
              </a:rPr>
              <a:t>:</a:t>
            </a:r>
            <a:r>
              <a:rPr lang="es-ES" sz="2000">
                <a:cs typeface="Times New Roman" pitchFamily="18" charset="0"/>
              </a:rPr>
              <a:t/>
            </a:r>
            <a:br>
              <a:rPr lang="es-ES" sz="2000">
                <a:cs typeface="Times New Roman" pitchFamily="18" charset="0"/>
              </a:rPr>
            </a:br>
            <a:endParaRPr lang="es-ES" sz="2000">
              <a:cs typeface="Times New Roman" pitchFamily="18" charset="0"/>
            </a:endParaRPr>
          </a:p>
        </p:txBody>
      </p:sp>
      <p:graphicFrame>
        <p:nvGraphicFramePr>
          <p:cNvPr id="21507" name="Object 1025"/>
          <p:cNvGraphicFramePr>
            <a:graphicFrameLocks noChangeAspect="1"/>
          </p:cNvGraphicFramePr>
          <p:nvPr/>
        </p:nvGraphicFramePr>
        <p:xfrm>
          <a:off x="304800" y="4038600"/>
          <a:ext cx="8574088" cy="800100"/>
        </p:xfrm>
        <a:graphic>
          <a:graphicData uri="http://schemas.openxmlformats.org/presentationml/2006/ole">
            <mc:AlternateContent xmlns:mc="http://schemas.openxmlformats.org/markup-compatibility/2006">
              <mc:Choice xmlns:v="urn:schemas-microsoft-com:vml" Requires="v">
                <p:oleObj spid="_x0000_s21879" name="Imagen de mapa de bits" r:id="rId6" imgW="8573697" imgH="800212" progId="Paint.Picture">
                  <p:embed/>
                </p:oleObj>
              </mc:Choice>
              <mc:Fallback>
                <p:oleObj name="Imagen de mapa de bits" r:id="rId6" imgW="8573697" imgH="800212" progId="Paint.Picture">
                  <p:embed/>
                  <p:pic>
                    <p:nvPicPr>
                      <p:cNvPr id="0" name="Object 10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038600"/>
                        <a:ext cx="8574088" cy="80010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508" name="Object 1026"/>
          <p:cNvGraphicFramePr>
            <a:graphicFrameLocks noChangeAspect="1"/>
          </p:cNvGraphicFramePr>
          <p:nvPr/>
        </p:nvGraphicFramePr>
        <p:xfrm>
          <a:off x="914400" y="5105400"/>
          <a:ext cx="1447800" cy="703263"/>
        </p:xfrm>
        <a:graphic>
          <a:graphicData uri="http://schemas.openxmlformats.org/presentationml/2006/ole">
            <mc:AlternateContent xmlns:mc="http://schemas.openxmlformats.org/markup-compatibility/2006">
              <mc:Choice xmlns:v="urn:schemas-microsoft-com:vml" Requires="v">
                <p:oleObj spid="_x0000_s21880" r:id="rId8" imgW="1371429" imgH="666667" progId="Paint.Picture">
                  <p:embed/>
                </p:oleObj>
              </mc:Choice>
              <mc:Fallback>
                <p:oleObj r:id="rId8" imgW="1371429" imgH="666667" progId="Paint.Picture">
                  <p:embed/>
                  <p:pic>
                    <p:nvPicPr>
                      <p:cNvPr id="0" name="Object 10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4400" y="5105400"/>
                        <a:ext cx="1447800" cy="703263"/>
                      </a:xfrm>
                      <a:prstGeom prst="rect">
                        <a:avLst/>
                      </a:prstGeom>
                      <a:noFill/>
                      <a:ln w="9525">
                        <a:solidFill>
                          <a:srgbClr val="5F5F5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509" name="Object 1027"/>
          <p:cNvGraphicFramePr>
            <a:graphicFrameLocks noChangeAspect="1"/>
          </p:cNvGraphicFramePr>
          <p:nvPr/>
        </p:nvGraphicFramePr>
        <p:xfrm>
          <a:off x="4114800" y="5029200"/>
          <a:ext cx="4133850" cy="866775"/>
        </p:xfrm>
        <a:graphic>
          <a:graphicData uri="http://schemas.openxmlformats.org/presentationml/2006/ole">
            <mc:AlternateContent xmlns:mc="http://schemas.openxmlformats.org/markup-compatibility/2006">
              <mc:Choice xmlns:v="urn:schemas-microsoft-com:vml" Requires="v">
                <p:oleObj spid="_x0000_s21881" name="Imagen de mapa de bits" r:id="rId10" imgW="4133333" imgH="866896" progId="Paint.Picture">
                  <p:embed/>
                </p:oleObj>
              </mc:Choice>
              <mc:Fallback>
                <p:oleObj name="Imagen de mapa de bits" r:id="rId10" imgW="4133333" imgH="866896" progId="Paint.Picture">
                  <p:embed/>
                  <p:pic>
                    <p:nvPicPr>
                      <p:cNvPr id="0" name="Object 102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14800" y="5029200"/>
                        <a:ext cx="4133850" cy="866775"/>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13" name="Rectangle 1033"/>
          <p:cNvSpPr>
            <a:spLocks noChangeArrowheads="1"/>
          </p:cNvSpPr>
          <p:nvPr/>
        </p:nvSpPr>
        <p:spPr bwMode="auto">
          <a:xfrm>
            <a:off x="3733800" y="5943600"/>
            <a:ext cx="4953000" cy="701675"/>
          </a:xfrm>
          <a:prstGeom prst="rect">
            <a:avLst/>
          </a:prstGeom>
          <a:noFill/>
          <a:ln w="9525">
            <a:noFill/>
            <a:miter lim="800000"/>
            <a:headEnd/>
            <a:tailEnd/>
          </a:ln>
        </p:spPr>
        <p:txBody>
          <a:bodyPr>
            <a:spAutoFit/>
          </a:bodyPr>
          <a:lstStyle/>
          <a:p>
            <a:pPr algn="ctr"/>
            <a:r>
              <a:rPr lang="es-ES" sz="2000">
                <a:cs typeface="Times New Roman" pitchFamily="18" charset="0"/>
              </a:rPr>
              <a:t>la </a:t>
            </a:r>
            <a:r>
              <a:rPr lang="es-AR" sz="2000">
                <a:cs typeface="Times New Roman" pitchFamily="18" charset="0"/>
              </a:rPr>
              <a:t>movilidad total es</a:t>
            </a:r>
            <a:r>
              <a:rPr lang="es-ES" sz="2000">
                <a:cs typeface="Times New Roman" pitchFamily="18" charset="0"/>
              </a:rPr>
              <a:t> la suma de los </a:t>
            </a:r>
            <a:r>
              <a:rPr lang="es-AR" sz="2000">
                <a:cs typeface="Times New Roman" pitchFamily="18" charset="0"/>
              </a:rPr>
              <a:t>movilidades de los fluidos</a:t>
            </a:r>
            <a:endParaRPr lang="es-ES" sz="2000"/>
          </a:p>
        </p:txBody>
      </p:sp>
      <p:sp>
        <p:nvSpPr>
          <p:cNvPr id="12" name="Text Box 11"/>
          <p:cNvSpPr txBox="1">
            <a:spLocks noChangeArrowheads="1"/>
          </p:cNvSpPr>
          <p:nvPr/>
        </p:nvSpPr>
        <p:spPr bwMode="auto">
          <a:xfrm>
            <a:off x="8218488" y="6583363"/>
            <a:ext cx="864339" cy="276999"/>
          </a:xfrm>
          <a:prstGeom prst="rect">
            <a:avLst/>
          </a:prstGeom>
          <a:noFill/>
          <a:ln w="9525">
            <a:noFill/>
            <a:miter lim="800000"/>
            <a:headEnd/>
            <a:tailEnd/>
          </a:ln>
          <a:effectLst/>
        </p:spPr>
        <p:txBody>
          <a:bodyPr wrap="none">
            <a:spAutoFit/>
          </a:bodyPr>
          <a:lstStyle/>
          <a:p>
            <a:pPr>
              <a:defRPr/>
            </a:pPr>
            <a:r>
              <a:rPr lang="es-AR" sz="1200" b="1" dirty="0">
                <a:solidFill>
                  <a:srgbClr val="CC9900"/>
                </a:solidFill>
                <a:effectLst>
                  <a:outerShdw blurRad="38100" dist="38100" dir="2700000" algn="tl">
                    <a:srgbClr val="000000"/>
                  </a:outerShdw>
                </a:effectLst>
              </a:rPr>
              <a:t>MLC 2-31</a:t>
            </a:r>
            <a:endParaRPr lang="es-ES" sz="1200" b="1" dirty="0">
              <a:solidFill>
                <a:srgbClr val="CC9900"/>
              </a:solidFill>
              <a:effectLst>
                <a:outerShdw blurRad="38100" dist="38100" dir="2700000" algn="tl">
                  <a:srgbClr val="000000"/>
                </a:outerShdw>
              </a:effectLst>
            </a:endParaRPr>
          </a:p>
        </p:txBody>
      </p:sp>
      <p:sp>
        <p:nvSpPr>
          <p:cNvPr id="16" name="15 Rectángulo"/>
          <p:cNvSpPr/>
          <p:nvPr/>
        </p:nvSpPr>
        <p:spPr>
          <a:xfrm>
            <a:off x="357158" y="2500306"/>
            <a:ext cx="1192955" cy="523220"/>
          </a:xfrm>
          <a:prstGeom prst="rect">
            <a:avLst/>
          </a:prstGeom>
        </p:spPr>
        <p:txBody>
          <a:bodyPr wrap="none">
            <a:spAutoFit/>
          </a:bodyPr>
          <a:lstStyle/>
          <a:p>
            <a:pPr>
              <a:defRPr/>
            </a:pPr>
            <a:r>
              <a:rPr lang="es-AR" sz="1400" dirty="0">
                <a:solidFill>
                  <a:schemeClr val="tx2"/>
                </a:solidFill>
              </a:rPr>
              <a:t>de la </a:t>
            </a:r>
            <a:r>
              <a:rPr lang="es-AR" sz="1400" dirty="0" err="1">
                <a:solidFill>
                  <a:schemeClr val="tx2"/>
                </a:solidFill>
              </a:rPr>
              <a:t>ec</a:t>
            </a:r>
            <a:r>
              <a:rPr lang="es-AR" sz="1400" dirty="0">
                <a:solidFill>
                  <a:schemeClr val="tx2"/>
                </a:solidFill>
              </a:rPr>
              <a:t>. </a:t>
            </a:r>
            <a:r>
              <a:rPr lang="es-AR" sz="1400" dirty="0" err="1">
                <a:solidFill>
                  <a:schemeClr val="tx2"/>
                </a:solidFill>
              </a:rPr>
              <a:t>gral</a:t>
            </a:r>
            <a:r>
              <a:rPr lang="es-AR" sz="1400" dirty="0">
                <a:solidFill>
                  <a:schemeClr val="tx2"/>
                </a:solidFill>
              </a:rPr>
              <a:t>. </a:t>
            </a:r>
          </a:p>
          <a:p>
            <a:pPr>
              <a:defRPr/>
            </a:pPr>
            <a:r>
              <a:rPr lang="es-AR" sz="1400" dirty="0">
                <a:solidFill>
                  <a:schemeClr val="tx2"/>
                </a:solidFill>
              </a:rPr>
              <a:t> MLC 2-26</a:t>
            </a:r>
            <a:endParaRPr lang="es-ES" sz="1400" dirty="0">
              <a:solidFill>
                <a:schemeClr val="tx2"/>
              </a:solidFill>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304800" y="1524000"/>
            <a:ext cx="8153400" cy="4524315"/>
          </a:xfrm>
          <a:prstGeom prst="rect">
            <a:avLst/>
          </a:prstGeom>
          <a:noFill/>
          <a:ln w="9525">
            <a:noFill/>
            <a:miter lim="800000"/>
            <a:headEnd/>
            <a:tailEnd/>
          </a:ln>
          <a:effectLst/>
        </p:spPr>
        <p:txBody>
          <a:bodyPr>
            <a:spAutoFit/>
          </a:bodyPr>
          <a:lstStyle/>
          <a:p>
            <a:pPr algn="just">
              <a:defRPr/>
            </a:pPr>
            <a:endParaRPr lang="es-AR" dirty="0">
              <a:cs typeface="Times New Roman" pitchFamily="18" charset="0"/>
            </a:endParaRPr>
          </a:p>
          <a:p>
            <a:pPr algn="just">
              <a:defRPr/>
            </a:pPr>
            <a:r>
              <a:rPr lang="es-AR" dirty="0">
                <a:cs typeface="Times New Roman" pitchFamily="18" charset="0"/>
              </a:rPr>
              <a:t>Las</a:t>
            </a:r>
            <a:r>
              <a:rPr lang="es-AR" dirty="0">
                <a:solidFill>
                  <a:srgbClr val="FF00FF"/>
                </a:solidFill>
                <a:effectLst>
                  <a:outerShdw blurRad="38100" dist="38100" dir="2700000" algn="tl">
                    <a:srgbClr val="000000"/>
                  </a:outerShdw>
                </a:effectLst>
                <a:cs typeface="Times New Roman" pitchFamily="18" charset="0"/>
              </a:rPr>
              <a:t> E</a:t>
            </a:r>
            <a:r>
              <a:rPr lang="es-ES" dirty="0" err="1">
                <a:solidFill>
                  <a:srgbClr val="FF00FF"/>
                </a:solidFill>
                <a:effectLst>
                  <a:outerShdw blurRad="38100" dist="38100" dir="2700000" algn="tl">
                    <a:srgbClr val="000000"/>
                  </a:outerShdw>
                </a:effectLst>
                <a:cs typeface="Times New Roman" pitchFamily="18" charset="0"/>
              </a:rPr>
              <a:t>cuaciones</a:t>
            </a:r>
            <a:endParaRPr lang="es-AR" dirty="0">
              <a:solidFill>
                <a:srgbClr val="FF00FF"/>
              </a:solidFill>
              <a:effectLst>
                <a:outerShdw blurRad="38100" dist="38100" dir="2700000" algn="tl">
                  <a:srgbClr val="000000"/>
                </a:outerShdw>
              </a:effectLst>
              <a:cs typeface="Times New Roman" pitchFamily="18" charset="0"/>
            </a:endParaRPr>
          </a:p>
          <a:p>
            <a:pPr algn="just">
              <a:defRPr/>
            </a:pPr>
            <a:r>
              <a:rPr lang="es-AR" dirty="0">
                <a:solidFill>
                  <a:srgbClr val="FF00FF"/>
                </a:solidFill>
                <a:effectLst>
                  <a:outerShdw blurRad="38100" dist="38100" dir="2700000" algn="tl">
                    <a:srgbClr val="000000"/>
                  </a:outerShdw>
                </a:effectLst>
                <a:cs typeface="Times New Roman" pitchFamily="18" charset="0"/>
              </a:rPr>
              <a:t>De Difusividad</a:t>
            </a:r>
            <a:r>
              <a:rPr lang="es-AR" dirty="0">
                <a:cs typeface="Times New Roman" pitchFamily="18" charset="0"/>
              </a:rPr>
              <a:t> en su forma </a:t>
            </a:r>
          </a:p>
          <a:p>
            <a:pPr algn="just">
              <a:defRPr/>
            </a:pPr>
            <a:r>
              <a:rPr lang="es-AR" dirty="0">
                <a:cs typeface="Times New Roman" pitchFamily="18" charset="0"/>
              </a:rPr>
              <a:t>cartesiana y radial </a:t>
            </a:r>
            <a:r>
              <a:rPr lang="es-ES" dirty="0">
                <a:cs typeface="Times New Roman" pitchFamily="18" charset="0"/>
              </a:rPr>
              <a:t>se pueden </a:t>
            </a:r>
            <a:endParaRPr lang="es-AR" dirty="0">
              <a:cs typeface="Times New Roman" pitchFamily="18" charset="0"/>
            </a:endParaRPr>
          </a:p>
          <a:p>
            <a:pPr algn="just">
              <a:defRPr/>
            </a:pPr>
            <a:r>
              <a:rPr lang="es-ES" dirty="0">
                <a:cs typeface="Times New Roman" pitchFamily="18" charset="0"/>
              </a:rPr>
              <a:t>resolver analíticamente para </a:t>
            </a:r>
            <a:endParaRPr lang="es-AR" dirty="0">
              <a:cs typeface="Times New Roman" pitchFamily="18" charset="0"/>
            </a:endParaRPr>
          </a:p>
          <a:p>
            <a:pPr algn="just">
              <a:defRPr/>
            </a:pPr>
            <a:r>
              <a:rPr lang="es-ES" u="sng" dirty="0">
                <a:cs typeface="Times New Roman" pitchFamily="18" charset="0"/>
              </a:rPr>
              <a:t>condiciones de contorno</a:t>
            </a:r>
            <a:endParaRPr lang="es-AR" u="sng" dirty="0">
              <a:cs typeface="Times New Roman" pitchFamily="18" charset="0"/>
            </a:endParaRPr>
          </a:p>
          <a:p>
            <a:pPr algn="just">
              <a:defRPr/>
            </a:pPr>
            <a:r>
              <a:rPr lang="es-AR" u="sng" dirty="0">
                <a:cs typeface="Times New Roman" pitchFamily="18" charset="0"/>
              </a:rPr>
              <a:t>adecuadas.</a:t>
            </a:r>
          </a:p>
          <a:p>
            <a:pPr algn="just">
              <a:defRPr/>
            </a:pPr>
            <a:endParaRPr lang="es-AR" dirty="0">
              <a:cs typeface="Times New Roman" pitchFamily="18" charset="0"/>
            </a:endParaRPr>
          </a:p>
          <a:p>
            <a:pPr algn="just">
              <a:defRPr/>
            </a:pPr>
            <a:endParaRPr lang="es-AR" dirty="0">
              <a:cs typeface="Times New Roman" pitchFamily="18" charset="0"/>
            </a:endParaRPr>
          </a:p>
          <a:p>
            <a:pPr algn="just">
              <a:defRPr/>
            </a:pPr>
            <a:endParaRPr lang="es-AR" dirty="0">
              <a:cs typeface="Times New Roman" pitchFamily="18" charset="0"/>
            </a:endParaRPr>
          </a:p>
          <a:p>
            <a:pPr algn="just">
              <a:defRPr/>
            </a:pPr>
            <a:r>
              <a:rPr lang="es-ES" dirty="0">
                <a:cs typeface="Times New Roman" pitchFamily="18" charset="0"/>
              </a:rPr>
              <a:t>Tiene</a:t>
            </a:r>
            <a:r>
              <a:rPr lang="es-AR" dirty="0">
                <a:cs typeface="Times New Roman" pitchFamily="18" charset="0"/>
              </a:rPr>
              <a:t>n</a:t>
            </a:r>
            <a:r>
              <a:rPr lang="es-ES" dirty="0">
                <a:cs typeface="Times New Roman" pitchFamily="18" charset="0"/>
              </a:rPr>
              <a:t> una aplicación de valor práctico</a:t>
            </a:r>
            <a:r>
              <a:rPr lang="es-AR" dirty="0">
                <a:cs typeface="Times New Roman" pitchFamily="18" charset="0"/>
              </a:rPr>
              <a:t> </a:t>
            </a:r>
            <a:r>
              <a:rPr lang="es-ES" dirty="0">
                <a:cs typeface="Times New Roman" pitchFamily="18" charset="0"/>
              </a:rPr>
              <a:t>para las </a:t>
            </a:r>
            <a:r>
              <a:rPr lang="es-AR" dirty="0">
                <a:solidFill>
                  <a:srgbClr val="FF00FF"/>
                </a:solidFill>
                <a:effectLst>
                  <a:outerShdw blurRad="38100" dist="38100" dir="2700000" algn="tl">
                    <a:srgbClr val="000000"/>
                  </a:outerShdw>
                </a:effectLst>
                <a:cs typeface="Times New Roman" pitchFamily="18" charset="0"/>
              </a:rPr>
              <a:t>“</a:t>
            </a:r>
            <a:r>
              <a:rPr lang="es-ES" dirty="0">
                <a:solidFill>
                  <a:srgbClr val="FF00FF"/>
                </a:solidFill>
                <a:effectLst>
                  <a:outerShdw blurRad="38100" dist="38100" dir="2700000" algn="tl">
                    <a:srgbClr val="000000"/>
                  </a:outerShdw>
                </a:effectLst>
                <a:cs typeface="Times New Roman" pitchFamily="18" charset="0"/>
              </a:rPr>
              <a:t>Técnicas </a:t>
            </a:r>
            <a:r>
              <a:rPr lang="es-AR" dirty="0">
                <a:solidFill>
                  <a:srgbClr val="FF00FF"/>
                </a:solidFill>
                <a:effectLst>
                  <a:outerShdw blurRad="38100" dist="38100" dir="2700000" algn="tl">
                    <a:srgbClr val="000000"/>
                  </a:outerShdw>
                </a:effectLst>
                <a:cs typeface="Times New Roman" pitchFamily="18" charset="0"/>
              </a:rPr>
              <a:t>de</a:t>
            </a:r>
            <a:r>
              <a:rPr lang="es-ES" dirty="0">
                <a:solidFill>
                  <a:srgbClr val="FF00FF"/>
                </a:solidFill>
                <a:effectLst>
                  <a:outerShdw blurRad="38100" dist="38100" dir="2700000" algn="tl">
                    <a:srgbClr val="000000"/>
                  </a:outerShdw>
                </a:effectLst>
                <a:cs typeface="Times New Roman" pitchFamily="18" charset="0"/>
              </a:rPr>
              <a:t> Análisis de </a:t>
            </a:r>
            <a:r>
              <a:rPr lang="es-AR" dirty="0">
                <a:solidFill>
                  <a:srgbClr val="FF00FF"/>
                </a:solidFill>
                <a:effectLst>
                  <a:outerShdw blurRad="38100" dist="38100" dir="2700000" algn="tl">
                    <a:srgbClr val="000000"/>
                  </a:outerShdw>
                </a:effectLst>
                <a:cs typeface="Times New Roman" pitchFamily="18" charset="0"/>
              </a:rPr>
              <a:t>Ensayos de Presión”</a:t>
            </a:r>
            <a:endParaRPr lang="es-ES" dirty="0">
              <a:solidFill>
                <a:srgbClr val="FF00FF"/>
              </a:solidFill>
              <a:effectLst>
                <a:outerShdw blurRad="38100" dist="38100" dir="2700000" algn="tl">
                  <a:srgbClr val="000000"/>
                </a:outerShdw>
              </a:effectLst>
              <a:cs typeface="Times New Roman" pitchFamily="18" charset="0"/>
            </a:endParaRPr>
          </a:p>
        </p:txBody>
      </p:sp>
      <p:sp>
        <p:nvSpPr>
          <p:cNvPr id="41988" name="Rectangle 4"/>
          <p:cNvSpPr>
            <a:spLocks noChangeArrowheads="1"/>
          </p:cNvSpPr>
          <p:nvPr/>
        </p:nvSpPr>
        <p:spPr bwMode="auto">
          <a:xfrm>
            <a:off x="228600" y="304800"/>
            <a:ext cx="8382000" cy="946150"/>
          </a:xfrm>
          <a:prstGeom prst="rect">
            <a:avLst/>
          </a:prstGeom>
          <a:noFill/>
          <a:ln w="9525">
            <a:noFill/>
            <a:miter lim="800000"/>
            <a:headEnd/>
            <a:tailEnd/>
          </a:ln>
          <a:effectLst/>
        </p:spPr>
        <p:txBody>
          <a:bodyPr>
            <a:spAutoFit/>
          </a:bodyPr>
          <a:lstStyle/>
          <a:p>
            <a:pPr algn="ctr">
              <a:defRPr/>
            </a:pPr>
            <a:r>
              <a:rPr lang="es-ES" sz="2800" b="1" u="sng" dirty="0">
                <a:solidFill>
                  <a:srgbClr val="3366FF"/>
                </a:solidFill>
                <a:effectLst>
                  <a:outerShdw blurRad="38100" dist="38100" dir="2700000" algn="tl">
                    <a:srgbClr val="000000"/>
                  </a:outerShdw>
                </a:effectLst>
                <a:cs typeface="Times New Roman" pitchFamily="18" charset="0"/>
              </a:rPr>
              <a:t>SOLUCIONES </a:t>
            </a:r>
            <a:r>
              <a:rPr lang="es-AR" sz="2800" b="1" dirty="0">
                <a:solidFill>
                  <a:srgbClr val="3366FF"/>
                </a:solidFill>
                <a:effectLst>
                  <a:outerShdw blurRad="38100" dist="38100" dir="2700000" algn="tl">
                    <a:srgbClr val="000000"/>
                  </a:outerShdw>
                </a:effectLst>
                <a:cs typeface="Times New Roman" pitchFamily="18" charset="0"/>
              </a:rPr>
              <a:t>de la </a:t>
            </a:r>
            <a:r>
              <a:rPr lang="es-AR" sz="2800" b="1" dirty="0" err="1">
                <a:solidFill>
                  <a:srgbClr val="3366FF"/>
                </a:solidFill>
                <a:effectLst>
                  <a:outerShdw blurRad="38100" dist="38100" dir="2700000" algn="tl">
                    <a:srgbClr val="000000"/>
                  </a:outerShdw>
                </a:effectLst>
                <a:cs typeface="Times New Roman" pitchFamily="18" charset="0"/>
              </a:rPr>
              <a:t>Ec.</a:t>
            </a:r>
            <a:r>
              <a:rPr lang="es-AR" sz="2800" b="1" dirty="0">
                <a:solidFill>
                  <a:srgbClr val="3366FF"/>
                </a:solidFill>
                <a:effectLst>
                  <a:outerShdw blurRad="38100" dist="38100" dir="2700000" algn="tl">
                    <a:srgbClr val="000000"/>
                  </a:outerShdw>
                </a:effectLst>
                <a:cs typeface="Times New Roman" pitchFamily="18" charset="0"/>
              </a:rPr>
              <a:t> de la difusividad</a:t>
            </a:r>
          </a:p>
          <a:p>
            <a:pPr algn="ctr">
              <a:defRPr/>
            </a:pPr>
            <a:r>
              <a:rPr lang="es-ES" sz="2800" b="1" dirty="0">
                <a:solidFill>
                  <a:srgbClr val="3366FF"/>
                </a:solidFill>
                <a:effectLst>
                  <a:outerShdw blurRad="38100" dist="38100" dir="2700000" algn="tl">
                    <a:srgbClr val="000000"/>
                  </a:outerShdw>
                </a:effectLst>
                <a:cs typeface="Times New Roman" pitchFamily="18" charset="0"/>
              </a:rPr>
              <a:t>para </a:t>
            </a:r>
            <a:r>
              <a:rPr lang="es-AR" sz="2800" b="1" dirty="0">
                <a:solidFill>
                  <a:srgbClr val="3366FF"/>
                </a:solidFill>
                <a:effectLst>
                  <a:outerShdw blurRad="38100" dist="38100" dir="2700000" algn="tl">
                    <a:srgbClr val="000000"/>
                  </a:outerShdw>
                </a:effectLst>
                <a:cs typeface="Times New Roman" pitchFamily="18" charset="0"/>
              </a:rPr>
              <a:t>f</a:t>
            </a:r>
            <a:r>
              <a:rPr lang="es-ES" sz="2800" b="1" dirty="0">
                <a:solidFill>
                  <a:srgbClr val="3366FF"/>
                </a:solidFill>
                <a:effectLst>
                  <a:outerShdw blurRad="38100" dist="38100" dir="2700000" algn="tl">
                    <a:srgbClr val="000000"/>
                  </a:outerShdw>
                </a:effectLst>
                <a:cs typeface="Times New Roman" pitchFamily="18" charset="0"/>
              </a:rPr>
              <a:t>lujo de</a:t>
            </a:r>
            <a:r>
              <a:rPr lang="es-AR" sz="2800" b="1" dirty="0">
                <a:solidFill>
                  <a:srgbClr val="3366FF"/>
                </a:solidFill>
                <a:effectLst>
                  <a:outerShdw blurRad="38100" dist="38100" dir="2700000" algn="tl">
                    <a:srgbClr val="000000"/>
                  </a:outerShdw>
                </a:effectLst>
                <a:cs typeface="Times New Roman" pitchFamily="18" charset="0"/>
              </a:rPr>
              <a:t> fluidos con una </a:t>
            </a:r>
            <a:r>
              <a:rPr lang="es-AR" sz="2800" b="1" u="sng" dirty="0">
                <a:solidFill>
                  <a:srgbClr val="3366FF"/>
                </a:solidFill>
                <a:effectLst>
                  <a:outerShdw blurRad="38100" dist="38100" dir="2700000" algn="tl">
                    <a:srgbClr val="000000"/>
                  </a:outerShdw>
                </a:effectLst>
                <a:cs typeface="Times New Roman" pitchFamily="18" charset="0"/>
              </a:rPr>
              <a:t>c: </a:t>
            </a:r>
            <a:r>
              <a:rPr lang="es-ES" sz="2800" b="1" u="sng" dirty="0">
                <a:solidFill>
                  <a:srgbClr val="3366FF"/>
                </a:solidFill>
                <a:effectLst>
                  <a:outerShdw blurRad="38100" dist="38100" dir="2700000" algn="tl">
                    <a:srgbClr val="000000"/>
                  </a:outerShdw>
                </a:effectLst>
                <a:cs typeface="Times New Roman" pitchFamily="18" charset="0"/>
              </a:rPr>
              <a:t>pequeña y constante</a:t>
            </a:r>
          </a:p>
        </p:txBody>
      </p:sp>
      <p:graphicFrame>
        <p:nvGraphicFramePr>
          <p:cNvPr id="22530" name="Object 0"/>
          <p:cNvGraphicFramePr>
            <a:graphicFrameLocks noChangeAspect="1"/>
          </p:cNvGraphicFramePr>
          <p:nvPr/>
        </p:nvGraphicFramePr>
        <p:xfrm>
          <a:off x="4343400" y="3124200"/>
          <a:ext cx="4572000" cy="987425"/>
        </p:xfrm>
        <a:graphic>
          <a:graphicData uri="http://schemas.openxmlformats.org/presentationml/2006/ole">
            <mc:AlternateContent xmlns:mc="http://schemas.openxmlformats.org/markup-compatibility/2006">
              <mc:Choice xmlns:v="urn:schemas-microsoft-com:vml" Requires="v">
                <p:oleObj spid="_x0000_s22716" r:id="rId4" imgW="3486637" imgH="752381" progId="Paint.Picture">
                  <p:embed/>
                </p:oleObj>
              </mc:Choice>
              <mc:Fallback>
                <p:oleObj r:id="rId4" imgW="3486637" imgH="752381" progId="Paint.Picture">
                  <p:embed/>
                  <p:pic>
                    <p:nvPicPr>
                      <p:cNvPr id="0"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3124200"/>
                        <a:ext cx="4572000" cy="987425"/>
                      </a:xfrm>
                      <a:prstGeom prst="rect">
                        <a:avLst/>
                      </a:prstGeom>
                      <a:noFill/>
                      <a:ln w="57150">
                        <a:solidFill>
                          <a:srgbClr val="FF00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534" name="AutoShape 8"/>
          <p:cNvSpPr>
            <a:spLocks/>
          </p:cNvSpPr>
          <p:nvPr/>
        </p:nvSpPr>
        <p:spPr bwMode="auto">
          <a:xfrm>
            <a:off x="3886200" y="1524000"/>
            <a:ext cx="228600" cy="2667000"/>
          </a:xfrm>
          <a:prstGeom prst="rightBrace">
            <a:avLst>
              <a:gd name="adj1" fmla="val 97222"/>
              <a:gd name="adj2" fmla="val 50537"/>
            </a:avLst>
          </a:prstGeom>
          <a:noFill/>
          <a:ln w="38100">
            <a:solidFill>
              <a:srgbClr val="FF00FF"/>
            </a:solidFill>
            <a:round/>
            <a:headEnd/>
            <a:tailEnd/>
          </a:ln>
        </p:spPr>
        <p:txBody>
          <a:bodyPr wrap="none" anchor="ctr"/>
          <a:lstStyle/>
          <a:p>
            <a:endParaRPr lang="es-ES"/>
          </a:p>
        </p:txBody>
      </p:sp>
      <p:graphicFrame>
        <p:nvGraphicFramePr>
          <p:cNvPr id="22531" name="Object 1"/>
          <p:cNvGraphicFramePr>
            <a:graphicFrameLocks noChangeAspect="1"/>
          </p:cNvGraphicFramePr>
          <p:nvPr/>
        </p:nvGraphicFramePr>
        <p:xfrm>
          <a:off x="5029200" y="1752600"/>
          <a:ext cx="2971800" cy="935038"/>
        </p:xfrm>
        <a:graphic>
          <a:graphicData uri="http://schemas.openxmlformats.org/presentationml/2006/ole">
            <mc:AlternateContent xmlns:mc="http://schemas.openxmlformats.org/markup-compatibility/2006">
              <mc:Choice xmlns:v="urn:schemas-microsoft-com:vml" Requires="v">
                <p:oleObj spid="_x0000_s22717" r:id="rId6" imgW="1333500" imgH="419100" progId="Equation.3">
                  <p:embed/>
                </p:oleObj>
              </mc:Choice>
              <mc:Fallback>
                <p:oleObj r:id="rId6" imgW="1333500" imgH="419100" progId="Equation.3">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1752600"/>
                        <a:ext cx="2971800" cy="935038"/>
                      </a:xfrm>
                      <a:prstGeom prst="rect">
                        <a:avLst/>
                      </a:prstGeom>
                      <a:solidFill>
                        <a:schemeClr val="bg1"/>
                      </a:solidFill>
                      <a:ln w="57150">
                        <a:solidFill>
                          <a:schemeClr val="accent2"/>
                        </a:solidFill>
                        <a:miter lim="800000"/>
                        <a:headEnd/>
                        <a:tailEnd/>
                      </a:ln>
                    </p:spPr>
                  </p:pic>
                </p:oleObj>
              </mc:Fallback>
            </mc:AlternateContent>
          </a:graphicData>
        </a:graphic>
      </p:graphicFrame>
      <p:sp>
        <p:nvSpPr>
          <p:cNvPr id="8" name="Text Box 11"/>
          <p:cNvSpPr txBox="1">
            <a:spLocks noChangeArrowheads="1"/>
          </p:cNvSpPr>
          <p:nvPr/>
        </p:nvSpPr>
        <p:spPr bwMode="auto">
          <a:xfrm>
            <a:off x="8218488" y="6583363"/>
            <a:ext cx="864339" cy="276999"/>
          </a:xfrm>
          <a:prstGeom prst="rect">
            <a:avLst/>
          </a:prstGeom>
          <a:noFill/>
          <a:ln w="9525">
            <a:noFill/>
            <a:miter lim="800000"/>
            <a:headEnd/>
            <a:tailEnd/>
          </a:ln>
          <a:effectLst/>
        </p:spPr>
        <p:txBody>
          <a:bodyPr wrap="none">
            <a:spAutoFit/>
          </a:bodyPr>
          <a:lstStyle/>
          <a:p>
            <a:pPr>
              <a:defRPr/>
            </a:pPr>
            <a:r>
              <a:rPr lang="es-AR" sz="1200" b="1" dirty="0">
                <a:solidFill>
                  <a:srgbClr val="CC9900"/>
                </a:solidFill>
                <a:effectLst>
                  <a:outerShdw blurRad="38100" dist="38100" dir="2700000" algn="tl">
                    <a:srgbClr val="000000"/>
                  </a:outerShdw>
                </a:effectLst>
              </a:rPr>
              <a:t>MLC 2-32</a:t>
            </a:r>
            <a:endParaRPr lang="es-ES" sz="1200" b="1" dirty="0">
              <a:solidFill>
                <a:srgbClr val="CC99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990600" y="990600"/>
            <a:ext cx="7543800" cy="5362575"/>
          </a:xfrm>
          <a:prstGeom prst="rect">
            <a:avLst/>
          </a:prstGeom>
          <a:noFill/>
          <a:ln w="9525">
            <a:noFill/>
            <a:miter lim="800000"/>
            <a:headEnd/>
            <a:tailEnd/>
          </a:ln>
          <a:effectLst/>
        </p:spPr>
        <p:txBody>
          <a:bodyPr>
            <a:spAutoFit/>
          </a:bodyPr>
          <a:lstStyle/>
          <a:p>
            <a:pPr marL="668338" indent="-484188" algn="just" eaLnBrk="0" hangingPunct="0">
              <a:spcBef>
                <a:spcPct val="35000"/>
              </a:spcBef>
              <a:defRPr/>
            </a:pPr>
            <a:endParaRPr lang="es-ES" sz="2000" dirty="0">
              <a:latin typeface="Arial" pitchFamily="34" charset="0"/>
              <a:cs typeface="Times New Roman" pitchFamily="18" charset="0"/>
            </a:endParaRPr>
          </a:p>
          <a:p>
            <a:pPr marL="668338" indent="-484188" algn="just" eaLnBrk="0" hangingPunct="0">
              <a:lnSpc>
                <a:spcPct val="150000"/>
              </a:lnSpc>
              <a:spcBef>
                <a:spcPct val="35000"/>
              </a:spcBef>
              <a:buFontTx/>
              <a:buChar char="—"/>
              <a:defRPr/>
            </a:pPr>
            <a:r>
              <a:rPr lang="es-ES" sz="2000" b="1" dirty="0">
                <a:solidFill>
                  <a:srgbClr val="00CCFF"/>
                </a:solidFill>
                <a:effectLst>
                  <a:outerShdw blurRad="38100" dist="38100" dir="2700000" algn="tl">
                    <a:srgbClr val="000000"/>
                  </a:outerShdw>
                </a:effectLst>
                <a:latin typeface="Arial" pitchFamily="34" charset="0"/>
                <a:cs typeface="Times New Roman" pitchFamily="18" charset="0"/>
              </a:rPr>
              <a:t>Flujo radial en el pozo punzado en todo el espesor de la formación</a:t>
            </a:r>
            <a:r>
              <a:rPr lang="es-ES" sz="2000" dirty="0">
                <a:solidFill>
                  <a:srgbClr val="00CCFF"/>
                </a:solidFill>
                <a:effectLst>
                  <a:outerShdw blurRad="38100" dist="38100" dir="2700000" algn="tl">
                    <a:srgbClr val="000000"/>
                  </a:outerShdw>
                </a:effectLst>
                <a:latin typeface="Arial" pitchFamily="34" charset="0"/>
                <a:cs typeface="Times New Roman" pitchFamily="18" charset="0"/>
              </a:rPr>
              <a:t> </a:t>
            </a:r>
          </a:p>
          <a:p>
            <a:pPr marL="668338" indent="-484188" algn="just" eaLnBrk="0" hangingPunct="0">
              <a:lnSpc>
                <a:spcPct val="150000"/>
              </a:lnSpc>
              <a:spcBef>
                <a:spcPct val="35000"/>
              </a:spcBef>
              <a:buFontTx/>
              <a:buChar char="—"/>
              <a:defRPr/>
            </a:pPr>
            <a:r>
              <a:rPr lang="es-ES" sz="2000" b="1" dirty="0">
                <a:solidFill>
                  <a:srgbClr val="5F5F5F"/>
                </a:solidFill>
                <a:effectLst>
                  <a:outerShdw blurRad="38100" dist="38100" dir="2700000" algn="tl">
                    <a:srgbClr val="000000"/>
                  </a:outerShdw>
                </a:effectLst>
                <a:latin typeface="Arial" pitchFamily="34" charset="0"/>
                <a:cs typeface="Times New Roman" pitchFamily="18" charset="0"/>
              </a:rPr>
              <a:t>Medio poroso homogéneo e isótropo</a:t>
            </a:r>
          </a:p>
          <a:p>
            <a:pPr marL="668338" indent="-484188" algn="just" eaLnBrk="0" hangingPunct="0">
              <a:lnSpc>
                <a:spcPct val="150000"/>
              </a:lnSpc>
              <a:spcBef>
                <a:spcPct val="35000"/>
              </a:spcBef>
              <a:buFontTx/>
              <a:buChar char="—"/>
              <a:defRPr/>
            </a:pPr>
            <a:r>
              <a:rPr lang="es-ES" sz="2000" b="1" dirty="0">
                <a:solidFill>
                  <a:schemeClr val="accent2"/>
                </a:solidFill>
                <a:effectLst>
                  <a:outerShdw blurRad="38100" dist="38100" dir="2700000" algn="tl">
                    <a:srgbClr val="000000"/>
                  </a:outerShdw>
                </a:effectLst>
                <a:latin typeface="Arial" pitchFamily="34" charset="0"/>
                <a:cs typeface="Times New Roman" pitchFamily="18" charset="0"/>
              </a:rPr>
              <a:t>Espesor uniforme</a:t>
            </a:r>
          </a:p>
          <a:p>
            <a:pPr marL="668338" indent="-484188" algn="just" eaLnBrk="0" hangingPunct="0">
              <a:lnSpc>
                <a:spcPct val="150000"/>
              </a:lnSpc>
              <a:spcBef>
                <a:spcPct val="35000"/>
              </a:spcBef>
              <a:buFontTx/>
              <a:buChar char="—"/>
              <a:defRPr/>
            </a:pPr>
            <a:r>
              <a:rPr lang="es-ES" sz="2000" b="1" dirty="0">
                <a:solidFill>
                  <a:srgbClr val="CC3300"/>
                </a:solidFill>
                <a:effectLst>
                  <a:outerShdw blurRad="38100" dist="38100" dir="2700000" algn="tl">
                    <a:srgbClr val="000000"/>
                  </a:outerShdw>
                </a:effectLst>
                <a:latin typeface="Arial" pitchFamily="34" charset="0"/>
                <a:cs typeface="Times New Roman" pitchFamily="18" charset="0"/>
              </a:rPr>
              <a:t>La </a:t>
            </a:r>
            <a:r>
              <a:rPr lang="es-ES" sz="2000" b="1" dirty="0">
                <a:solidFill>
                  <a:srgbClr val="CC3300"/>
                </a:solidFill>
                <a:effectLst>
                  <a:outerShdw blurRad="38100" dist="38100" dir="2700000" algn="tl">
                    <a:srgbClr val="000000"/>
                  </a:outerShdw>
                </a:effectLst>
                <a:latin typeface="Arial" pitchFamily="34" charset="0"/>
                <a:cs typeface="Times New Roman" pitchFamily="18" charset="0"/>
                <a:sym typeface="Symbol" pitchFamily="18" charset="2"/>
              </a:rPr>
              <a:t></a:t>
            </a:r>
            <a:r>
              <a:rPr lang="es-AR" sz="2000" b="1" dirty="0">
                <a:solidFill>
                  <a:srgbClr val="CC3300"/>
                </a:solidFill>
                <a:effectLst>
                  <a:outerShdw blurRad="38100" dist="38100" dir="2700000" algn="tl">
                    <a:srgbClr val="000000"/>
                  </a:outerShdw>
                </a:effectLst>
                <a:latin typeface="Arial" pitchFamily="34" charset="0"/>
                <a:cs typeface="Times New Roman" pitchFamily="18" charset="0"/>
                <a:sym typeface="Symbol" pitchFamily="18" charset="2"/>
              </a:rPr>
              <a:t> </a:t>
            </a:r>
            <a:r>
              <a:rPr lang="es-ES" sz="2000" b="1" dirty="0">
                <a:solidFill>
                  <a:srgbClr val="CC3300"/>
                </a:solidFill>
                <a:effectLst>
                  <a:outerShdw blurRad="38100" dist="38100" dir="2700000" algn="tl">
                    <a:srgbClr val="000000"/>
                  </a:outerShdw>
                </a:effectLst>
                <a:latin typeface="Arial" pitchFamily="34" charset="0"/>
                <a:cs typeface="Times New Roman" pitchFamily="18" charset="0"/>
              </a:rPr>
              <a:t>y</a:t>
            </a:r>
            <a:r>
              <a:rPr lang="es-AR" sz="2000" b="1" dirty="0">
                <a:solidFill>
                  <a:srgbClr val="CC3300"/>
                </a:solidFill>
                <a:effectLst>
                  <a:outerShdw blurRad="38100" dist="38100" dir="2700000" algn="tl">
                    <a:srgbClr val="000000"/>
                  </a:outerShdw>
                </a:effectLst>
                <a:latin typeface="Arial" pitchFamily="34" charset="0"/>
                <a:cs typeface="Times New Roman" pitchFamily="18" charset="0"/>
                <a:sym typeface="Symbol" pitchFamily="18" charset="2"/>
              </a:rPr>
              <a:t> k son</a:t>
            </a:r>
            <a:r>
              <a:rPr lang="es-ES" sz="2000" b="1" dirty="0">
                <a:solidFill>
                  <a:srgbClr val="CC3300"/>
                </a:solidFill>
                <a:effectLst>
                  <a:outerShdw blurRad="38100" dist="38100" dir="2700000" algn="tl">
                    <a:srgbClr val="000000"/>
                  </a:outerShdw>
                </a:effectLst>
                <a:latin typeface="Arial" pitchFamily="34" charset="0"/>
                <a:cs typeface="Times New Roman" pitchFamily="18" charset="0"/>
              </a:rPr>
              <a:t> constantes (independientes de la presión)</a:t>
            </a:r>
            <a:r>
              <a:rPr lang="es-ES" sz="2000" b="1" dirty="0">
                <a:effectLst>
                  <a:outerShdw blurRad="38100" dist="38100" dir="2700000" algn="tl">
                    <a:srgbClr val="FFFFFF"/>
                  </a:outerShdw>
                </a:effectLst>
                <a:latin typeface="Arial" pitchFamily="34" charset="0"/>
                <a:cs typeface="Times New Roman" pitchFamily="18" charset="0"/>
              </a:rPr>
              <a:t> </a:t>
            </a:r>
          </a:p>
          <a:p>
            <a:pPr marL="668338" indent="-484188" algn="just" eaLnBrk="0" hangingPunct="0">
              <a:lnSpc>
                <a:spcPct val="150000"/>
              </a:lnSpc>
              <a:spcBef>
                <a:spcPct val="35000"/>
              </a:spcBef>
              <a:buFontTx/>
              <a:buChar char="—"/>
              <a:defRPr/>
            </a:pPr>
            <a:r>
              <a:rPr lang="es-ES" sz="2000" b="1" dirty="0">
                <a:solidFill>
                  <a:srgbClr val="33CC33"/>
                </a:solidFill>
                <a:effectLst>
                  <a:outerShdw blurRad="38100" dist="38100" dir="2700000" algn="tl">
                    <a:srgbClr val="000000"/>
                  </a:outerShdw>
                </a:effectLst>
                <a:latin typeface="Arial" pitchFamily="34" charset="0"/>
                <a:cs typeface="Times New Roman" pitchFamily="18" charset="0"/>
              </a:rPr>
              <a:t>Viscosidad de</a:t>
            </a:r>
            <a:r>
              <a:rPr lang="es-AR" sz="2000" b="1" dirty="0">
                <a:solidFill>
                  <a:srgbClr val="33CC33"/>
                </a:solidFill>
                <a:effectLst>
                  <a:outerShdw blurRad="38100" dist="38100" dir="2700000" algn="tl">
                    <a:srgbClr val="000000"/>
                  </a:outerShdw>
                </a:effectLst>
                <a:latin typeface="Arial" pitchFamily="34" charset="0"/>
                <a:cs typeface="Times New Roman" pitchFamily="18" charset="0"/>
              </a:rPr>
              <a:t>l fluido</a:t>
            </a:r>
            <a:r>
              <a:rPr lang="es-ES" sz="2000" b="1" dirty="0">
                <a:solidFill>
                  <a:srgbClr val="33CC33"/>
                </a:solidFill>
                <a:effectLst>
                  <a:outerShdw blurRad="38100" dist="38100" dir="2700000" algn="tl">
                    <a:srgbClr val="000000"/>
                  </a:outerShdw>
                </a:effectLst>
                <a:latin typeface="Arial" pitchFamily="34" charset="0"/>
                <a:cs typeface="Times New Roman" pitchFamily="18" charset="0"/>
              </a:rPr>
              <a:t> constante</a:t>
            </a:r>
          </a:p>
          <a:p>
            <a:pPr marL="668338" indent="-484188" algn="just" eaLnBrk="0" hangingPunct="0">
              <a:lnSpc>
                <a:spcPct val="150000"/>
              </a:lnSpc>
              <a:spcBef>
                <a:spcPct val="35000"/>
              </a:spcBef>
              <a:buFontTx/>
              <a:buChar char="—"/>
              <a:defRPr/>
            </a:pPr>
            <a:r>
              <a:rPr lang="es-ES" sz="2000" b="1" dirty="0">
                <a:solidFill>
                  <a:srgbClr val="FF0000"/>
                </a:solidFill>
                <a:effectLst>
                  <a:outerShdw blurRad="38100" dist="38100" dir="2700000" algn="tl">
                    <a:srgbClr val="000000"/>
                  </a:outerShdw>
                </a:effectLst>
                <a:latin typeface="Arial" pitchFamily="34" charset="0"/>
                <a:cs typeface="Times New Roman" pitchFamily="18" charset="0"/>
              </a:rPr>
              <a:t>Fluido </a:t>
            </a:r>
            <a:r>
              <a:rPr lang="es-AR" sz="2000" b="1" dirty="0">
                <a:solidFill>
                  <a:srgbClr val="FF0000"/>
                </a:solidFill>
                <a:effectLst>
                  <a:outerShdw blurRad="38100" dist="38100" dir="2700000" algn="tl">
                    <a:srgbClr val="000000"/>
                  </a:outerShdw>
                </a:effectLst>
                <a:latin typeface="Arial" pitchFamily="34" charset="0"/>
                <a:cs typeface="Times New Roman" pitchFamily="18" charset="0"/>
              </a:rPr>
              <a:t>tiene una </a:t>
            </a:r>
            <a:r>
              <a:rPr lang="es-ES" sz="2000" b="1" dirty="0">
                <a:solidFill>
                  <a:srgbClr val="FF0000"/>
                </a:solidFill>
                <a:effectLst>
                  <a:outerShdw blurRad="38100" dist="38100" dir="2700000" algn="tl">
                    <a:srgbClr val="000000"/>
                  </a:outerShdw>
                </a:effectLst>
                <a:latin typeface="Arial" pitchFamily="34" charset="0"/>
                <a:cs typeface="Times New Roman" pitchFamily="18" charset="0"/>
              </a:rPr>
              <a:t>compresibilidad p</a:t>
            </a:r>
            <a:r>
              <a:rPr lang="es-AR" sz="2000" b="1" dirty="0" err="1">
                <a:solidFill>
                  <a:srgbClr val="FF0000"/>
                </a:solidFill>
                <a:effectLst>
                  <a:outerShdw blurRad="38100" dist="38100" dir="2700000" algn="tl">
                    <a:srgbClr val="000000"/>
                  </a:outerShdw>
                </a:effectLst>
                <a:latin typeface="Arial" pitchFamily="34" charset="0"/>
                <a:cs typeface="Times New Roman" pitchFamily="18" charset="0"/>
              </a:rPr>
              <a:t>equeña</a:t>
            </a:r>
            <a:r>
              <a:rPr lang="es-AR" sz="2000" b="1" dirty="0">
                <a:solidFill>
                  <a:srgbClr val="FF0000"/>
                </a:solidFill>
                <a:effectLst>
                  <a:outerShdw blurRad="38100" dist="38100" dir="2700000" algn="tl">
                    <a:srgbClr val="000000"/>
                  </a:outerShdw>
                </a:effectLst>
                <a:latin typeface="Arial" pitchFamily="34" charset="0"/>
                <a:cs typeface="Times New Roman" pitchFamily="18" charset="0"/>
              </a:rPr>
              <a:t> y</a:t>
            </a:r>
            <a:r>
              <a:rPr lang="es-ES" sz="2000" b="1" dirty="0">
                <a:solidFill>
                  <a:srgbClr val="FF0000"/>
                </a:solidFill>
                <a:effectLst>
                  <a:outerShdw blurRad="38100" dist="38100" dir="2700000" algn="tl">
                    <a:srgbClr val="000000"/>
                  </a:outerShdw>
                </a:effectLst>
                <a:latin typeface="Arial" pitchFamily="34" charset="0"/>
                <a:cs typeface="Times New Roman" pitchFamily="18" charset="0"/>
              </a:rPr>
              <a:t> constante</a:t>
            </a:r>
          </a:p>
          <a:p>
            <a:pPr marL="668338" indent="-484188" algn="just" eaLnBrk="0" hangingPunct="0">
              <a:lnSpc>
                <a:spcPct val="150000"/>
              </a:lnSpc>
              <a:spcBef>
                <a:spcPct val="35000"/>
              </a:spcBef>
              <a:buFontTx/>
              <a:buChar char="—"/>
              <a:defRPr/>
            </a:pPr>
            <a:r>
              <a:rPr lang="es-ES" sz="2000" b="1" dirty="0">
                <a:solidFill>
                  <a:srgbClr val="CC9900"/>
                </a:solidFill>
                <a:effectLst>
                  <a:outerShdw blurRad="38100" dist="38100" dir="2700000" algn="tl">
                    <a:srgbClr val="000000"/>
                  </a:outerShdw>
                </a:effectLst>
                <a:latin typeface="Arial" pitchFamily="34" charset="0"/>
                <a:cs typeface="Times New Roman" pitchFamily="18" charset="0"/>
              </a:rPr>
              <a:t>Pequeño gradiente de presión, y</a:t>
            </a:r>
          </a:p>
          <a:p>
            <a:pPr marL="668338" indent="-484188" eaLnBrk="0" hangingPunct="0">
              <a:lnSpc>
                <a:spcPct val="150000"/>
              </a:lnSpc>
              <a:spcBef>
                <a:spcPct val="35000"/>
              </a:spcBef>
              <a:buFontTx/>
              <a:buChar char="—"/>
              <a:defRPr/>
            </a:pPr>
            <a:r>
              <a:rPr lang="es-ES" sz="2000" b="1" dirty="0">
                <a:solidFill>
                  <a:srgbClr val="FF00FF"/>
                </a:solidFill>
                <a:effectLst>
                  <a:outerShdw blurRad="38100" dist="38100" dir="2700000" algn="tl">
                    <a:srgbClr val="000000"/>
                  </a:outerShdw>
                </a:effectLst>
                <a:latin typeface="Arial" pitchFamily="34" charset="0"/>
                <a:cs typeface="Times New Roman" pitchFamily="18" charset="0"/>
              </a:rPr>
              <a:t>Fuerzas de gravedad insignificantes</a:t>
            </a:r>
          </a:p>
        </p:txBody>
      </p:sp>
      <p:sp>
        <p:nvSpPr>
          <p:cNvPr id="18437" name="Rectangle 5"/>
          <p:cNvSpPr>
            <a:spLocks noChangeArrowheads="1"/>
          </p:cNvSpPr>
          <p:nvPr/>
        </p:nvSpPr>
        <p:spPr bwMode="auto">
          <a:xfrm>
            <a:off x="838200" y="457200"/>
            <a:ext cx="7648575" cy="701675"/>
          </a:xfrm>
          <a:prstGeom prst="rect">
            <a:avLst/>
          </a:prstGeom>
          <a:noFill/>
          <a:ln w="9525">
            <a:noFill/>
            <a:miter lim="800000"/>
            <a:headEnd/>
            <a:tailEnd/>
          </a:ln>
          <a:effectLst/>
        </p:spPr>
        <p:txBody>
          <a:bodyPr>
            <a:spAutoFit/>
          </a:bodyPr>
          <a:lstStyle/>
          <a:p>
            <a:pPr algn="ctr" eaLnBrk="0" hangingPunct="0">
              <a:defRPr/>
            </a:pPr>
            <a:r>
              <a:rPr lang="es-ES" sz="2000" b="1" dirty="0">
                <a:latin typeface="Arial" pitchFamily="34" charset="0"/>
                <a:cs typeface="Times New Roman" pitchFamily="18" charset="0"/>
              </a:rPr>
              <a:t>Las suposiciones hechas en el desarrollo de la </a:t>
            </a:r>
            <a:endParaRPr lang="es-AR" sz="2000" b="1" dirty="0">
              <a:latin typeface="Arial" pitchFamily="34" charset="0"/>
              <a:cs typeface="Times New Roman" pitchFamily="18" charset="0"/>
            </a:endParaRPr>
          </a:p>
          <a:p>
            <a:pPr algn="ctr" eaLnBrk="0" hangingPunct="0">
              <a:defRPr/>
            </a:pPr>
            <a:r>
              <a:rPr lang="es-ES" sz="2000" b="1" dirty="0">
                <a:latin typeface="Arial" pitchFamily="34" charset="0"/>
                <a:cs typeface="Times New Roman" pitchFamily="18" charset="0"/>
              </a:rPr>
              <a:t>Ecuación </a:t>
            </a:r>
            <a:r>
              <a:rPr lang="es-AR" sz="2000" b="1" dirty="0">
                <a:effectLst>
                  <a:outerShdw blurRad="38100" dist="38100" dir="2700000" algn="tl">
                    <a:srgbClr val="FFFFFF"/>
                  </a:outerShdw>
                </a:effectLst>
                <a:latin typeface="Arial" pitchFamily="34" charset="0"/>
                <a:cs typeface="Times New Roman" pitchFamily="18" charset="0"/>
              </a:rPr>
              <a:t>de la Difusividad</a:t>
            </a:r>
            <a:r>
              <a:rPr lang="es-ES" sz="2000" b="1" dirty="0">
                <a:latin typeface="Arial" pitchFamily="34" charset="0"/>
                <a:cs typeface="Times New Roman" pitchFamily="18" charset="0"/>
              </a:rPr>
              <a:t> </a:t>
            </a:r>
            <a:r>
              <a:rPr lang="es-AR" sz="2000" b="1" dirty="0">
                <a:latin typeface="Arial" pitchFamily="34" charset="0"/>
                <a:cs typeface="Times New Roman" pitchFamily="18" charset="0"/>
              </a:rPr>
              <a:t>fueron</a:t>
            </a:r>
            <a:r>
              <a:rPr lang="es-ES" sz="2000" b="1" dirty="0">
                <a:latin typeface="Arial" pitchFamily="34" charset="0"/>
                <a:cs typeface="Times New Roman" pitchFamily="18" charset="0"/>
              </a:rPr>
              <a:t>:</a:t>
            </a:r>
          </a:p>
        </p:txBody>
      </p:sp>
      <p:sp>
        <p:nvSpPr>
          <p:cNvPr id="5" name="Text Box 11"/>
          <p:cNvSpPr txBox="1">
            <a:spLocks noChangeArrowheads="1"/>
          </p:cNvSpPr>
          <p:nvPr/>
        </p:nvSpPr>
        <p:spPr bwMode="auto">
          <a:xfrm>
            <a:off x="8218488" y="6583363"/>
            <a:ext cx="864339" cy="276999"/>
          </a:xfrm>
          <a:prstGeom prst="rect">
            <a:avLst/>
          </a:prstGeom>
          <a:noFill/>
          <a:ln w="9525">
            <a:noFill/>
            <a:miter lim="800000"/>
            <a:headEnd/>
            <a:tailEnd/>
          </a:ln>
          <a:effectLst/>
        </p:spPr>
        <p:txBody>
          <a:bodyPr wrap="none">
            <a:spAutoFit/>
          </a:bodyPr>
          <a:lstStyle/>
          <a:p>
            <a:pPr>
              <a:defRPr/>
            </a:pPr>
            <a:r>
              <a:rPr lang="es-AR" sz="1200" b="1" dirty="0">
                <a:solidFill>
                  <a:srgbClr val="CC9900"/>
                </a:solidFill>
                <a:effectLst>
                  <a:outerShdw blurRad="38100" dist="38100" dir="2700000" algn="tl">
                    <a:srgbClr val="000000"/>
                  </a:outerShdw>
                </a:effectLst>
              </a:rPr>
              <a:t>MLC 2-33</a:t>
            </a:r>
            <a:endParaRPr lang="es-ES" sz="1200" b="1" dirty="0">
              <a:solidFill>
                <a:srgbClr val="CC99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1028"/>
          <p:cNvSpPr>
            <a:spLocks noChangeArrowheads="1"/>
          </p:cNvSpPr>
          <p:nvPr/>
        </p:nvSpPr>
        <p:spPr bwMode="auto">
          <a:xfrm>
            <a:off x="158750" y="228600"/>
            <a:ext cx="8769350" cy="366713"/>
          </a:xfrm>
          <a:prstGeom prst="rect">
            <a:avLst/>
          </a:prstGeom>
          <a:noFill/>
          <a:ln w="9525">
            <a:noFill/>
            <a:miter lim="800000"/>
            <a:headEnd/>
            <a:tailEnd/>
          </a:ln>
          <a:effectLst/>
        </p:spPr>
        <p:txBody>
          <a:bodyPr wrap="none">
            <a:spAutoFit/>
          </a:bodyPr>
          <a:lstStyle/>
          <a:p>
            <a:pPr eaLnBrk="0" hangingPunct="0">
              <a:defRPr/>
            </a:pPr>
            <a:r>
              <a:rPr lang="es-AR" sz="1800" b="1" dirty="0">
                <a:solidFill>
                  <a:srgbClr val="CC0099"/>
                </a:solidFill>
                <a:effectLst>
                  <a:outerShdw blurRad="38100" dist="38100" dir="2700000" algn="tl">
                    <a:srgbClr val="000000"/>
                  </a:outerShdw>
                </a:effectLst>
                <a:latin typeface="Arial" pitchFamily="34" charset="0"/>
                <a:cs typeface="Times New Roman" pitchFamily="18" charset="0"/>
              </a:rPr>
              <a:t>Soluciones </a:t>
            </a:r>
            <a:r>
              <a:rPr lang="es-ES" sz="1800" b="1" dirty="0">
                <a:solidFill>
                  <a:srgbClr val="CC0099"/>
                </a:solidFill>
                <a:effectLst>
                  <a:outerShdw blurRad="38100" dist="38100" dir="2700000" algn="tl">
                    <a:srgbClr val="000000"/>
                  </a:outerShdw>
                </a:effectLst>
                <a:latin typeface="Arial" pitchFamily="34" charset="0"/>
                <a:cs typeface="Times New Roman" pitchFamily="18" charset="0"/>
              </a:rPr>
              <a:t>de </a:t>
            </a:r>
            <a:r>
              <a:rPr lang="es-AR" sz="1800" b="1" dirty="0">
                <a:solidFill>
                  <a:srgbClr val="CC0099"/>
                </a:solidFill>
                <a:effectLst>
                  <a:outerShdw blurRad="38100" dist="38100" dir="2700000" algn="tl">
                    <a:srgbClr val="000000"/>
                  </a:outerShdw>
                </a:effectLst>
                <a:latin typeface="Arial" pitchFamily="34" charset="0"/>
                <a:cs typeface="Times New Roman" pitchFamily="18" charset="0"/>
              </a:rPr>
              <a:t>la </a:t>
            </a:r>
            <a:r>
              <a:rPr lang="es-AR" sz="1800" b="1" dirty="0" err="1">
                <a:solidFill>
                  <a:srgbClr val="CC0099"/>
                </a:solidFill>
                <a:effectLst>
                  <a:outerShdw blurRad="38100" dist="38100" dir="2700000" algn="tl">
                    <a:srgbClr val="000000"/>
                  </a:outerShdw>
                </a:effectLst>
                <a:latin typeface="Arial" pitchFamily="34" charset="0"/>
                <a:cs typeface="Times New Roman" pitchFamily="18" charset="0"/>
              </a:rPr>
              <a:t>Ec</a:t>
            </a:r>
            <a:r>
              <a:rPr lang="es-AR" sz="1800" b="1" dirty="0">
                <a:solidFill>
                  <a:srgbClr val="CC0099"/>
                </a:solidFill>
                <a:effectLst>
                  <a:outerShdw blurRad="38100" dist="38100" dir="2700000" algn="tl">
                    <a:srgbClr val="000000"/>
                  </a:outerShdw>
                </a:effectLst>
                <a:latin typeface="Arial" pitchFamily="34" charset="0"/>
                <a:cs typeface="Times New Roman" pitchFamily="18" charset="0"/>
              </a:rPr>
              <a:t>. de Difusividad para 3 Casos de Condiciones de Contorno:</a:t>
            </a:r>
          </a:p>
        </p:txBody>
      </p:sp>
      <p:sp>
        <p:nvSpPr>
          <p:cNvPr id="14338" name="Rectangle 1026"/>
          <p:cNvSpPr>
            <a:spLocks noChangeArrowheads="1"/>
          </p:cNvSpPr>
          <p:nvPr/>
        </p:nvSpPr>
        <p:spPr bwMode="auto">
          <a:xfrm>
            <a:off x="152400" y="2362200"/>
            <a:ext cx="1905000" cy="3754438"/>
          </a:xfrm>
          <a:prstGeom prst="rect">
            <a:avLst/>
          </a:prstGeom>
          <a:noFill/>
          <a:ln w="9525">
            <a:noFill/>
            <a:miter lim="800000"/>
            <a:headEnd/>
            <a:tailEnd/>
          </a:ln>
          <a:effectLst/>
        </p:spPr>
        <p:txBody>
          <a:bodyPr>
            <a:spAutoFit/>
          </a:bodyPr>
          <a:lstStyle/>
          <a:p>
            <a:pPr eaLnBrk="0" hangingPunct="0">
              <a:lnSpc>
                <a:spcPct val="25000"/>
              </a:lnSpc>
              <a:tabLst>
                <a:tab pos="0" algn="l"/>
              </a:tabLst>
              <a:defRPr/>
            </a:pPr>
            <a:endParaRPr lang="es-AR" b="1" dirty="0">
              <a:solidFill>
                <a:schemeClr val="accent2"/>
              </a:solidFill>
              <a:latin typeface="Arial" pitchFamily="34" charset="0"/>
              <a:cs typeface="Times New Roman" pitchFamily="18" charset="0"/>
            </a:endParaRPr>
          </a:p>
          <a:p>
            <a:pPr eaLnBrk="0" hangingPunct="0">
              <a:buFontTx/>
              <a:buChar char="•"/>
              <a:tabLst>
                <a:tab pos="0" algn="l"/>
              </a:tabLst>
              <a:defRPr/>
            </a:pPr>
            <a:r>
              <a:rPr lang="es-ES" sz="1800" b="1" dirty="0">
                <a:solidFill>
                  <a:schemeClr val="accent2"/>
                </a:solidFill>
                <a:effectLst>
                  <a:outerShdw blurRad="38100" dist="38100" dir="2700000" algn="tl">
                    <a:srgbClr val="000000"/>
                  </a:outerShdw>
                </a:effectLst>
                <a:latin typeface="Arial" pitchFamily="34" charset="0"/>
                <a:cs typeface="Times New Roman" pitchFamily="18" charset="0"/>
              </a:rPr>
              <a:t>Presión constante </a:t>
            </a:r>
            <a:r>
              <a:rPr lang="es-AR" sz="1800" b="1" dirty="0">
                <a:solidFill>
                  <a:schemeClr val="accent2"/>
                </a:solidFill>
                <a:effectLst>
                  <a:outerShdw blurRad="38100" dist="38100" dir="2700000" algn="tl">
                    <a:srgbClr val="000000"/>
                  </a:outerShdw>
                </a:effectLst>
                <a:latin typeface="Arial" pitchFamily="34" charset="0"/>
                <a:cs typeface="Times New Roman" pitchFamily="18" charset="0"/>
              </a:rPr>
              <a:t>en las</a:t>
            </a:r>
            <a:r>
              <a:rPr lang="es-ES" sz="1800" b="1" dirty="0">
                <a:solidFill>
                  <a:schemeClr val="accent2"/>
                </a:solidFill>
                <a:effectLst>
                  <a:outerShdw blurRad="38100" dist="38100" dir="2700000" algn="tl">
                    <a:srgbClr val="000000"/>
                  </a:outerShdw>
                </a:effectLst>
                <a:latin typeface="Arial" pitchFamily="34" charset="0"/>
                <a:cs typeface="Times New Roman" pitchFamily="18" charset="0"/>
              </a:rPr>
              <a:t> Fronteras Exteriores</a:t>
            </a:r>
            <a:r>
              <a:rPr lang="es-ES" sz="1800" dirty="0">
                <a:latin typeface="Arial" pitchFamily="34" charset="0"/>
                <a:cs typeface="Times New Roman" pitchFamily="18" charset="0"/>
              </a:rPr>
              <a:t> – es el caso en que el pozo esté situado en el centro de una zona cilíndrica con una </a:t>
            </a:r>
            <a:r>
              <a:rPr lang="es-ES" sz="1800" dirty="0">
                <a:solidFill>
                  <a:schemeClr val="accent2"/>
                </a:solidFill>
                <a:latin typeface="Arial" pitchFamily="34" charset="0"/>
                <a:cs typeface="Times New Roman" pitchFamily="18" charset="0"/>
              </a:rPr>
              <a:t>presión constante a lo largo del límite exterior. </a:t>
            </a:r>
          </a:p>
        </p:txBody>
      </p:sp>
      <p:sp>
        <p:nvSpPr>
          <p:cNvPr id="14341" name="Rectangle 1029"/>
          <p:cNvSpPr>
            <a:spLocks noChangeArrowheads="1"/>
          </p:cNvSpPr>
          <p:nvPr/>
        </p:nvSpPr>
        <p:spPr bwMode="auto">
          <a:xfrm>
            <a:off x="228600" y="685800"/>
            <a:ext cx="8763000" cy="1603375"/>
          </a:xfrm>
          <a:prstGeom prst="rect">
            <a:avLst/>
          </a:prstGeom>
          <a:noFill/>
          <a:ln w="9525">
            <a:noFill/>
            <a:miter lim="800000"/>
            <a:headEnd/>
            <a:tailEnd/>
          </a:ln>
          <a:effectLst/>
        </p:spPr>
        <p:txBody>
          <a:bodyPr>
            <a:spAutoFit/>
          </a:bodyPr>
          <a:lstStyle/>
          <a:p>
            <a:pPr eaLnBrk="0" hangingPunct="0">
              <a:spcBef>
                <a:spcPct val="50000"/>
              </a:spcBef>
              <a:defRPr/>
            </a:pPr>
            <a:r>
              <a:rPr lang="es-AR" sz="1800" b="1" dirty="0">
                <a:solidFill>
                  <a:srgbClr val="33CC33"/>
                </a:solidFill>
                <a:effectLst>
                  <a:outerShdw blurRad="38100" dist="38100" dir="2700000" algn="tl">
                    <a:srgbClr val="000000"/>
                  </a:outerShdw>
                </a:effectLst>
                <a:latin typeface="Arial" pitchFamily="34" charset="0"/>
                <a:cs typeface="Times New Roman" pitchFamily="18" charset="0"/>
              </a:rPr>
              <a:t>- </a:t>
            </a:r>
            <a:r>
              <a:rPr lang="es-ES" sz="1800" b="1" dirty="0">
                <a:solidFill>
                  <a:srgbClr val="33CC33"/>
                </a:solidFill>
                <a:effectLst>
                  <a:outerShdw blurRad="38100" dist="38100" dir="2700000" algn="tl">
                    <a:srgbClr val="000000"/>
                  </a:outerShdw>
                </a:effectLst>
                <a:latin typeface="Arial" pitchFamily="34" charset="0"/>
                <a:cs typeface="Times New Roman" pitchFamily="18" charset="0"/>
              </a:rPr>
              <a:t>Reservorio infinito</a:t>
            </a:r>
            <a:r>
              <a:rPr lang="es-ES" sz="1800" dirty="0">
                <a:latin typeface="Arial" pitchFamily="34" charset="0"/>
                <a:cs typeface="Times New Roman" pitchFamily="18" charset="0"/>
              </a:rPr>
              <a:t> - el caso en el que se supone que el pozo está situado en un medio poroso de </a:t>
            </a:r>
            <a:r>
              <a:rPr lang="es-ES" sz="1800" dirty="0">
                <a:solidFill>
                  <a:schemeClr val="accent1"/>
                </a:solidFill>
                <a:effectLst>
                  <a:outerShdw blurRad="38100" dist="38100" dir="2700000" algn="tl">
                    <a:srgbClr val="000000"/>
                  </a:outerShdw>
                </a:effectLst>
                <a:latin typeface="Arial" pitchFamily="34" charset="0"/>
                <a:cs typeface="Times New Roman" pitchFamily="18" charset="0"/>
              </a:rPr>
              <a:t>extensión radial infinita</a:t>
            </a:r>
            <a:r>
              <a:rPr lang="es-ES" sz="1800" dirty="0">
                <a:latin typeface="Arial" pitchFamily="34" charset="0"/>
                <a:cs typeface="Times New Roman" pitchFamily="18" charset="0"/>
              </a:rPr>
              <a:t>, </a:t>
            </a:r>
            <a:r>
              <a:rPr lang="es-AR" sz="1800" dirty="0" err="1">
                <a:latin typeface="Arial" pitchFamily="34" charset="0"/>
                <a:cs typeface="Times New Roman" pitchFamily="18" charset="0"/>
              </a:rPr>
              <a:t>r</a:t>
            </a:r>
            <a:r>
              <a:rPr lang="es-AR" sz="1800" baseline="-25000" dirty="0" err="1">
                <a:latin typeface="Arial" pitchFamily="34" charset="0"/>
                <a:cs typeface="Times New Roman" pitchFamily="18" charset="0"/>
              </a:rPr>
              <a:t>w</a:t>
            </a:r>
            <a:r>
              <a:rPr lang="es-ES" sz="1800" dirty="0">
                <a:latin typeface="Arial" pitchFamily="34" charset="0"/>
                <a:cs typeface="Times New Roman" pitchFamily="18" charset="0"/>
              </a:rPr>
              <a:t> </a:t>
            </a:r>
            <a:r>
              <a:rPr lang="es-AR" sz="1800" dirty="0">
                <a:latin typeface="Arial" pitchFamily="34" charset="0"/>
                <a:cs typeface="Times New Roman" pitchFamily="18" charset="0"/>
              </a:rPr>
              <a:t>&lt;&lt;&lt;</a:t>
            </a:r>
            <a:r>
              <a:rPr lang="es-AR" sz="1800" baseline="-25000" dirty="0">
                <a:latin typeface="Arial" pitchFamily="34" charset="0"/>
                <a:cs typeface="Times New Roman" pitchFamily="18" charset="0"/>
              </a:rPr>
              <a:t> </a:t>
            </a:r>
            <a:r>
              <a:rPr lang="es-AR" sz="1800" dirty="0">
                <a:latin typeface="Arial" pitchFamily="34" charset="0"/>
                <a:cs typeface="Times New Roman" pitchFamily="18" charset="0"/>
              </a:rPr>
              <a:t>r</a:t>
            </a:r>
            <a:r>
              <a:rPr lang="es-AR" sz="1800" baseline="-25000" dirty="0">
                <a:latin typeface="Arial" pitchFamily="34" charset="0"/>
                <a:cs typeface="Times New Roman" pitchFamily="18" charset="0"/>
              </a:rPr>
              <a:t>e</a:t>
            </a:r>
            <a:endParaRPr lang="es-ES" sz="1800" baseline="-25000" dirty="0">
              <a:latin typeface="Arial" pitchFamily="34" charset="0"/>
              <a:cs typeface="Times New Roman" pitchFamily="18" charset="0"/>
            </a:endParaRPr>
          </a:p>
          <a:p>
            <a:pPr eaLnBrk="0" hangingPunct="0">
              <a:spcBef>
                <a:spcPct val="50000"/>
              </a:spcBef>
              <a:buFontTx/>
              <a:buChar char="•"/>
              <a:defRPr/>
            </a:pPr>
            <a:r>
              <a:rPr lang="es-ES" sz="1800" b="1" dirty="0">
                <a:solidFill>
                  <a:srgbClr val="FF0000"/>
                </a:solidFill>
                <a:effectLst>
                  <a:outerShdw blurRad="38100" dist="38100" dir="2700000" algn="tl">
                    <a:srgbClr val="000000"/>
                  </a:outerShdw>
                </a:effectLst>
                <a:latin typeface="Arial" pitchFamily="34" charset="0"/>
                <a:cs typeface="Times New Roman" pitchFamily="18" charset="0"/>
              </a:rPr>
              <a:t>Reservorio </a:t>
            </a:r>
            <a:r>
              <a:rPr lang="es-AR" sz="1800" b="1" dirty="0">
                <a:solidFill>
                  <a:srgbClr val="FF0000"/>
                </a:solidFill>
                <a:effectLst>
                  <a:outerShdw blurRad="38100" dist="38100" dir="2700000" algn="tl">
                    <a:srgbClr val="000000"/>
                  </a:outerShdw>
                </a:effectLst>
                <a:latin typeface="Arial" pitchFamily="34" charset="0"/>
                <a:cs typeface="Times New Roman" pitchFamily="18" charset="0"/>
              </a:rPr>
              <a:t>Circular Limitado</a:t>
            </a:r>
            <a:r>
              <a:rPr lang="es-ES" sz="1800" dirty="0">
                <a:latin typeface="Arial" pitchFamily="34" charset="0"/>
                <a:cs typeface="Times New Roman" pitchFamily="18" charset="0"/>
              </a:rPr>
              <a:t> -es el caso que se supone que el pozo está situado en el centro de un reservorio cilíndrico con </a:t>
            </a:r>
            <a:r>
              <a:rPr lang="es-ES" sz="1800" b="1" dirty="0">
                <a:solidFill>
                  <a:srgbClr val="FF0000"/>
                </a:solidFill>
                <a:latin typeface="Arial" pitchFamily="34" charset="0"/>
                <a:cs typeface="Times New Roman" pitchFamily="18" charset="0"/>
              </a:rPr>
              <a:t>ausencia de flujo a través del límite exterior</a:t>
            </a:r>
            <a:r>
              <a:rPr lang="es-ES" sz="1800" dirty="0">
                <a:latin typeface="Arial" pitchFamily="34" charset="0"/>
                <a:cs typeface="Times New Roman" pitchFamily="18" charset="0"/>
              </a:rPr>
              <a:t>, y</a:t>
            </a:r>
          </a:p>
        </p:txBody>
      </p:sp>
      <p:graphicFrame>
        <p:nvGraphicFramePr>
          <p:cNvPr id="23554" name="Object 2048"/>
          <p:cNvGraphicFramePr>
            <a:graphicFrameLocks noChangeAspect="1"/>
          </p:cNvGraphicFramePr>
          <p:nvPr/>
        </p:nvGraphicFramePr>
        <p:xfrm>
          <a:off x="2286000" y="2017713"/>
          <a:ext cx="6858000" cy="4840287"/>
        </p:xfrm>
        <a:graphic>
          <a:graphicData uri="http://schemas.openxmlformats.org/presentationml/2006/ole">
            <mc:AlternateContent xmlns:mc="http://schemas.openxmlformats.org/markup-compatibility/2006">
              <mc:Choice xmlns:v="urn:schemas-microsoft-com:vml" Requires="v">
                <p:oleObj spid="_x0000_s23926" name="Imagen de mapa de bits" r:id="rId4" imgW="7059010" imgH="4982270" progId="Paint.Picture">
                  <p:embed/>
                </p:oleObj>
              </mc:Choice>
              <mc:Fallback>
                <p:oleObj name="Imagen de mapa de bits" r:id="rId4" imgW="7059010" imgH="4982270" progId="Paint.Picture">
                  <p:embed/>
                  <p:pic>
                    <p:nvPicPr>
                      <p:cNvPr id="0" name="Object 20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2017713"/>
                        <a:ext cx="6858000" cy="484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61" name="Text Box 1035"/>
          <p:cNvSpPr txBox="1">
            <a:spLocks noChangeArrowheads="1"/>
          </p:cNvSpPr>
          <p:nvPr/>
        </p:nvSpPr>
        <p:spPr bwMode="auto">
          <a:xfrm>
            <a:off x="4191000" y="3124200"/>
            <a:ext cx="747713" cy="336550"/>
          </a:xfrm>
          <a:prstGeom prst="rect">
            <a:avLst/>
          </a:prstGeom>
          <a:noFill/>
          <a:ln w="9525">
            <a:noFill/>
            <a:miter lim="800000"/>
            <a:headEnd/>
            <a:tailEnd/>
          </a:ln>
        </p:spPr>
        <p:txBody>
          <a:bodyPr wrap="none">
            <a:spAutoFit/>
          </a:bodyPr>
          <a:lstStyle/>
          <a:p>
            <a:r>
              <a:rPr lang="es-AR" sz="1600" b="1" i="1">
                <a:solidFill>
                  <a:schemeClr val="accent2"/>
                </a:solidFill>
                <a:latin typeface="Arial" pitchFamily="34" charset="0"/>
              </a:rPr>
              <a:t>Darcy</a:t>
            </a:r>
            <a:endParaRPr lang="es-ES" sz="1600" b="1" i="1">
              <a:solidFill>
                <a:schemeClr val="accent2"/>
              </a:solidFill>
              <a:latin typeface="Arial" pitchFamily="34" charset="0"/>
            </a:endParaRPr>
          </a:p>
        </p:txBody>
      </p:sp>
      <p:sp>
        <p:nvSpPr>
          <p:cNvPr id="23562" name="Rectangle 1036"/>
          <p:cNvSpPr>
            <a:spLocks noChangeArrowheads="1"/>
          </p:cNvSpPr>
          <p:nvPr/>
        </p:nvSpPr>
        <p:spPr bwMode="auto">
          <a:xfrm>
            <a:off x="2209800" y="4876800"/>
            <a:ext cx="3124200" cy="825500"/>
          </a:xfrm>
          <a:prstGeom prst="rect">
            <a:avLst/>
          </a:prstGeom>
          <a:noFill/>
          <a:ln w="9525">
            <a:noFill/>
            <a:miter lim="800000"/>
            <a:headEnd/>
            <a:tailEnd/>
          </a:ln>
        </p:spPr>
        <p:txBody>
          <a:bodyPr>
            <a:spAutoFit/>
          </a:bodyPr>
          <a:lstStyle/>
          <a:p>
            <a:pPr algn="ctr"/>
            <a:r>
              <a:rPr lang="es-ES" sz="1600" i="1">
                <a:solidFill>
                  <a:srgbClr val="CC0099"/>
                </a:solidFill>
                <a:latin typeface="Arial" pitchFamily="34" charset="0"/>
                <a:cs typeface="Times New Roman" pitchFamily="18" charset="0"/>
              </a:rPr>
              <a:t>En todos los casos</a:t>
            </a:r>
            <a:r>
              <a:rPr lang="es-AR" sz="1600" i="1">
                <a:solidFill>
                  <a:srgbClr val="CC0099"/>
                </a:solidFill>
                <a:latin typeface="Arial" pitchFamily="34" charset="0"/>
                <a:cs typeface="Times New Roman" pitchFamily="18" charset="0"/>
              </a:rPr>
              <a:t>: a </a:t>
            </a:r>
            <a:r>
              <a:rPr lang="es-ES" sz="1600" i="1">
                <a:solidFill>
                  <a:srgbClr val="CC0099"/>
                </a:solidFill>
                <a:latin typeface="Arial" pitchFamily="34" charset="0"/>
                <a:cs typeface="Times New Roman" pitchFamily="18" charset="0"/>
              </a:rPr>
              <a:t>t = 0 </a:t>
            </a:r>
            <a:r>
              <a:rPr lang="es-AR" sz="1600" i="1">
                <a:solidFill>
                  <a:srgbClr val="CC0099"/>
                </a:solidFill>
                <a:latin typeface="Arial" pitchFamily="34" charset="0"/>
                <a:cs typeface="Times New Roman" pitchFamily="18" charset="0"/>
              </a:rPr>
              <a:t> </a:t>
            </a:r>
            <a:r>
              <a:rPr lang="es-ES" sz="1600" i="1">
                <a:solidFill>
                  <a:srgbClr val="CC0099"/>
                </a:solidFill>
                <a:latin typeface="Arial" pitchFamily="34" charset="0"/>
                <a:cs typeface="Times New Roman" pitchFamily="18" charset="0"/>
              </a:rPr>
              <a:t>el reservorio es uniformemente presionado a un valor de p</a:t>
            </a:r>
            <a:r>
              <a:rPr lang="es-AR" sz="1600" i="1" baseline="-25000">
                <a:solidFill>
                  <a:srgbClr val="CC0099"/>
                </a:solidFill>
                <a:latin typeface="Arial" pitchFamily="34" charset="0"/>
                <a:cs typeface="Times New Roman" pitchFamily="18" charset="0"/>
              </a:rPr>
              <a:t>i</a:t>
            </a:r>
            <a:r>
              <a:rPr lang="es-ES" sz="1600" i="1">
                <a:solidFill>
                  <a:srgbClr val="CC0099"/>
                </a:solidFill>
                <a:latin typeface="Arial" pitchFamily="34" charset="0"/>
                <a:cs typeface="Times New Roman" pitchFamily="18" charset="0"/>
              </a:rPr>
              <a:t> </a:t>
            </a:r>
            <a:endParaRPr lang="es-ES" sz="1600" i="1">
              <a:solidFill>
                <a:srgbClr val="CC0099"/>
              </a:solidFill>
              <a:latin typeface="Arial" pitchFamily="34" charset="0"/>
            </a:endParaRPr>
          </a:p>
        </p:txBody>
      </p:sp>
      <p:graphicFrame>
        <p:nvGraphicFramePr>
          <p:cNvPr id="23555" name="Object 2049"/>
          <p:cNvGraphicFramePr>
            <a:graphicFrameLocks noChangeAspect="1"/>
          </p:cNvGraphicFramePr>
          <p:nvPr/>
        </p:nvGraphicFramePr>
        <p:xfrm>
          <a:off x="6781800" y="2286000"/>
          <a:ext cx="2362200" cy="887413"/>
        </p:xfrm>
        <a:graphic>
          <a:graphicData uri="http://schemas.openxmlformats.org/presentationml/2006/ole">
            <mc:AlternateContent xmlns:mc="http://schemas.openxmlformats.org/markup-compatibility/2006">
              <mc:Choice xmlns:v="urn:schemas-microsoft-com:vml" Requires="v">
                <p:oleObj spid="_x0000_s23927" name="Imagen de mapa de bits" r:id="rId6" imgW="4105848" imgH="1542857" progId="Paint.Picture">
                  <p:embed/>
                </p:oleObj>
              </mc:Choice>
              <mc:Fallback>
                <p:oleObj name="Imagen de mapa de bits" r:id="rId6" imgW="4105848" imgH="1542857" progId="Paint.Picture">
                  <p:embed/>
                  <p:pic>
                    <p:nvPicPr>
                      <p:cNvPr id="0" name="Object 204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2286000"/>
                        <a:ext cx="2362200" cy="88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63" name="Arc 1032"/>
          <p:cNvSpPr>
            <a:spLocks/>
          </p:cNvSpPr>
          <p:nvPr/>
        </p:nvSpPr>
        <p:spPr bwMode="auto">
          <a:xfrm rot="2128611">
            <a:off x="8221663" y="935038"/>
            <a:ext cx="768350" cy="1119187"/>
          </a:xfrm>
          <a:custGeom>
            <a:avLst/>
            <a:gdLst>
              <a:gd name="T0" fmla="*/ 5863649 w 21600"/>
              <a:gd name="T1" fmla="*/ 0 h 21885"/>
              <a:gd name="T2" fmla="*/ 27313846 w 21600"/>
              <a:gd name="T3" fmla="*/ 57234620 h 21885"/>
              <a:gd name="T4" fmla="*/ 0 w 21600"/>
              <a:gd name="T5" fmla="*/ 55173803 h 21885"/>
              <a:gd name="T6" fmla="*/ 0 60000 65536"/>
              <a:gd name="T7" fmla="*/ 0 60000 65536"/>
              <a:gd name="T8" fmla="*/ 0 60000 65536"/>
              <a:gd name="T9" fmla="*/ 0 w 21600"/>
              <a:gd name="T10" fmla="*/ 0 h 21885"/>
              <a:gd name="T11" fmla="*/ 21600 w 21600"/>
              <a:gd name="T12" fmla="*/ 21885 h 21885"/>
            </a:gdLst>
            <a:ahLst/>
            <a:cxnLst>
              <a:cxn ang="T6">
                <a:pos x="T0" y="T1"/>
              </a:cxn>
              <a:cxn ang="T7">
                <a:pos x="T2" y="T3"/>
              </a:cxn>
              <a:cxn ang="T8">
                <a:pos x="T4" y="T5"/>
              </a:cxn>
            </a:cxnLst>
            <a:rect l="T9" t="T10" r="T11" b="T12"/>
            <a:pathLst>
              <a:path w="21600" h="21885" fill="none" extrusionOk="0">
                <a:moveTo>
                  <a:pt x="4634" y="-1"/>
                </a:moveTo>
                <a:cubicBezTo>
                  <a:pt x="14541" y="2176"/>
                  <a:pt x="21600" y="10953"/>
                  <a:pt x="21600" y="21097"/>
                </a:cubicBezTo>
                <a:cubicBezTo>
                  <a:pt x="21600" y="21359"/>
                  <a:pt x="21595" y="21622"/>
                  <a:pt x="21585" y="21884"/>
                </a:cubicBezTo>
              </a:path>
              <a:path w="21600" h="21885" stroke="0" extrusionOk="0">
                <a:moveTo>
                  <a:pt x="4634" y="-1"/>
                </a:moveTo>
                <a:cubicBezTo>
                  <a:pt x="14541" y="2176"/>
                  <a:pt x="21600" y="10953"/>
                  <a:pt x="21600" y="21097"/>
                </a:cubicBezTo>
                <a:cubicBezTo>
                  <a:pt x="21600" y="21359"/>
                  <a:pt x="21595" y="21622"/>
                  <a:pt x="21585" y="21884"/>
                </a:cubicBezTo>
                <a:lnTo>
                  <a:pt x="0" y="21097"/>
                </a:lnTo>
                <a:close/>
              </a:path>
            </a:pathLst>
          </a:custGeom>
          <a:noFill/>
          <a:ln w="38100">
            <a:solidFill>
              <a:schemeClr val="accent1"/>
            </a:solidFill>
            <a:round/>
            <a:headEnd/>
            <a:tailEnd type="triangle" w="med" len="med"/>
          </a:ln>
        </p:spPr>
        <p:txBody>
          <a:bodyPr wrap="none" anchor="ctr"/>
          <a:lstStyle/>
          <a:p>
            <a:pPr algn="ctr"/>
            <a:endParaRPr lang="es-ES"/>
          </a:p>
        </p:txBody>
      </p:sp>
      <p:sp>
        <p:nvSpPr>
          <p:cNvPr id="23564" name="Rectangle 1040"/>
          <p:cNvSpPr>
            <a:spLocks noChangeArrowheads="1"/>
          </p:cNvSpPr>
          <p:nvPr/>
        </p:nvSpPr>
        <p:spPr bwMode="auto">
          <a:xfrm>
            <a:off x="6553200" y="2057400"/>
            <a:ext cx="1828800" cy="228600"/>
          </a:xfrm>
          <a:prstGeom prst="rect">
            <a:avLst/>
          </a:prstGeom>
          <a:solidFill>
            <a:schemeClr val="bg1"/>
          </a:solidFill>
          <a:ln w="9525">
            <a:noFill/>
            <a:miter lim="800000"/>
            <a:headEnd/>
            <a:tailEnd/>
          </a:ln>
        </p:spPr>
        <p:txBody>
          <a:bodyPr wrap="none" anchor="ctr"/>
          <a:lstStyle/>
          <a:p>
            <a:endParaRPr lang="es-ES"/>
          </a:p>
        </p:txBody>
      </p:sp>
      <p:sp>
        <p:nvSpPr>
          <p:cNvPr id="14351" name="Rectangle 1039"/>
          <p:cNvSpPr>
            <a:spLocks noChangeArrowheads="1"/>
          </p:cNvSpPr>
          <p:nvPr/>
        </p:nvSpPr>
        <p:spPr bwMode="auto">
          <a:xfrm>
            <a:off x="6705600" y="1981200"/>
            <a:ext cx="1981200" cy="336550"/>
          </a:xfrm>
          <a:prstGeom prst="rect">
            <a:avLst/>
          </a:prstGeom>
          <a:noFill/>
          <a:ln w="9525">
            <a:noFill/>
            <a:miter lim="800000"/>
            <a:headEnd/>
            <a:tailEnd/>
          </a:ln>
          <a:effectLst/>
        </p:spPr>
        <p:txBody>
          <a:bodyPr wrap="none">
            <a:spAutoFit/>
          </a:bodyPr>
          <a:lstStyle/>
          <a:p>
            <a:pPr>
              <a:defRPr/>
            </a:pPr>
            <a:r>
              <a:rPr lang="es-ES" sz="1600" b="1">
                <a:solidFill>
                  <a:srgbClr val="33CC33"/>
                </a:solidFill>
                <a:effectLst>
                  <a:outerShdw blurRad="38100" dist="38100" dir="2700000" algn="tl">
                    <a:srgbClr val="000000"/>
                  </a:outerShdw>
                </a:effectLst>
                <a:latin typeface="Arial" pitchFamily="34" charset="0"/>
                <a:cs typeface="Times New Roman" pitchFamily="18" charset="0"/>
              </a:rPr>
              <a:t>Reservorio infinito</a:t>
            </a:r>
          </a:p>
        </p:txBody>
      </p:sp>
      <p:sp>
        <p:nvSpPr>
          <p:cNvPr id="23566" name="Rectangle 1041"/>
          <p:cNvSpPr>
            <a:spLocks noChangeArrowheads="1"/>
          </p:cNvSpPr>
          <p:nvPr/>
        </p:nvSpPr>
        <p:spPr bwMode="auto">
          <a:xfrm>
            <a:off x="6553200" y="2133600"/>
            <a:ext cx="228600" cy="152400"/>
          </a:xfrm>
          <a:prstGeom prst="rect">
            <a:avLst/>
          </a:prstGeom>
          <a:solidFill>
            <a:schemeClr val="bg1"/>
          </a:solidFill>
          <a:ln w="9525">
            <a:noFill/>
            <a:miter lim="800000"/>
            <a:headEnd/>
            <a:tailEnd/>
          </a:ln>
        </p:spPr>
        <p:txBody>
          <a:bodyPr wrap="none" anchor="ctr"/>
          <a:lstStyle/>
          <a:p>
            <a:endParaRPr lang="es-ES"/>
          </a:p>
        </p:txBody>
      </p:sp>
      <p:sp>
        <p:nvSpPr>
          <p:cNvPr id="23567" name="Rectangle 1044"/>
          <p:cNvSpPr>
            <a:spLocks noChangeArrowheads="1"/>
          </p:cNvSpPr>
          <p:nvPr/>
        </p:nvSpPr>
        <p:spPr bwMode="auto">
          <a:xfrm>
            <a:off x="6629400" y="4267200"/>
            <a:ext cx="2514600" cy="685800"/>
          </a:xfrm>
          <a:prstGeom prst="rect">
            <a:avLst/>
          </a:prstGeom>
          <a:solidFill>
            <a:schemeClr val="bg1"/>
          </a:solidFill>
          <a:ln w="9525">
            <a:noFill/>
            <a:miter lim="800000"/>
            <a:headEnd/>
            <a:tailEnd/>
          </a:ln>
        </p:spPr>
        <p:txBody>
          <a:bodyPr wrap="none" anchor="ctr"/>
          <a:lstStyle/>
          <a:p>
            <a:endParaRPr lang="es-ES"/>
          </a:p>
        </p:txBody>
      </p:sp>
      <p:sp>
        <p:nvSpPr>
          <p:cNvPr id="14355" name="Rectangle 1043"/>
          <p:cNvSpPr>
            <a:spLocks noChangeArrowheads="1"/>
          </p:cNvSpPr>
          <p:nvPr/>
        </p:nvSpPr>
        <p:spPr bwMode="auto">
          <a:xfrm>
            <a:off x="7010400" y="3505200"/>
            <a:ext cx="2133600" cy="581025"/>
          </a:xfrm>
          <a:prstGeom prst="rect">
            <a:avLst/>
          </a:prstGeom>
          <a:noFill/>
          <a:ln w="9525">
            <a:noFill/>
            <a:miter lim="800000"/>
            <a:headEnd/>
            <a:tailEnd/>
          </a:ln>
          <a:effectLst/>
        </p:spPr>
        <p:txBody>
          <a:bodyPr>
            <a:spAutoFit/>
          </a:bodyPr>
          <a:lstStyle/>
          <a:p>
            <a:pPr algn="ctr">
              <a:defRPr/>
            </a:pPr>
            <a:r>
              <a:rPr lang="es-ES" sz="1600" b="1">
                <a:solidFill>
                  <a:srgbClr val="FF0000"/>
                </a:solidFill>
                <a:effectLst>
                  <a:outerShdw blurRad="38100" dist="38100" dir="2700000" algn="tl">
                    <a:srgbClr val="000000"/>
                  </a:outerShdw>
                </a:effectLst>
                <a:latin typeface="Arial" pitchFamily="34" charset="0"/>
                <a:cs typeface="Times New Roman" pitchFamily="18" charset="0"/>
              </a:rPr>
              <a:t>Reservorio </a:t>
            </a:r>
            <a:r>
              <a:rPr lang="es-AR" sz="1600" b="1">
                <a:solidFill>
                  <a:srgbClr val="FF0000"/>
                </a:solidFill>
                <a:effectLst>
                  <a:outerShdw blurRad="38100" dist="38100" dir="2700000" algn="tl">
                    <a:srgbClr val="000000"/>
                  </a:outerShdw>
                </a:effectLst>
                <a:latin typeface="Arial" pitchFamily="34" charset="0"/>
                <a:cs typeface="Times New Roman" pitchFamily="18" charset="0"/>
              </a:rPr>
              <a:t>C</a:t>
            </a:r>
            <a:r>
              <a:rPr lang="es-ES" sz="1600" b="1">
                <a:solidFill>
                  <a:srgbClr val="FF0000"/>
                </a:solidFill>
                <a:effectLst>
                  <a:outerShdw blurRad="38100" dist="38100" dir="2700000" algn="tl">
                    <a:srgbClr val="000000"/>
                  </a:outerShdw>
                </a:effectLst>
                <a:latin typeface="Arial" pitchFamily="34" charset="0"/>
                <a:cs typeface="Times New Roman" pitchFamily="18" charset="0"/>
              </a:rPr>
              <a:t>i</a:t>
            </a:r>
            <a:r>
              <a:rPr lang="es-AR" sz="1600" b="1">
                <a:solidFill>
                  <a:srgbClr val="FF0000"/>
                </a:solidFill>
                <a:effectLst>
                  <a:outerShdw blurRad="38100" dist="38100" dir="2700000" algn="tl">
                    <a:srgbClr val="000000"/>
                  </a:outerShdw>
                </a:effectLst>
                <a:latin typeface="Arial" pitchFamily="34" charset="0"/>
                <a:cs typeface="Times New Roman" pitchFamily="18" charset="0"/>
              </a:rPr>
              <a:t>rcular Limitado</a:t>
            </a:r>
            <a:endParaRPr lang="es-ES" sz="1600" b="1">
              <a:solidFill>
                <a:srgbClr val="FF0000"/>
              </a:solidFill>
              <a:effectLst>
                <a:outerShdw blurRad="38100" dist="38100" dir="2700000" algn="tl">
                  <a:srgbClr val="000000"/>
                </a:outerShdw>
              </a:effectLst>
              <a:latin typeface="Arial" pitchFamily="34" charset="0"/>
              <a:cs typeface="Times New Roman" pitchFamily="18" charset="0"/>
            </a:endParaRPr>
          </a:p>
        </p:txBody>
      </p:sp>
      <p:graphicFrame>
        <p:nvGraphicFramePr>
          <p:cNvPr id="23556" name="Object 2050"/>
          <p:cNvGraphicFramePr>
            <a:graphicFrameLocks noChangeAspect="1"/>
          </p:cNvGraphicFramePr>
          <p:nvPr/>
        </p:nvGraphicFramePr>
        <p:xfrm>
          <a:off x="6705600" y="4114800"/>
          <a:ext cx="2438400" cy="1219200"/>
        </p:xfrm>
        <a:graphic>
          <a:graphicData uri="http://schemas.openxmlformats.org/presentationml/2006/ole">
            <mc:AlternateContent xmlns:mc="http://schemas.openxmlformats.org/markup-compatibility/2006">
              <mc:Choice xmlns:v="urn:schemas-microsoft-com:vml" Requires="v">
                <p:oleObj spid="_x0000_s23928" name="Imagen de mapa de bits" r:id="rId8" imgW="4133333" imgH="2066667" progId="Paint.Picture">
                  <p:embed/>
                </p:oleObj>
              </mc:Choice>
              <mc:Fallback>
                <p:oleObj name="Imagen de mapa de bits" r:id="rId8" imgW="4133333" imgH="2066667" progId="Paint.Picture">
                  <p:embed/>
                  <p:pic>
                    <p:nvPicPr>
                      <p:cNvPr id="0" name="Object 205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5600" y="4114800"/>
                        <a:ext cx="2438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69" name="Arc 1033"/>
          <p:cNvSpPr>
            <a:spLocks/>
          </p:cNvSpPr>
          <p:nvPr/>
        </p:nvSpPr>
        <p:spPr bwMode="auto">
          <a:xfrm>
            <a:off x="5410200" y="1931988"/>
            <a:ext cx="1536700" cy="2333625"/>
          </a:xfrm>
          <a:custGeom>
            <a:avLst/>
            <a:gdLst>
              <a:gd name="T0" fmla="*/ 54611815 w 21539"/>
              <a:gd name="T1" fmla="*/ 0 h 18747"/>
              <a:gd name="T2" fmla="*/ 109635861 w 21539"/>
              <a:gd name="T3" fmla="*/ 265247547 h 18747"/>
              <a:gd name="T4" fmla="*/ 0 w 21539"/>
              <a:gd name="T5" fmla="*/ 290489325 h 18747"/>
              <a:gd name="T6" fmla="*/ 0 60000 65536"/>
              <a:gd name="T7" fmla="*/ 0 60000 65536"/>
              <a:gd name="T8" fmla="*/ 0 60000 65536"/>
              <a:gd name="T9" fmla="*/ 0 w 21539"/>
              <a:gd name="T10" fmla="*/ 0 h 18747"/>
              <a:gd name="T11" fmla="*/ 21539 w 21539"/>
              <a:gd name="T12" fmla="*/ 18747 h 18747"/>
            </a:gdLst>
            <a:ahLst/>
            <a:cxnLst>
              <a:cxn ang="T6">
                <a:pos x="T0" y="T1"/>
              </a:cxn>
              <a:cxn ang="T7">
                <a:pos x="T2" y="T3"/>
              </a:cxn>
              <a:cxn ang="T8">
                <a:pos x="T4" y="T5"/>
              </a:cxn>
            </a:cxnLst>
            <a:rect l="T9" t="T10" r="T11" b="T12"/>
            <a:pathLst>
              <a:path w="21539" h="18747" fill="none" extrusionOk="0">
                <a:moveTo>
                  <a:pt x="10728" y="0"/>
                </a:moveTo>
                <a:cubicBezTo>
                  <a:pt x="16948" y="3559"/>
                  <a:pt x="20998" y="9972"/>
                  <a:pt x="21538" y="17118"/>
                </a:cubicBezTo>
              </a:path>
              <a:path w="21539" h="18747" stroke="0" extrusionOk="0">
                <a:moveTo>
                  <a:pt x="10728" y="0"/>
                </a:moveTo>
                <a:cubicBezTo>
                  <a:pt x="16948" y="3559"/>
                  <a:pt x="20998" y="9972"/>
                  <a:pt x="21538" y="17118"/>
                </a:cubicBezTo>
                <a:lnTo>
                  <a:pt x="0" y="18747"/>
                </a:lnTo>
                <a:close/>
              </a:path>
            </a:pathLst>
          </a:custGeom>
          <a:noFill/>
          <a:ln w="38100">
            <a:solidFill>
              <a:srgbClr val="FF0000"/>
            </a:solidFill>
            <a:round/>
            <a:headEnd/>
            <a:tailEnd type="triangle" w="med" len="med"/>
          </a:ln>
        </p:spPr>
        <p:txBody>
          <a:bodyPr wrap="none" anchor="ctr"/>
          <a:lstStyle/>
          <a:p>
            <a:endParaRPr lang="es-ES"/>
          </a:p>
        </p:txBody>
      </p:sp>
      <p:sp>
        <p:nvSpPr>
          <p:cNvPr id="23570" name="Rectangle 1047"/>
          <p:cNvSpPr>
            <a:spLocks noChangeArrowheads="1"/>
          </p:cNvSpPr>
          <p:nvPr/>
        </p:nvSpPr>
        <p:spPr bwMode="auto">
          <a:xfrm>
            <a:off x="2362200" y="2286000"/>
            <a:ext cx="1905000" cy="533400"/>
          </a:xfrm>
          <a:prstGeom prst="rect">
            <a:avLst/>
          </a:prstGeom>
          <a:solidFill>
            <a:schemeClr val="bg1"/>
          </a:solidFill>
          <a:ln w="9525">
            <a:noFill/>
            <a:miter lim="800000"/>
            <a:headEnd/>
            <a:tailEnd/>
          </a:ln>
        </p:spPr>
        <p:txBody>
          <a:bodyPr wrap="none" anchor="ctr"/>
          <a:lstStyle/>
          <a:p>
            <a:endParaRPr lang="es-ES"/>
          </a:p>
        </p:txBody>
      </p:sp>
      <p:sp>
        <p:nvSpPr>
          <p:cNvPr id="23571" name="Rectangle 1048"/>
          <p:cNvSpPr>
            <a:spLocks noChangeArrowheads="1"/>
          </p:cNvSpPr>
          <p:nvPr/>
        </p:nvSpPr>
        <p:spPr bwMode="auto">
          <a:xfrm>
            <a:off x="2438400" y="2667000"/>
            <a:ext cx="1066800" cy="381000"/>
          </a:xfrm>
          <a:prstGeom prst="rect">
            <a:avLst/>
          </a:prstGeom>
          <a:solidFill>
            <a:schemeClr val="bg1"/>
          </a:solidFill>
          <a:ln w="9525">
            <a:noFill/>
            <a:miter lim="800000"/>
            <a:headEnd/>
            <a:tailEnd/>
          </a:ln>
        </p:spPr>
        <p:txBody>
          <a:bodyPr wrap="none" anchor="ctr"/>
          <a:lstStyle/>
          <a:p>
            <a:endParaRPr lang="es-ES"/>
          </a:p>
        </p:txBody>
      </p:sp>
      <p:sp>
        <p:nvSpPr>
          <p:cNvPr id="23572" name="Rectangle 1051"/>
          <p:cNvSpPr>
            <a:spLocks noChangeArrowheads="1"/>
          </p:cNvSpPr>
          <p:nvPr/>
        </p:nvSpPr>
        <p:spPr bwMode="auto">
          <a:xfrm>
            <a:off x="2057400" y="1981200"/>
            <a:ext cx="304800" cy="4876800"/>
          </a:xfrm>
          <a:prstGeom prst="rect">
            <a:avLst/>
          </a:prstGeom>
          <a:solidFill>
            <a:schemeClr val="bg1"/>
          </a:solidFill>
          <a:ln w="9525">
            <a:noFill/>
            <a:miter lim="800000"/>
            <a:headEnd/>
            <a:tailEnd/>
          </a:ln>
        </p:spPr>
        <p:txBody>
          <a:bodyPr wrap="none" anchor="ctr"/>
          <a:lstStyle/>
          <a:p>
            <a:endParaRPr lang="es-ES"/>
          </a:p>
        </p:txBody>
      </p:sp>
      <p:graphicFrame>
        <p:nvGraphicFramePr>
          <p:cNvPr id="23557" name="Object 2051"/>
          <p:cNvGraphicFramePr>
            <a:graphicFrameLocks noChangeAspect="1"/>
          </p:cNvGraphicFramePr>
          <p:nvPr/>
        </p:nvGraphicFramePr>
        <p:xfrm>
          <a:off x="2057400" y="2438400"/>
          <a:ext cx="2057400" cy="865188"/>
        </p:xfrm>
        <a:graphic>
          <a:graphicData uri="http://schemas.openxmlformats.org/presentationml/2006/ole">
            <mc:AlternateContent xmlns:mc="http://schemas.openxmlformats.org/markup-compatibility/2006">
              <mc:Choice xmlns:v="urn:schemas-microsoft-com:vml" Requires="v">
                <p:oleObj spid="_x0000_s23929" name="Imagen de mapa de bits" r:id="rId10" imgW="4210638" imgH="1771429" progId="Paint.Picture">
                  <p:embed/>
                </p:oleObj>
              </mc:Choice>
              <mc:Fallback>
                <p:oleObj name="Imagen de mapa de bits" r:id="rId10" imgW="4210638" imgH="1771429" progId="Paint.Picture">
                  <p:embed/>
                  <p:pic>
                    <p:nvPicPr>
                      <p:cNvPr id="0" name="Object 205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57400" y="2438400"/>
                        <a:ext cx="2057400"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58" name="Rectangle 1046"/>
          <p:cNvSpPr>
            <a:spLocks noChangeArrowheads="1"/>
          </p:cNvSpPr>
          <p:nvPr/>
        </p:nvSpPr>
        <p:spPr bwMode="auto">
          <a:xfrm>
            <a:off x="2057400" y="2057400"/>
            <a:ext cx="2819400" cy="336550"/>
          </a:xfrm>
          <a:prstGeom prst="rect">
            <a:avLst/>
          </a:prstGeom>
          <a:noFill/>
          <a:ln w="9525">
            <a:noFill/>
            <a:miter lim="800000"/>
            <a:headEnd/>
            <a:tailEnd/>
          </a:ln>
          <a:effectLst/>
        </p:spPr>
        <p:txBody>
          <a:bodyPr>
            <a:spAutoFit/>
          </a:bodyPr>
          <a:lstStyle/>
          <a:p>
            <a:pPr algn="ctr">
              <a:defRPr/>
            </a:pPr>
            <a:r>
              <a:rPr lang="es-ES" sz="1600" b="1">
                <a:solidFill>
                  <a:schemeClr val="accent2"/>
                </a:solidFill>
                <a:effectLst>
                  <a:outerShdw blurRad="38100" dist="38100" dir="2700000" algn="tl">
                    <a:srgbClr val="000000"/>
                  </a:outerShdw>
                </a:effectLst>
                <a:latin typeface="Arial" pitchFamily="34" charset="0"/>
                <a:cs typeface="Times New Roman" pitchFamily="18" charset="0"/>
              </a:rPr>
              <a:t>Presión cte e</a:t>
            </a:r>
            <a:r>
              <a:rPr lang="es-AR" sz="1600" b="1">
                <a:solidFill>
                  <a:schemeClr val="accent2"/>
                </a:solidFill>
                <a:effectLst>
                  <a:outerShdw blurRad="38100" dist="38100" dir="2700000" algn="tl">
                    <a:srgbClr val="000000"/>
                  </a:outerShdw>
                </a:effectLst>
                <a:latin typeface="Arial" pitchFamily="34" charset="0"/>
                <a:cs typeface="Times New Roman" pitchFamily="18" charset="0"/>
              </a:rPr>
              <a:t>n lim </a:t>
            </a:r>
            <a:r>
              <a:rPr lang="es-ES" sz="1600" b="1">
                <a:solidFill>
                  <a:schemeClr val="accent2"/>
                </a:solidFill>
                <a:effectLst>
                  <a:outerShdw blurRad="38100" dist="38100" dir="2700000" algn="tl">
                    <a:srgbClr val="000000"/>
                  </a:outerShdw>
                </a:effectLst>
                <a:latin typeface="Arial" pitchFamily="34" charset="0"/>
                <a:cs typeface="Times New Roman" pitchFamily="18" charset="0"/>
              </a:rPr>
              <a:t>exterior</a:t>
            </a:r>
          </a:p>
        </p:txBody>
      </p:sp>
      <p:sp>
        <p:nvSpPr>
          <p:cNvPr id="23574" name="Arc 1031"/>
          <p:cNvSpPr>
            <a:spLocks/>
          </p:cNvSpPr>
          <p:nvPr/>
        </p:nvSpPr>
        <p:spPr bwMode="auto">
          <a:xfrm rot="10399676" flipV="1">
            <a:off x="1217613" y="2362200"/>
            <a:ext cx="942975" cy="246063"/>
          </a:xfrm>
          <a:custGeom>
            <a:avLst/>
            <a:gdLst>
              <a:gd name="T0" fmla="*/ 0 w 25192"/>
              <a:gd name="T1" fmla="*/ 27668 h 25666"/>
              <a:gd name="T2" fmla="*/ 34756144 w 25192"/>
              <a:gd name="T3" fmla="*/ 2359035 h 25666"/>
              <a:gd name="T4" fmla="*/ 5032819 w 25192"/>
              <a:gd name="T5" fmla="*/ 1985320 h 25666"/>
              <a:gd name="T6" fmla="*/ 0 60000 65536"/>
              <a:gd name="T7" fmla="*/ 0 60000 65536"/>
              <a:gd name="T8" fmla="*/ 0 60000 65536"/>
              <a:gd name="T9" fmla="*/ 0 w 25192"/>
              <a:gd name="T10" fmla="*/ 0 h 25666"/>
              <a:gd name="T11" fmla="*/ 25192 w 25192"/>
              <a:gd name="T12" fmla="*/ 25666 h 25666"/>
            </a:gdLst>
            <a:ahLst/>
            <a:cxnLst>
              <a:cxn ang="T6">
                <a:pos x="T0" y="T1"/>
              </a:cxn>
              <a:cxn ang="T7">
                <a:pos x="T2" y="T3"/>
              </a:cxn>
              <a:cxn ang="T8">
                <a:pos x="T4" y="T5"/>
              </a:cxn>
            </a:cxnLst>
            <a:rect l="T9" t="T10" r="T11" b="T12"/>
            <a:pathLst>
              <a:path w="25192" h="25666" fill="none" extrusionOk="0">
                <a:moveTo>
                  <a:pt x="-1" y="300"/>
                </a:moveTo>
                <a:cubicBezTo>
                  <a:pt x="1186" y="100"/>
                  <a:pt x="2388" y="-1"/>
                  <a:pt x="3592" y="0"/>
                </a:cubicBezTo>
                <a:cubicBezTo>
                  <a:pt x="15521" y="0"/>
                  <a:pt x="25192" y="9670"/>
                  <a:pt x="25192" y="21600"/>
                </a:cubicBezTo>
                <a:cubicBezTo>
                  <a:pt x="25192" y="22964"/>
                  <a:pt x="25062" y="24325"/>
                  <a:pt x="24805" y="25665"/>
                </a:cubicBezTo>
              </a:path>
              <a:path w="25192" h="25666" stroke="0" extrusionOk="0">
                <a:moveTo>
                  <a:pt x="-1" y="300"/>
                </a:moveTo>
                <a:cubicBezTo>
                  <a:pt x="1186" y="100"/>
                  <a:pt x="2388" y="-1"/>
                  <a:pt x="3592" y="0"/>
                </a:cubicBezTo>
                <a:cubicBezTo>
                  <a:pt x="15521" y="0"/>
                  <a:pt x="25192" y="9670"/>
                  <a:pt x="25192" y="21600"/>
                </a:cubicBezTo>
                <a:cubicBezTo>
                  <a:pt x="25192" y="22964"/>
                  <a:pt x="25062" y="24325"/>
                  <a:pt x="24805" y="25665"/>
                </a:cubicBezTo>
                <a:lnTo>
                  <a:pt x="3592" y="21600"/>
                </a:lnTo>
                <a:close/>
              </a:path>
            </a:pathLst>
          </a:custGeom>
          <a:noFill/>
          <a:ln w="38100">
            <a:solidFill>
              <a:schemeClr val="accent2"/>
            </a:solidFill>
            <a:round/>
            <a:headEnd type="triangle" w="med" len="med"/>
            <a:tailEnd/>
          </a:ln>
        </p:spPr>
        <p:txBody>
          <a:bodyPr wrap="none" anchor="ctr"/>
          <a:lstStyle/>
          <a:p>
            <a:endParaRPr lang="es-ES"/>
          </a:p>
        </p:txBody>
      </p:sp>
      <p:grpSp>
        <p:nvGrpSpPr>
          <p:cNvPr id="23575" name="Group 1056"/>
          <p:cNvGrpSpPr>
            <a:grpSpLocks/>
          </p:cNvGrpSpPr>
          <p:nvPr/>
        </p:nvGrpSpPr>
        <p:grpSpPr bwMode="auto">
          <a:xfrm rot="-1459535">
            <a:off x="6400800" y="4495800"/>
            <a:ext cx="381000" cy="381000"/>
            <a:chOff x="4032" y="2880"/>
            <a:chExt cx="240" cy="240"/>
          </a:xfrm>
        </p:grpSpPr>
        <p:sp>
          <p:nvSpPr>
            <p:cNvPr id="23577" name="Line 1052"/>
            <p:cNvSpPr>
              <a:spLocks noChangeShapeType="1"/>
            </p:cNvSpPr>
            <p:nvPr/>
          </p:nvSpPr>
          <p:spPr bwMode="auto">
            <a:xfrm flipH="1" flipV="1">
              <a:off x="4080" y="2880"/>
              <a:ext cx="96" cy="240"/>
            </a:xfrm>
            <a:prstGeom prst="line">
              <a:avLst/>
            </a:prstGeom>
            <a:noFill/>
            <a:ln w="9525">
              <a:solidFill>
                <a:srgbClr val="FF0000"/>
              </a:solidFill>
              <a:round/>
              <a:headEnd/>
              <a:tailEnd type="triangle" w="med" len="med"/>
            </a:ln>
          </p:spPr>
          <p:txBody>
            <a:bodyPr/>
            <a:lstStyle/>
            <a:p>
              <a:endParaRPr lang="es-ES"/>
            </a:p>
          </p:txBody>
        </p:sp>
        <p:sp>
          <p:nvSpPr>
            <p:cNvPr id="23578" name="Line 1053"/>
            <p:cNvSpPr>
              <a:spLocks noChangeShapeType="1"/>
            </p:cNvSpPr>
            <p:nvPr/>
          </p:nvSpPr>
          <p:spPr bwMode="auto">
            <a:xfrm flipV="1">
              <a:off x="4080" y="2928"/>
              <a:ext cx="144" cy="192"/>
            </a:xfrm>
            <a:prstGeom prst="line">
              <a:avLst/>
            </a:prstGeom>
            <a:noFill/>
            <a:ln w="9525">
              <a:solidFill>
                <a:schemeClr val="tx1"/>
              </a:solidFill>
              <a:round/>
              <a:headEnd/>
              <a:tailEnd/>
            </a:ln>
          </p:spPr>
          <p:txBody>
            <a:bodyPr/>
            <a:lstStyle/>
            <a:p>
              <a:endParaRPr lang="es-ES"/>
            </a:p>
          </p:txBody>
        </p:sp>
        <p:sp>
          <p:nvSpPr>
            <p:cNvPr id="23579" name="Line 1055"/>
            <p:cNvSpPr>
              <a:spLocks noChangeShapeType="1"/>
            </p:cNvSpPr>
            <p:nvPr/>
          </p:nvSpPr>
          <p:spPr bwMode="auto">
            <a:xfrm>
              <a:off x="4032" y="2976"/>
              <a:ext cx="240" cy="96"/>
            </a:xfrm>
            <a:prstGeom prst="line">
              <a:avLst/>
            </a:prstGeom>
            <a:noFill/>
            <a:ln w="9525">
              <a:solidFill>
                <a:schemeClr val="tx1"/>
              </a:solidFill>
              <a:round/>
              <a:headEnd/>
              <a:tailEnd/>
            </a:ln>
          </p:spPr>
          <p:txBody>
            <a:bodyPr/>
            <a:lstStyle/>
            <a:p>
              <a:endParaRPr lang="es-ES"/>
            </a:p>
          </p:txBody>
        </p:sp>
      </p:grpSp>
      <p:sp>
        <p:nvSpPr>
          <p:cNvPr id="28" name="Text Box 11"/>
          <p:cNvSpPr txBox="1">
            <a:spLocks noChangeArrowheads="1"/>
          </p:cNvSpPr>
          <p:nvPr/>
        </p:nvSpPr>
        <p:spPr bwMode="auto">
          <a:xfrm>
            <a:off x="8279661" y="6286520"/>
            <a:ext cx="864339" cy="276999"/>
          </a:xfrm>
          <a:prstGeom prst="rect">
            <a:avLst/>
          </a:prstGeom>
          <a:noFill/>
          <a:ln w="9525">
            <a:noFill/>
            <a:miter lim="800000"/>
            <a:headEnd/>
            <a:tailEnd/>
          </a:ln>
          <a:effectLst/>
        </p:spPr>
        <p:txBody>
          <a:bodyPr wrap="none">
            <a:spAutoFit/>
          </a:bodyPr>
          <a:lstStyle/>
          <a:p>
            <a:pPr>
              <a:defRPr/>
            </a:pPr>
            <a:r>
              <a:rPr lang="es-AR" sz="1200" b="1" dirty="0">
                <a:solidFill>
                  <a:srgbClr val="CC9900"/>
                </a:solidFill>
                <a:effectLst>
                  <a:outerShdw blurRad="38100" dist="38100" dir="2700000" algn="tl">
                    <a:srgbClr val="000000"/>
                  </a:outerShdw>
                </a:effectLst>
              </a:rPr>
              <a:t>MLC 2-34</a:t>
            </a:r>
            <a:endParaRPr lang="es-ES" sz="1200" b="1" dirty="0">
              <a:solidFill>
                <a:srgbClr val="CC99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5" name="Rectangle 1033"/>
          <p:cNvSpPr>
            <a:spLocks noChangeArrowheads="1"/>
          </p:cNvSpPr>
          <p:nvPr/>
        </p:nvSpPr>
        <p:spPr bwMode="auto">
          <a:xfrm>
            <a:off x="1981200" y="152400"/>
            <a:ext cx="5632450" cy="366713"/>
          </a:xfrm>
          <a:prstGeom prst="rect">
            <a:avLst/>
          </a:prstGeom>
          <a:noFill/>
          <a:ln w="9525">
            <a:noFill/>
            <a:miter lim="800000"/>
            <a:headEnd/>
            <a:tailEnd/>
          </a:ln>
          <a:effectLst/>
        </p:spPr>
        <p:txBody>
          <a:bodyPr wrap="none">
            <a:spAutoFit/>
          </a:bodyPr>
          <a:lstStyle/>
          <a:p>
            <a:pPr>
              <a:defRPr/>
            </a:pPr>
            <a:r>
              <a:rPr lang="es-AR" sz="1800" b="1" dirty="0">
                <a:solidFill>
                  <a:schemeClr val="accent2"/>
                </a:solidFill>
                <a:effectLst>
                  <a:outerShdw blurRad="38100" dist="38100" dir="2700000" algn="tl">
                    <a:srgbClr val="000000"/>
                  </a:outerShdw>
                </a:effectLst>
                <a:latin typeface="Arial" pitchFamily="34" charset="0"/>
                <a:cs typeface="Times New Roman" pitchFamily="18" charset="0"/>
              </a:rPr>
              <a:t>SOLUCIONES</a:t>
            </a:r>
            <a:r>
              <a:rPr lang="es-ES" sz="1800" b="1" dirty="0">
                <a:solidFill>
                  <a:schemeClr val="accent2"/>
                </a:solidFill>
                <a:effectLst>
                  <a:outerShdw blurRad="38100" dist="38100" dir="2700000" algn="tl">
                    <a:srgbClr val="000000"/>
                  </a:outerShdw>
                </a:effectLst>
                <a:latin typeface="Arial" pitchFamily="34" charset="0"/>
                <a:cs typeface="Times New Roman" pitchFamily="18" charset="0"/>
              </a:rPr>
              <a:t> DE </a:t>
            </a:r>
            <a:r>
              <a:rPr lang="es-AR" sz="1800" b="1" dirty="0">
                <a:solidFill>
                  <a:schemeClr val="accent2"/>
                </a:solidFill>
                <a:effectLst>
                  <a:outerShdw blurRad="38100" dist="38100" dir="2700000" algn="tl">
                    <a:srgbClr val="000000"/>
                  </a:outerShdw>
                </a:effectLst>
                <a:latin typeface="Arial" pitchFamily="34" charset="0"/>
                <a:cs typeface="Times New Roman" pitchFamily="18" charset="0"/>
              </a:rPr>
              <a:t>LA ECUACIÓN DE DIFUSIVIDAD</a:t>
            </a:r>
            <a:endParaRPr lang="es-ES" sz="1800" b="1" dirty="0">
              <a:solidFill>
                <a:schemeClr val="accent2"/>
              </a:solidFill>
              <a:effectLst>
                <a:outerShdw blurRad="38100" dist="38100" dir="2700000" algn="tl">
                  <a:srgbClr val="000000"/>
                </a:outerShdw>
              </a:effectLst>
              <a:latin typeface="Arial" pitchFamily="34" charset="0"/>
              <a:cs typeface="Times New Roman" pitchFamily="18" charset="0"/>
            </a:endParaRPr>
          </a:p>
        </p:txBody>
      </p:sp>
      <p:graphicFrame>
        <p:nvGraphicFramePr>
          <p:cNvPr id="24578" name="Object 1024"/>
          <p:cNvGraphicFramePr>
            <a:graphicFrameLocks noChangeAspect="1"/>
          </p:cNvGraphicFramePr>
          <p:nvPr/>
        </p:nvGraphicFramePr>
        <p:xfrm>
          <a:off x="228600" y="668338"/>
          <a:ext cx="8610600" cy="5570537"/>
        </p:xfrm>
        <a:graphic>
          <a:graphicData uri="http://schemas.openxmlformats.org/presentationml/2006/ole">
            <mc:AlternateContent xmlns:mc="http://schemas.openxmlformats.org/markup-compatibility/2006">
              <mc:Choice xmlns:v="urn:schemas-microsoft-com:vml" Requires="v">
                <p:oleObj spid="_x0000_s24671" name="Imagen de mapa de bits" r:id="rId4" imgW="9790476" imgH="6335009" progId="Paint.Picture">
                  <p:embed/>
                </p:oleObj>
              </mc:Choice>
              <mc:Fallback>
                <p:oleObj name="Imagen de mapa de bits" r:id="rId4" imgW="9790476" imgH="6335009" progId="Paint.Picture">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668338"/>
                        <a:ext cx="8610600" cy="55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 Box 11"/>
          <p:cNvSpPr txBox="1">
            <a:spLocks noChangeArrowheads="1"/>
          </p:cNvSpPr>
          <p:nvPr/>
        </p:nvSpPr>
        <p:spPr bwMode="auto">
          <a:xfrm>
            <a:off x="8218488" y="6583363"/>
            <a:ext cx="864339" cy="276999"/>
          </a:xfrm>
          <a:prstGeom prst="rect">
            <a:avLst/>
          </a:prstGeom>
          <a:noFill/>
          <a:ln w="9525">
            <a:noFill/>
            <a:miter lim="800000"/>
            <a:headEnd/>
            <a:tailEnd/>
          </a:ln>
          <a:effectLst/>
        </p:spPr>
        <p:txBody>
          <a:bodyPr wrap="none">
            <a:spAutoFit/>
          </a:bodyPr>
          <a:lstStyle/>
          <a:p>
            <a:pPr>
              <a:defRPr/>
            </a:pPr>
            <a:r>
              <a:rPr lang="es-AR" sz="1200" b="1" dirty="0">
                <a:solidFill>
                  <a:srgbClr val="CC9900"/>
                </a:solidFill>
                <a:effectLst>
                  <a:outerShdw blurRad="38100" dist="38100" dir="2700000" algn="tl">
                    <a:srgbClr val="000000"/>
                  </a:outerShdw>
                </a:effectLst>
              </a:rPr>
              <a:t>MLC 2-35</a:t>
            </a:r>
            <a:endParaRPr lang="es-ES" sz="1200" b="1" dirty="0">
              <a:solidFill>
                <a:srgbClr val="CC99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533400" y="228600"/>
            <a:ext cx="8001000" cy="830997"/>
          </a:xfrm>
          <a:prstGeom prst="rect">
            <a:avLst/>
          </a:prstGeom>
          <a:noFill/>
          <a:ln w="9525">
            <a:noFill/>
            <a:miter lim="800000"/>
            <a:headEnd/>
            <a:tailEnd/>
          </a:ln>
          <a:effectLst/>
        </p:spPr>
        <p:txBody>
          <a:bodyPr>
            <a:spAutoFit/>
          </a:bodyPr>
          <a:lstStyle/>
          <a:p>
            <a:pPr algn="ctr">
              <a:defRPr/>
            </a:pPr>
            <a:r>
              <a:rPr lang="es-ES" b="1" dirty="0">
                <a:solidFill>
                  <a:srgbClr val="CC0099"/>
                </a:solidFill>
                <a:effectLst>
                  <a:outerShdw blurRad="38100" dist="38100" dir="2700000" algn="tl">
                    <a:srgbClr val="000000"/>
                  </a:outerShdw>
                </a:effectLst>
                <a:cs typeface="Times New Roman" pitchFamily="18" charset="0"/>
              </a:rPr>
              <a:t>Comportamiento </a:t>
            </a:r>
            <a:r>
              <a:rPr lang="es-AR" b="1" dirty="0">
                <a:solidFill>
                  <a:srgbClr val="CC0099"/>
                </a:solidFill>
                <a:effectLst>
                  <a:outerShdw blurRad="38100" dist="38100" dir="2700000" algn="tl">
                    <a:srgbClr val="000000"/>
                  </a:outerShdw>
                </a:effectLst>
                <a:cs typeface="Times New Roman" pitchFamily="18" charset="0"/>
              </a:rPr>
              <a:t>de la presión en un pozo, en Reservorio Circular </a:t>
            </a:r>
            <a:r>
              <a:rPr lang="es-AR" b="1" dirty="0" err="1">
                <a:solidFill>
                  <a:srgbClr val="CC0099"/>
                </a:solidFill>
                <a:effectLst>
                  <a:outerShdw blurRad="38100" dist="38100" dir="2700000" algn="tl">
                    <a:srgbClr val="000000"/>
                  </a:outerShdw>
                </a:effectLst>
                <a:cs typeface="Times New Roman" pitchFamily="18" charset="0"/>
              </a:rPr>
              <a:t>Límitado</a:t>
            </a:r>
            <a:r>
              <a:rPr lang="es-AR" b="1" dirty="0">
                <a:solidFill>
                  <a:srgbClr val="CC0099"/>
                </a:solidFill>
                <a:effectLst>
                  <a:outerShdw blurRad="38100" dist="38100" dir="2700000" algn="tl">
                    <a:srgbClr val="000000"/>
                  </a:outerShdw>
                </a:effectLst>
                <a:cs typeface="Times New Roman" pitchFamily="18" charset="0"/>
              </a:rPr>
              <a:t> a q= </a:t>
            </a:r>
            <a:r>
              <a:rPr lang="es-AR" b="1" dirty="0" err="1">
                <a:solidFill>
                  <a:srgbClr val="CC0099"/>
                </a:solidFill>
                <a:effectLst>
                  <a:outerShdw blurRad="38100" dist="38100" dir="2700000" algn="tl">
                    <a:srgbClr val="000000"/>
                  </a:outerShdw>
                </a:effectLst>
                <a:cs typeface="Times New Roman" pitchFamily="18" charset="0"/>
              </a:rPr>
              <a:t>cte</a:t>
            </a:r>
            <a:r>
              <a:rPr lang="es-AR" b="1" dirty="0">
                <a:solidFill>
                  <a:srgbClr val="CC0099"/>
                </a:solidFill>
                <a:effectLst>
                  <a:outerShdw blurRad="38100" dist="38100" dir="2700000" algn="tl">
                    <a:srgbClr val="000000"/>
                  </a:outerShdw>
                </a:effectLst>
                <a:cs typeface="Times New Roman" pitchFamily="18" charset="0"/>
              </a:rPr>
              <a:t> </a:t>
            </a:r>
            <a:endParaRPr lang="es-ES" b="1" dirty="0">
              <a:solidFill>
                <a:srgbClr val="CC0099"/>
              </a:solidFill>
              <a:effectLst>
                <a:outerShdw blurRad="38100" dist="38100" dir="2700000" algn="tl">
                  <a:srgbClr val="000000"/>
                </a:outerShdw>
              </a:effectLst>
              <a:cs typeface="Times New Roman" pitchFamily="18" charset="0"/>
            </a:endParaRPr>
          </a:p>
        </p:txBody>
      </p:sp>
      <p:sp>
        <p:nvSpPr>
          <p:cNvPr id="45059" name="Rectangle 3"/>
          <p:cNvSpPr>
            <a:spLocks noChangeArrowheads="1"/>
          </p:cNvSpPr>
          <p:nvPr/>
        </p:nvSpPr>
        <p:spPr bwMode="auto">
          <a:xfrm>
            <a:off x="304800" y="1066800"/>
            <a:ext cx="8458200" cy="3600986"/>
          </a:xfrm>
          <a:prstGeom prst="rect">
            <a:avLst/>
          </a:prstGeom>
          <a:noFill/>
          <a:ln w="9525">
            <a:noFill/>
            <a:miter lim="800000"/>
            <a:headEnd/>
            <a:tailEnd/>
          </a:ln>
          <a:effectLst/>
        </p:spPr>
        <p:txBody>
          <a:bodyPr>
            <a:spAutoFit/>
          </a:bodyPr>
          <a:lstStyle/>
          <a:p>
            <a:pPr algn="just">
              <a:defRPr/>
            </a:pPr>
            <a:r>
              <a:rPr lang="es-ES" sz="2000" dirty="0">
                <a:cs typeface="Times New Roman" pitchFamily="18" charset="0"/>
              </a:rPr>
              <a:t>Si consideramos que las presunciones </a:t>
            </a:r>
            <a:r>
              <a:rPr lang="es-AR" sz="2000" dirty="0">
                <a:cs typeface="Times New Roman" pitchFamily="18" charset="0"/>
              </a:rPr>
              <a:t>sobre</a:t>
            </a:r>
            <a:r>
              <a:rPr lang="es-ES" sz="2000" dirty="0">
                <a:cs typeface="Times New Roman" pitchFamily="18" charset="0"/>
              </a:rPr>
              <a:t> la formación y el </a:t>
            </a:r>
            <a:r>
              <a:rPr lang="es-ES" sz="2000" dirty="0" err="1">
                <a:cs typeface="Times New Roman" pitchFamily="18" charset="0"/>
              </a:rPr>
              <a:t>líq</a:t>
            </a:r>
            <a:r>
              <a:rPr lang="es-AR" sz="2000" dirty="0">
                <a:cs typeface="Times New Roman" pitchFamily="18" charset="0"/>
              </a:rPr>
              <a:t>.</a:t>
            </a:r>
            <a:r>
              <a:rPr lang="es-ES" sz="2000" dirty="0">
                <a:cs typeface="Times New Roman" pitchFamily="18" charset="0"/>
              </a:rPr>
              <a:t> que se hicieron en la derivación de las soluciones anteriores s</a:t>
            </a:r>
            <a:r>
              <a:rPr lang="es-AR" sz="2000" dirty="0">
                <a:cs typeface="Times New Roman" pitchFamily="18" charset="0"/>
              </a:rPr>
              <a:t>e</a:t>
            </a:r>
            <a:r>
              <a:rPr lang="es-ES" sz="2000" dirty="0">
                <a:cs typeface="Times New Roman" pitchFamily="18" charset="0"/>
              </a:rPr>
              <a:t> </a:t>
            </a:r>
            <a:r>
              <a:rPr lang="es-AR" sz="2000" dirty="0">
                <a:cs typeface="Times New Roman" pitchFamily="18" charset="0"/>
              </a:rPr>
              <a:t>cumplen,</a:t>
            </a:r>
            <a:r>
              <a:rPr lang="es-ES" sz="2000" dirty="0">
                <a:cs typeface="Times New Roman" pitchFamily="18" charset="0"/>
              </a:rPr>
              <a:t> entonces el comportamiento de la presión del pozo para </a:t>
            </a:r>
            <a:r>
              <a:rPr lang="es-AR" sz="2000" dirty="0">
                <a:cs typeface="Times New Roman" pitchFamily="18" charset="0"/>
              </a:rPr>
              <a:t>q= </a:t>
            </a:r>
            <a:r>
              <a:rPr lang="es-ES" sz="2000" dirty="0" err="1">
                <a:cs typeface="Times New Roman" pitchFamily="18" charset="0"/>
              </a:rPr>
              <a:t>cte</a:t>
            </a:r>
            <a:r>
              <a:rPr lang="es-AR" sz="2000" dirty="0">
                <a:cs typeface="Times New Roman" pitchFamily="18" charset="0"/>
              </a:rPr>
              <a:t>. será:</a:t>
            </a:r>
            <a:r>
              <a:rPr lang="es-ES" sz="2000" dirty="0">
                <a:cs typeface="Times New Roman" pitchFamily="18" charset="0"/>
              </a:rPr>
              <a:t> </a:t>
            </a:r>
            <a:endParaRPr lang="es-AR" sz="2000" dirty="0">
              <a:cs typeface="Times New Roman" pitchFamily="18" charset="0"/>
            </a:endParaRPr>
          </a:p>
          <a:p>
            <a:pPr algn="just">
              <a:lnSpc>
                <a:spcPct val="25000"/>
              </a:lnSpc>
              <a:defRPr/>
            </a:pPr>
            <a:endParaRPr lang="es-ES" sz="2000" dirty="0">
              <a:cs typeface="Times New Roman" pitchFamily="18" charset="0"/>
            </a:endParaRPr>
          </a:p>
          <a:p>
            <a:pPr algn="just" eaLnBrk="0" hangingPunct="0">
              <a:defRPr/>
            </a:pPr>
            <a:r>
              <a:rPr lang="es-AR" sz="2000" dirty="0">
                <a:cs typeface="Times New Roman" pitchFamily="18" charset="0"/>
              </a:rPr>
              <a:t>- </a:t>
            </a:r>
            <a:r>
              <a:rPr lang="es-ES" sz="2000" dirty="0">
                <a:cs typeface="Times New Roman" pitchFamily="18" charset="0"/>
              </a:rPr>
              <a:t>Durante los </a:t>
            </a:r>
            <a:r>
              <a:rPr lang="es-ES" sz="2000" b="1" dirty="0">
                <a:solidFill>
                  <a:srgbClr val="CC0099"/>
                </a:solidFill>
                <a:cs typeface="Times New Roman" pitchFamily="18" charset="0"/>
              </a:rPr>
              <a:t>primeros tiempos </a:t>
            </a:r>
            <a:r>
              <a:rPr lang="es-ES" sz="2000" dirty="0">
                <a:cs typeface="Times New Roman" pitchFamily="18" charset="0"/>
              </a:rPr>
              <a:t>se puede describir con exactitud, por la </a:t>
            </a:r>
            <a:r>
              <a:rPr lang="es-ES" sz="2000" dirty="0" err="1">
                <a:cs typeface="Times New Roman" pitchFamily="18" charset="0"/>
              </a:rPr>
              <a:t>ec</a:t>
            </a:r>
            <a:r>
              <a:rPr lang="es-AR" sz="2000" dirty="0">
                <a:cs typeface="Times New Roman" pitchFamily="18" charset="0"/>
              </a:rPr>
              <a:t>. A</a:t>
            </a:r>
            <a:r>
              <a:rPr lang="es-ES" sz="2000" dirty="0">
                <a:cs typeface="Times New Roman" pitchFamily="18" charset="0"/>
              </a:rPr>
              <a:t>. </a:t>
            </a:r>
            <a:r>
              <a:rPr lang="es-AR" sz="2000" dirty="0">
                <a:cs typeface="Times New Roman" pitchFamily="18" charset="0"/>
              </a:rPr>
              <a:t>Es</a:t>
            </a:r>
            <a:r>
              <a:rPr lang="es-ES" sz="2000" dirty="0">
                <a:cs typeface="Times New Roman" pitchFamily="18" charset="0"/>
              </a:rPr>
              <a:t> el mismo que el de un </a:t>
            </a:r>
            <a:r>
              <a:rPr lang="es-AR" sz="2000" dirty="0">
                <a:cs typeface="Times New Roman" pitchFamily="18" charset="0"/>
              </a:rPr>
              <a:t>reservorio</a:t>
            </a:r>
            <a:r>
              <a:rPr lang="es-ES" sz="2000" dirty="0">
                <a:cs typeface="Times New Roman" pitchFamily="18" charset="0"/>
              </a:rPr>
              <a:t> </a:t>
            </a:r>
            <a:r>
              <a:rPr lang="es-AR" sz="2000" dirty="0">
                <a:cs typeface="Times New Roman" pitchFamily="18" charset="0"/>
              </a:rPr>
              <a:t>infinito y </a:t>
            </a:r>
            <a:r>
              <a:rPr lang="es-ES" sz="2000" dirty="0">
                <a:cs typeface="Times New Roman" pitchFamily="18" charset="0"/>
              </a:rPr>
              <a:t>se describe como </a:t>
            </a:r>
            <a:r>
              <a:rPr lang="es-AR" sz="2000" dirty="0">
                <a:cs typeface="Times New Roman" pitchFamily="18" charset="0"/>
              </a:rPr>
              <a:t>un </a:t>
            </a:r>
            <a:r>
              <a:rPr lang="es-AR" sz="2000" dirty="0">
                <a:solidFill>
                  <a:srgbClr val="33CC33"/>
                </a:solidFill>
                <a:effectLst>
                  <a:outerShdw blurRad="38100" dist="38100" dir="2700000" algn="tl">
                    <a:srgbClr val="000000"/>
                  </a:outerShdw>
                </a:effectLst>
                <a:cs typeface="Times New Roman" pitchFamily="18" charset="0"/>
              </a:rPr>
              <a:t>flujo </a:t>
            </a:r>
            <a:r>
              <a:rPr lang="es-ES" sz="2000" dirty="0">
                <a:solidFill>
                  <a:srgbClr val="33CC33"/>
                </a:solidFill>
                <a:effectLst>
                  <a:outerShdw blurRad="38100" dist="38100" dir="2700000" algn="tl">
                    <a:srgbClr val="000000"/>
                  </a:outerShdw>
                </a:effectLst>
                <a:cs typeface="Times New Roman" pitchFamily="18" charset="0"/>
              </a:rPr>
              <a:t>transitorio.</a:t>
            </a:r>
            <a:r>
              <a:rPr lang="es-AR" sz="2000" b="1" dirty="0">
                <a:solidFill>
                  <a:srgbClr val="CC9900"/>
                </a:solidFill>
                <a:effectLst>
                  <a:outerShdw blurRad="38100" dist="38100" dir="2700000" algn="tl">
                    <a:srgbClr val="000000"/>
                  </a:outerShdw>
                </a:effectLst>
              </a:rPr>
              <a:t> </a:t>
            </a:r>
            <a:r>
              <a:rPr lang="es-AR" sz="1800" dirty="0">
                <a:cs typeface="Times New Roman" pitchFamily="18" charset="0"/>
              </a:rPr>
              <a:t>(ver </a:t>
            </a:r>
            <a:r>
              <a:rPr lang="es-AR" sz="1800">
                <a:cs typeface="Times New Roman" pitchFamily="18" charset="0"/>
              </a:rPr>
              <a:t>MLC </a:t>
            </a:r>
            <a:r>
              <a:rPr lang="es-AR" sz="1800" smtClean="0">
                <a:cs typeface="Times New Roman" pitchFamily="18" charset="0"/>
              </a:rPr>
              <a:t>2-35)</a:t>
            </a:r>
            <a:endParaRPr lang="es-AR" sz="2000" dirty="0">
              <a:cs typeface="Times New Roman" pitchFamily="18" charset="0"/>
            </a:endParaRPr>
          </a:p>
          <a:p>
            <a:pPr algn="just" eaLnBrk="0" hangingPunct="0">
              <a:lnSpc>
                <a:spcPct val="25000"/>
              </a:lnSpc>
              <a:defRPr/>
            </a:pPr>
            <a:endParaRPr lang="es-AR" sz="2000" dirty="0">
              <a:solidFill>
                <a:srgbClr val="33CC33"/>
              </a:solidFill>
              <a:effectLst>
                <a:outerShdw blurRad="38100" dist="38100" dir="2700000" algn="tl">
                  <a:srgbClr val="000000"/>
                </a:outerShdw>
              </a:effectLst>
              <a:cs typeface="Times New Roman" pitchFamily="18" charset="0"/>
            </a:endParaRPr>
          </a:p>
          <a:p>
            <a:pPr algn="just" eaLnBrk="0" hangingPunct="0">
              <a:defRPr/>
            </a:pPr>
            <a:r>
              <a:rPr lang="es-AR" sz="2000" dirty="0">
                <a:cs typeface="Times New Roman" pitchFamily="18" charset="0"/>
              </a:rPr>
              <a:t>-</a:t>
            </a:r>
            <a:r>
              <a:rPr lang="es-AR" sz="2000" b="1" dirty="0">
                <a:solidFill>
                  <a:srgbClr val="CC0099"/>
                </a:solidFill>
                <a:cs typeface="Times New Roman" pitchFamily="18" charset="0"/>
              </a:rPr>
              <a:t>A</a:t>
            </a:r>
            <a:r>
              <a:rPr lang="es-ES" sz="2000" b="1" dirty="0">
                <a:solidFill>
                  <a:srgbClr val="CC0099"/>
                </a:solidFill>
                <a:cs typeface="Times New Roman" pitchFamily="18" charset="0"/>
              </a:rPr>
              <a:t> mayor tiempo</a:t>
            </a:r>
            <a:r>
              <a:rPr lang="es-ES" sz="2000" dirty="0">
                <a:cs typeface="Times New Roman" pitchFamily="18" charset="0"/>
              </a:rPr>
              <a:t> de producción</a:t>
            </a:r>
            <a:r>
              <a:rPr lang="es-AR" sz="2000" dirty="0">
                <a:cs typeface="Times New Roman" pitchFamily="18" charset="0"/>
              </a:rPr>
              <a:t>, si</a:t>
            </a:r>
            <a:r>
              <a:rPr lang="es-ES" sz="2000" dirty="0">
                <a:cs typeface="Times New Roman" pitchFamily="18" charset="0"/>
              </a:rPr>
              <a:t> no hay flujo a través del límite de drenaje, el comportamiento de la presión se convierte en una función lineal del tiempo. </a:t>
            </a:r>
            <a:r>
              <a:rPr lang="es-AR" sz="2000" dirty="0">
                <a:cs typeface="Times New Roman" pitchFamily="18" charset="0"/>
              </a:rPr>
              <a:t>El </a:t>
            </a:r>
            <a:r>
              <a:rPr lang="es-ES" sz="2000" dirty="0">
                <a:cs typeface="Times New Roman" pitchFamily="18" charset="0"/>
              </a:rPr>
              <a:t>estado </a:t>
            </a:r>
            <a:r>
              <a:rPr lang="es-AR" sz="2000" dirty="0">
                <a:cs typeface="Times New Roman" pitchFamily="18" charset="0"/>
              </a:rPr>
              <a:t>es </a:t>
            </a:r>
            <a:r>
              <a:rPr lang="es-ES" sz="2000" dirty="0" err="1">
                <a:solidFill>
                  <a:srgbClr val="FF0000"/>
                </a:solidFill>
                <a:effectLst>
                  <a:outerShdw blurRad="38100" dist="38100" dir="2700000" algn="tl">
                    <a:srgbClr val="000000"/>
                  </a:outerShdw>
                </a:effectLst>
                <a:cs typeface="Times New Roman" pitchFamily="18" charset="0"/>
              </a:rPr>
              <a:t>semi</a:t>
            </a:r>
            <a:r>
              <a:rPr lang="es-ES" sz="2000" dirty="0">
                <a:solidFill>
                  <a:srgbClr val="FF0000"/>
                </a:solidFill>
                <a:effectLst>
                  <a:outerShdw blurRad="38100" dist="38100" dir="2700000" algn="tl">
                    <a:srgbClr val="000000"/>
                  </a:outerShdw>
                </a:effectLst>
                <a:cs typeface="Times New Roman" pitchFamily="18" charset="0"/>
              </a:rPr>
              <a:t>-</a:t>
            </a:r>
            <a:r>
              <a:rPr lang="es-AR" sz="2000" dirty="0">
                <a:solidFill>
                  <a:srgbClr val="FF0000"/>
                </a:solidFill>
                <a:effectLst>
                  <a:outerShdw blurRad="38100" dist="38100" dir="2700000" algn="tl">
                    <a:srgbClr val="000000"/>
                  </a:outerShdw>
                </a:effectLst>
                <a:cs typeface="Times New Roman" pitchFamily="18" charset="0"/>
              </a:rPr>
              <a:t>estacionario</a:t>
            </a:r>
            <a:r>
              <a:rPr lang="es-ES" sz="2000" dirty="0">
                <a:cs typeface="Times New Roman" pitchFamily="18" charset="0"/>
              </a:rPr>
              <a:t>. </a:t>
            </a:r>
            <a:r>
              <a:rPr lang="es-AR" sz="2000" dirty="0">
                <a:cs typeface="Times New Roman" pitchFamily="18" charset="0"/>
              </a:rPr>
              <a:t>Acá la</a:t>
            </a:r>
            <a:r>
              <a:rPr lang="es-ES" sz="2000" dirty="0">
                <a:cs typeface="Times New Roman" pitchFamily="18" charset="0"/>
              </a:rPr>
              <a:t> diferencia entre la presión promedio del yacimiento y la presión dinámica de fluencia es constante</a:t>
            </a:r>
            <a:r>
              <a:rPr lang="es-AR" sz="2000" dirty="0">
                <a:cs typeface="Times New Roman" pitchFamily="18" charset="0"/>
              </a:rPr>
              <a:t>; por lo que el Índice de Productividad será </a:t>
            </a:r>
            <a:r>
              <a:rPr lang="es-AR" sz="2000" dirty="0" err="1">
                <a:cs typeface="Times New Roman" pitchFamily="18" charset="0"/>
              </a:rPr>
              <a:t>cte</a:t>
            </a:r>
            <a:r>
              <a:rPr lang="es-ES" sz="2000" dirty="0">
                <a:cs typeface="Times New Roman" pitchFamily="18" charset="0"/>
              </a:rPr>
              <a:t>.</a:t>
            </a:r>
            <a:r>
              <a:rPr lang="es-AR" sz="2000" dirty="0">
                <a:cs typeface="Times New Roman" pitchFamily="18" charset="0"/>
              </a:rPr>
              <a:t> </a:t>
            </a:r>
            <a:r>
              <a:rPr lang="es-AR" sz="2000" dirty="0" err="1">
                <a:cs typeface="Times New Roman" pitchFamily="18" charset="0"/>
              </a:rPr>
              <a:t>tb</a:t>
            </a:r>
            <a:r>
              <a:rPr lang="es-AR" sz="2000" dirty="0">
                <a:cs typeface="Times New Roman" pitchFamily="18" charset="0"/>
              </a:rPr>
              <a:t>.</a:t>
            </a:r>
            <a:r>
              <a:rPr lang="es-ES" sz="2000" dirty="0">
                <a:cs typeface="Times New Roman" pitchFamily="18" charset="0"/>
              </a:rPr>
              <a:t> </a:t>
            </a:r>
            <a:endParaRPr lang="es-ES" sz="2000" dirty="0"/>
          </a:p>
        </p:txBody>
      </p:sp>
      <p:graphicFrame>
        <p:nvGraphicFramePr>
          <p:cNvPr id="25602" name="Object 0"/>
          <p:cNvGraphicFramePr>
            <a:graphicFrameLocks noChangeAspect="1"/>
          </p:cNvGraphicFramePr>
          <p:nvPr/>
        </p:nvGraphicFramePr>
        <p:xfrm>
          <a:off x="1219200" y="4648200"/>
          <a:ext cx="3790950" cy="687388"/>
        </p:xfrm>
        <a:graphic>
          <a:graphicData uri="http://schemas.openxmlformats.org/presentationml/2006/ole">
            <mc:AlternateContent xmlns:mc="http://schemas.openxmlformats.org/markup-compatibility/2006">
              <mc:Choice xmlns:v="urn:schemas-microsoft-com:vml" Requires="v">
                <p:oleObj spid="_x0000_s25788" name="Imagen de mapa de bits" r:id="rId4" imgW="3943901" imgH="714286" progId="Paint.Picture">
                  <p:embed/>
                </p:oleObj>
              </mc:Choice>
              <mc:Fallback>
                <p:oleObj name="Imagen de mapa de bits" r:id="rId4" imgW="3943901" imgH="714286" progId="Paint.Picture">
                  <p:embed/>
                  <p:pic>
                    <p:nvPicPr>
                      <p:cNvPr id="0"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4648200"/>
                        <a:ext cx="3790950" cy="687388"/>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603" name="Object 1"/>
          <p:cNvGraphicFramePr>
            <a:graphicFrameLocks noChangeAspect="1"/>
          </p:cNvGraphicFramePr>
          <p:nvPr/>
        </p:nvGraphicFramePr>
        <p:xfrm>
          <a:off x="6248400" y="4572000"/>
          <a:ext cx="1571625" cy="712788"/>
        </p:xfrm>
        <a:graphic>
          <a:graphicData uri="http://schemas.openxmlformats.org/presentationml/2006/ole">
            <mc:AlternateContent xmlns:mc="http://schemas.openxmlformats.org/markup-compatibility/2006">
              <mc:Choice xmlns:v="urn:schemas-microsoft-com:vml" Requires="v">
                <p:oleObj spid="_x0000_s25789" name="Imagen de mapa de bits" r:id="rId6" imgW="1724266" imgH="781159" progId="Paint.Picture">
                  <p:embed/>
                </p:oleObj>
              </mc:Choice>
              <mc:Fallback>
                <p:oleObj name="Imagen de mapa de bits" r:id="rId6" imgW="1724266" imgH="781159" progId="Paint.Picture">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4572000"/>
                        <a:ext cx="1571625" cy="712788"/>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06" name="Rectangle 6"/>
          <p:cNvSpPr>
            <a:spLocks noChangeArrowheads="1"/>
          </p:cNvSpPr>
          <p:nvPr/>
        </p:nvSpPr>
        <p:spPr bwMode="auto">
          <a:xfrm>
            <a:off x="304800" y="5334000"/>
            <a:ext cx="8534400" cy="1311275"/>
          </a:xfrm>
          <a:prstGeom prst="rect">
            <a:avLst/>
          </a:prstGeom>
          <a:noFill/>
          <a:ln w="9525">
            <a:noFill/>
            <a:miter lim="800000"/>
            <a:headEnd/>
            <a:tailEnd/>
          </a:ln>
        </p:spPr>
        <p:txBody>
          <a:bodyPr>
            <a:spAutoFit/>
          </a:bodyPr>
          <a:lstStyle/>
          <a:p>
            <a:pPr algn="just"/>
            <a:r>
              <a:rPr lang="es-AR" sz="2000" dirty="0">
                <a:cs typeface="Times New Roman" pitchFamily="18" charset="0"/>
              </a:rPr>
              <a:t>En los reservorios no es normal el flujo </a:t>
            </a:r>
            <a:r>
              <a:rPr lang="es-ES" sz="2000" dirty="0">
                <a:cs typeface="Times New Roman" pitchFamily="18" charset="0"/>
              </a:rPr>
              <a:t>de estado estacionario</a:t>
            </a:r>
            <a:r>
              <a:rPr lang="es-AR" sz="2000" dirty="0">
                <a:cs typeface="Times New Roman" pitchFamily="18" charset="0"/>
              </a:rPr>
              <a:t> </a:t>
            </a:r>
            <a:r>
              <a:rPr lang="es-ES" sz="2000" dirty="0">
                <a:cs typeface="Times New Roman" pitchFamily="18" charset="0"/>
              </a:rPr>
              <a:t>a </a:t>
            </a:r>
            <a:r>
              <a:rPr lang="es-AR" sz="2000" dirty="0">
                <a:cs typeface="Times New Roman" pitchFamily="18" charset="0"/>
              </a:rPr>
              <a:t>q=</a:t>
            </a:r>
            <a:r>
              <a:rPr lang="es-ES" sz="2000" dirty="0" err="1">
                <a:cs typeface="Times New Roman" pitchFamily="18" charset="0"/>
              </a:rPr>
              <a:t>cte</a:t>
            </a:r>
            <a:r>
              <a:rPr lang="es-ES" sz="2000" dirty="0">
                <a:cs typeface="Times New Roman" pitchFamily="18" charset="0"/>
              </a:rPr>
              <a:t>, </a:t>
            </a:r>
            <a:r>
              <a:rPr lang="es-AR" sz="2000" dirty="0">
                <a:cs typeface="Times New Roman" pitchFamily="18" charset="0"/>
              </a:rPr>
              <a:t>donde </a:t>
            </a:r>
            <a:r>
              <a:rPr lang="es-ES" sz="2000" dirty="0">
                <a:cs typeface="Times New Roman" pitchFamily="18" charset="0"/>
              </a:rPr>
              <a:t>la presión es independiente del </a:t>
            </a:r>
            <a:r>
              <a:rPr lang="es-ES" sz="2000" dirty="0" err="1">
                <a:cs typeface="Times New Roman" pitchFamily="18" charset="0"/>
              </a:rPr>
              <a:t>tpo</a:t>
            </a:r>
            <a:r>
              <a:rPr lang="es-ES" sz="2000" dirty="0">
                <a:cs typeface="Times New Roman" pitchFamily="18" charset="0"/>
              </a:rPr>
              <a:t>. </a:t>
            </a:r>
            <a:r>
              <a:rPr lang="es-AR" sz="2000" dirty="0">
                <a:cs typeface="Times New Roman" pitchFamily="18" charset="0"/>
              </a:rPr>
              <a:t>A veces </a:t>
            </a:r>
            <a:r>
              <a:rPr lang="es-ES" sz="2000" dirty="0">
                <a:cs typeface="Times New Roman" pitchFamily="18" charset="0"/>
              </a:rPr>
              <a:t>el cambio de presión con el </a:t>
            </a:r>
            <a:r>
              <a:rPr lang="es-ES" sz="2000" dirty="0" err="1">
                <a:cs typeface="Times New Roman" pitchFamily="18" charset="0"/>
              </a:rPr>
              <a:t>tpo</a:t>
            </a:r>
            <a:r>
              <a:rPr lang="es-ES" sz="2000" dirty="0">
                <a:cs typeface="Times New Roman" pitchFamily="18" charset="0"/>
              </a:rPr>
              <a:t> es tan pequeña que </a:t>
            </a:r>
            <a:r>
              <a:rPr lang="es-AR" sz="2000" dirty="0">
                <a:cs typeface="Times New Roman" pitchFamily="18" charset="0"/>
              </a:rPr>
              <a:t>sí </a:t>
            </a:r>
            <a:r>
              <a:rPr lang="es-ES" sz="2000" dirty="0">
                <a:cs typeface="Times New Roman" pitchFamily="18" charset="0"/>
              </a:rPr>
              <a:t>se justifica la hipótesis de flujo en estado estacionario. En sentido estricto, sólo puede ocurrir si no hay agotamiento de masa</a:t>
            </a:r>
            <a:r>
              <a:rPr lang="es-AR" sz="2000" dirty="0">
                <a:cs typeface="Times New Roman" pitchFamily="18" charset="0"/>
              </a:rPr>
              <a:t>.</a:t>
            </a:r>
            <a:endParaRPr lang="es-ES" sz="2000" dirty="0">
              <a:cs typeface="Times New Roman" pitchFamily="18" charset="0"/>
            </a:endParaRPr>
          </a:p>
        </p:txBody>
      </p:sp>
      <p:sp>
        <p:nvSpPr>
          <p:cNvPr id="8" name="Text Box 11"/>
          <p:cNvSpPr txBox="1">
            <a:spLocks noChangeArrowheads="1"/>
          </p:cNvSpPr>
          <p:nvPr/>
        </p:nvSpPr>
        <p:spPr bwMode="auto">
          <a:xfrm>
            <a:off x="8218488" y="6583363"/>
            <a:ext cx="864339" cy="276999"/>
          </a:xfrm>
          <a:prstGeom prst="rect">
            <a:avLst/>
          </a:prstGeom>
          <a:noFill/>
          <a:ln w="9525">
            <a:noFill/>
            <a:miter lim="800000"/>
            <a:headEnd/>
            <a:tailEnd/>
          </a:ln>
          <a:effectLst/>
        </p:spPr>
        <p:txBody>
          <a:bodyPr wrap="none">
            <a:spAutoFit/>
          </a:bodyPr>
          <a:lstStyle/>
          <a:p>
            <a:pPr>
              <a:defRPr/>
            </a:pPr>
            <a:r>
              <a:rPr lang="es-AR" sz="1200" b="1" dirty="0">
                <a:solidFill>
                  <a:srgbClr val="CC9900"/>
                </a:solidFill>
                <a:effectLst>
                  <a:outerShdw blurRad="38100" dist="38100" dir="2700000" algn="tl">
                    <a:srgbClr val="000000"/>
                  </a:outerShdw>
                </a:effectLst>
              </a:rPr>
              <a:t>MLC 2-36</a:t>
            </a:r>
            <a:endParaRPr lang="es-ES" sz="1200" b="1" dirty="0">
              <a:solidFill>
                <a:srgbClr val="CC99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0" y="685800"/>
            <a:ext cx="9144000" cy="366713"/>
          </a:xfrm>
          <a:prstGeom prst="rect">
            <a:avLst/>
          </a:prstGeom>
          <a:noFill/>
          <a:ln w="9525">
            <a:noFill/>
            <a:miter lim="800000"/>
            <a:headEnd/>
            <a:tailEnd/>
          </a:ln>
          <a:effectLst/>
        </p:spPr>
        <p:txBody>
          <a:bodyPr>
            <a:spAutoFit/>
          </a:bodyPr>
          <a:lstStyle/>
          <a:p>
            <a:pPr algn="ctr">
              <a:defRPr/>
            </a:pPr>
            <a:r>
              <a:rPr lang="es-ES" sz="1800" b="1">
                <a:solidFill>
                  <a:srgbClr val="FF0000"/>
                </a:solidFill>
                <a:effectLst>
                  <a:outerShdw blurRad="38100" dist="38100" dir="2700000" algn="tl">
                    <a:srgbClr val="000000"/>
                  </a:outerShdw>
                </a:effectLst>
                <a:latin typeface="Arial" pitchFamily="34" charset="0"/>
                <a:cs typeface="Times New Roman" pitchFamily="18" charset="0"/>
              </a:rPr>
              <a:t>Comportamiento del flujo </a:t>
            </a:r>
            <a:r>
              <a:rPr lang="es-AR" sz="1800" b="1">
                <a:solidFill>
                  <a:srgbClr val="FF0000"/>
                </a:solidFill>
                <a:effectLst>
                  <a:outerShdw blurRad="38100" dist="38100" dir="2700000" algn="tl">
                    <a:srgbClr val="000000"/>
                  </a:outerShdw>
                </a:effectLst>
                <a:latin typeface="Arial" pitchFamily="34" charset="0"/>
                <a:cs typeface="Times New Roman" pitchFamily="18" charset="0"/>
              </a:rPr>
              <a:t>en </a:t>
            </a:r>
            <a:r>
              <a:rPr lang="es-ES" sz="1800" b="1">
                <a:solidFill>
                  <a:srgbClr val="FF0000"/>
                </a:solidFill>
                <a:effectLst>
                  <a:outerShdw blurRad="38100" dist="38100" dir="2700000" algn="tl">
                    <a:srgbClr val="000000"/>
                  </a:outerShdw>
                </a:effectLst>
                <a:latin typeface="Arial" pitchFamily="34" charset="0"/>
                <a:cs typeface="Times New Roman" pitchFamily="18" charset="0"/>
              </a:rPr>
              <a:t>estado transitorio, semi estacionario y estacionario</a:t>
            </a:r>
          </a:p>
        </p:txBody>
      </p:sp>
      <p:sp>
        <p:nvSpPr>
          <p:cNvPr id="22548" name="Text Box 20"/>
          <p:cNvSpPr txBox="1">
            <a:spLocks noChangeArrowheads="1"/>
          </p:cNvSpPr>
          <p:nvPr/>
        </p:nvSpPr>
        <p:spPr bwMode="auto">
          <a:xfrm>
            <a:off x="0" y="228600"/>
            <a:ext cx="9144000" cy="366713"/>
          </a:xfrm>
          <a:prstGeom prst="rect">
            <a:avLst/>
          </a:prstGeom>
          <a:noFill/>
          <a:ln w="9525">
            <a:noFill/>
            <a:miter lim="800000"/>
            <a:headEnd/>
            <a:tailEnd/>
          </a:ln>
          <a:effectLst/>
        </p:spPr>
        <p:txBody>
          <a:bodyPr>
            <a:spAutoFit/>
          </a:bodyPr>
          <a:lstStyle/>
          <a:p>
            <a:pPr algn="ctr">
              <a:defRPr/>
            </a:pPr>
            <a:r>
              <a:rPr lang="es-AR" sz="1800" b="1">
                <a:solidFill>
                  <a:srgbClr val="FF0000"/>
                </a:solidFill>
                <a:effectLst>
                  <a:outerShdw blurRad="38100" dist="38100" dir="2700000" algn="tl">
                    <a:srgbClr val="000000"/>
                  </a:outerShdw>
                </a:effectLst>
                <a:latin typeface="Arial" pitchFamily="34" charset="0"/>
              </a:rPr>
              <a:t>Declinación de la presión en un pozo, en Reservorio Circular Límitado a q= cte </a:t>
            </a:r>
            <a:endParaRPr lang="es-ES" sz="1800" b="1">
              <a:solidFill>
                <a:srgbClr val="FF0000"/>
              </a:solidFill>
              <a:effectLst>
                <a:outerShdw blurRad="38100" dist="38100" dir="2700000" algn="tl">
                  <a:srgbClr val="000000"/>
                </a:outerShdw>
              </a:effectLst>
              <a:latin typeface="Arial" pitchFamily="34" charset="0"/>
            </a:endParaRPr>
          </a:p>
        </p:txBody>
      </p:sp>
      <p:graphicFrame>
        <p:nvGraphicFramePr>
          <p:cNvPr id="26626" name="Object 32"/>
          <p:cNvGraphicFramePr>
            <a:graphicFrameLocks noChangeAspect="1"/>
          </p:cNvGraphicFramePr>
          <p:nvPr/>
        </p:nvGraphicFramePr>
        <p:xfrm>
          <a:off x="609600" y="1371600"/>
          <a:ext cx="7696200" cy="5287963"/>
        </p:xfrm>
        <a:graphic>
          <a:graphicData uri="http://schemas.openxmlformats.org/presentationml/2006/ole">
            <mc:AlternateContent xmlns:mc="http://schemas.openxmlformats.org/markup-compatibility/2006">
              <mc:Choice xmlns:v="urn:schemas-microsoft-com:vml" Requires="v">
                <p:oleObj spid="_x0000_s26718" name="Imagen de mapa de bits" r:id="rId4" imgW="8164065" imgH="5609524" progId="Paint.Picture">
                  <p:embed/>
                </p:oleObj>
              </mc:Choice>
              <mc:Fallback>
                <p:oleObj name="Imagen de mapa de bits" r:id="rId4" imgW="8164065" imgH="5609524" progId="Paint.Picture">
                  <p:embed/>
                  <p:pic>
                    <p:nvPicPr>
                      <p:cNvPr id="0" name="Object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371600"/>
                        <a:ext cx="7696200" cy="528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Box 11"/>
          <p:cNvSpPr txBox="1">
            <a:spLocks noChangeArrowheads="1"/>
          </p:cNvSpPr>
          <p:nvPr/>
        </p:nvSpPr>
        <p:spPr bwMode="auto">
          <a:xfrm>
            <a:off x="8218488" y="6583363"/>
            <a:ext cx="864339" cy="276999"/>
          </a:xfrm>
          <a:prstGeom prst="rect">
            <a:avLst/>
          </a:prstGeom>
          <a:noFill/>
          <a:ln w="9525">
            <a:noFill/>
            <a:miter lim="800000"/>
            <a:headEnd/>
            <a:tailEnd/>
          </a:ln>
          <a:effectLst/>
        </p:spPr>
        <p:txBody>
          <a:bodyPr wrap="none">
            <a:spAutoFit/>
          </a:bodyPr>
          <a:lstStyle/>
          <a:p>
            <a:pPr>
              <a:defRPr/>
            </a:pPr>
            <a:r>
              <a:rPr lang="es-AR" sz="1200" b="1" dirty="0">
                <a:solidFill>
                  <a:srgbClr val="CC9900"/>
                </a:solidFill>
                <a:effectLst>
                  <a:outerShdw blurRad="38100" dist="38100" dir="2700000" algn="tl">
                    <a:srgbClr val="000000"/>
                  </a:outerShdw>
                </a:effectLst>
              </a:rPr>
              <a:t>MLC 3-37</a:t>
            </a:r>
            <a:endParaRPr lang="es-ES" sz="1200" b="1" dirty="0">
              <a:solidFill>
                <a:srgbClr val="CC99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1024"/>
          <p:cNvGraphicFramePr>
            <a:graphicFrameLocks noChangeAspect="1"/>
          </p:cNvGraphicFramePr>
          <p:nvPr/>
        </p:nvGraphicFramePr>
        <p:xfrm>
          <a:off x="4419600" y="457200"/>
          <a:ext cx="4330700" cy="5516563"/>
        </p:xfrm>
        <a:graphic>
          <a:graphicData uri="http://schemas.openxmlformats.org/presentationml/2006/ole">
            <mc:AlternateContent xmlns:mc="http://schemas.openxmlformats.org/markup-compatibility/2006">
              <mc:Choice xmlns:v="urn:schemas-microsoft-com:vml" Requires="v">
                <p:oleObj spid="_x0000_s27742" name="Imagen de mapa de bits" r:id="rId4" imgW="4809524" imgH="6125430" progId="Paint.Picture">
                  <p:embed/>
                </p:oleObj>
              </mc:Choice>
              <mc:Fallback>
                <p:oleObj name="Imagen de mapa de bits" r:id="rId4" imgW="4809524" imgH="6125430" progId="Paint.Picture">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57200"/>
                        <a:ext cx="4330700" cy="5516563"/>
                      </a:xfrm>
                      <a:prstGeom prst="rect">
                        <a:avLst/>
                      </a:prstGeom>
                      <a:noFill/>
                      <a:ln w="38100">
                        <a:solidFill>
                          <a:srgbClr val="CC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011" name="Rectangle 1027"/>
          <p:cNvSpPr>
            <a:spLocks noChangeArrowheads="1"/>
          </p:cNvSpPr>
          <p:nvPr/>
        </p:nvSpPr>
        <p:spPr bwMode="auto">
          <a:xfrm>
            <a:off x="228600" y="228600"/>
            <a:ext cx="4114800" cy="6035675"/>
          </a:xfrm>
          <a:prstGeom prst="rect">
            <a:avLst/>
          </a:prstGeom>
          <a:noFill/>
          <a:ln w="9525">
            <a:noFill/>
            <a:miter lim="800000"/>
            <a:headEnd/>
            <a:tailEnd/>
          </a:ln>
          <a:effectLst/>
        </p:spPr>
        <p:txBody>
          <a:bodyPr>
            <a:spAutoFit/>
          </a:bodyPr>
          <a:lstStyle/>
          <a:p>
            <a:pPr>
              <a:defRPr/>
            </a:pPr>
            <a:r>
              <a:rPr lang="es-AR" sz="2000">
                <a:cs typeface="Times New Roman" pitchFamily="18" charset="0"/>
              </a:rPr>
              <a:t>Se presentan </a:t>
            </a:r>
            <a:r>
              <a:rPr lang="es-ES" sz="2000">
                <a:cs typeface="Times New Roman" pitchFamily="18" charset="0"/>
              </a:rPr>
              <a:t>las soluciones </a:t>
            </a:r>
            <a:r>
              <a:rPr lang="es-AR" sz="2000">
                <a:cs typeface="Times New Roman" pitchFamily="18" charset="0"/>
              </a:rPr>
              <a:t>a las ec. anteriores </a:t>
            </a:r>
            <a:r>
              <a:rPr lang="es-ES" sz="2000">
                <a:cs typeface="Times New Roman" pitchFamily="18" charset="0"/>
              </a:rPr>
              <a:t>para la caída de presión adimensional, en el </a:t>
            </a:r>
            <a:r>
              <a:rPr lang="es-ES" sz="2000" u="sng">
                <a:solidFill>
                  <a:srgbClr val="FF0000"/>
                </a:solidFill>
                <a:effectLst>
                  <a:outerShdw blurRad="38100" dist="38100" dir="2700000" algn="tl">
                    <a:srgbClr val="000000"/>
                  </a:outerShdw>
                </a:effectLst>
                <a:cs typeface="Times New Roman" pitchFamily="18" charset="0"/>
              </a:rPr>
              <a:t>pozo </a:t>
            </a:r>
            <a:r>
              <a:rPr lang="es-AR" sz="2000" u="sng">
                <a:solidFill>
                  <a:srgbClr val="FF0000"/>
                </a:solidFill>
                <a:effectLst>
                  <a:outerShdw blurRad="38100" dist="38100" dir="2700000" algn="tl">
                    <a:srgbClr val="000000"/>
                  </a:outerShdw>
                </a:effectLst>
                <a:cs typeface="Times New Roman" pitchFamily="18" charset="0"/>
              </a:rPr>
              <a:t>de </a:t>
            </a:r>
            <a:r>
              <a:rPr lang="es-ES" sz="2000" u="sng">
                <a:solidFill>
                  <a:srgbClr val="FF0000"/>
                </a:solidFill>
                <a:effectLst>
                  <a:outerShdw blurRad="38100" dist="38100" dir="2700000" algn="tl">
                    <a:srgbClr val="000000"/>
                  </a:outerShdw>
                </a:effectLst>
                <a:cs typeface="Times New Roman" pitchFamily="18" charset="0"/>
              </a:rPr>
              <a:t>un reservorio infinito y</a:t>
            </a:r>
            <a:r>
              <a:rPr lang="es-AR" sz="2000" u="sng">
                <a:solidFill>
                  <a:srgbClr val="FF0000"/>
                </a:solidFill>
                <a:effectLst>
                  <a:outerShdw blurRad="38100" dist="38100" dir="2700000" algn="tl">
                    <a:srgbClr val="000000"/>
                  </a:outerShdw>
                </a:effectLst>
                <a:cs typeface="Times New Roman" pitchFamily="18" charset="0"/>
              </a:rPr>
              <a:t> en </a:t>
            </a:r>
            <a:r>
              <a:rPr lang="es-ES" sz="2000" u="sng">
                <a:solidFill>
                  <a:srgbClr val="FF0000"/>
                </a:solidFill>
                <a:effectLst>
                  <a:outerShdw blurRad="38100" dist="38100" dir="2700000" algn="tl">
                    <a:srgbClr val="000000"/>
                  </a:outerShdw>
                </a:effectLst>
                <a:cs typeface="Times New Roman" pitchFamily="18" charset="0"/>
              </a:rPr>
              <a:t>un reservorio ci</a:t>
            </a:r>
            <a:r>
              <a:rPr lang="es-AR" sz="2000" u="sng">
                <a:solidFill>
                  <a:srgbClr val="FF0000"/>
                </a:solidFill>
                <a:effectLst>
                  <a:outerShdw blurRad="38100" dist="38100" dir="2700000" algn="tl">
                    <a:srgbClr val="000000"/>
                  </a:outerShdw>
                </a:effectLst>
                <a:cs typeface="Times New Roman" pitchFamily="18" charset="0"/>
              </a:rPr>
              <a:t>rcular limitado</a:t>
            </a:r>
          </a:p>
          <a:p>
            <a:pPr>
              <a:defRPr/>
            </a:pPr>
            <a:endParaRPr lang="es-AR" sz="2000" u="sng">
              <a:solidFill>
                <a:srgbClr val="FF0000"/>
              </a:solidFill>
              <a:effectLst>
                <a:outerShdw blurRad="38100" dist="38100" dir="2700000" algn="tl">
                  <a:srgbClr val="000000"/>
                </a:outerShdw>
              </a:effectLst>
              <a:cs typeface="Times New Roman" pitchFamily="18" charset="0"/>
            </a:endParaRPr>
          </a:p>
          <a:p>
            <a:pPr eaLnBrk="0" hangingPunct="0">
              <a:defRPr/>
            </a:pPr>
            <a:r>
              <a:rPr lang="es-ES" sz="2000">
                <a:cs typeface="Times New Roman" pitchFamily="18" charset="0"/>
              </a:rPr>
              <a:t>Hasta la interferencia con el límite las soluciones de los comportamientos de la presión en ambos casos son idénticas. </a:t>
            </a:r>
            <a:r>
              <a:rPr lang="es-AR" sz="2000">
                <a:cs typeface="Times New Roman" pitchFamily="18" charset="0"/>
              </a:rPr>
              <a:t>Vemos que</a:t>
            </a:r>
            <a:r>
              <a:rPr lang="es-ES" sz="2000">
                <a:cs typeface="Times New Roman" pitchFamily="18" charset="0"/>
              </a:rPr>
              <a:t> la curva r</a:t>
            </a:r>
            <a:r>
              <a:rPr lang="es-ES" sz="2000" baseline="-25000">
                <a:cs typeface="Times New Roman" pitchFamily="18" charset="0"/>
              </a:rPr>
              <a:t>eD</a:t>
            </a:r>
            <a:r>
              <a:rPr lang="es-ES" sz="2000">
                <a:cs typeface="Times New Roman" pitchFamily="18" charset="0"/>
              </a:rPr>
              <a:t>= 10, que se aparta del comportamiento del yacimiento infinito en t</a:t>
            </a:r>
            <a:r>
              <a:rPr lang="es-ES" sz="2000" baseline="-25000">
                <a:cs typeface="Times New Roman" pitchFamily="18" charset="0"/>
              </a:rPr>
              <a:t>Dw</a:t>
            </a:r>
            <a:r>
              <a:rPr lang="es-ES" sz="2000">
                <a:cs typeface="Times New Roman" pitchFamily="18" charset="0"/>
              </a:rPr>
              <a:t> = 16. Las curvas de r</a:t>
            </a:r>
            <a:r>
              <a:rPr lang="es-ES" sz="2000" baseline="-25000">
                <a:cs typeface="Times New Roman" pitchFamily="18" charset="0"/>
              </a:rPr>
              <a:t>eD</a:t>
            </a:r>
            <a:r>
              <a:rPr lang="es-ES" sz="2000">
                <a:cs typeface="Times New Roman" pitchFamily="18" charset="0"/>
              </a:rPr>
              <a:t> = 6 y r</a:t>
            </a:r>
            <a:r>
              <a:rPr lang="es-ES" sz="2000" baseline="-25000">
                <a:cs typeface="Times New Roman" pitchFamily="18" charset="0"/>
              </a:rPr>
              <a:t>eD</a:t>
            </a:r>
            <a:r>
              <a:rPr lang="es-ES" sz="2000">
                <a:cs typeface="Times New Roman" pitchFamily="18" charset="0"/>
              </a:rPr>
              <a:t> = 8 se separan antes. </a:t>
            </a:r>
            <a:endParaRPr lang="es-AR" sz="2000">
              <a:cs typeface="Times New Roman" pitchFamily="18" charset="0"/>
            </a:endParaRPr>
          </a:p>
          <a:p>
            <a:pPr eaLnBrk="0" hangingPunct="0">
              <a:lnSpc>
                <a:spcPct val="50000"/>
              </a:lnSpc>
              <a:defRPr/>
            </a:pPr>
            <a:endParaRPr lang="es-AR" sz="2000">
              <a:cs typeface="Times New Roman" pitchFamily="18" charset="0"/>
            </a:endParaRPr>
          </a:p>
          <a:p>
            <a:pPr eaLnBrk="0" hangingPunct="0">
              <a:defRPr/>
            </a:pPr>
            <a:r>
              <a:rPr lang="es-AR" sz="2000">
                <a:cs typeface="Times New Roman" pitchFamily="18" charset="0"/>
              </a:rPr>
              <a:t>Al no</a:t>
            </a:r>
            <a:r>
              <a:rPr lang="es-ES" sz="2000">
                <a:cs typeface="Times New Roman" pitchFamily="18" charset="0"/>
              </a:rPr>
              <a:t> entra</a:t>
            </a:r>
            <a:r>
              <a:rPr lang="es-AR" sz="2000">
                <a:cs typeface="Times New Roman" pitchFamily="18" charset="0"/>
              </a:rPr>
              <a:t>r</a:t>
            </a:r>
            <a:r>
              <a:rPr lang="es-ES" sz="2000">
                <a:cs typeface="Times New Roman" pitchFamily="18" charset="0"/>
              </a:rPr>
              <a:t> </a:t>
            </a:r>
            <a:r>
              <a:rPr lang="es-AR" sz="2000">
                <a:cs typeface="Times New Roman" pitchFamily="18" charset="0"/>
              </a:rPr>
              <a:t>fluidos al sistema por el límite, </a:t>
            </a:r>
            <a:r>
              <a:rPr lang="es-ES" sz="2000">
                <a:cs typeface="Times New Roman" pitchFamily="18" charset="0"/>
              </a:rPr>
              <a:t>la presión en el pozo y en todo el reservorio disminuye con el tiempo como resultado del agotamiento de la masa del sistema. </a:t>
            </a:r>
          </a:p>
        </p:txBody>
      </p:sp>
      <p:sp>
        <p:nvSpPr>
          <p:cNvPr id="5" name="Text Box 11"/>
          <p:cNvSpPr txBox="1">
            <a:spLocks noChangeArrowheads="1"/>
          </p:cNvSpPr>
          <p:nvPr/>
        </p:nvSpPr>
        <p:spPr bwMode="auto">
          <a:xfrm>
            <a:off x="8218488" y="6583363"/>
            <a:ext cx="864339" cy="276999"/>
          </a:xfrm>
          <a:prstGeom prst="rect">
            <a:avLst/>
          </a:prstGeom>
          <a:noFill/>
          <a:ln w="9525">
            <a:noFill/>
            <a:miter lim="800000"/>
            <a:headEnd/>
            <a:tailEnd/>
          </a:ln>
          <a:effectLst/>
        </p:spPr>
        <p:txBody>
          <a:bodyPr wrap="none">
            <a:spAutoFit/>
          </a:bodyPr>
          <a:lstStyle/>
          <a:p>
            <a:pPr>
              <a:defRPr/>
            </a:pPr>
            <a:r>
              <a:rPr lang="es-AR" sz="1200" b="1" dirty="0">
                <a:solidFill>
                  <a:srgbClr val="CC9900"/>
                </a:solidFill>
                <a:effectLst>
                  <a:outerShdw blurRad="38100" dist="38100" dir="2700000" algn="tl">
                    <a:srgbClr val="000000"/>
                  </a:outerShdw>
                </a:effectLst>
              </a:rPr>
              <a:t>MLC 2-38</a:t>
            </a:r>
            <a:endParaRPr lang="es-ES" sz="1200" b="1" dirty="0">
              <a:solidFill>
                <a:srgbClr val="CC99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Object 2"/>
          <p:cNvGraphicFramePr>
            <a:graphicFrameLocks noChangeAspect="1"/>
          </p:cNvGraphicFramePr>
          <p:nvPr/>
        </p:nvGraphicFramePr>
        <p:xfrm>
          <a:off x="990600" y="914400"/>
          <a:ext cx="7164388" cy="3400425"/>
        </p:xfrm>
        <a:graphic>
          <a:graphicData uri="http://schemas.openxmlformats.org/presentationml/2006/ole">
            <mc:AlternateContent xmlns:mc="http://schemas.openxmlformats.org/markup-compatibility/2006">
              <mc:Choice xmlns:v="urn:schemas-microsoft-com:vml" Requires="v">
                <p:oleObj spid="_x0000_s28766" name="Imagen de mapa de bits" r:id="rId4" imgW="7163800" imgH="3400900" progId="Paint.Picture">
                  <p:embed/>
                </p:oleObj>
              </mc:Choice>
              <mc:Fallback>
                <p:oleObj name="Imagen de mapa de bits" r:id="rId4" imgW="7163800" imgH="3400900" progId="Paint.Pictur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914400"/>
                        <a:ext cx="7164388" cy="3400425"/>
                      </a:xfrm>
                      <a:prstGeom prst="rect">
                        <a:avLst/>
                      </a:prstGeom>
                      <a:noFill/>
                      <a:ln w="38100">
                        <a:solidFill>
                          <a:srgbClr val="CC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75" name="Rectangle 3"/>
          <p:cNvSpPr>
            <a:spLocks noChangeArrowheads="1"/>
          </p:cNvSpPr>
          <p:nvPr/>
        </p:nvSpPr>
        <p:spPr bwMode="auto">
          <a:xfrm>
            <a:off x="533400" y="4495800"/>
            <a:ext cx="8153400" cy="2133600"/>
          </a:xfrm>
          <a:prstGeom prst="rect">
            <a:avLst/>
          </a:prstGeom>
          <a:noFill/>
          <a:ln w="9525">
            <a:noFill/>
            <a:miter lim="800000"/>
            <a:headEnd/>
            <a:tailEnd/>
          </a:ln>
        </p:spPr>
        <p:txBody>
          <a:bodyPr>
            <a:spAutoFit/>
          </a:bodyPr>
          <a:lstStyle/>
          <a:p>
            <a:r>
              <a:rPr lang="es-AR" sz="2000">
                <a:cs typeface="Times New Roman" pitchFamily="18" charset="0"/>
              </a:rPr>
              <a:t>Las</a:t>
            </a:r>
            <a:r>
              <a:rPr lang="es-ES" sz="2000">
                <a:cs typeface="Times New Roman" pitchFamily="18" charset="0"/>
              </a:rPr>
              <a:t> soluciones son idénticas hasta que el efecto de la frontera se hace sentir. Dado que en este caso una presión constante se mantiene en el límite exterior, el sistema de flujo alcanza una condición de equilibrio (estado estacionario) y la presión se convierte así en constante. </a:t>
            </a:r>
            <a:endParaRPr lang="es-AR" sz="2000">
              <a:cs typeface="Times New Roman" pitchFamily="18" charset="0"/>
            </a:endParaRPr>
          </a:p>
          <a:p>
            <a:pPr>
              <a:lnSpc>
                <a:spcPct val="70000"/>
              </a:lnSpc>
            </a:pPr>
            <a:endParaRPr lang="es-ES" sz="2000">
              <a:cs typeface="Times New Roman" pitchFamily="18" charset="0"/>
            </a:endParaRPr>
          </a:p>
          <a:p>
            <a:r>
              <a:rPr lang="es-ES" sz="2000">
                <a:cs typeface="Times New Roman" pitchFamily="18" charset="0"/>
              </a:rPr>
              <a:t>Observe que los reservorios de mayor tamaño siguen el comportamiento del yacimiento infinito por más tiempo que los más pequeños. </a:t>
            </a:r>
            <a:endParaRPr lang="es-ES" sz="2000"/>
          </a:p>
        </p:txBody>
      </p:sp>
      <p:sp>
        <p:nvSpPr>
          <p:cNvPr id="44036" name="Rectangle 4"/>
          <p:cNvSpPr>
            <a:spLocks noChangeArrowheads="1"/>
          </p:cNvSpPr>
          <p:nvPr/>
        </p:nvSpPr>
        <p:spPr bwMode="auto">
          <a:xfrm>
            <a:off x="228600" y="0"/>
            <a:ext cx="8643938" cy="701675"/>
          </a:xfrm>
          <a:prstGeom prst="rect">
            <a:avLst/>
          </a:prstGeom>
          <a:noFill/>
          <a:ln w="9525">
            <a:noFill/>
            <a:miter lim="800000"/>
            <a:headEnd/>
            <a:tailEnd/>
          </a:ln>
          <a:effectLst/>
        </p:spPr>
        <p:txBody>
          <a:bodyPr>
            <a:spAutoFit/>
          </a:bodyPr>
          <a:lstStyle/>
          <a:p>
            <a:pPr algn="ctr">
              <a:defRPr/>
            </a:pPr>
            <a:r>
              <a:rPr lang="es-AR" sz="2000">
                <a:solidFill>
                  <a:srgbClr val="CC0099"/>
                </a:solidFill>
                <a:effectLst>
                  <a:outerShdw blurRad="38100" dist="38100" dir="2700000" algn="tl">
                    <a:srgbClr val="000000"/>
                  </a:outerShdw>
                </a:effectLst>
                <a:cs typeface="Times New Roman" pitchFamily="18" charset="0"/>
              </a:rPr>
              <a:t>Vemos una</a:t>
            </a:r>
            <a:r>
              <a:rPr lang="es-ES" sz="2000">
                <a:solidFill>
                  <a:srgbClr val="CC0099"/>
                </a:solidFill>
                <a:effectLst>
                  <a:outerShdw blurRad="38100" dist="38100" dir="2700000" algn="tl">
                    <a:srgbClr val="000000"/>
                  </a:outerShdw>
                </a:effectLst>
                <a:cs typeface="Times New Roman" pitchFamily="18" charset="0"/>
              </a:rPr>
              <a:t> comparación de la </a:t>
            </a:r>
            <a:r>
              <a:rPr lang="es-ES" sz="2000">
                <a:solidFill>
                  <a:srgbClr val="CC0099"/>
                </a:solidFill>
                <a:effectLst>
                  <a:outerShdw blurRad="38100" dist="38100" dir="2700000" algn="tl">
                    <a:srgbClr val="000000"/>
                  </a:outerShdw>
                </a:effectLst>
                <a:cs typeface="Times New Roman" pitchFamily="18" charset="0"/>
                <a:sym typeface="Symbol" pitchFamily="18" charset="2"/>
              </a:rPr>
              <a:t></a:t>
            </a:r>
            <a:r>
              <a:rPr lang="es-AR" sz="2000">
                <a:solidFill>
                  <a:srgbClr val="CC0099"/>
                </a:solidFill>
                <a:effectLst>
                  <a:outerShdw blurRad="38100" dist="38100" dir="2700000" algn="tl">
                    <a:srgbClr val="000000"/>
                  </a:outerShdw>
                </a:effectLst>
                <a:cs typeface="Times New Roman" pitchFamily="18" charset="0"/>
                <a:sym typeface="Symbol" pitchFamily="18" charset="2"/>
              </a:rPr>
              <a:t>p</a:t>
            </a:r>
            <a:r>
              <a:rPr lang="es-AR" sz="2000" baseline="-25000">
                <a:solidFill>
                  <a:srgbClr val="CC0099"/>
                </a:solidFill>
                <a:effectLst>
                  <a:outerShdw blurRad="38100" dist="38100" dir="2700000" algn="tl">
                    <a:srgbClr val="000000"/>
                  </a:outerShdw>
                </a:effectLst>
                <a:cs typeface="Times New Roman" pitchFamily="18" charset="0"/>
                <a:sym typeface="Symbol" pitchFamily="18" charset="2"/>
              </a:rPr>
              <a:t>D</a:t>
            </a:r>
            <a:r>
              <a:rPr lang="es-ES" sz="2000">
                <a:solidFill>
                  <a:srgbClr val="CC0099"/>
                </a:solidFill>
                <a:effectLst>
                  <a:outerShdw blurRad="38100" dist="38100" dir="2700000" algn="tl">
                    <a:srgbClr val="000000"/>
                  </a:outerShdw>
                </a:effectLst>
                <a:cs typeface="Times New Roman" pitchFamily="18" charset="0"/>
              </a:rPr>
              <a:t> de un reservorio infinito con otro</a:t>
            </a:r>
            <a:r>
              <a:rPr lang="es-AR" sz="2000">
                <a:solidFill>
                  <a:srgbClr val="CC0099"/>
                </a:solidFill>
                <a:effectLst>
                  <a:outerShdw blurRad="38100" dist="38100" dir="2700000" algn="tl">
                    <a:srgbClr val="000000"/>
                  </a:outerShdw>
                </a:effectLst>
                <a:cs typeface="Times New Roman" pitchFamily="18" charset="0"/>
              </a:rPr>
              <a:t>s</a:t>
            </a:r>
            <a:r>
              <a:rPr lang="es-ES" sz="2000">
                <a:solidFill>
                  <a:srgbClr val="CC0099"/>
                </a:solidFill>
                <a:effectLst>
                  <a:outerShdw blurRad="38100" dist="38100" dir="2700000" algn="tl">
                    <a:srgbClr val="000000"/>
                  </a:outerShdw>
                </a:effectLst>
                <a:cs typeface="Times New Roman" pitchFamily="18" charset="0"/>
              </a:rPr>
              <a:t> reservorio</a:t>
            </a:r>
            <a:r>
              <a:rPr lang="es-AR" sz="2000">
                <a:solidFill>
                  <a:srgbClr val="CC0099"/>
                </a:solidFill>
                <a:effectLst>
                  <a:outerShdw blurRad="38100" dist="38100" dir="2700000" algn="tl">
                    <a:srgbClr val="000000"/>
                  </a:outerShdw>
                </a:effectLst>
                <a:cs typeface="Times New Roman" pitchFamily="18" charset="0"/>
              </a:rPr>
              <a:t>s</a:t>
            </a:r>
            <a:r>
              <a:rPr lang="es-ES" sz="2000">
                <a:solidFill>
                  <a:srgbClr val="CC0099"/>
                </a:solidFill>
                <a:effectLst>
                  <a:outerShdw blurRad="38100" dist="38100" dir="2700000" algn="tl">
                    <a:srgbClr val="000000"/>
                  </a:outerShdw>
                </a:effectLst>
                <a:cs typeface="Times New Roman" pitchFamily="18" charset="0"/>
              </a:rPr>
              <a:t> con la presión c</a:t>
            </a:r>
            <a:r>
              <a:rPr lang="es-AR" sz="2000">
                <a:solidFill>
                  <a:srgbClr val="CC0099"/>
                </a:solidFill>
                <a:effectLst>
                  <a:outerShdw blurRad="38100" dist="38100" dir="2700000" algn="tl">
                    <a:srgbClr val="000000"/>
                  </a:outerShdw>
                </a:effectLst>
                <a:cs typeface="Times New Roman" pitchFamily="18" charset="0"/>
              </a:rPr>
              <a:t>onstante </a:t>
            </a:r>
            <a:r>
              <a:rPr lang="es-ES" sz="2000">
                <a:solidFill>
                  <a:srgbClr val="CC0099"/>
                </a:solidFill>
                <a:effectLst>
                  <a:outerShdw blurRad="38100" dist="38100" dir="2700000" algn="tl">
                    <a:srgbClr val="000000"/>
                  </a:outerShdw>
                </a:effectLst>
                <a:cs typeface="Times New Roman" pitchFamily="18" charset="0"/>
              </a:rPr>
              <a:t>a lo largo del </a:t>
            </a:r>
            <a:r>
              <a:rPr lang="es-AR" sz="2000">
                <a:solidFill>
                  <a:srgbClr val="CC0099"/>
                </a:solidFill>
                <a:effectLst>
                  <a:outerShdw blurRad="38100" dist="38100" dir="2700000" algn="tl">
                    <a:srgbClr val="000000"/>
                  </a:outerShdw>
                </a:effectLst>
                <a:cs typeface="Times New Roman" pitchFamily="18" charset="0"/>
              </a:rPr>
              <a:t>límite</a:t>
            </a:r>
            <a:r>
              <a:rPr lang="es-ES" sz="2000">
                <a:solidFill>
                  <a:srgbClr val="CC0099"/>
                </a:solidFill>
                <a:effectLst>
                  <a:outerShdw blurRad="38100" dist="38100" dir="2700000" algn="tl">
                    <a:srgbClr val="000000"/>
                  </a:outerShdw>
                </a:effectLst>
                <a:cs typeface="Times New Roman" pitchFamily="18" charset="0"/>
              </a:rPr>
              <a:t> exterior</a:t>
            </a:r>
          </a:p>
        </p:txBody>
      </p:sp>
      <p:sp>
        <p:nvSpPr>
          <p:cNvPr id="6" name="Text Box 11"/>
          <p:cNvSpPr txBox="1">
            <a:spLocks noChangeArrowheads="1"/>
          </p:cNvSpPr>
          <p:nvPr/>
        </p:nvSpPr>
        <p:spPr bwMode="auto">
          <a:xfrm>
            <a:off x="8218488" y="6583363"/>
            <a:ext cx="864339" cy="276999"/>
          </a:xfrm>
          <a:prstGeom prst="rect">
            <a:avLst/>
          </a:prstGeom>
          <a:noFill/>
          <a:ln w="9525">
            <a:noFill/>
            <a:miter lim="800000"/>
            <a:headEnd/>
            <a:tailEnd/>
          </a:ln>
          <a:effectLst/>
        </p:spPr>
        <p:txBody>
          <a:bodyPr wrap="none">
            <a:spAutoFit/>
          </a:bodyPr>
          <a:lstStyle/>
          <a:p>
            <a:pPr>
              <a:defRPr/>
            </a:pPr>
            <a:r>
              <a:rPr lang="es-AR" sz="1200" b="1" dirty="0">
                <a:solidFill>
                  <a:srgbClr val="CC9900"/>
                </a:solidFill>
                <a:effectLst>
                  <a:outerShdw blurRad="38100" dist="38100" dir="2700000" algn="tl">
                    <a:srgbClr val="000000"/>
                  </a:outerShdw>
                </a:effectLst>
              </a:rPr>
              <a:t>MLC 2-39</a:t>
            </a:r>
            <a:endParaRPr lang="es-ES" sz="1200" b="1" dirty="0">
              <a:solidFill>
                <a:srgbClr val="CC99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219200" y="2362200"/>
            <a:ext cx="7092950" cy="1189038"/>
          </a:xfrm>
          <a:prstGeom prst="rect">
            <a:avLst/>
          </a:prstGeom>
          <a:noFill/>
          <a:ln w="9525">
            <a:noFill/>
            <a:miter lim="800000"/>
            <a:headEnd/>
            <a:tailEnd/>
          </a:ln>
          <a:effectLst/>
        </p:spPr>
        <p:txBody>
          <a:bodyPr wrap="none">
            <a:spAutoFit/>
          </a:bodyPr>
          <a:lstStyle/>
          <a:p>
            <a:pPr algn="ctr">
              <a:defRPr/>
            </a:pPr>
            <a:r>
              <a:rPr lang="es-AR" sz="7200" b="1" dirty="0">
                <a:solidFill>
                  <a:srgbClr val="CC9900"/>
                </a:solidFill>
                <a:effectLst>
                  <a:outerShdw blurRad="38100" dist="38100" dir="2700000" algn="tl">
                    <a:srgbClr val="000000"/>
                  </a:outerShdw>
                </a:effectLst>
              </a:rPr>
              <a:t>LEY DE DARCY</a:t>
            </a:r>
          </a:p>
        </p:txBody>
      </p:sp>
      <p:sp>
        <p:nvSpPr>
          <p:cNvPr id="3" name="Text Box 3"/>
          <p:cNvSpPr txBox="1">
            <a:spLocks noChangeArrowheads="1"/>
          </p:cNvSpPr>
          <p:nvPr/>
        </p:nvSpPr>
        <p:spPr bwMode="auto">
          <a:xfrm>
            <a:off x="8294688" y="6583363"/>
            <a:ext cx="787395" cy="276999"/>
          </a:xfrm>
          <a:prstGeom prst="rect">
            <a:avLst/>
          </a:prstGeom>
          <a:noFill/>
          <a:ln w="9525">
            <a:noFill/>
            <a:miter lim="800000"/>
            <a:headEnd/>
            <a:tailEnd/>
          </a:ln>
          <a:effectLst/>
        </p:spPr>
        <p:txBody>
          <a:bodyPr wrap="none">
            <a:spAutoFit/>
          </a:bodyPr>
          <a:lstStyle/>
          <a:p>
            <a:pPr>
              <a:defRPr/>
            </a:pPr>
            <a:r>
              <a:rPr lang="es-AR" sz="1200" b="1" dirty="0">
                <a:solidFill>
                  <a:srgbClr val="CC9900"/>
                </a:solidFill>
                <a:effectLst>
                  <a:outerShdw blurRad="38100" dist="38100" dir="2700000" algn="tl">
                    <a:srgbClr val="000000"/>
                  </a:outerShdw>
                </a:effectLst>
              </a:rPr>
              <a:t>MLC 2-4</a:t>
            </a:r>
            <a:endParaRPr lang="es-ES" sz="1200" b="1" dirty="0">
              <a:solidFill>
                <a:srgbClr val="CC99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0"/>
          <p:cNvGraphicFramePr>
            <a:graphicFrameLocks noChangeAspect="1"/>
          </p:cNvGraphicFramePr>
          <p:nvPr/>
        </p:nvGraphicFramePr>
        <p:xfrm>
          <a:off x="3124200" y="228600"/>
          <a:ext cx="5715000" cy="3881438"/>
        </p:xfrm>
        <a:graphic>
          <a:graphicData uri="http://schemas.openxmlformats.org/presentationml/2006/ole">
            <mc:AlternateContent xmlns:mc="http://schemas.openxmlformats.org/markup-compatibility/2006">
              <mc:Choice xmlns:v="urn:schemas-microsoft-com:vml" Requires="v">
                <p:oleObj spid="_x0000_s1406" name="Imagen de mapa de bits" r:id="rId3" imgW="10964806" imgH="7354327" progId="Paint.Picture">
                  <p:embed/>
                </p:oleObj>
              </mc:Choice>
              <mc:Fallback>
                <p:oleObj name="Imagen de mapa de bits" r:id="rId3" imgW="10964806" imgH="7354327" progId="Paint.Picture">
                  <p:embed/>
                  <p:pic>
                    <p:nvPicPr>
                      <p:cNvPr id="0" name="Object 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228600"/>
                        <a:ext cx="5715000" cy="3881438"/>
                      </a:xfrm>
                      <a:prstGeom prst="rect">
                        <a:avLst/>
                      </a:prstGeom>
                      <a:noFill/>
                      <a:ln w="38100">
                        <a:solidFill>
                          <a:srgbClr val="FF9933"/>
                        </a:solidFill>
                        <a:miter lim="800000"/>
                        <a:headEnd/>
                        <a:tailEnd/>
                      </a:ln>
                      <a:effectLst/>
                      <a:extLst/>
                    </p:spPr>
                  </p:pic>
                </p:oleObj>
              </mc:Fallback>
            </mc:AlternateContent>
          </a:graphicData>
        </a:graphic>
      </p:graphicFrame>
      <p:sp>
        <p:nvSpPr>
          <p:cNvPr id="3076" name="Rectangle 4"/>
          <p:cNvSpPr>
            <a:spLocks noChangeArrowheads="1"/>
          </p:cNvSpPr>
          <p:nvPr/>
        </p:nvSpPr>
        <p:spPr bwMode="auto">
          <a:xfrm>
            <a:off x="228600" y="228600"/>
            <a:ext cx="2895600" cy="3893374"/>
          </a:xfrm>
          <a:prstGeom prst="rect">
            <a:avLst/>
          </a:prstGeom>
          <a:noFill/>
          <a:ln w="9525">
            <a:noFill/>
            <a:miter lim="800000"/>
            <a:headEnd/>
            <a:tailEnd/>
          </a:ln>
          <a:effectLst/>
        </p:spPr>
        <p:txBody>
          <a:bodyPr>
            <a:spAutoFit/>
          </a:bodyPr>
          <a:lstStyle/>
          <a:p>
            <a:pPr>
              <a:tabLst>
                <a:tab pos="209550" algn="l"/>
              </a:tabLst>
              <a:defRPr/>
            </a:pPr>
            <a:r>
              <a:rPr lang="es-ES" sz="1900" dirty="0">
                <a:latin typeface="Arial" pitchFamily="34" charset="0"/>
                <a:cs typeface="Arial" pitchFamily="34" charset="0"/>
              </a:rPr>
              <a:t>En </a:t>
            </a:r>
            <a:r>
              <a:rPr lang="es-ES" sz="1900" b="1" dirty="0">
                <a:solidFill>
                  <a:schemeClr val="accent2"/>
                </a:solidFill>
                <a:effectLst>
                  <a:outerShdw blurRad="38100" dist="38100" dir="2700000" algn="tl">
                    <a:srgbClr val="000000"/>
                  </a:outerShdw>
                </a:effectLst>
                <a:latin typeface="Arial" pitchFamily="34" charset="0"/>
                <a:cs typeface="Arial" pitchFamily="34" charset="0"/>
              </a:rPr>
              <a:t>1856</a:t>
            </a:r>
            <a:r>
              <a:rPr lang="es-ES" sz="1900" dirty="0">
                <a:latin typeface="Arial" pitchFamily="34" charset="0"/>
                <a:cs typeface="Arial" pitchFamily="34" charset="0"/>
              </a:rPr>
              <a:t> el </a:t>
            </a:r>
            <a:r>
              <a:rPr lang="es-AR" sz="1900" dirty="0">
                <a:latin typeface="Arial" pitchFamily="34" charset="0"/>
                <a:cs typeface="Arial" pitchFamily="34" charset="0"/>
              </a:rPr>
              <a:t>I</a:t>
            </a:r>
            <a:r>
              <a:rPr lang="es-ES" sz="1900" dirty="0" err="1">
                <a:latin typeface="Arial" pitchFamily="34" charset="0"/>
                <a:cs typeface="Arial" pitchFamily="34" charset="0"/>
              </a:rPr>
              <a:t>ng</a:t>
            </a:r>
            <a:r>
              <a:rPr lang="es-AR" sz="1900" dirty="0">
                <a:latin typeface="Arial" pitchFamily="34" charset="0"/>
                <a:cs typeface="Arial" pitchFamily="34" charset="0"/>
              </a:rPr>
              <a:t>.</a:t>
            </a:r>
            <a:r>
              <a:rPr lang="es-ES" sz="1900" dirty="0">
                <a:latin typeface="Arial" pitchFamily="34" charset="0"/>
                <a:cs typeface="Arial" pitchFamily="34" charset="0"/>
              </a:rPr>
              <a:t> Henry </a:t>
            </a:r>
            <a:r>
              <a:rPr lang="es-ES" sz="1900" b="1" u="sng" dirty="0" err="1">
                <a:solidFill>
                  <a:schemeClr val="accent2"/>
                </a:solidFill>
                <a:effectLst>
                  <a:outerShdw blurRad="38100" dist="38100" dir="2700000" algn="tl">
                    <a:srgbClr val="000000"/>
                  </a:outerShdw>
                </a:effectLst>
                <a:latin typeface="Arial" pitchFamily="34" charset="0"/>
                <a:cs typeface="Arial" pitchFamily="34" charset="0"/>
              </a:rPr>
              <a:t>Darcy</a:t>
            </a:r>
            <a:r>
              <a:rPr lang="es-ES" sz="1900" dirty="0">
                <a:latin typeface="Arial" pitchFamily="34" charset="0"/>
                <a:cs typeface="Arial" pitchFamily="34" charset="0"/>
              </a:rPr>
              <a:t> publicó un trabajo experimental sobre el diseño de un filtro de arena para la purificación de aguas de la ciudad francesa de Dijon</a:t>
            </a:r>
            <a:r>
              <a:rPr lang="es-AR" sz="1900" dirty="0">
                <a:latin typeface="Arial" pitchFamily="34" charset="0"/>
                <a:cs typeface="Arial" pitchFamily="34" charset="0"/>
              </a:rPr>
              <a:t>. Consiste</a:t>
            </a:r>
            <a:r>
              <a:rPr lang="es-ES" sz="1900" dirty="0">
                <a:latin typeface="Arial" pitchFamily="34" charset="0"/>
                <a:cs typeface="Arial" pitchFamily="34" charset="0"/>
              </a:rPr>
              <a:t> en un </a:t>
            </a:r>
            <a:r>
              <a:rPr lang="es-ES" sz="1900" b="1" u="sng" dirty="0">
                <a:solidFill>
                  <a:schemeClr val="accent2"/>
                </a:solidFill>
                <a:effectLst>
                  <a:outerShdw blurRad="38100" dist="38100" dir="2700000" algn="tl">
                    <a:srgbClr val="000000"/>
                  </a:outerShdw>
                </a:effectLst>
                <a:latin typeface="Arial" pitchFamily="34" charset="0"/>
                <a:cs typeface="Arial" pitchFamily="34" charset="0"/>
              </a:rPr>
              <a:t>cilindro de acero</a:t>
            </a:r>
            <a:r>
              <a:rPr lang="es-ES" sz="1900" b="1" dirty="0">
                <a:solidFill>
                  <a:schemeClr val="accent2"/>
                </a:solidFill>
                <a:latin typeface="Arial" pitchFamily="34" charset="0"/>
                <a:cs typeface="Arial" pitchFamily="34" charset="0"/>
              </a:rPr>
              <a:t>, </a:t>
            </a:r>
            <a:r>
              <a:rPr lang="es-ES" sz="1900" b="1" u="sng" dirty="0">
                <a:solidFill>
                  <a:schemeClr val="accent2"/>
                </a:solidFill>
                <a:effectLst>
                  <a:outerShdw blurRad="38100" dist="38100" dir="2700000" algn="tl">
                    <a:srgbClr val="000000"/>
                  </a:outerShdw>
                </a:effectLst>
                <a:latin typeface="Arial" pitchFamily="34" charset="0"/>
                <a:cs typeface="Arial" pitchFamily="34" charset="0"/>
              </a:rPr>
              <a:t>relleno con arena no consolidada</a:t>
            </a:r>
            <a:r>
              <a:rPr lang="es-ES" sz="1900" u="sng" dirty="0">
                <a:latin typeface="Arial" pitchFamily="34" charset="0"/>
                <a:cs typeface="Arial" pitchFamily="34" charset="0"/>
              </a:rPr>
              <a:t> </a:t>
            </a:r>
            <a:r>
              <a:rPr lang="es-ES" sz="1900" dirty="0">
                <a:latin typeface="Arial" pitchFamily="34" charset="0"/>
                <a:cs typeface="Arial" pitchFamily="34" charset="0"/>
              </a:rPr>
              <a:t>sostenida entre </a:t>
            </a:r>
            <a:r>
              <a:rPr lang="es-ES" sz="1900" b="1" u="sng" dirty="0">
                <a:solidFill>
                  <a:schemeClr val="accent2"/>
                </a:solidFill>
                <a:effectLst>
                  <a:outerShdw blurRad="38100" dist="38100" dir="2700000" algn="tl">
                    <a:srgbClr val="000000"/>
                  </a:outerShdw>
                </a:effectLst>
                <a:latin typeface="Arial" pitchFamily="34" charset="0"/>
                <a:cs typeface="Arial" pitchFamily="34" charset="0"/>
              </a:rPr>
              <a:t>dos placas permeables</a:t>
            </a:r>
            <a:r>
              <a:rPr lang="es-ES" sz="1900" u="sng" dirty="0">
                <a:latin typeface="Arial" pitchFamily="34" charset="0"/>
                <a:cs typeface="Arial" pitchFamily="34" charset="0"/>
              </a:rPr>
              <a:t>. </a:t>
            </a:r>
          </a:p>
        </p:txBody>
      </p:sp>
      <p:sp>
        <p:nvSpPr>
          <p:cNvPr id="1031" name="Rectangle 5"/>
          <p:cNvSpPr>
            <a:spLocks noChangeArrowheads="1"/>
          </p:cNvSpPr>
          <p:nvPr/>
        </p:nvSpPr>
        <p:spPr bwMode="auto">
          <a:xfrm>
            <a:off x="304800" y="4114800"/>
            <a:ext cx="8839200" cy="677108"/>
          </a:xfrm>
          <a:prstGeom prst="rect">
            <a:avLst/>
          </a:prstGeom>
          <a:noFill/>
          <a:ln w="9525">
            <a:noFill/>
            <a:miter lim="800000"/>
            <a:headEnd/>
            <a:tailEnd/>
          </a:ln>
        </p:spPr>
        <p:txBody>
          <a:bodyPr>
            <a:spAutoFit/>
          </a:bodyPr>
          <a:lstStyle/>
          <a:p>
            <a:pPr eaLnBrk="0" hangingPunct="0"/>
            <a:r>
              <a:rPr lang="es-ES" sz="1900" dirty="0">
                <a:latin typeface="Arial" pitchFamily="34" charset="0"/>
                <a:cs typeface="Arial" pitchFamily="34" charset="0"/>
              </a:rPr>
              <a:t>Se mide la presión a la entrada y a la salida del lecho de arena, mientras </a:t>
            </a:r>
            <a:r>
              <a:rPr lang="es-ES" sz="1900" b="1" u="sng" dirty="0">
                <a:solidFill>
                  <a:schemeClr val="accent2"/>
                </a:solidFill>
                <a:effectLst>
                  <a:outerShdw blurRad="38100" dist="38100" dir="2700000" algn="tl">
                    <a:srgbClr val="000000"/>
                  </a:outerShdw>
                </a:effectLst>
                <a:latin typeface="Arial" pitchFamily="34" charset="0"/>
                <a:cs typeface="Arial" pitchFamily="34" charset="0"/>
              </a:rPr>
              <a:t>se hace circular agua verticalmente a caudal</a:t>
            </a:r>
            <a:r>
              <a:rPr lang="es-AR" sz="1900" b="1" u="sng" dirty="0">
                <a:solidFill>
                  <a:schemeClr val="accent2"/>
                </a:solidFill>
                <a:effectLst>
                  <a:outerShdw blurRad="38100" dist="38100" dir="2700000" algn="tl">
                    <a:srgbClr val="000000"/>
                  </a:outerShdw>
                </a:effectLst>
                <a:latin typeface="Arial" pitchFamily="34" charset="0"/>
                <a:cs typeface="Arial" pitchFamily="34" charset="0"/>
              </a:rPr>
              <a:t> (q) </a:t>
            </a:r>
            <a:r>
              <a:rPr lang="es-ES" sz="1900" b="1" u="sng" dirty="0">
                <a:solidFill>
                  <a:schemeClr val="accent2"/>
                </a:solidFill>
                <a:effectLst>
                  <a:outerShdw blurRad="38100" dist="38100" dir="2700000" algn="tl">
                    <a:srgbClr val="000000"/>
                  </a:outerShdw>
                </a:effectLst>
                <a:latin typeface="Arial" pitchFamily="34" charset="0"/>
                <a:cs typeface="Arial" pitchFamily="34" charset="0"/>
              </a:rPr>
              <a:t>constante.</a:t>
            </a:r>
          </a:p>
        </p:txBody>
      </p:sp>
      <p:graphicFrame>
        <p:nvGraphicFramePr>
          <p:cNvPr id="1027" name="Object 1"/>
          <p:cNvGraphicFramePr>
            <a:graphicFrameLocks noChangeAspect="1"/>
          </p:cNvGraphicFramePr>
          <p:nvPr/>
        </p:nvGraphicFramePr>
        <p:xfrm>
          <a:off x="228600" y="4876800"/>
          <a:ext cx="2057400" cy="735013"/>
        </p:xfrm>
        <a:graphic>
          <a:graphicData uri="http://schemas.openxmlformats.org/presentationml/2006/ole">
            <mc:AlternateContent xmlns:mc="http://schemas.openxmlformats.org/markup-compatibility/2006">
              <mc:Choice xmlns:v="urn:schemas-microsoft-com:vml" Requires="v">
                <p:oleObj spid="_x0000_s1407" r:id="rId5" imgW="1091726" imgH="393529" progId="Equation.3">
                  <p:embed/>
                </p:oleObj>
              </mc:Choice>
              <mc:Fallback>
                <p:oleObj r:id="rId5" imgW="1091726" imgH="393529" progId="Equation.3">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876800"/>
                        <a:ext cx="2057400" cy="735013"/>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4" name="Text Box 12"/>
          <p:cNvSpPr txBox="1">
            <a:spLocks noChangeArrowheads="1"/>
          </p:cNvSpPr>
          <p:nvPr/>
        </p:nvSpPr>
        <p:spPr bwMode="auto">
          <a:xfrm>
            <a:off x="2307577" y="4690218"/>
            <a:ext cx="5105400" cy="2105025"/>
          </a:xfrm>
          <a:prstGeom prst="rect">
            <a:avLst/>
          </a:prstGeom>
          <a:noFill/>
          <a:ln w="9525">
            <a:noFill/>
            <a:miter lim="800000"/>
            <a:headEnd/>
            <a:tailEnd/>
          </a:ln>
          <a:effectLst/>
        </p:spPr>
        <p:txBody>
          <a:bodyPr>
            <a:spAutoFit/>
          </a:bodyPr>
          <a:lstStyle/>
          <a:p>
            <a:pPr>
              <a:defRPr/>
            </a:pPr>
            <a:r>
              <a:rPr lang="es-ES" sz="1800" b="1" dirty="0">
                <a:solidFill>
                  <a:schemeClr val="bg2"/>
                </a:solidFill>
                <a:effectLst>
                  <a:outerShdw blurRad="38100" dist="38100" dir="2700000" algn="tl">
                    <a:srgbClr val="000000"/>
                  </a:outerShdw>
                </a:effectLst>
                <a:latin typeface="Arial" pitchFamily="34" charset="0"/>
                <a:cs typeface="Arial" pitchFamily="34" charset="0"/>
                <a:sym typeface="Symbol" pitchFamily="18" charset="2"/>
              </a:rPr>
              <a:t></a:t>
            </a:r>
            <a:r>
              <a:rPr lang="es-ES" sz="1800" b="1" i="1" dirty="0">
                <a:solidFill>
                  <a:schemeClr val="bg2"/>
                </a:solidFill>
                <a:effectLst>
                  <a:outerShdw blurRad="38100" dist="38100" dir="2700000" algn="tl">
                    <a:srgbClr val="000000"/>
                  </a:outerShdw>
                </a:effectLst>
                <a:latin typeface="Arial" pitchFamily="34" charset="0"/>
                <a:cs typeface="Arial" pitchFamily="34" charset="0"/>
              </a:rPr>
              <a:t>h</a:t>
            </a:r>
            <a:r>
              <a:rPr lang="es-ES" sz="1800" b="1" dirty="0">
                <a:solidFill>
                  <a:schemeClr val="bg2"/>
                </a:solidFill>
                <a:effectLst>
                  <a:outerShdw blurRad="38100" dist="38100" dir="2700000" algn="tl">
                    <a:srgbClr val="000000"/>
                  </a:outerShdw>
                </a:effectLst>
                <a:latin typeface="Arial" pitchFamily="34" charset="0"/>
                <a:cs typeface="Arial" pitchFamily="34" charset="0"/>
              </a:rPr>
              <a:t> = </a:t>
            </a:r>
            <a:r>
              <a:rPr lang="es-ES" sz="1800" b="1" i="1" dirty="0">
                <a:solidFill>
                  <a:schemeClr val="bg2"/>
                </a:solidFill>
                <a:effectLst>
                  <a:outerShdw blurRad="38100" dist="38100" dir="2700000" algn="tl">
                    <a:srgbClr val="000000"/>
                  </a:outerShdw>
                </a:effectLst>
                <a:latin typeface="Arial" pitchFamily="34" charset="0"/>
                <a:cs typeface="Arial" pitchFamily="34" charset="0"/>
              </a:rPr>
              <a:t>h</a:t>
            </a:r>
            <a:r>
              <a:rPr lang="es-ES" sz="1800" b="1" baseline="-30000" dirty="0">
                <a:solidFill>
                  <a:schemeClr val="bg2"/>
                </a:solidFill>
                <a:effectLst>
                  <a:outerShdw blurRad="38100" dist="38100" dir="2700000" algn="tl">
                    <a:srgbClr val="000000"/>
                  </a:outerShdw>
                </a:effectLst>
                <a:latin typeface="Arial" pitchFamily="34" charset="0"/>
                <a:cs typeface="Arial" pitchFamily="34" charset="0"/>
              </a:rPr>
              <a:t>2</a:t>
            </a:r>
            <a:r>
              <a:rPr lang="es-ES" sz="1800" b="1" dirty="0">
                <a:solidFill>
                  <a:schemeClr val="bg2"/>
                </a:solidFill>
                <a:effectLst>
                  <a:outerShdw blurRad="38100" dist="38100" dir="2700000" algn="tl">
                    <a:srgbClr val="000000"/>
                  </a:outerShdw>
                </a:effectLst>
                <a:latin typeface="Arial" pitchFamily="34" charset="0"/>
                <a:cs typeface="Arial" pitchFamily="34" charset="0"/>
              </a:rPr>
              <a:t> – </a:t>
            </a:r>
            <a:r>
              <a:rPr lang="es-ES" sz="1800" b="1" i="1" dirty="0">
                <a:solidFill>
                  <a:schemeClr val="bg2"/>
                </a:solidFill>
                <a:effectLst>
                  <a:outerShdw blurRad="38100" dist="38100" dir="2700000" algn="tl">
                    <a:srgbClr val="000000"/>
                  </a:outerShdw>
                </a:effectLst>
                <a:latin typeface="Arial" pitchFamily="34" charset="0"/>
                <a:cs typeface="Arial" pitchFamily="34" charset="0"/>
              </a:rPr>
              <a:t>h</a:t>
            </a:r>
            <a:r>
              <a:rPr lang="es-ES" sz="1800" b="1" i="1" baseline="-30000" dirty="0">
                <a:solidFill>
                  <a:schemeClr val="bg2"/>
                </a:solidFill>
                <a:effectLst>
                  <a:outerShdw blurRad="38100" dist="38100" dir="2700000" algn="tl">
                    <a:srgbClr val="000000"/>
                  </a:outerShdw>
                </a:effectLst>
                <a:latin typeface="Arial" pitchFamily="34" charset="0"/>
                <a:cs typeface="Arial" pitchFamily="34" charset="0"/>
              </a:rPr>
              <a:t>1</a:t>
            </a:r>
            <a:r>
              <a:rPr lang="es-AR" sz="1800" b="1" i="1" baseline="-30000" dirty="0">
                <a:solidFill>
                  <a:schemeClr val="bg2"/>
                </a:solidFill>
                <a:effectLst>
                  <a:outerShdw blurRad="38100" dist="38100" dir="2700000" algn="tl">
                    <a:srgbClr val="000000"/>
                  </a:outerShdw>
                </a:effectLst>
                <a:latin typeface="Arial" pitchFamily="34" charset="0"/>
                <a:cs typeface="Arial" pitchFamily="34" charset="0"/>
              </a:rPr>
              <a:t> </a:t>
            </a:r>
            <a:r>
              <a:rPr lang="es-ES" sz="1800" b="1" i="1" dirty="0">
                <a:solidFill>
                  <a:schemeClr val="accent2"/>
                </a:solidFill>
                <a:latin typeface="Arial" pitchFamily="34" charset="0"/>
                <a:cs typeface="Arial" pitchFamily="34" charset="0"/>
              </a:rPr>
              <a:t> </a:t>
            </a:r>
            <a:r>
              <a:rPr lang="es-ES" sz="1800" dirty="0" err="1">
                <a:latin typeface="Arial" pitchFamily="34" charset="0"/>
                <a:cs typeface="Arial" pitchFamily="34" charset="0"/>
              </a:rPr>
              <a:t>dif</a:t>
            </a:r>
            <a:r>
              <a:rPr lang="es-AR" sz="1800" dirty="0">
                <a:latin typeface="Arial" pitchFamily="34" charset="0"/>
                <a:cs typeface="Arial" pitchFamily="34" charset="0"/>
              </a:rPr>
              <a:t>.</a:t>
            </a:r>
            <a:r>
              <a:rPr lang="es-ES" sz="1800" dirty="0">
                <a:latin typeface="Arial" pitchFamily="34" charset="0"/>
                <a:cs typeface="Arial" pitchFamily="34" charset="0"/>
              </a:rPr>
              <a:t> entre las alturas manométricas</a:t>
            </a:r>
            <a:endParaRPr lang="es-AR" sz="1800" dirty="0">
              <a:latin typeface="Arial" pitchFamily="34" charset="0"/>
              <a:cs typeface="Arial" pitchFamily="34" charset="0"/>
            </a:endParaRPr>
          </a:p>
          <a:p>
            <a:pPr>
              <a:defRPr/>
            </a:pPr>
            <a:r>
              <a:rPr lang="es-ES" sz="1800" b="1" i="1" dirty="0">
                <a:solidFill>
                  <a:schemeClr val="bg2"/>
                </a:solidFill>
                <a:effectLst>
                  <a:outerShdw blurRad="38100" dist="38100" dir="2700000" algn="tl">
                    <a:srgbClr val="000000"/>
                  </a:outerShdw>
                </a:effectLst>
                <a:latin typeface="Arial" pitchFamily="34" charset="0"/>
                <a:cs typeface="Arial" pitchFamily="34" charset="0"/>
              </a:rPr>
              <a:t>l</a:t>
            </a:r>
            <a:r>
              <a:rPr lang="es-AR" sz="1800" b="1" i="1" dirty="0">
                <a:solidFill>
                  <a:schemeClr val="bg2"/>
                </a:solidFill>
                <a:latin typeface="Arial" pitchFamily="34" charset="0"/>
                <a:cs typeface="Arial" pitchFamily="34" charset="0"/>
              </a:rPr>
              <a:t> </a:t>
            </a:r>
            <a:r>
              <a:rPr lang="es-ES" sz="1800" b="1" i="1" dirty="0">
                <a:solidFill>
                  <a:schemeClr val="accent2"/>
                </a:solidFill>
                <a:latin typeface="Arial" pitchFamily="34" charset="0"/>
                <a:cs typeface="Arial" pitchFamily="34" charset="0"/>
              </a:rPr>
              <a:t> </a:t>
            </a:r>
            <a:r>
              <a:rPr lang="es-ES" sz="1800" dirty="0">
                <a:latin typeface="Arial" pitchFamily="34" charset="0"/>
                <a:cs typeface="Arial" pitchFamily="34" charset="0"/>
              </a:rPr>
              <a:t>es la longitud del lecho de arena</a:t>
            </a:r>
            <a:endParaRPr lang="es-AR" sz="1800" dirty="0">
              <a:latin typeface="Arial" pitchFamily="34" charset="0"/>
              <a:cs typeface="Arial" pitchFamily="34" charset="0"/>
            </a:endParaRPr>
          </a:p>
          <a:p>
            <a:pPr>
              <a:defRPr/>
            </a:pPr>
            <a:r>
              <a:rPr lang="es-ES" sz="1800" b="1" i="1" dirty="0">
                <a:solidFill>
                  <a:schemeClr val="bg2"/>
                </a:solidFill>
                <a:effectLst>
                  <a:outerShdw blurRad="38100" dist="38100" dir="2700000" algn="tl">
                    <a:srgbClr val="000000"/>
                  </a:outerShdw>
                </a:effectLst>
                <a:latin typeface="Arial" pitchFamily="34" charset="0"/>
                <a:cs typeface="Arial" pitchFamily="34" charset="0"/>
              </a:rPr>
              <a:t>C</a:t>
            </a:r>
            <a:r>
              <a:rPr lang="es-ES" sz="1800" b="1" dirty="0">
                <a:solidFill>
                  <a:schemeClr val="bg2"/>
                </a:solidFill>
                <a:latin typeface="Arial" pitchFamily="34" charset="0"/>
                <a:cs typeface="Arial" pitchFamily="34" charset="0"/>
              </a:rPr>
              <a:t> </a:t>
            </a:r>
            <a:r>
              <a:rPr lang="es-ES" sz="1800" dirty="0">
                <a:latin typeface="Arial" pitchFamily="34" charset="0"/>
                <a:cs typeface="Arial" pitchFamily="34" charset="0"/>
              </a:rPr>
              <a:t>es una c</a:t>
            </a:r>
            <a:r>
              <a:rPr lang="es-AR" sz="1800" dirty="0">
                <a:latin typeface="Arial" pitchFamily="34" charset="0"/>
                <a:cs typeface="Arial" pitchFamily="34" charset="0"/>
              </a:rPr>
              <a:t>te</a:t>
            </a:r>
            <a:r>
              <a:rPr lang="es-ES" sz="1800" dirty="0">
                <a:latin typeface="Arial" pitchFamily="34" charset="0"/>
                <a:cs typeface="Arial" pitchFamily="34" charset="0"/>
              </a:rPr>
              <a:t> que depende del tipo de</a:t>
            </a:r>
            <a:r>
              <a:rPr lang="es-AR" sz="1800" dirty="0">
                <a:latin typeface="Arial" pitchFamily="34" charset="0"/>
                <a:cs typeface="Arial" pitchFamily="34" charset="0"/>
              </a:rPr>
              <a:t> </a:t>
            </a:r>
            <a:r>
              <a:rPr lang="es-ES" sz="1800" dirty="0">
                <a:effectLst>
                  <a:outerShdw blurRad="38100" dist="38100" dir="2700000" algn="tl">
                    <a:srgbClr val="000000">
                      <a:alpha val="43137"/>
                    </a:srgbClr>
                  </a:outerShdw>
                </a:effectLst>
                <a:latin typeface="Arial" pitchFamily="34" charset="0"/>
                <a:cs typeface="Arial" pitchFamily="34" charset="0"/>
              </a:rPr>
              <a:t>empacamiento</a:t>
            </a:r>
            <a:endParaRPr lang="es-ES" sz="1800" dirty="0">
              <a:effectLst>
                <a:outerShdw blurRad="38100" dist="38100" dir="2700000" algn="tl">
                  <a:srgbClr val="000000">
                    <a:alpha val="43137"/>
                  </a:srgbClr>
                </a:outerShdw>
              </a:effectLst>
              <a:cs typeface="Times New Roman" pitchFamily="18" charset="0"/>
            </a:endParaRPr>
          </a:p>
          <a:p>
            <a:pPr>
              <a:defRPr/>
            </a:pPr>
            <a:r>
              <a:rPr lang="es-AR" b="1" i="1" dirty="0">
                <a:solidFill>
                  <a:schemeClr val="accent1"/>
                </a:solidFill>
                <a:effectLst>
                  <a:outerShdw blurRad="38100" dist="38100" dir="2700000" algn="tl">
                    <a:srgbClr val="000000"/>
                  </a:outerShdw>
                </a:effectLst>
                <a:latin typeface="Arial" pitchFamily="34" charset="0"/>
                <a:cs typeface="Arial" pitchFamily="34" charset="0"/>
              </a:rPr>
              <a:t>u </a:t>
            </a:r>
            <a:r>
              <a:rPr lang="es-AR" sz="1800" b="1" i="1" dirty="0">
                <a:solidFill>
                  <a:schemeClr val="bg2"/>
                </a:solidFill>
                <a:effectLst>
                  <a:outerShdw blurRad="38100" dist="38100" dir="2700000" algn="tl">
                    <a:srgbClr val="000000"/>
                  </a:outerShdw>
                </a:effectLst>
                <a:latin typeface="Arial" pitchFamily="34" charset="0"/>
                <a:cs typeface="Arial" pitchFamily="34" charset="0"/>
              </a:rPr>
              <a:t>= </a:t>
            </a:r>
            <a:r>
              <a:rPr lang="es-ES" sz="1800" b="1" i="1" dirty="0">
                <a:solidFill>
                  <a:schemeClr val="bg2"/>
                </a:solidFill>
                <a:effectLst>
                  <a:outerShdw blurRad="38100" dist="38100" dir="2700000" algn="tl">
                    <a:srgbClr val="000000"/>
                  </a:outerShdw>
                </a:effectLst>
                <a:latin typeface="Arial" pitchFamily="34" charset="0"/>
                <a:cs typeface="Arial" pitchFamily="34" charset="0"/>
              </a:rPr>
              <a:t>q </a:t>
            </a:r>
            <a:r>
              <a:rPr lang="es-ES" sz="1800" b="1" dirty="0">
                <a:solidFill>
                  <a:schemeClr val="bg2"/>
                </a:solidFill>
                <a:effectLst>
                  <a:outerShdw blurRad="38100" dist="38100" dir="2700000" algn="tl">
                    <a:srgbClr val="000000"/>
                  </a:outerShdw>
                </a:effectLst>
                <a:latin typeface="Arial" pitchFamily="34" charset="0"/>
                <a:cs typeface="Arial" pitchFamily="34" charset="0"/>
              </a:rPr>
              <a:t>/ </a:t>
            </a:r>
            <a:r>
              <a:rPr lang="es-ES" sz="1800" b="1" i="1" dirty="0">
                <a:solidFill>
                  <a:schemeClr val="bg2"/>
                </a:solidFill>
                <a:effectLst>
                  <a:outerShdw blurRad="38100" dist="38100" dir="2700000" algn="tl">
                    <a:srgbClr val="000000"/>
                  </a:outerShdw>
                </a:effectLst>
                <a:latin typeface="Arial" pitchFamily="34" charset="0"/>
                <a:cs typeface="Arial" pitchFamily="34" charset="0"/>
              </a:rPr>
              <a:t>A</a:t>
            </a:r>
            <a:r>
              <a:rPr lang="es-ES" sz="1400" b="1" i="1" dirty="0">
                <a:solidFill>
                  <a:schemeClr val="accent2"/>
                </a:solidFill>
                <a:latin typeface="Arial" pitchFamily="34" charset="0"/>
                <a:cs typeface="Arial" pitchFamily="34" charset="0"/>
              </a:rPr>
              <a:t> </a:t>
            </a:r>
            <a:r>
              <a:rPr lang="es-AR" sz="1800" dirty="0">
                <a:latin typeface="Arial" pitchFamily="34" charset="0"/>
                <a:cs typeface="Arial" pitchFamily="34" charset="0"/>
              </a:rPr>
              <a:t>es una falsa </a:t>
            </a:r>
            <a:r>
              <a:rPr lang="es-ES" sz="1800" dirty="0">
                <a:latin typeface="Arial" pitchFamily="34" charset="0"/>
                <a:cs typeface="Arial" pitchFamily="34" charset="0"/>
              </a:rPr>
              <a:t>velocidad y </a:t>
            </a:r>
            <a:r>
              <a:rPr lang="es-AR" sz="1800" dirty="0">
                <a:latin typeface="Arial" pitchFamily="34" charset="0"/>
                <a:cs typeface="Arial" pitchFamily="34" charset="0"/>
              </a:rPr>
              <a:t>es la </a:t>
            </a:r>
            <a:r>
              <a:rPr lang="es-ES" sz="1800" b="1" dirty="0">
                <a:solidFill>
                  <a:schemeClr val="accent2"/>
                </a:solidFill>
                <a:latin typeface="Arial" pitchFamily="34" charset="0"/>
                <a:cs typeface="Arial" pitchFamily="34" charset="0"/>
              </a:rPr>
              <a:t> </a:t>
            </a:r>
            <a:r>
              <a:rPr lang="es-ES" sz="1800" b="1" i="1" dirty="0">
                <a:solidFill>
                  <a:schemeClr val="accent1"/>
                </a:solidFill>
                <a:effectLst>
                  <a:outerShdw blurRad="38100" dist="38100" dir="2700000" algn="tl">
                    <a:srgbClr val="000000"/>
                  </a:outerShdw>
                </a:effectLst>
                <a:latin typeface="Arial" pitchFamily="34" charset="0"/>
                <a:cs typeface="Arial" pitchFamily="34" charset="0"/>
              </a:rPr>
              <a:t>VELOCIDAD DE DARCY</a:t>
            </a:r>
            <a:endParaRPr lang="es-AR" sz="1800" b="1" i="1" dirty="0">
              <a:solidFill>
                <a:schemeClr val="accent1"/>
              </a:solidFill>
              <a:effectLst>
                <a:outerShdw blurRad="38100" dist="38100" dir="2700000" algn="tl">
                  <a:srgbClr val="000000"/>
                </a:outerShdw>
              </a:effectLst>
              <a:latin typeface="Arial" pitchFamily="34" charset="0"/>
              <a:cs typeface="Arial" pitchFamily="34" charset="0"/>
            </a:endParaRPr>
          </a:p>
          <a:p>
            <a:pPr>
              <a:defRPr/>
            </a:pPr>
            <a:r>
              <a:rPr lang="es-AR" sz="1800" b="1" i="1" dirty="0">
                <a:solidFill>
                  <a:srgbClr val="FF0000"/>
                </a:solidFill>
                <a:effectLst>
                  <a:outerShdw blurRad="38100" dist="38100" dir="2700000" algn="tl">
                    <a:srgbClr val="000000"/>
                  </a:outerShdw>
                </a:effectLst>
                <a:latin typeface="Arial" pitchFamily="34" charset="0"/>
                <a:cs typeface="Arial" pitchFamily="34" charset="0"/>
              </a:rPr>
              <a:t>v </a:t>
            </a:r>
            <a:r>
              <a:rPr lang="es-AR" sz="1800" dirty="0">
                <a:solidFill>
                  <a:srgbClr val="FF0000"/>
                </a:solidFill>
                <a:effectLst>
                  <a:outerShdw blurRad="38100" dist="38100" dir="2700000" algn="tl">
                    <a:srgbClr val="000000"/>
                  </a:outerShdw>
                </a:effectLst>
                <a:latin typeface="Arial" pitchFamily="34" charset="0"/>
                <a:cs typeface="Arial" pitchFamily="34" charset="0"/>
              </a:rPr>
              <a:t>VELOCIDAD LINEAL MEDIA (intersticial)</a:t>
            </a:r>
            <a:endParaRPr lang="es-ES" sz="1800" dirty="0">
              <a:solidFill>
                <a:srgbClr val="FF0000"/>
              </a:solidFill>
            </a:endParaRPr>
          </a:p>
        </p:txBody>
      </p:sp>
      <p:graphicFrame>
        <p:nvGraphicFramePr>
          <p:cNvPr id="1028" name="Object 2"/>
          <p:cNvGraphicFramePr>
            <a:graphicFrameLocks noChangeAspect="1"/>
          </p:cNvGraphicFramePr>
          <p:nvPr>
            <p:extLst>
              <p:ext uri="{D42A27DB-BD31-4B8C-83A1-F6EECF244321}">
                <p14:modId xmlns:p14="http://schemas.microsoft.com/office/powerpoint/2010/main" val="3090462002"/>
              </p:ext>
            </p:extLst>
          </p:nvPr>
        </p:nvGraphicFramePr>
        <p:xfrm>
          <a:off x="304800" y="5867400"/>
          <a:ext cx="1371600" cy="809625"/>
        </p:xfrm>
        <a:graphic>
          <a:graphicData uri="http://schemas.openxmlformats.org/presentationml/2006/ole">
            <mc:AlternateContent xmlns:mc="http://schemas.openxmlformats.org/markup-compatibility/2006">
              <mc:Choice xmlns:v="urn:schemas-microsoft-com:vml" Requires="v">
                <p:oleObj spid="_x0000_s1408" r:id="rId7" imgW="749300" imgH="419100" progId="Equation.3">
                  <p:embed/>
                </p:oleObj>
              </mc:Choice>
              <mc:Fallback>
                <p:oleObj r:id="rId7" imgW="749300" imgH="419100" progId="Equation.3">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5867400"/>
                        <a:ext cx="1371600" cy="809625"/>
                      </a:xfrm>
                      <a:prstGeom prst="rect">
                        <a:avLst/>
                      </a:prstGeom>
                      <a:noFill/>
                      <a:ln w="57150">
                        <a:solidFill>
                          <a:srgbClr val="C00000"/>
                        </a:solidFill>
                        <a:miter lim="800000"/>
                        <a:headEnd/>
                        <a:tailEnd/>
                      </a:ln>
                      <a:extLst/>
                    </p:spPr>
                  </p:pic>
                </p:oleObj>
              </mc:Fallback>
            </mc:AlternateContent>
          </a:graphicData>
        </a:graphic>
      </p:graphicFrame>
      <p:graphicFrame>
        <p:nvGraphicFramePr>
          <p:cNvPr id="1029" name="Object 3"/>
          <p:cNvGraphicFramePr>
            <a:graphicFrameLocks noChangeAspect="1"/>
          </p:cNvGraphicFramePr>
          <p:nvPr/>
        </p:nvGraphicFramePr>
        <p:xfrm>
          <a:off x="7286644" y="4643446"/>
          <a:ext cx="1676400" cy="1579562"/>
        </p:xfrm>
        <a:graphic>
          <a:graphicData uri="http://schemas.openxmlformats.org/presentationml/2006/ole">
            <mc:AlternateContent xmlns:mc="http://schemas.openxmlformats.org/markup-compatibility/2006">
              <mc:Choice xmlns:v="urn:schemas-microsoft-com:vml" Requires="v">
                <p:oleObj spid="_x0000_s1409" name="Imagen de mapa de bits" r:id="rId9" imgW="2971429" imgH="2800741" progId="Paint.Picture">
                  <p:embed/>
                </p:oleObj>
              </mc:Choice>
              <mc:Fallback>
                <p:oleObj name="Imagen de mapa de bits" r:id="rId9" imgW="2971429" imgH="2800741" progId="Paint.Picture">
                  <p:embed/>
                  <p:pic>
                    <p:nvPicPr>
                      <p:cNvPr id="0" name="Object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86644" y="4643446"/>
                        <a:ext cx="1676400" cy="1579562"/>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3"/>
          <p:cNvSpPr txBox="1">
            <a:spLocks noChangeArrowheads="1"/>
          </p:cNvSpPr>
          <p:nvPr/>
        </p:nvSpPr>
        <p:spPr bwMode="auto">
          <a:xfrm>
            <a:off x="8279860" y="6518244"/>
            <a:ext cx="787395" cy="276999"/>
          </a:xfrm>
          <a:prstGeom prst="rect">
            <a:avLst/>
          </a:prstGeom>
          <a:noFill/>
          <a:ln w="9525">
            <a:noFill/>
            <a:miter lim="800000"/>
            <a:headEnd/>
            <a:tailEnd/>
          </a:ln>
          <a:effectLst/>
        </p:spPr>
        <p:txBody>
          <a:bodyPr wrap="none">
            <a:spAutoFit/>
          </a:bodyPr>
          <a:lstStyle/>
          <a:p>
            <a:pPr>
              <a:defRPr/>
            </a:pPr>
            <a:r>
              <a:rPr lang="es-AR" sz="1200" b="1" dirty="0">
                <a:solidFill>
                  <a:srgbClr val="CC9900"/>
                </a:solidFill>
                <a:effectLst>
                  <a:outerShdw blurRad="38100" dist="38100" dir="2700000" algn="tl">
                    <a:srgbClr val="000000"/>
                  </a:outerShdw>
                </a:effectLst>
              </a:rPr>
              <a:t>MLC 2-5</a:t>
            </a:r>
            <a:endParaRPr lang="es-ES" sz="1200" b="1" dirty="0">
              <a:solidFill>
                <a:srgbClr val="CC99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ext Box 3"/>
          <p:cNvSpPr txBox="1">
            <a:spLocks noChangeArrowheads="1"/>
          </p:cNvSpPr>
          <p:nvPr/>
        </p:nvSpPr>
        <p:spPr bwMode="auto">
          <a:xfrm rot="16210888">
            <a:off x="8188252" y="2610963"/>
            <a:ext cx="1532535" cy="276999"/>
          </a:xfrm>
          <a:prstGeom prst="rect">
            <a:avLst/>
          </a:prstGeom>
          <a:noFill/>
          <a:ln w="9525">
            <a:solidFill>
              <a:schemeClr val="tx1"/>
            </a:solidFill>
            <a:miter lim="800000"/>
            <a:headEnd/>
            <a:tailEnd/>
          </a:ln>
        </p:spPr>
        <p:txBody>
          <a:bodyPr wrap="none">
            <a:spAutoFit/>
          </a:bodyPr>
          <a:lstStyle/>
          <a:p>
            <a:r>
              <a:rPr lang="es-AR" sz="1200" b="1" dirty="0" err="1"/>
              <a:t>Bidner</a:t>
            </a:r>
            <a:r>
              <a:rPr lang="es-AR" sz="1200" b="1" dirty="0"/>
              <a:t> </a:t>
            </a:r>
            <a:r>
              <a:rPr lang="es-AR" sz="1200" b="1" dirty="0" err="1"/>
              <a:t>Cap</a:t>
            </a:r>
            <a:r>
              <a:rPr lang="es-AR" sz="1200" b="1" dirty="0"/>
              <a:t> VI y VII</a:t>
            </a:r>
            <a:endParaRPr lang="es-ES" sz="1200" b="1" dirty="0"/>
          </a:p>
        </p:txBody>
      </p:sp>
      <p:graphicFrame>
        <p:nvGraphicFramePr>
          <p:cNvPr id="2051" name="Object 1"/>
          <p:cNvGraphicFramePr>
            <a:graphicFrameLocks noChangeAspect="1"/>
          </p:cNvGraphicFramePr>
          <p:nvPr>
            <p:extLst>
              <p:ext uri="{D42A27DB-BD31-4B8C-83A1-F6EECF244321}">
                <p14:modId xmlns:p14="http://schemas.microsoft.com/office/powerpoint/2010/main" val="699863596"/>
              </p:ext>
            </p:extLst>
          </p:nvPr>
        </p:nvGraphicFramePr>
        <p:xfrm>
          <a:off x="1153716" y="245661"/>
          <a:ext cx="1295400" cy="809625"/>
        </p:xfrm>
        <a:graphic>
          <a:graphicData uri="http://schemas.openxmlformats.org/presentationml/2006/ole">
            <mc:AlternateContent xmlns:mc="http://schemas.openxmlformats.org/markup-compatibility/2006">
              <mc:Choice xmlns:v="urn:schemas-microsoft-com:vml" Requires="v">
                <p:oleObj spid="_x0000_s2443" r:id="rId3" imgW="685800" imgH="431800" progId="Equation.3">
                  <p:embed/>
                </p:oleObj>
              </mc:Choice>
              <mc:Fallback>
                <p:oleObj r:id="rId3" imgW="685800" imgH="431800"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3716" y="245661"/>
                        <a:ext cx="1295400" cy="809625"/>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31" name="Rectangle 11"/>
          <p:cNvSpPr>
            <a:spLocks noChangeArrowheads="1"/>
          </p:cNvSpPr>
          <p:nvPr/>
        </p:nvSpPr>
        <p:spPr bwMode="auto">
          <a:xfrm>
            <a:off x="2627784" y="61481"/>
            <a:ext cx="6229774" cy="1200329"/>
          </a:xfrm>
          <a:prstGeom prst="rect">
            <a:avLst/>
          </a:prstGeom>
          <a:noFill/>
          <a:ln w="9525">
            <a:noFill/>
            <a:miter lim="800000"/>
            <a:headEnd/>
            <a:tailEnd/>
          </a:ln>
          <a:effectLst/>
        </p:spPr>
        <p:txBody>
          <a:bodyPr wrap="square">
            <a:spAutoFit/>
          </a:bodyPr>
          <a:lstStyle/>
          <a:p>
            <a:pPr marL="660400" indent="-660400">
              <a:defRPr/>
            </a:pPr>
            <a:r>
              <a:rPr lang="es-AR" sz="1800" b="1" dirty="0">
                <a:solidFill>
                  <a:schemeClr val="bg2"/>
                </a:solidFill>
                <a:effectLst>
                  <a:outerShdw blurRad="38100" dist="38100" dir="2700000" algn="tl">
                    <a:srgbClr val="000000"/>
                  </a:outerShdw>
                </a:effectLst>
                <a:latin typeface="Arial" pitchFamily="34" charset="0"/>
                <a:cs typeface="Arial" pitchFamily="34" charset="0"/>
              </a:rPr>
              <a:t>h:</a:t>
            </a:r>
            <a:r>
              <a:rPr lang="es-AR" sz="1800" b="1" dirty="0">
                <a:latin typeface="Arial" pitchFamily="34" charset="0"/>
                <a:cs typeface="Arial" pitchFamily="34" charset="0"/>
              </a:rPr>
              <a:t>       </a:t>
            </a:r>
            <a:r>
              <a:rPr lang="es-ES" sz="1800" b="1" dirty="0">
                <a:solidFill>
                  <a:srgbClr val="FF0000"/>
                </a:solidFill>
                <a:latin typeface="Arial" pitchFamily="34" charset="0"/>
                <a:cs typeface="Arial" pitchFamily="34" charset="0"/>
              </a:rPr>
              <a:t>elevación del manómetro, </a:t>
            </a:r>
            <a:r>
              <a:rPr lang="es-AR" sz="1800" dirty="0">
                <a:latin typeface="Arial" pitchFamily="34" charset="0"/>
                <a:cs typeface="Arial" pitchFamily="34" charset="0"/>
              </a:rPr>
              <a:t>o </a:t>
            </a:r>
            <a:r>
              <a:rPr lang="es-AR" sz="1800" dirty="0" err="1">
                <a:latin typeface="Arial" pitchFamily="34" charset="0"/>
                <a:cs typeface="Arial" pitchFamily="34" charset="0"/>
              </a:rPr>
              <a:t>tb</a:t>
            </a:r>
            <a:r>
              <a:rPr lang="es-AR" sz="1800" dirty="0">
                <a:latin typeface="Arial" pitchFamily="34" charset="0"/>
                <a:cs typeface="Arial" pitchFamily="34" charset="0"/>
              </a:rPr>
              <a:t>.</a:t>
            </a:r>
            <a:r>
              <a:rPr lang="es-ES" sz="1800" dirty="0">
                <a:latin typeface="Arial" pitchFamily="34" charset="0"/>
                <a:cs typeface="Arial" pitchFamily="34" charset="0"/>
              </a:rPr>
              <a:t> elevación o carga </a:t>
            </a:r>
            <a:r>
              <a:rPr lang="es-ES" sz="1800" dirty="0" err="1">
                <a:latin typeface="Arial" pitchFamily="34" charset="0"/>
                <a:cs typeface="Arial" pitchFamily="34" charset="0"/>
              </a:rPr>
              <a:t>piezométrica</a:t>
            </a:r>
            <a:r>
              <a:rPr lang="es-ES" sz="1800" dirty="0">
                <a:latin typeface="Arial" pitchFamily="34" charset="0"/>
                <a:cs typeface="Arial" pitchFamily="34" charset="0"/>
              </a:rPr>
              <a:t>  </a:t>
            </a:r>
            <a:endParaRPr lang="es-ES" sz="1800" dirty="0">
              <a:latin typeface="Arial" pitchFamily="34" charset="0"/>
              <a:cs typeface="Times New Roman" pitchFamily="18" charset="0"/>
            </a:endParaRPr>
          </a:p>
          <a:p>
            <a:pPr marL="660400" indent="-660400" eaLnBrk="0" hangingPunct="0">
              <a:defRPr/>
            </a:pPr>
            <a:r>
              <a:rPr lang="es-ES" sz="1800" b="1" dirty="0">
                <a:solidFill>
                  <a:schemeClr val="bg2"/>
                </a:solidFill>
                <a:effectLst>
                  <a:outerShdw blurRad="38100" dist="38100" dir="2700000" algn="tl">
                    <a:srgbClr val="000000"/>
                  </a:outerShdw>
                </a:effectLst>
                <a:latin typeface="Arial" pitchFamily="34" charset="0"/>
                <a:cs typeface="Arial" pitchFamily="34" charset="0"/>
              </a:rPr>
              <a:t>p/</a:t>
            </a:r>
            <a:r>
              <a:rPr lang="es-ES" sz="1800" b="1" dirty="0">
                <a:solidFill>
                  <a:schemeClr val="bg2"/>
                </a:solidFill>
                <a:effectLst>
                  <a:outerShdw blurRad="38100" dist="38100" dir="2700000" algn="tl">
                    <a:srgbClr val="000000"/>
                  </a:outerShdw>
                </a:effectLst>
                <a:latin typeface="Arial" pitchFamily="34" charset="0"/>
                <a:cs typeface="Arial" pitchFamily="34" charset="0"/>
                <a:sym typeface="Symbol" pitchFamily="18" charset="2"/>
              </a:rPr>
              <a:t></a:t>
            </a:r>
            <a:r>
              <a:rPr lang="es-ES" sz="1800" b="1" dirty="0">
                <a:solidFill>
                  <a:schemeClr val="bg2"/>
                </a:solidFill>
                <a:effectLst>
                  <a:outerShdw blurRad="38100" dist="38100" dir="2700000" algn="tl">
                    <a:srgbClr val="000000"/>
                  </a:outerShdw>
                </a:effectLst>
                <a:latin typeface="Arial" pitchFamily="34" charset="0"/>
                <a:cs typeface="Arial" pitchFamily="34" charset="0"/>
              </a:rPr>
              <a:t>g</a:t>
            </a:r>
            <a:r>
              <a:rPr lang="es-AR" sz="1800" b="1" dirty="0">
                <a:solidFill>
                  <a:schemeClr val="bg2"/>
                </a:solidFill>
                <a:effectLst>
                  <a:outerShdw blurRad="38100" dist="38100" dir="2700000" algn="tl">
                    <a:srgbClr val="000000"/>
                  </a:outerShdw>
                </a:effectLst>
                <a:latin typeface="Arial" pitchFamily="34" charset="0"/>
                <a:cs typeface="Arial" pitchFamily="34" charset="0"/>
              </a:rPr>
              <a:t>:</a:t>
            </a:r>
            <a:r>
              <a:rPr lang="es-ES" sz="1800" b="1" dirty="0">
                <a:latin typeface="Arial" pitchFamily="34" charset="0"/>
                <a:cs typeface="Arial" pitchFamily="34" charset="0"/>
              </a:rPr>
              <a:t> </a:t>
            </a:r>
            <a:r>
              <a:rPr lang="es-AR" sz="1800" b="1" dirty="0">
                <a:latin typeface="Arial" pitchFamily="34" charset="0"/>
                <a:cs typeface="Arial" pitchFamily="34" charset="0"/>
              </a:rPr>
              <a:t> </a:t>
            </a:r>
            <a:r>
              <a:rPr lang="es-ES" sz="1800" b="1" dirty="0">
                <a:solidFill>
                  <a:srgbClr val="FF0000"/>
                </a:solidFill>
                <a:latin typeface="Arial" pitchFamily="34" charset="0"/>
                <a:cs typeface="Arial" pitchFamily="34" charset="0"/>
              </a:rPr>
              <a:t>carga por presión </a:t>
            </a:r>
            <a:endParaRPr lang="es-AR" sz="1800" b="1" dirty="0">
              <a:solidFill>
                <a:srgbClr val="FF0000"/>
              </a:solidFill>
              <a:latin typeface="Arial" pitchFamily="34" charset="0"/>
              <a:cs typeface="Arial" pitchFamily="34" charset="0"/>
            </a:endParaRPr>
          </a:p>
          <a:p>
            <a:pPr marL="660400" indent="-660400" eaLnBrk="0" hangingPunct="0">
              <a:defRPr/>
            </a:pPr>
            <a:r>
              <a:rPr lang="es-AR" sz="1800" b="1" dirty="0">
                <a:solidFill>
                  <a:schemeClr val="bg2"/>
                </a:solidFill>
                <a:effectLst>
                  <a:outerShdw blurRad="38100" dist="38100" dir="2700000" algn="tl">
                    <a:srgbClr val="000000"/>
                  </a:outerShdw>
                </a:effectLst>
                <a:latin typeface="Arial" pitchFamily="34" charset="0"/>
                <a:cs typeface="Arial" pitchFamily="34" charset="0"/>
              </a:rPr>
              <a:t>z:       </a:t>
            </a:r>
            <a:r>
              <a:rPr lang="es-ES" sz="1800" b="1" dirty="0">
                <a:solidFill>
                  <a:srgbClr val="FF0000"/>
                </a:solidFill>
                <a:latin typeface="Arial" pitchFamily="34" charset="0"/>
                <a:cs typeface="Arial" pitchFamily="34" charset="0"/>
              </a:rPr>
              <a:t>carga por elevación</a:t>
            </a:r>
          </a:p>
        </p:txBody>
      </p:sp>
      <p:sp>
        <p:nvSpPr>
          <p:cNvPr id="5132" name="Rectangle 12"/>
          <p:cNvSpPr>
            <a:spLocks noChangeArrowheads="1"/>
          </p:cNvSpPr>
          <p:nvPr/>
        </p:nvSpPr>
        <p:spPr bwMode="auto">
          <a:xfrm>
            <a:off x="64654" y="1261810"/>
            <a:ext cx="8763000" cy="1311275"/>
          </a:xfrm>
          <a:prstGeom prst="rect">
            <a:avLst/>
          </a:prstGeom>
          <a:noFill/>
          <a:ln w="9525">
            <a:noFill/>
            <a:miter lim="800000"/>
            <a:headEnd/>
            <a:tailEnd/>
          </a:ln>
          <a:effectLst/>
        </p:spPr>
        <p:txBody>
          <a:bodyPr>
            <a:spAutoFit/>
          </a:bodyPr>
          <a:lstStyle/>
          <a:p>
            <a:pPr algn="just">
              <a:defRPr/>
            </a:pPr>
            <a:r>
              <a:rPr lang="es-ES" sz="2000" dirty="0">
                <a:latin typeface="Arial" pitchFamily="34" charset="0"/>
                <a:cs typeface="Arial" pitchFamily="34" charset="0"/>
              </a:rPr>
              <a:t>Otra magnitud que representa el efecto combinado de la </a:t>
            </a:r>
            <a:r>
              <a:rPr lang="es-ES" sz="2000" b="1" dirty="0">
                <a:latin typeface="Arial" pitchFamily="34" charset="0"/>
                <a:cs typeface="Arial" pitchFamily="34" charset="0"/>
              </a:rPr>
              <a:t>presión estática y la fuerza gravitatoria </a:t>
            </a:r>
            <a:r>
              <a:rPr lang="es-ES" sz="2000" dirty="0">
                <a:latin typeface="Arial" pitchFamily="34" charset="0"/>
                <a:cs typeface="Arial" pitchFamily="34" charset="0"/>
              </a:rPr>
              <a:t>es el </a:t>
            </a:r>
            <a:r>
              <a:rPr lang="es-ES" sz="2000" b="1" dirty="0">
                <a:solidFill>
                  <a:schemeClr val="accent1"/>
                </a:solidFill>
                <a:effectLst>
                  <a:outerShdw blurRad="38100" dist="38100" dir="2700000" algn="tl">
                    <a:srgbClr val="000000"/>
                  </a:outerShdw>
                </a:effectLst>
                <a:latin typeface="Arial" pitchFamily="34" charset="0"/>
                <a:cs typeface="Arial" pitchFamily="34" charset="0"/>
              </a:rPr>
              <a:t>potencial del fluido para flujo incompresible</a:t>
            </a:r>
            <a:r>
              <a:rPr lang="es-ES" sz="2000" dirty="0">
                <a:latin typeface="Arial" pitchFamily="34" charset="0"/>
                <a:cs typeface="Arial" pitchFamily="34" charset="0"/>
              </a:rPr>
              <a:t> o </a:t>
            </a:r>
            <a:r>
              <a:rPr lang="es-ES" sz="2000" b="1" u="sng" dirty="0">
                <a:solidFill>
                  <a:schemeClr val="accent1"/>
                </a:solidFill>
                <a:effectLst>
                  <a:outerShdw blurRad="38100" dist="38100" dir="2700000" algn="tl">
                    <a:srgbClr val="000000"/>
                  </a:outerShdw>
                </a:effectLst>
                <a:latin typeface="Arial" pitchFamily="34" charset="0"/>
                <a:cs typeface="Arial" pitchFamily="34" charset="0"/>
              </a:rPr>
              <a:t>potencial de </a:t>
            </a:r>
            <a:r>
              <a:rPr lang="es-ES" sz="2000" b="1" u="sng" dirty="0" err="1">
                <a:solidFill>
                  <a:schemeClr val="accent1"/>
                </a:solidFill>
                <a:effectLst>
                  <a:outerShdw blurRad="38100" dist="38100" dir="2700000" algn="tl">
                    <a:srgbClr val="000000"/>
                  </a:outerShdw>
                </a:effectLst>
                <a:latin typeface="Arial" pitchFamily="34" charset="0"/>
                <a:cs typeface="Arial" pitchFamily="34" charset="0"/>
              </a:rPr>
              <a:t>Muskat</a:t>
            </a:r>
            <a:r>
              <a:rPr lang="es-AR" sz="2000" b="1" dirty="0">
                <a:solidFill>
                  <a:schemeClr val="accent1"/>
                </a:solidFill>
                <a:effectLst>
                  <a:outerShdw blurRad="38100" dist="38100" dir="2700000" algn="tl">
                    <a:srgbClr val="000000"/>
                  </a:outerShdw>
                </a:effectLst>
                <a:latin typeface="Arial" pitchFamily="34" charset="0"/>
                <a:cs typeface="Arial" pitchFamily="34" charset="0"/>
              </a:rPr>
              <a:t>:	      </a:t>
            </a:r>
            <a:r>
              <a:rPr lang="es-ES" sz="2000" b="1" dirty="0">
                <a:effectLst>
                  <a:outerShdw blurRad="38100" dist="38100" dir="2700000" algn="tl">
                    <a:srgbClr val="FFFFFF"/>
                  </a:outerShdw>
                </a:effectLst>
                <a:latin typeface="Arial" pitchFamily="34" charset="0"/>
                <a:cs typeface="Times New Roman" pitchFamily="18" charset="0"/>
                <a:sym typeface="Symbol" pitchFamily="18" charset="2"/>
              </a:rPr>
              <a:t></a:t>
            </a:r>
            <a:r>
              <a:rPr lang="en-US" sz="2000" b="1" baseline="-30000" dirty="0">
                <a:effectLst>
                  <a:outerShdw blurRad="38100" dist="38100" dir="2700000" algn="tl">
                    <a:srgbClr val="FFFFFF"/>
                  </a:outerShdw>
                </a:effectLst>
                <a:latin typeface="Arial" pitchFamily="34" charset="0"/>
                <a:cs typeface="Arial" pitchFamily="34" charset="0"/>
              </a:rPr>
              <a:t>M</a:t>
            </a:r>
            <a:r>
              <a:rPr lang="en-US" sz="2000" b="1" i="1" dirty="0">
                <a:effectLst>
                  <a:outerShdw blurRad="38100" dist="38100" dir="2700000" algn="tl">
                    <a:srgbClr val="FFFFFF"/>
                  </a:outerShdw>
                </a:effectLst>
                <a:latin typeface="Arial" pitchFamily="34" charset="0"/>
                <a:cs typeface="Arial" pitchFamily="34" charset="0"/>
                <a:sym typeface="Symbol" pitchFamily="18" charset="2"/>
              </a:rPr>
              <a:t> = </a:t>
            </a:r>
            <a:r>
              <a:rPr lang="en-US" sz="2000" b="1" i="1" dirty="0">
                <a:effectLst>
                  <a:outerShdw blurRad="38100" dist="38100" dir="2700000" algn="tl">
                    <a:srgbClr val="FFFFFF"/>
                  </a:outerShdw>
                </a:effectLst>
                <a:latin typeface="Arial" pitchFamily="34" charset="0"/>
                <a:cs typeface="Times New Roman" pitchFamily="18" charset="0"/>
                <a:sym typeface="Symbol" pitchFamily="18" charset="2"/>
              </a:rPr>
              <a:t> </a:t>
            </a:r>
            <a:r>
              <a:rPr lang="en-US" sz="2000" b="1" i="1" dirty="0">
                <a:effectLst>
                  <a:outerShdw blurRad="38100" dist="38100" dir="2700000" algn="tl">
                    <a:srgbClr val="FFFFFF"/>
                  </a:outerShdw>
                </a:effectLst>
                <a:latin typeface="Arial" pitchFamily="34" charset="0"/>
                <a:cs typeface="Arial" pitchFamily="34" charset="0"/>
              </a:rPr>
              <a:t>g h = p+ </a:t>
            </a:r>
            <a:r>
              <a:rPr lang="en-US" sz="2000" b="1" i="1" dirty="0">
                <a:effectLst>
                  <a:outerShdw blurRad="38100" dist="38100" dir="2700000" algn="tl">
                    <a:srgbClr val="FFFFFF"/>
                  </a:outerShdw>
                </a:effectLst>
                <a:latin typeface="Arial" pitchFamily="34" charset="0"/>
                <a:cs typeface="Times New Roman" pitchFamily="18" charset="0"/>
                <a:sym typeface="Symbol" pitchFamily="18" charset="2"/>
              </a:rPr>
              <a:t></a:t>
            </a:r>
            <a:r>
              <a:rPr lang="en-US" sz="2000" b="1" i="1" dirty="0">
                <a:effectLst>
                  <a:outerShdw blurRad="38100" dist="38100" dir="2700000" algn="tl">
                    <a:srgbClr val="FFFFFF"/>
                  </a:outerShdw>
                </a:effectLst>
                <a:latin typeface="Arial" pitchFamily="34" charset="0"/>
                <a:cs typeface="Arial" pitchFamily="34" charset="0"/>
              </a:rPr>
              <a:t>g z</a:t>
            </a:r>
            <a:r>
              <a:rPr lang="es-ES" sz="2000" b="1" dirty="0">
                <a:effectLst>
                  <a:outerShdw blurRad="38100" dist="38100" dir="2700000" algn="tl">
                    <a:srgbClr val="FFFFFF"/>
                  </a:outerShdw>
                </a:effectLst>
                <a:sym typeface="Symbol" pitchFamily="18" charset="2"/>
              </a:rPr>
              <a:t> </a:t>
            </a:r>
            <a:endParaRPr lang="es-ES" sz="2000" b="1" i="1" dirty="0">
              <a:effectLst>
                <a:outerShdw blurRad="38100" dist="38100" dir="2700000" algn="tl">
                  <a:srgbClr val="FFFFFF"/>
                </a:outerShdw>
              </a:effectLst>
              <a:latin typeface="Arial" pitchFamily="34" charset="0"/>
              <a:cs typeface="Times New Roman" pitchFamily="18" charset="0"/>
              <a:sym typeface="Symbol" pitchFamily="18" charset="2"/>
            </a:endParaRPr>
          </a:p>
          <a:p>
            <a:pPr algn="just">
              <a:defRPr/>
            </a:pPr>
            <a:endParaRPr lang="es-ES" sz="2000" b="1" dirty="0">
              <a:effectLst>
                <a:outerShdw blurRad="38100" dist="38100" dir="2700000" algn="tl">
                  <a:srgbClr val="FFFFFF"/>
                </a:outerShdw>
              </a:effectLst>
              <a:latin typeface="Arial" pitchFamily="34" charset="0"/>
              <a:cs typeface="Arial" pitchFamily="34" charset="0"/>
              <a:sym typeface="Symbol" pitchFamily="18" charset="2"/>
            </a:endParaRPr>
          </a:p>
        </p:txBody>
      </p:sp>
      <p:sp>
        <p:nvSpPr>
          <p:cNvPr id="2059" name="Rectangle 14"/>
          <p:cNvSpPr>
            <a:spLocks noChangeArrowheads="1"/>
          </p:cNvSpPr>
          <p:nvPr/>
        </p:nvSpPr>
        <p:spPr bwMode="auto">
          <a:xfrm>
            <a:off x="3226953" y="1917447"/>
            <a:ext cx="2535205" cy="304800"/>
          </a:xfrm>
          <a:prstGeom prst="rect">
            <a:avLst/>
          </a:prstGeom>
          <a:noFill/>
          <a:ln w="38100">
            <a:solidFill>
              <a:schemeClr val="bg2"/>
            </a:solidFill>
            <a:miter lim="800000"/>
            <a:headEnd/>
            <a:tailEnd/>
          </a:ln>
        </p:spPr>
        <p:txBody>
          <a:bodyPr wrap="none" anchor="ctr"/>
          <a:lstStyle/>
          <a:p>
            <a:endParaRPr lang="es-ES"/>
          </a:p>
        </p:txBody>
      </p:sp>
      <p:sp>
        <p:nvSpPr>
          <p:cNvPr id="2060" name="Rectangle 17"/>
          <p:cNvSpPr>
            <a:spLocks noChangeArrowheads="1"/>
          </p:cNvSpPr>
          <p:nvPr/>
        </p:nvSpPr>
        <p:spPr bwMode="auto">
          <a:xfrm>
            <a:off x="109480" y="2420439"/>
            <a:ext cx="3200400" cy="701675"/>
          </a:xfrm>
          <a:prstGeom prst="rect">
            <a:avLst/>
          </a:prstGeom>
          <a:noFill/>
          <a:ln w="9525">
            <a:noFill/>
            <a:miter lim="800000"/>
            <a:headEnd/>
            <a:tailEnd/>
          </a:ln>
        </p:spPr>
        <p:txBody>
          <a:bodyPr>
            <a:spAutoFit/>
          </a:bodyPr>
          <a:lstStyle/>
          <a:p>
            <a:r>
              <a:rPr lang="es-AR" sz="2000" dirty="0">
                <a:latin typeface="Arial" pitchFamily="34" charset="0"/>
                <a:cs typeface="Arial" pitchFamily="34" charset="0"/>
              </a:rPr>
              <a:t>R</a:t>
            </a:r>
            <a:r>
              <a:rPr lang="es-ES" sz="2000" dirty="0" err="1">
                <a:latin typeface="Arial" pitchFamily="34" charset="0"/>
                <a:cs typeface="Arial" pitchFamily="34" charset="0"/>
              </a:rPr>
              <a:t>ee</a:t>
            </a:r>
            <a:r>
              <a:rPr lang="es-AR" sz="2000" dirty="0" err="1">
                <a:latin typeface="Arial" pitchFamily="34" charset="0"/>
                <a:cs typeface="Arial" pitchFamily="34" charset="0"/>
              </a:rPr>
              <a:t>mplazando</a:t>
            </a:r>
            <a:r>
              <a:rPr lang="es-AR" sz="2000" dirty="0">
                <a:latin typeface="Arial" pitchFamily="34" charset="0"/>
                <a:cs typeface="Arial" pitchFamily="34" charset="0"/>
              </a:rPr>
              <a:t> en </a:t>
            </a:r>
            <a:r>
              <a:rPr lang="es-AR" sz="2000" dirty="0" err="1">
                <a:latin typeface="Arial" pitchFamily="34" charset="0"/>
                <a:cs typeface="Arial" pitchFamily="34" charset="0"/>
              </a:rPr>
              <a:t>Darcy</a:t>
            </a:r>
            <a:endParaRPr lang="es-AR" sz="2000" dirty="0">
              <a:latin typeface="Arial" pitchFamily="34" charset="0"/>
              <a:cs typeface="Arial" pitchFamily="34" charset="0"/>
            </a:endParaRPr>
          </a:p>
          <a:p>
            <a:pPr algn="ctr"/>
            <a:r>
              <a:rPr lang="es-AR" sz="2000" dirty="0">
                <a:latin typeface="Arial" pitchFamily="34" charset="0"/>
                <a:cs typeface="Arial" pitchFamily="34" charset="0"/>
              </a:rPr>
              <a:t>en forma diferencial</a:t>
            </a:r>
            <a:endParaRPr lang="es-ES" sz="2000" dirty="0"/>
          </a:p>
        </p:txBody>
      </p:sp>
      <p:graphicFrame>
        <p:nvGraphicFramePr>
          <p:cNvPr id="2052" name="Object 2"/>
          <p:cNvGraphicFramePr>
            <a:graphicFrameLocks noChangeAspect="1"/>
          </p:cNvGraphicFramePr>
          <p:nvPr>
            <p:extLst>
              <p:ext uri="{D42A27DB-BD31-4B8C-83A1-F6EECF244321}">
                <p14:modId xmlns:p14="http://schemas.microsoft.com/office/powerpoint/2010/main" val="1595683703"/>
              </p:ext>
            </p:extLst>
          </p:nvPr>
        </p:nvGraphicFramePr>
        <p:xfrm>
          <a:off x="3229655" y="2566708"/>
          <a:ext cx="2667000" cy="774700"/>
        </p:xfrm>
        <a:graphic>
          <a:graphicData uri="http://schemas.openxmlformats.org/presentationml/2006/ole">
            <mc:AlternateContent xmlns:mc="http://schemas.openxmlformats.org/markup-compatibility/2006">
              <mc:Choice xmlns:v="urn:schemas-microsoft-com:vml" Requires="v">
                <p:oleObj spid="_x0000_s2444" r:id="rId5" imgW="1473200" imgH="431800" progId="Equation.3">
                  <p:embed/>
                </p:oleObj>
              </mc:Choice>
              <mc:Fallback>
                <p:oleObj r:id="rId5" imgW="1473200" imgH="431800"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9655" y="2566708"/>
                        <a:ext cx="2667000" cy="774700"/>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61" name="Text Box 22"/>
          <p:cNvSpPr txBox="1">
            <a:spLocks noChangeArrowheads="1"/>
          </p:cNvSpPr>
          <p:nvPr/>
        </p:nvSpPr>
        <p:spPr bwMode="auto">
          <a:xfrm>
            <a:off x="168056" y="3362690"/>
            <a:ext cx="6358660" cy="400110"/>
          </a:xfrm>
          <a:prstGeom prst="rect">
            <a:avLst/>
          </a:prstGeom>
          <a:noFill/>
          <a:ln w="9525">
            <a:noFill/>
            <a:miter lim="800000"/>
            <a:headEnd/>
            <a:tailEnd/>
          </a:ln>
        </p:spPr>
        <p:txBody>
          <a:bodyPr wrap="square">
            <a:spAutoFit/>
          </a:bodyPr>
          <a:lstStyle/>
          <a:p>
            <a:r>
              <a:rPr lang="es-AR" sz="2000" dirty="0"/>
              <a:t>Siendo k la </a:t>
            </a:r>
            <a:r>
              <a:rPr lang="es-ES" sz="2000" b="1" i="1" dirty="0">
                <a:solidFill>
                  <a:srgbClr val="3366FF"/>
                </a:solidFill>
                <a:latin typeface="Arial" pitchFamily="34" charset="0"/>
                <a:cs typeface="Arial" pitchFamily="34" charset="0"/>
              </a:rPr>
              <a:t>permeabilidad absoluta</a:t>
            </a:r>
            <a:r>
              <a:rPr lang="es-ES" sz="2000" b="1" i="1" dirty="0">
                <a:latin typeface="Arial" pitchFamily="34" charset="0"/>
                <a:cs typeface="Arial" pitchFamily="34" charset="0"/>
              </a:rPr>
              <a:t> </a:t>
            </a:r>
            <a:r>
              <a:rPr lang="es-ES" sz="2000" dirty="0">
                <a:latin typeface="Arial" pitchFamily="34" charset="0"/>
                <a:cs typeface="Arial" pitchFamily="34" charset="0"/>
              </a:rPr>
              <a:t>del medio poroso:</a:t>
            </a:r>
            <a:endParaRPr lang="es-ES" sz="2000" dirty="0"/>
          </a:p>
        </p:txBody>
      </p:sp>
      <p:graphicFrame>
        <p:nvGraphicFramePr>
          <p:cNvPr id="2053" name="Object 3"/>
          <p:cNvGraphicFramePr>
            <a:graphicFrameLocks noChangeAspect="1"/>
          </p:cNvGraphicFramePr>
          <p:nvPr>
            <p:extLst>
              <p:ext uri="{D42A27DB-BD31-4B8C-83A1-F6EECF244321}">
                <p14:modId xmlns:p14="http://schemas.microsoft.com/office/powerpoint/2010/main" val="351790397"/>
              </p:ext>
            </p:extLst>
          </p:nvPr>
        </p:nvGraphicFramePr>
        <p:xfrm>
          <a:off x="6746763" y="3054510"/>
          <a:ext cx="914400" cy="790575"/>
        </p:xfrm>
        <a:graphic>
          <a:graphicData uri="http://schemas.openxmlformats.org/presentationml/2006/ole">
            <mc:AlternateContent xmlns:mc="http://schemas.openxmlformats.org/markup-compatibility/2006">
              <mc:Choice xmlns:v="urn:schemas-microsoft-com:vml" Requires="v">
                <p:oleObj spid="_x0000_s2445" r:id="rId7" imgW="495085" imgH="431613" progId="Equation.3">
                  <p:embed/>
                </p:oleObj>
              </mc:Choice>
              <mc:Fallback>
                <p:oleObj r:id="rId7" imgW="495085" imgH="431613" progId="Equation.3">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46763" y="3054510"/>
                        <a:ext cx="914400" cy="790575"/>
                      </a:xfrm>
                      <a:prstGeom prst="rect">
                        <a:avLst/>
                      </a:prstGeom>
                      <a:noFill/>
                      <a:ln w="38100">
                        <a:solidFill>
                          <a:srgbClr val="C00000"/>
                        </a:solidFill>
                        <a:miter lim="800000"/>
                        <a:headEnd/>
                        <a:tailEnd/>
                      </a:ln>
                      <a:extLst/>
                    </p:spPr>
                  </p:pic>
                </p:oleObj>
              </mc:Fallback>
            </mc:AlternateContent>
          </a:graphicData>
        </a:graphic>
      </p:graphicFrame>
      <p:sp>
        <p:nvSpPr>
          <p:cNvPr id="2062" name="Oval 25"/>
          <p:cNvSpPr>
            <a:spLocks noChangeArrowheads="1"/>
          </p:cNvSpPr>
          <p:nvPr/>
        </p:nvSpPr>
        <p:spPr bwMode="auto">
          <a:xfrm rot="448499">
            <a:off x="4867146" y="2520823"/>
            <a:ext cx="381000" cy="908050"/>
          </a:xfrm>
          <a:prstGeom prst="ellipse">
            <a:avLst/>
          </a:prstGeom>
          <a:noFill/>
          <a:ln w="38100">
            <a:solidFill>
              <a:srgbClr val="C00000"/>
            </a:solidFill>
            <a:round/>
            <a:headEnd/>
            <a:tailEnd/>
          </a:ln>
        </p:spPr>
        <p:txBody>
          <a:bodyPr wrap="none" anchor="ctr"/>
          <a:lstStyle/>
          <a:p>
            <a:endParaRPr lang="es-ES"/>
          </a:p>
        </p:txBody>
      </p:sp>
      <p:graphicFrame>
        <p:nvGraphicFramePr>
          <p:cNvPr id="2054" name="Object 4"/>
          <p:cNvGraphicFramePr>
            <a:graphicFrameLocks noChangeAspect="1"/>
          </p:cNvGraphicFramePr>
          <p:nvPr>
            <p:extLst>
              <p:ext uri="{D42A27DB-BD31-4B8C-83A1-F6EECF244321}">
                <p14:modId xmlns:p14="http://schemas.microsoft.com/office/powerpoint/2010/main" val="1997963085"/>
              </p:ext>
            </p:extLst>
          </p:nvPr>
        </p:nvGraphicFramePr>
        <p:xfrm>
          <a:off x="5885758" y="4433241"/>
          <a:ext cx="2971800" cy="862013"/>
        </p:xfrm>
        <a:graphic>
          <a:graphicData uri="http://schemas.openxmlformats.org/presentationml/2006/ole">
            <mc:AlternateContent xmlns:mc="http://schemas.openxmlformats.org/markup-compatibility/2006">
              <mc:Choice xmlns:v="urn:schemas-microsoft-com:vml" Requires="v">
                <p:oleObj spid="_x0000_s2446" r:id="rId9" imgW="1473200" imgH="431800" progId="Equation.3">
                  <p:embed/>
                </p:oleObj>
              </mc:Choice>
              <mc:Fallback>
                <p:oleObj r:id="rId9" imgW="1473200" imgH="431800" progId="Equation.3">
                  <p:embed/>
                  <p:pic>
                    <p:nvPicPr>
                      <p:cNvPr id="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85758" y="4433241"/>
                        <a:ext cx="2971800" cy="862013"/>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66" name="Rectangle 31"/>
          <p:cNvSpPr>
            <a:spLocks noChangeArrowheads="1"/>
          </p:cNvSpPr>
          <p:nvPr/>
        </p:nvSpPr>
        <p:spPr bwMode="auto">
          <a:xfrm>
            <a:off x="5508103" y="5380672"/>
            <a:ext cx="3446415" cy="1477328"/>
          </a:xfrm>
          <a:prstGeom prst="rect">
            <a:avLst/>
          </a:prstGeom>
          <a:noFill/>
          <a:ln w="9525">
            <a:noFill/>
            <a:miter lim="800000"/>
            <a:headEnd/>
            <a:tailEnd/>
          </a:ln>
        </p:spPr>
        <p:txBody>
          <a:bodyPr wrap="square">
            <a:spAutoFit/>
          </a:bodyPr>
          <a:lstStyle/>
          <a:p>
            <a:pPr algn="ctr">
              <a:spcBef>
                <a:spcPct val="50000"/>
              </a:spcBef>
            </a:pPr>
            <a:r>
              <a:rPr lang="es-ES" sz="1800" dirty="0" err="1">
                <a:latin typeface="TimesNewRomanPSMT" charset="0"/>
              </a:rPr>
              <a:t>Darcy</a:t>
            </a:r>
            <a:r>
              <a:rPr lang="es-ES" sz="1800" dirty="0">
                <a:latin typeface="TimesNewRomanPSMT" charset="0"/>
              </a:rPr>
              <a:t> considera que el flujo es:</a:t>
            </a:r>
          </a:p>
          <a:p>
            <a:pPr algn="ctr">
              <a:spcBef>
                <a:spcPct val="50000"/>
              </a:spcBef>
            </a:pPr>
            <a:r>
              <a:rPr lang="es-ES" sz="1600" dirty="0">
                <a:latin typeface="TimesNewRomanPSMT" charset="0"/>
              </a:rPr>
              <a:t> </a:t>
            </a:r>
            <a:r>
              <a:rPr lang="es-ES" sz="1600" b="1" dirty="0">
                <a:solidFill>
                  <a:schemeClr val="accent2"/>
                </a:solidFill>
                <a:latin typeface="Arial" pitchFamily="34" charset="0"/>
                <a:cs typeface="Arial" pitchFamily="34" charset="0"/>
              </a:rPr>
              <a:t>MONOFÁSICO, ESTACIONARIO, INCOMPRESIBLE </a:t>
            </a:r>
            <a:r>
              <a:rPr lang="es-AR" sz="1600" b="1" dirty="0">
                <a:solidFill>
                  <a:schemeClr val="accent2"/>
                </a:solidFill>
                <a:latin typeface="Arial" pitchFamily="34" charset="0"/>
                <a:cs typeface="Arial" pitchFamily="34" charset="0"/>
              </a:rPr>
              <a:t>Y LINEAL A LO LARGO DE UN PLANO INCLINADO</a:t>
            </a:r>
            <a:endParaRPr lang="es-ES" sz="1800" b="1" i="1" dirty="0">
              <a:latin typeface="TimesNewRomanPSMT" charset="0"/>
            </a:endParaRPr>
          </a:p>
        </p:txBody>
      </p:sp>
      <p:sp>
        <p:nvSpPr>
          <p:cNvPr id="19" name="Text Box 3"/>
          <p:cNvSpPr txBox="1">
            <a:spLocks noChangeArrowheads="1"/>
          </p:cNvSpPr>
          <p:nvPr/>
        </p:nvSpPr>
        <p:spPr bwMode="auto">
          <a:xfrm>
            <a:off x="8289954" y="6561684"/>
            <a:ext cx="787395" cy="276999"/>
          </a:xfrm>
          <a:prstGeom prst="rect">
            <a:avLst/>
          </a:prstGeom>
          <a:noFill/>
          <a:ln w="9525">
            <a:noFill/>
            <a:miter lim="800000"/>
            <a:headEnd/>
            <a:tailEnd/>
          </a:ln>
          <a:effectLst/>
        </p:spPr>
        <p:txBody>
          <a:bodyPr wrap="none">
            <a:spAutoFit/>
          </a:bodyPr>
          <a:lstStyle/>
          <a:p>
            <a:pPr>
              <a:defRPr/>
            </a:pPr>
            <a:r>
              <a:rPr lang="es-AR" sz="1200" b="1" dirty="0">
                <a:solidFill>
                  <a:srgbClr val="CC9900"/>
                </a:solidFill>
                <a:effectLst>
                  <a:outerShdw blurRad="38100" dist="38100" dir="2700000" algn="tl">
                    <a:srgbClr val="000000"/>
                  </a:outerShdw>
                </a:effectLst>
              </a:rPr>
              <a:t>MLC 2-6</a:t>
            </a:r>
            <a:endParaRPr lang="es-ES" sz="1200" b="1" dirty="0">
              <a:solidFill>
                <a:srgbClr val="CC9900"/>
              </a:solidFill>
              <a:effectLst>
                <a:outerShdw blurRad="38100" dist="38100" dir="2700000" algn="tl">
                  <a:srgbClr val="000000"/>
                </a:outerShdw>
              </a:effectLst>
            </a:endParaRPr>
          </a:p>
        </p:txBody>
      </p:sp>
      <p:sp>
        <p:nvSpPr>
          <p:cNvPr id="20" name="19 Elipse"/>
          <p:cNvSpPr/>
          <p:nvPr/>
        </p:nvSpPr>
        <p:spPr>
          <a:xfrm>
            <a:off x="4303278" y="1917447"/>
            <a:ext cx="285752" cy="4286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2" name="21 Conector recto de flecha"/>
          <p:cNvCxnSpPr>
            <a:endCxn id="20" idx="1"/>
          </p:cNvCxnSpPr>
          <p:nvPr/>
        </p:nvCxnSpPr>
        <p:spPr>
          <a:xfrm>
            <a:off x="1284176" y="675386"/>
            <a:ext cx="3060949" cy="13048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24 Conector recto de flecha"/>
          <p:cNvCxnSpPr>
            <a:stCxn id="20" idx="4"/>
          </p:cNvCxnSpPr>
          <p:nvPr/>
        </p:nvCxnSpPr>
        <p:spPr>
          <a:xfrm flipH="1">
            <a:off x="4345126" y="2346075"/>
            <a:ext cx="101028" cy="32358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28 Conector recto de flecha"/>
          <p:cNvCxnSpPr/>
          <p:nvPr/>
        </p:nvCxnSpPr>
        <p:spPr>
          <a:xfrm>
            <a:off x="4991100" y="3212976"/>
            <a:ext cx="1759906" cy="25686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 name="2 CuadroTexto"/>
          <p:cNvSpPr txBox="1"/>
          <p:nvPr/>
        </p:nvSpPr>
        <p:spPr>
          <a:xfrm>
            <a:off x="157556" y="245661"/>
            <a:ext cx="896399" cy="400110"/>
          </a:xfrm>
          <a:prstGeom prst="rect">
            <a:avLst/>
          </a:prstGeom>
          <a:noFill/>
        </p:spPr>
        <p:txBody>
          <a:bodyPr wrap="none" rtlCol="0">
            <a:spAutoFit/>
          </a:bodyPr>
          <a:lstStyle/>
          <a:p>
            <a:r>
              <a:rPr lang="es-AR" sz="2000" dirty="0"/>
              <a:t>Siendo</a:t>
            </a:r>
          </a:p>
        </p:txBody>
      </p:sp>
      <p:pic>
        <p:nvPicPr>
          <p:cNvPr id="2076" name="Picture 2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00" y="3732508"/>
            <a:ext cx="5347663" cy="3125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8"/>
          <p:cNvSpPr>
            <a:spLocks noChangeArrowheads="1"/>
          </p:cNvSpPr>
          <p:nvPr/>
        </p:nvSpPr>
        <p:spPr bwMode="auto">
          <a:xfrm>
            <a:off x="5374996" y="3943207"/>
            <a:ext cx="3822326" cy="400110"/>
          </a:xfrm>
          <a:prstGeom prst="rect">
            <a:avLst/>
          </a:prstGeom>
          <a:noFill/>
          <a:ln w="9525">
            <a:noFill/>
            <a:miter lim="800000"/>
            <a:headEnd/>
            <a:tailEnd/>
          </a:ln>
        </p:spPr>
        <p:txBody>
          <a:bodyPr wrap="square">
            <a:spAutoFit/>
          </a:bodyPr>
          <a:lstStyle/>
          <a:p>
            <a:r>
              <a:rPr lang="es-AR" sz="2000" u="sng" dirty="0">
                <a:latin typeface="Arial" pitchFamily="34" charset="0"/>
                <a:cs typeface="Arial" pitchFamily="34" charset="0"/>
              </a:rPr>
              <a:t>Si el </a:t>
            </a:r>
            <a:r>
              <a:rPr lang="es-ES" sz="2000" u="sng" dirty="0">
                <a:latin typeface="Arial" pitchFamily="34" charset="0"/>
                <a:cs typeface="Arial" pitchFamily="34" charset="0"/>
              </a:rPr>
              <a:t>equipo se coloca inclinado:</a:t>
            </a:r>
            <a:r>
              <a:rPr lang="es-ES" sz="2000" b="1" u="sng" dirty="0"/>
              <a:t> </a:t>
            </a:r>
          </a:p>
        </p:txBody>
      </p:sp>
      <p:pic>
        <p:nvPicPr>
          <p:cNvPr id="2081" name="Picture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9680" y="5589240"/>
            <a:ext cx="60325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Elipse"/>
          <p:cNvSpPr/>
          <p:nvPr/>
        </p:nvSpPr>
        <p:spPr>
          <a:xfrm>
            <a:off x="5305594" y="2420439"/>
            <a:ext cx="565460" cy="92096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 name="3 Elipse"/>
          <p:cNvSpPr/>
          <p:nvPr/>
        </p:nvSpPr>
        <p:spPr>
          <a:xfrm>
            <a:off x="4809699" y="1917448"/>
            <a:ext cx="952459" cy="4286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179512" y="179249"/>
            <a:ext cx="8712968" cy="6678751"/>
          </a:xfrm>
          <a:prstGeom prst="rect">
            <a:avLst/>
          </a:prstGeom>
          <a:noFill/>
          <a:ln w="9525">
            <a:noFill/>
            <a:miter lim="800000"/>
            <a:headEnd/>
            <a:tailEnd/>
          </a:ln>
          <a:effectLst/>
        </p:spPr>
        <p:txBody>
          <a:bodyPr wrap="square">
            <a:spAutoFit/>
          </a:bodyPr>
          <a:lstStyle/>
          <a:p>
            <a:pPr algn="ctr">
              <a:defRPr/>
            </a:pPr>
            <a:r>
              <a:rPr lang="es-ES" sz="2100" b="1" u="sng" dirty="0">
                <a:solidFill>
                  <a:schemeClr val="accent2"/>
                </a:solidFill>
                <a:latin typeface="Arial" pitchFamily="34" charset="0"/>
                <a:cs typeface="Arial" pitchFamily="34" charset="0"/>
              </a:rPr>
              <a:t>FLUJO MONOFÁSICO, ESTACIONARIO, INCOMPRESIBLE </a:t>
            </a:r>
            <a:r>
              <a:rPr lang="es-AR" sz="2100" b="1" u="sng" dirty="0">
                <a:solidFill>
                  <a:schemeClr val="accent2"/>
                </a:solidFill>
                <a:latin typeface="Arial" pitchFamily="34" charset="0"/>
                <a:cs typeface="Arial" pitchFamily="34" charset="0"/>
              </a:rPr>
              <a:t>Y LINEAL A LO LARGO DE UN PLANO INCLINADO</a:t>
            </a:r>
          </a:p>
          <a:p>
            <a:pPr algn="ctr">
              <a:defRPr/>
            </a:pPr>
            <a:r>
              <a:rPr lang="es-ES" sz="2100" b="1" u="sng" dirty="0">
                <a:solidFill>
                  <a:schemeClr val="accent2"/>
                </a:solidFill>
                <a:effectLst>
                  <a:outerShdw blurRad="38100" dist="38100" dir="2700000" algn="tl">
                    <a:srgbClr val="000000"/>
                  </a:outerShdw>
                </a:effectLst>
                <a:latin typeface="Arial" pitchFamily="34" charset="0"/>
                <a:cs typeface="Arial" pitchFamily="34" charset="0"/>
              </a:rPr>
              <a:t> </a:t>
            </a:r>
          </a:p>
          <a:p>
            <a:pPr algn="ctr">
              <a:defRPr/>
            </a:pPr>
            <a:endParaRPr lang="es-ES" sz="2100" b="1" u="sng" dirty="0">
              <a:solidFill>
                <a:schemeClr val="accent2"/>
              </a:solidFill>
              <a:effectLst>
                <a:outerShdw blurRad="38100" dist="38100" dir="2700000" algn="tl">
                  <a:srgbClr val="000000"/>
                </a:outerShdw>
              </a:effectLst>
              <a:latin typeface="Arial" pitchFamily="34" charset="0"/>
              <a:cs typeface="Arial" pitchFamily="34" charset="0"/>
            </a:endParaRPr>
          </a:p>
          <a:p>
            <a:pPr algn="ctr">
              <a:defRPr/>
            </a:pPr>
            <a:endParaRPr lang="es-ES" sz="2100" b="1" u="sng" dirty="0">
              <a:solidFill>
                <a:schemeClr val="accent2"/>
              </a:solidFill>
              <a:effectLst>
                <a:outerShdw blurRad="38100" dist="38100" dir="2700000" algn="tl">
                  <a:srgbClr val="000000"/>
                </a:outerShdw>
              </a:effectLst>
              <a:latin typeface="Arial" pitchFamily="34" charset="0"/>
              <a:cs typeface="Times New Roman" pitchFamily="18" charset="0"/>
            </a:endParaRPr>
          </a:p>
          <a:p>
            <a:pPr algn="just" eaLnBrk="0" hangingPunct="0">
              <a:defRPr/>
            </a:pPr>
            <a:r>
              <a:rPr lang="es-ES" sz="2000" dirty="0">
                <a:latin typeface="Arial" pitchFamily="34" charset="0"/>
                <a:cs typeface="Arial" pitchFamily="34" charset="0"/>
              </a:rPr>
              <a:t> </a:t>
            </a:r>
          </a:p>
          <a:p>
            <a:pPr algn="just" eaLnBrk="0" hangingPunct="0">
              <a:defRPr/>
            </a:pPr>
            <a:r>
              <a:rPr lang="es-ES" sz="2200" dirty="0">
                <a:latin typeface="Arial" pitchFamily="34" charset="0"/>
                <a:cs typeface="Times New Roman" pitchFamily="18" charset="0"/>
              </a:rPr>
              <a:t>La ecuación de </a:t>
            </a:r>
            <a:r>
              <a:rPr lang="es-ES" sz="2200" dirty="0" err="1">
                <a:latin typeface="Arial" pitchFamily="34" charset="0"/>
                <a:cs typeface="Times New Roman" pitchFamily="18" charset="0"/>
              </a:rPr>
              <a:t>Darcy</a:t>
            </a:r>
            <a:r>
              <a:rPr lang="es-ES" sz="2200" dirty="0">
                <a:latin typeface="Arial" pitchFamily="34" charset="0"/>
                <a:cs typeface="Times New Roman" pitchFamily="18" charset="0"/>
              </a:rPr>
              <a:t> puede integrarse en forma sencilla si se considera </a:t>
            </a:r>
            <a:r>
              <a:rPr lang="es-ES" sz="2200" b="1" u="sng" dirty="0">
                <a:solidFill>
                  <a:srgbClr val="FF0000"/>
                </a:solidFill>
                <a:effectLst>
                  <a:outerShdw blurRad="38100" dist="38100" dir="2700000" algn="tl">
                    <a:srgbClr val="000000"/>
                  </a:outerShdw>
                </a:effectLst>
                <a:latin typeface="Arial" pitchFamily="34" charset="0"/>
                <a:cs typeface="Times New Roman" pitchFamily="18" charset="0"/>
              </a:rPr>
              <a:t>flujo estacionario</a:t>
            </a:r>
            <a:r>
              <a:rPr lang="es-AR" sz="2200" dirty="0">
                <a:latin typeface="Arial" pitchFamily="34" charset="0"/>
                <a:cs typeface="Times New Roman" pitchFamily="18" charset="0"/>
              </a:rPr>
              <a:t> es decir que </a:t>
            </a:r>
            <a:r>
              <a:rPr lang="es-ES" b="1" i="1" dirty="0">
                <a:solidFill>
                  <a:schemeClr val="accent1"/>
                </a:solidFill>
                <a:effectLst>
                  <a:outerShdw blurRad="38100" dist="38100" dir="2700000" algn="tl">
                    <a:srgbClr val="000000"/>
                  </a:outerShdw>
                </a:effectLst>
                <a:latin typeface="Arial" pitchFamily="34" charset="0"/>
                <a:cs typeface="Times New Roman" pitchFamily="18" charset="0"/>
              </a:rPr>
              <a:t>las distribuciones de presión y de caudal en el reservorio permanecen constantes con el tiempo.</a:t>
            </a:r>
            <a:endParaRPr lang="es-ES" sz="2200" b="1" i="1" dirty="0">
              <a:solidFill>
                <a:schemeClr val="accent1"/>
              </a:solidFill>
              <a:effectLst>
                <a:outerShdw blurRad="38100" dist="38100" dir="2700000" algn="tl">
                  <a:srgbClr val="000000"/>
                </a:outerShdw>
              </a:effectLst>
              <a:latin typeface="Arial" pitchFamily="34" charset="0"/>
              <a:cs typeface="Times New Roman" pitchFamily="18" charset="0"/>
            </a:endParaRPr>
          </a:p>
          <a:p>
            <a:pPr algn="just" eaLnBrk="0" hangingPunct="0">
              <a:lnSpc>
                <a:spcPct val="50000"/>
              </a:lnSpc>
              <a:defRPr/>
            </a:pPr>
            <a:r>
              <a:rPr lang="es-ES" sz="2200" dirty="0">
                <a:latin typeface="Arial" pitchFamily="34" charset="0"/>
                <a:cs typeface="Times New Roman" pitchFamily="18" charset="0"/>
              </a:rPr>
              <a:t> </a:t>
            </a:r>
          </a:p>
          <a:p>
            <a:pPr algn="just" eaLnBrk="0" hangingPunct="0">
              <a:defRPr/>
            </a:pPr>
            <a:r>
              <a:rPr lang="es-ES" sz="2200" dirty="0">
                <a:latin typeface="Arial" pitchFamily="34" charset="0"/>
                <a:cs typeface="Times New Roman" pitchFamily="18" charset="0"/>
              </a:rPr>
              <a:t>En la práctica, solamente se produce con estado estacionario si el reservorio tiene una </a:t>
            </a:r>
            <a:r>
              <a:rPr lang="es-ES" sz="2200" u="sng" dirty="0">
                <a:latin typeface="Arial" pitchFamily="34" charset="0"/>
                <a:cs typeface="Times New Roman" pitchFamily="18" charset="0"/>
              </a:rPr>
              <a:t>fuerte acuífera natural activa</a:t>
            </a:r>
            <a:r>
              <a:rPr lang="es-ES" sz="2200" dirty="0">
                <a:latin typeface="Arial" pitchFamily="34" charset="0"/>
                <a:cs typeface="Times New Roman" pitchFamily="18" charset="0"/>
              </a:rPr>
              <a:t>, o un </a:t>
            </a:r>
            <a:r>
              <a:rPr lang="es-ES" sz="2200" u="sng" dirty="0">
                <a:latin typeface="Arial" pitchFamily="34" charset="0"/>
                <a:cs typeface="Times New Roman" pitchFamily="18" charset="0"/>
              </a:rPr>
              <a:t>casquete gasífero importante</a:t>
            </a:r>
            <a:r>
              <a:rPr lang="es-AR" sz="2200" dirty="0">
                <a:latin typeface="Arial" pitchFamily="34" charset="0"/>
                <a:cs typeface="Times New Roman" pitchFamily="18" charset="0"/>
              </a:rPr>
              <a:t> o </a:t>
            </a:r>
            <a:r>
              <a:rPr lang="es-ES" sz="2200" dirty="0">
                <a:latin typeface="Arial" pitchFamily="34" charset="0"/>
                <a:cs typeface="Times New Roman" pitchFamily="18" charset="0"/>
              </a:rPr>
              <a:t>cuando</a:t>
            </a:r>
            <a:r>
              <a:rPr lang="es-AR" sz="2200" dirty="0">
                <a:latin typeface="Arial" pitchFamily="34" charset="0"/>
                <a:cs typeface="Times New Roman" pitchFamily="18" charset="0"/>
              </a:rPr>
              <a:t> hay </a:t>
            </a:r>
            <a:r>
              <a:rPr lang="es-ES" sz="2200" dirty="0">
                <a:latin typeface="Arial" pitchFamily="34" charset="0"/>
                <a:cs typeface="Times New Roman" pitchFamily="18" charset="0"/>
              </a:rPr>
              <a:t>una recuperación secundaria</a:t>
            </a:r>
            <a:r>
              <a:rPr lang="es-AR" sz="2200" dirty="0">
                <a:latin typeface="Arial" pitchFamily="34" charset="0"/>
                <a:cs typeface="Times New Roman" pitchFamily="18" charset="0"/>
              </a:rPr>
              <a:t>.</a:t>
            </a:r>
          </a:p>
          <a:p>
            <a:pPr algn="just" eaLnBrk="0" hangingPunct="0">
              <a:lnSpc>
                <a:spcPct val="50000"/>
              </a:lnSpc>
              <a:defRPr/>
            </a:pPr>
            <a:r>
              <a:rPr lang="es-ES" sz="2200" dirty="0">
                <a:latin typeface="Arial" pitchFamily="34" charset="0"/>
                <a:cs typeface="Times New Roman" pitchFamily="18" charset="0"/>
              </a:rPr>
              <a:t> </a:t>
            </a:r>
          </a:p>
          <a:p>
            <a:pPr algn="just" eaLnBrk="0" hangingPunct="0">
              <a:defRPr/>
            </a:pPr>
            <a:r>
              <a:rPr lang="es-ES" sz="2200" dirty="0">
                <a:latin typeface="Arial" pitchFamily="34" charset="0"/>
                <a:cs typeface="Times New Roman" pitchFamily="18" charset="0"/>
              </a:rPr>
              <a:t>En </a:t>
            </a:r>
            <a:r>
              <a:rPr lang="es-AR" sz="2200" dirty="0">
                <a:latin typeface="Arial" pitchFamily="34" charset="0"/>
                <a:cs typeface="Times New Roman" pitchFamily="18" charset="0"/>
              </a:rPr>
              <a:t>realidad  se tiene </a:t>
            </a:r>
            <a:r>
              <a:rPr lang="es-ES" sz="2200" dirty="0">
                <a:latin typeface="Arial" pitchFamily="34" charset="0"/>
                <a:cs typeface="Times New Roman" pitchFamily="18" charset="0"/>
              </a:rPr>
              <a:t>un aproximado estado estacionario</a:t>
            </a:r>
            <a:r>
              <a:rPr lang="es-AR" sz="2200" dirty="0">
                <a:latin typeface="Arial" pitchFamily="34" charset="0"/>
                <a:cs typeface="Times New Roman" pitchFamily="18" charset="0"/>
              </a:rPr>
              <a:t>:</a:t>
            </a:r>
          </a:p>
          <a:p>
            <a:pPr algn="just" eaLnBrk="0" hangingPunct="0">
              <a:lnSpc>
                <a:spcPct val="50000"/>
              </a:lnSpc>
              <a:defRPr/>
            </a:pPr>
            <a:endParaRPr lang="es-AR" sz="2200" dirty="0">
              <a:latin typeface="Arial" pitchFamily="34" charset="0"/>
              <a:cs typeface="Times New Roman" pitchFamily="18" charset="0"/>
            </a:endParaRPr>
          </a:p>
          <a:p>
            <a:pPr marL="852488" lvl="1" indent="-395288" algn="just" eaLnBrk="0" hangingPunct="0">
              <a:buFontTx/>
              <a:buChar char="-"/>
              <a:defRPr/>
            </a:pPr>
            <a:r>
              <a:rPr lang="es-ES" sz="2200" dirty="0">
                <a:latin typeface="Arial" pitchFamily="34" charset="0"/>
                <a:cs typeface="Times New Roman" pitchFamily="18" charset="0"/>
              </a:rPr>
              <a:t>durante </a:t>
            </a:r>
            <a:r>
              <a:rPr lang="es-ES" sz="2200" b="1" dirty="0">
                <a:solidFill>
                  <a:schemeClr val="accent1"/>
                </a:solidFill>
                <a:effectLst>
                  <a:outerShdw blurRad="38100" dist="38100" dir="2700000" algn="tl">
                    <a:srgbClr val="000000"/>
                  </a:outerShdw>
                </a:effectLst>
                <a:latin typeface="Arial" pitchFamily="34" charset="0"/>
                <a:cs typeface="Times New Roman" pitchFamily="18" charset="0"/>
              </a:rPr>
              <a:t>pequeños intervalos de tiempo</a:t>
            </a:r>
            <a:r>
              <a:rPr lang="es-AR" sz="2200" dirty="0">
                <a:latin typeface="Arial" pitchFamily="34" charset="0"/>
                <a:cs typeface="Times New Roman" pitchFamily="18" charset="0"/>
              </a:rPr>
              <a:t>, </a:t>
            </a:r>
            <a:r>
              <a:rPr lang="es-ES" sz="2200" dirty="0">
                <a:latin typeface="Arial" pitchFamily="34" charset="0"/>
                <a:cs typeface="Times New Roman" pitchFamily="18" charset="0"/>
              </a:rPr>
              <a:t>aunque el estado sea realmente transitorio en largos tiempos de explotación. </a:t>
            </a:r>
            <a:endParaRPr lang="es-AR" sz="2200" dirty="0">
              <a:latin typeface="Arial" pitchFamily="34" charset="0"/>
              <a:cs typeface="Times New Roman" pitchFamily="18" charset="0"/>
            </a:endParaRPr>
          </a:p>
          <a:p>
            <a:pPr marL="852488" lvl="1" indent="-395288" algn="just" eaLnBrk="0" hangingPunct="0">
              <a:buFontTx/>
              <a:buChar char="-"/>
              <a:defRPr/>
            </a:pPr>
            <a:r>
              <a:rPr lang="es-ES" sz="2200" dirty="0">
                <a:latin typeface="Arial" pitchFamily="34" charset="0"/>
                <a:cs typeface="Times New Roman" pitchFamily="18" charset="0"/>
              </a:rPr>
              <a:t>para </a:t>
            </a:r>
            <a:r>
              <a:rPr lang="es-ES" sz="2200" b="1" dirty="0">
                <a:solidFill>
                  <a:schemeClr val="accent1"/>
                </a:solidFill>
                <a:effectLst>
                  <a:outerShdw blurRad="38100" dist="38100" dir="2700000" algn="tl">
                    <a:srgbClr val="000000"/>
                  </a:outerShdw>
                </a:effectLst>
                <a:latin typeface="Arial" pitchFamily="34" charset="0"/>
                <a:cs typeface="Times New Roman" pitchFamily="18" charset="0"/>
              </a:rPr>
              <a:t>pequeñas distancias en el reservorio</a:t>
            </a:r>
            <a:r>
              <a:rPr lang="es-AR" sz="2200" dirty="0">
                <a:latin typeface="Arial" pitchFamily="34" charset="0"/>
                <a:cs typeface="Times New Roman" pitchFamily="18" charset="0"/>
              </a:rPr>
              <a:t>, </a:t>
            </a:r>
            <a:r>
              <a:rPr lang="es-ES" sz="2200" dirty="0">
                <a:latin typeface="Arial" pitchFamily="34" charset="0"/>
                <a:cs typeface="Times New Roman" pitchFamily="18" charset="0"/>
              </a:rPr>
              <a:t>aunque a distancias grandes el caudal varíe.</a:t>
            </a:r>
            <a:endParaRPr lang="es-ES" sz="2200" dirty="0">
              <a:latin typeface="Arial" pitchFamily="34" charset="0"/>
            </a:endParaRPr>
          </a:p>
        </p:txBody>
      </p:sp>
      <p:sp>
        <p:nvSpPr>
          <p:cNvPr id="3" name="Text Box 3"/>
          <p:cNvSpPr txBox="1">
            <a:spLocks noChangeArrowheads="1"/>
          </p:cNvSpPr>
          <p:nvPr/>
        </p:nvSpPr>
        <p:spPr bwMode="auto">
          <a:xfrm>
            <a:off x="8294688" y="6583363"/>
            <a:ext cx="787395" cy="276999"/>
          </a:xfrm>
          <a:prstGeom prst="rect">
            <a:avLst/>
          </a:prstGeom>
          <a:noFill/>
          <a:ln w="9525">
            <a:noFill/>
            <a:miter lim="800000"/>
            <a:headEnd/>
            <a:tailEnd/>
          </a:ln>
          <a:effectLst/>
        </p:spPr>
        <p:txBody>
          <a:bodyPr wrap="none">
            <a:spAutoFit/>
          </a:bodyPr>
          <a:lstStyle/>
          <a:p>
            <a:pPr>
              <a:defRPr/>
            </a:pPr>
            <a:r>
              <a:rPr lang="es-AR" sz="1200" b="1" dirty="0">
                <a:solidFill>
                  <a:srgbClr val="CC9900"/>
                </a:solidFill>
                <a:effectLst>
                  <a:outerShdw blurRad="38100" dist="38100" dir="2700000" algn="tl">
                    <a:srgbClr val="000000"/>
                  </a:outerShdw>
                </a:effectLst>
              </a:rPr>
              <a:t>MLC 2-7</a:t>
            </a:r>
            <a:endParaRPr lang="es-ES" sz="1200" b="1" dirty="0">
              <a:solidFill>
                <a:srgbClr val="CC9900"/>
              </a:solidFill>
              <a:effectLst>
                <a:outerShdw blurRad="38100" dist="38100" dir="2700000" algn="tl">
                  <a:srgbClr val="000000"/>
                </a:outerShdw>
              </a:effectLst>
            </a:endParaRPr>
          </a:p>
        </p:txBody>
      </p:sp>
      <p:graphicFrame>
        <p:nvGraphicFramePr>
          <p:cNvPr id="2" name="1 Objeto"/>
          <p:cNvGraphicFramePr>
            <a:graphicFrameLocks noChangeAspect="1"/>
          </p:cNvGraphicFramePr>
          <p:nvPr>
            <p:extLst>
              <p:ext uri="{D42A27DB-BD31-4B8C-83A1-F6EECF244321}">
                <p14:modId xmlns:p14="http://schemas.microsoft.com/office/powerpoint/2010/main" val="842093994"/>
              </p:ext>
            </p:extLst>
          </p:nvPr>
        </p:nvGraphicFramePr>
        <p:xfrm>
          <a:off x="3050096" y="1052736"/>
          <a:ext cx="2971800" cy="862012"/>
        </p:xfrm>
        <a:graphic>
          <a:graphicData uri="http://schemas.openxmlformats.org/presentationml/2006/ole">
            <mc:AlternateContent xmlns:mc="http://schemas.openxmlformats.org/markup-compatibility/2006">
              <mc:Choice xmlns:v="urn:schemas-microsoft-com:vml" Requires="v">
                <p:oleObj spid="_x0000_s30810" r:id="rId3" imgW="1473200" imgH="431800" progId="Equation.3">
                  <p:embed/>
                </p:oleObj>
              </mc:Choice>
              <mc:Fallback>
                <p:oleObj r:id="rId3" imgW="1473200" imgH="4318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0096" y="1052736"/>
                        <a:ext cx="2971800" cy="862012"/>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0"/>
          <p:cNvGraphicFramePr>
            <a:graphicFrameLocks noChangeAspect="1"/>
          </p:cNvGraphicFramePr>
          <p:nvPr/>
        </p:nvGraphicFramePr>
        <p:xfrm>
          <a:off x="5410200" y="533400"/>
          <a:ext cx="3414713" cy="2898775"/>
        </p:xfrm>
        <a:graphic>
          <a:graphicData uri="http://schemas.openxmlformats.org/presentationml/2006/ole">
            <mc:AlternateContent xmlns:mc="http://schemas.openxmlformats.org/markup-compatibility/2006">
              <mc:Choice xmlns:v="urn:schemas-microsoft-com:vml" Requires="v">
                <p:oleObj spid="_x0000_s3356" name="Imagen de mapa de bits" r:id="rId3" imgW="8580952" imgH="7287642" progId="Paint.Picture">
                  <p:embed/>
                </p:oleObj>
              </mc:Choice>
              <mc:Fallback>
                <p:oleObj name="Imagen de mapa de bits" r:id="rId3" imgW="8580952" imgH="7287642" progId="Paint.Picture">
                  <p:embed/>
                  <p:pic>
                    <p:nvPicPr>
                      <p:cNvPr id="0" name="Object 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533400"/>
                        <a:ext cx="3414713" cy="2898775"/>
                      </a:xfrm>
                      <a:prstGeom prst="rect">
                        <a:avLst/>
                      </a:prstGeom>
                      <a:noFill/>
                      <a:ln w="38100">
                        <a:solidFill>
                          <a:srgbClr val="CC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5" name="Object 1"/>
          <p:cNvGraphicFramePr>
            <a:graphicFrameLocks noChangeAspect="1"/>
          </p:cNvGraphicFramePr>
          <p:nvPr/>
        </p:nvGraphicFramePr>
        <p:xfrm>
          <a:off x="1600200" y="685800"/>
          <a:ext cx="2971800" cy="862013"/>
        </p:xfrm>
        <a:graphic>
          <a:graphicData uri="http://schemas.openxmlformats.org/presentationml/2006/ole">
            <mc:AlternateContent xmlns:mc="http://schemas.openxmlformats.org/markup-compatibility/2006">
              <mc:Choice xmlns:v="urn:schemas-microsoft-com:vml" Requires="v">
                <p:oleObj spid="_x0000_s3357" r:id="rId5" imgW="1473200" imgH="431800" progId="Equation.3">
                  <p:embed/>
                </p:oleObj>
              </mc:Choice>
              <mc:Fallback>
                <p:oleObj r:id="rId5" imgW="1473200" imgH="431800" progId="Equation.3">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685800"/>
                        <a:ext cx="29718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accent1"/>
                            </a:solidFill>
                            <a:miter lim="800000"/>
                            <a:headEnd/>
                            <a:tailEnd/>
                          </a14:hiddenLine>
                        </a:ext>
                      </a:extLst>
                    </p:spPr>
                  </p:pic>
                </p:oleObj>
              </mc:Fallback>
            </mc:AlternateContent>
          </a:graphicData>
        </a:graphic>
      </p:graphicFrame>
      <p:sp>
        <p:nvSpPr>
          <p:cNvPr id="3077" name="Text Box 5"/>
          <p:cNvSpPr txBox="1">
            <a:spLocks noChangeArrowheads="1"/>
          </p:cNvSpPr>
          <p:nvPr/>
        </p:nvSpPr>
        <p:spPr bwMode="auto">
          <a:xfrm>
            <a:off x="152400" y="914400"/>
            <a:ext cx="1468438" cy="1463675"/>
          </a:xfrm>
          <a:prstGeom prst="rect">
            <a:avLst/>
          </a:prstGeom>
          <a:noFill/>
          <a:ln w="9525">
            <a:noFill/>
            <a:miter lim="800000"/>
            <a:headEnd/>
            <a:tailEnd/>
          </a:ln>
        </p:spPr>
        <p:txBody>
          <a:bodyPr wrap="none">
            <a:spAutoFit/>
          </a:bodyPr>
          <a:lstStyle/>
          <a:p>
            <a:r>
              <a:rPr lang="es-AR" sz="2000">
                <a:latin typeface="Arial" pitchFamily="34" charset="0"/>
              </a:rPr>
              <a:t>Integrando</a:t>
            </a:r>
          </a:p>
          <a:p>
            <a:endParaRPr lang="es-AR" sz="2000">
              <a:latin typeface="Arial" pitchFamily="34" charset="0"/>
            </a:endParaRPr>
          </a:p>
          <a:p>
            <a:endParaRPr lang="es-AR" sz="2000">
              <a:latin typeface="Arial" pitchFamily="34" charset="0"/>
            </a:endParaRPr>
          </a:p>
          <a:p>
            <a:pPr>
              <a:lnSpc>
                <a:spcPct val="50000"/>
              </a:lnSpc>
            </a:pPr>
            <a:endParaRPr lang="es-AR" sz="2000">
              <a:latin typeface="Arial" pitchFamily="34" charset="0"/>
            </a:endParaRPr>
          </a:p>
          <a:p>
            <a:r>
              <a:rPr lang="es-AR" sz="2000">
                <a:latin typeface="Arial" pitchFamily="34" charset="0"/>
              </a:rPr>
              <a:t>Se obtiene:</a:t>
            </a:r>
            <a:endParaRPr lang="es-ES" sz="2000">
              <a:latin typeface="Arial" pitchFamily="34" charset="0"/>
            </a:endParaRPr>
          </a:p>
        </p:txBody>
      </p:sp>
      <p:pic>
        <p:nvPicPr>
          <p:cNvPr id="3078" name="Picture 6"/>
          <p:cNvPicPr>
            <a:picLocks noChangeAspect="1" noChangeArrowheads="1"/>
          </p:cNvPicPr>
          <p:nvPr/>
        </p:nvPicPr>
        <p:blipFill>
          <a:blip r:embed="rId7"/>
          <a:srcRect/>
          <a:stretch>
            <a:fillRect/>
          </a:stretch>
        </p:blipFill>
        <p:spPr bwMode="auto">
          <a:xfrm>
            <a:off x="1676400" y="1828800"/>
            <a:ext cx="3429000" cy="771525"/>
          </a:xfrm>
          <a:prstGeom prst="rect">
            <a:avLst/>
          </a:prstGeom>
          <a:noFill/>
          <a:ln w="38100">
            <a:solidFill>
              <a:srgbClr val="CC0099"/>
            </a:solidFill>
            <a:miter lim="800000"/>
            <a:headEnd/>
            <a:tailEnd/>
          </a:ln>
        </p:spPr>
      </p:pic>
      <p:sp>
        <p:nvSpPr>
          <p:cNvPr id="7176" name="Rectangle 8"/>
          <p:cNvSpPr>
            <a:spLocks noChangeArrowheads="1"/>
          </p:cNvSpPr>
          <p:nvPr/>
        </p:nvSpPr>
        <p:spPr bwMode="auto">
          <a:xfrm>
            <a:off x="228600" y="3048000"/>
            <a:ext cx="8610600" cy="2312988"/>
          </a:xfrm>
          <a:prstGeom prst="rect">
            <a:avLst/>
          </a:prstGeom>
          <a:noFill/>
          <a:ln w="9525">
            <a:noFill/>
            <a:miter lim="800000"/>
            <a:headEnd/>
            <a:tailEnd/>
          </a:ln>
          <a:effectLst/>
        </p:spPr>
        <p:txBody>
          <a:bodyPr>
            <a:spAutoFit/>
          </a:bodyPr>
          <a:lstStyle/>
          <a:p>
            <a:pPr algn="just">
              <a:defRPr/>
            </a:pPr>
            <a:r>
              <a:rPr lang="es-AR" sz="1800" dirty="0">
                <a:latin typeface="Arial" pitchFamily="34" charset="0"/>
                <a:cs typeface="Times New Roman" pitchFamily="18" charset="0"/>
              </a:rPr>
              <a:t>E</a:t>
            </a:r>
            <a:r>
              <a:rPr lang="es-ES" sz="1800" dirty="0">
                <a:latin typeface="Arial" pitchFamily="34" charset="0"/>
                <a:cs typeface="Times New Roman" pitchFamily="18" charset="0"/>
              </a:rPr>
              <a:t>l </a:t>
            </a:r>
            <a:r>
              <a:rPr lang="es-ES" sz="1800" dirty="0" err="1">
                <a:latin typeface="Arial" pitchFamily="34" charset="0"/>
                <a:cs typeface="Times New Roman" pitchFamily="18" charset="0"/>
              </a:rPr>
              <a:t>grad</a:t>
            </a:r>
            <a:r>
              <a:rPr lang="es-AR" sz="1800" dirty="0">
                <a:latin typeface="Arial" pitchFamily="34" charset="0"/>
                <a:cs typeface="Times New Roman" pitchFamily="18" charset="0"/>
              </a:rPr>
              <a:t>.</a:t>
            </a:r>
            <a:r>
              <a:rPr lang="es-ES" sz="1800" dirty="0">
                <a:latin typeface="Arial" pitchFamily="34" charset="0"/>
                <a:cs typeface="Times New Roman" pitchFamily="18" charset="0"/>
              </a:rPr>
              <a:t> de </a:t>
            </a:r>
            <a:r>
              <a:rPr lang="es-AR" sz="1800" dirty="0">
                <a:latin typeface="Arial" pitchFamily="34" charset="0"/>
                <a:cs typeface="Times New Roman" pitchFamily="18" charset="0"/>
              </a:rPr>
              <a:t>P</a:t>
            </a:r>
            <a:r>
              <a:rPr lang="es-ES" sz="1800" dirty="0">
                <a:latin typeface="Arial" pitchFamily="34" charset="0"/>
                <a:cs typeface="Times New Roman" pitchFamily="18" charset="0"/>
              </a:rPr>
              <a:t> es </a:t>
            </a:r>
            <a:r>
              <a:rPr lang="es-AR" sz="1800" dirty="0">
                <a:latin typeface="Arial" pitchFamily="34" charset="0"/>
                <a:cs typeface="Times New Roman" pitchFamily="18" charset="0"/>
              </a:rPr>
              <a:t>(-)</a:t>
            </a:r>
            <a:r>
              <a:rPr lang="es-ES" sz="1800" dirty="0">
                <a:latin typeface="Arial" pitchFamily="34" charset="0"/>
                <a:cs typeface="Times New Roman" pitchFamily="18" charset="0"/>
              </a:rPr>
              <a:t> </a:t>
            </a:r>
            <a:r>
              <a:rPr lang="es-ES" sz="1800" i="1" dirty="0">
                <a:latin typeface="Arial" pitchFamily="34" charset="0"/>
                <a:cs typeface="Times New Roman" pitchFamily="18" charset="0"/>
              </a:rPr>
              <a:t>P</a:t>
            </a:r>
            <a:r>
              <a:rPr lang="es-ES" sz="1800" i="1" baseline="-30000" dirty="0">
                <a:latin typeface="Arial" pitchFamily="34" charset="0"/>
                <a:cs typeface="Times New Roman" pitchFamily="18" charset="0"/>
              </a:rPr>
              <a:t>2</a:t>
            </a:r>
            <a:r>
              <a:rPr lang="es-ES" sz="1800" dirty="0">
                <a:latin typeface="Arial" pitchFamily="34" charset="0"/>
                <a:cs typeface="Times New Roman" pitchFamily="18" charset="0"/>
              </a:rPr>
              <a:t>&lt;</a:t>
            </a:r>
            <a:r>
              <a:rPr lang="es-ES" sz="1800" i="1" dirty="0">
                <a:latin typeface="Arial" pitchFamily="34" charset="0"/>
                <a:cs typeface="Times New Roman" pitchFamily="18" charset="0"/>
              </a:rPr>
              <a:t>P</a:t>
            </a:r>
            <a:r>
              <a:rPr lang="es-ES" sz="1800" i="1" baseline="-30000" dirty="0">
                <a:latin typeface="Arial" pitchFamily="34" charset="0"/>
                <a:cs typeface="Times New Roman" pitchFamily="18" charset="0"/>
              </a:rPr>
              <a:t>1</a:t>
            </a:r>
            <a:r>
              <a:rPr lang="es-ES" sz="1800" i="1" dirty="0">
                <a:latin typeface="Arial" pitchFamily="34" charset="0"/>
                <a:cs typeface="Times New Roman" pitchFamily="18" charset="0"/>
              </a:rPr>
              <a:t> </a:t>
            </a:r>
            <a:r>
              <a:rPr lang="es-AR" sz="1800" i="1" dirty="0">
                <a:latin typeface="Arial" pitchFamily="34" charset="0"/>
                <a:cs typeface="Times New Roman" pitchFamily="18" charset="0"/>
              </a:rPr>
              <a:t>p</a:t>
            </a:r>
            <a:r>
              <a:rPr lang="es-ES" sz="1800" dirty="0" err="1">
                <a:latin typeface="Arial" pitchFamily="34" charset="0"/>
                <a:cs typeface="Times New Roman" pitchFamily="18" charset="0"/>
              </a:rPr>
              <a:t>or</a:t>
            </a:r>
            <a:r>
              <a:rPr lang="es-ES" sz="1800" dirty="0">
                <a:latin typeface="Arial" pitchFamily="34" charset="0"/>
                <a:cs typeface="Times New Roman" pitchFamily="18" charset="0"/>
              </a:rPr>
              <a:t> lo tanto, </a:t>
            </a:r>
            <a:r>
              <a:rPr lang="es-AR" sz="1800" dirty="0">
                <a:solidFill>
                  <a:schemeClr val="accent2"/>
                </a:solidFill>
                <a:effectLst>
                  <a:outerShdw blurRad="38100" dist="38100" dir="2700000" algn="tl">
                    <a:srgbClr val="000000"/>
                  </a:outerShdw>
                </a:effectLst>
                <a:latin typeface="Arial" pitchFamily="34" charset="0"/>
                <a:cs typeface="Times New Roman" pitchFamily="18" charset="0"/>
              </a:rPr>
              <a:t>q</a:t>
            </a:r>
            <a:r>
              <a:rPr lang="es-ES" sz="1800" dirty="0">
                <a:solidFill>
                  <a:schemeClr val="accent2"/>
                </a:solidFill>
                <a:effectLst>
                  <a:outerShdw blurRad="38100" dist="38100" dir="2700000" algn="tl">
                    <a:srgbClr val="000000"/>
                  </a:outerShdw>
                </a:effectLst>
                <a:latin typeface="Arial" pitchFamily="34" charset="0"/>
                <a:cs typeface="Times New Roman" pitchFamily="18" charset="0"/>
              </a:rPr>
              <a:t> es</a:t>
            </a:r>
            <a:r>
              <a:rPr lang="es-AR" sz="1800" dirty="0">
                <a:solidFill>
                  <a:schemeClr val="accent2"/>
                </a:solidFill>
                <a:effectLst>
                  <a:outerShdw blurRad="38100" dist="38100" dir="2700000" algn="tl">
                    <a:srgbClr val="000000"/>
                  </a:outerShdw>
                </a:effectLst>
                <a:latin typeface="Arial" pitchFamily="34" charset="0"/>
                <a:cs typeface="Times New Roman" pitchFamily="18" charset="0"/>
              </a:rPr>
              <a:t> (+)</a:t>
            </a:r>
          </a:p>
          <a:p>
            <a:pPr>
              <a:spcBef>
                <a:spcPct val="50000"/>
              </a:spcBef>
              <a:defRPr/>
            </a:pPr>
            <a:r>
              <a:rPr lang="es-AR" sz="1800" dirty="0">
                <a:solidFill>
                  <a:schemeClr val="accent2"/>
                </a:solidFill>
                <a:effectLst>
                  <a:outerShdw blurRad="38100" dist="38100" dir="2700000" algn="tl">
                    <a:srgbClr val="000000"/>
                  </a:outerShdw>
                </a:effectLst>
                <a:latin typeface="Arial" pitchFamily="34" charset="0"/>
              </a:rPr>
              <a:t>La</a:t>
            </a:r>
            <a:r>
              <a:rPr lang="es-ES" sz="1800" dirty="0">
                <a:solidFill>
                  <a:schemeClr val="accent2"/>
                </a:solidFill>
                <a:effectLst>
                  <a:outerShdw blurRad="38100" dist="38100" dir="2700000" algn="tl">
                    <a:srgbClr val="000000"/>
                  </a:outerShdw>
                </a:effectLst>
                <a:latin typeface="Arial" pitchFamily="34" charset="0"/>
              </a:rPr>
              <a:t> </a:t>
            </a:r>
            <a:r>
              <a:rPr lang="es-ES" sz="1800" dirty="0" err="1">
                <a:solidFill>
                  <a:schemeClr val="accent2"/>
                </a:solidFill>
                <a:effectLst>
                  <a:outerShdw blurRad="38100" dist="38100" dir="2700000" algn="tl">
                    <a:srgbClr val="000000"/>
                  </a:outerShdw>
                </a:effectLst>
                <a:latin typeface="Arial" pitchFamily="34" charset="0"/>
              </a:rPr>
              <a:t>veloc</a:t>
            </a:r>
            <a:r>
              <a:rPr lang="es-AR" sz="1800" dirty="0">
                <a:solidFill>
                  <a:schemeClr val="accent2"/>
                </a:solidFill>
                <a:effectLst>
                  <a:outerShdw blurRad="38100" dist="38100" dir="2700000" algn="tl">
                    <a:srgbClr val="000000"/>
                  </a:outerShdw>
                </a:effectLst>
                <a:latin typeface="Arial" pitchFamily="34" charset="0"/>
              </a:rPr>
              <a:t>.</a:t>
            </a:r>
            <a:r>
              <a:rPr lang="es-ES" sz="1800" dirty="0">
                <a:solidFill>
                  <a:schemeClr val="accent2"/>
                </a:solidFill>
                <a:effectLst>
                  <a:outerShdw blurRad="38100" dist="38100" dir="2700000" algn="tl">
                    <a:srgbClr val="000000"/>
                  </a:outerShdw>
                </a:effectLst>
                <a:latin typeface="Arial" pitchFamily="34" charset="0"/>
              </a:rPr>
              <a:t> de un fluido homogéneo en</a:t>
            </a:r>
            <a:r>
              <a:rPr lang="es-AR" sz="1800" dirty="0">
                <a:solidFill>
                  <a:schemeClr val="accent2"/>
                </a:solidFill>
                <a:effectLst>
                  <a:outerShdw blurRad="38100" dist="38100" dir="2700000" algn="tl">
                    <a:srgbClr val="000000"/>
                  </a:outerShdw>
                </a:effectLst>
                <a:latin typeface="Arial" pitchFamily="34" charset="0"/>
              </a:rPr>
              <a:t> </a:t>
            </a:r>
            <a:r>
              <a:rPr lang="es-ES" sz="1800" dirty="0">
                <a:solidFill>
                  <a:schemeClr val="accent2"/>
                </a:solidFill>
                <a:effectLst>
                  <a:outerShdw blurRad="38100" dist="38100" dir="2700000" algn="tl">
                    <a:srgbClr val="000000"/>
                  </a:outerShdw>
                </a:effectLst>
                <a:latin typeface="Arial" pitchFamily="34" charset="0"/>
              </a:rPr>
              <a:t>un medio poroso es proporcional a la fuerza de empuje (gradiente de presión) e</a:t>
            </a:r>
            <a:r>
              <a:rPr lang="es-AR" sz="1800" dirty="0">
                <a:solidFill>
                  <a:schemeClr val="accent2"/>
                </a:solidFill>
                <a:effectLst>
                  <a:outerShdw blurRad="38100" dist="38100" dir="2700000" algn="tl">
                    <a:srgbClr val="000000"/>
                  </a:outerShdw>
                </a:effectLst>
                <a:latin typeface="Arial" pitchFamily="34" charset="0"/>
              </a:rPr>
              <a:t> </a:t>
            </a:r>
            <a:r>
              <a:rPr lang="es-ES" sz="1800" dirty="0">
                <a:solidFill>
                  <a:schemeClr val="accent2"/>
                </a:solidFill>
                <a:effectLst>
                  <a:outerShdw blurRad="38100" dist="38100" dir="2700000" algn="tl">
                    <a:srgbClr val="000000"/>
                  </a:outerShdw>
                </a:effectLst>
                <a:latin typeface="Arial" pitchFamily="34" charset="0"/>
              </a:rPr>
              <a:t>inversamente proporcional a la viscosidad. </a:t>
            </a:r>
            <a:endParaRPr lang="es-AR" sz="1800" dirty="0">
              <a:solidFill>
                <a:schemeClr val="accent2"/>
              </a:solidFill>
              <a:effectLst>
                <a:outerShdw blurRad="38100" dist="38100" dir="2700000" algn="tl">
                  <a:srgbClr val="000000"/>
                </a:outerShdw>
              </a:effectLst>
              <a:latin typeface="Arial" pitchFamily="34" charset="0"/>
            </a:endParaRPr>
          </a:p>
          <a:p>
            <a:pPr eaLnBrk="0" hangingPunct="0">
              <a:lnSpc>
                <a:spcPct val="35000"/>
              </a:lnSpc>
              <a:defRPr/>
            </a:pPr>
            <a:endParaRPr lang="es-AR" sz="1800" dirty="0">
              <a:solidFill>
                <a:schemeClr val="accent2"/>
              </a:solidFill>
              <a:effectLst>
                <a:outerShdw blurRad="38100" dist="38100" dir="2700000" algn="tl">
                  <a:srgbClr val="000000"/>
                </a:outerShdw>
              </a:effectLst>
              <a:latin typeface="Arial" pitchFamily="34" charset="0"/>
              <a:cs typeface="Times New Roman" pitchFamily="18" charset="0"/>
            </a:endParaRPr>
          </a:p>
          <a:p>
            <a:pPr eaLnBrk="0" hangingPunct="0">
              <a:defRPr/>
            </a:pPr>
            <a:r>
              <a:rPr lang="es-ES" sz="1800" b="1" dirty="0">
                <a:latin typeface="Arial" pitchFamily="34" charset="0"/>
                <a:cs typeface="Times New Roman" pitchFamily="18" charset="0"/>
              </a:rPr>
              <a:t>En unidades de campo británicas</a:t>
            </a:r>
            <a:r>
              <a:rPr lang="es-ES" sz="1800" dirty="0">
                <a:latin typeface="Arial" pitchFamily="34" charset="0"/>
                <a:cs typeface="Times New Roman" pitchFamily="18" charset="0"/>
              </a:rPr>
              <a:t>, </a:t>
            </a:r>
            <a:r>
              <a:rPr lang="es-ES" sz="1800" i="1" dirty="0">
                <a:latin typeface="Arial" pitchFamily="34" charset="0"/>
                <a:cs typeface="Times New Roman" pitchFamily="18" charset="0"/>
              </a:rPr>
              <a:t>q </a:t>
            </a:r>
            <a:r>
              <a:rPr lang="es-ES" sz="1800" dirty="0">
                <a:latin typeface="Arial" pitchFamily="34" charset="0"/>
                <a:cs typeface="Times New Roman" pitchFamily="18" charset="0"/>
              </a:rPr>
              <a:t>en </a:t>
            </a:r>
            <a:r>
              <a:rPr lang="es-AR" sz="1800" dirty="0" err="1">
                <a:latin typeface="Arial" pitchFamily="34" charset="0"/>
                <a:cs typeface="Times New Roman" pitchFamily="18" charset="0"/>
              </a:rPr>
              <a:t>bbd</a:t>
            </a:r>
            <a:r>
              <a:rPr lang="es-AR" sz="1800" dirty="0">
                <a:latin typeface="Arial" pitchFamily="34" charset="0"/>
                <a:cs typeface="Times New Roman" pitchFamily="18" charset="0"/>
              </a:rPr>
              <a:t> </a:t>
            </a:r>
            <a:r>
              <a:rPr lang="es-ES" sz="1800" dirty="0">
                <a:latin typeface="Arial" pitchFamily="34" charset="0"/>
                <a:cs typeface="Times New Roman" pitchFamily="18" charset="0"/>
              </a:rPr>
              <a:t>en condiciones de reservorio</a:t>
            </a:r>
            <a:r>
              <a:rPr lang="es-AR" sz="1800" dirty="0">
                <a:latin typeface="Arial" pitchFamily="34" charset="0"/>
                <a:cs typeface="Times New Roman" pitchFamily="18" charset="0"/>
              </a:rPr>
              <a:t>, </a:t>
            </a:r>
            <a:r>
              <a:rPr lang="es-ES" sz="1800" dirty="0">
                <a:latin typeface="Arial" pitchFamily="34" charset="0"/>
                <a:cs typeface="Times New Roman" pitchFamily="18" charset="0"/>
              </a:rPr>
              <a:t>el gradiente de presión en [psi/ft]; el </a:t>
            </a:r>
            <a:r>
              <a:rPr lang="es-AR" sz="1800" dirty="0">
                <a:latin typeface="Arial" pitchFamily="34" charset="0"/>
                <a:cs typeface="Times New Roman" pitchFamily="18" charset="0"/>
              </a:rPr>
              <a:t>A</a:t>
            </a:r>
            <a:r>
              <a:rPr lang="es-ES" sz="1800" dirty="0">
                <a:latin typeface="Arial" pitchFamily="34" charset="0"/>
                <a:cs typeface="Times New Roman" pitchFamily="18" charset="0"/>
              </a:rPr>
              <a:t> en [ft</a:t>
            </a:r>
            <a:r>
              <a:rPr lang="es-ES" sz="1800" baseline="30000" dirty="0">
                <a:latin typeface="Arial" pitchFamily="34" charset="0"/>
                <a:cs typeface="Times New Roman" pitchFamily="18" charset="0"/>
              </a:rPr>
              <a:t>2</a:t>
            </a:r>
            <a:r>
              <a:rPr lang="es-ES" sz="1800" dirty="0">
                <a:latin typeface="Arial" pitchFamily="34" charset="0"/>
                <a:cs typeface="Times New Roman" pitchFamily="18" charset="0"/>
              </a:rPr>
              <a:t>]; la </a:t>
            </a:r>
            <a:r>
              <a:rPr lang="es-AR" sz="1800" dirty="0">
                <a:latin typeface="Arial" pitchFamily="34" charset="0"/>
                <a:cs typeface="Times New Roman" pitchFamily="18" charset="0"/>
              </a:rPr>
              <a:t>k</a:t>
            </a:r>
            <a:r>
              <a:rPr lang="es-ES" sz="1800" dirty="0">
                <a:latin typeface="Arial" pitchFamily="34" charset="0"/>
                <a:cs typeface="Times New Roman" pitchFamily="18" charset="0"/>
              </a:rPr>
              <a:t> en [</a:t>
            </a:r>
            <a:r>
              <a:rPr lang="es-ES" sz="1800" dirty="0" err="1">
                <a:latin typeface="Arial" pitchFamily="34" charset="0"/>
                <a:cs typeface="Times New Roman" pitchFamily="18" charset="0"/>
              </a:rPr>
              <a:t>mD</a:t>
            </a:r>
            <a:r>
              <a:rPr lang="es-ES" sz="1800" dirty="0">
                <a:latin typeface="Arial" pitchFamily="34" charset="0"/>
                <a:cs typeface="Times New Roman" pitchFamily="18" charset="0"/>
              </a:rPr>
              <a:t>] y la </a:t>
            </a:r>
            <a:r>
              <a:rPr lang="es-ES" sz="1800" dirty="0">
                <a:latin typeface="Arial" pitchFamily="34" charset="0"/>
                <a:cs typeface="Times New Roman" pitchFamily="18" charset="0"/>
                <a:sym typeface="Symbol" pitchFamily="18" charset="2"/>
              </a:rPr>
              <a:t></a:t>
            </a:r>
            <a:r>
              <a:rPr lang="es-ES" sz="1800" dirty="0">
                <a:latin typeface="Arial" pitchFamily="34" charset="0"/>
                <a:cs typeface="Times New Roman" pitchFamily="18" charset="0"/>
              </a:rPr>
              <a:t> en [</a:t>
            </a:r>
            <a:r>
              <a:rPr lang="es-ES" sz="1800" dirty="0" err="1">
                <a:latin typeface="Arial" pitchFamily="34" charset="0"/>
                <a:cs typeface="Times New Roman" pitchFamily="18" charset="0"/>
              </a:rPr>
              <a:t>cp</a:t>
            </a:r>
            <a:r>
              <a:rPr lang="es-ES" sz="1800" dirty="0">
                <a:latin typeface="Arial" pitchFamily="34" charset="0"/>
                <a:cs typeface="Times New Roman" pitchFamily="18" charset="0"/>
              </a:rPr>
              <a:t>]. </a:t>
            </a:r>
            <a:r>
              <a:rPr lang="es-AR" sz="1800" dirty="0">
                <a:latin typeface="Arial" pitchFamily="34" charset="0"/>
                <a:cs typeface="Times New Roman" pitchFamily="18" charset="0"/>
              </a:rPr>
              <a:t>Y siendo </a:t>
            </a:r>
            <a:r>
              <a:rPr lang="es-ES" sz="1800" dirty="0">
                <a:cs typeface="Times New Roman" pitchFamily="18" charset="0"/>
              </a:rPr>
              <a:t> </a:t>
            </a:r>
            <a:r>
              <a:rPr lang="es-ES" sz="1800" b="1" dirty="0">
                <a:solidFill>
                  <a:srgbClr val="FF0000"/>
                </a:solidFill>
                <a:latin typeface="Symbol" pitchFamily="18" charset="2"/>
                <a:cs typeface="Times New Roman" pitchFamily="18" charset="0"/>
                <a:sym typeface="Symbol" pitchFamily="18" charset="2"/>
              </a:rPr>
              <a:t></a:t>
            </a:r>
            <a:r>
              <a:rPr lang="es-ES" sz="1800" dirty="0">
                <a:latin typeface="Arial" pitchFamily="34" charset="0"/>
                <a:cs typeface="Times New Roman" pitchFamily="18" charset="0"/>
              </a:rPr>
              <a:t> </a:t>
            </a:r>
            <a:r>
              <a:rPr lang="es-ES" sz="1800" dirty="0">
                <a:cs typeface="Times New Roman" pitchFamily="18" charset="0"/>
              </a:rPr>
              <a:t> </a:t>
            </a:r>
            <a:r>
              <a:rPr lang="es-ES" sz="1800" dirty="0">
                <a:latin typeface="Arial" pitchFamily="34" charset="0"/>
                <a:cs typeface="Times New Roman" pitchFamily="18" charset="0"/>
              </a:rPr>
              <a:t>la </a:t>
            </a:r>
            <a:r>
              <a:rPr lang="es-ES" sz="1800" b="1" dirty="0">
                <a:solidFill>
                  <a:srgbClr val="FF0000"/>
                </a:solidFill>
                <a:latin typeface="Arial" pitchFamily="34" charset="0"/>
                <a:cs typeface="Times New Roman" pitchFamily="18" charset="0"/>
              </a:rPr>
              <a:t>densidad específica relativa al agua pura</a:t>
            </a:r>
            <a:r>
              <a:rPr lang="es-ES" sz="1800" b="1" dirty="0">
                <a:solidFill>
                  <a:srgbClr val="FF0000"/>
                </a:solidFill>
                <a:cs typeface="Times New Roman" pitchFamily="18" charset="0"/>
              </a:rPr>
              <a:t> </a:t>
            </a:r>
            <a:r>
              <a:rPr lang="es-ES" sz="1800" dirty="0">
                <a:latin typeface="Symbol" pitchFamily="18" charset="2"/>
                <a:cs typeface="Times New Roman" pitchFamily="18" charset="0"/>
                <a:sym typeface="Symbol" pitchFamily="18" charset="2"/>
              </a:rPr>
              <a:t></a:t>
            </a:r>
            <a:r>
              <a:rPr lang="es-AR" sz="1800" dirty="0">
                <a:latin typeface="Symbol" pitchFamily="18" charset="2"/>
                <a:cs typeface="Times New Roman" pitchFamily="18" charset="0"/>
                <a:sym typeface="Symbol" pitchFamily="18" charset="2"/>
              </a:rPr>
              <a:t>=</a:t>
            </a:r>
            <a:r>
              <a:rPr lang="es-ES" sz="1800" dirty="0">
                <a:latin typeface="Symbol" pitchFamily="18" charset="2"/>
                <a:cs typeface="Times New Roman" pitchFamily="18" charset="0"/>
                <a:sym typeface="Symbol" pitchFamily="18" charset="2"/>
              </a:rPr>
              <a:t></a:t>
            </a:r>
            <a:r>
              <a:rPr lang="es-AR" sz="1800" dirty="0">
                <a:latin typeface="Symbol" pitchFamily="18" charset="2"/>
                <a:cs typeface="Times New Roman" pitchFamily="18" charset="0"/>
                <a:sym typeface="Symbol" pitchFamily="18" charset="2"/>
              </a:rPr>
              <a:t>/</a:t>
            </a:r>
            <a:r>
              <a:rPr lang="es-ES" sz="1800" dirty="0">
                <a:latin typeface="Symbol" pitchFamily="18" charset="2"/>
                <a:cs typeface="Times New Roman" pitchFamily="18" charset="0"/>
                <a:sym typeface="Symbol" pitchFamily="18" charset="2"/>
              </a:rPr>
              <a:t></a:t>
            </a:r>
            <a:r>
              <a:rPr lang="es-AR" sz="1800" baseline="-25000" dirty="0">
                <a:latin typeface="Arial" pitchFamily="34" charset="0"/>
                <a:cs typeface="Times New Roman" pitchFamily="18" charset="0"/>
                <a:sym typeface="Symbol" pitchFamily="18" charset="2"/>
              </a:rPr>
              <a:t>w</a:t>
            </a:r>
            <a:r>
              <a:rPr lang="es-ES" sz="1800" baseline="-25000" dirty="0">
                <a:latin typeface="Arial" pitchFamily="34" charset="0"/>
                <a:cs typeface="Times New Roman" pitchFamily="18" charset="0"/>
              </a:rPr>
              <a:t> </a:t>
            </a:r>
            <a:endParaRPr lang="es-AR" sz="1800" baseline="-25000" dirty="0">
              <a:latin typeface="Arial" pitchFamily="34" charset="0"/>
              <a:cs typeface="Times New Roman" pitchFamily="18" charset="0"/>
            </a:endParaRPr>
          </a:p>
          <a:p>
            <a:pPr eaLnBrk="0" hangingPunct="0">
              <a:lnSpc>
                <a:spcPct val="35000"/>
              </a:lnSpc>
              <a:defRPr/>
            </a:pPr>
            <a:endParaRPr lang="es-AR" sz="1800" baseline="-25000" dirty="0">
              <a:latin typeface="Arial" pitchFamily="34" charset="0"/>
              <a:cs typeface="Times New Roman" pitchFamily="18" charset="0"/>
            </a:endParaRPr>
          </a:p>
          <a:p>
            <a:pPr eaLnBrk="0" hangingPunct="0">
              <a:defRPr/>
            </a:pPr>
            <a:r>
              <a:rPr lang="es-ES" sz="1800" dirty="0">
                <a:latin typeface="Arial" pitchFamily="34" charset="0"/>
                <a:cs typeface="Times New Roman" pitchFamily="18" charset="0"/>
              </a:rPr>
              <a:t>Se considera el gradiente de presión hidrostático</a:t>
            </a:r>
            <a:r>
              <a:rPr lang="es-AR" sz="1800" dirty="0">
                <a:cs typeface="Times New Roman" pitchFamily="18" charset="0"/>
              </a:rPr>
              <a:t> </a:t>
            </a:r>
            <a:r>
              <a:rPr lang="es-ES" sz="1800" i="1" dirty="0">
                <a:latin typeface="Arial" pitchFamily="34" charset="0"/>
                <a:cs typeface="Times New Roman" pitchFamily="18" charset="0"/>
                <a:sym typeface="Symbol" pitchFamily="18" charset="2"/>
              </a:rPr>
              <a:t></a:t>
            </a:r>
            <a:r>
              <a:rPr lang="es-ES" sz="1800" baseline="-25000" dirty="0" err="1">
                <a:latin typeface="Arial" pitchFamily="34" charset="0"/>
                <a:cs typeface="Times New Roman" pitchFamily="18" charset="0"/>
              </a:rPr>
              <a:t>w</a:t>
            </a:r>
            <a:r>
              <a:rPr lang="es-ES" sz="1800" dirty="0" err="1">
                <a:latin typeface="Arial" pitchFamily="34" charset="0"/>
                <a:cs typeface="Times New Roman" pitchFamily="18" charset="0"/>
              </a:rPr>
              <a:t>g</a:t>
            </a:r>
            <a:r>
              <a:rPr lang="es-ES" sz="1800" dirty="0">
                <a:latin typeface="Arial" pitchFamily="34" charset="0"/>
                <a:cs typeface="Times New Roman" pitchFamily="18" charset="0"/>
              </a:rPr>
              <a:t> = 0</a:t>
            </a:r>
            <a:r>
              <a:rPr lang="es-AR" sz="1800" dirty="0">
                <a:latin typeface="Arial" pitchFamily="34" charset="0"/>
                <a:cs typeface="Times New Roman" pitchFamily="18" charset="0"/>
              </a:rPr>
              <a:t>,</a:t>
            </a:r>
            <a:r>
              <a:rPr lang="es-ES" sz="1800" dirty="0">
                <a:latin typeface="Arial" pitchFamily="34" charset="0"/>
                <a:cs typeface="Times New Roman" pitchFamily="18" charset="0"/>
              </a:rPr>
              <a:t>4335 [psi / ft]</a:t>
            </a:r>
            <a:r>
              <a:rPr lang="es-AR" sz="1800" dirty="0">
                <a:latin typeface="Arial" pitchFamily="34" charset="0"/>
                <a:cs typeface="Times New Roman" pitchFamily="18" charset="0"/>
              </a:rPr>
              <a:t> y</a:t>
            </a:r>
            <a:endParaRPr lang="es-ES" sz="1800" dirty="0">
              <a:latin typeface="Arial" pitchFamily="34" charset="0"/>
              <a:cs typeface="Times New Roman" pitchFamily="18" charset="0"/>
            </a:endParaRPr>
          </a:p>
        </p:txBody>
      </p:sp>
      <p:graphicFrame>
        <p:nvGraphicFramePr>
          <p:cNvPr id="3076" name="Object 2"/>
          <p:cNvGraphicFramePr>
            <a:graphicFrameLocks noChangeAspect="1"/>
          </p:cNvGraphicFramePr>
          <p:nvPr/>
        </p:nvGraphicFramePr>
        <p:xfrm>
          <a:off x="685800" y="5715000"/>
          <a:ext cx="5334000" cy="790575"/>
        </p:xfrm>
        <a:graphic>
          <a:graphicData uri="http://schemas.openxmlformats.org/presentationml/2006/ole">
            <mc:AlternateContent xmlns:mc="http://schemas.openxmlformats.org/markup-compatibility/2006">
              <mc:Choice xmlns:v="urn:schemas-microsoft-com:vml" Requires="v">
                <p:oleObj spid="_x0000_s3358" r:id="rId8" imgW="2895600" imgH="431800" progId="Equation.3">
                  <p:embed/>
                </p:oleObj>
              </mc:Choice>
              <mc:Fallback>
                <p:oleObj r:id="rId8" imgW="2895600" imgH="431800" progId="Equation.3">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 y="5715000"/>
                        <a:ext cx="5334000" cy="790575"/>
                      </a:xfrm>
                      <a:prstGeom prst="rect">
                        <a:avLst/>
                      </a:prstGeom>
                      <a:noFill/>
                      <a:ln w="38100">
                        <a:solidFill>
                          <a:srgbClr val="CC0099"/>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0" name="Rectangle 13"/>
          <p:cNvSpPr>
            <a:spLocks noChangeArrowheads="1"/>
          </p:cNvSpPr>
          <p:nvPr/>
        </p:nvSpPr>
        <p:spPr bwMode="auto">
          <a:xfrm>
            <a:off x="6553200" y="5943600"/>
            <a:ext cx="2590800" cy="641350"/>
          </a:xfrm>
          <a:prstGeom prst="rect">
            <a:avLst/>
          </a:prstGeom>
          <a:noFill/>
          <a:ln w="9525">
            <a:noFill/>
            <a:miter lim="800000"/>
            <a:headEnd/>
            <a:tailEnd/>
          </a:ln>
        </p:spPr>
        <p:txBody>
          <a:bodyPr>
            <a:spAutoFit/>
          </a:bodyPr>
          <a:lstStyle/>
          <a:p>
            <a:pPr algn="ctr"/>
            <a:r>
              <a:rPr lang="es-ES" sz="1800" i="1">
                <a:latin typeface="Arial" pitchFamily="34" charset="0"/>
                <a:cs typeface="Arial" pitchFamily="34" charset="0"/>
              </a:rPr>
              <a:t>q</a:t>
            </a:r>
            <a:r>
              <a:rPr lang="es-ES" sz="1800">
                <a:latin typeface="Arial" pitchFamily="34" charset="0"/>
                <a:cs typeface="Arial" pitchFamily="34" charset="0"/>
              </a:rPr>
              <a:t> </a:t>
            </a:r>
            <a:r>
              <a:rPr lang="es-AR" sz="1800">
                <a:latin typeface="Arial" pitchFamily="34" charset="0"/>
                <a:cs typeface="Arial" pitchFamily="34" charset="0"/>
              </a:rPr>
              <a:t>(bbd), </a:t>
            </a:r>
            <a:r>
              <a:rPr lang="es-ES" sz="1800">
                <a:latin typeface="Arial" pitchFamily="34" charset="0"/>
                <a:cs typeface="Arial" pitchFamily="34" charset="0"/>
              </a:rPr>
              <a:t>en condiciones de reservorio</a:t>
            </a:r>
            <a:r>
              <a:rPr lang="es-ES" sz="1800">
                <a:latin typeface="Arial" pitchFamily="34" charset="0"/>
              </a:rPr>
              <a:t> </a:t>
            </a:r>
          </a:p>
        </p:txBody>
      </p:sp>
      <p:sp>
        <p:nvSpPr>
          <p:cNvPr id="7183" name="Rectangle 15"/>
          <p:cNvSpPr>
            <a:spLocks noChangeArrowheads="1"/>
          </p:cNvSpPr>
          <p:nvPr/>
        </p:nvSpPr>
        <p:spPr bwMode="auto">
          <a:xfrm>
            <a:off x="138113" y="0"/>
            <a:ext cx="9005887" cy="701675"/>
          </a:xfrm>
          <a:prstGeom prst="rect">
            <a:avLst/>
          </a:prstGeom>
          <a:noFill/>
          <a:ln w="9525">
            <a:noFill/>
            <a:miter lim="800000"/>
            <a:headEnd/>
            <a:tailEnd/>
          </a:ln>
          <a:effectLst/>
        </p:spPr>
        <p:txBody>
          <a:bodyPr>
            <a:spAutoFit/>
          </a:bodyPr>
          <a:lstStyle/>
          <a:p>
            <a:pPr>
              <a:defRPr/>
            </a:pPr>
            <a:r>
              <a:rPr lang="es-ES" sz="2000" b="1" u="sng" dirty="0">
                <a:solidFill>
                  <a:schemeClr val="accent2"/>
                </a:solidFill>
                <a:latin typeface="Arial" pitchFamily="34" charset="0"/>
                <a:cs typeface="Arial" pitchFamily="34" charset="0"/>
              </a:rPr>
              <a:t>FLUJO MONOFÁSICO, ESTACIONARIO E INCOMPRESIBLE</a:t>
            </a:r>
            <a:r>
              <a:rPr lang="es-AR" sz="2000" b="1" u="sng" dirty="0">
                <a:solidFill>
                  <a:schemeClr val="accent2"/>
                </a:solidFill>
                <a:latin typeface="Arial" pitchFamily="34" charset="0"/>
                <a:cs typeface="Arial" pitchFamily="34" charset="0"/>
              </a:rPr>
              <a:t> Y LINEAL A LO LARGO DE UN PLANO INCLINADO</a:t>
            </a:r>
            <a:endParaRPr lang="es-ES" sz="2000" b="1" u="sng" dirty="0">
              <a:solidFill>
                <a:schemeClr val="accent2"/>
              </a:solidFill>
              <a:latin typeface="Arial" pitchFamily="34" charset="0"/>
              <a:cs typeface="Arial" pitchFamily="34" charset="0"/>
            </a:endParaRPr>
          </a:p>
        </p:txBody>
      </p:sp>
      <p:sp>
        <p:nvSpPr>
          <p:cNvPr id="10" name="Text Box 3"/>
          <p:cNvSpPr txBox="1">
            <a:spLocks noChangeArrowheads="1"/>
          </p:cNvSpPr>
          <p:nvPr/>
        </p:nvSpPr>
        <p:spPr bwMode="auto">
          <a:xfrm>
            <a:off x="8294688" y="6583363"/>
            <a:ext cx="787395" cy="276999"/>
          </a:xfrm>
          <a:prstGeom prst="rect">
            <a:avLst/>
          </a:prstGeom>
          <a:noFill/>
          <a:ln w="9525">
            <a:noFill/>
            <a:miter lim="800000"/>
            <a:headEnd/>
            <a:tailEnd/>
          </a:ln>
          <a:effectLst/>
        </p:spPr>
        <p:txBody>
          <a:bodyPr wrap="none">
            <a:spAutoFit/>
          </a:bodyPr>
          <a:lstStyle/>
          <a:p>
            <a:pPr>
              <a:defRPr/>
            </a:pPr>
            <a:r>
              <a:rPr lang="es-AR" sz="1200" b="1" dirty="0">
                <a:solidFill>
                  <a:srgbClr val="CC9900"/>
                </a:solidFill>
                <a:effectLst>
                  <a:outerShdw blurRad="38100" dist="38100" dir="2700000" algn="tl">
                    <a:srgbClr val="000000"/>
                  </a:outerShdw>
                </a:effectLst>
              </a:rPr>
              <a:t>MLC 2-8</a:t>
            </a:r>
            <a:endParaRPr lang="es-ES" sz="1200" b="1" dirty="0">
              <a:solidFill>
                <a:srgbClr val="CC99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ChangeArrowheads="1"/>
          </p:cNvSpPr>
          <p:nvPr/>
        </p:nvSpPr>
        <p:spPr bwMode="auto">
          <a:xfrm>
            <a:off x="228600" y="838200"/>
            <a:ext cx="8458200" cy="1004888"/>
          </a:xfrm>
          <a:prstGeom prst="rect">
            <a:avLst/>
          </a:prstGeom>
          <a:noFill/>
          <a:ln w="9525">
            <a:noFill/>
            <a:miter lim="800000"/>
            <a:headEnd/>
            <a:tailEnd/>
          </a:ln>
        </p:spPr>
        <p:txBody>
          <a:bodyPr>
            <a:spAutoFit/>
          </a:bodyPr>
          <a:lstStyle/>
          <a:p>
            <a:pPr>
              <a:spcBef>
                <a:spcPct val="50000"/>
              </a:spcBef>
            </a:pPr>
            <a:r>
              <a:rPr lang="es-ES">
                <a:latin typeface="TimesNewRomanPSMT" charset="0"/>
              </a:rPr>
              <a:t>El flujo gaseoso difiere del flujo líquido ya que </a:t>
            </a:r>
            <a:r>
              <a:rPr lang="es-AR">
                <a:latin typeface="TimesNewRomanPSMT" charset="0"/>
              </a:rPr>
              <a:t>el q</a:t>
            </a:r>
            <a:r>
              <a:rPr lang="es-ES">
                <a:latin typeface="TimesNewRomanPSMT" charset="0"/>
              </a:rPr>
              <a:t>, varía con la</a:t>
            </a:r>
            <a:r>
              <a:rPr lang="es-AR">
                <a:latin typeface="TimesNewRomanPSMT" charset="0"/>
              </a:rPr>
              <a:t> p</a:t>
            </a:r>
            <a:r>
              <a:rPr lang="es-ES">
                <a:latin typeface="TimesNewRomanPSMT" charset="0"/>
              </a:rPr>
              <a:t> </a:t>
            </a:r>
            <a:endParaRPr lang="es-AR">
              <a:latin typeface="TimesNewRomanPSMT" charset="0"/>
            </a:endParaRPr>
          </a:p>
          <a:p>
            <a:pPr>
              <a:spcBef>
                <a:spcPct val="50000"/>
              </a:spcBef>
            </a:pPr>
            <a:r>
              <a:rPr lang="es-AR">
                <a:latin typeface="TimesNewRomanPSMT" charset="0"/>
              </a:rPr>
              <a:t>Se</a:t>
            </a:r>
            <a:r>
              <a:rPr lang="es-ES">
                <a:latin typeface="TimesNewRomanPSMT" charset="0"/>
              </a:rPr>
              <a:t> introduce la ley de los gases reales</a:t>
            </a:r>
            <a:r>
              <a:rPr lang="es-AR">
                <a:latin typeface="TimesNewRomanPSMT" charset="0"/>
              </a:rPr>
              <a:t>: </a:t>
            </a:r>
            <a:r>
              <a:rPr lang="es-ES" i="1">
                <a:latin typeface="TimesNewRomanPS-ItalicMT" charset="0"/>
              </a:rPr>
              <a:t>pV </a:t>
            </a:r>
            <a:r>
              <a:rPr lang="es-ES">
                <a:latin typeface="SymbolMT" charset="-128"/>
              </a:rPr>
              <a:t>= </a:t>
            </a:r>
            <a:r>
              <a:rPr lang="es-AR" i="1">
                <a:latin typeface="SymbolMT" charset="-128"/>
              </a:rPr>
              <a:t>Z</a:t>
            </a:r>
            <a:r>
              <a:rPr lang="es-ES" i="1">
                <a:latin typeface="TimesNewRomanPS-ItalicMT" charset="0"/>
              </a:rPr>
              <a:t>nRT</a:t>
            </a:r>
          </a:p>
        </p:txBody>
      </p:sp>
      <p:graphicFrame>
        <p:nvGraphicFramePr>
          <p:cNvPr id="4098" name="Object 0"/>
          <p:cNvGraphicFramePr>
            <a:graphicFrameLocks noChangeAspect="1"/>
          </p:cNvGraphicFramePr>
          <p:nvPr/>
        </p:nvGraphicFramePr>
        <p:xfrm>
          <a:off x="3429000" y="2209800"/>
          <a:ext cx="2400300" cy="1704975"/>
        </p:xfrm>
        <a:graphic>
          <a:graphicData uri="http://schemas.openxmlformats.org/presentationml/2006/ole">
            <mc:AlternateContent xmlns:mc="http://schemas.openxmlformats.org/markup-compatibility/2006">
              <mc:Choice xmlns:v="urn:schemas-microsoft-com:vml" Requires="v">
                <p:oleObj spid="_x0000_s4286" name="Imagen de mapa de bits" r:id="rId3" imgW="2400635" imgH="1704762" progId="Paint.Picture">
                  <p:embed/>
                </p:oleObj>
              </mc:Choice>
              <mc:Fallback>
                <p:oleObj name="Imagen de mapa de bits" r:id="rId3" imgW="2400635" imgH="1704762" progId="Paint.Picture">
                  <p:embed/>
                  <p:pic>
                    <p:nvPicPr>
                      <p:cNvPr id="0" name="Object 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209800"/>
                        <a:ext cx="2400300" cy="1704975"/>
                      </a:xfrm>
                      <a:prstGeom prst="rect">
                        <a:avLst/>
                      </a:prstGeom>
                      <a:noFill/>
                      <a:ln w="38100">
                        <a:solidFill>
                          <a:srgbClr val="CC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9" name="Object 1"/>
          <p:cNvGraphicFramePr>
            <a:graphicFrameLocks noChangeAspect="1"/>
          </p:cNvGraphicFramePr>
          <p:nvPr/>
        </p:nvGraphicFramePr>
        <p:xfrm>
          <a:off x="2514600" y="4343400"/>
          <a:ext cx="4824413" cy="1116013"/>
        </p:xfrm>
        <a:graphic>
          <a:graphicData uri="http://schemas.openxmlformats.org/presentationml/2006/ole">
            <mc:AlternateContent xmlns:mc="http://schemas.openxmlformats.org/markup-compatibility/2006">
              <mc:Choice xmlns:v="urn:schemas-microsoft-com:vml" Requires="v">
                <p:oleObj spid="_x0000_s4287" r:id="rId5" imgW="2184400" imgH="508000" progId="Equation.3">
                  <p:embed/>
                </p:oleObj>
              </mc:Choice>
              <mc:Fallback>
                <p:oleObj r:id="rId5" imgW="2184400" imgH="508000" progId="Equation.3">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4343400"/>
                        <a:ext cx="4824413" cy="1116013"/>
                      </a:xfrm>
                      <a:prstGeom prst="rect">
                        <a:avLst/>
                      </a:prstGeom>
                      <a:noFill/>
                      <a:ln w="38100">
                        <a:solidFill>
                          <a:srgbClr val="CC99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1" name="Text Box 11"/>
          <p:cNvSpPr txBox="1">
            <a:spLocks noChangeArrowheads="1"/>
          </p:cNvSpPr>
          <p:nvPr/>
        </p:nvSpPr>
        <p:spPr bwMode="auto">
          <a:xfrm>
            <a:off x="533400" y="5638800"/>
            <a:ext cx="8321675" cy="701675"/>
          </a:xfrm>
          <a:prstGeom prst="rect">
            <a:avLst/>
          </a:prstGeom>
          <a:noFill/>
          <a:ln w="9525">
            <a:noFill/>
            <a:miter lim="800000"/>
            <a:headEnd/>
            <a:tailEnd/>
          </a:ln>
        </p:spPr>
        <p:txBody>
          <a:bodyPr>
            <a:spAutoFit/>
          </a:bodyPr>
          <a:lstStyle/>
          <a:p>
            <a:r>
              <a:rPr lang="es-AR" sz="2000">
                <a:latin typeface="Arial" pitchFamily="34" charset="0"/>
              </a:rPr>
              <a:t>El Método de la Presión Media es comunmente usado para analizar flujo en laboratorio a baja presión. </a:t>
            </a:r>
            <a:endParaRPr lang="es-ES" sz="2000">
              <a:latin typeface="Arial" pitchFamily="34" charset="0"/>
            </a:endParaRPr>
          </a:p>
        </p:txBody>
      </p:sp>
      <p:sp>
        <p:nvSpPr>
          <p:cNvPr id="11276" name="Rectangle 12"/>
          <p:cNvSpPr>
            <a:spLocks noChangeArrowheads="1"/>
          </p:cNvSpPr>
          <p:nvPr/>
        </p:nvSpPr>
        <p:spPr bwMode="auto">
          <a:xfrm>
            <a:off x="914400" y="0"/>
            <a:ext cx="7620000" cy="701675"/>
          </a:xfrm>
          <a:prstGeom prst="rect">
            <a:avLst/>
          </a:prstGeom>
          <a:noFill/>
          <a:ln w="9525">
            <a:noFill/>
            <a:miter lim="800000"/>
            <a:headEnd/>
            <a:tailEnd/>
          </a:ln>
          <a:effectLst/>
        </p:spPr>
        <p:txBody>
          <a:bodyPr>
            <a:spAutoFit/>
          </a:bodyPr>
          <a:lstStyle/>
          <a:p>
            <a:pPr algn="ctr">
              <a:defRPr/>
            </a:pPr>
            <a:r>
              <a:rPr lang="es-ES" sz="2000" b="1" u="sng" dirty="0">
                <a:solidFill>
                  <a:schemeClr val="accent2"/>
                </a:solidFill>
                <a:effectLst>
                  <a:outerShdw blurRad="38100" dist="38100" dir="2700000" algn="tl">
                    <a:srgbClr val="000000"/>
                  </a:outerShdw>
                </a:effectLst>
                <a:latin typeface="Arial" pitchFamily="34" charset="0"/>
                <a:cs typeface="Arial" pitchFamily="34" charset="0"/>
              </a:rPr>
              <a:t>FLUJO MONOFÁSICO, ESTACIONARIO </a:t>
            </a:r>
            <a:endParaRPr lang="es-AR" sz="2000" b="1" u="sng" dirty="0">
              <a:solidFill>
                <a:schemeClr val="accent2"/>
              </a:solidFill>
              <a:effectLst>
                <a:outerShdw blurRad="38100" dist="38100" dir="2700000" algn="tl">
                  <a:srgbClr val="000000"/>
                </a:outerShdw>
              </a:effectLst>
              <a:latin typeface="Arial" pitchFamily="34" charset="0"/>
              <a:cs typeface="Arial" pitchFamily="34" charset="0"/>
            </a:endParaRPr>
          </a:p>
          <a:p>
            <a:pPr algn="ctr">
              <a:defRPr/>
            </a:pPr>
            <a:r>
              <a:rPr lang="es-AR" sz="2000" b="1" u="sng" dirty="0">
                <a:solidFill>
                  <a:srgbClr val="CC0099"/>
                </a:solidFill>
                <a:effectLst>
                  <a:outerShdw blurRad="38100" dist="38100" dir="2700000" algn="tl">
                    <a:srgbClr val="000000"/>
                  </a:outerShdw>
                </a:effectLst>
                <a:latin typeface="Arial" pitchFamily="34" charset="0"/>
                <a:cs typeface="Arial" pitchFamily="34" charset="0"/>
              </a:rPr>
              <a:t>Y</a:t>
            </a:r>
            <a:r>
              <a:rPr lang="es-ES" sz="2000" b="1" u="sng" dirty="0">
                <a:solidFill>
                  <a:srgbClr val="CC0099"/>
                </a:solidFill>
                <a:effectLst>
                  <a:outerShdw blurRad="38100" dist="38100" dir="2700000" algn="tl">
                    <a:srgbClr val="000000"/>
                  </a:outerShdw>
                </a:effectLst>
                <a:latin typeface="Arial" pitchFamily="34" charset="0"/>
                <a:cs typeface="Arial" pitchFamily="34" charset="0"/>
              </a:rPr>
              <a:t> COMPRESIBLE</a:t>
            </a:r>
            <a:r>
              <a:rPr lang="es-AR" sz="2000" b="1" u="sng" dirty="0">
                <a:solidFill>
                  <a:schemeClr val="accent2"/>
                </a:solidFill>
                <a:effectLst>
                  <a:outerShdw blurRad="38100" dist="38100" dir="2700000" algn="tl">
                    <a:srgbClr val="000000"/>
                  </a:outerShdw>
                </a:effectLst>
                <a:latin typeface="Arial" pitchFamily="34" charset="0"/>
                <a:cs typeface="Arial" pitchFamily="34" charset="0"/>
              </a:rPr>
              <a:t> </a:t>
            </a:r>
            <a:r>
              <a:rPr lang="es-AR" sz="2000" b="1" u="sng" dirty="0">
                <a:solidFill>
                  <a:srgbClr val="CC0099"/>
                </a:solidFill>
                <a:effectLst>
                  <a:outerShdw blurRad="38100" dist="38100" dir="2700000" algn="tl">
                    <a:srgbClr val="000000"/>
                  </a:outerShdw>
                </a:effectLst>
                <a:latin typeface="Arial" pitchFamily="34" charset="0"/>
                <a:cs typeface="Arial" pitchFamily="34" charset="0"/>
              </a:rPr>
              <a:t>Y LINEAL</a:t>
            </a:r>
            <a:endParaRPr lang="es-ES" sz="2000" b="1" u="sng" dirty="0">
              <a:solidFill>
                <a:srgbClr val="CC0099"/>
              </a:solidFill>
              <a:effectLst>
                <a:outerShdw blurRad="38100" dist="38100" dir="2700000" algn="tl">
                  <a:srgbClr val="000000"/>
                </a:outerShdw>
              </a:effectLst>
              <a:latin typeface="Arial" pitchFamily="34" charset="0"/>
              <a:cs typeface="Arial" pitchFamily="34" charset="0"/>
            </a:endParaRPr>
          </a:p>
        </p:txBody>
      </p:sp>
      <p:sp>
        <p:nvSpPr>
          <p:cNvPr id="7" name="Text Box 3"/>
          <p:cNvSpPr txBox="1">
            <a:spLocks noChangeArrowheads="1"/>
          </p:cNvSpPr>
          <p:nvPr/>
        </p:nvSpPr>
        <p:spPr bwMode="auto">
          <a:xfrm>
            <a:off x="8294688" y="6583363"/>
            <a:ext cx="787395" cy="276999"/>
          </a:xfrm>
          <a:prstGeom prst="rect">
            <a:avLst/>
          </a:prstGeom>
          <a:noFill/>
          <a:ln w="9525">
            <a:noFill/>
            <a:miter lim="800000"/>
            <a:headEnd/>
            <a:tailEnd/>
          </a:ln>
          <a:effectLst/>
        </p:spPr>
        <p:txBody>
          <a:bodyPr wrap="none">
            <a:spAutoFit/>
          </a:bodyPr>
          <a:lstStyle/>
          <a:p>
            <a:pPr>
              <a:defRPr/>
            </a:pPr>
            <a:r>
              <a:rPr lang="es-AR" sz="1200" b="1" dirty="0">
                <a:solidFill>
                  <a:srgbClr val="CC9900"/>
                </a:solidFill>
                <a:effectLst>
                  <a:outerShdw blurRad="38100" dist="38100" dir="2700000" algn="tl">
                    <a:srgbClr val="000000"/>
                  </a:outerShdw>
                </a:effectLst>
              </a:rPr>
              <a:t>MLC 2-9</a:t>
            </a:r>
            <a:endParaRPr lang="es-ES" sz="1200" b="1" dirty="0">
              <a:solidFill>
                <a:srgbClr val="CC99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5258</TotalTime>
  <Words>3574</Words>
  <Application>Microsoft Office PowerPoint</Application>
  <PresentationFormat>Presentación en pantalla (4:3)</PresentationFormat>
  <Paragraphs>360</Paragraphs>
  <Slides>39</Slides>
  <Notes>27</Notes>
  <HiddenSlides>0</HiddenSlides>
  <MMClips>0</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4</vt:i4>
      </vt:variant>
      <vt:variant>
        <vt:lpstr>Títulos de diapositiva</vt:lpstr>
      </vt:variant>
      <vt:variant>
        <vt:i4>39</vt:i4>
      </vt:variant>
    </vt:vector>
  </HeadingPairs>
  <TitlesOfParts>
    <vt:vector size="52" baseType="lpstr">
      <vt:lpstr>Arial</vt:lpstr>
      <vt:lpstr>Calibri</vt:lpstr>
      <vt:lpstr>Symbol</vt:lpstr>
      <vt:lpstr>SymbolMT</vt:lpstr>
      <vt:lpstr>Times New Roman</vt:lpstr>
      <vt:lpstr>TimesNewRomanPS-ItalicMT</vt:lpstr>
      <vt:lpstr>TimesNewRomanPSMT</vt:lpstr>
      <vt:lpstr>Wingdings</vt:lpstr>
      <vt:lpstr>Diseño predeterminado</vt:lpstr>
      <vt:lpstr>Equation.3</vt:lpstr>
      <vt:lpstr>Imagen de mapa de bits</vt:lpstr>
      <vt:lpstr>Ecuación</vt:lpstr>
      <vt:lpstr>Bitmap Image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Mónica Carmona</dc:creator>
  <cp:lastModifiedBy>54261</cp:lastModifiedBy>
  <cp:revision>379</cp:revision>
  <dcterms:created xsi:type="dcterms:W3CDTF">2010-03-29T22:12:36Z</dcterms:created>
  <dcterms:modified xsi:type="dcterms:W3CDTF">2022-09-25T22:21:10Z</dcterms:modified>
</cp:coreProperties>
</file>