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026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639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852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30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38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57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43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315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51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18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707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963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0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01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416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3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6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6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592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288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32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D1AE-429D-44A9-B11B-10DD2B28EA22}" type="datetimeFigureOut">
              <a:rPr lang="es-AR" smtClean="0"/>
              <a:t>29/10/2023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8BA0-CB50-4440-A485-2C52C2F2E2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0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B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editar el estilo del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editar el estilo del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1841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BALANCE DE MATERIA 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637051" y="3509963"/>
            <a:ext cx="507543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AR" sz="2800" b="1" dirty="0">
                <a:solidFill>
                  <a:srgbClr val="FF0000"/>
                </a:solidFill>
              </a:rPr>
              <a:t>Deducción Ecuación de </a:t>
            </a:r>
            <a:r>
              <a:rPr lang="es-AR" sz="2800" b="1" dirty="0" err="1">
                <a:solidFill>
                  <a:srgbClr val="FF0000"/>
                </a:solidFill>
              </a:rPr>
              <a:t>Schilthuis</a:t>
            </a:r>
            <a:endParaRPr lang="es-A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7185" y="0"/>
            <a:ext cx="113638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 smtClean="0"/>
              <a:t>Expansión de petróleo</a:t>
            </a:r>
          </a:p>
          <a:p>
            <a:r>
              <a:rPr lang="es-AR" sz="2000" dirty="0" smtClean="0"/>
              <a:t>Al ocurrir una caída de presión en el reservorio, el petróleo que ocupaba un volumen </a:t>
            </a:r>
            <a:r>
              <a:rPr lang="es-AR" sz="2000" b="1" dirty="0" err="1" smtClean="0"/>
              <a:t>NBoi</a:t>
            </a:r>
            <a:r>
              <a:rPr lang="es-AR" sz="2000" dirty="0" smtClean="0"/>
              <a:t> pasa a ocupar un volumen </a:t>
            </a:r>
          </a:p>
          <a:p>
            <a:r>
              <a:rPr lang="es-AR" sz="2000" dirty="0" smtClean="0"/>
              <a:t>O sea que la expansión de petróleo es </a:t>
            </a:r>
          </a:p>
          <a:p>
            <a:endParaRPr lang="es-AR" sz="2000" dirty="0"/>
          </a:p>
          <a:p>
            <a:r>
              <a:rPr lang="es-AR" sz="2400" u="sng" dirty="0" smtClean="0"/>
              <a:t>Expansión </a:t>
            </a:r>
            <a:r>
              <a:rPr lang="es-AR" sz="2400" u="sng" dirty="0"/>
              <a:t>de la capa de </a:t>
            </a:r>
            <a:r>
              <a:rPr lang="es-AR" sz="2400" u="sng" dirty="0" smtClean="0"/>
              <a:t>gas</a:t>
            </a:r>
          </a:p>
          <a:p>
            <a:r>
              <a:rPr lang="es-AR" sz="2000" dirty="0" smtClean="0"/>
              <a:t>La capa de gas ocupaba inicialmente G barriles en el reservorio. En lugar de hablar de G se habla de m</a:t>
            </a:r>
          </a:p>
          <a:p>
            <a:endParaRPr lang="es-AR" sz="2000" dirty="0"/>
          </a:p>
          <a:p>
            <a:r>
              <a:rPr lang="es-AR" sz="2000" dirty="0" smtClean="0"/>
              <a:t>m= </a:t>
            </a:r>
            <a:r>
              <a:rPr lang="es-AR" sz="2000" u="sng" dirty="0" smtClean="0"/>
              <a:t>volumen ocupado por el gas </a:t>
            </a:r>
            <a:r>
              <a:rPr lang="es-AR" sz="2000" dirty="0" smtClean="0"/>
              <a:t>=     </a:t>
            </a:r>
            <a:r>
              <a:rPr lang="es-AR" sz="2000" u="sng" dirty="0" smtClean="0"/>
              <a:t>G</a:t>
            </a:r>
            <a:r>
              <a:rPr lang="es-AR" sz="2000" dirty="0" smtClean="0"/>
              <a:t>      O sea       G= </a:t>
            </a:r>
            <a:r>
              <a:rPr lang="es-AR" sz="2000" dirty="0" err="1" smtClean="0"/>
              <a:t>mNBoi</a:t>
            </a:r>
            <a:endParaRPr lang="es-AR" sz="2000" u="sng" dirty="0" smtClean="0"/>
          </a:p>
          <a:p>
            <a:r>
              <a:rPr lang="es-AR" sz="2000" dirty="0" smtClean="0"/>
              <a:t>       volumen ocupado por el </a:t>
            </a:r>
            <a:r>
              <a:rPr lang="es-AR" sz="2000" dirty="0" err="1" smtClean="0"/>
              <a:t>oil</a:t>
            </a:r>
            <a:r>
              <a:rPr lang="es-AR" sz="2000" dirty="0" smtClean="0"/>
              <a:t>       </a:t>
            </a:r>
            <a:r>
              <a:rPr lang="es-AR" sz="2000" dirty="0" err="1" smtClean="0"/>
              <a:t>NBoi</a:t>
            </a:r>
            <a:endParaRPr lang="es-AR" sz="2000" dirty="0" smtClean="0"/>
          </a:p>
          <a:p>
            <a:endParaRPr lang="es-AR" sz="2000" dirty="0"/>
          </a:p>
          <a:p>
            <a:r>
              <a:rPr lang="es-AR" sz="2000" dirty="0" smtClean="0"/>
              <a:t>El volumen de gas en condiciones normales es:</a:t>
            </a:r>
          </a:p>
          <a:p>
            <a:endParaRPr lang="es-AR" sz="2000" dirty="0" smtClean="0"/>
          </a:p>
          <a:p>
            <a:r>
              <a:rPr lang="es-AR" sz="2000" dirty="0" err="1" smtClean="0"/>
              <a:t>Cdo</a:t>
            </a:r>
            <a:r>
              <a:rPr lang="es-AR" sz="2000" dirty="0" smtClean="0"/>
              <a:t> el reservorio cae una presión P ocupa en el reservorio                         y la expansión de la capa de gas es</a:t>
            </a:r>
          </a:p>
          <a:p>
            <a:endParaRPr lang="es-AR" sz="2000" dirty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94" y="923042"/>
            <a:ext cx="3232316" cy="5461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215" t="48381" r="59525" b="27098"/>
          <a:stretch/>
        </p:blipFill>
        <p:spPr>
          <a:xfrm>
            <a:off x="2321960" y="711599"/>
            <a:ext cx="2239767" cy="380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2295" t="48808" r="78267" b="35893"/>
          <a:stretch/>
        </p:blipFill>
        <p:spPr>
          <a:xfrm>
            <a:off x="6914852" y="3997173"/>
            <a:ext cx="1107079" cy="6541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3579" t="21177" r="43532" b="60425"/>
          <a:stretch/>
        </p:blipFill>
        <p:spPr>
          <a:xfrm>
            <a:off x="5829539" y="3273648"/>
            <a:ext cx="1284269" cy="668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6111" t="61336" r="36534"/>
          <a:stretch/>
        </p:blipFill>
        <p:spPr>
          <a:xfrm>
            <a:off x="4561727" y="4761721"/>
            <a:ext cx="2782180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3160" y="398796"/>
            <a:ext cx="1140723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/>
              <a:t>Expansión del agua y la disminución del volumen </a:t>
            </a:r>
            <a:r>
              <a:rPr lang="es-AR" sz="2400" u="sng" dirty="0" err="1"/>
              <a:t>poral</a:t>
            </a:r>
            <a:r>
              <a:rPr lang="es-AR" sz="2400" u="sng" dirty="0"/>
              <a:t> </a:t>
            </a:r>
            <a:r>
              <a:rPr lang="es-AR" sz="2400" dirty="0" smtClean="0"/>
              <a:t>ayudan a expulsar el petróleo del reservorio:</a:t>
            </a:r>
          </a:p>
          <a:p>
            <a:r>
              <a:rPr lang="es-AR" sz="2400" u="sng" dirty="0" smtClean="0"/>
              <a:t>Expansión </a:t>
            </a:r>
            <a:r>
              <a:rPr lang="es-AR" sz="2400" u="sng" dirty="0"/>
              <a:t>del agua: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r>
              <a:rPr lang="es-AR" sz="2400" u="sng" dirty="0"/>
              <a:t>Disminución del volumen </a:t>
            </a:r>
            <a:r>
              <a:rPr lang="es-AR" sz="2400" u="sng" dirty="0" err="1"/>
              <a:t>poral</a:t>
            </a:r>
            <a:r>
              <a:rPr lang="es-AR" sz="2400" u="sng" dirty="0"/>
              <a:t>: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sz="2000" dirty="0" smtClean="0"/>
              <a:t>Donde </a:t>
            </a:r>
            <a:r>
              <a:rPr lang="es-AR" sz="2000" dirty="0" smtClean="0">
                <a:latin typeface="Symbol" panose="05050102010706020507" pitchFamily="18" charset="2"/>
              </a:rPr>
              <a:t>D</a:t>
            </a:r>
            <a:r>
              <a:rPr lang="es-AR" sz="2000" dirty="0" smtClean="0"/>
              <a:t>P=Pi-P como </a:t>
            </a:r>
            <a:r>
              <a:rPr lang="es-AR" sz="2000" dirty="0" smtClean="0">
                <a:latin typeface="Symbol" panose="05050102010706020507" pitchFamily="18" charset="2"/>
              </a:rPr>
              <a:t>D</a:t>
            </a:r>
            <a:r>
              <a:rPr lang="es-AR" sz="2000" dirty="0" smtClean="0"/>
              <a:t>V es negativo entonces se toma</a:t>
            </a:r>
          </a:p>
          <a:p>
            <a:endParaRPr lang="es-AR" sz="2000" dirty="0" smtClean="0"/>
          </a:p>
          <a:p>
            <a:r>
              <a:rPr lang="es-AR" sz="2000" dirty="0" smtClean="0"/>
              <a:t>O sea la </a:t>
            </a:r>
            <a:r>
              <a:rPr lang="es-AR" sz="2000" u="sng" dirty="0" smtClean="0"/>
              <a:t>reducción total en la capacidad de almacenamiento de HC por disminución del volumen </a:t>
            </a:r>
            <a:r>
              <a:rPr lang="es-AR" sz="2000" u="sng" dirty="0" err="1" smtClean="0"/>
              <a:t>poral</a:t>
            </a:r>
            <a:r>
              <a:rPr lang="es-AR" sz="2000" u="sng" dirty="0" smtClean="0"/>
              <a:t> y expansión del agua de formación </a:t>
            </a:r>
            <a:r>
              <a:rPr lang="es-AR" sz="2000" dirty="0" smtClean="0"/>
              <a:t>es                                                                         donde</a:t>
            </a:r>
          </a:p>
          <a:p>
            <a:endParaRPr lang="es-AR" sz="2000" dirty="0"/>
          </a:p>
          <a:p>
            <a:endParaRPr lang="es-AR" sz="2000" dirty="0" smtClean="0"/>
          </a:p>
          <a:p>
            <a:endParaRPr lang="es-AR" sz="2000" dirty="0"/>
          </a:p>
          <a:p>
            <a:endParaRPr lang="es-AR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9359" t="48476" r="40626"/>
          <a:stretch/>
        </p:blipFill>
        <p:spPr>
          <a:xfrm>
            <a:off x="3389307" y="1117350"/>
            <a:ext cx="1543744" cy="8279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5231"/>
          <a:stretch/>
        </p:blipFill>
        <p:spPr>
          <a:xfrm>
            <a:off x="3119557" y="1963443"/>
            <a:ext cx="3862094" cy="6369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3032" t="12448" r="8182" b="26477"/>
          <a:stretch/>
        </p:blipFill>
        <p:spPr>
          <a:xfrm>
            <a:off x="4744539" y="2773207"/>
            <a:ext cx="1843696" cy="1303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874" y="4249907"/>
            <a:ext cx="3185845" cy="419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35122" t="75695" r="34681" b="1717"/>
          <a:stretch/>
        </p:blipFill>
        <p:spPr>
          <a:xfrm>
            <a:off x="4744539" y="5306036"/>
            <a:ext cx="3411021" cy="3595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1732" y="5306036"/>
            <a:ext cx="1592493" cy="5917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1203" y="5796390"/>
            <a:ext cx="3893341" cy="7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60" y="664497"/>
            <a:ext cx="9513116" cy="16434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4673" y="390417"/>
            <a:ext cx="467153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Reemplazando nos queda: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Se puede simplificar:</a:t>
            </a:r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Despejando nos queda la </a:t>
            </a:r>
            <a:r>
              <a:rPr lang="es-AR" b="1" dirty="0" smtClean="0">
                <a:solidFill>
                  <a:srgbClr val="FF0000"/>
                </a:solidFill>
              </a:rPr>
              <a:t>Ecuación </a:t>
            </a:r>
            <a:r>
              <a:rPr lang="es-AR" b="1" dirty="0">
                <a:solidFill>
                  <a:srgbClr val="FF0000"/>
                </a:solidFill>
              </a:rPr>
              <a:t>de </a:t>
            </a:r>
            <a:r>
              <a:rPr lang="es-AR" b="1" dirty="0" err="1">
                <a:solidFill>
                  <a:srgbClr val="FF0000"/>
                </a:solidFill>
              </a:rPr>
              <a:t>Schilthuis</a:t>
            </a:r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>
              <a:solidFill>
                <a:srgbClr val="FF0000"/>
              </a:solidFill>
            </a:endParaRP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Si reemplazamos por </a:t>
            </a:r>
            <a:r>
              <a:rPr lang="es-AR" dirty="0" err="1" smtClean="0"/>
              <a:t>Bt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61" t="8559"/>
          <a:stretch/>
        </p:blipFill>
        <p:spPr>
          <a:xfrm>
            <a:off x="1337009" y="3487122"/>
            <a:ext cx="9458128" cy="14199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09" y="2653799"/>
            <a:ext cx="9194297" cy="5263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996" y="5050821"/>
            <a:ext cx="6566237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86" y="-78610"/>
            <a:ext cx="8815580" cy="70475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46210" y="6488668"/>
            <a:ext cx="5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PVT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292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79730" y="1019597"/>
            <a:ext cx="10883788" cy="5300283"/>
            <a:chOff x="556865" y="695916"/>
            <a:chExt cx="10869088" cy="519508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865" y="695916"/>
              <a:ext cx="10774379" cy="5195086"/>
            </a:xfrm>
            <a:prstGeom prst="rect">
              <a:avLst/>
            </a:prstGeom>
          </p:spPr>
        </p:pic>
        <p:sp>
          <p:nvSpPr>
            <p:cNvPr id="3" name="Triángulo isósceles 2"/>
            <p:cNvSpPr/>
            <p:nvPr/>
          </p:nvSpPr>
          <p:spPr>
            <a:xfrm flipH="1">
              <a:off x="9508142" y="4426344"/>
              <a:ext cx="1917811" cy="1464658"/>
            </a:xfrm>
            <a:prstGeom prst="triangle">
              <a:avLst>
                <a:gd name="adj" fmla="val 12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679730" y="194209"/>
            <a:ext cx="20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accent5"/>
                </a:solidFill>
              </a:rPr>
              <a:t>Ejercicio 1</a:t>
            </a:r>
            <a:endParaRPr lang="es-AR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70" y="113289"/>
            <a:ext cx="6200575" cy="12798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671" y="1738195"/>
            <a:ext cx="7288414" cy="1798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12" y="3111991"/>
            <a:ext cx="8688930" cy="1087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057" y="4216592"/>
            <a:ext cx="2935986" cy="6934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b="36205"/>
          <a:stretch/>
        </p:blipFill>
        <p:spPr>
          <a:xfrm>
            <a:off x="3745057" y="4910015"/>
            <a:ext cx="2955057" cy="57638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74454" y="5603438"/>
            <a:ext cx="1005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	</a:t>
            </a:r>
            <a:r>
              <a:rPr lang="es-AR" b="1" dirty="0" err="1" smtClean="0">
                <a:solidFill>
                  <a:schemeClr val="accent5"/>
                </a:solidFill>
              </a:rPr>
              <a:t>We</a:t>
            </a:r>
            <a:r>
              <a:rPr lang="es-AR" b="1" dirty="0" smtClean="0">
                <a:solidFill>
                  <a:schemeClr val="accent5"/>
                </a:solidFill>
              </a:rPr>
              <a:t>= 411290 barriles en condiciones de reservorio</a:t>
            </a:r>
          </a:p>
          <a:p>
            <a:endParaRPr lang="es-AR" dirty="0" smtClean="0"/>
          </a:p>
          <a:p>
            <a:r>
              <a:rPr lang="es-AR" dirty="0"/>
              <a:t>b</a:t>
            </a:r>
            <a:r>
              <a:rPr lang="es-AR" dirty="0" smtClean="0"/>
              <a:t>) La entrada neta de agua= </a:t>
            </a:r>
            <a:r>
              <a:rPr lang="es-AR" dirty="0" err="1" smtClean="0"/>
              <a:t>We</a:t>
            </a:r>
            <a:r>
              <a:rPr lang="es-AR" dirty="0" smtClean="0"/>
              <a:t> –</a:t>
            </a:r>
            <a:r>
              <a:rPr lang="es-AR" dirty="0" err="1" smtClean="0"/>
              <a:t>Wp</a:t>
            </a:r>
            <a:r>
              <a:rPr lang="es-AR" dirty="0" smtClean="0"/>
              <a:t>= 411290-50000=</a:t>
            </a:r>
            <a:r>
              <a:rPr lang="es-AR" b="1" dirty="0" smtClean="0">
                <a:solidFill>
                  <a:schemeClr val="accent5"/>
                </a:solidFill>
              </a:rPr>
              <a:t>361290</a:t>
            </a:r>
            <a:r>
              <a:rPr lang="es-AR" b="1" dirty="0">
                <a:solidFill>
                  <a:schemeClr val="accent5"/>
                </a:solidFill>
              </a:rPr>
              <a:t> barriles en condiciones de reservorio</a:t>
            </a:r>
          </a:p>
        </p:txBody>
      </p:sp>
    </p:spTree>
    <p:extLst>
      <p:ext uri="{BB962C8B-B14F-4D97-AF65-F5344CB8AC3E}">
        <p14:creationId xmlns:p14="http://schemas.microsoft.com/office/powerpoint/2010/main" val="37320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648" t="11556" r="17351" b="11690"/>
          <a:stretch/>
        </p:blipFill>
        <p:spPr>
          <a:xfrm>
            <a:off x="1928554" y="1662545"/>
            <a:ext cx="7207134" cy="36409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82363" y="290742"/>
            <a:ext cx="1022319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chemeClr val="accent5"/>
                </a:solidFill>
              </a:rPr>
              <a:t>Ejercicio </a:t>
            </a:r>
            <a:r>
              <a:rPr lang="es-AR" sz="2400" b="1" dirty="0" smtClean="0">
                <a:solidFill>
                  <a:schemeClr val="accent5"/>
                </a:solidFill>
              </a:rPr>
              <a:t>2</a:t>
            </a:r>
          </a:p>
          <a:p>
            <a:r>
              <a:rPr lang="es-AR" dirty="0" smtClean="0"/>
              <a:t>Se tienen un reservorio con empuje combinado con una presión actual estimada en 2.500 psi. </a:t>
            </a:r>
          </a:p>
          <a:p>
            <a:r>
              <a:rPr lang="es-AR" dirty="0" smtClean="0"/>
              <a:t>Los volúmenes brutos de las zonas de petróleo y gas son respectivamente 100.000 y 20.000 acre-pie </a:t>
            </a:r>
          </a:p>
          <a:p>
            <a:r>
              <a:rPr lang="es-AR" b="1" dirty="0" smtClean="0">
                <a:solidFill>
                  <a:schemeClr val="accent5"/>
                </a:solidFill>
              </a:rPr>
              <a:t>Calcular el petróleo inicial in situ. </a:t>
            </a:r>
            <a:r>
              <a:rPr lang="es-AR" dirty="0" smtClean="0"/>
              <a:t>Se conocen además los siguientes datos PVT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sz="1600" dirty="0" err="1" smtClean="0"/>
              <a:t>By</a:t>
            </a:r>
            <a:r>
              <a:rPr lang="es-AR" sz="1600" dirty="0" smtClean="0"/>
              <a:t>: barriles en condiciones de reservorio</a:t>
            </a:r>
          </a:p>
          <a:p>
            <a:r>
              <a:rPr lang="es-AR" sz="1600" dirty="0" smtClean="0"/>
              <a:t>BN: </a:t>
            </a:r>
            <a:r>
              <a:rPr lang="es-AR" sz="1600" dirty="0"/>
              <a:t>barriles en condiciones </a:t>
            </a:r>
            <a:r>
              <a:rPr lang="es-AR" sz="1600" dirty="0" smtClean="0"/>
              <a:t>normales de superficie</a:t>
            </a:r>
          </a:p>
          <a:p>
            <a:r>
              <a:rPr lang="es-AR" sz="1600" dirty="0" smtClean="0"/>
              <a:t>MM: millones</a:t>
            </a:r>
          </a:p>
          <a:p>
            <a:r>
              <a:rPr lang="es-AR" sz="1600" dirty="0" smtClean="0"/>
              <a:t>MMM: miles de millones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9819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61" t="8559"/>
          <a:stretch/>
        </p:blipFill>
        <p:spPr>
          <a:xfrm>
            <a:off x="1175169" y="306952"/>
            <a:ext cx="9458128" cy="14199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54770"/>
          <a:stretch/>
        </p:blipFill>
        <p:spPr>
          <a:xfrm>
            <a:off x="572012" y="2003462"/>
            <a:ext cx="10061285" cy="4846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0210" t="42618" r="42124" b="1"/>
          <a:stretch/>
        </p:blipFill>
        <p:spPr>
          <a:xfrm>
            <a:off x="3924729" y="2609635"/>
            <a:ext cx="2630184" cy="5809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12" y="3382668"/>
            <a:ext cx="7347328" cy="23940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11" y="5776741"/>
            <a:ext cx="2474281" cy="33638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94794" y="6156062"/>
            <a:ext cx="520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N</a:t>
            </a:r>
            <a:r>
              <a:rPr lang="es-AR" b="1" dirty="0">
                <a:solidFill>
                  <a:schemeClr val="accent5"/>
                </a:solidFill>
              </a:rPr>
              <a:t> </a:t>
            </a:r>
            <a:r>
              <a:rPr lang="es-AR" b="1" dirty="0"/>
              <a:t>el petróleo inicial in </a:t>
            </a:r>
            <a:r>
              <a:rPr lang="es-AR" b="1" dirty="0" smtClean="0"/>
              <a:t>situ</a:t>
            </a:r>
          </a:p>
          <a:p>
            <a:r>
              <a:rPr lang="es-AR" dirty="0" smtClean="0"/>
              <a:t>PCN: pie cúbico normal. en condiciones de superficie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85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_lfWFJQcX8C0/Ss_wxkgIn2I/AAAAAAAAADk/nifeQHVR-Fg/s320/COMPRO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523" y="357166"/>
            <a:ext cx="2350197" cy="1329330"/>
          </a:xfrm>
          <a:prstGeom prst="rect">
            <a:avLst/>
          </a:prstGeom>
          <a:noFill/>
        </p:spPr>
      </p:pic>
      <p:pic>
        <p:nvPicPr>
          <p:cNvPr id="31748" name="Picture 4" descr="http://2.bp.blogspot.com/_lfWFJQcX8C0/Ss_xAwdx3oI/AAAAAAAAADs/qAUaeoHxIOQ/s320/COMPFLUID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406949"/>
            <a:ext cx="2000232" cy="1131382"/>
          </a:xfrm>
          <a:prstGeom prst="rect">
            <a:avLst/>
          </a:prstGeom>
          <a:noFill/>
        </p:spPr>
      </p:pic>
      <p:pic>
        <p:nvPicPr>
          <p:cNvPr id="31750" name="Picture 6" descr="http://2.bp.blogspot.com/_lfWFJQcX8C0/Ss_xlw9VuPI/AAAAAAAAAD0/mPvrBv48bTI/s320/libg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597" y="4071942"/>
            <a:ext cx="2362789" cy="2571744"/>
          </a:xfrm>
          <a:prstGeom prst="rect">
            <a:avLst/>
          </a:prstGeom>
          <a:noFill/>
        </p:spPr>
      </p:pic>
      <p:pic>
        <p:nvPicPr>
          <p:cNvPr id="31754" name="Picture 10" descr="http://4.bp.blogspot.com/_lfWFJQcX8C0/Ss_yotpkhvI/AAAAAAAAAEE/uqRw6cCvgqc/s320/EmpujeCAPAG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1158" y="1643051"/>
            <a:ext cx="2262258" cy="2405059"/>
          </a:xfrm>
          <a:prstGeom prst="rect">
            <a:avLst/>
          </a:prstGeom>
          <a:noFill/>
        </p:spPr>
      </p:pic>
      <p:pic>
        <p:nvPicPr>
          <p:cNvPr id="31756" name="Picture 12" descr="http://3.bp.blogspot.com/_lfWFJQcX8C0/Ss_vjrwzp0I/AAAAAAAAADc/ezmEJX-i0sI/s320/EMPAGU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8942" y="1643051"/>
            <a:ext cx="3048000" cy="2247901"/>
          </a:xfrm>
          <a:prstGeom prst="rect">
            <a:avLst/>
          </a:prstGeom>
          <a:noFill/>
        </p:spPr>
      </p:pic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4628" y="4143380"/>
            <a:ext cx="2286016" cy="2349224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42" name="41 CuadroTexto"/>
          <p:cNvSpPr txBox="1"/>
          <p:nvPr/>
        </p:nvSpPr>
        <p:spPr>
          <a:xfrm>
            <a:off x="7969826" y="428604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Expansión monofásica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9D00">
                    <a:lumMod val="75000"/>
                  </a:srgbClr>
                </a:solidFill>
                <a:latin typeface="Times New Roman" pitchFamily="18" charset="0"/>
              </a:rPr>
              <a:t>&lt;5% petróleo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9D00">
                    <a:lumMod val="75000"/>
                  </a:srgbClr>
                </a:solidFill>
                <a:latin typeface="Times New Roman" pitchFamily="18" charset="0"/>
              </a:rPr>
              <a:t>50 a 80% gas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4192520" y="2414788"/>
            <a:ext cx="2521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Empuje del casquete 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gas sobre el petróleo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20 a 50 %</a:t>
            </a:r>
            <a:endParaRPr lang="es-E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2024034" y="0"/>
            <a:ext cx="864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9D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MAGNITUD DE LA RECUPERACIÓN PRIMARIA DEL PETRÓLEO 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8370204" y="2000241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Empuje de acuífera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25 a 50 %</a:t>
            </a:r>
            <a:endParaRPr lang="es-ES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4381493" y="4786322"/>
            <a:ext cx="16658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Expansión por 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Gas Disuelto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en el petróleo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5 a 30%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8810644" y="4857761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Gravedad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9D00">
                    <a:lumMod val="75000"/>
                  </a:srgbClr>
                </a:solidFill>
                <a:latin typeface="Arial" charset="0"/>
              </a:rPr>
              <a:t>30 a 70%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1557397" y="6508371"/>
            <a:ext cx="411330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Times New Roman" pitchFamily="18" charset="0"/>
              </a:rPr>
              <a:t>MLC-MECANISMOS DE DRENAJE 6</a:t>
            </a:r>
            <a:endParaRPr lang="es-E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1905000" y="2667000"/>
            <a:ext cx="845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1905000" y="5029200"/>
            <a:ext cx="838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8458200" y="990600"/>
            <a:ext cx="0" cy="533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638800" y="1524000"/>
            <a:ext cx="0" cy="480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81151" y="6450014"/>
            <a:ext cx="411330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0000"/>
                </a:solidFill>
                <a:latin typeface="Times New Roman" pitchFamily="18" charset="0"/>
              </a:rPr>
              <a:t>MLC-MECANISMOS DE DRENAJE 8</a:t>
            </a:r>
            <a:endParaRPr lang="es-E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505200" y="457200"/>
            <a:ext cx="0" cy="5867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854200" y="1549400"/>
            <a:ext cx="8483600" cy="47498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855789" y="1736726"/>
            <a:ext cx="16732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Tipo de 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Yacimiento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965326" y="3641725"/>
            <a:ext cx="1266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Petróleo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117725" y="531812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Gas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468287" y="457200"/>
            <a:ext cx="68362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MÉTODOS PREDICTIVOS DE PRODUCCIÓN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506789" y="1508125"/>
            <a:ext cx="219868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Teoría del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desplazamiento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frontal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515380" y="3260725"/>
            <a:ext cx="2162452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0000"/>
                </a:solidFill>
                <a:latin typeface="Times New Roman" pitchFamily="18" charset="0"/>
              </a:rPr>
              <a:t>Empuje de agua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0000"/>
                </a:solidFill>
                <a:latin typeface="Times New Roman" pitchFamily="18" charset="0"/>
              </a:rPr>
              <a:t> o de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0000"/>
                </a:solidFill>
                <a:latin typeface="Times New Roman" pitchFamily="18" charset="0"/>
              </a:rPr>
              <a:t>casquete de gas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522664" y="5318125"/>
            <a:ext cx="21478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0000"/>
                </a:solidFill>
                <a:latin typeface="Times New Roman" pitchFamily="18" charset="0"/>
              </a:rPr>
              <a:t>Empuje de agua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080126" y="1660526"/>
            <a:ext cx="15986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Balance de</a:t>
            </a:r>
          </a:p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0000"/>
                </a:solidFill>
                <a:latin typeface="Times New Roman" pitchFamily="18" charset="0"/>
              </a:rPr>
              <a:t>materia</a:t>
            </a:r>
            <a:endParaRPr lang="es-E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8535988" y="1660526"/>
            <a:ext cx="18605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Curvas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  <a:latin typeface="Times New Roman" pitchFamily="18" charset="0"/>
              </a:rPr>
              <a:t>declinatorias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3505200" y="990600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970588" y="5165726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618FFD">
                    <a:lumMod val="75000"/>
                  </a:srgbClr>
                </a:solidFill>
                <a:latin typeface="Times New Roman" pitchFamily="18" charset="0"/>
              </a:rPr>
              <a:t>Cualquier tipo 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618FFD">
                    <a:lumMod val="75000"/>
                  </a:srgbClr>
                </a:solidFill>
                <a:latin typeface="Times New Roman" pitchFamily="18" charset="0"/>
              </a:rPr>
              <a:t>de drenaje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485188" y="5165726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0000"/>
                </a:solidFill>
                <a:latin typeface="Times New Roman" pitchFamily="18" charset="0"/>
              </a:rPr>
              <a:t>Cualquier tipo 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0000"/>
                </a:solidFill>
                <a:latin typeface="Times New Roman" pitchFamily="18" charset="0"/>
              </a:rPr>
              <a:t>de drenaje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485188" y="3336926"/>
            <a:ext cx="20129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0000"/>
                </a:solidFill>
                <a:latin typeface="Times New Roman" pitchFamily="18" charset="0"/>
              </a:rPr>
              <a:t>Cualquier tipo </a:t>
            </a:r>
          </a:p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0000"/>
                </a:solidFill>
                <a:latin typeface="Times New Roman" pitchFamily="18" charset="0"/>
              </a:rPr>
              <a:t>de drenaje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5638801" y="2727326"/>
            <a:ext cx="2828925" cy="2305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618FFD">
                    <a:lumMod val="75000"/>
                  </a:srgbClr>
                </a:solidFill>
                <a:latin typeface="Times New Roman" pitchFamily="18" charset="0"/>
              </a:rPr>
              <a:t>Cualquier tipo de  drenaje. Combinado con  teoría de </a:t>
            </a:r>
            <a:r>
              <a:rPr lang="es-ES" sz="2400" dirty="0" err="1">
                <a:solidFill>
                  <a:srgbClr val="618FFD">
                    <a:lumMod val="75000"/>
                  </a:srgbClr>
                </a:solidFill>
                <a:latin typeface="Times New Roman" pitchFamily="18" charset="0"/>
              </a:rPr>
              <a:t>despla-zamiento</a:t>
            </a:r>
            <a:r>
              <a:rPr lang="es-ES" sz="2400" dirty="0">
                <a:solidFill>
                  <a:srgbClr val="618FFD">
                    <a:lumMod val="75000"/>
                  </a:srgbClr>
                </a:solidFill>
                <a:latin typeface="Times New Roman" pitchFamily="18" charset="0"/>
              </a:rPr>
              <a:t> frontal en caso de empuje  de agua o casquete gas.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0363200" y="4572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3505200" y="457200"/>
            <a:ext cx="6858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089525" y="1050925"/>
            <a:ext cx="1766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>
                <a:solidFill>
                  <a:srgbClr val="000000"/>
                </a:solidFill>
                <a:latin typeface="Times New Roman" pitchFamily="18" charset="0"/>
              </a:rPr>
              <a:t>Largo Plazo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8594725" y="1050925"/>
            <a:ext cx="1733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>
                <a:solidFill>
                  <a:srgbClr val="000000"/>
                </a:solidFill>
                <a:latin typeface="Times New Roman" pitchFamily="18" charset="0"/>
              </a:rPr>
              <a:t>Corto Plazo</a:t>
            </a:r>
          </a:p>
        </p:txBody>
      </p:sp>
    </p:spTree>
    <p:extLst>
      <p:ext uri="{BB962C8B-B14F-4D97-AF65-F5344CB8AC3E}">
        <p14:creationId xmlns:p14="http://schemas.microsoft.com/office/powerpoint/2010/main" val="5963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95892" y="304321"/>
            <a:ext cx="10515600" cy="63796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AR" sz="9600" dirty="0" smtClean="0"/>
              <a:t>El BM expresa el </a:t>
            </a:r>
            <a:r>
              <a:rPr lang="es-AR" sz="9600" b="1" dirty="0" smtClean="0"/>
              <a:t>equilibrio volumétrico </a:t>
            </a:r>
            <a:r>
              <a:rPr lang="es-AR" sz="9600" dirty="0" smtClean="0"/>
              <a:t>que existe en el reservorio entre los </a:t>
            </a:r>
            <a:r>
              <a:rPr lang="es-AR" sz="9600" b="1" dirty="0" smtClean="0"/>
              <a:t>fluidos que originalmente están presentes y los que quedan después de haberse producido </a:t>
            </a:r>
            <a:r>
              <a:rPr lang="es-AR" sz="9600" dirty="0" smtClean="0"/>
              <a:t>una determinada cantidad de fluidos debido a la declinación de la presión.</a:t>
            </a:r>
          </a:p>
          <a:p>
            <a:pPr marL="0" indent="0">
              <a:lnSpc>
                <a:spcPct val="120000"/>
              </a:lnSpc>
              <a:buNone/>
            </a:pPr>
            <a:endParaRPr lang="es-AR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s-AR" sz="9600" dirty="0" smtClean="0"/>
              <a:t>La producción de hidrocarburos se origina por: </a:t>
            </a:r>
          </a:p>
          <a:p>
            <a:pPr>
              <a:lnSpc>
                <a:spcPct val="120000"/>
              </a:lnSpc>
            </a:pPr>
            <a:r>
              <a:rPr lang="es-AR" sz="9600" dirty="0"/>
              <a:t>l</a:t>
            </a:r>
            <a:r>
              <a:rPr lang="es-AR" sz="9600" dirty="0" smtClean="0"/>
              <a:t>a expansión de fluidos originalmente en el reservorio</a:t>
            </a:r>
          </a:p>
          <a:p>
            <a:pPr>
              <a:lnSpc>
                <a:spcPct val="120000"/>
              </a:lnSpc>
            </a:pPr>
            <a:r>
              <a:rPr lang="es-AR" sz="9600" dirty="0" smtClean="0"/>
              <a:t>la entrada de fluidos provenientes de una capa de gas o de un acuífero</a:t>
            </a:r>
          </a:p>
          <a:p>
            <a:pPr>
              <a:lnSpc>
                <a:spcPct val="120000"/>
              </a:lnSpc>
            </a:pPr>
            <a:r>
              <a:rPr lang="es-AR" sz="9600" dirty="0"/>
              <a:t>l</a:t>
            </a:r>
            <a:r>
              <a:rPr lang="es-AR" sz="9600" dirty="0" smtClean="0"/>
              <a:t>a compresibilidad de la roca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AR" sz="9600" dirty="0"/>
              <a:t>l</a:t>
            </a:r>
            <a:r>
              <a:rPr lang="es-AR" sz="9600" dirty="0" smtClean="0"/>
              <a:t>os que pasan a ocupar el espacio </a:t>
            </a:r>
            <a:r>
              <a:rPr lang="es-AR" sz="9600" dirty="0" err="1" smtClean="0"/>
              <a:t>poral</a:t>
            </a:r>
            <a:r>
              <a:rPr lang="es-AR" sz="9600" dirty="0" smtClean="0"/>
              <a:t> dejado por los fluidos.</a:t>
            </a:r>
          </a:p>
          <a:p>
            <a:pPr marL="0" indent="0">
              <a:lnSpc>
                <a:spcPct val="120000"/>
              </a:lnSpc>
              <a:buNone/>
            </a:pPr>
            <a:endParaRPr lang="es-AR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s-AR" sz="9600" dirty="0" smtClean="0"/>
              <a:t>Se abordará: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AR" sz="9600" dirty="0" smtClean="0"/>
              <a:t>Ecuación de </a:t>
            </a:r>
            <a:r>
              <a:rPr lang="es-AR" sz="9600" dirty="0" err="1" smtClean="0"/>
              <a:t>Schilthuis</a:t>
            </a:r>
            <a:endParaRPr lang="es-AR" sz="9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s-AR" sz="9600" dirty="0" smtClean="0"/>
              <a:t>Técnica de </a:t>
            </a:r>
            <a:r>
              <a:rPr lang="es-AR" sz="9600" dirty="0" err="1" smtClean="0"/>
              <a:t>Havlena</a:t>
            </a:r>
            <a:r>
              <a:rPr lang="es-AR" sz="9600" dirty="0" smtClean="0"/>
              <a:t> </a:t>
            </a:r>
            <a:r>
              <a:rPr lang="es-AR" sz="9600" dirty="0" smtClean="0">
                <a:latin typeface="Segoe UI Variable Text Light" pitchFamily="2" charset="0"/>
              </a:rPr>
              <a:t>&amp;</a:t>
            </a:r>
            <a:r>
              <a:rPr lang="es-AR" sz="9600" dirty="0" smtClean="0"/>
              <a:t> </a:t>
            </a:r>
            <a:r>
              <a:rPr lang="es-AR" sz="9600" dirty="0" err="1" smtClean="0"/>
              <a:t>Odeh</a:t>
            </a: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Ñ      v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659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6274" y="427512"/>
            <a:ext cx="10427525" cy="5749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dirty="0"/>
              <a:t>L</a:t>
            </a:r>
            <a:r>
              <a:rPr lang="es-AR" dirty="0" smtClean="0"/>
              <a:t>a </a:t>
            </a:r>
            <a:r>
              <a:rPr lang="es-AR" dirty="0" err="1" smtClean="0"/>
              <a:t>ec</a:t>
            </a:r>
            <a:r>
              <a:rPr lang="es-AR" dirty="0" smtClean="0"/>
              <a:t>. de BM es una herramienta para interpretar y predecir un reservorio utilizando un </a:t>
            </a:r>
            <a:r>
              <a:rPr lang="es-AR" b="1" dirty="0" smtClean="0"/>
              <a:t>modelo tipo tanque </a:t>
            </a:r>
            <a:r>
              <a:rPr lang="es-AR" dirty="0" smtClean="0"/>
              <a:t>que describe el reservorio de petróleo y gas en condiciones de equilibrio, las </a:t>
            </a:r>
            <a:r>
              <a:rPr lang="es-AR" b="1" dirty="0" smtClean="0"/>
              <a:t>variaciones de presión y saturación se consideran uniformes en tiempo pero no en posición</a:t>
            </a:r>
            <a:r>
              <a:rPr lang="es-AR" dirty="0" smtClean="0"/>
              <a:t>. Permite: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Estimar el POIS y el GOIS</a:t>
            </a:r>
          </a:p>
          <a:p>
            <a:r>
              <a:rPr lang="es-AR" dirty="0" smtClean="0"/>
              <a:t>Estimar el tamaño de la capa de gas</a:t>
            </a:r>
          </a:p>
          <a:p>
            <a:r>
              <a:rPr lang="es-AR" dirty="0" smtClean="0"/>
              <a:t>La presencia, tipo y tamaño de un acuífero</a:t>
            </a:r>
          </a:p>
          <a:p>
            <a:r>
              <a:rPr lang="es-AR" dirty="0" smtClean="0"/>
              <a:t>Predecir el comportamiento de la presión conocida la historia de producción del reservorio</a:t>
            </a:r>
          </a:p>
          <a:p>
            <a:r>
              <a:rPr lang="es-AR" dirty="0" smtClean="0"/>
              <a:t>Estimar las profundidades de los contactos agua-petróleo, gas-petróleo, agua–gas.</a:t>
            </a:r>
          </a:p>
          <a:p>
            <a:r>
              <a:rPr lang="es-AR" dirty="0" smtClean="0"/>
              <a:t>Predecir el comportamiento futuro del reservorio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97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393" y="213755"/>
            <a:ext cx="11055926" cy="644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smtClean="0"/>
              <a:t>Condiciones </a:t>
            </a:r>
            <a:r>
              <a:rPr lang="es-AR" sz="3600" dirty="0" smtClean="0"/>
              <a:t>de la </a:t>
            </a:r>
            <a:r>
              <a:rPr lang="es-AR" sz="3600" dirty="0" err="1" smtClean="0"/>
              <a:t>ec</a:t>
            </a:r>
            <a:r>
              <a:rPr lang="es-AR" sz="3600" dirty="0" smtClean="0"/>
              <a:t>. BM</a:t>
            </a:r>
          </a:p>
          <a:p>
            <a:r>
              <a:rPr lang="es-AR" dirty="0" smtClean="0"/>
              <a:t>Considera que el reservorio tiene un </a:t>
            </a:r>
            <a:r>
              <a:rPr lang="es-AR" b="1" dirty="0" smtClean="0"/>
              <a:t>volumen poroso </a:t>
            </a:r>
            <a:r>
              <a:rPr lang="es-AR" dirty="0" smtClean="0"/>
              <a:t>ocupado por diferentes fluidos.</a:t>
            </a:r>
          </a:p>
          <a:p>
            <a:r>
              <a:rPr lang="es-AR" dirty="0" smtClean="0"/>
              <a:t>Supone </a:t>
            </a:r>
            <a:r>
              <a:rPr lang="es-AR" b="1" dirty="0" smtClean="0"/>
              <a:t>constante la temperatura del reservorio </a:t>
            </a:r>
            <a:r>
              <a:rPr lang="es-AR" dirty="0" smtClean="0"/>
              <a:t>durante la producción.</a:t>
            </a:r>
          </a:p>
          <a:p>
            <a:r>
              <a:rPr lang="es-AR" dirty="0" smtClean="0"/>
              <a:t>Considera </a:t>
            </a:r>
            <a:r>
              <a:rPr lang="es-AR" b="1" dirty="0" smtClean="0"/>
              <a:t>condiciones de equilibrio</a:t>
            </a:r>
            <a:r>
              <a:rPr lang="es-AR" dirty="0" smtClean="0"/>
              <a:t>, la </a:t>
            </a:r>
            <a:r>
              <a:rPr lang="es-AR" b="1" dirty="0" smtClean="0"/>
              <a:t>presión es uniforme </a:t>
            </a:r>
            <a:r>
              <a:rPr lang="es-AR" dirty="0" smtClean="0"/>
              <a:t>y </a:t>
            </a:r>
            <a:r>
              <a:rPr lang="es-AR" b="1" dirty="0" smtClean="0"/>
              <a:t>las propiedades de los fluidos en cualquier tiempo no varían con su ubicación en el yacimiento</a:t>
            </a:r>
            <a:r>
              <a:rPr lang="es-AR" dirty="0" smtClean="0"/>
              <a:t>.</a:t>
            </a:r>
          </a:p>
          <a:p>
            <a:r>
              <a:rPr lang="es-AR" dirty="0" smtClean="0"/>
              <a:t>Se tienen </a:t>
            </a:r>
            <a:r>
              <a:rPr lang="es-AR" b="1" dirty="0" smtClean="0"/>
              <a:t>datos PVT </a:t>
            </a:r>
            <a:r>
              <a:rPr lang="es-AR" dirty="0" smtClean="0"/>
              <a:t>representativos del reservorios.</a:t>
            </a:r>
          </a:p>
          <a:p>
            <a:r>
              <a:rPr lang="es-AR" dirty="0" smtClean="0"/>
              <a:t>Supone que </a:t>
            </a:r>
            <a:r>
              <a:rPr lang="es-AR" b="1" dirty="0" smtClean="0"/>
              <a:t>la producción es consecuencia de la liberación del gas en solución y de la expansión del gas liberado del petróleo y de una capa inicial </a:t>
            </a:r>
            <a:r>
              <a:rPr lang="es-AR" b="1" dirty="0" err="1" smtClean="0"/>
              <a:t>cdo</a:t>
            </a:r>
            <a:r>
              <a:rPr lang="es-AR" b="1" dirty="0" smtClean="0"/>
              <a:t> disminuye la presión del yacimiento</a:t>
            </a:r>
            <a:r>
              <a:rPr lang="es-AR" dirty="0" smtClean="0"/>
              <a:t>.</a:t>
            </a:r>
          </a:p>
          <a:p>
            <a:r>
              <a:rPr lang="es-AR" dirty="0" smtClean="0"/>
              <a:t>Se requiere disponer de </a:t>
            </a:r>
            <a:r>
              <a:rPr lang="es-AR" b="1" u="sng" dirty="0" smtClean="0"/>
              <a:t>datos históricos de producción y de presión</a:t>
            </a:r>
            <a:r>
              <a:rPr lang="es-AR" dirty="0" smtClean="0"/>
              <a:t>.</a:t>
            </a:r>
          </a:p>
          <a:p>
            <a:r>
              <a:rPr lang="es-AR" dirty="0" smtClean="0"/>
              <a:t>Considera </a:t>
            </a:r>
            <a:r>
              <a:rPr lang="es-AR" b="1" dirty="0" err="1" smtClean="0"/>
              <a:t>Bw</a:t>
            </a:r>
            <a:r>
              <a:rPr lang="es-AR" b="1" dirty="0" smtClean="0"/>
              <a:t>=1 y </a:t>
            </a:r>
            <a:r>
              <a:rPr lang="es-AR" b="1" dirty="0" err="1" smtClean="0"/>
              <a:t>Rsw</a:t>
            </a:r>
            <a:r>
              <a:rPr lang="es-AR" b="1" dirty="0" smtClean="0"/>
              <a:t>=0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45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98755"/>
            <a:ext cx="9144000" cy="4699450"/>
          </a:xfrm>
        </p:spPr>
        <p:txBody>
          <a:bodyPr/>
          <a:lstStyle/>
          <a:p>
            <a:pPr algn="l"/>
            <a:r>
              <a:rPr lang="es-AR" dirty="0" smtClean="0"/>
              <a:t>La </a:t>
            </a:r>
            <a:r>
              <a:rPr lang="es-AR" dirty="0" err="1" smtClean="0"/>
              <a:t>ec</a:t>
            </a:r>
            <a:r>
              <a:rPr lang="es-AR" dirty="0" smtClean="0"/>
              <a:t>. BM es un balance volumétrico que iguala la producción acumulada de fluidos, expresada como un vaciamiento del reservorio y la expansión de fluidos como resultado de la caída de presión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7253"/>
          <a:stretch/>
        </p:blipFill>
        <p:spPr>
          <a:xfrm>
            <a:off x="1524000" y="1349331"/>
            <a:ext cx="8591992" cy="11991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08" y="2359618"/>
            <a:ext cx="5610957" cy="43957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405330" y="4528873"/>
            <a:ext cx="2425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MODELO TIPO TANQUE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60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296" y="1232900"/>
            <a:ext cx="10955955" cy="11919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34948" y="236305"/>
            <a:ext cx="5814220" cy="643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AR" sz="3200" b="1" dirty="0" smtClean="0">
                <a:solidFill>
                  <a:srgbClr val="FF0000"/>
                </a:solidFill>
              </a:rPr>
              <a:t>Deducción Ecuación </a:t>
            </a:r>
            <a:r>
              <a:rPr lang="es-AR" sz="3200" b="1" dirty="0">
                <a:solidFill>
                  <a:srgbClr val="FF0000"/>
                </a:solidFill>
              </a:rPr>
              <a:t>de </a:t>
            </a:r>
            <a:r>
              <a:rPr lang="es-AR" sz="3200" b="1" dirty="0" err="1">
                <a:solidFill>
                  <a:srgbClr val="FF0000"/>
                </a:solidFill>
              </a:rPr>
              <a:t>Schilthuis</a:t>
            </a:r>
            <a:endParaRPr lang="es-AR" sz="32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970" r="4662"/>
          <a:stretch/>
        </p:blipFill>
        <p:spPr>
          <a:xfrm>
            <a:off x="2455024" y="2558393"/>
            <a:ext cx="8075488" cy="2051155"/>
          </a:xfrm>
          <a:prstGeom prst="rect">
            <a:avLst/>
          </a:prstGeom>
        </p:spPr>
      </p:pic>
      <p:sp>
        <p:nvSpPr>
          <p:cNvPr id="8" name="Forma libre 7"/>
          <p:cNvSpPr/>
          <p:nvPr/>
        </p:nvSpPr>
        <p:spPr>
          <a:xfrm>
            <a:off x="8219326" y="3195263"/>
            <a:ext cx="2369494" cy="1514348"/>
          </a:xfrm>
          <a:custGeom>
            <a:avLst/>
            <a:gdLst>
              <a:gd name="connsiteX0" fmla="*/ 11665 w 2309240"/>
              <a:gd name="connsiteY0" fmla="*/ 1253447 h 1360236"/>
              <a:gd name="connsiteX1" fmla="*/ 11665 w 2309240"/>
              <a:gd name="connsiteY1" fmla="*/ 1253447 h 1360236"/>
              <a:gd name="connsiteX2" fmla="*/ 104132 w 2309240"/>
              <a:gd name="connsiteY2" fmla="*/ 1181528 h 1360236"/>
              <a:gd name="connsiteX3" fmla="*/ 134955 w 2309240"/>
              <a:gd name="connsiteY3" fmla="*/ 1160980 h 1360236"/>
              <a:gd name="connsiteX4" fmla="*/ 206874 w 2309240"/>
              <a:gd name="connsiteY4" fmla="*/ 1109609 h 1360236"/>
              <a:gd name="connsiteX5" fmla="*/ 237696 w 2309240"/>
              <a:gd name="connsiteY5" fmla="*/ 1099335 h 1360236"/>
              <a:gd name="connsiteX6" fmla="*/ 289067 w 2309240"/>
              <a:gd name="connsiteY6" fmla="*/ 1068513 h 1360236"/>
              <a:gd name="connsiteX7" fmla="*/ 319890 w 2309240"/>
              <a:gd name="connsiteY7" fmla="*/ 1058238 h 1360236"/>
              <a:gd name="connsiteX8" fmla="*/ 391809 w 2309240"/>
              <a:gd name="connsiteY8" fmla="*/ 1017142 h 1360236"/>
              <a:gd name="connsiteX9" fmla="*/ 432905 w 2309240"/>
              <a:gd name="connsiteY9" fmla="*/ 986319 h 1360236"/>
              <a:gd name="connsiteX10" fmla="*/ 504824 w 2309240"/>
              <a:gd name="connsiteY10" fmla="*/ 955497 h 1360236"/>
              <a:gd name="connsiteX11" fmla="*/ 525373 w 2309240"/>
              <a:gd name="connsiteY11" fmla="*/ 934949 h 1360236"/>
              <a:gd name="connsiteX12" fmla="*/ 607566 w 2309240"/>
              <a:gd name="connsiteY12" fmla="*/ 914400 h 1360236"/>
              <a:gd name="connsiteX13" fmla="*/ 648663 w 2309240"/>
              <a:gd name="connsiteY13" fmla="*/ 883578 h 1360236"/>
              <a:gd name="connsiteX14" fmla="*/ 689759 w 2309240"/>
              <a:gd name="connsiteY14" fmla="*/ 863029 h 1360236"/>
              <a:gd name="connsiteX15" fmla="*/ 751404 w 2309240"/>
              <a:gd name="connsiteY15" fmla="*/ 821933 h 1360236"/>
              <a:gd name="connsiteX16" fmla="*/ 823323 w 2309240"/>
              <a:gd name="connsiteY16" fmla="*/ 811659 h 1360236"/>
              <a:gd name="connsiteX17" fmla="*/ 956887 w 2309240"/>
              <a:gd name="connsiteY17" fmla="*/ 780836 h 1360236"/>
              <a:gd name="connsiteX18" fmla="*/ 1141822 w 2309240"/>
              <a:gd name="connsiteY18" fmla="*/ 739740 h 1360236"/>
              <a:gd name="connsiteX19" fmla="*/ 1224016 w 2309240"/>
              <a:gd name="connsiteY19" fmla="*/ 698643 h 1360236"/>
              <a:gd name="connsiteX20" fmla="*/ 1295935 w 2309240"/>
              <a:gd name="connsiteY20" fmla="*/ 678095 h 1360236"/>
              <a:gd name="connsiteX21" fmla="*/ 1429499 w 2309240"/>
              <a:gd name="connsiteY21" fmla="*/ 616450 h 1360236"/>
              <a:gd name="connsiteX22" fmla="*/ 1480869 w 2309240"/>
              <a:gd name="connsiteY22" fmla="*/ 575353 h 1360236"/>
              <a:gd name="connsiteX23" fmla="*/ 1511692 w 2309240"/>
              <a:gd name="connsiteY23" fmla="*/ 565079 h 1360236"/>
              <a:gd name="connsiteX24" fmla="*/ 1573337 w 2309240"/>
              <a:gd name="connsiteY24" fmla="*/ 534256 h 1360236"/>
              <a:gd name="connsiteX25" fmla="*/ 1604159 w 2309240"/>
              <a:gd name="connsiteY25" fmla="*/ 513708 h 1360236"/>
              <a:gd name="connsiteX26" fmla="*/ 1624708 w 2309240"/>
              <a:gd name="connsiteY26" fmla="*/ 493160 h 1360236"/>
              <a:gd name="connsiteX27" fmla="*/ 1676078 w 2309240"/>
              <a:gd name="connsiteY27" fmla="*/ 472612 h 1360236"/>
              <a:gd name="connsiteX28" fmla="*/ 1727449 w 2309240"/>
              <a:gd name="connsiteY28" fmla="*/ 431515 h 1360236"/>
              <a:gd name="connsiteX29" fmla="*/ 1758272 w 2309240"/>
              <a:gd name="connsiteY29" fmla="*/ 421241 h 1360236"/>
              <a:gd name="connsiteX30" fmla="*/ 1819917 w 2309240"/>
              <a:gd name="connsiteY30" fmla="*/ 380144 h 1360236"/>
              <a:gd name="connsiteX31" fmla="*/ 1861013 w 2309240"/>
              <a:gd name="connsiteY31" fmla="*/ 349322 h 1360236"/>
              <a:gd name="connsiteX32" fmla="*/ 1902110 w 2309240"/>
              <a:gd name="connsiteY32" fmla="*/ 328773 h 1360236"/>
              <a:gd name="connsiteX33" fmla="*/ 1932932 w 2309240"/>
              <a:gd name="connsiteY33" fmla="*/ 308225 h 1360236"/>
              <a:gd name="connsiteX34" fmla="*/ 1974029 w 2309240"/>
              <a:gd name="connsiteY34" fmla="*/ 267128 h 1360236"/>
              <a:gd name="connsiteX35" fmla="*/ 2004851 w 2309240"/>
              <a:gd name="connsiteY35" fmla="*/ 246580 h 1360236"/>
              <a:gd name="connsiteX36" fmla="*/ 2025400 w 2309240"/>
              <a:gd name="connsiteY36" fmla="*/ 184935 h 1360236"/>
              <a:gd name="connsiteX37" fmla="*/ 2035674 w 2309240"/>
              <a:gd name="connsiteY37" fmla="*/ 154113 h 1360236"/>
              <a:gd name="connsiteX38" fmla="*/ 2056222 w 2309240"/>
              <a:gd name="connsiteY38" fmla="*/ 113016 h 1360236"/>
              <a:gd name="connsiteX39" fmla="*/ 2087045 w 2309240"/>
              <a:gd name="connsiteY39" fmla="*/ 41097 h 1360236"/>
              <a:gd name="connsiteX40" fmla="*/ 2107593 w 2309240"/>
              <a:gd name="connsiteY40" fmla="*/ 10274 h 1360236"/>
              <a:gd name="connsiteX41" fmla="*/ 2138416 w 2309240"/>
              <a:gd name="connsiteY41" fmla="*/ 0 h 1360236"/>
              <a:gd name="connsiteX42" fmla="*/ 2179512 w 2309240"/>
              <a:gd name="connsiteY42" fmla="*/ 10274 h 1360236"/>
              <a:gd name="connsiteX43" fmla="*/ 2241157 w 2309240"/>
              <a:gd name="connsiteY43" fmla="*/ 20549 h 1360236"/>
              <a:gd name="connsiteX44" fmla="*/ 2271980 w 2309240"/>
              <a:gd name="connsiteY44" fmla="*/ 41097 h 1360236"/>
              <a:gd name="connsiteX45" fmla="*/ 2282254 w 2309240"/>
              <a:gd name="connsiteY45" fmla="*/ 380144 h 1360236"/>
              <a:gd name="connsiteX46" fmla="*/ 2261705 w 2309240"/>
              <a:gd name="connsiteY46" fmla="*/ 1202077 h 1360236"/>
              <a:gd name="connsiteX47" fmla="*/ 2241157 w 2309240"/>
              <a:gd name="connsiteY47" fmla="*/ 1345915 h 1360236"/>
              <a:gd name="connsiteX48" fmla="*/ 997984 w 2309240"/>
              <a:gd name="connsiteY48" fmla="*/ 1345915 h 1360236"/>
              <a:gd name="connsiteX49" fmla="*/ 956887 w 2309240"/>
              <a:gd name="connsiteY49" fmla="*/ 1335641 h 1360236"/>
              <a:gd name="connsiteX50" fmla="*/ 926065 w 2309240"/>
              <a:gd name="connsiteY50" fmla="*/ 1325367 h 1360236"/>
              <a:gd name="connsiteX51" fmla="*/ 52762 w 2309240"/>
              <a:gd name="connsiteY51" fmla="*/ 1315092 h 1360236"/>
              <a:gd name="connsiteX52" fmla="*/ 11665 w 2309240"/>
              <a:gd name="connsiteY52" fmla="*/ 1304818 h 1360236"/>
              <a:gd name="connsiteX53" fmla="*/ 11665 w 2309240"/>
              <a:gd name="connsiteY53" fmla="*/ 1253447 h 136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309240" h="1360236">
                <a:moveTo>
                  <a:pt x="11665" y="1253447"/>
                </a:moveTo>
                <a:lnTo>
                  <a:pt x="11665" y="1253447"/>
                </a:lnTo>
                <a:cubicBezTo>
                  <a:pt x="42487" y="1229474"/>
                  <a:pt x="72894" y="1204957"/>
                  <a:pt x="104132" y="1181528"/>
                </a:cubicBezTo>
                <a:cubicBezTo>
                  <a:pt x="114010" y="1174119"/>
                  <a:pt x="124907" y="1168157"/>
                  <a:pt x="134955" y="1160980"/>
                </a:cubicBezTo>
                <a:cubicBezTo>
                  <a:pt x="145813" y="1153224"/>
                  <a:pt x="190733" y="1117680"/>
                  <a:pt x="206874" y="1109609"/>
                </a:cubicBezTo>
                <a:cubicBezTo>
                  <a:pt x="216560" y="1104766"/>
                  <a:pt x="228010" y="1104178"/>
                  <a:pt x="237696" y="1099335"/>
                </a:cubicBezTo>
                <a:cubicBezTo>
                  <a:pt x="255557" y="1090405"/>
                  <a:pt x="271206" y="1077444"/>
                  <a:pt x="289067" y="1068513"/>
                </a:cubicBezTo>
                <a:cubicBezTo>
                  <a:pt x="298754" y="1063670"/>
                  <a:pt x="309936" y="1062504"/>
                  <a:pt x="319890" y="1058238"/>
                </a:cubicBezTo>
                <a:cubicBezTo>
                  <a:pt x="349986" y="1045340"/>
                  <a:pt x="366016" y="1035566"/>
                  <a:pt x="391809" y="1017142"/>
                </a:cubicBezTo>
                <a:cubicBezTo>
                  <a:pt x="405743" y="1007189"/>
                  <a:pt x="418038" y="994815"/>
                  <a:pt x="432905" y="986319"/>
                </a:cubicBezTo>
                <a:cubicBezTo>
                  <a:pt x="528818" y="931511"/>
                  <a:pt x="382540" y="1037018"/>
                  <a:pt x="504824" y="955497"/>
                </a:cubicBezTo>
                <a:cubicBezTo>
                  <a:pt x="512884" y="950124"/>
                  <a:pt x="516379" y="938547"/>
                  <a:pt x="525373" y="934949"/>
                </a:cubicBezTo>
                <a:cubicBezTo>
                  <a:pt x="551594" y="924461"/>
                  <a:pt x="607566" y="914400"/>
                  <a:pt x="607566" y="914400"/>
                </a:cubicBezTo>
                <a:cubicBezTo>
                  <a:pt x="621265" y="904126"/>
                  <a:pt x="634142" y="892654"/>
                  <a:pt x="648663" y="883578"/>
                </a:cubicBezTo>
                <a:cubicBezTo>
                  <a:pt x="661651" y="875461"/>
                  <a:pt x="677016" y="871525"/>
                  <a:pt x="689759" y="863029"/>
                </a:cubicBezTo>
                <a:cubicBezTo>
                  <a:pt x="729528" y="836516"/>
                  <a:pt x="688379" y="839122"/>
                  <a:pt x="751404" y="821933"/>
                </a:cubicBezTo>
                <a:cubicBezTo>
                  <a:pt x="774767" y="815561"/>
                  <a:pt x="799350" y="815084"/>
                  <a:pt x="823323" y="811659"/>
                </a:cubicBezTo>
                <a:cubicBezTo>
                  <a:pt x="907942" y="783452"/>
                  <a:pt x="863526" y="794173"/>
                  <a:pt x="956887" y="780836"/>
                </a:cubicBezTo>
                <a:cubicBezTo>
                  <a:pt x="1078776" y="740207"/>
                  <a:pt x="1017064" y="753602"/>
                  <a:pt x="1141822" y="739740"/>
                </a:cubicBezTo>
                <a:cubicBezTo>
                  <a:pt x="1169220" y="726041"/>
                  <a:pt x="1194299" y="706072"/>
                  <a:pt x="1224016" y="698643"/>
                </a:cubicBezTo>
                <a:cubicBezTo>
                  <a:pt x="1240675" y="694478"/>
                  <a:pt x="1278518" y="686134"/>
                  <a:pt x="1295935" y="678095"/>
                </a:cubicBezTo>
                <a:cubicBezTo>
                  <a:pt x="1442092" y="610638"/>
                  <a:pt x="1352811" y="642012"/>
                  <a:pt x="1429499" y="616450"/>
                </a:cubicBezTo>
                <a:cubicBezTo>
                  <a:pt x="1448611" y="597337"/>
                  <a:pt x="1454947" y="588314"/>
                  <a:pt x="1480869" y="575353"/>
                </a:cubicBezTo>
                <a:cubicBezTo>
                  <a:pt x="1490556" y="570510"/>
                  <a:pt x="1501418" y="568504"/>
                  <a:pt x="1511692" y="565079"/>
                </a:cubicBezTo>
                <a:cubicBezTo>
                  <a:pt x="1600022" y="506193"/>
                  <a:pt x="1488264" y="576793"/>
                  <a:pt x="1573337" y="534256"/>
                </a:cubicBezTo>
                <a:cubicBezTo>
                  <a:pt x="1584381" y="528734"/>
                  <a:pt x="1594517" y="521422"/>
                  <a:pt x="1604159" y="513708"/>
                </a:cubicBezTo>
                <a:cubicBezTo>
                  <a:pt x="1611723" y="507657"/>
                  <a:pt x="1616298" y="497966"/>
                  <a:pt x="1624708" y="493160"/>
                </a:cubicBezTo>
                <a:cubicBezTo>
                  <a:pt x="1640721" y="484010"/>
                  <a:pt x="1658955" y="479461"/>
                  <a:pt x="1676078" y="472612"/>
                </a:cubicBezTo>
                <a:cubicBezTo>
                  <a:pt x="1695190" y="453500"/>
                  <a:pt x="1701528" y="444475"/>
                  <a:pt x="1727449" y="431515"/>
                </a:cubicBezTo>
                <a:cubicBezTo>
                  <a:pt x="1737136" y="426672"/>
                  <a:pt x="1747998" y="424666"/>
                  <a:pt x="1758272" y="421241"/>
                </a:cubicBezTo>
                <a:cubicBezTo>
                  <a:pt x="1800139" y="379372"/>
                  <a:pt x="1753571" y="421610"/>
                  <a:pt x="1819917" y="380144"/>
                </a:cubicBezTo>
                <a:cubicBezTo>
                  <a:pt x="1834438" y="371069"/>
                  <a:pt x="1846492" y="358397"/>
                  <a:pt x="1861013" y="349322"/>
                </a:cubicBezTo>
                <a:cubicBezTo>
                  <a:pt x="1874001" y="341204"/>
                  <a:pt x="1888812" y="336372"/>
                  <a:pt x="1902110" y="328773"/>
                </a:cubicBezTo>
                <a:cubicBezTo>
                  <a:pt x="1912831" y="322647"/>
                  <a:pt x="1923557" y="316261"/>
                  <a:pt x="1932932" y="308225"/>
                </a:cubicBezTo>
                <a:cubicBezTo>
                  <a:pt x="1947641" y="295617"/>
                  <a:pt x="1957909" y="277874"/>
                  <a:pt x="1974029" y="267128"/>
                </a:cubicBezTo>
                <a:lnTo>
                  <a:pt x="2004851" y="246580"/>
                </a:lnTo>
                <a:lnTo>
                  <a:pt x="2025400" y="184935"/>
                </a:lnTo>
                <a:cubicBezTo>
                  <a:pt x="2028825" y="174661"/>
                  <a:pt x="2030831" y="163799"/>
                  <a:pt x="2035674" y="154113"/>
                </a:cubicBezTo>
                <a:cubicBezTo>
                  <a:pt x="2042523" y="140414"/>
                  <a:pt x="2050189" y="127094"/>
                  <a:pt x="2056222" y="113016"/>
                </a:cubicBezTo>
                <a:cubicBezTo>
                  <a:pt x="2080922" y="55382"/>
                  <a:pt x="2048100" y="109250"/>
                  <a:pt x="2087045" y="41097"/>
                </a:cubicBezTo>
                <a:cubicBezTo>
                  <a:pt x="2093171" y="30376"/>
                  <a:pt x="2097951" y="17988"/>
                  <a:pt x="2107593" y="10274"/>
                </a:cubicBezTo>
                <a:cubicBezTo>
                  <a:pt x="2116050" y="3508"/>
                  <a:pt x="2128142" y="3425"/>
                  <a:pt x="2138416" y="0"/>
                </a:cubicBezTo>
                <a:cubicBezTo>
                  <a:pt x="2152115" y="3425"/>
                  <a:pt x="2165666" y="7505"/>
                  <a:pt x="2179512" y="10274"/>
                </a:cubicBezTo>
                <a:cubicBezTo>
                  <a:pt x="2199939" y="14360"/>
                  <a:pt x="2221394" y="13961"/>
                  <a:pt x="2241157" y="20549"/>
                </a:cubicBezTo>
                <a:cubicBezTo>
                  <a:pt x="2252871" y="24454"/>
                  <a:pt x="2261706" y="34248"/>
                  <a:pt x="2271980" y="41097"/>
                </a:cubicBezTo>
                <a:cubicBezTo>
                  <a:pt x="2275405" y="154113"/>
                  <a:pt x="2282254" y="267076"/>
                  <a:pt x="2282254" y="380144"/>
                </a:cubicBezTo>
                <a:cubicBezTo>
                  <a:pt x="2282254" y="1150841"/>
                  <a:pt x="2354955" y="922347"/>
                  <a:pt x="2261705" y="1202077"/>
                </a:cubicBezTo>
                <a:cubicBezTo>
                  <a:pt x="2254856" y="1250023"/>
                  <a:pt x="2288696" y="1336654"/>
                  <a:pt x="2241157" y="1345915"/>
                </a:cubicBezTo>
                <a:cubicBezTo>
                  <a:pt x="2090836" y="1375198"/>
                  <a:pt x="1250290" y="1351400"/>
                  <a:pt x="997984" y="1345915"/>
                </a:cubicBezTo>
                <a:cubicBezTo>
                  <a:pt x="984285" y="1342490"/>
                  <a:pt x="970464" y="1339520"/>
                  <a:pt x="956887" y="1335641"/>
                </a:cubicBezTo>
                <a:cubicBezTo>
                  <a:pt x="946474" y="1332666"/>
                  <a:pt x="936892" y="1325613"/>
                  <a:pt x="926065" y="1325367"/>
                </a:cubicBezTo>
                <a:cubicBezTo>
                  <a:pt x="635019" y="1318752"/>
                  <a:pt x="343863" y="1318517"/>
                  <a:pt x="52762" y="1315092"/>
                </a:cubicBezTo>
                <a:cubicBezTo>
                  <a:pt x="39063" y="1311667"/>
                  <a:pt x="23414" y="1312651"/>
                  <a:pt x="11665" y="1304818"/>
                </a:cubicBezTo>
                <a:cubicBezTo>
                  <a:pt x="-14582" y="1287320"/>
                  <a:pt x="11665" y="1262009"/>
                  <a:pt x="11665" y="1253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76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2198" y="909864"/>
            <a:ext cx="105438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u="sng" dirty="0" smtClean="0"/>
              <a:t>Todos los volúmenes del balance de </a:t>
            </a:r>
            <a:r>
              <a:rPr lang="es-AR" sz="2400" b="1" u="sng" dirty="0" err="1" smtClean="0"/>
              <a:t>Schilthuis</a:t>
            </a:r>
            <a:r>
              <a:rPr lang="es-AR" sz="2400" b="1" u="sng" dirty="0" smtClean="0"/>
              <a:t> están en condiciones de reservorio</a:t>
            </a:r>
          </a:p>
          <a:p>
            <a:endParaRPr lang="es-AR" sz="2400" dirty="0"/>
          </a:p>
          <a:p>
            <a:r>
              <a:rPr lang="es-AR" sz="2400" dirty="0" smtClean="0"/>
              <a:t>El gas producido se puede expresar </a:t>
            </a:r>
          </a:p>
          <a:p>
            <a:r>
              <a:rPr lang="es-AR" sz="2400" dirty="0" smtClean="0"/>
              <a:t>Donde </a:t>
            </a:r>
            <a:r>
              <a:rPr lang="es-AR" sz="2400" dirty="0" err="1" smtClean="0"/>
              <a:t>Rp</a:t>
            </a:r>
            <a:r>
              <a:rPr lang="es-AR" sz="2400" dirty="0" smtClean="0"/>
              <a:t> es la Relación gas petróleo acumulada</a:t>
            </a:r>
          </a:p>
          <a:p>
            <a:endParaRPr lang="es-AR" sz="2400" dirty="0"/>
          </a:p>
          <a:p>
            <a:r>
              <a:rPr lang="es-AR" sz="2400" u="sng" dirty="0" smtClean="0"/>
              <a:t>Los fluidos producidos </a:t>
            </a:r>
          </a:p>
          <a:p>
            <a:r>
              <a:rPr lang="es-AR" sz="2400" u="sng" dirty="0" smtClean="0"/>
              <a:t>en el reservorio </a:t>
            </a:r>
            <a:r>
              <a:rPr lang="es-AR" sz="2400" dirty="0" smtClean="0"/>
              <a:t>ocupan el siguiente volumen: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601" t="66498" r="36279" b="780"/>
          <a:stretch/>
        </p:blipFill>
        <p:spPr>
          <a:xfrm>
            <a:off x="3920092" y="2729163"/>
            <a:ext cx="2024010" cy="4315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6417" t="19203" r="37457" b="49169"/>
          <a:stretch/>
        </p:blipFill>
        <p:spPr>
          <a:xfrm>
            <a:off x="7252281" y="1704109"/>
            <a:ext cx="1725468" cy="666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34" y="3950195"/>
            <a:ext cx="4691906" cy="4540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263" y="4554497"/>
            <a:ext cx="4608778" cy="4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CFEB9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DFED9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839</Words>
  <Application>Microsoft Office PowerPoint</Application>
  <PresentationFormat>Panorámica</PresentationFormat>
  <Paragraphs>169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Segoe UI Variable Text Light</vt:lpstr>
      <vt:lpstr>Symbol</vt:lpstr>
      <vt:lpstr>Times New Roman</vt:lpstr>
      <vt:lpstr>Tema de Office</vt:lpstr>
      <vt:lpstr>Diseño predeterminado</vt:lpstr>
      <vt:lpstr>BALANCE DE MATERIA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DE MATERIA</dc:title>
  <dc:creator>54261</dc:creator>
  <cp:lastModifiedBy>54261</cp:lastModifiedBy>
  <cp:revision>80</cp:revision>
  <dcterms:created xsi:type="dcterms:W3CDTF">2023-07-17T20:48:09Z</dcterms:created>
  <dcterms:modified xsi:type="dcterms:W3CDTF">2023-10-29T21:22:15Z</dcterms:modified>
</cp:coreProperties>
</file>