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10698-420A-42B5-872B-45B27C80D877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0514D-2DD0-422E-9A22-9F638A43444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514D-2DD0-422E-9A22-9F638A434444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6DA1-F64C-497B-8BF9-2E4D3FDFE4D4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9758-E20A-4294-8B50-7135EAA41D1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428992" y="4071942"/>
            <a:ext cx="2014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b="1" i="1" dirty="0" smtClean="0">
                <a:solidFill>
                  <a:schemeClr val="bg2">
                    <a:lumMod val="25000"/>
                  </a:schemeClr>
                </a:solidFill>
                <a:latin typeface="Myriad Pro" pitchFamily="34" charset="0"/>
              </a:rPr>
              <a:t>AMBIGÜEDAD PERCEPTUAL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28662" y="4429132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Myriad Pro Cond" pitchFamily="34" charset="0"/>
              </a:rPr>
              <a:t>En la </a:t>
            </a:r>
            <a:r>
              <a:rPr lang="es-ES" sz="2000" dirty="0" err="1" smtClean="0">
                <a:latin typeface="Myriad Pro Cond" pitchFamily="34" charset="0"/>
              </a:rPr>
              <a:t>Gestalt</a:t>
            </a:r>
            <a:r>
              <a:rPr lang="es-ES" sz="2000" dirty="0" smtClean="0">
                <a:latin typeface="Myriad Pro Cond" pitchFamily="34" charset="0"/>
              </a:rPr>
              <a:t> se habla de un principio denominado  </a:t>
            </a:r>
            <a:r>
              <a:rPr lang="es-ES" sz="2000" b="1" dirty="0" smtClean="0">
                <a:latin typeface="Myriad Pro Cond" pitchFamily="34" charset="0"/>
              </a:rPr>
              <a:t>“percepción </a:t>
            </a:r>
            <a:r>
              <a:rPr lang="es-ES" sz="2000" b="1" dirty="0" err="1" smtClean="0">
                <a:latin typeface="Myriad Pro Cond" pitchFamily="34" charset="0"/>
              </a:rPr>
              <a:t>multiestable</a:t>
            </a:r>
            <a:r>
              <a:rPr lang="es-ES" sz="2000" b="1" dirty="0" smtClean="0">
                <a:latin typeface="Myriad Pro Cond" pitchFamily="34" charset="0"/>
              </a:rPr>
              <a:t>” </a:t>
            </a:r>
            <a:r>
              <a:rPr lang="es-ES" sz="2000" dirty="0" smtClean="0">
                <a:latin typeface="Myriad Pro Cond" pitchFamily="34" charset="0"/>
              </a:rPr>
              <a:t>en la que se presenta una tendencia en las experiencias de percepción de imágenes ambiguas a observar alternadamente dos o más interpretaciones de la imagen.. </a:t>
            </a:r>
            <a:endParaRPr lang="es-ES" sz="2000" dirty="0">
              <a:latin typeface="Myriad Pro Cond" pitchFamily="34" charset="0"/>
            </a:endParaRPr>
          </a:p>
        </p:txBody>
      </p:sp>
      <p:pic>
        <p:nvPicPr>
          <p:cNvPr id="8" name="7 Imagen" descr="pngegg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95" y="699472"/>
            <a:ext cx="2561884" cy="30678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figra ambig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643314"/>
            <a:ext cx="3000396" cy="299815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0"/>
            <a:ext cx="1928794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1250" t="17060" r="16486" b="13561"/>
          <a:stretch>
            <a:fillRect/>
          </a:stretch>
        </p:blipFill>
        <p:spPr bwMode="auto">
          <a:xfrm rot="21067573">
            <a:off x="538329" y="569967"/>
            <a:ext cx="4895053" cy="365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6000760" y="714356"/>
            <a:ext cx="285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Myriad Pro Cond" pitchFamily="34" charset="0"/>
              </a:rPr>
              <a:t>Las imágenes ambiguas nos ofrecen dos o más interpretaciones. Al observarlas se puede pasar normalmente de una </a:t>
            </a:r>
            <a:br>
              <a:rPr lang="es-ES" dirty="0" smtClean="0">
                <a:latin typeface="Myriad Pro Cond" pitchFamily="34" charset="0"/>
              </a:rPr>
            </a:br>
            <a:r>
              <a:rPr lang="es-ES" dirty="0" smtClean="0">
                <a:latin typeface="Myriad Pro Cond" pitchFamily="34" charset="0"/>
              </a:rPr>
              <a:t>interpretación a otra. </a:t>
            </a:r>
            <a:br>
              <a:rPr lang="es-ES" dirty="0" smtClean="0">
                <a:latin typeface="Myriad Pro Cond" pitchFamily="34" charset="0"/>
              </a:rPr>
            </a:br>
            <a:r>
              <a:rPr lang="es-ES" dirty="0" smtClean="0">
                <a:latin typeface="Myriad Pro Cond" pitchFamily="34" charset="0"/>
              </a:rPr>
              <a:t>Por eso decimos que son </a:t>
            </a:r>
          </a:p>
          <a:p>
            <a:r>
              <a:rPr lang="es-ES" b="1" dirty="0" smtClean="0">
                <a:latin typeface="Myriad Pro Cond" pitchFamily="34" charset="0"/>
              </a:rPr>
              <a:t>MULTIESTABLES.</a:t>
            </a:r>
            <a:endParaRPr lang="es-ES" b="1" dirty="0">
              <a:latin typeface="Myriad Pro Con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0"/>
            <a:ext cx="1928794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42844" y="21429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2">
                    <a:lumMod val="25000"/>
                  </a:schemeClr>
                </a:solidFill>
                <a:latin typeface="Myriad Pro" pitchFamily="34" charset="0"/>
              </a:rPr>
              <a:t>MORFOLOGÍA I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06" y="5000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Arq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. 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Mónica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Elmelaj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b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</a:b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D.I.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Cecilia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De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Spirito</a:t>
            </a:r>
            <a:r>
              <a:rPr lang="es-A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214546" y="785794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Myriad Pro Cond" pitchFamily="34" charset="0"/>
              </a:rPr>
              <a:t>Figuras Ambiguas de Profundidad</a:t>
            </a:r>
            <a:endParaRPr lang="es-ES" b="1" dirty="0">
              <a:latin typeface="Myriad Pro Cond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214546" y="1305342"/>
            <a:ext cx="6286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Myriad Pro Cond" pitchFamily="34" charset="0"/>
              </a:rPr>
              <a:t>Esta "ambigüedad de profundidad" produce el efecto mental de cambio a voluntad, un "</a:t>
            </a:r>
            <a:r>
              <a:rPr lang="es-ES" sz="2000" dirty="0" err="1" smtClean="0">
                <a:latin typeface="Myriad Pro Cond" pitchFamily="34" charset="0"/>
              </a:rPr>
              <a:t>flip-flop</a:t>
            </a:r>
            <a:r>
              <a:rPr lang="es-ES" sz="2000" dirty="0" smtClean="0">
                <a:latin typeface="Myriad Pro Cond" pitchFamily="34" charset="0"/>
              </a:rPr>
              <a:t>" entre una interpretación y otra. Observa que sólo puedes escoger, mentalmente, una interpretación en cada instante, y no puedes mezclar ambas interpretaciones. Tu mente puede elegir fácilmente entre cualquiera de las dos interpretaciones porque ambas existen en el mundo real tridimensional, pero por separado. Cuando cualquier pista, referencia o contexto (una sombra, por ejemplo) favorece una interpretación particular, resulta mucho más difícil otorgarle a la figura plana la otra interpretación alternativa</a:t>
            </a:r>
            <a:endParaRPr lang="es-ES" sz="2000" dirty="0">
              <a:latin typeface="Myriad Pro Cond" pitchFamily="34" charset="0"/>
            </a:endParaRPr>
          </a:p>
        </p:txBody>
      </p:sp>
      <p:pic>
        <p:nvPicPr>
          <p:cNvPr id="1028" name="Picture 4" descr="http://www.anarkasis.net/percepcion/0300_profundidad_ambigua/002b_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786322"/>
            <a:ext cx="3057525" cy="1524001"/>
          </a:xfrm>
          <a:prstGeom prst="rect">
            <a:avLst/>
          </a:prstGeom>
          <a:noFill/>
        </p:spPr>
      </p:pic>
      <p:pic>
        <p:nvPicPr>
          <p:cNvPr id="1030" name="Picture 6" descr="http://www.anarkasis.net/percepcion/0300_profundidad_ambigua/001a_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429132"/>
            <a:ext cx="228601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narkasis.net/percepcion/0300_profundidad_ambigua/009_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3286148" cy="3286150"/>
          </a:xfrm>
          <a:prstGeom prst="rect">
            <a:avLst/>
          </a:prstGeom>
          <a:noFill/>
        </p:spPr>
      </p:pic>
      <p:pic>
        <p:nvPicPr>
          <p:cNvPr id="18436" name="Picture 4" descr="http://www.anarkasis.net/percepcion/0300_profundidad_ambigua/010_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785794"/>
            <a:ext cx="3009900" cy="1524001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0"/>
            <a:ext cx="1928794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42844" y="21429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2">
                    <a:lumMod val="25000"/>
                  </a:schemeClr>
                </a:solidFill>
                <a:latin typeface="Myriad Pro" pitchFamily="34" charset="0"/>
              </a:rPr>
              <a:t>MORFOLOGÍA I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06" y="5000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Arq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. 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Mónica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Elmelaj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b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</a:b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D.I.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Cecilia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De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Spirito</a:t>
            </a:r>
            <a:r>
              <a:rPr lang="es-A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8" name="Picture 6" descr="http://www.anarkasis.net/percepcion/0300_profundidad_ambigua/013_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71942"/>
            <a:ext cx="3343582" cy="2238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1928794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8" descr="https://1.bp.blogspot.com/-YpJPllaj99c/XJElvzlZ07I/AAAAAAAAJyA/uguH7M4lV94hj7VyHW6G8_ZeHduyb6WTwCLcBGAs/s1600/galpon%2B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104138" cy="455857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42844" y="21429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2">
                    <a:lumMod val="25000"/>
                  </a:schemeClr>
                </a:solidFill>
                <a:latin typeface="Myriad Pro" pitchFamily="34" charset="0"/>
              </a:rPr>
              <a:t>MORFOLOGÍA I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06" y="5000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Arq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. 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Mónica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Elmelaj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b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</a:b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D.I.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Cecilia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De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Spirito</a:t>
            </a:r>
            <a:r>
              <a:rPr lang="es-A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La inspiración de El Juego del Calamar - De Lujo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794"/>
            <a:ext cx="4572032" cy="571643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0"/>
            <a:ext cx="1928794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462" name="Picture 6" descr="La exposición de Escher ha construido un objeto imposible para las personas de movilidad reduc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9"/>
            <a:ext cx="1873373" cy="1785950"/>
          </a:xfrm>
          <a:prstGeom prst="rect">
            <a:avLst/>
          </a:prstGeom>
          <a:noFill/>
        </p:spPr>
      </p:pic>
      <p:pic>
        <p:nvPicPr>
          <p:cNvPr id="19464" name="Picture 8" descr="El juego del calamar: el lugar que inspiró la serie está en AirBnB | G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714620"/>
            <a:ext cx="3143272" cy="2095515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7000892" y="5715016"/>
            <a:ext cx="1928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Myriad Pro Cond" pitchFamily="34" charset="0"/>
              </a:rPr>
              <a:t>Apartamentos </a:t>
            </a:r>
            <a:r>
              <a:rPr lang="es-ES" sz="1400" b="1" dirty="0">
                <a:latin typeface="Myriad Pro Cond" pitchFamily="34" charset="0"/>
              </a:rPr>
              <a:t>privados de </a:t>
            </a:r>
            <a:r>
              <a:rPr lang="es-ES" sz="1400" b="1" dirty="0" smtClean="0">
                <a:latin typeface="Myriad Pro Cond" pitchFamily="34" charset="0"/>
              </a:rPr>
              <a:t/>
            </a:r>
            <a:br>
              <a:rPr lang="es-ES" sz="1400" b="1" dirty="0" smtClean="0">
                <a:latin typeface="Myriad Pro Cond" pitchFamily="34" charset="0"/>
              </a:rPr>
            </a:br>
            <a:r>
              <a:rPr lang="es-ES" sz="1400" b="1" dirty="0" smtClean="0">
                <a:latin typeface="Myriad Pro Cond" pitchFamily="34" charset="0"/>
              </a:rPr>
              <a:t>'La </a:t>
            </a:r>
            <a:r>
              <a:rPr lang="es-ES" sz="1400" b="1" dirty="0">
                <a:latin typeface="Myriad Pro Cond" pitchFamily="34" charset="0"/>
              </a:rPr>
              <a:t>Muralla Roja'</a:t>
            </a:r>
            <a:r>
              <a:rPr lang="es-ES" sz="1400" dirty="0">
                <a:latin typeface="Myriad Pro Cond" pitchFamily="34" charset="0"/>
              </a:rPr>
              <a:t>, </a:t>
            </a:r>
            <a:r>
              <a:rPr lang="es-ES" sz="1400" dirty="0" smtClean="0">
                <a:latin typeface="Myriad Pro Cond" pitchFamily="34" charset="0"/>
              </a:rPr>
              <a:t>Calpe, España</a:t>
            </a:r>
            <a:endParaRPr lang="es-ES" sz="1400" dirty="0">
              <a:latin typeface="Myriad Pro Con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187</Words>
  <Application>Microsoft Office PowerPoint</Application>
  <PresentationFormat>Presentación en pantalla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Cecilia</dc:creator>
  <cp:lastModifiedBy>Cecilia</cp:lastModifiedBy>
  <cp:revision>1</cp:revision>
  <dcterms:created xsi:type="dcterms:W3CDTF">2022-04-17T22:41:09Z</dcterms:created>
  <dcterms:modified xsi:type="dcterms:W3CDTF">2022-04-17T23:32:58Z</dcterms:modified>
</cp:coreProperties>
</file>