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9" r:id="rId3"/>
    <p:sldId id="264" r:id="rId4"/>
    <p:sldId id="265" r:id="rId5"/>
    <p:sldId id="275" r:id="rId6"/>
    <p:sldId id="257" r:id="rId7"/>
    <p:sldId id="263" r:id="rId8"/>
    <p:sldId id="266" r:id="rId9"/>
    <p:sldId id="259" r:id="rId10"/>
    <p:sldId id="256" r:id="rId11"/>
    <p:sldId id="258" r:id="rId12"/>
    <p:sldId id="269" r:id="rId13"/>
    <p:sldId id="268" r:id="rId14"/>
    <p:sldId id="270" r:id="rId15"/>
    <p:sldId id="277" r:id="rId16"/>
    <p:sldId id="271" r:id="rId17"/>
    <p:sldId id="272" r:id="rId18"/>
    <p:sldId id="276" r:id="rId19"/>
    <p:sldId id="273" r:id="rId20"/>
    <p:sldId id="274" r:id="rId21"/>
    <p:sldId id="278" r:id="rId22"/>
    <p:sldId id="280" r:id="rId23"/>
    <p:sldId id="281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8000"/>
    <a:srgbClr val="FFF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B11CF-3FBE-4759-97C1-9052439EAE47}" type="datetimeFigureOut">
              <a:rPr lang="es-ES" smtClean="0"/>
              <a:pPr/>
              <a:t>06/05/2019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1C05B-EDEE-49B3-9118-81FD8D26C62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15.wdp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microsoft.com/office/2007/relationships/hdphoto" Target="../media/hdphoto20.wdp"/><Relationship Id="rId5" Type="http://schemas.microsoft.com/office/2007/relationships/hdphoto" Target="../media/hdphoto4.wdp"/><Relationship Id="rId10" Type="http://schemas.openxmlformats.org/officeDocument/2006/relationships/image" Target="../media/image38.jpeg"/><Relationship Id="rId4" Type="http://schemas.openxmlformats.org/officeDocument/2006/relationships/image" Target="../media/image35.jpe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microsoft.com/office/2007/relationships/hdphoto" Target="../media/hdphoto22.wdp"/><Relationship Id="rId4" Type="http://schemas.openxmlformats.org/officeDocument/2006/relationships/image" Target="../media/image40.jpeg"/><Relationship Id="rId9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26.wdp"/><Relationship Id="rId4" Type="http://schemas.openxmlformats.org/officeDocument/2006/relationships/image" Target="../media/image44.jpeg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29.wdp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microsoft.com/office/2007/relationships/hdphoto" Target="../media/hdphoto30.wdp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microsoft.com/office/2007/relationships/hdphoto" Target="../media/hdphoto33.wdp"/><Relationship Id="rId4" Type="http://schemas.openxmlformats.org/officeDocument/2006/relationships/image" Target="../media/image52.jpeg"/><Relationship Id="rId9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37.wdp"/><Relationship Id="rId4" Type="http://schemas.openxmlformats.org/officeDocument/2006/relationships/image" Target="../media/image56.jpeg"/><Relationship Id="rId9" Type="http://schemas.microsoft.com/office/2007/relationships/hdphoto" Target="../media/hdphoto3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41.wdp"/><Relationship Id="rId4" Type="http://schemas.openxmlformats.org/officeDocument/2006/relationships/image" Target="../media/image60.jpe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43.wdp"/><Relationship Id="rId7" Type="http://schemas.microsoft.com/office/2007/relationships/hdphoto" Target="../media/hdphoto4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4.wdp"/><Relationship Id="rId4" Type="http://schemas.openxmlformats.org/officeDocument/2006/relationships/image" Target="../media/image64.png"/><Relationship Id="rId9" Type="http://schemas.microsoft.com/office/2007/relationships/hdphoto" Target="../media/hdphoto4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47.wdp"/><Relationship Id="rId7" Type="http://schemas.microsoft.com/office/2007/relationships/hdphoto" Target="../media/hdphoto4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48.wdp"/><Relationship Id="rId4" Type="http://schemas.openxmlformats.org/officeDocument/2006/relationships/image" Target="../media/image68.png"/><Relationship Id="rId9" Type="http://schemas.microsoft.com/office/2007/relationships/hdphoto" Target="../media/hdphoto50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MORFOLOGÍA  I. SISTEMAS DE COMUNICACIÓN VISUAL.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092280" y="260648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Arial Narrow" pitchFamily="34" charset="0"/>
              </a:rPr>
              <a:t>2019</a:t>
            </a:r>
            <a:endParaRPr lang="es-ES" sz="4400" dirty="0">
              <a:latin typeface="Arial Narrow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2204864"/>
            <a:ext cx="5832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180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Trabajo Práctico Nº 2</a:t>
            </a:r>
          </a:p>
          <a:p>
            <a:r>
              <a:rPr lang="es-ES" sz="3200" dirty="0" smtClean="0">
                <a:solidFill>
                  <a:schemeClr val="accent2"/>
                </a:solidFill>
              </a:rPr>
              <a:t>Creación de una propuesta 3D a partir de una estructura de trama regular bidimensional.</a:t>
            </a:r>
            <a:endParaRPr lang="es-ES" sz="3200" dirty="0">
              <a:solidFill>
                <a:schemeClr val="accent2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9632" y="5517229"/>
            <a:ext cx="7884368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tIns="324000" rtlCol="0">
            <a:spAutoFit/>
          </a:bodyPr>
          <a:lstStyle/>
          <a:p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				Prof. Titular: Arq. Mónica Inés </a:t>
            </a:r>
            <a:r>
              <a:rPr lang="es-ES" sz="11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Elmelaj</a:t>
            </a:r>
            <a:endParaRPr lang="es-ES" sz="1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				Prof. JTP: </a:t>
            </a:r>
            <a:r>
              <a:rPr lang="es-ES" sz="11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Dis</a:t>
            </a:r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  <a:r>
              <a:rPr lang="es-ES" sz="11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Ind</a:t>
            </a:r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Mario Echegaray </a:t>
            </a:r>
            <a:r>
              <a:rPr lang="es-ES" sz="11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Carosio</a:t>
            </a:r>
            <a:endParaRPr lang="es-E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69522" cy="56801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788973"/>
            <a:ext cx="2160000" cy="86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851920" y="5991671"/>
            <a:ext cx="1552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/>
              <a:t>Variantes formales </a:t>
            </a:r>
          </a:p>
          <a:p>
            <a:r>
              <a:rPr lang="es-AR" sz="1200" dirty="0"/>
              <a:t>q</a:t>
            </a:r>
            <a:r>
              <a:rPr lang="es-AR" sz="1200" dirty="0" smtClean="0"/>
              <a:t>ue pueden aplicarse </a:t>
            </a:r>
            <a:endParaRPr lang="es-AR" sz="1200" dirty="0"/>
          </a:p>
        </p:txBody>
      </p:sp>
      <p:sp>
        <p:nvSpPr>
          <p:cNvPr id="5" name="4 Abrir llave"/>
          <p:cNvSpPr/>
          <p:nvPr/>
        </p:nvSpPr>
        <p:spPr>
          <a:xfrm>
            <a:off x="5364088" y="5775647"/>
            <a:ext cx="360040" cy="893713"/>
          </a:xfrm>
          <a:prstGeom prst="leftBrace">
            <a:avLst>
              <a:gd name="adj1" fmla="val 8333"/>
              <a:gd name="adj2" fmla="val 5028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0" y="908720"/>
            <a:ext cx="8504744" cy="500523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TRABAJO PRACTICO 2.  Variantes formales y de tratamiento superficial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46956"/>
            <a:ext cx="2576076" cy="589441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4760"/>
            <a:ext cx="2461260" cy="59664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42045" y="1425550"/>
            <a:ext cx="2410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Alternativas para</a:t>
            </a:r>
          </a:p>
          <a:p>
            <a:r>
              <a:rPr lang="es-AR" dirty="0"/>
              <a:t>r</a:t>
            </a:r>
            <a:r>
              <a:rPr lang="es-AR" dirty="0" smtClean="0"/>
              <a:t>esolver los encuentros</a:t>
            </a:r>
          </a:p>
          <a:p>
            <a:r>
              <a:rPr lang="es-AR" dirty="0"/>
              <a:t>d</a:t>
            </a:r>
            <a:r>
              <a:rPr lang="es-AR" dirty="0" smtClean="0"/>
              <a:t>e los cuerpos entre sí.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TRABAJO PRACTICO 2.  Variantes formales para resolver los encuentros.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3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13 Grupo"/>
          <p:cNvGrpSpPr/>
          <p:nvPr/>
        </p:nvGrpSpPr>
        <p:grpSpPr>
          <a:xfrm>
            <a:off x="525206" y="586631"/>
            <a:ext cx="7820999" cy="6181674"/>
            <a:chOff x="525206" y="440648"/>
            <a:chExt cx="7872501" cy="6222381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69" y="440648"/>
              <a:ext cx="2052000" cy="1763611"/>
            </a:xfrm>
            <a:prstGeom prst="rect">
              <a:avLst/>
            </a:prstGeom>
          </p:spPr>
        </p:pic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37" y="513429"/>
              <a:ext cx="2412000" cy="1618049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744" y="558391"/>
              <a:ext cx="1800000" cy="152812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06" y="2493096"/>
              <a:ext cx="2727457" cy="1800000"/>
            </a:xfrm>
            <a:prstGeom prst="rect">
              <a:avLst/>
            </a:prstGeom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711" y="2368011"/>
              <a:ext cx="2160000" cy="2050171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781" y="2313096"/>
              <a:ext cx="2361926" cy="2160000"/>
            </a:xfrm>
            <a:prstGeom prst="rect">
              <a:avLst/>
            </a:prstGeom>
          </p:spPr>
        </p:pic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07" y="4779509"/>
              <a:ext cx="2968720" cy="1440000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006" y="4335989"/>
              <a:ext cx="1440000" cy="2327040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205" y="4608009"/>
              <a:ext cx="2880000" cy="1783001"/>
            </a:xfrm>
            <a:prstGeom prst="rect">
              <a:avLst/>
            </a:prstGeom>
          </p:spPr>
        </p:pic>
      </p:grpSp>
      <p:sp>
        <p:nvSpPr>
          <p:cNvPr id="15" name="14 CuadroTexto"/>
          <p:cNvSpPr txBox="1"/>
          <p:nvPr/>
        </p:nvSpPr>
        <p:spPr>
          <a:xfrm>
            <a:off x="525205" y="154466"/>
            <a:ext cx="3834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smtClean="0"/>
              <a:t>Encuentros estructurales entre diferentes cuerpos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36490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2934"/>
            <a:ext cx="4860000" cy="3645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254295"/>
            <a:ext cx="4718174" cy="353363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2998"/>
            <a:ext cx="5840620" cy="327041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012160" y="4468470"/>
            <a:ext cx="2842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0070C0"/>
                </a:solidFill>
              </a:rPr>
              <a:t>LO QUE SE PUEDE HACER</a:t>
            </a:r>
            <a:endParaRPr lang="es-A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0" y="0"/>
            <a:ext cx="3049042" cy="406395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96" y="3886200"/>
            <a:ext cx="3962400" cy="29718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50" y="4008600"/>
            <a:ext cx="3841130" cy="2876784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12" y="0"/>
            <a:ext cx="3962400" cy="29718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0" y="1119660"/>
            <a:ext cx="3851920" cy="288894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135830" y="4355812"/>
            <a:ext cx="29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0070C0"/>
                </a:solidFill>
              </a:rPr>
              <a:t>LO QUE  SE PUEDE HACER</a:t>
            </a:r>
            <a:endParaRPr lang="es-A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3" y="3396967"/>
            <a:ext cx="3044061" cy="40644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95" y="125510"/>
            <a:ext cx="4572000" cy="34241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04332" y="188640"/>
            <a:ext cx="3055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LO QUE </a:t>
            </a:r>
            <a:r>
              <a:rPr lang="es-AR" sz="2000" b="1" dirty="0" smtClean="0">
                <a:solidFill>
                  <a:srgbClr val="FF0000"/>
                </a:solidFill>
              </a:rPr>
              <a:t>NO</a:t>
            </a:r>
            <a:r>
              <a:rPr lang="es-AR" b="1" dirty="0" smtClean="0">
                <a:solidFill>
                  <a:srgbClr val="FF0000"/>
                </a:solidFill>
              </a:rPr>
              <a:t> DEBE HACERSE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 rot="1685632">
            <a:off x="2123687" y="4767497"/>
            <a:ext cx="216024" cy="360040"/>
          </a:xfrm>
          <a:prstGeom prst="down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Flecha abajo"/>
          <p:cNvSpPr/>
          <p:nvPr/>
        </p:nvSpPr>
        <p:spPr>
          <a:xfrm rot="20060421">
            <a:off x="6741695" y="879701"/>
            <a:ext cx="216024" cy="360040"/>
          </a:xfrm>
          <a:prstGeom prst="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95" y="3389213"/>
            <a:ext cx="4572000" cy="3424163"/>
          </a:xfrm>
          <a:prstGeom prst="rect">
            <a:avLst/>
          </a:prstGeom>
        </p:spPr>
      </p:pic>
      <p:sp>
        <p:nvSpPr>
          <p:cNvPr id="8" name="7 Flecha abajo"/>
          <p:cNvSpPr/>
          <p:nvPr/>
        </p:nvSpPr>
        <p:spPr>
          <a:xfrm rot="20060421">
            <a:off x="5359381" y="3399981"/>
            <a:ext cx="216024" cy="360040"/>
          </a:xfrm>
          <a:prstGeom prst="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Flecha abajo"/>
          <p:cNvSpPr/>
          <p:nvPr/>
        </p:nvSpPr>
        <p:spPr>
          <a:xfrm rot="20060421">
            <a:off x="7303598" y="5416205"/>
            <a:ext cx="216024" cy="360040"/>
          </a:xfrm>
          <a:prstGeom prst="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" y="588751"/>
            <a:ext cx="4392000" cy="3294001"/>
          </a:xfrm>
          <a:prstGeom prst="rect">
            <a:avLst/>
          </a:prstGeom>
        </p:spPr>
      </p:pic>
      <p:sp>
        <p:nvSpPr>
          <p:cNvPr id="11" name="10 Flecha abajo"/>
          <p:cNvSpPr/>
          <p:nvPr/>
        </p:nvSpPr>
        <p:spPr>
          <a:xfrm rot="20060421" flipH="1">
            <a:off x="1688350" y="2379085"/>
            <a:ext cx="265255" cy="552151"/>
          </a:xfrm>
          <a:prstGeom prst="down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2555776" y="1700808"/>
            <a:ext cx="1368152" cy="1368152"/>
          </a:xfrm>
          <a:prstGeom prst="ellipse">
            <a:avLst/>
          </a:prstGeom>
          <a:solidFill>
            <a:srgbClr val="FFFF66">
              <a:alpha val="34902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55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095" y="-676929"/>
            <a:ext cx="4014935" cy="534905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5284" y="-514260"/>
            <a:ext cx="3134456" cy="4176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83568" y="486916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70C0"/>
                </a:solidFill>
              </a:rPr>
              <a:t>DONDE Y COMO PUEDEN INCORPORARSE LAS TEXTURAS</a:t>
            </a:r>
            <a:endParaRPr lang="es-AR" b="1" dirty="0">
              <a:solidFill>
                <a:srgbClr val="0070C0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85" y="3140970"/>
            <a:ext cx="2700954" cy="3600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32" y="3140968"/>
            <a:ext cx="270095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59963" y="3501008"/>
            <a:ext cx="417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70C0"/>
                </a:solidFill>
              </a:rPr>
              <a:t>DONDE Y COMO PUEDE INCORPORARSE EL COLOR PURO</a:t>
            </a:r>
            <a:endParaRPr lang="es-AR" b="1" dirty="0">
              <a:solidFill>
                <a:srgbClr val="0070C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38"/>
            <a:ext cx="4536000" cy="3402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14" y="-1"/>
            <a:ext cx="4536000" cy="3403199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4" y="3428999"/>
            <a:ext cx="4536000" cy="340319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3" y="4120823"/>
            <a:ext cx="3816072" cy="286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70305" cy="334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63" y="0"/>
            <a:ext cx="4470305" cy="334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501368"/>
            <a:ext cx="4471200" cy="334867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368"/>
            <a:ext cx="4470286" cy="3348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491880" y="3275692"/>
            <a:ext cx="21602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2"/>
                </a:solidFill>
              </a:rPr>
              <a:t>Ejemplos de casos</a:t>
            </a:r>
            <a:endParaRPr lang="es-A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MORFOLOGÍA  I. SISTEMAS DE COMUNICACIÓN VISUAL.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092280" y="260648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Arial Narrow" pitchFamily="34" charset="0"/>
              </a:rPr>
              <a:t>2017</a:t>
            </a:r>
            <a:endParaRPr lang="es-ES" sz="4400" dirty="0">
              <a:latin typeface="Arial Narrow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2204864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n w="180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Trabajo Práctico Nº 2</a:t>
            </a:r>
          </a:p>
          <a:p>
            <a:r>
              <a:rPr lang="es-ES" sz="3200" dirty="0" smtClean="0">
                <a:solidFill>
                  <a:schemeClr val="accent2"/>
                </a:solidFill>
              </a:rPr>
              <a:t>PRIMER ENTREGA PARCIAL</a:t>
            </a:r>
          </a:p>
          <a:p>
            <a:r>
              <a:rPr lang="es-ES" sz="3200" b="1" dirty="0" smtClean="0">
                <a:solidFill>
                  <a:schemeClr val="accent2"/>
                </a:solidFill>
              </a:rPr>
              <a:t>En maqueta</a:t>
            </a:r>
            <a:endParaRPr lang="es-ES" sz="3200" b="1" dirty="0">
              <a:solidFill>
                <a:schemeClr val="accent2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59632" y="5517232"/>
            <a:ext cx="7884368" cy="136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s-ES" sz="1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					</a:t>
            </a:r>
            <a:endParaRPr lang="es-ES" sz="1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2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8332"/>
            <a:ext cx="4470305" cy="334800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4470305" cy="334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06" y="3536"/>
            <a:ext cx="4470305" cy="334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07" y="3567967"/>
            <a:ext cx="4470305" cy="3348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491880" y="3275692"/>
            <a:ext cx="21602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2"/>
                </a:solidFill>
              </a:rPr>
              <a:t>Ejemplos de casos</a:t>
            </a:r>
            <a:endParaRPr lang="es-A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624"/>
            <a:ext cx="3744416" cy="410540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5"/>
            <a:ext cx="4558392" cy="3420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2" y="3478040"/>
            <a:ext cx="4464000" cy="334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466456" cy="334984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491880" y="3275692"/>
            <a:ext cx="21602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2"/>
                </a:solidFill>
              </a:rPr>
              <a:t>Ejemplos de casos</a:t>
            </a:r>
            <a:endParaRPr lang="es-A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943"/>
            <a:ext cx="4480000" cy="252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33056"/>
            <a:ext cx="4478877" cy="252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8505" y="404944"/>
            <a:ext cx="4479999" cy="25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28" y="3933056"/>
            <a:ext cx="4478876" cy="2520000"/>
          </a:xfrm>
          <a:prstGeom prst="rect">
            <a:avLst/>
          </a:prstGeom>
        </p:spPr>
      </p:pic>
      <p:sp>
        <p:nvSpPr>
          <p:cNvPr id="10" name="7 CuadroTexto"/>
          <p:cNvSpPr txBox="1"/>
          <p:nvPr/>
        </p:nvSpPr>
        <p:spPr>
          <a:xfrm>
            <a:off x="3491880" y="3275692"/>
            <a:ext cx="21602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2"/>
                </a:solidFill>
              </a:rPr>
              <a:t>Ejemplos de casos</a:t>
            </a:r>
            <a:endParaRPr lang="es-A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7 CuadroTexto"/>
          <p:cNvSpPr txBox="1"/>
          <p:nvPr/>
        </p:nvSpPr>
        <p:spPr>
          <a:xfrm>
            <a:off x="3491880" y="3275692"/>
            <a:ext cx="216024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2"/>
                </a:solidFill>
              </a:rPr>
              <a:t>Ejemplos de casos</a:t>
            </a:r>
            <a:endParaRPr lang="es-AR" dirty="0">
              <a:solidFill>
                <a:schemeClr val="bg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449" y="476672"/>
            <a:ext cx="4479999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489962"/>
            <a:ext cx="4480000" cy="252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" y="3924043"/>
            <a:ext cx="4480000" cy="252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4042"/>
            <a:ext cx="447999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MORFOLOGÍA  I. SISTEMAS DE COMUNICACIÓN VISUAL.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59" y="765088"/>
            <a:ext cx="7042833" cy="60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MORFOLOGÍA  I. SISTEMAS DE COMUNICACIÓN VISUAL.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592330" y="4581128"/>
            <a:ext cx="7992888" cy="1988840"/>
            <a:chOff x="395536" y="4612084"/>
            <a:chExt cx="7992888" cy="1988840"/>
          </a:xfrm>
        </p:grpSpPr>
        <p:sp>
          <p:nvSpPr>
            <p:cNvPr id="5" name="4 Rectángulo"/>
            <p:cNvSpPr/>
            <p:nvPr/>
          </p:nvSpPr>
          <p:spPr>
            <a:xfrm>
              <a:off x="395536" y="4612084"/>
              <a:ext cx="7992888" cy="1988840"/>
            </a:xfrm>
            <a:prstGeom prst="rect">
              <a:avLst/>
            </a:prstGeom>
            <a:solidFill>
              <a:srgbClr val="FFFE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486774" y="5191050"/>
              <a:ext cx="764414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600" dirty="0" smtClean="0"/>
                <a:t>Montar la propuesta compositiva sobre un soporte resuelto en un material</a:t>
              </a:r>
            </a:p>
            <a:p>
              <a:r>
                <a:rPr lang="es-AR" sz="1600" dirty="0" smtClean="0"/>
                <a:t>firme (cartón grueso, MDF fibrofácil, madera terciada, panel espumado, poliestireno alto </a:t>
              </a:r>
            </a:p>
            <a:p>
              <a:r>
                <a:rPr lang="es-AR" sz="1600" dirty="0" smtClean="0"/>
                <a:t>impacto, cartón corrugado forrado. Etc.)</a:t>
              </a:r>
              <a:r>
                <a:rPr lang="es-AR" sz="1600" dirty="0"/>
                <a:t> </a:t>
              </a:r>
              <a:r>
                <a:rPr lang="es-AR" sz="1600" dirty="0" smtClean="0"/>
                <a:t>tamaño A3, que servirá de base.</a:t>
              </a:r>
            </a:p>
            <a:p>
              <a:r>
                <a:rPr lang="es-AR" sz="1600" dirty="0" smtClean="0"/>
                <a:t>Pintar todo en blanco y sólo con un matiz puro los bajorrelieves a elección libre y selectiva.</a:t>
              </a:r>
            </a:p>
            <a:p>
              <a:r>
                <a:rPr lang="es-AR" sz="1600" dirty="0" smtClean="0"/>
                <a:t>O bien incluir una textura visual tratada cromáticamente.</a:t>
              </a:r>
              <a:endParaRPr lang="es-AR" sz="1600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83568" y="4756100"/>
              <a:ext cx="1399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>
                  <a:solidFill>
                    <a:srgbClr val="008000"/>
                  </a:solidFill>
                </a:rPr>
                <a:t>Presentación</a:t>
              </a:r>
              <a:endParaRPr lang="es-AR" dirty="0">
                <a:solidFill>
                  <a:srgbClr val="008000"/>
                </a:solidFill>
              </a:endParaRPr>
            </a:p>
          </p:txBody>
        </p:sp>
        <p:cxnSp>
          <p:nvCxnSpPr>
            <p:cNvPr id="9" name="8 Conector recto"/>
            <p:cNvCxnSpPr/>
            <p:nvPr/>
          </p:nvCxnSpPr>
          <p:spPr>
            <a:xfrm>
              <a:off x="486774" y="5095235"/>
              <a:ext cx="7776864" cy="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0" y="908720"/>
            <a:ext cx="3131983" cy="367240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30" y="908720"/>
            <a:ext cx="489481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32656"/>
            <a:ext cx="8676456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3100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  <a:alpha val="0"/>
                </a:schemeClr>
              </a:gs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es-ES" dirty="0" smtClean="0"/>
              <a:t>	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MORFOLOGÍA  I. SISTEMAS DE COMUNICACIÓN VISUAL.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608512" cy="345638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4608512" cy="3456384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592330" y="4581128"/>
            <a:ext cx="7992888" cy="1988840"/>
            <a:chOff x="395536" y="4612084"/>
            <a:chExt cx="7992888" cy="1988840"/>
          </a:xfrm>
        </p:grpSpPr>
        <p:sp>
          <p:nvSpPr>
            <p:cNvPr id="5" name="4 Rectángulo"/>
            <p:cNvSpPr/>
            <p:nvPr/>
          </p:nvSpPr>
          <p:spPr>
            <a:xfrm>
              <a:off x="395536" y="4612084"/>
              <a:ext cx="7992888" cy="1988840"/>
            </a:xfrm>
            <a:prstGeom prst="rect">
              <a:avLst/>
            </a:prstGeom>
            <a:solidFill>
              <a:srgbClr val="FFFE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486774" y="5191050"/>
              <a:ext cx="77454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600" dirty="0" smtClean="0"/>
                <a:t>Redefiniendo una de las tramas elaboradas como conjuntos ambiguos, se debe reproducir </a:t>
              </a:r>
            </a:p>
            <a:p>
              <a:r>
                <a:rPr lang="es-AR" sz="1600" dirty="0" smtClean="0"/>
                <a:t>una parte de la misma con sus módulos, para generar una composición 3D en base a </a:t>
              </a:r>
            </a:p>
            <a:p>
              <a:r>
                <a:rPr lang="es-AR" sz="1600" dirty="0"/>
                <a:t>e</a:t>
              </a:r>
              <a:r>
                <a:rPr lang="es-AR" sz="1600" dirty="0" smtClean="0"/>
                <a:t>llos, resueltos morfológicamente como cuerpos y planos en el espacio tridimensional.</a:t>
              </a:r>
            </a:p>
            <a:p>
              <a:r>
                <a:rPr lang="es-AR" sz="1600" dirty="0" smtClean="0"/>
                <a:t>Se debe buscar que la composición en su conjunto, sea un reflejo de la trama elegida, ya se</a:t>
              </a:r>
            </a:p>
            <a:p>
              <a:r>
                <a:rPr lang="es-AR" sz="1600" dirty="0"/>
                <a:t>q</a:t>
              </a:r>
              <a:r>
                <a:rPr lang="es-AR" sz="1600" dirty="0" smtClean="0"/>
                <a:t>ue tenga ambigüedad o una anomalía.</a:t>
              </a:r>
              <a:endParaRPr lang="es-AR" sz="1600" dirty="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683568" y="4756100"/>
              <a:ext cx="1284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>
                  <a:solidFill>
                    <a:srgbClr val="008000"/>
                  </a:solidFill>
                </a:rPr>
                <a:t>Elaboración</a:t>
              </a:r>
              <a:endParaRPr lang="es-AR" dirty="0">
                <a:solidFill>
                  <a:srgbClr val="008000"/>
                </a:solidFill>
              </a:endParaRPr>
            </a:p>
          </p:txBody>
        </p:sp>
        <p:cxnSp>
          <p:nvCxnSpPr>
            <p:cNvPr id="9" name="8 Conector recto"/>
            <p:cNvCxnSpPr/>
            <p:nvPr/>
          </p:nvCxnSpPr>
          <p:spPr>
            <a:xfrm>
              <a:off x="486774" y="5095235"/>
              <a:ext cx="7776864" cy="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4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6" y="332656"/>
            <a:ext cx="3611429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54" y="364067"/>
            <a:ext cx="3961994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7" y="3712139"/>
            <a:ext cx="3934509" cy="28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5" y="3307775"/>
            <a:ext cx="3611429" cy="343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CuadroTexto"/>
          <p:cNvSpPr txBox="1"/>
          <p:nvPr/>
        </p:nvSpPr>
        <p:spPr>
          <a:xfrm>
            <a:off x="1871700" y="3265239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Sobrerelieves</a:t>
            </a:r>
            <a:endParaRPr lang="es-AR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160671" y="3330554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Bajorelieves</a:t>
            </a:r>
            <a:endParaRPr lang="es-A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15616" y="3265239"/>
            <a:ext cx="303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Sobrerelieves</a:t>
            </a:r>
            <a:r>
              <a:rPr lang="es-AR" sz="1400" dirty="0" smtClean="0"/>
              <a:t> + </a:t>
            </a:r>
            <a:r>
              <a:rPr lang="es-AR" sz="1400" dirty="0" err="1" smtClean="0"/>
              <a:t>Bajorelieves</a:t>
            </a:r>
            <a:r>
              <a:rPr lang="es-AR" sz="1400" dirty="0" smtClean="0"/>
              <a:t> </a:t>
            </a:r>
            <a:endParaRPr lang="es-AR" sz="14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36504" cy="2973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27" y="117032"/>
            <a:ext cx="378645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6" y="3693507"/>
            <a:ext cx="4136369" cy="275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60" y="4178945"/>
            <a:ext cx="4280024" cy="2273763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482436" y="3725416"/>
            <a:ext cx="303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Sobrerelieves</a:t>
            </a:r>
            <a:r>
              <a:rPr lang="es-AR" sz="1400" dirty="0" smtClean="0"/>
              <a:t> + </a:t>
            </a:r>
            <a:r>
              <a:rPr lang="es-AR" sz="1400" dirty="0" err="1" smtClean="0"/>
              <a:t>Bajorelieves</a:t>
            </a:r>
            <a:r>
              <a:rPr lang="es-AR" sz="1400" dirty="0" smtClean="0"/>
              <a:t> 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8822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61"/>
            <a:ext cx="51435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632414" y="1196752"/>
            <a:ext cx="303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dirty="0" err="1" smtClean="0"/>
              <a:t>Sobrerelieves</a:t>
            </a:r>
            <a:r>
              <a:rPr lang="es-AR" sz="1400" dirty="0" smtClean="0"/>
              <a:t> + </a:t>
            </a:r>
            <a:r>
              <a:rPr lang="es-AR" sz="1400" dirty="0" err="1" smtClean="0"/>
              <a:t>Bajorelieves</a:t>
            </a:r>
            <a:r>
              <a:rPr lang="es-AR" sz="1400" dirty="0" smtClean="0"/>
              <a:t> </a:t>
            </a:r>
            <a:endParaRPr lang="es-AR" sz="1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912161"/>
            <a:ext cx="4011462" cy="301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5680"/>
            <a:ext cx="8640000" cy="537962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483768" y="258821"/>
            <a:ext cx="463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Variantes de conformación de las figuras planas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2722647" y="3131676"/>
            <a:ext cx="41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Variantes de conformación de los cuerpos 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262</Words>
  <Application>Microsoft Office PowerPoint</Application>
  <PresentationFormat>Presentación en pantalla (4:3)</PresentationFormat>
  <Paragraphs>52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Arial Narrow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</dc:creator>
  <cp:lastModifiedBy>medgar09@gmail.com</cp:lastModifiedBy>
  <cp:revision>72</cp:revision>
  <dcterms:created xsi:type="dcterms:W3CDTF">2012-04-19T03:17:37Z</dcterms:created>
  <dcterms:modified xsi:type="dcterms:W3CDTF">2019-05-06T23:21:40Z</dcterms:modified>
</cp:coreProperties>
</file>