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73" r:id="rId7"/>
    <p:sldId id="274" r:id="rId8"/>
    <p:sldId id="275" r:id="rId9"/>
    <p:sldId id="272" r:id="rId10"/>
    <p:sldId id="276" r:id="rId11"/>
    <p:sldId id="277" r:id="rId12"/>
    <p:sldId id="263" r:id="rId13"/>
    <p:sldId id="267" r:id="rId14"/>
    <p:sldId id="268" r:id="rId15"/>
    <p:sldId id="271" r:id="rId16"/>
    <p:sldId id="269" r:id="rId17"/>
    <p:sldId id="266" r:id="rId18"/>
    <p:sldId id="262" r:id="rId19"/>
    <p:sldId id="265" r:id="rId20"/>
    <p:sldId id="270" r:id="rId21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814"/>
    <a:srgbClr val="00FF00"/>
    <a:srgbClr val="FF3300"/>
    <a:srgbClr val="FF66CC"/>
    <a:srgbClr val="D60093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1191AEB-AC16-4124-8DF2-3DF731BFFA23}" type="datetimeFigureOut">
              <a:rPr lang="es-ES_tradnl"/>
              <a:pPr>
                <a:defRPr/>
              </a:pPr>
              <a:t>21/08/2018</a:t>
            </a:fld>
            <a:endParaRPr lang="es-ES_trad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198B068-69AD-46D5-9AED-59BFACB5015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3EBF-D078-4235-A5B3-687C15D00AEE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A093-F09A-4C74-BBA4-098A55913245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2067-8B18-4D75-B5F8-C61FF28C376C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39228-EBFB-4F62-8DE1-A0864BFB295D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A9F39-58A2-4131-91F9-320E0F155854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BD88-2D8F-4548-8F25-FA7F99300DA5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CCACB-9315-4185-9EC4-CBF87F13CA77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7A5D-6E73-4AD9-9214-001AA8E4400A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FF64C-ED1D-4A02-9031-272BC1CC413F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69C8-6324-4752-ADEC-5DFD1EE6721F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B587-9E10-47C3-AE08-4A55BF1E141E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036B-F7F0-4BC3-9F66-0813AA8A8A64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6F7F-59E8-4BF3-9B38-6A221B7D0080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67B4-D8F7-4ADC-A0A9-ED9EC2EB63BF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8DE2B-474C-42C1-A703-EE3B4E3D08A2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F9E5-E95A-4A6F-930E-124644846C17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1502-7CE2-458D-B8AE-1C6C2C229686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D15A-6430-455E-B4E7-09879E8839BD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F48B-C790-4B07-9311-D1CD79ACC7EF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FF84-913C-461D-ABE7-56B93DA91DB3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4502-A198-4F72-A63A-2C69C1EE76FC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81B2-6ABB-4569-8217-3A8662B482A0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9AFA83-E5CB-49F5-9A16-9FEF39DEC662}" type="datetimeFigureOut">
              <a:rPr lang="es-AR"/>
              <a:pPr>
                <a:defRPr/>
              </a:pPr>
              <a:t>21/08/2018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A306EB-3162-4075-A21E-7BC7E392CDDB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AR" smtClean="0"/>
              <a:t>Problemas de Hornos y Calderas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dirty="0" smtClean="0"/>
              <a:t>Resueltos</a:t>
            </a:r>
            <a:endParaRPr lang="es-AR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003800" y="6165850"/>
            <a:ext cx="374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latin typeface="Calibri" pitchFamily="34" charset="0"/>
              </a:rPr>
              <a:t>Operaciones Unitarias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88" y="1223963"/>
            <a:ext cx="5381625" cy="44100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8642350" cy="39814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755650" y="333375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>
                <a:solidFill>
                  <a:srgbClr val="CC0000"/>
                </a:solidFill>
                <a:latin typeface="Calibri" pitchFamily="34" charset="0"/>
              </a:rPr>
              <a:t>Valores de CO</a:t>
            </a:r>
            <a:r>
              <a:rPr lang="es-ES_tradnl" sz="3600" baseline="-25000">
                <a:solidFill>
                  <a:srgbClr val="CC0000"/>
                </a:solidFill>
                <a:latin typeface="Calibri" pitchFamily="34" charset="0"/>
              </a:rPr>
              <a:t>2</a:t>
            </a:r>
            <a:r>
              <a:rPr lang="es-ES_tradnl" sz="3600">
                <a:solidFill>
                  <a:srgbClr val="CC0000"/>
                </a:solidFill>
                <a:latin typeface="Calibri" pitchFamily="34" charset="0"/>
              </a:rPr>
              <a:t> y O</a:t>
            </a:r>
            <a:r>
              <a:rPr lang="es-ES_tradnl" sz="3600" baseline="-25000">
                <a:solidFill>
                  <a:srgbClr val="CC0000"/>
                </a:solidFill>
                <a:latin typeface="Calibri" pitchFamily="34" charset="0"/>
              </a:rPr>
              <a:t>2 </a:t>
            </a:r>
            <a:r>
              <a:rPr lang="es-ES_tradnl" sz="3600">
                <a:solidFill>
                  <a:srgbClr val="CC0000"/>
                </a:solidFill>
                <a:latin typeface="Calibri" pitchFamily="34" charset="0"/>
              </a:rPr>
              <a:t>en una Combustión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688" y="287338"/>
            <a:ext cx="532765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2411413" y="6338888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0483" name="Oval 4"/>
          <p:cNvSpPr>
            <a:spLocks noChangeArrowheads="1"/>
          </p:cNvSpPr>
          <p:nvPr/>
        </p:nvSpPr>
        <p:spPr bwMode="auto">
          <a:xfrm rot="1739880">
            <a:off x="3541713" y="2270125"/>
            <a:ext cx="2089150" cy="590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1585913" y="1222375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3589338" y="6072188"/>
            <a:ext cx="2089150" cy="590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827088" y="333375"/>
            <a:ext cx="8066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>
                <a:solidFill>
                  <a:srgbClr val="CC0000"/>
                </a:solidFill>
                <a:latin typeface="Calibri" pitchFamily="34" charset="0"/>
              </a:rPr>
              <a:t>Calores Específicos de gases y vapor de agua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463" y="1035050"/>
            <a:ext cx="46450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1584325" y="2349500"/>
            <a:ext cx="719138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 rot="5400000">
            <a:off x="3383756" y="1469232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3013075" y="2279650"/>
            <a:ext cx="1439863" cy="360363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3"/>
          <p:cNvSpPr txBox="1">
            <a:spLocks noChangeArrowheads="1"/>
          </p:cNvSpPr>
          <p:nvPr/>
        </p:nvSpPr>
        <p:spPr bwMode="auto">
          <a:xfrm>
            <a:off x="2393950" y="338138"/>
            <a:ext cx="4464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>
                <a:solidFill>
                  <a:srgbClr val="CC0000"/>
                </a:solidFill>
                <a:latin typeface="Calibri" pitchFamily="34" charset="0"/>
              </a:rPr>
              <a:t>Calor aportado por el aire</a:t>
            </a:r>
          </a:p>
        </p:txBody>
      </p:sp>
      <p:sp>
        <p:nvSpPr>
          <p:cNvPr id="26626" name="CuadroTexto 1"/>
          <p:cNvSpPr txBox="1">
            <a:spLocks noChangeArrowheads="1"/>
          </p:cNvSpPr>
          <p:nvPr/>
        </p:nvSpPr>
        <p:spPr bwMode="auto">
          <a:xfrm>
            <a:off x="971550" y="1557338"/>
            <a:ext cx="77771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AR" sz="2000"/>
              <a:t>De la tabla leemos el calor específico del aire Cp= 0,241</a:t>
            </a:r>
          </a:p>
          <a:p>
            <a:pPr marL="285750" indent="-285750">
              <a:buFont typeface="Arial" charset="0"/>
              <a:buChar char="•"/>
            </a:pPr>
            <a:r>
              <a:rPr lang="es-AR" sz="2000"/>
              <a:t>El calor aportado por el aire será:</a:t>
            </a:r>
          </a:p>
          <a:p>
            <a:pPr marL="742950" lvl="1" indent="-285750">
              <a:buFont typeface="Arial" charset="0"/>
              <a:buChar char="•"/>
            </a:pPr>
            <a:r>
              <a:rPr lang="es-AR" sz="2000"/>
              <a:t>Q = m x Cp x </a:t>
            </a:r>
            <a:r>
              <a:rPr lang="es-AR" sz="2000">
                <a:latin typeface="Symbol" pitchFamily="18" charset="2"/>
              </a:rPr>
              <a:t>D</a:t>
            </a:r>
            <a:r>
              <a:rPr lang="es-AR" sz="2000">
                <a:latin typeface="Calibri" pitchFamily="34" charset="0"/>
              </a:rPr>
              <a:t>T  = 8,01 Kg/kg x 0,241 Kcal /Kg °C x (30 – 0) °C</a:t>
            </a:r>
          </a:p>
          <a:p>
            <a:pPr marL="742950" lvl="1" indent="-285750">
              <a:buFont typeface="Arial" charset="0"/>
              <a:buChar char="•"/>
            </a:pPr>
            <a:endParaRPr lang="es-AR" sz="2000">
              <a:latin typeface="Calibri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AR" sz="2000">
                <a:latin typeface="Calibri" pitchFamily="34" charset="0"/>
              </a:rPr>
              <a:t>Q = 57,7 Kcal/ kg</a:t>
            </a:r>
            <a:endParaRPr lang="es-AR" sz="2000"/>
          </a:p>
          <a:p>
            <a:pPr marL="285750" indent="-285750">
              <a:buFont typeface="Arial" charset="0"/>
              <a:buChar char="•"/>
            </a:pPr>
            <a:endParaRPr lang="es-AR" sz="2000"/>
          </a:p>
          <a:p>
            <a:pPr marL="285750" indent="-285750">
              <a:buFont typeface="Arial" charset="0"/>
              <a:buChar char="•"/>
            </a:pPr>
            <a:r>
              <a:rPr lang="es-AR" sz="2000"/>
              <a:t> El calor total será: PCI del combustible + Q aportado por el aire</a:t>
            </a:r>
          </a:p>
          <a:p>
            <a:pPr marL="285750" indent="-285750">
              <a:buFont typeface="Arial" charset="0"/>
              <a:buChar char="•"/>
            </a:pPr>
            <a:r>
              <a:rPr lang="es-AR" sz="2000"/>
              <a:t>QT  = 5800 Kcal/kg + 57,7 Kcal/ kg   = </a:t>
            </a:r>
            <a:r>
              <a:rPr lang="es-AR" sz="2000">
                <a:solidFill>
                  <a:srgbClr val="D60093"/>
                </a:solidFill>
              </a:rPr>
              <a:t>5857,7 Kcal/kg</a:t>
            </a:r>
            <a:r>
              <a:rPr lang="es-AR" sz="200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s-AR" sz="2000"/>
              <a:t>Aportado por Kg de combustible quemado.</a:t>
            </a:r>
          </a:p>
          <a:p>
            <a:pPr marL="285750" indent="-285750">
              <a:buFont typeface="Arial" charset="0"/>
              <a:buChar char="•"/>
            </a:pPr>
            <a:endParaRPr lang="es-AR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Aire Necesario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557338"/>
            <a:ext cx="6626225" cy="36449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>
            <a:spLocks noChangeArrowheads="1"/>
          </p:cNvSpPr>
          <p:nvPr/>
        </p:nvSpPr>
        <p:spPr bwMode="auto">
          <a:xfrm>
            <a:off x="2393950" y="338138"/>
            <a:ext cx="4464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>
                <a:solidFill>
                  <a:srgbClr val="CC0000"/>
                </a:solidFill>
                <a:latin typeface="Calibri" pitchFamily="34" charset="0"/>
              </a:rPr>
              <a:t>Temperatura de la llama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71550" y="1557338"/>
            <a:ext cx="7777163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sz="2000" dirty="0"/>
              <a:t>Este calor producido, elevará la temperatura de los gases de combustión el cuál se calcula de forma inversa a la anterior.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sz="2000" dirty="0"/>
              <a:t>De la tabla leemos el calor específico promedio de los gases </a:t>
            </a:r>
            <a:r>
              <a:rPr lang="es-AR" sz="2000" dirty="0" err="1">
                <a:solidFill>
                  <a:srgbClr val="0070C0"/>
                </a:solidFill>
              </a:rPr>
              <a:t>Cp</a:t>
            </a:r>
            <a:r>
              <a:rPr lang="es-AR" sz="2000" dirty="0">
                <a:solidFill>
                  <a:srgbClr val="0070C0"/>
                </a:solidFill>
              </a:rPr>
              <a:t>= 0,27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sz="2000" dirty="0"/>
              <a:t>El calor aportado por la combustión es: </a:t>
            </a:r>
            <a:r>
              <a:rPr lang="es-AR" sz="2000" dirty="0">
                <a:solidFill>
                  <a:srgbClr val="0070C0"/>
                </a:solidFill>
              </a:rPr>
              <a:t>5857,7 Kcal/kg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sz="2000" dirty="0"/>
              <a:t>El peso de gases de la combustión será: </a:t>
            </a:r>
            <a:r>
              <a:rPr lang="es-AR" sz="2000" dirty="0">
                <a:solidFill>
                  <a:srgbClr val="0070C0"/>
                </a:solidFill>
              </a:rPr>
              <a:t>9,01 kg </a:t>
            </a:r>
            <a:r>
              <a:rPr lang="es-AR" sz="2000" dirty="0"/>
              <a:t>formado por 8,01 de aire + 1 Kg de combustible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sz="2000" dirty="0"/>
              <a:t>De aquí que la temperatura teórica de la llama es: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AR" sz="2000" dirty="0"/>
              <a:t>5857,7 Kcal/kg = m x </a:t>
            </a:r>
            <a:r>
              <a:rPr lang="es-AR" sz="2000" dirty="0" err="1"/>
              <a:t>Cp</a:t>
            </a:r>
            <a:r>
              <a:rPr lang="es-AR" sz="2000" dirty="0"/>
              <a:t> x </a:t>
            </a:r>
            <a:r>
              <a:rPr lang="es-AR" sz="2000" dirty="0">
                <a:latin typeface="Symbol" panose="05050102010706020507" pitchFamily="18" charset="2"/>
              </a:rPr>
              <a:t>D</a:t>
            </a:r>
            <a:r>
              <a:rPr lang="es-AR" sz="2000" dirty="0">
                <a:latin typeface="+mn-lt"/>
              </a:rPr>
              <a:t>T  = 9,01 Kg/kg x 0,27 Kcal /Kg °C x (</a:t>
            </a:r>
            <a:r>
              <a:rPr lang="es-AR" sz="2000" dirty="0" err="1">
                <a:latin typeface="+mn-lt"/>
              </a:rPr>
              <a:t>T</a:t>
            </a:r>
            <a:r>
              <a:rPr lang="es-AR" sz="1600" dirty="0" err="1">
                <a:latin typeface="+mn-lt"/>
              </a:rPr>
              <a:t>llama</a:t>
            </a:r>
            <a:r>
              <a:rPr lang="es-AR" sz="1600" dirty="0">
                <a:latin typeface="+mn-lt"/>
              </a:rPr>
              <a:t> </a:t>
            </a:r>
            <a:r>
              <a:rPr lang="es-AR" sz="2000" dirty="0">
                <a:latin typeface="+mn-lt"/>
              </a:rPr>
              <a:t>– 0) °C</a:t>
            </a:r>
          </a:p>
          <a:p>
            <a:pPr lvl="1">
              <a:defRPr/>
            </a:pPr>
            <a:r>
              <a:rPr lang="es-AR" sz="2000" dirty="0">
                <a:latin typeface="+mn-lt"/>
              </a:rPr>
              <a:t>Despejando </a:t>
            </a:r>
            <a:r>
              <a:rPr lang="es-AR" sz="2800" dirty="0" err="1"/>
              <a:t>T</a:t>
            </a:r>
            <a:r>
              <a:rPr lang="es-AR" sz="2000" dirty="0" err="1"/>
              <a:t>llama</a:t>
            </a:r>
            <a:r>
              <a:rPr lang="es-AR" sz="2000" dirty="0"/>
              <a:t> = 5857,7 Kcal/kg / (9,01 Kg/kg x 0,27 Kcal /Kg °C) = 2407°C</a:t>
            </a:r>
            <a:endParaRPr lang="es-AR" sz="2000" dirty="0">
              <a:latin typeface="+mn-lt"/>
            </a:endParaRPr>
          </a:p>
          <a:p>
            <a:pPr lvl="1">
              <a:defRPr/>
            </a:pPr>
            <a:r>
              <a:rPr lang="es-AR" sz="2800" dirty="0"/>
              <a:t>			</a:t>
            </a:r>
            <a:r>
              <a:rPr lang="es-AR" sz="2800" dirty="0" err="1">
                <a:solidFill>
                  <a:srgbClr val="FF0000"/>
                </a:solidFill>
              </a:rPr>
              <a:t>T</a:t>
            </a:r>
            <a:r>
              <a:rPr lang="es-AR" sz="2000" dirty="0" err="1">
                <a:solidFill>
                  <a:srgbClr val="FF0000"/>
                </a:solidFill>
              </a:rPr>
              <a:t>llama</a:t>
            </a:r>
            <a:r>
              <a:rPr lang="es-AR" sz="2000" dirty="0">
                <a:solidFill>
                  <a:srgbClr val="FF0000"/>
                </a:solidFill>
                <a:latin typeface="+mn-lt"/>
              </a:rPr>
              <a:t> = </a:t>
            </a:r>
            <a:r>
              <a:rPr lang="es-AR" sz="2000" dirty="0">
                <a:solidFill>
                  <a:srgbClr val="FF0000"/>
                </a:solidFill>
              </a:rPr>
              <a:t>2407°C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sz="2000" dirty="0"/>
              <a:t>Esta sería la temperatura teórica de llama de la combustión de 1kg de carbón de Rio Turbio sin exceso de aire.</a:t>
            </a:r>
          </a:p>
          <a:p>
            <a:pPr>
              <a:defRPr/>
            </a:pPr>
            <a:endParaRPr lang="es-A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solidFill>
                  <a:srgbClr val="D60093"/>
                </a:solidFill>
              </a:rPr>
              <a:t>Ejercicio Propuesto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7848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Idem anterior pero con exceso de aire del 30%. R= 1907ºC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Idem anterior pero precalentando el aire a 573 K. y exceso de aire del 30%. R = 2044 ºC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Idem anterior pero con aire a 30ºC y temperatura de salida de chimenea </a:t>
            </a:r>
          </a:p>
          <a:p>
            <a:pPr>
              <a:spcBef>
                <a:spcPct val="50000"/>
              </a:spcBef>
            </a:pPr>
            <a:r>
              <a:rPr lang="es-ES_tradnl"/>
              <a:t>a 350ºC. Calcule las perdidas x chimenea. R = 16,7%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/>
              <a:t>Determinación del Contenido Térmico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dirty="0" smtClean="0"/>
              <a:t>Consultando la tabla de Propiedades del Vapor saturado, calcule el calor disponible cuando se condensa vapor a 300,02°F.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/>
              <a:t>De los resultados en Kcal/kg . </a:t>
            </a:r>
            <a:endParaRPr lang="es-A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11175"/>
            <a:ext cx="6553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3563938" y="107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solidFill>
                  <a:srgbClr val="D60093"/>
                </a:solidFill>
              </a:rPr>
              <a:t>Humedad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/>
              <a:t>Cálculo de la Temperatura Teórica de </a:t>
            </a:r>
            <a:r>
              <a:rPr lang="es-AR" dirty="0" err="1" smtClean="0"/>
              <a:t>LLama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dirty="0" smtClean="0"/>
              <a:t>La llama alcanza una temperatura como consecuencia del aporte de calor de: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s-AR" dirty="0" smtClean="0"/>
              <a:t>Aire de Combustión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s-AR" dirty="0" smtClean="0"/>
              <a:t>Gas Combustible, si está precalentado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s-AR" dirty="0" smtClean="0"/>
              <a:t>Calor liberado por la combustión</a:t>
            </a:r>
          </a:p>
          <a:p>
            <a:pPr lvl="1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s-AR" dirty="0" smtClean="0"/>
              <a:t>Sumando  estos calores, tenemos el contenido de calor en los gases de combustión.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78013"/>
            <a:ext cx="842486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Marcador de contenido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just" eaLnBrk="1" hangingPunct="1"/>
            <a:r>
              <a:rPr lang="es-AR" smtClean="0"/>
              <a:t>Debemos conocer la cantidad de aire ingresado por Kg. de combustible quemado, fijado por el % de CO</a:t>
            </a:r>
            <a:r>
              <a:rPr lang="es-AR" baseline="-25000" smtClean="0"/>
              <a:t>2</a:t>
            </a:r>
            <a:r>
              <a:rPr lang="es-AR" sz="2800" smtClean="0"/>
              <a:t> </a:t>
            </a:r>
            <a:r>
              <a:rPr lang="es-AR" smtClean="0"/>
              <a:t>con el que se trabaja</a:t>
            </a:r>
          </a:p>
          <a:p>
            <a:pPr algn="just" eaLnBrk="1" hangingPunct="1"/>
            <a:r>
              <a:rPr lang="es-AR" smtClean="0"/>
              <a:t>Trabajamos con Carbón de R.Turbio, aire con temperatura de 30º y sin exceso de aire.</a:t>
            </a:r>
          </a:p>
          <a:p>
            <a:pPr algn="just" eaLnBrk="1" hangingPunct="1"/>
            <a:r>
              <a:rPr lang="es-AR" smtClean="0"/>
              <a:t>Tomando como base de calculo T</a:t>
            </a:r>
            <a:r>
              <a:rPr lang="es-AR" baseline="-25000" smtClean="0"/>
              <a:t>o</a:t>
            </a:r>
            <a:r>
              <a:rPr lang="es-AR" smtClean="0"/>
              <a:t> = 0º</a:t>
            </a:r>
          </a:p>
          <a:p>
            <a:pPr algn="just" eaLnBrk="1" hangingPunct="1"/>
            <a:r>
              <a:rPr lang="es-AR" smtClean="0"/>
              <a:t>Nuestro % de CO</a:t>
            </a:r>
            <a:r>
              <a:rPr lang="es-AR" baseline="-25000" smtClean="0"/>
              <a:t>2</a:t>
            </a:r>
            <a:r>
              <a:rPr lang="es-AR" smtClean="0"/>
              <a:t> es ( de la gráfica)= 18,7%</a:t>
            </a:r>
          </a:p>
          <a:p>
            <a:pPr algn="just" eaLnBrk="1" hangingPunct="1"/>
            <a:r>
              <a:rPr lang="es-AR" smtClean="0"/>
              <a:t>Reducimos nuestro cálculo de un combustible en base húmeda a base seca.</a:t>
            </a:r>
          </a:p>
          <a:p>
            <a:pPr algn="just" eaLnBrk="1" hangingPunct="1"/>
            <a:endParaRPr lang="es-A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123950"/>
            <a:ext cx="600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042988" y="333375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4000">
                <a:solidFill>
                  <a:srgbClr val="CC0000"/>
                </a:solidFill>
                <a:latin typeface="Calibri" pitchFamily="34" charset="0"/>
              </a:rPr>
              <a:t>Composición del Combustible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" y="920750"/>
            <a:ext cx="8918575" cy="4373563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179388" y="1916113"/>
            <a:ext cx="1439862" cy="863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771775" y="1700213"/>
            <a:ext cx="1439863" cy="72072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4643438" y="1836738"/>
            <a:ext cx="3600450" cy="503237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55650" y="333375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>
                <a:solidFill>
                  <a:srgbClr val="CC0000"/>
                </a:solidFill>
                <a:latin typeface="Calibri" pitchFamily="34" charset="0"/>
              </a:rPr>
              <a:t>Productos de Combustión Formados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989138"/>
            <a:ext cx="6119813" cy="38798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187450" y="126841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 Con los datos de la tabla calculamos los productos de la combustión formados.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755650" y="333375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>
                <a:solidFill>
                  <a:srgbClr val="CC0000"/>
                </a:solidFill>
                <a:latin typeface="Calibri" pitchFamily="34" charset="0"/>
              </a:rPr>
              <a:t>Productos de Combustión Formados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187450" y="1268413"/>
            <a:ext cx="62642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El total de los gases de la combustión formados es: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s-ES_tradnl"/>
              <a:t>Húmedo: 6.933 m</a:t>
            </a:r>
            <a:r>
              <a:rPr lang="es-ES_tradnl" baseline="30000"/>
              <a:t>3</a:t>
            </a:r>
            <a:r>
              <a:rPr lang="es-ES_tradnl"/>
              <a:t>/ kg</a:t>
            </a:r>
            <a:r>
              <a:rPr lang="es-ES_tradnl" baseline="30000"/>
              <a:t> </a:t>
            </a:r>
            <a:r>
              <a:rPr lang="es-ES_tradnl"/>
              <a:t>de combustible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s-ES_tradnl"/>
              <a:t>Seco: 6.357 m</a:t>
            </a:r>
            <a:r>
              <a:rPr lang="es-ES_tradnl" baseline="30000"/>
              <a:t>3</a:t>
            </a:r>
            <a:r>
              <a:rPr lang="es-ES_tradnl"/>
              <a:t>/ kg de combustible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258888" y="2997200"/>
            <a:ext cx="4681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El % de CO</a:t>
            </a:r>
            <a:r>
              <a:rPr lang="es-ES_tradnl" baseline="-25000"/>
              <a:t>2</a:t>
            </a:r>
            <a:r>
              <a:rPr lang="es-ES_tradnl"/>
              <a:t> en los gases producidos es: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644900"/>
            <a:ext cx="3533775" cy="14287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31913" y="5516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En la misma forma se calcula la composición porcentual de los demás componentes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196975"/>
            <a:ext cx="4133850" cy="23526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</p:pic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755650" y="333375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>
                <a:solidFill>
                  <a:srgbClr val="CC0000"/>
                </a:solidFill>
                <a:latin typeface="Calibri" pitchFamily="34" charset="0"/>
              </a:rPr>
              <a:t>Productos de Combustión Formados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4213" y="3860800"/>
            <a:ext cx="8137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Se observa el resultado en % en volumen al quemar 1 Kg de carbón de Rio Turbio. También se puede obtener los resultados en peso utilizando los datos de la tabla Nº2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84213" y="5300663"/>
            <a:ext cx="82089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El aire necesario para la combustión, tomando la composición del carbón corregida, teniendo en cuenta la influencia del oxígeno presente en la composición del combustible se calcula en base a los datos de la tabla Nº2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284538"/>
            <a:ext cx="4140200" cy="3048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</p:pic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755650" y="333375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>
                <a:solidFill>
                  <a:srgbClr val="CC0000"/>
                </a:solidFill>
                <a:latin typeface="Calibri" pitchFamily="34" charset="0"/>
              </a:rPr>
              <a:t>Composición del Combustible Corregida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268413"/>
            <a:ext cx="4537075" cy="29622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45064" name="AutoShape 8"/>
          <p:cNvSpPr>
            <a:spLocks noChangeArrowheads="1"/>
          </p:cNvSpPr>
          <p:nvPr/>
        </p:nvSpPr>
        <p:spPr bwMode="auto">
          <a:xfrm rot="2444985">
            <a:off x="5148263" y="1268413"/>
            <a:ext cx="2111375" cy="1763712"/>
          </a:xfrm>
          <a:prstGeom prst="curvedDownArrow">
            <a:avLst>
              <a:gd name="adj1" fmla="val 23942"/>
              <a:gd name="adj2" fmla="val 47885"/>
              <a:gd name="adj3" fmla="val 35852"/>
            </a:avLst>
          </a:prstGeom>
          <a:solidFill>
            <a:srgbClr val="00FF00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79388" y="5157788"/>
            <a:ext cx="4679950" cy="788987"/>
          </a:xfrm>
          <a:prstGeom prst="rect">
            <a:avLst/>
          </a:prstGeom>
          <a:solidFill>
            <a:srgbClr val="E2F814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>
                <a:solidFill>
                  <a:schemeClr val="tx2"/>
                </a:solidFill>
              </a:rPr>
              <a:t>Aire necesario 8,01Kg /Kg de combustible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>
                <a:solidFill>
                  <a:schemeClr val="tx2"/>
                </a:solidFill>
              </a:rPr>
              <a:t>O 6,53 m</a:t>
            </a:r>
            <a:r>
              <a:rPr lang="es-ES_tradnl" baseline="30000">
                <a:solidFill>
                  <a:schemeClr val="tx2"/>
                </a:solidFill>
              </a:rPr>
              <a:t>3</a:t>
            </a:r>
            <a:r>
              <a:rPr lang="es-ES_tradnl">
                <a:solidFill>
                  <a:schemeClr val="tx2"/>
                </a:solidFill>
              </a:rPr>
              <a:t>/ Kg de combustible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570</Words>
  <Application>Microsoft Office PowerPoint</Application>
  <PresentationFormat>On-screen Show (4:3)</PresentationFormat>
  <Paragraphs>63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Symbol</vt:lpstr>
      <vt:lpstr>Tema de Office</vt:lpstr>
      <vt:lpstr>Problemas de Hornos y Calderas</vt:lpstr>
      <vt:lpstr>Cálculo de la Temperatura Teórica de LLama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Aire Necesario</vt:lpstr>
      <vt:lpstr>Diapositiva 16</vt:lpstr>
      <vt:lpstr>Diapositiva 17</vt:lpstr>
      <vt:lpstr>Determinación del Contenido Térmico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Problemas de Hornos y Calderas</dc:title>
  <dc:creator>Alumno</dc:creator>
  <cp:lastModifiedBy>WinuE</cp:lastModifiedBy>
  <cp:revision>26</cp:revision>
  <dcterms:created xsi:type="dcterms:W3CDTF">2017-08-28T21:30:08Z</dcterms:created>
  <dcterms:modified xsi:type="dcterms:W3CDTF">2018-08-22T02:32:23Z</dcterms:modified>
</cp:coreProperties>
</file>