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0416-8577-4622-A144-9E0BE42A065C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004E5-E7CB-4AE4-84AF-9B941D7653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785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45F7C3-0A66-4739-A54E-D55018381C51}" type="slidenum">
              <a:rPr lang="es-ES_tradnl" altLang="es-ES">
                <a:latin typeface="Calibri" panose="020F0502020204030204" pitchFamily="34" charset="0"/>
              </a:rPr>
              <a:pPr/>
              <a:t>9</a:t>
            </a:fld>
            <a:endParaRPr lang="es-ES_tradnl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3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6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55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063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CAA8-5F0C-404F-B1CD-C7BAD30E2351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951A-DCAA-482B-815A-FEC67421E77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1207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4115-2122-45CD-8EAB-C5866BC875C8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2563-37CF-4A44-B4FA-E5AF278DE27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5391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34E4-6F70-4397-BD37-0A18DE368406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2C18-FB4A-4F24-835A-61F7446FF8E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3011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0EA5-996C-460C-8454-8CFDA6DC202C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3C9A-4080-42AA-A956-1B40DC001E2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87281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4049-F259-42B8-A46D-0D10CD06F676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3982-D0B9-420D-85D6-21D16550057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1178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48D3-2F29-4438-81CC-98EF1047A55F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B6AD-7551-4B77-860B-7CD3245D57A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756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AEE-52DB-4E2E-8FD3-D84296CD1B0B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C6E8-7D62-4FFC-B292-DFC2CB183D4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2828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D82A-BB0C-4065-A8E8-890C86F0680E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60EA-2E39-49B7-AE5F-48A2011404A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9609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09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3A0C-4024-4946-B1E3-A75EC1FE8519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5A88-01DF-4835-ACE4-04B846EB221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5880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9A70-6B2A-454B-82F0-B32CE1E3EE1D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E84E-9D2B-4751-A79D-B760BBD8657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6108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6FE4-B2A8-4F61-B66D-4818B60CDE62}" type="datetime1">
              <a:rPr lang="es-ES_tradnl"/>
              <a:pPr>
                <a:defRPr/>
              </a:pPr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3CF3-EEED-4DC0-92DE-D15ABBC9304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925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9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18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52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09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65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11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3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1957-359D-467A-AEAA-49D96217C845}" type="datetimeFigureOut">
              <a:rPr lang="es-AR" smtClean="0"/>
              <a:t>26/04/2021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B53E-4062-41B3-9FA1-CA3C026EA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11A178-711A-454D-BAE3-5EB44CE8FA06}" type="datetime1">
              <a:rPr lang="es-ES_tradnl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26/04/2021</a:t>
            </a:fld>
            <a:endParaRPr lang="es-ES_tradnl">
              <a:ea typeface="ＭＳ Ｐゴシック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ea typeface="ＭＳ Ｐゴシック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8D4910-0312-4827-9AC1-5DFBD7C5A8BE}" type="slidenum">
              <a:rPr lang="es-ES_tradnl" altLang="es-E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37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2438400" y="1600201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rgbClr val="898989"/>
                </a:solidFill>
              </a:rPr>
              <a:t>Licenciatura en Ciencias de la Computación</a:t>
            </a:r>
            <a:br>
              <a:rPr lang="es-ES" altLang="es-ES" smtClean="0">
                <a:solidFill>
                  <a:srgbClr val="898989"/>
                </a:solidFill>
              </a:rPr>
            </a:br>
            <a:endParaRPr lang="es-ES" altLang="es-ES" smtClean="0"/>
          </a:p>
        </p:txBody>
      </p:sp>
      <p:sp>
        <p:nvSpPr>
          <p:cNvPr id="4099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>
                <a:solidFill>
                  <a:srgbClr val="898989"/>
                </a:solidFill>
              </a:rPr>
              <a:t>Asignatura: </a:t>
            </a:r>
          </a:p>
          <a:p>
            <a:pPr eaLnBrk="1" hangingPunct="1"/>
            <a:r>
              <a:rPr lang="es-ES" altLang="es-ES" dirty="0" smtClean="0">
                <a:solidFill>
                  <a:srgbClr val="898989"/>
                </a:solidFill>
              </a:rPr>
              <a:t>COMUNICACIÓN TÉCNICA </a:t>
            </a:r>
            <a:r>
              <a:rPr lang="es-ES" altLang="es-ES" dirty="0" smtClean="0">
                <a:solidFill>
                  <a:srgbClr val="898989"/>
                </a:solidFill>
              </a:rPr>
              <a:t>I</a:t>
            </a:r>
          </a:p>
          <a:p>
            <a:pPr eaLnBrk="1" hangingPunct="1"/>
            <a:r>
              <a:rPr lang="es-ES" altLang="es-ES" dirty="0" smtClean="0">
                <a:solidFill>
                  <a:srgbClr val="898989"/>
                </a:solidFill>
              </a:rPr>
              <a:t>2021</a:t>
            </a:r>
            <a:endParaRPr lang="es-ES" altLang="es-ES" dirty="0" smtClean="0">
              <a:solidFill>
                <a:srgbClr val="898989"/>
              </a:solidFill>
            </a:endParaRPr>
          </a:p>
        </p:txBody>
      </p:sp>
      <p:pic>
        <p:nvPicPr>
          <p:cNvPr id="4100" name="6 Imagen" descr="C:\Documents and Settings\Eleonora\Escritori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480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1 Imagen" descr="Funcion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808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7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CuadroTexto"/>
          <p:cNvSpPr txBox="1">
            <a:spLocks noChangeArrowheads="1"/>
          </p:cNvSpPr>
          <p:nvPr/>
        </p:nvSpPr>
        <p:spPr bwMode="auto">
          <a:xfrm>
            <a:off x="2438400" y="1600201"/>
            <a:ext cx="73152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700">
                <a:latin typeface="Arial" panose="020B0604020202020204" pitchFamily="34" charset="0"/>
              </a:rPr>
              <a:t>Se usa cuando </a:t>
            </a:r>
            <a:r>
              <a:rPr lang="es-ES" altLang="es-ES" sz="4200" b="1">
                <a:solidFill>
                  <a:srgbClr val="7030A0"/>
                </a:solidFill>
                <a:latin typeface="Arial" panose="020B0604020202020204" pitchFamily="34" charset="0"/>
              </a:rPr>
              <a:t>pretendemos meramente transmitir una información</a:t>
            </a:r>
            <a:r>
              <a:rPr lang="es-ES" altLang="es-ES" sz="3700">
                <a:latin typeface="Arial" panose="020B0604020202020204" pitchFamily="34" charset="0"/>
              </a:rPr>
              <a:t>, sin hacer valoraciones sobre ella ni pretender reacciones en nuestro interlocutor, por ejemplo cuando decimos “está lloviendo</a:t>
            </a:r>
            <a:r>
              <a:rPr lang="es-ES" altLang="es-ES" sz="2400">
                <a:latin typeface="Arial" panose="020B0604020202020204" pitchFamily="34" charset="0"/>
              </a:rPr>
              <a:t>”.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chemeClr val="accent4"/>
                </a:solidFill>
                <a:latin typeface="+mj-lt"/>
              </a:rPr>
              <a:t>INFORMATIVA</a:t>
            </a:r>
            <a:r>
              <a:rPr lang="es-ES" sz="3200" b="1" spc="6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3200" b="1" spc="600" dirty="0">
                <a:latin typeface="+mj-lt"/>
              </a:rPr>
              <a:t>O REFERENCIAL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3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28600"/>
            <a:ext cx="7315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28600"/>
            <a:ext cx="119919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>
                <a:latin typeface="Arial" panose="020B0604020202020204" pitchFamily="34" charset="0"/>
              </a:rPr>
              <a:t>Se utiliza </a:t>
            </a:r>
            <a:r>
              <a:rPr lang="es-ES" altLang="es-ES" sz="3800" b="1">
                <a:solidFill>
                  <a:srgbClr val="C00000"/>
                </a:solidFill>
                <a:latin typeface="Arial" panose="020B0604020202020204" pitchFamily="34" charset="0"/>
              </a:rPr>
              <a:t>cuando se usa la lengua para hablar de la misma lengua </a:t>
            </a:r>
            <a:r>
              <a:rPr lang="es-ES" altLang="es-ES" sz="3600">
                <a:latin typeface="Arial" panose="020B0604020202020204" pitchFamily="34" charset="0"/>
              </a:rPr>
              <a:t>u otra cualquiera. Por ejemplo, cuando decimos “burro se escribe con b”, o “</a:t>
            </a:r>
            <a:r>
              <a:rPr lang="es-ES" altLang="es-ES" sz="3600" i="1">
                <a:latin typeface="Arial" panose="020B0604020202020204" pitchFamily="34" charset="0"/>
              </a:rPr>
              <a:t>the</a:t>
            </a:r>
            <a:r>
              <a:rPr lang="es-ES" altLang="es-ES" sz="3600">
                <a:latin typeface="Arial" panose="020B0604020202020204" pitchFamily="34" charset="0"/>
              </a:rPr>
              <a:t> es el artículo en inglés”. Esta función se centra en </a:t>
            </a:r>
            <a:r>
              <a:rPr lang="es-ES" altLang="es-ES" sz="3600" b="1">
                <a:solidFill>
                  <a:schemeClr val="accent2"/>
                </a:solidFill>
                <a:latin typeface="Arial" panose="020B0604020202020204" pitchFamily="34" charset="0"/>
              </a:rPr>
              <a:t>el código</a:t>
            </a:r>
            <a:r>
              <a:rPr lang="es-ES" altLang="es-ES" sz="3600">
                <a:latin typeface="Arial" panose="020B0604020202020204" pitchFamily="34" charset="0"/>
              </a:rPr>
              <a:t>, es decir, en la lengua respectiva de la que se hable</a:t>
            </a:r>
            <a:r>
              <a:rPr lang="es-ES" altLang="es-ES" sz="24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chemeClr val="accent2"/>
                </a:solidFill>
                <a:latin typeface="+mj-lt"/>
              </a:rPr>
              <a:t>METALINGÜÍSTICA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2 Imagen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68414"/>
            <a:ext cx="8799513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2 Imagen" descr="12745884_580669822101009_404838052531839885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28600"/>
            <a:ext cx="7315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700">
                <a:latin typeface="Arial" panose="020B0604020202020204" pitchFamily="34" charset="0"/>
              </a:rPr>
              <a:t>La usamos para comprobar que </a:t>
            </a:r>
            <a:r>
              <a:rPr lang="es-ES" altLang="es-ES" sz="3700" b="1">
                <a:latin typeface="Arial" panose="020B0604020202020204" pitchFamily="34" charset="0"/>
              </a:rPr>
              <a:t>el canal</a:t>
            </a:r>
            <a:r>
              <a:rPr lang="es-ES" altLang="es-ES" sz="3700">
                <a:latin typeface="Arial" panose="020B0604020202020204" pitchFamily="34" charset="0"/>
              </a:rPr>
              <a:t> (elemento fundamental) sigue abierto, es decir, </a:t>
            </a:r>
            <a:r>
              <a:rPr lang="es-ES" altLang="es-ES" sz="3700" b="1">
                <a:solidFill>
                  <a:srgbClr val="92D050"/>
                </a:solidFill>
                <a:latin typeface="Arial" panose="020B0604020202020204" pitchFamily="34" charset="0"/>
              </a:rPr>
              <a:t>que la comunicación es físicamente posible</a:t>
            </a:r>
            <a:r>
              <a:rPr lang="es-ES" altLang="es-ES" sz="37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rgbClr val="91D228"/>
                </a:solidFill>
                <a:latin typeface="+mj-lt"/>
              </a:rPr>
              <a:t>FÁTICA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91D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2 Imagen" descr="unidad-1-funciones-del-lenguaje-9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000">
                <a:latin typeface="Arial" panose="020B0604020202020204" pitchFamily="34" charset="0"/>
              </a:rPr>
              <a:t>Se pretende crear belleza usando el lenguaje. Es la función principal en poemas, novelas, obras de teatro y canciones. También es una de las principales funciones en los </a:t>
            </a:r>
            <a:r>
              <a:rPr lang="es-ES" altLang="es-ES" sz="3000" b="1">
                <a:latin typeface="Arial" panose="020B0604020202020204" pitchFamily="34" charset="0"/>
              </a:rPr>
              <a:t>refranes</a:t>
            </a:r>
            <a:r>
              <a:rPr lang="es-ES" altLang="es-ES" sz="3000">
                <a:latin typeface="Arial" panose="020B0604020202020204" pitchFamily="34" charset="0"/>
              </a:rPr>
              <a:t>. Esta función, al igual que la informativa, </a:t>
            </a:r>
            <a:r>
              <a:rPr lang="es-ES" altLang="es-ES" sz="3000" b="1">
                <a:solidFill>
                  <a:srgbClr val="F28AC0"/>
                </a:solidFill>
                <a:latin typeface="Arial" panose="020B0604020202020204" pitchFamily="34" charset="0"/>
              </a:rPr>
              <a:t>se centra en el mensaje</a:t>
            </a:r>
            <a:r>
              <a:rPr lang="es-ES" altLang="es-ES" sz="3000">
                <a:latin typeface="Arial" panose="020B0604020202020204" pitchFamily="34" charset="0"/>
              </a:rPr>
              <a:t>, pero al contrario que ella, </a:t>
            </a:r>
            <a:r>
              <a:rPr lang="es-ES" altLang="es-ES" sz="3000" b="1">
                <a:solidFill>
                  <a:srgbClr val="F28AC0"/>
                </a:solidFill>
                <a:latin typeface="Arial" panose="020B0604020202020204" pitchFamily="34" charset="0"/>
              </a:rPr>
              <a:t>en su forma </a:t>
            </a:r>
            <a:r>
              <a:rPr lang="es-ES" altLang="es-ES" sz="3000">
                <a:latin typeface="Arial" panose="020B0604020202020204" pitchFamily="34" charset="0"/>
              </a:rPr>
              <a:t>y no en su contenido. Cualquier poema es un ejemplo de la función estética del lenguaje.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rgbClr val="F28AC0"/>
                </a:solidFill>
                <a:latin typeface="+mj-lt"/>
              </a:rPr>
              <a:t>POÉTICA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F28A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Comunicación interpersonal: </a:t>
            </a:r>
            <a:r>
              <a:rPr lang="es-ES" sz="2800" dirty="0">
                <a:cs typeface="Arial" pitchFamily="34" charset="0"/>
              </a:rPr>
              <a:t>cara a cara, entre dos individuos o grupo reducido.</a:t>
            </a:r>
          </a:p>
          <a:p>
            <a:pPr algn="just" eaLnBrk="1" hangingPunct="1">
              <a:defRPr/>
            </a:pPr>
            <a:endParaRPr lang="es-ES" sz="2800" dirty="0"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Comunicación masiva: </a:t>
            </a:r>
            <a:r>
              <a:rPr lang="es-ES" sz="2800" dirty="0">
                <a:cs typeface="Arial" pitchFamily="34" charset="0"/>
              </a:rPr>
              <a:t>a través de medios masivos de difusión. No hay respuesta inmediata.</a:t>
            </a:r>
          </a:p>
          <a:p>
            <a:pPr algn="just" eaLnBrk="1" hangingPunct="1">
              <a:defRPr/>
            </a:pPr>
            <a:endParaRPr lang="es-ES" sz="2800" dirty="0"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Comunicación organizacional: </a:t>
            </a:r>
            <a:r>
              <a:rPr lang="es-ES" sz="2800" dirty="0">
                <a:cs typeface="Arial" pitchFamily="34" charset="0"/>
              </a:rPr>
              <a:t>surge en las instituciones/organizaciones. Forma la cultura organizacional. </a:t>
            </a:r>
          </a:p>
          <a:p>
            <a:pPr eaLnBrk="1" hangingPunct="1">
              <a:defRPr/>
            </a:pPr>
            <a:endParaRPr lang="es-ES" sz="2800" dirty="0">
              <a:latin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3"/>
            <a:ext cx="7315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600" b="1" spc="600" dirty="0">
                <a:solidFill>
                  <a:srgbClr val="F79443"/>
                </a:solidFill>
                <a:latin typeface="+mj-lt"/>
              </a:rPr>
              <a:t>TIPOS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7695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1 Imagen" descr="portadaorquestatitan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448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2 CuadroTexto"/>
          <p:cNvSpPr txBox="1">
            <a:spLocks noChangeArrowheads="1"/>
          </p:cNvSpPr>
          <p:nvPr/>
        </p:nvSpPr>
        <p:spPr bwMode="auto">
          <a:xfrm>
            <a:off x="4972050" y="1600201"/>
            <a:ext cx="47815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Arial" panose="020B0604020202020204" pitchFamily="34" charset="0"/>
              </a:rPr>
              <a:t>	Acuérdate de mí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Arial" panose="020B0604020202020204" pitchFamily="34" charset="0"/>
              </a:rPr>
              <a:t>	cuando me olvides,</a:t>
            </a:r>
            <a:br>
              <a:rPr lang="es-ES" altLang="es-ES" sz="2600" b="1">
                <a:latin typeface="Arial" panose="020B0604020202020204" pitchFamily="34" charset="0"/>
              </a:rPr>
            </a:br>
            <a:r>
              <a:rPr lang="es-ES" altLang="es-ES" sz="2600" b="1">
                <a:latin typeface="Arial" panose="020B0604020202020204" pitchFamily="34" charset="0"/>
              </a:rPr>
              <a:t>	que allí donde no estés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Arial" panose="020B0604020202020204" pitchFamily="34" charset="0"/>
              </a:rPr>
              <a:t>	iré a buscarte</a:t>
            </a:r>
            <a:br>
              <a:rPr lang="es-ES" altLang="es-ES" sz="2600" b="1">
                <a:latin typeface="Arial" panose="020B0604020202020204" pitchFamily="34" charset="0"/>
              </a:rPr>
            </a:br>
            <a:r>
              <a:rPr lang="es-ES" altLang="es-ES" sz="2600" b="1">
                <a:latin typeface="Arial" panose="020B0604020202020204" pitchFamily="34" charset="0"/>
              </a:rPr>
              <a:t>	siguiendo el rastro que en 	el cielo escribes</a:t>
            </a:r>
            <a:br>
              <a:rPr lang="es-ES" altLang="es-ES" sz="2600" b="1">
                <a:latin typeface="Arial" panose="020B0604020202020204" pitchFamily="34" charset="0"/>
              </a:rPr>
            </a:br>
            <a:r>
              <a:rPr lang="es-ES" altLang="es-ES" sz="2600" b="1">
                <a:latin typeface="Arial" panose="020B0604020202020204" pitchFamily="34" charset="0"/>
              </a:rPr>
              <a:t>	las nubes que van a 	ninguna parte…</a:t>
            </a:r>
          </a:p>
        </p:txBody>
      </p:sp>
    </p:spTree>
    <p:extLst>
      <p:ext uri="{BB962C8B-B14F-4D97-AF65-F5344CB8AC3E}">
        <p14:creationId xmlns:p14="http://schemas.microsoft.com/office/powerpoint/2010/main" val="17581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67200" y="-228600"/>
            <a:ext cx="5486400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s-ES" sz="2600" dirty="0">
              <a:latin typeface="Arial" charset="0"/>
            </a:endParaRP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Casi todo acto de comunicación alberga más de una función.</a:t>
            </a: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Cuando decimos </a:t>
            </a:r>
            <a:r>
              <a:rPr lang="es-ES" sz="29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“¡Qué bien, mañana es mi cumpleaños”, </a:t>
            </a:r>
            <a:r>
              <a:rPr lang="es-ES" sz="2900" dirty="0">
                <a:latin typeface="Arial" charset="0"/>
              </a:rPr>
              <a:t>estamos usando </a:t>
            </a:r>
            <a:r>
              <a:rPr lang="es-ES" sz="2900" b="1" dirty="0">
                <a:latin typeface="Arial" charset="0"/>
              </a:rPr>
              <a:t>la expresiva y la referencial.</a:t>
            </a:r>
          </a:p>
          <a:p>
            <a:pPr algn="just" eaLnBrk="1" hangingPunct="1">
              <a:defRPr/>
            </a:pPr>
            <a:endParaRPr lang="es-ES" sz="2900" b="1" dirty="0">
              <a:latin typeface="Arial" charset="0"/>
            </a:endParaRPr>
          </a:p>
          <a:p>
            <a:pPr algn="just" eaLnBrk="1" hangingPunct="1">
              <a:defRPr/>
            </a:pPr>
            <a:r>
              <a:rPr lang="es-ES" sz="2900" dirty="0">
                <a:latin typeface="Arial" charset="0"/>
              </a:rPr>
              <a:t>Si decimos a un compañero </a:t>
            </a:r>
            <a:r>
              <a:rPr lang="es-ES" sz="29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“¡Barco se escribe con b, burro!”</a:t>
            </a:r>
            <a:r>
              <a:rPr lang="es-ES" sz="2900" dirty="0">
                <a:latin typeface="Arial" charset="0"/>
              </a:rPr>
              <a:t>, hacemos uso de las funciones </a:t>
            </a:r>
            <a:r>
              <a:rPr lang="es-ES" sz="2900" b="1" dirty="0">
                <a:latin typeface="Arial" charset="0"/>
              </a:rPr>
              <a:t>apelativa, expresiva y metalingüística</a:t>
            </a:r>
            <a:r>
              <a:rPr lang="es-ES" sz="2900" dirty="0">
                <a:latin typeface="Arial" charset="0"/>
              </a:rPr>
              <a:t> al mismo tiempo</a:t>
            </a:r>
            <a:r>
              <a:rPr lang="es-ES" sz="2600" dirty="0"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es-ES" dirty="0">
              <a:latin typeface="Arial" charset="0"/>
            </a:endParaRPr>
          </a:p>
        </p:txBody>
      </p:sp>
      <p:pic>
        <p:nvPicPr>
          <p:cNvPr id="93187" name="2 Imagen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431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1 Imagen" descr="1186127_577572312289092_183856018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4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2 Imagen" descr="r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98550"/>
            <a:ext cx="73152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4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1 Imagen" descr="1958157_272021679632493_141306308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228600"/>
            <a:ext cx="88328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4 Imagen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2425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5 CuadroTexto"/>
          <p:cNvSpPr txBox="1">
            <a:spLocks noChangeArrowheads="1"/>
          </p:cNvSpPr>
          <p:nvPr/>
        </p:nvSpPr>
        <p:spPr bwMode="auto">
          <a:xfrm>
            <a:off x="2438400" y="1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solidFill>
                  <a:srgbClr val="FFC000"/>
                </a:solidFill>
                <a:latin typeface="Arial" panose="020B0604020202020204" pitchFamily="34" charset="0"/>
              </a:rPr>
              <a:t>FUNCIÓN POÉTICA</a:t>
            </a:r>
          </a:p>
        </p:txBody>
      </p:sp>
    </p:spTree>
    <p:extLst>
      <p:ext uri="{BB962C8B-B14F-4D97-AF65-F5344CB8AC3E}">
        <p14:creationId xmlns:p14="http://schemas.microsoft.com/office/powerpoint/2010/main" val="518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CuadroTexto"/>
          <p:cNvSpPr txBox="1">
            <a:spLocks noChangeArrowheads="1"/>
          </p:cNvSpPr>
          <p:nvPr/>
        </p:nvSpPr>
        <p:spPr bwMode="auto">
          <a:xfrm>
            <a:off x="2438401" y="615951"/>
            <a:ext cx="77755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Arial" panose="020B0604020202020204" pitchFamily="34" charset="0"/>
              </a:rPr>
              <a:t>Comunicación organizacional formal:</a:t>
            </a:r>
            <a:r>
              <a:rPr lang="es-ES" altLang="es-ES" sz="2800">
                <a:latin typeface="Arial" panose="020B0604020202020204" pitchFamily="34" charset="0"/>
              </a:rPr>
              <a:t> es establecida por la empresa y se rige bajo sus propias normas y estatutos.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Arial" panose="020B0604020202020204" pitchFamily="34" charset="0"/>
              </a:rPr>
              <a:t>Medios: correo electrónico, la intranet corporativa o los carteles informativos.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800" b="1">
                <a:latin typeface="Arial" panose="020B0604020202020204" pitchFamily="34" charset="0"/>
              </a:rPr>
              <a:t>Descendente: </a:t>
            </a:r>
            <a:r>
              <a:rPr lang="es-ES" altLang="es-ES" sz="2800">
                <a:latin typeface="Arial" panose="020B0604020202020204" pitchFamily="34" charset="0"/>
              </a:rPr>
              <a:t>Direcciones o gerencias hacia el personal.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800" b="1">
                <a:latin typeface="Arial" panose="020B0604020202020204" pitchFamily="34" charset="0"/>
              </a:rPr>
              <a:t>Ascendente: </a:t>
            </a:r>
            <a:r>
              <a:rPr lang="es-ES" altLang="es-ES" sz="2800">
                <a:latin typeface="Arial" panose="020B0604020202020204" pitchFamily="34" charset="0"/>
              </a:rPr>
              <a:t>Del personal hacia las gerencias o direcciones.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800" b="1">
                <a:latin typeface="Arial" panose="020B0604020202020204" pitchFamily="34" charset="0"/>
              </a:rPr>
              <a:t>Transversal:</a:t>
            </a:r>
            <a:r>
              <a:rPr lang="es-ES" altLang="es-ES" sz="2800">
                <a:latin typeface="Arial" panose="020B0604020202020204" pitchFamily="34" charset="0"/>
              </a:rPr>
              <a:t> entre miembros de departamentos diferentes que se cruzan.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00" y="0"/>
            <a:ext cx="9144000" cy="61595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400" b="1" spc="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COMUNICACIÓN 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7584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CuadroTexto"/>
          <p:cNvSpPr txBox="1">
            <a:spLocks noChangeArrowheads="1"/>
          </p:cNvSpPr>
          <p:nvPr/>
        </p:nvSpPr>
        <p:spPr bwMode="auto">
          <a:xfrm>
            <a:off x="2438401" y="615950"/>
            <a:ext cx="77755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b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Arial" panose="020B0604020202020204" pitchFamily="34" charset="0"/>
              </a:rPr>
              <a:t>Comunicación organizacional informal:</a:t>
            </a:r>
            <a:r>
              <a:rPr lang="es-ES" altLang="es-ES" sz="2800">
                <a:latin typeface="Arial" panose="020B0604020202020204" pitchFamily="34" charset="0"/>
              </a:rPr>
              <a:t>  son relaciones espontáneas y no están basadas en la jerarquía o autoridad.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Arial" panose="020B0604020202020204" pitchFamily="34" charset="0"/>
              </a:rPr>
              <a:t>Surge a través de la interacción social ente los miembros de la organización y del desarrollo de afecto o amistad. </a:t>
            </a:r>
            <a:r>
              <a:rPr lang="es-ES" altLang="es-ES" sz="2800" b="1">
                <a:latin typeface="Arial" panose="020B0604020202020204" pitchFamily="34" charset="0"/>
              </a:rPr>
              <a:t>De manera positiva</a:t>
            </a:r>
            <a:r>
              <a:rPr lang="es-ES" altLang="es-ES" sz="2800">
                <a:latin typeface="Arial" panose="020B0604020202020204" pitchFamily="34" charset="0"/>
              </a:rPr>
              <a:t>, este ser informal permite una </a:t>
            </a:r>
            <a:r>
              <a:rPr lang="es-ES" altLang="es-ES" sz="2800" b="1">
                <a:latin typeface="Arial" panose="020B0604020202020204" pitchFamily="34" charset="0"/>
              </a:rPr>
              <a:t>mayor cohesión </a:t>
            </a:r>
            <a:r>
              <a:rPr lang="es-ES" altLang="es-ES" sz="2800">
                <a:latin typeface="Arial" panose="020B0604020202020204" pitchFamily="34" charset="0"/>
              </a:rPr>
              <a:t>entre grupos, sin embargo </a:t>
            </a:r>
            <a:r>
              <a:rPr lang="es-ES" altLang="es-ES" sz="2800" b="1">
                <a:latin typeface="Arial" panose="020B0604020202020204" pitchFamily="34" charset="0"/>
              </a:rPr>
              <a:t>de manera negativa</a:t>
            </a:r>
            <a:r>
              <a:rPr lang="es-ES" altLang="es-ES" sz="2800">
                <a:latin typeface="Arial" panose="020B0604020202020204" pitchFamily="34" charset="0"/>
              </a:rPr>
              <a:t>, se presta </a:t>
            </a:r>
            <a:r>
              <a:rPr lang="es-ES" altLang="es-ES" sz="2800" b="1">
                <a:latin typeface="Arial" panose="020B0604020202020204" pitchFamily="34" charset="0"/>
              </a:rPr>
              <a:t>al rumor y al chisme</a:t>
            </a:r>
            <a:r>
              <a:rPr lang="es-ES" altLang="es-ES" sz="2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24000" y="0"/>
            <a:ext cx="9144000" cy="61595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400" b="1" spc="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COMUNICACIÓN 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28191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CuadroTexto"/>
          <p:cNvSpPr txBox="1">
            <a:spLocks noChangeArrowheads="1"/>
          </p:cNvSpPr>
          <p:nvPr/>
        </p:nvSpPr>
        <p:spPr bwMode="auto">
          <a:xfrm>
            <a:off x="2438400" y="1600201"/>
            <a:ext cx="7315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Tahoma" panose="020B0604030504040204" pitchFamily="34" charset="0"/>
                <a:cs typeface="Tahoma" panose="020B0604030504040204" pitchFamily="34" charset="0"/>
              </a:rPr>
              <a:t>Se denominan funciones del lenguaje aquellas expresiones del mismo que pueden trasmitir las 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actitudes del emisor</a:t>
            </a:r>
            <a:r>
              <a:rPr lang="es-ES" altLang="es-ES" sz="2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frente al proceso comunicativo.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Tahoma" panose="020B0604030504040204" pitchFamily="34" charset="0"/>
                <a:cs typeface="Tahoma" panose="020B0604030504040204" pitchFamily="34" charset="0"/>
              </a:rPr>
              <a:t>El lenguaje se usa para comunicar una realidad, un deseo, una admiración, o para preguntar o dar una orden. 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Según sea como utilicemos las distintas oraciones que expresan dichas realidades, será la función que desempeñe el lenguaje.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200" b="1" spc="600" dirty="0">
                <a:solidFill>
                  <a:schemeClr val="accent3"/>
                </a:solidFill>
                <a:latin typeface="+mj-lt"/>
              </a:rPr>
              <a:t>FUNCIONES DEL LENGUAJE</a:t>
            </a:r>
          </a:p>
        </p:txBody>
      </p:sp>
    </p:spTree>
    <p:extLst>
      <p:ext uri="{BB962C8B-B14F-4D97-AF65-F5344CB8AC3E}">
        <p14:creationId xmlns:p14="http://schemas.microsoft.com/office/powerpoint/2010/main" val="638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086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CuadroTexto"/>
          <p:cNvSpPr txBox="1">
            <a:spLocks noChangeArrowheads="1"/>
          </p:cNvSpPr>
          <p:nvPr/>
        </p:nvSpPr>
        <p:spPr bwMode="auto">
          <a:xfrm>
            <a:off x="2438400" y="1600200"/>
            <a:ext cx="7315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>
                <a:latin typeface="Arial" panose="020B0604020202020204" pitchFamily="34" charset="0"/>
              </a:rPr>
              <a:t>Es utilizada cuando </a:t>
            </a:r>
            <a:r>
              <a:rPr lang="es-ES" altLang="es-ES" sz="4200" b="1">
                <a:solidFill>
                  <a:srgbClr val="00B0F0"/>
                </a:solidFill>
                <a:latin typeface="Arial" panose="020B0604020202020204" pitchFamily="34" charset="0"/>
              </a:rPr>
              <a:t>el emisor pretende dar cuenta de su estado físico o anímico</a:t>
            </a:r>
            <a:r>
              <a:rPr lang="es-ES" altLang="es-ES" sz="3600">
                <a:latin typeface="Arial" panose="020B0604020202020204" pitchFamily="34" charset="0"/>
              </a:rPr>
              <a:t>. En este tipo de textos predominan </a:t>
            </a:r>
            <a:r>
              <a:rPr lang="es-ES" altLang="es-ES" sz="3600" b="1">
                <a:latin typeface="Arial" panose="020B0604020202020204" pitchFamily="34" charset="0"/>
              </a:rPr>
              <a:t>los </a:t>
            </a:r>
            <a:r>
              <a:rPr lang="es-ES" altLang="es-ES" sz="3800" b="1">
                <a:solidFill>
                  <a:srgbClr val="0070C0"/>
                </a:solidFill>
                <a:latin typeface="Arial" panose="020B0604020202020204" pitchFamily="34" charset="0"/>
              </a:rPr>
              <a:t>sentimientos y necesidades del emisor</a:t>
            </a:r>
            <a:r>
              <a:rPr lang="es-ES" altLang="es-ES" sz="3600">
                <a:latin typeface="Arial" panose="020B0604020202020204" pitchFamily="34" charset="0"/>
              </a:rPr>
              <a:t> y aparecen redactados en primera persona.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300" dirty="0">
                <a:solidFill>
                  <a:schemeClr val="accent5"/>
                </a:solidFill>
                <a:latin typeface="+mj-lt"/>
              </a:rPr>
              <a:t>EXPRESIVA</a:t>
            </a:r>
            <a:r>
              <a:rPr lang="es-ES" sz="3200" b="1" spc="300" dirty="0">
                <a:latin typeface="+mj-lt"/>
              </a:rPr>
              <a:t> O EMOTIVA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1 Imagen" descr="Funcion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CuadroTexto"/>
          <p:cNvSpPr txBox="1">
            <a:spLocks noChangeArrowheads="1"/>
          </p:cNvSpPr>
          <p:nvPr/>
        </p:nvSpPr>
        <p:spPr bwMode="auto">
          <a:xfrm>
            <a:off x="2438400" y="1600201"/>
            <a:ext cx="73152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ES" sz="3700" dirty="0">
                <a:latin typeface="Arial" charset="0"/>
                <a:cs typeface="Arial" charset="0"/>
              </a:rPr>
              <a:t>Mediante el uso de esta función normalmente </a:t>
            </a:r>
            <a:r>
              <a:rPr lang="es-ES" sz="37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pretendemos provocar una reacción en el receptor.</a:t>
            </a:r>
          </a:p>
          <a:p>
            <a:pPr algn="just" eaLnBrk="1" hangingPunct="1">
              <a:defRPr/>
            </a:pPr>
            <a:endParaRPr lang="es-ES" sz="34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ES" sz="3200" dirty="0">
                <a:latin typeface="Arial" charset="0"/>
                <a:cs typeface="Arial" charset="0"/>
              </a:rPr>
              <a:t>Es decir, queremos que haga algo, o que deje de hacerlo.</a:t>
            </a:r>
          </a:p>
          <a:p>
            <a:pPr algn="just" eaLnBrk="1" hangingPunct="1">
              <a:defRPr/>
            </a:pPr>
            <a:endParaRPr lang="es-ES" sz="1200" dirty="0">
              <a:latin typeface="Arial" charset="0"/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38400" y="722314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spc="600" dirty="0">
                <a:solidFill>
                  <a:schemeClr val="accent6"/>
                </a:solidFill>
                <a:latin typeface="+mj-lt"/>
              </a:rPr>
              <a:t>APELATIVA</a:t>
            </a:r>
            <a:r>
              <a:rPr lang="es-ES" sz="3200" b="1" spc="600" dirty="0">
                <a:latin typeface="+mj-lt"/>
              </a:rPr>
              <a:t> O CONATIVA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438400" y="1308100"/>
            <a:ext cx="7315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Panorámica</PresentationFormat>
  <Paragraphs>53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Tahoma</vt:lpstr>
      <vt:lpstr>Wingdings</vt:lpstr>
      <vt:lpstr>Tema de Office</vt:lpstr>
      <vt:lpstr>1_Tema de Office</vt:lpstr>
      <vt:lpstr>Licenciatura en Ciencias de la Computación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Licenciatura en Ciencias de la Computación </dc:title>
  <dc:creator>eleo</dc:creator>
  <cp:lastModifiedBy>eleo</cp:lastModifiedBy>
  <cp:revision>1</cp:revision>
  <dcterms:created xsi:type="dcterms:W3CDTF">2021-04-26T16:34:38Z</dcterms:created>
  <dcterms:modified xsi:type="dcterms:W3CDTF">2021-04-26T16:35:12Z</dcterms:modified>
</cp:coreProperties>
</file>