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257" r:id="rId3"/>
    <p:sldId id="258" r:id="rId4"/>
    <p:sldId id="259" r:id="rId5"/>
    <p:sldId id="261" r:id="rId6"/>
    <p:sldId id="260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111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5773A47-B640-458D-9AED-280388CAB737}" type="doc">
      <dgm:prSet loTypeId="urn:microsoft.com/office/officeart/2005/8/layout/vList2" loCatId="list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es-AR"/>
        </a:p>
      </dgm:t>
    </dgm:pt>
    <dgm:pt modelId="{C429822F-E8C8-49DF-B168-02DF688EC58A}">
      <dgm:prSet phldrT="[Texto]"/>
      <dgm:spPr/>
      <dgm:t>
        <a:bodyPr/>
        <a:lstStyle/>
        <a:p>
          <a:r>
            <a:rPr lang="es-AR" dirty="0"/>
            <a:t>Equipo electromecánico</a:t>
          </a:r>
        </a:p>
      </dgm:t>
    </dgm:pt>
    <dgm:pt modelId="{D1304B4E-C9AD-42A4-8C2D-A1B9B4356C89}" type="parTrans" cxnId="{3F46F09E-76E4-4873-9B46-77A217633136}">
      <dgm:prSet/>
      <dgm:spPr/>
      <dgm:t>
        <a:bodyPr/>
        <a:lstStyle/>
        <a:p>
          <a:endParaRPr lang="es-AR"/>
        </a:p>
      </dgm:t>
    </dgm:pt>
    <dgm:pt modelId="{3A4CF7A5-86BB-42CB-B19F-4C2A55331199}" type="sibTrans" cxnId="{3F46F09E-76E4-4873-9B46-77A217633136}">
      <dgm:prSet/>
      <dgm:spPr/>
      <dgm:t>
        <a:bodyPr/>
        <a:lstStyle/>
        <a:p>
          <a:endParaRPr lang="es-AR"/>
        </a:p>
      </dgm:t>
    </dgm:pt>
    <dgm:pt modelId="{0E0738AE-C2D6-4F10-B56C-01B41B43E03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Generador</a:t>
          </a:r>
        </a:p>
      </dgm:t>
    </dgm:pt>
    <dgm:pt modelId="{EA1948A6-AD6B-484B-9B6C-91A2FB70417D}" type="parTrans" cxnId="{BDEEA43D-DA00-4704-9A1F-008BBEF068E8}">
      <dgm:prSet/>
      <dgm:spPr/>
      <dgm:t>
        <a:bodyPr/>
        <a:lstStyle/>
        <a:p>
          <a:endParaRPr lang="es-AR"/>
        </a:p>
      </dgm:t>
    </dgm:pt>
    <dgm:pt modelId="{C005817F-B985-4569-ADFF-18574CAC24AF}" type="sibTrans" cxnId="{BDEEA43D-DA00-4704-9A1F-008BBEF068E8}">
      <dgm:prSet/>
      <dgm:spPr/>
      <dgm:t>
        <a:bodyPr/>
        <a:lstStyle/>
        <a:p>
          <a:endParaRPr lang="es-AR"/>
        </a:p>
      </dgm:t>
    </dgm:pt>
    <dgm:pt modelId="{BD679639-DA78-4A4A-AC1F-58E21D071072}">
      <dgm:prSet phldrT="[Texto]"/>
      <dgm:spPr/>
      <dgm:t>
        <a:bodyPr/>
        <a:lstStyle/>
        <a:p>
          <a:r>
            <a:rPr lang="es-AR"/>
            <a:t>Equipo eléctrico y electrónico</a:t>
          </a:r>
        </a:p>
      </dgm:t>
    </dgm:pt>
    <dgm:pt modelId="{B1606204-2C50-4542-B781-83C536F8F9C8}" type="parTrans" cxnId="{8B3AA507-40F1-45AD-B6A5-3B58DDC6A2BA}">
      <dgm:prSet/>
      <dgm:spPr/>
      <dgm:t>
        <a:bodyPr/>
        <a:lstStyle/>
        <a:p>
          <a:endParaRPr lang="es-AR"/>
        </a:p>
      </dgm:t>
    </dgm:pt>
    <dgm:pt modelId="{CDC4D86D-1C32-4FEB-B8BC-8C7FDD37F38C}" type="sibTrans" cxnId="{8B3AA507-40F1-45AD-B6A5-3B58DDC6A2BA}">
      <dgm:prSet/>
      <dgm:spPr/>
      <dgm:t>
        <a:bodyPr/>
        <a:lstStyle/>
        <a:p>
          <a:endParaRPr lang="es-AR"/>
        </a:p>
      </dgm:t>
    </dgm:pt>
    <dgm:pt modelId="{7E48C49B-8C0B-4E8D-A07D-01538A6D79E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Relés</a:t>
          </a:r>
        </a:p>
      </dgm:t>
    </dgm:pt>
    <dgm:pt modelId="{9B57B04D-099A-4E1F-8BC3-9B5040576592}" type="parTrans" cxnId="{D0349469-7747-41F6-9FA4-F92C3330ACA7}">
      <dgm:prSet/>
      <dgm:spPr/>
      <dgm:t>
        <a:bodyPr/>
        <a:lstStyle/>
        <a:p>
          <a:endParaRPr lang="es-AR"/>
        </a:p>
      </dgm:t>
    </dgm:pt>
    <dgm:pt modelId="{0D25220B-631D-442E-81DE-BF544B9093A5}" type="sibTrans" cxnId="{D0349469-7747-41F6-9FA4-F92C3330ACA7}">
      <dgm:prSet/>
      <dgm:spPr/>
      <dgm:t>
        <a:bodyPr/>
        <a:lstStyle/>
        <a:p>
          <a:endParaRPr lang="es-AR"/>
        </a:p>
      </dgm:t>
    </dgm:pt>
    <dgm:pt modelId="{A10FCDCC-24AE-4024-B8C1-F38504DC5A21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Turbinas</a:t>
          </a:r>
        </a:p>
      </dgm:t>
    </dgm:pt>
    <dgm:pt modelId="{95168B41-0DDE-423F-A5CB-A90097A66497}" type="parTrans" cxnId="{8E250E35-9E3A-4D02-AAE1-EFB537E22978}">
      <dgm:prSet/>
      <dgm:spPr/>
      <dgm:t>
        <a:bodyPr/>
        <a:lstStyle/>
        <a:p>
          <a:endParaRPr lang="es-AR"/>
        </a:p>
      </dgm:t>
    </dgm:pt>
    <dgm:pt modelId="{778E7B87-54FE-48AA-9C36-4FDFCA37C75C}" type="sibTrans" cxnId="{8E250E35-9E3A-4D02-AAE1-EFB537E22978}">
      <dgm:prSet/>
      <dgm:spPr/>
      <dgm:t>
        <a:bodyPr/>
        <a:lstStyle/>
        <a:p>
          <a:endParaRPr lang="es-AR"/>
        </a:p>
      </dgm:t>
    </dgm:pt>
    <dgm:pt modelId="{D13C6E80-B1BC-490C-B19F-7A20748AD623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Tableros</a:t>
          </a:r>
        </a:p>
      </dgm:t>
    </dgm:pt>
    <dgm:pt modelId="{C133DD28-1CE6-4E89-9E6B-3977954F9F9E}" type="parTrans" cxnId="{6EA995EB-8823-4209-8D86-DF1489A8B7CB}">
      <dgm:prSet/>
      <dgm:spPr/>
      <dgm:t>
        <a:bodyPr/>
        <a:lstStyle/>
        <a:p>
          <a:endParaRPr lang="es-AR"/>
        </a:p>
      </dgm:t>
    </dgm:pt>
    <dgm:pt modelId="{9120865C-A5B2-4B1B-B094-2A05FCC79FB1}" type="sibTrans" cxnId="{6EA995EB-8823-4209-8D86-DF1489A8B7CB}">
      <dgm:prSet/>
      <dgm:spPr/>
      <dgm:t>
        <a:bodyPr/>
        <a:lstStyle/>
        <a:p>
          <a:endParaRPr lang="es-AR"/>
        </a:p>
      </dgm:t>
    </dgm:pt>
    <dgm:pt modelId="{B9EC9F49-FF04-4515-B55B-CD6170742F28}">
      <dgm:prSet phldrT="[Texto]"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Interruptores</a:t>
          </a:r>
        </a:p>
      </dgm:t>
    </dgm:pt>
    <dgm:pt modelId="{3CE01D65-7521-471C-9667-B59E46515CEE}" type="parTrans" cxnId="{2F60D37A-6FA9-4634-97E7-8DE8E0EF62FC}">
      <dgm:prSet/>
      <dgm:spPr/>
      <dgm:t>
        <a:bodyPr/>
        <a:lstStyle/>
        <a:p>
          <a:endParaRPr lang="es-AR"/>
        </a:p>
      </dgm:t>
    </dgm:pt>
    <dgm:pt modelId="{07AD0B65-D01C-40E8-9D01-E688852285C9}" type="sibTrans" cxnId="{2F60D37A-6FA9-4634-97E7-8DE8E0EF62FC}">
      <dgm:prSet/>
      <dgm:spPr/>
      <dgm:t>
        <a:bodyPr/>
        <a:lstStyle/>
        <a:p>
          <a:endParaRPr lang="es-AR"/>
        </a:p>
      </dgm:t>
    </dgm:pt>
    <dgm:pt modelId="{BA27E68E-B626-45E2-AFA5-681A082C1387}">
      <dgm:prSet/>
      <dgm:spPr/>
      <dgm:t>
        <a:bodyPr/>
        <a:lstStyle/>
        <a:p>
          <a:r>
            <a:rPr lang="es-AR"/>
            <a:t>Equipo e instalaciones auxiliares</a:t>
          </a:r>
        </a:p>
      </dgm:t>
    </dgm:pt>
    <dgm:pt modelId="{C300149E-8273-44EA-BB5C-F75435558F7C}" type="parTrans" cxnId="{4F957BA8-2A43-4F2A-8EF7-867825D39C98}">
      <dgm:prSet/>
      <dgm:spPr/>
      <dgm:t>
        <a:bodyPr/>
        <a:lstStyle/>
        <a:p>
          <a:endParaRPr lang="es-AR"/>
        </a:p>
      </dgm:t>
    </dgm:pt>
    <dgm:pt modelId="{FC73ABBB-A59B-4124-BFF4-112A66CC9C36}" type="sibTrans" cxnId="{4F957BA8-2A43-4F2A-8EF7-867825D39C98}">
      <dgm:prSet/>
      <dgm:spPr/>
      <dgm:t>
        <a:bodyPr/>
        <a:lstStyle/>
        <a:p>
          <a:endParaRPr lang="es-AR"/>
        </a:p>
      </dgm:t>
    </dgm:pt>
    <dgm:pt modelId="{1E7B7E24-B3DB-4448-B661-281F09273FFE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 de iluminación (en muros)</a:t>
          </a:r>
        </a:p>
      </dgm:t>
    </dgm:pt>
    <dgm:pt modelId="{8F018E66-4540-425D-988D-62ADEE7E5267}" type="parTrans" cxnId="{EE876090-CB83-4565-9F06-7560DDC5EB07}">
      <dgm:prSet/>
      <dgm:spPr/>
      <dgm:t>
        <a:bodyPr/>
        <a:lstStyle/>
        <a:p>
          <a:endParaRPr lang="es-AR"/>
        </a:p>
      </dgm:t>
    </dgm:pt>
    <dgm:pt modelId="{744777D1-92E3-4271-9AAD-519A5A988B78}" type="sibTrans" cxnId="{EE876090-CB83-4565-9F06-7560DDC5EB07}">
      <dgm:prSet/>
      <dgm:spPr/>
      <dgm:t>
        <a:bodyPr/>
        <a:lstStyle/>
        <a:p>
          <a:endParaRPr lang="es-AR"/>
        </a:p>
      </dgm:t>
    </dgm:pt>
    <dgm:pt modelId="{A49DAAE2-BB6D-4F27-8597-2644DA68D57C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 de ventilación</a:t>
          </a:r>
        </a:p>
      </dgm:t>
    </dgm:pt>
    <dgm:pt modelId="{4D6A0C43-9611-46C3-A21A-D81CDA7D9878}" type="parTrans" cxnId="{5DB574A4-168B-4016-851C-0AA64CE7A2D0}">
      <dgm:prSet/>
      <dgm:spPr/>
      <dgm:t>
        <a:bodyPr/>
        <a:lstStyle/>
        <a:p>
          <a:endParaRPr lang="es-AR"/>
        </a:p>
      </dgm:t>
    </dgm:pt>
    <dgm:pt modelId="{3F739555-E627-4421-BFD5-E7827FECA74F}" type="sibTrans" cxnId="{5DB574A4-168B-4016-851C-0AA64CE7A2D0}">
      <dgm:prSet/>
      <dgm:spPr/>
      <dgm:t>
        <a:bodyPr/>
        <a:lstStyle/>
        <a:p>
          <a:endParaRPr lang="es-AR"/>
        </a:p>
      </dgm:t>
    </dgm:pt>
    <dgm:pt modelId="{39C372C0-8DF9-4E6E-9A0E-0F2168A4800B}">
      <dgm:prSet/>
      <dgm:spPr/>
      <dgm:t>
        <a:bodyPr/>
        <a:lstStyle/>
        <a:p>
          <a:r>
            <a:rPr lang="es-AR" dirty="0">
              <a:solidFill>
                <a:schemeClr val="bg1"/>
              </a:solidFill>
            </a:rPr>
            <a:t>Sistemas de drenaje</a:t>
          </a:r>
        </a:p>
      </dgm:t>
    </dgm:pt>
    <dgm:pt modelId="{A564591C-138C-4D06-914B-3CB405AB6B30}" type="parTrans" cxnId="{B4B980CE-4E02-4B8E-AF17-CF95AB3E77A8}">
      <dgm:prSet/>
      <dgm:spPr/>
      <dgm:t>
        <a:bodyPr/>
        <a:lstStyle/>
        <a:p>
          <a:endParaRPr lang="es-AR"/>
        </a:p>
      </dgm:t>
    </dgm:pt>
    <dgm:pt modelId="{280E743D-4E64-47A6-959B-93A905DEDEC4}" type="sibTrans" cxnId="{B4B980CE-4E02-4B8E-AF17-CF95AB3E77A8}">
      <dgm:prSet/>
      <dgm:spPr/>
      <dgm:t>
        <a:bodyPr/>
        <a:lstStyle/>
        <a:p>
          <a:endParaRPr lang="es-AR"/>
        </a:p>
      </dgm:t>
    </dgm:pt>
    <dgm:pt modelId="{68E0969E-DF61-4E10-A82A-1CCAB906DC9A}" type="pres">
      <dgm:prSet presAssocID="{F5773A47-B640-458D-9AED-280388CAB737}" presName="linear" presStyleCnt="0">
        <dgm:presLayoutVars>
          <dgm:animLvl val="lvl"/>
          <dgm:resizeHandles val="exact"/>
        </dgm:presLayoutVars>
      </dgm:prSet>
      <dgm:spPr/>
    </dgm:pt>
    <dgm:pt modelId="{85580946-1001-41A7-84EC-B5649BB9243E}" type="pres">
      <dgm:prSet presAssocID="{C429822F-E8C8-49DF-B168-02DF688EC58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26743B-3FCD-48C6-8428-2C378669F3F1}" type="pres">
      <dgm:prSet presAssocID="{C429822F-E8C8-49DF-B168-02DF688EC58A}" presName="childText" presStyleLbl="revTx" presStyleIdx="0" presStyleCnt="3">
        <dgm:presLayoutVars>
          <dgm:bulletEnabled val="1"/>
        </dgm:presLayoutVars>
      </dgm:prSet>
      <dgm:spPr/>
    </dgm:pt>
    <dgm:pt modelId="{5F76957A-FD33-4B21-9A95-FDA2CE4AFD79}" type="pres">
      <dgm:prSet presAssocID="{BD679639-DA78-4A4A-AC1F-58E21D07107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F0324913-959B-4C58-98BC-07EE4EE5AC17}" type="pres">
      <dgm:prSet presAssocID="{BD679639-DA78-4A4A-AC1F-58E21D071072}" presName="childText" presStyleLbl="revTx" presStyleIdx="1" presStyleCnt="3">
        <dgm:presLayoutVars>
          <dgm:bulletEnabled val="1"/>
        </dgm:presLayoutVars>
      </dgm:prSet>
      <dgm:spPr/>
    </dgm:pt>
    <dgm:pt modelId="{BBF79E1A-B649-4617-A246-D495910E5945}" type="pres">
      <dgm:prSet presAssocID="{BA27E68E-B626-45E2-AFA5-681A082C1387}" presName="parentText" presStyleLbl="node1" presStyleIdx="2" presStyleCnt="3" custLinFactNeighborX="174">
        <dgm:presLayoutVars>
          <dgm:chMax val="0"/>
          <dgm:bulletEnabled val="1"/>
        </dgm:presLayoutVars>
      </dgm:prSet>
      <dgm:spPr/>
    </dgm:pt>
    <dgm:pt modelId="{956E7168-C98E-41BF-9A2B-2380AD5325D8}" type="pres">
      <dgm:prSet presAssocID="{BA27E68E-B626-45E2-AFA5-681A082C138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8B3AA507-40F1-45AD-B6A5-3B58DDC6A2BA}" srcId="{F5773A47-B640-458D-9AED-280388CAB737}" destId="{BD679639-DA78-4A4A-AC1F-58E21D071072}" srcOrd="1" destOrd="0" parTransId="{B1606204-2C50-4542-B781-83C536F8F9C8}" sibTransId="{CDC4D86D-1C32-4FEB-B8BC-8C7FDD37F38C}"/>
    <dgm:cxn modelId="{641C8109-D949-4EB5-BA72-49BB9D0ECF65}" type="presOf" srcId="{BD679639-DA78-4A4A-AC1F-58E21D071072}" destId="{5F76957A-FD33-4B21-9A95-FDA2CE4AFD79}" srcOrd="0" destOrd="0" presId="urn:microsoft.com/office/officeart/2005/8/layout/vList2"/>
    <dgm:cxn modelId="{8E250E35-9E3A-4D02-AAE1-EFB537E22978}" srcId="{C429822F-E8C8-49DF-B168-02DF688EC58A}" destId="{A10FCDCC-24AE-4024-B8C1-F38504DC5A21}" srcOrd="1" destOrd="0" parTransId="{95168B41-0DDE-423F-A5CB-A90097A66497}" sibTransId="{778E7B87-54FE-48AA-9C36-4FDFCA37C75C}"/>
    <dgm:cxn modelId="{04CE163D-5C9E-4F0C-9590-6912C5162DB8}" type="presOf" srcId="{39C372C0-8DF9-4E6E-9A0E-0F2168A4800B}" destId="{956E7168-C98E-41BF-9A2B-2380AD5325D8}" srcOrd="0" destOrd="2" presId="urn:microsoft.com/office/officeart/2005/8/layout/vList2"/>
    <dgm:cxn modelId="{BDEEA43D-DA00-4704-9A1F-008BBEF068E8}" srcId="{C429822F-E8C8-49DF-B168-02DF688EC58A}" destId="{0E0738AE-C2D6-4F10-B56C-01B41B43E038}" srcOrd="0" destOrd="0" parTransId="{EA1948A6-AD6B-484B-9B6C-91A2FB70417D}" sibTransId="{C005817F-B985-4569-ADFF-18574CAC24AF}"/>
    <dgm:cxn modelId="{FD1E525E-29A2-4397-843C-C4312D9CD912}" type="presOf" srcId="{B9EC9F49-FF04-4515-B55B-CD6170742F28}" destId="{F0324913-959B-4C58-98BC-07EE4EE5AC17}" srcOrd="0" destOrd="2" presId="urn:microsoft.com/office/officeart/2005/8/layout/vList2"/>
    <dgm:cxn modelId="{7ECEC265-AE10-4836-BEB3-9DEC4F483631}" type="presOf" srcId="{1E7B7E24-B3DB-4448-B661-281F09273FFE}" destId="{956E7168-C98E-41BF-9A2B-2380AD5325D8}" srcOrd="0" destOrd="0" presId="urn:microsoft.com/office/officeart/2005/8/layout/vList2"/>
    <dgm:cxn modelId="{61F1FE66-19D1-49FD-96E3-D581716D5F0D}" type="presOf" srcId="{A49DAAE2-BB6D-4F27-8597-2644DA68D57C}" destId="{956E7168-C98E-41BF-9A2B-2380AD5325D8}" srcOrd="0" destOrd="1" presId="urn:microsoft.com/office/officeart/2005/8/layout/vList2"/>
    <dgm:cxn modelId="{D0349469-7747-41F6-9FA4-F92C3330ACA7}" srcId="{BD679639-DA78-4A4A-AC1F-58E21D071072}" destId="{7E48C49B-8C0B-4E8D-A07D-01538A6D79E8}" srcOrd="0" destOrd="0" parTransId="{9B57B04D-099A-4E1F-8BC3-9B5040576592}" sibTransId="{0D25220B-631D-442E-81DE-BF544B9093A5}"/>
    <dgm:cxn modelId="{57CDDD6A-B5E8-49DD-AA26-F5028BEF6972}" type="presOf" srcId="{0E0738AE-C2D6-4F10-B56C-01B41B43E038}" destId="{B526743B-3FCD-48C6-8428-2C378669F3F1}" srcOrd="0" destOrd="0" presId="urn:microsoft.com/office/officeart/2005/8/layout/vList2"/>
    <dgm:cxn modelId="{ACA07C73-7A77-460E-8D56-359C189E3100}" type="presOf" srcId="{D13C6E80-B1BC-490C-B19F-7A20748AD623}" destId="{F0324913-959B-4C58-98BC-07EE4EE5AC17}" srcOrd="0" destOrd="1" presId="urn:microsoft.com/office/officeart/2005/8/layout/vList2"/>
    <dgm:cxn modelId="{2F60D37A-6FA9-4634-97E7-8DE8E0EF62FC}" srcId="{BD679639-DA78-4A4A-AC1F-58E21D071072}" destId="{B9EC9F49-FF04-4515-B55B-CD6170742F28}" srcOrd="2" destOrd="0" parTransId="{3CE01D65-7521-471C-9667-B59E46515CEE}" sibTransId="{07AD0B65-D01C-40E8-9D01-E688852285C9}"/>
    <dgm:cxn modelId="{90A3628A-7C57-4F5E-A047-97DBCE943B10}" type="presOf" srcId="{A10FCDCC-24AE-4024-B8C1-F38504DC5A21}" destId="{B526743B-3FCD-48C6-8428-2C378669F3F1}" srcOrd="0" destOrd="1" presId="urn:microsoft.com/office/officeart/2005/8/layout/vList2"/>
    <dgm:cxn modelId="{1DB4018C-7583-41D5-9CD6-A57F814E098E}" type="presOf" srcId="{C429822F-E8C8-49DF-B168-02DF688EC58A}" destId="{85580946-1001-41A7-84EC-B5649BB9243E}" srcOrd="0" destOrd="0" presId="urn:microsoft.com/office/officeart/2005/8/layout/vList2"/>
    <dgm:cxn modelId="{EE876090-CB83-4565-9F06-7560DDC5EB07}" srcId="{BA27E68E-B626-45E2-AFA5-681A082C1387}" destId="{1E7B7E24-B3DB-4448-B661-281F09273FFE}" srcOrd="0" destOrd="0" parTransId="{8F018E66-4540-425D-988D-62ADEE7E5267}" sibTransId="{744777D1-92E3-4271-9AAD-519A5A988B78}"/>
    <dgm:cxn modelId="{3F46F09E-76E4-4873-9B46-77A217633136}" srcId="{F5773A47-B640-458D-9AED-280388CAB737}" destId="{C429822F-E8C8-49DF-B168-02DF688EC58A}" srcOrd="0" destOrd="0" parTransId="{D1304B4E-C9AD-42A4-8C2D-A1B9B4356C89}" sibTransId="{3A4CF7A5-86BB-42CB-B19F-4C2A55331199}"/>
    <dgm:cxn modelId="{5DB574A4-168B-4016-851C-0AA64CE7A2D0}" srcId="{BA27E68E-B626-45E2-AFA5-681A082C1387}" destId="{A49DAAE2-BB6D-4F27-8597-2644DA68D57C}" srcOrd="1" destOrd="0" parTransId="{4D6A0C43-9611-46C3-A21A-D81CDA7D9878}" sibTransId="{3F739555-E627-4421-BFD5-E7827FECA74F}"/>
    <dgm:cxn modelId="{4F957BA8-2A43-4F2A-8EF7-867825D39C98}" srcId="{F5773A47-B640-458D-9AED-280388CAB737}" destId="{BA27E68E-B626-45E2-AFA5-681A082C1387}" srcOrd="2" destOrd="0" parTransId="{C300149E-8273-44EA-BB5C-F75435558F7C}" sibTransId="{FC73ABBB-A59B-4124-BFF4-112A66CC9C36}"/>
    <dgm:cxn modelId="{B4B980CE-4E02-4B8E-AF17-CF95AB3E77A8}" srcId="{BA27E68E-B626-45E2-AFA5-681A082C1387}" destId="{39C372C0-8DF9-4E6E-9A0E-0F2168A4800B}" srcOrd="2" destOrd="0" parTransId="{A564591C-138C-4D06-914B-3CB405AB6B30}" sibTransId="{280E743D-4E64-47A6-959B-93A905DEDEC4}"/>
    <dgm:cxn modelId="{88331ED7-F0B3-4A08-85E9-3197E5F1F5A0}" type="presOf" srcId="{BA27E68E-B626-45E2-AFA5-681A082C1387}" destId="{BBF79E1A-B649-4617-A246-D495910E5945}" srcOrd="0" destOrd="0" presId="urn:microsoft.com/office/officeart/2005/8/layout/vList2"/>
    <dgm:cxn modelId="{75F133DE-BC69-4A6C-8CA8-F301B5B74C47}" type="presOf" srcId="{7E48C49B-8C0B-4E8D-A07D-01538A6D79E8}" destId="{F0324913-959B-4C58-98BC-07EE4EE5AC17}" srcOrd="0" destOrd="0" presId="urn:microsoft.com/office/officeart/2005/8/layout/vList2"/>
    <dgm:cxn modelId="{B56754EA-D5C7-4ACF-953A-20A6B1E3C452}" type="presOf" srcId="{F5773A47-B640-458D-9AED-280388CAB737}" destId="{68E0969E-DF61-4E10-A82A-1CCAB906DC9A}" srcOrd="0" destOrd="0" presId="urn:microsoft.com/office/officeart/2005/8/layout/vList2"/>
    <dgm:cxn modelId="{6EA995EB-8823-4209-8D86-DF1489A8B7CB}" srcId="{BD679639-DA78-4A4A-AC1F-58E21D071072}" destId="{D13C6E80-B1BC-490C-B19F-7A20748AD623}" srcOrd="1" destOrd="0" parTransId="{C133DD28-1CE6-4E89-9E6B-3977954F9F9E}" sibTransId="{9120865C-A5B2-4B1B-B094-2A05FCC79FB1}"/>
    <dgm:cxn modelId="{AAB88283-6BC1-40E9-859D-C56B869AEC3B}" type="presParOf" srcId="{68E0969E-DF61-4E10-A82A-1CCAB906DC9A}" destId="{85580946-1001-41A7-84EC-B5649BB9243E}" srcOrd="0" destOrd="0" presId="urn:microsoft.com/office/officeart/2005/8/layout/vList2"/>
    <dgm:cxn modelId="{9E087BBF-C215-4AC2-AACC-A74DBB0AEF64}" type="presParOf" srcId="{68E0969E-DF61-4E10-A82A-1CCAB906DC9A}" destId="{B526743B-3FCD-48C6-8428-2C378669F3F1}" srcOrd="1" destOrd="0" presId="urn:microsoft.com/office/officeart/2005/8/layout/vList2"/>
    <dgm:cxn modelId="{14721856-269A-425E-BA39-CD5FC072F99D}" type="presParOf" srcId="{68E0969E-DF61-4E10-A82A-1CCAB906DC9A}" destId="{5F76957A-FD33-4B21-9A95-FDA2CE4AFD79}" srcOrd="2" destOrd="0" presId="urn:microsoft.com/office/officeart/2005/8/layout/vList2"/>
    <dgm:cxn modelId="{BF40A536-752A-4737-B6B2-D374278B5864}" type="presParOf" srcId="{68E0969E-DF61-4E10-A82A-1CCAB906DC9A}" destId="{F0324913-959B-4C58-98BC-07EE4EE5AC17}" srcOrd="3" destOrd="0" presId="urn:microsoft.com/office/officeart/2005/8/layout/vList2"/>
    <dgm:cxn modelId="{684ABA94-DD20-4766-94A8-FF367DF557CC}" type="presParOf" srcId="{68E0969E-DF61-4E10-A82A-1CCAB906DC9A}" destId="{BBF79E1A-B649-4617-A246-D495910E5945}" srcOrd="4" destOrd="0" presId="urn:microsoft.com/office/officeart/2005/8/layout/vList2"/>
    <dgm:cxn modelId="{C9F213DD-131D-4166-87A7-30C13125D97D}" type="presParOf" srcId="{68E0969E-DF61-4E10-A82A-1CCAB906DC9A}" destId="{956E7168-C98E-41BF-9A2B-2380AD5325D8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580946-1001-41A7-84EC-B5649BB9243E}">
      <dsp:nvSpPr>
        <dsp:cNvPr id="0" name=""/>
        <dsp:cNvSpPr/>
      </dsp:nvSpPr>
      <dsp:spPr>
        <a:xfrm>
          <a:off x="0" y="1592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 dirty="0"/>
            <a:t>Equipo electromecánico</a:t>
          </a:r>
        </a:p>
      </dsp:txBody>
      <dsp:txXfrm>
        <a:off x="25759" y="27351"/>
        <a:ext cx="4682407" cy="476152"/>
      </dsp:txXfrm>
    </dsp:sp>
    <dsp:sp modelId="{B526743B-3FCD-48C6-8428-2C378669F3F1}">
      <dsp:nvSpPr>
        <dsp:cNvPr id="0" name=""/>
        <dsp:cNvSpPr/>
      </dsp:nvSpPr>
      <dsp:spPr>
        <a:xfrm>
          <a:off x="0" y="529262"/>
          <a:ext cx="4733925" cy="5920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Generador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Turbinas</a:t>
          </a:r>
        </a:p>
      </dsp:txBody>
      <dsp:txXfrm>
        <a:off x="0" y="529262"/>
        <a:ext cx="4733925" cy="592020"/>
      </dsp:txXfrm>
    </dsp:sp>
    <dsp:sp modelId="{5F76957A-FD33-4B21-9A95-FDA2CE4AFD79}">
      <dsp:nvSpPr>
        <dsp:cNvPr id="0" name=""/>
        <dsp:cNvSpPr/>
      </dsp:nvSpPr>
      <dsp:spPr>
        <a:xfrm>
          <a:off x="0" y="1121282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2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/>
            <a:t>Equipo eléctrico y electrónico</a:t>
          </a:r>
        </a:p>
      </dsp:txBody>
      <dsp:txXfrm>
        <a:off x="25759" y="1147041"/>
        <a:ext cx="4682407" cy="476152"/>
      </dsp:txXfrm>
    </dsp:sp>
    <dsp:sp modelId="{F0324913-959B-4C58-98BC-07EE4EE5AC17}">
      <dsp:nvSpPr>
        <dsp:cNvPr id="0" name=""/>
        <dsp:cNvSpPr/>
      </dsp:nvSpPr>
      <dsp:spPr>
        <a:xfrm>
          <a:off x="0" y="1648953"/>
          <a:ext cx="473392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Relés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Tableros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Interruptores</a:t>
          </a:r>
        </a:p>
      </dsp:txBody>
      <dsp:txXfrm>
        <a:off x="0" y="1648953"/>
        <a:ext cx="4733925" cy="888030"/>
      </dsp:txXfrm>
    </dsp:sp>
    <dsp:sp modelId="{BBF79E1A-B649-4617-A246-D495910E5945}">
      <dsp:nvSpPr>
        <dsp:cNvPr id="0" name=""/>
        <dsp:cNvSpPr/>
      </dsp:nvSpPr>
      <dsp:spPr>
        <a:xfrm>
          <a:off x="0" y="2536983"/>
          <a:ext cx="4733925" cy="527670"/>
        </a:xfrm>
        <a:prstGeom prst="roundRect">
          <a:avLst/>
        </a:prstGeom>
        <a:solidFill>
          <a:schemeClr val="accent6">
            <a:alpha val="90000"/>
            <a:hueOff val="0"/>
            <a:satOff val="0"/>
            <a:lumOff val="0"/>
            <a:alphaOff val="-4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AR" sz="2200" kern="1200"/>
            <a:t>Equipo e instalaciones auxiliares</a:t>
          </a:r>
        </a:p>
      </dsp:txBody>
      <dsp:txXfrm>
        <a:off x="25759" y="2562742"/>
        <a:ext cx="4682407" cy="476152"/>
      </dsp:txXfrm>
    </dsp:sp>
    <dsp:sp modelId="{956E7168-C98E-41BF-9A2B-2380AD5325D8}">
      <dsp:nvSpPr>
        <dsp:cNvPr id="0" name=""/>
        <dsp:cNvSpPr/>
      </dsp:nvSpPr>
      <dsp:spPr>
        <a:xfrm>
          <a:off x="0" y="3064653"/>
          <a:ext cx="4733925" cy="8880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0302" tIns="27940" rIns="156464" bIns="27940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 de iluminación (en muros)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 de ventilación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AR" sz="1700" kern="1200" dirty="0">
              <a:solidFill>
                <a:schemeClr val="bg1"/>
              </a:solidFill>
            </a:rPr>
            <a:t>Sistemas de drenaje</a:t>
          </a:r>
        </a:p>
      </dsp:txBody>
      <dsp:txXfrm>
        <a:off x="0" y="3064653"/>
        <a:ext cx="4733925" cy="888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9134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16890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2124897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864167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415700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79106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s-ES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38995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93083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629496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93447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799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62188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628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5017223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230040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2907095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990799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284563EC-E4F4-4F56-9665-DB183AEF7DB5}" type="datetimeFigureOut">
              <a:rPr lang="es-AR" smtClean="0"/>
              <a:t>25/10/2019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7B1C2BD3-5CE9-4C40-A73D-7D515B24E251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139967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microsoft.com/office/2007/relationships/hdphoto" Target="../media/hdphoto7.wdp"/><Relationship Id="rId4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jpg"/><Relationship Id="rId5" Type="http://schemas.microsoft.com/office/2007/relationships/hdphoto" Target="../media/hdphoto8.wdp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FZvoz1lD3RI&amp;list=LLVHtx8ngPakS02nt3s6_PkQ&amp;index=6" TargetMode="External"/><Relationship Id="rId3" Type="http://schemas.openxmlformats.org/officeDocument/2006/relationships/image" Target="../media/image2.png"/><Relationship Id="rId7" Type="http://schemas.openxmlformats.org/officeDocument/2006/relationships/hyperlink" Target="https://www.youtube.com/watch?v=_Fm62t5QZgk&amp;list=LLVHtx8ngPakS02nt3s6_PkQ&amp;index=5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ocK9oxy8LBQ&amp;index=4&amp;list=LLVHtx8ngPakS02nt3s6_PkQ" TargetMode="External"/><Relationship Id="rId5" Type="http://schemas.openxmlformats.org/officeDocument/2006/relationships/hyperlink" Target="https://www.youtube.com/watch?v=THnNFsg3jtA&amp;index=2&amp;list=LLVHtx8ngPakS02nt3s6_PkQ" TargetMode="External"/><Relationship Id="rId4" Type="http://schemas.openxmlformats.org/officeDocument/2006/relationships/hyperlink" Target="https://www.youtube.com/watch?v=VqPraHZjrbU&amp;index=4&amp;list=LLVHtx8ngPakS02nt3s6_PkQ&amp;t=0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33400" y="2178424"/>
            <a:ext cx="6154713" cy="1479177"/>
          </a:xfrm>
        </p:spPr>
        <p:txBody>
          <a:bodyPr/>
          <a:lstStyle/>
          <a:p>
            <a:r>
              <a:rPr lang="es-AR" dirty="0"/>
              <a:t>CASA DE MÁQUINAS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s-AR" dirty="0"/>
              <a:t>Aprovechamientos Hidráulicos</a:t>
            </a:r>
          </a:p>
          <a:p>
            <a:r>
              <a:rPr lang="es-AR" dirty="0"/>
              <a:t>Curso 2018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0306" y="6306670"/>
            <a:ext cx="48274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1600" dirty="0"/>
              <a:t>Alumno: Guillermo Arreghini Méndez</a:t>
            </a:r>
          </a:p>
        </p:txBody>
      </p:sp>
    </p:spTree>
    <p:extLst>
      <p:ext uri="{BB962C8B-B14F-4D97-AF65-F5344CB8AC3E}">
        <p14:creationId xmlns:p14="http://schemas.microsoft.com/office/powerpoint/2010/main" val="7071709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4571990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8194" name="Picture 2" descr="Resultado de imagen para expropiacion de terreno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354" y="2894536"/>
            <a:ext cx="3439776" cy="2380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9157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5136774"/>
            <a:ext cx="3334871" cy="147732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Para aprovechar el salto de un río, se eleva el nivel  de agua con un azud.</a:t>
            </a:r>
          </a:p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¿Dónde se coloca la casa de máquinas?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505608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>
            <a:off x="4195482" y="5286919"/>
            <a:ext cx="919324" cy="58851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Imagen 10"/>
          <p:cNvPicPr>
            <a:picLocks noChangeAspect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248" y="2291461"/>
            <a:ext cx="3315163" cy="2572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5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89" b="-1"/>
          <a:stretch/>
        </p:blipFill>
        <p:spPr bwMode="auto">
          <a:xfrm>
            <a:off x="714934" y="2291461"/>
            <a:ext cx="3755279" cy="228616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6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70" r="3826" b="5449"/>
          <a:stretch/>
        </p:blipFill>
        <p:spPr bwMode="auto">
          <a:xfrm>
            <a:off x="522278" y="4667434"/>
            <a:ext cx="4140589" cy="2000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372235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5136774"/>
            <a:ext cx="333487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Se debe buscar una armonía con el paisaje.</a:t>
            </a:r>
          </a:p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Realizar distribución conveniente de pisos y sectores.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5567072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 flipV="1">
            <a:off x="4195482" y="5736939"/>
            <a:ext cx="919324" cy="60966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Imagen 14"/>
          <p:cNvPicPr/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482" y="2240371"/>
            <a:ext cx="4410636" cy="26393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352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3. Tipos de casas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0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Según la disposición altimétrica de la casa de máquinas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17589" y="2696657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en superficie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85547" y="2696656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en caverna</a:t>
            </a:r>
          </a:p>
        </p:txBody>
      </p:sp>
      <p:cxnSp>
        <p:nvCxnSpPr>
          <p:cNvPr id="10" name="Conector recto de flecha 9"/>
          <p:cNvCxnSpPr>
            <a:stCxn id="8" idx="2"/>
            <a:endCxn id="7" idx="0"/>
          </p:cNvCxnSpPr>
          <p:nvPr/>
        </p:nvCxnSpPr>
        <p:spPr>
          <a:xfrm flipH="1">
            <a:off x="2811551" y="2088478"/>
            <a:ext cx="1795187" cy="60817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8" idx="2"/>
            <a:endCxn id="9" idx="0"/>
          </p:cNvCxnSpPr>
          <p:nvPr/>
        </p:nvCxnSpPr>
        <p:spPr>
          <a:xfrm>
            <a:off x="4606738" y="2088478"/>
            <a:ext cx="1772771" cy="608178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18" name="Picture 2" descr="Resultado de imagen para central hidroelectrica en caverna"/>
          <p:cNvPicPr>
            <a:picLocks noChangeAspect="1" noChangeArrowheads="1"/>
          </p:cNvPicPr>
          <p:nvPr/>
        </p:nvPicPr>
        <p:blipFill>
          <a:blip r:embed="rId4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110" y="3662844"/>
            <a:ext cx="4284008" cy="2641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n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59" b="19215"/>
          <a:stretch/>
        </p:blipFill>
        <p:spPr>
          <a:xfrm>
            <a:off x="607358" y="3662844"/>
            <a:ext cx="3684495" cy="263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858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7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3. Tipos de casas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04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Según la disposición planimétrica</a:t>
            </a:r>
          </a:p>
        </p:txBody>
      </p:sp>
      <p:sp>
        <p:nvSpPr>
          <p:cNvPr id="7" name="CuadroTexto 6"/>
          <p:cNvSpPr txBox="1"/>
          <p:nvPr/>
        </p:nvSpPr>
        <p:spPr>
          <a:xfrm>
            <a:off x="1817589" y="2696657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a pie de presa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385547" y="2696656"/>
            <a:ext cx="1987924" cy="646331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i="1" dirty="0">
                <a:solidFill>
                  <a:srgbClr val="FF0000"/>
                </a:solidFill>
                <a:latin typeface="Book Antiqua" panose="02040602050305030304" pitchFamily="18" charset="0"/>
              </a:rPr>
              <a:t>Centrales alejadas del pie de presa</a:t>
            </a:r>
          </a:p>
        </p:txBody>
      </p:sp>
      <p:cxnSp>
        <p:nvCxnSpPr>
          <p:cNvPr id="10" name="Conector recto de flecha 9"/>
          <p:cNvCxnSpPr>
            <a:stCxn id="8" idx="2"/>
            <a:endCxn id="7" idx="0"/>
          </p:cNvCxnSpPr>
          <p:nvPr/>
        </p:nvCxnSpPr>
        <p:spPr>
          <a:xfrm flipH="1">
            <a:off x="2811551" y="2088478"/>
            <a:ext cx="1795187" cy="608179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de flecha 10"/>
          <p:cNvCxnSpPr>
            <a:stCxn id="8" idx="2"/>
            <a:endCxn id="9" idx="0"/>
          </p:cNvCxnSpPr>
          <p:nvPr/>
        </p:nvCxnSpPr>
        <p:spPr>
          <a:xfrm>
            <a:off x="4606738" y="2088478"/>
            <a:ext cx="1772771" cy="608178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Imagen 11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/>
                    </a14:imgEffect>
                  </a14:imgLayer>
                </a14:imgProps>
              </a:ext>
            </a:extLst>
          </a:blip>
          <a:srcRect t="7978"/>
          <a:stretch/>
        </p:blipFill>
        <p:spPr bwMode="auto">
          <a:xfrm>
            <a:off x="1817589" y="3717399"/>
            <a:ext cx="5544324" cy="29805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346" y="3717398"/>
            <a:ext cx="6298809" cy="1963852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47785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7" grpId="0" animBg="1"/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06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4.a)   Central de alto caudal y bajo desnivel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presa comprende en su misma estructura a la casa de máquinas.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disposición es compacta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entrada de agua a la turbina se hace por medio de una cámara construida en la misma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4" name="Imagen 13" descr="centralhidro02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65728" y="3752203"/>
            <a:ext cx="3438927" cy="2984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Cuadro de texto 2"/>
          <p:cNvSpPr txBox="1">
            <a:spLocks noChangeArrowheads="1"/>
          </p:cNvSpPr>
          <p:nvPr/>
        </p:nvSpPr>
        <p:spPr bwMode="auto">
          <a:xfrm>
            <a:off x="5096177" y="3612926"/>
            <a:ext cx="3372130" cy="312356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Embalse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Presa de contención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Obra de toma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Conducto de entrada del agua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Compuertas planas de entrada, en posición "izadas"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Turbina hidráulica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Alternador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Directrices para regulación de la entrada de agua a turbina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Puente grúa de la sala de máquinas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Salida de agua (tubo de aspiración)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Compuertas planas de salida, en posición "izadas"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12.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 Puente grúa para maniobrar compuertas de salida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13.</a:t>
            </a:r>
            <a:r>
              <a:rPr lang="es-ES_tradnl" sz="9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Puente grúa para maniobrar compuertas de entrada.</a:t>
            </a:r>
            <a:endParaRPr lang="es-AR" sz="1100" dirty="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247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4.b)   Central de caudal medio y desnivel medio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_tradnl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ala de máquinas al pie de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El agua ingresa por la toma y es llevada hasta las turbinas por medio de conductos metálicos embutidos en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Imagen 8" descr="CentralHidro030"/>
          <p:cNvPicPr/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 l="1619"/>
          <a:stretch/>
        </p:blipFill>
        <p:spPr bwMode="auto">
          <a:xfrm>
            <a:off x="1286768" y="3302849"/>
            <a:ext cx="4499610" cy="3480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uadro de texto 2"/>
          <p:cNvSpPr txBox="1">
            <a:spLocks noChangeArrowheads="1"/>
          </p:cNvSpPr>
          <p:nvPr/>
        </p:nvSpPr>
        <p:spPr bwMode="auto">
          <a:xfrm>
            <a:off x="5911104" y="3534510"/>
            <a:ext cx="2695014" cy="277306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Embalse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Toma de agua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metálico embutido en la represa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Compuertas de entrada en posición de izada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Válvulas de entrada de agua a turbinas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Turbina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Alternador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8. 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Puente grúa de la central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  Compuerta de salida "izada"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10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para izada de la compuerta de salida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11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de salida.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790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4. Esquemas según desnivel y caudal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18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4.c)   Central de bajo caudal y desnivel alto</a:t>
            </a: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Sala de máquinas alejada de la presa.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98107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ES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El agua llega por medio de una tubería a presión desde la toma, y en el trayecto suele haber una chimenea de equilibrio.</a:t>
            </a: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1" name="Imagen 10" descr="centralhidro0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72888" y="3316297"/>
            <a:ext cx="5869116" cy="3205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Cuadro de texto 2"/>
          <p:cNvSpPr txBox="1">
            <a:spLocks noChangeArrowheads="1"/>
          </p:cNvSpPr>
          <p:nvPr/>
        </p:nvSpPr>
        <p:spPr bwMode="auto">
          <a:xfrm>
            <a:off x="6360991" y="3527498"/>
            <a:ext cx="2339256" cy="261917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1. 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Tubería forzada desde la chimenea de equilibrio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Válvula de regulación y cierre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de sala de válvulas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Turbina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Alternador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de la sala de máquinas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Compuertas de salida "izadas"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8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Puente grúa para las compuertas de salida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s-ES_tradnl" sz="9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9</a:t>
            </a:r>
            <a:r>
              <a:rPr lang="es-ES_tradnl" sz="90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Conducto de salida (tubo de aspiración).</a:t>
            </a:r>
            <a:endParaRPr lang="es-AR" sz="1100">
              <a:effectLst/>
              <a:latin typeface="Arial" panose="020B060402020202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5032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4151138524"/>
              </p:ext>
            </p:extLst>
          </p:nvPr>
        </p:nvGraphicFramePr>
        <p:xfrm>
          <a:off x="2433358" y="1908642"/>
          <a:ext cx="4733925" cy="3954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4236741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9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54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5.a) Grupo turbogenerador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Turbina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es el elemento encargado de transformar la energía hidráulica en mecánica para accionar el generador. 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b="1" i="1" dirty="0">
                <a:solidFill>
                  <a:schemeClr val="accent4">
                    <a:lumMod val="75000"/>
                  </a:schemeClr>
                </a:solidFill>
                <a:latin typeface="Book Antiqua" panose="02040602050305030304" pitchFamily="18" charset="0"/>
              </a:rPr>
              <a:t>Generador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es la máquina que transforma la energía mecánica en eléctrica (corriente alterna). Está formado por dos elementos principales:</a:t>
            </a:r>
          </a:p>
          <a:p>
            <a:pPr marL="192088" lvl="1" indent="-192088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Estator</a:t>
            </a:r>
            <a:r>
              <a:rPr lang="es-AR" sz="1400" dirty="0">
                <a:solidFill>
                  <a:schemeClr val="bg1"/>
                </a:solidFill>
                <a:latin typeface="Book Antiqua" panose="02040602050305030304" pitchFamily="18" charset="0"/>
              </a:rPr>
              <a:t>: elemento fijo.</a:t>
            </a: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</a:p>
          <a:p>
            <a:pPr marL="192088" indent="-192088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s-AR" sz="1400" b="1" dirty="0">
                <a:solidFill>
                  <a:schemeClr val="bg1"/>
                </a:solidFill>
                <a:latin typeface="Book Antiqua" panose="02040602050305030304" pitchFamily="18" charset="0"/>
              </a:rPr>
              <a:t>Rotor</a:t>
            </a:r>
            <a:r>
              <a:rPr lang="es-AR" sz="1400" dirty="0">
                <a:solidFill>
                  <a:schemeClr val="bg1"/>
                </a:solidFill>
                <a:latin typeface="Book Antiqua" panose="02040602050305030304" pitchFamily="18" charset="0"/>
              </a:rPr>
              <a:t>: gira concéntricamente al estator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4090" y="3805518"/>
            <a:ext cx="4700228" cy="2726132"/>
          </a:xfrm>
          <a:prstGeom prst="rect">
            <a:avLst/>
          </a:prstGeom>
        </p:spPr>
      </p:pic>
      <p:pic>
        <p:nvPicPr>
          <p:cNvPr id="9" name="5 Marcador de contenido" descr="roto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44393" y="3647867"/>
            <a:ext cx="4559925" cy="3041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589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Estructura de la presentación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315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Función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Ubicación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Tipos de casas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Esquemas según desnivel y caudal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Elementos de la casa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Superficie de planta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Altura del piso de casa de máquinas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Iluminación</a:t>
            </a:r>
          </a:p>
          <a:p>
            <a:pPr marL="342900" indent="-342900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AutoNum type="arabicPeriod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Ejemplos</a:t>
            </a:r>
          </a:p>
        </p:txBody>
      </p:sp>
      <p:pic>
        <p:nvPicPr>
          <p:cNvPr id="1026" name="Picture 2" descr="Resultado de imagen para darsena de restitucion central hidroelectrica"/>
          <p:cNvPicPr>
            <a:picLocks noChangeAspect="1" noChangeArrowheads="1"/>
          </p:cNvPicPr>
          <p:nvPr/>
        </p:nvPicPr>
        <p:blipFill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7715" y="1683944"/>
            <a:ext cx="4089681" cy="242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0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91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5.b) Sala de control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Es el sitio donde un personal debidamente capacitado efectúa el control del proceso total de generación de la planta.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Para tal efecto cuenta con tableros indicadores, alarmas y protecciones, sistemas de comunicación, tableros de mano para las subestaciones, entre otros.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3598314"/>
            <a:ext cx="4184883" cy="313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40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5. Elementos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b="1" dirty="0">
                <a:solidFill>
                  <a:srgbClr val="C00000"/>
                </a:solidFill>
                <a:latin typeface="Book Antiqua" panose="02040602050305030304" pitchFamily="18" charset="0"/>
              </a:rPr>
              <a:t>5.c) Equipos auxiliares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Bombas de agua para enfriamiento de las unidades.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Bombas lubricantes.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Extintores de fuego.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Equipos para auto-alimentación eléctrica.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Puente-grúa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Oficinas y salas varías</a:t>
            </a:r>
          </a:p>
          <a:p>
            <a:pPr marL="10763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Taller y Bodega</a:t>
            </a:r>
          </a:p>
        </p:txBody>
      </p:sp>
    </p:spTree>
    <p:extLst>
      <p:ext uri="{BB962C8B-B14F-4D97-AF65-F5344CB8AC3E}">
        <p14:creationId xmlns:p14="http://schemas.microsoft.com/office/powerpoint/2010/main" val="387093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655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superficie en planta va a depender de la clase de turbinas que se adopte y de la agrupación de éstas con los generadores que muevan.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En estudios preliminares de centrales se pueden utilizar ábacos.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2027" y="3354549"/>
            <a:ext cx="3739273" cy="2783540"/>
          </a:xfrm>
          <a:prstGeom prst="rect">
            <a:avLst/>
          </a:prstGeom>
        </p:spPr>
      </p:pic>
      <p:pic>
        <p:nvPicPr>
          <p:cNvPr id="12" name="Imagen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817" y="2859893"/>
            <a:ext cx="3844885" cy="37560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8357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5084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Criterios generales: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Los espacios entre máquinas han de ser amplios. </a:t>
            </a:r>
            <a:r>
              <a:rPr lang="es-A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Pasillo de 1,80 a 2,40 m de ancho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 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Siendo </a:t>
            </a:r>
            <a:r>
              <a:rPr lang="es-AR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nec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 la superficie necesaria para instalar los grupos generadores, se recomienda que la superficie de la central (</a:t>
            </a:r>
            <a:r>
              <a:rPr lang="es-AR" sz="16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cen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) sea:   </a:t>
            </a:r>
            <a:r>
              <a:rPr lang="es-AR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="1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cen</a:t>
            </a:r>
            <a:r>
              <a:rPr lang="es-AR" sz="1600" b="1" dirty="0">
                <a:solidFill>
                  <a:schemeClr val="bg1"/>
                </a:solidFill>
                <a:latin typeface="Book Antiqua" panose="02040602050305030304" pitchFamily="18" charset="0"/>
              </a:rPr>
              <a:t>  =  1,8 a 2,5 . </a:t>
            </a:r>
            <a:r>
              <a:rPr lang="es-AR" sz="1600" b="1" dirty="0" err="1">
                <a:solidFill>
                  <a:schemeClr val="bg1"/>
                </a:solidFill>
                <a:latin typeface="Book Antiqua" panose="02040602050305030304" pitchFamily="18" charset="0"/>
              </a:rPr>
              <a:t>S</a:t>
            </a:r>
            <a:r>
              <a:rPr lang="es-AR" sz="1600" b="1" baseline="-25000" dirty="0" err="1">
                <a:solidFill>
                  <a:schemeClr val="bg1"/>
                </a:solidFill>
                <a:latin typeface="Book Antiqua" panose="02040602050305030304" pitchFamily="18" charset="0"/>
              </a:rPr>
              <a:t>nec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A la entrada de la Casa de Máquinas debe quedar área suficiente para poder descargar la maquinaria o poder retirar allí la que necesite reparación.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Las puertas de acceso a la sala deben ser suficientemente amplias para dar paso a la caja más voluminosa que contenga la maquinaria. </a:t>
            </a:r>
          </a:p>
          <a:p>
            <a:pPr marL="806450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En esta área, o en la que se habilite para taller, debe haber posibilidad de desmontar los elementos de la maquinaria sirviéndose del puente-grúa.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306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6. Superficie en planta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850842" cy="314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Caso especial a evaluar   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  <a:sym typeface="Wingdings" panose="05000000000000000000" pitchFamily="2" charset="2"/>
              </a:rPr>
              <a:t>  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</a:t>
            </a:r>
            <a:r>
              <a:rPr lang="es-AR" u="sng" dirty="0">
                <a:solidFill>
                  <a:schemeClr val="bg1"/>
                </a:solidFill>
                <a:latin typeface="Book Antiqua" panose="02040602050305030304" pitchFamily="18" charset="0"/>
              </a:rPr>
              <a:t>Puente Grúa</a:t>
            </a:r>
          </a:p>
          <a:p>
            <a:pPr marL="8064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Su potencia debe ser al menos igual al peso de la máquina o fracción de la misma que se deba mover. </a:t>
            </a:r>
          </a:p>
          <a:p>
            <a:pPr marL="80645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Por debajo del puente grúa debe quedar espacio suficiente para que, estando suspendida la mayor pieza de una de las máquinas o toda entera, pueda pasar por encima de las otras máquinas montadas.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1"/>
          <a:stretch/>
        </p:blipFill>
        <p:spPr bwMode="auto">
          <a:xfrm>
            <a:off x="2541587" y="3844090"/>
            <a:ext cx="4235731" cy="277509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50669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7. Altura del piso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27330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El piso debe colocarse a una altura tal que no sea alcanzado por las máximas crecidas. </a:t>
            </a:r>
          </a:p>
          <a:p>
            <a:pPr marL="631825" lvl="0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Turbinas de eje vertical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se consigue prolongando suficientemente el eje.</a:t>
            </a:r>
          </a:p>
          <a:p>
            <a:pPr marL="631825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Turbinas de eje horizontal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: el límite de altura sobre el nivel mínimo de restitución lo da la altura máxima estática que puede permitirse al tubo de aspiración, menos la altura que quedará entre el eje y el piso (1 metro).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bright="10000" contrast="3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4216" y="3972111"/>
            <a:ext cx="4444604" cy="280634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66" y="3972110"/>
            <a:ext cx="2733810" cy="26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30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7. Altura del piso de la casa de máquinas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Cuando por circunstancias especiales (economía principalmente) se decide colocar el piso bajo el nivel de máxima crecida, se deben tomar precauciones especiales:</a:t>
            </a:r>
          </a:p>
          <a:p>
            <a:pPr marL="4665663" lvl="0" indent="-269875" algn="just" defTabSz="1196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Construir muros y pisos impermeables, y disponer cierres herméticos para los vanos.</a:t>
            </a:r>
          </a:p>
          <a:p>
            <a:pPr marL="4665663" lvl="0" indent="-269875" algn="just" defTabSz="1196975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v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Colocar bombas encima del nivel de máxima crecida con el fin de eliminar el agua que pueda filtrarse.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pic>
        <p:nvPicPr>
          <p:cNvPr id="18434" name="Picture 2" descr="Imagen relacionad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2921074"/>
            <a:ext cx="4245188" cy="31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6198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8. Iluminación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6043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La sala debe estar muy iluminada para que las máquinas se inspeccionen bien. Entonces los ventanales deben proyectarse con gran amplitud. </a:t>
            </a:r>
          </a:p>
          <a:p>
            <a:pPr marL="806450" lvl="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</a:t>
            </a: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iluminación lateral 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es la más conveniente.</a:t>
            </a: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La </a:t>
            </a:r>
            <a:r>
              <a:rPr lang="es-AR" sz="1600" b="1" dirty="0">
                <a:solidFill>
                  <a:srgbClr val="C00000"/>
                </a:solidFill>
                <a:latin typeface="Book Antiqua" panose="02040602050305030304" pitchFamily="18" charset="0"/>
              </a:rPr>
              <a:t>iluminación cenital </a:t>
            </a:r>
            <a:r>
              <a:rPr lang="es-AR" sz="1600" dirty="0">
                <a:solidFill>
                  <a:schemeClr val="bg1"/>
                </a:solidFill>
                <a:latin typeface="Book Antiqua" panose="02040602050305030304" pitchFamily="18" charset="0"/>
              </a:rPr>
              <a:t>debe desecharse ante el peligro de formación de goteras por la condensación interior del vapor de agua.</a:t>
            </a: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806450" indent="-1746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marL="631825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sz="16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endParaRPr lang="es-AR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Debe preverse un alumbrado de socorro alimentado por baterías para casos de averías en la instalación principal.</a:t>
            </a:r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02" y="3776756"/>
            <a:ext cx="2418355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7779" y="3776754"/>
            <a:ext cx="1991924" cy="144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48" y="3776754"/>
            <a:ext cx="2070290" cy="1440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40804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9. Ejemplos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607358" y="1683944"/>
            <a:ext cx="799876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a) Presas Cóndor Cliff y La Barrancosa (Santa Cruz, Argentina)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4"/>
              </a:rPr>
              <a:t>https://www.youtube.com/watch?v=VqPraHZjrbU&amp;index=4&amp;list=LLVHtx8ngPakS02nt3s6_PkQ&amp;t=0s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b) Proyecto Hidroeléctrico </a:t>
            </a:r>
            <a:r>
              <a:rPr lang="es-AR" dirty="0" err="1">
                <a:solidFill>
                  <a:schemeClr val="bg1"/>
                </a:solidFill>
                <a:latin typeface="Book Antiqua" panose="02040602050305030304" pitchFamily="18" charset="0"/>
              </a:rPr>
              <a:t>Chicoasen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II (Chiapas, México)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5"/>
              </a:rPr>
              <a:t>https://www.youtube.com/watch?v=THnNFsg3jtA&amp;index=2&amp;list=LLVHtx8ngPakS02nt3s6_PkQ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c) Proyecto Hidroeléctrico Sogamoso (Girón, Colombia)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6"/>
              </a:rPr>
              <a:t>https://www.youtube.com/watch?v=ocK9oxy8LBQ&amp;index=4&amp;list=LLVHtx8ngPakS02nt3s6_PkQ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d) Proyecto Hidroeléctrico </a:t>
            </a:r>
            <a:r>
              <a:rPr lang="es-AR" dirty="0" err="1">
                <a:solidFill>
                  <a:schemeClr val="bg1"/>
                </a:solidFill>
                <a:latin typeface="Book Antiqua" panose="02040602050305030304" pitchFamily="18" charset="0"/>
              </a:rPr>
              <a:t>Ituango</a:t>
            </a: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 (Antioquia, Colombia)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7"/>
              </a:rPr>
              <a:t>https://www.youtube.com/watch?v=_Fm62t5QZgk&amp;list=LLVHtx8ngPakS02nt3s6_PkQ&amp;index=5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e) Central Hidroeléctrica Angostura (8va región, Chile)</a:t>
            </a:r>
          </a:p>
          <a:p>
            <a:pPr algn="ctr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sz="1200" dirty="0">
                <a:solidFill>
                  <a:schemeClr val="bg1"/>
                </a:solidFill>
                <a:latin typeface="Book Antiqua" panose="02040602050305030304" pitchFamily="18" charset="0"/>
                <a:hlinkClick r:id="rId8"/>
              </a:rPr>
              <a:t>https://www.youtube.com/watch?v=FZvoz1lD3RI&amp;list=LLVHtx8ngPakS02nt3s6_PkQ&amp;index=6</a:t>
            </a:r>
            <a:endParaRPr lang="es-AR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7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34252" y="2702859"/>
            <a:ext cx="7998760" cy="1479175"/>
          </a:xfrm>
        </p:spPr>
        <p:txBody>
          <a:bodyPr anchor="ctr">
            <a:norm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  <a:t>MUCHAS GRACIAS</a:t>
            </a:r>
            <a:b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</a:br>
            <a:r>
              <a:rPr lang="es-AR" sz="3200" b="1" cap="none" dirty="0">
                <a:solidFill>
                  <a:schemeClr val="bg1"/>
                </a:solidFill>
                <a:latin typeface="AR BLANCA" panose="02000000000000000000" pitchFamily="2" charset="0"/>
              </a:rPr>
              <a:t>POR SU ATENCIÓN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1. Función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Es el edificio que sirve para albergar a las turbinas y los generadores, así como al equipo auxiliar necesario para garantizar su funcionamiento, control, servicio y mantenimiento.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También se tienen los sistemas de mando, protección, automatización, talleres, transportes, etc. 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631"/>
          <a:stretch/>
        </p:blipFill>
        <p:spPr bwMode="auto">
          <a:xfrm>
            <a:off x="2770096" y="3818965"/>
            <a:ext cx="4276396" cy="28052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8648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Otros</a:t>
            </a:r>
          </a:p>
        </p:txBody>
      </p:sp>
      <p:pic>
        <p:nvPicPr>
          <p:cNvPr id="2054" name="Picture 6" descr="Resultado de imagen para central hidro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408" y="2292123"/>
            <a:ext cx="4375710" cy="2399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69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2164977"/>
            <a:ext cx="3334871" cy="92333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Ubicar la casa de máquinas lo más cerca posible del punto de desagüe al río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2164977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>
            <a:off x="4195482" y="2395810"/>
            <a:ext cx="919324" cy="230832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Resultado de imagen para canal de restitucion central hidroelectric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2450" y="3408049"/>
            <a:ext cx="4902161" cy="275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37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9" name="CuadroTexto 8"/>
          <p:cNvSpPr txBox="1"/>
          <p:nvPr/>
        </p:nvSpPr>
        <p:spPr>
          <a:xfrm>
            <a:off x="5114806" y="2164977"/>
            <a:ext cx="3334871" cy="12003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AR" u="sng" dirty="0">
                <a:solidFill>
                  <a:srgbClr val="FF0000"/>
                </a:solidFill>
                <a:latin typeface="Book Antiqua" panose="02040602050305030304" pitchFamily="18" charset="0"/>
              </a:rPr>
              <a:t>Buscar buena cimentación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Cimentación sobre roca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Pilotes</a:t>
            </a:r>
          </a:p>
          <a:p>
            <a:pPr marL="192088" indent="-192088">
              <a:buFont typeface="Arial" panose="020B0604020202020204" pitchFamily="34" charset="0"/>
              <a:buChar char="•"/>
            </a:pPr>
            <a:r>
              <a:rPr lang="es-AR" dirty="0">
                <a:solidFill>
                  <a:srgbClr val="FF0000"/>
                </a:solidFill>
                <a:latin typeface="Book Antiqua" panose="02040602050305030304" pitchFamily="18" charset="0"/>
              </a:rPr>
              <a:t>Platea hormigón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266251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cxnSp>
        <p:nvCxnSpPr>
          <p:cNvPr id="12" name="Conector recto de flecha 11"/>
          <p:cNvCxnSpPr>
            <a:stCxn id="10" idx="3"/>
            <a:endCxn id="9" idx="1"/>
          </p:cNvCxnSpPr>
          <p:nvPr/>
        </p:nvCxnSpPr>
        <p:spPr>
          <a:xfrm flipV="1">
            <a:off x="4195482" y="2765142"/>
            <a:ext cx="919324" cy="128207"/>
          </a:xfrm>
          <a:prstGeom prst="straightConnector1">
            <a:avLst/>
          </a:prstGeom>
          <a:ln w="38100">
            <a:solidFill>
              <a:srgbClr val="FF0000">
                <a:alpha val="60000"/>
              </a:srgb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98" name="Picture 2" descr="Resultado de imagen para cimentaciÃ³n con pilotes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806" y="3362004"/>
            <a:ext cx="3334871" cy="326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826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3133161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058" y="2292123"/>
            <a:ext cx="4536140" cy="3402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6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3603806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5122" name="Picture 2" descr="Resultado de imagen para acceso casa de maquinas subterrane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82"/>
          <a:stretch/>
        </p:blipFill>
        <p:spPr bwMode="auto">
          <a:xfrm>
            <a:off x="4993784" y="2441803"/>
            <a:ext cx="3249264" cy="3505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6770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100000">
              <a:srgbClr val="75A8C6"/>
            </a:gs>
            <a:gs pos="0">
              <a:schemeClr val="tx2">
                <a:lumMod val="20000"/>
                <a:lumOff val="80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07358" y="1075765"/>
            <a:ext cx="7998760" cy="608179"/>
          </a:xfrm>
        </p:spPr>
        <p:txBody>
          <a:bodyPr anchor="ctr">
            <a:normAutofit/>
          </a:bodyPr>
          <a:lstStyle/>
          <a:p>
            <a:r>
              <a:rPr lang="es-AR" sz="2400" b="1" cap="none" dirty="0">
                <a:solidFill>
                  <a:schemeClr val="bg1"/>
                </a:solidFill>
                <a:latin typeface="Bookman Old Style" panose="02050604050505020204" pitchFamily="18" charset="0"/>
              </a:rPr>
              <a:t>2. Ubicación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7" y="196194"/>
            <a:ext cx="2003612" cy="67905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89" y="261562"/>
            <a:ext cx="2030506" cy="548322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607358" y="1683944"/>
            <a:ext cx="799876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Algunos criterios generales que definirán la ubicación: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Canal de restitución corto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Tipo de base de apoyo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Futuras ampliaciones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Facilidad de acceso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/>
                </a:solidFill>
                <a:latin typeface="Book Antiqua" panose="02040602050305030304" pitchFamily="18" charset="0"/>
              </a:rPr>
              <a:t>Desnivel del terreno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Adquisición de terrenos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Saltos en ríos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Aspectos arquitectónicos</a:t>
            </a:r>
          </a:p>
          <a:p>
            <a:pPr marL="538163" indent="-285750" algn="just">
              <a:lnSpc>
                <a:spcPct val="120000"/>
              </a:lnSpc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s-AR" dirty="0">
                <a:solidFill>
                  <a:schemeClr val="bg1">
                    <a:lumMod val="50000"/>
                    <a:lumOff val="50000"/>
                  </a:schemeClr>
                </a:solidFill>
                <a:latin typeface="Book Antiqua" panose="02040602050305030304" pitchFamily="18" charset="0"/>
              </a:rPr>
              <a:t>Otros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714934" y="4074451"/>
            <a:ext cx="3480548" cy="46166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7170" name="Picture 2" descr="Resultado de imagen para central a pie de presa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003" y="2238335"/>
            <a:ext cx="3704477" cy="21699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n relacionada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0" r="14017"/>
          <a:stretch/>
        </p:blipFill>
        <p:spPr bwMode="auto">
          <a:xfrm>
            <a:off x="5222110" y="4536116"/>
            <a:ext cx="3120262" cy="221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382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ctor">
  <a:themeElements>
    <a:clrScheme name="Sec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c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c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1238</TotalTime>
  <Words>1757</Words>
  <Application>Microsoft Office PowerPoint</Application>
  <PresentationFormat>Presentación en pantalla (4:3)</PresentationFormat>
  <Paragraphs>253</Paragraphs>
  <Slides>29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8" baseType="lpstr">
      <vt:lpstr>AR BLANCA</vt:lpstr>
      <vt:lpstr>Arial</vt:lpstr>
      <vt:lpstr>Book Antiqua</vt:lpstr>
      <vt:lpstr>Bookman Old Style</vt:lpstr>
      <vt:lpstr>Century Gothic</vt:lpstr>
      <vt:lpstr>Courier New</vt:lpstr>
      <vt:lpstr>Wingdings</vt:lpstr>
      <vt:lpstr>Wingdings 3</vt:lpstr>
      <vt:lpstr>Sector</vt:lpstr>
      <vt:lpstr>CASA DE MÁQUINAS</vt:lpstr>
      <vt:lpstr>Estructura de la presentación</vt:lpstr>
      <vt:lpstr>1. Función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2. Ubicación</vt:lpstr>
      <vt:lpstr>3. Tipos de casas de máquinas</vt:lpstr>
      <vt:lpstr>3. Tipos de casas de máquinas</vt:lpstr>
      <vt:lpstr>4. Esquemas según desnivel y caudal</vt:lpstr>
      <vt:lpstr>4. Esquemas según desnivel y caudal</vt:lpstr>
      <vt:lpstr>4. Esquemas según desnivel y caudal</vt:lpstr>
      <vt:lpstr>5. Elementos de la casa de máquinas</vt:lpstr>
      <vt:lpstr>5. Elementos de la casa de máquinas</vt:lpstr>
      <vt:lpstr>5. Elementos de la casa de máquinas</vt:lpstr>
      <vt:lpstr>5. Elementos de la casa de máquinas</vt:lpstr>
      <vt:lpstr>6. Superficie en planta</vt:lpstr>
      <vt:lpstr>6. Superficie en planta</vt:lpstr>
      <vt:lpstr>6. Superficie en planta</vt:lpstr>
      <vt:lpstr>7. Altura del piso de la casa de máquinas</vt:lpstr>
      <vt:lpstr>7. Altura del piso de la casa de máquinas</vt:lpstr>
      <vt:lpstr>8. Iluminación</vt:lpstr>
      <vt:lpstr>9. Ejemplos</vt:lpstr>
      <vt:lpstr>MUCHAS GRACIAS POR SU ATENCIÓN</vt:lpstr>
    </vt:vector>
  </TitlesOfParts>
  <Company>eXit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CASA DE MÁQUINAS</dc:title>
  <dc:creator>Guillermo Arreghini Mendez</dc:creator>
  <cp:lastModifiedBy>Mauricio</cp:lastModifiedBy>
  <cp:revision>56</cp:revision>
  <dcterms:created xsi:type="dcterms:W3CDTF">2018-11-01T01:43:26Z</dcterms:created>
  <dcterms:modified xsi:type="dcterms:W3CDTF">2019-10-25T23:55:21Z</dcterms:modified>
</cp:coreProperties>
</file>