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306" r:id="rId4"/>
    <p:sldId id="258" r:id="rId5"/>
    <p:sldId id="260" r:id="rId6"/>
    <p:sldId id="259" r:id="rId7"/>
    <p:sldId id="261" r:id="rId8"/>
    <p:sldId id="263" r:id="rId9"/>
    <p:sldId id="257" r:id="rId10"/>
    <p:sldId id="298" r:id="rId11"/>
    <p:sldId id="301" r:id="rId12"/>
    <p:sldId id="303" r:id="rId13"/>
    <p:sldId id="299" r:id="rId14"/>
    <p:sldId id="300" r:id="rId15"/>
    <p:sldId id="304" r:id="rId16"/>
    <p:sldId id="307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97" r:id="rId28"/>
    <p:sldId id="308" r:id="rId29"/>
    <p:sldId id="274" r:id="rId30"/>
    <p:sldId id="275" r:id="rId31"/>
    <p:sldId id="276" r:id="rId32"/>
    <p:sldId id="277" r:id="rId33"/>
    <p:sldId id="278" r:id="rId34"/>
    <p:sldId id="296" r:id="rId35"/>
    <p:sldId id="282" r:id="rId36"/>
    <p:sldId id="279" r:id="rId37"/>
    <p:sldId id="280" r:id="rId38"/>
    <p:sldId id="281" r:id="rId39"/>
    <p:sldId id="283" r:id="rId40"/>
    <p:sldId id="302" r:id="rId41"/>
    <p:sldId id="284" r:id="rId42"/>
    <p:sldId id="285" r:id="rId43"/>
    <p:sldId id="286" r:id="rId44"/>
    <p:sldId id="287" r:id="rId45"/>
    <p:sldId id="288" r:id="rId46"/>
    <p:sldId id="289" r:id="rId47"/>
    <p:sldId id="292" r:id="rId48"/>
    <p:sldId id="290" r:id="rId49"/>
    <p:sldId id="291" r:id="rId50"/>
    <p:sldId id="293" r:id="rId51"/>
    <p:sldId id="295" r:id="rId52"/>
    <p:sldId id="305" r:id="rId5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25A"/>
    <a:srgbClr val="A8452A"/>
    <a:srgbClr val="BA5730"/>
    <a:srgbClr val="100262"/>
    <a:srgbClr val="0E0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E073E-902C-4A39-932C-5D7E3DC95440}" type="datetimeFigureOut">
              <a:rPr lang="es-AR" smtClean="0"/>
              <a:pPr/>
              <a:t>29/10/2014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F31F1-BC15-4435-8680-14EB81FA5DD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slide" Target="slide9.xml"/><Relationship Id="rId7" Type="http://schemas.openxmlformats.org/officeDocument/2006/relationships/slide" Target="slide2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slide" Target="slide46.xml"/><Relationship Id="rId5" Type="http://schemas.openxmlformats.org/officeDocument/2006/relationships/slide" Target="slide30.xml"/><Relationship Id="rId10" Type="http://schemas.openxmlformats.org/officeDocument/2006/relationships/slide" Target="slide41.xml"/><Relationship Id="rId4" Type="http://schemas.openxmlformats.org/officeDocument/2006/relationships/image" Target="../media/image9.jpeg"/><Relationship Id="rId9" Type="http://schemas.openxmlformats.org/officeDocument/2006/relationships/slide" Target="slide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17.xml"/><Relationship Id="rId7" Type="http://schemas.openxmlformats.org/officeDocument/2006/relationships/slide" Target="slide5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sCAV935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9712" cy="58052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0" y="5805264"/>
            <a:ext cx="9144000" cy="10772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dirty="0" smtClean="0">
                <a:latin typeface="Swis721 BlkEx BT" pitchFamily="34" charset="0"/>
                <a:cs typeface="Aharoni" pitchFamily="2" charset="-79"/>
              </a:rPr>
              <a:t>EFLUENTES INDUSTRIALES…. </a:t>
            </a:r>
          </a:p>
          <a:p>
            <a:pPr algn="ctr"/>
            <a:r>
              <a:rPr lang="es-AR" sz="3200" dirty="0" smtClean="0">
                <a:latin typeface="Swis721 BlkEx BT" pitchFamily="34" charset="0"/>
                <a:cs typeface="Aharoni" pitchFamily="2" charset="-79"/>
              </a:rPr>
              <a:t>¿QUÉ HACER?</a:t>
            </a:r>
            <a:endParaRPr lang="es-AR" sz="3200" dirty="0">
              <a:latin typeface="Swis721 BlkEx BT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835696" y="1844824"/>
            <a:ext cx="53057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OTRAS</a:t>
            </a:r>
          </a:p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CORRIENTES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CONTAMINANTES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76088" y="1484784"/>
            <a:ext cx="8788400" cy="4114800"/>
          </a:xfrm>
          <a:prstGeom prst="rect">
            <a:avLst/>
          </a:prstGeom>
          <a:gradFill rotWithShape="0">
            <a:gsLst>
              <a:gs pos="0">
                <a:srgbClr val="EAEAEA">
                  <a:gamma/>
                  <a:shade val="86275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4" dir="b"/>
          </a:scene3d>
          <a:sp3d extrusionH="303200" prstMaterial="legacyMetal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lIns="0" tIns="0" rIns="0" bIns="0" anchor="ctr">
            <a:flatTx/>
          </a:bodyPr>
          <a:lstStyle/>
          <a:p>
            <a:pPr algn="ctr" defTabSz="762000" eaLnBrk="0" hangingPunct="0"/>
            <a:r>
              <a:rPr lang="es-ES" sz="32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UNIDAD DE AGUAS AGRIAS</a:t>
            </a:r>
            <a:endParaRPr lang="es-ES" sz="32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762000"/>
            <a:endParaRPr lang="es-MX" sz="32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762000"/>
            <a:r>
              <a:rPr lang="es-MX" sz="2800" b="1" i="1" dirty="0" smtClean="0">
                <a:solidFill>
                  <a:schemeClr val="accent2"/>
                </a:solidFill>
                <a:latin typeface="Times New Roman" pitchFamily="18" charset="0"/>
              </a:rPr>
              <a:t>Eliminación de </a:t>
            </a:r>
            <a:r>
              <a:rPr lang="es-ES" sz="2800" b="1" i="1" dirty="0" smtClean="0">
                <a:solidFill>
                  <a:schemeClr val="accent2"/>
                </a:solidFill>
                <a:latin typeface="Times New Roman" pitchFamily="18" charset="0"/>
              </a:rPr>
              <a:t>sulfuro de hidrógeno y amoníaco</a:t>
            </a:r>
          </a:p>
          <a:p>
            <a:pPr algn="ctr" defTabSz="762000"/>
            <a:r>
              <a:rPr lang="es-ES" sz="2800" b="1" i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s-MX" sz="2800" b="1" i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algn="ctr" defTabSz="762000"/>
            <a:r>
              <a:rPr lang="es-MX" sz="2800" b="1" i="1" dirty="0" smtClean="0">
                <a:solidFill>
                  <a:schemeClr val="accent2"/>
                </a:solidFill>
                <a:latin typeface="Times New Roman" pitchFamily="18" charset="0"/>
              </a:rPr>
              <a:t>Complejo Industrial Luján de Cuyo</a:t>
            </a:r>
          </a:p>
          <a:p>
            <a:pPr algn="ctr" defTabSz="762000"/>
            <a:endParaRPr lang="es-MX" sz="2800" b="1" i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 defTabSz="762000"/>
            <a:r>
              <a:rPr lang="es-MX" sz="2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    </a:t>
            </a:r>
            <a:endParaRPr lang="es-ES_tradnl" sz="2400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roup 4"/>
          <p:cNvGrpSpPr>
            <a:grpSpLocks/>
          </p:cNvGrpSpPr>
          <p:nvPr/>
        </p:nvGrpSpPr>
        <p:grpSpPr bwMode="auto">
          <a:xfrm>
            <a:off x="0" y="836712"/>
            <a:ext cx="7872412" cy="4687888"/>
            <a:chOff x="449" y="718"/>
            <a:chExt cx="4959" cy="2953"/>
          </a:xfrm>
        </p:grpSpPr>
        <p:sp>
          <p:nvSpPr>
            <p:cNvPr id="405" name="Rectangle 5"/>
            <p:cNvSpPr>
              <a:spLocks noChangeArrowheads="1"/>
            </p:cNvSpPr>
            <p:nvPr/>
          </p:nvSpPr>
          <p:spPr bwMode="auto">
            <a:xfrm>
              <a:off x="706" y="934"/>
              <a:ext cx="93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es-AR" sz="1500" i="1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endParaRPr lang="es-AR"/>
            </a:p>
          </p:txBody>
        </p:sp>
        <p:sp>
          <p:nvSpPr>
            <p:cNvPr id="406" name="Rectangle 6"/>
            <p:cNvSpPr>
              <a:spLocks noChangeArrowheads="1"/>
            </p:cNvSpPr>
            <p:nvPr/>
          </p:nvSpPr>
          <p:spPr bwMode="auto">
            <a:xfrm>
              <a:off x="3911" y="769"/>
              <a:ext cx="644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07" name="Rectangle 7"/>
            <p:cNvSpPr>
              <a:spLocks noChangeArrowheads="1"/>
            </p:cNvSpPr>
            <p:nvPr/>
          </p:nvSpPr>
          <p:spPr bwMode="auto">
            <a:xfrm>
              <a:off x="3913" y="769"/>
              <a:ext cx="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endParaRPr lang="es-ES"/>
            </a:p>
          </p:txBody>
        </p:sp>
        <p:sp>
          <p:nvSpPr>
            <p:cNvPr id="408" name="Rectangle 8"/>
            <p:cNvSpPr>
              <a:spLocks noChangeArrowheads="1"/>
            </p:cNvSpPr>
            <p:nvPr/>
          </p:nvSpPr>
          <p:spPr bwMode="auto">
            <a:xfrm>
              <a:off x="4530" y="718"/>
              <a:ext cx="93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es-AR" sz="1500" i="1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endParaRPr lang="es-AR"/>
            </a:p>
          </p:txBody>
        </p:sp>
        <p:sp>
          <p:nvSpPr>
            <p:cNvPr id="409" name="Rectangle 9"/>
            <p:cNvSpPr>
              <a:spLocks noChangeArrowheads="1"/>
            </p:cNvSpPr>
            <p:nvPr/>
          </p:nvSpPr>
          <p:spPr bwMode="auto">
            <a:xfrm>
              <a:off x="1388" y="1714"/>
              <a:ext cx="650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0" name="Rectangle 10"/>
            <p:cNvSpPr>
              <a:spLocks noChangeArrowheads="1"/>
            </p:cNvSpPr>
            <p:nvPr/>
          </p:nvSpPr>
          <p:spPr bwMode="auto">
            <a:xfrm>
              <a:off x="1388" y="1714"/>
              <a:ext cx="713" cy="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es-AR" sz="800" b="1" i="1">
                  <a:solidFill>
                    <a:srgbClr val="0000FF"/>
                  </a:solidFill>
                  <a:latin typeface="Arial" pitchFamily="34" charset="0"/>
                </a:rPr>
                <a:t>Carga (aguas agrias)</a:t>
              </a:r>
              <a:endParaRPr lang="es-AR"/>
            </a:p>
          </p:txBody>
        </p:sp>
        <p:sp>
          <p:nvSpPr>
            <p:cNvPr id="411" name="Rectangle 11"/>
            <p:cNvSpPr>
              <a:spLocks noChangeArrowheads="1"/>
            </p:cNvSpPr>
            <p:nvPr/>
          </p:nvSpPr>
          <p:spPr bwMode="auto">
            <a:xfrm>
              <a:off x="2015" y="1662"/>
              <a:ext cx="93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es-AR" sz="1500" i="1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endParaRPr lang="es-AR"/>
            </a:p>
          </p:txBody>
        </p:sp>
        <p:sp>
          <p:nvSpPr>
            <p:cNvPr id="412" name="Line 12"/>
            <p:cNvSpPr>
              <a:spLocks noChangeShapeType="1"/>
            </p:cNvSpPr>
            <p:nvPr/>
          </p:nvSpPr>
          <p:spPr bwMode="auto">
            <a:xfrm>
              <a:off x="449" y="1629"/>
              <a:ext cx="791" cy="1"/>
            </a:xfrm>
            <a:prstGeom prst="line">
              <a:avLst/>
            </a:prstGeom>
            <a:noFill/>
            <a:ln w="793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3" name="Freeform 13"/>
            <p:cNvSpPr>
              <a:spLocks/>
            </p:cNvSpPr>
            <p:nvPr/>
          </p:nvSpPr>
          <p:spPr bwMode="auto">
            <a:xfrm>
              <a:off x="4795" y="1742"/>
              <a:ext cx="251" cy="109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251" y="0"/>
                </a:cxn>
              </a:cxnLst>
              <a:rect l="0" t="0" r="r" b="b"/>
              <a:pathLst>
                <a:path w="251" h="109">
                  <a:moveTo>
                    <a:pt x="0" y="109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251" y="0"/>
                  </a:lnTo>
                </a:path>
              </a:pathLst>
            </a:custGeom>
            <a:noFill/>
            <a:ln w="7938">
              <a:solidFill>
                <a:srgbClr val="FF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4" name="Freeform 14"/>
            <p:cNvSpPr>
              <a:spLocks/>
            </p:cNvSpPr>
            <p:nvPr/>
          </p:nvSpPr>
          <p:spPr bwMode="auto">
            <a:xfrm>
              <a:off x="3155" y="1701"/>
              <a:ext cx="1498" cy="440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0" y="0"/>
                </a:cxn>
                <a:cxn ang="0">
                  <a:pos x="1396" y="0"/>
                </a:cxn>
                <a:cxn ang="0">
                  <a:pos x="1396" y="150"/>
                </a:cxn>
                <a:cxn ang="0">
                  <a:pos x="1498" y="150"/>
                </a:cxn>
                <a:cxn ang="0">
                  <a:pos x="1498" y="440"/>
                </a:cxn>
                <a:cxn ang="0">
                  <a:pos x="942" y="440"/>
                </a:cxn>
                <a:cxn ang="0">
                  <a:pos x="942" y="397"/>
                </a:cxn>
                <a:cxn ang="0">
                  <a:pos x="496" y="397"/>
                </a:cxn>
                <a:cxn ang="0">
                  <a:pos x="496" y="301"/>
                </a:cxn>
                <a:cxn ang="0">
                  <a:pos x="490" y="301"/>
                </a:cxn>
                <a:cxn ang="0">
                  <a:pos x="414" y="301"/>
                </a:cxn>
                <a:cxn ang="0">
                  <a:pos x="197" y="301"/>
                </a:cxn>
              </a:cxnLst>
              <a:rect l="0" t="0" r="r" b="b"/>
              <a:pathLst>
                <a:path w="1498" h="440">
                  <a:moveTo>
                    <a:pt x="0" y="182"/>
                  </a:moveTo>
                  <a:lnTo>
                    <a:pt x="0" y="0"/>
                  </a:lnTo>
                  <a:lnTo>
                    <a:pt x="1396" y="0"/>
                  </a:lnTo>
                  <a:lnTo>
                    <a:pt x="1396" y="150"/>
                  </a:lnTo>
                  <a:lnTo>
                    <a:pt x="1498" y="150"/>
                  </a:lnTo>
                  <a:lnTo>
                    <a:pt x="1498" y="440"/>
                  </a:lnTo>
                  <a:lnTo>
                    <a:pt x="942" y="440"/>
                  </a:lnTo>
                  <a:lnTo>
                    <a:pt x="942" y="397"/>
                  </a:lnTo>
                  <a:lnTo>
                    <a:pt x="496" y="397"/>
                  </a:lnTo>
                  <a:lnTo>
                    <a:pt x="496" y="301"/>
                  </a:lnTo>
                  <a:lnTo>
                    <a:pt x="490" y="301"/>
                  </a:lnTo>
                  <a:lnTo>
                    <a:pt x="414" y="301"/>
                  </a:lnTo>
                  <a:lnTo>
                    <a:pt x="197" y="30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5" name="Freeform 15"/>
            <p:cNvSpPr>
              <a:spLocks/>
            </p:cNvSpPr>
            <p:nvPr/>
          </p:nvSpPr>
          <p:spPr bwMode="auto">
            <a:xfrm>
              <a:off x="3316" y="2695"/>
              <a:ext cx="691" cy="52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691" y="0"/>
                </a:cxn>
                <a:cxn ang="0">
                  <a:pos x="691" y="528"/>
                </a:cxn>
                <a:cxn ang="0">
                  <a:pos x="0" y="528"/>
                </a:cxn>
              </a:cxnLst>
              <a:rect l="0" t="0" r="r" b="b"/>
              <a:pathLst>
                <a:path w="691" h="528">
                  <a:moveTo>
                    <a:pt x="45" y="0"/>
                  </a:moveTo>
                  <a:lnTo>
                    <a:pt x="691" y="0"/>
                  </a:lnTo>
                  <a:lnTo>
                    <a:pt x="691" y="528"/>
                  </a:lnTo>
                  <a:lnTo>
                    <a:pt x="0" y="528"/>
                  </a:lnTo>
                </a:path>
              </a:pathLst>
            </a:custGeom>
            <a:noFill/>
            <a:ln w="7938">
              <a:solidFill>
                <a:srgbClr val="3366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6" name="Freeform 16"/>
            <p:cNvSpPr>
              <a:spLocks/>
            </p:cNvSpPr>
            <p:nvPr/>
          </p:nvSpPr>
          <p:spPr bwMode="auto">
            <a:xfrm>
              <a:off x="2453" y="2687"/>
              <a:ext cx="2627" cy="961"/>
            </a:xfrm>
            <a:custGeom>
              <a:avLst/>
              <a:gdLst/>
              <a:ahLst/>
              <a:cxnLst>
                <a:cxn ang="0">
                  <a:pos x="696" y="670"/>
                </a:cxn>
                <a:cxn ang="0">
                  <a:pos x="696" y="818"/>
                </a:cxn>
                <a:cxn ang="0">
                  <a:pos x="387" y="818"/>
                </a:cxn>
                <a:cxn ang="0">
                  <a:pos x="387" y="796"/>
                </a:cxn>
                <a:cxn ang="0">
                  <a:pos x="270" y="796"/>
                </a:cxn>
                <a:cxn ang="0">
                  <a:pos x="155" y="796"/>
                </a:cxn>
                <a:cxn ang="0">
                  <a:pos x="155" y="0"/>
                </a:cxn>
                <a:cxn ang="0">
                  <a:pos x="0" y="0"/>
                </a:cxn>
                <a:cxn ang="0">
                  <a:pos x="0" y="961"/>
                </a:cxn>
                <a:cxn ang="0">
                  <a:pos x="2627" y="961"/>
                </a:cxn>
              </a:cxnLst>
              <a:rect l="0" t="0" r="r" b="b"/>
              <a:pathLst>
                <a:path w="2627" h="961">
                  <a:moveTo>
                    <a:pt x="696" y="670"/>
                  </a:moveTo>
                  <a:lnTo>
                    <a:pt x="696" y="818"/>
                  </a:lnTo>
                  <a:lnTo>
                    <a:pt x="387" y="818"/>
                  </a:lnTo>
                  <a:lnTo>
                    <a:pt x="387" y="796"/>
                  </a:lnTo>
                  <a:lnTo>
                    <a:pt x="270" y="796"/>
                  </a:lnTo>
                  <a:lnTo>
                    <a:pt x="155" y="796"/>
                  </a:lnTo>
                  <a:lnTo>
                    <a:pt x="155" y="0"/>
                  </a:lnTo>
                  <a:lnTo>
                    <a:pt x="0" y="0"/>
                  </a:lnTo>
                  <a:lnTo>
                    <a:pt x="0" y="961"/>
                  </a:lnTo>
                  <a:lnTo>
                    <a:pt x="2627" y="961"/>
                  </a:lnTo>
                </a:path>
              </a:pathLst>
            </a:custGeom>
            <a:noFill/>
            <a:ln w="7938">
              <a:solidFill>
                <a:srgbClr val="3366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7" name="Freeform 17"/>
            <p:cNvSpPr>
              <a:spLocks/>
            </p:cNvSpPr>
            <p:nvPr/>
          </p:nvSpPr>
          <p:spPr bwMode="auto">
            <a:xfrm>
              <a:off x="1932" y="1880"/>
              <a:ext cx="1066" cy="9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9"/>
                </a:cxn>
                <a:cxn ang="0">
                  <a:pos x="117" y="979"/>
                </a:cxn>
                <a:cxn ang="0">
                  <a:pos x="117" y="953"/>
                </a:cxn>
                <a:cxn ang="0">
                  <a:pos x="758" y="953"/>
                </a:cxn>
                <a:cxn ang="0">
                  <a:pos x="758" y="294"/>
                </a:cxn>
                <a:cxn ang="0">
                  <a:pos x="1066" y="294"/>
                </a:cxn>
              </a:cxnLst>
              <a:rect l="0" t="0" r="r" b="b"/>
              <a:pathLst>
                <a:path w="1066" h="979">
                  <a:moveTo>
                    <a:pt x="0" y="0"/>
                  </a:moveTo>
                  <a:lnTo>
                    <a:pt x="0" y="979"/>
                  </a:lnTo>
                  <a:lnTo>
                    <a:pt x="117" y="979"/>
                  </a:lnTo>
                  <a:lnTo>
                    <a:pt x="117" y="953"/>
                  </a:lnTo>
                  <a:lnTo>
                    <a:pt x="758" y="953"/>
                  </a:lnTo>
                  <a:lnTo>
                    <a:pt x="758" y="294"/>
                  </a:lnTo>
                  <a:lnTo>
                    <a:pt x="1066" y="294"/>
                  </a:lnTo>
                </a:path>
              </a:pathLst>
            </a:cu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8" name="Freeform 18"/>
            <p:cNvSpPr>
              <a:spLocks/>
            </p:cNvSpPr>
            <p:nvPr/>
          </p:nvSpPr>
          <p:spPr bwMode="auto">
            <a:xfrm>
              <a:off x="1666" y="1633"/>
              <a:ext cx="451" cy="2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1" y="0"/>
                </a:cxn>
                <a:cxn ang="0">
                  <a:pos x="451" y="211"/>
                </a:cxn>
              </a:cxnLst>
              <a:rect l="0" t="0" r="r" b="b"/>
              <a:pathLst>
                <a:path w="451" h="211">
                  <a:moveTo>
                    <a:pt x="0" y="0"/>
                  </a:moveTo>
                  <a:lnTo>
                    <a:pt x="451" y="0"/>
                  </a:lnTo>
                  <a:lnTo>
                    <a:pt x="451" y="211"/>
                  </a:lnTo>
                </a:path>
              </a:pathLst>
            </a:custGeom>
            <a:noFill/>
            <a:ln w="793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19" name="Freeform 19"/>
            <p:cNvSpPr>
              <a:spLocks/>
            </p:cNvSpPr>
            <p:nvPr/>
          </p:nvSpPr>
          <p:spPr bwMode="auto">
            <a:xfrm>
              <a:off x="2325" y="1478"/>
              <a:ext cx="1541" cy="650"/>
            </a:xfrm>
            <a:custGeom>
              <a:avLst/>
              <a:gdLst/>
              <a:ahLst/>
              <a:cxnLst>
                <a:cxn ang="0">
                  <a:pos x="0" y="500"/>
                </a:cxn>
                <a:cxn ang="0">
                  <a:pos x="0" y="650"/>
                </a:cxn>
                <a:cxn ang="0">
                  <a:pos x="340" y="650"/>
                </a:cxn>
                <a:cxn ang="0">
                  <a:pos x="340" y="41"/>
                </a:cxn>
                <a:cxn ang="0">
                  <a:pos x="511" y="41"/>
                </a:cxn>
                <a:cxn ang="0">
                  <a:pos x="511" y="0"/>
                </a:cxn>
                <a:cxn ang="0">
                  <a:pos x="1541" y="2"/>
                </a:cxn>
              </a:cxnLst>
              <a:rect l="0" t="0" r="r" b="b"/>
              <a:pathLst>
                <a:path w="1541" h="650">
                  <a:moveTo>
                    <a:pt x="0" y="500"/>
                  </a:moveTo>
                  <a:lnTo>
                    <a:pt x="0" y="650"/>
                  </a:lnTo>
                  <a:lnTo>
                    <a:pt x="340" y="650"/>
                  </a:lnTo>
                  <a:lnTo>
                    <a:pt x="340" y="41"/>
                  </a:lnTo>
                  <a:lnTo>
                    <a:pt x="511" y="41"/>
                  </a:lnTo>
                  <a:lnTo>
                    <a:pt x="511" y="0"/>
                  </a:lnTo>
                  <a:lnTo>
                    <a:pt x="1541" y="2"/>
                  </a:lnTo>
                </a:path>
              </a:pathLst>
            </a:custGeom>
            <a:noFill/>
            <a:ln w="3175">
              <a:solidFill>
                <a:srgbClr val="6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0" name="Oval 20"/>
            <p:cNvSpPr>
              <a:spLocks noChangeArrowheads="1"/>
            </p:cNvSpPr>
            <p:nvPr/>
          </p:nvSpPr>
          <p:spPr bwMode="auto">
            <a:xfrm>
              <a:off x="2960" y="1869"/>
              <a:ext cx="388" cy="267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1" name="Oval 21"/>
            <p:cNvSpPr>
              <a:spLocks noChangeArrowheads="1"/>
            </p:cNvSpPr>
            <p:nvPr/>
          </p:nvSpPr>
          <p:spPr bwMode="auto">
            <a:xfrm>
              <a:off x="2960" y="3090"/>
              <a:ext cx="388" cy="300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2" name="Rectangle 22"/>
            <p:cNvSpPr>
              <a:spLocks noChangeArrowheads="1"/>
            </p:cNvSpPr>
            <p:nvPr/>
          </p:nvSpPr>
          <p:spPr bwMode="auto">
            <a:xfrm>
              <a:off x="2956" y="1999"/>
              <a:ext cx="396" cy="1244"/>
            </a:xfrm>
            <a:prstGeom prst="rect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3" name="Oval 23"/>
            <p:cNvSpPr>
              <a:spLocks noChangeArrowheads="1"/>
            </p:cNvSpPr>
            <p:nvPr/>
          </p:nvSpPr>
          <p:spPr bwMode="auto">
            <a:xfrm>
              <a:off x="1705" y="1797"/>
              <a:ext cx="307" cy="231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4" name="Oval 24"/>
            <p:cNvSpPr>
              <a:spLocks noChangeArrowheads="1"/>
            </p:cNvSpPr>
            <p:nvPr/>
          </p:nvSpPr>
          <p:spPr bwMode="auto">
            <a:xfrm>
              <a:off x="2226" y="1797"/>
              <a:ext cx="303" cy="231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5" name="Rectangle 25"/>
            <p:cNvSpPr>
              <a:spLocks noChangeArrowheads="1"/>
            </p:cNvSpPr>
            <p:nvPr/>
          </p:nvSpPr>
          <p:spPr bwMode="auto">
            <a:xfrm>
              <a:off x="1846" y="1797"/>
              <a:ext cx="531" cy="231"/>
            </a:xfrm>
            <a:prstGeom prst="rect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6" name="Rectangle 26"/>
            <p:cNvSpPr>
              <a:spLocks noChangeArrowheads="1"/>
            </p:cNvSpPr>
            <p:nvPr/>
          </p:nvSpPr>
          <p:spPr bwMode="auto">
            <a:xfrm>
              <a:off x="1886" y="1860"/>
              <a:ext cx="73" cy="149"/>
            </a:xfrm>
            <a:prstGeom prst="rect">
              <a:avLst/>
            </a:prstGeom>
            <a:solidFill>
              <a:srgbClr val="FFFF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7" name="Rectangle 27"/>
            <p:cNvSpPr>
              <a:spLocks noChangeArrowheads="1"/>
            </p:cNvSpPr>
            <p:nvPr/>
          </p:nvSpPr>
          <p:spPr bwMode="auto">
            <a:xfrm>
              <a:off x="1886" y="1915"/>
              <a:ext cx="73" cy="94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8" name="Line 28"/>
            <p:cNvSpPr>
              <a:spLocks noChangeShapeType="1"/>
            </p:cNvSpPr>
            <p:nvPr/>
          </p:nvSpPr>
          <p:spPr bwMode="auto">
            <a:xfrm>
              <a:off x="2246" y="1860"/>
              <a:ext cx="1" cy="17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9" name="Rectangle 29"/>
            <p:cNvSpPr>
              <a:spLocks noChangeArrowheads="1"/>
            </p:cNvSpPr>
            <p:nvPr/>
          </p:nvSpPr>
          <p:spPr bwMode="auto">
            <a:xfrm>
              <a:off x="2292" y="1856"/>
              <a:ext cx="70" cy="149"/>
            </a:xfrm>
            <a:prstGeom prst="rect">
              <a:avLst/>
            </a:prstGeom>
            <a:solidFill>
              <a:srgbClr val="FFFF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0" name="Rectangle 30"/>
            <p:cNvSpPr>
              <a:spLocks noChangeArrowheads="1"/>
            </p:cNvSpPr>
            <p:nvPr/>
          </p:nvSpPr>
          <p:spPr bwMode="auto">
            <a:xfrm>
              <a:off x="2292" y="1971"/>
              <a:ext cx="70" cy="34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1" name="Oval 31"/>
            <p:cNvSpPr>
              <a:spLocks noChangeArrowheads="1"/>
            </p:cNvSpPr>
            <p:nvPr/>
          </p:nvSpPr>
          <p:spPr bwMode="auto">
            <a:xfrm>
              <a:off x="4349" y="1808"/>
              <a:ext cx="226" cy="220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2" name="Oval 32"/>
            <p:cNvSpPr>
              <a:spLocks noChangeArrowheads="1"/>
            </p:cNvSpPr>
            <p:nvPr/>
          </p:nvSpPr>
          <p:spPr bwMode="auto">
            <a:xfrm>
              <a:off x="4738" y="1808"/>
              <a:ext cx="222" cy="220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3" name="Rectangle 33"/>
            <p:cNvSpPr>
              <a:spLocks noChangeArrowheads="1"/>
            </p:cNvSpPr>
            <p:nvPr/>
          </p:nvSpPr>
          <p:spPr bwMode="auto">
            <a:xfrm>
              <a:off x="4454" y="1808"/>
              <a:ext cx="392" cy="220"/>
            </a:xfrm>
            <a:prstGeom prst="rect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4" name="Rectangle 34"/>
            <p:cNvSpPr>
              <a:spLocks noChangeArrowheads="1"/>
            </p:cNvSpPr>
            <p:nvPr/>
          </p:nvSpPr>
          <p:spPr bwMode="auto">
            <a:xfrm>
              <a:off x="4492" y="1849"/>
              <a:ext cx="50" cy="139"/>
            </a:xfrm>
            <a:prstGeom prst="rect">
              <a:avLst/>
            </a:prstGeom>
            <a:solidFill>
              <a:srgbClr val="FFFF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5" name="Rectangle 35"/>
            <p:cNvSpPr>
              <a:spLocks noChangeArrowheads="1"/>
            </p:cNvSpPr>
            <p:nvPr/>
          </p:nvSpPr>
          <p:spPr bwMode="auto">
            <a:xfrm>
              <a:off x="4492" y="1952"/>
              <a:ext cx="50" cy="36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6" name="Freeform 36"/>
            <p:cNvSpPr>
              <a:spLocks/>
            </p:cNvSpPr>
            <p:nvPr/>
          </p:nvSpPr>
          <p:spPr bwMode="auto">
            <a:xfrm>
              <a:off x="2801" y="1496"/>
              <a:ext cx="117" cy="70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6" y="0"/>
                </a:cxn>
                <a:cxn ang="0">
                  <a:pos x="0" y="70"/>
                </a:cxn>
                <a:cxn ang="0">
                  <a:pos x="117" y="70"/>
                </a:cxn>
                <a:cxn ang="0">
                  <a:pos x="57" y="0"/>
                </a:cxn>
              </a:cxnLst>
              <a:rect l="0" t="0" r="r" b="b"/>
              <a:pathLst>
                <a:path w="117" h="70">
                  <a:moveTo>
                    <a:pt x="57" y="0"/>
                  </a:moveTo>
                  <a:lnTo>
                    <a:pt x="56" y="0"/>
                  </a:lnTo>
                  <a:lnTo>
                    <a:pt x="0" y="70"/>
                  </a:lnTo>
                  <a:lnTo>
                    <a:pt x="117" y="7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C0C0C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7" name="Oval 37"/>
            <p:cNvSpPr>
              <a:spLocks noChangeArrowheads="1"/>
            </p:cNvSpPr>
            <p:nvPr/>
          </p:nvSpPr>
          <p:spPr bwMode="auto">
            <a:xfrm>
              <a:off x="2814" y="1478"/>
              <a:ext cx="84" cy="53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8" name="Oval 38"/>
            <p:cNvSpPr>
              <a:spLocks noChangeArrowheads="1"/>
            </p:cNvSpPr>
            <p:nvPr/>
          </p:nvSpPr>
          <p:spPr bwMode="auto">
            <a:xfrm>
              <a:off x="2396" y="2783"/>
              <a:ext cx="114" cy="86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9" name="Freeform 39"/>
            <p:cNvSpPr>
              <a:spLocks/>
            </p:cNvSpPr>
            <p:nvPr/>
          </p:nvSpPr>
          <p:spPr bwMode="auto">
            <a:xfrm>
              <a:off x="2407" y="2804"/>
              <a:ext cx="110" cy="50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34" y="28"/>
                </a:cxn>
                <a:cxn ang="0">
                  <a:pos x="53" y="0"/>
                </a:cxn>
                <a:cxn ang="0">
                  <a:pos x="53" y="50"/>
                </a:cxn>
                <a:cxn ang="0">
                  <a:pos x="76" y="28"/>
                </a:cxn>
                <a:cxn ang="0">
                  <a:pos x="110" y="28"/>
                </a:cxn>
                <a:cxn ang="0">
                  <a:pos x="0" y="28"/>
                </a:cxn>
              </a:cxnLst>
              <a:rect l="0" t="0" r="r" b="b"/>
              <a:pathLst>
                <a:path w="110" h="50">
                  <a:moveTo>
                    <a:pt x="0" y="28"/>
                  </a:moveTo>
                  <a:lnTo>
                    <a:pt x="34" y="28"/>
                  </a:lnTo>
                  <a:lnTo>
                    <a:pt x="53" y="0"/>
                  </a:lnTo>
                  <a:lnTo>
                    <a:pt x="53" y="50"/>
                  </a:lnTo>
                  <a:lnTo>
                    <a:pt x="76" y="28"/>
                  </a:lnTo>
                  <a:lnTo>
                    <a:pt x="11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0" name="Freeform 40"/>
            <p:cNvSpPr>
              <a:spLocks/>
            </p:cNvSpPr>
            <p:nvPr/>
          </p:nvSpPr>
          <p:spPr bwMode="auto">
            <a:xfrm>
              <a:off x="2407" y="2804"/>
              <a:ext cx="110" cy="50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34" y="28"/>
                </a:cxn>
                <a:cxn ang="0">
                  <a:pos x="53" y="0"/>
                </a:cxn>
                <a:cxn ang="0">
                  <a:pos x="53" y="50"/>
                </a:cxn>
                <a:cxn ang="0">
                  <a:pos x="76" y="28"/>
                </a:cxn>
                <a:cxn ang="0">
                  <a:pos x="110" y="28"/>
                </a:cxn>
              </a:cxnLst>
              <a:rect l="0" t="0" r="r" b="b"/>
              <a:pathLst>
                <a:path w="110" h="50">
                  <a:moveTo>
                    <a:pt x="0" y="28"/>
                  </a:moveTo>
                  <a:lnTo>
                    <a:pt x="34" y="28"/>
                  </a:lnTo>
                  <a:lnTo>
                    <a:pt x="53" y="0"/>
                  </a:lnTo>
                  <a:lnTo>
                    <a:pt x="53" y="50"/>
                  </a:lnTo>
                  <a:lnTo>
                    <a:pt x="76" y="28"/>
                  </a:lnTo>
                  <a:lnTo>
                    <a:pt x="110" y="2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1" name="Freeform 41"/>
            <p:cNvSpPr>
              <a:spLocks/>
            </p:cNvSpPr>
            <p:nvPr/>
          </p:nvSpPr>
          <p:spPr bwMode="auto">
            <a:xfrm>
              <a:off x="2003" y="2842"/>
              <a:ext cx="114" cy="64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55" y="0"/>
                </a:cxn>
                <a:cxn ang="0">
                  <a:pos x="0" y="64"/>
                </a:cxn>
                <a:cxn ang="0">
                  <a:pos x="114" y="64"/>
                </a:cxn>
                <a:cxn ang="0">
                  <a:pos x="56" y="1"/>
                </a:cxn>
              </a:cxnLst>
              <a:rect l="0" t="0" r="r" b="b"/>
              <a:pathLst>
                <a:path w="114" h="64">
                  <a:moveTo>
                    <a:pt x="56" y="1"/>
                  </a:moveTo>
                  <a:lnTo>
                    <a:pt x="55" y="0"/>
                  </a:lnTo>
                  <a:lnTo>
                    <a:pt x="0" y="64"/>
                  </a:lnTo>
                  <a:lnTo>
                    <a:pt x="114" y="6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C0C0C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2" name="Oval 42"/>
            <p:cNvSpPr>
              <a:spLocks noChangeArrowheads="1"/>
            </p:cNvSpPr>
            <p:nvPr/>
          </p:nvSpPr>
          <p:spPr bwMode="auto">
            <a:xfrm>
              <a:off x="2018" y="2834"/>
              <a:ext cx="84" cy="39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3" name="Freeform 43"/>
            <p:cNvSpPr>
              <a:spLocks/>
            </p:cNvSpPr>
            <p:nvPr/>
          </p:nvSpPr>
          <p:spPr bwMode="auto">
            <a:xfrm>
              <a:off x="2775" y="3500"/>
              <a:ext cx="115" cy="59"/>
            </a:xfrm>
            <a:custGeom>
              <a:avLst/>
              <a:gdLst/>
              <a:ahLst/>
              <a:cxnLst>
                <a:cxn ang="0">
                  <a:pos x="58" y="2"/>
                </a:cxn>
                <a:cxn ang="0">
                  <a:pos x="56" y="0"/>
                </a:cxn>
                <a:cxn ang="0">
                  <a:pos x="0" y="59"/>
                </a:cxn>
                <a:cxn ang="0">
                  <a:pos x="115" y="59"/>
                </a:cxn>
                <a:cxn ang="0">
                  <a:pos x="58" y="2"/>
                </a:cxn>
              </a:cxnLst>
              <a:rect l="0" t="0" r="r" b="b"/>
              <a:pathLst>
                <a:path w="115" h="59">
                  <a:moveTo>
                    <a:pt x="58" y="2"/>
                  </a:moveTo>
                  <a:lnTo>
                    <a:pt x="56" y="0"/>
                  </a:lnTo>
                  <a:lnTo>
                    <a:pt x="0" y="59"/>
                  </a:lnTo>
                  <a:lnTo>
                    <a:pt x="115" y="59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C0C0C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4" name="Oval 44"/>
            <p:cNvSpPr>
              <a:spLocks noChangeArrowheads="1"/>
            </p:cNvSpPr>
            <p:nvPr/>
          </p:nvSpPr>
          <p:spPr bwMode="auto">
            <a:xfrm>
              <a:off x="2785" y="3489"/>
              <a:ext cx="86" cy="38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5" name="Oval 45"/>
            <p:cNvSpPr>
              <a:spLocks noChangeArrowheads="1"/>
            </p:cNvSpPr>
            <p:nvPr/>
          </p:nvSpPr>
          <p:spPr bwMode="auto">
            <a:xfrm>
              <a:off x="3885" y="2867"/>
              <a:ext cx="239" cy="208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6" name="Oval 46"/>
            <p:cNvSpPr>
              <a:spLocks noChangeArrowheads="1"/>
            </p:cNvSpPr>
            <p:nvPr/>
          </p:nvSpPr>
          <p:spPr bwMode="auto">
            <a:xfrm>
              <a:off x="4548" y="2652"/>
              <a:ext cx="117" cy="75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7" name="Oval 47"/>
            <p:cNvSpPr>
              <a:spLocks noChangeArrowheads="1"/>
            </p:cNvSpPr>
            <p:nvPr/>
          </p:nvSpPr>
          <p:spPr bwMode="auto">
            <a:xfrm>
              <a:off x="4548" y="2935"/>
              <a:ext cx="117" cy="62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8" name="Rectangle 48"/>
            <p:cNvSpPr>
              <a:spLocks noChangeArrowheads="1"/>
            </p:cNvSpPr>
            <p:nvPr/>
          </p:nvSpPr>
          <p:spPr bwMode="auto">
            <a:xfrm>
              <a:off x="4548" y="2688"/>
              <a:ext cx="117" cy="278"/>
            </a:xfrm>
            <a:prstGeom prst="rect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9" name="Rectangle 49"/>
            <p:cNvSpPr>
              <a:spLocks noChangeArrowheads="1"/>
            </p:cNvSpPr>
            <p:nvPr/>
          </p:nvSpPr>
          <p:spPr bwMode="auto">
            <a:xfrm>
              <a:off x="4595" y="2791"/>
              <a:ext cx="36" cy="112"/>
            </a:xfrm>
            <a:prstGeom prst="rect">
              <a:avLst/>
            </a:prstGeom>
            <a:solidFill>
              <a:srgbClr val="FFFF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0" name="Rectangle 50"/>
            <p:cNvSpPr>
              <a:spLocks noChangeArrowheads="1"/>
            </p:cNvSpPr>
            <p:nvPr/>
          </p:nvSpPr>
          <p:spPr bwMode="auto">
            <a:xfrm>
              <a:off x="4595" y="2875"/>
              <a:ext cx="36" cy="28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1" name="Freeform 51"/>
            <p:cNvSpPr>
              <a:spLocks/>
            </p:cNvSpPr>
            <p:nvPr/>
          </p:nvSpPr>
          <p:spPr bwMode="auto">
            <a:xfrm>
              <a:off x="3972" y="2562"/>
              <a:ext cx="1126" cy="506"/>
            </a:xfrm>
            <a:custGeom>
              <a:avLst/>
              <a:gdLst/>
              <a:ahLst/>
              <a:cxnLst>
                <a:cxn ang="0">
                  <a:pos x="1108" y="0"/>
                </a:cxn>
                <a:cxn ang="0">
                  <a:pos x="301" y="0"/>
                </a:cxn>
                <a:cxn ang="0">
                  <a:pos x="301" y="340"/>
                </a:cxn>
                <a:cxn ang="0">
                  <a:pos x="0" y="340"/>
                </a:cxn>
                <a:cxn ang="0">
                  <a:pos x="115" y="419"/>
                </a:cxn>
                <a:cxn ang="0">
                  <a:pos x="0" y="473"/>
                </a:cxn>
                <a:cxn ang="0">
                  <a:pos x="308" y="473"/>
                </a:cxn>
                <a:cxn ang="0">
                  <a:pos x="308" y="506"/>
                </a:cxn>
                <a:cxn ang="0">
                  <a:pos x="1126" y="506"/>
                </a:cxn>
              </a:cxnLst>
              <a:rect l="0" t="0" r="r" b="b"/>
              <a:pathLst>
                <a:path w="1126" h="506">
                  <a:moveTo>
                    <a:pt x="1108" y="0"/>
                  </a:moveTo>
                  <a:lnTo>
                    <a:pt x="301" y="0"/>
                  </a:lnTo>
                  <a:lnTo>
                    <a:pt x="301" y="340"/>
                  </a:lnTo>
                  <a:lnTo>
                    <a:pt x="0" y="340"/>
                  </a:lnTo>
                  <a:lnTo>
                    <a:pt x="115" y="419"/>
                  </a:lnTo>
                  <a:lnTo>
                    <a:pt x="0" y="473"/>
                  </a:lnTo>
                  <a:lnTo>
                    <a:pt x="308" y="473"/>
                  </a:lnTo>
                  <a:lnTo>
                    <a:pt x="308" y="506"/>
                  </a:lnTo>
                  <a:lnTo>
                    <a:pt x="1126" y="506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2" name="Freeform 52"/>
            <p:cNvSpPr>
              <a:spLocks/>
            </p:cNvSpPr>
            <p:nvPr/>
          </p:nvSpPr>
          <p:spPr bwMode="auto">
            <a:xfrm>
              <a:off x="4273" y="2615"/>
              <a:ext cx="333" cy="37"/>
            </a:xfrm>
            <a:custGeom>
              <a:avLst/>
              <a:gdLst/>
              <a:ahLst/>
              <a:cxnLst>
                <a:cxn ang="0">
                  <a:pos x="333" y="37"/>
                </a:cxn>
                <a:cxn ang="0">
                  <a:pos x="333" y="0"/>
                </a:cxn>
                <a:cxn ang="0">
                  <a:pos x="0" y="0"/>
                </a:cxn>
              </a:cxnLst>
              <a:rect l="0" t="0" r="r" b="b"/>
              <a:pathLst>
                <a:path w="333" h="37">
                  <a:moveTo>
                    <a:pt x="333" y="37"/>
                  </a:moveTo>
                  <a:lnTo>
                    <a:pt x="333" y="0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3" name="Line 53"/>
            <p:cNvSpPr>
              <a:spLocks noChangeShapeType="1"/>
            </p:cNvSpPr>
            <p:nvPr/>
          </p:nvSpPr>
          <p:spPr bwMode="auto">
            <a:xfrm>
              <a:off x="4615" y="3009"/>
              <a:ext cx="1" cy="6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4" name="Freeform 54"/>
            <p:cNvSpPr>
              <a:spLocks/>
            </p:cNvSpPr>
            <p:nvPr/>
          </p:nvSpPr>
          <p:spPr bwMode="auto">
            <a:xfrm>
              <a:off x="4678" y="2883"/>
              <a:ext cx="5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5" name="Freeform 55"/>
            <p:cNvSpPr>
              <a:spLocks/>
            </p:cNvSpPr>
            <p:nvPr/>
          </p:nvSpPr>
          <p:spPr bwMode="auto">
            <a:xfrm>
              <a:off x="4686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6" name="Freeform 56"/>
            <p:cNvSpPr>
              <a:spLocks/>
            </p:cNvSpPr>
            <p:nvPr/>
          </p:nvSpPr>
          <p:spPr bwMode="auto">
            <a:xfrm>
              <a:off x="4697" y="2883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1" y="0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7" name="Freeform 57"/>
            <p:cNvSpPr>
              <a:spLocks/>
            </p:cNvSpPr>
            <p:nvPr/>
          </p:nvSpPr>
          <p:spPr bwMode="auto">
            <a:xfrm>
              <a:off x="4707" y="2883"/>
              <a:ext cx="6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8" name="Freeform 58"/>
            <p:cNvSpPr>
              <a:spLocks/>
            </p:cNvSpPr>
            <p:nvPr/>
          </p:nvSpPr>
          <p:spPr bwMode="auto">
            <a:xfrm>
              <a:off x="4716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9" name="Freeform 59"/>
            <p:cNvSpPr>
              <a:spLocks/>
            </p:cNvSpPr>
            <p:nvPr/>
          </p:nvSpPr>
          <p:spPr bwMode="auto">
            <a:xfrm>
              <a:off x="4727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0" name="Freeform 60"/>
            <p:cNvSpPr>
              <a:spLocks/>
            </p:cNvSpPr>
            <p:nvPr/>
          </p:nvSpPr>
          <p:spPr bwMode="auto">
            <a:xfrm>
              <a:off x="4738" y="2883"/>
              <a:ext cx="6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1" y="0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1" name="Freeform 61"/>
            <p:cNvSpPr>
              <a:spLocks/>
            </p:cNvSpPr>
            <p:nvPr/>
          </p:nvSpPr>
          <p:spPr bwMode="auto">
            <a:xfrm>
              <a:off x="4747" y="2883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1" y="0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2" name="Freeform 62"/>
            <p:cNvSpPr>
              <a:spLocks/>
            </p:cNvSpPr>
            <p:nvPr/>
          </p:nvSpPr>
          <p:spPr bwMode="auto">
            <a:xfrm>
              <a:off x="4757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3" name="Freeform 63"/>
            <p:cNvSpPr>
              <a:spLocks/>
            </p:cNvSpPr>
            <p:nvPr/>
          </p:nvSpPr>
          <p:spPr bwMode="auto">
            <a:xfrm>
              <a:off x="4768" y="2883"/>
              <a:ext cx="6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4" name="Freeform 64"/>
            <p:cNvSpPr>
              <a:spLocks/>
            </p:cNvSpPr>
            <p:nvPr/>
          </p:nvSpPr>
          <p:spPr bwMode="auto">
            <a:xfrm>
              <a:off x="4777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5" name="Freeform 65"/>
            <p:cNvSpPr>
              <a:spLocks/>
            </p:cNvSpPr>
            <p:nvPr/>
          </p:nvSpPr>
          <p:spPr bwMode="auto">
            <a:xfrm>
              <a:off x="4788" y="2883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1" y="0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6" name="Freeform 66"/>
            <p:cNvSpPr>
              <a:spLocks/>
            </p:cNvSpPr>
            <p:nvPr/>
          </p:nvSpPr>
          <p:spPr bwMode="auto">
            <a:xfrm>
              <a:off x="4798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7" name="Freeform 67"/>
            <p:cNvSpPr>
              <a:spLocks/>
            </p:cNvSpPr>
            <p:nvPr/>
          </p:nvSpPr>
          <p:spPr bwMode="auto">
            <a:xfrm>
              <a:off x="4808" y="2883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1" y="0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8" name="Freeform 68"/>
            <p:cNvSpPr>
              <a:spLocks/>
            </p:cNvSpPr>
            <p:nvPr/>
          </p:nvSpPr>
          <p:spPr bwMode="auto">
            <a:xfrm>
              <a:off x="4818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9" name="Freeform 69"/>
            <p:cNvSpPr>
              <a:spLocks/>
            </p:cNvSpPr>
            <p:nvPr/>
          </p:nvSpPr>
          <p:spPr bwMode="auto">
            <a:xfrm>
              <a:off x="4829" y="2883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1" y="0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0" name="Freeform 70"/>
            <p:cNvSpPr>
              <a:spLocks/>
            </p:cNvSpPr>
            <p:nvPr/>
          </p:nvSpPr>
          <p:spPr bwMode="auto">
            <a:xfrm>
              <a:off x="4838" y="2883"/>
              <a:ext cx="8" cy="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3" y="0"/>
                </a:cxn>
              </a:cxnLst>
              <a:rect l="0" t="0" r="r" b="b"/>
              <a:pathLst>
                <a:path w="8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1" name="Freeform 71"/>
            <p:cNvSpPr>
              <a:spLocks/>
            </p:cNvSpPr>
            <p:nvPr/>
          </p:nvSpPr>
          <p:spPr bwMode="auto">
            <a:xfrm>
              <a:off x="4849" y="2883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1" y="0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2" name="Freeform 72"/>
            <p:cNvSpPr>
              <a:spLocks/>
            </p:cNvSpPr>
            <p:nvPr/>
          </p:nvSpPr>
          <p:spPr bwMode="auto">
            <a:xfrm>
              <a:off x="4859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3" name="Freeform 73"/>
            <p:cNvSpPr>
              <a:spLocks/>
            </p:cNvSpPr>
            <p:nvPr/>
          </p:nvSpPr>
          <p:spPr bwMode="auto">
            <a:xfrm>
              <a:off x="4870" y="2883"/>
              <a:ext cx="6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1" y="0"/>
                </a:cxn>
              </a:cxnLst>
              <a:rect l="0" t="0" r="r" b="b"/>
              <a:pathLst>
                <a:path w="6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4" name="Freeform 74"/>
            <p:cNvSpPr>
              <a:spLocks/>
            </p:cNvSpPr>
            <p:nvPr/>
          </p:nvSpPr>
          <p:spPr bwMode="auto">
            <a:xfrm>
              <a:off x="4879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5" name="Freeform 75"/>
            <p:cNvSpPr>
              <a:spLocks/>
            </p:cNvSpPr>
            <p:nvPr/>
          </p:nvSpPr>
          <p:spPr bwMode="auto">
            <a:xfrm>
              <a:off x="4890" y="2883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1" y="0"/>
                </a:cxn>
              </a:cxnLst>
              <a:rect l="0" t="0" r="r" b="b"/>
              <a:pathLst>
                <a:path w="7" h="2">
                  <a:moveTo>
                    <a:pt x="1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6" name="Freeform 76"/>
            <p:cNvSpPr>
              <a:spLocks/>
            </p:cNvSpPr>
            <p:nvPr/>
          </p:nvSpPr>
          <p:spPr bwMode="auto">
            <a:xfrm>
              <a:off x="4900" y="2883"/>
              <a:ext cx="6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7" name="Freeform 77"/>
            <p:cNvSpPr>
              <a:spLocks/>
            </p:cNvSpPr>
            <p:nvPr/>
          </p:nvSpPr>
          <p:spPr bwMode="auto">
            <a:xfrm>
              <a:off x="4909" y="2883"/>
              <a:ext cx="8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2" y="0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8" name="Freeform 78"/>
            <p:cNvSpPr>
              <a:spLocks/>
            </p:cNvSpPr>
            <p:nvPr/>
          </p:nvSpPr>
          <p:spPr bwMode="auto">
            <a:xfrm>
              <a:off x="4919" y="2885"/>
              <a:ext cx="1" cy="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1"/>
                </a:cxn>
              </a:cxnLst>
              <a:rect l="0" t="0" r="r" b="b"/>
              <a:pathLst>
                <a:path w="1" h="7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9" name="Freeform 79"/>
            <p:cNvSpPr>
              <a:spLocks/>
            </p:cNvSpPr>
            <p:nvPr/>
          </p:nvSpPr>
          <p:spPr bwMode="auto">
            <a:xfrm>
              <a:off x="4919" y="2895"/>
              <a:ext cx="1" cy="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1"/>
                </a:cxn>
              </a:cxnLst>
              <a:rect l="0" t="0" r="r" b="b"/>
              <a:pathLst>
                <a:path w="1" h="7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0" name="Freeform 80"/>
            <p:cNvSpPr>
              <a:spLocks/>
            </p:cNvSpPr>
            <p:nvPr/>
          </p:nvSpPr>
          <p:spPr bwMode="auto">
            <a:xfrm>
              <a:off x="4919" y="2903"/>
              <a:ext cx="1" cy="7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3"/>
                </a:cxn>
              </a:cxnLst>
              <a:rect l="0" t="0" r="r" b="b"/>
              <a:pathLst>
                <a:path w="1" h="7">
                  <a:moveTo>
                    <a:pt x="1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1" name="Freeform 81"/>
            <p:cNvSpPr>
              <a:spLocks/>
            </p:cNvSpPr>
            <p:nvPr/>
          </p:nvSpPr>
          <p:spPr bwMode="auto">
            <a:xfrm>
              <a:off x="4919" y="2913"/>
              <a:ext cx="1" cy="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2"/>
                </a:cxn>
              </a:cxnLst>
              <a:rect l="0" t="0" r="r" b="b"/>
              <a:pathLst>
                <a:path w="1" h="7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2" name="Freeform 82"/>
            <p:cNvSpPr>
              <a:spLocks/>
            </p:cNvSpPr>
            <p:nvPr/>
          </p:nvSpPr>
          <p:spPr bwMode="auto">
            <a:xfrm>
              <a:off x="4919" y="2923"/>
              <a:ext cx="1" cy="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2"/>
                </a:cxn>
              </a:cxnLst>
              <a:rect l="0" t="0" r="r" b="b"/>
              <a:pathLst>
                <a:path w="1" h="8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3" name="Freeform 83"/>
            <p:cNvSpPr>
              <a:spLocks/>
            </p:cNvSpPr>
            <p:nvPr/>
          </p:nvSpPr>
          <p:spPr bwMode="auto">
            <a:xfrm>
              <a:off x="4919" y="2933"/>
              <a:ext cx="1" cy="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2"/>
                </a:cxn>
              </a:cxnLst>
              <a:rect l="0" t="0" r="r" b="b"/>
              <a:pathLst>
                <a:path w="1" h="6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4" name="Freeform 84"/>
            <p:cNvSpPr>
              <a:spLocks/>
            </p:cNvSpPr>
            <p:nvPr/>
          </p:nvSpPr>
          <p:spPr bwMode="auto">
            <a:xfrm>
              <a:off x="4919" y="2942"/>
              <a:ext cx="1" cy="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1"/>
                </a:cxn>
              </a:cxnLst>
              <a:rect l="0" t="0" r="r" b="b"/>
              <a:pathLst>
                <a:path w="1" h="7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5" name="Freeform 85"/>
            <p:cNvSpPr>
              <a:spLocks/>
            </p:cNvSpPr>
            <p:nvPr/>
          </p:nvSpPr>
          <p:spPr bwMode="auto">
            <a:xfrm>
              <a:off x="4919" y="2952"/>
              <a:ext cx="1" cy="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1"/>
                </a:cxn>
              </a:cxnLst>
              <a:rect l="0" t="0" r="r" b="b"/>
              <a:pathLst>
                <a:path w="1" h="7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6" name="Freeform 86"/>
            <p:cNvSpPr>
              <a:spLocks/>
            </p:cNvSpPr>
            <p:nvPr/>
          </p:nvSpPr>
          <p:spPr bwMode="auto">
            <a:xfrm>
              <a:off x="4919" y="2962"/>
              <a:ext cx="1" cy="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2"/>
                </a:cxn>
              </a:cxnLst>
              <a:rect l="0" t="0" r="r" b="b"/>
              <a:pathLst>
                <a:path w="1" h="6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7" name="Freeform 87"/>
            <p:cNvSpPr>
              <a:spLocks/>
            </p:cNvSpPr>
            <p:nvPr/>
          </p:nvSpPr>
          <p:spPr bwMode="auto">
            <a:xfrm>
              <a:off x="4919" y="2971"/>
              <a:ext cx="1" cy="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1"/>
                </a:cxn>
              </a:cxnLst>
              <a:rect l="0" t="0" r="r" b="b"/>
              <a:pathLst>
                <a:path w="1" h="7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8" name="Freeform 88"/>
            <p:cNvSpPr>
              <a:spLocks/>
            </p:cNvSpPr>
            <p:nvPr/>
          </p:nvSpPr>
          <p:spPr bwMode="auto">
            <a:xfrm>
              <a:off x="4919" y="2981"/>
              <a:ext cx="1" cy="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1"/>
                </a:cxn>
              </a:cxnLst>
              <a:rect l="0" t="0" r="r" b="b"/>
              <a:pathLst>
                <a:path w="1" h="7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9" name="Freeform 89"/>
            <p:cNvSpPr>
              <a:spLocks/>
            </p:cNvSpPr>
            <p:nvPr/>
          </p:nvSpPr>
          <p:spPr bwMode="auto">
            <a:xfrm>
              <a:off x="4919" y="2991"/>
              <a:ext cx="1" cy="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1"/>
                </a:cxn>
              </a:cxnLst>
              <a:rect l="0" t="0" r="r" b="b"/>
              <a:pathLst>
                <a:path w="1" h="6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0" name="Freeform 90"/>
            <p:cNvSpPr>
              <a:spLocks/>
            </p:cNvSpPr>
            <p:nvPr/>
          </p:nvSpPr>
          <p:spPr bwMode="auto">
            <a:xfrm>
              <a:off x="4919" y="2999"/>
              <a:ext cx="1" cy="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2"/>
                </a:cxn>
              </a:cxnLst>
              <a:rect l="0" t="0" r="r" b="b"/>
              <a:pathLst>
                <a:path w="1" h="8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1" name="Freeform 91"/>
            <p:cNvSpPr>
              <a:spLocks/>
            </p:cNvSpPr>
            <p:nvPr/>
          </p:nvSpPr>
          <p:spPr bwMode="auto">
            <a:xfrm>
              <a:off x="4919" y="3009"/>
              <a:ext cx="1" cy="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2"/>
                </a:cxn>
              </a:cxnLst>
              <a:rect l="0" t="0" r="r" b="b"/>
              <a:pathLst>
                <a:path w="1" h="8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2" name="Freeform 92"/>
            <p:cNvSpPr>
              <a:spLocks/>
            </p:cNvSpPr>
            <p:nvPr/>
          </p:nvSpPr>
          <p:spPr bwMode="auto">
            <a:xfrm>
              <a:off x="4919" y="3020"/>
              <a:ext cx="1" cy="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1"/>
                </a:cxn>
              </a:cxnLst>
              <a:rect l="0" t="0" r="r" b="b"/>
              <a:pathLst>
                <a:path w="1" h="7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3" name="Freeform 93"/>
            <p:cNvSpPr>
              <a:spLocks/>
            </p:cNvSpPr>
            <p:nvPr/>
          </p:nvSpPr>
          <p:spPr bwMode="auto">
            <a:xfrm>
              <a:off x="4919" y="3028"/>
              <a:ext cx="1" cy="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2"/>
                </a:cxn>
              </a:cxnLst>
              <a:rect l="0" t="0" r="r" b="b"/>
              <a:pathLst>
                <a:path w="1" h="7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4" name="Freeform 94"/>
            <p:cNvSpPr>
              <a:spLocks/>
            </p:cNvSpPr>
            <p:nvPr/>
          </p:nvSpPr>
          <p:spPr bwMode="auto">
            <a:xfrm>
              <a:off x="4919" y="3038"/>
              <a:ext cx="1" cy="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2"/>
                </a:cxn>
              </a:cxnLst>
              <a:rect l="0" t="0" r="r" b="b"/>
              <a:pathLst>
                <a:path w="1" h="7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5" name="Freeform 95"/>
            <p:cNvSpPr>
              <a:spLocks/>
            </p:cNvSpPr>
            <p:nvPr/>
          </p:nvSpPr>
          <p:spPr bwMode="auto">
            <a:xfrm>
              <a:off x="4919" y="3048"/>
              <a:ext cx="1" cy="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2"/>
                </a:cxn>
              </a:cxnLst>
              <a:rect l="0" t="0" r="r" b="b"/>
              <a:pathLst>
                <a:path w="1" h="7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6" name="Freeform 96"/>
            <p:cNvSpPr>
              <a:spLocks/>
            </p:cNvSpPr>
            <p:nvPr/>
          </p:nvSpPr>
          <p:spPr bwMode="auto">
            <a:xfrm>
              <a:off x="4919" y="3057"/>
              <a:ext cx="1" cy="7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3"/>
                </a:cxn>
              </a:cxnLst>
              <a:rect l="0" t="0" r="r" b="b"/>
              <a:pathLst>
                <a:path w="1" h="7">
                  <a:moveTo>
                    <a:pt x="1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7" name="Freeform 97"/>
            <p:cNvSpPr>
              <a:spLocks/>
            </p:cNvSpPr>
            <p:nvPr/>
          </p:nvSpPr>
          <p:spPr bwMode="auto">
            <a:xfrm>
              <a:off x="2956" y="2153"/>
              <a:ext cx="341" cy="36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310" y="36"/>
                </a:cxn>
                <a:cxn ang="0">
                  <a:pos x="341" y="0"/>
                </a:cxn>
              </a:cxnLst>
              <a:rect l="0" t="0" r="r" b="b"/>
              <a:pathLst>
                <a:path w="341" h="36">
                  <a:moveTo>
                    <a:pt x="0" y="36"/>
                  </a:moveTo>
                  <a:lnTo>
                    <a:pt x="310" y="36"/>
                  </a:lnTo>
                  <a:lnTo>
                    <a:pt x="34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8" name="Freeform 98"/>
            <p:cNvSpPr>
              <a:spLocks/>
            </p:cNvSpPr>
            <p:nvPr/>
          </p:nvSpPr>
          <p:spPr bwMode="auto">
            <a:xfrm>
              <a:off x="4056" y="2117"/>
              <a:ext cx="114" cy="53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54" y="0"/>
                </a:cxn>
                <a:cxn ang="0">
                  <a:pos x="0" y="53"/>
                </a:cxn>
                <a:cxn ang="0">
                  <a:pos x="114" y="53"/>
                </a:cxn>
                <a:cxn ang="0">
                  <a:pos x="56" y="1"/>
                </a:cxn>
              </a:cxnLst>
              <a:rect l="0" t="0" r="r" b="b"/>
              <a:pathLst>
                <a:path w="114" h="53">
                  <a:moveTo>
                    <a:pt x="56" y="1"/>
                  </a:moveTo>
                  <a:lnTo>
                    <a:pt x="54" y="0"/>
                  </a:lnTo>
                  <a:lnTo>
                    <a:pt x="0" y="53"/>
                  </a:lnTo>
                  <a:lnTo>
                    <a:pt x="114" y="53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C0C0C0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9" name="Oval 99"/>
            <p:cNvSpPr>
              <a:spLocks noChangeArrowheads="1"/>
            </p:cNvSpPr>
            <p:nvPr/>
          </p:nvSpPr>
          <p:spPr bwMode="auto">
            <a:xfrm>
              <a:off x="4066" y="2098"/>
              <a:ext cx="84" cy="46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0" name="Oval 100"/>
            <p:cNvSpPr>
              <a:spLocks noChangeArrowheads="1"/>
            </p:cNvSpPr>
            <p:nvPr/>
          </p:nvSpPr>
          <p:spPr bwMode="auto">
            <a:xfrm>
              <a:off x="5019" y="1618"/>
              <a:ext cx="117" cy="66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1" name="Oval 101"/>
            <p:cNvSpPr>
              <a:spLocks noChangeArrowheads="1"/>
            </p:cNvSpPr>
            <p:nvPr/>
          </p:nvSpPr>
          <p:spPr bwMode="auto">
            <a:xfrm>
              <a:off x="5019" y="1915"/>
              <a:ext cx="117" cy="48"/>
            </a:xfrm>
            <a:prstGeom prst="ellipse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2" name="Rectangle 102"/>
            <p:cNvSpPr>
              <a:spLocks noChangeArrowheads="1"/>
            </p:cNvSpPr>
            <p:nvPr/>
          </p:nvSpPr>
          <p:spPr bwMode="auto">
            <a:xfrm>
              <a:off x="5019" y="1651"/>
              <a:ext cx="117" cy="279"/>
            </a:xfrm>
            <a:prstGeom prst="rect">
              <a:avLst/>
            </a:prstGeom>
            <a:solidFill>
              <a:srgbClr val="E3E3E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3" name="Rectangle 103"/>
            <p:cNvSpPr>
              <a:spLocks noChangeArrowheads="1"/>
            </p:cNvSpPr>
            <p:nvPr/>
          </p:nvSpPr>
          <p:spPr bwMode="auto">
            <a:xfrm>
              <a:off x="5064" y="1764"/>
              <a:ext cx="38" cy="115"/>
            </a:xfrm>
            <a:prstGeom prst="rect">
              <a:avLst/>
            </a:prstGeom>
            <a:solidFill>
              <a:srgbClr val="FFFF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4" name="Rectangle 104"/>
            <p:cNvSpPr>
              <a:spLocks noChangeArrowheads="1"/>
            </p:cNvSpPr>
            <p:nvPr/>
          </p:nvSpPr>
          <p:spPr bwMode="auto">
            <a:xfrm>
              <a:off x="5064" y="1856"/>
              <a:ext cx="38" cy="23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5" name="Freeform 105"/>
            <p:cNvSpPr>
              <a:spLocks/>
            </p:cNvSpPr>
            <p:nvPr/>
          </p:nvSpPr>
          <p:spPr bwMode="auto">
            <a:xfrm>
              <a:off x="5080" y="1599"/>
              <a:ext cx="275" cy="181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0"/>
                </a:cxn>
                <a:cxn ang="0">
                  <a:pos x="106" y="0"/>
                </a:cxn>
                <a:cxn ang="0">
                  <a:pos x="106" y="181"/>
                </a:cxn>
                <a:cxn ang="0">
                  <a:pos x="275" y="181"/>
                </a:cxn>
              </a:cxnLst>
              <a:rect l="0" t="0" r="r" b="b"/>
              <a:pathLst>
                <a:path w="275" h="181">
                  <a:moveTo>
                    <a:pt x="0" y="17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81"/>
                  </a:lnTo>
                  <a:lnTo>
                    <a:pt x="275" y="181"/>
                  </a:lnTo>
                </a:path>
              </a:pathLst>
            </a:custGeom>
            <a:noFill/>
            <a:ln w="7938">
              <a:solidFill>
                <a:srgbClr val="FF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6" name="Rectangle 106"/>
            <p:cNvSpPr>
              <a:spLocks noChangeArrowheads="1"/>
            </p:cNvSpPr>
            <p:nvPr/>
          </p:nvSpPr>
          <p:spPr bwMode="auto">
            <a:xfrm>
              <a:off x="3032" y="2562"/>
              <a:ext cx="338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7" name="Rectangle 107"/>
            <p:cNvSpPr>
              <a:spLocks noChangeArrowheads="1"/>
            </p:cNvSpPr>
            <p:nvPr/>
          </p:nvSpPr>
          <p:spPr bwMode="auto">
            <a:xfrm>
              <a:off x="1970" y="1873"/>
              <a:ext cx="340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8" name="Rectangle 108"/>
            <p:cNvSpPr>
              <a:spLocks noChangeArrowheads="1"/>
            </p:cNvSpPr>
            <p:nvPr/>
          </p:nvSpPr>
          <p:spPr bwMode="auto">
            <a:xfrm>
              <a:off x="4561" y="1899"/>
              <a:ext cx="341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9" name="Rectangle 109"/>
            <p:cNvSpPr>
              <a:spLocks noChangeArrowheads="1"/>
            </p:cNvSpPr>
            <p:nvPr/>
          </p:nvSpPr>
          <p:spPr bwMode="auto">
            <a:xfrm>
              <a:off x="4847" y="1533"/>
              <a:ext cx="33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0" name="Rectangle 110"/>
            <p:cNvSpPr>
              <a:spLocks noChangeArrowheads="1"/>
            </p:cNvSpPr>
            <p:nvPr/>
          </p:nvSpPr>
          <p:spPr bwMode="auto">
            <a:xfrm>
              <a:off x="4692" y="2748"/>
              <a:ext cx="339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1" name="Rectangle 111"/>
            <p:cNvSpPr>
              <a:spLocks noChangeArrowheads="1"/>
            </p:cNvSpPr>
            <p:nvPr/>
          </p:nvSpPr>
          <p:spPr bwMode="auto">
            <a:xfrm>
              <a:off x="2363" y="1440"/>
              <a:ext cx="50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" name="Rectangle 112"/>
            <p:cNvSpPr>
              <a:spLocks noChangeArrowheads="1"/>
            </p:cNvSpPr>
            <p:nvPr/>
          </p:nvSpPr>
          <p:spPr bwMode="auto">
            <a:xfrm>
              <a:off x="1895" y="2931"/>
              <a:ext cx="39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3" name="Rectangle 113"/>
            <p:cNvSpPr>
              <a:spLocks noChangeArrowheads="1"/>
            </p:cNvSpPr>
            <p:nvPr/>
          </p:nvSpPr>
          <p:spPr bwMode="auto">
            <a:xfrm>
              <a:off x="2316" y="2616"/>
              <a:ext cx="345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4" name="Rectangle 114"/>
            <p:cNvSpPr>
              <a:spLocks noChangeArrowheads="1"/>
            </p:cNvSpPr>
            <p:nvPr/>
          </p:nvSpPr>
          <p:spPr bwMode="auto">
            <a:xfrm>
              <a:off x="2908" y="3517"/>
              <a:ext cx="473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5" name="Rectangle 115"/>
            <p:cNvSpPr>
              <a:spLocks noChangeArrowheads="1"/>
            </p:cNvSpPr>
            <p:nvPr/>
          </p:nvSpPr>
          <p:spPr bwMode="auto">
            <a:xfrm>
              <a:off x="3557" y="2918"/>
              <a:ext cx="345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6" name="Rectangle 116"/>
            <p:cNvSpPr>
              <a:spLocks noChangeArrowheads="1"/>
            </p:cNvSpPr>
            <p:nvPr/>
          </p:nvSpPr>
          <p:spPr bwMode="auto">
            <a:xfrm>
              <a:off x="4007" y="2189"/>
              <a:ext cx="436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7" name="Rectangle 117"/>
            <p:cNvSpPr>
              <a:spLocks noChangeArrowheads="1"/>
            </p:cNvSpPr>
            <p:nvPr/>
          </p:nvSpPr>
          <p:spPr bwMode="auto">
            <a:xfrm>
              <a:off x="3515" y="1748"/>
              <a:ext cx="340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8" name="Rectangle 118"/>
            <p:cNvSpPr>
              <a:spLocks noChangeArrowheads="1"/>
            </p:cNvSpPr>
            <p:nvPr/>
          </p:nvSpPr>
          <p:spPr bwMode="auto">
            <a:xfrm>
              <a:off x="3346" y="1671"/>
              <a:ext cx="529" cy="48"/>
            </a:xfrm>
            <a:prstGeom prst="rect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9" name="Oval 119"/>
            <p:cNvSpPr>
              <a:spLocks noChangeArrowheads="1"/>
            </p:cNvSpPr>
            <p:nvPr/>
          </p:nvSpPr>
          <p:spPr bwMode="auto">
            <a:xfrm>
              <a:off x="3404" y="1686"/>
              <a:ext cx="231" cy="2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0" name="Oval 120"/>
            <p:cNvSpPr>
              <a:spLocks noChangeArrowheads="1"/>
            </p:cNvSpPr>
            <p:nvPr/>
          </p:nvSpPr>
          <p:spPr bwMode="auto">
            <a:xfrm>
              <a:off x="3392" y="1676"/>
              <a:ext cx="231" cy="28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1" name="Oval 121"/>
            <p:cNvSpPr>
              <a:spLocks noChangeArrowheads="1"/>
            </p:cNvSpPr>
            <p:nvPr/>
          </p:nvSpPr>
          <p:spPr bwMode="auto">
            <a:xfrm>
              <a:off x="3609" y="1686"/>
              <a:ext cx="238" cy="2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2" name="Oval 122"/>
            <p:cNvSpPr>
              <a:spLocks noChangeArrowheads="1"/>
            </p:cNvSpPr>
            <p:nvPr/>
          </p:nvSpPr>
          <p:spPr bwMode="auto">
            <a:xfrm>
              <a:off x="3597" y="1676"/>
              <a:ext cx="240" cy="28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3" name="Rectangle 123"/>
            <p:cNvSpPr>
              <a:spLocks noChangeArrowheads="1"/>
            </p:cNvSpPr>
            <p:nvPr/>
          </p:nvSpPr>
          <p:spPr bwMode="auto">
            <a:xfrm>
              <a:off x="4340" y="1923"/>
              <a:ext cx="4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4" name="Rectangle 124"/>
            <p:cNvSpPr>
              <a:spLocks noChangeArrowheads="1"/>
            </p:cNvSpPr>
            <p:nvPr/>
          </p:nvSpPr>
          <p:spPr bwMode="auto">
            <a:xfrm>
              <a:off x="4329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5" name="Rectangle 125"/>
            <p:cNvSpPr>
              <a:spLocks noChangeArrowheads="1"/>
            </p:cNvSpPr>
            <p:nvPr/>
          </p:nvSpPr>
          <p:spPr bwMode="auto">
            <a:xfrm>
              <a:off x="4318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6" name="Rectangle 126"/>
            <p:cNvSpPr>
              <a:spLocks noChangeArrowheads="1"/>
            </p:cNvSpPr>
            <p:nvPr/>
          </p:nvSpPr>
          <p:spPr bwMode="auto">
            <a:xfrm>
              <a:off x="4309" y="1923"/>
              <a:ext cx="5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7" name="Rectangle 127"/>
            <p:cNvSpPr>
              <a:spLocks noChangeArrowheads="1"/>
            </p:cNvSpPr>
            <p:nvPr/>
          </p:nvSpPr>
          <p:spPr bwMode="auto">
            <a:xfrm>
              <a:off x="4299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8" name="Rectangle 128"/>
            <p:cNvSpPr>
              <a:spLocks noChangeArrowheads="1"/>
            </p:cNvSpPr>
            <p:nvPr/>
          </p:nvSpPr>
          <p:spPr bwMode="auto">
            <a:xfrm>
              <a:off x="4288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9" name="Rectangle 129"/>
            <p:cNvSpPr>
              <a:spLocks noChangeArrowheads="1"/>
            </p:cNvSpPr>
            <p:nvPr/>
          </p:nvSpPr>
          <p:spPr bwMode="auto">
            <a:xfrm>
              <a:off x="4279" y="1923"/>
              <a:ext cx="4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0" name="Rectangle 130"/>
            <p:cNvSpPr>
              <a:spLocks noChangeArrowheads="1"/>
            </p:cNvSpPr>
            <p:nvPr/>
          </p:nvSpPr>
          <p:spPr bwMode="auto">
            <a:xfrm>
              <a:off x="4268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1" name="Rectangle 131"/>
            <p:cNvSpPr>
              <a:spLocks noChangeArrowheads="1"/>
            </p:cNvSpPr>
            <p:nvPr/>
          </p:nvSpPr>
          <p:spPr bwMode="auto">
            <a:xfrm>
              <a:off x="4258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2" name="Rectangle 132"/>
            <p:cNvSpPr>
              <a:spLocks noChangeArrowheads="1"/>
            </p:cNvSpPr>
            <p:nvPr/>
          </p:nvSpPr>
          <p:spPr bwMode="auto">
            <a:xfrm>
              <a:off x="4249" y="1923"/>
              <a:ext cx="4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3" name="Rectangle 133"/>
            <p:cNvSpPr>
              <a:spLocks noChangeArrowheads="1"/>
            </p:cNvSpPr>
            <p:nvPr/>
          </p:nvSpPr>
          <p:spPr bwMode="auto">
            <a:xfrm>
              <a:off x="4238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4" name="Rectangle 134"/>
            <p:cNvSpPr>
              <a:spLocks noChangeArrowheads="1"/>
            </p:cNvSpPr>
            <p:nvPr/>
          </p:nvSpPr>
          <p:spPr bwMode="auto">
            <a:xfrm>
              <a:off x="4227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5" name="Rectangle 135"/>
            <p:cNvSpPr>
              <a:spLocks noChangeArrowheads="1"/>
            </p:cNvSpPr>
            <p:nvPr/>
          </p:nvSpPr>
          <p:spPr bwMode="auto">
            <a:xfrm>
              <a:off x="4217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6" name="Rectangle 136"/>
            <p:cNvSpPr>
              <a:spLocks noChangeArrowheads="1"/>
            </p:cNvSpPr>
            <p:nvPr/>
          </p:nvSpPr>
          <p:spPr bwMode="auto">
            <a:xfrm>
              <a:off x="4207" y="1923"/>
              <a:ext cx="5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7" name="Rectangle 137"/>
            <p:cNvSpPr>
              <a:spLocks noChangeArrowheads="1"/>
            </p:cNvSpPr>
            <p:nvPr/>
          </p:nvSpPr>
          <p:spPr bwMode="auto">
            <a:xfrm>
              <a:off x="4197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8" name="Rectangle 138"/>
            <p:cNvSpPr>
              <a:spLocks noChangeArrowheads="1"/>
            </p:cNvSpPr>
            <p:nvPr/>
          </p:nvSpPr>
          <p:spPr bwMode="auto">
            <a:xfrm>
              <a:off x="4186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9" name="Rectangle 139"/>
            <p:cNvSpPr>
              <a:spLocks noChangeArrowheads="1"/>
            </p:cNvSpPr>
            <p:nvPr/>
          </p:nvSpPr>
          <p:spPr bwMode="auto">
            <a:xfrm>
              <a:off x="4177" y="1923"/>
              <a:ext cx="5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0" name="Rectangle 140"/>
            <p:cNvSpPr>
              <a:spLocks noChangeArrowheads="1"/>
            </p:cNvSpPr>
            <p:nvPr/>
          </p:nvSpPr>
          <p:spPr bwMode="auto">
            <a:xfrm>
              <a:off x="4166" y="1923"/>
              <a:ext cx="7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1" name="Rectangle 141"/>
            <p:cNvSpPr>
              <a:spLocks noChangeArrowheads="1"/>
            </p:cNvSpPr>
            <p:nvPr/>
          </p:nvSpPr>
          <p:spPr bwMode="auto">
            <a:xfrm>
              <a:off x="4156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2" name="Rectangle 142"/>
            <p:cNvSpPr>
              <a:spLocks noChangeArrowheads="1"/>
            </p:cNvSpPr>
            <p:nvPr/>
          </p:nvSpPr>
          <p:spPr bwMode="auto">
            <a:xfrm>
              <a:off x="4147" y="1923"/>
              <a:ext cx="4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3" name="Rectangle 143"/>
            <p:cNvSpPr>
              <a:spLocks noChangeArrowheads="1"/>
            </p:cNvSpPr>
            <p:nvPr/>
          </p:nvSpPr>
          <p:spPr bwMode="auto">
            <a:xfrm>
              <a:off x="4136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4" name="Rectangle 144"/>
            <p:cNvSpPr>
              <a:spLocks noChangeArrowheads="1"/>
            </p:cNvSpPr>
            <p:nvPr/>
          </p:nvSpPr>
          <p:spPr bwMode="auto">
            <a:xfrm>
              <a:off x="4125" y="1923"/>
              <a:ext cx="7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5" name="Rectangle 145"/>
            <p:cNvSpPr>
              <a:spLocks noChangeArrowheads="1"/>
            </p:cNvSpPr>
            <p:nvPr/>
          </p:nvSpPr>
          <p:spPr bwMode="auto">
            <a:xfrm>
              <a:off x="4116" y="1923"/>
              <a:ext cx="5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6" name="Rectangle 146"/>
            <p:cNvSpPr>
              <a:spLocks noChangeArrowheads="1"/>
            </p:cNvSpPr>
            <p:nvPr/>
          </p:nvSpPr>
          <p:spPr bwMode="auto">
            <a:xfrm>
              <a:off x="4106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7" name="Rectangle 147"/>
            <p:cNvSpPr>
              <a:spLocks noChangeArrowheads="1"/>
            </p:cNvSpPr>
            <p:nvPr/>
          </p:nvSpPr>
          <p:spPr bwMode="auto">
            <a:xfrm>
              <a:off x="4095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8" name="Rectangle 148"/>
            <p:cNvSpPr>
              <a:spLocks noChangeArrowheads="1"/>
            </p:cNvSpPr>
            <p:nvPr/>
          </p:nvSpPr>
          <p:spPr bwMode="auto">
            <a:xfrm>
              <a:off x="4086" y="1923"/>
              <a:ext cx="4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9" name="Rectangle 149"/>
            <p:cNvSpPr>
              <a:spLocks noChangeArrowheads="1"/>
            </p:cNvSpPr>
            <p:nvPr/>
          </p:nvSpPr>
          <p:spPr bwMode="auto">
            <a:xfrm>
              <a:off x="4074" y="1923"/>
              <a:ext cx="7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0" name="Rectangle 150"/>
            <p:cNvSpPr>
              <a:spLocks noChangeArrowheads="1"/>
            </p:cNvSpPr>
            <p:nvPr/>
          </p:nvSpPr>
          <p:spPr bwMode="auto">
            <a:xfrm>
              <a:off x="4065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1" name="Rectangle 151"/>
            <p:cNvSpPr>
              <a:spLocks noChangeArrowheads="1"/>
            </p:cNvSpPr>
            <p:nvPr/>
          </p:nvSpPr>
          <p:spPr bwMode="auto">
            <a:xfrm>
              <a:off x="4054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2" name="Rectangle 152"/>
            <p:cNvSpPr>
              <a:spLocks noChangeArrowheads="1"/>
            </p:cNvSpPr>
            <p:nvPr/>
          </p:nvSpPr>
          <p:spPr bwMode="auto">
            <a:xfrm>
              <a:off x="4043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3" name="Rectangle 153"/>
            <p:cNvSpPr>
              <a:spLocks noChangeArrowheads="1"/>
            </p:cNvSpPr>
            <p:nvPr/>
          </p:nvSpPr>
          <p:spPr bwMode="auto">
            <a:xfrm>
              <a:off x="4034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4" name="Rectangle 154"/>
            <p:cNvSpPr>
              <a:spLocks noChangeArrowheads="1"/>
            </p:cNvSpPr>
            <p:nvPr/>
          </p:nvSpPr>
          <p:spPr bwMode="auto">
            <a:xfrm>
              <a:off x="4024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5" name="Rectangle 155"/>
            <p:cNvSpPr>
              <a:spLocks noChangeArrowheads="1"/>
            </p:cNvSpPr>
            <p:nvPr/>
          </p:nvSpPr>
          <p:spPr bwMode="auto">
            <a:xfrm>
              <a:off x="4013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6" name="Rectangle 156"/>
            <p:cNvSpPr>
              <a:spLocks noChangeArrowheads="1"/>
            </p:cNvSpPr>
            <p:nvPr/>
          </p:nvSpPr>
          <p:spPr bwMode="auto">
            <a:xfrm>
              <a:off x="4004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7" name="Rectangle 157"/>
            <p:cNvSpPr>
              <a:spLocks noChangeArrowheads="1"/>
            </p:cNvSpPr>
            <p:nvPr/>
          </p:nvSpPr>
          <p:spPr bwMode="auto">
            <a:xfrm>
              <a:off x="3993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8" name="Rectangle 158"/>
            <p:cNvSpPr>
              <a:spLocks noChangeArrowheads="1"/>
            </p:cNvSpPr>
            <p:nvPr/>
          </p:nvSpPr>
          <p:spPr bwMode="auto">
            <a:xfrm>
              <a:off x="3983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9" name="Rectangle 159"/>
            <p:cNvSpPr>
              <a:spLocks noChangeArrowheads="1"/>
            </p:cNvSpPr>
            <p:nvPr/>
          </p:nvSpPr>
          <p:spPr bwMode="auto">
            <a:xfrm>
              <a:off x="3974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0" name="Rectangle 160"/>
            <p:cNvSpPr>
              <a:spLocks noChangeArrowheads="1"/>
            </p:cNvSpPr>
            <p:nvPr/>
          </p:nvSpPr>
          <p:spPr bwMode="auto">
            <a:xfrm>
              <a:off x="3963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1" name="Rectangle 161"/>
            <p:cNvSpPr>
              <a:spLocks noChangeArrowheads="1"/>
            </p:cNvSpPr>
            <p:nvPr/>
          </p:nvSpPr>
          <p:spPr bwMode="auto">
            <a:xfrm>
              <a:off x="3952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2" name="Rectangle 162"/>
            <p:cNvSpPr>
              <a:spLocks noChangeArrowheads="1"/>
            </p:cNvSpPr>
            <p:nvPr/>
          </p:nvSpPr>
          <p:spPr bwMode="auto">
            <a:xfrm>
              <a:off x="3943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3" name="Rectangle 163"/>
            <p:cNvSpPr>
              <a:spLocks noChangeArrowheads="1"/>
            </p:cNvSpPr>
            <p:nvPr/>
          </p:nvSpPr>
          <p:spPr bwMode="auto">
            <a:xfrm>
              <a:off x="3932" y="1923"/>
              <a:ext cx="7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4" name="Rectangle 164"/>
            <p:cNvSpPr>
              <a:spLocks noChangeArrowheads="1"/>
            </p:cNvSpPr>
            <p:nvPr/>
          </p:nvSpPr>
          <p:spPr bwMode="auto">
            <a:xfrm>
              <a:off x="3922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5" name="Rectangle 165"/>
            <p:cNvSpPr>
              <a:spLocks noChangeArrowheads="1"/>
            </p:cNvSpPr>
            <p:nvPr/>
          </p:nvSpPr>
          <p:spPr bwMode="auto">
            <a:xfrm>
              <a:off x="3911" y="1923"/>
              <a:ext cx="8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6" name="Rectangle 166"/>
            <p:cNvSpPr>
              <a:spLocks noChangeArrowheads="1"/>
            </p:cNvSpPr>
            <p:nvPr/>
          </p:nvSpPr>
          <p:spPr bwMode="auto">
            <a:xfrm>
              <a:off x="3902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7" name="Rectangle 167"/>
            <p:cNvSpPr>
              <a:spLocks noChangeArrowheads="1"/>
            </p:cNvSpPr>
            <p:nvPr/>
          </p:nvSpPr>
          <p:spPr bwMode="auto">
            <a:xfrm>
              <a:off x="3891" y="1923"/>
              <a:ext cx="7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8" name="Rectangle 168"/>
            <p:cNvSpPr>
              <a:spLocks noChangeArrowheads="1"/>
            </p:cNvSpPr>
            <p:nvPr/>
          </p:nvSpPr>
          <p:spPr bwMode="auto">
            <a:xfrm>
              <a:off x="3881" y="1923"/>
              <a:ext cx="6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9" name="Rectangle 169"/>
            <p:cNvSpPr>
              <a:spLocks noChangeArrowheads="1"/>
            </p:cNvSpPr>
            <p:nvPr/>
          </p:nvSpPr>
          <p:spPr bwMode="auto">
            <a:xfrm>
              <a:off x="3872" y="1923"/>
              <a:ext cx="4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0" name="Rectangle 170"/>
            <p:cNvSpPr>
              <a:spLocks noChangeArrowheads="1"/>
            </p:cNvSpPr>
            <p:nvPr/>
          </p:nvSpPr>
          <p:spPr bwMode="auto">
            <a:xfrm>
              <a:off x="3867" y="1923"/>
              <a:ext cx="2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1" name="Freeform 171"/>
            <p:cNvSpPr>
              <a:spLocks/>
            </p:cNvSpPr>
            <p:nvPr/>
          </p:nvSpPr>
          <p:spPr bwMode="auto">
            <a:xfrm>
              <a:off x="3867" y="1932"/>
              <a:ext cx="2" cy="6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1"/>
                </a:cxn>
              </a:cxnLst>
              <a:rect l="0" t="0" r="r" b="b"/>
              <a:pathLst>
                <a:path w="2" h="6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2" name="Freeform 172"/>
            <p:cNvSpPr>
              <a:spLocks/>
            </p:cNvSpPr>
            <p:nvPr/>
          </p:nvSpPr>
          <p:spPr bwMode="auto">
            <a:xfrm>
              <a:off x="3867" y="1940"/>
              <a:ext cx="2" cy="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" y="2"/>
                </a:cxn>
              </a:cxnLst>
              <a:rect l="0" t="0" r="r" b="b"/>
              <a:pathLst>
                <a:path w="2" h="8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3" name="Freeform 173"/>
            <p:cNvSpPr>
              <a:spLocks/>
            </p:cNvSpPr>
            <p:nvPr/>
          </p:nvSpPr>
          <p:spPr bwMode="auto">
            <a:xfrm>
              <a:off x="3867" y="1950"/>
              <a:ext cx="2" cy="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" y="2"/>
                </a:cxn>
              </a:cxnLst>
              <a:rect l="0" t="0" r="r" b="b"/>
              <a:pathLst>
                <a:path w="2" h="8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4" name="Freeform 174"/>
            <p:cNvSpPr>
              <a:spLocks/>
            </p:cNvSpPr>
            <p:nvPr/>
          </p:nvSpPr>
          <p:spPr bwMode="auto">
            <a:xfrm>
              <a:off x="3867" y="1960"/>
              <a:ext cx="2" cy="6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5" name="Freeform 175"/>
            <p:cNvSpPr>
              <a:spLocks/>
            </p:cNvSpPr>
            <p:nvPr/>
          </p:nvSpPr>
          <p:spPr bwMode="auto">
            <a:xfrm>
              <a:off x="3867" y="1969"/>
              <a:ext cx="2" cy="7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2"/>
                </a:cxn>
              </a:cxnLst>
              <a:rect l="0" t="0" r="r" b="b"/>
              <a:pathLst>
                <a:path w="2" h="7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6" name="Freeform 176"/>
            <p:cNvSpPr>
              <a:spLocks/>
            </p:cNvSpPr>
            <p:nvPr/>
          </p:nvSpPr>
          <p:spPr bwMode="auto">
            <a:xfrm>
              <a:off x="3867" y="1979"/>
              <a:ext cx="2" cy="7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2"/>
                </a:cxn>
              </a:cxnLst>
              <a:rect l="0" t="0" r="r" b="b"/>
              <a:pathLst>
                <a:path w="2" h="7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7" name="Freeform 177"/>
            <p:cNvSpPr>
              <a:spLocks/>
            </p:cNvSpPr>
            <p:nvPr/>
          </p:nvSpPr>
          <p:spPr bwMode="auto">
            <a:xfrm>
              <a:off x="3867" y="1989"/>
              <a:ext cx="2" cy="6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8" name="Freeform 178"/>
            <p:cNvSpPr>
              <a:spLocks/>
            </p:cNvSpPr>
            <p:nvPr/>
          </p:nvSpPr>
          <p:spPr bwMode="auto">
            <a:xfrm>
              <a:off x="3867" y="1998"/>
              <a:ext cx="2" cy="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1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9" name="Freeform 179"/>
            <p:cNvSpPr>
              <a:spLocks/>
            </p:cNvSpPr>
            <p:nvPr/>
          </p:nvSpPr>
          <p:spPr bwMode="auto">
            <a:xfrm>
              <a:off x="3867" y="2008"/>
              <a:ext cx="2" cy="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1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0" name="Freeform 180"/>
            <p:cNvSpPr>
              <a:spLocks/>
            </p:cNvSpPr>
            <p:nvPr/>
          </p:nvSpPr>
          <p:spPr bwMode="auto">
            <a:xfrm>
              <a:off x="3867" y="2018"/>
              <a:ext cx="2" cy="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1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1" name="Freeform 181"/>
            <p:cNvSpPr>
              <a:spLocks/>
            </p:cNvSpPr>
            <p:nvPr/>
          </p:nvSpPr>
          <p:spPr bwMode="auto">
            <a:xfrm>
              <a:off x="3867" y="2027"/>
              <a:ext cx="2" cy="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1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2" name="Freeform 182"/>
            <p:cNvSpPr>
              <a:spLocks/>
            </p:cNvSpPr>
            <p:nvPr/>
          </p:nvSpPr>
          <p:spPr bwMode="auto">
            <a:xfrm>
              <a:off x="3867" y="2037"/>
              <a:ext cx="2" cy="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1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3" name="Freeform 183"/>
            <p:cNvSpPr>
              <a:spLocks/>
            </p:cNvSpPr>
            <p:nvPr/>
          </p:nvSpPr>
          <p:spPr bwMode="auto">
            <a:xfrm>
              <a:off x="3867" y="2047"/>
              <a:ext cx="2" cy="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1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4" name="Rectangle 184"/>
            <p:cNvSpPr>
              <a:spLocks noChangeArrowheads="1"/>
            </p:cNvSpPr>
            <p:nvPr/>
          </p:nvSpPr>
          <p:spPr bwMode="auto">
            <a:xfrm>
              <a:off x="3121" y="2892"/>
              <a:ext cx="70" cy="305"/>
            </a:xfrm>
            <a:prstGeom prst="rect">
              <a:avLst/>
            </a:prstGeom>
            <a:solidFill>
              <a:srgbClr val="FFFFC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5" name="Rectangle 185"/>
            <p:cNvSpPr>
              <a:spLocks noChangeArrowheads="1"/>
            </p:cNvSpPr>
            <p:nvPr/>
          </p:nvSpPr>
          <p:spPr bwMode="auto">
            <a:xfrm>
              <a:off x="3121" y="3123"/>
              <a:ext cx="70" cy="74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6" name="Line 186"/>
            <p:cNvSpPr>
              <a:spLocks noChangeShapeType="1"/>
            </p:cNvSpPr>
            <p:nvPr/>
          </p:nvSpPr>
          <p:spPr bwMode="auto">
            <a:xfrm>
              <a:off x="4979" y="3648"/>
              <a:ext cx="132" cy="1"/>
            </a:xfrm>
            <a:prstGeom prst="line">
              <a:avLst/>
            </a:prstGeom>
            <a:noFill/>
            <a:ln w="7938">
              <a:solidFill>
                <a:srgbClr val="33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7" name="Freeform 187"/>
            <p:cNvSpPr>
              <a:spLocks/>
            </p:cNvSpPr>
            <p:nvPr/>
          </p:nvSpPr>
          <p:spPr bwMode="auto">
            <a:xfrm>
              <a:off x="5108" y="3625"/>
              <a:ext cx="48" cy="46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48" y="23"/>
                </a:cxn>
                <a:cxn ang="0">
                  <a:pos x="0" y="0"/>
                </a:cxn>
                <a:cxn ang="0">
                  <a:pos x="0" y="46"/>
                </a:cxn>
              </a:cxnLst>
              <a:rect l="0" t="0" r="r" b="b"/>
              <a:pathLst>
                <a:path w="48" h="46">
                  <a:moveTo>
                    <a:pt x="0" y="46"/>
                  </a:moveTo>
                  <a:lnTo>
                    <a:pt x="48" y="23"/>
                  </a:lnTo>
                  <a:lnTo>
                    <a:pt x="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8" name="Line 188"/>
            <p:cNvSpPr>
              <a:spLocks noChangeShapeType="1"/>
            </p:cNvSpPr>
            <p:nvPr/>
          </p:nvSpPr>
          <p:spPr bwMode="auto">
            <a:xfrm>
              <a:off x="3723" y="1478"/>
              <a:ext cx="132" cy="1"/>
            </a:xfrm>
            <a:prstGeom prst="line">
              <a:avLst/>
            </a:prstGeom>
            <a:noFill/>
            <a:ln w="3175">
              <a:solidFill>
                <a:srgbClr val="6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9" name="Freeform 189"/>
            <p:cNvSpPr>
              <a:spLocks/>
            </p:cNvSpPr>
            <p:nvPr/>
          </p:nvSpPr>
          <p:spPr bwMode="auto">
            <a:xfrm>
              <a:off x="3852" y="1457"/>
              <a:ext cx="47" cy="44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7" y="21"/>
                </a:cxn>
                <a:cxn ang="0">
                  <a:pos x="0" y="0"/>
                </a:cxn>
                <a:cxn ang="0">
                  <a:pos x="0" y="44"/>
                </a:cxn>
              </a:cxnLst>
              <a:rect l="0" t="0" r="r" b="b"/>
              <a:pathLst>
                <a:path w="47" h="44">
                  <a:moveTo>
                    <a:pt x="0" y="44"/>
                  </a:moveTo>
                  <a:lnTo>
                    <a:pt x="47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6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0" name="Line 190"/>
            <p:cNvSpPr>
              <a:spLocks noChangeShapeType="1"/>
            </p:cNvSpPr>
            <p:nvPr/>
          </p:nvSpPr>
          <p:spPr bwMode="auto">
            <a:xfrm>
              <a:off x="5233" y="1780"/>
              <a:ext cx="131" cy="1"/>
            </a:xfrm>
            <a:prstGeom prst="line">
              <a:avLst/>
            </a:prstGeom>
            <a:noFill/>
            <a:ln w="7938">
              <a:solidFill>
                <a:srgbClr val="FF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1" name="Freeform 191"/>
            <p:cNvSpPr>
              <a:spLocks/>
            </p:cNvSpPr>
            <p:nvPr/>
          </p:nvSpPr>
          <p:spPr bwMode="auto">
            <a:xfrm>
              <a:off x="5361" y="1758"/>
              <a:ext cx="47" cy="46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47" y="22"/>
                </a:cxn>
                <a:cxn ang="0">
                  <a:pos x="0" y="0"/>
                </a:cxn>
                <a:cxn ang="0">
                  <a:pos x="0" y="46"/>
                </a:cxn>
              </a:cxnLst>
              <a:rect l="0" t="0" r="r" b="b"/>
              <a:pathLst>
                <a:path w="47" h="46">
                  <a:moveTo>
                    <a:pt x="0" y="46"/>
                  </a:moveTo>
                  <a:lnTo>
                    <a:pt x="47" y="22"/>
                  </a:lnTo>
                  <a:lnTo>
                    <a:pt x="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2" name="Line 192"/>
            <p:cNvSpPr>
              <a:spLocks noChangeShapeType="1"/>
            </p:cNvSpPr>
            <p:nvPr/>
          </p:nvSpPr>
          <p:spPr bwMode="auto">
            <a:xfrm>
              <a:off x="4990" y="3068"/>
              <a:ext cx="126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3" name="Freeform 193"/>
            <p:cNvSpPr>
              <a:spLocks/>
            </p:cNvSpPr>
            <p:nvPr/>
          </p:nvSpPr>
          <p:spPr bwMode="auto">
            <a:xfrm>
              <a:off x="5113" y="3047"/>
              <a:ext cx="49" cy="46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49" y="23"/>
                </a:cxn>
                <a:cxn ang="0">
                  <a:pos x="0" y="0"/>
                </a:cxn>
                <a:cxn ang="0">
                  <a:pos x="0" y="46"/>
                </a:cxn>
              </a:cxnLst>
              <a:rect l="0" t="0" r="r" b="b"/>
              <a:pathLst>
                <a:path w="49" h="46">
                  <a:moveTo>
                    <a:pt x="0" y="46"/>
                  </a:moveTo>
                  <a:lnTo>
                    <a:pt x="49" y="23"/>
                  </a:lnTo>
                  <a:lnTo>
                    <a:pt x="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4" name="Line 194"/>
            <p:cNvSpPr>
              <a:spLocks noChangeShapeType="1"/>
            </p:cNvSpPr>
            <p:nvPr/>
          </p:nvSpPr>
          <p:spPr bwMode="auto">
            <a:xfrm flipH="1">
              <a:off x="5075" y="2562"/>
              <a:ext cx="103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5" name="Freeform 195"/>
            <p:cNvSpPr>
              <a:spLocks/>
            </p:cNvSpPr>
            <p:nvPr/>
          </p:nvSpPr>
          <p:spPr bwMode="auto">
            <a:xfrm>
              <a:off x="5034" y="2539"/>
              <a:ext cx="46" cy="46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23"/>
                </a:cxn>
                <a:cxn ang="0">
                  <a:pos x="46" y="46"/>
                </a:cxn>
                <a:cxn ang="0">
                  <a:pos x="46" y="0"/>
                </a:cxn>
              </a:cxnLst>
              <a:rect l="0" t="0" r="r" b="b"/>
              <a:pathLst>
                <a:path w="46" h="46">
                  <a:moveTo>
                    <a:pt x="46" y="0"/>
                  </a:moveTo>
                  <a:lnTo>
                    <a:pt x="0" y="23"/>
                  </a:lnTo>
                  <a:lnTo>
                    <a:pt x="46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6" name="Line 196"/>
            <p:cNvSpPr>
              <a:spLocks noChangeShapeType="1"/>
            </p:cNvSpPr>
            <p:nvPr/>
          </p:nvSpPr>
          <p:spPr bwMode="auto">
            <a:xfrm flipH="1">
              <a:off x="3712" y="2695"/>
              <a:ext cx="149" cy="2"/>
            </a:xfrm>
            <a:prstGeom prst="line">
              <a:avLst/>
            </a:prstGeom>
            <a:noFill/>
            <a:ln w="7938">
              <a:solidFill>
                <a:srgbClr val="33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7" name="Freeform 197"/>
            <p:cNvSpPr>
              <a:spLocks/>
            </p:cNvSpPr>
            <p:nvPr/>
          </p:nvSpPr>
          <p:spPr bwMode="auto">
            <a:xfrm>
              <a:off x="3668" y="2674"/>
              <a:ext cx="49" cy="46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0" y="23"/>
                </a:cxn>
                <a:cxn ang="0">
                  <a:pos x="49" y="46"/>
                </a:cxn>
                <a:cxn ang="0">
                  <a:pos x="49" y="0"/>
                </a:cxn>
              </a:cxnLst>
              <a:rect l="0" t="0" r="r" b="b"/>
              <a:pathLst>
                <a:path w="49" h="46">
                  <a:moveTo>
                    <a:pt x="49" y="0"/>
                  </a:moveTo>
                  <a:lnTo>
                    <a:pt x="0" y="23"/>
                  </a:lnTo>
                  <a:lnTo>
                    <a:pt x="49" y="4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33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8" name="Line 198"/>
            <p:cNvSpPr>
              <a:spLocks noChangeShapeType="1"/>
            </p:cNvSpPr>
            <p:nvPr/>
          </p:nvSpPr>
          <p:spPr bwMode="auto">
            <a:xfrm>
              <a:off x="3644" y="3223"/>
              <a:ext cx="132" cy="2"/>
            </a:xfrm>
            <a:prstGeom prst="line">
              <a:avLst/>
            </a:prstGeom>
            <a:noFill/>
            <a:ln w="7938">
              <a:solidFill>
                <a:srgbClr val="33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9" name="Freeform 199"/>
            <p:cNvSpPr>
              <a:spLocks/>
            </p:cNvSpPr>
            <p:nvPr/>
          </p:nvSpPr>
          <p:spPr bwMode="auto">
            <a:xfrm>
              <a:off x="3773" y="3202"/>
              <a:ext cx="47" cy="44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7" y="21"/>
                </a:cxn>
                <a:cxn ang="0">
                  <a:pos x="0" y="0"/>
                </a:cxn>
                <a:cxn ang="0">
                  <a:pos x="0" y="44"/>
                </a:cxn>
              </a:cxnLst>
              <a:rect l="0" t="0" r="r" b="b"/>
              <a:pathLst>
                <a:path w="47" h="44">
                  <a:moveTo>
                    <a:pt x="0" y="44"/>
                  </a:moveTo>
                  <a:lnTo>
                    <a:pt x="47" y="21"/>
                  </a:lnTo>
                  <a:lnTo>
                    <a:pt x="0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00" name="Line 200"/>
            <p:cNvSpPr>
              <a:spLocks noChangeShapeType="1"/>
            </p:cNvSpPr>
            <p:nvPr/>
          </p:nvSpPr>
          <p:spPr bwMode="auto">
            <a:xfrm flipH="1">
              <a:off x="3446" y="1995"/>
              <a:ext cx="108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01" name="Freeform 201"/>
            <p:cNvSpPr>
              <a:spLocks/>
            </p:cNvSpPr>
            <p:nvPr/>
          </p:nvSpPr>
          <p:spPr bwMode="auto">
            <a:xfrm>
              <a:off x="3404" y="1972"/>
              <a:ext cx="47" cy="46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23"/>
                </a:cxn>
                <a:cxn ang="0">
                  <a:pos x="47" y="46"/>
                </a:cxn>
                <a:cxn ang="0">
                  <a:pos x="47" y="0"/>
                </a:cxn>
              </a:cxnLst>
              <a:rect l="0" t="0" r="r" b="b"/>
              <a:pathLst>
                <a:path w="47" h="46">
                  <a:moveTo>
                    <a:pt x="47" y="0"/>
                  </a:moveTo>
                  <a:lnTo>
                    <a:pt x="0" y="23"/>
                  </a:lnTo>
                  <a:lnTo>
                    <a:pt x="47" y="4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02" name="Line 202"/>
            <p:cNvSpPr>
              <a:spLocks noChangeShapeType="1"/>
            </p:cNvSpPr>
            <p:nvPr/>
          </p:nvSpPr>
          <p:spPr bwMode="auto">
            <a:xfrm>
              <a:off x="4653" y="2058"/>
              <a:ext cx="1" cy="1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03" name="Freeform 203"/>
            <p:cNvSpPr>
              <a:spLocks/>
            </p:cNvSpPr>
            <p:nvPr/>
          </p:nvSpPr>
          <p:spPr bwMode="auto">
            <a:xfrm>
              <a:off x="4630" y="2072"/>
              <a:ext cx="48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46"/>
                </a:cxn>
                <a:cxn ang="0">
                  <a:pos x="48" y="0"/>
                </a:cxn>
                <a:cxn ang="0">
                  <a:pos x="0" y="0"/>
                </a:cxn>
              </a:cxnLst>
              <a:rect l="0" t="0" r="r" b="b"/>
              <a:pathLst>
                <a:path w="48" h="46">
                  <a:moveTo>
                    <a:pt x="0" y="0"/>
                  </a:moveTo>
                  <a:lnTo>
                    <a:pt x="23" y="46"/>
                  </a:ln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04" name="Line 204"/>
            <p:cNvSpPr>
              <a:spLocks noChangeShapeType="1"/>
            </p:cNvSpPr>
            <p:nvPr/>
          </p:nvSpPr>
          <p:spPr bwMode="auto">
            <a:xfrm>
              <a:off x="4259" y="1701"/>
              <a:ext cx="7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605" name="Freeform 205"/>
          <p:cNvSpPr>
            <a:spLocks/>
          </p:cNvSpPr>
          <p:nvPr/>
        </p:nvSpPr>
        <p:spPr bwMode="auto">
          <a:xfrm>
            <a:off x="6164262" y="2362300"/>
            <a:ext cx="74613" cy="71437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47" y="22"/>
              </a:cxn>
              <a:cxn ang="0">
                <a:pos x="0" y="0"/>
              </a:cxn>
              <a:cxn ang="0">
                <a:pos x="0" y="45"/>
              </a:cxn>
            </a:cxnLst>
            <a:rect l="0" t="0" r="r" b="b"/>
            <a:pathLst>
              <a:path w="47" h="45">
                <a:moveTo>
                  <a:pt x="0" y="45"/>
                </a:moveTo>
                <a:lnTo>
                  <a:pt x="47" y="22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06" name="Line 206"/>
          <p:cNvSpPr>
            <a:spLocks noChangeShapeType="1"/>
          </p:cNvSpPr>
          <p:nvPr/>
        </p:nvSpPr>
        <p:spPr bwMode="auto">
          <a:xfrm>
            <a:off x="2354262" y="3248125"/>
            <a:ext cx="1588" cy="55562"/>
          </a:xfrm>
          <a:prstGeom prst="line">
            <a:avLst/>
          </a:prstGeom>
          <a:noFill/>
          <a:ln w="7938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07" name="Freeform 207"/>
          <p:cNvSpPr>
            <a:spLocks/>
          </p:cNvSpPr>
          <p:nvPr/>
        </p:nvSpPr>
        <p:spPr bwMode="auto">
          <a:xfrm>
            <a:off x="2317750" y="3298925"/>
            <a:ext cx="76200" cy="682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43"/>
              </a:cxn>
              <a:cxn ang="0">
                <a:pos x="48" y="0"/>
              </a:cxn>
              <a:cxn ang="0">
                <a:pos x="0" y="0"/>
              </a:cxn>
            </a:cxnLst>
            <a:rect l="0" t="0" r="r" b="b"/>
            <a:pathLst>
              <a:path w="48" h="43">
                <a:moveTo>
                  <a:pt x="0" y="0"/>
                </a:moveTo>
                <a:lnTo>
                  <a:pt x="24" y="43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08" name="Line 208"/>
          <p:cNvSpPr>
            <a:spLocks noChangeShapeType="1"/>
          </p:cNvSpPr>
          <p:nvPr/>
        </p:nvSpPr>
        <p:spPr bwMode="auto">
          <a:xfrm>
            <a:off x="3711575" y="3156050"/>
            <a:ext cx="65087" cy="1587"/>
          </a:xfrm>
          <a:prstGeom prst="line">
            <a:avLst/>
          </a:prstGeom>
          <a:noFill/>
          <a:ln w="7938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09" name="Freeform 209"/>
          <p:cNvSpPr>
            <a:spLocks/>
          </p:cNvSpPr>
          <p:nvPr/>
        </p:nvSpPr>
        <p:spPr bwMode="auto">
          <a:xfrm>
            <a:off x="3771900" y="3119537"/>
            <a:ext cx="74612" cy="73025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47" y="23"/>
              </a:cxn>
              <a:cxn ang="0">
                <a:pos x="0" y="0"/>
              </a:cxn>
              <a:cxn ang="0">
                <a:pos x="0" y="46"/>
              </a:cxn>
            </a:cxnLst>
            <a:rect l="0" t="0" r="r" b="b"/>
            <a:pathLst>
              <a:path w="47" h="46">
                <a:moveTo>
                  <a:pt x="0" y="46"/>
                </a:moveTo>
                <a:lnTo>
                  <a:pt x="47" y="23"/>
                </a:lnTo>
                <a:lnTo>
                  <a:pt x="0" y="0"/>
                </a:lnTo>
                <a:lnTo>
                  <a:pt x="0" y="46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0" name="Line 210"/>
          <p:cNvSpPr>
            <a:spLocks noChangeShapeType="1"/>
          </p:cNvSpPr>
          <p:nvPr/>
        </p:nvSpPr>
        <p:spPr bwMode="auto">
          <a:xfrm flipH="1">
            <a:off x="3573462" y="5221387"/>
            <a:ext cx="96838" cy="1588"/>
          </a:xfrm>
          <a:prstGeom prst="line">
            <a:avLst/>
          </a:prstGeom>
          <a:noFill/>
          <a:ln w="7938">
            <a:solidFill>
              <a:srgbClr val="336666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1" name="Freeform 211"/>
          <p:cNvSpPr>
            <a:spLocks/>
          </p:cNvSpPr>
          <p:nvPr/>
        </p:nvSpPr>
        <p:spPr bwMode="auto">
          <a:xfrm>
            <a:off x="3506787" y="5188050"/>
            <a:ext cx="74613" cy="69850"/>
          </a:xfrm>
          <a:custGeom>
            <a:avLst/>
            <a:gdLst/>
            <a:ahLst/>
            <a:cxnLst>
              <a:cxn ang="0">
                <a:pos x="47" y="0"/>
              </a:cxn>
              <a:cxn ang="0">
                <a:pos x="0" y="23"/>
              </a:cxn>
              <a:cxn ang="0">
                <a:pos x="47" y="44"/>
              </a:cxn>
              <a:cxn ang="0">
                <a:pos x="47" y="0"/>
              </a:cxn>
            </a:cxnLst>
            <a:rect l="0" t="0" r="r" b="b"/>
            <a:pathLst>
              <a:path w="47" h="44">
                <a:moveTo>
                  <a:pt x="47" y="0"/>
                </a:moveTo>
                <a:lnTo>
                  <a:pt x="0" y="23"/>
                </a:lnTo>
                <a:lnTo>
                  <a:pt x="47" y="44"/>
                </a:lnTo>
                <a:lnTo>
                  <a:pt x="47" y="0"/>
                </a:lnTo>
                <a:close/>
              </a:path>
            </a:pathLst>
          </a:custGeom>
          <a:solidFill>
            <a:srgbClr val="33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2" name="Line 212"/>
          <p:cNvSpPr>
            <a:spLocks noChangeShapeType="1"/>
          </p:cNvSpPr>
          <p:nvPr/>
        </p:nvSpPr>
        <p:spPr bwMode="auto">
          <a:xfrm>
            <a:off x="1841500" y="2289275"/>
            <a:ext cx="250825" cy="3175"/>
          </a:xfrm>
          <a:prstGeom prst="line">
            <a:avLst/>
          </a:prstGeom>
          <a:noFill/>
          <a:ln w="7938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3" name="Freeform 213"/>
          <p:cNvSpPr>
            <a:spLocks/>
          </p:cNvSpPr>
          <p:nvPr/>
        </p:nvSpPr>
        <p:spPr bwMode="auto">
          <a:xfrm>
            <a:off x="2087562" y="2255937"/>
            <a:ext cx="76200" cy="73025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48" y="23"/>
              </a:cxn>
              <a:cxn ang="0">
                <a:pos x="0" y="0"/>
              </a:cxn>
              <a:cxn ang="0">
                <a:pos x="0" y="46"/>
              </a:cxn>
            </a:cxnLst>
            <a:rect l="0" t="0" r="r" b="b"/>
            <a:pathLst>
              <a:path w="48" h="46">
                <a:moveTo>
                  <a:pt x="0" y="46"/>
                </a:moveTo>
                <a:lnTo>
                  <a:pt x="48" y="23"/>
                </a:lnTo>
                <a:lnTo>
                  <a:pt x="0" y="0"/>
                </a:lnTo>
                <a:lnTo>
                  <a:pt x="0" y="46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4" name="Line 214"/>
          <p:cNvSpPr>
            <a:spLocks noChangeShapeType="1"/>
          </p:cNvSpPr>
          <p:nvPr/>
        </p:nvSpPr>
        <p:spPr bwMode="auto">
          <a:xfrm flipH="1">
            <a:off x="1179512" y="2289275"/>
            <a:ext cx="882650" cy="3175"/>
          </a:xfrm>
          <a:prstGeom prst="line">
            <a:avLst/>
          </a:prstGeom>
          <a:noFill/>
          <a:ln w="7938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5" name="Freeform 215"/>
          <p:cNvSpPr>
            <a:spLocks/>
          </p:cNvSpPr>
          <p:nvPr/>
        </p:nvSpPr>
        <p:spPr bwMode="auto">
          <a:xfrm>
            <a:off x="4827587" y="2005112"/>
            <a:ext cx="150813" cy="73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"/>
              </a:cxn>
              <a:cxn ang="0">
                <a:pos x="95" y="0"/>
              </a:cxn>
              <a:cxn ang="0">
                <a:pos x="95" y="46"/>
              </a:cxn>
              <a:cxn ang="0">
                <a:pos x="0" y="0"/>
              </a:cxn>
            </a:cxnLst>
            <a:rect l="0" t="0" r="r" b="b"/>
            <a:pathLst>
              <a:path w="95" h="46">
                <a:moveTo>
                  <a:pt x="0" y="0"/>
                </a:moveTo>
                <a:lnTo>
                  <a:pt x="0" y="46"/>
                </a:lnTo>
                <a:lnTo>
                  <a:pt x="95" y="0"/>
                </a:lnTo>
                <a:lnTo>
                  <a:pt x="95" y="4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6" name="Freeform 218"/>
          <p:cNvSpPr>
            <a:spLocks/>
          </p:cNvSpPr>
          <p:nvPr/>
        </p:nvSpPr>
        <p:spPr bwMode="auto">
          <a:xfrm>
            <a:off x="2865437" y="4111725"/>
            <a:ext cx="165100" cy="144462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0" y="0"/>
              </a:cxn>
              <a:cxn ang="0">
                <a:pos x="104" y="91"/>
              </a:cxn>
              <a:cxn ang="0">
                <a:pos x="104" y="0"/>
              </a:cxn>
              <a:cxn ang="0">
                <a:pos x="0" y="91"/>
              </a:cxn>
            </a:cxnLst>
            <a:rect l="0" t="0" r="r" b="b"/>
            <a:pathLst>
              <a:path w="104" h="91">
                <a:moveTo>
                  <a:pt x="0" y="91"/>
                </a:moveTo>
                <a:lnTo>
                  <a:pt x="0" y="0"/>
                </a:lnTo>
                <a:lnTo>
                  <a:pt x="104" y="91"/>
                </a:lnTo>
                <a:lnTo>
                  <a:pt x="104" y="0"/>
                </a:lnTo>
                <a:lnTo>
                  <a:pt x="0" y="91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7" name="Freeform 219"/>
          <p:cNvSpPr>
            <a:spLocks/>
          </p:cNvSpPr>
          <p:nvPr/>
        </p:nvSpPr>
        <p:spPr bwMode="auto">
          <a:xfrm>
            <a:off x="2876550" y="3984725"/>
            <a:ext cx="120650" cy="100012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" y="26"/>
              </a:cxn>
              <a:cxn ang="0">
                <a:pos x="3" y="20"/>
              </a:cxn>
              <a:cxn ang="0">
                <a:pos x="11" y="10"/>
              </a:cxn>
              <a:cxn ang="0">
                <a:pos x="23" y="3"/>
              </a:cxn>
              <a:cxn ang="0">
                <a:pos x="38" y="0"/>
              </a:cxn>
              <a:cxn ang="0">
                <a:pos x="53" y="3"/>
              </a:cxn>
              <a:cxn ang="0">
                <a:pos x="66" y="10"/>
              </a:cxn>
              <a:cxn ang="0">
                <a:pos x="73" y="20"/>
              </a:cxn>
              <a:cxn ang="0">
                <a:pos x="76" y="26"/>
              </a:cxn>
              <a:cxn ang="0">
                <a:pos x="76" y="32"/>
              </a:cxn>
              <a:cxn ang="0">
                <a:pos x="76" y="63"/>
              </a:cxn>
              <a:cxn ang="0">
                <a:pos x="0" y="63"/>
              </a:cxn>
              <a:cxn ang="0">
                <a:pos x="0" y="32"/>
              </a:cxn>
            </a:cxnLst>
            <a:rect l="0" t="0" r="r" b="b"/>
            <a:pathLst>
              <a:path w="76" h="63">
                <a:moveTo>
                  <a:pt x="0" y="32"/>
                </a:moveTo>
                <a:lnTo>
                  <a:pt x="2" y="26"/>
                </a:lnTo>
                <a:lnTo>
                  <a:pt x="3" y="20"/>
                </a:lnTo>
                <a:lnTo>
                  <a:pt x="11" y="10"/>
                </a:lnTo>
                <a:lnTo>
                  <a:pt x="23" y="3"/>
                </a:lnTo>
                <a:lnTo>
                  <a:pt x="38" y="0"/>
                </a:lnTo>
                <a:lnTo>
                  <a:pt x="53" y="3"/>
                </a:lnTo>
                <a:lnTo>
                  <a:pt x="66" y="10"/>
                </a:lnTo>
                <a:lnTo>
                  <a:pt x="73" y="20"/>
                </a:lnTo>
                <a:lnTo>
                  <a:pt x="76" y="26"/>
                </a:lnTo>
                <a:lnTo>
                  <a:pt x="76" y="32"/>
                </a:lnTo>
                <a:lnTo>
                  <a:pt x="76" y="63"/>
                </a:lnTo>
                <a:lnTo>
                  <a:pt x="0" y="63"/>
                </a:lnTo>
                <a:lnTo>
                  <a:pt x="0" y="32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8" name="Line 220"/>
          <p:cNvSpPr>
            <a:spLocks noChangeShapeType="1"/>
          </p:cNvSpPr>
          <p:nvPr/>
        </p:nvSpPr>
        <p:spPr bwMode="auto">
          <a:xfrm>
            <a:off x="2941637" y="4084737"/>
            <a:ext cx="1588" cy="11430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19" name="Freeform 221"/>
          <p:cNvSpPr>
            <a:spLocks/>
          </p:cNvSpPr>
          <p:nvPr/>
        </p:nvSpPr>
        <p:spPr bwMode="auto">
          <a:xfrm>
            <a:off x="5308600" y="2954437"/>
            <a:ext cx="166687" cy="141288"/>
          </a:xfrm>
          <a:custGeom>
            <a:avLst/>
            <a:gdLst/>
            <a:ahLst/>
            <a:cxnLst>
              <a:cxn ang="0">
                <a:pos x="0" y="89"/>
              </a:cxn>
              <a:cxn ang="0">
                <a:pos x="0" y="0"/>
              </a:cxn>
              <a:cxn ang="0">
                <a:pos x="105" y="89"/>
              </a:cxn>
              <a:cxn ang="0">
                <a:pos x="105" y="0"/>
              </a:cxn>
              <a:cxn ang="0">
                <a:pos x="0" y="89"/>
              </a:cxn>
            </a:cxnLst>
            <a:rect l="0" t="0" r="r" b="b"/>
            <a:pathLst>
              <a:path w="105" h="89">
                <a:moveTo>
                  <a:pt x="0" y="89"/>
                </a:moveTo>
                <a:lnTo>
                  <a:pt x="0" y="0"/>
                </a:lnTo>
                <a:lnTo>
                  <a:pt x="105" y="89"/>
                </a:lnTo>
                <a:lnTo>
                  <a:pt x="105" y="0"/>
                </a:lnTo>
                <a:lnTo>
                  <a:pt x="0" y="89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0" name="Freeform 222"/>
          <p:cNvSpPr>
            <a:spLocks/>
          </p:cNvSpPr>
          <p:nvPr/>
        </p:nvSpPr>
        <p:spPr bwMode="auto">
          <a:xfrm>
            <a:off x="5319712" y="2827437"/>
            <a:ext cx="120650" cy="98425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" y="26"/>
              </a:cxn>
              <a:cxn ang="0">
                <a:pos x="3" y="20"/>
              </a:cxn>
              <a:cxn ang="0">
                <a:pos x="11" y="10"/>
              </a:cxn>
              <a:cxn ang="0">
                <a:pos x="23" y="3"/>
              </a:cxn>
              <a:cxn ang="0">
                <a:pos x="38" y="0"/>
              </a:cxn>
              <a:cxn ang="0">
                <a:pos x="52" y="3"/>
              </a:cxn>
              <a:cxn ang="0">
                <a:pos x="64" y="10"/>
              </a:cxn>
              <a:cxn ang="0">
                <a:pos x="73" y="20"/>
              </a:cxn>
              <a:cxn ang="0">
                <a:pos x="75" y="26"/>
              </a:cxn>
              <a:cxn ang="0">
                <a:pos x="76" y="32"/>
              </a:cxn>
              <a:cxn ang="0">
                <a:pos x="76" y="62"/>
              </a:cxn>
              <a:cxn ang="0">
                <a:pos x="0" y="62"/>
              </a:cxn>
              <a:cxn ang="0">
                <a:pos x="0" y="32"/>
              </a:cxn>
            </a:cxnLst>
            <a:rect l="0" t="0" r="r" b="b"/>
            <a:pathLst>
              <a:path w="76" h="62">
                <a:moveTo>
                  <a:pt x="0" y="32"/>
                </a:moveTo>
                <a:lnTo>
                  <a:pt x="2" y="26"/>
                </a:lnTo>
                <a:lnTo>
                  <a:pt x="3" y="20"/>
                </a:lnTo>
                <a:lnTo>
                  <a:pt x="11" y="10"/>
                </a:lnTo>
                <a:lnTo>
                  <a:pt x="23" y="3"/>
                </a:lnTo>
                <a:lnTo>
                  <a:pt x="38" y="0"/>
                </a:lnTo>
                <a:lnTo>
                  <a:pt x="52" y="3"/>
                </a:lnTo>
                <a:lnTo>
                  <a:pt x="64" y="10"/>
                </a:lnTo>
                <a:lnTo>
                  <a:pt x="73" y="20"/>
                </a:lnTo>
                <a:lnTo>
                  <a:pt x="75" y="26"/>
                </a:lnTo>
                <a:lnTo>
                  <a:pt x="76" y="32"/>
                </a:lnTo>
                <a:lnTo>
                  <a:pt x="76" y="62"/>
                </a:lnTo>
                <a:lnTo>
                  <a:pt x="0" y="62"/>
                </a:lnTo>
                <a:lnTo>
                  <a:pt x="0" y="32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1" name="Line 223"/>
          <p:cNvSpPr>
            <a:spLocks noChangeShapeType="1"/>
          </p:cNvSpPr>
          <p:nvPr/>
        </p:nvSpPr>
        <p:spPr bwMode="auto">
          <a:xfrm>
            <a:off x="5384800" y="2925862"/>
            <a:ext cx="1587" cy="11271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2" name="Freeform 224"/>
          <p:cNvSpPr>
            <a:spLocks/>
          </p:cNvSpPr>
          <p:nvPr/>
        </p:nvSpPr>
        <p:spPr bwMode="auto">
          <a:xfrm>
            <a:off x="6967537" y="5419825"/>
            <a:ext cx="163513" cy="141287"/>
          </a:xfrm>
          <a:custGeom>
            <a:avLst/>
            <a:gdLst/>
            <a:ahLst/>
            <a:cxnLst>
              <a:cxn ang="0">
                <a:pos x="0" y="89"/>
              </a:cxn>
              <a:cxn ang="0">
                <a:pos x="0" y="0"/>
              </a:cxn>
              <a:cxn ang="0">
                <a:pos x="103" y="89"/>
              </a:cxn>
              <a:cxn ang="0">
                <a:pos x="103" y="0"/>
              </a:cxn>
              <a:cxn ang="0">
                <a:pos x="0" y="89"/>
              </a:cxn>
            </a:cxnLst>
            <a:rect l="0" t="0" r="r" b="b"/>
            <a:pathLst>
              <a:path w="103" h="89">
                <a:moveTo>
                  <a:pt x="0" y="89"/>
                </a:moveTo>
                <a:lnTo>
                  <a:pt x="0" y="0"/>
                </a:lnTo>
                <a:lnTo>
                  <a:pt x="103" y="89"/>
                </a:lnTo>
                <a:lnTo>
                  <a:pt x="103" y="0"/>
                </a:lnTo>
                <a:lnTo>
                  <a:pt x="0" y="89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3" name="Freeform 225"/>
          <p:cNvSpPr>
            <a:spLocks/>
          </p:cNvSpPr>
          <p:nvPr/>
        </p:nvSpPr>
        <p:spPr bwMode="auto">
          <a:xfrm>
            <a:off x="6977062" y="5289650"/>
            <a:ext cx="120650" cy="100012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" y="26"/>
              </a:cxn>
              <a:cxn ang="0">
                <a:pos x="3" y="20"/>
              </a:cxn>
              <a:cxn ang="0">
                <a:pos x="11" y="10"/>
              </a:cxn>
              <a:cxn ang="0">
                <a:pos x="23" y="3"/>
              </a:cxn>
              <a:cxn ang="0">
                <a:pos x="38" y="0"/>
              </a:cxn>
              <a:cxn ang="0">
                <a:pos x="53" y="3"/>
              </a:cxn>
              <a:cxn ang="0">
                <a:pos x="65" y="10"/>
              </a:cxn>
              <a:cxn ang="0">
                <a:pos x="73" y="20"/>
              </a:cxn>
              <a:cxn ang="0">
                <a:pos x="76" y="26"/>
              </a:cxn>
              <a:cxn ang="0">
                <a:pos x="76" y="32"/>
              </a:cxn>
              <a:cxn ang="0">
                <a:pos x="76" y="63"/>
              </a:cxn>
              <a:cxn ang="0">
                <a:pos x="0" y="63"/>
              </a:cxn>
              <a:cxn ang="0">
                <a:pos x="0" y="32"/>
              </a:cxn>
            </a:cxnLst>
            <a:rect l="0" t="0" r="r" b="b"/>
            <a:pathLst>
              <a:path w="76" h="63">
                <a:moveTo>
                  <a:pt x="0" y="32"/>
                </a:moveTo>
                <a:lnTo>
                  <a:pt x="2" y="26"/>
                </a:lnTo>
                <a:lnTo>
                  <a:pt x="3" y="20"/>
                </a:lnTo>
                <a:lnTo>
                  <a:pt x="11" y="10"/>
                </a:lnTo>
                <a:lnTo>
                  <a:pt x="23" y="3"/>
                </a:lnTo>
                <a:lnTo>
                  <a:pt x="38" y="0"/>
                </a:lnTo>
                <a:lnTo>
                  <a:pt x="53" y="3"/>
                </a:lnTo>
                <a:lnTo>
                  <a:pt x="65" y="10"/>
                </a:lnTo>
                <a:lnTo>
                  <a:pt x="73" y="20"/>
                </a:lnTo>
                <a:lnTo>
                  <a:pt x="76" y="26"/>
                </a:lnTo>
                <a:lnTo>
                  <a:pt x="76" y="32"/>
                </a:lnTo>
                <a:lnTo>
                  <a:pt x="76" y="63"/>
                </a:lnTo>
                <a:lnTo>
                  <a:pt x="0" y="63"/>
                </a:lnTo>
                <a:lnTo>
                  <a:pt x="0" y="32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4" name="Line 226"/>
          <p:cNvSpPr>
            <a:spLocks noChangeShapeType="1"/>
          </p:cNvSpPr>
          <p:nvPr/>
        </p:nvSpPr>
        <p:spPr bwMode="auto">
          <a:xfrm>
            <a:off x="7045325" y="5389662"/>
            <a:ext cx="1587" cy="11430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5" name="Freeform 227"/>
          <p:cNvSpPr>
            <a:spLocks/>
          </p:cNvSpPr>
          <p:nvPr/>
        </p:nvSpPr>
        <p:spPr bwMode="auto">
          <a:xfrm>
            <a:off x="7065962" y="4491137"/>
            <a:ext cx="166688" cy="14287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0" y="0"/>
              </a:cxn>
              <a:cxn ang="0">
                <a:pos x="105" y="90"/>
              </a:cxn>
              <a:cxn ang="0">
                <a:pos x="105" y="0"/>
              </a:cxn>
              <a:cxn ang="0">
                <a:pos x="0" y="90"/>
              </a:cxn>
            </a:cxnLst>
            <a:rect l="0" t="0" r="r" b="b"/>
            <a:pathLst>
              <a:path w="105" h="90">
                <a:moveTo>
                  <a:pt x="0" y="90"/>
                </a:moveTo>
                <a:lnTo>
                  <a:pt x="0" y="0"/>
                </a:lnTo>
                <a:lnTo>
                  <a:pt x="105" y="90"/>
                </a:lnTo>
                <a:lnTo>
                  <a:pt x="105" y="0"/>
                </a:lnTo>
                <a:lnTo>
                  <a:pt x="0" y="90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6" name="Freeform 228"/>
          <p:cNvSpPr>
            <a:spLocks/>
          </p:cNvSpPr>
          <p:nvPr/>
        </p:nvSpPr>
        <p:spPr bwMode="auto">
          <a:xfrm>
            <a:off x="7075487" y="4362550"/>
            <a:ext cx="120650" cy="100012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" y="26"/>
              </a:cxn>
              <a:cxn ang="0">
                <a:pos x="3" y="20"/>
              </a:cxn>
              <a:cxn ang="0">
                <a:pos x="13" y="10"/>
              </a:cxn>
              <a:cxn ang="0">
                <a:pos x="25" y="3"/>
              </a:cxn>
              <a:cxn ang="0">
                <a:pos x="38" y="0"/>
              </a:cxn>
              <a:cxn ang="0">
                <a:pos x="54" y="3"/>
              </a:cxn>
              <a:cxn ang="0">
                <a:pos x="66" y="10"/>
              </a:cxn>
              <a:cxn ang="0">
                <a:pos x="73" y="20"/>
              </a:cxn>
              <a:cxn ang="0">
                <a:pos x="76" y="26"/>
              </a:cxn>
              <a:cxn ang="0">
                <a:pos x="76" y="32"/>
              </a:cxn>
              <a:cxn ang="0">
                <a:pos x="76" y="63"/>
              </a:cxn>
              <a:cxn ang="0">
                <a:pos x="0" y="63"/>
              </a:cxn>
              <a:cxn ang="0">
                <a:pos x="0" y="32"/>
              </a:cxn>
            </a:cxnLst>
            <a:rect l="0" t="0" r="r" b="b"/>
            <a:pathLst>
              <a:path w="76" h="63">
                <a:moveTo>
                  <a:pt x="0" y="32"/>
                </a:moveTo>
                <a:lnTo>
                  <a:pt x="2" y="26"/>
                </a:lnTo>
                <a:lnTo>
                  <a:pt x="3" y="20"/>
                </a:lnTo>
                <a:lnTo>
                  <a:pt x="13" y="10"/>
                </a:lnTo>
                <a:lnTo>
                  <a:pt x="25" y="3"/>
                </a:lnTo>
                <a:lnTo>
                  <a:pt x="38" y="0"/>
                </a:lnTo>
                <a:lnTo>
                  <a:pt x="54" y="3"/>
                </a:lnTo>
                <a:lnTo>
                  <a:pt x="66" y="10"/>
                </a:lnTo>
                <a:lnTo>
                  <a:pt x="73" y="20"/>
                </a:lnTo>
                <a:lnTo>
                  <a:pt x="76" y="26"/>
                </a:lnTo>
                <a:lnTo>
                  <a:pt x="76" y="32"/>
                </a:lnTo>
                <a:lnTo>
                  <a:pt x="76" y="63"/>
                </a:lnTo>
                <a:lnTo>
                  <a:pt x="0" y="63"/>
                </a:lnTo>
                <a:lnTo>
                  <a:pt x="0" y="32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7" name="Line 229"/>
          <p:cNvSpPr>
            <a:spLocks noChangeShapeType="1"/>
          </p:cNvSpPr>
          <p:nvPr/>
        </p:nvSpPr>
        <p:spPr bwMode="auto">
          <a:xfrm>
            <a:off x="7143750" y="4462562"/>
            <a:ext cx="1587" cy="11430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8" name="Freeform 230"/>
          <p:cNvSpPr>
            <a:spLocks/>
          </p:cNvSpPr>
          <p:nvPr/>
        </p:nvSpPr>
        <p:spPr bwMode="auto">
          <a:xfrm>
            <a:off x="7340600" y="1854300"/>
            <a:ext cx="763587" cy="366712"/>
          </a:xfrm>
          <a:custGeom>
            <a:avLst/>
            <a:gdLst/>
            <a:ahLst/>
            <a:cxnLst>
              <a:cxn ang="0">
                <a:pos x="0" y="231"/>
              </a:cxn>
              <a:cxn ang="0">
                <a:pos x="0" y="0"/>
              </a:cxn>
              <a:cxn ang="0">
                <a:pos x="481" y="0"/>
              </a:cxn>
            </a:cxnLst>
            <a:rect l="0" t="0" r="r" b="b"/>
            <a:pathLst>
              <a:path w="481" h="231">
                <a:moveTo>
                  <a:pt x="0" y="231"/>
                </a:moveTo>
                <a:lnTo>
                  <a:pt x="0" y="0"/>
                </a:lnTo>
                <a:lnTo>
                  <a:pt x="481" y="0"/>
                </a:lnTo>
              </a:path>
            </a:pathLst>
          </a:custGeom>
          <a:noFill/>
          <a:ln w="7938">
            <a:solidFill>
              <a:srgbClr val="3366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29" name="Freeform 231"/>
          <p:cNvSpPr>
            <a:spLocks/>
          </p:cNvSpPr>
          <p:nvPr/>
        </p:nvSpPr>
        <p:spPr bwMode="auto">
          <a:xfrm>
            <a:off x="8099425" y="1806675"/>
            <a:ext cx="103187" cy="98425"/>
          </a:xfrm>
          <a:custGeom>
            <a:avLst/>
            <a:gdLst/>
            <a:ahLst/>
            <a:cxnLst>
              <a:cxn ang="0">
                <a:pos x="0" y="62"/>
              </a:cxn>
              <a:cxn ang="0">
                <a:pos x="65" y="30"/>
              </a:cxn>
              <a:cxn ang="0">
                <a:pos x="0" y="0"/>
              </a:cxn>
              <a:cxn ang="0">
                <a:pos x="0" y="62"/>
              </a:cxn>
            </a:cxnLst>
            <a:rect l="0" t="0" r="r" b="b"/>
            <a:pathLst>
              <a:path w="65" h="62">
                <a:moveTo>
                  <a:pt x="0" y="62"/>
                </a:moveTo>
                <a:lnTo>
                  <a:pt x="65" y="30"/>
                </a:lnTo>
                <a:lnTo>
                  <a:pt x="0" y="0"/>
                </a:lnTo>
                <a:lnTo>
                  <a:pt x="0" y="62"/>
                </a:lnTo>
                <a:close/>
              </a:path>
            </a:pathLst>
          </a:custGeom>
          <a:solidFill>
            <a:srgbClr val="33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0" name="Freeform 232"/>
          <p:cNvSpPr>
            <a:spLocks/>
          </p:cNvSpPr>
          <p:nvPr/>
        </p:nvSpPr>
        <p:spPr bwMode="auto">
          <a:xfrm>
            <a:off x="2797175" y="1655862"/>
            <a:ext cx="334962" cy="877888"/>
          </a:xfrm>
          <a:custGeom>
            <a:avLst/>
            <a:gdLst/>
            <a:ahLst/>
            <a:cxnLst>
              <a:cxn ang="0">
                <a:pos x="0" y="553"/>
              </a:cxn>
              <a:cxn ang="0">
                <a:pos x="2" y="0"/>
              </a:cxn>
              <a:cxn ang="0">
                <a:pos x="211" y="0"/>
              </a:cxn>
            </a:cxnLst>
            <a:rect l="0" t="0" r="r" b="b"/>
            <a:pathLst>
              <a:path w="211" h="553">
                <a:moveTo>
                  <a:pt x="0" y="553"/>
                </a:moveTo>
                <a:lnTo>
                  <a:pt x="2" y="0"/>
                </a:lnTo>
                <a:lnTo>
                  <a:pt x="211" y="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1" name="Freeform 233"/>
          <p:cNvSpPr>
            <a:spLocks/>
          </p:cNvSpPr>
          <p:nvPr/>
        </p:nvSpPr>
        <p:spPr bwMode="auto">
          <a:xfrm>
            <a:off x="3127375" y="1608237"/>
            <a:ext cx="101600" cy="98425"/>
          </a:xfrm>
          <a:custGeom>
            <a:avLst/>
            <a:gdLst/>
            <a:ahLst/>
            <a:cxnLst>
              <a:cxn ang="0">
                <a:pos x="0" y="62"/>
              </a:cxn>
              <a:cxn ang="0">
                <a:pos x="64" y="32"/>
              </a:cxn>
              <a:cxn ang="0">
                <a:pos x="0" y="0"/>
              </a:cxn>
              <a:cxn ang="0">
                <a:pos x="0" y="62"/>
              </a:cxn>
            </a:cxnLst>
            <a:rect l="0" t="0" r="r" b="b"/>
            <a:pathLst>
              <a:path w="64" h="62">
                <a:moveTo>
                  <a:pt x="0" y="62"/>
                </a:moveTo>
                <a:lnTo>
                  <a:pt x="64" y="32"/>
                </a:lnTo>
                <a:lnTo>
                  <a:pt x="0" y="0"/>
                </a:lnTo>
                <a:lnTo>
                  <a:pt x="0" y="6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2" name="Freeform 234"/>
          <p:cNvSpPr>
            <a:spLocks/>
          </p:cNvSpPr>
          <p:nvPr/>
        </p:nvSpPr>
        <p:spPr bwMode="auto">
          <a:xfrm>
            <a:off x="1295400" y="2203550"/>
            <a:ext cx="165100" cy="14287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0" y="0"/>
              </a:cxn>
              <a:cxn ang="0">
                <a:pos x="104" y="90"/>
              </a:cxn>
              <a:cxn ang="0">
                <a:pos x="104" y="0"/>
              </a:cxn>
              <a:cxn ang="0">
                <a:pos x="0" y="90"/>
              </a:cxn>
            </a:cxnLst>
            <a:rect l="0" t="0" r="r" b="b"/>
            <a:pathLst>
              <a:path w="104" h="90">
                <a:moveTo>
                  <a:pt x="0" y="90"/>
                </a:moveTo>
                <a:lnTo>
                  <a:pt x="0" y="0"/>
                </a:lnTo>
                <a:lnTo>
                  <a:pt x="104" y="90"/>
                </a:lnTo>
                <a:lnTo>
                  <a:pt x="104" y="0"/>
                </a:lnTo>
                <a:lnTo>
                  <a:pt x="0" y="90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3" name="Freeform 235"/>
          <p:cNvSpPr>
            <a:spLocks/>
          </p:cNvSpPr>
          <p:nvPr/>
        </p:nvSpPr>
        <p:spPr bwMode="auto">
          <a:xfrm>
            <a:off x="1306512" y="2074962"/>
            <a:ext cx="120650" cy="1016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" y="26"/>
              </a:cxn>
              <a:cxn ang="0">
                <a:pos x="3" y="21"/>
              </a:cxn>
              <a:cxn ang="0">
                <a:pos x="11" y="10"/>
              </a:cxn>
              <a:cxn ang="0">
                <a:pos x="23" y="3"/>
              </a:cxn>
              <a:cxn ang="0">
                <a:pos x="38" y="0"/>
              </a:cxn>
              <a:cxn ang="0">
                <a:pos x="53" y="3"/>
              </a:cxn>
              <a:cxn ang="0">
                <a:pos x="66" y="10"/>
              </a:cxn>
              <a:cxn ang="0">
                <a:pos x="73" y="21"/>
              </a:cxn>
              <a:cxn ang="0">
                <a:pos x="76" y="26"/>
              </a:cxn>
              <a:cxn ang="0">
                <a:pos x="76" y="32"/>
              </a:cxn>
              <a:cxn ang="0">
                <a:pos x="76" y="64"/>
              </a:cxn>
              <a:cxn ang="0">
                <a:pos x="0" y="64"/>
              </a:cxn>
              <a:cxn ang="0">
                <a:pos x="0" y="32"/>
              </a:cxn>
            </a:cxnLst>
            <a:rect l="0" t="0" r="r" b="b"/>
            <a:pathLst>
              <a:path w="76" h="64">
                <a:moveTo>
                  <a:pt x="0" y="32"/>
                </a:moveTo>
                <a:lnTo>
                  <a:pt x="2" y="26"/>
                </a:lnTo>
                <a:lnTo>
                  <a:pt x="3" y="21"/>
                </a:lnTo>
                <a:lnTo>
                  <a:pt x="11" y="10"/>
                </a:lnTo>
                <a:lnTo>
                  <a:pt x="23" y="3"/>
                </a:lnTo>
                <a:lnTo>
                  <a:pt x="38" y="0"/>
                </a:lnTo>
                <a:lnTo>
                  <a:pt x="53" y="3"/>
                </a:lnTo>
                <a:lnTo>
                  <a:pt x="66" y="10"/>
                </a:lnTo>
                <a:lnTo>
                  <a:pt x="73" y="21"/>
                </a:lnTo>
                <a:lnTo>
                  <a:pt x="76" y="26"/>
                </a:lnTo>
                <a:lnTo>
                  <a:pt x="76" y="32"/>
                </a:lnTo>
                <a:lnTo>
                  <a:pt x="76" y="64"/>
                </a:lnTo>
                <a:lnTo>
                  <a:pt x="0" y="64"/>
                </a:lnTo>
                <a:lnTo>
                  <a:pt x="0" y="32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4" name="Line 236"/>
          <p:cNvSpPr>
            <a:spLocks noChangeShapeType="1"/>
          </p:cNvSpPr>
          <p:nvPr/>
        </p:nvSpPr>
        <p:spPr bwMode="auto">
          <a:xfrm>
            <a:off x="1371600" y="2176562"/>
            <a:ext cx="1587" cy="11271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5" name="Freeform 237"/>
          <p:cNvSpPr>
            <a:spLocks/>
          </p:cNvSpPr>
          <p:nvPr/>
        </p:nvSpPr>
        <p:spPr bwMode="auto">
          <a:xfrm>
            <a:off x="7386637" y="1786037"/>
            <a:ext cx="165100" cy="141288"/>
          </a:xfrm>
          <a:custGeom>
            <a:avLst/>
            <a:gdLst/>
            <a:ahLst/>
            <a:cxnLst>
              <a:cxn ang="0">
                <a:pos x="0" y="89"/>
              </a:cxn>
              <a:cxn ang="0">
                <a:pos x="0" y="0"/>
              </a:cxn>
              <a:cxn ang="0">
                <a:pos x="104" y="89"/>
              </a:cxn>
              <a:cxn ang="0">
                <a:pos x="104" y="0"/>
              </a:cxn>
              <a:cxn ang="0">
                <a:pos x="0" y="89"/>
              </a:cxn>
            </a:cxnLst>
            <a:rect l="0" t="0" r="r" b="b"/>
            <a:pathLst>
              <a:path w="104" h="89">
                <a:moveTo>
                  <a:pt x="0" y="89"/>
                </a:moveTo>
                <a:lnTo>
                  <a:pt x="0" y="0"/>
                </a:lnTo>
                <a:lnTo>
                  <a:pt x="104" y="89"/>
                </a:lnTo>
                <a:lnTo>
                  <a:pt x="104" y="0"/>
                </a:lnTo>
                <a:lnTo>
                  <a:pt x="0" y="89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6" name="Freeform 238"/>
          <p:cNvSpPr>
            <a:spLocks/>
          </p:cNvSpPr>
          <p:nvPr/>
        </p:nvSpPr>
        <p:spPr bwMode="auto">
          <a:xfrm>
            <a:off x="7396162" y="1655862"/>
            <a:ext cx="120650" cy="1016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" y="26"/>
              </a:cxn>
              <a:cxn ang="0">
                <a:pos x="3" y="20"/>
              </a:cxn>
              <a:cxn ang="0">
                <a:pos x="13" y="10"/>
              </a:cxn>
              <a:cxn ang="0">
                <a:pos x="25" y="3"/>
              </a:cxn>
              <a:cxn ang="0">
                <a:pos x="38" y="0"/>
              </a:cxn>
              <a:cxn ang="0">
                <a:pos x="54" y="3"/>
              </a:cxn>
              <a:cxn ang="0">
                <a:pos x="66" y="10"/>
              </a:cxn>
              <a:cxn ang="0">
                <a:pos x="73" y="20"/>
              </a:cxn>
              <a:cxn ang="0">
                <a:pos x="76" y="26"/>
              </a:cxn>
              <a:cxn ang="0">
                <a:pos x="76" y="32"/>
              </a:cxn>
              <a:cxn ang="0">
                <a:pos x="76" y="64"/>
              </a:cxn>
              <a:cxn ang="0">
                <a:pos x="0" y="64"/>
              </a:cxn>
              <a:cxn ang="0">
                <a:pos x="0" y="32"/>
              </a:cxn>
            </a:cxnLst>
            <a:rect l="0" t="0" r="r" b="b"/>
            <a:pathLst>
              <a:path w="76" h="64">
                <a:moveTo>
                  <a:pt x="0" y="32"/>
                </a:moveTo>
                <a:lnTo>
                  <a:pt x="2" y="26"/>
                </a:lnTo>
                <a:lnTo>
                  <a:pt x="3" y="20"/>
                </a:lnTo>
                <a:lnTo>
                  <a:pt x="13" y="10"/>
                </a:lnTo>
                <a:lnTo>
                  <a:pt x="25" y="3"/>
                </a:lnTo>
                <a:lnTo>
                  <a:pt x="38" y="0"/>
                </a:lnTo>
                <a:lnTo>
                  <a:pt x="54" y="3"/>
                </a:lnTo>
                <a:lnTo>
                  <a:pt x="66" y="10"/>
                </a:lnTo>
                <a:lnTo>
                  <a:pt x="73" y="20"/>
                </a:lnTo>
                <a:lnTo>
                  <a:pt x="76" y="26"/>
                </a:lnTo>
                <a:lnTo>
                  <a:pt x="76" y="32"/>
                </a:lnTo>
                <a:lnTo>
                  <a:pt x="76" y="64"/>
                </a:lnTo>
                <a:lnTo>
                  <a:pt x="0" y="64"/>
                </a:lnTo>
                <a:lnTo>
                  <a:pt x="0" y="32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7" name="Line 239"/>
          <p:cNvSpPr>
            <a:spLocks noChangeShapeType="1"/>
          </p:cNvSpPr>
          <p:nvPr/>
        </p:nvSpPr>
        <p:spPr bwMode="auto">
          <a:xfrm>
            <a:off x="7464425" y="1757462"/>
            <a:ext cx="1587" cy="11271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8" name="Freeform 240"/>
          <p:cNvSpPr>
            <a:spLocks/>
          </p:cNvSpPr>
          <p:nvPr/>
        </p:nvSpPr>
        <p:spPr bwMode="auto">
          <a:xfrm>
            <a:off x="7585075" y="2441675"/>
            <a:ext cx="166687" cy="144462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0" y="0"/>
              </a:cxn>
              <a:cxn ang="0">
                <a:pos x="105" y="91"/>
              </a:cxn>
              <a:cxn ang="0">
                <a:pos x="105" y="0"/>
              </a:cxn>
              <a:cxn ang="0">
                <a:pos x="0" y="91"/>
              </a:cxn>
            </a:cxnLst>
            <a:rect l="0" t="0" r="r" b="b"/>
            <a:pathLst>
              <a:path w="105" h="91">
                <a:moveTo>
                  <a:pt x="0" y="91"/>
                </a:moveTo>
                <a:lnTo>
                  <a:pt x="0" y="0"/>
                </a:lnTo>
                <a:lnTo>
                  <a:pt x="105" y="91"/>
                </a:lnTo>
                <a:lnTo>
                  <a:pt x="105" y="0"/>
                </a:lnTo>
                <a:lnTo>
                  <a:pt x="0" y="91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39" name="Freeform 241"/>
          <p:cNvSpPr>
            <a:spLocks/>
          </p:cNvSpPr>
          <p:nvPr/>
        </p:nvSpPr>
        <p:spPr bwMode="auto">
          <a:xfrm>
            <a:off x="7597775" y="2314675"/>
            <a:ext cx="119062" cy="100012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" y="26"/>
              </a:cxn>
              <a:cxn ang="0">
                <a:pos x="3" y="20"/>
              </a:cxn>
              <a:cxn ang="0">
                <a:pos x="10" y="10"/>
              </a:cxn>
              <a:cxn ang="0">
                <a:pos x="22" y="3"/>
              </a:cxn>
              <a:cxn ang="0">
                <a:pos x="38" y="0"/>
              </a:cxn>
              <a:cxn ang="0">
                <a:pos x="53" y="3"/>
              </a:cxn>
              <a:cxn ang="0">
                <a:pos x="65" y="10"/>
              </a:cxn>
              <a:cxn ang="0">
                <a:pos x="72" y="20"/>
              </a:cxn>
              <a:cxn ang="0">
                <a:pos x="75" y="26"/>
              </a:cxn>
              <a:cxn ang="0">
                <a:pos x="75" y="32"/>
              </a:cxn>
              <a:cxn ang="0">
                <a:pos x="75" y="63"/>
              </a:cxn>
              <a:cxn ang="0">
                <a:pos x="0" y="63"/>
              </a:cxn>
              <a:cxn ang="0">
                <a:pos x="0" y="32"/>
              </a:cxn>
            </a:cxnLst>
            <a:rect l="0" t="0" r="r" b="b"/>
            <a:pathLst>
              <a:path w="75" h="63">
                <a:moveTo>
                  <a:pt x="0" y="32"/>
                </a:moveTo>
                <a:lnTo>
                  <a:pt x="1" y="26"/>
                </a:lnTo>
                <a:lnTo>
                  <a:pt x="3" y="20"/>
                </a:lnTo>
                <a:lnTo>
                  <a:pt x="10" y="10"/>
                </a:lnTo>
                <a:lnTo>
                  <a:pt x="22" y="3"/>
                </a:lnTo>
                <a:lnTo>
                  <a:pt x="38" y="0"/>
                </a:lnTo>
                <a:lnTo>
                  <a:pt x="53" y="3"/>
                </a:lnTo>
                <a:lnTo>
                  <a:pt x="65" y="10"/>
                </a:lnTo>
                <a:lnTo>
                  <a:pt x="72" y="20"/>
                </a:lnTo>
                <a:lnTo>
                  <a:pt x="75" y="26"/>
                </a:lnTo>
                <a:lnTo>
                  <a:pt x="75" y="32"/>
                </a:lnTo>
                <a:lnTo>
                  <a:pt x="75" y="63"/>
                </a:lnTo>
                <a:lnTo>
                  <a:pt x="0" y="63"/>
                </a:lnTo>
                <a:lnTo>
                  <a:pt x="0" y="32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40" name="Line 242"/>
          <p:cNvSpPr>
            <a:spLocks noChangeShapeType="1"/>
          </p:cNvSpPr>
          <p:nvPr/>
        </p:nvSpPr>
        <p:spPr bwMode="auto">
          <a:xfrm>
            <a:off x="7662862" y="2414687"/>
            <a:ext cx="1588" cy="11430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41" name="Freeform 243"/>
          <p:cNvSpPr>
            <a:spLocks/>
          </p:cNvSpPr>
          <p:nvPr/>
        </p:nvSpPr>
        <p:spPr bwMode="auto">
          <a:xfrm>
            <a:off x="6878637" y="3695800"/>
            <a:ext cx="166688" cy="14287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0" y="0"/>
              </a:cxn>
              <a:cxn ang="0">
                <a:pos x="105" y="90"/>
              </a:cxn>
              <a:cxn ang="0">
                <a:pos x="105" y="0"/>
              </a:cxn>
              <a:cxn ang="0">
                <a:pos x="0" y="90"/>
              </a:cxn>
            </a:cxnLst>
            <a:rect l="0" t="0" r="r" b="b"/>
            <a:pathLst>
              <a:path w="105" h="90">
                <a:moveTo>
                  <a:pt x="0" y="90"/>
                </a:moveTo>
                <a:lnTo>
                  <a:pt x="0" y="0"/>
                </a:lnTo>
                <a:lnTo>
                  <a:pt x="105" y="90"/>
                </a:lnTo>
                <a:lnTo>
                  <a:pt x="105" y="0"/>
                </a:lnTo>
                <a:lnTo>
                  <a:pt x="0" y="90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42" name="Freeform 244"/>
          <p:cNvSpPr>
            <a:spLocks/>
          </p:cNvSpPr>
          <p:nvPr/>
        </p:nvSpPr>
        <p:spPr bwMode="auto">
          <a:xfrm>
            <a:off x="6888162" y="3567212"/>
            <a:ext cx="120650" cy="100013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" y="26"/>
              </a:cxn>
              <a:cxn ang="0">
                <a:pos x="3" y="20"/>
              </a:cxn>
              <a:cxn ang="0">
                <a:pos x="12" y="10"/>
              </a:cxn>
              <a:cxn ang="0">
                <a:pos x="24" y="3"/>
              </a:cxn>
              <a:cxn ang="0">
                <a:pos x="38" y="0"/>
              </a:cxn>
              <a:cxn ang="0">
                <a:pos x="53" y="3"/>
              </a:cxn>
              <a:cxn ang="0">
                <a:pos x="65" y="10"/>
              </a:cxn>
              <a:cxn ang="0">
                <a:pos x="73" y="20"/>
              </a:cxn>
              <a:cxn ang="0">
                <a:pos x="76" y="26"/>
              </a:cxn>
              <a:cxn ang="0">
                <a:pos x="76" y="32"/>
              </a:cxn>
              <a:cxn ang="0">
                <a:pos x="76" y="63"/>
              </a:cxn>
              <a:cxn ang="0">
                <a:pos x="0" y="63"/>
              </a:cxn>
              <a:cxn ang="0">
                <a:pos x="0" y="32"/>
              </a:cxn>
            </a:cxnLst>
            <a:rect l="0" t="0" r="r" b="b"/>
            <a:pathLst>
              <a:path w="76" h="63">
                <a:moveTo>
                  <a:pt x="0" y="32"/>
                </a:moveTo>
                <a:lnTo>
                  <a:pt x="1" y="26"/>
                </a:lnTo>
                <a:lnTo>
                  <a:pt x="3" y="20"/>
                </a:lnTo>
                <a:lnTo>
                  <a:pt x="12" y="10"/>
                </a:lnTo>
                <a:lnTo>
                  <a:pt x="24" y="3"/>
                </a:lnTo>
                <a:lnTo>
                  <a:pt x="38" y="0"/>
                </a:lnTo>
                <a:lnTo>
                  <a:pt x="53" y="3"/>
                </a:lnTo>
                <a:lnTo>
                  <a:pt x="65" y="10"/>
                </a:lnTo>
                <a:lnTo>
                  <a:pt x="73" y="20"/>
                </a:lnTo>
                <a:lnTo>
                  <a:pt x="76" y="26"/>
                </a:lnTo>
                <a:lnTo>
                  <a:pt x="76" y="32"/>
                </a:lnTo>
                <a:lnTo>
                  <a:pt x="76" y="63"/>
                </a:lnTo>
                <a:lnTo>
                  <a:pt x="0" y="63"/>
                </a:lnTo>
                <a:lnTo>
                  <a:pt x="0" y="32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43" name="Line 245"/>
          <p:cNvSpPr>
            <a:spLocks noChangeShapeType="1"/>
          </p:cNvSpPr>
          <p:nvPr/>
        </p:nvSpPr>
        <p:spPr bwMode="auto">
          <a:xfrm>
            <a:off x="6954837" y="3667225"/>
            <a:ext cx="1588" cy="11430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644" name="Text Box 248"/>
          <p:cNvSpPr txBox="1">
            <a:spLocks noChangeArrowheads="1"/>
          </p:cNvSpPr>
          <p:nvPr/>
        </p:nvSpPr>
        <p:spPr bwMode="auto">
          <a:xfrm>
            <a:off x="125412" y="2973487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Acumulador-separador</a:t>
            </a:r>
          </a:p>
        </p:txBody>
      </p:sp>
      <p:sp>
        <p:nvSpPr>
          <p:cNvPr id="645" name="Text Box 249"/>
          <p:cNvSpPr txBox="1">
            <a:spLocks noChangeArrowheads="1"/>
          </p:cNvSpPr>
          <p:nvPr/>
        </p:nvSpPr>
        <p:spPr bwMode="auto">
          <a:xfrm>
            <a:off x="3919537" y="3583087"/>
            <a:ext cx="1057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stripper</a:t>
            </a:r>
          </a:p>
        </p:txBody>
      </p:sp>
      <p:sp>
        <p:nvSpPr>
          <p:cNvPr id="646" name="Text Box 250"/>
          <p:cNvSpPr txBox="1">
            <a:spLocks noChangeArrowheads="1"/>
          </p:cNvSpPr>
          <p:nvPr/>
        </p:nvSpPr>
        <p:spPr bwMode="auto">
          <a:xfrm>
            <a:off x="5078412" y="4421287"/>
            <a:ext cx="1042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reboiler</a:t>
            </a:r>
          </a:p>
        </p:txBody>
      </p:sp>
      <p:sp>
        <p:nvSpPr>
          <p:cNvPr id="647" name="Text Box 251"/>
          <p:cNvSpPr txBox="1">
            <a:spLocks noChangeArrowheads="1"/>
          </p:cNvSpPr>
          <p:nvPr/>
        </p:nvSpPr>
        <p:spPr bwMode="auto">
          <a:xfrm>
            <a:off x="1176337" y="4268887"/>
            <a:ext cx="2805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intercambiador de calor</a:t>
            </a:r>
          </a:p>
        </p:txBody>
      </p:sp>
      <p:sp>
        <p:nvSpPr>
          <p:cNvPr id="648" name="Text Box 252"/>
          <p:cNvSpPr txBox="1">
            <a:spLocks noChangeArrowheads="1"/>
          </p:cNvSpPr>
          <p:nvPr/>
        </p:nvSpPr>
        <p:spPr bwMode="auto">
          <a:xfrm>
            <a:off x="4087812" y="1982887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condensador</a:t>
            </a:r>
          </a:p>
        </p:txBody>
      </p:sp>
      <p:sp>
        <p:nvSpPr>
          <p:cNvPr id="649" name="Text Box 253"/>
          <p:cNvSpPr txBox="1">
            <a:spLocks noChangeArrowheads="1"/>
          </p:cNvSpPr>
          <p:nvPr/>
        </p:nvSpPr>
        <p:spPr bwMode="auto">
          <a:xfrm>
            <a:off x="6586537" y="3063975"/>
            <a:ext cx="2290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acumulador reflujo</a:t>
            </a:r>
          </a:p>
        </p:txBody>
      </p:sp>
      <p:sp>
        <p:nvSpPr>
          <p:cNvPr id="650" name="Text Box 254"/>
          <p:cNvSpPr txBox="1">
            <a:spLocks noChangeArrowheads="1"/>
          </p:cNvSpPr>
          <p:nvPr/>
        </p:nvSpPr>
        <p:spPr bwMode="auto">
          <a:xfrm>
            <a:off x="7043737" y="3749775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vapor</a:t>
            </a:r>
          </a:p>
        </p:txBody>
      </p:sp>
      <p:sp>
        <p:nvSpPr>
          <p:cNvPr id="651" name="Text Box 256"/>
          <p:cNvSpPr txBox="1">
            <a:spLocks noChangeArrowheads="1"/>
          </p:cNvSpPr>
          <p:nvPr/>
        </p:nvSpPr>
        <p:spPr bwMode="auto">
          <a:xfrm>
            <a:off x="2624137" y="1158975"/>
            <a:ext cx="182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gas a  antorcha</a:t>
            </a:r>
          </a:p>
        </p:txBody>
      </p:sp>
      <p:sp>
        <p:nvSpPr>
          <p:cNvPr id="652" name="Text Box 257"/>
          <p:cNvSpPr txBox="1">
            <a:spLocks noChangeArrowheads="1"/>
          </p:cNvSpPr>
          <p:nvPr/>
        </p:nvSpPr>
        <p:spPr bwMode="auto">
          <a:xfrm>
            <a:off x="5383212" y="1601887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HC</a:t>
            </a:r>
          </a:p>
        </p:txBody>
      </p:sp>
      <p:sp>
        <p:nvSpPr>
          <p:cNvPr id="653" name="Text Box 259"/>
          <p:cNvSpPr txBox="1">
            <a:spLocks noChangeArrowheads="1"/>
          </p:cNvSpPr>
          <p:nvPr/>
        </p:nvSpPr>
        <p:spPr bwMode="auto">
          <a:xfrm>
            <a:off x="6602412" y="5716687"/>
            <a:ext cx="1966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000" b="1">
                <a:solidFill>
                  <a:schemeClr val="accent2"/>
                </a:solidFill>
              </a:rPr>
              <a:t>A reactores biol.</a:t>
            </a:r>
          </a:p>
        </p:txBody>
      </p:sp>
      <p:sp>
        <p:nvSpPr>
          <p:cNvPr id="654" name="Rectangle 1212"/>
          <p:cNvSpPr>
            <a:spLocks noChangeArrowheads="1"/>
          </p:cNvSpPr>
          <p:nvPr/>
        </p:nvSpPr>
        <p:spPr bwMode="auto">
          <a:xfrm>
            <a:off x="1043608" y="0"/>
            <a:ext cx="6696744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s-ES" sz="2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DIAGRAMA DESCRIPTIVO PLANTA </a:t>
            </a:r>
            <a:r>
              <a:rPr lang="es-ES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AGUAS AGRIAS</a:t>
            </a:r>
            <a:endParaRPr lang="es-ES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76088" y="1484784"/>
            <a:ext cx="8788400" cy="4114800"/>
          </a:xfrm>
          <a:prstGeom prst="rect">
            <a:avLst/>
          </a:prstGeom>
          <a:gradFill rotWithShape="0">
            <a:gsLst>
              <a:gs pos="0">
                <a:srgbClr val="EAEAEA">
                  <a:gamma/>
                  <a:shade val="86275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4" dir="b"/>
          </a:scene3d>
          <a:sp3d extrusionH="303200" prstMaterial="legacyMetal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lIns="0" tIns="0" rIns="0" bIns="0" anchor="ctr">
            <a:flatTx/>
          </a:bodyPr>
          <a:lstStyle/>
          <a:p>
            <a:pPr algn="ctr" defTabSz="762000" eaLnBrk="0" hangingPunct="0"/>
            <a:r>
              <a:rPr lang="es-ES" sz="32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PLANTA RECUPERADORA DE AZUFRE</a:t>
            </a:r>
          </a:p>
          <a:p>
            <a:pPr algn="ctr" defTabSz="762000"/>
            <a:endParaRPr lang="es-MX" sz="3200" b="1" i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762000"/>
            <a:r>
              <a:rPr lang="es-MX" sz="2800" b="1" i="1">
                <a:solidFill>
                  <a:schemeClr val="accent2"/>
                </a:solidFill>
                <a:latin typeface="Times New Roman" pitchFamily="18" charset="0"/>
              </a:rPr>
              <a:t>Complejo Industrial Luján de Cuyo</a:t>
            </a:r>
          </a:p>
          <a:p>
            <a:pPr algn="ctr" defTabSz="762000"/>
            <a:endParaRPr lang="es-MX" sz="2800" b="1" i="1">
              <a:solidFill>
                <a:schemeClr val="accent2"/>
              </a:solidFill>
              <a:latin typeface="Times New Roman" pitchFamily="18" charset="0"/>
            </a:endParaRPr>
          </a:p>
          <a:p>
            <a:pPr algn="ctr" defTabSz="762000"/>
            <a:r>
              <a:rPr lang="es-MX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    </a:t>
            </a:r>
            <a:endParaRPr lang="es-ES_tradnl" sz="2400" b="1" i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29"/>
          <p:cNvGrpSpPr>
            <a:grpSpLocks/>
          </p:cNvGrpSpPr>
          <p:nvPr/>
        </p:nvGrpSpPr>
        <p:grpSpPr bwMode="auto">
          <a:xfrm>
            <a:off x="-108520" y="1124744"/>
            <a:ext cx="9252520" cy="5288632"/>
            <a:chOff x="-240" y="720"/>
            <a:chExt cx="6487" cy="3456"/>
          </a:xfrm>
        </p:grpSpPr>
        <p:sp>
          <p:nvSpPr>
            <p:cNvPr id="3" name="Freeform 1130"/>
            <p:cNvSpPr>
              <a:spLocks noChangeAspect="1"/>
            </p:cNvSpPr>
            <p:nvPr/>
          </p:nvSpPr>
          <p:spPr bwMode="auto">
            <a:xfrm>
              <a:off x="247" y="1467"/>
              <a:ext cx="198" cy="4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70"/>
                </a:cxn>
                <a:cxn ang="0">
                  <a:pos x="198" y="472"/>
                </a:cxn>
              </a:cxnLst>
              <a:rect l="0" t="0" r="r" b="b"/>
              <a:pathLst>
                <a:path w="198" h="472">
                  <a:moveTo>
                    <a:pt x="0" y="0"/>
                  </a:moveTo>
                  <a:lnTo>
                    <a:pt x="0" y="470"/>
                  </a:lnTo>
                  <a:lnTo>
                    <a:pt x="198" y="472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Rectangle 1131"/>
            <p:cNvSpPr>
              <a:spLocks noChangeAspect="1" noChangeArrowheads="1"/>
            </p:cNvSpPr>
            <p:nvPr/>
          </p:nvSpPr>
          <p:spPr bwMode="auto">
            <a:xfrm>
              <a:off x="-240" y="1026"/>
              <a:ext cx="98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s-ES" b="1"/>
                <a:t>Gases Agrios</a:t>
              </a:r>
            </a:p>
          </p:txBody>
        </p:sp>
        <p:sp>
          <p:nvSpPr>
            <p:cNvPr id="5" name="Line 1132"/>
            <p:cNvSpPr>
              <a:spLocks noChangeAspect="1" noChangeShapeType="1"/>
            </p:cNvSpPr>
            <p:nvPr/>
          </p:nvSpPr>
          <p:spPr bwMode="auto">
            <a:xfrm flipV="1">
              <a:off x="580" y="2099"/>
              <a:ext cx="0" cy="5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Freeform 1133"/>
            <p:cNvSpPr>
              <a:spLocks noChangeAspect="1"/>
            </p:cNvSpPr>
            <p:nvPr/>
          </p:nvSpPr>
          <p:spPr bwMode="auto">
            <a:xfrm>
              <a:off x="2042" y="2208"/>
              <a:ext cx="1030" cy="622"/>
            </a:xfrm>
            <a:custGeom>
              <a:avLst/>
              <a:gdLst/>
              <a:ahLst/>
              <a:cxnLst>
                <a:cxn ang="0">
                  <a:pos x="759" y="0"/>
                </a:cxn>
                <a:cxn ang="0">
                  <a:pos x="764" y="471"/>
                </a:cxn>
                <a:cxn ang="0">
                  <a:pos x="0" y="471"/>
                </a:cxn>
              </a:cxnLst>
              <a:rect l="0" t="0" r="r" b="b"/>
              <a:pathLst>
                <a:path w="764" h="471">
                  <a:moveTo>
                    <a:pt x="759" y="0"/>
                  </a:moveTo>
                  <a:lnTo>
                    <a:pt x="764" y="471"/>
                  </a:lnTo>
                  <a:lnTo>
                    <a:pt x="0" y="471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Rectangle 1134"/>
            <p:cNvSpPr>
              <a:spLocks noChangeAspect="1" noChangeArrowheads="1"/>
            </p:cNvSpPr>
            <p:nvPr/>
          </p:nvSpPr>
          <p:spPr bwMode="auto">
            <a:xfrm>
              <a:off x="2688" y="1680"/>
              <a:ext cx="849" cy="515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8" name="Line 1135"/>
            <p:cNvSpPr>
              <a:spLocks noChangeAspect="1" noChangeShapeType="1"/>
            </p:cNvSpPr>
            <p:nvPr/>
          </p:nvSpPr>
          <p:spPr bwMode="auto">
            <a:xfrm>
              <a:off x="2251" y="1986"/>
              <a:ext cx="43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Rectangle 1136"/>
            <p:cNvSpPr>
              <a:spLocks noChangeAspect="1" noChangeArrowheads="1"/>
            </p:cNvSpPr>
            <p:nvPr/>
          </p:nvSpPr>
          <p:spPr bwMode="auto">
            <a:xfrm>
              <a:off x="483" y="1824"/>
              <a:ext cx="194" cy="242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0" name="Rectangle 1137"/>
            <p:cNvSpPr>
              <a:spLocks noChangeAspect="1" noChangeArrowheads="1"/>
            </p:cNvSpPr>
            <p:nvPr/>
          </p:nvSpPr>
          <p:spPr bwMode="auto">
            <a:xfrm>
              <a:off x="680" y="1702"/>
              <a:ext cx="637" cy="546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1" name="Rectangle 1138"/>
            <p:cNvSpPr>
              <a:spLocks noChangeAspect="1" noChangeArrowheads="1"/>
            </p:cNvSpPr>
            <p:nvPr/>
          </p:nvSpPr>
          <p:spPr bwMode="auto">
            <a:xfrm>
              <a:off x="1613" y="1702"/>
              <a:ext cx="637" cy="546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2" name="Rectangle 1139"/>
            <p:cNvSpPr>
              <a:spLocks noChangeAspect="1" noChangeArrowheads="1"/>
            </p:cNvSpPr>
            <p:nvPr/>
          </p:nvSpPr>
          <p:spPr bwMode="auto">
            <a:xfrm>
              <a:off x="1317" y="2103"/>
              <a:ext cx="295" cy="145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" name="Rectangle 1140"/>
            <p:cNvSpPr>
              <a:spLocks noChangeAspect="1" noChangeArrowheads="1"/>
            </p:cNvSpPr>
            <p:nvPr/>
          </p:nvSpPr>
          <p:spPr bwMode="auto">
            <a:xfrm>
              <a:off x="1650" y="1766"/>
              <a:ext cx="61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s-ES" sz="1600" b="1">
                  <a:solidFill>
                    <a:schemeClr val="bg1"/>
                  </a:solidFill>
                </a:rPr>
                <a:t>Recup. de calor</a:t>
              </a:r>
            </a:p>
          </p:txBody>
        </p:sp>
        <p:sp>
          <p:nvSpPr>
            <p:cNvPr id="14" name="Rectangle 1141"/>
            <p:cNvSpPr>
              <a:spLocks noChangeAspect="1" noChangeArrowheads="1"/>
            </p:cNvSpPr>
            <p:nvPr/>
          </p:nvSpPr>
          <p:spPr bwMode="auto">
            <a:xfrm>
              <a:off x="2729" y="1842"/>
              <a:ext cx="82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s-ES" sz="1600" b="1">
                  <a:solidFill>
                    <a:schemeClr val="bg1"/>
                  </a:solidFill>
                </a:rPr>
                <a:t>Condensador</a:t>
              </a:r>
            </a:p>
          </p:txBody>
        </p:sp>
        <p:sp>
          <p:nvSpPr>
            <p:cNvPr id="15" name="Rectangle 1142"/>
            <p:cNvSpPr>
              <a:spLocks noChangeAspect="1" noChangeArrowheads="1"/>
            </p:cNvSpPr>
            <p:nvPr/>
          </p:nvSpPr>
          <p:spPr bwMode="auto">
            <a:xfrm>
              <a:off x="672" y="1746"/>
              <a:ext cx="66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s-ES" sz="1600" b="1">
                  <a:solidFill>
                    <a:schemeClr val="bg1"/>
                  </a:solidFill>
                </a:rPr>
                <a:t>Horno Reactor</a:t>
              </a:r>
            </a:p>
          </p:txBody>
        </p:sp>
        <p:sp>
          <p:nvSpPr>
            <p:cNvPr id="16" name="Rectangle 1143"/>
            <p:cNvSpPr>
              <a:spLocks noChangeAspect="1" noChangeArrowheads="1"/>
            </p:cNvSpPr>
            <p:nvPr/>
          </p:nvSpPr>
          <p:spPr bwMode="auto">
            <a:xfrm>
              <a:off x="727" y="2519"/>
              <a:ext cx="36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s-ES" sz="1600" b="1"/>
                <a:t>Aire</a:t>
              </a:r>
            </a:p>
          </p:txBody>
        </p:sp>
        <p:sp>
          <p:nvSpPr>
            <p:cNvPr id="17" name="Rectangle 1144"/>
            <p:cNvSpPr>
              <a:spLocks noChangeAspect="1" noChangeArrowheads="1"/>
            </p:cNvSpPr>
            <p:nvPr/>
          </p:nvSpPr>
          <p:spPr bwMode="auto">
            <a:xfrm>
              <a:off x="481" y="2418"/>
              <a:ext cx="195" cy="34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" name="Oval 1145"/>
            <p:cNvSpPr>
              <a:spLocks noChangeAspect="1" noChangeArrowheads="1"/>
            </p:cNvSpPr>
            <p:nvPr/>
          </p:nvSpPr>
          <p:spPr bwMode="auto">
            <a:xfrm>
              <a:off x="530" y="2469"/>
              <a:ext cx="98" cy="97"/>
            </a:xfrm>
            <a:prstGeom prst="ellipse">
              <a:avLst/>
            </a:prstGeom>
            <a:solidFill>
              <a:srgbClr val="CC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9" name="Oval 1146"/>
            <p:cNvSpPr>
              <a:spLocks noChangeAspect="1" noChangeArrowheads="1"/>
            </p:cNvSpPr>
            <p:nvPr/>
          </p:nvSpPr>
          <p:spPr bwMode="auto">
            <a:xfrm>
              <a:off x="530" y="2618"/>
              <a:ext cx="98" cy="97"/>
            </a:xfrm>
            <a:prstGeom prst="ellipse">
              <a:avLst/>
            </a:prstGeom>
            <a:solidFill>
              <a:srgbClr val="CC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" name="Line 1147"/>
            <p:cNvSpPr>
              <a:spLocks noChangeAspect="1" noChangeShapeType="1"/>
            </p:cNvSpPr>
            <p:nvPr/>
          </p:nvSpPr>
          <p:spPr bwMode="auto">
            <a:xfrm flipH="1">
              <a:off x="3900" y="3494"/>
              <a:ext cx="2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grpSp>
          <p:nvGrpSpPr>
            <p:cNvPr id="21" name="Group 1148"/>
            <p:cNvGrpSpPr>
              <a:grpSpLocks noChangeAspect="1"/>
            </p:cNvGrpSpPr>
            <p:nvPr/>
          </p:nvGrpSpPr>
          <p:grpSpPr bwMode="auto">
            <a:xfrm>
              <a:off x="3850" y="1666"/>
              <a:ext cx="768" cy="515"/>
              <a:chOff x="2881" y="1393"/>
              <a:chExt cx="1054" cy="430"/>
            </a:xfrm>
          </p:grpSpPr>
          <p:sp>
            <p:nvSpPr>
              <p:cNvPr id="82" name="Rectangle 1149"/>
              <p:cNvSpPr>
                <a:spLocks noChangeAspect="1" noChangeArrowheads="1"/>
              </p:cNvSpPr>
              <p:nvPr/>
            </p:nvSpPr>
            <p:spPr bwMode="auto">
              <a:xfrm>
                <a:off x="3121" y="1393"/>
                <a:ext cx="814" cy="430"/>
              </a:xfrm>
              <a:prstGeom prst="rect">
                <a:avLst/>
              </a:prstGeom>
              <a:solidFill>
                <a:srgbClr val="FF99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AR"/>
              </a:p>
            </p:txBody>
          </p:sp>
          <p:sp>
            <p:nvSpPr>
              <p:cNvPr id="83" name="Rectangle 1150"/>
              <p:cNvSpPr>
                <a:spLocks noChangeAspect="1" noChangeArrowheads="1"/>
              </p:cNvSpPr>
              <p:nvPr/>
            </p:nvSpPr>
            <p:spPr bwMode="auto">
              <a:xfrm>
                <a:off x="2881" y="1489"/>
                <a:ext cx="238" cy="238"/>
              </a:xfrm>
              <a:prstGeom prst="rect">
                <a:avLst/>
              </a:prstGeom>
              <a:solidFill>
                <a:srgbClr val="FF99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AR"/>
              </a:p>
            </p:txBody>
          </p:sp>
        </p:grpSp>
        <p:sp>
          <p:nvSpPr>
            <p:cNvPr id="22" name="Line 1151"/>
            <p:cNvSpPr>
              <a:spLocks noChangeAspect="1" noChangeShapeType="1"/>
            </p:cNvSpPr>
            <p:nvPr/>
          </p:nvSpPr>
          <p:spPr bwMode="auto">
            <a:xfrm>
              <a:off x="5389" y="2040"/>
              <a:ext cx="31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grpSp>
          <p:nvGrpSpPr>
            <p:cNvPr id="23" name="Group 1152"/>
            <p:cNvGrpSpPr>
              <a:grpSpLocks noChangeAspect="1"/>
            </p:cNvGrpSpPr>
            <p:nvPr/>
          </p:nvGrpSpPr>
          <p:grpSpPr bwMode="auto">
            <a:xfrm>
              <a:off x="5633" y="1008"/>
              <a:ext cx="315" cy="1173"/>
              <a:chOff x="5329" y="769"/>
              <a:chExt cx="286" cy="1054"/>
            </a:xfrm>
          </p:grpSpPr>
          <p:sp>
            <p:nvSpPr>
              <p:cNvPr id="80" name="AutoShape 1153"/>
              <p:cNvSpPr>
                <a:spLocks noChangeAspect="1" noChangeArrowheads="1"/>
              </p:cNvSpPr>
              <p:nvPr/>
            </p:nvSpPr>
            <p:spPr bwMode="auto">
              <a:xfrm flipV="1">
                <a:off x="5329" y="1621"/>
                <a:ext cx="286" cy="202"/>
              </a:xfrm>
              <a:custGeom>
                <a:avLst/>
                <a:gdLst>
                  <a:gd name="G0" fmla="+- 5394 0 0"/>
                  <a:gd name="G1" fmla="+- 21600 0 5394"/>
                  <a:gd name="G2" fmla="*/ 5394 1 2"/>
                  <a:gd name="G3" fmla="+- 21600 0 G2"/>
                  <a:gd name="G4" fmla="+/ 5394 21600 2"/>
                  <a:gd name="G5" fmla="+/ G1 0 2"/>
                  <a:gd name="G6" fmla="*/ 21600 21600 5394"/>
                  <a:gd name="G7" fmla="*/ G6 1 2"/>
                  <a:gd name="G8" fmla="+- 21600 0 G7"/>
                  <a:gd name="G9" fmla="*/ 21600 1 2"/>
                  <a:gd name="G10" fmla="+- 5394 0 G9"/>
                  <a:gd name="G11" fmla="?: G10 G8 0"/>
                  <a:gd name="G12" fmla="?: G10 G7 21600"/>
                  <a:gd name="T0" fmla="*/ 18903 w 21600"/>
                  <a:gd name="T1" fmla="*/ 10800 h 21600"/>
                  <a:gd name="T2" fmla="*/ 10800 w 21600"/>
                  <a:gd name="T3" fmla="*/ 21600 h 21600"/>
                  <a:gd name="T4" fmla="*/ 2697 w 21600"/>
                  <a:gd name="T5" fmla="*/ 10800 h 21600"/>
                  <a:gd name="T6" fmla="*/ 10800 w 21600"/>
                  <a:gd name="T7" fmla="*/ 0 h 21600"/>
                  <a:gd name="T8" fmla="*/ 4497 w 21600"/>
                  <a:gd name="T9" fmla="*/ 4497 h 21600"/>
                  <a:gd name="T10" fmla="*/ 17103 w 21600"/>
                  <a:gd name="T11" fmla="*/ 171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4" y="21600"/>
                    </a:lnTo>
                    <a:lnTo>
                      <a:pt x="162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AR"/>
              </a:p>
            </p:txBody>
          </p:sp>
          <p:sp>
            <p:nvSpPr>
              <p:cNvPr id="81" name="Rectangle 1154"/>
              <p:cNvSpPr>
                <a:spLocks noChangeAspect="1" noChangeArrowheads="1"/>
              </p:cNvSpPr>
              <p:nvPr/>
            </p:nvSpPr>
            <p:spPr bwMode="auto">
              <a:xfrm>
                <a:off x="5401" y="769"/>
                <a:ext cx="142" cy="850"/>
              </a:xfrm>
              <a:prstGeom prst="rect">
                <a:avLst/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AR"/>
              </a:p>
            </p:txBody>
          </p:sp>
        </p:grpSp>
        <p:sp>
          <p:nvSpPr>
            <p:cNvPr id="24" name="Line 1155"/>
            <p:cNvSpPr>
              <a:spLocks noChangeAspect="1" noChangeShapeType="1"/>
            </p:cNvSpPr>
            <p:nvPr/>
          </p:nvSpPr>
          <p:spPr bwMode="auto">
            <a:xfrm flipH="1">
              <a:off x="4619" y="2005"/>
              <a:ext cx="17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5" name="Line 1156"/>
            <p:cNvSpPr>
              <a:spLocks noChangeAspect="1" noChangeShapeType="1"/>
            </p:cNvSpPr>
            <p:nvPr/>
          </p:nvSpPr>
          <p:spPr bwMode="auto">
            <a:xfrm flipH="1">
              <a:off x="4619" y="2075"/>
              <a:ext cx="17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6" name="Line 1157"/>
            <p:cNvSpPr>
              <a:spLocks noChangeAspect="1" noChangeShapeType="1"/>
            </p:cNvSpPr>
            <p:nvPr/>
          </p:nvSpPr>
          <p:spPr bwMode="auto">
            <a:xfrm flipV="1">
              <a:off x="3954" y="2110"/>
              <a:ext cx="0" cy="2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Line 1158"/>
            <p:cNvSpPr>
              <a:spLocks noChangeAspect="1" noChangeShapeType="1"/>
            </p:cNvSpPr>
            <p:nvPr/>
          </p:nvSpPr>
          <p:spPr bwMode="auto">
            <a:xfrm flipV="1">
              <a:off x="3936" y="1392"/>
              <a:ext cx="0" cy="3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8" name="Line 1159"/>
            <p:cNvSpPr>
              <a:spLocks noChangeAspect="1" noChangeShapeType="1"/>
            </p:cNvSpPr>
            <p:nvPr/>
          </p:nvSpPr>
          <p:spPr bwMode="auto">
            <a:xfrm>
              <a:off x="2256" y="3529"/>
              <a:ext cx="62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Line 1160"/>
            <p:cNvSpPr>
              <a:spLocks noChangeAspect="1" noChangeShapeType="1"/>
            </p:cNvSpPr>
            <p:nvPr/>
          </p:nvSpPr>
          <p:spPr bwMode="auto">
            <a:xfrm>
              <a:off x="3340" y="3529"/>
              <a:ext cx="48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grpSp>
          <p:nvGrpSpPr>
            <p:cNvPr id="30" name="Group 1161"/>
            <p:cNvGrpSpPr>
              <a:grpSpLocks noChangeAspect="1"/>
            </p:cNvGrpSpPr>
            <p:nvPr/>
          </p:nvGrpSpPr>
          <p:grpSpPr bwMode="auto">
            <a:xfrm>
              <a:off x="3795" y="3459"/>
              <a:ext cx="139" cy="142"/>
              <a:chOff x="3889" y="2641"/>
              <a:chExt cx="190" cy="192"/>
            </a:xfrm>
          </p:grpSpPr>
          <p:sp>
            <p:nvSpPr>
              <p:cNvPr id="78" name="AutoShape 1162"/>
              <p:cNvSpPr>
                <a:spLocks noChangeAspect="1" noChangeArrowheads="1"/>
              </p:cNvSpPr>
              <p:nvPr/>
            </p:nvSpPr>
            <p:spPr bwMode="auto">
              <a:xfrm flipV="1">
                <a:off x="3889" y="2739"/>
                <a:ext cx="190" cy="94"/>
              </a:xfrm>
              <a:custGeom>
                <a:avLst/>
                <a:gdLst>
                  <a:gd name="G0" fmla="+- 5394 0 0"/>
                  <a:gd name="G1" fmla="+- 21600 0 5394"/>
                  <a:gd name="G2" fmla="*/ 5394 1 2"/>
                  <a:gd name="G3" fmla="+- 21600 0 G2"/>
                  <a:gd name="G4" fmla="+/ 5394 21600 2"/>
                  <a:gd name="G5" fmla="+/ G1 0 2"/>
                  <a:gd name="G6" fmla="*/ 21600 21600 5394"/>
                  <a:gd name="G7" fmla="*/ G6 1 2"/>
                  <a:gd name="G8" fmla="+- 21600 0 G7"/>
                  <a:gd name="G9" fmla="*/ 21600 1 2"/>
                  <a:gd name="G10" fmla="+- 5394 0 G9"/>
                  <a:gd name="G11" fmla="?: G10 G8 0"/>
                  <a:gd name="G12" fmla="?: G10 G7 21600"/>
                  <a:gd name="T0" fmla="*/ 18903 w 21600"/>
                  <a:gd name="T1" fmla="*/ 10800 h 21600"/>
                  <a:gd name="T2" fmla="*/ 10800 w 21600"/>
                  <a:gd name="T3" fmla="*/ 21600 h 21600"/>
                  <a:gd name="T4" fmla="*/ 2697 w 21600"/>
                  <a:gd name="T5" fmla="*/ 10800 h 21600"/>
                  <a:gd name="T6" fmla="*/ 10800 w 21600"/>
                  <a:gd name="T7" fmla="*/ 0 h 21600"/>
                  <a:gd name="T8" fmla="*/ 4497 w 21600"/>
                  <a:gd name="T9" fmla="*/ 4497 h 21600"/>
                  <a:gd name="T10" fmla="*/ 17103 w 21600"/>
                  <a:gd name="T11" fmla="*/ 171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4" y="21600"/>
                    </a:lnTo>
                    <a:lnTo>
                      <a:pt x="162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AR"/>
              </a:p>
            </p:txBody>
          </p:sp>
          <p:sp>
            <p:nvSpPr>
              <p:cNvPr id="79" name="Oval 1163"/>
              <p:cNvSpPr>
                <a:spLocks noChangeAspect="1" noChangeArrowheads="1"/>
              </p:cNvSpPr>
              <p:nvPr/>
            </p:nvSpPr>
            <p:spPr bwMode="auto">
              <a:xfrm>
                <a:off x="3918" y="2641"/>
                <a:ext cx="142" cy="142"/>
              </a:xfrm>
              <a:prstGeom prst="ellipse">
                <a:avLst/>
              </a:prstGeom>
              <a:solidFill>
                <a:srgbClr val="CC99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AR"/>
              </a:p>
            </p:txBody>
          </p:sp>
        </p:grpSp>
        <p:sp>
          <p:nvSpPr>
            <p:cNvPr id="31" name="Rectangle 1164"/>
            <p:cNvSpPr>
              <a:spLocks noChangeAspect="1" noChangeArrowheads="1"/>
            </p:cNvSpPr>
            <p:nvPr/>
          </p:nvSpPr>
          <p:spPr bwMode="auto">
            <a:xfrm>
              <a:off x="4144" y="3408"/>
              <a:ext cx="10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s-ES" sz="2400" b="1"/>
                <a:t>Cargadero</a:t>
              </a:r>
            </a:p>
          </p:txBody>
        </p:sp>
        <p:sp>
          <p:nvSpPr>
            <p:cNvPr id="32" name="Rectangle 1165"/>
            <p:cNvSpPr>
              <a:spLocks noChangeAspect="1" noChangeArrowheads="1"/>
            </p:cNvSpPr>
            <p:nvPr/>
          </p:nvSpPr>
          <p:spPr bwMode="auto">
            <a:xfrm>
              <a:off x="1657" y="3399"/>
              <a:ext cx="558" cy="317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33" name="Rectangle 1166"/>
            <p:cNvSpPr>
              <a:spLocks noChangeAspect="1" noChangeArrowheads="1"/>
            </p:cNvSpPr>
            <p:nvPr/>
          </p:nvSpPr>
          <p:spPr bwMode="auto">
            <a:xfrm>
              <a:off x="1902" y="3576"/>
              <a:ext cx="68" cy="7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34" name="Line 1167"/>
            <p:cNvSpPr>
              <a:spLocks noChangeAspect="1" noChangeShapeType="1"/>
            </p:cNvSpPr>
            <p:nvPr/>
          </p:nvSpPr>
          <p:spPr bwMode="auto">
            <a:xfrm flipV="1">
              <a:off x="1936" y="3291"/>
              <a:ext cx="0" cy="2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35" name="Oval 1168"/>
            <p:cNvSpPr>
              <a:spLocks noChangeAspect="1" noChangeArrowheads="1"/>
            </p:cNvSpPr>
            <p:nvPr/>
          </p:nvSpPr>
          <p:spPr bwMode="auto">
            <a:xfrm>
              <a:off x="1902" y="3257"/>
              <a:ext cx="68" cy="70"/>
            </a:xfrm>
            <a:prstGeom prst="ellipse">
              <a:avLst/>
            </a:prstGeom>
            <a:solidFill>
              <a:srgbClr val="FF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36" name="Line 1169"/>
            <p:cNvSpPr>
              <a:spLocks noChangeAspect="1" noChangeShapeType="1"/>
            </p:cNvSpPr>
            <p:nvPr/>
          </p:nvSpPr>
          <p:spPr bwMode="auto">
            <a:xfrm>
              <a:off x="1971" y="3611"/>
              <a:ext cx="7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37" name="Line 1170"/>
            <p:cNvSpPr>
              <a:spLocks noChangeAspect="1" noChangeShapeType="1"/>
            </p:cNvSpPr>
            <p:nvPr/>
          </p:nvSpPr>
          <p:spPr bwMode="auto">
            <a:xfrm flipV="1">
              <a:off x="2064" y="2832"/>
              <a:ext cx="0" cy="81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38" name="Rectangle 1171"/>
            <p:cNvSpPr>
              <a:spLocks noChangeAspect="1" noChangeArrowheads="1"/>
            </p:cNvSpPr>
            <p:nvPr/>
          </p:nvSpPr>
          <p:spPr bwMode="auto">
            <a:xfrm>
              <a:off x="4024" y="2289"/>
              <a:ext cx="139" cy="24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39" name="Oval 1172"/>
            <p:cNvSpPr>
              <a:spLocks noChangeAspect="1" noChangeArrowheads="1"/>
            </p:cNvSpPr>
            <p:nvPr/>
          </p:nvSpPr>
          <p:spPr bwMode="auto">
            <a:xfrm>
              <a:off x="4059" y="2324"/>
              <a:ext cx="69" cy="70"/>
            </a:xfrm>
            <a:prstGeom prst="ellipse">
              <a:avLst/>
            </a:prstGeom>
            <a:solidFill>
              <a:srgbClr val="CC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40" name="Oval 1173"/>
            <p:cNvSpPr>
              <a:spLocks noChangeAspect="1" noChangeArrowheads="1"/>
            </p:cNvSpPr>
            <p:nvPr/>
          </p:nvSpPr>
          <p:spPr bwMode="auto">
            <a:xfrm>
              <a:off x="4059" y="2431"/>
              <a:ext cx="69" cy="69"/>
            </a:xfrm>
            <a:prstGeom prst="ellipse">
              <a:avLst/>
            </a:prstGeom>
            <a:solidFill>
              <a:srgbClr val="CC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41" name="Line 1174"/>
            <p:cNvSpPr>
              <a:spLocks noChangeAspect="1" noChangeShapeType="1"/>
            </p:cNvSpPr>
            <p:nvPr/>
          </p:nvSpPr>
          <p:spPr bwMode="auto">
            <a:xfrm flipH="1">
              <a:off x="3954" y="2394"/>
              <a:ext cx="7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42" name="Rectangle 1175"/>
            <p:cNvSpPr>
              <a:spLocks noChangeAspect="1" noChangeArrowheads="1"/>
            </p:cNvSpPr>
            <p:nvPr/>
          </p:nvSpPr>
          <p:spPr bwMode="auto">
            <a:xfrm>
              <a:off x="3609" y="2298"/>
              <a:ext cx="36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s-ES" sz="1600" b="1"/>
                <a:t>Aire</a:t>
              </a:r>
            </a:p>
          </p:txBody>
        </p:sp>
        <p:sp>
          <p:nvSpPr>
            <p:cNvPr id="43" name="Rectangle 1176"/>
            <p:cNvSpPr>
              <a:spLocks noChangeAspect="1" noChangeArrowheads="1"/>
            </p:cNvSpPr>
            <p:nvPr/>
          </p:nvSpPr>
          <p:spPr bwMode="auto">
            <a:xfrm>
              <a:off x="4584" y="1200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s-ES" sz="1400" b="1"/>
                <a:t>Vapor</a:t>
              </a:r>
            </a:p>
          </p:txBody>
        </p:sp>
        <p:sp>
          <p:nvSpPr>
            <p:cNvPr id="44" name="Rectangle 1177"/>
            <p:cNvSpPr>
              <a:spLocks noChangeAspect="1" noChangeArrowheads="1"/>
            </p:cNvSpPr>
            <p:nvPr/>
          </p:nvSpPr>
          <p:spPr bwMode="auto">
            <a:xfrm>
              <a:off x="1618" y="3762"/>
              <a:ext cx="69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s-ES" sz="1600" b="1"/>
                <a:t>Pileta </a:t>
              </a:r>
            </a:p>
            <a:p>
              <a:pPr algn="ctr" eaLnBrk="0" hangingPunct="0"/>
              <a:r>
                <a:rPr lang="es-ES" sz="1600" b="1"/>
                <a:t>de Azufre</a:t>
              </a:r>
            </a:p>
          </p:txBody>
        </p:sp>
        <p:sp>
          <p:nvSpPr>
            <p:cNvPr id="45" name="Rectangle 1178"/>
            <p:cNvSpPr>
              <a:spLocks noChangeAspect="1" noChangeArrowheads="1"/>
            </p:cNvSpPr>
            <p:nvPr/>
          </p:nvSpPr>
          <p:spPr bwMode="auto">
            <a:xfrm>
              <a:off x="2817" y="3810"/>
              <a:ext cx="69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s-ES" sz="1600" b="1"/>
                <a:t>Tanque </a:t>
              </a:r>
            </a:p>
            <a:p>
              <a:pPr algn="ctr" eaLnBrk="0" hangingPunct="0"/>
              <a:r>
                <a:rPr lang="es-ES" sz="1600" b="1"/>
                <a:t>de Azufre</a:t>
              </a:r>
            </a:p>
          </p:txBody>
        </p:sp>
        <p:sp>
          <p:nvSpPr>
            <p:cNvPr id="46" name="Rectangle 1179"/>
            <p:cNvSpPr>
              <a:spLocks noChangeAspect="1" noChangeArrowheads="1"/>
            </p:cNvSpPr>
            <p:nvPr/>
          </p:nvSpPr>
          <p:spPr bwMode="auto">
            <a:xfrm>
              <a:off x="5520" y="2322"/>
              <a:ext cx="72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s-ES" sz="1600" b="1"/>
                <a:t>Chimenea</a:t>
              </a:r>
            </a:p>
          </p:txBody>
        </p:sp>
        <p:sp>
          <p:nvSpPr>
            <p:cNvPr id="47" name="Rectangle 1180"/>
            <p:cNvSpPr>
              <a:spLocks noChangeAspect="1" noChangeArrowheads="1"/>
            </p:cNvSpPr>
            <p:nvPr/>
          </p:nvSpPr>
          <p:spPr bwMode="auto">
            <a:xfrm>
              <a:off x="4555" y="2253"/>
              <a:ext cx="96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s-ES" sz="1600" b="1"/>
                <a:t>Caldera de</a:t>
              </a:r>
            </a:p>
            <a:p>
              <a:pPr algn="ctr" eaLnBrk="0" hangingPunct="0"/>
              <a:r>
                <a:rPr lang="es-ES" sz="1600" b="1"/>
                <a:t>Recuperación</a:t>
              </a:r>
            </a:p>
          </p:txBody>
        </p:sp>
        <p:sp>
          <p:nvSpPr>
            <p:cNvPr id="48" name="Rectangle 1181"/>
            <p:cNvSpPr>
              <a:spLocks noChangeAspect="1" noChangeArrowheads="1"/>
            </p:cNvSpPr>
            <p:nvPr/>
          </p:nvSpPr>
          <p:spPr bwMode="auto">
            <a:xfrm>
              <a:off x="4793" y="1863"/>
              <a:ext cx="595" cy="319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49" name="Line 1182"/>
            <p:cNvSpPr>
              <a:spLocks noChangeAspect="1" noChangeShapeType="1"/>
            </p:cNvSpPr>
            <p:nvPr/>
          </p:nvSpPr>
          <p:spPr bwMode="auto">
            <a:xfrm flipH="1">
              <a:off x="5038" y="1934"/>
              <a:ext cx="69" cy="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50" name="Line 1183"/>
            <p:cNvSpPr>
              <a:spLocks noChangeAspect="1" noChangeShapeType="1"/>
            </p:cNvSpPr>
            <p:nvPr/>
          </p:nvSpPr>
          <p:spPr bwMode="auto">
            <a:xfrm>
              <a:off x="5037" y="1970"/>
              <a:ext cx="0" cy="14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51" name="Line 1184"/>
            <p:cNvSpPr>
              <a:spLocks noChangeAspect="1" noChangeShapeType="1"/>
            </p:cNvSpPr>
            <p:nvPr/>
          </p:nvSpPr>
          <p:spPr bwMode="auto">
            <a:xfrm>
              <a:off x="5038" y="2112"/>
              <a:ext cx="69" cy="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grpSp>
          <p:nvGrpSpPr>
            <p:cNvPr id="52" name="Group 1185"/>
            <p:cNvGrpSpPr>
              <a:grpSpLocks noChangeAspect="1"/>
            </p:cNvGrpSpPr>
            <p:nvPr/>
          </p:nvGrpSpPr>
          <p:grpSpPr bwMode="auto">
            <a:xfrm>
              <a:off x="5248" y="1934"/>
              <a:ext cx="69" cy="213"/>
              <a:chOff x="4801" y="1489"/>
              <a:chExt cx="95" cy="287"/>
            </a:xfrm>
          </p:grpSpPr>
          <p:sp>
            <p:nvSpPr>
              <p:cNvPr id="75" name="Line 1186"/>
              <p:cNvSpPr>
                <a:spLocks noChangeAspect="1" noChangeShapeType="1"/>
              </p:cNvSpPr>
              <p:nvPr/>
            </p:nvSpPr>
            <p:spPr bwMode="auto">
              <a:xfrm>
                <a:off x="4801" y="1489"/>
                <a:ext cx="95" cy="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76" name="Line 1187"/>
              <p:cNvSpPr>
                <a:spLocks noChangeAspect="1" noChangeShapeType="1"/>
              </p:cNvSpPr>
              <p:nvPr/>
            </p:nvSpPr>
            <p:spPr bwMode="auto">
              <a:xfrm>
                <a:off x="4896" y="1537"/>
                <a:ext cx="0" cy="1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77" name="Line 1188"/>
              <p:cNvSpPr>
                <a:spLocks noChangeAspect="1" noChangeShapeType="1"/>
              </p:cNvSpPr>
              <p:nvPr/>
            </p:nvSpPr>
            <p:spPr bwMode="auto">
              <a:xfrm flipH="1">
                <a:off x="4801" y="1729"/>
                <a:ext cx="95" cy="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53" name="Line 1189"/>
            <p:cNvSpPr>
              <a:spLocks noChangeAspect="1" noChangeShapeType="1"/>
            </p:cNvSpPr>
            <p:nvPr/>
          </p:nvSpPr>
          <p:spPr bwMode="auto">
            <a:xfrm>
              <a:off x="5213" y="1899"/>
              <a:ext cx="174" cy="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54" name="Line 1190"/>
            <p:cNvSpPr>
              <a:spLocks noChangeAspect="1" noChangeShapeType="1"/>
            </p:cNvSpPr>
            <p:nvPr/>
          </p:nvSpPr>
          <p:spPr bwMode="auto">
            <a:xfrm>
              <a:off x="5387" y="1934"/>
              <a:ext cx="0" cy="2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55" name="Line 1191"/>
            <p:cNvSpPr>
              <a:spLocks noChangeAspect="1" noChangeShapeType="1"/>
            </p:cNvSpPr>
            <p:nvPr/>
          </p:nvSpPr>
          <p:spPr bwMode="auto">
            <a:xfrm flipH="1">
              <a:off x="5213" y="2147"/>
              <a:ext cx="174" cy="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56" name="Oval 1192"/>
            <p:cNvSpPr>
              <a:spLocks noChangeAspect="1" noChangeArrowheads="1"/>
            </p:cNvSpPr>
            <p:nvPr/>
          </p:nvSpPr>
          <p:spPr bwMode="auto">
            <a:xfrm>
              <a:off x="5108" y="1863"/>
              <a:ext cx="138" cy="141"/>
            </a:xfrm>
            <a:prstGeom prst="ellipse">
              <a:avLst/>
            </a:prstGeom>
            <a:solidFill>
              <a:srgbClr val="FF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57" name="Oval 1193"/>
            <p:cNvSpPr>
              <a:spLocks noChangeAspect="1" noChangeArrowheads="1"/>
            </p:cNvSpPr>
            <p:nvPr/>
          </p:nvSpPr>
          <p:spPr bwMode="auto">
            <a:xfrm>
              <a:off x="5108" y="2076"/>
              <a:ext cx="138" cy="141"/>
            </a:xfrm>
            <a:prstGeom prst="ellipse">
              <a:avLst/>
            </a:prstGeom>
            <a:solidFill>
              <a:srgbClr val="FF66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58" name="Line 1194"/>
            <p:cNvSpPr>
              <a:spLocks noChangeAspect="1" noChangeShapeType="1"/>
            </p:cNvSpPr>
            <p:nvPr/>
          </p:nvSpPr>
          <p:spPr bwMode="auto">
            <a:xfrm flipH="1">
              <a:off x="4863" y="1934"/>
              <a:ext cx="2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59" name="Line 1195"/>
            <p:cNvSpPr>
              <a:spLocks noChangeAspect="1" noChangeShapeType="1"/>
            </p:cNvSpPr>
            <p:nvPr/>
          </p:nvSpPr>
          <p:spPr bwMode="auto">
            <a:xfrm flipH="1">
              <a:off x="4863" y="2153"/>
              <a:ext cx="2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0" name="Line 1196"/>
            <p:cNvSpPr>
              <a:spLocks noChangeAspect="1" noChangeShapeType="1"/>
            </p:cNvSpPr>
            <p:nvPr/>
          </p:nvSpPr>
          <p:spPr bwMode="auto">
            <a:xfrm flipH="1">
              <a:off x="4793" y="1934"/>
              <a:ext cx="69" cy="7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1" name="Line 1197"/>
            <p:cNvSpPr>
              <a:spLocks noChangeAspect="1" noChangeShapeType="1"/>
            </p:cNvSpPr>
            <p:nvPr/>
          </p:nvSpPr>
          <p:spPr bwMode="auto">
            <a:xfrm flipH="1" flipV="1">
              <a:off x="4792" y="2075"/>
              <a:ext cx="69" cy="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2" name="Line 1198"/>
            <p:cNvSpPr>
              <a:spLocks noChangeAspect="1" noChangeShapeType="1"/>
            </p:cNvSpPr>
            <p:nvPr/>
          </p:nvSpPr>
          <p:spPr bwMode="auto">
            <a:xfrm flipV="1">
              <a:off x="5177" y="1756"/>
              <a:ext cx="0" cy="1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3" name="Line 1199"/>
            <p:cNvSpPr>
              <a:spLocks noChangeAspect="1" noChangeShapeType="1"/>
            </p:cNvSpPr>
            <p:nvPr/>
          </p:nvSpPr>
          <p:spPr bwMode="auto">
            <a:xfrm flipH="1">
              <a:off x="4992" y="1776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4" name="Freeform 1200"/>
            <p:cNvSpPr>
              <a:spLocks noChangeAspect="1"/>
            </p:cNvSpPr>
            <p:nvPr/>
          </p:nvSpPr>
          <p:spPr bwMode="auto">
            <a:xfrm>
              <a:off x="1872" y="954"/>
              <a:ext cx="1248" cy="755"/>
            </a:xfrm>
            <a:custGeom>
              <a:avLst/>
              <a:gdLst/>
              <a:ahLst/>
              <a:cxnLst>
                <a:cxn ang="0">
                  <a:pos x="0" y="750"/>
                </a:cxn>
                <a:cxn ang="0">
                  <a:pos x="0" y="6"/>
                </a:cxn>
                <a:cxn ang="0">
                  <a:pos x="1326" y="0"/>
                </a:cxn>
                <a:cxn ang="0">
                  <a:pos x="1326" y="755"/>
                </a:cxn>
              </a:cxnLst>
              <a:rect l="0" t="0" r="r" b="b"/>
              <a:pathLst>
                <a:path w="1326" h="755">
                  <a:moveTo>
                    <a:pt x="0" y="750"/>
                  </a:moveTo>
                  <a:lnTo>
                    <a:pt x="0" y="6"/>
                  </a:lnTo>
                  <a:lnTo>
                    <a:pt x="1326" y="0"/>
                  </a:lnTo>
                  <a:lnTo>
                    <a:pt x="1326" y="755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5" name="Line 1201"/>
            <p:cNvSpPr>
              <a:spLocks noChangeAspect="1" noChangeShapeType="1"/>
            </p:cNvSpPr>
            <p:nvPr/>
          </p:nvSpPr>
          <p:spPr bwMode="auto">
            <a:xfrm>
              <a:off x="3552" y="20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6" name="AutoShape 1202"/>
            <p:cNvSpPr>
              <a:spLocks noChangeArrowheads="1"/>
            </p:cNvSpPr>
            <p:nvPr/>
          </p:nvSpPr>
          <p:spPr bwMode="auto">
            <a:xfrm>
              <a:off x="2880" y="3168"/>
              <a:ext cx="720" cy="546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67" name="Freeform 1203"/>
            <p:cNvSpPr>
              <a:spLocks/>
            </p:cNvSpPr>
            <p:nvPr/>
          </p:nvSpPr>
          <p:spPr bwMode="auto">
            <a:xfrm>
              <a:off x="4824" y="1410"/>
              <a:ext cx="168" cy="684"/>
            </a:xfrm>
            <a:custGeom>
              <a:avLst/>
              <a:gdLst/>
              <a:ahLst/>
              <a:cxnLst>
                <a:cxn ang="0">
                  <a:pos x="168" y="382"/>
                </a:cxn>
                <a:cxn ang="0">
                  <a:pos x="102" y="684"/>
                </a:cxn>
                <a:cxn ang="0">
                  <a:pos x="0" y="390"/>
                </a:cxn>
                <a:cxn ang="0">
                  <a:pos x="0" y="0"/>
                </a:cxn>
              </a:cxnLst>
              <a:rect l="0" t="0" r="r" b="b"/>
              <a:pathLst>
                <a:path w="168" h="684">
                  <a:moveTo>
                    <a:pt x="168" y="382"/>
                  </a:moveTo>
                  <a:lnTo>
                    <a:pt x="102" y="684"/>
                  </a:lnTo>
                  <a:lnTo>
                    <a:pt x="0" y="390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68" name="Rectangle 1204"/>
            <p:cNvSpPr>
              <a:spLocks noChangeAspect="1" noChangeArrowheads="1"/>
            </p:cNvSpPr>
            <p:nvPr/>
          </p:nvSpPr>
          <p:spPr bwMode="auto">
            <a:xfrm>
              <a:off x="3600" y="1248"/>
              <a:ext cx="65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s-ES" sz="1200" b="1"/>
                <a:t>Gas Natural</a:t>
              </a:r>
            </a:p>
          </p:txBody>
        </p:sp>
        <p:sp>
          <p:nvSpPr>
            <p:cNvPr id="69" name="Rectangle 1205"/>
            <p:cNvSpPr>
              <a:spLocks noChangeAspect="1" noChangeArrowheads="1"/>
            </p:cNvSpPr>
            <p:nvPr/>
          </p:nvSpPr>
          <p:spPr bwMode="auto">
            <a:xfrm>
              <a:off x="3984" y="1786"/>
              <a:ext cx="63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s-ES" sz="1400" b="1">
                  <a:solidFill>
                    <a:schemeClr val="bg1"/>
                  </a:solidFill>
                </a:rPr>
                <a:t>Oxidador Térmico</a:t>
              </a:r>
            </a:p>
          </p:txBody>
        </p:sp>
        <p:sp>
          <p:nvSpPr>
            <p:cNvPr id="70" name="Line 1206"/>
            <p:cNvSpPr>
              <a:spLocks noChangeAspect="1" noChangeShapeType="1"/>
            </p:cNvSpPr>
            <p:nvPr/>
          </p:nvSpPr>
          <p:spPr bwMode="auto">
            <a:xfrm>
              <a:off x="2731" y="903"/>
              <a:ext cx="0" cy="2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71" name="Oval 1207"/>
            <p:cNvSpPr>
              <a:spLocks noChangeAspect="1" noChangeArrowheads="1"/>
            </p:cNvSpPr>
            <p:nvPr/>
          </p:nvSpPr>
          <p:spPr bwMode="auto">
            <a:xfrm>
              <a:off x="2057" y="720"/>
              <a:ext cx="248" cy="539"/>
            </a:xfrm>
            <a:prstGeom prst="ellipse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2" name="Oval 1208"/>
            <p:cNvSpPr>
              <a:spLocks noChangeAspect="1" noChangeArrowheads="1"/>
            </p:cNvSpPr>
            <p:nvPr/>
          </p:nvSpPr>
          <p:spPr bwMode="auto">
            <a:xfrm>
              <a:off x="2728" y="720"/>
              <a:ext cx="248" cy="539"/>
            </a:xfrm>
            <a:prstGeom prst="ellipse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3" name="Rectangle 1209"/>
            <p:cNvSpPr>
              <a:spLocks noChangeAspect="1" noChangeArrowheads="1"/>
            </p:cNvSpPr>
            <p:nvPr/>
          </p:nvSpPr>
          <p:spPr bwMode="auto">
            <a:xfrm>
              <a:off x="2178" y="732"/>
              <a:ext cx="704" cy="515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4" name="Rectangle 1210"/>
            <p:cNvSpPr>
              <a:spLocks noChangeAspect="1" noChangeArrowheads="1"/>
            </p:cNvSpPr>
            <p:nvPr/>
          </p:nvSpPr>
          <p:spPr bwMode="auto">
            <a:xfrm>
              <a:off x="2160" y="768"/>
              <a:ext cx="768" cy="366"/>
            </a:xfrm>
            <a:prstGeom prst="rect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s-ES" sz="1600" b="1">
                  <a:solidFill>
                    <a:schemeClr val="bg1"/>
                  </a:solidFill>
                </a:rPr>
                <a:t>Reactor Catalítico</a:t>
              </a:r>
            </a:p>
          </p:txBody>
        </p:sp>
      </p:grpSp>
      <p:sp>
        <p:nvSpPr>
          <p:cNvPr id="84" name="Rectangle 1212"/>
          <p:cNvSpPr>
            <a:spLocks noChangeArrowheads="1"/>
          </p:cNvSpPr>
          <p:nvPr/>
        </p:nvSpPr>
        <p:spPr bwMode="auto">
          <a:xfrm>
            <a:off x="1403648" y="0"/>
            <a:ext cx="5935542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s-ES" sz="2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DIAGRAMA DESCRIPTIVO PLANTA CLAUS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55776" y="188640"/>
            <a:ext cx="38305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CONCLUSIONES</a:t>
            </a:r>
            <a:endParaRPr lang="es-E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11560" y="1268760"/>
            <a:ext cx="77048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AR" sz="2800" dirty="0" smtClean="0"/>
              <a:t>La generación de corrientes de efluentes con contenidos particulares de contaminantes conducen a un tratamiento por segregación de especies contaminantes.</a:t>
            </a:r>
          </a:p>
          <a:p>
            <a:pPr>
              <a:spcAft>
                <a:spcPts val="1200"/>
              </a:spcAft>
            </a:pPr>
            <a:r>
              <a:rPr lang="es-AR" sz="2800" dirty="0" smtClean="0"/>
              <a:t>El aprovechamiento de subproductos y la optimización de procesos conduce a una mejor operación de la planta.</a:t>
            </a:r>
          </a:p>
          <a:p>
            <a:pPr>
              <a:spcAft>
                <a:spcPts val="1200"/>
              </a:spcAft>
            </a:pPr>
            <a:r>
              <a:rPr lang="es-AR" sz="2800" dirty="0" smtClean="0"/>
              <a:t>El cuidado del medio ambiente mejora sensiblemente la aceptabilidad por parte de la sociedad de este tipo de industria.</a:t>
            </a:r>
            <a:endParaRPr lang="es-A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racias-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56" y="764703"/>
            <a:ext cx="8172908" cy="5448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37014" cy="68853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02" y="898524"/>
            <a:ext cx="8211654" cy="586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428708" y="0"/>
            <a:ext cx="84042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Separador de placas coalescentes (CPI)</a:t>
            </a:r>
            <a:endParaRPr lang="es-E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982788"/>
            <a:ext cx="8229600" cy="3527425"/>
          </a:xfrm>
          <a:prstGeom prst="rect">
            <a:avLst/>
          </a:prstGeo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Caudal en régimen seco:		260 m</a:t>
            </a:r>
            <a:r>
              <a:rPr kumimoji="0" lang="es-E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/h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Caudal en régimen pluvial:		360 m</a:t>
            </a:r>
            <a:r>
              <a:rPr kumimoji="0" lang="es-E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/h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Hidrocarburos a la entrada:	3 – 5 %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Hidrocarburos a la salida:		200 ppm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Sólidos Totales a la entrada:	48 -230 mg / 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Temperatura del líquido:		&lt; 50 ° C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23528" y="332656"/>
            <a:ext cx="84684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Especificaciones Técnicas para cada CPI</a:t>
            </a:r>
            <a:endParaRPr lang="es-E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>
          <a:xfrm>
            <a:off x="683568" y="2060848"/>
            <a:ext cx="7772400" cy="2295525"/>
          </a:xfrm>
          <a:prstGeom prst="rect">
            <a:avLst/>
          </a:prstGeom>
          <a:noFill/>
          <a:ln/>
        </p:spPr>
      </p:pic>
      <p:sp>
        <p:nvSpPr>
          <p:cNvPr id="5" name="4 Rectángulo"/>
          <p:cNvSpPr/>
          <p:nvPr/>
        </p:nvSpPr>
        <p:spPr>
          <a:xfrm>
            <a:off x="971600" y="188640"/>
            <a:ext cx="6952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Refinería Luján de Cuyo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07070" y="5157192"/>
            <a:ext cx="7369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Tratamiento de Efluentes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" name="2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76456" y="6546180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47664" y="-99392"/>
            <a:ext cx="5493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Ingreso Piletas API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2 Imagen" descr="DSC05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3608" y="-99392"/>
            <a:ext cx="6870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Coagulación Piletas API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2 Imagen" descr="DSC05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5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060848"/>
            <a:ext cx="224426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Salida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Piletas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API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2 Imagen" descr="DSC05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68859" y="746957"/>
            <a:ext cx="6857999" cy="5364086"/>
          </a:xfrm>
          <a:prstGeom prst="rect">
            <a:avLst/>
          </a:prstGeom>
        </p:spPr>
      </p:pic>
      <p:pic>
        <p:nvPicPr>
          <p:cNvPr id="4" name="3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03648" y="-99392"/>
            <a:ext cx="5677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Ingreso Piletas DAF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2 Imagen" descr="DSC05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5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908720"/>
            <a:ext cx="9600191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2195736" y="0"/>
            <a:ext cx="4518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Esquema EDAR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3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  <p:sp>
        <p:nvSpPr>
          <p:cNvPr id="5" name="4 Estrella de 5 puntas">
            <a:hlinkClick r:id="rId5" action="ppaction://hlinksldjump"/>
          </p:cNvPr>
          <p:cNvSpPr/>
          <p:nvPr/>
        </p:nvSpPr>
        <p:spPr>
          <a:xfrm>
            <a:off x="1187624" y="328498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strella de 5 puntas">
            <a:hlinkClick r:id="rId6" action="ppaction://hlinksldjump"/>
          </p:cNvPr>
          <p:cNvSpPr/>
          <p:nvPr/>
        </p:nvSpPr>
        <p:spPr>
          <a:xfrm>
            <a:off x="4067944" y="4077072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strella de 5 puntas">
            <a:hlinkClick r:id="rId7" action="ppaction://hlinksldjump"/>
          </p:cNvPr>
          <p:cNvSpPr/>
          <p:nvPr/>
        </p:nvSpPr>
        <p:spPr>
          <a:xfrm>
            <a:off x="4139952" y="6381328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strella de 5 puntas">
            <a:hlinkClick r:id="rId8" action="ppaction://hlinksldjump"/>
          </p:cNvPr>
          <p:cNvSpPr/>
          <p:nvPr/>
        </p:nvSpPr>
        <p:spPr>
          <a:xfrm>
            <a:off x="1547664" y="616530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strella de 5 puntas">
            <a:hlinkClick r:id="rId9" action="ppaction://hlinksldjump"/>
          </p:cNvPr>
          <p:cNvSpPr/>
          <p:nvPr/>
        </p:nvSpPr>
        <p:spPr>
          <a:xfrm>
            <a:off x="7380312" y="292494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strella de 5 puntas">
            <a:hlinkClick r:id="rId10" action="ppaction://hlinksldjump"/>
          </p:cNvPr>
          <p:cNvSpPr/>
          <p:nvPr/>
        </p:nvSpPr>
        <p:spPr>
          <a:xfrm>
            <a:off x="5436096" y="414908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strella de 5 puntas">
            <a:hlinkClick r:id="rId11" action="ppaction://hlinksldjump"/>
          </p:cNvPr>
          <p:cNvSpPr/>
          <p:nvPr/>
        </p:nvSpPr>
        <p:spPr>
          <a:xfrm>
            <a:off x="7020272" y="6381328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11138" y="1700808"/>
            <a:ext cx="8932862" cy="5078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 eaLnBrk="0" hangingPunct="0">
              <a:spcAft>
                <a:spcPts val="1200"/>
              </a:spcAft>
            </a:pP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Asegurar un</a:t>
            </a:r>
            <a:r>
              <a:rPr lang="es-AR" sz="2400" b="1" dirty="0">
                <a:solidFill>
                  <a:srgbClr val="09367A"/>
                </a:solidFill>
                <a:latin typeface="Times New Roman" pitchFamily="18" charset="0"/>
              </a:rPr>
              <a:t> adecuado</a:t>
            </a: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 tratamiento para  las  aguas  residuales</a:t>
            </a:r>
          </a:p>
          <a:p>
            <a:pPr defTabSz="762000" eaLnBrk="0" hangingPunct="0">
              <a:spcAft>
                <a:spcPts val="1200"/>
              </a:spcAft>
            </a:pP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Optimizar el </a:t>
            </a:r>
            <a:r>
              <a:rPr lang="es-AR" sz="2400" b="1" dirty="0">
                <a:solidFill>
                  <a:srgbClr val="09367A"/>
                </a:solidFill>
                <a:latin typeface="Times New Roman" pitchFamily="18" charset="0"/>
              </a:rPr>
              <a:t>consumo </a:t>
            </a: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de agua</a:t>
            </a:r>
          </a:p>
          <a:p>
            <a:pPr defTabSz="762000" eaLnBrk="0" hangingPunct="0">
              <a:spcAft>
                <a:spcPts val="1200"/>
              </a:spcAft>
            </a:pP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Favorecer la  </a:t>
            </a:r>
            <a:r>
              <a:rPr lang="es-AR" sz="2400" b="1" dirty="0">
                <a:solidFill>
                  <a:srgbClr val="09367A"/>
                </a:solidFill>
                <a:latin typeface="Times New Roman" pitchFamily="18" charset="0"/>
              </a:rPr>
              <a:t>reutilización </a:t>
            </a: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 del agua depurada</a:t>
            </a:r>
          </a:p>
          <a:p>
            <a:pPr defTabSz="762000" eaLnBrk="0" hangingPunct="0">
              <a:spcAft>
                <a:spcPts val="1200"/>
              </a:spcAft>
            </a:pPr>
            <a:r>
              <a:rPr lang="es-AR" sz="2400" b="1" dirty="0">
                <a:solidFill>
                  <a:srgbClr val="09367A"/>
                </a:solidFill>
                <a:latin typeface="Times New Roman" pitchFamily="18" charset="0"/>
              </a:rPr>
              <a:t>Evitar</a:t>
            </a: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  la  contaminación  de los cuerpos  receptores por  vertidos  </a:t>
            </a:r>
          </a:p>
          <a:p>
            <a:pPr defTabSz="762000" eaLnBrk="0" hangingPunct="0">
              <a:spcAft>
                <a:spcPts val="1200"/>
              </a:spcAft>
            </a:pP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derivados de  emergencias</a:t>
            </a:r>
          </a:p>
          <a:p>
            <a:pPr defTabSz="762000" eaLnBrk="0" hangingPunct="0">
              <a:spcAft>
                <a:spcPts val="1200"/>
              </a:spcAft>
            </a:pPr>
            <a:r>
              <a:rPr lang="es-AR" sz="2400" b="1" dirty="0">
                <a:solidFill>
                  <a:srgbClr val="09367A"/>
                </a:solidFill>
                <a:latin typeface="Times New Roman" pitchFamily="18" charset="0"/>
              </a:rPr>
              <a:t>Controlar y caracterizar</a:t>
            </a: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 los vertidos derivados de  las  operaciones.</a:t>
            </a:r>
          </a:p>
          <a:p>
            <a:pPr defTabSz="762000" eaLnBrk="0" hangingPunct="0">
              <a:spcAft>
                <a:spcPts val="1200"/>
              </a:spcAft>
            </a:pPr>
            <a:r>
              <a:rPr lang="es-AR" sz="2400" b="1" dirty="0">
                <a:solidFill>
                  <a:srgbClr val="09367A"/>
                </a:solidFill>
                <a:latin typeface="Times New Roman" pitchFamily="18" charset="0"/>
              </a:rPr>
              <a:t>Reducir</a:t>
            </a: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 la generación de residuos líquidos y su carga  contaminante</a:t>
            </a:r>
          </a:p>
          <a:p>
            <a:pPr defTabSz="762000" eaLnBrk="0" hangingPunct="0">
              <a:spcAft>
                <a:spcPts val="1200"/>
              </a:spcAft>
            </a:pPr>
            <a:r>
              <a:rPr lang="es-AR" sz="2400" b="1" dirty="0">
                <a:solidFill>
                  <a:srgbClr val="09367A"/>
                </a:solidFill>
                <a:latin typeface="Times New Roman" pitchFamily="18" charset="0"/>
              </a:rPr>
              <a:t>Segregar</a:t>
            </a:r>
            <a:r>
              <a:rPr lang="es-AR" sz="2400" dirty="0">
                <a:solidFill>
                  <a:srgbClr val="09367A"/>
                </a:solidFill>
                <a:latin typeface="Times New Roman" pitchFamily="18" charset="0"/>
              </a:rPr>
              <a:t> corrientes , atendiendo a sus características  de forma que  pueda resultar mas ventajoso su  tratamiento.</a:t>
            </a:r>
          </a:p>
          <a:p>
            <a:pPr defTabSz="762000" eaLnBrk="0" hangingPunct="0"/>
            <a:endParaRPr lang="es-AR" sz="2800" dirty="0">
              <a:solidFill>
                <a:srgbClr val="09367A"/>
              </a:solidFill>
              <a:latin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771800" y="404664"/>
            <a:ext cx="3325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OBJETIVOS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25538"/>
            <a:ext cx="7704138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4"/>
          <p:cNvSpPr>
            <a:spLocks noChangeShapeType="1"/>
          </p:cNvSpPr>
          <p:nvPr/>
        </p:nvSpPr>
        <p:spPr bwMode="auto">
          <a:xfrm flipH="1">
            <a:off x="4187825" y="3311525"/>
            <a:ext cx="649288" cy="147638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38700" y="3092450"/>
            <a:ext cx="2327275" cy="3175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Bombas de carga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64163" y="1068388"/>
            <a:ext cx="2879725" cy="3603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Sistema de enfriamiento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6650038" y="1455738"/>
            <a:ext cx="330200" cy="619125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403475" y="1044575"/>
            <a:ext cx="2101850" cy="366713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AR" b="1">
                <a:solidFill>
                  <a:schemeClr val="bg1"/>
                </a:solidFill>
              </a:rPr>
              <a:t>Dosif. Prod. Qcos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2774950" y="1435100"/>
            <a:ext cx="377825" cy="133985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3238500" y="1406525"/>
            <a:ext cx="319088" cy="1076325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>
            <a:off x="3732213" y="1374775"/>
            <a:ext cx="246062" cy="785813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1619672" y="0"/>
            <a:ext cx="5840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Planta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Equalizadora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81075"/>
            <a:ext cx="82804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900113" y="1989138"/>
            <a:ext cx="358775" cy="129540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4643438" y="2565400"/>
            <a:ext cx="215900" cy="1584325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H="1">
            <a:off x="5722938" y="2276475"/>
            <a:ext cx="217487" cy="1582738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378700" y="2708275"/>
            <a:ext cx="217488" cy="1008063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3850" y="1628775"/>
            <a:ext cx="1295400" cy="36036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Metanol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364163" y="1844675"/>
            <a:ext cx="1152525" cy="36036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Urea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018338" y="2349500"/>
            <a:ext cx="1082675" cy="36036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Na OH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708400" y="2205038"/>
            <a:ext cx="1295400" cy="3603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PO</a:t>
            </a:r>
            <a:r>
              <a:rPr lang="es-AR" b="1" baseline="-25000">
                <a:solidFill>
                  <a:schemeClr val="bg1"/>
                </a:solidFill>
              </a:rPr>
              <a:t>4</a:t>
            </a:r>
            <a:r>
              <a:rPr lang="es-AR" b="1">
                <a:solidFill>
                  <a:schemeClr val="bg1"/>
                </a:solidFill>
              </a:rPr>
              <a:t>H</a:t>
            </a:r>
            <a:r>
              <a:rPr lang="es-AR" b="1" baseline="-25000">
                <a:solidFill>
                  <a:schemeClr val="bg1"/>
                </a:solidFill>
              </a:rPr>
              <a:t>3</a:t>
            </a:r>
            <a:endParaRPr lang="es-ES" b="1" baseline="-2500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11560" y="0"/>
            <a:ext cx="7747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Dosificación de Nutrientes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2288445" y="404664"/>
            <a:ext cx="4185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Pileta Pulmón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3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99693" y="1556544"/>
            <a:ext cx="1944687" cy="446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Sector 2</a:t>
            </a:r>
          </a:p>
          <a:p>
            <a:pPr algn="ctr"/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Aeróbico I</a:t>
            </a:r>
          </a:p>
          <a:p>
            <a:pPr algn="ctr"/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s-ES" b="1" dirty="0">
              <a:solidFill>
                <a:srgbClr val="FF0000"/>
              </a:solidFill>
            </a:endParaRPr>
          </a:p>
          <a:p>
            <a:pPr algn="ctr"/>
            <a:endParaRPr lang="es-ES" b="1" u="sng" dirty="0">
              <a:solidFill>
                <a:srgbClr val="FF0000"/>
              </a:solidFill>
            </a:endParaRPr>
          </a:p>
          <a:p>
            <a:pPr algn="ctr"/>
            <a:r>
              <a:rPr lang="es-ES" b="1" dirty="0">
                <a:solidFill>
                  <a:srgbClr val="FF0000"/>
                </a:solidFill>
              </a:rPr>
              <a:t>Nitrificación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s-AR" b="1" dirty="0">
              <a:solidFill>
                <a:srgbClr val="FF0000"/>
              </a:solidFill>
            </a:endParaRPr>
          </a:p>
          <a:p>
            <a:pPr algn="ctr"/>
            <a:endParaRPr lang="es-ES" b="1" u="sng" dirty="0"/>
          </a:p>
          <a:p>
            <a:pPr algn="ctr"/>
            <a:endParaRPr lang="es-AR" b="1" u="sng" dirty="0">
              <a:solidFill>
                <a:srgbClr val="FF0000"/>
              </a:solidFill>
            </a:endParaRPr>
          </a:p>
          <a:p>
            <a:pPr algn="ctr"/>
            <a:r>
              <a:rPr lang="es-ES" b="1" u="sng" dirty="0"/>
              <a:t>Oxidación</a:t>
            </a:r>
            <a:endParaRPr lang="es-AR" b="1" dirty="0">
              <a:solidFill>
                <a:srgbClr val="FF0000"/>
              </a:solidFill>
            </a:endParaRPr>
          </a:p>
          <a:p>
            <a:pPr algn="ctr"/>
            <a:endParaRPr lang="es-AR" b="1" dirty="0">
              <a:solidFill>
                <a:srgbClr val="FF0000"/>
              </a:solidFill>
            </a:endParaRPr>
          </a:p>
          <a:p>
            <a:pPr algn="ctr"/>
            <a:endParaRPr lang="es-AR" b="1" dirty="0">
              <a:solidFill>
                <a:srgbClr val="FF0000"/>
              </a:solidFill>
            </a:endParaRPr>
          </a:p>
          <a:p>
            <a:pPr algn="ctr"/>
            <a:endParaRPr lang="es-AR" b="1" dirty="0">
              <a:solidFill>
                <a:srgbClr val="FF0000"/>
              </a:solidFill>
            </a:endParaRPr>
          </a:p>
          <a:p>
            <a:pPr algn="ctr"/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83568" y="1556544"/>
            <a:ext cx="2016125" cy="446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endParaRPr lang="es-ES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s-ES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s-E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Sector 1</a:t>
            </a:r>
          </a:p>
          <a:p>
            <a:pPr algn="ctr"/>
            <a:r>
              <a:rPr lang="es-E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Anóxico I</a:t>
            </a:r>
          </a:p>
          <a:p>
            <a:pPr algn="ctr"/>
            <a:endParaRPr lang="es-ES" b="1">
              <a:solidFill>
                <a:srgbClr val="0000FF"/>
              </a:solidFill>
            </a:endParaRPr>
          </a:p>
          <a:p>
            <a:pPr algn="ctr"/>
            <a:endParaRPr lang="es-ES" b="1">
              <a:solidFill>
                <a:srgbClr val="0000FF"/>
              </a:solidFill>
            </a:endParaRPr>
          </a:p>
          <a:p>
            <a:pPr algn="ctr"/>
            <a:endParaRPr lang="es-ES" b="1">
              <a:solidFill>
                <a:srgbClr val="0000FF"/>
              </a:solidFill>
            </a:endParaRPr>
          </a:p>
          <a:p>
            <a:pPr algn="ctr"/>
            <a:r>
              <a:rPr lang="es-ES" b="1" u="sng">
                <a:solidFill>
                  <a:srgbClr val="0000FF"/>
                </a:solidFill>
              </a:rPr>
              <a:t>Desnitrificación</a:t>
            </a:r>
          </a:p>
          <a:p>
            <a:pPr algn="ctr"/>
            <a:endParaRPr lang="es-AR" b="1">
              <a:solidFill>
                <a:srgbClr val="0000FF"/>
              </a:solidFill>
            </a:endParaRPr>
          </a:p>
          <a:p>
            <a:pPr algn="ctr"/>
            <a:endParaRPr lang="es-AR" b="1">
              <a:solidFill>
                <a:srgbClr val="0000FF"/>
              </a:solidFill>
            </a:endParaRPr>
          </a:p>
          <a:p>
            <a:pPr algn="ctr"/>
            <a:endParaRPr lang="es-ES" b="1">
              <a:solidFill>
                <a:srgbClr val="0000FF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644380" y="1556544"/>
            <a:ext cx="2016125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s-E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Sector 3</a:t>
            </a:r>
          </a:p>
          <a:p>
            <a:pPr algn="ctr"/>
            <a:r>
              <a:rPr lang="es-E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Anóxico II</a:t>
            </a:r>
          </a:p>
          <a:p>
            <a:pPr algn="ctr"/>
            <a:endParaRPr lang="es-ES" b="1"/>
          </a:p>
          <a:p>
            <a:pPr algn="ctr"/>
            <a:r>
              <a:rPr lang="es-ES" b="1" u="sng">
                <a:solidFill>
                  <a:srgbClr val="0000FF"/>
                </a:solidFill>
              </a:rPr>
              <a:t>Desnitrificación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44380" y="3933032"/>
            <a:ext cx="2016125" cy="20875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s-ES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Sector 4 </a:t>
            </a:r>
          </a:p>
          <a:p>
            <a:pPr algn="ctr"/>
            <a:r>
              <a:rPr lang="es-ES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Aeróbico II</a:t>
            </a:r>
          </a:p>
          <a:p>
            <a:pPr algn="ctr"/>
            <a:endParaRPr lang="es-ES" b="1">
              <a:solidFill>
                <a:srgbClr val="FF3300"/>
              </a:solidFill>
            </a:endParaRPr>
          </a:p>
          <a:p>
            <a:pPr algn="ctr"/>
            <a:r>
              <a:rPr lang="es-ES" b="1" u="sng">
                <a:solidFill>
                  <a:srgbClr val="FF3300"/>
                </a:solidFill>
              </a:rPr>
              <a:t>Nitrificación</a:t>
            </a:r>
          </a:p>
          <a:p>
            <a:pPr algn="ctr"/>
            <a:r>
              <a:rPr lang="es-ES" b="1" u="sng">
                <a:solidFill>
                  <a:schemeClr val="tx2"/>
                </a:solidFill>
              </a:rPr>
              <a:t>Oxidación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3591868" y="2623344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587355" y="3428207"/>
            <a:ext cx="0" cy="4619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83568" y="1124744"/>
            <a:ext cx="5976937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/>
            <a:r>
              <a:rPr lang="es-E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Canal ingreso afluente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1634480" y="1513682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>
            <a:off x="6044555" y="1389857"/>
            <a:ext cx="1350963" cy="0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 flipV="1">
            <a:off x="7392343" y="1380332"/>
            <a:ext cx="0" cy="1589087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>
            <a:off x="2383780" y="1821657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2758430" y="3545682"/>
            <a:ext cx="17986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742555" y="3552032"/>
            <a:ext cx="7921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spcBef>
                <a:spcPct val="50000"/>
              </a:spcBef>
            </a:pPr>
            <a:r>
              <a:rPr lang="es-ES" sz="1600" b="1">
                <a:solidFill>
                  <a:srgbClr val="FF0000"/>
                </a:solidFill>
              </a:rPr>
              <a:t>N-NH</a:t>
            </a:r>
            <a:r>
              <a:rPr lang="es-ES" sz="1600" b="1" baseline="-25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750618" y="3552032"/>
            <a:ext cx="10080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spcBef>
                <a:spcPct val="50000"/>
              </a:spcBef>
            </a:pPr>
            <a:r>
              <a:rPr lang="es-ES" sz="1600" b="1">
                <a:solidFill>
                  <a:srgbClr val="FF0000"/>
                </a:solidFill>
              </a:rPr>
              <a:t>NO</a:t>
            </a:r>
            <a:r>
              <a:rPr lang="es-ES" sz="1600" b="1" baseline="-25000">
                <a:solidFill>
                  <a:srgbClr val="FF0000"/>
                </a:solidFill>
              </a:rPr>
              <a:t>2</a:t>
            </a:r>
            <a:r>
              <a:rPr lang="es-ES" sz="1600" b="1">
                <a:solidFill>
                  <a:srgbClr val="FF0000"/>
                </a:solidFill>
              </a:rPr>
              <a:t>/NO</a:t>
            </a:r>
            <a:r>
              <a:rPr lang="es-ES" sz="1600" b="1" baseline="-25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3418830" y="3723482"/>
            <a:ext cx="2889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2772718" y="3898107"/>
            <a:ext cx="17986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826443" y="4796632"/>
            <a:ext cx="18002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826443" y="4796632"/>
            <a:ext cx="10096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spcBef>
                <a:spcPct val="50000"/>
              </a:spcBef>
            </a:pPr>
            <a:r>
              <a:rPr lang="es-ES" sz="1600" b="1">
                <a:solidFill>
                  <a:srgbClr val="0000FF"/>
                </a:solidFill>
              </a:rPr>
              <a:t>NO</a:t>
            </a:r>
            <a:r>
              <a:rPr lang="es-ES" sz="1600" b="1" baseline="-25000">
                <a:solidFill>
                  <a:srgbClr val="0000FF"/>
                </a:solidFill>
              </a:rPr>
              <a:t>2</a:t>
            </a:r>
            <a:r>
              <a:rPr lang="es-ES" sz="1600" b="1">
                <a:solidFill>
                  <a:srgbClr val="0000FF"/>
                </a:solidFill>
              </a:rPr>
              <a:t>/NO</a:t>
            </a:r>
            <a:r>
              <a:rPr lang="es-ES" sz="1600" b="1" baseline="-2500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2196455" y="4796632"/>
            <a:ext cx="4302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spcBef>
                <a:spcPct val="50000"/>
              </a:spcBef>
            </a:pPr>
            <a:r>
              <a:rPr lang="es-ES" sz="1600" b="1">
                <a:solidFill>
                  <a:srgbClr val="0000FF"/>
                </a:solidFill>
              </a:rPr>
              <a:t>N</a:t>
            </a:r>
            <a:r>
              <a:rPr lang="es-ES" sz="1600" b="1" baseline="-250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1907530" y="4941094"/>
            <a:ext cx="2889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826443" y="5156994"/>
            <a:ext cx="179863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6812905" y="2975769"/>
            <a:ext cx="16557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/>
            <a:r>
              <a:rPr lang="es-E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Reciclo </a:t>
            </a:r>
          </a:p>
          <a:p>
            <a:pPr marL="185738"/>
            <a:r>
              <a:rPr lang="es-ES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 lodos</a:t>
            </a: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686743" y="6020594"/>
            <a:ext cx="5976937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/>
            <a:r>
              <a:rPr lang="es-E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Canal egreso efluente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5587355" y="5799932"/>
            <a:ext cx="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V="1">
            <a:off x="6374755" y="6263482"/>
            <a:ext cx="104457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2744143" y="5052219"/>
            <a:ext cx="5810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b="1"/>
              <a:t>MO</a:t>
            </a:r>
            <a:r>
              <a:rPr lang="es-AR"/>
              <a:t> </a:t>
            </a:r>
            <a:endParaRPr lang="es-E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 flipV="1">
            <a:off x="3321993" y="5234782"/>
            <a:ext cx="449262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3796655" y="5071269"/>
            <a:ext cx="6540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b="1"/>
              <a:t>CO2</a:t>
            </a:r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 flipV="1">
            <a:off x="3604568" y="4056857"/>
            <a:ext cx="0" cy="457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1637655" y="5255419"/>
            <a:ext cx="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300143" y="4923632"/>
            <a:ext cx="2178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sz="1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Decantador</a:t>
            </a:r>
            <a:r>
              <a:rPr lang="es-ES" sz="1600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6798618" y="4534694"/>
            <a:ext cx="1146175" cy="1089025"/>
          </a:xfrm>
          <a:prstGeom prst="ellipse">
            <a:avLst/>
          </a:prstGeom>
          <a:noFill/>
          <a:ln w="9525" algn="ctr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7390755" y="5638007"/>
            <a:ext cx="0" cy="6080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V="1">
            <a:off x="7389168" y="3836194"/>
            <a:ext cx="0" cy="695325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>
            <a:off x="7951143" y="5096669"/>
            <a:ext cx="376237" cy="1588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H="1">
            <a:off x="8297218" y="5080794"/>
            <a:ext cx="1587" cy="90170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7651105" y="6033294"/>
            <a:ext cx="10604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b="1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efluente</a:t>
            </a:r>
          </a:p>
        </p:txBody>
      </p:sp>
      <p:sp>
        <p:nvSpPr>
          <p:cNvPr id="39" name="Line 40"/>
          <p:cNvSpPr>
            <a:spLocks noChangeShapeType="1"/>
          </p:cNvSpPr>
          <p:nvPr/>
        </p:nvSpPr>
        <p:spPr bwMode="auto">
          <a:xfrm>
            <a:off x="2369493" y="1829594"/>
            <a:ext cx="5365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grpSp>
        <p:nvGrpSpPr>
          <p:cNvPr id="40" name="Group 41"/>
          <p:cNvGrpSpPr>
            <a:grpSpLocks/>
          </p:cNvGrpSpPr>
          <p:nvPr/>
        </p:nvGrpSpPr>
        <p:grpSpPr bwMode="auto">
          <a:xfrm flipH="1">
            <a:off x="4398318" y="1834357"/>
            <a:ext cx="536575" cy="609600"/>
            <a:chOff x="410" y="1548"/>
            <a:chExt cx="338" cy="384"/>
          </a:xfrm>
        </p:grpSpPr>
        <p:sp>
          <p:nvSpPr>
            <p:cNvPr id="41" name="Line 42"/>
            <p:cNvSpPr>
              <a:spLocks noChangeShapeType="1"/>
            </p:cNvSpPr>
            <p:nvPr/>
          </p:nvSpPr>
          <p:spPr bwMode="auto">
            <a:xfrm flipH="1">
              <a:off x="419" y="1548"/>
              <a:ext cx="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s-AR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410" y="1553"/>
              <a:ext cx="33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43" name="Line 44"/>
          <p:cNvSpPr>
            <a:spLocks noChangeShapeType="1"/>
          </p:cNvSpPr>
          <p:nvPr/>
        </p:nvSpPr>
        <p:spPr bwMode="auto">
          <a:xfrm flipV="1">
            <a:off x="2985443" y="5515769"/>
            <a:ext cx="0" cy="3746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s-AR"/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>
            <a:off x="2469505" y="5879307"/>
            <a:ext cx="5381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45" name="44 Rectángulo"/>
          <p:cNvSpPr/>
          <p:nvPr/>
        </p:nvSpPr>
        <p:spPr>
          <a:xfrm>
            <a:off x="1763688" y="0"/>
            <a:ext cx="5162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Esquema Reactor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412776"/>
            <a:ext cx="94472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/>
              <a:t>6NO</a:t>
            </a:r>
            <a:r>
              <a:rPr lang="pt-BR" sz="2200" b="1" baseline="-25000" dirty="0" smtClean="0"/>
              <a:t>3</a:t>
            </a:r>
            <a:r>
              <a:rPr lang="pt-BR" sz="2200" b="1" baseline="30000" dirty="0" smtClean="0"/>
              <a:t>-</a:t>
            </a:r>
            <a:r>
              <a:rPr lang="pt-BR" sz="2200" b="1" dirty="0" smtClean="0"/>
              <a:t>     +   5CH</a:t>
            </a:r>
            <a:r>
              <a:rPr lang="pt-BR" sz="2200" b="1" baseline="-25000" dirty="0" smtClean="0"/>
              <a:t>3</a:t>
            </a:r>
            <a:r>
              <a:rPr lang="pt-BR" sz="2200" b="1" dirty="0" smtClean="0"/>
              <a:t>OH    </a:t>
            </a:r>
            <a:r>
              <a:rPr lang="en-US" sz="2200" b="1" dirty="0" smtClean="0">
                <a:sym typeface="Wingdings"/>
              </a:rPr>
              <a:t></a:t>
            </a:r>
            <a:r>
              <a:rPr lang="pt-BR" sz="2200" b="1" dirty="0" smtClean="0"/>
              <a:t>         5CO</a:t>
            </a:r>
            <a:r>
              <a:rPr lang="pt-BR" sz="2200" b="1" baseline="-25000" dirty="0" smtClean="0"/>
              <a:t>2</a:t>
            </a:r>
            <a:r>
              <a:rPr lang="pt-BR" sz="2200" b="1" dirty="0" smtClean="0"/>
              <a:t>                  +            3N</a:t>
            </a:r>
            <a:r>
              <a:rPr lang="pt-BR" sz="2200" b="1" baseline="-25000" dirty="0" smtClean="0"/>
              <a:t>2  </a:t>
            </a:r>
            <a:r>
              <a:rPr lang="pt-BR" sz="2200" b="1" dirty="0" smtClean="0"/>
              <a:t>          +    7H</a:t>
            </a:r>
            <a:r>
              <a:rPr lang="pt-BR" sz="2200" b="1" baseline="-25000" dirty="0" smtClean="0"/>
              <a:t>2</a:t>
            </a:r>
            <a:r>
              <a:rPr lang="pt-BR" sz="2200" b="1" dirty="0" smtClean="0"/>
              <a:t>O  + 6OH</a:t>
            </a:r>
            <a:r>
              <a:rPr lang="pt-BR" sz="2200" b="1" baseline="30000" dirty="0" smtClean="0"/>
              <a:t>-</a:t>
            </a:r>
            <a:endParaRPr lang="es-AR" sz="2200" dirty="0" smtClean="0"/>
          </a:p>
          <a:p>
            <a:r>
              <a:rPr lang="pt-BR" sz="2200" b="1" dirty="0" smtClean="0"/>
              <a:t> </a:t>
            </a:r>
            <a:endParaRPr lang="es-AR" sz="2200" b="1" dirty="0" smtClean="0"/>
          </a:p>
          <a:p>
            <a:r>
              <a:rPr lang="es-ES" sz="2200" b="1" dirty="0" smtClean="0"/>
              <a:t>Nitrato   +   Metanol   </a:t>
            </a:r>
            <a:r>
              <a:rPr lang="en-US" sz="2200" b="1" dirty="0" smtClean="0">
                <a:sym typeface="Wingdings"/>
              </a:rPr>
              <a:t></a:t>
            </a:r>
            <a:r>
              <a:rPr lang="es-ES" sz="2200" b="1" dirty="0" smtClean="0"/>
              <a:t>    Carbono Dióxido  +   Nitrógeno Gas  +  Agua   + (OH)</a:t>
            </a:r>
            <a:r>
              <a:rPr lang="es-ES" sz="2200" b="1" baseline="30000" dirty="0" smtClean="0"/>
              <a:t>-</a:t>
            </a:r>
            <a:endParaRPr lang="es-AR" sz="2200" dirty="0" smtClean="0"/>
          </a:p>
          <a:p>
            <a:endParaRPr lang="es-AR" sz="2200" dirty="0"/>
          </a:p>
        </p:txBody>
      </p:sp>
      <p:sp>
        <p:nvSpPr>
          <p:cNvPr id="3" name="2 Rectángulo"/>
          <p:cNvSpPr/>
          <p:nvPr/>
        </p:nvSpPr>
        <p:spPr>
          <a:xfrm>
            <a:off x="0" y="476672"/>
            <a:ext cx="28384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Desnitrificación</a:t>
            </a:r>
            <a:endParaRPr lang="es-E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5013176"/>
            <a:ext cx="68902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/>
              <a:t>2</a:t>
            </a:r>
            <a:r>
              <a:rPr lang="pt-BR" sz="2200" b="1" dirty="0" smtClean="0"/>
              <a:t>NH</a:t>
            </a:r>
            <a:r>
              <a:rPr lang="pt-BR" sz="2200" b="1" baseline="-25000" dirty="0" smtClean="0"/>
              <a:t>4</a:t>
            </a:r>
            <a:r>
              <a:rPr lang="pt-BR" sz="2200" b="1" baseline="30000" dirty="0" smtClean="0"/>
              <a:t>+</a:t>
            </a:r>
            <a:r>
              <a:rPr lang="pt-BR" sz="2200" dirty="0" smtClean="0"/>
              <a:t>    + 3O</a:t>
            </a:r>
            <a:r>
              <a:rPr lang="pt-BR" sz="2200" baseline="-25000" dirty="0" smtClean="0"/>
              <a:t>2</a:t>
            </a:r>
            <a:r>
              <a:rPr lang="pt-BR" sz="2200" dirty="0" smtClean="0"/>
              <a:t>  + </a:t>
            </a:r>
            <a:r>
              <a:rPr lang="pt-BR" sz="2200" dirty="0" err="1" smtClean="0"/>
              <a:t>Nitrosomonas</a:t>
            </a:r>
            <a:r>
              <a:rPr lang="pt-BR" sz="2200" dirty="0" smtClean="0"/>
              <a:t> </a:t>
            </a:r>
            <a:r>
              <a:rPr lang="en-US" sz="2200" b="1" dirty="0" smtClean="0">
                <a:sym typeface="Wingdings"/>
              </a:rPr>
              <a:t></a:t>
            </a:r>
            <a:r>
              <a:rPr lang="pt-BR" sz="2200" dirty="0" smtClean="0"/>
              <a:t>    2</a:t>
            </a:r>
            <a:r>
              <a:rPr lang="pt-BR" sz="2200" b="1" dirty="0" smtClean="0"/>
              <a:t>NO</a:t>
            </a:r>
            <a:r>
              <a:rPr lang="pt-BR" sz="2200" b="1" baseline="-25000" dirty="0" smtClean="0"/>
              <a:t>2</a:t>
            </a:r>
            <a:r>
              <a:rPr lang="pt-BR" sz="2200" b="1" baseline="30000" dirty="0" smtClean="0"/>
              <a:t>-</a:t>
            </a:r>
            <a:r>
              <a:rPr lang="pt-BR" sz="2200" dirty="0" smtClean="0"/>
              <a:t>    +    2H</a:t>
            </a:r>
            <a:r>
              <a:rPr lang="pt-BR" sz="2200" baseline="-25000" dirty="0" smtClean="0"/>
              <a:t>2</a:t>
            </a:r>
            <a:r>
              <a:rPr lang="pt-BR" sz="2200" dirty="0" smtClean="0"/>
              <a:t>O + 4H</a:t>
            </a:r>
            <a:r>
              <a:rPr lang="pt-BR" sz="2200" baseline="30000" dirty="0" smtClean="0"/>
              <a:t>+</a:t>
            </a:r>
            <a:endParaRPr lang="es-AR" sz="2200" dirty="0" smtClean="0"/>
          </a:p>
          <a:p>
            <a:r>
              <a:rPr lang="pt-BR" sz="2200" dirty="0" smtClean="0"/>
              <a:t> </a:t>
            </a:r>
            <a:endParaRPr lang="es-AR" sz="2200" dirty="0" smtClean="0"/>
          </a:p>
          <a:p>
            <a:r>
              <a:rPr lang="pt-BR" sz="2200" dirty="0" smtClean="0"/>
              <a:t>2</a:t>
            </a:r>
            <a:r>
              <a:rPr lang="pt-BR" sz="2200" b="1" dirty="0" smtClean="0"/>
              <a:t>NO</a:t>
            </a:r>
            <a:r>
              <a:rPr lang="pt-BR" sz="2200" b="1" baseline="-25000" dirty="0" smtClean="0"/>
              <a:t>2</a:t>
            </a:r>
            <a:r>
              <a:rPr lang="pt-BR" sz="2200" b="1" baseline="30000" dirty="0" smtClean="0"/>
              <a:t>-</a:t>
            </a:r>
            <a:r>
              <a:rPr lang="pt-BR" sz="2200" dirty="0" smtClean="0"/>
              <a:t>  + O</a:t>
            </a:r>
            <a:r>
              <a:rPr lang="pt-BR" sz="2200" baseline="-25000" dirty="0" smtClean="0"/>
              <a:t>2</a:t>
            </a:r>
            <a:r>
              <a:rPr lang="pt-BR" sz="2200" dirty="0" smtClean="0"/>
              <a:t> 	+  </a:t>
            </a:r>
            <a:r>
              <a:rPr lang="pt-BR" sz="2200" dirty="0" err="1" smtClean="0"/>
              <a:t>Nitrobacter</a:t>
            </a:r>
            <a:r>
              <a:rPr lang="pt-BR" sz="2200" dirty="0" smtClean="0"/>
              <a:t>  </a:t>
            </a:r>
            <a:r>
              <a:rPr lang="en-US" sz="2200" b="1" dirty="0" smtClean="0">
                <a:sym typeface="Wingdings"/>
              </a:rPr>
              <a:t></a:t>
            </a:r>
            <a:r>
              <a:rPr lang="pt-BR" sz="2200" dirty="0" smtClean="0"/>
              <a:t>    2</a:t>
            </a:r>
            <a:r>
              <a:rPr lang="pt-BR" sz="2200" b="1" dirty="0" smtClean="0"/>
              <a:t>NO</a:t>
            </a:r>
            <a:r>
              <a:rPr lang="pt-BR" sz="2200" b="1" baseline="-25000" dirty="0" smtClean="0"/>
              <a:t>3</a:t>
            </a:r>
            <a:r>
              <a:rPr lang="pt-BR" sz="2200" baseline="30000" dirty="0" smtClean="0"/>
              <a:t>-</a:t>
            </a:r>
            <a:endParaRPr lang="es-AR" sz="2200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0" y="3933056"/>
            <a:ext cx="22613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Nitrificación</a:t>
            </a:r>
            <a:endParaRPr lang="es-E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981075"/>
            <a:ext cx="741680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8313" y="1341438"/>
            <a:ext cx="3887787" cy="3603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 dirty="0">
                <a:solidFill>
                  <a:schemeClr val="bg1"/>
                </a:solidFill>
              </a:rPr>
              <a:t>Analizadores continuos: O</a:t>
            </a:r>
            <a:r>
              <a:rPr lang="es-AR" b="1" baseline="-25000" dirty="0">
                <a:solidFill>
                  <a:schemeClr val="bg1"/>
                </a:solidFill>
              </a:rPr>
              <a:t>2</a:t>
            </a:r>
            <a:r>
              <a:rPr lang="es-AR" b="1" dirty="0">
                <a:solidFill>
                  <a:schemeClr val="bg1"/>
                </a:solidFill>
              </a:rPr>
              <a:t>, pH.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2325688" y="1685925"/>
            <a:ext cx="1209675" cy="1827213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5" name="4 Rectángulo"/>
          <p:cNvSpPr/>
          <p:nvPr/>
        </p:nvSpPr>
        <p:spPr>
          <a:xfrm>
            <a:off x="827584" y="188640"/>
            <a:ext cx="73731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Reactor Aeróbico Funcionando</a:t>
            </a:r>
            <a:endParaRPr lang="es-E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408" y="0"/>
            <a:ext cx="5328592" cy="684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467544" y="2132856"/>
            <a:ext cx="30891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Salida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Reactores</a:t>
            </a:r>
          </a:p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Biológicos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0"/>
            <a:ext cx="74047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COMPOSICIÓN DE LOS EFLUENTES</a:t>
            </a:r>
            <a:endParaRPr lang="es-E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1520" y="1124744"/>
            <a:ext cx="804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/>
              <a:t>CORRIENTE A: </a:t>
            </a:r>
            <a:r>
              <a:rPr lang="es-AR" sz="2800" dirty="0" smtClean="0"/>
              <a:t>Vuelco aguas arriba del dique Cipolletti</a:t>
            </a:r>
            <a:endParaRPr lang="es-AR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187624" y="2204864"/>
            <a:ext cx="662473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s-ES" sz="2800" dirty="0" smtClean="0"/>
              <a:t>  Excedente de agua tomada del río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s-ES" sz="2800" dirty="0" smtClean="0"/>
              <a:t>  Rechazo de las Plantas de ósmosis inversa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s-ES" sz="2800" dirty="0" smtClean="0"/>
              <a:t>  Purgas y lavados de los equipos de la Planta de Clarificación y Filtrado. </a:t>
            </a:r>
            <a:endParaRPr lang="es-AR" sz="2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5589240"/>
            <a:ext cx="7884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/>
              <a:t>NO NECESITAN TRATAMIENTO PARA VOLCAR AL RÍO</a:t>
            </a:r>
            <a:endParaRPr lang="es-A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60700" y="1784350"/>
            <a:ext cx="1008063" cy="503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Influente Normal</a:t>
            </a: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068763" y="1784350"/>
            <a:ext cx="1008062" cy="503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Influente Mínimo</a:t>
            </a: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76825" y="1784350"/>
            <a:ext cx="1008063" cy="503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Influente Máximo</a:t>
            </a: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56325" y="1784350"/>
            <a:ext cx="1368425" cy="503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Efluente Requerido</a:t>
            </a: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81200" y="1784350"/>
            <a:ext cx="1008063" cy="503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Unidades</a:t>
            </a: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596188" y="1784350"/>
            <a:ext cx="647700" cy="503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243888" y="1784350"/>
            <a:ext cx="649287" cy="503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596188" y="1423988"/>
            <a:ext cx="1296987" cy="3603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Actual</a:t>
            </a: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79388" y="2287588"/>
            <a:ext cx="172878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DQO</a:t>
            </a:r>
            <a:endParaRPr lang="es-ES" sz="1600" b="1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79388" y="2722563"/>
            <a:ext cx="172878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pH</a:t>
            </a:r>
            <a:endParaRPr lang="es-ES" sz="1600" b="1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79388" y="3155950"/>
            <a:ext cx="172878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Hidrocarburos</a:t>
            </a:r>
            <a:endParaRPr lang="es-ES" sz="1600" b="1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79388" y="3587750"/>
            <a:ext cx="172878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Conductividad</a:t>
            </a:r>
            <a:endParaRPr lang="es-ES" sz="1600" b="1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79388" y="4006850"/>
            <a:ext cx="172878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NH</a:t>
            </a:r>
            <a:r>
              <a:rPr lang="es-AR" sz="1600" b="1" baseline="-25000"/>
              <a:t>3</a:t>
            </a:r>
            <a:endParaRPr lang="es-ES" sz="1600" b="1" baseline="-2500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79388" y="4437063"/>
            <a:ext cx="172878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NO</a:t>
            </a:r>
            <a:r>
              <a:rPr lang="es-AR" sz="1600" b="1" baseline="-25000"/>
              <a:t>2</a:t>
            </a:r>
            <a:r>
              <a:rPr lang="es-AR" sz="1600" b="1" baseline="30000"/>
              <a:t>-</a:t>
            </a:r>
            <a:endParaRPr lang="es-ES" sz="1600" b="1" baseline="30000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79388" y="4870450"/>
            <a:ext cx="172878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NO</a:t>
            </a:r>
            <a:r>
              <a:rPr lang="es-AR" sz="1600" b="1" baseline="-25000"/>
              <a:t>3</a:t>
            </a:r>
            <a:r>
              <a:rPr lang="es-AR" sz="1600" b="1" baseline="30000"/>
              <a:t>-</a:t>
            </a:r>
            <a:endParaRPr lang="es-ES" sz="1600" b="1" baseline="30000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79388" y="5302250"/>
            <a:ext cx="172878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Fenoles</a:t>
            </a:r>
            <a:endParaRPr lang="es-ES" sz="1600" b="1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79388" y="1784350"/>
            <a:ext cx="1728787" cy="5032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endParaRPr lang="es-AR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3059113" y="2287588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408</a:t>
            </a:r>
            <a:endParaRPr lang="es-ES" b="1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3059113" y="2722563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7,9 </a:t>
            </a:r>
            <a:endParaRPr lang="es-ES" b="1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059113" y="31559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13</a:t>
            </a:r>
            <a:endParaRPr lang="es-ES" b="1"/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059113" y="35877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cs typeface="Arial" charset="0"/>
              </a:rPr>
              <a:t>1232</a:t>
            </a:r>
            <a:endParaRPr lang="el-GR" b="1">
              <a:cs typeface="Arial" charset="0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3059113" y="40068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30</a:t>
            </a:r>
            <a:endParaRPr lang="es-ES" b="1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3059113" y="4437063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0,3</a:t>
            </a:r>
            <a:endParaRPr lang="es-ES" b="1"/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059113" y="48704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0,3</a:t>
            </a:r>
            <a:endParaRPr lang="es-ES" b="1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3059113" y="53022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30</a:t>
            </a:r>
            <a:endParaRPr lang="es-ES" b="1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4067175" y="2287588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310</a:t>
            </a:r>
            <a:endParaRPr lang="es-ES" b="1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4067175" y="2722563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7,0</a:t>
            </a:r>
            <a:endParaRPr lang="es-ES" b="1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4067175" y="31559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5</a:t>
            </a:r>
            <a:endParaRPr lang="es-ES" b="1"/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4067175" y="35877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cs typeface="Arial" charset="0"/>
              </a:rPr>
              <a:t>866</a:t>
            </a:r>
            <a:endParaRPr lang="el-GR" b="1">
              <a:cs typeface="Arial" charset="0"/>
            </a:endParaRP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4067175" y="40068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11</a:t>
            </a:r>
            <a:endParaRPr lang="es-ES" b="1"/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4067175" y="4437063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--</a:t>
            </a:r>
            <a:endParaRPr lang="es-ES" b="1"/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4067175" y="48704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--</a:t>
            </a:r>
            <a:endParaRPr lang="es-ES" b="1"/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4067175" y="53022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--</a:t>
            </a:r>
            <a:endParaRPr lang="es-ES" b="1"/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5076825" y="2287588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435</a:t>
            </a:r>
            <a:endParaRPr lang="es-ES" b="1"/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5076825" y="2722563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8,12</a:t>
            </a:r>
            <a:endParaRPr lang="es-ES" b="1"/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5076825" y="31559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20</a:t>
            </a:r>
            <a:endParaRPr lang="es-ES" b="1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076825" y="35877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cs typeface="Arial" charset="0"/>
              </a:rPr>
              <a:t>1776</a:t>
            </a:r>
            <a:endParaRPr lang="el-GR" b="1">
              <a:cs typeface="Arial" charset="0"/>
            </a:endParaRP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5076825" y="40068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100</a:t>
            </a:r>
            <a:endParaRPr lang="es-ES" b="1"/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5076825" y="4437063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</a:t>
            </a:r>
            <a:endParaRPr lang="es-ES" b="1"/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5076825" y="48704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1,6</a:t>
            </a:r>
            <a:endParaRPr lang="es-ES" b="1"/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5076825" y="5302250"/>
            <a:ext cx="1008063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50</a:t>
            </a:r>
            <a:endParaRPr lang="es-ES" b="1"/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1979613" y="2287588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mg/l</a:t>
            </a:r>
            <a:endParaRPr lang="es-ES" b="1"/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1979613" y="2722563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/>
              <a:t> </a:t>
            </a:r>
            <a:r>
              <a:rPr lang="es-AR" b="1"/>
              <a:t>– </a:t>
            </a:r>
            <a:endParaRPr lang="es-ES" b="1"/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1979613" y="31559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mg/l</a:t>
            </a:r>
            <a:endParaRPr lang="es-ES" b="1"/>
          </a:p>
        </p:txBody>
      </p:sp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1979613" y="35877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l-GR" b="1">
                <a:cs typeface="Arial" charset="0"/>
              </a:rPr>
              <a:t>μ</a:t>
            </a:r>
            <a:r>
              <a:rPr lang="es-AR" b="1">
                <a:cs typeface="Arial" charset="0"/>
              </a:rPr>
              <a:t>S/cm.</a:t>
            </a:r>
            <a:endParaRPr lang="el-GR" b="1">
              <a:cs typeface="Arial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1979613" y="40068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mg/l</a:t>
            </a:r>
            <a:endParaRPr lang="es-ES" b="1"/>
          </a:p>
        </p:txBody>
      </p:sp>
      <p:sp>
        <p:nvSpPr>
          <p:cNvPr id="48" name="Text Box 49"/>
          <p:cNvSpPr txBox="1">
            <a:spLocks noChangeArrowheads="1"/>
          </p:cNvSpPr>
          <p:nvPr/>
        </p:nvSpPr>
        <p:spPr bwMode="auto">
          <a:xfrm>
            <a:off x="1979613" y="4437063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mg/l</a:t>
            </a:r>
            <a:endParaRPr lang="es-ES" b="1"/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1979613" y="48704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mg/l</a:t>
            </a:r>
            <a:endParaRPr lang="es-ES" b="1"/>
          </a:p>
        </p:txBody>
      </p:sp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1979613" y="5302250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mg/l</a:t>
            </a:r>
            <a:endParaRPr lang="es-ES" b="1"/>
          </a:p>
        </p:txBody>
      </p:sp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6156325" y="2287588"/>
            <a:ext cx="1368425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&lt; 75</a:t>
            </a:r>
            <a:endParaRPr lang="es-ES" b="1"/>
          </a:p>
        </p:txBody>
      </p:sp>
      <p:sp>
        <p:nvSpPr>
          <p:cNvPr id="52" name="Text Box 53"/>
          <p:cNvSpPr txBox="1">
            <a:spLocks noChangeArrowheads="1"/>
          </p:cNvSpPr>
          <p:nvPr/>
        </p:nvSpPr>
        <p:spPr bwMode="auto">
          <a:xfrm>
            <a:off x="6156325" y="2722563"/>
            <a:ext cx="1368425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6,5 – 8,5</a:t>
            </a:r>
            <a:endParaRPr lang="es-ES" b="1"/>
          </a:p>
        </p:txBody>
      </p:sp>
      <p:sp>
        <p:nvSpPr>
          <p:cNvPr id="53" name="Text Box 54"/>
          <p:cNvSpPr txBox="1">
            <a:spLocks noChangeArrowheads="1"/>
          </p:cNvSpPr>
          <p:nvPr/>
        </p:nvSpPr>
        <p:spPr bwMode="auto">
          <a:xfrm>
            <a:off x="6156325" y="3155950"/>
            <a:ext cx="1368425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&lt; 0,5</a:t>
            </a:r>
            <a:endParaRPr lang="es-ES" b="1"/>
          </a:p>
        </p:txBody>
      </p:sp>
      <p:sp>
        <p:nvSpPr>
          <p:cNvPr id="54" name="Text Box 55"/>
          <p:cNvSpPr txBox="1">
            <a:spLocks noChangeArrowheads="1"/>
          </p:cNvSpPr>
          <p:nvPr/>
        </p:nvSpPr>
        <p:spPr bwMode="auto">
          <a:xfrm>
            <a:off x="6156325" y="3587750"/>
            <a:ext cx="1368425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cs typeface="Arial" charset="0"/>
              </a:rPr>
              <a:t>1400</a:t>
            </a:r>
            <a:endParaRPr lang="el-GR" b="1">
              <a:cs typeface="Arial" charset="0"/>
            </a:endParaRPr>
          </a:p>
        </p:txBody>
      </p:sp>
      <p:sp>
        <p:nvSpPr>
          <p:cNvPr id="55" name="Text Box 56"/>
          <p:cNvSpPr txBox="1">
            <a:spLocks noChangeArrowheads="1"/>
          </p:cNvSpPr>
          <p:nvPr/>
        </p:nvSpPr>
        <p:spPr bwMode="auto">
          <a:xfrm>
            <a:off x="6156325" y="4006850"/>
            <a:ext cx="1368425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3</a:t>
            </a:r>
            <a:endParaRPr lang="es-ES" b="1"/>
          </a:p>
        </p:txBody>
      </p:sp>
      <p:sp>
        <p:nvSpPr>
          <p:cNvPr id="56" name="Text Box 57"/>
          <p:cNvSpPr txBox="1">
            <a:spLocks noChangeArrowheads="1"/>
          </p:cNvSpPr>
          <p:nvPr/>
        </p:nvSpPr>
        <p:spPr bwMode="auto">
          <a:xfrm>
            <a:off x="6156325" y="4437063"/>
            <a:ext cx="1368425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0,3</a:t>
            </a:r>
            <a:endParaRPr lang="es-ES" b="1"/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6156325" y="4870450"/>
            <a:ext cx="1368425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10</a:t>
            </a:r>
            <a:endParaRPr lang="es-ES" b="1"/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6156325" y="5302250"/>
            <a:ext cx="1368425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0,1</a:t>
            </a:r>
            <a:endParaRPr lang="es-ES" b="1"/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7596188" y="2287588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300</a:t>
            </a:r>
            <a:endParaRPr lang="es-ES" b="1"/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7596188" y="2722563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7,7</a:t>
            </a:r>
            <a:endParaRPr lang="es-ES" b="1"/>
          </a:p>
        </p:txBody>
      </p:sp>
      <p:sp>
        <p:nvSpPr>
          <p:cNvPr id="61" name="Text Box 62"/>
          <p:cNvSpPr txBox="1">
            <a:spLocks noChangeArrowheads="1"/>
          </p:cNvSpPr>
          <p:nvPr/>
        </p:nvSpPr>
        <p:spPr bwMode="auto">
          <a:xfrm>
            <a:off x="7596188" y="31559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17</a:t>
            </a:r>
            <a:endParaRPr lang="es-ES" b="1"/>
          </a:p>
        </p:txBody>
      </p:sp>
      <p:sp>
        <p:nvSpPr>
          <p:cNvPr id="62" name="Text Box 63"/>
          <p:cNvSpPr txBox="1">
            <a:spLocks noChangeArrowheads="1"/>
          </p:cNvSpPr>
          <p:nvPr/>
        </p:nvSpPr>
        <p:spPr bwMode="auto">
          <a:xfrm>
            <a:off x="7596188" y="35877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cs typeface="Arial" charset="0"/>
              </a:rPr>
              <a:t>1100</a:t>
            </a:r>
            <a:endParaRPr lang="el-GR" b="1">
              <a:cs typeface="Arial" charset="0"/>
            </a:endParaRPr>
          </a:p>
        </p:txBody>
      </p:sp>
      <p:sp>
        <p:nvSpPr>
          <p:cNvPr id="63" name="Text Box 64"/>
          <p:cNvSpPr txBox="1">
            <a:spLocks noChangeArrowheads="1"/>
          </p:cNvSpPr>
          <p:nvPr/>
        </p:nvSpPr>
        <p:spPr bwMode="auto">
          <a:xfrm>
            <a:off x="7596188" y="40068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12/20</a:t>
            </a:r>
            <a:endParaRPr lang="es-ES" b="1"/>
          </a:p>
        </p:txBody>
      </p:sp>
      <p:sp>
        <p:nvSpPr>
          <p:cNvPr id="64" name="Text Box 65"/>
          <p:cNvSpPr txBox="1">
            <a:spLocks noChangeArrowheads="1"/>
          </p:cNvSpPr>
          <p:nvPr/>
        </p:nvSpPr>
        <p:spPr bwMode="auto">
          <a:xfrm>
            <a:off x="7596188" y="4437063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/>
              <a:t> </a:t>
            </a:r>
            <a:r>
              <a:rPr lang="es-AR" b="1"/>
              <a:t>–</a:t>
            </a:r>
            <a:r>
              <a:rPr lang="es-AR"/>
              <a:t> </a:t>
            </a:r>
            <a:endParaRPr lang="es-ES"/>
          </a:p>
        </p:txBody>
      </p:sp>
      <p:sp>
        <p:nvSpPr>
          <p:cNvPr id="65" name="Text Box 66"/>
          <p:cNvSpPr txBox="1">
            <a:spLocks noChangeArrowheads="1"/>
          </p:cNvSpPr>
          <p:nvPr/>
        </p:nvSpPr>
        <p:spPr bwMode="auto">
          <a:xfrm>
            <a:off x="7596188" y="48704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/>
              <a:t> </a:t>
            </a:r>
            <a:r>
              <a:rPr lang="es-AR" b="1"/>
              <a:t>–</a:t>
            </a:r>
            <a:r>
              <a:rPr lang="es-AR"/>
              <a:t> </a:t>
            </a:r>
            <a:endParaRPr lang="es-ES"/>
          </a:p>
        </p:txBody>
      </p:sp>
      <p:sp>
        <p:nvSpPr>
          <p:cNvPr id="66" name="Text Box 67"/>
          <p:cNvSpPr txBox="1">
            <a:spLocks noChangeArrowheads="1"/>
          </p:cNvSpPr>
          <p:nvPr/>
        </p:nvSpPr>
        <p:spPr bwMode="auto">
          <a:xfrm>
            <a:off x="7596188" y="53022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15</a:t>
            </a:r>
            <a:endParaRPr lang="es-ES" b="1"/>
          </a:p>
        </p:txBody>
      </p:sp>
      <p:sp>
        <p:nvSpPr>
          <p:cNvPr id="67" name="Text Box 68"/>
          <p:cNvSpPr txBox="1">
            <a:spLocks noChangeArrowheads="1"/>
          </p:cNvSpPr>
          <p:nvPr/>
        </p:nvSpPr>
        <p:spPr bwMode="auto">
          <a:xfrm>
            <a:off x="8243888" y="2287588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12</a:t>
            </a:r>
            <a:endParaRPr lang="es-ES" b="1"/>
          </a:p>
        </p:txBody>
      </p:sp>
      <p:sp>
        <p:nvSpPr>
          <p:cNvPr id="68" name="Text Box 69"/>
          <p:cNvSpPr txBox="1">
            <a:spLocks noChangeArrowheads="1"/>
          </p:cNvSpPr>
          <p:nvPr/>
        </p:nvSpPr>
        <p:spPr bwMode="auto">
          <a:xfrm>
            <a:off x="8243888" y="2722563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8,2</a:t>
            </a:r>
            <a:endParaRPr lang="es-ES" b="1"/>
          </a:p>
        </p:txBody>
      </p:sp>
      <p:sp>
        <p:nvSpPr>
          <p:cNvPr id="69" name="Text Box 70"/>
          <p:cNvSpPr txBox="1">
            <a:spLocks noChangeArrowheads="1"/>
          </p:cNvSpPr>
          <p:nvPr/>
        </p:nvSpPr>
        <p:spPr bwMode="auto">
          <a:xfrm>
            <a:off x="8243888" y="31559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ES" b="1"/>
              <a:t>&lt;0.5</a:t>
            </a:r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8243888" y="35877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cs typeface="Arial" charset="0"/>
              </a:rPr>
              <a:t>1200</a:t>
            </a:r>
            <a:endParaRPr lang="el-GR" b="1">
              <a:cs typeface="Arial" charset="0"/>
            </a:endParaRPr>
          </a:p>
        </p:txBody>
      </p:sp>
      <p:sp>
        <p:nvSpPr>
          <p:cNvPr id="71" name="Text Box 72"/>
          <p:cNvSpPr txBox="1">
            <a:spLocks noChangeArrowheads="1"/>
          </p:cNvSpPr>
          <p:nvPr/>
        </p:nvSpPr>
        <p:spPr bwMode="auto">
          <a:xfrm>
            <a:off x="8243888" y="40068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1</a:t>
            </a:r>
            <a:endParaRPr lang="es-ES" b="1"/>
          </a:p>
        </p:txBody>
      </p:sp>
      <p:sp>
        <p:nvSpPr>
          <p:cNvPr id="72" name="Text Box 73"/>
          <p:cNvSpPr txBox="1">
            <a:spLocks noChangeArrowheads="1"/>
          </p:cNvSpPr>
          <p:nvPr/>
        </p:nvSpPr>
        <p:spPr bwMode="auto">
          <a:xfrm>
            <a:off x="8243888" y="4437063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0,1 </a:t>
            </a:r>
            <a:endParaRPr lang="es-ES" b="1"/>
          </a:p>
        </p:txBody>
      </p:sp>
      <p:sp>
        <p:nvSpPr>
          <p:cNvPr id="73" name="Text Box 74"/>
          <p:cNvSpPr txBox="1">
            <a:spLocks noChangeArrowheads="1"/>
          </p:cNvSpPr>
          <p:nvPr/>
        </p:nvSpPr>
        <p:spPr bwMode="auto">
          <a:xfrm>
            <a:off x="8243888" y="48704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/>
              <a:t> </a:t>
            </a:r>
            <a:r>
              <a:rPr lang="es-AR" b="1"/>
              <a:t>2 </a:t>
            </a:r>
            <a:endParaRPr lang="es-ES" b="1"/>
          </a:p>
        </p:txBody>
      </p:sp>
      <p:sp>
        <p:nvSpPr>
          <p:cNvPr id="74" name="Text Box 75"/>
          <p:cNvSpPr txBox="1">
            <a:spLocks noChangeArrowheads="1"/>
          </p:cNvSpPr>
          <p:nvPr/>
        </p:nvSpPr>
        <p:spPr bwMode="auto">
          <a:xfrm>
            <a:off x="8243888" y="5302250"/>
            <a:ext cx="647700" cy="43180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&lt;0,05</a:t>
            </a:r>
            <a:endParaRPr lang="es-ES" b="1"/>
          </a:p>
        </p:txBody>
      </p:sp>
      <p:sp>
        <p:nvSpPr>
          <p:cNvPr id="75" name="Text Box 76"/>
          <p:cNvSpPr txBox="1">
            <a:spLocks noChangeArrowheads="1"/>
          </p:cNvSpPr>
          <p:nvPr/>
        </p:nvSpPr>
        <p:spPr bwMode="auto">
          <a:xfrm>
            <a:off x="179388" y="5735638"/>
            <a:ext cx="1741487" cy="5048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Caudal de carga</a:t>
            </a:r>
            <a:endParaRPr lang="es-ES" sz="1600" b="1"/>
          </a:p>
        </p:txBody>
      </p:sp>
      <p:sp>
        <p:nvSpPr>
          <p:cNvPr id="76" name="Text Box 77"/>
          <p:cNvSpPr txBox="1">
            <a:spLocks noChangeArrowheads="1"/>
          </p:cNvSpPr>
          <p:nvPr/>
        </p:nvSpPr>
        <p:spPr bwMode="auto">
          <a:xfrm>
            <a:off x="1976438" y="5734050"/>
            <a:ext cx="1017587" cy="5048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sz="1600" b="1"/>
              <a:t> m</a:t>
            </a:r>
            <a:r>
              <a:rPr lang="es-AR" sz="1600" b="1" baseline="30000"/>
              <a:t>3</a:t>
            </a:r>
            <a:r>
              <a:rPr lang="es-AR" sz="1600" b="1"/>
              <a:t>/h</a:t>
            </a:r>
            <a:endParaRPr lang="es-ES" sz="1600" b="1"/>
          </a:p>
        </p:txBody>
      </p:sp>
      <p:sp>
        <p:nvSpPr>
          <p:cNvPr id="77" name="Text Box 78"/>
          <p:cNvSpPr txBox="1">
            <a:spLocks noChangeArrowheads="1"/>
          </p:cNvSpPr>
          <p:nvPr/>
        </p:nvSpPr>
        <p:spPr bwMode="auto">
          <a:xfrm>
            <a:off x="7597775" y="5735638"/>
            <a:ext cx="1295400" cy="490537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85738">
              <a:spcBef>
                <a:spcPct val="50000"/>
              </a:spcBef>
            </a:pPr>
            <a:r>
              <a:rPr lang="es-AR" b="1"/>
              <a:t>    500</a:t>
            </a:r>
            <a:endParaRPr lang="es-ES" b="1"/>
          </a:p>
        </p:txBody>
      </p:sp>
      <p:sp>
        <p:nvSpPr>
          <p:cNvPr id="78" name="Text Box 79"/>
          <p:cNvSpPr txBox="1">
            <a:spLocks noChangeArrowheads="1"/>
          </p:cNvSpPr>
          <p:nvPr/>
        </p:nvSpPr>
        <p:spPr bwMode="auto">
          <a:xfrm>
            <a:off x="3057525" y="5735638"/>
            <a:ext cx="1008063" cy="5048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440</a:t>
            </a:r>
            <a:endParaRPr lang="es-ES" b="1"/>
          </a:p>
        </p:txBody>
      </p:sp>
      <p:sp>
        <p:nvSpPr>
          <p:cNvPr id="79" name="Text Box 80"/>
          <p:cNvSpPr txBox="1">
            <a:spLocks noChangeArrowheads="1"/>
          </p:cNvSpPr>
          <p:nvPr/>
        </p:nvSpPr>
        <p:spPr bwMode="auto">
          <a:xfrm>
            <a:off x="4065588" y="5735638"/>
            <a:ext cx="1008062" cy="5048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--</a:t>
            </a:r>
            <a:endParaRPr lang="es-ES" b="1"/>
          </a:p>
        </p:txBody>
      </p:sp>
      <p:sp>
        <p:nvSpPr>
          <p:cNvPr id="80" name="Text Box 81"/>
          <p:cNvSpPr txBox="1">
            <a:spLocks noChangeArrowheads="1"/>
          </p:cNvSpPr>
          <p:nvPr/>
        </p:nvSpPr>
        <p:spPr bwMode="auto">
          <a:xfrm>
            <a:off x="5075238" y="5735638"/>
            <a:ext cx="1008062" cy="5048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/>
              <a:t>660</a:t>
            </a:r>
            <a:endParaRPr lang="es-ES" b="1"/>
          </a:p>
        </p:txBody>
      </p:sp>
      <p:sp>
        <p:nvSpPr>
          <p:cNvPr id="81" name="80 Rectángulo"/>
          <p:cNvSpPr/>
          <p:nvPr/>
        </p:nvSpPr>
        <p:spPr>
          <a:xfrm>
            <a:off x="1043608" y="332656"/>
            <a:ext cx="6776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Parámetros Operativos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2" name="81 Imagen" descr="ok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48464" y="6546180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39"/>
            <a:ext cx="9144000" cy="68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81075"/>
            <a:ext cx="7704137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4313" y="1065213"/>
            <a:ext cx="3025775" cy="3603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Bombas de recirculación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1725613" y="1498600"/>
            <a:ext cx="2794000" cy="1379538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513638" y="2562225"/>
            <a:ext cx="1357312" cy="51911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Pileta de barros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369175" y="3065463"/>
            <a:ext cx="431800" cy="500062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148263" y="981075"/>
            <a:ext cx="3816350" cy="36036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Bombas de extracción de barro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6932613" y="1412875"/>
            <a:ext cx="173037" cy="1103313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2309842" y="0"/>
            <a:ext cx="4530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Pileta de Lodos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9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39"/>
            <a:ext cx="9144000" cy="686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2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96950"/>
            <a:ext cx="7921625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940425" y="1484313"/>
            <a:ext cx="1584325" cy="3603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Unidad DAF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3816350" cy="3603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Centrifuga lodos biológicos 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H="1">
            <a:off x="6084888" y="1916113"/>
            <a:ext cx="431800" cy="86360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979613" y="1700213"/>
            <a:ext cx="504825" cy="1150937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1907704" y="0"/>
            <a:ext cx="4949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Secado de Lodos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981075"/>
            <a:ext cx="7705725" cy="578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9388" y="1773238"/>
            <a:ext cx="2520950" cy="360362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Pileta de salida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1763713" y="2205038"/>
            <a:ext cx="360362" cy="2087562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95738" y="1628775"/>
            <a:ext cx="2016125" cy="360363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AR" b="1">
                <a:solidFill>
                  <a:schemeClr val="bg1"/>
                </a:solidFill>
              </a:rPr>
              <a:t>H</a:t>
            </a:r>
            <a:r>
              <a:rPr lang="es-AR" b="1" baseline="-25000">
                <a:solidFill>
                  <a:schemeClr val="bg1"/>
                </a:solidFill>
              </a:rPr>
              <a:t>2</a:t>
            </a:r>
            <a:r>
              <a:rPr lang="es-AR" b="1">
                <a:solidFill>
                  <a:schemeClr val="bg1"/>
                </a:solidFill>
              </a:rPr>
              <a:t>O</a:t>
            </a:r>
            <a:r>
              <a:rPr lang="es-AR" b="1" baseline="-25000">
                <a:solidFill>
                  <a:schemeClr val="bg1"/>
                </a:solidFill>
              </a:rPr>
              <a:t>2</a:t>
            </a:r>
            <a:r>
              <a:rPr lang="es-AR" b="1">
                <a:solidFill>
                  <a:schemeClr val="bg1"/>
                </a:solidFill>
              </a:rPr>
              <a:t>, Cloro 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4645025" y="2060575"/>
            <a:ext cx="358775" cy="1870075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1187624" y="0"/>
            <a:ext cx="6196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Salida y Desinfección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1" y="-63031"/>
            <a:ext cx="9131909" cy="69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2 Imagen" descr="ok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0"/>
            <a:ext cx="74047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COMPOSICIÓN DE LOS EFLUENTES</a:t>
            </a:r>
            <a:endParaRPr lang="es-E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1520" y="1124744"/>
            <a:ext cx="804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/>
              <a:t>CORRIENTE A: </a:t>
            </a:r>
            <a:r>
              <a:rPr lang="es-AR" sz="2800" dirty="0" smtClean="0"/>
              <a:t>Vuelco aguas arriba del dique Cipolletti</a:t>
            </a:r>
            <a:endParaRPr lang="es-AR" sz="2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5589240"/>
            <a:ext cx="7884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/>
              <a:t>NO NECESITAN TRATAMIENTO PARA VOLCAR AL RÍO</a:t>
            </a:r>
            <a:endParaRPr lang="es-AR" sz="2800" b="1" dirty="0"/>
          </a:p>
        </p:txBody>
      </p:sp>
      <p:pic>
        <p:nvPicPr>
          <p:cNvPr id="7" name="6 Imagen" descr="agua-yp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59972"/>
            <a:ext cx="9144000" cy="3441236"/>
          </a:xfrm>
          <a:prstGeom prst="rect">
            <a:avLst/>
          </a:prstGeom>
        </p:spPr>
      </p:pic>
      <p:cxnSp>
        <p:nvCxnSpPr>
          <p:cNvPr id="9" name="8 Conector recto de flecha"/>
          <p:cNvCxnSpPr/>
          <p:nvPr/>
        </p:nvCxnSpPr>
        <p:spPr>
          <a:xfrm>
            <a:off x="3491880" y="3068960"/>
            <a:ext cx="1368152" cy="0"/>
          </a:xfrm>
          <a:prstGeom prst="straightConnector1">
            <a:avLst/>
          </a:prstGeom>
          <a:ln w="57150">
            <a:solidFill>
              <a:srgbClr val="A8452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>
            <a:off x="3131840" y="3068960"/>
            <a:ext cx="360040" cy="288032"/>
          </a:xfrm>
          <a:prstGeom prst="line">
            <a:avLst/>
          </a:prstGeom>
          <a:ln w="57150">
            <a:solidFill>
              <a:srgbClr val="A845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5796136" y="3789040"/>
            <a:ext cx="2232248" cy="1440160"/>
          </a:xfrm>
          <a:prstGeom prst="rect">
            <a:avLst/>
          </a:prstGeom>
          <a:solidFill>
            <a:srgbClr val="0F0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7380312" y="2852936"/>
            <a:ext cx="432048" cy="1440160"/>
          </a:xfrm>
          <a:prstGeom prst="rect">
            <a:avLst/>
          </a:prstGeom>
          <a:solidFill>
            <a:srgbClr val="0F0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18000" contrast="8000"/>
          </a:blip>
          <a:srcRect l="6244" t="-2036" b="6993"/>
          <a:stretch>
            <a:fillRect/>
          </a:stretch>
        </p:blipFill>
        <p:spPr bwMode="auto">
          <a:xfrm>
            <a:off x="0" y="-5103"/>
            <a:ext cx="9144000" cy="686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43" y="0"/>
            <a:ext cx="9286055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251520" y="1844824"/>
          <a:ext cx="8496943" cy="3433958"/>
        </p:xfrm>
        <a:graphic>
          <a:graphicData uri="http://schemas.openxmlformats.org/drawingml/2006/table">
            <a:tbl>
              <a:tblPr/>
              <a:tblGrid>
                <a:gridCol w="2185362"/>
                <a:gridCol w="682333"/>
                <a:gridCol w="938208"/>
                <a:gridCol w="790369"/>
                <a:gridCol w="659588"/>
                <a:gridCol w="682333"/>
                <a:gridCol w="1023500"/>
                <a:gridCol w="682333"/>
                <a:gridCol w="852917"/>
              </a:tblGrid>
              <a:tr h="8248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0">
                          <a:latin typeface="Times New Roman"/>
                          <a:ea typeface="Times New Roman"/>
                          <a:cs typeface="Times New Roman"/>
                        </a:rPr>
                        <a:t>Especificación </a:t>
                      </a:r>
                      <a:endParaRPr lang="es-AR" sz="1800" b="1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0">
                          <a:latin typeface="Times New Roman"/>
                          <a:ea typeface="Times New Roman"/>
                          <a:cs typeface="Times New Roman"/>
                        </a:rPr>
                        <a:t>pH</a:t>
                      </a:r>
                      <a:endParaRPr lang="es-AR" sz="1800" b="1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800" b="1" i="0">
                          <a:latin typeface="Times New Roman"/>
                          <a:ea typeface="Times New Roman"/>
                          <a:cs typeface="Times New Roman"/>
                        </a:rPr>
                        <a:t>Fenoles   </a:t>
                      </a:r>
                      <a:r>
                        <a:rPr lang="es-AR" sz="1800" b="1" i="0">
                          <a:latin typeface="Times New Roman"/>
                          <a:ea typeface="Times New Roman"/>
                          <a:cs typeface="Times New Roman"/>
                        </a:rPr>
                        <a:t>mg/l</a:t>
                      </a:r>
                      <a:endParaRPr lang="es-AR" sz="1800" b="1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latin typeface="Times New Roman"/>
                          <a:ea typeface="Times New Roman"/>
                          <a:cs typeface="Times New Roman"/>
                        </a:rPr>
                        <a:t>Conduct.micS/l</a:t>
                      </a:r>
                      <a:endParaRPr lang="es-AR" sz="1800" b="1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latin typeface="Times New Roman"/>
                          <a:ea typeface="Times New Roman"/>
                          <a:cs typeface="Times New Roman"/>
                        </a:rPr>
                        <a:t>DBO mg/l</a:t>
                      </a:r>
                      <a:endParaRPr lang="es-AR" sz="1800" b="1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latin typeface="Times New Roman"/>
                          <a:ea typeface="Times New Roman"/>
                          <a:cs typeface="Times New Roman"/>
                        </a:rPr>
                        <a:t>DQO mg/l</a:t>
                      </a:r>
                      <a:endParaRPr lang="es-AR" sz="1800" b="1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latin typeface="Times New Roman"/>
                          <a:ea typeface="Times New Roman"/>
                          <a:cs typeface="Times New Roman"/>
                        </a:rPr>
                        <a:t>N2 Amon. mg/l</a:t>
                      </a:r>
                      <a:endParaRPr lang="es-AR" sz="1800" b="1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latin typeface="Times New Roman"/>
                          <a:ea typeface="Times New Roman"/>
                          <a:cs typeface="Times New Roman"/>
                        </a:rPr>
                        <a:t>HC mg/l</a:t>
                      </a:r>
                      <a:endParaRPr lang="es-AR" sz="1800" b="1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800" b="1" i="0">
                          <a:latin typeface="Times New Roman"/>
                          <a:ea typeface="Times New Roman"/>
                          <a:cs typeface="Times New Roman"/>
                        </a:rPr>
                        <a:t>Sulfuro mg/l</a:t>
                      </a:r>
                      <a:endParaRPr lang="es-AR" sz="1800" b="1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</a:tr>
              <a:tr h="109975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Requerimientos  Depart. General de Irrigación – Convenio 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5.5 - 9.0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&lt; 0.1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&lt; 2000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&lt; 120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&lt; 250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&lt; 8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&lt; 5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&lt; 1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975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Vuelco al río Mendoza Promedio Año 2002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7.8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&lt; 0.05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4.9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1.37</a:t>
                      </a:r>
                      <a:endParaRPr lang="es-AR" sz="1800" i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S_tradnl" sz="1800" i="0" dirty="0">
                          <a:latin typeface="Times New Roman"/>
                          <a:ea typeface="Times New Roman"/>
                          <a:cs typeface="Times New Roman"/>
                        </a:rPr>
                        <a:t>&lt;0.1</a:t>
                      </a:r>
                      <a:endParaRPr lang="es-AR" sz="1800" i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1259632" y="548680"/>
            <a:ext cx="6645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Parámetros de Control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3 Imagen" descr="ok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48464" y="6453336"/>
            <a:ext cx="227922" cy="3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0"/>
            <a:ext cx="74047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COMPOSICIÓN DE LOS EFLUENTES</a:t>
            </a:r>
            <a:endParaRPr lang="es-E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052736"/>
            <a:ext cx="7968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/>
              <a:t>CORRIENTE B: </a:t>
            </a:r>
            <a:r>
              <a:rPr lang="es-AR" sz="2800" dirty="0" smtClean="0"/>
              <a:t>Vuelco aguas abajo del dique Cipolletti</a:t>
            </a:r>
            <a:endParaRPr lang="es-AR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763688" y="1916832"/>
            <a:ext cx="57606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/>
              <a:t>  Efluentes líquidos provenientes de la unidades de proceso</a:t>
            </a:r>
            <a:r>
              <a:rPr lang="es-MX" sz="2800" dirty="0" smtClean="0"/>
              <a:t>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/>
              <a:t>  Purgas de tanques de almacenamiento de crudo</a:t>
            </a:r>
            <a:r>
              <a:rPr lang="es-MX" sz="2800" dirty="0" smtClean="0"/>
              <a:t>s</a:t>
            </a:r>
            <a:endParaRPr lang="es-ES" sz="28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s-ES" sz="2800" dirty="0" smtClean="0"/>
              <a:t>  Productos terminados del Complejo Industrial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971600" y="5373216"/>
            <a:ext cx="7560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/>
              <a:t>NECESITAN TRATAMIENTO PARA VOLCAR AL RÍO</a:t>
            </a:r>
            <a:endParaRPr lang="es-A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07704" y="0"/>
            <a:ext cx="4985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CONTAMINANTE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1035"/>
          <p:cNvSpPr>
            <a:spLocks noChangeArrowheads="1"/>
          </p:cNvSpPr>
          <p:nvPr/>
        </p:nvSpPr>
        <p:spPr bwMode="auto">
          <a:xfrm>
            <a:off x="395536" y="1412776"/>
            <a:ext cx="8229600" cy="47251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AR" sz="4000" b="1" dirty="0" smtClean="0">
                <a:solidFill>
                  <a:srgbClr val="004080"/>
                </a:solidFill>
              </a:rPr>
              <a:t>Sustancia </a:t>
            </a:r>
            <a:r>
              <a:rPr lang="es-AR" sz="4000" b="1" dirty="0">
                <a:solidFill>
                  <a:srgbClr val="004080"/>
                </a:solidFill>
              </a:rPr>
              <a:t>(orgánica o inorgánica) cuya presencia ejerce efectos adversos sobre la calidad del medio ambiente, alterando el normal funcionamiento del ecosistema.</a:t>
            </a:r>
            <a:endParaRPr lang="es-ES" sz="4000" b="1" dirty="0">
              <a:solidFill>
                <a:srgbClr val="004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0" y="1916832"/>
            <a:ext cx="3240360" cy="4032448"/>
          </a:xfrm>
          <a:prstGeom prst="rect">
            <a:avLst/>
          </a:prstGeom>
          <a:noFill/>
          <a:ln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Fenoles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Amoniaco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Hidrocarburos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Materia orgánica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3" name="Line 1027"/>
          <p:cNvSpPr>
            <a:spLocks noChangeShapeType="1"/>
          </p:cNvSpPr>
          <p:nvPr/>
        </p:nvSpPr>
        <p:spPr bwMode="auto">
          <a:xfrm>
            <a:off x="2698949" y="2420888"/>
            <a:ext cx="1296987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4" name="Line 1028"/>
          <p:cNvSpPr>
            <a:spLocks noChangeShapeType="1"/>
          </p:cNvSpPr>
          <p:nvPr/>
        </p:nvSpPr>
        <p:spPr bwMode="auto">
          <a:xfrm>
            <a:off x="3132336" y="3933056"/>
            <a:ext cx="8636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2843411" y="3140968"/>
            <a:ext cx="1152525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>
            <a:off x="3419872" y="4653136"/>
            <a:ext cx="576263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" name="Text Box 1031"/>
          <p:cNvSpPr txBox="1">
            <a:spLocks noChangeArrowheads="1"/>
          </p:cNvSpPr>
          <p:nvPr/>
        </p:nvSpPr>
        <p:spPr bwMode="auto">
          <a:xfrm>
            <a:off x="4427984" y="2132856"/>
            <a:ext cx="4319588" cy="64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dirty="0">
                <a:latin typeface="Arial Rounded MT Bold" pitchFamily="34" charset="0"/>
              </a:rPr>
              <a:t>Tóxico para los humanos y el ambiente</a:t>
            </a:r>
          </a:p>
        </p:txBody>
      </p:sp>
      <p:sp>
        <p:nvSpPr>
          <p:cNvPr id="8" name="Text Box 1032"/>
          <p:cNvSpPr txBox="1">
            <a:spLocks noChangeArrowheads="1"/>
          </p:cNvSpPr>
          <p:nvPr/>
        </p:nvSpPr>
        <p:spPr bwMode="auto">
          <a:xfrm>
            <a:off x="4462462" y="2780928"/>
            <a:ext cx="4681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dirty="0">
                <a:latin typeface="Arial Rounded MT Bold" pitchFamily="34" charset="0"/>
              </a:rPr>
              <a:t>Produce eutrofización del medio acuático</a:t>
            </a:r>
          </a:p>
        </p:txBody>
      </p:sp>
      <p:sp>
        <p:nvSpPr>
          <p:cNvPr id="9" name="Text Box 1033"/>
          <p:cNvSpPr txBox="1">
            <a:spLocks noChangeArrowheads="1"/>
          </p:cNvSpPr>
          <p:nvPr/>
        </p:nvSpPr>
        <p:spPr bwMode="auto">
          <a:xfrm>
            <a:off x="4464050" y="3501008"/>
            <a:ext cx="46799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dirty="0">
                <a:latin typeface="Arial Rounded MT Bold" pitchFamily="34" charset="0"/>
              </a:rPr>
              <a:t>Produce contaminación del suelo y el agua</a:t>
            </a:r>
            <a:r>
              <a:rPr lang="es-ES" dirty="0"/>
              <a:t> </a:t>
            </a:r>
          </a:p>
        </p:txBody>
      </p:sp>
      <p:sp>
        <p:nvSpPr>
          <p:cNvPr id="10" name="Text Box 1034"/>
          <p:cNvSpPr txBox="1">
            <a:spLocks noChangeArrowheads="1"/>
          </p:cNvSpPr>
          <p:nvPr/>
        </p:nvSpPr>
        <p:spPr bwMode="auto">
          <a:xfrm>
            <a:off x="4463603" y="4293096"/>
            <a:ext cx="4644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dirty="0">
                <a:latin typeface="Arial Rounded MT Bold" pitchFamily="34" charset="0"/>
              </a:rPr>
              <a:t>Genera un aumento en la DBO de los cauces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899592" y="260648"/>
            <a:ext cx="7110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CONTAMINANTES DEL EFLUENTE</a:t>
            </a:r>
            <a:endParaRPr lang="es-E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trat.efluentes.destilerí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77"/>
            <a:ext cx="9144000" cy="514284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0F0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4 Rectángulo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rgbClr val="0F0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6 Estrella de 5 puntas">
            <a:hlinkClick r:id="rId3" action="ppaction://hlinksldjump"/>
          </p:cNvPr>
          <p:cNvSpPr/>
          <p:nvPr/>
        </p:nvSpPr>
        <p:spPr>
          <a:xfrm>
            <a:off x="1475656" y="5013176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strella de 5 puntas">
            <a:hlinkClick r:id="rId4" action="ppaction://hlinksldjump"/>
          </p:cNvPr>
          <p:cNvSpPr/>
          <p:nvPr/>
        </p:nvSpPr>
        <p:spPr>
          <a:xfrm>
            <a:off x="2771800" y="400506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strella de 5 puntas">
            <a:hlinkClick r:id="rId5" action="ppaction://hlinksldjump"/>
          </p:cNvPr>
          <p:cNvSpPr/>
          <p:nvPr/>
        </p:nvSpPr>
        <p:spPr>
          <a:xfrm>
            <a:off x="3275856" y="522920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strella de 5 puntas">
            <a:hlinkClick r:id="rId6" action="ppaction://hlinksldjump"/>
          </p:cNvPr>
          <p:cNvSpPr/>
          <p:nvPr/>
        </p:nvSpPr>
        <p:spPr>
          <a:xfrm>
            <a:off x="4355976" y="4437112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strella de 5 puntas">
            <a:hlinkClick r:id="rId7" action="ppaction://hlinksldjump"/>
          </p:cNvPr>
          <p:cNvSpPr/>
          <p:nvPr/>
        </p:nvSpPr>
        <p:spPr>
          <a:xfrm>
            <a:off x="6084168" y="4725144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strella de 5 puntas">
            <a:hlinkClick r:id="rId8" action="ppaction://hlinksldjump"/>
          </p:cNvPr>
          <p:cNvSpPr/>
          <p:nvPr/>
        </p:nvSpPr>
        <p:spPr>
          <a:xfrm>
            <a:off x="6948264" y="3068960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744</Words>
  <Application>Microsoft Office PowerPoint</Application>
  <PresentationFormat>Presentación en pantalla (4:3)</PresentationFormat>
  <Paragraphs>292</Paragraphs>
  <Slides>52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0" baseType="lpstr">
      <vt:lpstr>Aharoni</vt:lpstr>
      <vt:lpstr>Arial</vt:lpstr>
      <vt:lpstr>Arial Rounded MT Bold</vt:lpstr>
      <vt:lpstr>Calibri</vt:lpstr>
      <vt:lpstr>Swis721 BlkEx BT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Daniel</dc:creator>
  <cp:lastModifiedBy>Daniel Bonilla</cp:lastModifiedBy>
  <cp:revision>60</cp:revision>
  <dcterms:created xsi:type="dcterms:W3CDTF">2012-10-29T11:17:30Z</dcterms:created>
  <dcterms:modified xsi:type="dcterms:W3CDTF">2014-10-29T20:58:01Z</dcterms:modified>
</cp:coreProperties>
</file>