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7"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D5CADD8C-58F6-4FD1-BF1C-E21E553E7DFC}" type="datetimeFigureOut">
              <a:rPr lang="es-ES" smtClean="0"/>
              <a:t>29/10/2023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D4837B5-CFFF-4A68-8339-6567DC0E0AD5}" type="slidenum">
              <a:rPr lang="es-ES" smtClean="0"/>
              <a:t>‹Nº›</a:t>
            </a:fld>
            <a:endParaRPr lang="es-E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5CADD8C-58F6-4FD1-BF1C-E21E553E7DFC}" type="datetimeFigureOut">
              <a:rPr lang="es-ES" smtClean="0"/>
              <a:t>29/10/2023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D4837B5-CFFF-4A68-8339-6567DC0E0AD5}"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5CADD8C-58F6-4FD1-BF1C-E21E553E7DFC}" type="datetimeFigureOut">
              <a:rPr lang="es-ES" smtClean="0"/>
              <a:t>29/10/2023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D4837B5-CFFF-4A68-8339-6567DC0E0AD5}"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5CADD8C-58F6-4FD1-BF1C-E21E553E7DFC}" type="datetimeFigureOut">
              <a:rPr lang="es-ES" smtClean="0"/>
              <a:t>29/10/2023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D4837B5-CFFF-4A68-8339-6567DC0E0AD5}"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95" name="Title 94"/>
          <p:cNvSpPr>
            <a:spLocks noGrp="1"/>
          </p:cNvSpPr>
          <p:nvPr>
            <p:ph type="title"/>
          </p:nvPr>
        </p:nvSpPr>
        <p:spPr>
          <a:xfrm>
            <a:off x="457200" y="4463568"/>
            <a:ext cx="8305800" cy="1143000"/>
          </a:xfrm>
        </p:spPr>
        <p:txBody>
          <a:bodyPr/>
          <a:lstStyle/>
          <a:p>
            <a:r>
              <a:rPr lang="es-ES"/>
              <a:t>Haga clic para modificar el estilo de título del patrón</a:t>
            </a:r>
            <a:endParaRPr lang="en-US"/>
          </a:p>
        </p:txBody>
      </p:sp>
      <p:sp>
        <p:nvSpPr>
          <p:cNvPr id="2" name="Date Placeholder 1"/>
          <p:cNvSpPr>
            <a:spLocks noGrp="1"/>
          </p:cNvSpPr>
          <p:nvPr>
            <p:ph type="dt" sz="half" idx="10"/>
          </p:nvPr>
        </p:nvSpPr>
        <p:spPr/>
        <p:txBody>
          <a:bodyPr/>
          <a:lstStyle/>
          <a:p>
            <a:fld id="{D5CADD8C-58F6-4FD1-BF1C-E21E553E7DFC}" type="datetimeFigureOut">
              <a:rPr lang="es-ES" smtClean="0"/>
              <a:t>29/10/2023</a:t>
            </a:fld>
            <a:endParaRPr lang="es-ES"/>
          </a:p>
        </p:txBody>
      </p:sp>
      <p:sp>
        <p:nvSpPr>
          <p:cNvPr id="91" name="Footer Placeholder 90"/>
          <p:cNvSpPr>
            <a:spLocks noGrp="1"/>
          </p:cNvSpPr>
          <p:nvPr>
            <p:ph type="ftr" sz="quarter" idx="11"/>
          </p:nvPr>
        </p:nvSpPr>
        <p:spPr/>
        <p:txBody>
          <a:bodyPr/>
          <a:lstStyle/>
          <a:p>
            <a:endParaRPr lang="es-ES"/>
          </a:p>
        </p:txBody>
      </p:sp>
      <p:sp>
        <p:nvSpPr>
          <p:cNvPr id="92" name="Slide Number Placeholder 91"/>
          <p:cNvSpPr>
            <a:spLocks noGrp="1"/>
          </p:cNvSpPr>
          <p:nvPr>
            <p:ph type="sldNum" sz="quarter" idx="12"/>
          </p:nvPr>
        </p:nvSpPr>
        <p:spPr/>
        <p:txBody>
          <a:bodyPr/>
          <a:lstStyle/>
          <a:p>
            <a:fld id="{8D4837B5-CFFF-4A68-8339-6567DC0E0AD5}"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D5CADD8C-58F6-4FD1-BF1C-E21E553E7DFC}" type="datetimeFigureOut">
              <a:rPr lang="es-ES" smtClean="0"/>
              <a:t>29/10/2023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D4837B5-CFFF-4A68-8339-6567DC0E0AD5}"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D5CADD8C-58F6-4FD1-BF1C-E21E553E7DFC}" type="datetimeFigureOut">
              <a:rPr lang="es-ES" smtClean="0"/>
              <a:t>29/10/2023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D4837B5-CFFF-4A68-8339-6567DC0E0AD5}"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D5CADD8C-58F6-4FD1-BF1C-E21E553E7DFC}" type="datetimeFigureOut">
              <a:rPr lang="es-ES" smtClean="0"/>
              <a:t>29/10/2023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D4837B5-CFFF-4A68-8339-6567DC0E0AD5}"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ADD8C-58F6-4FD1-BF1C-E21E553E7DFC}" type="datetimeFigureOut">
              <a:rPr lang="es-ES" smtClean="0"/>
              <a:t>29/10/2023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D4837B5-CFFF-4A68-8339-6567DC0E0AD5}"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5CADD8C-58F6-4FD1-BF1C-E21E553E7DFC}" type="datetimeFigureOut">
              <a:rPr lang="es-ES" smtClean="0"/>
              <a:t>29/10/2023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D4837B5-CFFF-4A68-8339-6567DC0E0AD5}" type="slidenum">
              <a:rPr lang="es-ES" smtClean="0"/>
              <a:t>‹Nº›</a:t>
            </a:fld>
            <a:endParaRPr lang="es-E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5" name="Date Placeholder 4"/>
          <p:cNvSpPr>
            <a:spLocks noGrp="1"/>
          </p:cNvSpPr>
          <p:nvPr>
            <p:ph type="dt" sz="half" idx="10"/>
          </p:nvPr>
        </p:nvSpPr>
        <p:spPr/>
        <p:txBody>
          <a:bodyPr/>
          <a:lstStyle/>
          <a:p>
            <a:fld id="{D5CADD8C-58F6-4FD1-BF1C-E21E553E7DFC}" type="datetimeFigureOut">
              <a:rPr lang="es-ES" smtClean="0"/>
              <a:t>29/10/2023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D4837B5-CFFF-4A68-8339-6567DC0E0AD5}" type="slidenum">
              <a:rPr lang="es-ES" smtClean="0"/>
              <a:t>‹Nº›</a:t>
            </a:fld>
            <a:endParaRPr lang="es-E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D5CADD8C-58F6-4FD1-BF1C-E21E553E7DFC}" type="datetimeFigureOut">
              <a:rPr lang="es-ES" smtClean="0"/>
              <a:t>29/10/2023</a:t>
            </a:fld>
            <a:endParaRPr lang="es-E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s-E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8D4837B5-CFFF-4A68-8339-6567DC0E0AD5}"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AR" dirty="0"/>
              <a:t>Muros de Sostenimiento</a:t>
            </a:r>
            <a:endParaRPr lang="es-ES" dirty="0"/>
          </a:p>
        </p:txBody>
      </p:sp>
      <p:sp>
        <p:nvSpPr>
          <p:cNvPr id="3" name="2 Subtítulo"/>
          <p:cNvSpPr>
            <a:spLocks noGrp="1"/>
          </p:cNvSpPr>
          <p:nvPr>
            <p:ph type="subTitle" idx="1"/>
          </p:nvPr>
        </p:nvSpPr>
        <p:spPr/>
        <p:txBody>
          <a:bodyPr>
            <a:normAutofit fontScale="92500" lnSpcReduction="10000"/>
          </a:bodyPr>
          <a:lstStyle/>
          <a:p>
            <a:endParaRPr lang="es-AR" dirty="0"/>
          </a:p>
          <a:p>
            <a:endParaRPr lang="es-AR" dirty="0"/>
          </a:p>
          <a:p>
            <a:r>
              <a:rPr lang="es-AR" dirty="0"/>
              <a:t>Gonzalo </a:t>
            </a:r>
            <a:r>
              <a:rPr lang="es-AR" dirty="0" err="1"/>
              <a:t>Torrisi</a:t>
            </a:r>
            <a:endParaRPr lang="es-ES" dirty="0"/>
          </a:p>
        </p:txBody>
      </p:sp>
      <p:sp>
        <p:nvSpPr>
          <p:cNvPr id="4" name="1 Título"/>
          <p:cNvSpPr txBox="1">
            <a:spLocks/>
          </p:cNvSpPr>
          <p:nvPr/>
        </p:nvSpPr>
        <p:spPr>
          <a:xfrm>
            <a:off x="2267744" y="476672"/>
            <a:ext cx="4419600" cy="800164"/>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40" baseline="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es-AR" dirty="0"/>
              <a:t>HORMIGON 2</a:t>
            </a:r>
            <a:endParaRPr lang="es-ES" dirty="0"/>
          </a:p>
        </p:txBody>
      </p:sp>
    </p:spTree>
    <p:extLst>
      <p:ext uri="{BB962C8B-B14F-4D97-AF65-F5344CB8AC3E}">
        <p14:creationId xmlns:p14="http://schemas.microsoft.com/office/powerpoint/2010/main" val="985716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13184" y="260648"/>
            <a:ext cx="8229600" cy="4525963"/>
          </a:xfrm>
        </p:spPr>
        <p:txBody>
          <a:bodyPr>
            <a:normAutofit/>
          </a:bodyPr>
          <a:lstStyle/>
          <a:p>
            <a:r>
              <a:rPr lang="es-ES" sz="2000" dirty="0"/>
              <a:t>Si el muro se aleja del relleno, se intenta formar un plano de deslizamiento, curvo en la realidad e idealizado como recto </a:t>
            </a:r>
            <a:r>
              <a:rPr lang="es-ES" sz="2000" b="1" i="1" dirty="0"/>
              <a:t>ab</a:t>
            </a:r>
            <a:r>
              <a:rPr lang="es-ES" sz="2000" dirty="0"/>
              <a:t>, con ángulo respecto de la horizontal </a:t>
            </a:r>
            <a:r>
              <a:rPr lang="es-ES" sz="2000" i="1" dirty="0"/>
              <a:t>(45º+</a:t>
            </a:r>
            <a:r>
              <a:rPr lang="es-ES" sz="2000" dirty="0">
                <a:latin typeface="Symbol" panose="05050102010706020507" pitchFamily="18" charset="2"/>
              </a:rPr>
              <a:t>f</a:t>
            </a:r>
            <a:r>
              <a:rPr lang="es-ES" sz="2000" i="1" dirty="0"/>
              <a:t>/2)</a:t>
            </a:r>
            <a:r>
              <a:rPr lang="es-ES" sz="2000" dirty="0"/>
              <a:t>, en la masa del suelo, y la cuña </a:t>
            </a:r>
            <a:r>
              <a:rPr lang="es-ES" sz="2000" b="1" i="1" dirty="0" err="1"/>
              <a:t>abc</a:t>
            </a:r>
            <a:r>
              <a:rPr lang="es-ES" sz="2000" b="1" i="1" dirty="0"/>
              <a:t> </a:t>
            </a:r>
            <a:r>
              <a:rPr lang="es-ES" sz="2000" dirty="0"/>
              <a:t>que se desliza a lo largo del plano, ejerce una presión contra el muro. El ángulo </a:t>
            </a:r>
            <a:r>
              <a:rPr lang="es-ES" sz="2000" dirty="0">
                <a:latin typeface="Symbol" panose="05050102010706020507" pitchFamily="18" charset="2"/>
              </a:rPr>
              <a:t>f</a:t>
            </a:r>
            <a:r>
              <a:rPr lang="es-ES" sz="2000" dirty="0"/>
              <a:t> se conoce como ángulo de fricción interna, es decir su tangente es igual al coeficiente de fricción inter granular, determinable en forma experimental con ensayos apropiados. Dado que es el suelo el que hace la presión contra el muro, este caso se denomina </a:t>
            </a:r>
            <a:r>
              <a:rPr lang="es-ES" sz="2000" b="1" i="1" dirty="0"/>
              <a:t>presión de tierra activa</a:t>
            </a:r>
            <a:r>
              <a:rPr lang="es-ES" sz="2000" dirty="0"/>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81559"/>
            <a:ext cx="7999586"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538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332656"/>
            <a:ext cx="8229600" cy="4525963"/>
          </a:xfrm>
        </p:spPr>
        <p:txBody>
          <a:bodyPr/>
          <a:lstStyle/>
          <a:p>
            <a:r>
              <a:rPr lang="es-ES" dirty="0"/>
              <a:t>Para el caso particular de superficie horizontal, ángulo d</a:t>
            </a:r>
            <a:r>
              <a:rPr lang="es-ES" i="1" dirty="0"/>
              <a:t>= 0, </a:t>
            </a:r>
            <a:r>
              <a:rPr lang="es-ES" dirty="0"/>
              <a:t>toman la forma  más simple, para presión activa: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951" y="1644112"/>
            <a:ext cx="2501945" cy="971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628800"/>
            <a:ext cx="2343980" cy="977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3866" y="2852936"/>
            <a:ext cx="502920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118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8640"/>
            <a:ext cx="7416823" cy="302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203466"/>
            <a:ext cx="65817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5229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Empujes sobre un muro de contención</a:t>
            </a:r>
            <a:endParaRPr lang="es-ES" dirty="0"/>
          </a:p>
        </p:txBody>
      </p:sp>
      <p:sp>
        <p:nvSpPr>
          <p:cNvPr id="3" name="2 Marcador de contenido"/>
          <p:cNvSpPr>
            <a:spLocks noGrp="1"/>
          </p:cNvSpPr>
          <p:nvPr>
            <p:ph idx="1"/>
          </p:nvPr>
        </p:nvSpPr>
        <p:spPr/>
        <p:txBody>
          <a:bodyPr/>
          <a:lstStyle/>
          <a:p>
            <a:endParaRPr lang="es-E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72816"/>
            <a:ext cx="7309089" cy="4031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809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327693"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869160"/>
            <a:ext cx="448627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3525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Equilibrio al deslizamiento</a:t>
            </a:r>
            <a:endParaRPr lang="es-ES" dirty="0"/>
          </a:p>
        </p:txBody>
      </p:sp>
      <p:sp>
        <p:nvSpPr>
          <p:cNvPr id="3" name="2 Marcador de contenido"/>
          <p:cNvSpPr>
            <a:spLocks noGrp="1"/>
          </p:cNvSpPr>
          <p:nvPr>
            <p:ph idx="1"/>
          </p:nvPr>
        </p:nvSpPr>
        <p:spPr/>
        <p:txBody>
          <a:bodyPr/>
          <a:lstStyle/>
          <a:p>
            <a:endParaRPr lang="es-E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1510346"/>
            <a:ext cx="5220617" cy="4916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2204864"/>
            <a:ext cx="32766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162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Presiones en el suelo</a:t>
            </a:r>
            <a:endParaRPr lang="es-ES" dirty="0"/>
          </a:p>
        </p:txBody>
      </p:sp>
      <p:sp>
        <p:nvSpPr>
          <p:cNvPr id="3" name="2 Marcador de contenido"/>
          <p:cNvSpPr>
            <a:spLocks noGrp="1"/>
          </p:cNvSpPr>
          <p:nvPr>
            <p:ph idx="1"/>
          </p:nvPr>
        </p:nvSpPr>
        <p:spPr/>
        <p:txBody>
          <a:bodyPr/>
          <a:lstStyle/>
          <a:p>
            <a:endParaRPr lang="es-E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431" y="1462191"/>
            <a:ext cx="4879038" cy="5063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491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Seguridad al volcamiento</a:t>
            </a:r>
            <a:endParaRPr lang="es-ES" dirty="0"/>
          </a:p>
        </p:txBody>
      </p:sp>
      <p:sp>
        <p:nvSpPr>
          <p:cNvPr id="3" name="2 Marcador de contenido"/>
          <p:cNvSpPr>
            <a:spLocks noGrp="1"/>
          </p:cNvSpPr>
          <p:nvPr>
            <p:ph idx="1"/>
          </p:nvPr>
        </p:nvSpPr>
        <p:spPr/>
        <p:txBody>
          <a:bodyPr/>
          <a:lstStyle/>
          <a:p>
            <a:endParaRPr lang="es-E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14478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956252"/>
            <a:ext cx="3844268" cy="4353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54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MUROS EN VOLADIZO</a:t>
            </a:r>
            <a:endParaRPr lang="es-ES" dirty="0"/>
          </a:p>
        </p:txBody>
      </p:sp>
      <p:sp>
        <p:nvSpPr>
          <p:cNvPr id="3" name="2 Marcador de contenido"/>
          <p:cNvSpPr>
            <a:spLocks noGrp="1"/>
          </p:cNvSpPr>
          <p:nvPr>
            <p:ph idx="1"/>
          </p:nvPr>
        </p:nvSpPr>
        <p:spPr/>
        <p:txBody>
          <a:bodyPr/>
          <a:lstStyle/>
          <a:p>
            <a:r>
              <a:rPr lang="es-AR" dirty="0"/>
              <a:t>Espesor de la pantalla: de 7% al 12 % de la altura y no menor a 300 </a:t>
            </a:r>
            <a:r>
              <a:rPr lang="es-AR" dirty="0" err="1"/>
              <a:t>mm.</a:t>
            </a:r>
            <a:endParaRPr lang="es-AR" dirty="0"/>
          </a:p>
          <a:p>
            <a:r>
              <a:rPr lang="es-AR" dirty="0"/>
              <a:t>Espesor de la base: de 7% al 10 % de la altura y no menor a 250 </a:t>
            </a:r>
            <a:r>
              <a:rPr lang="es-AR" dirty="0" err="1"/>
              <a:t>mm.</a:t>
            </a:r>
            <a:endParaRPr lang="es-AR" dirty="0"/>
          </a:p>
          <a:p>
            <a:r>
              <a:rPr lang="es-AR" dirty="0"/>
              <a:t>Ancho de la base: 0.4H a 0.6H (H=altura total muro)</a:t>
            </a:r>
          </a:p>
          <a:p>
            <a:r>
              <a:rPr lang="es-AR" dirty="0"/>
              <a:t>Largo del pie: (Ancho de la base)/3</a:t>
            </a:r>
          </a:p>
          <a:p>
            <a:r>
              <a:rPr lang="es-AR" dirty="0"/>
              <a:t>Largo del </a:t>
            </a:r>
            <a:r>
              <a:rPr lang="es-AR" dirty="0" err="1"/>
              <a:t>talon</a:t>
            </a:r>
            <a:r>
              <a:rPr lang="es-AR" dirty="0"/>
              <a:t>: 2x(Ancho de la base)/3</a:t>
            </a:r>
          </a:p>
          <a:p>
            <a:pPr marL="0" indent="0">
              <a:buNone/>
            </a:pPr>
            <a:endParaRPr lang="es-AR" dirty="0"/>
          </a:p>
          <a:p>
            <a:pPr marL="0" indent="0">
              <a:buNone/>
            </a:pPr>
            <a:endParaRPr lang="es-ES" dirty="0"/>
          </a:p>
        </p:txBody>
      </p:sp>
    </p:spTree>
    <p:extLst>
      <p:ext uri="{BB962C8B-B14F-4D97-AF65-F5344CB8AC3E}">
        <p14:creationId xmlns:p14="http://schemas.microsoft.com/office/powerpoint/2010/main" val="613557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8320273"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57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OBJETO</a:t>
            </a:r>
            <a:endParaRPr lang="es-ES" dirty="0"/>
          </a:p>
        </p:txBody>
      </p:sp>
      <p:sp>
        <p:nvSpPr>
          <p:cNvPr id="3" name="2 Marcador de contenido"/>
          <p:cNvSpPr>
            <a:spLocks noGrp="1"/>
          </p:cNvSpPr>
          <p:nvPr>
            <p:ph idx="1"/>
          </p:nvPr>
        </p:nvSpPr>
        <p:spPr/>
        <p:txBody>
          <a:bodyPr/>
          <a:lstStyle/>
          <a:p>
            <a:r>
              <a:rPr lang="es-ES" dirty="0"/>
              <a:t>Un muro de retención es una </a:t>
            </a:r>
            <a:r>
              <a:rPr lang="es-ES" dirty="0">
                <a:solidFill>
                  <a:srgbClr val="FF0000"/>
                </a:solidFill>
              </a:rPr>
              <a:t>estructura</a:t>
            </a:r>
            <a:r>
              <a:rPr lang="es-ES" dirty="0"/>
              <a:t> que se construye con el objetivo de </a:t>
            </a:r>
            <a:r>
              <a:rPr lang="es-ES" dirty="0">
                <a:solidFill>
                  <a:srgbClr val="FF0000"/>
                </a:solidFill>
              </a:rPr>
              <a:t>retene</a:t>
            </a:r>
            <a:r>
              <a:rPr lang="es-ES" dirty="0"/>
              <a:t>r o suministrar cierto grado de confinamiento lateral al suelo o a otro tipo de materiales sueltos. </a:t>
            </a:r>
          </a:p>
          <a:p>
            <a:r>
              <a:rPr lang="es-ES" dirty="0"/>
              <a:t>Estos </a:t>
            </a:r>
            <a:r>
              <a:rPr lang="es-ES" dirty="0">
                <a:solidFill>
                  <a:srgbClr val="FF0000"/>
                </a:solidFill>
              </a:rPr>
              <a:t>materiales retenidos </a:t>
            </a:r>
            <a:r>
              <a:rPr lang="es-ES" dirty="0"/>
              <a:t>o confinados </a:t>
            </a:r>
            <a:r>
              <a:rPr lang="es-ES" dirty="0">
                <a:solidFill>
                  <a:srgbClr val="FF0000"/>
                </a:solidFill>
              </a:rPr>
              <a:t>aplican presiones </a:t>
            </a:r>
            <a:r>
              <a:rPr lang="es-ES" dirty="0"/>
              <a:t>de empuje contra el muro y lo tienden a volcar y/o deslizar. </a:t>
            </a:r>
          </a:p>
          <a:p>
            <a:r>
              <a:rPr lang="es-ES" dirty="0"/>
              <a:t>Los muros de retención son utilizados en casos por ejemplo donde hay </a:t>
            </a:r>
            <a:r>
              <a:rPr lang="es-ES" dirty="0">
                <a:solidFill>
                  <a:srgbClr val="FF0000"/>
                </a:solidFill>
              </a:rPr>
              <a:t>cambios abruptos de pendiente del suelo</a:t>
            </a:r>
            <a:r>
              <a:rPr lang="es-ES"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7" y="4408334"/>
            <a:ext cx="4709695" cy="2276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8852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Combinaciones de carga</a:t>
            </a:r>
            <a:endParaRPr lang="es-ES" dirty="0"/>
          </a:p>
        </p:txBody>
      </p:sp>
      <p:sp>
        <p:nvSpPr>
          <p:cNvPr id="3" name="2 Marcador de contenido"/>
          <p:cNvSpPr>
            <a:spLocks noGrp="1"/>
          </p:cNvSpPr>
          <p:nvPr>
            <p:ph idx="1"/>
          </p:nvPr>
        </p:nvSpPr>
        <p:spPr/>
        <p:txBody>
          <a:bodyPr/>
          <a:lstStyle/>
          <a:p>
            <a:endParaRPr lang="es-E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966" y="1692817"/>
            <a:ext cx="3519798" cy="134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352" y="3140968"/>
            <a:ext cx="737235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176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548680"/>
            <a:ext cx="4968552" cy="5905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115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DISEÑO DEL MURO				</a:t>
            </a:r>
            <a:endParaRPr lang="es-ES" dirty="0"/>
          </a:p>
        </p:txBody>
      </p:sp>
      <p:sp>
        <p:nvSpPr>
          <p:cNvPr id="3" name="2 Marcador de contenido"/>
          <p:cNvSpPr>
            <a:spLocks noGrp="1"/>
          </p:cNvSpPr>
          <p:nvPr>
            <p:ph idx="1"/>
          </p:nvPr>
        </p:nvSpPr>
        <p:spPr/>
        <p:txBody>
          <a:bodyPr/>
          <a:lstStyle/>
          <a:p>
            <a:r>
              <a:rPr lang="es-AR" dirty="0"/>
              <a:t>Diseño de la pantalla.</a:t>
            </a:r>
          </a:p>
          <a:p>
            <a:r>
              <a:rPr lang="es-AR" dirty="0"/>
              <a:t>Diseño del pie.</a:t>
            </a:r>
          </a:p>
          <a:p>
            <a:r>
              <a:rPr lang="es-AR" dirty="0"/>
              <a:t>Diseño de talón.</a:t>
            </a:r>
          </a:p>
          <a:p>
            <a:r>
              <a:rPr lang="es-AR" dirty="0"/>
              <a:t>Verificación al vuelco.</a:t>
            </a:r>
          </a:p>
          <a:p>
            <a:r>
              <a:rPr lang="es-AR" dirty="0"/>
              <a:t>Verificación al deslizamiento. Llaves de corte.</a:t>
            </a:r>
          </a:p>
          <a:p>
            <a:endParaRPr lang="es-ES" dirty="0"/>
          </a:p>
        </p:txBody>
      </p:sp>
    </p:spTree>
    <p:extLst>
      <p:ext uri="{BB962C8B-B14F-4D97-AF65-F5344CB8AC3E}">
        <p14:creationId xmlns:p14="http://schemas.microsoft.com/office/powerpoint/2010/main" val="3488693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ACCIONES SISMICAS			</a:t>
            </a:r>
            <a:endParaRPr lang="es-ES" dirty="0"/>
          </a:p>
        </p:txBody>
      </p:sp>
      <p:sp>
        <p:nvSpPr>
          <p:cNvPr id="3" name="2 Marcador de contenido"/>
          <p:cNvSpPr>
            <a:spLocks noGrp="1"/>
          </p:cNvSpPr>
          <p:nvPr>
            <p:ph idx="1"/>
          </p:nvPr>
        </p:nvSpPr>
        <p:spPr/>
        <p:txBody>
          <a:bodyPr/>
          <a:lstStyle/>
          <a:p>
            <a:r>
              <a:rPr lang="es-AR" dirty="0"/>
              <a:t>Método de </a:t>
            </a:r>
            <a:r>
              <a:rPr lang="es-AR" dirty="0" err="1"/>
              <a:t>Mononobe</a:t>
            </a:r>
            <a:r>
              <a:rPr lang="es-AR" dirty="0"/>
              <a:t> </a:t>
            </a:r>
            <a:r>
              <a:rPr lang="es-AR" dirty="0" err="1"/>
              <a:t>Okabe</a:t>
            </a:r>
            <a:endParaRPr lang="es-AR" dirty="0"/>
          </a:p>
          <a:p>
            <a:r>
              <a:rPr lang="es-AR" dirty="0"/>
              <a:t>Considera aceleración horizontal</a:t>
            </a:r>
          </a:p>
          <a:p>
            <a:pPr marL="0" indent="0">
              <a:buNone/>
            </a:pPr>
            <a:r>
              <a:rPr lang="es-AR" dirty="0"/>
              <a:t> y vertical de la masa del suelo</a:t>
            </a:r>
          </a:p>
          <a:p>
            <a:r>
              <a:rPr lang="es-AR" dirty="0"/>
              <a:t>Aceleración en la pantalla</a:t>
            </a:r>
          </a:p>
          <a:p>
            <a:r>
              <a:rPr lang="es-AR" dirty="0"/>
              <a:t>Se calcula el empuje total con sismo</a:t>
            </a:r>
          </a:p>
          <a:p>
            <a:r>
              <a:rPr lang="es-AR" dirty="0"/>
              <a:t>Se calcula el incremento por sismo y se coloca a 2/3H</a:t>
            </a:r>
          </a:p>
          <a:p>
            <a:endParaRPr lang="es-ES" dirty="0"/>
          </a:p>
        </p:txBody>
      </p:sp>
      <p:pic>
        <p:nvPicPr>
          <p:cNvPr id="1026" name="Picture 2" descr="2. Forces considered in Mononobe-Okabe analysis. | Download Scientific  Diagram">
            <a:extLst>
              <a:ext uri="{FF2B5EF4-FFF2-40B4-BE49-F238E27FC236}">
                <a16:creationId xmlns:a16="http://schemas.microsoft.com/office/drawing/2014/main" id="{50987F61-09F0-4A13-B41C-798E052E7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201" y="908720"/>
            <a:ext cx="257175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termination of active seismic earth pressure on retaining structures –  GeoTechSimulation">
            <a:extLst>
              <a:ext uri="{FF2B5EF4-FFF2-40B4-BE49-F238E27FC236}">
                <a16:creationId xmlns:a16="http://schemas.microsoft.com/office/drawing/2014/main" id="{67387101-F04F-4DCA-8AA3-F033C2B0A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495327"/>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C70DC84-3253-4B76-B4A6-0D44A55C6F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243572"/>
            <a:ext cx="4475134" cy="2346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709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ACCIONES SISMICAS			</a:t>
            </a:r>
            <a:endParaRPr lang="es-ES" dirty="0"/>
          </a:p>
        </p:txBody>
      </p:sp>
      <p:pic>
        <p:nvPicPr>
          <p:cNvPr id="1032" name="Picture 8" descr="Saluta">
            <a:extLst>
              <a:ext uri="{FF2B5EF4-FFF2-40B4-BE49-F238E27FC236}">
                <a16:creationId xmlns:a16="http://schemas.microsoft.com/office/drawing/2014/main" id="{FDB40C61-1026-4877-937B-AE0F19836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84784"/>
            <a:ext cx="5800725"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552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DETALLE			</a:t>
            </a:r>
            <a:endParaRPr lang="es-ES" dirty="0"/>
          </a:p>
        </p:txBody>
      </p:sp>
    </p:spTree>
    <p:extLst>
      <p:ext uri="{BB962C8B-B14F-4D97-AF65-F5344CB8AC3E}">
        <p14:creationId xmlns:p14="http://schemas.microsoft.com/office/powerpoint/2010/main" val="71498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TIPOS</a:t>
            </a:r>
            <a:endParaRPr lang="es-ES" dirty="0"/>
          </a:p>
        </p:txBody>
      </p:sp>
      <p:sp>
        <p:nvSpPr>
          <p:cNvPr id="3" name="2 Marcador de contenido"/>
          <p:cNvSpPr>
            <a:spLocks noGrp="1"/>
          </p:cNvSpPr>
          <p:nvPr>
            <p:ph idx="1"/>
          </p:nvPr>
        </p:nvSpPr>
        <p:spPr/>
        <p:txBody>
          <a:bodyPr/>
          <a:lstStyle/>
          <a:p>
            <a:r>
              <a:rPr lang="es-AR" dirty="0"/>
              <a:t>-GRAVEDAD</a:t>
            </a:r>
          </a:p>
          <a:p>
            <a:r>
              <a:rPr lang="es-AR" dirty="0"/>
              <a:t>-EN VOLADIZO</a:t>
            </a: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349" y="2564904"/>
            <a:ext cx="8477250"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865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481013"/>
            <a:ext cx="7105650" cy="589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61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4981575"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697" y="3875956"/>
            <a:ext cx="42386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354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4663"/>
            <a:ext cx="7632848" cy="5965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72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PRESION LATERAL DE SUELOS</a:t>
            </a:r>
            <a:endParaRPr lang="es-ES" dirty="0"/>
          </a:p>
        </p:txBody>
      </p:sp>
      <p:sp>
        <p:nvSpPr>
          <p:cNvPr id="3" name="2 Marcador de contenido"/>
          <p:cNvSpPr>
            <a:spLocks noGrp="1"/>
          </p:cNvSpPr>
          <p:nvPr>
            <p:ph idx="1"/>
          </p:nvPr>
        </p:nvSpPr>
        <p:spPr/>
        <p:txBody>
          <a:bodyPr/>
          <a:lstStyle/>
          <a:p>
            <a:r>
              <a:rPr lang="es-AR" dirty="0"/>
              <a:t>Depende de muchas variables, entre ellas el tipo de suelo a contener.</a:t>
            </a:r>
          </a:p>
          <a:p>
            <a:endParaRPr lang="es-E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34106"/>
            <a:ext cx="5240861" cy="39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390" y="2634106"/>
            <a:ext cx="4290609" cy="3297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0825" y="5932063"/>
            <a:ext cx="63531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0698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361" y="1340768"/>
            <a:ext cx="6391275"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037" y="5877272"/>
            <a:ext cx="32099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259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908720"/>
            <a:ext cx="8496944" cy="4537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1426435"/>
      </p:ext>
    </p:extLst>
  </p:cSld>
  <p:clrMapOvr>
    <a:masterClrMapping/>
  </p:clrMapOvr>
</p:sld>
</file>

<file path=ppt/theme/theme1.xml><?xml version="1.0" encoding="utf-8"?>
<a:theme xmlns:a="http://schemas.openxmlformats.org/drawingml/2006/main" name="Paja">
  <a:themeElements>
    <a:clrScheme name="Paj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Intermedi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j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58</TotalTime>
  <Words>433</Words>
  <Application>Microsoft Office PowerPoint</Application>
  <PresentationFormat>Presentación en pantalla (4:3)</PresentationFormat>
  <Paragraphs>42</Paragraphs>
  <Slides>25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25</vt:i4>
      </vt:variant>
    </vt:vector>
  </HeadingPairs>
  <TitlesOfParts>
    <vt:vector size="29" baseType="lpstr">
      <vt:lpstr>Arial</vt:lpstr>
      <vt:lpstr>Symbol</vt:lpstr>
      <vt:lpstr>Tw Cen MT</vt:lpstr>
      <vt:lpstr>Paja</vt:lpstr>
      <vt:lpstr>Muros de Sostenimiento</vt:lpstr>
      <vt:lpstr>OBJETO</vt:lpstr>
      <vt:lpstr>TIPOS</vt:lpstr>
      <vt:lpstr>Presentación de PowerPoint</vt:lpstr>
      <vt:lpstr>Presentación de PowerPoint</vt:lpstr>
      <vt:lpstr>Presentación de PowerPoint</vt:lpstr>
      <vt:lpstr>PRESION LATERAL DE SUELOS</vt:lpstr>
      <vt:lpstr>Presentación de PowerPoint</vt:lpstr>
      <vt:lpstr>Presentación de PowerPoint</vt:lpstr>
      <vt:lpstr>Presentación de PowerPoint</vt:lpstr>
      <vt:lpstr>Presentación de PowerPoint</vt:lpstr>
      <vt:lpstr>Presentación de PowerPoint</vt:lpstr>
      <vt:lpstr>Empujes sobre un muro de contención</vt:lpstr>
      <vt:lpstr>Presentación de PowerPoint</vt:lpstr>
      <vt:lpstr>Equilibrio al deslizamiento</vt:lpstr>
      <vt:lpstr>Presiones en el suelo</vt:lpstr>
      <vt:lpstr>Seguridad al volcamiento</vt:lpstr>
      <vt:lpstr>MUROS EN VOLADIZO</vt:lpstr>
      <vt:lpstr>Presentación de PowerPoint</vt:lpstr>
      <vt:lpstr>Combinaciones de carga</vt:lpstr>
      <vt:lpstr>Presentación de PowerPoint</vt:lpstr>
      <vt:lpstr>DISEÑO DEL MURO    </vt:lpstr>
      <vt:lpstr>ACCIONES SISMICAS   </vt:lpstr>
      <vt:lpstr>ACCIONES SISMICAS   </vt:lpstr>
      <vt:lpstr>DETALLE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Muros de Sostenimiento</dc:title>
  <dc:creator>gtorrisi</dc:creator>
  <cp:lastModifiedBy>Gonzalo .</cp:lastModifiedBy>
  <cp:revision>6</cp:revision>
  <dcterms:created xsi:type="dcterms:W3CDTF">2014-10-22T00:55:51Z</dcterms:created>
  <dcterms:modified xsi:type="dcterms:W3CDTF">2023-10-29T17:09:16Z</dcterms:modified>
</cp:coreProperties>
</file>