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</p:sldIdLst>
  <p:sldSz cx="9144000" cy="6858000" type="screen4x3"/>
  <p:notesSz cx="7099300" cy="10234613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84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Hoja1!$B$1</c:f>
              <c:strCache>
                <c:ptCount val="1"/>
                <c:pt idx="0">
                  <c:v>Frecuencia absoluta</c:v>
                </c:pt>
              </c:strCache>
            </c:strRef>
          </c:tx>
          <c:marker>
            <c:symbol val="none"/>
          </c:marker>
          <c:val>
            <c:numRef>
              <c:f>Hoja1!$B$2:$B$27</c:f>
              <c:numCache>
                <c:formatCode>General</c:formatCode>
                <c:ptCount val="2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2</c:v>
                </c:pt>
                <c:pt idx="7">
                  <c:v>3</c:v>
                </c:pt>
                <c:pt idx="8">
                  <c:v>4</c:v>
                </c:pt>
                <c:pt idx="9">
                  <c:v>5</c:v>
                </c:pt>
                <c:pt idx="10">
                  <c:v>6</c:v>
                </c:pt>
                <c:pt idx="11">
                  <c:v>6</c:v>
                </c:pt>
                <c:pt idx="12">
                  <c:v>7</c:v>
                </c:pt>
                <c:pt idx="13">
                  <c:v>7</c:v>
                </c:pt>
                <c:pt idx="14">
                  <c:v>7</c:v>
                </c:pt>
                <c:pt idx="15">
                  <c:v>7</c:v>
                </c:pt>
                <c:pt idx="16">
                  <c:v>8</c:v>
                </c:pt>
                <c:pt idx="17">
                  <c:v>6</c:v>
                </c:pt>
                <c:pt idx="18">
                  <c:v>6</c:v>
                </c:pt>
                <c:pt idx="19">
                  <c:v>5</c:v>
                </c:pt>
                <c:pt idx="20">
                  <c:v>4</c:v>
                </c:pt>
                <c:pt idx="21">
                  <c:v>4</c:v>
                </c:pt>
                <c:pt idx="22">
                  <c:v>3</c:v>
                </c:pt>
                <c:pt idx="23">
                  <c:v>3</c:v>
                </c:pt>
                <c:pt idx="24">
                  <c:v>2</c:v>
                </c:pt>
                <c:pt idx="25">
                  <c:v>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4523200"/>
        <c:axId val="104523760"/>
      </c:lineChart>
      <c:catAx>
        <c:axId val="10452320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es-AR"/>
          </a:p>
        </c:txPr>
        <c:crossAx val="104523760"/>
        <c:crosses val="autoZero"/>
        <c:auto val="1"/>
        <c:lblAlgn val="ctr"/>
        <c:lblOffset val="100"/>
        <c:noMultiLvlLbl val="0"/>
      </c:catAx>
      <c:valAx>
        <c:axId val="10452376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es-AR"/>
          </a:p>
        </c:txPr>
        <c:crossAx val="10452320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22F2D-09C7-439C-BAE4-F0897599C79A}" type="datetimeFigureOut">
              <a:rPr lang="es-AR" smtClean="0"/>
              <a:pPr/>
              <a:t>05/03/2020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9DFAF-3B02-4EFF-8493-AF41363FE2D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22F2D-09C7-439C-BAE4-F0897599C79A}" type="datetimeFigureOut">
              <a:rPr lang="es-AR" smtClean="0"/>
              <a:pPr/>
              <a:t>05/03/2020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9DFAF-3B02-4EFF-8493-AF41363FE2D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22F2D-09C7-439C-BAE4-F0897599C79A}" type="datetimeFigureOut">
              <a:rPr lang="es-AR" smtClean="0"/>
              <a:pPr/>
              <a:t>05/03/2020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9DFAF-3B02-4EFF-8493-AF41363FE2D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22F2D-09C7-439C-BAE4-F0897599C79A}" type="datetimeFigureOut">
              <a:rPr lang="es-AR" smtClean="0"/>
              <a:pPr/>
              <a:t>05/03/2020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9DFAF-3B02-4EFF-8493-AF41363FE2D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22F2D-09C7-439C-BAE4-F0897599C79A}" type="datetimeFigureOut">
              <a:rPr lang="es-AR" smtClean="0"/>
              <a:pPr/>
              <a:t>05/03/2020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9DFAF-3B02-4EFF-8493-AF41363FE2D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22F2D-09C7-439C-BAE4-F0897599C79A}" type="datetimeFigureOut">
              <a:rPr lang="es-AR" smtClean="0"/>
              <a:pPr/>
              <a:t>05/03/2020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9DFAF-3B02-4EFF-8493-AF41363FE2D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22F2D-09C7-439C-BAE4-F0897599C79A}" type="datetimeFigureOut">
              <a:rPr lang="es-AR" smtClean="0"/>
              <a:pPr/>
              <a:t>05/03/2020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9DFAF-3B02-4EFF-8493-AF41363FE2D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22F2D-09C7-439C-BAE4-F0897599C79A}" type="datetimeFigureOut">
              <a:rPr lang="es-AR" smtClean="0"/>
              <a:pPr/>
              <a:t>05/03/2020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9DFAF-3B02-4EFF-8493-AF41363FE2D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22F2D-09C7-439C-BAE4-F0897599C79A}" type="datetimeFigureOut">
              <a:rPr lang="es-AR" smtClean="0"/>
              <a:pPr/>
              <a:t>05/03/2020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9DFAF-3B02-4EFF-8493-AF41363FE2D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22F2D-09C7-439C-BAE4-F0897599C79A}" type="datetimeFigureOut">
              <a:rPr lang="es-AR" smtClean="0"/>
              <a:pPr/>
              <a:t>05/03/2020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9DFAF-3B02-4EFF-8493-AF41363FE2D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22F2D-09C7-439C-BAE4-F0897599C79A}" type="datetimeFigureOut">
              <a:rPr lang="es-AR" smtClean="0"/>
              <a:pPr/>
              <a:t>05/03/2020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9DFAF-3B02-4EFF-8493-AF41363FE2D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E22F2D-09C7-439C-BAE4-F0897599C79A}" type="datetimeFigureOut">
              <a:rPr lang="es-AR" smtClean="0"/>
              <a:pPr/>
              <a:t>05/03/2020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59DFAF-3B02-4EFF-8493-AF41363FE2D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979712" y="980728"/>
            <a:ext cx="6791581" cy="42580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300000"/>
              </a:lnSpc>
            </a:pPr>
            <a:r>
              <a:rPr lang="es-ES" sz="3200" b="1" dirty="0" smtClean="0">
                <a:solidFill>
                  <a:srgbClr val="0000FF"/>
                </a:solidFill>
                <a:latin typeface="Comic Sans MS" pitchFamily="66" charset="0"/>
              </a:rPr>
              <a:t>¿Cómo comparamos resultados obtenidos en una muestra</a:t>
            </a:r>
          </a:p>
          <a:p>
            <a:pPr algn="r">
              <a:lnSpc>
                <a:spcPct val="300000"/>
              </a:lnSpc>
            </a:pPr>
            <a:r>
              <a:rPr lang="es-ES" sz="3200" b="1" dirty="0" smtClean="0">
                <a:solidFill>
                  <a:srgbClr val="0000FF"/>
                </a:solidFill>
                <a:latin typeface="Comic Sans MS" pitchFamily="66" charset="0"/>
              </a:rPr>
              <a:t>y entre distintas muestras?</a:t>
            </a:r>
            <a:endParaRPr lang="es-AR" sz="3200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17 Rectángulo redondeado"/>
          <p:cNvSpPr/>
          <p:nvPr/>
        </p:nvSpPr>
        <p:spPr>
          <a:xfrm>
            <a:off x="1737400" y="3212976"/>
            <a:ext cx="5688632" cy="2736304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" name="3 CuadroTexto"/>
          <p:cNvSpPr txBox="1"/>
          <p:nvPr/>
        </p:nvSpPr>
        <p:spPr>
          <a:xfrm>
            <a:off x="2957344" y="404664"/>
            <a:ext cx="3230372" cy="707886"/>
          </a:xfrm>
          <a:prstGeom prst="rect">
            <a:avLst/>
          </a:prstGeom>
          <a:noFill/>
          <a:ln w="9525"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s-ES" sz="4000" b="1" dirty="0" smtClean="0">
                <a:solidFill>
                  <a:srgbClr val="0000FF"/>
                </a:solidFill>
                <a:latin typeface="Comic Sans MS" pitchFamily="66" charset="0"/>
              </a:rPr>
              <a:t>Puntuación z</a:t>
            </a:r>
            <a:endParaRPr lang="es-AR" sz="4000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611560" y="1268760"/>
            <a:ext cx="33249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600" b="1" dirty="0" smtClean="0">
                <a:solidFill>
                  <a:srgbClr val="0000FF"/>
                </a:solidFill>
                <a:latin typeface="Symbol" pitchFamily="18" charset="2"/>
                <a:sym typeface="Symbol"/>
              </a:rPr>
              <a:t></a:t>
            </a:r>
            <a:r>
              <a:rPr lang="es-ES" sz="24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: Media poblacional</a:t>
            </a:r>
            <a:endParaRPr lang="es-AR" sz="2400" b="1" dirty="0">
              <a:solidFill>
                <a:srgbClr val="0000FF"/>
              </a:solidFill>
              <a:latin typeface="Symbol" pitchFamily="18" charset="2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39552" y="1857018"/>
            <a:ext cx="60244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600" b="1" dirty="0" smtClean="0">
                <a:solidFill>
                  <a:srgbClr val="0000FF"/>
                </a:solidFill>
                <a:latin typeface="Symbol" pitchFamily="18" charset="2"/>
                <a:sym typeface="Symbol"/>
              </a:rPr>
              <a:t></a:t>
            </a:r>
            <a:r>
              <a:rPr lang="es-ES" sz="24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: Desviación estándar de la población</a:t>
            </a:r>
            <a:endParaRPr lang="es-AR" sz="2400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  <p:grpSp>
        <p:nvGrpSpPr>
          <p:cNvPr id="17" name="16 Grupo"/>
          <p:cNvGrpSpPr/>
          <p:nvPr/>
        </p:nvGrpSpPr>
        <p:grpSpPr>
          <a:xfrm>
            <a:off x="2525296" y="3717032"/>
            <a:ext cx="4104456" cy="1839109"/>
            <a:chOff x="2555776" y="3501008"/>
            <a:chExt cx="4104456" cy="1839109"/>
          </a:xfrm>
        </p:grpSpPr>
        <p:sp>
          <p:nvSpPr>
            <p:cNvPr id="10" name="9 CuadroTexto"/>
            <p:cNvSpPr txBox="1"/>
            <p:nvPr/>
          </p:nvSpPr>
          <p:spPr>
            <a:xfrm>
              <a:off x="2555776" y="4005064"/>
              <a:ext cx="11521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4800" b="1" dirty="0" smtClean="0">
                  <a:solidFill>
                    <a:srgbClr val="0000FF"/>
                  </a:solidFill>
                  <a:latin typeface="Comic Sans MS" pitchFamily="66" charset="0"/>
                </a:rPr>
                <a:t>z </a:t>
              </a:r>
              <a:r>
                <a:rPr lang="es-ES" sz="4800" b="1" dirty="0">
                  <a:solidFill>
                    <a:srgbClr val="0000FF"/>
                  </a:solidFill>
                  <a:latin typeface="Comic Sans MS" pitchFamily="66" charset="0"/>
                </a:rPr>
                <a:t>= </a:t>
              </a:r>
              <a:endParaRPr lang="es-AR" sz="4800" b="1" dirty="0">
                <a:solidFill>
                  <a:srgbClr val="0000FF"/>
                </a:solidFill>
                <a:latin typeface="Comic Sans MS" pitchFamily="66" charset="0"/>
              </a:endParaRPr>
            </a:p>
          </p:txBody>
        </p:sp>
        <p:cxnSp>
          <p:nvCxnSpPr>
            <p:cNvPr id="12" name="11 Conector recto"/>
            <p:cNvCxnSpPr>
              <a:stCxn id="10" idx="3"/>
            </p:cNvCxnSpPr>
            <p:nvPr/>
          </p:nvCxnSpPr>
          <p:spPr>
            <a:xfrm flipV="1">
              <a:off x="3707904" y="4365105"/>
              <a:ext cx="2952328" cy="55458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13 CuadroTexto"/>
            <p:cNvSpPr txBox="1"/>
            <p:nvPr/>
          </p:nvSpPr>
          <p:spPr>
            <a:xfrm>
              <a:off x="4211960" y="3501008"/>
              <a:ext cx="1800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4800" b="1" dirty="0" smtClean="0">
                  <a:solidFill>
                    <a:srgbClr val="0000FF"/>
                  </a:solidFill>
                  <a:latin typeface="Comic Sans MS" pitchFamily="66" charset="0"/>
                </a:rPr>
                <a:t>x - </a:t>
              </a:r>
              <a:r>
                <a:rPr lang="es-ES" sz="4800" b="1" dirty="0" smtClean="0">
                  <a:solidFill>
                    <a:srgbClr val="0000FF"/>
                  </a:solidFill>
                  <a:latin typeface="Symbol" pitchFamily="18" charset="2"/>
                  <a:sym typeface="Symbol"/>
                </a:rPr>
                <a:t></a:t>
              </a:r>
              <a:r>
                <a:rPr lang="es-ES" sz="4800" b="1" dirty="0" smtClean="0">
                  <a:solidFill>
                    <a:srgbClr val="0000FF"/>
                  </a:solidFill>
                  <a:latin typeface="Comic Sans MS" pitchFamily="66" charset="0"/>
                </a:rPr>
                <a:t>  </a:t>
              </a:r>
              <a:endParaRPr lang="es-AR" sz="4800" b="1" dirty="0">
                <a:solidFill>
                  <a:srgbClr val="0000FF"/>
                </a:solidFill>
                <a:latin typeface="Comic Sans MS" pitchFamily="66" charset="0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4788024" y="4509120"/>
              <a:ext cx="556563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4800" b="1" dirty="0" smtClean="0">
                  <a:solidFill>
                    <a:srgbClr val="0000FF"/>
                  </a:solidFill>
                  <a:latin typeface="Symbol" pitchFamily="18" charset="2"/>
                  <a:sym typeface="Symbol"/>
                </a:rPr>
                <a:t></a:t>
              </a:r>
              <a:endParaRPr lang="es-AR" sz="3600" b="1" dirty="0">
                <a:solidFill>
                  <a:srgbClr val="0000FF"/>
                </a:solidFill>
                <a:latin typeface="Comic Sans MS" pitchFamily="66" charset="0"/>
              </a:endParaRPr>
            </a:p>
          </p:txBody>
        </p:sp>
      </p:grp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500"/>
                            </p:stCondLst>
                            <p:childTnLst>
                              <p:par>
                                <p:cTn id="22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3" dur="2000" fill="hold"/>
                                        <p:tgtEl>
                                          <p:spTgt spid="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500"/>
                            </p:stCondLst>
                            <p:childTnLst>
                              <p:par>
                                <p:cTn id="2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8" grpId="1" animBg="1"/>
      <p:bldP spid="4" grpId="0" build="p" animBg="1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30 Rectángulo redondeado"/>
          <p:cNvSpPr/>
          <p:nvPr/>
        </p:nvSpPr>
        <p:spPr>
          <a:xfrm>
            <a:off x="3029352" y="3645024"/>
            <a:ext cx="3096344" cy="1224136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4 CuadroTexto"/>
          <p:cNvSpPr txBox="1"/>
          <p:nvPr/>
        </p:nvSpPr>
        <p:spPr>
          <a:xfrm>
            <a:off x="459160" y="332656"/>
            <a:ext cx="82445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 smtClean="0">
                <a:solidFill>
                  <a:srgbClr val="0000FF"/>
                </a:solidFill>
                <a:latin typeface="Comic Sans MS" pitchFamily="66" charset="0"/>
              </a:rPr>
              <a:t>Alejandro obtuvo una calificación de 8 puntos en la asignatura A</a:t>
            </a:r>
            <a:endParaRPr lang="es-AR" sz="2000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454968" y="954440"/>
            <a:ext cx="82381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 smtClean="0">
                <a:solidFill>
                  <a:srgbClr val="0000FF"/>
                </a:solidFill>
                <a:latin typeface="Comic Sans MS" pitchFamily="66" charset="0"/>
              </a:rPr>
              <a:t>Sebastián obtuvo una calificación de 8 puntos en la asignatura B</a:t>
            </a:r>
            <a:endParaRPr lang="es-AR" sz="2000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342755" y="1696616"/>
            <a:ext cx="64716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 smtClean="0">
                <a:solidFill>
                  <a:srgbClr val="0000FF"/>
                </a:solidFill>
                <a:latin typeface="Comic Sans MS" pitchFamily="66" charset="0"/>
              </a:rPr>
              <a:t>¿Cuál de ellos tiene mejor rendimiento académico?</a:t>
            </a:r>
            <a:endParaRPr lang="es-AR" sz="2000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1183432" y="2408694"/>
            <a:ext cx="10903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6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</a:t>
            </a:r>
            <a:r>
              <a:rPr lang="es-ES" sz="14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A</a:t>
            </a:r>
            <a:r>
              <a:rPr lang="es-ES" sz="24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= 5</a:t>
            </a:r>
            <a:endParaRPr lang="es-AR" sz="2400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1157144" y="2996952"/>
            <a:ext cx="132600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6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</a:t>
            </a:r>
            <a:r>
              <a:rPr lang="es-ES" sz="14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A</a:t>
            </a:r>
            <a:r>
              <a:rPr lang="es-ES" sz="24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= 2</a:t>
            </a:r>
            <a:r>
              <a:rPr lang="es-ES" sz="40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 </a:t>
            </a:r>
            <a:endParaRPr lang="es-AR" sz="2400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  <p:grpSp>
        <p:nvGrpSpPr>
          <p:cNvPr id="27" name="26 Grupo"/>
          <p:cNvGrpSpPr/>
          <p:nvPr/>
        </p:nvGrpSpPr>
        <p:grpSpPr>
          <a:xfrm>
            <a:off x="3646944" y="3789040"/>
            <a:ext cx="1876400" cy="900569"/>
            <a:chOff x="319336" y="4118600"/>
            <a:chExt cx="1876400" cy="900569"/>
          </a:xfrm>
        </p:grpSpPr>
        <p:sp>
          <p:nvSpPr>
            <p:cNvPr id="12" name="11 CuadroTexto"/>
            <p:cNvSpPr txBox="1"/>
            <p:nvPr/>
          </p:nvSpPr>
          <p:spPr>
            <a:xfrm>
              <a:off x="319336" y="4293096"/>
              <a:ext cx="11521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2400" b="1" dirty="0" smtClean="0">
                  <a:solidFill>
                    <a:srgbClr val="0000FF"/>
                  </a:solidFill>
                  <a:latin typeface="Comic Sans MS" pitchFamily="66" charset="0"/>
                </a:rPr>
                <a:t>z </a:t>
              </a:r>
              <a:r>
                <a:rPr lang="es-ES" sz="2400" b="1" dirty="0">
                  <a:solidFill>
                    <a:srgbClr val="0000FF"/>
                  </a:solidFill>
                  <a:latin typeface="Comic Sans MS" pitchFamily="66" charset="0"/>
                </a:rPr>
                <a:t>= </a:t>
              </a:r>
              <a:endParaRPr lang="es-AR" sz="2400" b="1" dirty="0">
                <a:solidFill>
                  <a:srgbClr val="0000FF"/>
                </a:solidFill>
                <a:latin typeface="Comic Sans MS" pitchFamily="66" charset="0"/>
              </a:endParaRPr>
            </a:p>
          </p:txBody>
        </p:sp>
        <p:sp>
          <p:nvSpPr>
            <p:cNvPr id="14" name="13 CuadroTexto"/>
            <p:cNvSpPr txBox="1"/>
            <p:nvPr/>
          </p:nvSpPr>
          <p:spPr>
            <a:xfrm>
              <a:off x="827584" y="4118600"/>
              <a:ext cx="136815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2400" b="1" dirty="0" smtClean="0">
                  <a:solidFill>
                    <a:srgbClr val="0000FF"/>
                  </a:solidFill>
                  <a:latin typeface="Comic Sans MS" pitchFamily="66" charset="0"/>
                </a:rPr>
                <a:t>x - </a:t>
              </a:r>
              <a:r>
                <a:rPr lang="es-ES" sz="2400" b="1" dirty="0" smtClean="0">
                  <a:solidFill>
                    <a:srgbClr val="0000FF"/>
                  </a:solidFill>
                  <a:latin typeface="Comic Sans MS" pitchFamily="66" charset="0"/>
                  <a:sym typeface="Symbol"/>
                </a:rPr>
                <a:t></a:t>
              </a:r>
              <a:r>
                <a:rPr lang="es-ES" sz="2400" b="1" dirty="0" smtClean="0">
                  <a:solidFill>
                    <a:srgbClr val="0000FF"/>
                  </a:solidFill>
                  <a:latin typeface="Comic Sans MS" pitchFamily="66" charset="0"/>
                </a:rPr>
                <a:t>  </a:t>
              </a:r>
              <a:endParaRPr lang="es-AR" sz="2400" b="1" dirty="0">
                <a:solidFill>
                  <a:srgbClr val="0000FF"/>
                </a:solidFill>
                <a:latin typeface="Comic Sans MS" pitchFamily="66" charset="0"/>
              </a:endParaRPr>
            </a:p>
          </p:txBody>
        </p:sp>
        <p:sp>
          <p:nvSpPr>
            <p:cNvPr id="15" name="14 CuadroTexto"/>
            <p:cNvSpPr txBox="1"/>
            <p:nvPr/>
          </p:nvSpPr>
          <p:spPr>
            <a:xfrm>
              <a:off x="1259632" y="4557504"/>
              <a:ext cx="37061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2400" b="1" dirty="0" smtClean="0">
                  <a:solidFill>
                    <a:srgbClr val="0000FF"/>
                  </a:solidFill>
                  <a:latin typeface="Comic Sans MS" pitchFamily="66" charset="0"/>
                  <a:sym typeface="Symbol"/>
                </a:rPr>
                <a:t></a:t>
              </a:r>
              <a:endParaRPr lang="es-AR" sz="1600" b="1" dirty="0">
                <a:solidFill>
                  <a:srgbClr val="0000FF"/>
                </a:solidFill>
                <a:latin typeface="Comic Sans MS" pitchFamily="66" charset="0"/>
              </a:endParaRPr>
            </a:p>
          </p:txBody>
        </p:sp>
        <p:cxnSp>
          <p:nvCxnSpPr>
            <p:cNvPr id="18" name="17 Conector recto"/>
            <p:cNvCxnSpPr/>
            <p:nvPr/>
          </p:nvCxnSpPr>
          <p:spPr>
            <a:xfrm>
              <a:off x="899592" y="4550648"/>
              <a:ext cx="1296144" cy="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18 CuadroTexto"/>
          <p:cNvSpPr txBox="1"/>
          <p:nvPr/>
        </p:nvSpPr>
        <p:spPr>
          <a:xfrm>
            <a:off x="1043608" y="5151199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err="1" smtClean="0">
                <a:solidFill>
                  <a:srgbClr val="0000FF"/>
                </a:solidFill>
                <a:latin typeface="Comic Sans MS" pitchFamily="66" charset="0"/>
              </a:rPr>
              <a:t>z</a:t>
            </a:r>
            <a:r>
              <a:rPr lang="es-ES" sz="1400" b="1" dirty="0" err="1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A</a:t>
            </a:r>
            <a:r>
              <a:rPr lang="es-ES" sz="2400" b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r>
              <a:rPr lang="es-ES" sz="2400" b="1" dirty="0">
                <a:solidFill>
                  <a:srgbClr val="0000FF"/>
                </a:solidFill>
                <a:latin typeface="Comic Sans MS" pitchFamily="66" charset="0"/>
              </a:rPr>
              <a:t>= </a:t>
            </a:r>
            <a:endParaRPr lang="es-AR" sz="2400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20" name="19 CuadroTexto"/>
          <p:cNvSpPr txBox="1"/>
          <p:nvPr/>
        </p:nvSpPr>
        <p:spPr>
          <a:xfrm>
            <a:off x="1691680" y="4976703"/>
            <a:ext cx="13681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rgbClr val="0000FF"/>
                </a:solidFill>
                <a:latin typeface="Comic Sans MS" pitchFamily="66" charset="0"/>
              </a:rPr>
              <a:t>8 - </a:t>
            </a:r>
            <a:r>
              <a:rPr lang="es-ES" sz="24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5</a:t>
            </a:r>
            <a:r>
              <a:rPr lang="es-ES" sz="2400" b="1" dirty="0" smtClean="0">
                <a:solidFill>
                  <a:srgbClr val="0000FF"/>
                </a:solidFill>
                <a:latin typeface="Comic Sans MS" pitchFamily="66" charset="0"/>
              </a:rPr>
              <a:t>  </a:t>
            </a:r>
            <a:endParaRPr lang="es-AR" sz="2400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2123728" y="5415607"/>
            <a:ext cx="3706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2</a:t>
            </a:r>
            <a:endParaRPr lang="es-AR" sz="1600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  <p:cxnSp>
        <p:nvCxnSpPr>
          <p:cNvPr id="22" name="21 Conector recto"/>
          <p:cNvCxnSpPr/>
          <p:nvPr/>
        </p:nvCxnSpPr>
        <p:spPr>
          <a:xfrm>
            <a:off x="1763688" y="5408751"/>
            <a:ext cx="1296144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22 CuadroTexto"/>
          <p:cNvSpPr txBox="1"/>
          <p:nvPr/>
        </p:nvSpPr>
        <p:spPr>
          <a:xfrm>
            <a:off x="5436096" y="5151199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err="1" smtClean="0">
                <a:solidFill>
                  <a:srgbClr val="0000FF"/>
                </a:solidFill>
                <a:latin typeface="Comic Sans MS" pitchFamily="66" charset="0"/>
              </a:rPr>
              <a:t>z</a:t>
            </a:r>
            <a:r>
              <a:rPr lang="es-ES" sz="1400" b="1" dirty="0" err="1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B</a:t>
            </a:r>
            <a:r>
              <a:rPr lang="es-ES" sz="2400" b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r>
              <a:rPr lang="es-ES" sz="2400" b="1" dirty="0">
                <a:solidFill>
                  <a:srgbClr val="0000FF"/>
                </a:solidFill>
                <a:latin typeface="Comic Sans MS" pitchFamily="66" charset="0"/>
              </a:rPr>
              <a:t>= </a:t>
            </a:r>
            <a:endParaRPr lang="es-AR" sz="2400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6088360" y="4976703"/>
            <a:ext cx="13681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>
                <a:solidFill>
                  <a:srgbClr val="0000FF"/>
                </a:solidFill>
                <a:latin typeface="Comic Sans MS" pitchFamily="66" charset="0"/>
              </a:rPr>
              <a:t>8</a:t>
            </a:r>
            <a:r>
              <a:rPr lang="es-ES" sz="2400" b="1" dirty="0" smtClean="0">
                <a:solidFill>
                  <a:srgbClr val="0000FF"/>
                </a:solidFill>
                <a:latin typeface="Comic Sans MS" pitchFamily="66" charset="0"/>
              </a:rPr>
              <a:t> - </a:t>
            </a:r>
            <a:r>
              <a:rPr lang="es-ES" sz="24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9</a:t>
            </a:r>
            <a:r>
              <a:rPr lang="es-ES" sz="2400" b="1" dirty="0" smtClean="0">
                <a:solidFill>
                  <a:srgbClr val="0000FF"/>
                </a:solidFill>
                <a:latin typeface="Comic Sans MS" pitchFamily="66" charset="0"/>
              </a:rPr>
              <a:t>  </a:t>
            </a:r>
            <a:endParaRPr lang="es-AR" sz="2400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6444208" y="5415607"/>
            <a:ext cx="6928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0,5</a:t>
            </a:r>
            <a:endParaRPr lang="es-AR" sz="1600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  <p:cxnSp>
        <p:nvCxnSpPr>
          <p:cNvPr id="26" name="25 Conector recto"/>
          <p:cNvCxnSpPr/>
          <p:nvPr/>
        </p:nvCxnSpPr>
        <p:spPr>
          <a:xfrm>
            <a:off x="6160368" y="5408751"/>
            <a:ext cx="1296144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27 CuadroTexto"/>
          <p:cNvSpPr txBox="1"/>
          <p:nvPr/>
        </p:nvSpPr>
        <p:spPr>
          <a:xfrm>
            <a:off x="6506104" y="2405648"/>
            <a:ext cx="10903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6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</a:t>
            </a:r>
            <a:r>
              <a:rPr lang="es-ES" sz="14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B</a:t>
            </a:r>
            <a:r>
              <a:rPr lang="es-ES" sz="24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= 9</a:t>
            </a:r>
            <a:endParaRPr lang="es-AR" sz="2400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29" name="28 CuadroTexto"/>
          <p:cNvSpPr txBox="1"/>
          <p:nvPr/>
        </p:nvSpPr>
        <p:spPr>
          <a:xfrm>
            <a:off x="6479816" y="2993906"/>
            <a:ext cx="162897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6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</a:t>
            </a:r>
            <a:r>
              <a:rPr lang="es-ES" sz="14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B</a:t>
            </a:r>
            <a:r>
              <a:rPr lang="es-ES" sz="24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= 0,5</a:t>
            </a:r>
            <a:r>
              <a:rPr lang="es-ES" sz="40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 </a:t>
            </a:r>
            <a:endParaRPr lang="es-AR" sz="2400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30" name="29 CuadroTexto"/>
          <p:cNvSpPr txBox="1"/>
          <p:nvPr/>
        </p:nvSpPr>
        <p:spPr>
          <a:xfrm>
            <a:off x="2983632" y="5168240"/>
            <a:ext cx="10134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= 1,5</a:t>
            </a:r>
            <a:endParaRPr lang="es-AR" sz="1600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32" name="31 CuadroTexto"/>
          <p:cNvSpPr txBox="1"/>
          <p:nvPr/>
        </p:nvSpPr>
        <p:spPr>
          <a:xfrm>
            <a:off x="7365072" y="5172432"/>
            <a:ext cx="8803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= -2</a:t>
            </a:r>
            <a:endParaRPr lang="es-AR" sz="1600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9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3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5" grpId="0"/>
      <p:bldP spid="6" grpId="0"/>
      <p:bldP spid="7" grpId="0"/>
      <p:bldP spid="9" grpId="0"/>
      <p:bldP spid="10" grpId="0"/>
      <p:bldP spid="19" grpId="0"/>
      <p:bldP spid="20" grpId="0"/>
      <p:bldP spid="21" grpId="0"/>
      <p:bldP spid="23" grpId="0"/>
      <p:bldP spid="24" grpId="0"/>
      <p:bldP spid="25" grpId="0"/>
      <p:bldP spid="28" grpId="0"/>
      <p:bldP spid="29" grpId="0"/>
      <p:bldP spid="30" grpId="0"/>
      <p:bldP spid="3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61 Elipse"/>
          <p:cNvSpPr/>
          <p:nvPr/>
        </p:nvSpPr>
        <p:spPr>
          <a:xfrm>
            <a:off x="2669312" y="4945360"/>
            <a:ext cx="576064" cy="576064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1" name="60 Elipse"/>
          <p:cNvSpPr/>
          <p:nvPr/>
        </p:nvSpPr>
        <p:spPr>
          <a:xfrm>
            <a:off x="6622896" y="2848744"/>
            <a:ext cx="576064" cy="576064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0" name="59 Rectángulo redondeado"/>
          <p:cNvSpPr/>
          <p:nvPr/>
        </p:nvSpPr>
        <p:spPr>
          <a:xfrm>
            <a:off x="251520" y="188640"/>
            <a:ext cx="8640960" cy="201622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6" name="5 Conector recto"/>
          <p:cNvCxnSpPr/>
          <p:nvPr/>
        </p:nvCxnSpPr>
        <p:spPr>
          <a:xfrm>
            <a:off x="539552" y="533440"/>
            <a:ext cx="777686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Rectángulo"/>
          <p:cNvSpPr/>
          <p:nvPr/>
        </p:nvSpPr>
        <p:spPr>
          <a:xfrm>
            <a:off x="8388424" y="332656"/>
            <a:ext cx="3209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x</a:t>
            </a:r>
            <a:endParaRPr lang="es-AR" dirty="0"/>
          </a:p>
        </p:txBody>
      </p:sp>
      <p:sp>
        <p:nvSpPr>
          <p:cNvPr id="8" name="7 Rectángulo"/>
          <p:cNvSpPr/>
          <p:nvPr/>
        </p:nvSpPr>
        <p:spPr>
          <a:xfrm>
            <a:off x="4376568" y="557292"/>
            <a:ext cx="39145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8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</a:t>
            </a:r>
            <a:endParaRPr lang="es-AR" sz="2800" dirty="0"/>
          </a:p>
        </p:txBody>
      </p:sp>
      <p:sp>
        <p:nvSpPr>
          <p:cNvPr id="10" name="9 Rectángulo"/>
          <p:cNvSpPr/>
          <p:nvPr/>
        </p:nvSpPr>
        <p:spPr>
          <a:xfrm>
            <a:off x="5738053" y="555536"/>
            <a:ext cx="8274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8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+</a:t>
            </a:r>
            <a:endParaRPr lang="es-AR" sz="2800" dirty="0"/>
          </a:p>
        </p:txBody>
      </p:sp>
      <p:sp>
        <p:nvSpPr>
          <p:cNvPr id="11" name="10 Rectángulo"/>
          <p:cNvSpPr/>
          <p:nvPr/>
        </p:nvSpPr>
        <p:spPr>
          <a:xfrm>
            <a:off x="2566824" y="551344"/>
            <a:ext cx="8274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8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-</a:t>
            </a:r>
            <a:endParaRPr lang="es-AR" sz="2800" dirty="0"/>
          </a:p>
        </p:txBody>
      </p:sp>
      <p:cxnSp>
        <p:nvCxnSpPr>
          <p:cNvPr id="13" name="12 Conector recto"/>
          <p:cNvCxnSpPr/>
          <p:nvPr/>
        </p:nvCxnSpPr>
        <p:spPr>
          <a:xfrm>
            <a:off x="4585712" y="389424"/>
            <a:ext cx="0" cy="28803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6156176" y="389424"/>
            <a:ext cx="0" cy="28803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2987824" y="389424"/>
            <a:ext cx="0" cy="28803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570032" y="1556792"/>
            <a:ext cx="777686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Rectángulo"/>
          <p:cNvSpPr/>
          <p:nvPr/>
        </p:nvSpPr>
        <p:spPr>
          <a:xfrm>
            <a:off x="8388424" y="1325528"/>
            <a:ext cx="3080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z</a:t>
            </a:r>
            <a:endParaRPr lang="es-AR" dirty="0"/>
          </a:p>
        </p:txBody>
      </p:sp>
      <p:sp>
        <p:nvSpPr>
          <p:cNvPr id="19" name="18 Rectángulo"/>
          <p:cNvSpPr/>
          <p:nvPr/>
        </p:nvSpPr>
        <p:spPr>
          <a:xfrm>
            <a:off x="4407048" y="1628800"/>
            <a:ext cx="3722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0</a:t>
            </a:r>
            <a:endParaRPr lang="es-AR" sz="2400" dirty="0"/>
          </a:p>
        </p:txBody>
      </p:sp>
      <p:sp>
        <p:nvSpPr>
          <p:cNvPr id="20" name="19 Rectángulo"/>
          <p:cNvSpPr/>
          <p:nvPr/>
        </p:nvSpPr>
        <p:spPr>
          <a:xfrm>
            <a:off x="5799013" y="1624608"/>
            <a:ext cx="5597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+1</a:t>
            </a:r>
            <a:endParaRPr lang="es-AR" sz="2400" dirty="0"/>
          </a:p>
        </p:txBody>
      </p:sp>
      <p:sp>
        <p:nvSpPr>
          <p:cNvPr id="21" name="20 Rectángulo"/>
          <p:cNvSpPr/>
          <p:nvPr/>
        </p:nvSpPr>
        <p:spPr>
          <a:xfrm>
            <a:off x="2627784" y="1620416"/>
            <a:ext cx="5597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-1</a:t>
            </a:r>
            <a:endParaRPr lang="es-AR" sz="2400" dirty="0"/>
          </a:p>
        </p:txBody>
      </p:sp>
      <p:cxnSp>
        <p:nvCxnSpPr>
          <p:cNvPr id="22" name="21 Conector recto"/>
          <p:cNvCxnSpPr/>
          <p:nvPr/>
        </p:nvCxnSpPr>
        <p:spPr>
          <a:xfrm>
            <a:off x="4585712" y="1382296"/>
            <a:ext cx="0" cy="28803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"/>
          <p:cNvCxnSpPr/>
          <p:nvPr/>
        </p:nvCxnSpPr>
        <p:spPr>
          <a:xfrm>
            <a:off x="6156176" y="1382296"/>
            <a:ext cx="0" cy="28803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"/>
          <p:cNvCxnSpPr/>
          <p:nvPr/>
        </p:nvCxnSpPr>
        <p:spPr>
          <a:xfrm>
            <a:off x="2987824" y="1382296"/>
            <a:ext cx="0" cy="28803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recto"/>
          <p:cNvCxnSpPr/>
          <p:nvPr/>
        </p:nvCxnSpPr>
        <p:spPr>
          <a:xfrm>
            <a:off x="539552" y="2837696"/>
            <a:ext cx="777686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Rectángulo"/>
          <p:cNvSpPr/>
          <p:nvPr/>
        </p:nvSpPr>
        <p:spPr>
          <a:xfrm>
            <a:off x="8388424" y="2636912"/>
            <a:ext cx="3209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x</a:t>
            </a:r>
            <a:endParaRPr lang="es-AR" dirty="0"/>
          </a:p>
        </p:txBody>
      </p:sp>
      <p:sp>
        <p:nvSpPr>
          <p:cNvPr id="27" name="26 Rectángulo"/>
          <p:cNvSpPr/>
          <p:nvPr/>
        </p:nvSpPr>
        <p:spPr>
          <a:xfrm>
            <a:off x="4376568" y="2905780"/>
            <a:ext cx="3722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5</a:t>
            </a:r>
            <a:endParaRPr lang="es-AR" sz="2400" dirty="0"/>
          </a:p>
        </p:txBody>
      </p:sp>
      <p:sp>
        <p:nvSpPr>
          <p:cNvPr id="28" name="27 Rectángulo"/>
          <p:cNvSpPr/>
          <p:nvPr/>
        </p:nvSpPr>
        <p:spPr>
          <a:xfrm>
            <a:off x="6732240" y="2895327"/>
            <a:ext cx="3722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8</a:t>
            </a:r>
            <a:endParaRPr lang="es-AR" sz="2400" dirty="0"/>
          </a:p>
        </p:txBody>
      </p:sp>
      <p:cxnSp>
        <p:nvCxnSpPr>
          <p:cNvPr id="30" name="29 Conector recto"/>
          <p:cNvCxnSpPr/>
          <p:nvPr/>
        </p:nvCxnSpPr>
        <p:spPr>
          <a:xfrm>
            <a:off x="4585712" y="2693680"/>
            <a:ext cx="0" cy="28803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recto"/>
          <p:cNvCxnSpPr/>
          <p:nvPr/>
        </p:nvCxnSpPr>
        <p:spPr>
          <a:xfrm>
            <a:off x="6914722" y="2693680"/>
            <a:ext cx="0" cy="28803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Conector recto"/>
          <p:cNvCxnSpPr/>
          <p:nvPr/>
        </p:nvCxnSpPr>
        <p:spPr>
          <a:xfrm>
            <a:off x="570032" y="3660264"/>
            <a:ext cx="777686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33 Rectángulo"/>
          <p:cNvSpPr/>
          <p:nvPr/>
        </p:nvSpPr>
        <p:spPr>
          <a:xfrm>
            <a:off x="8388424" y="3429000"/>
            <a:ext cx="3080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z</a:t>
            </a:r>
            <a:endParaRPr lang="es-AR" dirty="0"/>
          </a:p>
        </p:txBody>
      </p:sp>
      <p:sp>
        <p:nvSpPr>
          <p:cNvPr id="35" name="34 Rectángulo"/>
          <p:cNvSpPr/>
          <p:nvPr/>
        </p:nvSpPr>
        <p:spPr>
          <a:xfrm>
            <a:off x="4407048" y="3732272"/>
            <a:ext cx="3722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0</a:t>
            </a:r>
            <a:endParaRPr lang="es-AR" sz="2400" dirty="0"/>
          </a:p>
        </p:txBody>
      </p:sp>
      <p:sp>
        <p:nvSpPr>
          <p:cNvPr id="36" name="35 Rectángulo"/>
          <p:cNvSpPr/>
          <p:nvPr/>
        </p:nvSpPr>
        <p:spPr>
          <a:xfrm>
            <a:off x="6444208" y="3717032"/>
            <a:ext cx="8803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+1,5</a:t>
            </a:r>
            <a:endParaRPr lang="es-AR" sz="2400" dirty="0"/>
          </a:p>
        </p:txBody>
      </p:sp>
      <p:cxnSp>
        <p:nvCxnSpPr>
          <p:cNvPr id="38" name="37 Conector recto"/>
          <p:cNvCxnSpPr/>
          <p:nvPr/>
        </p:nvCxnSpPr>
        <p:spPr>
          <a:xfrm>
            <a:off x="4585712" y="3485768"/>
            <a:ext cx="0" cy="28803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recto"/>
          <p:cNvCxnSpPr/>
          <p:nvPr/>
        </p:nvCxnSpPr>
        <p:spPr>
          <a:xfrm>
            <a:off x="6899667" y="3485768"/>
            <a:ext cx="0" cy="28803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42 Conector recto"/>
          <p:cNvCxnSpPr/>
          <p:nvPr/>
        </p:nvCxnSpPr>
        <p:spPr>
          <a:xfrm>
            <a:off x="539552" y="4925928"/>
            <a:ext cx="777686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43 Rectángulo"/>
          <p:cNvSpPr/>
          <p:nvPr/>
        </p:nvSpPr>
        <p:spPr>
          <a:xfrm>
            <a:off x="8388424" y="4725144"/>
            <a:ext cx="3209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x</a:t>
            </a:r>
            <a:endParaRPr lang="es-AR" dirty="0"/>
          </a:p>
        </p:txBody>
      </p:sp>
      <p:sp>
        <p:nvSpPr>
          <p:cNvPr id="45" name="44 Rectángulo"/>
          <p:cNvSpPr/>
          <p:nvPr/>
        </p:nvSpPr>
        <p:spPr>
          <a:xfrm>
            <a:off x="4391808" y="4994012"/>
            <a:ext cx="3722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9</a:t>
            </a:r>
            <a:endParaRPr lang="es-AR" sz="2400" dirty="0"/>
          </a:p>
        </p:txBody>
      </p:sp>
      <p:sp>
        <p:nvSpPr>
          <p:cNvPr id="46" name="45 Rectángulo"/>
          <p:cNvSpPr/>
          <p:nvPr/>
        </p:nvSpPr>
        <p:spPr>
          <a:xfrm>
            <a:off x="2771800" y="4998799"/>
            <a:ext cx="3722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8</a:t>
            </a:r>
            <a:endParaRPr lang="es-AR" sz="2400" dirty="0"/>
          </a:p>
        </p:txBody>
      </p:sp>
      <p:cxnSp>
        <p:nvCxnSpPr>
          <p:cNvPr id="47" name="46 Conector recto"/>
          <p:cNvCxnSpPr/>
          <p:nvPr/>
        </p:nvCxnSpPr>
        <p:spPr>
          <a:xfrm>
            <a:off x="4585712" y="4781912"/>
            <a:ext cx="0" cy="28803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47 Conector recto"/>
          <p:cNvCxnSpPr/>
          <p:nvPr/>
        </p:nvCxnSpPr>
        <p:spPr>
          <a:xfrm>
            <a:off x="2954282" y="4797152"/>
            <a:ext cx="0" cy="28803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48 Conector recto"/>
          <p:cNvCxnSpPr/>
          <p:nvPr/>
        </p:nvCxnSpPr>
        <p:spPr>
          <a:xfrm>
            <a:off x="570032" y="5733256"/>
            <a:ext cx="777686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49 Rectángulo"/>
          <p:cNvSpPr/>
          <p:nvPr/>
        </p:nvSpPr>
        <p:spPr>
          <a:xfrm>
            <a:off x="8388424" y="5501992"/>
            <a:ext cx="3080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z</a:t>
            </a:r>
            <a:endParaRPr lang="es-AR" dirty="0"/>
          </a:p>
        </p:txBody>
      </p:sp>
      <p:sp>
        <p:nvSpPr>
          <p:cNvPr id="51" name="50 Rectángulo"/>
          <p:cNvSpPr/>
          <p:nvPr/>
        </p:nvSpPr>
        <p:spPr>
          <a:xfrm>
            <a:off x="4407048" y="5805264"/>
            <a:ext cx="3722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0</a:t>
            </a:r>
            <a:endParaRPr lang="es-AR" sz="2400" dirty="0"/>
          </a:p>
        </p:txBody>
      </p:sp>
      <p:sp>
        <p:nvSpPr>
          <p:cNvPr id="52" name="51 Rectángulo"/>
          <p:cNvSpPr/>
          <p:nvPr/>
        </p:nvSpPr>
        <p:spPr>
          <a:xfrm>
            <a:off x="2644079" y="5805264"/>
            <a:ext cx="5597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-2</a:t>
            </a:r>
            <a:endParaRPr lang="es-AR" sz="2400" dirty="0"/>
          </a:p>
        </p:txBody>
      </p:sp>
      <p:cxnSp>
        <p:nvCxnSpPr>
          <p:cNvPr id="53" name="52 Conector recto"/>
          <p:cNvCxnSpPr/>
          <p:nvPr/>
        </p:nvCxnSpPr>
        <p:spPr>
          <a:xfrm>
            <a:off x="4585712" y="5558760"/>
            <a:ext cx="0" cy="28803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2954467" y="5558760"/>
            <a:ext cx="0" cy="28803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57 CuadroTexto"/>
          <p:cNvSpPr txBox="1"/>
          <p:nvPr/>
        </p:nvSpPr>
        <p:spPr>
          <a:xfrm>
            <a:off x="179512" y="2348880"/>
            <a:ext cx="1440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smtClean="0">
                <a:solidFill>
                  <a:srgbClr val="0000FF"/>
                </a:solidFill>
                <a:latin typeface="Comic Sans MS" pitchFamily="66" charset="0"/>
              </a:rPr>
              <a:t>Alejandro</a:t>
            </a:r>
            <a:endParaRPr lang="es-AR" sz="2000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59" name="58 CuadroTexto"/>
          <p:cNvSpPr txBox="1"/>
          <p:nvPr/>
        </p:nvSpPr>
        <p:spPr>
          <a:xfrm>
            <a:off x="179512" y="4493880"/>
            <a:ext cx="1440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smtClean="0">
                <a:solidFill>
                  <a:srgbClr val="0000FF"/>
                </a:solidFill>
                <a:latin typeface="Comic Sans MS" pitchFamily="66" charset="0"/>
              </a:rPr>
              <a:t>Sebastián</a:t>
            </a:r>
            <a:endParaRPr lang="es-AR" sz="2000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1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600" decel="100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600" decel="100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600" decel="100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600" decel="100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2000"/>
                            </p:stCondLst>
                            <p:childTnLst>
                              <p:par>
                                <p:cTn id="13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600" decel="100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600" decel="100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600" decel="100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600" decel="100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61" grpId="0" animBg="1"/>
      <p:bldP spid="60" grpId="0" animBg="1"/>
      <p:bldP spid="18" grpId="0"/>
      <p:bldP spid="19" grpId="0"/>
      <p:bldP spid="20" grpId="0"/>
      <p:bldP spid="21" grpId="0"/>
      <p:bldP spid="26" grpId="0"/>
      <p:bldP spid="27" grpId="0"/>
      <p:bldP spid="28" grpId="0"/>
      <p:bldP spid="34" grpId="0"/>
      <p:bldP spid="35" grpId="0"/>
      <p:bldP spid="36" grpId="0"/>
      <p:bldP spid="44" grpId="0"/>
      <p:bldP spid="45" grpId="0"/>
      <p:bldP spid="46" grpId="0"/>
      <p:bldP spid="50" grpId="0"/>
      <p:bldP spid="51" grpId="0"/>
      <p:bldP spid="52" grpId="0"/>
      <p:bldP spid="58" grpId="0"/>
      <p:bldP spid="5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50 Elipse"/>
          <p:cNvSpPr/>
          <p:nvPr/>
        </p:nvSpPr>
        <p:spPr>
          <a:xfrm>
            <a:off x="1187624" y="4385664"/>
            <a:ext cx="108000" cy="1080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2" name="51 Elipse"/>
          <p:cNvSpPr/>
          <p:nvPr/>
        </p:nvSpPr>
        <p:spPr>
          <a:xfrm>
            <a:off x="6768256" y="4385664"/>
            <a:ext cx="108000" cy="1080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4 CuadroTexto"/>
          <p:cNvSpPr txBox="1"/>
          <p:nvPr/>
        </p:nvSpPr>
        <p:spPr>
          <a:xfrm>
            <a:off x="539552" y="188640"/>
            <a:ext cx="8135560" cy="707886"/>
          </a:xfrm>
          <a:prstGeom prst="rect">
            <a:avLst/>
          </a:prstGeom>
          <a:noFill/>
          <a:ln w="9525"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s-ES" sz="4000" b="1" dirty="0" smtClean="0">
                <a:solidFill>
                  <a:srgbClr val="0000FF"/>
                </a:solidFill>
                <a:latin typeface="Comic Sans MS" pitchFamily="66" charset="0"/>
              </a:rPr>
              <a:t>Diagrama de caja y extensiones</a:t>
            </a:r>
            <a:endParaRPr lang="es-AR" sz="4000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539552" y="1201976"/>
            <a:ext cx="3877985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x: Media </a:t>
            </a:r>
            <a:r>
              <a:rPr lang="es-ES" sz="2400" b="1" dirty="0" err="1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muestral</a:t>
            </a:r>
            <a:endParaRPr lang="es-ES" sz="2400" b="1" dirty="0" smtClean="0">
              <a:solidFill>
                <a:srgbClr val="0000FF"/>
              </a:solidFill>
              <a:latin typeface="Comic Sans MS" pitchFamily="66" charset="0"/>
              <a:sym typeface="Symbol"/>
            </a:endParaRPr>
          </a:p>
          <a:p>
            <a:r>
              <a:rPr lang="es-ES" sz="24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Me: Mediana</a:t>
            </a:r>
          </a:p>
          <a:p>
            <a:r>
              <a:rPr lang="es-ES" sz="24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Q</a:t>
            </a:r>
            <a:r>
              <a:rPr lang="es-ES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1</a:t>
            </a:r>
            <a:r>
              <a:rPr lang="es-ES" sz="24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: Primer </a:t>
            </a:r>
            <a:r>
              <a:rPr lang="es-ES" sz="2400" b="1" dirty="0" err="1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cuartil</a:t>
            </a:r>
            <a:endParaRPr lang="es-ES" sz="2400" b="1" dirty="0" smtClean="0">
              <a:solidFill>
                <a:srgbClr val="0000FF"/>
              </a:solidFill>
              <a:latin typeface="Comic Sans MS" pitchFamily="66" charset="0"/>
              <a:sym typeface="Symbol"/>
            </a:endParaRPr>
          </a:p>
          <a:p>
            <a:r>
              <a:rPr lang="es-ES" sz="24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Q</a:t>
            </a:r>
            <a:r>
              <a:rPr lang="es-ES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3</a:t>
            </a:r>
            <a:r>
              <a:rPr lang="es-ES" sz="24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: Tercer </a:t>
            </a:r>
            <a:r>
              <a:rPr lang="es-ES" sz="2400" b="1" dirty="0" err="1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cuartil</a:t>
            </a:r>
            <a:endParaRPr lang="es-ES" sz="2400" b="1" dirty="0" smtClean="0">
              <a:solidFill>
                <a:srgbClr val="0000FF"/>
              </a:solidFill>
              <a:latin typeface="Comic Sans MS" pitchFamily="66" charset="0"/>
              <a:sym typeface="Symbol"/>
            </a:endParaRPr>
          </a:p>
          <a:p>
            <a:r>
              <a:rPr lang="es-ES" sz="2400" b="1" dirty="0" err="1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RI</a:t>
            </a:r>
            <a:r>
              <a:rPr lang="es-ES" sz="24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: Rango </a:t>
            </a:r>
            <a:r>
              <a:rPr lang="es-ES" sz="2400" b="1" dirty="0" err="1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intercuartílico</a:t>
            </a:r>
            <a:endParaRPr lang="es-ES" sz="2400" b="1" dirty="0" smtClean="0">
              <a:solidFill>
                <a:srgbClr val="0000FF"/>
              </a:solidFill>
              <a:latin typeface="Comic Sans MS" pitchFamily="66" charset="0"/>
              <a:sym typeface="Symbol"/>
            </a:endParaRPr>
          </a:p>
        </p:txBody>
      </p:sp>
      <p:cxnSp>
        <p:nvCxnSpPr>
          <p:cNvPr id="14" name="13 Conector recto"/>
          <p:cNvCxnSpPr/>
          <p:nvPr/>
        </p:nvCxnSpPr>
        <p:spPr>
          <a:xfrm>
            <a:off x="611560" y="1319704"/>
            <a:ext cx="216024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CuadroTexto"/>
          <p:cNvSpPr txBox="1"/>
          <p:nvPr/>
        </p:nvSpPr>
        <p:spPr>
          <a:xfrm>
            <a:off x="5508601" y="1201976"/>
            <a:ext cx="3167855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Referencias:</a:t>
            </a:r>
          </a:p>
          <a:p>
            <a:r>
              <a:rPr lang="es-ES" sz="2400" b="1" dirty="0" err="1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Ref</a:t>
            </a:r>
            <a:r>
              <a:rPr lang="es-ES" sz="24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 1: Q</a:t>
            </a:r>
            <a:r>
              <a:rPr lang="es-ES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1</a:t>
            </a:r>
            <a:r>
              <a:rPr lang="es-ES" sz="24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 – 3.RI</a:t>
            </a:r>
          </a:p>
          <a:p>
            <a:r>
              <a:rPr lang="es-ES" sz="2400" b="1" dirty="0" err="1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Ref</a:t>
            </a:r>
            <a:r>
              <a:rPr lang="es-ES" sz="24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 2: Q</a:t>
            </a:r>
            <a:r>
              <a:rPr lang="es-ES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1</a:t>
            </a:r>
            <a:r>
              <a:rPr lang="es-ES" sz="24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 – 1,5.RI</a:t>
            </a:r>
            <a:endParaRPr lang="es-AR" sz="2400" b="1" dirty="0" smtClean="0">
              <a:solidFill>
                <a:srgbClr val="0000FF"/>
              </a:solidFill>
              <a:latin typeface="Symbol" pitchFamily="18" charset="2"/>
            </a:endParaRPr>
          </a:p>
          <a:p>
            <a:r>
              <a:rPr lang="es-ES" sz="2400" b="1" dirty="0" err="1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Ref</a:t>
            </a:r>
            <a:r>
              <a:rPr lang="es-ES" sz="24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 3: Q</a:t>
            </a:r>
            <a:r>
              <a:rPr lang="es-ES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3</a:t>
            </a:r>
            <a:r>
              <a:rPr lang="es-ES" sz="24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 + 1,5.RI</a:t>
            </a:r>
            <a:endParaRPr lang="es-AR" sz="2400" b="1" dirty="0" smtClean="0">
              <a:solidFill>
                <a:srgbClr val="0000FF"/>
              </a:solidFill>
              <a:latin typeface="Symbol" pitchFamily="18" charset="2"/>
            </a:endParaRPr>
          </a:p>
          <a:p>
            <a:r>
              <a:rPr lang="es-ES" sz="2400" b="1" dirty="0" err="1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Ref</a:t>
            </a:r>
            <a:r>
              <a:rPr lang="es-ES" sz="24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 4: Q</a:t>
            </a:r>
            <a:r>
              <a:rPr lang="es-ES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3</a:t>
            </a:r>
            <a:r>
              <a:rPr lang="es-ES" sz="24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 + 3.RI</a:t>
            </a:r>
            <a:endParaRPr lang="es-AR" sz="2400" b="1" dirty="0">
              <a:solidFill>
                <a:srgbClr val="0000FF"/>
              </a:solidFill>
              <a:latin typeface="Symbol" pitchFamily="18" charset="2"/>
            </a:endParaRPr>
          </a:p>
        </p:txBody>
      </p:sp>
      <p:cxnSp>
        <p:nvCxnSpPr>
          <p:cNvPr id="17" name="16 Conector recto"/>
          <p:cNvCxnSpPr/>
          <p:nvPr/>
        </p:nvCxnSpPr>
        <p:spPr>
          <a:xfrm>
            <a:off x="0" y="5553032"/>
            <a:ext cx="9144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Rectángulo"/>
          <p:cNvSpPr/>
          <p:nvPr/>
        </p:nvSpPr>
        <p:spPr>
          <a:xfrm>
            <a:off x="8823078" y="5229200"/>
            <a:ext cx="3209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x</a:t>
            </a:r>
            <a:endParaRPr lang="es-AR" dirty="0"/>
          </a:p>
        </p:txBody>
      </p:sp>
      <p:sp>
        <p:nvSpPr>
          <p:cNvPr id="19" name="18 Rectángulo"/>
          <p:cNvSpPr/>
          <p:nvPr/>
        </p:nvSpPr>
        <p:spPr>
          <a:xfrm>
            <a:off x="4772784" y="5667431"/>
            <a:ext cx="5790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Q</a:t>
            </a:r>
            <a:r>
              <a:rPr lang="es-ES" sz="14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3</a:t>
            </a:r>
            <a:endParaRPr lang="es-AR" sz="2400" dirty="0"/>
          </a:p>
        </p:txBody>
      </p:sp>
      <p:sp>
        <p:nvSpPr>
          <p:cNvPr id="20" name="19 Rectángulo"/>
          <p:cNvSpPr/>
          <p:nvPr/>
        </p:nvSpPr>
        <p:spPr>
          <a:xfrm>
            <a:off x="3681736" y="5667431"/>
            <a:ext cx="5790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Q</a:t>
            </a:r>
            <a:r>
              <a:rPr lang="es-ES" sz="16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1</a:t>
            </a:r>
            <a:endParaRPr lang="es-AR" sz="2400" dirty="0"/>
          </a:p>
        </p:txBody>
      </p:sp>
      <p:cxnSp>
        <p:nvCxnSpPr>
          <p:cNvPr id="21" name="20 Conector recto"/>
          <p:cNvCxnSpPr/>
          <p:nvPr/>
        </p:nvCxnSpPr>
        <p:spPr>
          <a:xfrm>
            <a:off x="5001465" y="5420927"/>
            <a:ext cx="0" cy="28803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"/>
          <p:cNvCxnSpPr/>
          <p:nvPr/>
        </p:nvCxnSpPr>
        <p:spPr>
          <a:xfrm>
            <a:off x="3915924" y="5420927"/>
            <a:ext cx="0" cy="28803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22 Rectángulo"/>
          <p:cNvSpPr/>
          <p:nvPr/>
        </p:nvSpPr>
        <p:spPr>
          <a:xfrm>
            <a:off x="3924048" y="4112872"/>
            <a:ext cx="1080000" cy="64807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26" name="25 Conector recto"/>
          <p:cNvCxnSpPr/>
          <p:nvPr/>
        </p:nvCxnSpPr>
        <p:spPr>
          <a:xfrm flipV="1">
            <a:off x="683568" y="3717032"/>
            <a:ext cx="0" cy="1836000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/>
          <p:nvPr/>
        </p:nvCxnSpPr>
        <p:spPr>
          <a:xfrm flipV="1">
            <a:off x="8259648" y="3717032"/>
            <a:ext cx="0" cy="1836000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recto"/>
          <p:cNvCxnSpPr/>
          <p:nvPr/>
        </p:nvCxnSpPr>
        <p:spPr>
          <a:xfrm flipV="1">
            <a:off x="6644992" y="3717032"/>
            <a:ext cx="0" cy="1836000"/>
          </a:xfrm>
          <a:prstGeom prst="line">
            <a:avLst/>
          </a:prstGeom>
          <a:ln w="28575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1 Conector recto"/>
          <p:cNvCxnSpPr/>
          <p:nvPr/>
        </p:nvCxnSpPr>
        <p:spPr>
          <a:xfrm flipV="1">
            <a:off x="2267744" y="3717032"/>
            <a:ext cx="0" cy="1836000"/>
          </a:xfrm>
          <a:prstGeom prst="line">
            <a:avLst/>
          </a:prstGeom>
          <a:ln w="28575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3 Conector recto"/>
          <p:cNvCxnSpPr/>
          <p:nvPr/>
        </p:nvCxnSpPr>
        <p:spPr>
          <a:xfrm>
            <a:off x="4196720" y="4112872"/>
            <a:ext cx="0" cy="64807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34 Rectángulo"/>
          <p:cNvSpPr/>
          <p:nvPr/>
        </p:nvSpPr>
        <p:spPr>
          <a:xfrm>
            <a:off x="3966707" y="6017018"/>
            <a:ext cx="55335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0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Me</a:t>
            </a:r>
            <a:endParaRPr lang="es-AR" sz="2000" dirty="0"/>
          </a:p>
        </p:txBody>
      </p:sp>
      <p:cxnSp>
        <p:nvCxnSpPr>
          <p:cNvPr id="36" name="35 Conector recto"/>
          <p:cNvCxnSpPr/>
          <p:nvPr/>
        </p:nvCxnSpPr>
        <p:spPr>
          <a:xfrm>
            <a:off x="4200895" y="5420927"/>
            <a:ext cx="0" cy="28803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recto"/>
          <p:cNvCxnSpPr/>
          <p:nvPr/>
        </p:nvCxnSpPr>
        <p:spPr>
          <a:xfrm>
            <a:off x="4196720" y="5697048"/>
            <a:ext cx="0" cy="360000"/>
          </a:xfrm>
          <a:prstGeom prst="line">
            <a:avLst/>
          </a:prstGeom>
          <a:ln w="28575">
            <a:solidFill>
              <a:srgbClr val="0000FF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38 Rectángulo"/>
          <p:cNvSpPr/>
          <p:nvPr/>
        </p:nvSpPr>
        <p:spPr>
          <a:xfrm>
            <a:off x="288856" y="5548840"/>
            <a:ext cx="7777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0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Ref1</a:t>
            </a:r>
            <a:endParaRPr lang="es-AR" sz="2000" dirty="0"/>
          </a:p>
        </p:txBody>
      </p:sp>
      <p:sp>
        <p:nvSpPr>
          <p:cNvPr id="40" name="39 Rectángulo"/>
          <p:cNvSpPr/>
          <p:nvPr/>
        </p:nvSpPr>
        <p:spPr>
          <a:xfrm>
            <a:off x="1876295" y="5548840"/>
            <a:ext cx="7777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0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Ref2</a:t>
            </a:r>
            <a:endParaRPr lang="es-AR" sz="2000" dirty="0"/>
          </a:p>
        </p:txBody>
      </p:sp>
      <p:sp>
        <p:nvSpPr>
          <p:cNvPr id="41" name="40 Rectángulo"/>
          <p:cNvSpPr/>
          <p:nvPr/>
        </p:nvSpPr>
        <p:spPr>
          <a:xfrm>
            <a:off x="6254472" y="5537792"/>
            <a:ext cx="7777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0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Ref3</a:t>
            </a:r>
            <a:endParaRPr lang="es-AR" sz="2000" dirty="0"/>
          </a:p>
        </p:txBody>
      </p:sp>
      <p:sp>
        <p:nvSpPr>
          <p:cNvPr id="42" name="41 Rectángulo"/>
          <p:cNvSpPr/>
          <p:nvPr/>
        </p:nvSpPr>
        <p:spPr>
          <a:xfrm>
            <a:off x="7841911" y="5537792"/>
            <a:ext cx="7777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0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Ref4</a:t>
            </a:r>
            <a:endParaRPr lang="es-AR" sz="2000" dirty="0"/>
          </a:p>
        </p:txBody>
      </p:sp>
      <p:cxnSp>
        <p:nvCxnSpPr>
          <p:cNvPr id="43" name="42 Conector recto"/>
          <p:cNvCxnSpPr/>
          <p:nvPr/>
        </p:nvCxnSpPr>
        <p:spPr>
          <a:xfrm>
            <a:off x="4353295" y="5409016"/>
            <a:ext cx="0" cy="28803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44 Rectángulo"/>
          <p:cNvSpPr/>
          <p:nvPr/>
        </p:nvSpPr>
        <p:spPr>
          <a:xfrm>
            <a:off x="4196720" y="5681808"/>
            <a:ext cx="3353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0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x</a:t>
            </a:r>
            <a:endParaRPr lang="es-AR" sz="2000" dirty="0"/>
          </a:p>
        </p:txBody>
      </p:sp>
      <p:cxnSp>
        <p:nvCxnSpPr>
          <p:cNvPr id="46" name="45 Conector recto"/>
          <p:cNvCxnSpPr/>
          <p:nvPr/>
        </p:nvCxnSpPr>
        <p:spPr>
          <a:xfrm>
            <a:off x="4283968" y="5769056"/>
            <a:ext cx="1440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46 CuadroTexto"/>
          <p:cNvSpPr txBox="1"/>
          <p:nvPr/>
        </p:nvSpPr>
        <p:spPr>
          <a:xfrm>
            <a:off x="4211960" y="4230600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 smtClean="0">
                <a:solidFill>
                  <a:srgbClr val="0000FF"/>
                </a:solidFill>
              </a:rPr>
              <a:t>+</a:t>
            </a:r>
            <a:endParaRPr lang="es-AR" sz="2000" b="1" dirty="0">
              <a:solidFill>
                <a:srgbClr val="0000FF"/>
              </a:solidFill>
            </a:endParaRPr>
          </a:p>
        </p:txBody>
      </p:sp>
      <p:sp>
        <p:nvSpPr>
          <p:cNvPr id="48" name="47 Elipse"/>
          <p:cNvSpPr/>
          <p:nvPr/>
        </p:nvSpPr>
        <p:spPr>
          <a:xfrm>
            <a:off x="1619672" y="4381472"/>
            <a:ext cx="108000" cy="1080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3" name="52 CuadroTexto"/>
          <p:cNvSpPr txBox="1"/>
          <p:nvPr/>
        </p:nvSpPr>
        <p:spPr>
          <a:xfrm>
            <a:off x="8244408" y="4234792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 smtClean="0">
                <a:solidFill>
                  <a:srgbClr val="0000FF"/>
                </a:solidFill>
              </a:rPr>
              <a:t>*</a:t>
            </a:r>
            <a:endParaRPr lang="es-AR" sz="2800" b="1" dirty="0">
              <a:solidFill>
                <a:srgbClr val="0000FF"/>
              </a:solidFill>
            </a:endParaRPr>
          </a:p>
        </p:txBody>
      </p:sp>
      <p:cxnSp>
        <p:nvCxnSpPr>
          <p:cNvPr id="64" name="63 Conector recto"/>
          <p:cNvCxnSpPr/>
          <p:nvPr/>
        </p:nvCxnSpPr>
        <p:spPr>
          <a:xfrm>
            <a:off x="5004048" y="4472912"/>
            <a:ext cx="792088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65 Conector recto"/>
          <p:cNvCxnSpPr/>
          <p:nvPr/>
        </p:nvCxnSpPr>
        <p:spPr>
          <a:xfrm>
            <a:off x="5796136" y="4400904"/>
            <a:ext cx="0" cy="144016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66 Conector recto"/>
          <p:cNvCxnSpPr/>
          <p:nvPr/>
        </p:nvCxnSpPr>
        <p:spPr>
          <a:xfrm>
            <a:off x="2483768" y="4472912"/>
            <a:ext cx="14400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67 Conector recto"/>
          <p:cNvCxnSpPr/>
          <p:nvPr/>
        </p:nvCxnSpPr>
        <p:spPr>
          <a:xfrm>
            <a:off x="2483768" y="4400904"/>
            <a:ext cx="0" cy="144016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40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60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800" decel="100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800" decel="100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800" decel="100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800" decel="100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800" decel="100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800" decel="100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800" decel="100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800" decel="100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800" decel="100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800" decel="100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800" decel="100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800" decel="100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7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2" grpId="0" animBg="1"/>
      <p:bldP spid="5" grpId="0" build="p" animBg="1"/>
      <p:bldP spid="6" grpId="0"/>
      <p:bldP spid="15" grpId="0"/>
      <p:bldP spid="18" grpId="0"/>
      <p:bldP spid="19" grpId="0"/>
      <p:bldP spid="20" grpId="0"/>
      <p:bldP spid="23" grpId="0" animBg="1"/>
      <p:bldP spid="35" grpId="0"/>
      <p:bldP spid="39" grpId="0"/>
      <p:bldP spid="40" grpId="0"/>
      <p:bldP spid="41" grpId="0"/>
      <p:bldP spid="42" grpId="0"/>
      <p:bldP spid="45" grpId="0"/>
      <p:bldP spid="47" grpId="0"/>
      <p:bldP spid="48" grpId="0" animBg="1"/>
      <p:bldP spid="5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1908224" y="4020304"/>
            <a:ext cx="108000" cy="1080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4 Elipse"/>
          <p:cNvSpPr/>
          <p:nvPr/>
        </p:nvSpPr>
        <p:spPr>
          <a:xfrm>
            <a:off x="6490448" y="4020304"/>
            <a:ext cx="108000" cy="1080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6" name="5 Conector recto"/>
          <p:cNvCxnSpPr/>
          <p:nvPr/>
        </p:nvCxnSpPr>
        <p:spPr>
          <a:xfrm>
            <a:off x="-21272" y="5187672"/>
            <a:ext cx="9144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Rectángulo"/>
          <p:cNvSpPr/>
          <p:nvPr/>
        </p:nvSpPr>
        <p:spPr>
          <a:xfrm>
            <a:off x="8787582" y="4797152"/>
            <a:ext cx="3209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x</a:t>
            </a:r>
            <a:endParaRPr lang="es-AR" dirty="0"/>
          </a:p>
        </p:txBody>
      </p:sp>
      <p:sp>
        <p:nvSpPr>
          <p:cNvPr id="8" name="7 Rectángulo"/>
          <p:cNvSpPr/>
          <p:nvPr/>
        </p:nvSpPr>
        <p:spPr>
          <a:xfrm>
            <a:off x="4953312" y="5302071"/>
            <a:ext cx="5790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Q</a:t>
            </a:r>
            <a:r>
              <a:rPr lang="es-ES" sz="14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3</a:t>
            </a:r>
            <a:endParaRPr lang="es-AR" sz="2400" dirty="0"/>
          </a:p>
        </p:txBody>
      </p:sp>
      <p:sp>
        <p:nvSpPr>
          <p:cNvPr id="9" name="8 Rectángulo"/>
          <p:cNvSpPr/>
          <p:nvPr/>
        </p:nvSpPr>
        <p:spPr>
          <a:xfrm>
            <a:off x="3862264" y="5302071"/>
            <a:ext cx="5790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Q</a:t>
            </a:r>
            <a:r>
              <a:rPr lang="es-ES" sz="16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1</a:t>
            </a:r>
            <a:endParaRPr lang="es-AR" sz="2400" dirty="0"/>
          </a:p>
        </p:txBody>
      </p:sp>
      <p:cxnSp>
        <p:nvCxnSpPr>
          <p:cNvPr id="10" name="9 Conector recto"/>
          <p:cNvCxnSpPr/>
          <p:nvPr/>
        </p:nvCxnSpPr>
        <p:spPr>
          <a:xfrm>
            <a:off x="5181993" y="5055567"/>
            <a:ext cx="0" cy="28803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4096452" y="5055567"/>
            <a:ext cx="0" cy="28803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Rectángulo"/>
          <p:cNvSpPr/>
          <p:nvPr/>
        </p:nvSpPr>
        <p:spPr>
          <a:xfrm>
            <a:off x="4104576" y="3747512"/>
            <a:ext cx="1080000" cy="64807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13" name="12 Conector recto"/>
          <p:cNvCxnSpPr/>
          <p:nvPr/>
        </p:nvCxnSpPr>
        <p:spPr>
          <a:xfrm flipV="1">
            <a:off x="1404168" y="3351672"/>
            <a:ext cx="0" cy="1836000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 flipV="1">
            <a:off x="7762553" y="3351672"/>
            <a:ext cx="0" cy="1836000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 flipV="1">
            <a:off x="6367184" y="3351672"/>
            <a:ext cx="0" cy="1836000"/>
          </a:xfrm>
          <a:prstGeom prst="line">
            <a:avLst/>
          </a:prstGeom>
          <a:ln w="28575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 flipV="1">
            <a:off x="2782024" y="3351672"/>
            <a:ext cx="0" cy="1836000"/>
          </a:xfrm>
          <a:prstGeom prst="line">
            <a:avLst/>
          </a:prstGeom>
          <a:ln w="28575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4377248" y="3747512"/>
            <a:ext cx="0" cy="64807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Rectángulo"/>
          <p:cNvSpPr/>
          <p:nvPr/>
        </p:nvSpPr>
        <p:spPr>
          <a:xfrm>
            <a:off x="4090651" y="5765194"/>
            <a:ext cx="55335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0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Me</a:t>
            </a:r>
            <a:endParaRPr lang="es-AR" sz="2000" dirty="0"/>
          </a:p>
        </p:txBody>
      </p:sp>
      <p:cxnSp>
        <p:nvCxnSpPr>
          <p:cNvPr id="19" name="18 Conector recto"/>
          <p:cNvCxnSpPr/>
          <p:nvPr/>
        </p:nvCxnSpPr>
        <p:spPr>
          <a:xfrm>
            <a:off x="4381423" y="5055567"/>
            <a:ext cx="0" cy="28803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>
            <a:off x="4377248" y="5331688"/>
            <a:ext cx="0" cy="360000"/>
          </a:xfrm>
          <a:prstGeom prst="line">
            <a:avLst/>
          </a:prstGeom>
          <a:ln w="28575">
            <a:solidFill>
              <a:srgbClr val="0000FF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Rectángulo"/>
          <p:cNvSpPr/>
          <p:nvPr/>
        </p:nvSpPr>
        <p:spPr>
          <a:xfrm>
            <a:off x="1009456" y="5183480"/>
            <a:ext cx="7777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0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Ref1</a:t>
            </a:r>
            <a:endParaRPr lang="es-AR" sz="2000" dirty="0"/>
          </a:p>
        </p:txBody>
      </p:sp>
      <p:sp>
        <p:nvSpPr>
          <p:cNvPr id="22" name="21 Rectángulo"/>
          <p:cNvSpPr/>
          <p:nvPr/>
        </p:nvSpPr>
        <p:spPr>
          <a:xfrm>
            <a:off x="2390575" y="5183480"/>
            <a:ext cx="7777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0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Ref2</a:t>
            </a:r>
            <a:endParaRPr lang="es-AR" sz="2000" dirty="0"/>
          </a:p>
        </p:txBody>
      </p:sp>
      <p:sp>
        <p:nvSpPr>
          <p:cNvPr id="23" name="22 Rectángulo"/>
          <p:cNvSpPr/>
          <p:nvPr/>
        </p:nvSpPr>
        <p:spPr>
          <a:xfrm>
            <a:off x="5976664" y="5172432"/>
            <a:ext cx="7777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0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Ref3</a:t>
            </a:r>
            <a:endParaRPr lang="es-AR" sz="2000" dirty="0"/>
          </a:p>
        </p:txBody>
      </p:sp>
      <p:sp>
        <p:nvSpPr>
          <p:cNvPr id="24" name="23 Rectángulo"/>
          <p:cNvSpPr/>
          <p:nvPr/>
        </p:nvSpPr>
        <p:spPr>
          <a:xfrm>
            <a:off x="7344816" y="5172432"/>
            <a:ext cx="7777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0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Ref4</a:t>
            </a:r>
            <a:endParaRPr lang="es-AR" sz="2000" dirty="0"/>
          </a:p>
        </p:txBody>
      </p:sp>
      <p:cxnSp>
        <p:nvCxnSpPr>
          <p:cNvPr id="25" name="24 Conector recto"/>
          <p:cNvCxnSpPr/>
          <p:nvPr/>
        </p:nvCxnSpPr>
        <p:spPr>
          <a:xfrm>
            <a:off x="4533823" y="5043656"/>
            <a:ext cx="0" cy="28803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Rectángulo"/>
          <p:cNvSpPr/>
          <p:nvPr/>
        </p:nvSpPr>
        <p:spPr>
          <a:xfrm>
            <a:off x="4377248" y="5316448"/>
            <a:ext cx="3353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000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x</a:t>
            </a:r>
            <a:endParaRPr lang="es-AR" sz="2000" dirty="0"/>
          </a:p>
        </p:txBody>
      </p:sp>
      <p:cxnSp>
        <p:nvCxnSpPr>
          <p:cNvPr id="27" name="26 Conector recto"/>
          <p:cNvCxnSpPr/>
          <p:nvPr/>
        </p:nvCxnSpPr>
        <p:spPr>
          <a:xfrm>
            <a:off x="4464496" y="5403696"/>
            <a:ext cx="1440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27 CuadroTexto"/>
          <p:cNvSpPr txBox="1"/>
          <p:nvPr/>
        </p:nvSpPr>
        <p:spPr>
          <a:xfrm>
            <a:off x="4392488" y="3865240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 smtClean="0">
                <a:solidFill>
                  <a:srgbClr val="0000FF"/>
                </a:solidFill>
              </a:rPr>
              <a:t>+</a:t>
            </a:r>
            <a:endParaRPr lang="es-AR" sz="2000" b="1" dirty="0">
              <a:solidFill>
                <a:srgbClr val="0000FF"/>
              </a:solidFill>
            </a:endParaRPr>
          </a:p>
        </p:txBody>
      </p:sp>
      <p:sp>
        <p:nvSpPr>
          <p:cNvPr id="29" name="28 Elipse"/>
          <p:cNvSpPr/>
          <p:nvPr/>
        </p:nvSpPr>
        <p:spPr>
          <a:xfrm>
            <a:off x="2340272" y="4016112"/>
            <a:ext cx="108000" cy="1080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0" name="29 CuadroTexto"/>
          <p:cNvSpPr txBox="1"/>
          <p:nvPr/>
        </p:nvSpPr>
        <p:spPr>
          <a:xfrm>
            <a:off x="7747313" y="3869432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 smtClean="0">
                <a:solidFill>
                  <a:srgbClr val="0000FF"/>
                </a:solidFill>
              </a:rPr>
              <a:t>*</a:t>
            </a:r>
            <a:endParaRPr lang="es-AR" sz="2800" b="1" dirty="0">
              <a:solidFill>
                <a:srgbClr val="0000FF"/>
              </a:solidFill>
            </a:endParaRPr>
          </a:p>
        </p:txBody>
      </p:sp>
      <p:cxnSp>
        <p:nvCxnSpPr>
          <p:cNvPr id="31" name="30 Conector recto"/>
          <p:cNvCxnSpPr/>
          <p:nvPr/>
        </p:nvCxnSpPr>
        <p:spPr>
          <a:xfrm>
            <a:off x="5184576" y="4107552"/>
            <a:ext cx="5040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1 Conector recto"/>
          <p:cNvCxnSpPr/>
          <p:nvPr/>
        </p:nvCxnSpPr>
        <p:spPr>
          <a:xfrm>
            <a:off x="5688632" y="4035544"/>
            <a:ext cx="0" cy="144016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Conector recto"/>
          <p:cNvCxnSpPr/>
          <p:nvPr/>
        </p:nvCxnSpPr>
        <p:spPr>
          <a:xfrm>
            <a:off x="2952488" y="4107552"/>
            <a:ext cx="11160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3 Conector recto"/>
          <p:cNvCxnSpPr/>
          <p:nvPr/>
        </p:nvCxnSpPr>
        <p:spPr>
          <a:xfrm>
            <a:off x="2952488" y="4035544"/>
            <a:ext cx="0" cy="144016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34 Cerrar llave"/>
          <p:cNvSpPr/>
          <p:nvPr/>
        </p:nvSpPr>
        <p:spPr>
          <a:xfrm rot="16200000">
            <a:off x="6835160" y="2487448"/>
            <a:ext cx="432048" cy="1368000"/>
          </a:xfrm>
          <a:prstGeom prst="rightBrace">
            <a:avLst>
              <a:gd name="adj1" fmla="val 8333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9" name="38 Cerrar llave"/>
          <p:cNvSpPr/>
          <p:nvPr/>
        </p:nvSpPr>
        <p:spPr>
          <a:xfrm rot="16200000">
            <a:off x="8244840" y="2498497"/>
            <a:ext cx="432048" cy="1368000"/>
          </a:xfrm>
          <a:prstGeom prst="rightBrace">
            <a:avLst>
              <a:gd name="adj1" fmla="val 8333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0" name="39 Cerrar llave"/>
          <p:cNvSpPr/>
          <p:nvPr/>
        </p:nvSpPr>
        <p:spPr>
          <a:xfrm rot="16200000">
            <a:off x="467976" y="2487449"/>
            <a:ext cx="432048" cy="1368000"/>
          </a:xfrm>
          <a:prstGeom prst="rightBrace">
            <a:avLst>
              <a:gd name="adj1" fmla="val 8333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1" name="40 Cerrar llave"/>
          <p:cNvSpPr/>
          <p:nvPr/>
        </p:nvSpPr>
        <p:spPr>
          <a:xfrm rot="16200000">
            <a:off x="1892896" y="2498498"/>
            <a:ext cx="432048" cy="1368000"/>
          </a:xfrm>
          <a:prstGeom prst="rightBrace">
            <a:avLst>
              <a:gd name="adj1" fmla="val 8333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2" name="41 Cerrar llave"/>
          <p:cNvSpPr/>
          <p:nvPr/>
        </p:nvSpPr>
        <p:spPr>
          <a:xfrm rot="16200000">
            <a:off x="1175144" y="674847"/>
            <a:ext cx="432048" cy="2772000"/>
          </a:xfrm>
          <a:prstGeom prst="rightBrace">
            <a:avLst>
              <a:gd name="adj1" fmla="val 8333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3" name="42 Cerrar llave"/>
          <p:cNvSpPr/>
          <p:nvPr/>
        </p:nvSpPr>
        <p:spPr>
          <a:xfrm rot="16200000">
            <a:off x="7524480" y="692848"/>
            <a:ext cx="432048" cy="2736000"/>
          </a:xfrm>
          <a:prstGeom prst="rightBrace">
            <a:avLst>
              <a:gd name="adj1" fmla="val 8333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4" name="43 CuadroTexto"/>
          <p:cNvSpPr txBox="1"/>
          <p:nvPr/>
        </p:nvSpPr>
        <p:spPr>
          <a:xfrm>
            <a:off x="395536" y="1423823"/>
            <a:ext cx="2020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>
                <a:solidFill>
                  <a:srgbClr val="0000FF"/>
                </a:solidFill>
                <a:latin typeface="Comic Sans MS" pitchFamily="66" charset="0"/>
              </a:rPr>
              <a:t>Datos apartados</a:t>
            </a:r>
            <a:endParaRPr lang="es-AR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6728359" y="1412775"/>
            <a:ext cx="2020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>
                <a:solidFill>
                  <a:srgbClr val="0000FF"/>
                </a:solidFill>
                <a:latin typeface="Comic Sans MS" pitchFamily="66" charset="0"/>
              </a:rPr>
              <a:t>Datos apartados</a:t>
            </a:r>
            <a:endParaRPr lang="es-AR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1576706" y="2564904"/>
            <a:ext cx="1066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>
                <a:solidFill>
                  <a:srgbClr val="0000FF"/>
                </a:solidFill>
                <a:latin typeface="Comic Sans MS" pitchFamily="66" charset="0"/>
              </a:rPr>
              <a:t>Atípicos</a:t>
            </a:r>
            <a:endParaRPr lang="es-AR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6530018" y="2564904"/>
            <a:ext cx="1066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>
                <a:solidFill>
                  <a:srgbClr val="0000FF"/>
                </a:solidFill>
                <a:latin typeface="Comic Sans MS" pitchFamily="66" charset="0"/>
              </a:rPr>
              <a:t>Atípicos</a:t>
            </a:r>
            <a:endParaRPr lang="es-AR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92264" y="2570852"/>
            <a:ext cx="11993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>
                <a:solidFill>
                  <a:srgbClr val="0000FF"/>
                </a:solidFill>
                <a:latin typeface="Comic Sans MS" pitchFamily="66" charset="0"/>
              </a:rPr>
              <a:t>Anómalos</a:t>
            </a:r>
            <a:endParaRPr lang="es-AR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7869128" y="2564904"/>
            <a:ext cx="11993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>
                <a:solidFill>
                  <a:srgbClr val="0000FF"/>
                </a:solidFill>
                <a:latin typeface="Comic Sans MS" pitchFamily="66" charset="0"/>
              </a:rPr>
              <a:t>Anómalos</a:t>
            </a:r>
            <a:endParaRPr lang="es-AR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39552" y="188640"/>
            <a:ext cx="8135560" cy="707886"/>
          </a:xfrm>
          <a:prstGeom prst="rect">
            <a:avLst/>
          </a:prstGeom>
          <a:noFill/>
          <a:ln w="9525"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s-ES" sz="4000" b="1" dirty="0" smtClean="0">
                <a:solidFill>
                  <a:srgbClr val="0000FF"/>
                </a:solidFill>
                <a:latin typeface="Comic Sans MS" pitchFamily="66" charset="0"/>
              </a:rPr>
              <a:t>Diagrama de caja y extensiones</a:t>
            </a:r>
            <a:endParaRPr lang="es-AR" sz="4000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/>
      <p:bldP spid="45" grpId="0"/>
      <p:bldP spid="46" grpId="0"/>
      <p:bldP spid="47" grpId="0"/>
      <p:bldP spid="48" grpId="0"/>
      <p:bldP spid="4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Elipse"/>
          <p:cNvSpPr/>
          <p:nvPr/>
        </p:nvSpPr>
        <p:spPr>
          <a:xfrm>
            <a:off x="755576" y="3485768"/>
            <a:ext cx="108000" cy="1080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" name="2 Elipse"/>
          <p:cNvSpPr/>
          <p:nvPr/>
        </p:nvSpPr>
        <p:spPr>
          <a:xfrm>
            <a:off x="6423456" y="3485768"/>
            <a:ext cx="108000" cy="1080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4" name="3 Conector recto"/>
          <p:cNvCxnSpPr/>
          <p:nvPr/>
        </p:nvCxnSpPr>
        <p:spPr>
          <a:xfrm>
            <a:off x="-21272" y="5187672"/>
            <a:ext cx="9144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8787582" y="4797152"/>
            <a:ext cx="3209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x</a:t>
            </a:r>
            <a:endParaRPr lang="es-AR" dirty="0"/>
          </a:p>
        </p:txBody>
      </p:sp>
      <p:sp>
        <p:nvSpPr>
          <p:cNvPr id="8" name="7 Rectángulo"/>
          <p:cNvSpPr/>
          <p:nvPr/>
        </p:nvSpPr>
        <p:spPr>
          <a:xfrm>
            <a:off x="3229357" y="3212976"/>
            <a:ext cx="766579" cy="64807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9" name="8 Conector recto"/>
          <p:cNvCxnSpPr/>
          <p:nvPr/>
        </p:nvCxnSpPr>
        <p:spPr>
          <a:xfrm>
            <a:off x="3651136" y="3212976"/>
            <a:ext cx="0" cy="64807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812344" y="5054704"/>
            <a:ext cx="0" cy="28803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CuadroTexto"/>
          <p:cNvSpPr txBox="1"/>
          <p:nvPr/>
        </p:nvSpPr>
        <p:spPr>
          <a:xfrm>
            <a:off x="3322990" y="3330704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 smtClean="0">
                <a:solidFill>
                  <a:srgbClr val="0000FF"/>
                </a:solidFill>
              </a:rPr>
              <a:t>+</a:t>
            </a:r>
            <a:endParaRPr lang="es-AR" sz="2000" b="1" dirty="0">
              <a:solidFill>
                <a:srgbClr val="0000FF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7133838" y="3334896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 smtClean="0">
                <a:solidFill>
                  <a:srgbClr val="0000FF"/>
                </a:solidFill>
              </a:rPr>
              <a:t>*</a:t>
            </a:r>
            <a:endParaRPr lang="es-AR" sz="2800" b="1" dirty="0">
              <a:solidFill>
                <a:srgbClr val="0000FF"/>
              </a:solidFill>
            </a:endParaRPr>
          </a:p>
        </p:txBody>
      </p:sp>
      <p:cxnSp>
        <p:nvCxnSpPr>
          <p:cNvPr id="15" name="14 Conector recto"/>
          <p:cNvCxnSpPr/>
          <p:nvPr/>
        </p:nvCxnSpPr>
        <p:spPr>
          <a:xfrm>
            <a:off x="3995936" y="3573016"/>
            <a:ext cx="16560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5652120" y="3485768"/>
            <a:ext cx="0" cy="144016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1619848" y="3573016"/>
            <a:ext cx="15840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>
            <a:off x="1615480" y="3485768"/>
            <a:ext cx="0" cy="144016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"/>
          <p:cNvCxnSpPr/>
          <p:nvPr/>
        </p:nvCxnSpPr>
        <p:spPr>
          <a:xfrm>
            <a:off x="2438048" y="5055567"/>
            <a:ext cx="0" cy="28803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>
            <a:off x="1604432" y="5055567"/>
            <a:ext cx="0" cy="28803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"/>
          <p:cNvCxnSpPr/>
          <p:nvPr/>
        </p:nvCxnSpPr>
        <p:spPr>
          <a:xfrm>
            <a:off x="4037464" y="5070807"/>
            <a:ext cx="0" cy="28803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"/>
          <p:cNvCxnSpPr/>
          <p:nvPr/>
        </p:nvCxnSpPr>
        <p:spPr>
          <a:xfrm>
            <a:off x="3260616" y="5069944"/>
            <a:ext cx="0" cy="28803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/>
          <p:nvPr/>
        </p:nvCxnSpPr>
        <p:spPr>
          <a:xfrm>
            <a:off x="4865355" y="5069944"/>
            <a:ext cx="0" cy="28803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"/>
          <p:cNvCxnSpPr/>
          <p:nvPr/>
        </p:nvCxnSpPr>
        <p:spPr>
          <a:xfrm>
            <a:off x="6474688" y="5070807"/>
            <a:ext cx="0" cy="28803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"/>
          <p:cNvCxnSpPr/>
          <p:nvPr/>
        </p:nvCxnSpPr>
        <p:spPr>
          <a:xfrm>
            <a:off x="5678408" y="5070807"/>
            <a:ext cx="0" cy="28803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recto"/>
          <p:cNvCxnSpPr/>
          <p:nvPr/>
        </p:nvCxnSpPr>
        <p:spPr>
          <a:xfrm>
            <a:off x="8172400" y="5070807"/>
            <a:ext cx="0" cy="28803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Conector recto"/>
          <p:cNvCxnSpPr/>
          <p:nvPr/>
        </p:nvCxnSpPr>
        <p:spPr>
          <a:xfrm>
            <a:off x="7293064" y="5069944"/>
            <a:ext cx="0" cy="28803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33 CuadroTexto"/>
          <p:cNvSpPr txBox="1"/>
          <p:nvPr/>
        </p:nvSpPr>
        <p:spPr>
          <a:xfrm>
            <a:off x="635900" y="5373216"/>
            <a:ext cx="78854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 smtClean="0">
                <a:solidFill>
                  <a:srgbClr val="0000FF"/>
                </a:solidFill>
                <a:latin typeface="Comic Sans MS" pitchFamily="66" charset="0"/>
              </a:rPr>
              <a:t>1      2      3      4      5      6      7      8      9      10</a:t>
            </a:r>
            <a:endParaRPr lang="es-AR" sz="2000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43" name="42 Elipse"/>
          <p:cNvSpPr/>
          <p:nvPr/>
        </p:nvSpPr>
        <p:spPr>
          <a:xfrm>
            <a:off x="2366040" y="1685568"/>
            <a:ext cx="108000" cy="1080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5" name="44 Rectángulo"/>
          <p:cNvSpPr/>
          <p:nvPr/>
        </p:nvSpPr>
        <p:spPr>
          <a:xfrm>
            <a:off x="5292080" y="1412776"/>
            <a:ext cx="1152128" cy="64807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46" name="45 Conector recto"/>
          <p:cNvCxnSpPr/>
          <p:nvPr/>
        </p:nvCxnSpPr>
        <p:spPr>
          <a:xfrm>
            <a:off x="6084168" y="1412776"/>
            <a:ext cx="0" cy="64807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46 CuadroTexto"/>
          <p:cNvSpPr txBox="1"/>
          <p:nvPr/>
        </p:nvSpPr>
        <p:spPr>
          <a:xfrm>
            <a:off x="5699254" y="1530504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 smtClean="0">
                <a:solidFill>
                  <a:srgbClr val="0000FF"/>
                </a:solidFill>
              </a:rPr>
              <a:t>+</a:t>
            </a:r>
            <a:endParaRPr lang="es-AR" sz="2000" b="1" dirty="0">
              <a:solidFill>
                <a:srgbClr val="0000FF"/>
              </a:solidFill>
            </a:endParaRPr>
          </a:p>
        </p:txBody>
      </p:sp>
      <p:sp>
        <p:nvSpPr>
          <p:cNvPr id="48" name="47 Elipse"/>
          <p:cNvSpPr/>
          <p:nvPr/>
        </p:nvSpPr>
        <p:spPr>
          <a:xfrm>
            <a:off x="3198336" y="1681376"/>
            <a:ext cx="108000" cy="1080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9" name="48 CuadroTexto"/>
          <p:cNvSpPr txBox="1"/>
          <p:nvPr/>
        </p:nvSpPr>
        <p:spPr>
          <a:xfrm>
            <a:off x="1425774" y="1541552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 smtClean="0">
                <a:solidFill>
                  <a:srgbClr val="0000FF"/>
                </a:solidFill>
              </a:rPr>
              <a:t>*</a:t>
            </a:r>
            <a:endParaRPr lang="es-AR" sz="2800" b="1" dirty="0">
              <a:solidFill>
                <a:srgbClr val="0000FF"/>
              </a:solidFill>
            </a:endParaRPr>
          </a:p>
        </p:txBody>
      </p:sp>
      <p:cxnSp>
        <p:nvCxnSpPr>
          <p:cNvPr id="50" name="49 Conector recto"/>
          <p:cNvCxnSpPr/>
          <p:nvPr/>
        </p:nvCxnSpPr>
        <p:spPr>
          <a:xfrm>
            <a:off x="6444208" y="1772816"/>
            <a:ext cx="17280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/>
          <p:nvPr/>
        </p:nvCxnSpPr>
        <p:spPr>
          <a:xfrm>
            <a:off x="8172400" y="1700808"/>
            <a:ext cx="0" cy="144016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51 Conector recto"/>
          <p:cNvCxnSpPr/>
          <p:nvPr/>
        </p:nvCxnSpPr>
        <p:spPr>
          <a:xfrm>
            <a:off x="4026416" y="1772816"/>
            <a:ext cx="12600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4037464" y="1700808"/>
            <a:ext cx="0" cy="144016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55 CuadroTexto"/>
          <p:cNvSpPr txBox="1"/>
          <p:nvPr/>
        </p:nvSpPr>
        <p:spPr>
          <a:xfrm>
            <a:off x="7997934" y="3341752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 smtClean="0">
                <a:solidFill>
                  <a:srgbClr val="0000FF"/>
                </a:solidFill>
              </a:rPr>
              <a:t>*</a:t>
            </a:r>
            <a:endParaRPr lang="es-AR" sz="2800" b="1" dirty="0">
              <a:solidFill>
                <a:srgbClr val="0000FF"/>
              </a:solidFill>
            </a:endParaRPr>
          </a:p>
        </p:txBody>
      </p:sp>
      <p:sp>
        <p:nvSpPr>
          <p:cNvPr id="57" name="56 CuadroTexto"/>
          <p:cNvSpPr txBox="1"/>
          <p:nvPr/>
        </p:nvSpPr>
        <p:spPr>
          <a:xfrm>
            <a:off x="633686" y="1541552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 smtClean="0">
                <a:solidFill>
                  <a:srgbClr val="0000FF"/>
                </a:solidFill>
              </a:rPr>
              <a:t>*</a:t>
            </a:r>
            <a:endParaRPr lang="es-AR" sz="2800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2182982" y="44624"/>
            <a:ext cx="4719562" cy="523220"/>
          </a:xfrm>
          <a:prstGeom prst="rect">
            <a:avLst/>
          </a:prstGeom>
          <a:noFill/>
          <a:ln w="9525"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s-ES" sz="2800" b="1" dirty="0" smtClean="0">
                <a:solidFill>
                  <a:srgbClr val="0000FF"/>
                </a:solidFill>
                <a:latin typeface="Comic Sans MS" pitchFamily="66" charset="0"/>
              </a:rPr>
              <a:t>Patrón de comportamiento</a:t>
            </a:r>
            <a:endParaRPr lang="es-AR" sz="2800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327" y="692696"/>
            <a:ext cx="8353425" cy="6051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182982" y="44624"/>
            <a:ext cx="4719562" cy="523220"/>
          </a:xfrm>
          <a:prstGeom prst="rect">
            <a:avLst/>
          </a:prstGeom>
          <a:noFill/>
          <a:ln w="9525"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s-ES" sz="2800" b="1" dirty="0" smtClean="0">
                <a:solidFill>
                  <a:srgbClr val="0000FF"/>
                </a:solidFill>
                <a:latin typeface="Comic Sans MS" pitchFamily="66" charset="0"/>
              </a:rPr>
              <a:t>Patrón de comportamiento</a:t>
            </a:r>
            <a:endParaRPr lang="es-AR" sz="2800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  <p:pic>
        <p:nvPicPr>
          <p:cNvPr id="3" name="Picture 7" descr="TN00511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39668" y="1426989"/>
            <a:ext cx="137160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8" descr="WB00679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96668" y="1426989"/>
            <a:ext cx="914400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9" descr="TN00609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83768" y="1426989"/>
            <a:ext cx="107950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539552" y="620539"/>
            <a:ext cx="828092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es-ES" sz="2000" b="1" i="1" dirty="0">
                <a:solidFill>
                  <a:srgbClr val="350BCD"/>
                </a:solidFill>
              </a:rPr>
              <a:t>Cantidad de maniobras que debe hacer una mujer para estacionar un automóvil “correctamente”, entre otros dos</a:t>
            </a:r>
            <a:endParaRPr lang="en-GB" sz="2000" b="1" dirty="0">
              <a:solidFill>
                <a:schemeClr val="tx1"/>
              </a:solidFill>
            </a:endParaRPr>
          </a:p>
        </p:txBody>
      </p:sp>
      <p:graphicFrame>
        <p:nvGraphicFramePr>
          <p:cNvPr id="9" name="3 Gráfico"/>
          <p:cNvGraphicFramePr/>
          <p:nvPr/>
        </p:nvGraphicFramePr>
        <p:xfrm>
          <a:off x="827584" y="1916832"/>
          <a:ext cx="7632848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0" name="AutoShape 5"/>
          <p:cNvSpPr>
            <a:spLocks/>
          </p:cNvSpPr>
          <p:nvPr/>
        </p:nvSpPr>
        <p:spPr bwMode="auto">
          <a:xfrm>
            <a:off x="755576" y="6165304"/>
            <a:ext cx="7543800" cy="432048"/>
          </a:xfrm>
          <a:prstGeom prst="callout3">
            <a:avLst>
              <a:gd name="adj1" fmla="val 30673"/>
              <a:gd name="adj2" fmla="val 97575"/>
              <a:gd name="adj3" fmla="val 24288"/>
              <a:gd name="adj4" fmla="val 106662"/>
              <a:gd name="adj5" fmla="val -251568"/>
              <a:gd name="adj6" fmla="val 106460"/>
              <a:gd name="adj7" fmla="val -248757"/>
              <a:gd name="adj8" fmla="val 98675"/>
            </a:avLst>
          </a:prstGeom>
          <a:solidFill>
            <a:srgbClr val="FFFFFF"/>
          </a:solidFill>
          <a:ln w="38100" cap="rnd">
            <a:solidFill>
              <a:srgbClr val="0000FF"/>
            </a:solidFill>
            <a:prstDash val="sysDot"/>
            <a:miter lim="800000"/>
            <a:headEnd/>
            <a:tailEnd/>
          </a:ln>
        </p:spPr>
        <p:txBody>
          <a:bodyPr/>
          <a:lstStyle/>
          <a:p>
            <a:r>
              <a:rPr lang="es-ES" sz="1400" i="1" dirty="0">
                <a:solidFill>
                  <a:srgbClr val="0000FF"/>
                </a:solidFill>
                <a:latin typeface="Times New Roman" pitchFamily="18" charset="0"/>
              </a:rPr>
              <a:t>Que la gráfica termine aquí no significa que la variable no pueda tomar valores mayores a </a:t>
            </a:r>
            <a:r>
              <a:rPr lang="es-ES" sz="1400" i="1" dirty="0" smtClean="0">
                <a:solidFill>
                  <a:srgbClr val="0000FF"/>
                </a:solidFill>
                <a:latin typeface="Times New Roman" pitchFamily="18" charset="0"/>
              </a:rPr>
              <a:t>26, </a:t>
            </a:r>
            <a:r>
              <a:rPr lang="es-ES" sz="1400" i="1" dirty="0">
                <a:solidFill>
                  <a:srgbClr val="0000FF"/>
                </a:solidFill>
                <a:latin typeface="Times New Roman" pitchFamily="18" charset="0"/>
              </a:rPr>
              <a:t>sino que es en estos casos cuando las mujeres deciden pagar una playa de estacionamiento.</a:t>
            </a:r>
            <a:endParaRPr lang="es-ES" dirty="0"/>
          </a:p>
        </p:txBody>
      </p:sp>
      <p:sp>
        <p:nvSpPr>
          <p:cNvPr id="11" name="10 CuadroTexto"/>
          <p:cNvSpPr txBox="1"/>
          <p:nvPr/>
        </p:nvSpPr>
        <p:spPr>
          <a:xfrm>
            <a:off x="3753624" y="5733256"/>
            <a:ext cx="18737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>
                <a:solidFill>
                  <a:srgbClr val="0000FF"/>
                </a:solidFill>
              </a:rPr>
              <a:t>Cantidad de maniobras</a:t>
            </a:r>
            <a:endParaRPr lang="es-AR" sz="1400" dirty="0">
              <a:solidFill>
                <a:srgbClr val="0000FF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52304" y="2955424"/>
            <a:ext cx="400110" cy="1548822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s-ES" sz="1400" dirty="0" smtClean="0">
                <a:solidFill>
                  <a:srgbClr val="0000FF"/>
                </a:solidFill>
              </a:rPr>
              <a:t>Frecuencia absoluta</a:t>
            </a:r>
            <a:endParaRPr lang="es-AR" sz="1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500"/>
                            </p:stCondLst>
                            <p:childTnLst>
                              <p:par>
                                <p:cTn id="24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6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7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8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9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0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9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9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9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9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9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9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9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9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9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9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9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9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9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9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9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9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9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9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9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9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9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9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9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9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9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9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9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8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9">
                                            <p:graphicEl>
                                              <a:chart seriesIdx="-4" categoryIdx="8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9">
                                            <p:graphicEl>
                                              <a:chart seriesIdx="-4" categoryIdx="8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9">
                                            <p:graphicEl>
                                              <a:chart seriesIdx="-4" categoryIdx="8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9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9">
                                            <p:graphicEl>
                                              <a:chart seriesIdx="-4" categoryIdx="9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9">
                                            <p:graphicEl>
                                              <a:chart seriesIdx="-4" categoryIdx="9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9">
                                            <p:graphicEl>
                                              <a:chart seriesIdx="-4" categoryIdx="9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1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9">
                                            <p:graphicEl>
                                              <a:chart seriesIdx="-4" categoryIdx="1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9">
                                            <p:graphicEl>
                                              <a:chart seriesIdx="-4" categoryIdx="1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9">
                                            <p:graphicEl>
                                              <a:chart seriesIdx="-4" categoryIdx="1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1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9">
                                            <p:graphicEl>
                                              <a:chart seriesIdx="-4" categoryIdx="1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9">
                                            <p:graphicEl>
                                              <a:chart seriesIdx="-4" categoryIdx="1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9">
                                            <p:graphicEl>
                                              <a:chart seriesIdx="-4" categoryIdx="1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1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9">
                                            <p:graphicEl>
                                              <a:chart seriesIdx="-4" categoryIdx="1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9">
                                            <p:graphicEl>
                                              <a:chart seriesIdx="-4" categoryIdx="1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9">
                                            <p:graphicEl>
                                              <a:chart seriesIdx="-4" categoryIdx="1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1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9">
                                            <p:graphicEl>
                                              <a:chart seriesIdx="-4" categoryIdx="1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9">
                                            <p:graphicEl>
                                              <a:chart seriesIdx="-4" categoryIdx="1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9">
                                            <p:graphicEl>
                                              <a:chart seriesIdx="-4" categoryIdx="13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1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9">
                                            <p:graphicEl>
                                              <a:chart seriesIdx="-4" categoryIdx="1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9">
                                            <p:graphicEl>
                                              <a:chart seriesIdx="-4" categoryIdx="1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4" dur="1000"/>
                                        <p:tgtEl>
                                          <p:spTgt spid="9">
                                            <p:graphicEl>
                                              <a:chart seriesIdx="-4" categoryIdx="14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1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9">
                                            <p:graphicEl>
                                              <a:chart seriesIdx="-4" categoryIdx="1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9">
                                            <p:graphicEl>
                                              <a:chart seriesIdx="-4" categoryIdx="1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1" dur="1000"/>
                                        <p:tgtEl>
                                          <p:spTgt spid="9">
                                            <p:graphicEl>
                                              <a:chart seriesIdx="-4" categoryIdx="15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1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9">
                                            <p:graphicEl>
                                              <a:chart seriesIdx="-4" categoryIdx="1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9">
                                            <p:graphicEl>
                                              <a:chart seriesIdx="-4" categoryIdx="1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8" dur="1000"/>
                                        <p:tgtEl>
                                          <p:spTgt spid="9">
                                            <p:graphicEl>
                                              <a:chart seriesIdx="-4" categoryIdx="16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17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9">
                                            <p:graphicEl>
                                              <a:chart seriesIdx="-4" categoryIdx="17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9">
                                            <p:graphicEl>
                                              <a:chart seriesIdx="-4" categoryIdx="17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5" dur="1000"/>
                                        <p:tgtEl>
                                          <p:spTgt spid="9">
                                            <p:graphicEl>
                                              <a:chart seriesIdx="-4" categoryIdx="17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18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9">
                                            <p:graphicEl>
                                              <a:chart seriesIdx="-4" categoryIdx="18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9">
                                            <p:graphicEl>
                                              <a:chart seriesIdx="-4" categoryIdx="18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2" dur="1000"/>
                                        <p:tgtEl>
                                          <p:spTgt spid="9">
                                            <p:graphicEl>
                                              <a:chart seriesIdx="-4" categoryIdx="18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19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9">
                                            <p:graphicEl>
                                              <a:chart seriesIdx="-4" categoryIdx="19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9">
                                            <p:graphicEl>
                                              <a:chart seriesIdx="-4" categoryIdx="19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9" dur="1000"/>
                                        <p:tgtEl>
                                          <p:spTgt spid="9">
                                            <p:graphicEl>
                                              <a:chart seriesIdx="-4" categoryIdx="19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2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9">
                                            <p:graphicEl>
                                              <a:chart seriesIdx="-4" categoryIdx="2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9">
                                            <p:graphicEl>
                                              <a:chart seriesIdx="-4" categoryIdx="2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6" dur="1000"/>
                                        <p:tgtEl>
                                          <p:spTgt spid="9">
                                            <p:graphicEl>
                                              <a:chart seriesIdx="-4" categoryIdx="2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2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9">
                                            <p:graphicEl>
                                              <a:chart seriesIdx="-4" categoryIdx="2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1000" fill="hold"/>
                                        <p:tgtEl>
                                          <p:spTgt spid="9">
                                            <p:graphicEl>
                                              <a:chart seriesIdx="-4" categoryIdx="2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3" dur="1000"/>
                                        <p:tgtEl>
                                          <p:spTgt spid="9">
                                            <p:graphicEl>
                                              <a:chart seriesIdx="-4" categoryIdx="2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2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8" dur="1000" fill="hold"/>
                                        <p:tgtEl>
                                          <p:spTgt spid="9">
                                            <p:graphicEl>
                                              <a:chart seriesIdx="-4" categoryIdx="2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1000" fill="hold"/>
                                        <p:tgtEl>
                                          <p:spTgt spid="9">
                                            <p:graphicEl>
                                              <a:chart seriesIdx="-4" categoryIdx="2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0" dur="1000"/>
                                        <p:tgtEl>
                                          <p:spTgt spid="9">
                                            <p:graphicEl>
                                              <a:chart seriesIdx="-4" categoryIdx="2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2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5" dur="1000" fill="hold"/>
                                        <p:tgtEl>
                                          <p:spTgt spid="9">
                                            <p:graphicEl>
                                              <a:chart seriesIdx="-4" categoryIdx="2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1000" fill="hold"/>
                                        <p:tgtEl>
                                          <p:spTgt spid="9">
                                            <p:graphicEl>
                                              <a:chart seriesIdx="-4" categoryIdx="2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7" dur="1000"/>
                                        <p:tgtEl>
                                          <p:spTgt spid="9">
                                            <p:graphicEl>
                                              <a:chart seriesIdx="-4" categoryIdx="23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2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2" dur="1000" fill="hold"/>
                                        <p:tgtEl>
                                          <p:spTgt spid="9">
                                            <p:graphicEl>
                                              <a:chart seriesIdx="-4" categoryIdx="2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1000" fill="hold"/>
                                        <p:tgtEl>
                                          <p:spTgt spid="9">
                                            <p:graphicEl>
                                              <a:chart seriesIdx="-4" categoryIdx="2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4" dur="1000"/>
                                        <p:tgtEl>
                                          <p:spTgt spid="9">
                                            <p:graphicEl>
                                              <a:chart seriesIdx="-4" categoryIdx="24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2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9" dur="1000" fill="hold"/>
                                        <p:tgtEl>
                                          <p:spTgt spid="9">
                                            <p:graphicEl>
                                              <a:chart seriesIdx="-4" categoryIdx="2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1000" fill="hold"/>
                                        <p:tgtEl>
                                          <p:spTgt spid="9">
                                            <p:graphicEl>
                                              <a:chart seriesIdx="-4" categoryIdx="2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1" dur="1000"/>
                                        <p:tgtEl>
                                          <p:spTgt spid="9">
                                            <p:graphicEl>
                                              <a:chart seriesIdx="-4" categoryIdx="25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 animBg="1"/>
      <p:bldP spid="7" grpId="0" autoUpdateAnimBg="0"/>
      <p:bldGraphic spid="9" grpId="0">
        <p:bldSub>
          <a:bldChart bld="category"/>
        </p:bldSub>
      </p:bldGraphic>
      <p:bldP spid="10" grpId="0" animBg="1"/>
      <p:bldP spid="11" grpId="0"/>
      <p:bldP spid="12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297</Words>
  <Application>Microsoft Office PowerPoint</Application>
  <PresentationFormat>Presentación en pantalla (4:3)</PresentationFormat>
  <Paragraphs>102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5" baseType="lpstr">
      <vt:lpstr>Arial</vt:lpstr>
      <vt:lpstr>Calibri</vt:lpstr>
      <vt:lpstr>Comic Sans MS</vt:lpstr>
      <vt:lpstr>Symbol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Mónica Guitart</dc:creator>
  <cp:lastModifiedBy>Mónica</cp:lastModifiedBy>
  <cp:revision>58</cp:revision>
  <dcterms:created xsi:type="dcterms:W3CDTF">2012-07-02T22:41:19Z</dcterms:created>
  <dcterms:modified xsi:type="dcterms:W3CDTF">2020-03-05T18:48:36Z</dcterms:modified>
</cp:coreProperties>
</file>