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3"/>
  </p:notesMasterIdLst>
  <p:handoutMasterIdLst>
    <p:handoutMasterId r:id="rId54"/>
  </p:handoutMasterIdLst>
  <p:sldIdLst>
    <p:sldId id="599" r:id="rId2"/>
    <p:sldId id="409" r:id="rId3"/>
    <p:sldId id="442" r:id="rId4"/>
    <p:sldId id="444" r:id="rId5"/>
    <p:sldId id="446" r:id="rId6"/>
    <p:sldId id="477" r:id="rId7"/>
    <p:sldId id="478" r:id="rId8"/>
    <p:sldId id="619" r:id="rId9"/>
    <p:sldId id="410" r:id="rId10"/>
    <p:sldId id="480" r:id="rId11"/>
    <p:sldId id="411" r:id="rId12"/>
    <p:sldId id="412" r:id="rId13"/>
    <p:sldId id="479" r:id="rId14"/>
    <p:sldId id="413" r:id="rId15"/>
    <p:sldId id="414" r:id="rId16"/>
    <p:sldId id="429" r:id="rId17"/>
    <p:sldId id="432" r:id="rId18"/>
    <p:sldId id="434" r:id="rId19"/>
    <p:sldId id="465" r:id="rId20"/>
    <p:sldId id="415" r:id="rId21"/>
    <p:sldId id="623" r:id="rId22"/>
    <p:sldId id="571" r:id="rId23"/>
    <p:sldId id="522" r:id="rId24"/>
    <p:sldId id="633" r:id="rId25"/>
    <p:sldId id="634" r:id="rId26"/>
    <p:sldId id="624" r:id="rId27"/>
    <p:sldId id="622" r:id="rId28"/>
    <p:sldId id="523" r:id="rId29"/>
    <p:sldId id="524" r:id="rId30"/>
    <p:sldId id="636" r:id="rId31"/>
    <p:sldId id="525" r:id="rId32"/>
    <p:sldId id="638" r:id="rId33"/>
    <p:sldId id="526" r:id="rId34"/>
    <p:sldId id="640" r:id="rId35"/>
    <p:sldId id="639" r:id="rId36"/>
    <p:sldId id="628" r:id="rId37"/>
    <p:sldId id="565" r:id="rId38"/>
    <p:sldId id="627" r:id="rId39"/>
    <p:sldId id="629" r:id="rId40"/>
    <p:sldId id="635" r:id="rId41"/>
    <p:sldId id="630" r:id="rId42"/>
    <p:sldId id="621" r:id="rId43"/>
    <p:sldId id="573" r:id="rId44"/>
    <p:sldId id="625" r:id="rId45"/>
    <p:sldId id="626" r:id="rId46"/>
    <p:sldId id="542" r:id="rId47"/>
    <p:sldId id="543" r:id="rId48"/>
    <p:sldId id="544" r:id="rId49"/>
    <p:sldId id="545" r:id="rId50"/>
    <p:sldId id="546" r:id="rId51"/>
    <p:sldId id="574" r:id="rId52"/>
  </p:sldIdLst>
  <p:sldSz cx="9144000" cy="6858000" type="screen4x3"/>
  <p:notesSz cx="6781800" cy="9926638"/>
  <p:defaultTextStyle>
    <a:defPPr>
      <a:defRPr lang="es-ES"/>
    </a:defPPr>
    <a:lvl1pPr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94D"/>
    <a:srgbClr val="90D81A"/>
    <a:srgbClr val="B3F200"/>
    <a:srgbClr val="FFB061"/>
    <a:srgbClr val="FFFF99"/>
    <a:srgbClr val="EAF959"/>
    <a:srgbClr val="C5EF8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AC259-1E60-4557-AEAA-41F77976014C}" v="1059" dt="2024-10-21T14:26:33.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149AC259-1E60-4557-AEAA-41F77976014C}"/>
    <pc:docChg chg="undo custSel addSld delSld modSld">
      <pc:chgData name="Ernesto Gandolfo Raso" userId="9b53afdb15782c0c" providerId="LiveId" clId="{149AC259-1E60-4557-AEAA-41F77976014C}" dt="2024-10-21T14:26:33.680" v="1057" actId="14100"/>
      <pc:docMkLst>
        <pc:docMk/>
      </pc:docMkLst>
      <pc:sldChg chg="delSp modSp mod modAnim">
        <pc:chgData name="Ernesto Gandolfo Raso" userId="9b53afdb15782c0c" providerId="LiveId" clId="{149AC259-1E60-4557-AEAA-41F77976014C}" dt="2024-10-21T14:02:43.323" v="315" actId="255"/>
        <pc:sldMkLst>
          <pc:docMk/>
          <pc:sldMk cId="0" sldId="524"/>
        </pc:sldMkLst>
        <pc:spChg chg="mod">
          <ac:chgData name="Ernesto Gandolfo Raso" userId="9b53afdb15782c0c" providerId="LiveId" clId="{149AC259-1E60-4557-AEAA-41F77976014C}" dt="2024-10-21T14:02:43.323" v="315" actId="255"/>
          <ac:spMkLst>
            <pc:docMk/>
            <pc:sldMk cId="0" sldId="524"/>
            <ac:spMk id="12291" creationId="{0F4BBB61-761A-C276-0BFC-B019270EC8B1}"/>
          </ac:spMkLst>
        </pc:spChg>
        <pc:spChg chg="del mod">
          <ac:chgData name="Ernesto Gandolfo Raso" userId="9b53afdb15782c0c" providerId="LiveId" clId="{149AC259-1E60-4557-AEAA-41F77976014C}" dt="2024-10-21T14:01:53.886" v="248" actId="478"/>
          <ac:spMkLst>
            <pc:docMk/>
            <pc:sldMk cId="0" sldId="524"/>
            <ac:spMk id="35844" creationId="{7D8966B2-CB34-B6B4-EBCC-FBE0B8CFDC0C}"/>
          </ac:spMkLst>
        </pc:spChg>
        <pc:spChg chg="mod">
          <ac:chgData name="Ernesto Gandolfo Raso" userId="9b53afdb15782c0c" providerId="LiveId" clId="{149AC259-1E60-4557-AEAA-41F77976014C}" dt="2024-10-21T14:02:30.791" v="297" actId="1036"/>
          <ac:spMkLst>
            <pc:docMk/>
            <pc:sldMk cId="0" sldId="524"/>
            <ac:spMk id="35845" creationId="{841A794B-F71F-D9CC-EEB3-2B4F221B5A1D}"/>
          </ac:spMkLst>
        </pc:spChg>
        <pc:spChg chg="mod">
          <ac:chgData name="Ernesto Gandolfo Raso" userId="9b53afdb15782c0c" providerId="LiveId" clId="{149AC259-1E60-4557-AEAA-41F77976014C}" dt="2024-10-21T14:02:37.782" v="314" actId="1036"/>
          <ac:spMkLst>
            <pc:docMk/>
            <pc:sldMk cId="0" sldId="524"/>
            <ac:spMk id="35846" creationId="{4F09168B-D9BF-6081-718A-781CE6DE132F}"/>
          </ac:spMkLst>
        </pc:spChg>
        <pc:picChg chg="mod">
          <ac:chgData name="Ernesto Gandolfo Raso" userId="9b53afdb15782c0c" providerId="LiveId" clId="{149AC259-1E60-4557-AEAA-41F77976014C}" dt="2024-10-21T14:02:32.632" v="298" actId="1036"/>
          <ac:picMkLst>
            <pc:docMk/>
            <pc:sldMk cId="0" sldId="524"/>
            <ac:picMk id="12293" creationId="{AFAB8C69-8548-0FCB-CE61-6D9198B85726}"/>
          </ac:picMkLst>
        </pc:picChg>
      </pc:sldChg>
      <pc:sldChg chg="addSp delSp modSp modAnim">
        <pc:chgData name="Ernesto Gandolfo Raso" userId="9b53afdb15782c0c" providerId="LiveId" clId="{149AC259-1E60-4557-AEAA-41F77976014C}" dt="2024-10-21T14:07:26.234" v="664" actId="113"/>
        <pc:sldMkLst>
          <pc:docMk/>
          <pc:sldMk cId="0" sldId="525"/>
        </pc:sldMkLst>
        <pc:spChg chg="mod">
          <ac:chgData name="Ernesto Gandolfo Raso" userId="9b53afdb15782c0c" providerId="LiveId" clId="{149AC259-1E60-4557-AEAA-41F77976014C}" dt="2024-10-21T14:07:26.234" v="664" actId="113"/>
          <ac:spMkLst>
            <pc:docMk/>
            <pc:sldMk cId="0" sldId="525"/>
            <ac:spMk id="14339" creationId="{9348EC0A-4D0A-CC24-DFDE-809B50C0D358}"/>
          </ac:spMkLst>
        </pc:spChg>
        <pc:spChg chg="mod">
          <ac:chgData name="Ernesto Gandolfo Raso" userId="9b53afdb15782c0c" providerId="LiveId" clId="{149AC259-1E60-4557-AEAA-41F77976014C}" dt="2024-10-21T14:05:52.873" v="572" actId="1036"/>
          <ac:spMkLst>
            <pc:docMk/>
            <pc:sldMk cId="0" sldId="525"/>
            <ac:spMk id="36868" creationId="{0B5551FB-3C45-4161-2E9C-C2F5B3E74773}"/>
          </ac:spMkLst>
        </pc:spChg>
        <pc:spChg chg="mod">
          <ac:chgData name="Ernesto Gandolfo Raso" userId="9b53afdb15782c0c" providerId="LiveId" clId="{149AC259-1E60-4557-AEAA-41F77976014C}" dt="2024-10-21T14:05:44.670" v="529" actId="1036"/>
          <ac:spMkLst>
            <pc:docMk/>
            <pc:sldMk cId="0" sldId="525"/>
            <ac:spMk id="36869" creationId="{F1A40B09-E868-251F-DB99-44F2ACA4C11D}"/>
          </ac:spMkLst>
        </pc:spChg>
        <pc:spChg chg="add del mod">
          <ac:chgData name="Ernesto Gandolfo Raso" userId="9b53afdb15782c0c" providerId="LiveId" clId="{149AC259-1E60-4557-AEAA-41F77976014C}" dt="2024-10-21T14:05:39.995" v="497" actId="1038"/>
          <ac:spMkLst>
            <pc:docMk/>
            <pc:sldMk cId="0" sldId="525"/>
            <ac:spMk id="36870" creationId="{EC0F66C2-04F2-3C40-654B-047CDBC9E03B}"/>
          </ac:spMkLst>
        </pc:spChg>
        <pc:picChg chg="mod">
          <ac:chgData name="Ernesto Gandolfo Raso" userId="9b53afdb15782c0c" providerId="LiveId" clId="{149AC259-1E60-4557-AEAA-41F77976014C}" dt="2024-10-21T14:05:08.376" v="460" actId="1036"/>
          <ac:picMkLst>
            <pc:docMk/>
            <pc:sldMk cId="0" sldId="525"/>
            <ac:picMk id="14342" creationId="{92B68144-954C-FA53-91C5-A281BC6BD56D}"/>
          </ac:picMkLst>
        </pc:picChg>
      </pc:sldChg>
      <pc:sldChg chg="delSp modSp modAnim">
        <pc:chgData name="Ernesto Gandolfo Raso" userId="9b53afdb15782c0c" providerId="LiveId" clId="{149AC259-1E60-4557-AEAA-41F77976014C}" dt="2024-10-21T14:11:24.357" v="846" actId="113"/>
        <pc:sldMkLst>
          <pc:docMk/>
          <pc:sldMk cId="0" sldId="526"/>
        </pc:sldMkLst>
        <pc:spChg chg="mod">
          <ac:chgData name="Ernesto Gandolfo Raso" userId="9b53afdb15782c0c" providerId="LiveId" clId="{149AC259-1E60-4557-AEAA-41F77976014C}" dt="2024-10-21T14:11:24.357" v="846" actId="113"/>
          <ac:spMkLst>
            <pc:docMk/>
            <pc:sldMk cId="0" sldId="526"/>
            <ac:spMk id="8195" creationId="{4D6747E3-47AF-FEB5-20A9-B6A225D25B36}"/>
          </ac:spMkLst>
        </pc:spChg>
        <pc:spChg chg="mod">
          <ac:chgData name="Ernesto Gandolfo Raso" userId="9b53afdb15782c0c" providerId="LiveId" clId="{149AC259-1E60-4557-AEAA-41F77976014C}" dt="2024-10-21T14:10:12.804" v="804" actId="1035"/>
          <ac:spMkLst>
            <pc:docMk/>
            <pc:sldMk cId="0" sldId="526"/>
            <ac:spMk id="37892" creationId="{F91C1402-5761-2F8F-AAF7-2D4FBFBCF6BD}"/>
          </ac:spMkLst>
        </pc:spChg>
        <pc:spChg chg="mod">
          <ac:chgData name="Ernesto Gandolfo Raso" userId="9b53afdb15782c0c" providerId="LiveId" clId="{149AC259-1E60-4557-AEAA-41F77976014C}" dt="2024-10-21T14:10:09.655" v="796" actId="1036"/>
          <ac:spMkLst>
            <pc:docMk/>
            <pc:sldMk cId="0" sldId="526"/>
            <ac:spMk id="37893" creationId="{1BA8C42D-ACB1-82A1-AB01-589788737C70}"/>
          </ac:spMkLst>
        </pc:spChg>
        <pc:spChg chg="del">
          <ac:chgData name="Ernesto Gandolfo Raso" userId="9b53afdb15782c0c" providerId="LiveId" clId="{149AC259-1E60-4557-AEAA-41F77976014C}" dt="2024-10-21T14:10:16.015" v="805" actId="478"/>
          <ac:spMkLst>
            <pc:docMk/>
            <pc:sldMk cId="0" sldId="526"/>
            <ac:spMk id="37894" creationId="{F766AC38-F128-8F23-886E-B7BD27157609}"/>
          </ac:spMkLst>
        </pc:spChg>
        <pc:picChg chg="mod">
          <ac:chgData name="Ernesto Gandolfo Raso" userId="9b53afdb15782c0c" providerId="LiveId" clId="{149AC259-1E60-4557-AEAA-41F77976014C}" dt="2024-10-21T14:10:04.663" v="762" actId="1036"/>
          <ac:picMkLst>
            <pc:docMk/>
            <pc:sldMk cId="0" sldId="526"/>
            <ac:picMk id="8196" creationId="{0A972FD3-CDD6-9C4E-949B-B728DC57AFBA}"/>
          </ac:picMkLst>
        </pc:picChg>
      </pc:sldChg>
      <pc:sldChg chg="del">
        <pc:chgData name="Ernesto Gandolfo Raso" userId="9b53afdb15782c0c" providerId="LiveId" clId="{149AC259-1E60-4557-AEAA-41F77976014C}" dt="2024-10-21T14:13:53.113" v="1009" actId="2696"/>
        <pc:sldMkLst>
          <pc:docMk/>
          <pc:sldMk cId="0" sldId="527"/>
        </pc:sldMkLst>
      </pc:sldChg>
      <pc:sldChg chg="modSp mod">
        <pc:chgData name="Ernesto Gandolfo Raso" userId="9b53afdb15782c0c" providerId="LiveId" clId="{149AC259-1E60-4557-AEAA-41F77976014C}" dt="2024-10-21T14:24:45.403" v="1020"/>
        <pc:sldMkLst>
          <pc:docMk/>
          <pc:sldMk cId="0" sldId="565"/>
        </pc:sldMkLst>
        <pc:spChg chg="mod">
          <ac:chgData name="Ernesto Gandolfo Raso" userId="9b53afdb15782c0c" providerId="LiveId" clId="{149AC259-1E60-4557-AEAA-41F77976014C}" dt="2024-10-21T14:23:25.643" v="1014" actId="113"/>
          <ac:spMkLst>
            <pc:docMk/>
            <pc:sldMk cId="0" sldId="565"/>
            <ac:spMk id="40962" creationId="{F6338DF3-C55B-4601-A7B2-AE760F008EB2}"/>
          </ac:spMkLst>
        </pc:spChg>
        <pc:spChg chg="mod">
          <ac:chgData name="Ernesto Gandolfo Raso" userId="9b53afdb15782c0c" providerId="LiveId" clId="{149AC259-1E60-4557-AEAA-41F77976014C}" dt="2024-10-21T14:24:45.403" v="1020"/>
          <ac:spMkLst>
            <pc:docMk/>
            <pc:sldMk cId="0" sldId="565"/>
            <ac:spMk id="40965" creationId="{EA75A4E5-662E-907E-4E75-BABAAC7AED36}"/>
          </ac:spMkLst>
        </pc:spChg>
      </pc:sldChg>
      <pc:sldChg chg="modSp mod">
        <pc:chgData name="Ernesto Gandolfo Raso" userId="9b53afdb15782c0c" providerId="LiveId" clId="{149AC259-1E60-4557-AEAA-41F77976014C}" dt="2024-10-21T14:24:17.841" v="1016" actId="113"/>
        <pc:sldMkLst>
          <pc:docMk/>
          <pc:sldMk cId="0" sldId="627"/>
        </pc:sldMkLst>
        <pc:spChg chg="mod">
          <ac:chgData name="Ernesto Gandolfo Raso" userId="9b53afdb15782c0c" providerId="LiveId" clId="{149AC259-1E60-4557-AEAA-41F77976014C}" dt="2024-10-21T14:24:17.841" v="1016" actId="113"/>
          <ac:spMkLst>
            <pc:docMk/>
            <pc:sldMk cId="0" sldId="627"/>
            <ac:spMk id="41987" creationId="{4753C1F5-851D-C842-A8D1-A4C36BAAF61B}"/>
          </ac:spMkLst>
        </pc:spChg>
      </pc:sldChg>
      <pc:sldChg chg="modSp mod">
        <pc:chgData name="Ernesto Gandolfo Raso" userId="9b53afdb15782c0c" providerId="LiveId" clId="{149AC259-1E60-4557-AEAA-41F77976014C}" dt="2024-10-21T14:25:16.503" v="1027" actId="113"/>
        <pc:sldMkLst>
          <pc:docMk/>
          <pc:sldMk cId="0" sldId="629"/>
        </pc:sldMkLst>
        <pc:spChg chg="mod">
          <ac:chgData name="Ernesto Gandolfo Raso" userId="9b53afdb15782c0c" providerId="LiveId" clId="{149AC259-1E60-4557-AEAA-41F77976014C}" dt="2024-10-21T14:25:16.503" v="1027" actId="113"/>
          <ac:spMkLst>
            <pc:docMk/>
            <pc:sldMk cId="0" sldId="629"/>
            <ac:spMk id="43010" creationId="{08D59DB0-9F67-77A1-0416-7B70B64B0C97}"/>
          </ac:spMkLst>
        </pc:spChg>
      </pc:sldChg>
      <pc:sldChg chg="addSp delSp modSp add del">
        <pc:chgData name="Ernesto Gandolfo Raso" userId="9b53afdb15782c0c" providerId="LiveId" clId="{149AC259-1E60-4557-AEAA-41F77976014C}" dt="2024-10-21T14:26:33.680" v="1057" actId="14100"/>
        <pc:sldMkLst>
          <pc:docMk/>
          <pc:sldMk cId="0" sldId="635"/>
        </pc:sldMkLst>
        <pc:picChg chg="add mod">
          <ac:chgData name="Ernesto Gandolfo Raso" userId="9b53afdb15782c0c" providerId="LiveId" clId="{149AC259-1E60-4557-AEAA-41F77976014C}" dt="2024-10-21T14:26:33.680" v="1057" actId="14100"/>
          <ac:picMkLst>
            <pc:docMk/>
            <pc:sldMk cId="0" sldId="635"/>
            <ac:picMk id="2" creationId="{1F2EDD05-68F3-DCC5-1BAD-C478F970AA62}"/>
          </ac:picMkLst>
        </pc:picChg>
        <pc:picChg chg="del">
          <ac:chgData name="Ernesto Gandolfo Raso" userId="9b53afdb15782c0c" providerId="LiveId" clId="{149AC259-1E60-4557-AEAA-41F77976014C}" dt="2024-10-21T14:26:21.398" v="1030" actId="478"/>
          <ac:picMkLst>
            <pc:docMk/>
            <pc:sldMk cId="0" sldId="635"/>
            <ac:picMk id="44036" creationId="{D045951A-9CDB-2127-94CB-F0E2496DA815}"/>
          </ac:picMkLst>
        </pc:picChg>
      </pc:sldChg>
      <pc:sldChg chg="delSp modSp add modAnim">
        <pc:chgData name="Ernesto Gandolfo Raso" userId="9b53afdb15782c0c" providerId="LiveId" clId="{149AC259-1E60-4557-AEAA-41F77976014C}" dt="2024-10-21T14:02:51.432" v="318" actId="20577"/>
        <pc:sldMkLst>
          <pc:docMk/>
          <pc:sldMk cId="136800897" sldId="636"/>
        </pc:sldMkLst>
        <pc:spChg chg="mod">
          <ac:chgData name="Ernesto Gandolfo Raso" userId="9b53afdb15782c0c" providerId="LiveId" clId="{149AC259-1E60-4557-AEAA-41F77976014C}" dt="2024-10-21T14:02:51.432" v="318" actId="20577"/>
          <ac:spMkLst>
            <pc:docMk/>
            <pc:sldMk cId="136800897" sldId="636"/>
            <ac:spMk id="12291" creationId="{412223C7-B71E-409A-B3EE-EAA216481308}"/>
          </ac:spMkLst>
        </pc:spChg>
        <pc:spChg chg="mod">
          <ac:chgData name="Ernesto Gandolfo Raso" userId="9b53afdb15782c0c" providerId="LiveId" clId="{149AC259-1E60-4557-AEAA-41F77976014C}" dt="2024-10-21T14:01:36.934" v="224" actId="1038"/>
          <ac:spMkLst>
            <pc:docMk/>
            <pc:sldMk cId="136800897" sldId="636"/>
            <ac:spMk id="35844" creationId="{1D8A43F3-6145-70DB-4EF5-6B569B50196A}"/>
          </ac:spMkLst>
        </pc:spChg>
        <pc:spChg chg="del">
          <ac:chgData name="Ernesto Gandolfo Raso" userId="9b53afdb15782c0c" providerId="LiveId" clId="{149AC259-1E60-4557-AEAA-41F77976014C}" dt="2024-10-21T14:01:40.997" v="225" actId="478"/>
          <ac:spMkLst>
            <pc:docMk/>
            <pc:sldMk cId="136800897" sldId="636"/>
            <ac:spMk id="35845" creationId="{0ED2353F-3C80-7BDD-8A1D-7D3386B5382C}"/>
          </ac:spMkLst>
        </pc:spChg>
        <pc:spChg chg="mod">
          <ac:chgData name="Ernesto Gandolfo Raso" userId="9b53afdb15782c0c" providerId="LiveId" clId="{149AC259-1E60-4557-AEAA-41F77976014C}" dt="2024-10-21T14:01:47.282" v="246" actId="1036"/>
          <ac:spMkLst>
            <pc:docMk/>
            <pc:sldMk cId="136800897" sldId="636"/>
            <ac:spMk id="35846" creationId="{FCCB23A6-E17E-BB33-BBF5-C074E23BC927}"/>
          </ac:spMkLst>
        </pc:spChg>
        <pc:picChg chg="mod">
          <ac:chgData name="Ernesto Gandolfo Raso" userId="9b53afdb15782c0c" providerId="LiveId" clId="{149AC259-1E60-4557-AEAA-41F77976014C}" dt="2024-10-21T14:01:27.908" v="188" actId="1036"/>
          <ac:picMkLst>
            <pc:docMk/>
            <pc:sldMk cId="136800897" sldId="636"/>
            <ac:picMk id="12293" creationId="{295BE1CC-6BC0-7736-E84F-DA5D521C1600}"/>
          </ac:picMkLst>
        </pc:picChg>
      </pc:sldChg>
      <pc:sldChg chg="add del">
        <pc:chgData name="Ernesto Gandolfo Raso" userId="9b53afdb15782c0c" providerId="LiveId" clId="{149AC259-1E60-4557-AEAA-41F77976014C}" dt="2024-10-21T13:59:45.471" v="127" actId="2696"/>
        <pc:sldMkLst>
          <pc:docMk/>
          <pc:sldMk cId="923404198" sldId="636"/>
        </pc:sldMkLst>
      </pc:sldChg>
      <pc:sldChg chg="delSp modSp add del modAnim">
        <pc:chgData name="Ernesto Gandolfo Raso" userId="9b53afdb15782c0c" providerId="LiveId" clId="{149AC259-1E60-4557-AEAA-41F77976014C}" dt="2024-10-21T14:13:35.405" v="1006" actId="2696"/>
        <pc:sldMkLst>
          <pc:docMk/>
          <pc:sldMk cId="1831040206" sldId="637"/>
        </pc:sldMkLst>
        <pc:spChg chg="mod">
          <ac:chgData name="Ernesto Gandolfo Raso" userId="9b53afdb15782c0c" providerId="LiveId" clId="{149AC259-1E60-4557-AEAA-41F77976014C}" dt="2024-10-21T14:03:43.622" v="345" actId="14100"/>
          <ac:spMkLst>
            <pc:docMk/>
            <pc:sldMk cId="1831040206" sldId="637"/>
            <ac:spMk id="12291" creationId="{35B75506-5597-D077-6767-ECCAD69F27FD}"/>
          </ac:spMkLst>
        </pc:spChg>
        <pc:spChg chg="del">
          <ac:chgData name="Ernesto Gandolfo Raso" userId="9b53afdb15782c0c" providerId="LiveId" clId="{149AC259-1E60-4557-AEAA-41F77976014C}" dt="2024-10-21T14:03:08.503" v="322" actId="478"/>
          <ac:spMkLst>
            <pc:docMk/>
            <pc:sldMk cId="1831040206" sldId="637"/>
            <ac:spMk id="35844" creationId="{49483BEC-0168-C680-0403-5CF18739D4A5}"/>
          </ac:spMkLst>
        </pc:spChg>
        <pc:spChg chg="del">
          <ac:chgData name="Ernesto Gandolfo Raso" userId="9b53afdb15782c0c" providerId="LiveId" clId="{149AC259-1E60-4557-AEAA-41F77976014C}" dt="2024-10-21T14:03:05.596" v="321" actId="478"/>
          <ac:spMkLst>
            <pc:docMk/>
            <pc:sldMk cId="1831040206" sldId="637"/>
            <ac:spMk id="35846" creationId="{A9676A11-B724-8F91-CA54-B62A13717AB9}"/>
          </ac:spMkLst>
        </pc:spChg>
        <pc:picChg chg="del">
          <ac:chgData name="Ernesto Gandolfo Raso" userId="9b53afdb15782c0c" providerId="LiveId" clId="{149AC259-1E60-4557-AEAA-41F77976014C}" dt="2024-10-21T14:03:03.232" v="320" actId="478"/>
          <ac:picMkLst>
            <pc:docMk/>
            <pc:sldMk cId="1831040206" sldId="637"/>
            <ac:picMk id="12293" creationId="{4ED08621-B51D-52F7-EF99-27AD257E2550}"/>
          </ac:picMkLst>
        </pc:picChg>
      </pc:sldChg>
      <pc:sldChg chg="modSp add">
        <pc:chgData name="Ernesto Gandolfo Raso" userId="9b53afdb15782c0c" providerId="LiveId" clId="{149AC259-1E60-4557-AEAA-41F77976014C}" dt="2024-10-21T14:07:06.644" v="642" actId="113"/>
        <pc:sldMkLst>
          <pc:docMk/>
          <pc:sldMk cId="155788136" sldId="638"/>
        </pc:sldMkLst>
        <pc:spChg chg="mod">
          <ac:chgData name="Ernesto Gandolfo Raso" userId="9b53afdb15782c0c" providerId="LiveId" clId="{149AC259-1E60-4557-AEAA-41F77976014C}" dt="2024-10-21T14:07:06.644" v="642" actId="113"/>
          <ac:spMkLst>
            <pc:docMk/>
            <pc:sldMk cId="155788136" sldId="638"/>
            <ac:spMk id="14339" creationId="{35572FC3-A6BF-1ACF-AD15-FD8BC29B3823}"/>
          </ac:spMkLst>
        </pc:spChg>
      </pc:sldChg>
      <pc:sldChg chg="addSp delSp modSp add mod modAnim">
        <pc:chgData name="Ernesto Gandolfo Raso" userId="9b53afdb15782c0c" providerId="LiveId" clId="{149AC259-1E60-4557-AEAA-41F77976014C}" dt="2024-10-21T14:13:49.382" v="1008"/>
        <pc:sldMkLst>
          <pc:docMk/>
          <pc:sldMk cId="1115727285" sldId="639"/>
        </pc:sldMkLst>
        <pc:spChg chg="add mod">
          <ac:chgData name="Ernesto Gandolfo Raso" userId="9b53afdb15782c0c" providerId="LiveId" clId="{149AC259-1E60-4557-AEAA-41F77976014C}" dt="2024-10-21T14:11:43.765" v="849" actId="478"/>
          <ac:spMkLst>
            <pc:docMk/>
            <pc:sldMk cId="1115727285" sldId="639"/>
            <ac:spMk id="2" creationId="{795CB16F-6600-34F6-4856-2B05C614AA1B}"/>
          </ac:spMkLst>
        </pc:spChg>
        <pc:spChg chg="add del mod">
          <ac:chgData name="Ernesto Gandolfo Raso" userId="9b53afdb15782c0c" providerId="LiveId" clId="{149AC259-1E60-4557-AEAA-41F77976014C}" dt="2024-10-21T14:13:49.382" v="1008"/>
          <ac:spMkLst>
            <pc:docMk/>
            <pc:sldMk cId="1115727285" sldId="639"/>
            <ac:spMk id="8195" creationId="{07940554-618E-218E-9351-CDFB44FFF2A1}"/>
          </ac:spMkLst>
        </pc:spChg>
        <pc:spChg chg="del mod">
          <ac:chgData name="Ernesto Gandolfo Raso" userId="9b53afdb15782c0c" providerId="LiveId" clId="{149AC259-1E60-4557-AEAA-41F77976014C}" dt="2024-10-21T14:11:54.921" v="856" actId="478"/>
          <ac:spMkLst>
            <pc:docMk/>
            <pc:sldMk cId="1115727285" sldId="639"/>
            <ac:spMk id="37892" creationId="{C5A9B2F5-BC64-4CD7-03A3-B1E4BB112803}"/>
          </ac:spMkLst>
        </pc:spChg>
        <pc:spChg chg="del mod">
          <ac:chgData name="Ernesto Gandolfo Raso" userId="9b53afdb15782c0c" providerId="LiveId" clId="{149AC259-1E60-4557-AEAA-41F77976014C}" dt="2024-10-21T14:11:53.481" v="855" actId="478"/>
          <ac:spMkLst>
            <pc:docMk/>
            <pc:sldMk cId="1115727285" sldId="639"/>
            <ac:spMk id="37893" creationId="{06300512-33CC-AC79-C4CE-B240193074DC}"/>
          </ac:spMkLst>
        </pc:spChg>
        <pc:spChg chg="del mod">
          <ac:chgData name="Ernesto Gandolfo Raso" userId="9b53afdb15782c0c" providerId="LiveId" clId="{149AC259-1E60-4557-AEAA-41F77976014C}" dt="2024-10-21T14:11:50.135" v="852" actId="478"/>
          <ac:spMkLst>
            <pc:docMk/>
            <pc:sldMk cId="1115727285" sldId="639"/>
            <ac:spMk id="37894" creationId="{1369F5EE-E11D-8C2A-AF6A-9920076C9004}"/>
          </ac:spMkLst>
        </pc:spChg>
        <pc:picChg chg="del">
          <ac:chgData name="Ernesto Gandolfo Raso" userId="9b53afdb15782c0c" providerId="LiveId" clId="{149AC259-1E60-4557-AEAA-41F77976014C}" dt="2024-10-21T14:11:40.775" v="848" actId="478"/>
          <ac:picMkLst>
            <pc:docMk/>
            <pc:sldMk cId="1115727285" sldId="639"/>
            <ac:picMk id="8196" creationId="{79E6D8C3-E5D0-09C5-FDF2-CBC6C468ACA0}"/>
          </ac:picMkLst>
        </pc:picChg>
      </pc:sldChg>
      <pc:sldChg chg="modSp add">
        <pc:chgData name="Ernesto Gandolfo Raso" userId="9b53afdb15782c0c" providerId="LiveId" clId="{149AC259-1E60-4557-AEAA-41F77976014C}" dt="2024-10-21T14:11:08.975" v="842" actId="113"/>
        <pc:sldMkLst>
          <pc:docMk/>
          <pc:sldMk cId="3256953724" sldId="640"/>
        </pc:sldMkLst>
        <pc:spChg chg="mod">
          <ac:chgData name="Ernesto Gandolfo Raso" userId="9b53afdb15782c0c" providerId="LiveId" clId="{149AC259-1E60-4557-AEAA-41F77976014C}" dt="2024-10-21T14:11:08.975" v="842" actId="113"/>
          <ac:spMkLst>
            <pc:docMk/>
            <pc:sldMk cId="3256953724" sldId="640"/>
            <ac:spMk id="8195" creationId="{87CC40DD-9FE9-1F55-6823-20EC4FCFBA51}"/>
          </ac:spMkLst>
        </pc:spChg>
      </pc:sldChg>
      <pc:sldChg chg="add del">
        <pc:chgData name="Ernesto Gandolfo Raso" userId="9b53afdb15782c0c" providerId="LiveId" clId="{149AC259-1E60-4557-AEAA-41F77976014C}" dt="2024-10-21T14:10:21.532" v="806" actId="2696"/>
        <pc:sldMkLst>
          <pc:docMk/>
          <pc:sldMk cId="4252639692" sldId="6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5047A02-EC1E-ED5E-62EC-5DEC7AD94E19}"/>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7" name="Rectangle 3">
            <a:extLst>
              <a:ext uri="{FF2B5EF4-FFF2-40B4-BE49-F238E27FC236}">
                <a16:creationId xmlns:a16="http://schemas.microsoft.com/office/drawing/2014/main" id="{2EBF705C-A058-E8B7-D462-1C636A4C6D40}"/>
              </a:ext>
            </a:extLst>
          </p:cNvPr>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144388" name="Rectangle 4">
            <a:extLst>
              <a:ext uri="{FF2B5EF4-FFF2-40B4-BE49-F238E27FC236}">
                <a16:creationId xmlns:a16="http://schemas.microsoft.com/office/drawing/2014/main" id="{0E12A84F-51D2-7AE6-0262-B825A81FAEAC}"/>
              </a:ext>
            </a:extLst>
          </p:cNvPr>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144389" name="Rectangle 5">
            <a:extLst>
              <a:ext uri="{FF2B5EF4-FFF2-40B4-BE49-F238E27FC236}">
                <a16:creationId xmlns:a16="http://schemas.microsoft.com/office/drawing/2014/main" id="{35061E92-D330-493E-134B-E6B10E216370}"/>
              </a:ext>
            </a:extLst>
          </p:cNvPr>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C60F645E-A574-42AA-86D3-1F2EBD28F696}" type="slidenum">
              <a:rPr lang="es-ES" altLang="en-US"/>
              <a:pPr>
                <a:defRPr/>
              </a:pPr>
              <a:t>‹#›</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1C9ABD3-8C3C-608D-C512-D0D8FB1AA937}"/>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5" name="Rectangle 3">
            <a:extLst>
              <a:ext uri="{FF2B5EF4-FFF2-40B4-BE49-F238E27FC236}">
                <a16:creationId xmlns:a16="http://schemas.microsoft.com/office/drawing/2014/main" id="{6BE1BC85-758F-0606-2A3D-1772F8D76F6D}"/>
              </a:ext>
            </a:extLst>
          </p:cNvPr>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s-ES"/>
          </a:p>
        </p:txBody>
      </p:sp>
      <p:sp>
        <p:nvSpPr>
          <p:cNvPr id="4100" name="Rectangle 4">
            <a:extLst>
              <a:ext uri="{FF2B5EF4-FFF2-40B4-BE49-F238E27FC236}">
                <a16:creationId xmlns:a16="http://schemas.microsoft.com/office/drawing/2014/main" id="{0CD7C10B-E987-5A99-903A-8CDB4B22D08D}"/>
              </a:ext>
            </a:extLst>
          </p:cNvPr>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83C71BE-DF97-F3B7-996B-B64EF7E7DF25}"/>
              </a:ext>
            </a:extLst>
          </p:cNvPr>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a:extLst>
              <a:ext uri="{FF2B5EF4-FFF2-40B4-BE49-F238E27FC236}">
                <a16:creationId xmlns:a16="http://schemas.microsoft.com/office/drawing/2014/main" id="{106CB8A7-7C07-AEBA-A5C8-F15CF395719D}"/>
              </a:ext>
            </a:extLst>
          </p:cNvPr>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s-ES"/>
          </a:p>
        </p:txBody>
      </p:sp>
      <p:sp>
        <p:nvSpPr>
          <p:cNvPr id="3079" name="Rectangle 7">
            <a:extLst>
              <a:ext uri="{FF2B5EF4-FFF2-40B4-BE49-F238E27FC236}">
                <a16:creationId xmlns:a16="http://schemas.microsoft.com/office/drawing/2014/main" id="{1E2B57CD-C366-1490-6431-8761A52AB184}"/>
              </a:ext>
            </a:extLst>
          </p:cNvPr>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EB022CF-B8FD-49A8-A87E-49A54964A491}"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B9ADAEA-2A2B-EA8E-CD62-B14957BFF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81AF28-62C0-443F-A1F5-3EA4BEFF2F93}" type="slidenum">
              <a:rPr lang="es-ES" altLang="es-ES" smtClean="0"/>
              <a:pPr>
                <a:spcBef>
                  <a:spcPct val="0"/>
                </a:spcBef>
              </a:pPr>
              <a:t>1</a:t>
            </a:fld>
            <a:endParaRPr lang="es-ES" altLang="es-ES"/>
          </a:p>
        </p:txBody>
      </p:sp>
      <p:sp>
        <p:nvSpPr>
          <p:cNvPr id="7171" name="Rectangle 2">
            <a:extLst>
              <a:ext uri="{FF2B5EF4-FFF2-40B4-BE49-F238E27FC236}">
                <a16:creationId xmlns:a16="http://schemas.microsoft.com/office/drawing/2014/main" id="{4BD0A96F-0C85-112B-6D9B-4192766BF97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7B079C09-20F9-8266-0ABC-228DE1B36F9B}"/>
              </a:ext>
            </a:extLst>
          </p:cNvPr>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E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21DCEC6B-B14F-145E-5195-714748D5D64E}"/>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C102279-E295-8612-3B16-BD421B17162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D0DB426-817A-7BE1-71FB-DF8E937AEF4C}"/>
              </a:ext>
            </a:extLst>
          </p:cNvPr>
          <p:cNvSpPr>
            <a:spLocks noGrp="1"/>
          </p:cNvSpPr>
          <p:nvPr>
            <p:ph type="sldNum" sz="quarter" idx="12"/>
          </p:nvPr>
        </p:nvSpPr>
        <p:spPr/>
        <p:txBody>
          <a:bodyPr/>
          <a:lstStyle>
            <a:lvl1pPr>
              <a:defRPr/>
            </a:lvl1pPr>
          </a:lstStyle>
          <a:p>
            <a:pPr>
              <a:defRPr/>
            </a:pPr>
            <a:fld id="{A673C7AD-5AD9-40E1-A667-0837050C856F}" type="slidenum">
              <a:rPr lang="es-ES" altLang="en-US"/>
              <a:pPr>
                <a:defRPr/>
              </a:pPr>
              <a:t>‹#›</a:t>
            </a:fld>
            <a:endParaRPr lang="es-ES" altLang="en-US"/>
          </a:p>
        </p:txBody>
      </p:sp>
    </p:spTree>
    <p:extLst>
      <p:ext uri="{BB962C8B-B14F-4D97-AF65-F5344CB8AC3E}">
        <p14:creationId xmlns:p14="http://schemas.microsoft.com/office/powerpoint/2010/main" val="48362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E04728F-62FA-A96A-562A-7E1377F7ACBC}"/>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F858C61B-A8F8-1C4E-F343-04210252566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ECD5753-49C7-929E-6DD8-D460A03DAA54}"/>
              </a:ext>
            </a:extLst>
          </p:cNvPr>
          <p:cNvSpPr>
            <a:spLocks noGrp="1"/>
          </p:cNvSpPr>
          <p:nvPr>
            <p:ph type="sldNum" sz="quarter" idx="12"/>
          </p:nvPr>
        </p:nvSpPr>
        <p:spPr/>
        <p:txBody>
          <a:bodyPr/>
          <a:lstStyle>
            <a:lvl1pPr>
              <a:defRPr/>
            </a:lvl1pPr>
          </a:lstStyle>
          <a:p>
            <a:pPr>
              <a:defRPr/>
            </a:pPr>
            <a:fld id="{F49AEED5-B811-4629-AE36-426711502182}" type="slidenum">
              <a:rPr lang="es-ES" altLang="en-US"/>
              <a:pPr>
                <a:defRPr/>
              </a:pPr>
              <a:t>‹#›</a:t>
            </a:fld>
            <a:endParaRPr lang="es-ES" altLang="en-US"/>
          </a:p>
        </p:txBody>
      </p:sp>
    </p:spTree>
    <p:extLst>
      <p:ext uri="{BB962C8B-B14F-4D97-AF65-F5344CB8AC3E}">
        <p14:creationId xmlns:p14="http://schemas.microsoft.com/office/powerpoint/2010/main" val="39596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99E3944-1DCE-943D-7B62-72CA394813CE}"/>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58C1E021-C4F5-0004-7771-0256A8B4FA9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67A14A2-6A4F-7785-E148-FE749DD0DF7C}"/>
              </a:ext>
            </a:extLst>
          </p:cNvPr>
          <p:cNvSpPr>
            <a:spLocks noGrp="1"/>
          </p:cNvSpPr>
          <p:nvPr>
            <p:ph type="sldNum" sz="quarter" idx="12"/>
          </p:nvPr>
        </p:nvSpPr>
        <p:spPr/>
        <p:txBody>
          <a:bodyPr/>
          <a:lstStyle>
            <a:lvl1pPr>
              <a:defRPr/>
            </a:lvl1pPr>
          </a:lstStyle>
          <a:p>
            <a:pPr>
              <a:defRPr/>
            </a:pPr>
            <a:fld id="{7964AA99-1B8F-4C0B-8C78-C15131DEE9FF}" type="slidenum">
              <a:rPr lang="es-ES" altLang="en-US"/>
              <a:pPr>
                <a:defRPr/>
              </a:pPr>
              <a:t>‹#›</a:t>
            </a:fld>
            <a:endParaRPr lang="es-ES" altLang="en-US"/>
          </a:p>
        </p:txBody>
      </p:sp>
    </p:spTree>
    <p:extLst>
      <p:ext uri="{BB962C8B-B14F-4D97-AF65-F5344CB8AC3E}">
        <p14:creationId xmlns:p14="http://schemas.microsoft.com/office/powerpoint/2010/main" val="373703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3 Marcador de fecha">
            <a:extLst>
              <a:ext uri="{FF2B5EF4-FFF2-40B4-BE49-F238E27FC236}">
                <a16:creationId xmlns:a16="http://schemas.microsoft.com/office/drawing/2014/main" id="{C33CF757-DA07-7B98-E450-146B64C010F6}"/>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D300EE6E-7170-A24A-3099-1753D1C117E9}"/>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0DB659A3-D379-DA01-2288-2BCF219F0AD4}"/>
              </a:ext>
            </a:extLst>
          </p:cNvPr>
          <p:cNvSpPr>
            <a:spLocks noGrp="1"/>
          </p:cNvSpPr>
          <p:nvPr>
            <p:ph type="sldNum" sz="quarter" idx="12"/>
          </p:nvPr>
        </p:nvSpPr>
        <p:spPr/>
        <p:txBody>
          <a:bodyPr/>
          <a:lstStyle>
            <a:lvl1pPr>
              <a:defRPr/>
            </a:lvl1pPr>
          </a:lstStyle>
          <a:p>
            <a:pPr>
              <a:defRPr/>
            </a:pPr>
            <a:fld id="{15E6C25C-A006-4C9E-B75B-4B720E4E0ED8}" type="slidenum">
              <a:rPr lang="es-ES" altLang="en-US"/>
              <a:pPr>
                <a:defRPr/>
              </a:pPr>
              <a:t>‹#›</a:t>
            </a:fld>
            <a:endParaRPr lang="es-ES" altLang="en-US"/>
          </a:p>
        </p:txBody>
      </p:sp>
    </p:spTree>
    <p:extLst>
      <p:ext uri="{BB962C8B-B14F-4D97-AF65-F5344CB8AC3E}">
        <p14:creationId xmlns:p14="http://schemas.microsoft.com/office/powerpoint/2010/main" val="276625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8229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3938588"/>
            <a:ext cx="8229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50DB07C5-25C8-4B98-802D-97CC4A30560F}"/>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1BE09561-4D43-EF38-C7ED-C58EB61D916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5429350-3F22-DE7F-48E0-3EFF9DFCDEF8}"/>
              </a:ext>
            </a:extLst>
          </p:cNvPr>
          <p:cNvSpPr>
            <a:spLocks noGrp="1"/>
          </p:cNvSpPr>
          <p:nvPr>
            <p:ph type="sldNum" sz="quarter" idx="12"/>
          </p:nvPr>
        </p:nvSpPr>
        <p:spPr/>
        <p:txBody>
          <a:bodyPr/>
          <a:lstStyle>
            <a:lvl1pPr>
              <a:defRPr/>
            </a:lvl1pPr>
          </a:lstStyle>
          <a:p>
            <a:pPr>
              <a:defRPr/>
            </a:pPr>
            <a:fld id="{547CF6ED-D841-4ECF-955F-165B4BC74972}" type="slidenum">
              <a:rPr lang="es-ES" altLang="en-US"/>
              <a:pPr>
                <a:defRPr/>
              </a:pPr>
              <a:t>‹#›</a:t>
            </a:fld>
            <a:endParaRPr lang="es-ES" altLang="en-US"/>
          </a:p>
        </p:txBody>
      </p:sp>
    </p:spTree>
    <p:extLst>
      <p:ext uri="{BB962C8B-B14F-4D97-AF65-F5344CB8AC3E}">
        <p14:creationId xmlns:p14="http://schemas.microsoft.com/office/powerpoint/2010/main" val="224617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4C3BD907-53EF-7864-3F60-57D30A906FCC}"/>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AFEAE1B0-6F7B-9E0D-9637-9651AC770E0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EB3551F5-5FC2-5406-B3A2-3E7589D560F7}"/>
              </a:ext>
            </a:extLst>
          </p:cNvPr>
          <p:cNvSpPr>
            <a:spLocks noGrp="1"/>
          </p:cNvSpPr>
          <p:nvPr>
            <p:ph type="sldNum" sz="quarter" idx="12"/>
          </p:nvPr>
        </p:nvSpPr>
        <p:spPr/>
        <p:txBody>
          <a:bodyPr/>
          <a:lstStyle>
            <a:lvl1pPr>
              <a:defRPr/>
            </a:lvl1pPr>
          </a:lstStyle>
          <a:p>
            <a:pPr>
              <a:defRPr/>
            </a:pPr>
            <a:fld id="{6CBAB0BA-E2B3-4037-A7E1-E5408035E090}" type="slidenum">
              <a:rPr lang="es-ES" altLang="en-US"/>
              <a:pPr>
                <a:defRPr/>
              </a:pPr>
              <a:t>‹#›</a:t>
            </a:fld>
            <a:endParaRPr lang="es-ES" altLang="en-US"/>
          </a:p>
        </p:txBody>
      </p:sp>
    </p:spTree>
    <p:extLst>
      <p:ext uri="{BB962C8B-B14F-4D97-AF65-F5344CB8AC3E}">
        <p14:creationId xmlns:p14="http://schemas.microsoft.com/office/powerpoint/2010/main" val="249592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818C075F-5C58-BD6E-DD91-AED8B36C0E05}"/>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B6DEFC4C-74E2-FEDB-9730-F25166FDB320}"/>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AB720583-FEC9-BB06-683A-5D0E7B95A108}"/>
              </a:ext>
            </a:extLst>
          </p:cNvPr>
          <p:cNvSpPr>
            <a:spLocks noGrp="1"/>
          </p:cNvSpPr>
          <p:nvPr>
            <p:ph type="sldNum" sz="quarter" idx="12"/>
          </p:nvPr>
        </p:nvSpPr>
        <p:spPr>
          <a:xfrm>
            <a:off x="6553200" y="6245225"/>
            <a:ext cx="2133600" cy="476250"/>
          </a:xfrm>
        </p:spPr>
        <p:txBody>
          <a:bodyPr/>
          <a:lstStyle>
            <a:lvl1pPr>
              <a:defRPr/>
            </a:lvl1pPr>
          </a:lstStyle>
          <a:p>
            <a:pPr>
              <a:defRPr/>
            </a:pPr>
            <a:fld id="{90773AF6-175F-4042-8E2C-1EE506DE0C5E}" type="slidenum">
              <a:rPr lang="es-ES" altLang="es-ES"/>
              <a:pPr>
                <a:defRPr/>
              </a:pPr>
              <a:t>‹#›</a:t>
            </a:fld>
            <a:endParaRPr lang="es-ES" altLang="es-ES"/>
          </a:p>
        </p:txBody>
      </p:sp>
    </p:spTree>
    <p:extLst>
      <p:ext uri="{BB962C8B-B14F-4D97-AF65-F5344CB8AC3E}">
        <p14:creationId xmlns:p14="http://schemas.microsoft.com/office/powerpoint/2010/main" val="210950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57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a:extLst>
              <a:ext uri="{FF2B5EF4-FFF2-40B4-BE49-F238E27FC236}">
                <a16:creationId xmlns:a16="http://schemas.microsoft.com/office/drawing/2014/main" id="{5CD2C889-066C-74CF-0516-19AE9FFCA275}"/>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7" name="6 Marcador de pie de página">
            <a:extLst>
              <a:ext uri="{FF2B5EF4-FFF2-40B4-BE49-F238E27FC236}">
                <a16:creationId xmlns:a16="http://schemas.microsoft.com/office/drawing/2014/main" id="{6793F939-3333-5254-6322-354FE47B54DC}"/>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8" name="7 Marcador de número de diapositiva">
            <a:extLst>
              <a:ext uri="{FF2B5EF4-FFF2-40B4-BE49-F238E27FC236}">
                <a16:creationId xmlns:a16="http://schemas.microsoft.com/office/drawing/2014/main" id="{F3FBE628-D11D-512B-182C-81B46AF7D074}"/>
              </a:ext>
            </a:extLst>
          </p:cNvPr>
          <p:cNvSpPr>
            <a:spLocks noGrp="1"/>
          </p:cNvSpPr>
          <p:nvPr>
            <p:ph type="sldNum" sz="quarter" idx="12"/>
          </p:nvPr>
        </p:nvSpPr>
        <p:spPr>
          <a:xfrm>
            <a:off x="6553200" y="6245225"/>
            <a:ext cx="2133600" cy="476250"/>
          </a:xfrm>
        </p:spPr>
        <p:txBody>
          <a:bodyPr/>
          <a:lstStyle>
            <a:lvl1pPr>
              <a:defRPr/>
            </a:lvl1pPr>
          </a:lstStyle>
          <a:p>
            <a:pPr>
              <a:defRPr/>
            </a:pPr>
            <a:fld id="{32E03E7A-5105-466F-845C-805E32009136}" type="slidenum">
              <a:rPr lang="es-ES" altLang="es-ES"/>
              <a:pPr>
                <a:defRPr/>
              </a:pPr>
              <a:t>‹#›</a:t>
            </a:fld>
            <a:endParaRPr lang="es-ES" altLang="es-ES"/>
          </a:p>
        </p:txBody>
      </p:sp>
    </p:spTree>
    <p:extLst>
      <p:ext uri="{BB962C8B-B14F-4D97-AF65-F5344CB8AC3E}">
        <p14:creationId xmlns:p14="http://schemas.microsoft.com/office/powerpoint/2010/main" val="290464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569740F5-57CC-C999-2996-565E7BB0CFE2}"/>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79C1A9B5-3EDC-8C6D-F3F9-B7F8E3BD1A9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F0EA500-7DA9-35C8-55DE-BF857562D888}"/>
              </a:ext>
            </a:extLst>
          </p:cNvPr>
          <p:cNvSpPr>
            <a:spLocks noGrp="1"/>
          </p:cNvSpPr>
          <p:nvPr>
            <p:ph type="sldNum" sz="quarter" idx="12"/>
          </p:nvPr>
        </p:nvSpPr>
        <p:spPr/>
        <p:txBody>
          <a:bodyPr/>
          <a:lstStyle>
            <a:lvl1pPr>
              <a:defRPr/>
            </a:lvl1pPr>
          </a:lstStyle>
          <a:p>
            <a:pPr>
              <a:defRPr/>
            </a:pPr>
            <a:fld id="{C4AFBFC5-F41D-4A90-A73C-E28646A5FD36}" type="slidenum">
              <a:rPr lang="es-ES" altLang="en-US"/>
              <a:pPr>
                <a:defRPr/>
              </a:pPr>
              <a:t>‹#›</a:t>
            </a:fld>
            <a:endParaRPr lang="es-ES" altLang="en-US"/>
          </a:p>
        </p:txBody>
      </p:sp>
    </p:spTree>
    <p:extLst>
      <p:ext uri="{BB962C8B-B14F-4D97-AF65-F5344CB8AC3E}">
        <p14:creationId xmlns:p14="http://schemas.microsoft.com/office/powerpoint/2010/main" val="4618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E848302-1B3F-9AD2-29E1-F866B10D5E0B}"/>
              </a:ext>
            </a:extLst>
          </p:cNvPr>
          <p:cNvSpPr>
            <a:spLocks noGrp="1"/>
          </p:cNvSpPr>
          <p:nvPr>
            <p:ph type="dt" sz="half" idx="10"/>
          </p:nvPr>
        </p:nvSpPr>
        <p:spPr/>
        <p:txBody>
          <a:bodyPr/>
          <a:lstStyle>
            <a:lvl1pPr>
              <a:defRPr/>
            </a:lvl1pPr>
          </a:lstStyle>
          <a:p>
            <a:pPr>
              <a:defRPr/>
            </a:pPr>
            <a:endParaRPr lang="es-ES"/>
          </a:p>
        </p:txBody>
      </p:sp>
      <p:sp>
        <p:nvSpPr>
          <p:cNvPr id="5" name="4 Marcador de pie de página">
            <a:extLst>
              <a:ext uri="{FF2B5EF4-FFF2-40B4-BE49-F238E27FC236}">
                <a16:creationId xmlns:a16="http://schemas.microsoft.com/office/drawing/2014/main" id="{53EBB58C-FB42-37A9-AB63-625955ECF0B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E9996F3-5AA6-CE21-6C53-5945692E0746}"/>
              </a:ext>
            </a:extLst>
          </p:cNvPr>
          <p:cNvSpPr>
            <a:spLocks noGrp="1"/>
          </p:cNvSpPr>
          <p:nvPr>
            <p:ph type="sldNum" sz="quarter" idx="12"/>
          </p:nvPr>
        </p:nvSpPr>
        <p:spPr/>
        <p:txBody>
          <a:bodyPr/>
          <a:lstStyle>
            <a:lvl1pPr>
              <a:defRPr/>
            </a:lvl1pPr>
          </a:lstStyle>
          <a:p>
            <a:pPr>
              <a:defRPr/>
            </a:pPr>
            <a:fld id="{4DA93667-0AD8-4563-AB77-F62E256C3D09}" type="slidenum">
              <a:rPr lang="es-ES" altLang="en-US"/>
              <a:pPr>
                <a:defRPr/>
              </a:pPr>
              <a:t>‹#›</a:t>
            </a:fld>
            <a:endParaRPr lang="es-ES" altLang="en-US"/>
          </a:p>
        </p:txBody>
      </p:sp>
    </p:spTree>
    <p:extLst>
      <p:ext uri="{BB962C8B-B14F-4D97-AF65-F5344CB8AC3E}">
        <p14:creationId xmlns:p14="http://schemas.microsoft.com/office/powerpoint/2010/main" val="255523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BE41EF25-2383-A393-B5A1-8D60FF9BD1BF}"/>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52BEC3EB-6944-1D5B-5DC0-561A2A4C987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37ABE29-8E12-D53E-87F2-17C8F7DA492D}"/>
              </a:ext>
            </a:extLst>
          </p:cNvPr>
          <p:cNvSpPr>
            <a:spLocks noGrp="1"/>
          </p:cNvSpPr>
          <p:nvPr>
            <p:ph type="sldNum" sz="quarter" idx="12"/>
          </p:nvPr>
        </p:nvSpPr>
        <p:spPr/>
        <p:txBody>
          <a:bodyPr/>
          <a:lstStyle>
            <a:lvl1pPr>
              <a:defRPr/>
            </a:lvl1pPr>
          </a:lstStyle>
          <a:p>
            <a:pPr>
              <a:defRPr/>
            </a:pPr>
            <a:fld id="{E822AB92-20F2-4D27-BBB3-DD400D72E68E}" type="slidenum">
              <a:rPr lang="es-ES" altLang="en-US"/>
              <a:pPr>
                <a:defRPr/>
              </a:pPr>
              <a:t>‹#›</a:t>
            </a:fld>
            <a:endParaRPr lang="es-ES" altLang="en-US"/>
          </a:p>
        </p:txBody>
      </p:sp>
    </p:spTree>
    <p:extLst>
      <p:ext uri="{BB962C8B-B14F-4D97-AF65-F5344CB8AC3E}">
        <p14:creationId xmlns:p14="http://schemas.microsoft.com/office/powerpoint/2010/main" val="3099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DB688A9E-321F-6760-6CE2-6306092A2785}"/>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957850F2-D39F-F0A2-B67A-878943198F48}"/>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7F76402A-05FE-C248-AE84-F5C8CF285A3B}"/>
              </a:ext>
            </a:extLst>
          </p:cNvPr>
          <p:cNvSpPr>
            <a:spLocks noGrp="1"/>
          </p:cNvSpPr>
          <p:nvPr>
            <p:ph type="sldNum" sz="quarter" idx="12"/>
          </p:nvPr>
        </p:nvSpPr>
        <p:spPr/>
        <p:txBody>
          <a:bodyPr/>
          <a:lstStyle>
            <a:lvl1pPr>
              <a:defRPr/>
            </a:lvl1pPr>
          </a:lstStyle>
          <a:p>
            <a:pPr>
              <a:defRPr/>
            </a:pPr>
            <a:fld id="{3081C387-6155-479E-8764-D97CEEEF9B38}" type="slidenum">
              <a:rPr lang="es-ES" altLang="en-US"/>
              <a:pPr>
                <a:defRPr/>
              </a:pPr>
              <a:t>‹#›</a:t>
            </a:fld>
            <a:endParaRPr lang="es-ES" altLang="en-US"/>
          </a:p>
        </p:txBody>
      </p:sp>
    </p:spTree>
    <p:extLst>
      <p:ext uri="{BB962C8B-B14F-4D97-AF65-F5344CB8AC3E}">
        <p14:creationId xmlns:p14="http://schemas.microsoft.com/office/powerpoint/2010/main" val="97755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DB4CBBBE-1C5C-B4DB-B1A3-5D8196A4C2FE}"/>
              </a:ext>
            </a:extLst>
          </p:cNvPr>
          <p:cNvSpPr>
            <a:spLocks noGrp="1"/>
          </p:cNvSpPr>
          <p:nvPr>
            <p:ph type="dt" sz="half" idx="10"/>
          </p:nvPr>
        </p:nvSpPr>
        <p:spPr/>
        <p:txBody>
          <a:bodyPr/>
          <a:lstStyle>
            <a:lvl1pPr>
              <a:defRPr/>
            </a:lvl1pPr>
          </a:lstStyle>
          <a:p>
            <a:pPr>
              <a:defRPr/>
            </a:pPr>
            <a:endParaRPr lang="es-ES"/>
          </a:p>
        </p:txBody>
      </p:sp>
      <p:sp>
        <p:nvSpPr>
          <p:cNvPr id="4" name="4 Marcador de pie de página">
            <a:extLst>
              <a:ext uri="{FF2B5EF4-FFF2-40B4-BE49-F238E27FC236}">
                <a16:creationId xmlns:a16="http://schemas.microsoft.com/office/drawing/2014/main" id="{AFA50CBB-DE3B-FDA5-F5E3-EAF9B70F4951}"/>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2C769CE4-9405-F798-155B-E91D0D941E64}"/>
              </a:ext>
            </a:extLst>
          </p:cNvPr>
          <p:cNvSpPr>
            <a:spLocks noGrp="1"/>
          </p:cNvSpPr>
          <p:nvPr>
            <p:ph type="sldNum" sz="quarter" idx="12"/>
          </p:nvPr>
        </p:nvSpPr>
        <p:spPr/>
        <p:txBody>
          <a:bodyPr/>
          <a:lstStyle>
            <a:lvl1pPr>
              <a:defRPr/>
            </a:lvl1pPr>
          </a:lstStyle>
          <a:p>
            <a:pPr>
              <a:defRPr/>
            </a:pPr>
            <a:fld id="{B1C81D30-036C-4B61-91D8-933D750FFC88}" type="slidenum">
              <a:rPr lang="es-ES" altLang="en-US"/>
              <a:pPr>
                <a:defRPr/>
              </a:pPr>
              <a:t>‹#›</a:t>
            </a:fld>
            <a:endParaRPr lang="es-ES" altLang="en-US"/>
          </a:p>
        </p:txBody>
      </p:sp>
    </p:spTree>
    <p:extLst>
      <p:ext uri="{BB962C8B-B14F-4D97-AF65-F5344CB8AC3E}">
        <p14:creationId xmlns:p14="http://schemas.microsoft.com/office/powerpoint/2010/main" val="44507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A289088A-DCB1-2CD6-3D13-E3BA936CBA2A}"/>
              </a:ext>
            </a:extLst>
          </p:cNvPr>
          <p:cNvSpPr>
            <a:spLocks noGrp="1"/>
          </p:cNvSpPr>
          <p:nvPr>
            <p:ph type="dt" sz="half" idx="10"/>
          </p:nvPr>
        </p:nvSpPr>
        <p:spPr/>
        <p:txBody>
          <a:bodyPr/>
          <a:lstStyle>
            <a:lvl1pPr>
              <a:defRPr/>
            </a:lvl1pPr>
          </a:lstStyle>
          <a:p>
            <a:pPr>
              <a:defRPr/>
            </a:pPr>
            <a:endParaRPr lang="es-ES"/>
          </a:p>
        </p:txBody>
      </p:sp>
      <p:sp>
        <p:nvSpPr>
          <p:cNvPr id="3" name="4 Marcador de pie de página">
            <a:extLst>
              <a:ext uri="{FF2B5EF4-FFF2-40B4-BE49-F238E27FC236}">
                <a16:creationId xmlns:a16="http://schemas.microsoft.com/office/drawing/2014/main" id="{3B7DCCA5-4561-6169-8933-B48FC99D26E9}"/>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E71D1264-4D0A-B268-6FA8-30CB4875E6B3}"/>
              </a:ext>
            </a:extLst>
          </p:cNvPr>
          <p:cNvSpPr>
            <a:spLocks noGrp="1"/>
          </p:cNvSpPr>
          <p:nvPr>
            <p:ph type="sldNum" sz="quarter" idx="12"/>
          </p:nvPr>
        </p:nvSpPr>
        <p:spPr/>
        <p:txBody>
          <a:bodyPr/>
          <a:lstStyle>
            <a:lvl1pPr>
              <a:defRPr/>
            </a:lvl1pPr>
          </a:lstStyle>
          <a:p>
            <a:pPr>
              <a:defRPr/>
            </a:pPr>
            <a:fld id="{E2301BB7-F5B0-4B52-9029-99C0CECBBF93}" type="slidenum">
              <a:rPr lang="es-ES" altLang="en-US"/>
              <a:pPr>
                <a:defRPr/>
              </a:pPr>
              <a:t>‹#›</a:t>
            </a:fld>
            <a:endParaRPr lang="es-ES" altLang="en-US"/>
          </a:p>
        </p:txBody>
      </p:sp>
    </p:spTree>
    <p:extLst>
      <p:ext uri="{BB962C8B-B14F-4D97-AF65-F5344CB8AC3E}">
        <p14:creationId xmlns:p14="http://schemas.microsoft.com/office/powerpoint/2010/main" val="101708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DEAD433D-F0F2-26E6-6552-4D4596D97279}"/>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C4C5FAF0-8AF2-5906-F781-50DE08C3E60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8F76590-B4A3-5B42-05D3-4B9714B13E9B}"/>
              </a:ext>
            </a:extLst>
          </p:cNvPr>
          <p:cNvSpPr>
            <a:spLocks noGrp="1"/>
          </p:cNvSpPr>
          <p:nvPr>
            <p:ph type="sldNum" sz="quarter" idx="12"/>
          </p:nvPr>
        </p:nvSpPr>
        <p:spPr/>
        <p:txBody>
          <a:bodyPr/>
          <a:lstStyle>
            <a:lvl1pPr>
              <a:defRPr/>
            </a:lvl1pPr>
          </a:lstStyle>
          <a:p>
            <a:pPr>
              <a:defRPr/>
            </a:pPr>
            <a:fld id="{258260A7-CA0E-41D2-AFAA-3273C9877BF3}" type="slidenum">
              <a:rPr lang="es-ES" altLang="en-US"/>
              <a:pPr>
                <a:defRPr/>
              </a:pPr>
              <a:t>‹#›</a:t>
            </a:fld>
            <a:endParaRPr lang="es-ES" altLang="en-US"/>
          </a:p>
        </p:txBody>
      </p:sp>
    </p:spTree>
    <p:extLst>
      <p:ext uri="{BB962C8B-B14F-4D97-AF65-F5344CB8AC3E}">
        <p14:creationId xmlns:p14="http://schemas.microsoft.com/office/powerpoint/2010/main" val="420353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3B569ED8-6557-AEE6-425C-2EA9C1E4F17C}"/>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BB64C54C-F5F4-6AC9-E113-36F7F7E0496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5376568-0CCC-6D22-B8C7-CD6B4F16C653}"/>
              </a:ext>
            </a:extLst>
          </p:cNvPr>
          <p:cNvSpPr>
            <a:spLocks noGrp="1"/>
          </p:cNvSpPr>
          <p:nvPr>
            <p:ph type="sldNum" sz="quarter" idx="12"/>
          </p:nvPr>
        </p:nvSpPr>
        <p:spPr/>
        <p:txBody>
          <a:bodyPr/>
          <a:lstStyle>
            <a:lvl1pPr>
              <a:defRPr/>
            </a:lvl1pPr>
          </a:lstStyle>
          <a:p>
            <a:pPr>
              <a:defRPr/>
            </a:pPr>
            <a:fld id="{DE15A69C-78BE-4EB3-88FA-EC0C6273087C}" type="slidenum">
              <a:rPr lang="es-ES" altLang="en-US"/>
              <a:pPr>
                <a:defRPr/>
              </a:pPr>
              <a:t>‹#›</a:t>
            </a:fld>
            <a:endParaRPr lang="es-ES" altLang="en-US"/>
          </a:p>
        </p:txBody>
      </p:sp>
    </p:spTree>
    <p:extLst>
      <p:ext uri="{BB962C8B-B14F-4D97-AF65-F5344CB8AC3E}">
        <p14:creationId xmlns:p14="http://schemas.microsoft.com/office/powerpoint/2010/main" val="172995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6CB1A907-1E26-7113-9F8E-B1C6D5CAD98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5C148577-97CA-CC86-6F5D-D1E96C0D2E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5E25257F-ADB5-CA0A-6151-FEE7B1AD989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endParaRPr lang="es-ES"/>
          </a:p>
        </p:txBody>
      </p:sp>
      <p:sp>
        <p:nvSpPr>
          <p:cNvPr id="5" name="4 Marcador de pie de página">
            <a:extLst>
              <a:ext uri="{FF2B5EF4-FFF2-40B4-BE49-F238E27FC236}">
                <a16:creationId xmlns:a16="http://schemas.microsoft.com/office/drawing/2014/main" id="{E1E57078-6D3C-AD99-3983-F964DCDE6E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endParaRPr lang="es-ES"/>
          </a:p>
        </p:txBody>
      </p:sp>
      <p:sp>
        <p:nvSpPr>
          <p:cNvPr id="6" name="5 Marcador de número de diapositiva">
            <a:extLst>
              <a:ext uri="{FF2B5EF4-FFF2-40B4-BE49-F238E27FC236}">
                <a16:creationId xmlns:a16="http://schemas.microsoft.com/office/drawing/2014/main" id="{BE168FD4-114B-8470-2D5C-801792B844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1C80A1D-7603-46FC-BCED-FF2A75BE54F6}"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84" r:id="rId14"/>
    <p:sldLayoutId id="2147484685" r:id="rId15"/>
    <p:sldLayoutId id="2147484686"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oleObject" Target="../embeddings/oleObject3.bin"/><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efgan\OneDrive\Escritorio\FIng-UNCuyo\F&#237;sica%20I\2022\Clases\The%20Big%20Bang%20Theroy%20%20%20Efecto%20Dopple.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Users\efgan\OneDrive\Escritorio\FIng-UNCuyo\F&#237;sica%20I\2023\PPT\Sonido\El%20efecto%20Doppler%20en%20Los%20Simpso.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Users\efgan\OneDrive\Escritorio\FIng-UNCuyo\F&#237;sica%20I\2022\Clases\Efecto%20Dopple.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C:\Users\efgan\OneDrive\Escritorio\FIng-UNCuyo\F&#237;sica%20I\2023\PPT\Sonido\El%20efecto%20Doppler%20%20%20%20%20%20UP.mp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Users\efgan\OneDrive\Escritorio\FIng-UNCuyo\F&#237;sica%20I\2023\PPT\Sonido\Curiosidades%20sobre%20el%20Efecto%20Dopple.mp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Utilizan ondas sonoras para impulsar comunicación óptica - Formato Siete">
            <a:extLst>
              <a:ext uri="{FF2B5EF4-FFF2-40B4-BE49-F238E27FC236}">
                <a16:creationId xmlns:a16="http://schemas.microsoft.com/office/drawing/2014/main" id="{24D52E1C-E906-7154-3986-9F732F520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84238"/>
            <a:ext cx="913765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4CB494E1-BE79-3E3F-17DF-63AA9A544AE9}"/>
              </a:ext>
            </a:extLst>
          </p:cNvPr>
          <p:cNvSpPr>
            <a:spLocks noGrp="1"/>
          </p:cNvSpPr>
          <p:nvPr>
            <p:ph type="title"/>
          </p:nvPr>
        </p:nvSpPr>
        <p:spPr>
          <a:xfrm>
            <a:off x="6350" y="-38100"/>
            <a:ext cx="9144000" cy="922338"/>
          </a:xfrm>
          <a:solidFill>
            <a:schemeClr val="accent1">
              <a:alpha val="0"/>
            </a:schemeClr>
          </a:solidFill>
        </p:spPr>
        <p:txBody>
          <a:bodyPr anchor="b"/>
          <a:lstStyle/>
          <a:p>
            <a:pPr eaLnBrk="1" hangingPunct="1"/>
            <a:r>
              <a:rPr lang="es-ES_tradnl" altLang="es-ES" sz="4800" b="1">
                <a:latin typeface="Times New Roman" panose="02020603050405020304" pitchFamily="18" charset="0"/>
                <a:cs typeface="Times New Roman" panose="02020603050405020304" pitchFamily="18" charset="0"/>
              </a:rPr>
              <a:t>Características del sonido</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a:extLst>
              <a:ext uri="{FF2B5EF4-FFF2-40B4-BE49-F238E27FC236}">
                <a16:creationId xmlns:a16="http://schemas.microsoft.com/office/drawing/2014/main" id="{1F0348F3-A553-E1CD-A335-FB0600F3DB64}"/>
              </a:ext>
            </a:extLst>
          </p:cNvPr>
          <p:cNvSpPr>
            <a:spLocks noGrp="1" noChangeArrowheads="1"/>
          </p:cNvSpPr>
          <p:nvPr>
            <p:ph type="body" sz="half" idx="2"/>
          </p:nvPr>
        </p:nvSpPr>
        <p:spPr>
          <a:xfrm>
            <a:off x="5472113" y="620713"/>
            <a:ext cx="3671887" cy="5580062"/>
          </a:xfrm>
        </p:spPr>
        <p:txBody>
          <a:bodyPr/>
          <a:lstStyle/>
          <a:p>
            <a:pPr algn="just">
              <a:lnSpc>
                <a:spcPct val="80000"/>
              </a:lnSpc>
              <a:buFont typeface="Arial" charset="0"/>
              <a:buChar char="•"/>
              <a:defRPr/>
            </a:pPr>
            <a:endParaRPr lang="es-ES_tradnl" altLang="es-ES" sz="2400"/>
          </a:p>
          <a:p>
            <a:pPr marL="0" indent="0">
              <a:lnSpc>
                <a:spcPct val="80000"/>
              </a:lnSpc>
              <a:buFont typeface="Arial" charset="0"/>
              <a:buNone/>
              <a:defRPr/>
            </a:pPr>
            <a:r>
              <a:rPr lang="es-ES_tradnl" altLang="es-ES" sz="2400" b="1">
                <a:latin typeface="Times New Roman" pitchFamily="18" charset="0"/>
                <a:cs typeface="Times New Roman" pitchFamily="18" charset="0"/>
              </a:rPr>
              <a:t>Coeficiente de absorción</a:t>
            </a:r>
            <a:r>
              <a:rPr lang="es-ES_tradnl" altLang="es-ES" sz="2400">
                <a:latin typeface="Times New Roman" pitchFamily="18" charset="0"/>
                <a:cs typeface="Times New Roman" pitchFamily="18" charset="0"/>
              </a:rPr>
              <a:t> Se define como la relación entre la energía absorbida por el material y la energía reflejada por el mismo. </a:t>
            </a:r>
          </a:p>
          <a:p>
            <a:pPr marL="0" indent="0">
              <a:lnSpc>
                <a:spcPct val="80000"/>
              </a:lnSpc>
              <a:buFont typeface="Arial" charset="0"/>
              <a:buNone/>
              <a:defRPr/>
            </a:pPr>
            <a:r>
              <a:rPr lang="es-ES_tradnl" altLang="es-ES" sz="2400">
                <a:latin typeface="Times New Roman" pitchFamily="18" charset="0"/>
                <a:cs typeface="Times New Roman" pitchFamily="18" charset="0"/>
              </a:rPr>
              <a:t>Es un valor que varía entre 0 (toda la energía se refleja) y 1 (toda la energía es absorbida). Normalmente, se expresa en Sabines. Este valor variará para cada frecuencia.</a:t>
            </a:r>
            <a:r>
              <a:rPr lang="es-ES" altLang="es-ES" sz="2400">
                <a:latin typeface="Times New Roman" pitchFamily="18" charset="0"/>
                <a:cs typeface="Times New Roman" pitchFamily="18" charset="0"/>
              </a:rPr>
              <a:t> </a:t>
            </a:r>
          </a:p>
          <a:p>
            <a:pPr marL="0" indent="0">
              <a:lnSpc>
                <a:spcPct val="80000"/>
              </a:lnSpc>
              <a:buFont typeface="Arial" charset="0"/>
              <a:buNone/>
              <a:defRPr/>
            </a:pPr>
            <a:r>
              <a:rPr lang="es-ES_tradnl" altLang="es-ES" sz="2400">
                <a:latin typeface="Times New Roman" pitchFamily="18" charset="0"/>
                <a:cs typeface="Times New Roman" pitchFamily="18" charset="0"/>
              </a:rPr>
              <a:t>El coeficiente de absorción hay que tenerlo en cuenta a la hora de acondicionar acústicamente una sala.</a:t>
            </a:r>
            <a:endParaRPr lang="es-ES" altLang="es-ES" sz="2400">
              <a:latin typeface="Times New Roman" pitchFamily="18" charset="0"/>
              <a:cs typeface="Times New Roman" pitchFamily="18" charset="0"/>
            </a:endParaRPr>
          </a:p>
        </p:txBody>
      </p:sp>
      <p:pic>
        <p:nvPicPr>
          <p:cNvPr id="16387" name="Picture 4" descr="pro2">
            <a:extLst>
              <a:ext uri="{FF2B5EF4-FFF2-40B4-BE49-F238E27FC236}">
                <a16:creationId xmlns:a16="http://schemas.microsoft.com/office/drawing/2014/main" id="{0AE68AEC-4FBE-D011-6AF8-35D0801336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50" y="1016000"/>
            <a:ext cx="5441950" cy="5842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2">
            <a:extLst>
              <a:ext uri="{FF2B5EF4-FFF2-40B4-BE49-F238E27FC236}">
                <a16:creationId xmlns:a16="http://schemas.microsoft.com/office/drawing/2014/main" id="{01D0B7A4-029C-FE3E-A874-7B889DE79B91}"/>
              </a:ext>
            </a:extLst>
          </p:cNvPr>
          <p:cNvSpPr>
            <a:spLocks noGrp="1"/>
          </p:cNvSpPr>
          <p:nvPr>
            <p:ph type="title"/>
          </p:nvPr>
        </p:nvSpPr>
        <p:spPr>
          <a:xfrm>
            <a:off x="0" y="-26988"/>
            <a:ext cx="9144000" cy="827088"/>
          </a:xfrm>
        </p:spPr>
        <p:txBody>
          <a:bodyPr/>
          <a:lstStyle/>
          <a:p>
            <a:pPr eaLnBrk="1" hangingPunct="1"/>
            <a:r>
              <a:rPr lang="es-ES_tradnl" altLang="es-ES" sz="4000" b="1">
                <a:latin typeface="Times New Roman" panose="02020603050405020304" pitchFamily="18" charset="0"/>
                <a:cs typeface="Times New Roman" panose="02020603050405020304" pitchFamily="18" charset="0"/>
              </a:rPr>
              <a:t>ABSORCIÓN DEL SONIDO</a:t>
            </a:r>
            <a:endParaRPr lang="es-ES" altLang="es-ES" sz="4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1F2E57E-9EAC-76E0-FD66-8C7EEF4B6ECB}"/>
              </a:ext>
            </a:extLst>
          </p:cNvPr>
          <p:cNvSpPr>
            <a:spLocks noGrp="1"/>
          </p:cNvSpPr>
          <p:nvPr>
            <p:ph type="body" sz="half" idx="1"/>
          </p:nvPr>
        </p:nvSpPr>
        <p:spPr>
          <a:xfrm>
            <a:off x="0" y="0"/>
            <a:ext cx="3527425" cy="6858000"/>
          </a:xfrm>
        </p:spPr>
        <p:txBody>
          <a:bodyPr/>
          <a:lstStyle/>
          <a:p>
            <a:pPr eaLnBrk="1" hangingPunct="1">
              <a:lnSpc>
                <a:spcPct val="90000"/>
              </a:lnSpc>
              <a:buFontTx/>
              <a:buNone/>
            </a:pPr>
            <a:r>
              <a:rPr lang="es-ES_tradnl" altLang="es-ES" sz="2400" b="1">
                <a:latin typeface="Times New Roman" panose="02020603050405020304" pitchFamily="18" charset="0"/>
                <a:cs typeface="Times New Roman" panose="02020603050405020304" pitchFamily="18" charset="0"/>
              </a:rPr>
              <a:t>Capacidad de absorción </a:t>
            </a:r>
          </a:p>
          <a:p>
            <a:pPr eaLnBrk="1" hangingPunct="1">
              <a:lnSpc>
                <a:spcPct val="90000"/>
              </a:lnSpc>
              <a:buFontTx/>
              <a:buNone/>
            </a:pPr>
            <a:r>
              <a:rPr lang="es-ES_tradnl" altLang="es-ES" sz="2400" b="1">
                <a:latin typeface="Times New Roman" panose="02020603050405020304" pitchFamily="18" charset="0"/>
                <a:cs typeface="Times New Roman" panose="02020603050405020304" pitchFamily="18" charset="0"/>
              </a:rPr>
              <a:t>del sonido de un material</a:t>
            </a:r>
            <a:endParaRPr lang="es-ES_tradnl" altLang="es-ES" sz="240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Relación entre la energía</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absorbida por el material</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y la energía reflejada por</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el mismo.</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Es un valor que varía</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entre 0 (toda la energía</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se refleja) y 1 (toda la</a:t>
            </a:r>
          </a:p>
          <a:p>
            <a:pPr eaLnBrk="1" hangingPunct="1">
              <a:lnSpc>
                <a:spcPct val="90000"/>
              </a:lnSpc>
              <a:buFontTx/>
              <a:buNone/>
            </a:pPr>
            <a:r>
              <a:rPr lang="es-ES_tradnl" altLang="es-ES" sz="2400">
                <a:latin typeface="Times New Roman" panose="02020603050405020304" pitchFamily="18" charset="0"/>
                <a:cs typeface="Times New Roman" panose="02020603050405020304" pitchFamily="18" charset="0"/>
              </a:rPr>
              <a:t>energía es absorbida).</a:t>
            </a:r>
            <a:endParaRPr lang="es-ES" altLang="es-ES" sz="2400">
              <a:latin typeface="Times New Roman" panose="02020603050405020304" pitchFamily="18" charset="0"/>
              <a:cs typeface="Times New Roman" panose="02020603050405020304" pitchFamily="18" charset="0"/>
            </a:endParaRPr>
          </a:p>
        </p:txBody>
      </p:sp>
      <p:graphicFrame>
        <p:nvGraphicFramePr>
          <p:cNvPr id="315541" name="Group 149">
            <a:extLst>
              <a:ext uri="{FF2B5EF4-FFF2-40B4-BE49-F238E27FC236}">
                <a16:creationId xmlns:a16="http://schemas.microsoft.com/office/drawing/2014/main" id="{BE501EF1-0E50-6C98-AB1B-E3C4562DB3EB}"/>
              </a:ext>
            </a:extLst>
          </p:cNvPr>
          <p:cNvGraphicFramePr>
            <a:graphicFrameLocks noGrp="1"/>
          </p:cNvGraphicFramePr>
          <p:nvPr>
            <p:ph sz="quarter" idx="2"/>
          </p:nvPr>
        </p:nvGraphicFramePr>
        <p:xfrm>
          <a:off x="3527425" y="0"/>
          <a:ext cx="5622925" cy="6561349"/>
        </p:xfrm>
        <a:graphic>
          <a:graphicData uri="http://schemas.openxmlformats.org/drawingml/2006/table">
            <a:tbl>
              <a:tblPr/>
              <a:tblGrid>
                <a:gridCol w="2716421">
                  <a:extLst>
                    <a:ext uri="{9D8B030D-6E8A-4147-A177-3AD203B41FA5}">
                      <a16:colId xmlns:a16="http://schemas.microsoft.com/office/drawing/2014/main" val="20000"/>
                    </a:ext>
                  </a:extLst>
                </a:gridCol>
                <a:gridCol w="2906504">
                  <a:extLst>
                    <a:ext uri="{9D8B030D-6E8A-4147-A177-3AD203B41FA5}">
                      <a16:colId xmlns:a16="http://schemas.microsoft.com/office/drawing/2014/main" val="20001"/>
                    </a:ext>
                  </a:extLst>
                </a:gridCol>
              </a:tblGrid>
              <a:tr h="825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Material</a:t>
                      </a:r>
                    </a:p>
                  </a:txBody>
                  <a:tcPr marL="91439" marR="91439"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s-ES"/>
                    </a:p>
                  </a:txBody>
                  <a:tcPr marL="91439" marR="91439"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94142" t="-2222" r="-837" b="-699259"/>
                      </a:stretch>
                    </a:blipFill>
                  </a:tcPr>
                </a:tc>
                <a:extLst>
                  <a:ext uri="{0D108BD9-81ED-4DB2-BD59-A6C34878D82A}">
                    <a16:rowId xmlns:a16="http://schemas.microsoft.com/office/drawing/2014/main" val="10000"/>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Ladrillo sin pintar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Ladrillo pintado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0,017</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Madera terciada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Piso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0,11</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5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Cortinas de tela delgada</a:t>
                      </a:r>
                    </a:p>
                  </a:txBody>
                  <a:tcPr marL="91439" marR="91439"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0,11</a:t>
                      </a:r>
                    </a:p>
                  </a:txBody>
                  <a:tcPr marL="91439" marR="91439"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Cortinas gruesas</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Alfombra gruesa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Vidrio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Butaca sin ocupar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Butaca ocupada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Silla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74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Yeso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0,025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15541"/>
                                        </p:tgtEl>
                                        <p:attrNameLst>
                                          <p:attrName>style.visibility</p:attrName>
                                        </p:attrNameLst>
                                      </p:cBhvr>
                                      <p:to>
                                        <p:strVal val="visible"/>
                                      </p:to>
                                    </p:set>
                                    <p:anim calcmode="lin" valueType="num">
                                      <p:cBhvr additive="base">
                                        <p:cTn id="7" dur="500" fill="hold"/>
                                        <p:tgtEl>
                                          <p:spTgt spid="315541"/>
                                        </p:tgtEl>
                                        <p:attrNameLst>
                                          <p:attrName>ppt_x</p:attrName>
                                        </p:attrNameLst>
                                      </p:cBhvr>
                                      <p:tavLst>
                                        <p:tav tm="0">
                                          <p:val>
                                            <p:strVal val="#ppt_x"/>
                                          </p:val>
                                        </p:tav>
                                        <p:tav tm="100000">
                                          <p:val>
                                            <p:strVal val="#ppt_x"/>
                                          </p:val>
                                        </p:tav>
                                      </p:tavLst>
                                    </p:anim>
                                    <p:anim calcmode="lin" valueType="num">
                                      <p:cBhvr additive="base">
                                        <p:cTn id="8" dur="500" fill="hold"/>
                                        <p:tgtEl>
                                          <p:spTgt spid="315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90039A2-8163-AF99-0E0A-C6021DE318FC}"/>
              </a:ext>
            </a:extLst>
          </p:cNvPr>
          <p:cNvSpPr>
            <a:spLocks noGrp="1"/>
          </p:cNvSpPr>
          <p:nvPr>
            <p:ph type="title"/>
          </p:nvPr>
        </p:nvSpPr>
        <p:spPr>
          <a:xfrm>
            <a:off x="0" y="80963"/>
            <a:ext cx="9144000" cy="900112"/>
          </a:xfrm>
        </p:spPr>
        <p:txBody>
          <a:bodyPr/>
          <a:lstStyle/>
          <a:p>
            <a:pPr eaLnBrk="1" hangingPunct="1"/>
            <a:r>
              <a:rPr lang="es-ES_tradnl" altLang="es-ES" b="1">
                <a:latin typeface="Times New Roman" panose="02020603050405020304" pitchFamily="18" charset="0"/>
                <a:cs typeface="Times New Roman" panose="02020603050405020304" pitchFamily="18" charset="0"/>
              </a:rPr>
              <a:t>DIFRACCIÓN DEL SONIDO</a:t>
            </a:r>
            <a:endParaRPr lang="es-ES" altLang="es-ES" b="1">
              <a:latin typeface="Times New Roman" panose="02020603050405020304" pitchFamily="18" charset="0"/>
              <a:cs typeface="Times New Roman" panose="02020603050405020304" pitchFamily="18" charset="0"/>
            </a:endParaRPr>
          </a:p>
        </p:txBody>
      </p:sp>
      <p:sp>
        <p:nvSpPr>
          <p:cNvPr id="18435" name="Rectangle 3">
            <a:extLst>
              <a:ext uri="{FF2B5EF4-FFF2-40B4-BE49-F238E27FC236}">
                <a16:creationId xmlns:a16="http://schemas.microsoft.com/office/drawing/2014/main" id="{AF11E003-1382-2572-C4DA-C64B6D42FFD5}"/>
              </a:ext>
            </a:extLst>
          </p:cNvPr>
          <p:cNvSpPr>
            <a:spLocks noGrp="1"/>
          </p:cNvSpPr>
          <p:nvPr>
            <p:ph type="body" sz="half" idx="1"/>
          </p:nvPr>
        </p:nvSpPr>
        <p:spPr>
          <a:xfrm>
            <a:off x="-11113" y="1079500"/>
            <a:ext cx="3970338" cy="5518150"/>
          </a:xfrm>
        </p:spPr>
        <p:txBody>
          <a:bodyPr/>
          <a:lstStyle/>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Si el sonido encuentra</a:t>
            </a:r>
          </a:p>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un obstáculo en su</a:t>
            </a:r>
          </a:p>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 dirección de </a:t>
            </a:r>
          </a:p>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propagación, es capaz </a:t>
            </a:r>
          </a:p>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de rodearlo y seguir </a:t>
            </a:r>
          </a:p>
          <a:p>
            <a:pPr eaLnBrk="1" hangingPunct="1">
              <a:lnSpc>
                <a:spcPct val="90000"/>
              </a:lnSpc>
              <a:buFontTx/>
              <a:buNone/>
            </a:pPr>
            <a:r>
              <a:rPr lang="es-ES_tradnl" altLang="es-ES" sz="2800" b="1">
                <a:latin typeface="Times New Roman" panose="02020603050405020304" pitchFamily="18" charset="0"/>
                <a:cs typeface="Times New Roman" panose="02020603050405020304" pitchFamily="18" charset="0"/>
              </a:rPr>
              <a:t>propagándose.</a:t>
            </a:r>
            <a:endParaRPr lang="es-ES" altLang="es-ES" sz="2800" b="1">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La persona B puede </a:t>
            </a: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escuchar a la persona A,</a:t>
            </a: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 en virtud de que las </a:t>
            </a: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ondas sonoras emitidas </a:t>
            </a: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por A rodean el muro y</a:t>
            </a:r>
          </a:p>
          <a:p>
            <a:pPr eaLnBrk="1" hangingPunct="1">
              <a:lnSpc>
                <a:spcPct val="90000"/>
              </a:lnSpc>
              <a:buFontTx/>
              <a:buNone/>
            </a:pPr>
            <a:r>
              <a:rPr lang="es-ES_tradnl" altLang="es-ES" sz="2800">
                <a:latin typeface="Times New Roman" panose="02020603050405020304" pitchFamily="18" charset="0"/>
                <a:cs typeface="Times New Roman" panose="02020603050405020304" pitchFamily="18" charset="0"/>
              </a:rPr>
              <a:t>llegan al oído de B.</a:t>
            </a:r>
            <a:endParaRPr lang="es-ES" altLang="es-ES" sz="2800">
              <a:latin typeface="Times New Roman" panose="02020603050405020304" pitchFamily="18" charset="0"/>
              <a:cs typeface="Times New Roman" panose="02020603050405020304" pitchFamily="18" charset="0"/>
            </a:endParaRPr>
          </a:p>
        </p:txBody>
      </p:sp>
      <p:graphicFrame>
        <p:nvGraphicFramePr>
          <p:cNvPr id="18436" name="Object 5">
            <a:extLst>
              <a:ext uri="{FF2B5EF4-FFF2-40B4-BE49-F238E27FC236}">
                <a16:creationId xmlns:a16="http://schemas.microsoft.com/office/drawing/2014/main" id="{B30AE74C-A749-76F8-B07B-103CEE2785B7}"/>
              </a:ext>
            </a:extLst>
          </p:cNvPr>
          <p:cNvGraphicFramePr>
            <a:graphicFrameLocks noChangeAspect="1"/>
          </p:cNvGraphicFramePr>
          <p:nvPr/>
        </p:nvGraphicFramePr>
        <p:xfrm>
          <a:off x="3635375" y="925513"/>
          <a:ext cx="5507038" cy="5924550"/>
        </p:xfrm>
        <a:graphic>
          <a:graphicData uri="http://schemas.openxmlformats.org/presentationml/2006/ole">
            <mc:AlternateContent xmlns:mc="http://schemas.openxmlformats.org/markup-compatibility/2006">
              <mc:Choice xmlns:v="urn:schemas-microsoft-com:vml" Requires="v">
                <p:oleObj name="Fotografía de Photo Editor" r:id="rId2" imgW="3230270" imgH="2588108" progId="MSPhotoEd.3">
                  <p:embed/>
                </p:oleObj>
              </mc:Choice>
              <mc:Fallback>
                <p:oleObj name="Fotografía de Photo Editor" r:id="rId2" imgW="3230270" imgH="2588108" progId="MSPhotoEd.3">
                  <p:embed/>
                  <p:pic>
                    <p:nvPicPr>
                      <p:cNvPr id="18436" name="Object 5">
                        <a:extLst>
                          <a:ext uri="{FF2B5EF4-FFF2-40B4-BE49-F238E27FC236}">
                            <a16:creationId xmlns:a16="http://schemas.microsoft.com/office/drawing/2014/main" id="{B30AE74C-A749-76F8-B07B-103CEE278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925513"/>
                        <a:ext cx="5507038"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1qa">
            <a:extLst>
              <a:ext uri="{FF2B5EF4-FFF2-40B4-BE49-F238E27FC236}">
                <a16:creationId xmlns:a16="http://schemas.microsoft.com/office/drawing/2014/main" id="{8E195455-0E48-EB44-22D1-C257B046850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4643438" cy="396875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Rectangle 4">
            <a:extLst>
              <a:ext uri="{FF2B5EF4-FFF2-40B4-BE49-F238E27FC236}">
                <a16:creationId xmlns:a16="http://schemas.microsoft.com/office/drawing/2014/main" id="{0DE6D1E2-8CF1-0033-F5B9-D575F10CB911}"/>
              </a:ext>
            </a:extLst>
          </p:cNvPr>
          <p:cNvSpPr>
            <a:spLocks noGrp="1" noChangeArrowheads="1"/>
          </p:cNvSpPr>
          <p:nvPr>
            <p:ph type="body" sz="half" idx="3"/>
          </p:nvPr>
        </p:nvSpPr>
        <p:spPr>
          <a:xfrm>
            <a:off x="4824413" y="0"/>
            <a:ext cx="4319587" cy="6850063"/>
          </a:xfrm>
        </p:spPr>
        <p:txBody>
          <a:bodyPr/>
          <a:lstStyle/>
          <a:p>
            <a:pPr>
              <a:lnSpc>
                <a:spcPct val="80000"/>
              </a:lnSpc>
              <a:buFontTx/>
              <a:buNone/>
              <a:defRPr/>
            </a:pPr>
            <a:r>
              <a:rPr lang="es-ES_tradnl" altLang="es-ES" sz="2400">
                <a:latin typeface="Times New Roman" pitchFamily="18" charset="0"/>
                <a:cs typeface="Times New Roman" pitchFamily="18" charset="0"/>
              </a:rPr>
              <a:t>Se puede producir por dos</a:t>
            </a:r>
          </a:p>
          <a:p>
            <a:pPr>
              <a:lnSpc>
                <a:spcPct val="80000"/>
              </a:lnSpc>
              <a:buFontTx/>
              <a:buNone/>
              <a:defRPr/>
            </a:pPr>
            <a:r>
              <a:rPr lang="es-ES_tradnl" altLang="es-ES" sz="2400">
                <a:latin typeface="Times New Roman" pitchFamily="18" charset="0"/>
                <a:cs typeface="Times New Roman" pitchFamily="18" charset="0"/>
              </a:rPr>
              <a:t>motivos:</a:t>
            </a:r>
          </a:p>
          <a:p>
            <a:pPr marL="0" indent="0">
              <a:lnSpc>
                <a:spcPct val="80000"/>
              </a:lnSpc>
              <a:buFont typeface="Arial" charset="0"/>
              <a:buNone/>
              <a:defRPr/>
            </a:pPr>
            <a:r>
              <a:rPr lang="es-ES_tradnl" altLang="es-ES" sz="2400">
                <a:latin typeface="Times New Roman" pitchFamily="18" charset="0"/>
                <a:cs typeface="Times New Roman" pitchFamily="18" charset="0"/>
              </a:rPr>
              <a:t>Una onda encuentra a su paso un pequeño obstáculo y lo rodea. Las bajas frecuencias son más capaces de rodear los obstáculos que las altas. Esto es posible porque las longitudes de onda en el espectro audible están entre 1,7cm y 17m, por lo que son lo suficientemente grandes para superar la mayor parte de los obstáculos.</a:t>
            </a:r>
          </a:p>
          <a:p>
            <a:pPr marL="0" indent="0">
              <a:lnSpc>
                <a:spcPct val="80000"/>
              </a:lnSpc>
              <a:buFont typeface="Arial" charset="0"/>
              <a:buNone/>
              <a:defRPr/>
            </a:pPr>
            <a:r>
              <a:rPr lang="es-ES_tradnl" altLang="es-ES" sz="2400">
                <a:latin typeface="Times New Roman" pitchFamily="18" charset="0"/>
                <a:cs typeface="Times New Roman" pitchFamily="18" charset="0"/>
              </a:rPr>
              <a:t>Una onda topa con un pequeño agujero y lo atraviesa. La cantidad de difracción estará dada en función del tamaño de la propia abertura y de la longitud de onda. </a:t>
            </a:r>
            <a:endParaRPr lang="es-ES" altLang="es-ES" sz="2400">
              <a:latin typeface="Times New Roman" pitchFamily="18" charset="0"/>
              <a:cs typeface="Times New Roman" pitchFamily="18" charset="0"/>
            </a:endParaRPr>
          </a:p>
        </p:txBody>
      </p:sp>
      <p:pic>
        <p:nvPicPr>
          <p:cNvPr id="19460" name="Picture 5" descr="800px-Geluidscherm_Overschie">
            <a:extLst>
              <a:ext uri="{FF2B5EF4-FFF2-40B4-BE49-F238E27FC236}">
                <a16:creationId xmlns:a16="http://schemas.microsoft.com/office/drawing/2014/main" id="{B9E672A7-CED2-C1F9-F894-009BDC9D426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4024313"/>
            <a:ext cx="4679950" cy="2843212"/>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AD62828-73B4-B58B-453E-29A9EE705690}"/>
              </a:ext>
            </a:extLst>
          </p:cNvPr>
          <p:cNvSpPr>
            <a:spLocks noGrp="1"/>
          </p:cNvSpPr>
          <p:nvPr>
            <p:ph type="title"/>
          </p:nvPr>
        </p:nvSpPr>
        <p:spPr>
          <a:xfrm>
            <a:off x="0" y="7938"/>
            <a:ext cx="9144000" cy="792162"/>
          </a:xfrm>
        </p:spPr>
        <p:txBody>
          <a:bodyPr/>
          <a:lstStyle/>
          <a:p>
            <a:pPr eaLnBrk="1" hangingPunct="1"/>
            <a:r>
              <a:rPr lang="es-ES_tradnl" altLang="es-ES" b="1">
                <a:latin typeface="Times New Roman" panose="02020603050405020304" pitchFamily="18" charset="0"/>
                <a:cs typeface="Times New Roman" panose="02020603050405020304" pitchFamily="18" charset="0"/>
              </a:rPr>
              <a:t>INTERFERENCIA DEL SONIDO</a:t>
            </a:r>
            <a:endParaRPr lang="es-ES" altLang="es-ES" b="1">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6E641658-6DFA-AEF7-C95B-89ECC9CCE6FF}"/>
              </a:ext>
            </a:extLst>
          </p:cNvPr>
          <p:cNvSpPr>
            <a:spLocks noGrp="1"/>
          </p:cNvSpPr>
          <p:nvPr>
            <p:ph idx="1"/>
          </p:nvPr>
        </p:nvSpPr>
        <p:spPr>
          <a:xfrm>
            <a:off x="0" y="908050"/>
            <a:ext cx="4103688" cy="3025775"/>
          </a:xfrm>
        </p:spPr>
        <p:txBody>
          <a:bodyPr/>
          <a:lstStyle/>
          <a:p>
            <a:pPr eaLnBrk="1" hangingPunct="1">
              <a:buFontTx/>
              <a:buNone/>
            </a:pPr>
            <a:r>
              <a:rPr lang="es-ES_tradnl" altLang="es-ES" sz="2400"/>
              <a:t>	</a:t>
            </a:r>
            <a:r>
              <a:rPr lang="es-ES_tradnl" altLang="es-ES" sz="2400">
                <a:latin typeface="Times New Roman" panose="02020603050405020304" pitchFamily="18" charset="0"/>
                <a:cs typeface="Times New Roman" panose="02020603050405020304" pitchFamily="18" charset="0"/>
              </a:rPr>
              <a:t>En la figura, F</a:t>
            </a:r>
            <a:r>
              <a:rPr lang="es-ES_tradnl" altLang="es-ES" sz="2400" baseline="-25000">
                <a:latin typeface="Times New Roman" panose="02020603050405020304" pitchFamily="18" charset="0"/>
                <a:cs typeface="Times New Roman" panose="02020603050405020304" pitchFamily="18" charset="0"/>
              </a:rPr>
              <a:t>1</a:t>
            </a:r>
            <a:r>
              <a:rPr lang="es-ES_tradnl" altLang="es-ES" sz="2400">
                <a:latin typeface="Times New Roman" panose="02020603050405020304" pitchFamily="18" charset="0"/>
                <a:cs typeface="Times New Roman" panose="02020603050405020304" pitchFamily="18" charset="0"/>
              </a:rPr>
              <a:t> y F</a:t>
            </a:r>
            <a:r>
              <a:rPr lang="es-ES_tradnl" altLang="es-ES" sz="2400" baseline="-25000">
                <a:latin typeface="Times New Roman" panose="02020603050405020304" pitchFamily="18" charset="0"/>
                <a:cs typeface="Times New Roman" panose="02020603050405020304" pitchFamily="18" charset="0"/>
              </a:rPr>
              <a:t>2</a:t>
            </a:r>
            <a:r>
              <a:rPr lang="es-ES_tradnl" altLang="es-ES" sz="2400">
                <a:latin typeface="Times New Roman" panose="02020603050405020304" pitchFamily="18" charset="0"/>
                <a:cs typeface="Times New Roman" panose="02020603050405020304" pitchFamily="18" charset="0"/>
              </a:rPr>
              <a:t> son dos</a:t>
            </a:r>
          </a:p>
          <a:p>
            <a:pPr eaLnBrk="1" hangingPunct="1">
              <a:buFontTx/>
              <a:buNone/>
            </a:pPr>
            <a:r>
              <a:rPr lang="es-ES_tradnl" altLang="es-ES" sz="2400">
                <a:latin typeface="Times New Roman" panose="02020603050405020304" pitchFamily="18" charset="0"/>
                <a:cs typeface="Times New Roman" panose="02020603050405020304" pitchFamily="18" charset="0"/>
              </a:rPr>
              <a:t>	altoparlantes que emiten ondas sonoras de la misma amplitud en fase, las cuales, al propagarse, generan interferencias destructivas e </a:t>
            </a:r>
          </a:p>
          <a:p>
            <a:pPr eaLnBrk="1" hangingPunct="1">
              <a:buFontTx/>
              <a:buNone/>
            </a:pPr>
            <a:r>
              <a:rPr lang="es-ES_tradnl" altLang="es-ES" sz="2400">
                <a:latin typeface="Times New Roman" panose="02020603050405020304" pitchFamily="18" charset="0"/>
                <a:cs typeface="Times New Roman" panose="02020603050405020304" pitchFamily="18" charset="0"/>
              </a:rPr>
              <a:t>	interferencias constructivas.</a:t>
            </a:r>
          </a:p>
          <a:p>
            <a:pPr eaLnBrk="1" hangingPunct="1">
              <a:lnSpc>
                <a:spcPct val="90000"/>
              </a:lnSpc>
              <a:buFontTx/>
              <a:buNone/>
            </a:pPr>
            <a:r>
              <a:rPr lang="es-ES_tradnl" altLang="es-ES" sz="2400"/>
              <a:t>	</a:t>
            </a:r>
            <a:endParaRPr lang="es-ES" altLang="es-ES" sz="2400"/>
          </a:p>
        </p:txBody>
      </p:sp>
      <p:sp>
        <p:nvSpPr>
          <p:cNvPr id="20484" name="Rectangle 4">
            <a:extLst>
              <a:ext uri="{FF2B5EF4-FFF2-40B4-BE49-F238E27FC236}">
                <a16:creationId xmlns:a16="http://schemas.microsoft.com/office/drawing/2014/main" id="{19FDCE0C-82D8-1E5F-9D03-EF2949D57ED8}"/>
              </a:ext>
            </a:extLst>
          </p:cNvPr>
          <p:cNvSpPr>
            <a:spLocks noChangeArrowheads="1"/>
          </p:cNvSpPr>
          <p:nvPr/>
        </p:nvSpPr>
        <p:spPr bwMode="auto">
          <a:xfrm>
            <a:off x="0" y="3854450"/>
            <a:ext cx="42846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s-ES_tradnl" altLang="es-ES" sz="2400">
                <a:latin typeface="Arial" panose="020B0604020202020204" pitchFamily="34" charset="0"/>
              </a:rPr>
              <a:t>	</a:t>
            </a:r>
            <a:r>
              <a:rPr lang="es-ES_tradnl" altLang="es-ES" sz="2400">
                <a:latin typeface="Times New Roman" panose="02020603050405020304" pitchFamily="18" charset="0"/>
                <a:cs typeface="Times New Roman" panose="02020603050405020304" pitchFamily="18" charset="0"/>
              </a:rPr>
              <a:t>Si una persona caminara a través de esta configuración de interferencia sonora, no percibiría sonido al cruzar las regiones nodales C, B, A, A’, etc. y escucharía un sonido que es más fuerte en los puntos medios.</a:t>
            </a:r>
            <a:endParaRPr lang="es-ES" altLang="es-ES" sz="2400">
              <a:latin typeface="Times New Roman" panose="02020603050405020304" pitchFamily="18" charset="0"/>
              <a:cs typeface="Times New Roman" panose="02020603050405020304" pitchFamily="18" charset="0"/>
            </a:endParaRPr>
          </a:p>
        </p:txBody>
      </p:sp>
      <p:grpSp>
        <p:nvGrpSpPr>
          <p:cNvPr id="2" name="Group 5">
            <a:extLst>
              <a:ext uri="{FF2B5EF4-FFF2-40B4-BE49-F238E27FC236}">
                <a16:creationId xmlns:a16="http://schemas.microsoft.com/office/drawing/2014/main" id="{5A715582-3985-9FA0-725E-5C5E0D72951C}"/>
              </a:ext>
            </a:extLst>
          </p:cNvPr>
          <p:cNvGrpSpPr>
            <a:grpSpLocks/>
          </p:cNvGrpSpPr>
          <p:nvPr/>
        </p:nvGrpSpPr>
        <p:grpSpPr bwMode="auto">
          <a:xfrm>
            <a:off x="4067175" y="908050"/>
            <a:ext cx="5005388" cy="5221288"/>
            <a:chOff x="2880" y="1026"/>
            <a:chExt cx="2688" cy="1950"/>
          </a:xfrm>
        </p:grpSpPr>
        <p:pic>
          <p:nvPicPr>
            <p:cNvPr id="20486" name="Picture 6">
              <a:extLst>
                <a:ext uri="{FF2B5EF4-FFF2-40B4-BE49-F238E27FC236}">
                  <a16:creationId xmlns:a16="http://schemas.microsoft.com/office/drawing/2014/main" id="{CCC2D641-39AF-48C3-977C-2BFA94A77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1026"/>
              <a:ext cx="2688"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7">
              <a:extLst>
                <a:ext uri="{FF2B5EF4-FFF2-40B4-BE49-F238E27FC236}">
                  <a16:creationId xmlns:a16="http://schemas.microsoft.com/office/drawing/2014/main" id="{831F410C-BB0C-DD22-885F-A2E6C95677AA}"/>
                </a:ext>
              </a:extLst>
            </p:cNvPr>
            <p:cNvSpPr>
              <a:spLocks noChangeArrowheads="1"/>
            </p:cNvSpPr>
            <p:nvPr/>
          </p:nvSpPr>
          <p:spPr bwMode="auto">
            <a:xfrm>
              <a:off x="2880" y="1026"/>
              <a:ext cx="2676" cy="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FAFB9E1-2DA8-5279-5604-3A8A5D9725D0}"/>
              </a:ext>
            </a:extLst>
          </p:cNvPr>
          <p:cNvSpPr>
            <a:spLocks noGrp="1"/>
          </p:cNvSpPr>
          <p:nvPr>
            <p:ph type="title"/>
          </p:nvPr>
        </p:nvSpPr>
        <p:spPr>
          <a:xfrm>
            <a:off x="0" y="115888"/>
            <a:ext cx="9144000" cy="649287"/>
          </a:xfrm>
        </p:spPr>
        <p:txBody>
          <a:bodyPr/>
          <a:lstStyle/>
          <a:p>
            <a:pPr eaLnBrk="1" hangingPunct="1"/>
            <a:r>
              <a:rPr lang="es-ES_tradnl" altLang="es-ES" b="1">
                <a:latin typeface="Times New Roman" panose="02020603050405020304" pitchFamily="18" charset="0"/>
                <a:cs typeface="Times New Roman" panose="02020603050405020304" pitchFamily="18" charset="0"/>
              </a:rPr>
              <a:t>RESONANCIA</a:t>
            </a:r>
            <a:endParaRPr lang="es-ES" altLang="es-ES" b="1">
              <a:latin typeface="Times New Roman" panose="02020603050405020304" pitchFamily="18" charset="0"/>
              <a:cs typeface="Times New Roman" panose="02020603050405020304" pitchFamily="18" charset="0"/>
            </a:endParaRPr>
          </a:p>
        </p:txBody>
      </p:sp>
      <p:sp>
        <p:nvSpPr>
          <p:cNvPr id="24579" name="Rectangle 3">
            <a:extLst>
              <a:ext uri="{FF2B5EF4-FFF2-40B4-BE49-F238E27FC236}">
                <a16:creationId xmlns:a16="http://schemas.microsoft.com/office/drawing/2014/main" id="{E3EC8B12-3A71-16EA-661E-153CE9AE4610}"/>
              </a:ext>
            </a:extLst>
          </p:cNvPr>
          <p:cNvSpPr>
            <a:spLocks noGrp="1" noChangeArrowheads="1"/>
          </p:cNvSpPr>
          <p:nvPr>
            <p:ph type="body" sz="half" idx="1"/>
          </p:nvPr>
        </p:nvSpPr>
        <p:spPr>
          <a:xfrm>
            <a:off x="0" y="1520825"/>
            <a:ext cx="4799013" cy="4344988"/>
          </a:xfrm>
        </p:spPr>
        <p:txBody>
          <a:bodyPr rtlCol="0">
            <a:normAutofit fontScale="92500"/>
          </a:bodyPr>
          <a:lstStyle/>
          <a:p>
            <a:pPr eaLnBrk="1" fontAlgn="auto" hangingPunct="1">
              <a:spcAft>
                <a:spcPts val="0"/>
              </a:spcAft>
              <a:buFontTx/>
              <a:buNone/>
              <a:defRPr/>
            </a:pPr>
            <a:r>
              <a:rPr lang="es-ES_tradnl" altLang="es-ES" sz="2400"/>
              <a:t>	</a:t>
            </a:r>
            <a:r>
              <a:rPr lang="es-ES_tradnl" altLang="es-ES" sz="2800">
                <a:latin typeface="Times New Roman" charset="0"/>
                <a:cs typeface="Times New Roman" charset="0"/>
              </a:rPr>
              <a:t>Es un refuerzo de la amplitud de vibración por el acoplamiento de otra vibración de frecuencia muy similar.</a:t>
            </a:r>
          </a:p>
          <a:p>
            <a:pPr eaLnBrk="1" fontAlgn="auto" hangingPunct="1">
              <a:spcAft>
                <a:spcPts val="0"/>
              </a:spcAft>
              <a:buFontTx/>
              <a:buNone/>
              <a:defRPr/>
            </a:pPr>
            <a:r>
              <a:rPr lang="es-ES_tradnl" altLang="es-ES" sz="2800">
                <a:latin typeface="Times New Roman" charset="0"/>
                <a:cs typeface="Times New Roman" charset="0"/>
              </a:rPr>
              <a:t>	Los cuerpos poseen una frecuencia natural de vibración.</a:t>
            </a:r>
          </a:p>
          <a:p>
            <a:pPr eaLnBrk="1" fontAlgn="auto" hangingPunct="1">
              <a:spcAft>
                <a:spcPts val="0"/>
              </a:spcAft>
              <a:buFontTx/>
              <a:buNone/>
              <a:defRPr/>
            </a:pPr>
            <a:r>
              <a:rPr lang="es-ES_tradnl" altLang="es-ES" sz="2800">
                <a:latin typeface="Times New Roman" charset="0"/>
                <a:cs typeface="Times New Roman" charset="0"/>
              </a:rPr>
              <a:t>	</a:t>
            </a:r>
            <a:r>
              <a:rPr lang="es-ES_tradnl" altLang="es-ES" sz="2800" b="1">
                <a:latin typeface="Times New Roman" charset="0"/>
                <a:cs typeface="Times New Roman" charset="0"/>
              </a:rPr>
              <a:t>El acoplamiento puede llegar a romper la estructura del cuerpo.</a:t>
            </a:r>
            <a:endParaRPr lang="es-ES" altLang="es-ES" sz="2800" b="1">
              <a:latin typeface="Times New Roman" charset="0"/>
              <a:cs typeface="Times New Roman" charset="0"/>
            </a:endParaRPr>
          </a:p>
        </p:txBody>
      </p:sp>
      <p:grpSp>
        <p:nvGrpSpPr>
          <p:cNvPr id="2" name="Group 4">
            <a:extLst>
              <a:ext uri="{FF2B5EF4-FFF2-40B4-BE49-F238E27FC236}">
                <a16:creationId xmlns:a16="http://schemas.microsoft.com/office/drawing/2014/main" id="{F08D5D61-F216-923D-864F-8085C6EFCD84}"/>
              </a:ext>
            </a:extLst>
          </p:cNvPr>
          <p:cNvGrpSpPr>
            <a:grpSpLocks/>
          </p:cNvGrpSpPr>
          <p:nvPr/>
        </p:nvGrpSpPr>
        <p:grpSpPr bwMode="auto">
          <a:xfrm>
            <a:off x="4799013" y="1260475"/>
            <a:ext cx="4319587" cy="4608513"/>
            <a:chOff x="3198" y="1026"/>
            <a:chExt cx="2184" cy="2812"/>
          </a:xfrm>
        </p:grpSpPr>
        <p:pic>
          <p:nvPicPr>
            <p:cNvPr id="21509" name="Picture 5" descr="tenor moviendose">
              <a:extLst>
                <a:ext uri="{FF2B5EF4-FFF2-40B4-BE49-F238E27FC236}">
                  <a16:creationId xmlns:a16="http://schemas.microsoft.com/office/drawing/2014/main" id="{6C169E0D-8F2C-36AF-7379-7837149FB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 y="1026"/>
              <a:ext cx="2184"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a:extLst>
                <a:ext uri="{FF2B5EF4-FFF2-40B4-BE49-F238E27FC236}">
                  <a16:creationId xmlns:a16="http://schemas.microsoft.com/office/drawing/2014/main" id="{4EE4F923-85F2-A4D2-6241-C4CD8FE63A00}"/>
                </a:ext>
              </a:extLst>
            </p:cNvPr>
            <p:cNvSpPr>
              <a:spLocks noChangeArrowheads="1"/>
            </p:cNvSpPr>
            <p:nvPr/>
          </p:nvSpPr>
          <p:spPr bwMode="auto">
            <a:xfrm>
              <a:off x="3198" y="1026"/>
              <a:ext cx="2177" cy="2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270480FB-BB05-8A31-0516-B236BC2C6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01" r="3336" b="3056"/>
          <a:stretch>
            <a:fillRect/>
          </a:stretch>
        </p:blipFill>
        <p:spPr bwMode="auto">
          <a:xfrm>
            <a:off x="0" y="-14288"/>
            <a:ext cx="91440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Rectángulo">
            <a:extLst>
              <a:ext uri="{FF2B5EF4-FFF2-40B4-BE49-F238E27FC236}">
                <a16:creationId xmlns:a16="http://schemas.microsoft.com/office/drawing/2014/main" id="{E1129CE3-B029-F82E-CCA6-53B7C9B05F68}"/>
              </a:ext>
            </a:extLst>
          </p:cNvPr>
          <p:cNvSpPr>
            <a:spLocks noChangeArrowheads="1"/>
          </p:cNvSpPr>
          <p:nvPr/>
        </p:nvSpPr>
        <p:spPr bwMode="auto">
          <a:xfrm>
            <a:off x="0" y="809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4400">
                <a:latin typeface="Times New Roman" panose="02020603050405020304" pitchFamily="18" charset="0"/>
                <a:cs typeface="Times New Roman" panose="02020603050405020304" pitchFamily="18" charset="0"/>
              </a:rPr>
              <a:t>Pulsos</a:t>
            </a:r>
          </a:p>
        </p:txBody>
      </p:sp>
      <p:pic>
        <p:nvPicPr>
          <p:cNvPr id="23555" name="Picture 5">
            <a:extLst>
              <a:ext uri="{FF2B5EF4-FFF2-40B4-BE49-F238E27FC236}">
                <a16:creationId xmlns:a16="http://schemas.microsoft.com/office/drawing/2014/main" id="{AA2D4A62-C547-033E-F70F-FC9C92A81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66" t="6406" r="4189" b="5070"/>
          <a:stretch>
            <a:fillRect/>
          </a:stretch>
        </p:blipFill>
        <p:spPr bwMode="auto">
          <a:xfrm>
            <a:off x="0" y="850900"/>
            <a:ext cx="9144000" cy="6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Rectángulo">
            <a:extLst>
              <a:ext uri="{FF2B5EF4-FFF2-40B4-BE49-F238E27FC236}">
                <a16:creationId xmlns:a16="http://schemas.microsoft.com/office/drawing/2014/main" id="{E4F53F17-62FC-F036-893A-03877C3D1851}"/>
              </a:ext>
            </a:extLst>
          </p:cNvPr>
          <p:cNvSpPr>
            <a:spLocks noChangeArrowheads="1"/>
          </p:cNvSpPr>
          <p:nvPr/>
        </p:nvSpPr>
        <p:spPr bwMode="auto">
          <a:xfrm>
            <a:off x="0" y="-101600"/>
            <a:ext cx="914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800">
                <a:latin typeface="Garamond" panose="02020404030301010803" pitchFamily="18" charset="0"/>
              </a:rPr>
              <a:t> </a:t>
            </a:r>
            <a:r>
              <a:rPr lang="es-ES" altLang="es-ES" sz="2800">
                <a:latin typeface="Times New Roman" panose="02020603050405020304" pitchFamily="18" charset="0"/>
                <a:cs typeface="Times New Roman" panose="02020603050405020304" pitchFamily="18" charset="0"/>
              </a:rPr>
              <a:t>La variación de amplitud causa variaciones de volumen llamados pulsos, y la frecuencia con que varía el volumen es la frecuencia del pulso. En este ejemplo, la frecuencia del pulso es la diferencia de las dos frecuencias. Si la frecuencia del pulso es de unos cuantos hertz, la oímos como una ondulación o un pulso del tono.</a:t>
            </a:r>
          </a:p>
          <a:p>
            <a:pPr eaLnBrk="1" hangingPunct="1">
              <a:spcBef>
                <a:spcPct val="0"/>
              </a:spcBef>
              <a:buFontTx/>
              <a:buNone/>
            </a:pPr>
            <a:r>
              <a:rPr lang="es-ES" altLang="es-ES" sz="2800">
                <a:latin typeface="Times New Roman" panose="02020603050405020304" pitchFamily="18" charset="0"/>
                <a:cs typeface="Times New Roman" panose="02020603050405020304" pitchFamily="18" charset="0"/>
              </a:rPr>
              <a:t>Se puede demostrar que la frecuencia del pulso siempre es la diferencia de las dos frecuencias fa y fb. Suponga que fa es mayor que fb; los periodos correspondientes son Ta y Tb, con Ta &lt; Tb. Si las dos ondas inician desfasadas en t = 0, volverán a estar en fase cuando la primera onda haya pasado por exactamente un ciclo más que la segunda. Esto sucederá en t = T</a:t>
            </a:r>
            <a:r>
              <a:rPr lang="es-ES" altLang="es-ES" sz="2800" baseline="-25000">
                <a:latin typeface="Times New Roman" panose="02020603050405020304" pitchFamily="18" charset="0"/>
                <a:cs typeface="Times New Roman" panose="02020603050405020304" pitchFamily="18" charset="0"/>
              </a:rPr>
              <a:t>pulso</a:t>
            </a:r>
            <a:r>
              <a:rPr lang="es-ES" altLang="es-ES" sz="2800">
                <a:latin typeface="Times New Roman" panose="02020603050405020304" pitchFamily="18" charset="0"/>
                <a:cs typeface="Times New Roman" panose="02020603050405020304" pitchFamily="18" charset="0"/>
              </a:rPr>
              <a:t>, el periodo del pulso. Sea </a:t>
            </a:r>
            <a:r>
              <a:rPr lang="es-ES" altLang="es-ES" sz="2800" i="1">
                <a:latin typeface="Times New Roman" panose="02020603050405020304" pitchFamily="18" charset="0"/>
                <a:cs typeface="Times New Roman" panose="02020603050405020304" pitchFamily="18" charset="0"/>
              </a:rPr>
              <a:t>n</a:t>
            </a:r>
            <a:r>
              <a:rPr lang="es-ES" altLang="es-ES" sz="2800">
                <a:latin typeface="Times New Roman" panose="02020603050405020304" pitchFamily="18" charset="0"/>
                <a:cs typeface="Times New Roman" panose="02020603050405020304" pitchFamily="18" charset="0"/>
              </a:rPr>
              <a:t> el número de ciclos de la primera onda en un tiempo T</a:t>
            </a:r>
            <a:r>
              <a:rPr lang="es-ES" altLang="es-ES" sz="2800" baseline="-25000">
                <a:latin typeface="Times New Roman" panose="02020603050405020304" pitchFamily="18" charset="0"/>
                <a:cs typeface="Times New Roman" panose="02020603050405020304" pitchFamily="18" charset="0"/>
              </a:rPr>
              <a:t>pulso</a:t>
            </a:r>
            <a:r>
              <a:rPr lang="es-ES" altLang="es-ES" sz="2800">
                <a:latin typeface="Times New Roman" panose="02020603050405020304" pitchFamily="18" charset="0"/>
                <a:cs typeface="Times New Roman" panose="02020603050405020304" pitchFamily="18" charset="0"/>
              </a:rPr>
              <a:t>; el número de ciclos de la segunda onda en el mismo tiempo es (n -1), y tenemos las relaciones:</a:t>
            </a:r>
          </a:p>
        </p:txBody>
      </p:sp>
      <p:sp>
        <p:nvSpPr>
          <p:cNvPr id="6" name="5 CuadroTexto">
            <a:extLst>
              <a:ext uri="{FF2B5EF4-FFF2-40B4-BE49-F238E27FC236}">
                <a16:creationId xmlns:a16="http://schemas.microsoft.com/office/drawing/2014/main" id="{AED6F164-A908-4FA8-63FC-291B78D74D46}"/>
              </a:ext>
            </a:extLst>
          </p:cNvPr>
          <p:cNvSpPr txBox="1">
            <a:spLocks noRot="1" noChangeAspect="1" noMove="1" noResize="1" noEditPoints="1" noAdjustHandles="1" noChangeArrowheads="1" noChangeShapeType="1" noTextEdit="1"/>
          </p:cNvSpPr>
          <p:nvPr/>
        </p:nvSpPr>
        <p:spPr>
          <a:xfrm>
            <a:off x="2843808" y="5579948"/>
            <a:ext cx="3857531" cy="390748"/>
          </a:xfrm>
          <a:prstGeom prst="rect">
            <a:avLst/>
          </a:prstGeom>
          <a:blipFill rotWithShape="1">
            <a:blip r:embed="rId2"/>
            <a:stretch>
              <a:fillRect b="-7813"/>
            </a:stretch>
          </a:blipFill>
        </p:spPr>
        <p:txBody>
          <a:bodyPr/>
          <a:lstStyle/>
          <a:p>
            <a:pPr algn="r" eaLnBrk="1" hangingPunct="1">
              <a:defRPr/>
            </a:pPr>
            <a:r>
              <a:rPr lang="es-ES">
                <a:noFill/>
                <a:latin typeface="Arial" charset="0"/>
                <a:cs typeface="+mn-cs"/>
              </a:rPr>
              <a:t>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956252D9-5E00-8D91-2266-B72327724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8EAC513-3A5E-41F3-543C-8AA142956C59}"/>
              </a:ext>
            </a:extLst>
          </p:cNvPr>
          <p:cNvSpPr>
            <a:spLocks noGrp="1"/>
          </p:cNvSpPr>
          <p:nvPr>
            <p:ph type="title"/>
          </p:nvPr>
        </p:nvSpPr>
        <p:spPr>
          <a:xfrm>
            <a:off x="0" y="0"/>
            <a:ext cx="9144000" cy="692150"/>
          </a:xfrm>
        </p:spPr>
        <p:txBody>
          <a:bodyPr/>
          <a:lstStyle/>
          <a:p>
            <a:pPr eaLnBrk="1" hangingPunct="1"/>
            <a:r>
              <a:rPr lang="es-ES_tradnl" altLang="es-ES" b="1">
                <a:latin typeface="Times New Roman" panose="02020603050405020304" pitchFamily="18" charset="0"/>
                <a:cs typeface="Times New Roman" panose="02020603050405020304" pitchFamily="18" charset="0"/>
              </a:rPr>
              <a:t>REFLEXIÓN DEL SONIDO</a:t>
            </a:r>
            <a:endParaRPr lang="es-ES" altLang="es-ES" b="1">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F6E5A1DE-2CAD-F277-8E01-49A87B0CBFAE}"/>
              </a:ext>
            </a:extLst>
          </p:cNvPr>
          <p:cNvSpPr>
            <a:spLocks noGrp="1"/>
          </p:cNvSpPr>
          <p:nvPr>
            <p:ph type="body" sz="half" idx="1"/>
          </p:nvPr>
        </p:nvSpPr>
        <p:spPr>
          <a:xfrm>
            <a:off x="0" y="836613"/>
            <a:ext cx="3779838" cy="5329237"/>
          </a:xfrm>
        </p:spPr>
        <p:txBody>
          <a:bodyPr/>
          <a:lstStyle/>
          <a:p>
            <a:pPr eaLnBrk="1" hangingPunct="1">
              <a:lnSpc>
                <a:spcPct val="90000"/>
              </a:lnSpc>
              <a:buFontTx/>
              <a:buNone/>
            </a:pPr>
            <a:r>
              <a:rPr lang="es-ES_tradnl" altLang="es-ES" sz="2800"/>
              <a:t>	</a:t>
            </a:r>
            <a:r>
              <a:rPr lang="es-ES_tradnl" altLang="es-ES" sz="2600" b="1">
                <a:latin typeface="Times New Roman" panose="02020603050405020304" pitchFamily="18" charset="0"/>
                <a:cs typeface="Times New Roman" panose="02020603050405020304" pitchFamily="18" charset="0"/>
              </a:rPr>
              <a:t>Es una propiedad característica del sonido, que algunas veces llamamos eco</a:t>
            </a:r>
            <a:r>
              <a:rPr lang="es-ES_tradnl" altLang="es-ES" sz="2600">
                <a:latin typeface="Times New Roman" panose="02020603050405020304" pitchFamily="18" charset="0"/>
                <a:cs typeface="Times New Roman" panose="02020603050405020304" pitchFamily="18" charset="0"/>
              </a:rPr>
              <a:t>.</a:t>
            </a:r>
          </a:p>
          <a:p>
            <a:pPr eaLnBrk="1" hangingPunct="1">
              <a:lnSpc>
                <a:spcPct val="90000"/>
              </a:lnSpc>
              <a:buFontTx/>
              <a:buNone/>
            </a:pPr>
            <a:r>
              <a:rPr lang="es-ES_tradnl" altLang="es-ES" sz="2600">
                <a:latin typeface="Times New Roman" panose="02020603050405020304" pitchFamily="18" charset="0"/>
                <a:cs typeface="Times New Roman" panose="02020603050405020304" pitchFamily="18" charset="0"/>
              </a:rPr>
              <a:t>	El </a:t>
            </a:r>
            <a:r>
              <a:rPr lang="es-ES_tradnl" altLang="es-ES" sz="2600" b="1">
                <a:latin typeface="Times New Roman" panose="02020603050405020304" pitchFamily="18" charset="0"/>
                <a:cs typeface="Times New Roman" panose="02020603050405020304" pitchFamily="18" charset="0"/>
              </a:rPr>
              <a:t>eco</a:t>
            </a:r>
            <a:r>
              <a:rPr lang="es-ES_tradnl" altLang="es-ES" sz="2600">
                <a:latin typeface="Times New Roman" panose="02020603050405020304" pitchFamily="18" charset="0"/>
                <a:cs typeface="Times New Roman" panose="02020603050405020304" pitchFamily="18" charset="0"/>
              </a:rPr>
              <a:t> se produce cuando un sonido </a:t>
            </a:r>
            <a:r>
              <a:rPr lang="es-ES_tradnl" altLang="es-ES" sz="2600" b="1">
                <a:latin typeface="Times New Roman" panose="02020603050405020304" pitchFamily="18" charset="0"/>
                <a:cs typeface="Times New Roman" panose="02020603050405020304" pitchFamily="18" charset="0"/>
              </a:rPr>
              <a:t>se refleja</a:t>
            </a:r>
            <a:r>
              <a:rPr lang="es-ES_tradnl" altLang="es-ES" sz="2600">
                <a:latin typeface="Times New Roman" panose="02020603050405020304" pitchFamily="18" charset="0"/>
                <a:cs typeface="Times New Roman" panose="02020603050405020304" pitchFamily="18" charset="0"/>
              </a:rPr>
              <a:t> en un medio más denso y llega al oído de una persona con una diferencia de tiempo igual o superior a 0,1 segundos, respecto del sonido que recibe directamente de la fuente sonora.</a:t>
            </a:r>
          </a:p>
          <a:p>
            <a:pPr eaLnBrk="1" hangingPunct="1">
              <a:lnSpc>
                <a:spcPct val="90000"/>
              </a:lnSpc>
            </a:pPr>
            <a:endParaRPr lang="es-ES" altLang="es-ES" sz="2600"/>
          </a:p>
        </p:txBody>
      </p:sp>
      <p:grpSp>
        <p:nvGrpSpPr>
          <p:cNvPr id="2" name="Group 4">
            <a:extLst>
              <a:ext uri="{FF2B5EF4-FFF2-40B4-BE49-F238E27FC236}">
                <a16:creationId xmlns:a16="http://schemas.microsoft.com/office/drawing/2014/main" id="{18E28E08-D748-5C4D-5A8A-4B9B1379CCF1}"/>
              </a:ext>
            </a:extLst>
          </p:cNvPr>
          <p:cNvGrpSpPr>
            <a:grpSpLocks/>
          </p:cNvGrpSpPr>
          <p:nvPr/>
        </p:nvGrpSpPr>
        <p:grpSpPr bwMode="auto">
          <a:xfrm>
            <a:off x="3887788" y="836613"/>
            <a:ext cx="5184775" cy="6021387"/>
            <a:chOff x="3560" y="1071"/>
            <a:chExt cx="1905" cy="2781"/>
          </a:xfrm>
        </p:grpSpPr>
        <p:graphicFrame>
          <p:nvGraphicFramePr>
            <p:cNvPr id="8197" name="Object 5">
              <a:extLst>
                <a:ext uri="{FF2B5EF4-FFF2-40B4-BE49-F238E27FC236}">
                  <a16:creationId xmlns:a16="http://schemas.microsoft.com/office/drawing/2014/main" id="{E90FFABE-E342-6EF0-9959-37A4A818E7A5}"/>
                </a:ext>
              </a:extLst>
            </p:cNvPr>
            <p:cNvGraphicFramePr>
              <a:graphicFrameLocks noChangeAspect="1"/>
            </p:cNvGraphicFramePr>
            <p:nvPr/>
          </p:nvGraphicFramePr>
          <p:xfrm>
            <a:off x="3560" y="1071"/>
            <a:ext cx="1903" cy="2781"/>
          </p:xfrm>
          <a:graphic>
            <a:graphicData uri="http://schemas.openxmlformats.org/presentationml/2006/ole">
              <mc:AlternateContent xmlns:mc="http://schemas.openxmlformats.org/markup-compatibility/2006">
                <mc:Choice xmlns:v="urn:schemas-microsoft-com:vml" Requires="v">
                  <p:oleObj name="Fotografía de Photo Editor" r:id="rId2" imgW="3911352" imgH="3522162" progId="MSPhotoEd.3">
                    <p:embed/>
                  </p:oleObj>
                </mc:Choice>
                <mc:Fallback>
                  <p:oleObj name="Fotografía de Photo Editor" r:id="rId2" imgW="3911352" imgH="3522162" progId="MSPhotoEd.3">
                    <p:embed/>
                    <p:pic>
                      <p:nvPicPr>
                        <p:cNvPr id="8197" name="Object 5">
                          <a:extLst>
                            <a:ext uri="{FF2B5EF4-FFF2-40B4-BE49-F238E27FC236}">
                              <a16:creationId xmlns:a16="http://schemas.microsoft.com/office/drawing/2014/main" id="{E90FFABE-E342-6EF0-9959-37A4A818E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1071"/>
                          <a:ext cx="1903" cy="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6">
              <a:extLst>
                <a:ext uri="{FF2B5EF4-FFF2-40B4-BE49-F238E27FC236}">
                  <a16:creationId xmlns:a16="http://schemas.microsoft.com/office/drawing/2014/main" id="{B6F794CF-4FD2-E587-BEFA-7596C010A898}"/>
                </a:ext>
              </a:extLst>
            </p:cNvPr>
            <p:cNvSpPr>
              <a:spLocks noChangeArrowheads="1"/>
            </p:cNvSpPr>
            <p:nvPr/>
          </p:nvSpPr>
          <p:spPr bwMode="auto">
            <a:xfrm>
              <a:off x="3560" y="1071"/>
              <a:ext cx="1905" cy="2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FB35E4A-A00D-1EC6-E157-2F8B204B45FB}"/>
              </a:ext>
            </a:extLst>
          </p:cNvPr>
          <p:cNvSpPr>
            <a:spLocks noGrp="1" noChangeArrowheads="1"/>
          </p:cNvSpPr>
          <p:nvPr>
            <p:ph type="title"/>
          </p:nvPr>
        </p:nvSpPr>
        <p:spPr>
          <a:xfrm>
            <a:off x="0" y="0"/>
            <a:ext cx="9144000" cy="657225"/>
          </a:xfrm>
        </p:spPr>
        <p:txBody>
          <a:bodyPr rtlCol="0">
            <a:normAutofit fontScale="90000"/>
          </a:bodyPr>
          <a:lstStyle/>
          <a:p>
            <a:pPr eaLnBrk="1" fontAlgn="auto" hangingPunct="1">
              <a:spcAft>
                <a:spcPts val="0"/>
              </a:spcAft>
              <a:defRPr/>
            </a:pPr>
            <a:r>
              <a:rPr lang="es-ES_tradnl" altLang="es-ES" b="1">
                <a:latin typeface="Times New Roman" charset="0"/>
                <a:cs typeface="Times New Roman" charset="0"/>
              </a:rPr>
              <a:t>EFECTO DOPPLER</a:t>
            </a:r>
            <a:endParaRPr lang="es-ES" altLang="es-ES" b="1">
              <a:latin typeface="Times New Roman" charset="0"/>
              <a:cs typeface="Times New Roman" charset="0"/>
            </a:endParaRPr>
          </a:p>
        </p:txBody>
      </p:sp>
      <p:sp>
        <p:nvSpPr>
          <p:cNvPr id="26627" name="Rectangle 3">
            <a:extLst>
              <a:ext uri="{FF2B5EF4-FFF2-40B4-BE49-F238E27FC236}">
                <a16:creationId xmlns:a16="http://schemas.microsoft.com/office/drawing/2014/main" id="{321F70B3-BFCA-56E8-0272-04011A96ED0E}"/>
              </a:ext>
            </a:extLst>
          </p:cNvPr>
          <p:cNvSpPr>
            <a:spLocks noGrp="1" noChangeArrowheads="1"/>
          </p:cNvSpPr>
          <p:nvPr>
            <p:ph type="body" sz="half" idx="2"/>
          </p:nvPr>
        </p:nvSpPr>
        <p:spPr>
          <a:xfrm>
            <a:off x="-4763" y="4157663"/>
            <a:ext cx="9144001" cy="2700337"/>
          </a:xfrm>
        </p:spPr>
        <p:txBody>
          <a:bodyPr/>
          <a:lstStyle/>
          <a:p>
            <a:pPr eaLnBrk="1" hangingPunct="1">
              <a:lnSpc>
                <a:spcPct val="90000"/>
              </a:lnSpc>
              <a:buFontTx/>
              <a:buNone/>
              <a:defRPr/>
            </a:pPr>
            <a:r>
              <a:rPr lang="es-ES_tradnl" altLang="es-ES" sz="2800" b="1">
                <a:latin typeface="Times New Roman" panose="02020603050405020304" pitchFamily="18" charset="0"/>
                <a:cs typeface="Times New Roman" panose="02020603050405020304" pitchFamily="18" charset="0"/>
              </a:rPr>
              <a:t>Se manifiesta al existir movimiento relativo entre la fuente</a:t>
            </a:r>
          </a:p>
          <a:p>
            <a:pPr eaLnBrk="1" hangingPunct="1">
              <a:lnSpc>
                <a:spcPct val="90000"/>
              </a:lnSpc>
              <a:buFontTx/>
              <a:buNone/>
              <a:defRPr/>
            </a:pPr>
            <a:r>
              <a:rPr lang="es-ES_tradnl" altLang="es-ES" sz="2800" b="1">
                <a:latin typeface="Times New Roman" panose="02020603050405020304" pitchFamily="18" charset="0"/>
                <a:cs typeface="Times New Roman" panose="02020603050405020304" pitchFamily="18" charset="0"/>
              </a:rPr>
              <a:t>emisora y el receptor.</a:t>
            </a:r>
          </a:p>
          <a:p>
            <a:pPr marL="0" indent="0" eaLnBrk="1" hangingPunct="1">
              <a:lnSpc>
                <a:spcPct val="90000"/>
              </a:lnSpc>
              <a:buFont typeface="Arial" panose="020B0604020202020204" pitchFamily="34" charset="0"/>
              <a:buNone/>
              <a:defRPr/>
            </a:pPr>
            <a:r>
              <a:rPr lang="es-ES_tradnl" altLang="es-ES" sz="2800" b="1">
                <a:latin typeface="Times New Roman" panose="02020603050405020304" pitchFamily="18" charset="0"/>
                <a:cs typeface="Times New Roman" panose="02020603050405020304" pitchFamily="18" charset="0"/>
              </a:rPr>
              <a:t>Si la fuente se acerca al receptor</a:t>
            </a:r>
            <a:r>
              <a:rPr lang="es-ES_tradnl" altLang="es-ES" sz="2800">
                <a:latin typeface="Times New Roman" panose="02020603050405020304" pitchFamily="18" charset="0"/>
                <a:cs typeface="Times New Roman" panose="02020603050405020304" pitchFamily="18" charset="0"/>
              </a:rPr>
              <a:t>, la frecuencia escuchada por éste será </a:t>
            </a:r>
            <a:r>
              <a:rPr lang="es-ES_tradnl" altLang="es-ES" sz="2800" b="1">
                <a:latin typeface="Times New Roman" panose="02020603050405020304" pitchFamily="18" charset="0"/>
                <a:cs typeface="Times New Roman" panose="02020603050405020304" pitchFamily="18" charset="0"/>
              </a:rPr>
              <a:t>mayor</a:t>
            </a:r>
            <a:r>
              <a:rPr lang="es-ES_tradnl" altLang="es-ES" sz="2800">
                <a:latin typeface="Times New Roman" panose="02020603050405020304" pitchFamily="18" charset="0"/>
                <a:cs typeface="Times New Roman" panose="02020603050405020304" pitchFamily="18" charset="0"/>
              </a:rPr>
              <a:t> que la frecuencia emitida.</a:t>
            </a:r>
          </a:p>
          <a:p>
            <a:pPr marL="0" indent="0" eaLnBrk="1" hangingPunct="1">
              <a:lnSpc>
                <a:spcPct val="90000"/>
              </a:lnSpc>
              <a:buFont typeface="Arial" panose="020B0604020202020204" pitchFamily="34" charset="0"/>
              <a:buNone/>
              <a:defRPr/>
            </a:pPr>
            <a:r>
              <a:rPr lang="es-ES_tradnl" altLang="es-ES" sz="2800" b="1">
                <a:latin typeface="Times New Roman" panose="02020603050405020304" pitchFamily="18" charset="0"/>
                <a:cs typeface="Times New Roman" panose="02020603050405020304" pitchFamily="18" charset="0"/>
              </a:rPr>
              <a:t>Si la fuente se aleja del receptor</a:t>
            </a:r>
            <a:r>
              <a:rPr lang="es-ES_tradnl" altLang="es-ES" sz="2800">
                <a:latin typeface="Times New Roman" panose="02020603050405020304" pitchFamily="18" charset="0"/>
                <a:cs typeface="Times New Roman" panose="02020603050405020304" pitchFamily="18" charset="0"/>
              </a:rPr>
              <a:t>, la frecuencia escuchada por éste será </a:t>
            </a:r>
            <a:r>
              <a:rPr lang="es-ES_tradnl" altLang="es-ES" sz="2800" b="1">
                <a:latin typeface="Times New Roman" panose="02020603050405020304" pitchFamily="18" charset="0"/>
                <a:cs typeface="Times New Roman" panose="02020603050405020304" pitchFamily="18" charset="0"/>
              </a:rPr>
              <a:t>menor</a:t>
            </a:r>
            <a:r>
              <a:rPr lang="es-ES_tradnl" altLang="es-ES" sz="2800">
                <a:latin typeface="Times New Roman" panose="02020603050405020304" pitchFamily="18" charset="0"/>
                <a:cs typeface="Times New Roman" panose="02020603050405020304" pitchFamily="18" charset="0"/>
              </a:rPr>
              <a:t> que la frecuencia emitida.</a:t>
            </a:r>
            <a:endParaRPr lang="es-ES" altLang="es-ES" sz="2800">
              <a:latin typeface="Times New Roman" panose="02020603050405020304" pitchFamily="18" charset="0"/>
              <a:cs typeface="Times New Roman" panose="02020603050405020304" pitchFamily="18" charset="0"/>
            </a:endParaRPr>
          </a:p>
        </p:txBody>
      </p:sp>
      <p:grpSp>
        <p:nvGrpSpPr>
          <p:cNvPr id="3" name="Group 7">
            <a:extLst>
              <a:ext uri="{FF2B5EF4-FFF2-40B4-BE49-F238E27FC236}">
                <a16:creationId xmlns:a16="http://schemas.microsoft.com/office/drawing/2014/main" id="{A47BB155-1BA1-A655-3B9C-4949104BF97C}"/>
              </a:ext>
            </a:extLst>
          </p:cNvPr>
          <p:cNvGrpSpPr>
            <a:grpSpLocks/>
          </p:cNvGrpSpPr>
          <p:nvPr/>
        </p:nvGrpSpPr>
        <p:grpSpPr bwMode="auto">
          <a:xfrm>
            <a:off x="9525" y="838200"/>
            <a:ext cx="9134475" cy="3275013"/>
            <a:chOff x="267" y="808"/>
            <a:chExt cx="3974" cy="1307"/>
          </a:xfrm>
        </p:grpSpPr>
        <p:graphicFrame>
          <p:nvGraphicFramePr>
            <p:cNvPr id="26629" name="Object 8">
              <a:extLst>
                <a:ext uri="{FF2B5EF4-FFF2-40B4-BE49-F238E27FC236}">
                  <a16:creationId xmlns:a16="http://schemas.microsoft.com/office/drawing/2014/main" id="{CDDE20C4-EF3C-6677-4AD4-BAF7B7E094BD}"/>
                </a:ext>
              </a:extLst>
            </p:cNvPr>
            <p:cNvGraphicFramePr>
              <a:graphicFrameLocks noChangeAspect="1"/>
            </p:cNvGraphicFramePr>
            <p:nvPr/>
          </p:nvGraphicFramePr>
          <p:xfrm>
            <a:off x="267" y="808"/>
            <a:ext cx="3888" cy="1194"/>
          </p:xfrm>
          <a:graphic>
            <a:graphicData uri="http://schemas.openxmlformats.org/presentationml/2006/ole">
              <mc:AlternateContent xmlns:mc="http://schemas.openxmlformats.org/markup-compatibility/2006">
                <mc:Choice xmlns:v="urn:schemas-microsoft-com:vml" Requires="v">
                  <p:oleObj name="Fotografía de Photo Editor" r:id="rId2" imgW="6110271" imgH="1391351" progId="MSPhotoEd.3">
                    <p:embed/>
                  </p:oleObj>
                </mc:Choice>
                <mc:Fallback>
                  <p:oleObj name="Fotografía de Photo Editor" r:id="rId2" imgW="6110271" imgH="1391351" progId="MSPhotoEd.3">
                    <p:embed/>
                    <p:pic>
                      <p:nvPicPr>
                        <p:cNvPr id="26629" name="Object 8">
                          <a:extLst>
                            <a:ext uri="{FF2B5EF4-FFF2-40B4-BE49-F238E27FC236}">
                              <a16:creationId xmlns:a16="http://schemas.microsoft.com/office/drawing/2014/main" id="{CDDE20C4-EF3C-6677-4AD4-BAF7B7E09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 y="808"/>
                          <a:ext cx="3888" cy="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9">
              <a:extLst>
                <a:ext uri="{FF2B5EF4-FFF2-40B4-BE49-F238E27FC236}">
                  <a16:creationId xmlns:a16="http://schemas.microsoft.com/office/drawing/2014/main" id="{63248CF4-39ED-54C8-16BA-62E2B89DB829}"/>
                </a:ext>
              </a:extLst>
            </p:cNvPr>
            <p:cNvSpPr>
              <a:spLocks noChangeArrowheads="1"/>
            </p:cNvSpPr>
            <p:nvPr/>
          </p:nvSpPr>
          <p:spPr bwMode="auto">
            <a:xfrm>
              <a:off x="340" y="935"/>
              <a:ext cx="3901" cy="11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he Big Bang Theroy   Efecto Dopple.mp4">
            <a:hlinkClick r:id="" action="ppaction://media"/>
            <a:extLst>
              <a:ext uri="{FF2B5EF4-FFF2-40B4-BE49-F238E27FC236}">
                <a16:creationId xmlns:a16="http://schemas.microsoft.com/office/drawing/2014/main" id="{48CDC8E6-FBDD-8E72-B181-53693A7BC13A}"/>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n relacionada">
            <a:extLst>
              <a:ext uri="{FF2B5EF4-FFF2-40B4-BE49-F238E27FC236}">
                <a16:creationId xmlns:a16="http://schemas.microsoft.com/office/drawing/2014/main" id="{26F1F7BC-40D8-7A45-1DA9-37E5AAB9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2" t="3558" r="3854"/>
          <a:stretch>
            <a:fillRect/>
          </a:stretch>
        </p:blipFill>
        <p:spPr bwMode="auto">
          <a:xfrm>
            <a:off x="0" y="495300"/>
            <a:ext cx="91440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17C128E-326C-A1B8-6726-C3DDF2E8FB4D}"/>
              </a:ext>
            </a:extLst>
          </p:cNvPr>
          <p:cNvSpPr>
            <a:spLocks noGrp="1"/>
          </p:cNvSpPr>
          <p:nvPr>
            <p:ph type="body" idx="1"/>
          </p:nvPr>
        </p:nvSpPr>
        <p:spPr>
          <a:xfrm>
            <a:off x="0" y="0"/>
            <a:ext cx="9144000" cy="1808163"/>
          </a:xfrm>
        </p:spPr>
        <p:txBody>
          <a:bodyPr/>
          <a:lstStyle/>
          <a:p>
            <a:pPr marL="0" indent="0">
              <a:lnSpc>
                <a:spcPct val="80000"/>
              </a:lnSpc>
              <a:buFont typeface="Arial" panose="020B0604020202020204" pitchFamily="34" charset="0"/>
              <a:buNone/>
              <a:defRPr/>
            </a:pPr>
            <a:r>
              <a:rPr lang="es-ES" altLang="es-ES" sz="2400">
                <a:latin typeface="Times New Roman" panose="02020603050405020304" pitchFamily="18" charset="0"/>
                <a:cs typeface="Times New Roman" panose="02020603050405020304" pitchFamily="18" charset="0"/>
              </a:rPr>
              <a:t>El efecto Doppler, llamado así por Christian Andreas Doppler (1803-1853), consiste en la variación de la VELOCIDAD de cualquier tipo de ONDA emitida o recibida por un objeto en movimiento. </a:t>
            </a:r>
          </a:p>
          <a:p>
            <a:pPr marL="0" indent="0">
              <a:lnSpc>
                <a:spcPct val="80000"/>
              </a:lnSpc>
              <a:buFont typeface="Arial" panose="020B0604020202020204" pitchFamily="34" charset="0"/>
              <a:buNone/>
              <a:defRPr/>
            </a:pPr>
            <a:r>
              <a:rPr lang="es-ES" altLang="es-ES" sz="2400">
                <a:latin typeface="Times New Roman" panose="02020603050405020304" pitchFamily="18" charset="0"/>
                <a:cs typeface="Times New Roman" panose="02020603050405020304" pitchFamily="18" charset="0"/>
              </a:rPr>
              <a:t>Doppler propuso este efecto en 1842 en una monografía titulada "Sobre el color de la luz en estrellas binarias y otros astros“</a:t>
            </a:r>
          </a:p>
          <a:p>
            <a:pPr>
              <a:lnSpc>
                <a:spcPct val="80000"/>
              </a:lnSpc>
              <a:defRPr/>
            </a:pPr>
            <a:endParaRPr lang="es-ES" altLang="es-ES" sz="2400">
              <a:latin typeface="Times New Roman" panose="02020603050405020304" pitchFamily="18" charset="0"/>
              <a:cs typeface="Times New Roman" panose="02020603050405020304" pitchFamily="18" charset="0"/>
            </a:endParaRPr>
          </a:p>
        </p:txBody>
      </p:sp>
      <p:pic>
        <p:nvPicPr>
          <p:cNvPr id="29699" name="Picture 4">
            <a:extLst>
              <a:ext uri="{FF2B5EF4-FFF2-40B4-BE49-F238E27FC236}">
                <a16:creationId xmlns:a16="http://schemas.microsoft.com/office/drawing/2014/main" id="{7275F3C4-53C3-62D9-2E24-13EFA9FF5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766888"/>
            <a:ext cx="29162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uadroTexto 2">
            <a:extLst>
              <a:ext uri="{FF2B5EF4-FFF2-40B4-BE49-F238E27FC236}">
                <a16:creationId xmlns:a16="http://schemas.microsoft.com/office/drawing/2014/main" id="{3267FC93-F98E-8C8A-0E5A-1DA0CEA16EDF}"/>
              </a:ext>
            </a:extLst>
          </p:cNvPr>
          <p:cNvSpPr txBox="1">
            <a:spLocks noChangeArrowheads="1"/>
          </p:cNvSpPr>
          <p:nvPr/>
        </p:nvSpPr>
        <p:spPr bwMode="auto">
          <a:xfrm>
            <a:off x="2159000" y="56975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Times New Roman" panose="02020603050405020304" pitchFamily="18" charset="0"/>
                <a:cs typeface="Times New Roman" panose="02020603050405020304" pitchFamily="18" charset="0"/>
              </a:rPr>
              <a:t>Christian Andreas Doppler </a:t>
            </a:r>
          </a:p>
          <a:p>
            <a:pPr algn="ctr">
              <a:spcBef>
                <a:spcPct val="0"/>
              </a:spcBef>
              <a:buFontTx/>
              <a:buNone/>
            </a:pPr>
            <a:r>
              <a:rPr lang="es-ES" altLang="es-ES" sz="1800" b="1">
                <a:latin typeface="Times New Roman" panose="02020603050405020304" pitchFamily="18" charset="0"/>
                <a:cs typeface="Times New Roman" panose="02020603050405020304" pitchFamily="18" charset="0"/>
              </a:rPr>
              <a:t>(1803 - 1853)</a:t>
            </a:r>
            <a:endParaRPr lang="es-ES" altLang="es-ES" sz="18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6B0DC68E-DC1A-8C62-9281-191E16E3373F}"/>
              </a:ext>
            </a:extLst>
          </p:cNvPr>
          <p:cNvSpPr>
            <a:spLocks noGrp="1"/>
          </p:cNvSpPr>
          <p:nvPr>
            <p:ph type="body" idx="1"/>
          </p:nvPr>
        </p:nvSpPr>
        <p:spPr>
          <a:xfrm>
            <a:off x="0" y="0"/>
            <a:ext cx="9144000" cy="1557338"/>
          </a:xfrm>
        </p:spPr>
        <p:txBody>
          <a:bodyPr/>
          <a:lstStyle/>
          <a:p>
            <a:pPr marL="0" indent="0">
              <a:lnSpc>
                <a:spcPct val="80000"/>
              </a:lnSpc>
              <a:buFont typeface="Arial" panose="020B0604020202020204" pitchFamily="34" charset="0"/>
              <a:buNone/>
            </a:pPr>
            <a:r>
              <a:rPr lang="es-ES" altLang="es-ES" sz="2400">
                <a:latin typeface="Times New Roman" panose="02020603050405020304" pitchFamily="18" charset="0"/>
                <a:cs typeface="Times New Roman" panose="02020603050405020304" pitchFamily="18" charset="0"/>
              </a:rPr>
              <a:t>Su hipótesis fue investigada en 1845 para el caso de ondas sonoras por el científico holandés  Christoph Hendrik Diederik Buys Ballot, confirmando que el TONO de un sonido emitido por una fuente que se aproxima al observador es más agudo que si la fuente se aleja. </a:t>
            </a:r>
          </a:p>
          <a:p>
            <a:pPr marL="0" indent="0">
              <a:lnSpc>
                <a:spcPct val="80000"/>
              </a:lnSpc>
              <a:buFont typeface="Arial" panose="020B0604020202020204" pitchFamily="34" charset="0"/>
              <a:buNone/>
            </a:pPr>
            <a:endParaRPr lang="es-ES" altLang="es-ES" sz="2400">
              <a:latin typeface="Times New Roman" panose="02020603050405020304" pitchFamily="18" charset="0"/>
              <a:cs typeface="Times New Roman" panose="02020603050405020304" pitchFamily="18" charset="0"/>
            </a:endParaRPr>
          </a:p>
        </p:txBody>
      </p:sp>
      <p:pic>
        <p:nvPicPr>
          <p:cNvPr id="30723" name="Picture 2">
            <a:extLst>
              <a:ext uri="{FF2B5EF4-FFF2-40B4-BE49-F238E27FC236}">
                <a16:creationId xmlns:a16="http://schemas.microsoft.com/office/drawing/2014/main" id="{58EC025B-3C03-8D0B-15B0-EA122DFCE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5" y="1803400"/>
            <a:ext cx="24828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3495948A-B6A0-D5F8-ECC7-7CC7DF283487}"/>
              </a:ext>
            </a:extLst>
          </p:cNvPr>
          <p:cNvSpPr txBox="1">
            <a:spLocks/>
          </p:cNvSpPr>
          <p:nvPr/>
        </p:nvSpPr>
        <p:spPr bwMode="auto">
          <a:xfrm>
            <a:off x="2411413" y="5292725"/>
            <a:ext cx="45767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buFont typeface="Arial" panose="020B0604020202020204" pitchFamily="34" charset="0"/>
              <a:buNone/>
            </a:pPr>
            <a:r>
              <a:rPr lang="es-ES" altLang="es-ES" sz="1800" b="1">
                <a:latin typeface="Times New Roman" panose="02020603050405020304" pitchFamily="18" charset="0"/>
                <a:cs typeface="Times New Roman" panose="02020603050405020304" pitchFamily="18" charset="0"/>
              </a:rPr>
              <a:t>Christoph Hendrik Diederik Buys Ballot (1817 - 1890</a:t>
            </a:r>
            <a:r>
              <a:rPr lang="es-ES" altLang="es-ES" sz="12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A776A4D5-E1E8-C6B1-644D-84725C664A05}"/>
              </a:ext>
            </a:extLst>
          </p:cNvPr>
          <p:cNvSpPr>
            <a:spLocks noGrp="1"/>
          </p:cNvSpPr>
          <p:nvPr>
            <p:ph type="body" idx="1"/>
          </p:nvPr>
        </p:nvSpPr>
        <p:spPr>
          <a:xfrm>
            <a:off x="0" y="0"/>
            <a:ext cx="9144000" cy="1160463"/>
          </a:xfrm>
        </p:spPr>
        <p:txBody>
          <a:bodyPr/>
          <a:lstStyle/>
          <a:p>
            <a:pPr marL="0" indent="0">
              <a:lnSpc>
                <a:spcPct val="80000"/>
              </a:lnSpc>
              <a:buFont typeface="Arial" panose="020B0604020202020204" pitchFamily="34" charset="0"/>
              <a:buNone/>
            </a:pPr>
            <a:r>
              <a:rPr lang="es-ES" altLang="es-ES" sz="2400">
                <a:latin typeface="Times New Roman" panose="02020603050405020304" pitchFamily="18" charset="0"/>
                <a:cs typeface="Times New Roman" panose="02020603050405020304" pitchFamily="18" charset="0"/>
              </a:rPr>
              <a:t>Hoppolyte Fizeau descubrió independientemente el mismo fenómeno en el caso de ONDAS ELECTROMAGNÉTICAS en 1848. Por lo que en Francia este efecto se conoce como "Efecto Doppler-Fizeau".</a:t>
            </a:r>
          </a:p>
        </p:txBody>
      </p:sp>
      <p:pic>
        <p:nvPicPr>
          <p:cNvPr id="31747" name="Picture 6">
            <a:extLst>
              <a:ext uri="{FF2B5EF4-FFF2-40B4-BE49-F238E27FC236}">
                <a16:creationId xmlns:a16="http://schemas.microsoft.com/office/drawing/2014/main" id="{7530B647-3FB5-801F-ADDE-F76A412C8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863" y="1089025"/>
            <a:ext cx="2722562"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uadroTexto 2">
            <a:extLst>
              <a:ext uri="{FF2B5EF4-FFF2-40B4-BE49-F238E27FC236}">
                <a16:creationId xmlns:a16="http://schemas.microsoft.com/office/drawing/2014/main" id="{71B5DC45-8325-7754-0A20-457550868B09}"/>
              </a:ext>
            </a:extLst>
          </p:cNvPr>
          <p:cNvSpPr txBox="1">
            <a:spLocks noChangeArrowheads="1"/>
          </p:cNvSpPr>
          <p:nvPr/>
        </p:nvSpPr>
        <p:spPr bwMode="auto">
          <a:xfrm>
            <a:off x="2251075" y="4508500"/>
            <a:ext cx="4624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Times New Roman" panose="02020603050405020304" pitchFamily="18" charset="0"/>
                <a:cs typeface="Times New Roman" panose="02020603050405020304" pitchFamily="18" charset="0"/>
              </a:rPr>
              <a:t>Armand Hippolyte Louis Fizeau</a:t>
            </a:r>
            <a:r>
              <a:rPr lang="es-ES" altLang="es-ES" sz="1800">
                <a:latin typeface="Times New Roman" panose="02020603050405020304" pitchFamily="18" charset="0"/>
                <a:cs typeface="Times New Roman" panose="02020603050405020304" pitchFamily="18" charset="0"/>
              </a:rPr>
              <a:t> </a:t>
            </a:r>
          </a:p>
          <a:p>
            <a:pPr algn="ctr">
              <a:spcBef>
                <a:spcPct val="0"/>
              </a:spcBef>
              <a:buFontTx/>
              <a:buNone/>
            </a:pPr>
            <a:r>
              <a:rPr lang="es-ES" altLang="es-ES" sz="1800">
                <a:latin typeface="Times New Roman" panose="02020603050405020304" pitchFamily="18" charset="0"/>
                <a:cs typeface="Times New Roman" panose="02020603050405020304" pitchFamily="18" charset="0"/>
              </a:rPr>
              <a:t>( 1819 - 1890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 efecto Doppler en Los Simpso.mp4">
            <a:hlinkClick r:id="" action="ppaction://media"/>
            <a:extLst>
              <a:ext uri="{FF2B5EF4-FFF2-40B4-BE49-F238E27FC236}">
                <a16:creationId xmlns:a16="http://schemas.microsoft.com/office/drawing/2014/main" id="{660BABA2-1AE2-3758-D057-57C7DD52878C}"/>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3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fecto Dopple.mp4">
            <a:hlinkClick r:id="" action="ppaction://media"/>
            <a:extLst>
              <a:ext uri="{FF2B5EF4-FFF2-40B4-BE49-F238E27FC236}">
                <a16:creationId xmlns:a16="http://schemas.microsoft.com/office/drawing/2014/main" id="{C3B01659-8A7B-76B8-5408-BB8BCFFEB2D2}"/>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0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C6B87D5-2E6F-55A0-45FC-8012059A1838}"/>
              </a:ext>
            </a:extLst>
          </p:cNvPr>
          <p:cNvSpPr>
            <a:spLocks noGrp="1" noChangeArrowheads="1"/>
          </p:cNvSpPr>
          <p:nvPr>
            <p:ph type="body" idx="1"/>
          </p:nvPr>
        </p:nvSpPr>
        <p:spPr>
          <a:xfrm>
            <a:off x="0" y="12700"/>
            <a:ext cx="9145588" cy="6845300"/>
          </a:xfrm>
        </p:spPr>
        <p:txBody>
          <a:bodyPr/>
          <a:lstStyle/>
          <a:p>
            <a:pPr marL="0" indent="0">
              <a:buFont typeface="Arial" panose="020B0604020202020204" pitchFamily="34" charset="0"/>
              <a:buNone/>
              <a:defRPr/>
            </a:pPr>
            <a:r>
              <a:rPr lang="es-CL" altLang="es-ES" sz="2400">
                <a:latin typeface="Times New Roman" panose="02020603050405020304" pitchFamily="18" charset="0"/>
                <a:cs typeface="Times New Roman" panose="02020603050405020304" pitchFamily="18" charset="0"/>
              </a:rPr>
              <a:t>Una fuente o </a:t>
            </a:r>
            <a:r>
              <a:rPr lang="es-CL" altLang="es-ES" sz="2400" b="1">
                <a:latin typeface="Times New Roman" panose="02020603050405020304" pitchFamily="18" charset="0"/>
                <a:cs typeface="Times New Roman" panose="02020603050405020304" pitchFamily="18" charset="0"/>
              </a:rPr>
              <a:t>EMISOR</a:t>
            </a:r>
            <a:r>
              <a:rPr lang="es-CL" altLang="es-ES" sz="2400">
                <a:latin typeface="Times New Roman" panose="02020603050405020304" pitchFamily="18" charset="0"/>
                <a:cs typeface="Times New Roman" panose="02020603050405020304" pitchFamily="18" charset="0"/>
              </a:rPr>
              <a:t>, </a:t>
            </a:r>
            <a:r>
              <a:rPr lang="es-CL" altLang="es-ES" sz="2400" b="1">
                <a:latin typeface="Times New Roman" panose="02020603050405020304" pitchFamily="18" charset="0"/>
                <a:cs typeface="Times New Roman" panose="02020603050405020304" pitchFamily="18" charset="0"/>
              </a:rPr>
              <a:t>inmóvil</a:t>
            </a:r>
            <a:r>
              <a:rPr lang="es-CL" altLang="es-ES" sz="2400">
                <a:latin typeface="Times New Roman" panose="02020603050405020304" pitchFamily="18" charset="0"/>
                <a:cs typeface="Times New Roman" panose="02020603050405020304" pitchFamily="18" charset="0"/>
              </a:rPr>
              <a:t>, emite un sonido, y el </a:t>
            </a:r>
            <a:r>
              <a:rPr lang="es-CL" altLang="es-ES" sz="2400" b="1">
                <a:latin typeface="Times New Roman" panose="02020603050405020304" pitchFamily="18" charset="0"/>
                <a:cs typeface="Times New Roman" panose="02020603050405020304" pitchFamily="18" charset="0"/>
              </a:rPr>
              <a:t>RECEPTOR</a:t>
            </a:r>
            <a:r>
              <a:rPr lang="es-CL" altLang="es-ES" sz="2400">
                <a:latin typeface="Times New Roman" panose="02020603050405020304" pitchFamily="18" charset="0"/>
                <a:cs typeface="Times New Roman" panose="02020603050405020304" pitchFamily="18" charset="0"/>
              </a:rPr>
              <a:t> </a:t>
            </a:r>
            <a:r>
              <a:rPr lang="es-CL" altLang="es-ES" sz="2400" b="1">
                <a:latin typeface="Times New Roman" panose="02020603050405020304" pitchFamily="18" charset="0"/>
                <a:cs typeface="Times New Roman" panose="02020603050405020304" pitchFamily="18" charset="0"/>
              </a:rPr>
              <a:t>también inmóvil </a:t>
            </a:r>
            <a:r>
              <a:rPr lang="es-CL" altLang="es-ES" sz="2400">
                <a:latin typeface="Times New Roman" panose="02020603050405020304" pitchFamily="18" charset="0"/>
                <a:cs typeface="Times New Roman" panose="02020603050405020304" pitchFamily="18" charset="0"/>
              </a:rPr>
              <a:t> escucha este sonido. La velocidad con que viaja este sonido es </a:t>
            </a:r>
            <a:r>
              <a:rPr lang="es-CL" altLang="es-ES" sz="2400" i="1">
                <a:latin typeface="Times New Roman" panose="02020603050405020304" pitchFamily="18" charset="0"/>
                <a:cs typeface="Times New Roman" panose="02020603050405020304" pitchFamily="18" charset="0"/>
              </a:rPr>
              <a:t>v = </a:t>
            </a:r>
            <a:r>
              <a:rPr lang="el-GR" altLang="es-ES" sz="2400" i="1">
                <a:latin typeface="Times New Roman" panose="02020603050405020304" pitchFamily="18" charset="0"/>
                <a:cs typeface="Times New Roman" panose="02020603050405020304" pitchFamily="18" charset="0"/>
              </a:rPr>
              <a:t>λ</a:t>
            </a:r>
            <a:r>
              <a:rPr lang="es-ES" altLang="es-ES" sz="2400" i="1">
                <a:latin typeface="Times New Roman" panose="02020603050405020304" pitchFamily="18" charset="0"/>
                <a:cs typeface="Times New Roman" panose="02020603050405020304" pitchFamily="18" charset="0"/>
              </a:rPr>
              <a:t> </a:t>
            </a:r>
            <a:r>
              <a:rPr lang="es-CL" altLang="es-ES" sz="2400" i="1">
                <a:latin typeface="Times New Roman" panose="02020603050405020304" pitchFamily="18" charset="0"/>
                <a:cs typeface="Times New Roman" panose="02020603050405020304" pitchFamily="18" charset="0"/>
              </a:rPr>
              <a:t>f . </a:t>
            </a:r>
            <a:r>
              <a:rPr lang="es-CL" altLang="es-ES" sz="2400">
                <a:latin typeface="Times New Roman" panose="02020603050405020304" pitchFamily="18" charset="0"/>
                <a:cs typeface="Times New Roman" panose="02020603050405020304" pitchFamily="18" charset="0"/>
              </a:rPr>
              <a:t>Un observador o receptor escucha este sonido con la misma velocidad, longitud de onda y frecuencia. </a:t>
            </a: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a:defRPr/>
            </a:pPr>
            <a:endParaRPr lang="es-CL" altLang="es-ES" sz="24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s-CL" altLang="es-ES" sz="2400">
                <a:latin typeface="Times New Roman" panose="02020603050405020304" pitchFamily="18" charset="0"/>
                <a:cs typeface="Times New Roman" panose="02020603050405020304" pitchFamily="18" charset="0"/>
              </a:rPr>
              <a:t>Ambos observadores recibirán el mismo sonido puesto que ambos escucharán dicho sonido con las mismas características (</a:t>
            </a:r>
            <a:r>
              <a:rPr lang="es-CL" altLang="es-ES" sz="2400" i="1">
                <a:latin typeface="Times New Roman" panose="02020603050405020304" pitchFamily="18" charset="0"/>
                <a:cs typeface="Times New Roman" panose="02020603050405020304" pitchFamily="18" charset="0"/>
              </a:rPr>
              <a:t>v, </a:t>
            </a:r>
            <a:r>
              <a:rPr lang="el-GR" altLang="es-ES" sz="2400" i="1">
                <a:latin typeface="Times New Roman" panose="02020603050405020304" pitchFamily="18" charset="0"/>
                <a:cs typeface="Times New Roman" panose="02020603050405020304" pitchFamily="18" charset="0"/>
              </a:rPr>
              <a:t>λ</a:t>
            </a:r>
            <a:r>
              <a:rPr lang="es-CL" altLang="es-ES" sz="2400" i="1">
                <a:latin typeface="Times New Roman" panose="02020603050405020304" pitchFamily="18" charset="0"/>
                <a:cs typeface="Times New Roman" panose="02020603050405020304" pitchFamily="18" charset="0"/>
              </a:rPr>
              <a:t>, f </a:t>
            </a:r>
            <a:r>
              <a:rPr lang="es-CL" altLang="es-ES" sz="2400">
                <a:latin typeface="Times New Roman" panose="02020603050405020304" pitchFamily="18" charset="0"/>
                <a:cs typeface="Times New Roman" panose="02020603050405020304" pitchFamily="18" charset="0"/>
              </a:rPr>
              <a:t>).</a:t>
            </a:r>
            <a:endParaRPr lang="el-GR" altLang="es-ES" sz="2400">
              <a:latin typeface="Times New Roman" panose="02020603050405020304" pitchFamily="18" charset="0"/>
              <a:cs typeface="Times New Roman" panose="02020603050405020304" pitchFamily="18" charset="0"/>
            </a:endParaRPr>
          </a:p>
        </p:txBody>
      </p:sp>
      <p:pic>
        <p:nvPicPr>
          <p:cNvPr id="6150" name="Picture 6">
            <a:extLst>
              <a:ext uri="{FF2B5EF4-FFF2-40B4-BE49-F238E27FC236}">
                <a16:creationId xmlns:a16="http://schemas.microsoft.com/office/drawing/2014/main" id="{3BA9BB00-4B07-6F5C-1D27-40962EC86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628775"/>
            <a:ext cx="80835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CuadroTexto 1">
            <a:extLst>
              <a:ext uri="{FF2B5EF4-FFF2-40B4-BE49-F238E27FC236}">
                <a16:creationId xmlns:a16="http://schemas.microsoft.com/office/drawing/2014/main" id="{20014AB5-3DE0-C76E-7F8E-EA62FFB1FF90}"/>
              </a:ext>
            </a:extLst>
          </p:cNvPr>
          <p:cNvSpPr txBox="1">
            <a:spLocks noChangeArrowheads="1"/>
          </p:cNvSpPr>
          <p:nvPr/>
        </p:nvSpPr>
        <p:spPr bwMode="auto">
          <a:xfrm>
            <a:off x="4211638" y="4616450"/>
            <a:ext cx="11160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
        <p:nvSpPr>
          <p:cNvPr id="34821" name="CuadroTexto 2">
            <a:extLst>
              <a:ext uri="{FF2B5EF4-FFF2-40B4-BE49-F238E27FC236}">
                <a16:creationId xmlns:a16="http://schemas.microsoft.com/office/drawing/2014/main" id="{EFEA498A-F4F4-1B11-A0AF-2BB1A10C0EFC}"/>
              </a:ext>
            </a:extLst>
          </p:cNvPr>
          <p:cNvSpPr txBox="1">
            <a:spLocks noChangeArrowheads="1"/>
          </p:cNvSpPr>
          <p:nvPr/>
        </p:nvSpPr>
        <p:spPr bwMode="auto">
          <a:xfrm>
            <a:off x="7885113" y="5497513"/>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
        <p:nvSpPr>
          <p:cNvPr id="34822" name="CuadroTexto 3">
            <a:extLst>
              <a:ext uri="{FF2B5EF4-FFF2-40B4-BE49-F238E27FC236}">
                <a16:creationId xmlns:a16="http://schemas.microsoft.com/office/drawing/2014/main" id="{FD2B52AA-2637-2FC3-E02E-E8D7C82FCE23}"/>
              </a:ext>
            </a:extLst>
          </p:cNvPr>
          <p:cNvSpPr txBox="1">
            <a:spLocks noChangeArrowheads="1"/>
          </p:cNvSpPr>
          <p:nvPr/>
        </p:nvSpPr>
        <p:spPr bwMode="auto">
          <a:xfrm>
            <a:off x="0" y="5481638"/>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ox(in)">
                                      <p:cBhvr>
                                        <p:cTn id="12" dur="500"/>
                                        <p:tgtEl>
                                          <p:spTgt spid="61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47">
                                            <p:txEl>
                                              <p:pRg st="11" end="11"/>
                                            </p:txEl>
                                          </p:spTgt>
                                        </p:tgtEl>
                                        <p:attrNameLst>
                                          <p:attrName>style.visibility</p:attrName>
                                        </p:attrNameLst>
                                      </p:cBhvr>
                                      <p:to>
                                        <p:strVal val="visible"/>
                                      </p:to>
                                    </p:set>
                                    <p:animEffect transition="in" filter="box(in)">
                                      <p:cBhvr>
                                        <p:cTn id="17"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F4BBB61-761A-C276-0BFC-B019270EC8B1}"/>
              </a:ext>
            </a:extLst>
          </p:cNvPr>
          <p:cNvSpPr>
            <a:spLocks noGrp="1" noChangeArrowheads="1"/>
          </p:cNvSpPr>
          <p:nvPr>
            <p:ph type="body" idx="1"/>
          </p:nvPr>
        </p:nvSpPr>
        <p:spPr>
          <a:xfrm>
            <a:off x="0" y="115888"/>
            <a:ext cx="9144000" cy="6742112"/>
          </a:xfrm>
        </p:spPr>
        <p:txBody>
          <a:bodyPr/>
          <a:lstStyle/>
          <a:p>
            <a:pPr marL="0" indent="0">
              <a:buFont typeface="Arial" charset="0"/>
              <a:buNone/>
              <a:defRPr/>
            </a:pPr>
            <a:r>
              <a:rPr lang="es-CL" altLang="es-ES" sz="2400">
                <a:latin typeface="Times New Roman" pitchFamily="16" charset="0"/>
                <a:cs typeface="Times New Roman" pitchFamily="16" charset="0"/>
              </a:rPr>
              <a:t>El </a:t>
            </a:r>
            <a:r>
              <a:rPr lang="es-CL" altLang="es-ES" sz="2400" b="1">
                <a:latin typeface="Times New Roman" pitchFamily="16" charset="0"/>
                <a:cs typeface="Times New Roman" pitchFamily="16" charset="0"/>
              </a:rPr>
              <a:t>EMISOR</a:t>
            </a:r>
            <a:r>
              <a:rPr lang="es-CL" altLang="es-ES" sz="2400">
                <a:latin typeface="Times New Roman" pitchFamily="16" charset="0"/>
                <a:cs typeface="Times New Roman" pitchFamily="16" charset="0"/>
              </a:rPr>
              <a:t> se encuentra en </a:t>
            </a:r>
            <a:r>
              <a:rPr lang="es-CL" altLang="es-ES" sz="2400" b="1">
                <a:latin typeface="Times New Roman" pitchFamily="16" charset="0"/>
                <a:cs typeface="Times New Roman" pitchFamily="16" charset="0"/>
              </a:rPr>
              <a:t>movimiento hacia el emisor</a:t>
            </a:r>
            <a:r>
              <a:rPr lang="es-CL" altLang="es-ES" sz="2400">
                <a:latin typeface="Times New Roman" pitchFamily="16" charset="0"/>
                <a:cs typeface="Times New Roman" pitchFamily="16" charset="0"/>
              </a:rPr>
              <a:t>, y el </a:t>
            </a:r>
            <a:r>
              <a:rPr lang="es-CL" altLang="es-ES" sz="2400" b="1">
                <a:latin typeface="Times New Roman" pitchFamily="16" charset="0"/>
                <a:cs typeface="Times New Roman" pitchFamily="16" charset="0"/>
              </a:rPr>
              <a:t>RECEPTOR</a:t>
            </a:r>
            <a:r>
              <a:rPr lang="es-CL" altLang="es-ES" sz="2400">
                <a:latin typeface="Times New Roman" pitchFamily="16" charset="0"/>
                <a:cs typeface="Times New Roman" pitchFamily="16" charset="0"/>
              </a:rPr>
              <a:t> </a:t>
            </a:r>
            <a:r>
              <a:rPr lang="es-CL" altLang="es-ES" sz="2400" b="1">
                <a:latin typeface="Times New Roman" pitchFamily="16" charset="0"/>
                <a:cs typeface="Times New Roman" pitchFamily="16" charset="0"/>
              </a:rPr>
              <a:t>inmóvil delante del emisor </a:t>
            </a:r>
            <a:r>
              <a:rPr lang="es-CL" altLang="es-ES" sz="2400">
                <a:latin typeface="Times New Roman" pitchFamily="16" charset="0"/>
                <a:cs typeface="Times New Roman" pitchFamily="16" charset="0"/>
              </a:rPr>
              <a:t>escucha este sonido. La rapidez con que viaja este sonido es </a:t>
            </a:r>
            <a:r>
              <a:rPr lang="es-CL" altLang="es-ES" sz="2400" i="1">
                <a:latin typeface="Times New Roman" pitchFamily="16" charset="0"/>
                <a:cs typeface="Times New Roman" pitchFamily="16" charset="0"/>
              </a:rPr>
              <a:t>v = </a:t>
            </a:r>
            <a:r>
              <a:rPr lang="el-GR" altLang="es-ES" sz="2400" i="1">
                <a:latin typeface="Times New Roman" pitchFamily="16" charset="0"/>
                <a:cs typeface="Times New Roman" pitchFamily="16" charset="0"/>
              </a:rPr>
              <a:t>λ</a:t>
            </a:r>
            <a:r>
              <a:rPr lang="es-CL" altLang="es-ES" sz="2400" i="1">
                <a:latin typeface="Times New Roman" pitchFamily="16" charset="0"/>
                <a:cs typeface="Times New Roman" pitchFamily="16" charset="0"/>
              </a:rPr>
              <a:t> f</a:t>
            </a:r>
            <a:r>
              <a:rPr lang="es-CL" altLang="es-ES" sz="2400">
                <a:latin typeface="Times New Roman" pitchFamily="16" charset="0"/>
                <a:cs typeface="Times New Roman" pitchFamily="16" charset="0"/>
              </a:rPr>
              <a:t> .</a:t>
            </a:r>
          </a:p>
          <a:p>
            <a:pPr marL="0" indent="0">
              <a:buFont typeface="Arial" charset="0"/>
              <a:buNone/>
              <a:defRPr/>
            </a:pPr>
            <a:r>
              <a:rPr lang="es-CL" altLang="es-ES" sz="2400">
                <a:latin typeface="Times New Roman" pitchFamily="16" charset="0"/>
                <a:cs typeface="Times New Roman" pitchFamily="16" charset="0"/>
              </a:rPr>
              <a:t>Pero el emisor se encuentra viajando con velocidad </a:t>
            </a:r>
            <a:r>
              <a:rPr lang="es-CL" altLang="es-ES" sz="2400" b="1" i="1">
                <a:latin typeface="Times New Roman" pitchFamily="16" charset="0"/>
                <a:cs typeface="Times New Roman" pitchFamily="16" charset="0"/>
              </a:rPr>
              <a:t>V</a:t>
            </a:r>
            <a:r>
              <a:rPr lang="es-CL" altLang="es-ES" sz="2400" i="1" baseline="-25000">
                <a:latin typeface="Times New Roman" pitchFamily="16" charset="0"/>
                <a:cs typeface="Times New Roman" pitchFamily="16" charset="0"/>
              </a:rPr>
              <a:t>e  </a:t>
            </a:r>
            <a:r>
              <a:rPr lang="es-CL" altLang="es-ES" sz="2400" b="1">
                <a:latin typeface="Times New Roman" pitchFamily="16" charset="0"/>
                <a:cs typeface="Times New Roman" pitchFamily="16" charset="0"/>
              </a:rPr>
              <a:t>hacia el receptor.</a:t>
            </a:r>
          </a:p>
          <a:p>
            <a:pPr marL="0" indent="0">
              <a:buFont typeface="Arial" charset="0"/>
              <a:buNone/>
              <a:defRPr/>
            </a:pPr>
            <a:r>
              <a:rPr lang="es-CL" altLang="es-ES" sz="2400">
                <a:latin typeface="Times New Roman" pitchFamily="16" charset="0"/>
                <a:cs typeface="Times New Roman" pitchFamily="16" charset="0"/>
              </a:rPr>
              <a:t>La rapidez del sonido relativa al receptor será entonces </a:t>
            </a:r>
            <a:r>
              <a:rPr lang="es-CL" altLang="es-ES" sz="2400" b="1">
                <a:latin typeface="Times New Roman" pitchFamily="16" charset="0"/>
                <a:cs typeface="Times New Roman" pitchFamily="16" charset="0"/>
              </a:rPr>
              <a:t>la suma de estas velocidades</a:t>
            </a:r>
            <a:r>
              <a:rPr lang="es-CL" altLang="es-ES" sz="2400">
                <a:latin typeface="Times New Roman" pitchFamily="16" charset="0"/>
                <a:cs typeface="Times New Roman" pitchFamily="16" charset="0"/>
              </a:rPr>
              <a:t>. El receptor escucha este sonido con esa nueva velocidad: </a:t>
            </a:r>
          </a:p>
          <a:p>
            <a:pPr marL="0" indent="0" algn="ctr">
              <a:buFont typeface="Arial" charset="0"/>
              <a:buNone/>
              <a:defRPr/>
            </a:pPr>
            <a:r>
              <a:rPr lang="es-CL" altLang="es-ES" sz="2800" b="1" i="1">
                <a:latin typeface="Times New Roman" pitchFamily="16" charset="0"/>
                <a:cs typeface="Times New Roman" pitchFamily="16" charset="0"/>
              </a:rPr>
              <a:t>v</a:t>
            </a:r>
            <a:r>
              <a:rPr lang="es-CL" altLang="es-ES" sz="2800" i="1">
                <a:latin typeface="Times New Roman" pitchFamily="16" charset="0"/>
                <a:cs typeface="Times New Roman" pitchFamily="16" charset="0"/>
              </a:rPr>
              <a:t> +</a:t>
            </a:r>
            <a:r>
              <a:rPr lang="es-CL" altLang="es-ES" sz="2800">
                <a:latin typeface="Times New Roman" pitchFamily="16" charset="0"/>
                <a:cs typeface="Times New Roman" pitchFamily="16" charset="0"/>
              </a:rPr>
              <a:t> </a:t>
            </a:r>
            <a:r>
              <a:rPr lang="es-CL" altLang="es-ES" sz="2800" b="1" i="1">
                <a:latin typeface="Times New Roman" pitchFamily="16" charset="0"/>
                <a:cs typeface="Times New Roman" pitchFamily="16" charset="0"/>
              </a:rPr>
              <a:t>V</a:t>
            </a:r>
            <a:r>
              <a:rPr lang="es-CL" altLang="es-ES" sz="2800" i="1" baseline="-25000">
                <a:latin typeface="Times New Roman" pitchFamily="16" charset="0"/>
                <a:cs typeface="Times New Roman" pitchFamily="16" charset="0"/>
              </a:rPr>
              <a:t>e</a:t>
            </a:r>
            <a:r>
              <a:rPr lang="es-CL" altLang="es-ES" sz="2800">
                <a:latin typeface="Times New Roman" pitchFamily="16" charset="0"/>
                <a:cs typeface="Times New Roman" pitchFamily="16" charset="0"/>
              </a:rPr>
              <a:t>. </a:t>
            </a: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marL="0" indent="0">
              <a:buFont typeface="Arial" panose="020B0604020202020204" pitchFamily="34" charset="0"/>
              <a:buNone/>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marL="0" indent="0">
              <a:buNone/>
              <a:defRPr/>
            </a:pPr>
            <a:endParaRPr lang="es-CL" altLang="es-ES" sz="2400">
              <a:latin typeface="Times New Roman" pitchFamily="16" charset="0"/>
              <a:cs typeface="Times New Roman" pitchFamily="16" charset="0"/>
            </a:endParaRPr>
          </a:p>
        </p:txBody>
      </p:sp>
      <p:pic>
        <p:nvPicPr>
          <p:cNvPr id="12293" name="Picture 5">
            <a:extLst>
              <a:ext uri="{FF2B5EF4-FFF2-40B4-BE49-F238E27FC236}">
                <a16:creationId xmlns:a16="http://schemas.microsoft.com/office/drawing/2014/main" id="{AFAB8C69-8548-0FCB-CE61-6D9198B85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32" y="3124356"/>
            <a:ext cx="6493516" cy="37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CuadroTexto 2">
            <a:extLst>
              <a:ext uri="{FF2B5EF4-FFF2-40B4-BE49-F238E27FC236}">
                <a16:creationId xmlns:a16="http://schemas.microsoft.com/office/drawing/2014/main" id="{841A794B-F71F-D9CC-EEB3-2B4F221B5A1D}"/>
              </a:ext>
            </a:extLst>
          </p:cNvPr>
          <p:cNvSpPr txBox="1">
            <a:spLocks noChangeArrowheads="1"/>
          </p:cNvSpPr>
          <p:nvPr/>
        </p:nvSpPr>
        <p:spPr bwMode="auto">
          <a:xfrm>
            <a:off x="7200974" y="6110945"/>
            <a:ext cx="1187450"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
        <p:nvSpPr>
          <p:cNvPr id="35846" name="CuadroTexto 3">
            <a:extLst>
              <a:ext uri="{FF2B5EF4-FFF2-40B4-BE49-F238E27FC236}">
                <a16:creationId xmlns:a16="http://schemas.microsoft.com/office/drawing/2014/main" id="{4F09168B-D9BF-6081-718A-781CE6DE132F}"/>
              </a:ext>
            </a:extLst>
          </p:cNvPr>
          <p:cNvSpPr txBox="1">
            <a:spLocks noChangeArrowheads="1"/>
          </p:cNvSpPr>
          <p:nvPr/>
        </p:nvSpPr>
        <p:spPr bwMode="auto">
          <a:xfrm>
            <a:off x="4824028" y="4921225"/>
            <a:ext cx="1116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box(in)">
                                      <p:cBhvr>
                                        <p:cTn id="2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D659ED21-F063-DF69-1A61-CF78CA2398B7}"/>
              </a:ext>
            </a:extLst>
          </p:cNvPr>
          <p:cNvSpPr>
            <a:spLocks noGrp="1"/>
          </p:cNvSpPr>
          <p:nvPr>
            <p:ph idx="1"/>
          </p:nvPr>
        </p:nvSpPr>
        <p:spPr>
          <a:xfrm>
            <a:off x="11113" y="0"/>
            <a:ext cx="9144000" cy="1430338"/>
          </a:xfrm>
        </p:spPr>
        <p:txBody>
          <a:bodyPr/>
          <a:lstStyle/>
          <a:p>
            <a:pPr marL="0" indent="0">
              <a:buFont typeface="Arial" panose="020B0604020202020204" pitchFamily="34" charset="0"/>
              <a:buNone/>
              <a:defRPr/>
            </a:pPr>
            <a:r>
              <a:rPr lang="es-ES_tradnl" altLang="es-ES">
                <a:latin typeface="Times New Roman" panose="02020603050405020304" pitchFamily="18" charset="0"/>
                <a:cs typeface="Times New Roman" panose="02020603050405020304" pitchFamily="18" charset="0"/>
              </a:rPr>
              <a:t>Cuando se encuentran con un obstáculo, las ondas sonoras se pueden reflejar.</a:t>
            </a:r>
          </a:p>
          <a:p>
            <a:pPr>
              <a:defRPr/>
            </a:pPr>
            <a:endParaRPr lang="es-ES_tradnl" altLang="es-ES"/>
          </a:p>
          <a:p>
            <a:pPr>
              <a:defRPr/>
            </a:pPr>
            <a:endParaRPr lang="es-ES_tradnl" altLang="es-ES"/>
          </a:p>
        </p:txBody>
      </p:sp>
      <p:pic>
        <p:nvPicPr>
          <p:cNvPr id="9219" name="Picture 3">
            <a:extLst>
              <a:ext uri="{FF2B5EF4-FFF2-40B4-BE49-F238E27FC236}">
                <a16:creationId xmlns:a16="http://schemas.microsoft.com/office/drawing/2014/main" id="{6B2224B5-0D1F-547E-76A3-0745E1F3A9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160463"/>
            <a:ext cx="91503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0194-36CD-EBD6-CC5B-D66436E7ADDB}"/>
            </a:ext>
          </a:extLst>
        </p:cNvPr>
        <p:cNvGrpSpPr/>
        <p:nvPr/>
      </p:nvGrpSpPr>
      <p:grpSpPr>
        <a:xfrm>
          <a:off x="0" y="0"/>
          <a:ext cx="0" cy="0"/>
          <a:chOff x="0" y="0"/>
          <a:chExt cx="0" cy="0"/>
        </a:xfrm>
      </p:grpSpPr>
      <p:sp>
        <p:nvSpPr>
          <p:cNvPr id="12291" name="Rectangle 3">
            <a:extLst>
              <a:ext uri="{FF2B5EF4-FFF2-40B4-BE49-F238E27FC236}">
                <a16:creationId xmlns:a16="http://schemas.microsoft.com/office/drawing/2014/main" id="{412223C7-B71E-409A-B3EE-EAA216481308}"/>
              </a:ext>
            </a:extLst>
          </p:cNvPr>
          <p:cNvSpPr>
            <a:spLocks noGrp="1" noChangeArrowheads="1"/>
          </p:cNvSpPr>
          <p:nvPr>
            <p:ph type="body" idx="1"/>
          </p:nvPr>
        </p:nvSpPr>
        <p:spPr>
          <a:xfrm>
            <a:off x="0" y="115888"/>
            <a:ext cx="9144000" cy="6742112"/>
          </a:xfrm>
        </p:spPr>
        <p:txBody>
          <a:bodyPr/>
          <a:lstStyle/>
          <a:p>
            <a:pPr marL="0" indent="0">
              <a:buFont typeface="Arial" charset="0"/>
              <a:buNone/>
              <a:defRPr/>
            </a:pPr>
            <a:r>
              <a:rPr lang="es-CL" altLang="es-ES" sz="2400">
                <a:latin typeface="Times New Roman" pitchFamily="16" charset="0"/>
                <a:cs typeface="Times New Roman" pitchFamily="16" charset="0"/>
              </a:rPr>
              <a:t>El </a:t>
            </a:r>
            <a:r>
              <a:rPr lang="es-CL" altLang="es-ES" sz="2400" b="1">
                <a:latin typeface="Times New Roman" pitchFamily="16" charset="0"/>
                <a:cs typeface="Times New Roman" pitchFamily="16" charset="0"/>
              </a:rPr>
              <a:t>EMISOR</a:t>
            </a:r>
            <a:r>
              <a:rPr lang="es-CL" altLang="es-ES" sz="2400">
                <a:latin typeface="Times New Roman" pitchFamily="16" charset="0"/>
                <a:cs typeface="Times New Roman" pitchFamily="16" charset="0"/>
              </a:rPr>
              <a:t> se encuentra en </a:t>
            </a:r>
            <a:r>
              <a:rPr lang="es-CL" altLang="es-ES" sz="2400" b="1">
                <a:latin typeface="Times New Roman" pitchFamily="16" charset="0"/>
                <a:cs typeface="Times New Roman" pitchFamily="16" charset="0"/>
              </a:rPr>
              <a:t>movimiento alejándose del emisor</a:t>
            </a:r>
            <a:r>
              <a:rPr lang="es-CL" altLang="es-ES" sz="2400">
                <a:latin typeface="Times New Roman" pitchFamily="16" charset="0"/>
                <a:cs typeface="Times New Roman" pitchFamily="16" charset="0"/>
              </a:rPr>
              <a:t>, y el </a:t>
            </a:r>
            <a:r>
              <a:rPr lang="es-CL" altLang="es-ES" sz="2400" b="1">
                <a:latin typeface="Times New Roman" pitchFamily="16" charset="0"/>
                <a:cs typeface="Times New Roman" pitchFamily="16" charset="0"/>
              </a:rPr>
              <a:t>RECEPTOR</a:t>
            </a:r>
            <a:r>
              <a:rPr lang="es-CL" altLang="es-ES" sz="2400">
                <a:latin typeface="Times New Roman" pitchFamily="16" charset="0"/>
                <a:cs typeface="Times New Roman" pitchFamily="16" charset="0"/>
              </a:rPr>
              <a:t> </a:t>
            </a:r>
            <a:r>
              <a:rPr lang="es-CL" altLang="es-ES" sz="2400" b="1">
                <a:latin typeface="Times New Roman" pitchFamily="16" charset="0"/>
                <a:cs typeface="Times New Roman" pitchFamily="16" charset="0"/>
              </a:rPr>
              <a:t>inmóvil detrás del emisor </a:t>
            </a:r>
            <a:r>
              <a:rPr lang="es-CL" altLang="es-ES" sz="2400">
                <a:latin typeface="Times New Roman" pitchFamily="16" charset="0"/>
                <a:cs typeface="Times New Roman" pitchFamily="16" charset="0"/>
              </a:rPr>
              <a:t>escucha este sonido. La rapidez con que viaja este sonido es </a:t>
            </a:r>
            <a:r>
              <a:rPr lang="es-CL" altLang="es-ES" sz="2400" i="1">
                <a:latin typeface="Times New Roman" pitchFamily="16" charset="0"/>
                <a:cs typeface="Times New Roman" pitchFamily="16" charset="0"/>
              </a:rPr>
              <a:t>v = </a:t>
            </a:r>
            <a:r>
              <a:rPr lang="el-GR" altLang="es-ES" sz="2400" i="1">
                <a:latin typeface="Times New Roman" pitchFamily="16" charset="0"/>
                <a:cs typeface="Times New Roman" pitchFamily="16" charset="0"/>
              </a:rPr>
              <a:t>λ</a:t>
            </a:r>
            <a:r>
              <a:rPr lang="es-CL" altLang="es-ES" sz="2400" i="1">
                <a:latin typeface="Times New Roman" pitchFamily="16" charset="0"/>
                <a:cs typeface="Times New Roman" pitchFamily="16" charset="0"/>
              </a:rPr>
              <a:t> f</a:t>
            </a:r>
            <a:r>
              <a:rPr lang="es-CL" altLang="es-ES" sz="2400">
                <a:latin typeface="Times New Roman" pitchFamily="16" charset="0"/>
                <a:cs typeface="Times New Roman" pitchFamily="16" charset="0"/>
              </a:rPr>
              <a:t> .</a:t>
            </a:r>
          </a:p>
          <a:p>
            <a:pPr marL="0" indent="0">
              <a:buFont typeface="Arial" charset="0"/>
              <a:buNone/>
              <a:defRPr/>
            </a:pPr>
            <a:r>
              <a:rPr lang="es-CL" altLang="es-ES" sz="2400">
                <a:latin typeface="Times New Roman" pitchFamily="16" charset="0"/>
                <a:cs typeface="Times New Roman" pitchFamily="16" charset="0"/>
              </a:rPr>
              <a:t>Pero el emisor se encuentra viajando con velocidad </a:t>
            </a:r>
            <a:r>
              <a:rPr lang="es-CL" altLang="es-ES" sz="2400" b="1" i="1">
                <a:latin typeface="Times New Roman" pitchFamily="16" charset="0"/>
                <a:cs typeface="Times New Roman" pitchFamily="16" charset="0"/>
              </a:rPr>
              <a:t>V</a:t>
            </a:r>
            <a:r>
              <a:rPr lang="es-CL" altLang="es-ES" sz="2400" i="1" baseline="-25000">
                <a:latin typeface="Times New Roman" pitchFamily="16" charset="0"/>
                <a:cs typeface="Times New Roman" pitchFamily="16" charset="0"/>
              </a:rPr>
              <a:t>e  </a:t>
            </a:r>
            <a:r>
              <a:rPr lang="es-CL" altLang="es-ES" sz="2400" b="1">
                <a:latin typeface="Times New Roman" pitchFamily="16" charset="0"/>
                <a:cs typeface="Times New Roman" pitchFamily="16" charset="0"/>
              </a:rPr>
              <a:t>hacia el receptor.</a:t>
            </a:r>
          </a:p>
          <a:p>
            <a:pPr marL="0" indent="0">
              <a:buFont typeface="Arial" charset="0"/>
              <a:buNone/>
              <a:defRPr/>
            </a:pPr>
            <a:r>
              <a:rPr lang="es-CL" altLang="es-ES" sz="2400">
                <a:latin typeface="Times New Roman" pitchFamily="16" charset="0"/>
                <a:cs typeface="Times New Roman" pitchFamily="16" charset="0"/>
              </a:rPr>
              <a:t>La rapidez del sonido relativa al receptor será entonces </a:t>
            </a:r>
            <a:r>
              <a:rPr lang="es-CL" altLang="es-ES" sz="2400" b="1">
                <a:latin typeface="Times New Roman" pitchFamily="16" charset="0"/>
                <a:cs typeface="Times New Roman" pitchFamily="16" charset="0"/>
              </a:rPr>
              <a:t>la suma de estas velocidades</a:t>
            </a:r>
            <a:r>
              <a:rPr lang="es-CL" altLang="es-ES" sz="2400">
                <a:latin typeface="Times New Roman" pitchFamily="16" charset="0"/>
                <a:cs typeface="Times New Roman" pitchFamily="16" charset="0"/>
              </a:rPr>
              <a:t>. El receptor escucha este sonido con esa nueva velocidad: </a:t>
            </a:r>
          </a:p>
          <a:p>
            <a:pPr marL="0" indent="0" algn="ctr">
              <a:buFont typeface="Arial" charset="0"/>
              <a:buNone/>
              <a:defRPr/>
            </a:pPr>
            <a:r>
              <a:rPr lang="es-CL" altLang="es-ES" sz="2800" b="1" i="1">
                <a:latin typeface="Times New Roman" pitchFamily="16" charset="0"/>
                <a:cs typeface="Times New Roman" pitchFamily="16" charset="0"/>
              </a:rPr>
              <a:t>v</a:t>
            </a:r>
            <a:r>
              <a:rPr lang="es-CL" altLang="es-ES" sz="2800" i="1">
                <a:latin typeface="Times New Roman" pitchFamily="16" charset="0"/>
                <a:cs typeface="Times New Roman" pitchFamily="16" charset="0"/>
              </a:rPr>
              <a:t> -</a:t>
            </a:r>
            <a:r>
              <a:rPr lang="es-CL" altLang="es-ES" sz="2800">
                <a:latin typeface="Times New Roman" pitchFamily="16" charset="0"/>
                <a:cs typeface="Times New Roman" pitchFamily="16" charset="0"/>
              </a:rPr>
              <a:t> </a:t>
            </a:r>
            <a:r>
              <a:rPr lang="es-CL" altLang="es-ES" sz="2800" b="1" i="1">
                <a:latin typeface="Times New Roman" pitchFamily="16" charset="0"/>
                <a:cs typeface="Times New Roman" pitchFamily="16" charset="0"/>
              </a:rPr>
              <a:t>V</a:t>
            </a:r>
            <a:r>
              <a:rPr lang="es-CL" altLang="es-ES" sz="2800" i="1" baseline="-25000">
                <a:latin typeface="Times New Roman" pitchFamily="16" charset="0"/>
                <a:cs typeface="Times New Roman" pitchFamily="16" charset="0"/>
              </a:rPr>
              <a:t>e</a:t>
            </a:r>
            <a:endParaRPr lang="es-CL" altLang="es-ES" sz="28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marL="0" indent="0">
              <a:buFont typeface="Arial" panose="020B0604020202020204" pitchFamily="34" charset="0"/>
              <a:buNone/>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a:p>
            <a:pPr>
              <a:buFont typeface="Arial" charset="0"/>
              <a:buChar char="•"/>
              <a:defRPr/>
            </a:pPr>
            <a:endParaRPr lang="es-CL" altLang="es-ES" sz="2400">
              <a:latin typeface="Times New Roman" pitchFamily="16" charset="0"/>
              <a:cs typeface="Times New Roman" pitchFamily="16" charset="0"/>
            </a:endParaRPr>
          </a:p>
        </p:txBody>
      </p:sp>
      <p:pic>
        <p:nvPicPr>
          <p:cNvPr id="12293" name="Picture 5">
            <a:extLst>
              <a:ext uri="{FF2B5EF4-FFF2-40B4-BE49-F238E27FC236}">
                <a16:creationId xmlns:a16="http://schemas.microsoft.com/office/drawing/2014/main" id="{295BE1CC-6BC0-7736-E84F-DA5D521C1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764" y="4023515"/>
            <a:ext cx="4878933" cy="282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CuadroTexto 1">
            <a:extLst>
              <a:ext uri="{FF2B5EF4-FFF2-40B4-BE49-F238E27FC236}">
                <a16:creationId xmlns:a16="http://schemas.microsoft.com/office/drawing/2014/main" id="{1D8A43F3-6145-70DB-4EF5-6B569B50196A}"/>
              </a:ext>
            </a:extLst>
          </p:cNvPr>
          <p:cNvSpPr txBox="1">
            <a:spLocks noChangeArrowheads="1"/>
          </p:cNvSpPr>
          <p:nvPr/>
        </p:nvSpPr>
        <p:spPr bwMode="auto">
          <a:xfrm>
            <a:off x="2050814" y="6218956"/>
            <a:ext cx="11890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
        <p:nvSpPr>
          <p:cNvPr id="35846" name="CuadroTexto 3">
            <a:extLst>
              <a:ext uri="{FF2B5EF4-FFF2-40B4-BE49-F238E27FC236}">
                <a16:creationId xmlns:a16="http://schemas.microsoft.com/office/drawing/2014/main" id="{FCCB23A6-E17E-BB33-BBF5-C074E23BC927}"/>
              </a:ext>
            </a:extLst>
          </p:cNvPr>
          <p:cNvSpPr txBox="1">
            <a:spLocks noChangeArrowheads="1"/>
          </p:cNvSpPr>
          <p:nvPr/>
        </p:nvSpPr>
        <p:spPr bwMode="auto">
          <a:xfrm>
            <a:off x="4968155" y="5317269"/>
            <a:ext cx="1116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Tree>
    <p:extLst>
      <p:ext uri="{BB962C8B-B14F-4D97-AF65-F5344CB8AC3E}">
        <p14:creationId xmlns:p14="http://schemas.microsoft.com/office/powerpoint/2010/main" val="136800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box(in)">
                                      <p:cBhvr>
                                        <p:cTn id="2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9348EC0A-4D0A-CC24-DFDE-809B50C0D358}"/>
              </a:ext>
            </a:extLst>
          </p:cNvPr>
          <p:cNvSpPr>
            <a:spLocks noGrp="1" noChangeArrowheads="1"/>
          </p:cNvSpPr>
          <p:nvPr>
            <p:ph type="body" idx="1"/>
          </p:nvPr>
        </p:nvSpPr>
        <p:spPr>
          <a:xfrm>
            <a:off x="0" y="3175"/>
            <a:ext cx="9144000" cy="6854825"/>
          </a:xfrm>
        </p:spPr>
        <p:txBody>
          <a:bodyPr/>
          <a:lstStyle/>
          <a:p>
            <a:pPr marL="0" indent="0">
              <a:lnSpc>
                <a:spcPct val="80000"/>
              </a:lnSpc>
              <a:buFont typeface="Arial" charset="0"/>
              <a:buNone/>
              <a:defRPr/>
            </a:pPr>
            <a:r>
              <a:rPr lang="es-CL" altLang="es-ES" sz="2400">
                <a:latin typeface="Times New Roman" pitchFamily="18" charset="0"/>
                <a:cs typeface="Times New Roman" pitchFamily="18" charset="0"/>
              </a:rPr>
              <a:t>Ahora el </a:t>
            </a:r>
            <a:r>
              <a:rPr lang="es-CL" altLang="es-ES" sz="2400" b="1">
                <a:latin typeface="Times New Roman" pitchFamily="18" charset="0"/>
                <a:cs typeface="Times New Roman" pitchFamily="18" charset="0"/>
              </a:rPr>
              <a:t>EMISOR </a:t>
            </a:r>
            <a:r>
              <a:rPr lang="es-CL" altLang="es-ES" sz="2400">
                <a:latin typeface="Times New Roman" pitchFamily="18" charset="0"/>
                <a:cs typeface="Times New Roman" pitchFamily="18" charset="0"/>
              </a:rPr>
              <a:t>se encuentra </a:t>
            </a:r>
            <a:r>
              <a:rPr lang="es-CL" altLang="es-ES" sz="2400" b="1">
                <a:latin typeface="Times New Roman" pitchFamily="18" charset="0"/>
                <a:cs typeface="Times New Roman" pitchFamily="18" charset="0"/>
              </a:rPr>
              <a:t>inmóvil</a:t>
            </a:r>
            <a:r>
              <a:rPr lang="es-CL" altLang="es-ES" sz="2400">
                <a:latin typeface="Times New Roman" pitchFamily="18" charset="0"/>
                <a:cs typeface="Times New Roman" pitchFamily="18" charset="0"/>
              </a:rPr>
              <a:t>, y el </a:t>
            </a:r>
            <a:r>
              <a:rPr lang="es-CL" altLang="es-ES" sz="2400" b="1">
                <a:latin typeface="Times New Roman" pitchFamily="18" charset="0"/>
                <a:cs typeface="Times New Roman" pitchFamily="18" charset="0"/>
              </a:rPr>
              <a:t>RECEPTOR</a:t>
            </a:r>
            <a:r>
              <a:rPr lang="es-CL" altLang="es-ES" sz="2400">
                <a:latin typeface="Times New Roman" pitchFamily="18" charset="0"/>
                <a:cs typeface="Times New Roman" pitchFamily="18" charset="0"/>
              </a:rPr>
              <a:t> se </a:t>
            </a:r>
            <a:r>
              <a:rPr lang="es-CL" altLang="es-ES" sz="2400" b="1">
                <a:latin typeface="Times New Roman" pitchFamily="18" charset="0"/>
                <a:cs typeface="Times New Roman" pitchFamily="18" charset="0"/>
              </a:rPr>
              <a:t>mueve hacia el emisor</a:t>
            </a:r>
            <a:r>
              <a:rPr lang="es-CL" altLang="es-ES" sz="2400">
                <a:latin typeface="Times New Roman" pitchFamily="18" charset="0"/>
                <a:cs typeface="Times New Roman" pitchFamily="18" charset="0"/>
              </a:rPr>
              <a:t> al escuchar este sonido.</a:t>
            </a:r>
          </a:p>
          <a:p>
            <a:pPr marL="0" indent="0">
              <a:lnSpc>
                <a:spcPct val="80000"/>
              </a:lnSpc>
              <a:buFont typeface="Arial" charset="0"/>
              <a:buNone/>
              <a:defRPr/>
            </a:pPr>
            <a:r>
              <a:rPr lang="es-CL" altLang="es-ES" sz="2400">
                <a:latin typeface="Times New Roman" pitchFamily="18" charset="0"/>
                <a:cs typeface="Times New Roman" pitchFamily="18" charset="0"/>
              </a:rPr>
              <a:t>La rapidez de este sonido es </a:t>
            </a:r>
            <a:r>
              <a:rPr lang="es-CL" altLang="es-ES" sz="2400" i="1">
                <a:latin typeface="Times New Roman" pitchFamily="18" charset="0"/>
                <a:cs typeface="Times New Roman" pitchFamily="18" charset="0"/>
              </a:rPr>
              <a:t>v = </a:t>
            </a:r>
            <a:r>
              <a:rPr lang="el-GR" altLang="es-ES" sz="2400" i="1">
                <a:latin typeface="Times New Roman" pitchFamily="18" charset="0"/>
                <a:cs typeface="Times New Roman" pitchFamily="18" charset="0"/>
              </a:rPr>
              <a:t>λ</a:t>
            </a:r>
            <a:r>
              <a:rPr lang="es-CL" altLang="es-ES" sz="2400" i="1">
                <a:latin typeface="Times New Roman" pitchFamily="18" charset="0"/>
                <a:cs typeface="Times New Roman" pitchFamily="18" charset="0"/>
              </a:rPr>
              <a:t> f </a:t>
            </a:r>
            <a:r>
              <a:rPr lang="es-CL" altLang="es-ES" sz="2400">
                <a:latin typeface="Times New Roman" pitchFamily="18" charset="0"/>
                <a:cs typeface="Times New Roman" pitchFamily="18" charset="0"/>
              </a:rPr>
              <a:t>, pero además el receptor se encuentra viajando hacia el emisor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r</a:t>
            </a:r>
            <a:r>
              <a:rPr lang="es-CL" altLang="es-ES" sz="2400">
                <a:latin typeface="Times New Roman" pitchFamily="18" charset="0"/>
                <a:cs typeface="Times New Roman" pitchFamily="18" charset="0"/>
              </a:rPr>
              <a:t>. </a:t>
            </a:r>
          </a:p>
          <a:p>
            <a:pPr marL="0" indent="0">
              <a:lnSpc>
                <a:spcPct val="80000"/>
              </a:lnSpc>
              <a:buFont typeface="Arial" charset="0"/>
              <a:buNone/>
              <a:defRPr/>
            </a:pPr>
            <a:r>
              <a:rPr lang="es-CL" altLang="es-ES" sz="2400">
                <a:latin typeface="Times New Roman" pitchFamily="18" charset="0"/>
                <a:cs typeface="Times New Roman" pitchFamily="18" charset="0"/>
              </a:rPr>
              <a:t>La rapidez del sonido </a:t>
            </a:r>
            <a:r>
              <a:rPr lang="es-CL" altLang="es-ES" sz="2400" b="1">
                <a:latin typeface="Times New Roman" pitchFamily="18" charset="0"/>
                <a:cs typeface="Times New Roman" pitchFamily="18" charset="0"/>
              </a:rPr>
              <a:t>relativa al receptor</a:t>
            </a:r>
            <a:r>
              <a:rPr lang="es-CL" altLang="es-ES" sz="2400">
                <a:latin typeface="Times New Roman" pitchFamily="18" charset="0"/>
                <a:cs typeface="Times New Roman" pitchFamily="18" charset="0"/>
              </a:rPr>
              <a:t> será entonces </a:t>
            </a:r>
            <a:r>
              <a:rPr lang="es-CL" altLang="es-ES" sz="2400" b="1">
                <a:latin typeface="Times New Roman" pitchFamily="18" charset="0"/>
                <a:cs typeface="Times New Roman" pitchFamily="18" charset="0"/>
              </a:rPr>
              <a:t>la suma de estas velocidades</a:t>
            </a:r>
            <a:r>
              <a:rPr lang="es-CL" altLang="es-ES" sz="2400">
                <a:latin typeface="Times New Roman" pitchFamily="18" charset="0"/>
                <a:cs typeface="Times New Roman" pitchFamily="18" charset="0"/>
              </a:rPr>
              <a:t>. </a:t>
            </a:r>
          </a:p>
          <a:p>
            <a:pPr marL="0" indent="0">
              <a:lnSpc>
                <a:spcPct val="80000"/>
              </a:lnSpc>
              <a:buFont typeface="Arial" charset="0"/>
              <a:buNone/>
              <a:defRPr/>
            </a:pPr>
            <a:r>
              <a:rPr lang="es-CL" altLang="es-ES" sz="2400">
                <a:latin typeface="Times New Roman" pitchFamily="18" charset="0"/>
                <a:cs typeface="Times New Roman" pitchFamily="18" charset="0"/>
              </a:rPr>
              <a:t>El observador o receptor escucha este sonido con esa </a:t>
            </a:r>
            <a:r>
              <a:rPr lang="es-CL" altLang="es-ES" sz="2400" b="1">
                <a:latin typeface="Times New Roman" pitchFamily="18" charset="0"/>
                <a:cs typeface="Times New Roman" pitchFamily="18" charset="0"/>
              </a:rPr>
              <a:t>nueva velocidad, </a:t>
            </a:r>
          </a:p>
          <a:p>
            <a:pPr marL="0" indent="0" algn="ctr">
              <a:lnSpc>
                <a:spcPct val="80000"/>
              </a:lnSpc>
              <a:buFont typeface="Arial" charset="0"/>
              <a:buNone/>
              <a:defRPr/>
            </a:pPr>
            <a:r>
              <a:rPr lang="es-CL" altLang="es-ES" sz="2800" b="1" i="1">
                <a:latin typeface="Times New Roman" pitchFamily="16" charset="0"/>
                <a:cs typeface="Times New Roman" pitchFamily="16" charset="0"/>
              </a:rPr>
              <a:t>v</a:t>
            </a:r>
            <a:r>
              <a:rPr lang="es-CL" altLang="es-ES" sz="2800" i="1">
                <a:latin typeface="Times New Roman" pitchFamily="16" charset="0"/>
                <a:cs typeface="Times New Roman" pitchFamily="16" charset="0"/>
              </a:rPr>
              <a:t> +</a:t>
            </a:r>
            <a:r>
              <a:rPr lang="es-CL" altLang="es-ES" sz="2800">
                <a:latin typeface="Times New Roman" pitchFamily="16" charset="0"/>
                <a:cs typeface="Times New Roman" pitchFamily="16" charset="0"/>
              </a:rPr>
              <a:t> </a:t>
            </a:r>
            <a:r>
              <a:rPr lang="es-CL" altLang="es-ES" sz="2800" b="1" i="1">
                <a:latin typeface="Times New Roman" pitchFamily="16" charset="0"/>
                <a:cs typeface="Times New Roman" pitchFamily="16" charset="0"/>
              </a:rPr>
              <a:t>V</a:t>
            </a:r>
            <a:r>
              <a:rPr lang="es-CL" altLang="es-ES" sz="2800" i="1" baseline="-25000">
                <a:latin typeface="Times New Roman" pitchFamily="16" charset="0"/>
                <a:cs typeface="Times New Roman" pitchFamily="16" charset="0"/>
              </a:rPr>
              <a:t>r</a:t>
            </a:r>
            <a:endParaRPr lang="es-CL" altLang="es-ES" sz="28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p:txBody>
      </p:sp>
      <p:pic>
        <p:nvPicPr>
          <p:cNvPr id="14342" name="Picture 6">
            <a:extLst>
              <a:ext uri="{FF2B5EF4-FFF2-40B4-BE49-F238E27FC236}">
                <a16:creationId xmlns:a16="http://schemas.microsoft.com/office/drawing/2014/main" id="{92B68144-954C-FA53-91C5-A281BC6B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90" y="2636663"/>
            <a:ext cx="62293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1">
            <a:extLst>
              <a:ext uri="{FF2B5EF4-FFF2-40B4-BE49-F238E27FC236}">
                <a16:creationId xmlns:a16="http://schemas.microsoft.com/office/drawing/2014/main" id="{0B5551FB-3C45-4161-2E9C-C2F5B3E74773}"/>
              </a:ext>
            </a:extLst>
          </p:cNvPr>
          <p:cNvSpPr txBox="1">
            <a:spLocks noChangeArrowheads="1"/>
          </p:cNvSpPr>
          <p:nvPr/>
        </p:nvSpPr>
        <p:spPr bwMode="auto">
          <a:xfrm>
            <a:off x="4896036" y="4741205"/>
            <a:ext cx="1116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
        <p:nvSpPr>
          <p:cNvPr id="36869" name="CuadroTexto 2">
            <a:extLst>
              <a:ext uri="{FF2B5EF4-FFF2-40B4-BE49-F238E27FC236}">
                <a16:creationId xmlns:a16="http://schemas.microsoft.com/office/drawing/2014/main" id="{F1A40B09-E868-251F-DB99-44F2ACA4C11D}"/>
              </a:ext>
            </a:extLst>
          </p:cNvPr>
          <p:cNvSpPr txBox="1">
            <a:spLocks noChangeArrowheads="1"/>
          </p:cNvSpPr>
          <p:nvPr/>
        </p:nvSpPr>
        <p:spPr bwMode="auto">
          <a:xfrm>
            <a:off x="7344990" y="5569297"/>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
        <p:nvSpPr>
          <p:cNvPr id="36870" name="CuadroTexto 3">
            <a:extLst>
              <a:ext uri="{FF2B5EF4-FFF2-40B4-BE49-F238E27FC236}">
                <a16:creationId xmlns:a16="http://schemas.microsoft.com/office/drawing/2014/main" id="{EC0F66C2-04F2-3C40-654B-047CDBC9E03B}"/>
              </a:ext>
            </a:extLst>
          </p:cNvPr>
          <p:cNvSpPr txBox="1">
            <a:spLocks noChangeArrowheads="1"/>
          </p:cNvSpPr>
          <p:nvPr/>
        </p:nvSpPr>
        <p:spPr bwMode="auto">
          <a:xfrm>
            <a:off x="1440334" y="5569297"/>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ox(in)">
                                      <p:cBhvr>
                                        <p:cTn id="32"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15204-FAA4-3B20-BC73-26A6142C220F}"/>
            </a:ext>
          </a:extLst>
        </p:cNvPr>
        <p:cNvGrpSpPr/>
        <p:nvPr/>
      </p:nvGrpSpPr>
      <p:grpSpPr>
        <a:xfrm>
          <a:off x="0" y="0"/>
          <a:ext cx="0" cy="0"/>
          <a:chOff x="0" y="0"/>
          <a:chExt cx="0" cy="0"/>
        </a:xfrm>
      </p:grpSpPr>
      <p:sp>
        <p:nvSpPr>
          <p:cNvPr id="14339" name="Rectangle 3">
            <a:extLst>
              <a:ext uri="{FF2B5EF4-FFF2-40B4-BE49-F238E27FC236}">
                <a16:creationId xmlns:a16="http://schemas.microsoft.com/office/drawing/2014/main" id="{35572FC3-A6BF-1ACF-AD15-FD8BC29B3823}"/>
              </a:ext>
            </a:extLst>
          </p:cNvPr>
          <p:cNvSpPr>
            <a:spLocks noGrp="1" noChangeArrowheads="1"/>
          </p:cNvSpPr>
          <p:nvPr>
            <p:ph type="body" idx="1"/>
          </p:nvPr>
        </p:nvSpPr>
        <p:spPr>
          <a:xfrm>
            <a:off x="0" y="3175"/>
            <a:ext cx="9144000" cy="6854825"/>
          </a:xfrm>
        </p:spPr>
        <p:txBody>
          <a:bodyPr/>
          <a:lstStyle/>
          <a:p>
            <a:pPr marL="0" indent="0">
              <a:lnSpc>
                <a:spcPct val="80000"/>
              </a:lnSpc>
              <a:buFont typeface="Arial" charset="0"/>
              <a:buNone/>
              <a:defRPr/>
            </a:pPr>
            <a:r>
              <a:rPr lang="es-CL" altLang="es-ES" sz="2400">
                <a:latin typeface="Times New Roman" pitchFamily="18" charset="0"/>
                <a:cs typeface="Times New Roman" pitchFamily="18" charset="0"/>
              </a:rPr>
              <a:t>Ahora el </a:t>
            </a:r>
            <a:r>
              <a:rPr lang="es-CL" altLang="es-ES" sz="2400" b="1">
                <a:latin typeface="Times New Roman" pitchFamily="18" charset="0"/>
                <a:cs typeface="Times New Roman" pitchFamily="18" charset="0"/>
              </a:rPr>
              <a:t>EMISOR </a:t>
            </a:r>
            <a:r>
              <a:rPr lang="es-CL" altLang="es-ES" sz="2400">
                <a:latin typeface="Times New Roman" pitchFamily="18" charset="0"/>
                <a:cs typeface="Times New Roman" pitchFamily="18" charset="0"/>
              </a:rPr>
              <a:t>se encuentra </a:t>
            </a:r>
            <a:r>
              <a:rPr lang="es-CL" altLang="es-ES" sz="2400" b="1">
                <a:latin typeface="Times New Roman" pitchFamily="18" charset="0"/>
                <a:cs typeface="Times New Roman" pitchFamily="18" charset="0"/>
              </a:rPr>
              <a:t>inmóvil</a:t>
            </a:r>
            <a:r>
              <a:rPr lang="es-CL" altLang="es-ES" sz="2400">
                <a:latin typeface="Times New Roman" pitchFamily="18" charset="0"/>
                <a:cs typeface="Times New Roman" pitchFamily="18" charset="0"/>
              </a:rPr>
              <a:t>, y el </a:t>
            </a:r>
            <a:r>
              <a:rPr lang="es-CL" altLang="es-ES" sz="2400" b="1">
                <a:latin typeface="Times New Roman" pitchFamily="18" charset="0"/>
                <a:cs typeface="Times New Roman" pitchFamily="18" charset="0"/>
              </a:rPr>
              <a:t>RECEPTOR</a:t>
            </a:r>
            <a:r>
              <a:rPr lang="es-CL" altLang="es-ES" sz="2400">
                <a:latin typeface="Times New Roman" pitchFamily="18" charset="0"/>
                <a:cs typeface="Times New Roman" pitchFamily="18" charset="0"/>
              </a:rPr>
              <a:t> se </a:t>
            </a:r>
            <a:r>
              <a:rPr lang="es-CL" altLang="es-ES" sz="2400" b="1">
                <a:latin typeface="Times New Roman" pitchFamily="18" charset="0"/>
                <a:cs typeface="Times New Roman" pitchFamily="18" charset="0"/>
              </a:rPr>
              <a:t>mueve alejándose del emisor</a:t>
            </a:r>
            <a:r>
              <a:rPr lang="es-CL" altLang="es-ES" sz="2400">
                <a:latin typeface="Times New Roman" pitchFamily="18" charset="0"/>
                <a:cs typeface="Times New Roman" pitchFamily="18" charset="0"/>
              </a:rPr>
              <a:t> al escuchar este sonido.</a:t>
            </a:r>
          </a:p>
          <a:p>
            <a:pPr marL="0" indent="0">
              <a:lnSpc>
                <a:spcPct val="80000"/>
              </a:lnSpc>
              <a:buFont typeface="Arial" charset="0"/>
              <a:buNone/>
              <a:defRPr/>
            </a:pPr>
            <a:r>
              <a:rPr lang="es-CL" altLang="es-ES" sz="2400">
                <a:latin typeface="Times New Roman" pitchFamily="18" charset="0"/>
                <a:cs typeface="Times New Roman" pitchFamily="18" charset="0"/>
              </a:rPr>
              <a:t>La rapidez de este sonido es </a:t>
            </a:r>
            <a:r>
              <a:rPr lang="es-CL" altLang="es-ES" sz="2400" i="1">
                <a:latin typeface="Times New Roman" pitchFamily="18" charset="0"/>
                <a:cs typeface="Times New Roman" pitchFamily="18" charset="0"/>
              </a:rPr>
              <a:t>v = </a:t>
            </a:r>
            <a:r>
              <a:rPr lang="el-GR" altLang="es-ES" sz="2400" i="1">
                <a:latin typeface="Times New Roman" pitchFamily="18" charset="0"/>
                <a:cs typeface="Times New Roman" pitchFamily="18" charset="0"/>
              </a:rPr>
              <a:t>λ</a:t>
            </a:r>
            <a:r>
              <a:rPr lang="es-CL" altLang="es-ES" sz="2400" i="1">
                <a:latin typeface="Times New Roman" pitchFamily="18" charset="0"/>
                <a:cs typeface="Times New Roman" pitchFamily="18" charset="0"/>
              </a:rPr>
              <a:t> f </a:t>
            </a:r>
            <a:r>
              <a:rPr lang="es-CL" altLang="es-ES" sz="2400">
                <a:latin typeface="Times New Roman" pitchFamily="18" charset="0"/>
                <a:cs typeface="Times New Roman" pitchFamily="18" charset="0"/>
              </a:rPr>
              <a:t>, pero además el receptor se encuentra viajando hacia el emisor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r</a:t>
            </a:r>
            <a:r>
              <a:rPr lang="es-CL" altLang="es-ES" sz="2400">
                <a:latin typeface="Times New Roman" pitchFamily="18" charset="0"/>
                <a:cs typeface="Times New Roman" pitchFamily="18" charset="0"/>
              </a:rPr>
              <a:t>. </a:t>
            </a:r>
          </a:p>
          <a:p>
            <a:pPr marL="0" indent="0">
              <a:lnSpc>
                <a:spcPct val="80000"/>
              </a:lnSpc>
              <a:buFont typeface="Arial" charset="0"/>
              <a:buNone/>
              <a:defRPr/>
            </a:pPr>
            <a:r>
              <a:rPr lang="es-CL" altLang="es-ES" sz="2400">
                <a:latin typeface="Times New Roman" pitchFamily="18" charset="0"/>
                <a:cs typeface="Times New Roman" pitchFamily="18" charset="0"/>
              </a:rPr>
              <a:t>La rapidez del sonido </a:t>
            </a:r>
            <a:r>
              <a:rPr lang="es-CL" altLang="es-ES" sz="2400" b="1">
                <a:latin typeface="Times New Roman" pitchFamily="18" charset="0"/>
                <a:cs typeface="Times New Roman" pitchFamily="18" charset="0"/>
              </a:rPr>
              <a:t>relativa el receptor </a:t>
            </a:r>
            <a:r>
              <a:rPr lang="es-CL" altLang="es-ES" sz="2400">
                <a:latin typeface="Times New Roman" pitchFamily="18" charset="0"/>
                <a:cs typeface="Times New Roman" pitchFamily="18" charset="0"/>
              </a:rPr>
              <a:t>será entonces </a:t>
            </a:r>
            <a:r>
              <a:rPr lang="es-CL" altLang="es-ES" sz="2400" b="1">
                <a:latin typeface="Times New Roman" pitchFamily="18" charset="0"/>
                <a:cs typeface="Times New Roman" pitchFamily="18" charset="0"/>
              </a:rPr>
              <a:t>la resta de estas velocidades</a:t>
            </a:r>
            <a:r>
              <a:rPr lang="es-CL" altLang="es-ES" sz="2400">
                <a:latin typeface="Times New Roman" pitchFamily="18" charset="0"/>
                <a:cs typeface="Times New Roman" pitchFamily="18" charset="0"/>
              </a:rPr>
              <a:t>. </a:t>
            </a:r>
          </a:p>
          <a:p>
            <a:pPr marL="0" indent="0">
              <a:lnSpc>
                <a:spcPct val="80000"/>
              </a:lnSpc>
              <a:buFont typeface="Arial" charset="0"/>
              <a:buNone/>
              <a:defRPr/>
            </a:pPr>
            <a:r>
              <a:rPr lang="es-CL" altLang="es-ES" sz="2400">
                <a:latin typeface="Times New Roman" pitchFamily="18" charset="0"/>
                <a:cs typeface="Times New Roman" pitchFamily="18" charset="0"/>
              </a:rPr>
              <a:t>El observador o receptor escucha este sonido con esa </a:t>
            </a:r>
            <a:r>
              <a:rPr lang="es-CL" altLang="es-ES" sz="2400" b="1">
                <a:latin typeface="Times New Roman" pitchFamily="18" charset="0"/>
                <a:cs typeface="Times New Roman" pitchFamily="18" charset="0"/>
              </a:rPr>
              <a:t>nueva velocidad, </a:t>
            </a:r>
          </a:p>
          <a:p>
            <a:pPr marL="0" indent="0" algn="ctr">
              <a:lnSpc>
                <a:spcPct val="80000"/>
              </a:lnSpc>
              <a:buFont typeface="Arial" charset="0"/>
              <a:buNone/>
              <a:defRPr/>
            </a:pPr>
            <a:r>
              <a:rPr lang="es-CL" altLang="es-ES" sz="2800" b="1" i="1">
                <a:latin typeface="Times New Roman" pitchFamily="16" charset="0"/>
                <a:cs typeface="Times New Roman" pitchFamily="16" charset="0"/>
              </a:rPr>
              <a:t>v</a:t>
            </a:r>
            <a:r>
              <a:rPr lang="es-CL" altLang="es-ES" sz="2800" i="1">
                <a:latin typeface="Times New Roman" pitchFamily="16" charset="0"/>
                <a:cs typeface="Times New Roman" pitchFamily="16" charset="0"/>
              </a:rPr>
              <a:t> -</a:t>
            </a:r>
            <a:r>
              <a:rPr lang="es-CL" altLang="es-ES" sz="2800">
                <a:latin typeface="Times New Roman" pitchFamily="16" charset="0"/>
                <a:cs typeface="Times New Roman" pitchFamily="16" charset="0"/>
              </a:rPr>
              <a:t> </a:t>
            </a:r>
            <a:r>
              <a:rPr lang="es-CL" altLang="es-ES" sz="2800" b="1" i="1">
                <a:latin typeface="Times New Roman" pitchFamily="16" charset="0"/>
                <a:cs typeface="Times New Roman" pitchFamily="16" charset="0"/>
              </a:rPr>
              <a:t>V</a:t>
            </a:r>
            <a:r>
              <a:rPr lang="es-CL" altLang="es-ES" sz="2800" i="1" baseline="-25000">
                <a:latin typeface="Times New Roman" pitchFamily="16" charset="0"/>
                <a:cs typeface="Times New Roman" pitchFamily="16" charset="0"/>
              </a:rPr>
              <a:t>r</a:t>
            </a:r>
            <a:endParaRPr lang="es-CL" altLang="es-ES" sz="28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a:p>
            <a:pPr>
              <a:lnSpc>
                <a:spcPct val="80000"/>
              </a:lnSpc>
              <a:buFont typeface="Arial" charset="0"/>
              <a:buChar char="•"/>
              <a:defRPr/>
            </a:pPr>
            <a:endParaRPr lang="es-CL" altLang="es-ES" sz="2400">
              <a:latin typeface="Times New Roman" pitchFamily="18" charset="0"/>
              <a:cs typeface="Times New Roman" pitchFamily="18" charset="0"/>
            </a:endParaRPr>
          </a:p>
        </p:txBody>
      </p:sp>
      <p:pic>
        <p:nvPicPr>
          <p:cNvPr id="14342" name="Picture 6">
            <a:extLst>
              <a:ext uri="{FF2B5EF4-FFF2-40B4-BE49-F238E27FC236}">
                <a16:creationId xmlns:a16="http://schemas.microsoft.com/office/drawing/2014/main" id="{66105049-656D-83EF-DFE2-C27657995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90" y="2636663"/>
            <a:ext cx="62293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1">
            <a:extLst>
              <a:ext uri="{FF2B5EF4-FFF2-40B4-BE49-F238E27FC236}">
                <a16:creationId xmlns:a16="http://schemas.microsoft.com/office/drawing/2014/main" id="{0246C63B-0A28-4B1D-F2B9-383F712BEB23}"/>
              </a:ext>
            </a:extLst>
          </p:cNvPr>
          <p:cNvSpPr txBox="1">
            <a:spLocks noChangeArrowheads="1"/>
          </p:cNvSpPr>
          <p:nvPr/>
        </p:nvSpPr>
        <p:spPr bwMode="auto">
          <a:xfrm>
            <a:off x="4896036" y="4741205"/>
            <a:ext cx="1116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
        <p:nvSpPr>
          <p:cNvPr id="36869" name="CuadroTexto 2">
            <a:extLst>
              <a:ext uri="{FF2B5EF4-FFF2-40B4-BE49-F238E27FC236}">
                <a16:creationId xmlns:a16="http://schemas.microsoft.com/office/drawing/2014/main" id="{0E364DEE-D634-468F-B5A5-DD6025ABD86D}"/>
              </a:ext>
            </a:extLst>
          </p:cNvPr>
          <p:cNvSpPr txBox="1">
            <a:spLocks noChangeArrowheads="1"/>
          </p:cNvSpPr>
          <p:nvPr/>
        </p:nvSpPr>
        <p:spPr bwMode="auto">
          <a:xfrm>
            <a:off x="7344990" y="5569297"/>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
        <p:nvSpPr>
          <p:cNvPr id="36870" name="CuadroTexto 3">
            <a:extLst>
              <a:ext uri="{FF2B5EF4-FFF2-40B4-BE49-F238E27FC236}">
                <a16:creationId xmlns:a16="http://schemas.microsoft.com/office/drawing/2014/main" id="{3649D601-B77D-C525-9187-9B9E4939E9FE}"/>
              </a:ext>
            </a:extLst>
          </p:cNvPr>
          <p:cNvSpPr txBox="1">
            <a:spLocks noChangeArrowheads="1"/>
          </p:cNvSpPr>
          <p:nvPr/>
        </p:nvSpPr>
        <p:spPr bwMode="auto">
          <a:xfrm>
            <a:off x="1440334" y="5569297"/>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Tree>
    <p:extLst>
      <p:ext uri="{BB962C8B-B14F-4D97-AF65-F5344CB8AC3E}">
        <p14:creationId xmlns:p14="http://schemas.microsoft.com/office/powerpoint/2010/main" val="155788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ox(in)">
                                      <p:cBhvr>
                                        <p:cTn id="32"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4D6747E3-47AF-FEB5-20A9-B6A225D25B36}"/>
              </a:ext>
            </a:extLst>
          </p:cNvPr>
          <p:cNvSpPr>
            <a:spLocks noGrp="1" noChangeArrowheads="1"/>
          </p:cNvSpPr>
          <p:nvPr>
            <p:ph type="body" idx="1"/>
          </p:nvPr>
        </p:nvSpPr>
        <p:spPr>
          <a:xfrm>
            <a:off x="0" y="0"/>
            <a:ext cx="9144000" cy="5373688"/>
          </a:xfrm>
        </p:spPr>
        <p:txBody>
          <a:bodyPr/>
          <a:lstStyle/>
          <a:p>
            <a:pPr marL="0" indent="0">
              <a:buFont typeface="Arial" charset="0"/>
              <a:buNone/>
              <a:defRPr/>
            </a:pPr>
            <a:r>
              <a:rPr lang="es-CL" altLang="es-ES" sz="2400">
                <a:latin typeface="Times New Roman" pitchFamily="18" charset="0"/>
                <a:cs typeface="Times New Roman" pitchFamily="18" charset="0"/>
              </a:rPr>
              <a:t>Si el emisor se encuentra en movimiento, y el </a:t>
            </a:r>
            <a:r>
              <a:rPr lang="es-CL" altLang="es-ES" sz="2400" b="1">
                <a:latin typeface="Times New Roman" pitchFamily="18" charset="0"/>
                <a:cs typeface="Times New Roman" pitchFamily="18" charset="0"/>
              </a:rPr>
              <a:t>receptor también</a:t>
            </a:r>
            <a:r>
              <a:rPr lang="es-CL" altLang="es-ES" sz="2400">
                <a:latin typeface="Times New Roman" pitchFamily="18" charset="0"/>
                <a:cs typeface="Times New Roman" pitchFamily="18" charset="0"/>
              </a:rPr>
              <a:t>, la rapidez de este sonido es </a:t>
            </a:r>
            <a:r>
              <a:rPr lang="es-CL" altLang="es-ES" sz="2400" i="1">
                <a:latin typeface="Times New Roman" pitchFamily="18" charset="0"/>
                <a:cs typeface="Times New Roman" pitchFamily="18" charset="0"/>
              </a:rPr>
              <a:t>v = </a:t>
            </a:r>
            <a:r>
              <a:rPr lang="el-GR" altLang="es-ES" sz="2400" i="1">
                <a:latin typeface="Times New Roman" pitchFamily="18" charset="0"/>
                <a:cs typeface="Times New Roman" pitchFamily="18" charset="0"/>
              </a:rPr>
              <a:t>λ</a:t>
            </a:r>
            <a:r>
              <a:rPr lang="es-CL" altLang="es-ES" sz="2400" i="1">
                <a:latin typeface="Times New Roman" pitchFamily="18" charset="0"/>
                <a:cs typeface="Times New Roman" pitchFamily="18" charset="0"/>
              </a:rPr>
              <a:t>  f </a:t>
            </a:r>
            <a:r>
              <a:rPr lang="es-CL" altLang="es-ES" sz="2400">
                <a:latin typeface="Times New Roman" pitchFamily="18" charset="0"/>
                <a:cs typeface="Times New Roman" pitchFamily="18" charset="0"/>
              </a:rPr>
              <a:t>, pero además el receptor se encuentra viajando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r</a:t>
            </a:r>
            <a:r>
              <a:rPr lang="es-CL" altLang="es-ES" sz="2400">
                <a:latin typeface="Times New Roman" pitchFamily="18" charset="0"/>
                <a:cs typeface="Times New Roman" pitchFamily="18" charset="0"/>
              </a:rPr>
              <a:t> y el emisor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e</a:t>
            </a:r>
            <a:r>
              <a:rPr lang="es-CL" altLang="es-ES" sz="2400">
                <a:latin typeface="Times New Roman" pitchFamily="18" charset="0"/>
                <a:cs typeface="Times New Roman" pitchFamily="18" charset="0"/>
              </a:rPr>
              <a:t>, la rapidez del sonido será entonces la </a:t>
            </a:r>
            <a:r>
              <a:rPr lang="es-CL" altLang="es-ES" sz="2400" b="1">
                <a:latin typeface="Times New Roman" pitchFamily="18" charset="0"/>
                <a:cs typeface="Times New Roman" pitchFamily="18" charset="0"/>
              </a:rPr>
              <a:t>suma</a:t>
            </a:r>
            <a:r>
              <a:rPr lang="es-CL" altLang="es-ES" sz="2400">
                <a:latin typeface="Times New Roman" pitchFamily="18" charset="0"/>
                <a:cs typeface="Times New Roman" pitchFamily="18" charset="0"/>
              </a:rPr>
              <a:t> de estas velocidades si el emisor y el receptor se acercan;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 +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e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r </a:t>
            </a:r>
            <a:r>
              <a:rPr lang="es-CL" altLang="es-ES" sz="2400">
                <a:latin typeface="Times New Roman" pitchFamily="18" charset="0"/>
                <a:cs typeface="Times New Roman" pitchFamily="18" charset="0"/>
              </a:rPr>
              <a:t>.</a:t>
            </a: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p:txBody>
      </p:sp>
      <p:pic>
        <p:nvPicPr>
          <p:cNvPr id="8196" name="Picture 4">
            <a:extLst>
              <a:ext uri="{FF2B5EF4-FFF2-40B4-BE49-F238E27FC236}">
                <a16:creationId xmlns:a16="http://schemas.microsoft.com/office/drawing/2014/main" id="{0A972FD3-CDD6-9C4E-949B-B728DC57A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829830"/>
            <a:ext cx="60134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uadroTexto 1">
            <a:extLst>
              <a:ext uri="{FF2B5EF4-FFF2-40B4-BE49-F238E27FC236}">
                <a16:creationId xmlns:a16="http://schemas.microsoft.com/office/drawing/2014/main" id="{F91C1402-5761-2F8F-AAF7-2D4FBFBCF6BD}"/>
              </a:ext>
            </a:extLst>
          </p:cNvPr>
          <p:cNvSpPr txBox="1">
            <a:spLocks noChangeArrowheads="1"/>
          </p:cNvSpPr>
          <p:nvPr/>
        </p:nvSpPr>
        <p:spPr bwMode="auto">
          <a:xfrm>
            <a:off x="4564063" y="4545124"/>
            <a:ext cx="1116012"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
        <p:nvSpPr>
          <p:cNvPr id="37893" name="CuadroTexto 2">
            <a:extLst>
              <a:ext uri="{FF2B5EF4-FFF2-40B4-BE49-F238E27FC236}">
                <a16:creationId xmlns:a16="http://schemas.microsoft.com/office/drawing/2014/main" id="{1BA8C42D-ACB1-82A1-AB01-589788737C70}"/>
              </a:ext>
            </a:extLst>
          </p:cNvPr>
          <p:cNvSpPr txBox="1">
            <a:spLocks noChangeArrowheads="1"/>
          </p:cNvSpPr>
          <p:nvPr/>
        </p:nvSpPr>
        <p:spPr bwMode="auto">
          <a:xfrm>
            <a:off x="6948488" y="5533293"/>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ox(i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815D-26DD-CF68-4258-30E996E63853}"/>
            </a:ext>
          </a:extLst>
        </p:cNvPr>
        <p:cNvGrpSpPr/>
        <p:nvPr/>
      </p:nvGrpSpPr>
      <p:grpSpPr>
        <a:xfrm>
          <a:off x="0" y="0"/>
          <a:ext cx="0" cy="0"/>
          <a:chOff x="0" y="0"/>
          <a:chExt cx="0" cy="0"/>
        </a:xfrm>
      </p:grpSpPr>
      <p:sp>
        <p:nvSpPr>
          <p:cNvPr id="8195" name="Rectangle 3">
            <a:extLst>
              <a:ext uri="{FF2B5EF4-FFF2-40B4-BE49-F238E27FC236}">
                <a16:creationId xmlns:a16="http://schemas.microsoft.com/office/drawing/2014/main" id="{87CC40DD-9FE9-1F55-6823-20EC4FCFBA51}"/>
              </a:ext>
            </a:extLst>
          </p:cNvPr>
          <p:cNvSpPr>
            <a:spLocks noGrp="1" noChangeArrowheads="1"/>
          </p:cNvSpPr>
          <p:nvPr>
            <p:ph type="body" idx="1"/>
          </p:nvPr>
        </p:nvSpPr>
        <p:spPr>
          <a:xfrm>
            <a:off x="0" y="0"/>
            <a:ext cx="9144000" cy="5373688"/>
          </a:xfrm>
        </p:spPr>
        <p:txBody>
          <a:bodyPr/>
          <a:lstStyle/>
          <a:p>
            <a:pPr marL="0" indent="0">
              <a:buFont typeface="Arial" charset="0"/>
              <a:buNone/>
              <a:defRPr/>
            </a:pPr>
            <a:r>
              <a:rPr lang="es-CL" altLang="es-ES" sz="2400">
                <a:latin typeface="Times New Roman" pitchFamily="18" charset="0"/>
                <a:cs typeface="Times New Roman" pitchFamily="18" charset="0"/>
              </a:rPr>
              <a:t>Si el emisor se encuentra en movimiento, y el </a:t>
            </a:r>
            <a:r>
              <a:rPr lang="es-CL" altLang="es-ES" sz="2400" b="1">
                <a:latin typeface="Times New Roman" pitchFamily="18" charset="0"/>
                <a:cs typeface="Times New Roman" pitchFamily="18" charset="0"/>
              </a:rPr>
              <a:t>receptor también</a:t>
            </a:r>
            <a:r>
              <a:rPr lang="es-CL" altLang="es-ES" sz="2400">
                <a:latin typeface="Times New Roman" pitchFamily="18" charset="0"/>
                <a:cs typeface="Times New Roman" pitchFamily="18" charset="0"/>
              </a:rPr>
              <a:t>, la rapidez de este sonido es </a:t>
            </a:r>
            <a:r>
              <a:rPr lang="es-CL" altLang="es-ES" sz="2400" i="1">
                <a:latin typeface="Times New Roman" pitchFamily="18" charset="0"/>
                <a:cs typeface="Times New Roman" pitchFamily="18" charset="0"/>
              </a:rPr>
              <a:t>v = </a:t>
            </a:r>
            <a:r>
              <a:rPr lang="el-GR" altLang="es-ES" sz="2400" i="1">
                <a:latin typeface="Times New Roman" pitchFamily="18" charset="0"/>
                <a:cs typeface="Times New Roman" pitchFamily="18" charset="0"/>
              </a:rPr>
              <a:t>λ</a:t>
            </a:r>
            <a:r>
              <a:rPr lang="es-CL" altLang="es-ES" sz="2400" i="1">
                <a:latin typeface="Times New Roman" pitchFamily="18" charset="0"/>
                <a:cs typeface="Times New Roman" pitchFamily="18" charset="0"/>
              </a:rPr>
              <a:t>  f </a:t>
            </a:r>
            <a:r>
              <a:rPr lang="es-CL" altLang="es-ES" sz="2400">
                <a:latin typeface="Times New Roman" pitchFamily="18" charset="0"/>
                <a:cs typeface="Times New Roman" pitchFamily="18" charset="0"/>
              </a:rPr>
              <a:t>, pero además el receptor se encuentra viajando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r</a:t>
            </a:r>
            <a:r>
              <a:rPr lang="es-CL" altLang="es-ES" sz="2400">
                <a:latin typeface="Times New Roman" pitchFamily="18" charset="0"/>
                <a:cs typeface="Times New Roman" pitchFamily="18" charset="0"/>
              </a:rPr>
              <a:t> y el emisor con velocidad </a:t>
            </a:r>
            <a:r>
              <a:rPr lang="es-CL" altLang="es-ES" sz="2400" b="1" i="1">
                <a:latin typeface="Times New Roman" pitchFamily="18" charset="0"/>
                <a:cs typeface="Times New Roman" pitchFamily="18" charset="0"/>
              </a:rPr>
              <a:t>V</a:t>
            </a:r>
            <a:r>
              <a:rPr lang="es-CL" altLang="es-ES" sz="2400" i="1" baseline="-25000">
                <a:latin typeface="Times New Roman" pitchFamily="18" charset="0"/>
                <a:cs typeface="Times New Roman" pitchFamily="18" charset="0"/>
              </a:rPr>
              <a:t>e</a:t>
            </a:r>
            <a:r>
              <a:rPr lang="es-CL" altLang="es-ES" sz="2400">
                <a:latin typeface="Times New Roman" pitchFamily="18" charset="0"/>
                <a:cs typeface="Times New Roman" pitchFamily="18" charset="0"/>
              </a:rPr>
              <a:t>, la rapidez del sonido será entonces la </a:t>
            </a:r>
            <a:r>
              <a:rPr lang="es-CL" altLang="es-ES" sz="2400" b="1">
                <a:latin typeface="Times New Roman" pitchFamily="18" charset="0"/>
                <a:cs typeface="Times New Roman" pitchFamily="18" charset="0"/>
              </a:rPr>
              <a:t>resta</a:t>
            </a:r>
            <a:r>
              <a:rPr lang="es-CL" altLang="es-ES" sz="2400">
                <a:latin typeface="Times New Roman" pitchFamily="18" charset="0"/>
                <a:cs typeface="Times New Roman" pitchFamily="18" charset="0"/>
              </a:rPr>
              <a:t> de estas velocidades si el emisor y el receptor se alejan;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 -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e -</a:t>
            </a:r>
            <a:r>
              <a:rPr lang="es-CL" altLang="es-ES" sz="2400" b="1" i="1">
                <a:latin typeface="Times New Roman" pitchFamily="18" charset="0"/>
                <a:cs typeface="Times New Roman" pitchFamily="18" charset="0"/>
              </a:rPr>
              <a:t>V</a:t>
            </a:r>
            <a:r>
              <a:rPr lang="es-CL" altLang="es-ES" sz="2400" i="1">
                <a:latin typeface="Times New Roman" pitchFamily="18" charset="0"/>
                <a:cs typeface="Times New Roman" pitchFamily="18" charset="0"/>
              </a:rPr>
              <a:t>r </a:t>
            </a:r>
            <a:r>
              <a:rPr lang="es-CL" altLang="es-ES" sz="2400">
                <a:latin typeface="Times New Roman" pitchFamily="18" charset="0"/>
                <a:cs typeface="Times New Roman" pitchFamily="18" charset="0"/>
              </a:rPr>
              <a:t>.</a:t>
            </a: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a:p>
            <a:pPr>
              <a:buFont typeface="Arial" charset="0"/>
              <a:buChar char="•"/>
              <a:defRPr/>
            </a:pPr>
            <a:endParaRPr lang="es-CL" altLang="es-ES" sz="2400">
              <a:latin typeface="Times New Roman" pitchFamily="18" charset="0"/>
              <a:cs typeface="Times New Roman" pitchFamily="18" charset="0"/>
            </a:endParaRPr>
          </a:p>
        </p:txBody>
      </p:sp>
      <p:pic>
        <p:nvPicPr>
          <p:cNvPr id="8196" name="Picture 4">
            <a:extLst>
              <a:ext uri="{FF2B5EF4-FFF2-40B4-BE49-F238E27FC236}">
                <a16:creationId xmlns:a16="http://schemas.microsoft.com/office/drawing/2014/main" id="{63404423-6458-4F6E-ADF8-D2E74F80C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829830"/>
            <a:ext cx="60134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uadroTexto 1">
            <a:extLst>
              <a:ext uri="{FF2B5EF4-FFF2-40B4-BE49-F238E27FC236}">
                <a16:creationId xmlns:a16="http://schemas.microsoft.com/office/drawing/2014/main" id="{23F396E1-B891-A79A-88A6-CD08C2FB25DD}"/>
              </a:ext>
            </a:extLst>
          </p:cNvPr>
          <p:cNvSpPr txBox="1">
            <a:spLocks noChangeArrowheads="1"/>
          </p:cNvSpPr>
          <p:nvPr/>
        </p:nvSpPr>
        <p:spPr bwMode="auto">
          <a:xfrm>
            <a:off x="4564063" y="4545124"/>
            <a:ext cx="1116012"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EMISOR</a:t>
            </a:r>
            <a:endParaRPr lang="es-ES" altLang="es-ES" sz="1400" b="1">
              <a:latin typeface="Arial" panose="020B0604020202020204" pitchFamily="34" charset="0"/>
            </a:endParaRPr>
          </a:p>
        </p:txBody>
      </p:sp>
      <p:sp>
        <p:nvSpPr>
          <p:cNvPr id="37893" name="CuadroTexto 2">
            <a:extLst>
              <a:ext uri="{FF2B5EF4-FFF2-40B4-BE49-F238E27FC236}">
                <a16:creationId xmlns:a16="http://schemas.microsoft.com/office/drawing/2014/main" id="{861E5EBD-A16C-7483-F2E5-B950D2A921C9}"/>
              </a:ext>
            </a:extLst>
          </p:cNvPr>
          <p:cNvSpPr txBox="1">
            <a:spLocks noChangeArrowheads="1"/>
          </p:cNvSpPr>
          <p:nvPr/>
        </p:nvSpPr>
        <p:spPr bwMode="auto">
          <a:xfrm>
            <a:off x="6948488" y="5533293"/>
            <a:ext cx="1187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L" altLang="es-ES" sz="1400" b="1">
                <a:latin typeface="Times New Roman" panose="02020603050405020304" pitchFamily="18" charset="0"/>
                <a:cs typeface="Times New Roman" panose="02020603050405020304" pitchFamily="18" charset="0"/>
              </a:rPr>
              <a:t>RECEPTOR</a:t>
            </a:r>
            <a:endParaRPr lang="es-ES" altLang="es-ES" sz="1400" b="1">
              <a:latin typeface="Arial" panose="020B0604020202020204" pitchFamily="34" charset="0"/>
            </a:endParaRPr>
          </a:p>
        </p:txBody>
      </p:sp>
    </p:spTree>
    <p:extLst>
      <p:ext uri="{BB962C8B-B14F-4D97-AF65-F5344CB8AC3E}">
        <p14:creationId xmlns:p14="http://schemas.microsoft.com/office/powerpoint/2010/main" val="325695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ox(i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0CCE2-FEE3-69DB-B4EE-5993CA2F6C75}"/>
            </a:ext>
          </a:extLst>
        </p:cNvPr>
        <p:cNvGrpSpPr/>
        <p:nvPr/>
      </p:nvGrpSpPr>
      <p:grpSpPr>
        <a:xfrm>
          <a:off x="0" y="0"/>
          <a:ext cx="0" cy="0"/>
          <a:chOff x="0" y="0"/>
          <a:chExt cx="0" cy="0"/>
        </a:xfrm>
      </p:grpSpPr>
      <p:sp>
        <p:nvSpPr>
          <p:cNvPr id="8195" name="Rectangle 3">
            <a:extLst>
              <a:ext uri="{FF2B5EF4-FFF2-40B4-BE49-F238E27FC236}">
                <a16:creationId xmlns:a16="http://schemas.microsoft.com/office/drawing/2014/main" id="{07940554-618E-218E-9351-CDFB44FFF2A1}"/>
              </a:ext>
            </a:extLst>
          </p:cNvPr>
          <p:cNvSpPr>
            <a:spLocks noGrp="1" noChangeArrowheads="1"/>
          </p:cNvSpPr>
          <p:nvPr>
            <p:ph type="body" idx="1"/>
          </p:nvPr>
        </p:nvSpPr>
        <p:spPr>
          <a:xfrm>
            <a:off x="0" y="0"/>
            <a:ext cx="9144000" cy="5373688"/>
          </a:xfrm>
        </p:spPr>
        <p:txBody>
          <a:bodyPr/>
          <a:lstStyle/>
          <a:p>
            <a:pPr marL="0" indent="0">
              <a:buNone/>
              <a:defRPr/>
            </a:pPr>
            <a:r>
              <a:rPr lang="es-CL" altLang="es-ES" sz="2400">
                <a:latin typeface="Times New Roman" pitchFamily="18" charset="0"/>
                <a:cs typeface="Times New Roman" pitchFamily="18" charset="0"/>
              </a:rPr>
              <a:t>En todos estos casos analizados el sonido que llega a un observador lo hace con distintas velocidades relativas, por lo que ambos, emisor y receptor, escuchan un sonido distinto, con características distintas </a:t>
            </a:r>
          </a:p>
          <a:p>
            <a:pPr marL="0" indent="0">
              <a:buNone/>
              <a:defRPr/>
            </a:pPr>
            <a:r>
              <a:rPr lang="es-CL" altLang="es-ES" sz="2400">
                <a:latin typeface="Times New Roman" pitchFamily="18" charset="0"/>
                <a:cs typeface="Times New Roman" pitchFamily="18" charset="0"/>
              </a:rPr>
              <a:t>(</a:t>
            </a:r>
            <a:r>
              <a:rPr lang="es-CL" altLang="es-ES" sz="2400" i="1">
                <a:latin typeface="Times New Roman" pitchFamily="18" charset="0"/>
                <a:cs typeface="Times New Roman" pitchFamily="18" charset="0"/>
              </a:rPr>
              <a:t>v, </a:t>
            </a:r>
            <a:r>
              <a:rPr lang="el-GR" altLang="es-ES" sz="2400" i="1">
                <a:latin typeface="Times New Roman" pitchFamily="18" charset="0"/>
                <a:cs typeface="Times New Roman" pitchFamily="18" charset="0"/>
              </a:rPr>
              <a:t>λ</a:t>
            </a:r>
            <a:r>
              <a:rPr lang="es-CL" altLang="es-ES" sz="2400" i="1">
                <a:latin typeface="Times New Roman" pitchFamily="18" charset="0"/>
                <a:cs typeface="Times New Roman" pitchFamily="18" charset="0"/>
              </a:rPr>
              <a:t>, f </a:t>
            </a:r>
            <a:r>
              <a:rPr lang="es-CL" altLang="es-ES" sz="2400">
                <a:latin typeface="Times New Roman" pitchFamily="18" charset="0"/>
                <a:cs typeface="Times New Roman" pitchFamily="18" charset="0"/>
              </a:rPr>
              <a:t>).</a:t>
            </a:r>
          </a:p>
          <a:p>
            <a:pPr marL="0" indent="0">
              <a:buNone/>
              <a:defRPr/>
            </a:pPr>
            <a:r>
              <a:rPr lang="es-CL" altLang="es-ES" sz="2400">
                <a:latin typeface="Times New Roman" pitchFamily="18" charset="0"/>
                <a:cs typeface="Times New Roman" pitchFamily="18" charset="0"/>
              </a:rPr>
              <a:t>Nótese que, si cambia la velocidad del sonido recibido, producto del movimiento del emisor, del receptor, o de ambos, lo que cambiará en el sonido son sus características como </a:t>
            </a:r>
            <a:r>
              <a:rPr lang="el-GR" altLang="es-ES" sz="2400" i="1">
                <a:latin typeface="Times New Roman" panose="02020603050405020304" pitchFamily="18" charset="0"/>
                <a:cs typeface="Times New Roman" panose="02020603050405020304" pitchFamily="18" charset="0"/>
              </a:rPr>
              <a:t>λ</a:t>
            </a:r>
            <a:r>
              <a:rPr lang="es-CL" altLang="es-ES" sz="2400">
                <a:latin typeface="Times New Roman" panose="02020603050405020304" pitchFamily="18" charset="0"/>
                <a:cs typeface="Times New Roman" panose="02020603050405020304" pitchFamily="18" charset="0"/>
              </a:rPr>
              <a:t> o </a:t>
            </a:r>
            <a:r>
              <a:rPr lang="es-CL" altLang="es-ES" sz="2400" i="1">
                <a:latin typeface="Times New Roman" panose="02020603050405020304" pitchFamily="18" charset="0"/>
                <a:cs typeface="Times New Roman" panose="02020603050405020304" pitchFamily="18" charset="0"/>
              </a:rPr>
              <a:t>f</a:t>
            </a:r>
            <a:r>
              <a:rPr lang="es-CL" altLang="es-ES" sz="2400">
                <a:latin typeface="Times New Roman" panose="02020603050405020304" pitchFamily="18" charset="0"/>
                <a:cs typeface="Times New Roman" panose="02020603050405020304" pitchFamily="18" charset="0"/>
              </a:rPr>
              <a:t> </a:t>
            </a:r>
            <a:r>
              <a:rPr lang="es-CL" altLang="es-ES" sz="2400" b="1">
                <a:latin typeface="Times New Roman" panose="02020603050405020304" pitchFamily="18" charset="0"/>
                <a:cs typeface="Times New Roman" panose="02020603050405020304" pitchFamily="18" charset="0"/>
              </a:rPr>
              <a:t>AL</a:t>
            </a:r>
            <a:r>
              <a:rPr lang="es-CL" altLang="es-ES" sz="2400">
                <a:latin typeface="Times New Roman" panose="02020603050405020304" pitchFamily="18" charset="0"/>
                <a:cs typeface="Times New Roman" panose="02020603050405020304" pitchFamily="18" charset="0"/>
              </a:rPr>
              <a:t> </a:t>
            </a:r>
            <a:r>
              <a:rPr lang="es-CL" altLang="es-ES" sz="2400" b="1">
                <a:latin typeface="Times New Roman" panose="02020603050405020304" pitchFamily="18" charset="0"/>
                <a:cs typeface="Times New Roman" panose="02020603050405020304" pitchFamily="18" charset="0"/>
              </a:rPr>
              <a:t>SER ESCUCHADO, NO ASÍ EL SONIDO EMITIDO POR  LA FUENTE, QUE ES SIEMPRE EL MISMO</a:t>
            </a:r>
            <a:r>
              <a:rPr lang="es-CL" altLang="es-ES" sz="2400">
                <a:latin typeface="Times New Roman" panose="02020603050405020304" pitchFamily="18" charset="0"/>
                <a:cs typeface="Times New Roman" panose="02020603050405020304" pitchFamily="18" charset="0"/>
              </a:rPr>
              <a:t>.</a:t>
            </a:r>
            <a:endParaRPr lang="es-ES" altLang="es-ES" sz="2400">
              <a:latin typeface="Times New Roman" panose="02020603050405020304" pitchFamily="18" charset="0"/>
              <a:cs typeface="Times New Roman" panose="02020603050405020304" pitchFamily="18" charset="0"/>
            </a:endParaRPr>
          </a:p>
          <a:p>
            <a:pPr marL="0" indent="0">
              <a:buNone/>
              <a:defRPr/>
            </a:pPr>
            <a:endParaRPr lang="es-ES" altLang="es-E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7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ED3E387-3769-6676-FE42-5A3ED7175D8B}"/>
              </a:ext>
            </a:extLst>
          </p:cNvPr>
          <p:cNvSpPr>
            <a:spLocks noGrp="1"/>
          </p:cNvSpPr>
          <p:nvPr>
            <p:ph type="title"/>
          </p:nvPr>
        </p:nvSpPr>
        <p:spPr>
          <a:xfrm>
            <a:off x="6350" y="2495550"/>
            <a:ext cx="9144000" cy="936625"/>
          </a:xfrm>
        </p:spPr>
        <p:txBody>
          <a:bodyPr/>
          <a:lstStyle/>
          <a:p>
            <a:r>
              <a:rPr lang="es-ES" altLang="es-ES" sz="3200" b="1">
                <a:latin typeface="Times New Roman" panose="02020603050405020304" pitchFamily="18" charset="0"/>
                <a:cs typeface="Times New Roman" panose="02020603050405020304" pitchFamily="18" charset="0"/>
              </a:rPr>
              <a:t>ÁLGEBRA DEL EFECTO DOPPLER </a:t>
            </a:r>
            <a:br>
              <a:rPr lang="es-ES" altLang="es-ES" sz="3200" b="1">
                <a:latin typeface="Times New Roman" panose="02020603050405020304" pitchFamily="18" charset="0"/>
                <a:cs typeface="Times New Roman" panose="02020603050405020304" pitchFamily="18" charset="0"/>
              </a:rPr>
            </a:br>
            <a:r>
              <a:rPr lang="es-ES" altLang="es-ES" sz="3200" b="1">
                <a:latin typeface="Times New Roman" panose="02020603050405020304" pitchFamily="18" charset="0"/>
                <a:cs typeface="Times New Roman" panose="02020603050405020304" pitchFamily="18" charset="0"/>
              </a:rPr>
              <a:t>EN</a:t>
            </a:r>
            <a:br>
              <a:rPr lang="es-ES" altLang="es-ES" sz="3200" b="1">
                <a:latin typeface="Times New Roman" panose="02020603050405020304" pitchFamily="18" charset="0"/>
                <a:cs typeface="Times New Roman" panose="02020603050405020304" pitchFamily="18" charset="0"/>
              </a:rPr>
            </a:br>
            <a:r>
              <a:rPr lang="es-ES" altLang="es-ES" sz="3200" b="1">
                <a:latin typeface="Times New Roman" panose="02020603050405020304" pitchFamily="18" charset="0"/>
                <a:cs typeface="Times New Roman" panose="02020603050405020304" pitchFamily="18" charset="0"/>
              </a:rPr>
              <a:t> ONDAS SONORAS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a:extLst>
              <a:ext uri="{FF2B5EF4-FFF2-40B4-BE49-F238E27FC236}">
                <a16:creationId xmlns:a16="http://schemas.microsoft.com/office/drawing/2014/main" id="{F6338DF3-C55B-4601-A7B2-AE760F008EB2}"/>
              </a:ext>
            </a:extLst>
          </p:cNvPr>
          <p:cNvSpPr>
            <a:spLocks noGrp="1"/>
          </p:cNvSpPr>
          <p:nvPr>
            <p:ph idx="1"/>
          </p:nvPr>
        </p:nvSpPr>
        <p:spPr>
          <a:xfrm>
            <a:off x="6350" y="692150"/>
            <a:ext cx="9144000" cy="4645025"/>
          </a:xfrm>
        </p:spPr>
        <p:txBody>
          <a:bodyPr/>
          <a:lstStyle/>
          <a:p>
            <a:pPr marL="0" indent="0">
              <a:buFont typeface="Arial" panose="020B0604020202020204" pitchFamily="34" charset="0"/>
              <a:buNone/>
            </a:pPr>
            <a:r>
              <a:rPr lang="es-ES" altLang="es-AR" sz="2400">
                <a:latin typeface="Times New Roman" panose="02020603050405020304" pitchFamily="18" charset="0"/>
                <a:ea typeface="Cambria Math" panose="02040503050406030204" pitchFamily="18" charset="0"/>
                <a:cs typeface="Times New Roman" panose="02020603050405020304" pitchFamily="18" charset="0"/>
              </a:rPr>
              <a:t>Supongamos primero que un receptor </a:t>
            </a:r>
            <a:r>
              <a:rPr lang="es-ES" altLang="es-AR" sz="2400" i="1">
                <a:latin typeface="Times New Roman" panose="02020603050405020304" pitchFamily="18" charset="0"/>
                <a:ea typeface="Cambria Math" panose="02040503050406030204" pitchFamily="18" charset="0"/>
                <a:cs typeface="Times New Roman" panose="02020603050405020304" pitchFamily="18" charset="0"/>
              </a:rPr>
              <a:t>L</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b="1">
                <a:latin typeface="Times New Roman" panose="02020603050405020304" pitchFamily="18" charset="0"/>
                <a:ea typeface="Cambria Math" panose="02040503050406030204" pitchFamily="18" charset="0"/>
                <a:cs typeface="Times New Roman" panose="02020603050405020304" pitchFamily="18" charset="0"/>
              </a:rPr>
              <a:t>se mueve con una velocidad constante </a:t>
            </a:r>
            <a:r>
              <a:rPr lang="es-ES" altLang="es-AR" sz="2400" b="1" i="1" err="1">
                <a:latin typeface="Times New Roman" panose="02020603050405020304" pitchFamily="18" charset="0"/>
                <a:ea typeface="Cambria Math" panose="02040503050406030204" pitchFamily="18" charset="0"/>
                <a:cs typeface="Times New Roman" panose="02020603050405020304" pitchFamily="18" charset="0"/>
              </a:rPr>
              <a:t>v</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L</a:t>
            </a:r>
            <a:r>
              <a:rPr lang="es-ES" altLang="es-AR" sz="2400" baseline="-250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hacia la fuente, S, </a:t>
            </a:r>
            <a:r>
              <a:rPr lang="es-ES" altLang="es-AR" sz="2400" b="1">
                <a:latin typeface="Times New Roman" panose="02020603050405020304" pitchFamily="18" charset="0"/>
                <a:ea typeface="Cambria Math" panose="02040503050406030204" pitchFamily="18" charset="0"/>
                <a:cs typeface="Times New Roman" panose="02020603050405020304" pitchFamily="18" charset="0"/>
              </a:rPr>
              <a:t>en reposo</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es decir: </a:t>
            </a:r>
            <a:r>
              <a:rPr lang="es-ES" altLang="es-AR" sz="2400" b="1" i="1" err="1">
                <a:latin typeface="Times New Roman" panose="02020603050405020304" pitchFamily="18" charset="0"/>
                <a:ea typeface="Cambria Math" panose="02040503050406030204" pitchFamily="18" charset="0"/>
                <a:cs typeface="Times New Roman" panose="02020603050405020304" pitchFamily="18" charset="0"/>
              </a:rPr>
              <a:t>v</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S</a:t>
            </a:r>
            <a:r>
              <a:rPr lang="es-ES" altLang="es-AR" sz="2400" i="1" baseline="-250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i="1">
                <a:latin typeface="Times New Roman" panose="02020603050405020304" pitchFamily="18" charset="0"/>
                <a:ea typeface="Cambria Math" panose="02040503050406030204" pitchFamily="18" charset="0"/>
                <a:cs typeface="Times New Roman" panose="02020603050405020304" pitchFamily="18" charset="0"/>
              </a:rPr>
              <a:t>= 0</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a:t>
            </a:r>
          </a:p>
          <a:p>
            <a:pPr marL="0" indent="0">
              <a:buFont typeface="Arial" panose="020B0604020202020204" pitchFamily="34" charset="0"/>
              <a:buNone/>
            </a:pPr>
            <a:r>
              <a:rPr lang="es-ES" altLang="es-AR" sz="2400">
                <a:latin typeface="Times New Roman" panose="02020603050405020304" pitchFamily="18" charset="0"/>
                <a:ea typeface="Cambria Math" panose="02040503050406030204" pitchFamily="18" charset="0"/>
                <a:cs typeface="Times New Roman" panose="02020603050405020304" pitchFamily="18" charset="0"/>
              </a:rPr>
              <a:t>La fuente emite una onda sonora con frecuencia </a:t>
            </a:r>
            <a:r>
              <a:rPr lang="es-ES" altLang="es-AR" sz="2400" i="1" err="1">
                <a:latin typeface="Times New Roman" panose="02020603050405020304" pitchFamily="18" charset="0"/>
                <a:ea typeface="Cambria Math" panose="02040503050406030204" pitchFamily="18" charset="0"/>
                <a:cs typeface="Times New Roman" panose="02020603050405020304" pitchFamily="18" charset="0"/>
              </a:rPr>
              <a:t>f</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S</a:t>
            </a:r>
            <a:r>
              <a:rPr lang="es-ES" altLang="es-AR" sz="2400" baseline="-250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y longitud de onda</a:t>
            </a:r>
          </a:p>
          <a:p>
            <a:pPr marL="0" indent="0">
              <a:buFont typeface="Arial" panose="020B0604020202020204" pitchFamily="34" charset="0"/>
              <a:buNone/>
            </a:pPr>
            <a:r>
              <a:rPr lang="el-GR" altLang="es-AR" sz="2400" i="1">
                <a:latin typeface="Times New Roman" panose="02020603050405020304" pitchFamily="18" charset="0"/>
                <a:ea typeface="Cambria Math" panose="02040503050406030204" pitchFamily="18" charset="0"/>
                <a:cs typeface="Times New Roman" panose="02020603050405020304" pitchFamily="18" charset="0"/>
              </a:rPr>
              <a:t>λ</a:t>
            </a:r>
            <a:r>
              <a:rPr lang="es-ES" altLang="es-AR" sz="2400" i="1">
                <a:latin typeface="Times New Roman" panose="02020603050405020304" pitchFamily="18" charset="0"/>
                <a:ea typeface="Cambria Math" panose="02040503050406030204" pitchFamily="18" charset="0"/>
                <a:cs typeface="Times New Roman" panose="02020603050405020304" pitchFamily="18" charset="0"/>
              </a:rPr>
              <a:t> = v / </a:t>
            </a:r>
            <a:r>
              <a:rPr lang="es-ES" altLang="es-AR" sz="2400" i="1" err="1">
                <a:latin typeface="Times New Roman" panose="02020603050405020304" pitchFamily="18" charset="0"/>
                <a:ea typeface="Cambria Math" panose="02040503050406030204" pitchFamily="18" charset="0"/>
                <a:cs typeface="Times New Roman" panose="02020603050405020304" pitchFamily="18" charset="0"/>
              </a:rPr>
              <a:t>f</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S</a:t>
            </a:r>
            <a:r>
              <a:rPr lang="es-ES" altLang="es-AR" sz="2400" i="1" baseline="-250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i="1">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a:t>
            </a:r>
          </a:p>
          <a:p>
            <a:pPr marL="0" indent="0">
              <a:buFont typeface="Arial" panose="020B0604020202020204" pitchFamily="34" charset="0"/>
              <a:buNone/>
            </a:pPr>
            <a:r>
              <a:rPr lang="es-ES" altLang="es-AR" sz="2400">
                <a:latin typeface="Times New Roman" panose="02020603050405020304" pitchFamily="18" charset="0"/>
                <a:ea typeface="Cambria Math" panose="02040503050406030204" pitchFamily="18" charset="0"/>
                <a:cs typeface="Times New Roman" panose="02020603050405020304" pitchFamily="18" charset="0"/>
              </a:rPr>
              <a:t>Las crestas se acercan al receptor en movimiento tienen una rapidez de propagación relativa al receptor de (</a:t>
            </a:r>
            <a:r>
              <a:rPr lang="es-ES" altLang="es-AR" sz="2400" b="1" i="1">
                <a:latin typeface="Times New Roman" panose="02020603050405020304" pitchFamily="18" charset="0"/>
                <a:ea typeface="Cambria Math" panose="02040503050406030204" pitchFamily="18" charset="0"/>
                <a:cs typeface="Times New Roman" panose="02020603050405020304" pitchFamily="18" charset="0"/>
              </a:rPr>
              <a:t>v</a:t>
            </a:r>
            <a:r>
              <a:rPr lang="es-ES" altLang="es-AR" sz="2400" i="1">
                <a:latin typeface="Times New Roman" panose="02020603050405020304" pitchFamily="18" charset="0"/>
                <a:ea typeface="Cambria Math" panose="02040503050406030204" pitchFamily="18" charset="0"/>
                <a:cs typeface="Times New Roman" panose="02020603050405020304" pitchFamily="18" charset="0"/>
              </a:rPr>
              <a:t> + </a:t>
            </a:r>
            <a:r>
              <a:rPr lang="es-ES" altLang="es-AR" sz="2400" b="1" i="1" err="1">
                <a:latin typeface="Times New Roman" panose="02020603050405020304" pitchFamily="18" charset="0"/>
                <a:ea typeface="Cambria Math" panose="02040503050406030204" pitchFamily="18" charset="0"/>
                <a:cs typeface="Times New Roman" panose="02020603050405020304" pitchFamily="18" charset="0"/>
              </a:rPr>
              <a:t>v</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L</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de manera que la frecuencia </a:t>
            </a:r>
            <a:r>
              <a:rPr lang="es-ES" altLang="es-AR" sz="2400" i="1" err="1">
                <a:latin typeface="Times New Roman" panose="02020603050405020304" pitchFamily="18" charset="0"/>
                <a:ea typeface="Cambria Math" panose="02040503050406030204" pitchFamily="18" charset="0"/>
                <a:cs typeface="Times New Roman" panose="02020603050405020304" pitchFamily="18" charset="0"/>
              </a:rPr>
              <a:t>f</a:t>
            </a:r>
            <a:r>
              <a:rPr lang="es-ES" altLang="es-AR" sz="2400" i="1" baseline="-25000" err="1">
                <a:latin typeface="Times New Roman" panose="02020603050405020304" pitchFamily="18" charset="0"/>
                <a:ea typeface="Cambria Math" panose="02040503050406030204" pitchFamily="18" charset="0"/>
                <a:cs typeface="Times New Roman" panose="02020603050405020304" pitchFamily="18" charset="0"/>
              </a:rPr>
              <a:t>L</a:t>
            </a:r>
            <a:r>
              <a:rPr lang="es-ES" altLang="es-AR" sz="2400" baseline="-25000">
                <a:latin typeface="Times New Roman" panose="02020603050405020304" pitchFamily="18" charset="0"/>
                <a:ea typeface="Cambria Math" panose="02040503050406030204" pitchFamily="18" charset="0"/>
                <a:cs typeface="Times New Roman" panose="02020603050405020304" pitchFamily="18" charset="0"/>
              </a:rPr>
              <a:t> </a:t>
            </a:r>
            <a:r>
              <a:rPr lang="es-ES" altLang="es-AR" sz="2400">
                <a:latin typeface="Times New Roman" panose="02020603050405020304" pitchFamily="18" charset="0"/>
                <a:ea typeface="Cambria Math" panose="02040503050406030204" pitchFamily="18" charset="0"/>
                <a:cs typeface="Times New Roman" panose="02020603050405020304" pitchFamily="18" charset="0"/>
              </a:rPr>
              <a:t> con que las ondas llegan a la posición del receptor, esto es, la frecuencia que el receptor oye es:</a:t>
            </a:r>
          </a:p>
          <a:p>
            <a:pPr marL="0" indent="0">
              <a:buFont typeface="Arial" panose="020B0604020202020204" pitchFamily="34" charset="0"/>
              <a:buNone/>
            </a:pPr>
            <a:endParaRPr lang="es-AR" altLang="es-AR" baseline="-25000">
              <a:latin typeface="Times New Roman" panose="02020603050405020304" pitchFamily="18" charset="0"/>
              <a:ea typeface="Cambria Math" panose="02040503050406030204" pitchFamily="18" charset="0"/>
              <a:cs typeface="Times New Roman" panose="02020603050405020304" pitchFamily="18" charset="0"/>
            </a:endParaRPr>
          </a:p>
          <a:p>
            <a:pPr marL="0" indent="0">
              <a:buFont typeface="Arial" panose="020B0604020202020204" pitchFamily="34" charset="0"/>
              <a:buNone/>
            </a:pPr>
            <a:r>
              <a:rPr lang="es-ES" altLang="es-AR" sz="2800" baseline="-25000">
                <a:latin typeface="Times New Roman" panose="02020603050405020304" pitchFamily="18" charset="0"/>
                <a:ea typeface="Cambria Math" panose="02040503050406030204" pitchFamily="18" charset="0"/>
                <a:cs typeface="Times New Roman" panose="02020603050405020304" pitchFamily="18" charset="0"/>
              </a:rPr>
              <a:t>O bien: </a:t>
            </a:r>
          </a:p>
          <a:p>
            <a:pPr marL="0" indent="0">
              <a:buFont typeface="Arial" panose="020B0604020202020204" pitchFamily="34" charset="0"/>
              <a:buNone/>
            </a:pPr>
            <a:endParaRPr lang="es-AR" altLang="es-AR" baseline="-25000">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40963" name="Picture 2">
            <a:extLst>
              <a:ext uri="{FF2B5EF4-FFF2-40B4-BE49-F238E27FC236}">
                <a16:creationId xmlns:a16="http://schemas.microsoft.com/office/drawing/2014/main" id="{DF4404BC-2282-7910-657F-BC317A96D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962400"/>
            <a:ext cx="3636963"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3">
            <a:extLst>
              <a:ext uri="{FF2B5EF4-FFF2-40B4-BE49-F238E27FC236}">
                <a16:creationId xmlns:a16="http://schemas.microsoft.com/office/drawing/2014/main" id="{986F4E01-C7BE-CE74-6F37-C65E3DFE2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45125"/>
            <a:ext cx="9144000" cy="1533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0965" name="CuadroTexto 1">
            <a:extLst>
              <a:ext uri="{FF2B5EF4-FFF2-40B4-BE49-F238E27FC236}">
                <a16:creationId xmlns:a16="http://schemas.microsoft.com/office/drawing/2014/main" id="{EA75A4E5-662E-907E-4E75-BABAAC7AED36}"/>
              </a:ext>
            </a:extLst>
          </p:cNvPr>
          <p:cNvSpPr txBox="1">
            <a:spLocks noChangeArrowheads="1"/>
          </p:cNvSpPr>
          <p:nvPr/>
        </p:nvSpPr>
        <p:spPr bwMode="auto">
          <a:xfrm>
            <a:off x="-17463" y="0"/>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altLang="es-ES" sz="2800" b="1">
                <a:latin typeface="Times New Roman" panose="02020603050405020304" pitchFamily="18" charset="0"/>
                <a:cs typeface="Times New Roman" panose="02020603050405020304" pitchFamily="18" charset="0"/>
              </a:rPr>
              <a:t>Receptor en movimiento y fuente estacionaria</a:t>
            </a:r>
            <a:endParaRPr lang="es-ES" altLang="es-ES"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extLst>
              <a:ext uri="{FF2B5EF4-FFF2-40B4-BE49-F238E27FC236}">
                <a16:creationId xmlns:a16="http://schemas.microsoft.com/office/drawing/2014/main" id="{B7A28406-0D7F-0BBD-6E9B-90B1B5D92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4" t="8601" r="7289" b="5396"/>
          <a:stretch>
            <a:fillRect/>
          </a:stretch>
        </p:blipFill>
        <p:spPr bwMode="auto">
          <a:xfrm>
            <a:off x="0" y="1952625"/>
            <a:ext cx="9140825" cy="512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CuadroTexto 1">
            <a:extLst>
              <a:ext uri="{FF2B5EF4-FFF2-40B4-BE49-F238E27FC236}">
                <a16:creationId xmlns:a16="http://schemas.microsoft.com/office/drawing/2014/main" id="{4753C1F5-851D-C842-A8D1-A4C36BAAF61B}"/>
              </a:ext>
            </a:extLst>
          </p:cNvPr>
          <p:cNvSpPr txBox="1">
            <a:spLocks noChangeArrowheads="1"/>
          </p:cNvSpPr>
          <p:nvPr/>
        </p:nvSpPr>
        <p:spPr bwMode="auto">
          <a:xfrm>
            <a:off x="0" y="0"/>
            <a:ext cx="9140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Así, un receptor que </a:t>
            </a:r>
            <a:r>
              <a:rPr lang="es-MX" altLang="es-ES" sz="2400" b="1">
                <a:latin typeface="Times New Roman" panose="02020603050405020304" pitchFamily="18" charset="0"/>
                <a:cs typeface="Times New Roman" panose="02020603050405020304" pitchFamily="18" charset="0"/>
              </a:rPr>
              <a:t>se mueve </a:t>
            </a:r>
            <a:r>
              <a:rPr lang="es-MX" altLang="es-ES" sz="2400">
                <a:latin typeface="Times New Roman" panose="02020603050405020304" pitchFamily="18" charset="0"/>
                <a:cs typeface="Times New Roman" panose="02020603050405020304" pitchFamily="18" charset="0"/>
              </a:rPr>
              <a:t>hacia una fuente (</a:t>
            </a:r>
            <a:r>
              <a:rPr lang="es-MX" altLang="es-ES" sz="2400" b="1" i="1" err="1">
                <a:latin typeface="Times New Roman" panose="02020603050405020304" pitchFamily="18" charset="0"/>
                <a:cs typeface="Times New Roman" panose="02020603050405020304" pitchFamily="18" charset="0"/>
              </a:rPr>
              <a:t>v</a:t>
            </a:r>
            <a:r>
              <a:rPr lang="es-MX" altLang="es-ES" sz="2400" baseline="-25000" err="1">
                <a:latin typeface="Times New Roman" panose="02020603050405020304" pitchFamily="18" charset="0"/>
                <a:cs typeface="Times New Roman" panose="02020603050405020304" pitchFamily="18" charset="0"/>
              </a:rPr>
              <a:t>L</a:t>
            </a:r>
            <a:r>
              <a:rPr lang="es-MX" altLang="es-ES" sz="2400" baseline="-25000">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&gt; 0), (figura), oye una </a:t>
            </a:r>
            <a:r>
              <a:rPr lang="es-MX" altLang="es-ES" sz="2400" b="1">
                <a:latin typeface="Times New Roman" panose="02020603050405020304" pitchFamily="18" charset="0"/>
                <a:cs typeface="Times New Roman" panose="02020603050405020304" pitchFamily="18" charset="0"/>
              </a:rPr>
              <a:t>frecuencia más alta </a:t>
            </a:r>
            <a:r>
              <a:rPr lang="es-MX" altLang="es-ES" sz="2400">
                <a:latin typeface="Times New Roman" panose="02020603050405020304" pitchFamily="18" charset="0"/>
                <a:cs typeface="Times New Roman" panose="02020603050405020304" pitchFamily="18" charset="0"/>
              </a:rPr>
              <a:t>(tono más agudo) que un receptor estacionario. Un receptor que </a:t>
            </a:r>
            <a:r>
              <a:rPr lang="es-MX" altLang="es-ES" sz="2400" b="1">
                <a:latin typeface="Times New Roman" panose="02020603050405020304" pitchFamily="18" charset="0"/>
                <a:cs typeface="Times New Roman" panose="02020603050405020304" pitchFamily="18" charset="0"/>
              </a:rPr>
              <a:t>se aleja </a:t>
            </a:r>
            <a:r>
              <a:rPr lang="es-MX" altLang="es-ES" sz="2400">
                <a:latin typeface="Times New Roman" panose="02020603050405020304" pitchFamily="18" charset="0"/>
                <a:cs typeface="Times New Roman" panose="02020603050405020304" pitchFamily="18" charset="0"/>
              </a:rPr>
              <a:t>de la fuente (</a:t>
            </a:r>
            <a:r>
              <a:rPr lang="es-MX" altLang="es-ES" sz="2400" b="1" i="1" err="1">
                <a:latin typeface="Times New Roman" panose="02020603050405020304" pitchFamily="18" charset="0"/>
                <a:cs typeface="Times New Roman" panose="02020603050405020304" pitchFamily="18" charset="0"/>
              </a:rPr>
              <a:t>v</a:t>
            </a:r>
            <a:r>
              <a:rPr lang="es-MX" altLang="es-ES" sz="2400" baseline="-25000" err="1">
                <a:latin typeface="Times New Roman" panose="02020603050405020304" pitchFamily="18" charset="0"/>
                <a:cs typeface="Times New Roman" panose="02020603050405020304" pitchFamily="18" charset="0"/>
              </a:rPr>
              <a:t>L</a:t>
            </a:r>
            <a:r>
              <a:rPr lang="es-MX" altLang="es-ES" sz="2400">
                <a:latin typeface="Times New Roman" panose="02020603050405020304" pitchFamily="18" charset="0"/>
                <a:cs typeface="Times New Roman" panose="02020603050405020304" pitchFamily="18" charset="0"/>
              </a:rPr>
              <a:t> &lt; 0) oye una </a:t>
            </a:r>
            <a:r>
              <a:rPr lang="es-MX" altLang="es-ES" sz="2400" b="1">
                <a:latin typeface="Times New Roman" panose="02020603050405020304" pitchFamily="18" charset="0"/>
                <a:cs typeface="Times New Roman" panose="02020603050405020304" pitchFamily="18" charset="0"/>
              </a:rPr>
              <a:t>frecuencia más baja</a:t>
            </a:r>
            <a:r>
              <a:rPr lang="es-MX" altLang="es-ES" sz="2400">
                <a:latin typeface="Times New Roman" panose="02020603050405020304" pitchFamily="18" charset="0"/>
                <a:cs typeface="Times New Roman" panose="02020603050405020304" pitchFamily="18" charset="0"/>
              </a:rPr>
              <a:t> (tono más grave).</a:t>
            </a:r>
            <a:endParaRPr lang="es-ES" altLang="es-E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uadroTexto 5">
            <a:extLst>
              <a:ext uri="{FF2B5EF4-FFF2-40B4-BE49-F238E27FC236}">
                <a16:creationId xmlns:a16="http://schemas.microsoft.com/office/drawing/2014/main" id="{08D59DB0-9F67-77A1-0416-7B70B64B0C97}"/>
              </a:ext>
            </a:extLst>
          </p:cNvPr>
          <p:cNvSpPr txBox="1">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altLang="es-ES" sz="2400" b="1">
                <a:latin typeface="Times New Roman" panose="02020603050405020304" pitchFamily="18" charset="0"/>
                <a:cs typeface="Times New Roman" panose="02020603050405020304" pitchFamily="18" charset="0"/>
              </a:rPr>
              <a:t>Fuente en movimiento y receptor en movimiento</a:t>
            </a:r>
          </a:p>
          <a:p>
            <a:pPr>
              <a:spcBef>
                <a:spcPct val="0"/>
              </a:spcBef>
              <a:buFontTx/>
              <a:buNone/>
            </a:pPr>
            <a:r>
              <a:rPr lang="es-MX" altLang="es-ES" sz="2400">
                <a:latin typeface="Times New Roman" panose="02020603050405020304" pitchFamily="18" charset="0"/>
                <a:cs typeface="Times New Roman" panose="02020603050405020304" pitchFamily="18" charset="0"/>
              </a:rPr>
              <a:t>Suponga ahora que la fuente </a:t>
            </a:r>
            <a:r>
              <a:rPr lang="es-MX" altLang="es-ES" sz="2400" b="1">
                <a:latin typeface="Times New Roman" panose="02020603050405020304" pitchFamily="18" charset="0"/>
                <a:cs typeface="Times New Roman" panose="02020603050405020304" pitchFamily="18" charset="0"/>
              </a:rPr>
              <a:t>también se mueve</a:t>
            </a:r>
            <a:r>
              <a:rPr lang="es-MX" altLang="es-ES" sz="2400">
                <a:latin typeface="Times New Roman" panose="02020603050405020304" pitchFamily="18" charset="0"/>
                <a:cs typeface="Times New Roman" panose="02020603050405020304" pitchFamily="18" charset="0"/>
              </a:rPr>
              <a:t>, con velocidad constante  </a:t>
            </a:r>
            <a:r>
              <a:rPr lang="es-MX" altLang="es-ES" sz="2400" b="1" i="1" err="1">
                <a:latin typeface="Times New Roman" panose="02020603050405020304" pitchFamily="18" charset="0"/>
                <a:cs typeface="Times New Roman" panose="02020603050405020304" pitchFamily="18" charset="0"/>
              </a:rPr>
              <a:t>v</a:t>
            </a:r>
            <a:r>
              <a:rPr lang="es-MX" altLang="es-ES" sz="2400" baseline="-25000" err="1">
                <a:latin typeface="Times New Roman" panose="02020603050405020304" pitchFamily="18" charset="0"/>
                <a:cs typeface="Times New Roman" panose="02020603050405020304" pitchFamily="18" charset="0"/>
              </a:rPr>
              <a:t>S</a:t>
            </a:r>
            <a:r>
              <a:rPr lang="es-MX" altLang="es-ES" sz="2400">
                <a:latin typeface="Times New Roman" panose="02020603050405020304" pitchFamily="18" charset="0"/>
                <a:cs typeface="Times New Roman" panose="02020603050405020304" pitchFamily="18" charset="0"/>
              </a:rPr>
              <a:t> (figura). </a:t>
            </a:r>
          </a:p>
          <a:p>
            <a:pPr>
              <a:spcBef>
                <a:spcPct val="0"/>
              </a:spcBef>
              <a:buFontTx/>
              <a:buNone/>
            </a:pPr>
            <a:r>
              <a:rPr lang="es-MX" altLang="es-ES" sz="2400">
                <a:latin typeface="Times New Roman" panose="02020603050405020304" pitchFamily="18" charset="0"/>
                <a:cs typeface="Times New Roman" panose="02020603050405020304" pitchFamily="18" charset="0"/>
              </a:rPr>
              <a:t>La rapidez de propagación de la onda relativa al medio (aire) sigue siendo </a:t>
            </a:r>
            <a:r>
              <a:rPr lang="es-MX" altLang="es-ES" sz="2400" b="1" i="1">
                <a:latin typeface="Times New Roman" panose="02020603050405020304" pitchFamily="18" charset="0"/>
                <a:cs typeface="Times New Roman" panose="02020603050405020304" pitchFamily="18" charset="0"/>
              </a:rPr>
              <a:t>v</a:t>
            </a:r>
            <a:r>
              <a:rPr lang="es-MX" altLang="es-ES" sz="2400" i="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y está determinada por las propiedades del medio y </a:t>
            </a:r>
            <a:r>
              <a:rPr lang="es-MX" altLang="es-ES" sz="2400" b="1" i="1">
                <a:latin typeface="Times New Roman" panose="02020603050405020304" pitchFamily="18" charset="0"/>
                <a:cs typeface="Times New Roman" panose="02020603050405020304" pitchFamily="18" charset="0"/>
              </a:rPr>
              <a:t>no cambia por el movimiento de la fuente</a:t>
            </a:r>
            <a:r>
              <a:rPr lang="es-MX" altLang="es-ES" sz="2400">
                <a:latin typeface="Times New Roman" panose="02020603050405020304" pitchFamily="18" charset="0"/>
                <a:cs typeface="Times New Roman" panose="02020603050405020304" pitchFamily="18" charset="0"/>
              </a:rPr>
              <a:t>. </a:t>
            </a:r>
          </a:p>
          <a:p>
            <a:pPr>
              <a:spcBef>
                <a:spcPct val="0"/>
              </a:spcBef>
              <a:buFontTx/>
              <a:buNone/>
            </a:pPr>
            <a:r>
              <a:rPr lang="es-MX" altLang="es-ES" sz="2400">
                <a:latin typeface="Times New Roman" panose="02020603050405020304" pitchFamily="18" charset="0"/>
                <a:cs typeface="Times New Roman" panose="02020603050405020304" pitchFamily="18" charset="0"/>
              </a:rPr>
              <a:t>Sin embargo, la longitud de onda ya no es igual a </a:t>
            </a:r>
            <a:r>
              <a:rPr lang="es-MX" altLang="es-ES" sz="2400" i="1">
                <a:latin typeface="Times New Roman" panose="02020603050405020304" pitchFamily="18" charset="0"/>
                <a:cs typeface="Times New Roman" panose="02020603050405020304" pitchFamily="18" charset="0"/>
              </a:rPr>
              <a:t>v/</a:t>
            </a:r>
            <a:r>
              <a:rPr lang="es-MX" altLang="es-ES" sz="2400" i="1" err="1">
                <a:latin typeface="Times New Roman" panose="02020603050405020304" pitchFamily="18" charset="0"/>
                <a:cs typeface="Times New Roman" panose="02020603050405020304" pitchFamily="18" charset="0"/>
              </a:rPr>
              <a:t>f</a:t>
            </a:r>
            <a:r>
              <a:rPr lang="es-MX" altLang="es-ES" sz="2400" baseline="-25000" err="1">
                <a:latin typeface="Times New Roman" panose="02020603050405020304" pitchFamily="18" charset="0"/>
                <a:cs typeface="Times New Roman" panose="02020603050405020304" pitchFamily="18" charset="0"/>
              </a:rPr>
              <a:t>S</a:t>
            </a:r>
            <a:r>
              <a:rPr lang="es-MX" altLang="es-ES" sz="2400" err="1">
                <a:latin typeface="Times New Roman" panose="02020603050405020304" pitchFamily="18" charset="0"/>
                <a:cs typeface="Times New Roman" panose="02020603050405020304" pitchFamily="18" charset="0"/>
              </a:rPr>
              <a:t>.</a:t>
            </a:r>
            <a:r>
              <a:rPr lang="es-MX" altLang="es-ES" sz="2400">
                <a:latin typeface="Times New Roman" panose="02020603050405020304" pitchFamily="18" charset="0"/>
                <a:cs typeface="Times New Roman" panose="02020603050405020304" pitchFamily="18" charset="0"/>
              </a:rPr>
              <a:t> </a:t>
            </a:r>
          </a:p>
          <a:p>
            <a:pPr>
              <a:spcBef>
                <a:spcPct val="0"/>
              </a:spcBef>
              <a:buFontTx/>
              <a:buNone/>
            </a:pPr>
            <a:r>
              <a:rPr lang="es-MX" altLang="es-ES" sz="2400">
                <a:latin typeface="Times New Roman" panose="02020603050405020304" pitchFamily="18" charset="0"/>
                <a:cs typeface="Times New Roman" panose="02020603050405020304" pitchFamily="18" charset="0"/>
              </a:rPr>
              <a:t>El tiempo que tarda en emitirse un ciclo de la onda es el periodo </a:t>
            </a:r>
            <a:r>
              <a:rPr lang="es-MX" altLang="es-ES" sz="2400" i="1">
                <a:latin typeface="Times New Roman" panose="02020603050405020304" pitchFamily="18" charset="0"/>
                <a:cs typeface="Times New Roman" panose="02020603050405020304" pitchFamily="18" charset="0"/>
              </a:rPr>
              <a:t>T </a:t>
            </a:r>
            <a:r>
              <a:rPr lang="es-MX" altLang="es-ES" sz="2400">
                <a:latin typeface="Times New Roman" panose="02020603050405020304" pitchFamily="18" charset="0"/>
                <a:cs typeface="Times New Roman" panose="02020603050405020304" pitchFamily="18" charset="0"/>
              </a:rPr>
              <a:t>= 1/</a:t>
            </a:r>
            <a:r>
              <a:rPr lang="es-MX" altLang="es-ES" sz="2400" i="1" err="1">
                <a:latin typeface="Times New Roman" panose="02020603050405020304" pitchFamily="18" charset="0"/>
                <a:cs typeface="Times New Roman" panose="02020603050405020304" pitchFamily="18" charset="0"/>
              </a:rPr>
              <a:t>f</a:t>
            </a:r>
            <a:r>
              <a:rPr lang="es-MX" altLang="es-ES" sz="2400" baseline="-25000" err="1">
                <a:latin typeface="Times New Roman" panose="02020603050405020304" pitchFamily="18" charset="0"/>
                <a:cs typeface="Times New Roman" panose="02020603050405020304" pitchFamily="18" charset="0"/>
              </a:rPr>
              <a:t>S</a:t>
            </a:r>
            <a:r>
              <a:rPr lang="es-MX" altLang="es-ES" sz="2400" err="1">
                <a:latin typeface="Times New Roman" panose="02020603050405020304" pitchFamily="18" charset="0"/>
                <a:cs typeface="Times New Roman" panose="02020603050405020304" pitchFamily="18" charset="0"/>
              </a:rPr>
              <a:t>.</a:t>
            </a:r>
            <a:r>
              <a:rPr lang="es-MX" altLang="es-ES" sz="2400">
                <a:latin typeface="Times New Roman" panose="02020603050405020304" pitchFamily="18" charset="0"/>
                <a:cs typeface="Times New Roman" panose="02020603050405020304" pitchFamily="18" charset="0"/>
              </a:rPr>
              <a:t> </a:t>
            </a:r>
          </a:p>
          <a:p>
            <a:pPr>
              <a:spcBef>
                <a:spcPct val="0"/>
              </a:spcBef>
              <a:buFontTx/>
              <a:buNone/>
            </a:pPr>
            <a:r>
              <a:rPr lang="es-MX" altLang="es-ES" sz="2400">
                <a:latin typeface="Times New Roman" panose="02020603050405020304" pitchFamily="18" charset="0"/>
                <a:cs typeface="Times New Roman" panose="02020603050405020304" pitchFamily="18" charset="0"/>
              </a:rPr>
              <a:t>Durante este tiempo, la onda viaja una distancia </a:t>
            </a:r>
            <a:r>
              <a:rPr lang="es-MX" altLang="es-ES" sz="2400" i="1" err="1">
                <a:latin typeface="Times New Roman" panose="02020603050405020304" pitchFamily="18" charset="0"/>
                <a:cs typeface="Times New Roman" panose="02020603050405020304" pitchFamily="18" charset="0"/>
              </a:rPr>
              <a:t>vT</a:t>
            </a:r>
            <a:r>
              <a:rPr lang="es-MX" altLang="es-ES" sz="2400" i="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 </a:t>
            </a:r>
            <a:r>
              <a:rPr lang="es-MX" altLang="es-ES" sz="2400" i="1">
                <a:latin typeface="Times New Roman" panose="02020603050405020304" pitchFamily="18" charset="0"/>
                <a:cs typeface="Times New Roman" panose="02020603050405020304" pitchFamily="18" charset="0"/>
              </a:rPr>
              <a:t>v</a:t>
            </a:r>
            <a:r>
              <a:rPr lang="es-MX" altLang="es-ES" sz="2400">
                <a:latin typeface="Times New Roman" panose="02020603050405020304" pitchFamily="18" charset="0"/>
                <a:cs typeface="Times New Roman" panose="02020603050405020304" pitchFamily="18" charset="0"/>
              </a:rPr>
              <a:t>/</a:t>
            </a:r>
            <a:r>
              <a:rPr lang="es-MX" altLang="es-ES" sz="2400" i="1" err="1">
                <a:latin typeface="Times New Roman" panose="02020603050405020304" pitchFamily="18" charset="0"/>
                <a:cs typeface="Times New Roman" panose="02020603050405020304" pitchFamily="18" charset="0"/>
              </a:rPr>
              <a:t>f</a:t>
            </a:r>
            <a:r>
              <a:rPr lang="es-MX" altLang="es-ES" sz="2400" baseline="-25000" err="1">
                <a:latin typeface="Times New Roman" panose="02020603050405020304" pitchFamily="18" charset="0"/>
                <a:cs typeface="Times New Roman" panose="02020603050405020304" pitchFamily="18" charset="0"/>
              </a:rPr>
              <a:t>S</a:t>
            </a:r>
            <a:r>
              <a:rPr lang="es-MX" altLang="es-ES" sz="2400">
                <a:latin typeface="Times New Roman" panose="02020603050405020304" pitchFamily="18" charset="0"/>
                <a:cs typeface="Times New Roman" panose="02020603050405020304" pitchFamily="18" charset="0"/>
              </a:rPr>
              <a:t> y la fuente se mueve una distancia </a:t>
            </a:r>
            <a:r>
              <a:rPr lang="es-MX" altLang="es-ES" sz="2400" i="1" err="1">
                <a:latin typeface="Times New Roman" panose="02020603050405020304" pitchFamily="18" charset="0"/>
                <a:cs typeface="Times New Roman" panose="02020603050405020304" pitchFamily="18" charset="0"/>
              </a:rPr>
              <a:t>v</a:t>
            </a:r>
            <a:r>
              <a:rPr lang="es-MX" altLang="es-ES" sz="2400" baseline="-25000" err="1">
                <a:latin typeface="Times New Roman" panose="02020603050405020304" pitchFamily="18" charset="0"/>
                <a:cs typeface="Times New Roman" panose="02020603050405020304" pitchFamily="18" charset="0"/>
              </a:rPr>
              <a:t>S</a:t>
            </a:r>
            <a:r>
              <a:rPr lang="es-MX" altLang="es-ES" sz="2400" i="1" err="1">
                <a:latin typeface="Times New Roman" panose="02020603050405020304" pitchFamily="18" charset="0"/>
                <a:cs typeface="Times New Roman" panose="02020603050405020304" pitchFamily="18" charset="0"/>
              </a:rPr>
              <a:t>T</a:t>
            </a:r>
            <a:r>
              <a:rPr lang="es-MX" altLang="es-ES" sz="2400" i="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 </a:t>
            </a:r>
            <a:r>
              <a:rPr lang="es-MX" altLang="es-ES" sz="2400" i="1" err="1">
                <a:latin typeface="Times New Roman" panose="02020603050405020304" pitchFamily="18" charset="0"/>
                <a:cs typeface="Times New Roman" panose="02020603050405020304" pitchFamily="18" charset="0"/>
              </a:rPr>
              <a:t>v</a:t>
            </a:r>
            <a:r>
              <a:rPr lang="es-MX" altLang="es-ES" sz="2400" baseline="-25000" err="1">
                <a:latin typeface="Times New Roman" panose="02020603050405020304" pitchFamily="18" charset="0"/>
                <a:cs typeface="Times New Roman" panose="02020603050405020304" pitchFamily="18" charset="0"/>
              </a:rPr>
              <a:t>S</a:t>
            </a:r>
            <a:r>
              <a:rPr lang="es-MX" altLang="es-ES" sz="2400">
                <a:latin typeface="Times New Roman" panose="02020603050405020304" pitchFamily="18" charset="0"/>
                <a:cs typeface="Times New Roman" panose="02020603050405020304" pitchFamily="18" charset="0"/>
              </a:rPr>
              <a:t>/</a:t>
            </a:r>
            <a:r>
              <a:rPr lang="es-MX" altLang="es-ES" sz="2400" i="1" err="1">
                <a:latin typeface="Times New Roman" panose="02020603050405020304" pitchFamily="18" charset="0"/>
                <a:cs typeface="Times New Roman" panose="02020603050405020304" pitchFamily="18" charset="0"/>
              </a:rPr>
              <a:t>f</a:t>
            </a:r>
            <a:r>
              <a:rPr lang="es-MX" altLang="es-ES" sz="2400" baseline="-25000" err="1">
                <a:latin typeface="Times New Roman" panose="02020603050405020304" pitchFamily="18" charset="0"/>
                <a:cs typeface="Times New Roman" panose="02020603050405020304" pitchFamily="18" charset="0"/>
              </a:rPr>
              <a:t>S</a:t>
            </a:r>
            <a:r>
              <a:rPr lang="es-MX" altLang="es-ES" sz="2400" err="1">
                <a:latin typeface="Times New Roman" panose="02020603050405020304" pitchFamily="18" charset="0"/>
                <a:cs typeface="Times New Roman" panose="02020603050405020304" pitchFamily="18" charset="0"/>
              </a:rPr>
              <a:t>.</a:t>
            </a:r>
            <a:r>
              <a:rPr lang="es-MX" altLang="es-ES" sz="2400">
                <a:latin typeface="Times New Roman" panose="02020603050405020304" pitchFamily="18" charset="0"/>
                <a:cs typeface="Times New Roman" panose="02020603050405020304" pitchFamily="18" charset="0"/>
              </a:rPr>
              <a:t> </a:t>
            </a:r>
          </a:p>
          <a:p>
            <a:pPr>
              <a:spcBef>
                <a:spcPct val="0"/>
              </a:spcBef>
              <a:buFontTx/>
              <a:buNone/>
            </a:pPr>
            <a:r>
              <a:rPr lang="es-MX" altLang="es-ES" sz="2400">
                <a:latin typeface="Times New Roman" panose="02020603050405020304" pitchFamily="18" charset="0"/>
                <a:cs typeface="Times New Roman" panose="02020603050405020304" pitchFamily="18" charset="0"/>
              </a:rPr>
              <a:t>La longitud de onda es la distancia entre crestas sucesivas, y depende del </a:t>
            </a:r>
            <a:r>
              <a:rPr lang="es-MX" altLang="es-ES" sz="2400" b="1" i="1">
                <a:latin typeface="Times New Roman" panose="02020603050405020304" pitchFamily="18" charset="0"/>
                <a:cs typeface="Times New Roman" panose="02020603050405020304" pitchFamily="18" charset="0"/>
              </a:rPr>
              <a:t>desplazamiento</a:t>
            </a:r>
            <a:r>
              <a:rPr lang="es-MX" altLang="es-ES" sz="2400">
                <a:latin typeface="Times New Roman" panose="02020603050405020304" pitchFamily="18" charset="0"/>
                <a:cs typeface="Times New Roman" panose="02020603050405020304" pitchFamily="18" charset="0"/>
              </a:rPr>
              <a:t> </a:t>
            </a:r>
            <a:r>
              <a:rPr lang="es-MX" altLang="es-ES" sz="2400" b="1" i="1">
                <a:latin typeface="Times New Roman" panose="02020603050405020304" pitchFamily="18" charset="0"/>
                <a:cs typeface="Times New Roman" panose="02020603050405020304" pitchFamily="18" charset="0"/>
              </a:rPr>
              <a:t>relativo</a:t>
            </a:r>
            <a:r>
              <a:rPr lang="es-MX" altLang="es-ES" sz="2400" i="1">
                <a:latin typeface="Times New Roman" panose="02020603050405020304" pitchFamily="18" charset="0"/>
                <a:cs typeface="Times New Roman" panose="02020603050405020304" pitchFamily="18" charset="0"/>
              </a:rPr>
              <a:t> </a:t>
            </a:r>
            <a:r>
              <a:rPr lang="es-MX" altLang="es-ES" sz="2400">
                <a:latin typeface="Times New Roman" panose="02020603050405020304" pitchFamily="18" charset="0"/>
                <a:cs typeface="Times New Roman" panose="02020603050405020304" pitchFamily="18" charset="0"/>
              </a:rPr>
              <a:t>de la fuente y la onda.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02CF3053-D3C4-B51C-4543-338D4550E9B7}"/>
              </a:ext>
            </a:extLst>
          </p:cNvPr>
          <p:cNvSpPr>
            <a:spLocks noGrp="1"/>
          </p:cNvSpPr>
          <p:nvPr>
            <p:ph idx="1"/>
          </p:nvPr>
        </p:nvSpPr>
        <p:spPr>
          <a:xfrm>
            <a:off x="0" y="0"/>
            <a:ext cx="9144000" cy="3752850"/>
          </a:xfrm>
        </p:spPr>
        <p:txBody>
          <a:bodyPr/>
          <a:lstStyle/>
          <a:p>
            <a:pPr>
              <a:defRPr/>
            </a:pPr>
            <a:r>
              <a:rPr lang="es-ES_tradnl" altLang="es-ES" b="1">
                <a:latin typeface="Times New Roman" panose="02020603050405020304" pitchFamily="18" charset="0"/>
                <a:cs typeface="Times New Roman" panose="02020603050405020304" pitchFamily="18" charset="0"/>
              </a:rPr>
              <a:t>ECO</a:t>
            </a:r>
            <a:r>
              <a:rPr lang="es-ES_tradnl" altLang="es-ES">
                <a:latin typeface="Times New Roman" panose="02020603050405020304" pitchFamily="18" charset="0"/>
                <a:cs typeface="Times New Roman" panose="02020603050405020304" pitchFamily="18" charset="0"/>
              </a:rPr>
              <a:t>: Se produce cuando el sonido se refleja sobre</a:t>
            </a:r>
          </a:p>
          <a:p>
            <a:pPr marL="0" indent="0">
              <a:buFont typeface="Arial" panose="020B0604020202020204" pitchFamily="34" charset="0"/>
              <a:buNone/>
              <a:defRPr/>
            </a:pPr>
            <a:r>
              <a:rPr lang="es-ES_tradnl" altLang="es-ES">
                <a:latin typeface="Times New Roman" panose="02020603050405020304" pitchFamily="18" charset="0"/>
                <a:cs typeface="Times New Roman" panose="02020603050405020304" pitchFamily="18" charset="0"/>
              </a:rPr>
              <a:t>una superficie que se encuentra, como mínimo, a </a:t>
            </a:r>
          </a:p>
          <a:p>
            <a:pPr marL="0" indent="0">
              <a:buFont typeface="Arial" panose="020B0604020202020204" pitchFamily="34" charset="0"/>
              <a:buNone/>
              <a:defRPr/>
            </a:pPr>
            <a:r>
              <a:rPr lang="es-ES_tradnl" altLang="es-ES">
                <a:latin typeface="Times New Roman" panose="02020603050405020304" pitchFamily="18" charset="0"/>
                <a:cs typeface="Times New Roman" panose="02020603050405020304" pitchFamily="18" charset="0"/>
              </a:rPr>
              <a:t>17 m de distancia del emisor.</a:t>
            </a:r>
          </a:p>
          <a:p>
            <a:pPr>
              <a:defRPr/>
            </a:pPr>
            <a:r>
              <a:rPr lang="en-US" altLang="es-ES" b="1">
                <a:latin typeface="Times New Roman" panose="02020603050405020304" pitchFamily="18" charset="0"/>
                <a:cs typeface="Times New Roman" panose="02020603050405020304" pitchFamily="18" charset="0"/>
              </a:rPr>
              <a:t>R</a:t>
            </a:r>
            <a:r>
              <a:rPr lang="es-ES_tradnl" altLang="es-ES" b="1">
                <a:latin typeface="Times New Roman" panose="02020603050405020304" pitchFamily="18" charset="0"/>
                <a:cs typeface="Times New Roman" panose="02020603050405020304" pitchFamily="18" charset="0"/>
              </a:rPr>
              <a:t>EVERBERACIÓN</a:t>
            </a:r>
            <a:r>
              <a:rPr lang="es-ES_tradnl" altLang="es-ES">
                <a:latin typeface="Times New Roman" panose="02020603050405020304" pitchFamily="18" charset="0"/>
                <a:cs typeface="Times New Roman" panose="02020603050405020304" pitchFamily="18" charset="0"/>
              </a:rPr>
              <a:t>: Se produce cuando el sonido</a:t>
            </a:r>
          </a:p>
          <a:p>
            <a:pPr marL="0" indent="0">
              <a:buFont typeface="Arial" panose="020B0604020202020204" pitchFamily="34" charset="0"/>
              <a:buNone/>
              <a:defRPr/>
            </a:pPr>
            <a:r>
              <a:rPr lang="es-ES_tradnl" altLang="es-ES">
                <a:latin typeface="Times New Roman" panose="02020603050405020304" pitchFamily="18" charset="0"/>
                <a:cs typeface="Times New Roman" panose="02020603050405020304" pitchFamily="18" charset="0"/>
              </a:rPr>
              <a:t> se refleja sobre una superficie que se encuentra, como máximo, a 17 m de distancia del emisor.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5">
            <a:extLst>
              <a:ext uri="{FF2B5EF4-FFF2-40B4-BE49-F238E27FC236}">
                <a16:creationId xmlns:a16="http://schemas.microsoft.com/office/drawing/2014/main" id="{4E468701-48F7-9DEB-7DB8-2BACF12E80DA}"/>
              </a:ext>
            </a:extLst>
          </p:cNvPr>
          <p:cNvSpPr txBox="1">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Como muestra la figura, éste es diferente adelante y atrás de la fuente. </a:t>
            </a:r>
          </a:p>
          <a:p>
            <a:pPr>
              <a:spcBef>
                <a:spcPct val="0"/>
              </a:spcBef>
              <a:buFontTx/>
              <a:buNone/>
            </a:pPr>
            <a:r>
              <a:rPr lang="es-MX" altLang="es-ES" sz="2400">
                <a:latin typeface="Times New Roman" panose="02020603050405020304" pitchFamily="18" charset="0"/>
                <a:cs typeface="Times New Roman" panose="02020603050405020304" pitchFamily="18" charset="0"/>
              </a:rPr>
              <a:t>En la región a la derecha de la fuente en la figura (es decir, adelante de la fuente), la longitud de onda es:</a:t>
            </a:r>
            <a:endParaRPr lang="es-ES" altLang="es-ES" sz="2400">
              <a:latin typeface="Times New Roman" panose="02020603050405020304" pitchFamily="18" charset="0"/>
              <a:cs typeface="Times New Roman" panose="02020603050405020304" pitchFamily="18" charset="0"/>
            </a:endParaRPr>
          </a:p>
        </p:txBody>
      </p:sp>
      <p:pic>
        <p:nvPicPr>
          <p:cNvPr id="44035" name="Imagen 7">
            <a:extLst>
              <a:ext uri="{FF2B5EF4-FFF2-40B4-BE49-F238E27FC236}">
                <a16:creationId xmlns:a16="http://schemas.microsoft.com/office/drawing/2014/main" id="{B86939EE-6458-6515-E861-C03C7CE71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1196975"/>
            <a:ext cx="71850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1F2EDD05-68F3-DCC5-1BAD-C478F970A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08" r="1521"/>
          <a:stretch>
            <a:fillRect/>
          </a:stretch>
        </p:blipFill>
        <p:spPr bwMode="auto">
          <a:xfrm>
            <a:off x="1177448" y="2241551"/>
            <a:ext cx="7138459"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uadroTexto 5">
            <a:extLst>
              <a:ext uri="{FF2B5EF4-FFF2-40B4-BE49-F238E27FC236}">
                <a16:creationId xmlns:a16="http://schemas.microsoft.com/office/drawing/2014/main" id="{E642DF85-6158-AFD3-17B6-F83C07F3DE47}"/>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En la región a la izquierda de la fuente (es decir, atrás de ella), es:</a:t>
            </a:r>
            <a:endParaRPr lang="es-ES" altLang="es-ES" sz="2400">
              <a:latin typeface="Times New Roman" panose="02020603050405020304" pitchFamily="18" charset="0"/>
              <a:cs typeface="Times New Roman" panose="02020603050405020304" pitchFamily="18" charset="0"/>
            </a:endParaRPr>
          </a:p>
        </p:txBody>
      </p:sp>
      <p:pic>
        <p:nvPicPr>
          <p:cNvPr id="45059" name="Imagen 2">
            <a:extLst>
              <a:ext uri="{FF2B5EF4-FFF2-40B4-BE49-F238E27FC236}">
                <a16:creationId xmlns:a16="http://schemas.microsoft.com/office/drawing/2014/main" id="{11AE9031-97C2-D0F6-3E1A-7D95A7C6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657225"/>
            <a:ext cx="5724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CuadroTexto 4">
            <a:extLst>
              <a:ext uri="{FF2B5EF4-FFF2-40B4-BE49-F238E27FC236}">
                <a16:creationId xmlns:a16="http://schemas.microsoft.com/office/drawing/2014/main" id="{CF3484C7-13E9-9EF6-25A6-619440987E10}"/>
              </a:ext>
            </a:extLst>
          </p:cNvPr>
          <p:cNvSpPr txBox="1">
            <a:spLocks noChangeArrowheads="1"/>
          </p:cNvSpPr>
          <p:nvPr/>
        </p:nvSpPr>
        <p:spPr bwMode="auto">
          <a:xfrm>
            <a:off x="0" y="1736725"/>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ES" sz="2400">
                <a:latin typeface="Times New Roman" panose="02020603050405020304" pitchFamily="18" charset="0"/>
                <a:cs typeface="Times New Roman" panose="02020603050405020304" pitchFamily="18" charset="0"/>
              </a:rPr>
              <a:t>Las ondas adelante y atrás de la fuente se comprimen y se estiran, respectivamente, por el movimiento de la fuente.</a:t>
            </a:r>
          </a:p>
          <a:p>
            <a:pPr>
              <a:spcBef>
                <a:spcPct val="0"/>
              </a:spcBef>
              <a:buFontTx/>
              <a:buNone/>
            </a:pPr>
            <a:r>
              <a:rPr lang="es-MX" altLang="es-ES" sz="2400">
                <a:latin typeface="Times New Roman" panose="02020603050405020304" pitchFamily="18" charset="0"/>
                <a:cs typeface="Times New Roman" panose="02020603050405020304" pitchFamily="18" charset="0"/>
              </a:rPr>
              <a:t>Para obtener la frecuencia que oye el receptor detrás de la fuente, sustituimos:</a:t>
            </a:r>
            <a:endParaRPr lang="es-ES" altLang="es-ES" sz="2400">
              <a:latin typeface="Times New Roman" panose="02020603050405020304" pitchFamily="18" charset="0"/>
              <a:cs typeface="Times New Roman" panose="02020603050405020304" pitchFamily="18" charset="0"/>
            </a:endParaRPr>
          </a:p>
        </p:txBody>
      </p:sp>
      <p:pic>
        <p:nvPicPr>
          <p:cNvPr id="45061" name="Imagen 8">
            <a:extLst>
              <a:ext uri="{FF2B5EF4-FFF2-40B4-BE49-F238E27FC236}">
                <a16:creationId xmlns:a16="http://schemas.microsoft.com/office/drawing/2014/main" id="{1FD70005-4232-45BB-D68F-F686EDDB4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3209925"/>
            <a:ext cx="4381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agen 10">
            <a:extLst>
              <a:ext uri="{FF2B5EF4-FFF2-40B4-BE49-F238E27FC236}">
                <a16:creationId xmlns:a16="http://schemas.microsoft.com/office/drawing/2014/main" id="{9DCDDF8E-CAF0-4EBA-26FC-635DE67CF2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 y="4724400"/>
            <a:ext cx="9144000" cy="198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296AA1C7-BD81-155A-ED9E-7C98C3720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8" r="1521"/>
          <a:stretch>
            <a:fillRect/>
          </a:stretch>
        </p:blipFill>
        <p:spPr bwMode="auto">
          <a:xfrm>
            <a:off x="0" y="944563"/>
            <a:ext cx="9144000" cy="59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4 Rectángulo">
            <a:extLst>
              <a:ext uri="{FF2B5EF4-FFF2-40B4-BE49-F238E27FC236}">
                <a16:creationId xmlns:a16="http://schemas.microsoft.com/office/drawing/2014/main" id="{FD506482-ABD4-895C-7917-B57B1FAD43B7}"/>
              </a:ext>
            </a:extLst>
          </p:cNvPr>
          <p:cNvSpPr>
            <a:spLocks noChangeArrowheads="1"/>
          </p:cNvSpPr>
          <p:nvPr/>
        </p:nvSpPr>
        <p:spPr bwMode="auto">
          <a:xfrm>
            <a:off x="0" y="793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400">
                <a:latin typeface="Times New Roman" panose="02020603050405020304" pitchFamily="18" charset="0"/>
                <a:cs typeface="Times New Roman" panose="02020603050405020304" pitchFamily="18" charset="0"/>
              </a:rPr>
              <a:t>Las crestas de ondas emitidas por una fuente móvil se juntan al frente de la fuente (a la derecha en este caso) y se separan detrás (a la izquierda aquí).</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sultado de imagen para efecto doppler">
            <a:extLst>
              <a:ext uri="{FF2B5EF4-FFF2-40B4-BE49-F238E27FC236}">
                <a16:creationId xmlns:a16="http://schemas.microsoft.com/office/drawing/2014/main" id="{775205FB-D40A-8709-2BB0-EB9EA38D5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908050"/>
            <a:ext cx="9155113"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 efecto Doppler      UP.mp4">
            <a:hlinkClick r:id="" action="ppaction://media"/>
            <a:extLst>
              <a:ext uri="{FF2B5EF4-FFF2-40B4-BE49-F238E27FC236}">
                <a16:creationId xmlns:a16="http://schemas.microsoft.com/office/drawing/2014/main" id="{3A27E7A8-E955-267F-38F6-C18842D29880}"/>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22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iosidades sobre el Efecto Dopple.mp4">
            <a:hlinkClick r:id="" action="ppaction://media"/>
            <a:extLst>
              <a:ext uri="{FF2B5EF4-FFF2-40B4-BE49-F238E27FC236}">
                <a16:creationId xmlns:a16="http://schemas.microsoft.com/office/drawing/2014/main" id="{BE593665-00A6-481A-EC5C-43D0B024A5FF}"/>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4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BF6C88AC-BD6A-415A-B11E-D581D898F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255" b="2126"/>
          <a:stretch>
            <a:fillRect/>
          </a:stretch>
        </p:blipFill>
        <p:spPr bwMode="auto">
          <a:xfrm>
            <a:off x="1588" y="0"/>
            <a:ext cx="91440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5">
            <a:extLst>
              <a:ext uri="{FF2B5EF4-FFF2-40B4-BE49-F238E27FC236}">
                <a16:creationId xmlns:a16="http://schemas.microsoft.com/office/drawing/2014/main" id="{9744A4E6-3E9D-860C-EBD8-1E0E57D04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72188"/>
            <a:ext cx="563880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3">
            <a:extLst>
              <a:ext uri="{FF2B5EF4-FFF2-40B4-BE49-F238E27FC236}">
                <a16:creationId xmlns:a16="http://schemas.microsoft.com/office/drawing/2014/main" id="{D9F8D1F5-80A6-77EF-DA7E-F157B7836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259"/>
          <a:stretch>
            <a:fillRect/>
          </a:stretch>
        </p:blipFill>
        <p:spPr bwMode="auto">
          <a:xfrm>
            <a:off x="1514475" y="4679950"/>
            <a:ext cx="61182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4">
            <a:extLst>
              <a:ext uri="{FF2B5EF4-FFF2-40B4-BE49-F238E27FC236}">
                <a16:creationId xmlns:a16="http://schemas.microsoft.com/office/drawing/2014/main" id="{E59E6C3A-FCA9-B03F-339C-20C3CE239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589"/>
          <a:stretch>
            <a:fillRect/>
          </a:stretch>
        </p:blipFill>
        <p:spPr bwMode="auto">
          <a:xfrm>
            <a:off x="1622425" y="5373688"/>
            <a:ext cx="58388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4AFB03DE-AE5D-63DA-7FF0-E116D42AD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F388E03F-9ECD-2417-ECF9-76EC75610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863"/>
            <a:ext cx="9144000" cy="53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6B8ED6F6-223A-F573-F6F5-D0327E96F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eco ecoso">
            <a:extLst>
              <a:ext uri="{FF2B5EF4-FFF2-40B4-BE49-F238E27FC236}">
                <a16:creationId xmlns:a16="http://schemas.microsoft.com/office/drawing/2014/main" id="{C2F590DA-3B41-AD6F-D9EF-7BA13C9F2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1850B41B-744D-2B97-CE89-352369BF5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25"/>
            <a:ext cx="91440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n relacionada">
            <a:extLst>
              <a:ext uri="{FF2B5EF4-FFF2-40B4-BE49-F238E27FC236}">
                <a16:creationId xmlns:a16="http://schemas.microsoft.com/office/drawing/2014/main" id="{8514150E-F4D9-3D95-1129-C0A7950F8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29" t="3867" b="13275"/>
          <a:stretch>
            <a:fillRect/>
          </a:stretch>
        </p:blipFill>
        <p:spPr bwMode="auto">
          <a:xfrm>
            <a:off x="0" y="258763"/>
            <a:ext cx="9144000"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a:extLst>
              <a:ext uri="{FF2B5EF4-FFF2-40B4-BE49-F238E27FC236}">
                <a16:creationId xmlns:a16="http://schemas.microsoft.com/office/drawing/2014/main" id="{9513F3B5-B93A-376F-DCD9-D0151791D990}"/>
              </a:ext>
            </a:extLst>
          </p:cNvPr>
          <p:cNvSpPr>
            <a:spLocks noGrp="1"/>
          </p:cNvSpPr>
          <p:nvPr>
            <p:ph type="ftr" sz="quarter" idx="11"/>
          </p:nvPr>
        </p:nvSpPr>
        <p:spPr/>
        <p:txBody>
          <a:bodyPr/>
          <a:lstStyle/>
          <a:p>
            <a:pPr>
              <a:defRPr/>
            </a:pPr>
            <a:r>
              <a:rPr lang="es-ES" altLang="es-ES"/>
              <a:t>U.T.N. F.R.M - Sist. de Sonido</a:t>
            </a:r>
          </a:p>
        </p:txBody>
      </p:sp>
      <p:sp>
        <p:nvSpPr>
          <p:cNvPr id="12291" name="6 Marcador de número de diapositiva">
            <a:extLst>
              <a:ext uri="{FF2B5EF4-FFF2-40B4-BE49-F238E27FC236}">
                <a16:creationId xmlns:a16="http://schemas.microsoft.com/office/drawing/2014/main" id="{49120C0F-9CA5-A85A-BC13-7081FF525F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06AF42-0B85-4553-A6D3-339868342E00}" type="slidenum">
              <a:rPr lang="es-ES" altLang="es-ES" sz="1200" smtClean="0">
                <a:solidFill>
                  <a:srgbClr val="898989"/>
                </a:solidFill>
                <a:latin typeface="Arial" panose="020B0604020202020204" pitchFamily="34" charset="0"/>
              </a:rPr>
              <a:pPr>
                <a:spcBef>
                  <a:spcPct val="0"/>
                </a:spcBef>
                <a:buFontTx/>
                <a:buNone/>
              </a:pPr>
              <a:t>6</a:t>
            </a:fld>
            <a:endParaRPr lang="es-ES" altLang="es-ES" sz="1200">
              <a:solidFill>
                <a:srgbClr val="898989"/>
              </a:solidFill>
              <a:latin typeface="Arial" panose="020B0604020202020204" pitchFamily="34" charset="0"/>
            </a:endParaRPr>
          </a:p>
        </p:txBody>
      </p:sp>
      <p:sp>
        <p:nvSpPr>
          <p:cNvPr id="12292" name="Rectangle 2">
            <a:extLst>
              <a:ext uri="{FF2B5EF4-FFF2-40B4-BE49-F238E27FC236}">
                <a16:creationId xmlns:a16="http://schemas.microsoft.com/office/drawing/2014/main" id="{7A6CA2D0-D800-263F-3612-959949E1D195}"/>
              </a:ext>
            </a:extLst>
          </p:cNvPr>
          <p:cNvSpPr>
            <a:spLocks noGrp="1"/>
          </p:cNvSpPr>
          <p:nvPr>
            <p:ph type="title"/>
          </p:nvPr>
        </p:nvSpPr>
        <p:spPr>
          <a:xfrm>
            <a:off x="0" y="7938"/>
            <a:ext cx="9144000" cy="792162"/>
          </a:xfrm>
        </p:spPr>
        <p:txBody>
          <a:bodyPr/>
          <a:lstStyle/>
          <a:p>
            <a:r>
              <a:rPr lang="es-ES_tradnl" altLang="es-ES" sz="4000" b="1">
                <a:latin typeface="Times New Roman" panose="02020603050405020304" pitchFamily="18" charset="0"/>
                <a:cs typeface="Times New Roman" panose="02020603050405020304" pitchFamily="18" charset="0"/>
              </a:rPr>
              <a:t>Fenómenos relacionados con la reflexión</a:t>
            </a:r>
            <a:r>
              <a:rPr lang="es-ES" altLang="es-ES" sz="4000" b="1">
                <a:latin typeface="Times New Roman" panose="02020603050405020304" pitchFamily="18" charset="0"/>
                <a:cs typeface="Times New Roman" panose="02020603050405020304" pitchFamily="18" charset="0"/>
              </a:rPr>
              <a:t> </a:t>
            </a:r>
          </a:p>
        </p:txBody>
      </p:sp>
      <p:sp>
        <p:nvSpPr>
          <p:cNvPr id="12293" name="Rectangle 3">
            <a:extLst>
              <a:ext uri="{FF2B5EF4-FFF2-40B4-BE49-F238E27FC236}">
                <a16:creationId xmlns:a16="http://schemas.microsoft.com/office/drawing/2014/main" id="{BBF08A8C-C957-AF8E-B028-80F4EA10D944}"/>
              </a:ext>
            </a:extLst>
          </p:cNvPr>
          <p:cNvSpPr>
            <a:spLocks noGrp="1"/>
          </p:cNvSpPr>
          <p:nvPr>
            <p:ph type="body" sz="half" idx="2"/>
          </p:nvPr>
        </p:nvSpPr>
        <p:spPr>
          <a:xfrm>
            <a:off x="0" y="765175"/>
            <a:ext cx="9144000" cy="1289050"/>
          </a:xfrm>
        </p:spPr>
        <p:txBody>
          <a:bodyPr/>
          <a:lstStyle/>
          <a:p>
            <a:pPr algn="just">
              <a:lnSpc>
                <a:spcPct val="90000"/>
              </a:lnSpc>
              <a:buFontTx/>
              <a:buNone/>
            </a:pPr>
            <a:r>
              <a:rPr lang="es-ES" altLang="es-ES" sz="2400" b="1">
                <a:latin typeface="Times New Roman" panose="02020603050405020304" pitchFamily="18" charset="0"/>
                <a:cs typeface="Times New Roman" panose="02020603050405020304" pitchFamily="18" charset="0"/>
              </a:rPr>
              <a:t>Tiempo de Reverberación: TR60</a:t>
            </a:r>
            <a:endParaRPr lang="es-ES" altLang="es-ES" sz="2400">
              <a:latin typeface="Times New Roman" panose="02020603050405020304" pitchFamily="18" charset="0"/>
              <a:cs typeface="Times New Roman" panose="02020603050405020304" pitchFamily="18" charset="0"/>
            </a:endParaRPr>
          </a:p>
          <a:p>
            <a:pPr algn="just">
              <a:lnSpc>
                <a:spcPct val="90000"/>
              </a:lnSpc>
            </a:pPr>
            <a:r>
              <a:rPr lang="es-ES" altLang="es-ES" sz="2000">
                <a:latin typeface="Times New Roman" panose="02020603050405020304" pitchFamily="18" charset="0"/>
                <a:cs typeface="Times New Roman" panose="02020603050405020304" pitchFamily="18" charset="0"/>
              </a:rPr>
              <a:t>Se define como el tiempo </a:t>
            </a:r>
            <a:r>
              <a:rPr lang="es-ES" altLang="es-ES" sz="2000" b="1">
                <a:latin typeface="Times New Roman" panose="02020603050405020304" pitchFamily="18" charset="0"/>
                <a:cs typeface="Times New Roman" panose="02020603050405020304" pitchFamily="18" charset="0"/>
              </a:rPr>
              <a:t>T </a:t>
            </a:r>
            <a:r>
              <a:rPr lang="es-ES" altLang="es-ES" sz="2000">
                <a:latin typeface="Times New Roman" panose="02020603050405020304" pitchFamily="18" charset="0"/>
                <a:cs typeface="Times New Roman" panose="02020603050405020304" pitchFamily="18" charset="0"/>
              </a:rPr>
              <a:t>necesario a partir de la interrupción de una fuente sonora para que la densidad de energía se reduzca en </a:t>
            </a:r>
            <a:r>
              <a:rPr lang="es-ES" altLang="es-ES" sz="2000" b="1">
                <a:latin typeface="Times New Roman" panose="02020603050405020304" pitchFamily="18" charset="0"/>
                <a:cs typeface="Times New Roman" panose="02020603050405020304" pitchFamily="18" charset="0"/>
              </a:rPr>
              <a:t>60 dB</a:t>
            </a:r>
            <a:r>
              <a:rPr lang="es-ES" altLang="es-ES" sz="2000">
                <a:latin typeface="Times New Roman" panose="02020603050405020304" pitchFamily="18" charset="0"/>
                <a:cs typeface="Times New Roman" panose="02020603050405020304" pitchFamily="18" charset="0"/>
              </a:rPr>
              <a:t>, es decir que se reduzca a una millonésima parte de la densidad de energía original.</a:t>
            </a:r>
          </a:p>
        </p:txBody>
      </p:sp>
      <p:pic>
        <p:nvPicPr>
          <p:cNvPr id="12294" name="Picture 4" descr="Dibujo250">
            <a:extLst>
              <a:ext uri="{FF2B5EF4-FFF2-40B4-BE49-F238E27FC236}">
                <a16:creationId xmlns:a16="http://schemas.microsoft.com/office/drawing/2014/main" id="{393CFFDF-E239-F10E-83E1-552F36CB1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05"/>
          <a:stretch>
            <a:fillRect/>
          </a:stretch>
        </p:blipFill>
        <p:spPr bwMode="auto">
          <a:xfrm>
            <a:off x="0" y="2312988"/>
            <a:ext cx="9144000" cy="460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a:extLst>
              <a:ext uri="{FF2B5EF4-FFF2-40B4-BE49-F238E27FC236}">
                <a16:creationId xmlns:a16="http://schemas.microsoft.com/office/drawing/2014/main" id="{26A0C014-D5B0-FD9A-977A-D0C2F9EF8BEB}"/>
              </a:ext>
            </a:extLst>
          </p:cNvPr>
          <p:cNvSpPr>
            <a:spLocks noGrp="1"/>
          </p:cNvSpPr>
          <p:nvPr>
            <p:ph type="ftr" sz="quarter" idx="11"/>
          </p:nvPr>
        </p:nvSpPr>
        <p:spPr/>
        <p:txBody>
          <a:bodyPr/>
          <a:lstStyle/>
          <a:p>
            <a:pPr>
              <a:defRPr/>
            </a:pPr>
            <a:r>
              <a:rPr lang="es-ES" altLang="es-ES"/>
              <a:t>U.T.N. F.R.M - Sist. de Sonido</a:t>
            </a:r>
          </a:p>
        </p:txBody>
      </p:sp>
      <p:sp>
        <p:nvSpPr>
          <p:cNvPr id="13315" name="Rectangle 3">
            <a:extLst>
              <a:ext uri="{FF2B5EF4-FFF2-40B4-BE49-F238E27FC236}">
                <a16:creationId xmlns:a16="http://schemas.microsoft.com/office/drawing/2014/main" id="{38D1E48C-4830-608E-5503-82BDE2E359C1}"/>
              </a:ext>
            </a:extLst>
          </p:cNvPr>
          <p:cNvSpPr>
            <a:spLocks noGrp="1"/>
          </p:cNvSpPr>
          <p:nvPr>
            <p:ph type="body" sz="half" idx="2"/>
          </p:nvPr>
        </p:nvSpPr>
        <p:spPr>
          <a:xfrm>
            <a:off x="6018213" y="692150"/>
            <a:ext cx="3132137" cy="5445125"/>
          </a:xfrm>
        </p:spPr>
        <p:txBody>
          <a:bodyPr/>
          <a:lstStyle/>
          <a:p>
            <a:pPr>
              <a:lnSpc>
                <a:spcPct val="80000"/>
              </a:lnSpc>
              <a:buFontTx/>
              <a:buNone/>
            </a:pPr>
            <a:r>
              <a:rPr lang="es-ES" altLang="es-ES" sz="2000" b="1">
                <a:latin typeface="Times New Roman" panose="02020603050405020304" pitchFamily="18" charset="0"/>
                <a:cs typeface="Times New Roman" panose="02020603050405020304" pitchFamily="18" charset="0"/>
              </a:rPr>
              <a:t>Tiempo de Reverberación</a:t>
            </a:r>
          </a:p>
          <a:p>
            <a:pPr>
              <a:lnSpc>
                <a:spcPct val="80000"/>
              </a:lnSpc>
              <a:buFontTx/>
              <a:buNone/>
            </a:pPr>
            <a:r>
              <a:rPr lang="es-ES" altLang="es-ES" sz="2000" b="1">
                <a:latin typeface="Times New Roman" panose="02020603050405020304" pitchFamily="18" charset="0"/>
                <a:cs typeface="Times New Roman" panose="02020603050405020304" pitchFamily="18" charset="0"/>
              </a:rPr>
              <a:t>TR60. </a:t>
            </a:r>
          </a:p>
          <a:p>
            <a:pPr>
              <a:lnSpc>
                <a:spcPct val="80000"/>
              </a:lnSpc>
              <a:buFontTx/>
              <a:buNone/>
            </a:pPr>
            <a:r>
              <a:rPr lang="es-ES" altLang="es-ES" sz="2000" b="1">
                <a:latin typeface="Times New Roman" panose="02020603050405020304" pitchFamily="18" charset="0"/>
                <a:cs typeface="Times New Roman" panose="02020603050405020304" pitchFamily="18" charset="0"/>
              </a:rPr>
              <a:t>Referencias:</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Salas para música religiosa</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Salas de concierto para música orquestal</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Salas de concierto para música ligera</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Estudios de concierto</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Salas de baile</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Teatros de ópera</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Auditorios para palabra</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Cines y salas de conferencias</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Estudios de T.V.</a:t>
            </a:r>
          </a:p>
          <a:p>
            <a:pPr>
              <a:lnSpc>
                <a:spcPct val="80000"/>
              </a:lnSpc>
              <a:buFontTx/>
              <a:buAutoNum type="arabicPeriod"/>
            </a:pPr>
            <a:r>
              <a:rPr lang="es-ES" altLang="es-ES" sz="2000" b="1">
                <a:latin typeface="Times New Roman" panose="02020603050405020304" pitchFamily="18" charset="0"/>
                <a:cs typeface="Times New Roman" panose="02020603050405020304" pitchFamily="18" charset="0"/>
              </a:rPr>
              <a:t>Estudios de Radio</a:t>
            </a:r>
            <a:r>
              <a:rPr lang="es-ES" altLang="es-ES" sz="2000">
                <a:latin typeface="Times New Roman" panose="02020603050405020304" pitchFamily="18" charset="0"/>
                <a:cs typeface="Times New Roman" panose="02020603050405020304" pitchFamily="18" charset="0"/>
              </a:rPr>
              <a:t> </a:t>
            </a:r>
          </a:p>
        </p:txBody>
      </p:sp>
      <p:pic>
        <p:nvPicPr>
          <p:cNvPr id="13316" name="Picture 4" descr="TR60_optimos">
            <a:extLst>
              <a:ext uri="{FF2B5EF4-FFF2-40B4-BE49-F238E27FC236}">
                <a16:creationId xmlns:a16="http://schemas.microsoft.com/office/drawing/2014/main" id="{83D11DF8-FE70-198E-BF38-ECB00103C5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5940425" cy="6891338"/>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84045B18-86A8-6ED9-D4B9-A51271654715}"/>
              </a:ext>
            </a:extLst>
          </p:cNvPr>
          <p:cNvSpPr>
            <a:spLocks noGrp="1"/>
          </p:cNvSpPr>
          <p:nvPr>
            <p:ph idx="1"/>
          </p:nvPr>
        </p:nvSpPr>
        <p:spPr>
          <a:xfrm>
            <a:off x="0" y="0"/>
            <a:ext cx="9144000" cy="5091113"/>
          </a:xfrm>
        </p:spPr>
        <p:txBody>
          <a:bodyPr/>
          <a:lstStyle/>
          <a:p>
            <a:pPr marL="0" indent="0">
              <a:buFont typeface="Arial" panose="020B0604020202020204" pitchFamily="34" charset="0"/>
              <a:buNone/>
            </a:pPr>
            <a:r>
              <a:rPr lang="en-US" altLang="es-ES" sz="2800" b="1">
                <a:latin typeface="Times New Roman" panose="02020603050405020304" pitchFamily="18" charset="0"/>
                <a:cs typeface="Times New Roman" panose="02020603050405020304" pitchFamily="18" charset="0"/>
              </a:rPr>
              <a:t>R</a:t>
            </a:r>
            <a:r>
              <a:rPr lang="es-ES_tradnl" altLang="es-ES" sz="2800" b="1">
                <a:latin typeface="Times New Roman" panose="02020603050405020304" pitchFamily="18" charset="0"/>
                <a:cs typeface="Times New Roman" panose="02020603050405020304" pitchFamily="18" charset="0"/>
              </a:rPr>
              <a:t>EVERBERACIÓN</a:t>
            </a:r>
            <a:r>
              <a:rPr lang="es-ES_tradnl" altLang="es-ES" sz="2800">
                <a:latin typeface="Times New Roman" panose="02020603050405020304" pitchFamily="18" charset="0"/>
                <a:cs typeface="Times New Roman" panose="02020603050405020304" pitchFamily="18" charset="0"/>
              </a:rPr>
              <a:t>: Se produce cuando el sonido se refleja sobre una superficie que se encuentra, como máximo, a 17 m de distancia del emisor.</a:t>
            </a:r>
          </a:p>
        </p:txBody>
      </p:sp>
      <p:pic>
        <p:nvPicPr>
          <p:cNvPr id="3" name="Picture 12" descr="Cap03Foto04 A">
            <a:extLst>
              <a:ext uri="{FF2B5EF4-FFF2-40B4-BE49-F238E27FC236}">
                <a16:creationId xmlns:a16="http://schemas.microsoft.com/office/drawing/2014/main" id="{42DA187C-9111-0CFC-D5F0-F98619129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628775"/>
            <a:ext cx="6983412"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991B8B8-FF11-D0D4-BD90-6E6AB557C5B3}"/>
              </a:ext>
            </a:extLst>
          </p:cNvPr>
          <p:cNvSpPr>
            <a:spLocks noGrp="1"/>
          </p:cNvSpPr>
          <p:nvPr>
            <p:ph type="title"/>
          </p:nvPr>
        </p:nvSpPr>
        <p:spPr>
          <a:xfrm>
            <a:off x="0" y="-26988"/>
            <a:ext cx="9144000" cy="854076"/>
          </a:xfrm>
        </p:spPr>
        <p:txBody>
          <a:bodyPr/>
          <a:lstStyle/>
          <a:p>
            <a:pPr eaLnBrk="1" hangingPunct="1"/>
            <a:r>
              <a:rPr lang="es-ES_tradnl" altLang="es-ES" b="1">
                <a:latin typeface="Times New Roman" panose="02020603050405020304" pitchFamily="18" charset="0"/>
                <a:cs typeface="Times New Roman" panose="02020603050405020304" pitchFamily="18" charset="0"/>
              </a:rPr>
              <a:t>REFRACCIÓN DEL SONIDO</a:t>
            </a:r>
            <a:endParaRPr lang="es-ES" altLang="es-ES" b="1">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id="{1C2B5C47-C6A6-488C-3C75-502BDC3D1F55}"/>
              </a:ext>
            </a:extLst>
          </p:cNvPr>
          <p:cNvSpPr>
            <a:spLocks noGrp="1"/>
          </p:cNvSpPr>
          <p:nvPr>
            <p:ph type="body" sz="half" idx="2"/>
          </p:nvPr>
        </p:nvSpPr>
        <p:spPr>
          <a:xfrm>
            <a:off x="0" y="4794250"/>
            <a:ext cx="9144000" cy="2055813"/>
          </a:xfrm>
        </p:spPr>
        <p:txBody>
          <a:bodyPr/>
          <a:lstStyle/>
          <a:p>
            <a:pPr eaLnBrk="1" hangingPunct="1">
              <a:buFontTx/>
              <a:buNone/>
            </a:pPr>
            <a:r>
              <a:rPr lang="es-ES_tradnl" altLang="es-ES" sz="2400"/>
              <a:t>	</a:t>
            </a:r>
            <a:r>
              <a:rPr lang="es-ES_tradnl" altLang="es-ES" sz="2400" b="1">
                <a:latin typeface="Times New Roman" panose="02020603050405020304" pitchFamily="18" charset="0"/>
                <a:cs typeface="Times New Roman" panose="02020603050405020304" pitchFamily="18" charset="0"/>
              </a:rPr>
              <a:t>Cuando un sonido pasa de un medio a otro, se produce refracción</a:t>
            </a:r>
            <a:r>
              <a:rPr lang="es-ES_tradnl" altLang="es-ES" sz="2400">
                <a:latin typeface="Times New Roman" panose="02020603050405020304" pitchFamily="18" charset="0"/>
                <a:cs typeface="Times New Roman" panose="02020603050405020304" pitchFamily="18" charset="0"/>
              </a:rPr>
              <a:t>. La desviación de la onda se relaciona con la rapidez de propagación en el medio.</a:t>
            </a:r>
          </a:p>
          <a:p>
            <a:pPr eaLnBrk="1" hangingPunct="1">
              <a:buFontTx/>
              <a:buNone/>
            </a:pPr>
            <a:r>
              <a:rPr lang="es-ES_tradnl" altLang="es-ES" sz="2400">
                <a:latin typeface="Times New Roman" panose="02020603050405020304" pitchFamily="18" charset="0"/>
                <a:cs typeface="Times New Roman" panose="02020603050405020304" pitchFamily="18" charset="0"/>
              </a:rPr>
              <a:t>	</a:t>
            </a:r>
            <a:r>
              <a:rPr lang="es-ES_tradnl" altLang="es-ES" sz="2400" b="1">
                <a:latin typeface="Times New Roman" panose="02020603050405020304" pitchFamily="18" charset="0"/>
                <a:cs typeface="Times New Roman" panose="02020603050405020304" pitchFamily="18" charset="0"/>
              </a:rPr>
              <a:t>Por ejemplo</a:t>
            </a:r>
            <a:r>
              <a:rPr lang="es-ES_tradnl" altLang="es-ES" sz="2400">
                <a:latin typeface="Times New Roman" panose="02020603050405020304" pitchFamily="18" charset="0"/>
                <a:cs typeface="Times New Roman" panose="02020603050405020304" pitchFamily="18" charset="0"/>
              </a:rPr>
              <a:t>, el sonido se propaga más rápidamente en el aire caliente que en el aire frío.</a:t>
            </a:r>
          </a:p>
          <a:p>
            <a:pPr eaLnBrk="1" hangingPunct="1"/>
            <a:endParaRPr lang="es-ES" altLang="es-ES" sz="2400"/>
          </a:p>
        </p:txBody>
      </p:sp>
      <p:grpSp>
        <p:nvGrpSpPr>
          <p:cNvPr id="2" name="Group 4">
            <a:extLst>
              <a:ext uri="{FF2B5EF4-FFF2-40B4-BE49-F238E27FC236}">
                <a16:creationId xmlns:a16="http://schemas.microsoft.com/office/drawing/2014/main" id="{94FBEA17-47D1-7C1B-BAED-2505BDFD1CE4}"/>
              </a:ext>
            </a:extLst>
          </p:cNvPr>
          <p:cNvGrpSpPr>
            <a:grpSpLocks/>
          </p:cNvGrpSpPr>
          <p:nvPr/>
        </p:nvGrpSpPr>
        <p:grpSpPr bwMode="auto">
          <a:xfrm>
            <a:off x="0" y="981075"/>
            <a:ext cx="9144000" cy="3563938"/>
            <a:chOff x="839" y="935"/>
            <a:chExt cx="4354" cy="1769"/>
          </a:xfrm>
        </p:grpSpPr>
        <p:graphicFrame>
          <p:nvGraphicFramePr>
            <p:cNvPr id="15365" name="Object 5">
              <a:extLst>
                <a:ext uri="{FF2B5EF4-FFF2-40B4-BE49-F238E27FC236}">
                  <a16:creationId xmlns:a16="http://schemas.microsoft.com/office/drawing/2014/main" id="{25A3359E-C330-5D93-1EC8-C16429B53A16}"/>
                </a:ext>
              </a:extLst>
            </p:cNvPr>
            <p:cNvGraphicFramePr>
              <a:graphicFrameLocks noChangeAspect="1"/>
            </p:cNvGraphicFramePr>
            <p:nvPr/>
          </p:nvGraphicFramePr>
          <p:xfrm>
            <a:off x="864" y="940"/>
            <a:ext cx="4320" cy="1764"/>
          </p:xfrm>
          <a:graphic>
            <a:graphicData uri="http://schemas.openxmlformats.org/presentationml/2006/ole">
              <mc:AlternateContent xmlns:mc="http://schemas.openxmlformats.org/markup-compatibility/2006">
                <mc:Choice xmlns:v="urn:schemas-microsoft-com:vml" Requires="v">
                  <p:oleObj name="Imagen de mapa de bits" r:id="rId2" imgW="7083244" imgH="3064865" progId="Paint.Picture">
                    <p:embed/>
                  </p:oleObj>
                </mc:Choice>
                <mc:Fallback>
                  <p:oleObj name="Imagen de mapa de bits" r:id="rId2" imgW="7083244" imgH="3064865" progId="Paint.Picture">
                    <p:embed/>
                    <p:pic>
                      <p:nvPicPr>
                        <p:cNvPr id="15365" name="Object 5">
                          <a:extLst>
                            <a:ext uri="{FF2B5EF4-FFF2-40B4-BE49-F238E27FC236}">
                              <a16:creationId xmlns:a16="http://schemas.microsoft.com/office/drawing/2014/main" id="{25A3359E-C330-5D93-1EC8-C16429B53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940"/>
                          <a:ext cx="4320" cy="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6">
              <a:extLst>
                <a:ext uri="{FF2B5EF4-FFF2-40B4-BE49-F238E27FC236}">
                  <a16:creationId xmlns:a16="http://schemas.microsoft.com/office/drawing/2014/main" id="{23577B38-3FD9-E683-482E-5E8FC767781A}"/>
                </a:ext>
              </a:extLst>
            </p:cNvPr>
            <p:cNvSpPr>
              <a:spLocks noChangeArrowheads="1"/>
            </p:cNvSpPr>
            <p:nvPr/>
          </p:nvSpPr>
          <p:spPr bwMode="auto">
            <a:xfrm>
              <a:off x="839" y="935"/>
              <a:ext cx="4354" cy="1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CL" altLang="es-ES" sz="1800">
                <a:solidFill>
                  <a:schemeClr val="tx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51</Slides>
  <Notes>1</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Tema de Office</vt:lpstr>
      <vt:lpstr>Características del sonido</vt:lpstr>
      <vt:lpstr>REFLEXIÓN DEL SONIDO</vt:lpstr>
      <vt:lpstr>PowerPoint Presentation</vt:lpstr>
      <vt:lpstr>PowerPoint Presentation</vt:lpstr>
      <vt:lpstr>PowerPoint Presentation</vt:lpstr>
      <vt:lpstr>Fenómenos relacionados con la reflexión </vt:lpstr>
      <vt:lpstr>PowerPoint Presentation</vt:lpstr>
      <vt:lpstr>PowerPoint Presentation</vt:lpstr>
      <vt:lpstr>REFRACCIÓN DEL SONIDO</vt:lpstr>
      <vt:lpstr>ABSORCIÓN DEL SONIDO</vt:lpstr>
      <vt:lpstr>PowerPoint Presentation</vt:lpstr>
      <vt:lpstr>DIFRACCIÓN DEL SONIDO</vt:lpstr>
      <vt:lpstr>PowerPoint Presentation</vt:lpstr>
      <vt:lpstr>INTERFERENCIA DEL SONIDO</vt:lpstr>
      <vt:lpstr>RESONANCIA</vt:lpstr>
      <vt:lpstr>PowerPoint Presentation</vt:lpstr>
      <vt:lpstr>PowerPoint Presentation</vt:lpstr>
      <vt:lpstr>PowerPoint Presentation</vt:lpstr>
      <vt:lpstr>PowerPoint Presentation</vt:lpstr>
      <vt:lpstr>EFECTO DOPPLER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ÁLGEBRA DEL EFECTO DOPPLER  EN  ONDAS SONORAS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 2009</dc:title>
  <dc:creator>usuario</dc:creator>
  <cp:revision>1</cp:revision>
  <dcterms:created xsi:type="dcterms:W3CDTF">2008-10-02T20:46:34Z</dcterms:created>
  <dcterms:modified xsi:type="dcterms:W3CDTF">2024-10-21T14:26:41Z</dcterms:modified>
</cp:coreProperties>
</file>