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1" r:id="rId1"/>
  </p:sldMasterIdLst>
  <p:sldIdLst>
    <p:sldId id="256" r:id="rId2"/>
    <p:sldId id="258" r:id="rId3"/>
    <p:sldId id="259" r:id="rId4"/>
    <p:sldId id="260" r:id="rId5"/>
    <p:sldId id="261" r:id="rId6"/>
    <p:sldId id="262" r:id="rId7"/>
    <p:sldId id="264" r:id="rId8"/>
    <p:sldId id="263" r:id="rId9"/>
    <p:sldId id="265" r:id="rId10"/>
    <p:sldId id="266" r:id="rId11"/>
    <p:sldId id="267" r:id="rId12"/>
    <p:sldId id="268" r:id="rId13"/>
    <p:sldId id="269" r:id="rId14"/>
    <p:sldId id="270" r:id="rId15"/>
    <p:sldId id="272" r:id="rId16"/>
    <p:sldId id="273" r:id="rId17"/>
    <p:sldId id="274" r:id="rId18"/>
    <p:sldId id="275" r:id="rId19"/>
    <p:sldId id="276" r:id="rId20"/>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47" d="100"/>
          <a:sy n="47" d="100"/>
        </p:scale>
        <p:origin x="15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3554167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707EB75-2775-4290-8E18-B421E04A304B}" type="datetimeFigureOut">
              <a:rPr lang="es-ES" smtClean="0"/>
              <a:t>04/06/2016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3476123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1314873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625463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3676940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200540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3252546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898011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030718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197281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707EB75-2775-4290-8E18-B421E04A304B}" type="datetimeFigureOut">
              <a:rPr lang="es-ES" smtClean="0"/>
              <a:t>04/06/2016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007632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8707EB75-2775-4290-8E18-B421E04A304B}" type="datetimeFigureOut">
              <a:rPr lang="es-ES" smtClean="0"/>
              <a:t>04/06/2016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1493833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8707EB75-2775-4290-8E18-B421E04A304B}" type="datetimeFigureOut">
              <a:rPr lang="es-ES" smtClean="0"/>
              <a:t>04/06/2016</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2318621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8707EB75-2775-4290-8E18-B421E04A304B}" type="datetimeFigureOut">
              <a:rPr lang="es-ES" smtClean="0"/>
              <a:t>04/06/2016</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80376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07EB75-2775-4290-8E18-B421E04A304B}" type="datetimeFigureOut">
              <a:rPr lang="es-ES" smtClean="0"/>
              <a:t>04/06/2016</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1239948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707EB75-2775-4290-8E18-B421E04A304B}" type="datetimeFigureOut">
              <a:rPr lang="es-ES" smtClean="0"/>
              <a:t>04/06/2016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1415305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6399212" y="5883275"/>
            <a:ext cx="914400" cy="365125"/>
          </a:xfrm>
        </p:spPr>
        <p:txBody>
          <a:bodyPr/>
          <a:lstStyle/>
          <a:p>
            <a:fld id="{8707EB75-2775-4290-8E18-B421E04A304B}" type="datetimeFigureOut">
              <a:rPr lang="es-ES" smtClean="0"/>
              <a:t>04/06/2016</a:t>
            </a:fld>
            <a:endParaRPr lang="es-ES"/>
          </a:p>
        </p:txBody>
      </p:sp>
      <p:sp>
        <p:nvSpPr>
          <p:cNvPr id="6" name="Footer Placeholder 5"/>
          <p:cNvSpPr>
            <a:spLocks noGrp="1"/>
          </p:cNvSpPr>
          <p:nvPr>
            <p:ph type="ftr" sz="quarter" idx="11"/>
          </p:nvPr>
        </p:nvSpPr>
        <p:spPr>
          <a:xfrm>
            <a:off x="1141412" y="5883275"/>
            <a:ext cx="5105400" cy="365125"/>
          </a:xfrm>
        </p:spPr>
        <p:txBody>
          <a:bodyPr/>
          <a:lstStyle/>
          <a:p>
            <a:endParaRPr lang="es-ES"/>
          </a:p>
        </p:txBody>
      </p:sp>
      <p:sp>
        <p:nvSpPr>
          <p:cNvPr id="7" name="Slide Number Placeholder 6"/>
          <p:cNvSpPr>
            <a:spLocks noGrp="1"/>
          </p:cNvSpPr>
          <p:nvPr>
            <p:ph type="sldNum" sz="quarter" idx="12"/>
          </p:nvPr>
        </p:nvSpPr>
        <p:spPr>
          <a:xfrm>
            <a:off x="10742612" y="5883275"/>
            <a:ext cx="322567" cy="365125"/>
          </a:xfrm>
        </p:spPr>
        <p:txBody>
          <a:bodyPr/>
          <a:lstStyle/>
          <a:p>
            <a:fld id="{3A98760B-E327-4FAE-96DE-F887774B903E}" type="slidenum">
              <a:rPr lang="es-ES" smtClean="0"/>
              <a:t>‹Nº›</a:t>
            </a:fld>
            <a:endParaRPr lang="es-ES"/>
          </a:p>
        </p:txBody>
      </p:sp>
    </p:spTree>
    <p:extLst>
      <p:ext uri="{BB962C8B-B14F-4D97-AF65-F5344CB8AC3E}">
        <p14:creationId xmlns:p14="http://schemas.microsoft.com/office/powerpoint/2010/main" val="424761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8707EB75-2775-4290-8E18-B421E04A304B}" type="datetimeFigureOut">
              <a:rPr lang="es-ES" smtClean="0"/>
              <a:t>04/06/2016</a:t>
            </a:fld>
            <a:endParaRPr lang="es-E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s-E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3A98760B-E327-4FAE-96DE-F887774B903E}" type="slidenum">
              <a:rPr lang="es-ES" smtClean="0"/>
              <a:t>‹Nº›</a:t>
            </a:fld>
            <a:endParaRPr lang="es-ES"/>
          </a:p>
        </p:txBody>
      </p:sp>
    </p:spTree>
    <p:extLst>
      <p:ext uri="{BB962C8B-B14F-4D97-AF65-F5344CB8AC3E}">
        <p14:creationId xmlns:p14="http://schemas.microsoft.com/office/powerpoint/2010/main" val="1892971072"/>
      </p:ext>
    </p:extLst>
  </p:cSld>
  <p:clrMap bg1="dk1" tx1="lt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es.wikipedia.org/wiki/%C3%81rido_(miner%C3%ADa)" TargetMode="Externa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hyperlink" Target="https://es.wikipedia.org/wiki/Arena_(hormig%C3%B3n)" TargetMode="External"/><Relationship Id="rId4" Type="http://schemas.openxmlformats.org/officeDocument/2006/relationships/hyperlink" Target="https://es.wikipedia.org/wiki/Grava"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751012" y="0"/>
            <a:ext cx="8676222" cy="3200400"/>
          </a:xfrm>
        </p:spPr>
        <p:txBody>
          <a:bodyPr>
            <a:normAutofit/>
          </a:bodyPr>
          <a:lstStyle/>
          <a:p>
            <a:r>
              <a:rPr lang="es-ES" sz="9600" dirty="0" smtClean="0"/>
              <a:t>DIES III</a:t>
            </a:r>
            <a:endParaRPr lang="es-ES" sz="9600" dirty="0"/>
          </a:p>
        </p:txBody>
      </p:sp>
      <p:sp>
        <p:nvSpPr>
          <p:cNvPr id="3" name="Subtítulo 2"/>
          <p:cNvSpPr>
            <a:spLocks noGrp="1"/>
          </p:cNvSpPr>
          <p:nvPr>
            <p:ph type="subTitle" idx="1"/>
          </p:nvPr>
        </p:nvSpPr>
        <p:spPr>
          <a:xfrm>
            <a:off x="1751012" y="5389324"/>
            <a:ext cx="8676222" cy="610644"/>
          </a:xfrm>
        </p:spPr>
        <p:txBody>
          <a:bodyPr/>
          <a:lstStyle/>
          <a:p>
            <a:r>
              <a:rPr lang="es-ES" dirty="0" smtClean="0"/>
              <a:t>GRUPO: DUTTO-GARCÍA DAUD-GARCÍA ULLOA-ROBLES</a:t>
            </a:r>
            <a:endParaRPr lang="es-ES" dirty="0"/>
          </a:p>
        </p:txBody>
      </p:sp>
    </p:spTree>
    <p:extLst>
      <p:ext uri="{BB962C8B-B14F-4D97-AF65-F5344CB8AC3E}">
        <p14:creationId xmlns:p14="http://schemas.microsoft.com/office/powerpoint/2010/main" val="1304666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365160"/>
            <a:ext cx="12192000" cy="54928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bg1"/>
              </a:solidFill>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6" name="Rectángulo 5"/>
          <p:cNvSpPr/>
          <p:nvPr/>
        </p:nvSpPr>
        <p:spPr>
          <a:xfrm>
            <a:off x="-90152" y="-195978"/>
            <a:ext cx="12282152" cy="45355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Título 1"/>
          <p:cNvSpPr>
            <a:spLocks noGrp="1"/>
          </p:cNvSpPr>
          <p:nvPr>
            <p:ph type="ctrTitle"/>
          </p:nvPr>
        </p:nvSpPr>
        <p:spPr>
          <a:xfrm>
            <a:off x="698826" y="413359"/>
            <a:ext cx="8676222" cy="745298"/>
          </a:xfrm>
        </p:spPr>
        <p:txBody>
          <a:bodyPr>
            <a:normAutofit/>
          </a:bodyPr>
          <a:lstStyle/>
          <a:p>
            <a:pPr algn="l"/>
            <a:r>
              <a:rPr lang="es-ES" sz="3200" dirty="0" smtClean="0"/>
              <a:t>Hormigón </a:t>
            </a:r>
            <a:r>
              <a:rPr lang="es-ES" sz="3200" dirty="0" smtClean="0"/>
              <a:t>endurecido</a:t>
            </a:r>
            <a:endParaRPr lang="es-ES" sz="3200" dirty="0"/>
          </a:p>
        </p:txBody>
      </p:sp>
      <p:sp>
        <p:nvSpPr>
          <p:cNvPr id="16" name="CuadroTexto 15"/>
          <p:cNvSpPr txBox="1"/>
          <p:nvPr/>
        </p:nvSpPr>
        <p:spPr>
          <a:xfrm>
            <a:off x="155575" y="3012965"/>
            <a:ext cx="4339152" cy="369332"/>
          </a:xfrm>
          <a:prstGeom prst="rect">
            <a:avLst/>
          </a:prstGeom>
          <a:noFill/>
        </p:spPr>
        <p:txBody>
          <a:bodyPr wrap="square" rtlCol="0">
            <a:spAutoFit/>
          </a:bodyPr>
          <a:lstStyle/>
          <a:p>
            <a:r>
              <a:rPr lang="es-AR" b="1" dirty="0" smtClean="0">
                <a:solidFill>
                  <a:schemeClr val="bg1"/>
                </a:solidFill>
              </a:rPr>
              <a:t>ENSAYOS DE RESISTENCIA</a:t>
            </a:r>
            <a:endParaRPr lang="es-AR" b="1" dirty="0">
              <a:solidFill>
                <a:schemeClr val="bg1"/>
              </a:solidFill>
            </a:endParaRPr>
          </a:p>
        </p:txBody>
      </p:sp>
      <p:sp>
        <p:nvSpPr>
          <p:cNvPr id="17" name="CuadroTexto 16"/>
          <p:cNvSpPr txBox="1"/>
          <p:nvPr/>
        </p:nvSpPr>
        <p:spPr>
          <a:xfrm>
            <a:off x="155575" y="3691816"/>
            <a:ext cx="2613384" cy="307777"/>
          </a:xfrm>
          <a:prstGeom prst="rect">
            <a:avLst/>
          </a:prstGeom>
          <a:noFill/>
        </p:spPr>
        <p:txBody>
          <a:bodyPr wrap="square" rtlCol="0">
            <a:spAutoFit/>
          </a:bodyPr>
          <a:lstStyle/>
          <a:p>
            <a:r>
              <a:rPr lang="es-AR" sz="1400" b="1" dirty="0" smtClean="0">
                <a:solidFill>
                  <a:schemeClr val="bg1"/>
                </a:solidFill>
              </a:rPr>
              <a:t>Ensayo a compresión</a:t>
            </a:r>
            <a:endParaRPr lang="es-AR" sz="1400" b="1" dirty="0">
              <a:solidFill>
                <a:schemeClr val="bg1"/>
              </a:solidFill>
            </a:endParaRPr>
          </a:p>
        </p:txBody>
      </p:sp>
      <p:sp>
        <p:nvSpPr>
          <p:cNvPr id="19" name="Rectángulo 18"/>
          <p:cNvSpPr/>
          <p:nvPr/>
        </p:nvSpPr>
        <p:spPr>
          <a:xfrm>
            <a:off x="219970" y="1462110"/>
            <a:ext cx="4133089" cy="1451293"/>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CuadroTexto 19"/>
          <p:cNvSpPr txBox="1"/>
          <p:nvPr/>
        </p:nvSpPr>
        <p:spPr>
          <a:xfrm>
            <a:off x="307976" y="1607876"/>
            <a:ext cx="2460983" cy="1200329"/>
          </a:xfrm>
          <a:prstGeom prst="rect">
            <a:avLst/>
          </a:prstGeom>
          <a:noFill/>
        </p:spPr>
        <p:txBody>
          <a:bodyPr wrap="square" rtlCol="0">
            <a:spAutoFit/>
          </a:bodyPr>
          <a:lstStyle/>
          <a:p>
            <a:r>
              <a:rPr lang="es-AR" sz="1200" dirty="0" smtClean="0">
                <a:solidFill>
                  <a:schemeClr val="bg1"/>
                </a:solidFill>
              </a:rPr>
              <a:t>Después de que el hormigón ha fraguado empieza a ganar resistencia y se endurece. Las propiedades del hormigón endurecido son la resistencia y la durabilidad. </a:t>
            </a:r>
            <a:endParaRPr lang="es-AR" sz="1200" dirty="0">
              <a:solidFill>
                <a:schemeClr val="bg1"/>
              </a:solidFill>
            </a:endParaRPr>
          </a:p>
        </p:txBody>
      </p:sp>
      <p:cxnSp>
        <p:nvCxnSpPr>
          <p:cNvPr id="25" name="Conector recto 24"/>
          <p:cNvCxnSpPr/>
          <p:nvPr/>
        </p:nvCxnSpPr>
        <p:spPr>
          <a:xfrm>
            <a:off x="0" y="3995669"/>
            <a:ext cx="4353059" cy="22538"/>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CuadroTexto 31"/>
          <p:cNvSpPr txBox="1"/>
          <p:nvPr/>
        </p:nvSpPr>
        <p:spPr>
          <a:xfrm>
            <a:off x="155575" y="4111579"/>
            <a:ext cx="4339152" cy="2123658"/>
          </a:xfrm>
          <a:prstGeom prst="rect">
            <a:avLst/>
          </a:prstGeom>
          <a:noFill/>
        </p:spPr>
        <p:txBody>
          <a:bodyPr wrap="square" rtlCol="0">
            <a:spAutoFit/>
          </a:bodyPr>
          <a:lstStyle/>
          <a:p>
            <a:r>
              <a:rPr lang="es-AR" sz="1200" dirty="0">
                <a:solidFill>
                  <a:schemeClr val="bg1"/>
                </a:solidFill>
              </a:rPr>
              <a:t>Los ensayos deben hacerse </a:t>
            </a:r>
            <a:r>
              <a:rPr lang="es-AR" sz="1200" dirty="0" smtClean="0">
                <a:solidFill>
                  <a:schemeClr val="bg1"/>
                </a:solidFill>
              </a:rPr>
              <a:t>sobre </a:t>
            </a:r>
            <a:r>
              <a:rPr lang="es-AR" sz="1200" dirty="0">
                <a:solidFill>
                  <a:schemeClr val="bg1"/>
                </a:solidFill>
              </a:rPr>
              <a:t>las probetas normales para control de los hormigones </a:t>
            </a:r>
            <a:r>
              <a:rPr lang="es-AR" sz="1200" dirty="0" smtClean="0">
                <a:solidFill>
                  <a:schemeClr val="bg1"/>
                </a:solidFill>
              </a:rPr>
              <a:t>cilíndricas </a:t>
            </a:r>
            <a:r>
              <a:rPr lang="es-AR" sz="1200" dirty="0">
                <a:solidFill>
                  <a:schemeClr val="bg1"/>
                </a:solidFill>
              </a:rPr>
              <a:t>de 15 cm de diámetro por 30 cm de alto, moldeadas y curadas según </a:t>
            </a:r>
            <a:r>
              <a:rPr lang="es-AR" sz="1200" dirty="0" smtClean="0">
                <a:solidFill>
                  <a:schemeClr val="bg1"/>
                </a:solidFill>
              </a:rPr>
              <a:t>norma, </a:t>
            </a:r>
            <a:r>
              <a:rPr lang="es-AR" sz="1200" dirty="0">
                <a:solidFill>
                  <a:schemeClr val="bg1"/>
                </a:solidFill>
              </a:rPr>
              <a:t>y </a:t>
            </a:r>
            <a:r>
              <a:rPr lang="es-AR" sz="1200" dirty="0" smtClean="0">
                <a:solidFill>
                  <a:schemeClr val="bg1"/>
                </a:solidFill>
              </a:rPr>
              <a:t>la </a:t>
            </a:r>
            <a:r>
              <a:rPr lang="es-AR" sz="1200" dirty="0">
                <a:solidFill>
                  <a:schemeClr val="bg1"/>
                </a:solidFill>
              </a:rPr>
              <a:t>resistencia debe basarse en ensayos efectuados a los 28 días</a:t>
            </a:r>
            <a:r>
              <a:rPr lang="es-AR" sz="1200" dirty="0" smtClean="0">
                <a:solidFill>
                  <a:schemeClr val="bg1"/>
                </a:solidFill>
              </a:rPr>
              <a:t>.</a:t>
            </a:r>
            <a:r>
              <a:rPr lang="es-AR" sz="1200" dirty="0">
                <a:solidFill>
                  <a:schemeClr val="bg1"/>
                </a:solidFill>
              </a:rPr>
              <a:t> </a:t>
            </a:r>
            <a:endParaRPr lang="es-AR" sz="1200" dirty="0" smtClean="0">
              <a:solidFill>
                <a:schemeClr val="bg1"/>
              </a:solidFill>
            </a:endParaRPr>
          </a:p>
          <a:p>
            <a:r>
              <a:rPr lang="es-AR" sz="1200" dirty="0">
                <a:solidFill>
                  <a:schemeClr val="bg1"/>
                </a:solidFill>
              </a:rPr>
              <a:t>Cuando se ejecuta el ensayo de compresión debe tenerse en cuenta el efecto de confinamiento que producen los cabezales, el cual se hace más importante en la medida que la probeta sea de menor altura. La </a:t>
            </a:r>
            <a:r>
              <a:rPr lang="es-AR" sz="1200" dirty="0" err="1">
                <a:solidFill>
                  <a:schemeClr val="bg1"/>
                </a:solidFill>
              </a:rPr>
              <a:t>Fig</a:t>
            </a:r>
            <a:r>
              <a:rPr lang="es-AR" sz="1200" dirty="0">
                <a:solidFill>
                  <a:schemeClr val="bg1"/>
                </a:solidFill>
              </a:rPr>
              <a:t> 2.27 ilustra este efecto.</a:t>
            </a:r>
            <a:endParaRPr lang="es-AR" sz="1200" dirty="0" smtClean="0">
              <a:solidFill>
                <a:schemeClr val="bg1"/>
              </a:solidFill>
            </a:endParaRPr>
          </a:p>
          <a:p>
            <a:endParaRPr lang="es-AR" sz="1200" dirty="0">
              <a:solidFill>
                <a:schemeClr val="bg1"/>
              </a:solidFill>
            </a:endParaRPr>
          </a:p>
        </p:txBody>
      </p:sp>
      <p:sp>
        <p:nvSpPr>
          <p:cNvPr id="33" name="CuadroTexto 32"/>
          <p:cNvSpPr txBox="1"/>
          <p:nvPr/>
        </p:nvSpPr>
        <p:spPr>
          <a:xfrm>
            <a:off x="8565946" y="1521991"/>
            <a:ext cx="3386298" cy="3231654"/>
          </a:xfrm>
          <a:prstGeom prst="rect">
            <a:avLst/>
          </a:prstGeom>
          <a:noFill/>
        </p:spPr>
        <p:txBody>
          <a:bodyPr wrap="square" rtlCol="0">
            <a:spAutoFit/>
          </a:bodyPr>
          <a:lstStyle/>
          <a:p>
            <a:r>
              <a:rPr lang="es-AR" sz="1200" dirty="0" smtClean="0">
                <a:solidFill>
                  <a:schemeClr val="bg1"/>
                </a:solidFill>
              </a:rPr>
              <a:t>Algunas </a:t>
            </a:r>
            <a:r>
              <a:rPr lang="es-AR" sz="1200" dirty="0">
                <a:solidFill>
                  <a:schemeClr val="bg1"/>
                </a:solidFill>
              </a:rPr>
              <a:t>normas establecen como control de resistencia las probetas cúbicas, generalmente de 15 cm de lado. Otras lo hacen con la probeta prismática, en la que la altura suele ser 4 veces la dimensión de la sección transversal. </a:t>
            </a:r>
            <a:endParaRPr lang="es-AR" sz="1200" dirty="0" smtClean="0">
              <a:solidFill>
                <a:schemeClr val="bg1"/>
              </a:solidFill>
            </a:endParaRPr>
          </a:p>
          <a:p>
            <a:r>
              <a:rPr lang="es-AR" sz="1200" dirty="0" smtClean="0">
                <a:solidFill>
                  <a:schemeClr val="bg1"/>
                </a:solidFill>
              </a:rPr>
              <a:t>El </a:t>
            </a:r>
            <a:r>
              <a:rPr lang="es-AR" sz="1200" dirty="0">
                <a:solidFill>
                  <a:schemeClr val="bg1"/>
                </a:solidFill>
              </a:rPr>
              <a:t>concepto de resistencia especificada, y que también se conoce como característica, tal cual se expresó al inicio de esta sección, y que es determinada con la desviación estándar, obedece a conceptos de estadística. En la mayoría de los casos, representa la resistencia por debajo de la cual estarán no más del 5 % de los resultados de los </a:t>
            </a:r>
            <a:r>
              <a:rPr lang="es-AR" sz="1200" dirty="0" smtClean="0">
                <a:solidFill>
                  <a:schemeClr val="bg1"/>
                </a:solidFill>
              </a:rPr>
              <a:t>ensayos de </a:t>
            </a:r>
            <a:r>
              <a:rPr lang="es-AR" sz="1200" dirty="0">
                <a:solidFill>
                  <a:schemeClr val="bg1"/>
                </a:solidFill>
              </a:rPr>
              <a:t>la norma CIRSOC-1982, pero representaría el 10 % para la versión nueva, C-201-05.</a:t>
            </a:r>
          </a:p>
        </p:txBody>
      </p:sp>
      <p:pic>
        <p:nvPicPr>
          <p:cNvPr id="2050" name="Picture 2" descr="http://www.hormiblocknews.com/wp-content/uploads/2014/02/probetas-hormigon-resistencia-hormi-block.png"/>
          <p:cNvPicPr>
            <a:picLocks noChangeAspect="1" noChangeArrowheads="1"/>
          </p:cNvPicPr>
          <p:nvPr/>
        </p:nvPicPr>
        <p:blipFill rotWithShape="1">
          <a:blip r:embed="rId2">
            <a:extLst>
              <a:ext uri="{28A0092B-C50C-407E-A947-70E740481C1C}">
                <a14:useLocalDpi xmlns:a14="http://schemas.microsoft.com/office/drawing/2010/main" val="0"/>
              </a:ext>
            </a:extLst>
          </a:blip>
          <a:srcRect l="50232" r="4253"/>
          <a:stretch/>
        </p:blipFill>
        <p:spPr bwMode="auto">
          <a:xfrm>
            <a:off x="2934691" y="1499927"/>
            <a:ext cx="1378039" cy="1371907"/>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rotWithShape="1">
          <a:blip r:embed="rId3"/>
          <a:srcRect l="31259" t="43082" r="28257" b="23487"/>
          <a:stretch/>
        </p:blipFill>
        <p:spPr>
          <a:xfrm>
            <a:off x="4714697" y="1607876"/>
            <a:ext cx="3665731" cy="1613280"/>
          </a:xfrm>
          <a:prstGeom prst="rect">
            <a:avLst/>
          </a:prstGeom>
        </p:spPr>
      </p:pic>
      <p:pic>
        <p:nvPicPr>
          <p:cNvPr id="3" name="Imagen 2"/>
          <p:cNvPicPr>
            <a:picLocks noChangeAspect="1"/>
          </p:cNvPicPr>
          <p:nvPr/>
        </p:nvPicPr>
        <p:blipFill rotWithShape="1">
          <a:blip r:embed="rId4"/>
          <a:srcRect l="29576" t="42339" r="46371" b="25344"/>
          <a:stretch/>
        </p:blipFill>
        <p:spPr>
          <a:xfrm>
            <a:off x="4586376" y="3557352"/>
            <a:ext cx="3739814" cy="2677892"/>
          </a:xfrm>
          <a:prstGeom prst="rect">
            <a:avLst/>
          </a:prstGeom>
        </p:spPr>
      </p:pic>
      <p:sp>
        <p:nvSpPr>
          <p:cNvPr id="23" name="CuadroTexto 22"/>
          <p:cNvSpPr txBox="1"/>
          <p:nvPr/>
        </p:nvSpPr>
        <p:spPr>
          <a:xfrm>
            <a:off x="8594297" y="4910476"/>
            <a:ext cx="2613384" cy="430887"/>
          </a:xfrm>
          <a:prstGeom prst="rect">
            <a:avLst/>
          </a:prstGeom>
          <a:noFill/>
        </p:spPr>
        <p:txBody>
          <a:bodyPr wrap="square" rtlCol="0">
            <a:spAutoFit/>
          </a:bodyPr>
          <a:lstStyle/>
          <a:p>
            <a:r>
              <a:rPr lang="es-AR" sz="1100" b="1" dirty="0">
                <a:solidFill>
                  <a:schemeClr val="bg1"/>
                </a:solidFill>
              </a:rPr>
              <a:t>Hormigón endurecido. Modos de control según CIRSOC 201-1982</a:t>
            </a:r>
          </a:p>
        </p:txBody>
      </p:sp>
      <p:sp>
        <p:nvSpPr>
          <p:cNvPr id="26" name="CuadroTexto 25"/>
          <p:cNvSpPr txBox="1"/>
          <p:nvPr/>
        </p:nvSpPr>
        <p:spPr>
          <a:xfrm>
            <a:off x="8594297" y="5498194"/>
            <a:ext cx="2613384" cy="600164"/>
          </a:xfrm>
          <a:prstGeom prst="rect">
            <a:avLst/>
          </a:prstGeom>
          <a:noFill/>
        </p:spPr>
        <p:txBody>
          <a:bodyPr wrap="square" rtlCol="0">
            <a:spAutoFit/>
          </a:bodyPr>
          <a:lstStyle/>
          <a:p>
            <a:r>
              <a:rPr lang="es-AR" sz="1100" b="1" dirty="0">
                <a:solidFill>
                  <a:schemeClr val="bg1"/>
                </a:solidFill>
              </a:rPr>
              <a:t>Hormigón endurecido. Modos de control Norma de Hormigón Elaborado. IRAM 1 666 Dic. 1986</a:t>
            </a:r>
          </a:p>
        </p:txBody>
      </p:sp>
      <p:cxnSp>
        <p:nvCxnSpPr>
          <p:cNvPr id="27" name="Conector recto 26"/>
          <p:cNvCxnSpPr/>
          <p:nvPr/>
        </p:nvCxnSpPr>
        <p:spPr>
          <a:xfrm>
            <a:off x="8723086" y="5330094"/>
            <a:ext cx="3468914" cy="11269"/>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Conector recto 28"/>
          <p:cNvCxnSpPr/>
          <p:nvPr/>
        </p:nvCxnSpPr>
        <p:spPr>
          <a:xfrm>
            <a:off x="8645813" y="6094046"/>
            <a:ext cx="3701762" cy="0"/>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65428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 name="Rectángulo 23"/>
          <p:cNvSpPr/>
          <p:nvPr/>
        </p:nvSpPr>
        <p:spPr>
          <a:xfrm>
            <a:off x="155575" y="3078051"/>
            <a:ext cx="5459614" cy="342578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AR"/>
          </a:p>
        </p:txBody>
      </p:sp>
      <p:sp>
        <p:nvSpPr>
          <p:cNvPr id="23" name="Rectángulo 22"/>
          <p:cNvSpPr/>
          <p:nvPr/>
        </p:nvSpPr>
        <p:spPr>
          <a:xfrm>
            <a:off x="5924282" y="1289755"/>
            <a:ext cx="6078828" cy="521407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AR"/>
          </a:p>
        </p:txBody>
      </p:sp>
      <p:sp>
        <p:nvSpPr>
          <p:cNvPr id="22" name="Rectángulo 21"/>
          <p:cNvSpPr/>
          <p:nvPr/>
        </p:nvSpPr>
        <p:spPr>
          <a:xfrm>
            <a:off x="155575" y="1289755"/>
            <a:ext cx="5459614" cy="160043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A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prstClr val="white"/>
              </a:solidFill>
            </a:endParaRPr>
          </a:p>
        </p:txBody>
      </p:sp>
      <p:pic>
        <p:nvPicPr>
          <p:cNvPr id="14" name="Imagen 13"/>
          <p:cNvPicPr>
            <a:picLocks noChangeAspect="1"/>
          </p:cNvPicPr>
          <p:nvPr/>
        </p:nvPicPr>
        <p:blipFill rotWithShape="1">
          <a:blip r:embed="rId2"/>
          <a:srcRect r="1214"/>
          <a:stretch/>
        </p:blipFill>
        <p:spPr>
          <a:xfrm>
            <a:off x="0" y="160338"/>
            <a:ext cx="12162774" cy="926492"/>
          </a:xfrm>
          <a:prstGeom prst="rect">
            <a:avLst/>
          </a:prstGeom>
        </p:spPr>
      </p:pic>
      <p:sp>
        <p:nvSpPr>
          <p:cNvPr id="17" name="CuadroTexto 16"/>
          <p:cNvSpPr txBox="1"/>
          <p:nvPr/>
        </p:nvSpPr>
        <p:spPr>
          <a:xfrm>
            <a:off x="307975" y="1289755"/>
            <a:ext cx="4907969" cy="1600438"/>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                  RECOMENDACIONES:</a:t>
            </a:r>
            <a:endParaRPr lang="es-ES" u="sng" dirty="0" smtClean="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CUC mínimo será para obras de elevación de 300 kg/m3 y para fundaciones de </a:t>
            </a:r>
            <a:r>
              <a:rPr lang="es-ES" sz="1600" b="1" dirty="0" err="1" smtClean="0">
                <a:solidFill>
                  <a:schemeClr val="bg1"/>
                </a:solidFill>
                <a:latin typeface="Calibri" panose="020F0502020204030204" pitchFamily="34" charset="0"/>
                <a:cs typeface="Calibri" panose="020F0502020204030204" pitchFamily="34" charset="0"/>
              </a:rPr>
              <a:t>HºAº</a:t>
            </a:r>
            <a:r>
              <a:rPr lang="es-ES" sz="1600" b="1" dirty="0" smtClean="0">
                <a:solidFill>
                  <a:schemeClr val="bg1"/>
                </a:solidFill>
                <a:latin typeface="Calibri" panose="020F0502020204030204" pitchFamily="34" charset="0"/>
                <a:cs typeface="Calibri" panose="020F0502020204030204" pitchFamily="34" charset="0"/>
              </a:rPr>
              <a:t> de 350 kg/m3</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Nunca el contenido de agua será mayor a 200 L/m3</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Evitar variaciones grandes en cuanto a la dosificación recomendada por las normas</a:t>
            </a:r>
          </a:p>
        </p:txBody>
      </p:sp>
      <p:sp>
        <p:nvSpPr>
          <p:cNvPr id="18" name="CuadroTexto 17"/>
          <p:cNvSpPr txBox="1"/>
          <p:nvPr/>
        </p:nvSpPr>
        <p:spPr>
          <a:xfrm>
            <a:off x="6156101" y="1289755"/>
            <a:ext cx="6194738" cy="1107996"/>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            </a:t>
            </a:r>
            <a:r>
              <a:rPr lang="es-ES" b="1" dirty="0" smtClean="0">
                <a:solidFill>
                  <a:schemeClr val="bg1"/>
                </a:solidFill>
                <a:latin typeface="Arial" panose="020B0604020202020204" pitchFamily="34" charset="0"/>
                <a:cs typeface="Arial" panose="020B0604020202020204" pitchFamily="34" charset="0"/>
              </a:rPr>
              <a:t>DOSIFICACIÒN SEMI-EMPIRICA</a:t>
            </a:r>
            <a:endParaRPr lang="es-ES" u="sng" dirty="0" smtClean="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Establecer una relación agua / cemento (por </a:t>
            </a:r>
            <a:r>
              <a:rPr lang="es-ES" sz="1600" b="1" dirty="0" err="1" smtClean="0">
                <a:solidFill>
                  <a:schemeClr val="bg1"/>
                </a:solidFill>
                <a:latin typeface="Calibri" panose="020F0502020204030204" pitchFamily="34" charset="0"/>
                <a:cs typeface="Calibri" panose="020F0502020204030204" pitchFamily="34" charset="0"/>
              </a:rPr>
              <a:t>ej</a:t>
            </a:r>
            <a:r>
              <a:rPr lang="es-ES" sz="1600" b="1" dirty="0" smtClean="0">
                <a:solidFill>
                  <a:schemeClr val="bg1"/>
                </a:solidFill>
                <a:latin typeface="Calibri" panose="020F0502020204030204" pitchFamily="34" charset="0"/>
                <a:cs typeface="Calibri" panose="020F0502020204030204" pitchFamily="34" charset="0"/>
              </a:rPr>
              <a:t>: 0,6)</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Medir el cemento en bolsa</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Medir el agua en recipientes calibrados</a:t>
            </a:r>
          </a:p>
        </p:txBody>
      </p:sp>
      <p:sp>
        <p:nvSpPr>
          <p:cNvPr id="20" name="CuadroTexto 19"/>
          <p:cNvSpPr txBox="1"/>
          <p:nvPr/>
        </p:nvSpPr>
        <p:spPr>
          <a:xfrm>
            <a:off x="307975" y="3299180"/>
            <a:ext cx="4907969" cy="3077766"/>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             CÀLCULO DE CANTIDADES</a:t>
            </a:r>
            <a:endParaRPr lang="es-ES" u="sng" dirty="0" smtClean="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(CUC) x (Relación a/c) = Cantidad de agua en L</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( 1000 L = 1 m3) – ( Cantidad de agua en L) = Cantidad de agregados en L</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Cantidad de agregado x porcentaje de agregado fino = Cantidad total de agregado fino en L x 2,65 kg/L = Cantidad de agregado fino en Kg</a:t>
            </a:r>
          </a:p>
          <a:p>
            <a:pPr marL="285750" indent="-285750">
              <a:buFont typeface="Arial" panose="020B0604020202020204" pitchFamily="34" charset="0"/>
              <a:buChar char="•"/>
            </a:pPr>
            <a:r>
              <a:rPr lang="es-ES" sz="1600" b="1" dirty="0">
                <a:solidFill>
                  <a:schemeClr val="bg1"/>
                </a:solidFill>
                <a:latin typeface="Calibri" panose="020F0502020204030204" pitchFamily="34" charset="0"/>
                <a:cs typeface="Calibri" panose="020F0502020204030204" pitchFamily="34" charset="0"/>
              </a:rPr>
              <a:t>Cantidad de agregado x porcentaje de agregado </a:t>
            </a:r>
            <a:r>
              <a:rPr lang="es-ES" sz="1600" b="1" dirty="0" smtClean="0">
                <a:solidFill>
                  <a:schemeClr val="bg1"/>
                </a:solidFill>
                <a:latin typeface="Calibri" panose="020F0502020204030204" pitchFamily="34" charset="0"/>
                <a:cs typeface="Calibri" panose="020F0502020204030204" pitchFamily="34" charset="0"/>
              </a:rPr>
              <a:t>grueso </a:t>
            </a:r>
            <a:r>
              <a:rPr lang="es-ES" sz="1600" b="1" dirty="0">
                <a:solidFill>
                  <a:schemeClr val="bg1"/>
                </a:solidFill>
                <a:latin typeface="Calibri" panose="020F0502020204030204" pitchFamily="34" charset="0"/>
                <a:cs typeface="Calibri" panose="020F0502020204030204" pitchFamily="34" charset="0"/>
              </a:rPr>
              <a:t>= Cantidad total de agregado </a:t>
            </a:r>
            <a:r>
              <a:rPr lang="es-ES" sz="1600" b="1" dirty="0" smtClean="0">
                <a:solidFill>
                  <a:schemeClr val="bg1"/>
                </a:solidFill>
                <a:latin typeface="Calibri" panose="020F0502020204030204" pitchFamily="34" charset="0"/>
                <a:cs typeface="Calibri" panose="020F0502020204030204" pitchFamily="34" charset="0"/>
              </a:rPr>
              <a:t>grueso </a:t>
            </a:r>
            <a:r>
              <a:rPr lang="es-ES" sz="1600" b="1" dirty="0">
                <a:solidFill>
                  <a:schemeClr val="bg1"/>
                </a:solidFill>
                <a:latin typeface="Calibri" panose="020F0502020204030204" pitchFamily="34" charset="0"/>
                <a:cs typeface="Calibri" panose="020F0502020204030204" pitchFamily="34" charset="0"/>
              </a:rPr>
              <a:t>en L x </a:t>
            </a:r>
            <a:r>
              <a:rPr lang="es-ES" sz="1600" b="1" dirty="0" smtClean="0">
                <a:solidFill>
                  <a:schemeClr val="bg1"/>
                </a:solidFill>
                <a:latin typeface="Calibri" panose="020F0502020204030204" pitchFamily="34" charset="0"/>
                <a:cs typeface="Calibri" panose="020F0502020204030204" pitchFamily="34" charset="0"/>
              </a:rPr>
              <a:t>2,67 </a:t>
            </a:r>
            <a:r>
              <a:rPr lang="es-ES" sz="1600" b="1" dirty="0">
                <a:solidFill>
                  <a:schemeClr val="bg1"/>
                </a:solidFill>
                <a:latin typeface="Calibri" panose="020F0502020204030204" pitchFamily="34" charset="0"/>
                <a:cs typeface="Calibri" panose="020F0502020204030204" pitchFamily="34" charset="0"/>
              </a:rPr>
              <a:t>kg/L = Cantidad de agregado </a:t>
            </a:r>
            <a:r>
              <a:rPr lang="es-ES" sz="1600" b="1" dirty="0" smtClean="0">
                <a:solidFill>
                  <a:schemeClr val="bg1"/>
                </a:solidFill>
                <a:latin typeface="Calibri" panose="020F0502020204030204" pitchFamily="34" charset="0"/>
                <a:cs typeface="Calibri" panose="020F0502020204030204" pitchFamily="34" charset="0"/>
              </a:rPr>
              <a:t>grueso </a:t>
            </a:r>
            <a:r>
              <a:rPr lang="es-ES" sz="1600" b="1" dirty="0">
                <a:solidFill>
                  <a:schemeClr val="bg1"/>
                </a:solidFill>
                <a:latin typeface="Calibri" panose="020F0502020204030204" pitchFamily="34" charset="0"/>
                <a:cs typeface="Calibri" panose="020F0502020204030204" pitchFamily="34" charset="0"/>
              </a:rPr>
              <a:t>en Kg</a:t>
            </a:r>
          </a:p>
          <a:p>
            <a:pPr marL="285750" indent="-285750">
              <a:buFont typeface="Arial" panose="020B0604020202020204" pitchFamily="34" charset="0"/>
              <a:buChar char="•"/>
            </a:pPr>
            <a:endParaRPr lang="es-ES" sz="1600" b="1" dirty="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s-ES" sz="1600" b="1" dirty="0" smtClean="0">
              <a:solidFill>
                <a:schemeClr val="bg1"/>
              </a:solidFill>
              <a:latin typeface="Calibri" panose="020F0502020204030204" pitchFamily="34" charset="0"/>
              <a:cs typeface="Calibri" panose="020F0502020204030204" pitchFamily="34" charset="0"/>
            </a:endParaRPr>
          </a:p>
        </p:txBody>
      </p:sp>
      <p:sp>
        <p:nvSpPr>
          <p:cNvPr id="21" name="CuadroTexto 20"/>
          <p:cNvSpPr txBox="1"/>
          <p:nvPr/>
        </p:nvSpPr>
        <p:spPr>
          <a:xfrm>
            <a:off x="6156101" y="2628622"/>
            <a:ext cx="4907969" cy="4308872"/>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          PASAJE DE 1 M3 A UN PASTÒN</a:t>
            </a:r>
            <a:endParaRPr lang="es-ES" u="sng" dirty="0" smtClean="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CUC / 50 kg (contenido de bolsa de hormigón) = cantidad de divisiones del m3</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1 m3 / cantidad de divisiones del m3 = Volumen del pastón</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Cantidad de cada componente x  (Volumen del pastón / 1000 )  = Cantidad del componente a utilizar en cada pastón</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Averiguar el peso de un balde (8 litros) de cada componente y dividirlo por el peso total del material a agregar para saber la cantidad de baldes de cada componente a agregar en la mezcla.</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Calcular la dosificación tipo de la mezcla la cual al aproximar al numero entero las cantidades garantiza cumplir con las cantidades requeridas en la norma</a:t>
            </a:r>
            <a:endParaRPr lang="es-ES" sz="1600" b="1" dirty="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s-ES" sz="1600" b="1" dirty="0">
              <a:solidFill>
                <a:schemeClr val="bg1"/>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s-ES" sz="1600" b="1" dirty="0" smtClean="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43066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621565"/>
            <a:ext cx="6670704" cy="646331"/>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8" name="Rectángulo 7"/>
          <p:cNvSpPr/>
          <p:nvPr/>
        </p:nvSpPr>
        <p:spPr>
          <a:xfrm>
            <a:off x="5256508" y="2674874"/>
            <a:ext cx="5944891" cy="2739211"/>
          </a:xfrm>
          <a:prstGeom prst="rect">
            <a:avLst/>
          </a:prstGeom>
          <a:noFill/>
          <a:ln w="28575">
            <a:solidFill>
              <a:schemeClr val="accent4">
                <a:lumMod val="75000"/>
              </a:schemeClr>
            </a:solidFill>
          </a:ln>
        </p:spPr>
        <p:txBody>
          <a:bodyPr wrap="square">
            <a:spAutoFit/>
          </a:bodyPr>
          <a:lstStyle/>
          <a:p>
            <a:pPr marL="171450" indent="-171450" fontAlgn="base">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El </a:t>
            </a:r>
            <a:r>
              <a:rPr lang="es-ES" sz="1600" dirty="0">
                <a:solidFill>
                  <a:schemeClr val="bg1"/>
                </a:solidFill>
                <a:latin typeface="Calibri" panose="020F0502020204030204" pitchFamily="34" charset="0"/>
                <a:cs typeface="Calibri" panose="020F0502020204030204" pitchFamily="34" charset="0"/>
              </a:rPr>
              <a:t>hormigón debe producirse de forma que se minimice la frecuencia de resultados de resistencias inferiores a </a:t>
            </a:r>
            <a:r>
              <a:rPr lang="es-ES" sz="1600" dirty="0" err="1">
                <a:solidFill>
                  <a:schemeClr val="bg1"/>
                </a:solidFill>
                <a:latin typeface="Calibri" panose="020F0502020204030204" pitchFamily="34" charset="0"/>
                <a:cs typeface="Calibri" panose="020F0502020204030204" pitchFamily="34" charset="0"/>
              </a:rPr>
              <a:t>f´</a:t>
            </a:r>
            <a:r>
              <a:rPr lang="es-ES" sz="1600" baseline="-25000" dirty="0" err="1">
                <a:solidFill>
                  <a:schemeClr val="bg1"/>
                </a:solidFill>
                <a:latin typeface="Calibri" panose="020F0502020204030204" pitchFamily="34" charset="0"/>
                <a:cs typeface="Calibri" panose="020F0502020204030204" pitchFamily="34" charset="0"/>
              </a:rPr>
              <a:t>c</a:t>
            </a:r>
            <a:r>
              <a:rPr lang="es-ES" sz="1600" dirty="0">
                <a:solidFill>
                  <a:schemeClr val="bg1"/>
                </a:solidFill>
                <a:latin typeface="Calibri" panose="020F0502020204030204" pitchFamily="34" charset="0"/>
                <a:cs typeface="Calibri" panose="020F0502020204030204" pitchFamily="34" charset="0"/>
              </a:rPr>
              <a:t> , como se indica posteriormente</a:t>
            </a:r>
            <a:r>
              <a:rPr lang="es-ES" sz="1600" dirty="0" smtClean="0">
                <a:solidFill>
                  <a:schemeClr val="bg1"/>
                </a:solidFill>
                <a:latin typeface="Calibri" panose="020F0502020204030204" pitchFamily="34" charset="0"/>
                <a:cs typeface="Calibri" panose="020F0502020204030204" pitchFamily="34" charset="0"/>
              </a:rPr>
              <a:t>.</a:t>
            </a:r>
          </a:p>
          <a:p>
            <a:pPr marL="171450" indent="-171450" fontAlgn="base">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De </a:t>
            </a:r>
            <a:r>
              <a:rPr lang="es-ES" sz="1600" dirty="0">
                <a:solidFill>
                  <a:schemeClr val="bg1"/>
                </a:solidFill>
                <a:latin typeface="Calibri" panose="020F0502020204030204" pitchFamily="34" charset="0"/>
                <a:cs typeface="Calibri" panose="020F0502020204030204" pitchFamily="34" charset="0"/>
              </a:rPr>
              <a:t>acuerdo con la norma, la resistencia del hormigón </a:t>
            </a:r>
            <a:r>
              <a:rPr lang="es-ES" sz="1600" dirty="0" err="1">
                <a:solidFill>
                  <a:schemeClr val="bg1"/>
                </a:solidFill>
                <a:latin typeface="Calibri" panose="020F0502020204030204" pitchFamily="34" charset="0"/>
                <a:cs typeface="Calibri" panose="020F0502020204030204" pitchFamily="34" charset="0"/>
              </a:rPr>
              <a:t>f´</a:t>
            </a:r>
            <a:r>
              <a:rPr lang="es-ES" sz="1600" baseline="-25000" dirty="0" err="1">
                <a:solidFill>
                  <a:schemeClr val="bg1"/>
                </a:solidFill>
                <a:latin typeface="Calibri" panose="020F0502020204030204" pitchFamily="34" charset="0"/>
                <a:cs typeface="Calibri" panose="020F0502020204030204" pitchFamily="34" charset="0"/>
              </a:rPr>
              <a:t>c</a:t>
            </a:r>
            <a:r>
              <a:rPr lang="es-ES" sz="1600" dirty="0">
                <a:solidFill>
                  <a:schemeClr val="bg1"/>
                </a:solidFill>
                <a:latin typeface="Calibri" panose="020F0502020204030204" pitchFamily="34" charset="0"/>
                <a:cs typeface="Calibri" panose="020F0502020204030204" pitchFamily="34" charset="0"/>
              </a:rPr>
              <a:t> no puede ser inferior a los 17Mpa.</a:t>
            </a:r>
          </a:p>
          <a:p>
            <a:pPr marL="171450" indent="-171450" fontAlgn="base">
              <a:buFont typeface="Arial" panose="020B0604020202020204" pitchFamily="34" charset="0"/>
              <a:buChar char="•"/>
            </a:pPr>
            <a:r>
              <a:rPr lang="es-ES" sz="1600" dirty="0">
                <a:solidFill>
                  <a:schemeClr val="bg1"/>
                </a:solidFill>
                <a:latin typeface="Calibri" panose="020F0502020204030204" pitchFamily="34" charset="0"/>
                <a:cs typeface="Calibri" panose="020F0502020204030204" pitchFamily="34" charset="0"/>
              </a:rPr>
              <a:t>L</a:t>
            </a:r>
            <a:r>
              <a:rPr lang="es-ES" sz="1600" dirty="0" smtClean="0">
                <a:solidFill>
                  <a:schemeClr val="bg1"/>
                </a:solidFill>
                <a:latin typeface="Calibri" panose="020F0502020204030204" pitchFamily="34" charset="0"/>
                <a:cs typeface="Calibri" panose="020F0502020204030204" pitchFamily="34" charset="0"/>
              </a:rPr>
              <a:t>a </a:t>
            </a:r>
            <a:r>
              <a:rPr lang="es-ES" sz="1600" dirty="0">
                <a:solidFill>
                  <a:schemeClr val="bg1"/>
                </a:solidFill>
                <a:latin typeface="Calibri" panose="020F0502020204030204" pitchFamily="34" charset="0"/>
                <a:cs typeface="Calibri" panose="020F0502020204030204" pitchFamily="34" charset="0"/>
              </a:rPr>
              <a:t>resistencia media a compresión del hormigón debe ser siempre superior al valor </a:t>
            </a:r>
            <a:r>
              <a:rPr lang="es-ES" sz="1600" dirty="0" err="1">
                <a:solidFill>
                  <a:schemeClr val="bg1"/>
                </a:solidFill>
                <a:latin typeface="Calibri" panose="020F0502020204030204" pitchFamily="34" charset="0"/>
                <a:cs typeface="Calibri" panose="020F0502020204030204" pitchFamily="34" charset="0"/>
              </a:rPr>
              <a:t>f´</a:t>
            </a:r>
            <a:r>
              <a:rPr lang="es-ES" sz="1600" baseline="-25000" dirty="0" err="1">
                <a:solidFill>
                  <a:schemeClr val="bg1"/>
                </a:solidFill>
                <a:latin typeface="Calibri" panose="020F0502020204030204" pitchFamily="34" charset="0"/>
                <a:cs typeface="Calibri" panose="020F0502020204030204" pitchFamily="34" charset="0"/>
              </a:rPr>
              <a:t>c</a:t>
            </a:r>
            <a:r>
              <a:rPr lang="es-ES" sz="1600" dirty="0">
                <a:solidFill>
                  <a:schemeClr val="bg1"/>
                </a:solidFill>
                <a:latin typeface="Calibri" panose="020F0502020204030204" pitchFamily="34" charset="0"/>
                <a:cs typeface="Calibri" panose="020F0502020204030204" pitchFamily="34" charset="0"/>
              </a:rPr>
              <a:t> especificado en el diseño estructural.</a:t>
            </a:r>
          </a:p>
          <a:p>
            <a:pPr marL="171450" indent="-171450" fontAlgn="base">
              <a:buFont typeface="Arial" panose="020B0604020202020204" pitchFamily="34" charset="0"/>
              <a:buChar char="•"/>
            </a:pPr>
            <a:r>
              <a:rPr lang="es-ES" sz="1600" dirty="0">
                <a:solidFill>
                  <a:schemeClr val="bg1"/>
                </a:solidFill>
                <a:latin typeface="Calibri" panose="020F0502020204030204" pitchFamily="34" charset="0"/>
                <a:cs typeface="Calibri" panose="020F0502020204030204" pitchFamily="34" charset="0"/>
              </a:rPr>
              <a:t>El cálculo de </a:t>
            </a:r>
            <a:r>
              <a:rPr lang="es-ES" sz="1600" dirty="0" err="1">
                <a:solidFill>
                  <a:schemeClr val="bg1"/>
                </a:solidFill>
                <a:latin typeface="Calibri" panose="020F0502020204030204" pitchFamily="34" charset="0"/>
                <a:cs typeface="Calibri" panose="020F0502020204030204" pitchFamily="34" charset="0"/>
              </a:rPr>
              <a:t>f´</a:t>
            </a:r>
            <a:r>
              <a:rPr lang="es-ES" sz="1600" baseline="-25000" dirty="0" err="1">
                <a:solidFill>
                  <a:schemeClr val="bg1"/>
                </a:solidFill>
                <a:latin typeface="Calibri" panose="020F0502020204030204" pitchFamily="34" charset="0"/>
                <a:cs typeface="Calibri" panose="020F0502020204030204" pitchFamily="34" charset="0"/>
              </a:rPr>
              <a:t>c</a:t>
            </a:r>
            <a:r>
              <a:rPr lang="es-ES" sz="1600" dirty="0">
                <a:solidFill>
                  <a:schemeClr val="bg1"/>
                </a:solidFill>
                <a:latin typeface="Calibri" panose="020F0502020204030204" pitchFamily="34" charset="0"/>
                <a:cs typeface="Calibri" panose="020F0502020204030204" pitchFamily="34" charset="0"/>
              </a:rPr>
              <a:t> se debe realizar a través de probetas ensayadas a 28 días, en caso de adoptar otra edad se debe reflejar por escrito en los documentos contractuales</a:t>
            </a:r>
            <a:r>
              <a:rPr lang="es-ES" sz="1600" dirty="0">
                <a:latin typeface="Calibri" panose="020F0502020204030204" pitchFamily="34" charset="0"/>
                <a:cs typeface="Calibri" panose="020F0502020204030204" pitchFamily="34" charset="0"/>
              </a:rPr>
              <a:t>.</a:t>
            </a:r>
          </a:p>
          <a:p>
            <a:endParaRPr lang="es-ES" sz="1200" dirty="0"/>
          </a:p>
        </p:txBody>
      </p:sp>
      <p:sp>
        <p:nvSpPr>
          <p:cNvPr id="9" name="Rectángulo 8"/>
          <p:cNvSpPr/>
          <p:nvPr/>
        </p:nvSpPr>
        <p:spPr>
          <a:xfrm>
            <a:off x="352396" y="2674874"/>
            <a:ext cx="3954536" cy="2893100"/>
          </a:xfrm>
          <a:prstGeom prst="rect">
            <a:avLst/>
          </a:prstGeom>
        </p:spPr>
        <p:txBody>
          <a:bodyPr wrap="square">
            <a:spAutoFit/>
          </a:bodyPr>
          <a:lstStyle/>
          <a:p>
            <a:pPr algn="just"/>
            <a:r>
              <a:rPr lang="es-ES" sz="1400" dirty="0">
                <a:solidFill>
                  <a:schemeClr val="bg1"/>
                </a:solidFill>
                <a:latin typeface="Calibri" panose="020F0502020204030204" pitchFamily="34" charset="0"/>
                <a:cs typeface="Calibri" panose="020F0502020204030204" pitchFamily="34" charset="0"/>
              </a:rPr>
              <a:t>El </a:t>
            </a:r>
            <a:r>
              <a:rPr lang="es-ES" sz="1400" b="1" dirty="0">
                <a:solidFill>
                  <a:schemeClr val="bg1"/>
                </a:solidFill>
                <a:latin typeface="Calibri" panose="020F0502020204030204" pitchFamily="34" charset="0"/>
                <a:cs typeface="Calibri" panose="020F0502020204030204" pitchFamily="34" charset="0"/>
              </a:rPr>
              <a:t>American </a:t>
            </a:r>
            <a:r>
              <a:rPr lang="es-ES" sz="1400" b="1" dirty="0" err="1">
                <a:solidFill>
                  <a:schemeClr val="bg1"/>
                </a:solidFill>
                <a:latin typeface="Calibri" panose="020F0502020204030204" pitchFamily="34" charset="0"/>
                <a:cs typeface="Calibri" panose="020F0502020204030204" pitchFamily="34" charset="0"/>
              </a:rPr>
              <a:t>Concret</a:t>
            </a:r>
            <a:r>
              <a:rPr lang="es-ES" sz="1400" b="1" dirty="0">
                <a:solidFill>
                  <a:schemeClr val="bg1"/>
                </a:solidFill>
                <a:latin typeface="Calibri" panose="020F0502020204030204" pitchFamily="34" charset="0"/>
                <a:cs typeface="Calibri" panose="020F0502020204030204" pitchFamily="34" charset="0"/>
              </a:rPr>
              <a:t> </a:t>
            </a:r>
            <a:r>
              <a:rPr lang="es-ES" sz="1400" b="1" dirty="0" err="1">
                <a:solidFill>
                  <a:schemeClr val="bg1"/>
                </a:solidFill>
                <a:latin typeface="Calibri" panose="020F0502020204030204" pitchFamily="34" charset="0"/>
                <a:cs typeface="Calibri" panose="020F0502020204030204" pitchFamily="34" charset="0"/>
              </a:rPr>
              <a:t>Institute</a:t>
            </a:r>
            <a:r>
              <a:rPr lang="es-ES" sz="1400" dirty="0">
                <a:solidFill>
                  <a:schemeClr val="bg1"/>
                </a:solidFill>
                <a:latin typeface="Calibri" panose="020F0502020204030204" pitchFamily="34" charset="0"/>
                <a:cs typeface="Calibri" panose="020F0502020204030204" pitchFamily="34" charset="0"/>
              </a:rPr>
              <a:t> es una institución fundada en 1908  que publica una serie de normas y recomendaciones técnicas para el hormigón armado, de aplicación tanto en Estados Unidos como sus países de influencia, especialmente Sudamérica</a:t>
            </a:r>
            <a:r>
              <a:rPr lang="es-ES" sz="1400" dirty="0" smtClean="0">
                <a:solidFill>
                  <a:schemeClr val="bg1"/>
                </a:solidFill>
                <a:latin typeface="Calibri" panose="020F0502020204030204" pitchFamily="34" charset="0"/>
                <a:cs typeface="Calibri" panose="020F0502020204030204" pitchFamily="34" charset="0"/>
              </a:rPr>
              <a:t>.</a:t>
            </a:r>
          </a:p>
          <a:p>
            <a:pPr algn="just"/>
            <a:r>
              <a:rPr lang="es-ES" sz="1400" dirty="0">
                <a:solidFill>
                  <a:schemeClr val="bg1"/>
                </a:solidFill>
                <a:latin typeface="Calibri" panose="020F0502020204030204" pitchFamily="34" charset="0"/>
                <a:cs typeface="Calibri" panose="020F0502020204030204" pitchFamily="34" charset="0"/>
              </a:rPr>
              <a:t>La norma </a:t>
            </a:r>
            <a:r>
              <a:rPr lang="es-ES" sz="1400" b="1" dirty="0">
                <a:solidFill>
                  <a:schemeClr val="bg1"/>
                </a:solidFill>
                <a:latin typeface="Calibri" panose="020F0502020204030204" pitchFamily="34" charset="0"/>
                <a:cs typeface="Calibri" panose="020F0502020204030204" pitchFamily="34" charset="0"/>
              </a:rPr>
              <a:t>ACI</a:t>
            </a:r>
            <a:r>
              <a:rPr lang="es-ES" sz="1400" dirty="0">
                <a:solidFill>
                  <a:schemeClr val="bg1"/>
                </a:solidFill>
                <a:latin typeface="Calibri" panose="020F0502020204030204" pitchFamily="34" charset="0"/>
                <a:cs typeface="Calibri" panose="020F0502020204030204" pitchFamily="34" charset="0"/>
              </a:rPr>
              <a:t> presta mucha más atención tanto a  las resistencias previas obtenidas como a la experiencia de las plantas de hormigón en la dosificación de los hormigones, relegando el control en obra a la supervisión y control de las resistencias estimadas inicialmente en la dosificación del hormigón.</a:t>
            </a:r>
            <a:endParaRPr lang="es-ES" sz="1400" dirty="0" smtClean="0">
              <a:solidFill>
                <a:schemeClr val="bg1"/>
              </a:solidFill>
              <a:latin typeface="Calibri" panose="020F0502020204030204" pitchFamily="34" charset="0"/>
              <a:cs typeface="Calibri" panose="020F050202020403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Tree>
    <p:extLst>
      <p:ext uri="{BB962C8B-B14F-4D97-AF65-F5344CB8AC3E}">
        <p14:creationId xmlns:p14="http://schemas.microsoft.com/office/powerpoint/2010/main" val="40886599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621565"/>
            <a:ext cx="6670704" cy="646331"/>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9" name="Rectángulo 8"/>
          <p:cNvSpPr/>
          <p:nvPr/>
        </p:nvSpPr>
        <p:spPr>
          <a:xfrm>
            <a:off x="352396" y="2674874"/>
            <a:ext cx="11839604" cy="3539430"/>
          </a:xfrm>
          <a:prstGeom prst="rect">
            <a:avLst/>
          </a:prstGeom>
        </p:spPr>
        <p:txBody>
          <a:bodyPr wrap="square">
            <a:spAutoFit/>
          </a:bodyPr>
          <a:lstStyle/>
          <a:p>
            <a:pPr fontAlgn="base"/>
            <a:r>
              <a:rPr lang="es-ES" sz="1400" b="1" dirty="0">
                <a:solidFill>
                  <a:schemeClr val="bg1"/>
                </a:solidFill>
                <a:latin typeface="Calibri" panose="020F0502020204030204" pitchFamily="34" charset="0"/>
                <a:cs typeface="Calibri" panose="020F0502020204030204" pitchFamily="34" charset="0"/>
              </a:rPr>
              <a:t>Dosificación de hormigón.</a:t>
            </a:r>
            <a:endParaRPr lang="es-ES" sz="1400" dirty="0">
              <a:solidFill>
                <a:schemeClr val="bg1"/>
              </a:solidFill>
              <a:latin typeface="Calibri" panose="020F0502020204030204" pitchFamily="34" charset="0"/>
              <a:cs typeface="Calibri" panose="020F0502020204030204" pitchFamily="34" charset="0"/>
            </a:endParaRPr>
          </a:p>
          <a:p>
            <a:pPr fontAlgn="base"/>
            <a:r>
              <a:rPr lang="es-ES" sz="1400" dirty="0">
                <a:solidFill>
                  <a:schemeClr val="bg1"/>
                </a:solidFill>
                <a:latin typeface="Calibri" panose="020F0502020204030204" pitchFamily="34" charset="0"/>
                <a:cs typeface="Calibri" panose="020F0502020204030204" pitchFamily="34" charset="0"/>
              </a:rPr>
              <a:t>La dosificación del hormigón debe lograr:</a:t>
            </a:r>
          </a:p>
          <a:p>
            <a:pPr marL="285750" indent="-285750" fontAlgn="base">
              <a:buFont typeface="Arial" panose="020B0604020202020204" pitchFamily="34" charset="0"/>
              <a:buChar char="•"/>
            </a:pPr>
            <a:r>
              <a:rPr lang="es-ES" sz="1400" dirty="0">
                <a:solidFill>
                  <a:schemeClr val="bg1"/>
                </a:solidFill>
                <a:latin typeface="Calibri" panose="020F0502020204030204" pitchFamily="34" charset="0"/>
                <a:cs typeface="Calibri" panose="020F0502020204030204" pitchFamily="34" charset="0"/>
              </a:rPr>
              <a:t>La </a:t>
            </a:r>
            <a:r>
              <a:rPr lang="es-ES" sz="1400" dirty="0" err="1">
                <a:solidFill>
                  <a:schemeClr val="bg1"/>
                </a:solidFill>
                <a:latin typeface="Calibri" panose="020F0502020204030204" pitchFamily="34" charset="0"/>
                <a:cs typeface="Calibri" panose="020F0502020204030204" pitchFamily="34" charset="0"/>
              </a:rPr>
              <a:t>trabajabilidad</a:t>
            </a:r>
            <a:r>
              <a:rPr lang="es-ES" sz="1400" dirty="0">
                <a:solidFill>
                  <a:schemeClr val="bg1"/>
                </a:solidFill>
                <a:latin typeface="Calibri" panose="020F0502020204030204" pitchFamily="34" charset="0"/>
                <a:cs typeface="Calibri" panose="020F0502020204030204" pitchFamily="34" charset="0"/>
              </a:rPr>
              <a:t> y consistencia necesarias que permitan la correcta puesta en obra del hormigón, sin exudaciones ni segregaciones.</a:t>
            </a:r>
          </a:p>
          <a:p>
            <a:pPr marL="285750" indent="-285750" fontAlgn="base">
              <a:buFont typeface="Arial" panose="020B0604020202020204" pitchFamily="34" charset="0"/>
              <a:buChar char="•"/>
            </a:pPr>
            <a:r>
              <a:rPr lang="es-ES" sz="1400" dirty="0">
                <a:solidFill>
                  <a:schemeClr val="bg1"/>
                </a:solidFill>
                <a:latin typeface="Calibri" panose="020F0502020204030204" pitchFamily="34" charset="0"/>
                <a:cs typeface="Calibri" panose="020F0502020204030204" pitchFamily="34" charset="0"/>
              </a:rPr>
              <a:t>La resistencia a exposiciones especiales.</a:t>
            </a:r>
          </a:p>
          <a:p>
            <a:pPr marL="285750" indent="-285750" fontAlgn="base">
              <a:buFont typeface="Arial" panose="020B0604020202020204" pitchFamily="34" charset="0"/>
              <a:buChar char="•"/>
            </a:pPr>
            <a:r>
              <a:rPr lang="es-ES" sz="1400" dirty="0">
                <a:solidFill>
                  <a:schemeClr val="bg1"/>
                </a:solidFill>
                <a:latin typeface="Calibri" panose="020F0502020204030204" pitchFamily="34" charset="0"/>
                <a:cs typeface="Calibri" panose="020F0502020204030204" pitchFamily="34" charset="0"/>
              </a:rPr>
              <a:t>Conformidad con los requisitos de resistencia.</a:t>
            </a:r>
          </a:p>
          <a:p>
            <a:pPr fontAlgn="base"/>
            <a:r>
              <a:rPr lang="es-ES" sz="1400" dirty="0">
                <a:solidFill>
                  <a:schemeClr val="bg1"/>
                </a:solidFill>
                <a:latin typeface="Calibri" panose="020F0502020204030204" pitchFamily="34" charset="0"/>
                <a:cs typeface="Calibri" panose="020F0502020204030204" pitchFamily="34" charset="0"/>
              </a:rPr>
              <a:t>La norma hace especial hincapié en el uso de la experiencia en obra o en la realización de pruebas de mezcla en laboratorio para seleccionar la correcta dosificación del hormigón.</a:t>
            </a:r>
          </a:p>
          <a:p>
            <a:pPr fontAlgn="base"/>
            <a:r>
              <a:rPr lang="es-ES" sz="1400" dirty="0">
                <a:solidFill>
                  <a:schemeClr val="bg1"/>
                </a:solidFill>
                <a:latin typeface="Calibri" panose="020F0502020204030204" pitchFamily="34" charset="0"/>
                <a:cs typeface="Calibri" panose="020F0502020204030204" pitchFamily="34" charset="0"/>
              </a:rPr>
              <a:t>Al dosificar la mezcla de hormigón, esta se debe realizar para alcanzar una resistencia mayor que la exigida en obra. Esta resistencia requerida (</a:t>
            </a:r>
            <a:r>
              <a:rPr lang="es-ES" sz="1400" dirty="0" err="1">
                <a:solidFill>
                  <a:schemeClr val="bg1"/>
                </a:solidFill>
                <a:latin typeface="Calibri" panose="020F0502020204030204" pitchFamily="34" charset="0"/>
                <a:cs typeface="Calibri" panose="020F0502020204030204" pitchFamily="34" charset="0"/>
              </a:rPr>
              <a:t>f´</a:t>
            </a:r>
            <a:r>
              <a:rPr lang="es-ES" sz="1400" baseline="-25000" dirty="0" err="1">
                <a:solidFill>
                  <a:schemeClr val="bg1"/>
                </a:solidFill>
                <a:latin typeface="Calibri" panose="020F0502020204030204" pitchFamily="34" charset="0"/>
                <a:cs typeface="Calibri" panose="020F0502020204030204" pitchFamily="34" charset="0"/>
              </a:rPr>
              <a:t>cr</a:t>
            </a:r>
            <a:r>
              <a:rPr lang="es-ES" sz="1400" dirty="0">
                <a:solidFill>
                  <a:schemeClr val="bg1"/>
                </a:solidFill>
                <a:latin typeface="Calibri" panose="020F0502020204030204" pitchFamily="34" charset="0"/>
                <a:cs typeface="Calibri" panose="020F0502020204030204" pitchFamily="34" charset="0"/>
              </a:rPr>
              <a:t>) se calcula mediante la siguiente expresión</a:t>
            </a:r>
            <a:r>
              <a:rPr lang="es-ES" sz="1400" dirty="0" smtClean="0">
                <a:solidFill>
                  <a:schemeClr val="bg1"/>
                </a:solidFill>
                <a:latin typeface="Calibri" panose="020F0502020204030204" pitchFamily="34" charset="0"/>
                <a:cs typeface="Calibri" panose="020F0502020204030204" pitchFamily="34" charset="0"/>
              </a:rPr>
              <a:t>:</a:t>
            </a:r>
          </a:p>
          <a:p>
            <a:pPr fontAlgn="base"/>
            <a:endParaRPr lang="es-ES" sz="1400" dirty="0">
              <a:solidFill>
                <a:schemeClr val="bg1"/>
              </a:solidFill>
              <a:latin typeface="Calibri" panose="020F0502020204030204" pitchFamily="34" charset="0"/>
              <a:cs typeface="Calibri" panose="020F0502020204030204" pitchFamily="34" charset="0"/>
            </a:endParaRPr>
          </a:p>
          <a:p>
            <a:pPr fontAlgn="base"/>
            <a:r>
              <a:rPr lang="es-ES" sz="1400" b="1" dirty="0" err="1">
                <a:solidFill>
                  <a:schemeClr val="bg1"/>
                </a:solidFill>
                <a:latin typeface="Calibri" panose="020F0502020204030204" pitchFamily="34" charset="0"/>
                <a:cs typeface="Calibri" panose="020F0502020204030204" pitchFamily="34" charset="0"/>
              </a:rPr>
              <a:t>f´cr</a:t>
            </a:r>
            <a:r>
              <a:rPr lang="es-ES" sz="1400" b="1" dirty="0">
                <a:solidFill>
                  <a:schemeClr val="bg1"/>
                </a:solidFill>
                <a:latin typeface="Calibri" panose="020F0502020204030204" pitchFamily="34" charset="0"/>
                <a:cs typeface="Calibri" panose="020F0502020204030204" pitchFamily="34" charset="0"/>
              </a:rPr>
              <a:t>= </a:t>
            </a:r>
            <a:r>
              <a:rPr lang="es-ES" sz="1400" b="1" dirty="0" err="1">
                <a:solidFill>
                  <a:schemeClr val="bg1"/>
                </a:solidFill>
                <a:latin typeface="Calibri" panose="020F0502020204030204" pitchFamily="34" charset="0"/>
                <a:cs typeface="Calibri" panose="020F0502020204030204" pitchFamily="34" charset="0"/>
              </a:rPr>
              <a:t>f´c</a:t>
            </a:r>
            <a:r>
              <a:rPr lang="es-ES" sz="1400" b="1" dirty="0">
                <a:solidFill>
                  <a:schemeClr val="bg1"/>
                </a:solidFill>
                <a:latin typeface="Calibri" panose="020F0502020204030204" pitchFamily="34" charset="0"/>
                <a:cs typeface="Calibri" panose="020F0502020204030204" pitchFamily="34" charset="0"/>
              </a:rPr>
              <a:t> + </a:t>
            </a:r>
            <a:r>
              <a:rPr lang="es-ES" sz="1400" b="1" dirty="0" smtClean="0">
                <a:solidFill>
                  <a:schemeClr val="bg1"/>
                </a:solidFill>
                <a:latin typeface="Calibri" panose="020F0502020204030204" pitchFamily="34" charset="0"/>
                <a:cs typeface="Calibri" panose="020F0502020204030204" pitchFamily="34" charset="0"/>
              </a:rPr>
              <a:t>t*</a:t>
            </a:r>
            <a:r>
              <a:rPr lang="es-ES" sz="1400" b="1" dirty="0" err="1" smtClean="0">
                <a:solidFill>
                  <a:schemeClr val="bg1"/>
                </a:solidFill>
                <a:latin typeface="Calibri" panose="020F0502020204030204" pitchFamily="34" charset="0"/>
                <a:cs typeface="Calibri" panose="020F0502020204030204" pitchFamily="34" charset="0"/>
              </a:rPr>
              <a:t>D</a:t>
            </a:r>
            <a:r>
              <a:rPr lang="es-ES" sz="1400" b="1" baseline="-25000" dirty="0" err="1" smtClean="0">
                <a:solidFill>
                  <a:schemeClr val="bg1"/>
                </a:solidFill>
                <a:latin typeface="Calibri" panose="020F0502020204030204" pitchFamily="34" charset="0"/>
                <a:cs typeface="Calibri" panose="020F0502020204030204" pitchFamily="34" charset="0"/>
              </a:rPr>
              <a:t>s</a:t>
            </a:r>
            <a:endParaRPr lang="es-ES" sz="1400" b="1" baseline="-25000" dirty="0" smtClean="0">
              <a:solidFill>
                <a:schemeClr val="bg1"/>
              </a:solidFill>
              <a:latin typeface="Calibri" panose="020F0502020204030204" pitchFamily="34" charset="0"/>
              <a:cs typeface="Calibri" panose="020F0502020204030204" pitchFamily="34" charset="0"/>
            </a:endParaRPr>
          </a:p>
          <a:p>
            <a:pPr fontAlgn="base"/>
            <a:endParaRPr lang="es-ES" sz="1400" dirty="0">
              <a:solidFill>
                <a:schemeClr val="bg1"/>
              </a:solidFill>
              <a:latin typeface="Calibri" panose="020F0502020204030204" pitchFamily="34" charset="0"/>
              <a:cs typeface="Calibri" panose="020F0502020204030204" pitchFamily="34" charset="0"/>
            </a:endParaRPr>
          </a:p>
          <a:p>
            <a:pPr fontAlgn="base"/>
            <a:r>
              <a:rPr lang="es-ES" sz="1400" dirty="0">
                <a:solidFill>
                  <a:schemeClr val="bg1"/>
                </a:solidFill>
                <a:latin typeface="Calibri" panose="020F0502020204030204" pitchFamily="34" charset="0"/>
                <a:cs typeface="Calibri" panose="020F0502020204030204" pitchFamily="34" charset="0"/>
              </a:rPr>
              <a:t>Donde t es el factor de probabilidad y </a:t>
            </a:r>
            <a:r>
              <a:rPr lang="es-ES" sz="1400" dirty="0" err="1">
                <a:solidFill>
                  <a:schemeClr val="bg1"/>
                </a:solidFill>
                <a:latin typeface="Calibri" panose="020F0502020204030204" pitchFamily="34" charset="0"/>
                <a:cs typeface="Calibri" panose="020F0502020204030204" pitchFamily="34" charset="0"/>
              </a:rPr>
              <a:t>D</a:t>
            </a:r>
            <a:r>
              <a:rPr lang="es-ES" sz="1400" baseline="-25000" dirty="0" err="1">
                <a:solidFill>
                  <a:schemeClr val="bg1"/>
                </a:solidFill>
                <a:latin typeface="Calibri" panose="020F0502020204030204" pitchFamily="34" charset="0"/>
                <a:cs typeface="Calibri" panose="020F0502020204030204" pitchFamily="34" charset="0"/>
              </a:rPr>
              <a:t>s</a:t>
            </a:r>
            <a:r>
              <a:rPr lang="es-ES" sz="1400" dirty="0">
                <a:solidFill>
                  <a:schemeClr val="bg1"/>
                </a:solidFill>
                <a:latin typeface="Calibri" panose="020F0502020204030204" pitchFamily="34" charset="0"/>
                <a:cs typeface="Calibri" panose="020F0502020204030204" pitchFamily="34" charset="0"/>
              </a:rPr>
              <a:t> la desviación estándar.</a:t>
            </a:r>
          </a:p>
          <a:p>
            <a:pPr fontAlgn="base"/>
            <a:r>
              <a:rPr lang="es-ES" sz="1400" dirty="0">
                <a:solidFill>
                  <a:schemeClr val="bg1"/>
                </a:solidFill>
                <a:latin typeface="Calibri" panose="020F0502020204030204" pitchFamily="34" charset="0"/>
                <a:cs typeface="Calibri" panose="020F0502020204030204" pitchFamily="34" charset="0"/>
              </a:rPr>
              <a:t>El factor de probabilidad t recomendado por la ACI es 2,33, que permite que únicamente el 1% de los resultados de ensayos de resistencia arrojen resultados inferiores a la resistencia especificada.</a:t>
            </a:r>
          </a:p>
          <a:p>
            <a:pPr algn="just"/>
            <a:endParaRPr lang="es-ES" sz="1400" dirty="0" smtClean="0">
              <a:solidFill>
                <a:schemeClr val="bg1"/>
              </a:solidFill>
              <a:latin typeface="Calibri" panose="020F0502020204030204" pitchFamily="34" charset="0"/>
              <a:cs typeface="Calibri" panose="020F050202020403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
        <p:nvSpPr>
          <p:cNvPr id="2" name="Rectángulo 1"/>
          <p:cNvSpPr/>
          <p:nvPr/>
        </p:nvSpPr>
        <p:spPr>
          <a:xfrm>
            <a:off x="352397" y="4800600"/>
            <a:ext cx="1336704" cy="444500"/>
          </a:xfrm>
          <a:prstGeom prst="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091497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591010"/>
            <a:ext cx="4684541" cy="923330"/>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9" name="Rectángulo 8"/>
          <p:cNvSpPr/>
          <p:nvPr/>
        </p:nvSpPr>
        <p:spPr>
          <a:xfrm>
            <a:off x="352396" y="2674874"/>
            <a:ext cx="4308504" cy="1600438"/>
          </a:xfrm>
          <a:prstGeom prst="rect">
            <a:avLst/>
          </a:prstGeom>
        </p:spPr>
        <p:txBody>
          <a:bodyPr wrap="square">
            <a:spAutoFit/>
          </a:bodyPr>
          <a:lstStyle/>
          <a:p>
            <a:pPr fontAlgn="base"/>
            <a:r>
              <a:rPr lang="es-ES" sz="1400" b="1" dirty="0" smtClean="0">
                <a:solidFill>
                  <a:schemeClr val="bg1"/>
                </a:solidFill>
                <a:latin typeface="Calibri" panose="020F0502020204030204" pitchFamily="34" charset="0"/>
                <a:cs typeface="Calibri" panose="020F0502020204030204" pitchFamily="34" charset="0"/>
              </a:rPr>
              <a:t>Dosificación basada en la experiencia en obra, en mezclas de prueba o en ambos casos.</a:t>
            </a:r>
            <a:endParaRPr lang="es-ES" sz="1400" dirty="0" smtClean="0">
              <a:solidFill>
                <a:schemeClr val="bg1"/>
              </a:solidFill>
              <a:latin typeface="Calibri" panose="020F0502020204030204" pitchFamily="34" charset="0"/>
              <a:cs typeface="Calibri" panose="020F0502020204030204" pitchFamily="34" charset="0"/>
            </a:endParaRPr>
          </a:p>
          <a:p>
            <a:pPr fontAlgn="base"/>
            <a:r>
              <a:rPr lang="es-ES" sz="1400" dirty="0" smtClean="0">
                <a:solidFill>
                  <a:schemeClr val="bg1"/>
                </a:solidFill>
                <a:latin typeface="Calibri" panose="020F0502020204030204" pitchFamily="34" charset="0"/>
                <a:cs typeface="Calibri" panose="020F0502020204030204" pitchFamily="34" charset="0"/>
              </a:rPr>
              <a:t>La norma ACI se basa en un diagrama de flujo para la determinación de la aprobación de la dosificación del hormigón, basándose en si existen o no ensayos de resistencia en obra para el hormigón especificado.</a:t>
            </a:r>
          </a:p>
          <a:p>
            <a:pPr algn="just"/>
            <a:endParaRPr lang="es-ES" sz="1400" dirty="0" smtClean="0">
              <a:solidFill>
                <a:schemeClr val="bg1"/>
              </a:solidFill>
              <a:latin typeface="Calibri" panose="020F0502020204030204" pitchFamily="34" charset="0"/>
              <a:cs typeface="Calibri" panose="020F050202020403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pic>
        <p:nvPicPr>
          <p:cNvPr id="4098" name="Picture 2" descr="https://construblogspain.files.wordpress.com/2014/03/diagrama-de-fluj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657" y="66674"/>
            <a:ext cx="6172200" cy="6791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300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591010"/>
            <a:ext cx="4684541" cy="923330"/>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
        <p:nvSpPr>
          <p:cNvPr id="12" name="Rectángulo 11"/>
          <p:cNvSpPr/>
          <p:nvPr/>
        </p:nvSpPr>
        <p:spPr>
          <a:xfrm>
            <a:off x="352396" y="2674874"/>
            <a:ext cx="4308504" cy="1169551"/>
          </a:xfrm>
          <a:prstGeom prst="rect">
            <a:avLst/>
          </a:prstGeom>
        </p:spPr>
        <p:txBody>
          <a:bodyPr wrap="square">
            <a:spAutoFit/>
          </a:bodyPr>
          <a:lstStyle/>
          <a:p>
            <a:pPr fontAlgn="base"/>
            <a:r>
              <a:rPr lang="es-ES" sz="1400" b="1" dirty="0">
                <a:solidFill>
                  <a:schemeClr val="bg1"/>
                </a:solidFill>
                <a:latin typeface="Calibri" panose="020F0502020204030204" pitchFamily="34" charset="0"/>
                <a:cs typeface="Calibri" panose="020F0502020204030204" pitchFamily="34" charset="0"/>
              </a:rPr>
              <a:t>Se dispone de más de 30 ensayos consecutivos.</a:t>
            </a:r>
            <a:endParaRPr lang="es-ES" sz="1400" dirty="0">
              <a:solidFill>
                <a:schemeClr val="bg1"/>
              </a:solidFill>
              <a:latin typeface="Calibri" panose="020F0502020204030204" pitchFamily="34" charset="0"/>
              <a:cs typeface="Calibri" panose="020F0502020204030204" pitchFamily="34" charset="0"/>
            </a:endParaRPr>
          </a:p>
          <a:p>
            <a:pPr fontAlgn="base"/>
            <a:r>
              <a:rPr lang="es-ES" sz="1400" dirty="0">
                <a:solidFill>
                  <a:schemeClr val="bg1"/>
                </a:solidFill>
                <a:latin typeface="Calibri" panose="020F0502020204030204" pitchFamily="34" charset="0"/>
                <a:cs typeface="Calibri" panose="020F0502020204030204" pitchFamily="34" charset="0"/>
              </a:rPr>
              <a:t>Cuando una planta de hormigón posee resultados de ensayos con </a:t>
            </a:r>
            <a:r>
              <a:rPr lang="es-ES" sz="1400" dirty="0" err="1">
                <a:solidFill>
                  <a:schemeClr val="bg1"/>
                </a:solidFill>
                <a:latin typeface="Calibri" panose="020F0502020204030204" pitchFamily="34" charset="0"/>
                <a:cs typeface="Calibri" panose="020F0502020204030204" pitchFamily="34" charset="0"/>
              </a:rPr>
              <a:t>antiguedad</a:t>
            </a:r>
            <a:r>
              <a:rPr lang="es-ES" sz="1400" dirty="0">
                <a:solidFill>
                  <a:schemeClr val="bg1"/>
                </a:solidFill>
                <a:latin typeface="Calibri" panose="020F0502020204030204" pitchFamily="34" charset="0"/>
                <a:cs typeface="Calibri" panose="020F0502020204030204" pitchFamily="34" charset="0"/>
              </a:rPr>
              <a:t> no superior a los 24 meses, se debe calcular la desviación </a:t>
            </a:r>
            <a:r>
              <a:rPr lang="es-ES" sz="1400" dirty="0" err="1">
                <a:solidFill>
                  <a:schemeClr val="bg1"/>
                </a:solidFill>
                <a:latin typeface="Calibri" panose="020F0502020204030204" pitchFamily="34" charset="0"/>
                <a:cs typeface="Calibri" panose="020F0502020204030204" pitchFamily="34" charset="0"/>
              </a:rPr>
              <a:t>estandar</a:t>
            </a:r>
            <a:r>
              <a:rPr lang="es-ES" sz="1400" dirty="0">
                <a:solidFill>
                  <a:schemeClr val="bg1"/>
                </a:solidFill>
                <a:latin typeface="Calibri" panose="020F0502020204030204" pitchFamily="34" charset="0"/>
                <a:cs typeface="Calibri" panose="020F0502020204030204" pitchFamily="34" charset="0"/>
              </a:rPr>
              <a:t> </a:t>
            </a:r>
            <a:r>
              <a:rPr lang="es-ES" sz="1400" dirty="0" err="1">
                <a:solidFill>
                  <a:schemeClr val="bg1"/>
                </a:solidFill>
                <a:latin typeface="Calibri" panose="020F0502020204030204" pitchFamily="34" charset="0"/>
                <a:cs typeface="Calibri" panose="020F0502020204030204" pitchFamily="34" charset="0"/>
              </a:rPr>
              <a:t>s</a:t>
            </a:r>
            <a:r>
              <a:rPr lang="es-ES" sz="1400" baseline="-25000" dirty="0" err="1">
                <a:solidFill>
                  <a:schemeClr val="bg1"/>
                </a:solidFill>
                <a:latin typeface="Calibri" panose="020F0502020204030204" pitchFamily="34" charset="0"/>
                <a:cs typeface="Calibri" panose="020F0502020204030204" pitchFamily="34" charset="0"/>
              </a:rPr>
              <a:t>s</a:t>
            </a:r>
            <a:r>
              <a:rPr lang="es-ES" sz="1400" dirty="0">
                <a:solidFill>
                  <a:schemeClr val="bg1"/>
                </a:solidFill>
                <a:latin typeface="Calibri" panose="020F0502020204030204" pitchFamily="34" charset="0"/>
                <a:cs typeface="Calibri" panose="020F0502020204030204" pitchFamily="34" charset="0"/>
              </a:rPr>
              <a:t> ,</a:t>
            </a:r>
          </a:p>
          <a:p>
            <a:pPr algn="just"/>
            <a:endParaRPr lang="es-ES" sz="1400" dirty="0" smtClean="0">
              <a:solidFill>
                <a:schemeClr val="bg1"/>
              </a:solidFill>
              <a:latin typeface="Calibri" panose="020F0502020204030204" pitchFamily="34" charset="0"/>
              <a:cs typeface="Calibri" panose="020F0502020204030204" pitchFamily="34" charset="0"/>
            </a:endParaRPr>
          </a:p>
        </p:txBody>
      </p:sp>
      <p:pic>
        <p:nvPicPr>
          <p:cNvPr id="6149" name="Picture 5" descr="https://construblogspain.files.wordpress.com/2014/03/desviacic3b3n-estand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5675" y="2611374"/>
            <a:ext cx="1781175" cy="942976"/>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12"/>
          <p:cNvSpPr/>
          <p:nvPr/>
        </p:nvSpPr>
        <p:spPr>
          <a:xfrm>
            <a:off x="352396" y="3875978"/>
            <a:ext cx="11293504" cy="2246769"/>
          </a:xfrm>
          <a:prstGeom prst="rect">
            <a:avLst/>
          </a:prstGeom>
        </p:spPr>
        <p:txBody>
          <a:bodyPr wrap="square">
            <a:spAutoFit/>
          </a:bodyPr>
          <a:lstStyle/>
          <a:p>
            <a:pPr fontAlgn="base"/>
            <a:r>
              <a:rPr lang="es-ES" sz="1400" dirty="0">
                <a:solidFill>
                  <a:schemeClr val="bg1"/>
                </a:solidFill>
                <a:latin typeface="Calibri" panose="020F0502020204030204" pitchFamily="34" charset="0"/>
                <a:cs typeface="Calibri" panose="020F0502020204030204" pitchFamily="34" charset="0"/>
              </a:rPr>
              <a:t>s    </a:t>
            </a:r>
            <a:r>
              <a:rPr lang="es-ES" sz="1400" dirty="0" smtClean="0">
                <a:solidFill>
                  <a:schemeClr val="bg1"/>
                </a:solidFill>
                <a:latin typeface="Calibri" panose="020F0502020204030204" pitchFamily="34" charset="0"/>
                <a:cs typeface="Calibri" panose="020F0502020204030204" pitchFamily="34" charset="0"/>
              </a:rPr>
              <a:t>Promedio </a:t>
            </a:r>
            <a:r>
              <a:rPr lang="es-ES" sz="1400" dirty="0">
                <a:solidFill>
                  <a:schemeClr val="bg1"/>
                </a:solidFill>
                <a:latin typeface="Calibri" panose="020F0502020204030204" pitchFamily="34" charset="0"/>
                <a:cs typeface="Calibri" panose="020F0502020204030204" pitchFamily="34" charset="0"/>
              </a:rPr>
              <a:t>estadístico de la desviación estándar cuando se emplean dos registros de  ensayos para calcular la desviación estándar de la muestra.</a:t>
            </a:r>
          </a:p>
          <a:p>
            <a:pPr fontAlgn="base"/>
            <a:r>
              <a:rPr lang="es-ES" sz="1400" dirty="0">
                <a:solidFill>
                  <a:schemeClr val="bg1"/>
                </a:solidFill>
                <a:latin typeface="Calibri" panose="020F0502020204030204" pitchFamily="34" charset="0"/>
                <a:cs typeface="Calibri" panose="020F0502020204030204" pitchFamily="34" charset="0"/>
              </a:rPr>
              <a:t>s</a:t>
            </a:r>
            <a:r>
              <a:rPr lang="es-ES" sz="1400" baseline="-25000" dirty="0">
                <a:solidFill>
                  <a:schemeClr val="bg1"/>
                </a:solidFill>
                <a:latin typeface="Calibri" panose="020F0502020204030204" pitchFamily="34" charset="0"/>
                <a:cs typeface="Calibri" panose="020F0502020204030204" pitchFamily="34" charset="0"/>
              </a:rPr>
              <a:t>s1 </a:t>
            </a:r>
            <a:r>
              <a:rPr lang="es-ES" sz="1400" dirty="0">
                <a:solidFill>
                  <a:schemeClr val="bg1"/>
                </a:solidFill>
                <a:latin typeface="Calibri" panose="020F0502020204030204" pitchFamily="34" charset="0"/>
                <a:cs typeface="Calibri" panose="020F0502020204030204" pitchFamily="34" charset="0"/>
              </a:rPr>
              <a:t>, s</a:t>
            </a:r>
            <a:r>
              <a:rPr lang="es-ES" sz="1400" baseline="-25000" dirty="0">
                <a:solidFill>
                  <a:schemeClr val="bg1"/>
                </a:solidFill>
                <a:latin typeface="Calibri" panose="020F0502020204030204" pitchFamily="34" charset="0"/>
                <a:cs typeface="Calibri" panose="020F0502020204030204" pitchFamily="34" charset="0"/>
              </a:rPr>
              <a:t>s2      </a:t>
            </a:r>
            <a:r>
              <a:rPr lang="es-ES" sz="1400" dirty="0">
                <a:solidFill>
                  <a:schemeClr val="bg1"/>
                </a:solidFill>
                <a:latin typeface="Calibri" panose="020F0502020204030204" pitchFamily="34" charset="0"/>
                <a:cs typeface="Calibri" panose="020F0502020204030204" pitchFamily="34" charset="0"/>
              </a:rPr>
              <a:t>Desviaciones estándar de la muestra calculadas de dos registros de ensayos, 1 y 2, respectivamente.</a:t>
            </a:r>
          </a:p>
          <a:p>
            <a:pPr fontAlgn="base"/>
            <a:r>
              <a:rPr lang="es-ES" sz="1400" dirty="0">
                <a:solidFill>
                  <a:schemeClr val="bg1"/>
                </a:solidFill>
                <a:latin typeface="Calibri" panose="020F0502020204030204" pitchFamily="34" charset="0"/>
                <a:cs typeface="Calibri" panose="020F0502020204030204" pitchFamily="34" charset="0"/>
              </a:rPr>
              <a:t>n</a:t>
            </a:r>
            <a:r>
              <a:rPr lang="es-ES" sz="1400" baseline="-25000" dirty="0">
                <a:solidFill>
                  <a:schemeClr val="bg1"/>
                </a:solidFill>
                <a:latin typeface="Calibri" panose="020F0502020204030204" pitchFamily="34" charset="0"/>
                <a:cs typeface="Calibri" panose="020F0502020204030204" pitchFamily="34" charset="0"/>
              </a:rPr>
              <a:t>1</a:t>
            </a:r>
            <a:r>
              <a:rPr lang="es-ES" sz="1400" dirty="0">
                <a:solidFill>
                  <a:schemeClr val="bg1"/>
                </a:solidFill>
                <a:latin typeface="Calibri" panose="020F0502020204030204" pitchFamily="34" charset="0"/>
                <a:cs typeface="Calibri" panose="020F0502020204030204" pitchFamily="34" charset="0"/>
              </a:rPr>
              <a:t> , n</a:t>
            </a:r>
            <a:r>
              <a:rPr lang="es-ES" sz="1400" baseline="-25000" dirty="0">
                <a:solidFill>
                  <a:schemeClr val="bg1"/>
                </a:solidFill>
                <a:latin typeface="Calibri" panose="020F0502020204030204" pitchFamily="34" charset="0"/>
                <a:cs typeface="Calibri" panose="020F0502020204030204" pitchFamily="34" charset="0"/>
              </a:rPr>
              <a:t>2 </a:t>
            </a:r>
            <a:r>
              <a:rPr lang="es-ES" sz="1400" dirty="0">
                <a:solidFill>
                  <a:schemeClr val="bg1"/>
                </a:solidFill>
                <a:latin typeface="Calibri" panose="020F0502020204030204" pitchFamily="34" charset="0"/>
                <a:cs typeface="Calibri" panose="020F0502020204030204" pitchFamily="34" charset="0"/>
              </a:rPr>
              <a:t>       Número de ensayos en cada registro de ensayos, respectivamente</a:t>
            </a:r>
            <a:r>
              <a:rPr lang="es-ES" sz="1400" dirty="0" smtClean="0">
                <a:solidFill>
                  <a:schemeClr val="bg1"/>
                </a:solidFill>
                <a:latin typeface="Calibri" panose="020F0502020204030204" pitchFamily="34" charset="0"/>
                <a:cs typeface="Calibri" panose="020F0502020204030204" pitchFamily="34" charset="0"/>
              </a:rPr>
              <a:t>.</a:t>
            </a:r>
          </a:p>
          <a:p>
            <a:pPr fontAlgn="base"/>
            <a:endParaRPr lang="es-ES" sz="1400" dirty="0">
              <a:solidFill>
                <a:schemeClr val="bg1"/>
              </a:solidFill>
              <a:latin typeface="Calibri" panose="020F0502020204030204" pitchFamily="34" charset="0"/>
              <a:cs typeface="Calibri" panose="020F0502020204030204" pitchFamily="34" charset="0"/>
            </a:endParaRPr>
          </a:p>
          <a:p>
            <a:pPr fontAlgn="base"/>
            <a:r>
              <a:rPr lang="es-ES" sz="1400" u="sng" dirty="0">
                <a:solidFill>
                  <a:schemeClr val="bg1"/>
                </a:solidFill>
                <a:latin typeface="Calibri" panose="020F0502020204030204" pitchFamily="34" charset="0"/>
                <a:cs typeface="Calibri" panose="020F0502020204030204" pitchFamily="34" charset="0"/>
              </a:rPr>
              <a:t>Debiendo cumplir los ensayos existentes que:</a:t>
            </a:r>
          </a:p>
          <a:p>
            <a:pPr fontAlgn="base"/>
            <a:r>
              <a:rPr lang="es-ES" sz="1400" dirty="0">
                <a:solidFill>
                  <a:schemeClr val="bg1"/>
                </a:solidFill>
                <a:latin typeface="Calibri" panose="020F0502020204030204" pitchFamily="34" charset="0"/>
                <a:cs typeface="Calibri" panose="020F0502020204030204" pitchFamily="34" charset="0"/>
              </a:rPr>
              <a:t>1. Representan materiales, procedimientos de control de calidad y condicione similares a las esperadas. Las variaciones de materiales y sus dosificaciones no deben haber sido más restrictivas que la obra a ejecutar.</a:t>
            </a:r>
          </a:p>
          <a:p>
            <a:pPr fontAlgn="base"/>
            <a:r>
              <a:rPr lang="es-ES" sz="1400" dirty="0">
                <a:solidFill>
                  <a:schemeClr val="bg1"/>
                </a:solidFill>
                <a:latin typeface="Calibri" panose="020F0502020204030204" pitchFamily="34" charset="0"/>
                <a:cs typeface="Calibri" panose="020F0502020204030204" pitchFamily="34" charset="0"/>
              </a:rPr>
              <a:t>2. Representar un hormigón con una variación de resistencia respecto de la exigida inferior a 7Mpa de </a:t>
            </a:r>
            <a:r>
              <a:rPr lang="es-ES" sz="1400" dirty="0" err="1">
                <a:solidFill>
                  <a:schemeClr val="bg1"/>
                </a:solidFill>
                <a:latin typeface="Calibri" panose="020F0502020204030204" pitchFamily="34" charset="0"/>
                <a:cs typeface="Calibri" panose="020F0502020204030204" pitchFamily="34" charset="0"/>
              </a:rPr>
              <a:t>f´</a:t>
            </a:r>
            <a:r>
              <a:rPr lang="es-ES" sz="1400" baseline="-25000" dirty="0" err="1">
                <a:solidFill>
                  <a:schemeClr val="bg1"/>
                </a:solidFill>
                <a:latin typeface="Calibri" panose="020F0502020204030204" pitchFamily="34" charset="0"/>
                <a:cs typeface="Calibri" panose="020F0502020204030204" pitchFamily="34" charset="0"/>
              </a:rPr>
              <a:t>c</a:t>
            </a:r>
            <a:r>
              <a:rPr lang="es-ES" sz="1400" dirty="0">
                <a:solidFill>
                  <a:schemeClr val="bg1"/>
                </a:solidFill>
                <a:latin typeface="Calibri" panose="020F0502020204030204" pitchFamily="34" charset="0"/>
                <a:cs typeface="Calibri" panose="020F0502020204030204" pitchFamily="34" charset="0"/>
              </a:rPr>
              <a:t>.</a:t>
            </a:r>
          </a:p>
          <a:p>
            <a:pPr fontAlgn="base"/>
            <a:r>
              <a:rPr lang="es-ES" sz="1400" dirty="0">
                <a:solidFill>
                  <a:schemeClr val="bg1"/>
                </a:solidFill>
                <a:latin typeface="Calibri" panose="020F0502020204030204" pitchFamily="34" charset="0"/>
                <a:cs typeface="Calibri" panose="020F0502020204030204" pitchFamily="34" charset="0"/>
              </a:rPr>
              <a:t>3. Poseer al menos 30 ensayos consecutivos o dos grupos de ensayos totalizando al menos 30 ensayos (Un ensayo de resistencia se define como el promedio de al menos dos probetas de 150x300mm o tres probetas de 100x200mm ensayadas a 28 días)  </a:t>
            </a:r>
            <a:endParaRPr lang="es-ES" sz="1400" dirty="0" smtClean="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88151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591010"/>
            <a:ext cx="4684541" cy="923330"/>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
        <p:nvSpPr>
          <p:cNvPr id="12" name="Rectángulo 11"/>
          <p:cNvSpPr/>
          <p:nvPr/>
        </p:nvSpPr>
        <p:spPr>
          <a:xfrm>
            <a:off x="352396" y="2674874"/>
            <a:ext cx="4308504" cy="3539430"/>
          </a:xfrm>
          <a:prstGeom prst="rect">
            <a:avLst/>
          </a:prstGeom>
        </p:spPr>
        <p:txBody>
          <a:bodyPr wrap="square">
            <a:spAutoFit/>
          </a:bodyPr>
          <a:lstStyle/>
          <a:p>
            <a:pPr fontAlgn="base"/>
            <a:r>
              <a:rPr lang="es-ES" sz="1600" b="1" dirty="0" smtClean="0">
                <a:solidFill>
                  <a:schemeClr val="bg1"/>
                </a:solidFill>
                <a:latin typeface="Calibri" panose="020F0502020204030204" pitchFamily="34" charset="0"/>
                <a:cs typeface="Calibri" panose="020F0502020204030204" pitchFamily="34" charset="0"/>
              </a:rPr>
              <a:t> </a:t>
            </a:r>
            <a:r>
              <a:rPr lang="es-ES" sz="1600" b="1" dirty="0">
                <a:solidFill>
                  <a:schemeClr val="bg1"/>
                </a:solidFill>
                <a:latin typeface="Calibri" panose="020F0502020204030204" pitchFamily="34" charset="0"/>
                <a:cs typeface="Calibri" panose="020F0502020204030204" pitchFamily="34" charset="0"/>
              </a:rPr>
              <a:t>Se dispone de 15 a 29 ensayos consecutivos.</a:t>
            </a:r>
            <a:endParaRPr lang="es-ES" sz="1600" dirty="0">
              <a:solidFill>
                <a:schemeClr val="bg1"/>
              </a:solidFill>
              <a:latin typeface="Calibri" panose="020F0502020204030204" pitchFamily="34" charset="0"/>
              <a:cs typeface="Calibri" panose="020F0502020204030204" pitchFamily="34" charset="0"/>
            </a:endParaRPr>
          </a:p>
          <a:p>
            <a:pPr fontAlgn="base"/>
            <a:r>
              <a:rPr lang="es-ES" sz="1600" dirty="0">
                <a:solidFill>
                  <a:schemeClr val="bg1"/>
                </a:solidFill>
                <a:latin typeface="Calibri" panose="020F0502020204030204" pitchFamily="34" charset="0"/>
                <a:cs typeface="Calibri" panose="020F0502020204030204" pitchFamily="34" charset="0"/>
              </a:rPr>
              <a:t>Los ensayos deben cumplir los puntos 1 y 2 del apartado anterior, así como que deben representar un único registro de ensayos en un plazo máximo de 45 días consecutivos.</a:t>
            </a:r>
          </a:p>
          <a:p>
            <a:pPr algn="just" fontAlgn="base"/>
            <a:r>
              <a:rPr lang="es-ES" sz="1600" dirty="0">
                <a:solidFill>
                  <a:schemeClr val="bg1"/>
                </a:solidFill>
                <a:latin typeface="Calibri" panose="020F0502020204030204" pitchFamily="34" charset="0"/>
                <a:cs typeface="Calibri" panose="020F0502020204030204" pitchFamily="34" charset="0"/>
              </a:rPr>
              <a:t>En el caso de que se dispongan registros de 15 a 29 ensayos consecutivos con una antigüedad no superior a los 24 meses o no se cumplan los 3 puntos del apartado anterior, se debe determinar una nueva desviación estándar de la muestra multiplicando la desviación estándar calculada por el siguiente factor:</a:t>
            </a:r>
          </a:p>
          <a:p>
            <a:pPr fontAlgn="base"/>
            <a:endParaRPr lang="es-ES" sz="1600" dirty="0">
              <a:solidFill>
                <a:schemeClr val="bg1"/>
              </a:solidFill>
              <a:latin typeface="Calibri" panose="020F0502020204030204" pitchFamily="34" charset="0"/>
              <a:cs typeface="Calibri" panose="020F0502020204030204" pitchFamily="34" charset="0"/>
            </a:endParaRPr>
          </a:p>
          <a:p>
            <a:pPr algn="just"/>
            <a:endParaRPr lang="es-ES" sz="1600" dirty="0" smtClean="0">
              <a:solidFill>
                <a:schemeClr val="bg1"/>
              </a:solidFill>
              <a:latin typeface="Calibri" panose="020F0502020204030204" pitchFamily="34" charset="0"/>
              <a:cs typeface="Calibri" panose="020F0502020204030204" pitchFamily="34" charset="0"/>
            </a:endParaRPr>
          </a:p>
        </p:txBody>
      </p:sp>
      <p:pic>
        <p:nvPicPr>
          <p:cNvPr id="8194" name="Picture 2" descr="Factor de modificación para la desviación estándar de la muestra cuando se dispone de menos de 30 ensay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378" y="2888675"/>
            <a:ext cx="4476750" cy="2171701"/>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5905500" y="5060376"/>
            <a:ext cx="5638800" cy="1169551"/>
          </a:xfrm>
          <a:prstGeom prst="rect">
            <a:avLst/>
          </a:prstGeom>
        </p:spPr>
        <p:txBody>
          <a:bodyPr wrap="square">
            <a:spAutoFit/>
          </a:bodyPr>
          <a:lstStyle/>
          <a:p>
            <a:pPr fontAlgn="base"/>
            <a:r>
              <a:rPr lang="es-ES" sz="1400" b="0" i="0" dirty="0" smtClean="0">
                <a:solidFill>
                  <a:schemeClr val="bg1"/>
                </a:solidFill>
                <a:effectLst/>
                <a:latin typeface="Calibri" panose="020F0502020204030204" pitchFamily="34" charset="0"/>
                <a:cs typeface="Calibri" panose="020F0502020204030204" pitchFamily="34" charset="0"/>
              </a:rPr>
              <a:t>Factor de modificación para la desviación estándar de la muestra cuando se dispone de menos de 30 ensayos.</a:t>
            </a:r>
          </a:p>
          <a:p>
            <a:pPr fontAlgn="base"/>
            <a:r>
              <a:rPr lang="es-ES" sz="1400" b="0" i="0" dirty="0" smtClean="0">
                <a:solidFill>
                  <a:schemeClr val="bg1"/>
                </a:solidFill>
                <a:effectLst/>
                <a:latin typeface="Calibri" panose="020F0502020204030204" pitchFamily="34" charset="0"/>
                <a:cs typeface="Calibri" panose="020F0502020204030204" pitchFamily="34" charset="0"/>
              </a:rPr>
              <a:t>Aplicando este factor, nos encontramos del lado de la seguridad, de forma que el pequeño tamaño de la muestra no distorsiona el valor de la verdadera desviación estándar.</a:t>
            </a:r>
            <a:endParaRPr lang="es-ES" sz="1400" b="0" i="0" dirty="0">
              <a:solidFill>
                <a:schemeClr val="bg1"/>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38820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591010"/>
            <a:ext cx="4684541" cy="923330"/>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
        <p:nvSpPr>
          <p:cNvPr id="12" name="Rectángulo 11"/>
          <p:cNvSpPr/>
          <p:nvPr/>
        </p:nvSpPr>
        <p:spPr>
          <a:xfrm>
            <a:off x="352396" y="2674874"/>
            <a:ext cx="4308504" cy="1569660"/>
          </a:xfrm>
          <a:prstGeom prst="rect">
            <a:avLst/>
          </a:prstGeom>
        </p:spPr>
        <p:txBody>
          <a:bodyPr wrap="square">
            <a:spAutoFit/>
          </a:bodyPr>
          <a:lstStyle/>
          <a:p>
            <a:pPr fontAlgn="base"/>
            <a:r>
              <a:rPr lang="es-ES" sz="1600" b="1" dirty="0">
                <a:solidFill>
                  <a:schemeClr val="bg1"/>
                </a:solidFill>
                <a:latin typeface="Calibri" panose="020F0502020204030204" pitchFamily="34" charset="0"/>
                <a:cs typeface="Calibri" panose="020F0502020204030204" pitchFamily="34" charset="0"/>
              </a:rPr>
              <a:t>Resistencia media requerida.</a:t>
            </a:r>
            <a:endParaRPr lang="es-ES" sz="1600" dirty="0">
              <a:solidFill>
                <a:schemeClr val="bg1"/>
              </a:solidFill>
              <a:latin typeface="Calibri" panose="020F0502020204030204" pitchFamily="34" charset="0"/>
              <a:cs typeface="Calibri" panose="020F0502020204030204" pitchFamily="34" charset="0"/>
            </a:endParaRPr>
          </a:p>
          <a:p>
            <a:pPr fontAlgn="base"/>
            <a:r>
              <a:rPr lang="es-ES" sz="1600" dirty="0">
                <a:solidFill>
                  <a:schemeClr val="bg1"/>
                </a:solidFill>
                <a:latin typeface="Calibri" panose="020F0502020204030204" pitchFamily="34" charset="0"/>
                <a:cs typeface="Calibri" panose="020F0502020204030204" pitchFamily="34" charset="0"/>
              </a:rPr>
              <a:t>La resistencia media a la compresión requerida, </a:t>
            </a:r>
            <a:r>
              <a:rPr lang="es-ES" sz="1600" dirty="0" err="1">
                <a:solidFill>
                  <a:schemeClr val="bg1"/>
                </a:solidFill>
                <a:latin typeface="Calibri" panose="020F0502020204030204" pitchFamily="34" charset="0"/>
                <a:cs typeface="Calibri" panose="020F0502020204030204" pitchFamily="34" charset="0"/>
              </a:rPr>
              <a:t>f´</a:t>
            </a:r>
            <a:r>
              <a:rPr lang="es-ES" sz="1600" baseline="-25000" dirty="0" err="1">
                <a:solidFill>
                  <a:schemeClr val="bg1"/>
                </a:solidFill>
                <a:latin typeface="Calibri" panose="020F0502020204030204" pitchFamily="34" charset="0"/>
                <a:cs typeface="Calibri" panose="020F0502020204030204" pitchFamily="34" charset="0"/>
              </a:rPr>
              <a:t>cr</a:t>
            </a:r>
            <a:r>
              <a:rPr lang="es-ES" sz="1600" dirty="0">
                <a:solidFill>
                  <a:schemeClr val="bg1"/>
                </a:solidFill>
                <a:latin typeface="Calibri" panose="020F0502020204030204" pitchFamily="34" charset="0"/>
                <a:cs typeface="Calibri" panose="020F0502020204030204" pitchFamily="34" charset="0"/>
              </a:rPr>
              <a:t> , usada como base para la dosificación del hormigón,  se determina según la tabla:</a:t>
            </a:r>
          </a:p>
          <a:p>
            <a:pPr fontAlgn="base"/>
            <a:endParaRPr lang="es-ES" sz="1600" dirty="0">
              <a:solidFill>
                <a:schemeClr val="bg1"/>
              </a:solidFill>
              <a:latin typeface="Calibri" panose="020F0502020204030204" pitchFamily="34" charset="0"/>
              <a:cs typeface="Calibri" panose="020F0502020204030204" pitchFamily="34" charset="0"/>
            </a:endParaRPr>
          </a:p>
          <a:p>
            <a:pPr algn="just"/>
            <a:endParaRPr lang="es-ES" sz="1600" dirty="0" smtClean="0">
              <a:solidFill>
                <a:schemeClr val="bg1"/>
              </a:solidFill>
              <a:latin typeface="Calibri" panose="020F0502020204030204" pitchFamily="34" charset="0"/>
              <a:cs typeface="Calibri" panose="020F0502020204030204" pitchFamily="34" charset="0"/>
            </a:endParaRPr>
          </a:p>
        </p:txBody>
      </p:sp>
      <p:sp>
        <p:nvSpPr>
          <p:cNvPr id="2" name="Rectángulo 1"/>
          <p:cNvSpPr/>
          <p:nvPr/>
        </p:nvSpPr>
        <p:spPr>
          <a:xfrm>
            <a:off x="5880100" y="1746607"/>
            <a:ext cx="5638800" cy="4524315"/>
          </a:xfrm>
          <a:prstGeom prst="rect">
            <a:avLst/>
          </a:prstGeom>
        </p:spPr>
        <p:txBody>
          <a:bodyPr wrap="square">
            <a:spAutoFit/>
          </a:bodyPr>
          <a:lstStyle/>
          <a:p>
            <a:pPr algn="just" fontAlgn="base"/>
            <a:r>
              <a:rPr lang="es-ES" sz="1600" dirty="0">
                <a:solidFill>
                  <a:schemeClr val="bg1"/>
                </a:solidFill>
                <a:latin typeface="Calibri" panose="020F0502020204030204" pitchFamily="34" charset="0"/>
                <a:cs typeface="Calibri" panose="020F0502020204030204" pitchFamily="34" charset="0"/>
              </a:rPr>
              <a:t>Resistencia promedio a la compresión requerida cuando hay datos disponibles para el cálculo de la desviación estándar de la muestra.</a:t>
            </a:r>
          </a:p>
          <a:p>
            <a:pPr algn="just" fontAlgn="base"/>
            <a:r>
              <a:rPr lang="es-ES" sz="1600" b="1" dirty="0">
                <a:solidFill>
                  <a:schemeClr val="bg1"/>
                </a:solidFill>
                <a:latin typeface="Calibri" panose="020F0502020204030204" pitchFamily="34" charset="0"/>
                <a:cs typeface="Calibri" panose="020F0502020204030204" pitchFamily="34" charset="0"/>
              </a:rPr>
              <a:t>La ecuación (5-1)</a:t>
            </a:r>
            <a:r>
              <a:rPr lang="es-ES" sz="1600" dirty="0">
                <a:solidFill>
                  <a:schemeClr val="bg1"/>
                </a:solidFill>
                <a:latin typeface="Calibri" panose="020F0502020204030204" pitchFamily="34" charset="0"/>
                <a:cs typeface="Calibri" panose="020F0502020204030204" pitchFamily="34" charset="0"/>
              </a:rPr>
              <a:t> se basa en una probabilidad de 1 en 100 que los promedios de tres ensayos consecutivos sean inferiores a la resistencia a la compresión </a:t>
            </a:r>
            <a:r>
              <a:rPr lang="es-ES" sz="1600" dirty="0" err="1">
                <a:solidFill>
                  <a:schemeClr val="bg1"/>
                </a:solidFill>
                <a:latin typeface="Calibri" panose="020F0502020204030204" pitchFamily="34" charset="0"/>
                <a:cs typeface="Calibri" panose="020F0502020204030204" pitchFamily="34" charset="0"/>
              </a:rPr>
              <a:t>f´c</a:t>
            </a:r>
            <a:r>
              <a:rPr lang="es-ES" sz="1600" dirty="0">
                <a:solidFill>
                  <a:schemeClr val="bg1"/>
                </a:solidFill>
                <a:latin typeface="Calibri" panose="020F0502020204030204" pitchFamily="34" charset="0"/>
                <a:cs typeface="Calibri" panose="020F0502020204030204" pitchFamily="34" charset="0"/>
              </a:rPr>
              <a:t> especificada.</a:t>
            </a:r>
          </a:p>
          <a:p>
            <a:pPr algn="just" fontAlgn="base"/>
            <a:r>
              <a:rPr lang="es-ES" sz="1600" b="1" dirty="0">
                <a:solidFill>
                  <a:schemeClr val="bg1"/>
                </a:solidFill>
                <a:latin typeface="Calibri" panose="020F0502020204030204" pitchFamily="34" charset="0"/>
                <a:cs typeface="Calibri" panose="020F0502020204030204" pitchFamily="34" charset="0"/>
              </a:rPr>
              <a:t>La ecuación (5-2) </a:t>
            </a:r>
            <a:r>
              <a:rPr lang="es-ES" sz="1600" dirty="0">
                <a:solidFill>
                  <a:schemeClr val="bg1"/>
                </a:solidFill>
                <a:latin typeface="Calibri" panose="020F0502020204030204" pitchFamily="34" charset="0"/>
                <a:cs typeface="Calibri" panose="020F0502020204030204" pitchFamily="34" charset="0"/>
              </a:rPr>
              <a:t>se basa en una probabilidad similar de que un ensayo individual pueda ser inferior a la resistencia a la compresión </a:t>
            </a:r>
            <a:r>
              <a:rPr lang="es-ES" sz="1600" dirty="0" err="1">
                <a:solidFill>
                  <a:schemeClr val="bg1"/>
                </a:solidFill>
                <a:latin typeface="Calibri" panose="020F0502020204030204" pitchFamily="34" charset="0"/>
                <a:cs typeface="Calibri" panose="020F0502020204030204" pitchFamily="34" charset="0"/>
              </a:rPr>
              <a:t>fc</a:t>
            </a:r>
            <a:r>
              <a:rPr lang="es-ES" sz="1600" dirty="0">
                <a:solidFill>
                  <a:schemeClr val="bg1"/>
                </a:solidFill>
                <a:latin typeface="Calibri" panose="020F0502020204030204" pitchFamily="34" charset="0"/>
                <a:cs typeface="Calibri" panose="020F0502020204030204" pitchFamily="34" charset="0"/>
              </a:rPr>
              <a:t>´ especificada en más de 3.5 </a:t>
            </a:r>
            <a:r>
              <a:rPr lang="es-ES" sz="1600" dirty="0" err="1">
                <a:solidFill>
                  <a:schemeClr val="bg1"/>
                </a:solidFill>
                <a:latin typeface="Calibri" panose="020F0502020204030204" pitchFamily="34" charset="0"/>
                <a:cs typeface="Calibri" panose="020F0502020204030204" pitchFamily="34" charset="0"/>
              </a:rPr>
              <a:t>MPa</a:t>
            </a:r>
            <a:r>
              <a:rPr lang="es-ES" sz="1600" dirty="0">
                <a:solidFill>
                  <a:schemeClr val="bg1"/>
                </a:solidFill>
                <a:latin typeface="Calibri" panose="020F0502020204030204" pitchFamily="34" charset="0"/>
                <a:cs typeface="Calibri" panose="020F0502020204030204" pitchFamily="34" charset="0"/>
              </a:rPr>
              <a:t>.</a:t>
            </a:r>
          </a:p>
          <a:p>
            <a:pPr algn="just" fontAlgn="base"/>
            <a:r>
              <a:rPr lang="es-ES" sz="1600" b="1" dirty="0">
                <a:solidFill>
                  <a:schemeClr val="bg1"/>
                </a:solidFill>
                <a:latin typeface="Calibri" panose="020F0502020204030204" pitchFamily="34" charset="0"/>
                <a:cs typeface="Calibri" panose="020F0502020204030204" pitchFamily="34" charset="0"/>
              </a:rPr>
              <a:t>La ecuación (5-3) </a:t>
            </a:r>
            <a:r>
              <a:rPr lang="es-ES" sz="1600" dirty="0">
                <a:solidFill>
                  <a:schemeClr val="bg1"/>
                </a:solidFill>
                <a:latin typeface="Calibri" panose="020F0502020204030204" pitchFamily="34" charset="0"/>
                <a:cs typeface="Calibri" panose="020F0502020204030204" pitchFamily="34" charset="0"/>
              </a:rPr>
              <a:t>se basa en la misma probabilidad 1 en 100 que un ensayo individual puede ser inferior a 0.90 </a:t>
            </a:r>
            <a:r>
              <a:rPr lang="es-ES" sz="1600" dirty="0" err="1">
                <a:solidFill>
                  <a:schemeClr val="bg1"/>
                </a:solidFill>
                <a:latin typeface="Calibri" panose="020F0502020204030204" pitchFamily="34" charset="0"/>
                <a:cs typeface="Calibri" panose="020F0502020204030204" pitchFamily="34" charset="0"/>
              </a:rPr>
              <a:t>f´c</a:t>
            </a:r>
            <a:r>
              <a:rPr lang="es-ES" sz="1600" dirty="0">
                <a:solidFill>
                  <a:schemeClr val="bg1"/>
                </a:solidFill>
                <a:latin typeface="Calibri" panose="020F0502020204030204" pitchFamily="34" charset="0"/>
                <a:cs typeface="Calibri" panose="020F0502020204030204" pitchFamily="34" charset="0"/>
              </a:rPr>
              <a:t>.</a:t>
            </a:r>
          </a:p>
          <a:p>
            <a:pPr algn="just" fontAlgn="base"/>
            <a:r>
              <a:rPr lang="es-ES" sz="1600" dirty="0">
                <a:solidFill>
                  <a:schemeClr val="bg1"/>
                </a:solidFill>
                <a:latin typeface="Calibri" panose="020F0502020204030204" pitchFamily="34" charset="0"/>
                <a:cs typeface="Calibri" panose="020F0502020204030204" pitchFamily="34" charset="0"/>
              </a:rPr>
              <a:t>Cuando se dispone de 30 ensayos, la probabilidad de fallo será quizá algo mayor que 1 en 100.</a:t>
            </a:r>
          </a:p>
          <a:p>
            <a:pPr algn="just" fontAlgn="base"/>
            <a:r>
              <a:rPr lang="es-ES" sz="1600" dirty="0">
                <a:solidFill>
                  <a:schemeClr val="bg1"/>
                </a:solidFill>
                <a:latin typeface="Calibri" panose="020F0502020204030204" pitchFamily="34" charset="0"/>
                <a:cs typeface="Calibri" panose="020F0502020204030204" pitchFamily="34" charset="0"/>
              </a:rPr>
              <a:t>Los ajustes adicionales requeridos para lograr la probabilidad de 1 en 100 no se consideran necesarios, debido a la incertidumbre inherente al suponer que las condiciones imperantes cuando se acumularon los registros de ensayo serán similares a las condiciones imperantes cuando se vaya a producir el hormigón.</a:t>
            </a:r>
          </a:p>
        </p:txBody>
      </p:sp>
      <p:pic>
        <p:nvPicPr>
          <p:cNvPr id="9218" name="Picture 2" descr="Resistencia promedio a la compresión requerida cuando hay datos disponibles para el cálculo de la desviación estándar de la muest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396" y="4008765"/>
            <a:ext cx="4476750" cy="240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0680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NORMA ACI 214</a:t>
            </a:r>
            <a:endParaRPr lang="es-ES" dirty="0" smtClean="0">
              <a:solidFill>
                <a:schemeClr val="bg1"/>
              </a:solidFill>
              <a:latin typeface="Arial" panose="020B0604020202020204" pitchFamily="34" charset="0"/>
              <a:cs typeface="Arial" panose="020B0604020202020204" pitchFamily="34" charset="0"/>
            </a:endParaRPr>
          </a:p>
        </p:txBody>
      </p:sp>
      <p:sp>
        <p:nvSpPr>
          <p:cNvPr id="7" name="CuadroTexto 6"/>
          <p:cNvSpPr txBox="1"/>
          <p:nvPr/>
        </p:nvSpPr>
        <p:spPr>
          <a:xfrm>
            <a:off x="352396" y="1591010"/>
            <a:ext cx="4684541" cy="923330"/>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CONTROL DE LA RESISTENCIA DE HORMIGÓN</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4" name="Imagen 13"/>
          <p:cNvPicPr>
            <a:picLocks noChangeAspect="1"/>
          </p:cNvPicPr>
          <p:nvPr/>
        </p:nvPicPr>
        <p:blipFill rotWithShape="1">
          <a:blip r:embed="rId2"/>
          <a:srcRect l="4757" t="17356" r="1395" b="68573"/>
          <a:stretch/>
        </p:blipFill>
        <p:spPr>
          <a:xfrm>
            <a:off x="0" y="185225"/>
            <a:ext cx="12210757" cy="1029362"/>
          </a:xfrm>
          <a:prstGeom prst="rect">
            <a:avLst/>
          </a:prstGeom>
        </p:spPr>
      </p:pic>
      <p:sp>
        <p:nvSpPr>
          <p:cNvPr id="12" name="Rectángulo 11"/>
          <p:cNvSpPr/>
          <p:nvPr/>
        </p:nvSpPr>
        <p:spPr>
          <a:xfrm>
            <a:off x="352396" y="2514340"/>
            <a:ext cx="11585604" cy="3785652"/>
          </a:xfrm>
          <a:prstGeom prst="rect">
            <a:avLst/>
          </a:prstGeom>
        </p:spPr>
        <p:txBody>
          <a:bodyPr wrap="square">
            <a:spAutoFit/>
          </a:bodyPr>
          <a:lstStyle/>
          <a:p>
            <a:pPr fontAlgn="base"/>
            <a:r>
              <a:rPr lang="es-ES" sz="1600" u="sng" dirty="0">
                <a:solidFill>
                  <a:schemeClr val="bg1"/>
                </a:solidFill>
                <a:latin typeface="Calibri" panose="020F0502020204030204" pitchFamily="34" charset="0"/>
                <a:cs typeface="Calibri" panose="020F0502020204030204" pitchFamily="34" charset="0"/>
              </a:rPr>
              <a:t>Lotificación y control en obra.</a:t>
            </a:r>
          </a:p>
          <a:p>
            <a:pPr marL="285750" indent="-285750" fontAlgn="base">
              <a:buFont typeface="Arial" panose="020B0604020202020204" pitchFamily="34" charset="0"/>
              <a:buChar char="•"/>
            </a:pPr>
            <a:r>
              <a:rPr lang="es-ES" sz="1600" b="1" dirty="0">
                <a:solidFill>
                  <a:schemeClr val="bg1"/>
                </a:solidFill>
                <a:latin typeface="Calibri" panose="020F0502020204030204" pitchFamily="34" charset="0"/>
                <a:cs typeface="Calibri" panose="020F0502020204030204" pitchFamily="34" charset="0"/>
              </a:rPr>
              <a:t>Las muestras </a:t>
            </a:r>
            <a:r>
              <a:rPr lang="es-ES" sz="1600" dirty="0">
                <a:solidFill>
                  <a:schemeClr val="bg1"/>
                </a:solidFill>
                <a:latin typeface="Calibri" panose="020F0502020204030204" pitchFamily="34" charset="0"/>
                <a:cs typeface="Calibri" panose="020F0502020204030204" pitchFamily="34" charset="0"/>
              </a:rPr>
              <a:t>para los ensayos de resistencia de cada clase de hormigón colocado en obra </a:t>
            </a:r>
            <a:r>
              <a:rPr lang="es-ES" sz="1600" b="1" dirty="0">
                <a:solidFill>
                  <a:schemeClr val="bg1"/>
                </a:solidFill>
                <a:latin typeface="Calibri" panose="020F0502020204030204" pitchFamily="34" charset="0"/>
                <a:cs typeface="Calibri" panose="020F0502020204030204" pitchFamily="34" charset="0"/>
              </a:rPr>
              <a:t>deben tomarse no menos de una vez al día</a:t>
            </a:r>
            <a:r>
              <a:rPr lang="es-ES" sz="1600" dirty="0">
                <a:solidFill>
                  <a:schemeClr val="bg1"/>
                </a:solidFill>
                <a:latin typeface="Calibri" panose="020F0502020204030204" pitchFamily="34" charset="0"/>
                <a:cs typeface="Calibri" panose="020F0502020204030204" pitchFamily="34" charset="0"/>
              </a:rPr>
              <a:t>, ni menos de una vez por cada 110 m</a:t>
            </a:r>
            <a:r>
              <a:rPr lang="es-ES" sz="1600" baseline="30000" dirty="0">
                <a:solidFill>
                  <a:schemeClr val="bg1"/>
                </a:solidFill>
                <a:latin typeface="Calibri" panose="020F0502020204030204" pitchFamily="34" charset="0"/>
                <a:cs typeface="Calibri" panose="020F0502020204030204" pitchFamily="34" charset="0"/>
              </a:rPr>
              <a:t>3</a:t>
            </a:r>
            <a:r>
              <a:rPr lang="es-ES" sz="1600" dirty="0">
                <a:solidFill>
                  <a:schemeClr val="bg1"/>
                </a:solidFill>
                <a:latin typeface="Calibri" panose="020F0502020204030204" pitchFamily="34" charset="0"/>
                <a:cs typeface="Calibri" panose="020F0502020204030204" pitchFamily="34" charset="0"/>
              </a:rPr>
              <a:t>, ni menos de una vez por cada 460 m</a:t>
            </a:r>
            <a:r>
              <a:rPr lang="es-ES" sz="1600" baseline="30000" dirty="0">
                <a:solidFill>
                  <a:schemeClr val="bg1"/>
                </a:solidFill>
                <a:latin typeface="Calibri" panose="020F0502020204030204" pitchFamily="34" charset="0"/>
                <a:cs typeface="Calibri" panose="020F0502020204030204" pitchFamily="34" charset="0"/>
              </a:rPr>
              <a:t>2</a:t>
            </a:r>
            <a:r>
              <a:rPr lang="es-ES" sz="1600" dirty="0">
                <a:solidFill>
                  <a:schemeClr val="bg1"/>
                </a:solidFill>
                <a:latin typeface="Calibri" panose="020F0502020204030204" pitchFamily="34" charset="0"/>
                <a:cs typeface="Calibri" panose="020F0502020204030204" pitchFamily="34" charset="0"/>
              </a:rPr>
              <a:t> de superficie de losas o muros. </a:t>
            </a:r>
            <a:endParaRPr lang="es-ES" sz="1600" dirty="0" smtClean="0">
              <a:solidFill>
                <a:schemeClr val="bg1"/>
              </a:solidFill>
              <a:latin typeface="Calibri" panose="020F0502020204030204" pitchFamily="34" charset="0"/>
              <a:cs typeface="Calibri" panose="020F0502020204030204" pitchFamily="34" charset="0"/>
            </a:endParaRPr>
          </a:p>
          <a:p>
            <a:pPr marL="285750" indent="-285750" fontAlgn="base">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El </a:t>
            </a:r>
            <a:r>
              <a:rPr lang="es-ES" sz="1600" dirty="0">
                <a:solidFill>
                  <a:schemeClr val="bg1"/>
                </a:solidFill>
                <a:latin typeface="Calibri" panose="020F0502020204030204" pitchFamily="34" charset="0"/>
                <a:cs typeface="Calibri" panose="020F0502020204030204" pitchFamily="34" charset="0"/>
              </a:rPr>
              <a:t>número de </a:t>
            </a:r>
            <a:r>
              <a:rPr lang="es-ES" sz="1600" b="1" dirty="0">
                <a:solidFill>
                  <a:schemeClr val="bg1"/>
                </a:solidFill>
                <a:latin typeface="Calibri" panose="020F0502020204030204" pitchFamily="34" charset="0"/>
                <a:cs typeface="Calibri" panose="020F0502020204030204" pitchFamily="34" charset="0"/>
              </a:rPr>
              <a:t>ensayos mínimo es de 5</a:t>
            </a:r>
            <a:r>
              <a:rPr lang="es-ES" sz="1600" dirty="0">
                <a:solidFill>
                  <a:schemeClr val="bg1"/>
                </a:solidFill>
                <a:latin typeface="Calibri" panose="020F0502020204030204" pitchFamily="34" charset="0"/>
                <a:cs typeface="Calibri" panose="020F0502020204030204" pitchFamily="34" charset="0"/>
              </a:rPr>
              <a:t>, existiendo la posibilidad de que si el volumen a colocar es inferior a los 40m</a:t>
            </a:r>
            <a:r>
              <a:rPr lang="es-ES" sz="1600" baseline="30000" dirty="0">
                <a:solidFill>
                  <a:schemeClr val="bg1"/>
                </a:solidFill>
                <a:latin typeface="Calibri" panose="020F0502020204030204" pitchFamily="34" charset="0"/>
                <a:cs typeface="Calibri" panose="020F0502020204030204" pitchFamily="34" charset="0"/>
              </a:rPr>
              <a:t>3</a:t>
            </a:r>
            <a:r>
              <a:rPr lang="es-ES" sz="1600" dirty="0">
                <a:solidFill>
                  <a:schemeClr val="bg1"/>
                </a:solidFill>
                <a:latin typeface="Calibri" panose="020F0502020204030204" pitchFamily="34" charset="0"/>
                <a:cs typeface="Calibri" panose="020F0502020204030204" pitchFamily="34" charset="0"/>
              </a:rPr>
              <a:t> no se realicen ensayos si la autoridad competente lo aprueba.</a:t>
            </a:r>
          </a:p>
          <a:p>
            <a:pPr marL="285750" indent="-285750" fontAlgn="base">
              <a:buFont typeface="Arial" panose="020B0604020202020204" pitchFamily="34" charset="0"/>
              <a:buChar char="•"/>
            </a:pPr>
            <a:r>
              <a:rPr lang="es-ES" sz="1600" dirty="0">
                <a:solidFill>
                  <a:schemeClr val="bg1"/>
                </a:solidFill>
                <a:latin typeface="Calibri" panose="020F0502020204030204" pitchFamily="34" charset="0"/>
                <a:cs typeface="Calibri" panose="020F0502020204030204" pitchFamily="34" charset="0"/>
              </a:rPr>
              <a:t>El nivel de resistencia de una clase determinada de hormigón se considera satisfactorio si cumple con los dos requisitos siguientes:</a:t>
            </a:r>
          </a:p>
          <a:p>
            <a:pPr marL="342900" indent="-342900" fontAlgn="base">
              <a:buFont typeface="+mj-lt"/>
              <a:buAutoNum type="alphaLcParenR"/>
            </a:pPr>
            <a:r>
              <a:rPr lang="es-ES" sz="1600" dirty="0">
                <a:solidFill>
                  <a:schemeClr val="accent5">
                    <a:lumMod val="75000"/>
                  </a:schemeClr>
                </a:solidFill>
                <a:latin typeface="Calibri" panose="020F0502020204030204" pitchFamily="34" charset="0"/>
                <a:cs typeface="Calibri" panose="020F0502020204030204" pitchFamily="34" charset="0"/>
              </a:rPr>
              <a:t>Cada media aritmética de tres ensayos de resistencia consecutivos es igual o superior a </a:t>
            </a:r>
            <a:r>
              <a:rPr lang="es-ES" sz="1600" dirty="0" err="1">
                <a:solidFill>
                  <a:schemeClr val="accent5">
                    <a:lumMod val="75000"/>
                  </a:schemeClr>
                </a:solidFill>
                <a:latin typeface="Calibri" panose="020F0502020204030204" pitchFamily="34" charset="0"/>
                <a:cs typeface="Calibri" panose="020F0502020204030204" pitchFamily="34" charset="0"/>
              </a:rPr>
              <a:t>f</a:t>
            </a:r>
            <a:r>
              <a:rPr lang="es-ES" sz="1600" baseline="-25000" dirty="0" err="1">
                <a:solidFill>
                  <a:schemeClr val="accent5">
                    <a:lumMod val="75000"/>
                  </a:schemeClr>
                </a:solidFill>
                <a:latin typeface="Calibri" panose="020F0502020204030204" pitchFamily="34" charset="0"/>
                <a:cs typeface="Calibri" panose="020F0502020204030204" pitchFamily="34" charset="0"/>
              </a:rPr>
              <a:t>c</a:t>
            </a:r>
            <a:r>
              <a:rPr lang="es-ES" sz="1600" dirty="0" smtClean="0">
                <a:solidFill>
                  <a:schemeClr val="accent5">
                    <a:lumMod val="75000"/>
                  </a:schemeClr>
                </a:solidFill>
                <a:latin typeface="Calibri" panose="020F0502020204030204" pitchFamily="34" charset="0"/>
                <a:cs typeface="Calibri" panose="020F0502020204030204" pitchFamily="34" charset="0"/>
              </a:rPr>
              <a:t>′</a:t>
            </a:r>
          </a:p>
          <a:p>
            <a:pPr marL="342900" indent="-342900" fontAlgn="base">
              <a:buFont typeface="+mj-lt"/>
              <a:buAutoNum type="alphaLcParenR"/>
            </a:pPr>
            <a:r>
              <a:rPr lang="es-ES" sz="1600" b="1" dirty="0">
                <a:solidFill>
                  <a:schemeClr val="accent5">
                    <a:lumMod val="75000"/>
                  </a:schemeClr>
                </a:solidFill>
                <a:latin typeface="Calibri" panose="020F0502020204030204" pitchFamily="34" charset="0"/>
                <a:cs typeface="Calibri" panose="020F0502020204030204" pitchFamily="34" charset="0"/>
              </a:rPr>
              <a:t> </a:t>
            </a:r>
            <a:r>
              <a:rPr lang="es-ES" sz="1600" dirty="0" smtClean="0">
                <a:solidFill>
                  <a:schemeClr val="accent5">
                    <a:lumMod val="75000"/>
                  </a:schemeClr>
                </a:solidFill>
                <a:latin typeface="Calibri" panose="020F0502020204030204" pitchFamily="34" charset="0"/>
                <a:cs typeface="Calibri" panose="020F0502020204030204" pitchFamily="34" charset="0"/>
              </a:rPr>
              <a:t>Ningún </a:t>
            </a:r>
            <a:r>
              <a:rPr lang="es-ES" sz="1600" dirty="0">
                <a:solidFill>
                  <a:schemeClr val="accent5">
                    <a:lumMod val="75000"/>
                  </a:schemeClr>
                </a:solidFill>
                <a:latin typeface="Calibri" panose="020F0502020204030204" pitchFamily="34" charset="0"/>
                <a:cs typeface="Calibri" panose="020F0502020204030204" pitchFamily="34" charset="0"/>
              </a:rPr>
              <a:t>resultado individual del ensayo de resistencia (media de dos probetas) es menor que </a:t>
            </a:r>
            <a:r>
              <a:rPr lang="es-ES" sz="1600" dirty="0" err="1">
                <a:solidFill>
                  <a:schemeClr val="accent5">
                    <a:lumMod val="75000"/>
                  </a:schemeClr>
                </a:solidFill>
                <a:latin typeface="Calibri" panose="020F0502020204030204" pitchFamily="34" charset="0"/>
                <a:cs typeface="Calibri" panose="020F0502020204030204" pitchFamily="34" charset="0"/>
              </a:rPr>
              <a:t>f</a:t>
            </a:r>
            <a:r>
              <a:rPr lang="es-ES" sz="1600" baseline="-25000" dirty="0" err="1">
                <a:solidFill>
                  <a:schemeClr val="accent5">
                    <a:lumMod val="75000"/>
                  </a:schemeClr>
                </a:solidFill>
                <a:latin typeface="Calibri" panose="020F0502020204030204" pitchFamily="34" charset="0"/>
                <a:cs typeface="Calibri" panose="020F0502020204030204" pitchFamily="34" charset="0"/>
              </a:rPr>
              <a:t>c</a:t>
            </a:r>
            <a:r>
              <a:rPr lang="es-ES" sz="1600" dirty="0">
                <a:solidFill>
                  <a:schemeClr val="accent5">
                    <a:lumMod val="75000"/>
                  </a:schemeClr>
                </a:solidFill>
                <a:latin typeface="Calibri" panose="020F0502020204030204" pitchFamily="34" charset="0"/>
                <a:cs typeface="Calibri" panose="020F0502020204030204" pitchFamily="34" charset="0"/>
              </a:rPr>
              <a:t>′ por más de 3,5 </a:t>
            </a:r>
            <a:r>
              <a:rPr lang="es-ES" sz="1600" dirty="0" err="1">
                <a:solidFill>
                  <a:schemeClr val="accent5">
                    <a:lumMod val="75000"/>
                  </a:schemeClr>
                </a:solidFill>
                <a:latin typeface="Calibri" panose="020F0502020204030204" pitchFamily="34" charset="0"/>
                <a:cs typeface="Calibri" panose="020F0502020204030204" pitchFamily="34" charset="0"/>
              </a:rPr>
              <a:t>MPa</a:t>
            </a:r>
            <a:r>
              <a:rPr lang="es-ES" sz="1600" dirty="0">
                <a:solidFill>
                  <a:schemeClr val="accent5">
                    <a:lumMod val="75000"/>
                  </a:schemeClr>
                </a:solidFill>
                <a:latin typeface="Calibri" panose="020F0502020204030204" pitchFamily="34" charset="0"/>
                <a:cs typeface="Calibri" panose="020F0502020204030204" pitchFamily="34" charset="0"/>
              </a:rPr>
              <a:t> cuando </a:t>
            </a:r>
            <a:r>
              <a:rPr lang="es-ES" sz="1600" dirty="0" err="1">
                <a:solidFill>
                  <a:schemeClr val="accent5">
                    <a:lumMod val="75000"/>
                  </a:schemeClr>
                </a:solidFill>
                <a:latin typeface="Calibri" panose="020F0502020204030204" pitchFamily="34" charset="0"/>
                <a:cs typeface="Calibri" panose="020F0502020204030204" pitchFamily="34" charset="0"/>
              </a:rPr>
              <a:t>fc</a:t>
            </a:r>
            <a:r>
              <a:rPr lang="es-ES" sz="1600" dirty="0">
                <a:solidFill>
                  <a:schemeClr val="accent5">
                    <a:lumMod val="75000"/>
                  </a:schemeClr>
                </a:solidFill>
                <a:latin typeface="Calibri" panose="020F0502020204030204" pitchFamily="34" charset="0"/>
                <a:cs typeface="Calibri" panose="020F0502020204030204" pitchFamily="34" charset="0"/>
              </a:rPr>
              <a:t>´ es 35 </a:t>
            </a:r>
            <a:r>
              <a:rPr lang="es-ES" sz="1600" dirty="0" err="1">
                <a:solidFill>
                  <a:schemeClr val="accent5">
                    <a:lumMod val="75000"/>
                  </a:schemeClr>
                </a:solidFill>
                <a:latin typeface="Calibri" panose="020F0502020204030204" pitchFamily="34" charset="0"/>
                <a:cs typeface="Calibri" panose="020F0502020204030204" pitchFamily="34" charset="0"/>
              </a:rPr>
              <a:t>MPa</a:t>
            </a:r>
            <a:r>
              <a:rPr lang="es-ES" sz="1600" dirty="0">
                <a:solidFill>
                  <a:schemeClr val="accent5">
                    <a:lumMod val="75000"/>
                  </a:schemeClr>
                </a:solidFill>
                <a:latin typeface="Calibri" panose="020F0502020204030204" pitchFamily="34" charset="0"/>
                <a:cs typeface="Calibri" panose="020F0502020204030204" pitchFamily="34" charset="0"/>
              </a:rPr>
              <a:t> o menor; o por más de 0.10 </a:t>
            </a:r>
            <a:r>
              <a:rPr lang="es-ES" sz="1600" dirty="0" err="1">
                <a:solidFill>
                  <a:schemeClr val="accent5">
                    <a:lumMod val="75000"/>
                  </a:schemeClr>
                </a:solidFill>
                <a:latin typeface="Calibri" panose="020F0502020204030204" pitchFamily="34" charset="0"/>
                <a:cs typeface="Calibri" panose="020F0502020204030204" pitchFamily="34" charset="0"/>
              </a:rPr>
              <a:t>f</a:t>
            </a:r>
            <a:r>
              <a:rPr lang="es-ES" sz="1600" baseline="-25000" dirty="0" err="1">
                <a:solidFill>
                  <a:schemeClr val="accent5">
                    <a:lumMod val="75000"/>
                  </a:schemeClr>
                </a:solidFill>
                <a:latin typeface="Calibri" panose="020F0502020204030204" pitchFamily="34" charset="0"/>
                <a:cs typeface="Calibri" panose="020F0502020204030204" pitchFamily="34" charset="0"/>
              </a:rPr>
              <a:t>c</a:t>
            </a:r>
            <a:r>
              <a:rPr lang="es-ES" sz="1600" dirty="0">
                <a:solidFill>
                  <a:schemeClr val="accent5">
                    <a:lumMod val="75000"/>
                  </a:schemeClr>
                </a:solidFill>
                <a:latin typeface="Calibri" panose="020F0502020204030204" pitchFamily="34" charset="0"/>
                <a:cs typeface="Calibri" panose="020F0502020204030204" pitchFamily="34" charset="0"/>
              </a:rPr>
              <a:t>′ cuando </a:t>
            </a:r>
            <a:r>
              <a:rPr lang="es-ES" sz="1600" dirty="0" err="1">
                <a:solidFill>
                  <a:schemeClr val="accent5">
                    <a:lumMod val="75000"/>
                  </a:schemeClr>
                </a:solidFill>
                <a:latin typeface="Calibri" panose="020F0502020204030204" pitchFamily="34" charset="0"/>
                <a:cs typeface="Calibri" panose="020F0502020204030204" pitchFamily="34" charset="0"/>
              </a:rPr>
              <a:t>f</a:t>
            </a:r>
            <a:r>
              <a:rPr lang="es-ES" sz="1600" baseline="-25000" dirty="0" err="1">
                <a:solidFill>
                  <a:schemeClr val="accent5">
                    <a:lumMod val="75000"/>
                  </a:schemeClr>
                </a:solidFill>
                <a:latin typeface="Calibri" panose="020F0502020204030204" pitchFamily="34" charset="0"/>
                <a:cs typeface="Calibri" panose="020F0502020204030204" pitchFamily="34" charset="0"/>
              </a:rPr>
              <a:t>c</a:t>
            </a:r>
            <a:r>
              <a:rPr lang="es-ES" sz="1600" dirty="0">
                <a:solidFill>
                  <a:schemeClr val="accent5">
                    <a:lumMod val="75000"/>
                  </a:schemeClr>
                </a:solidFill>
                <a:latin typeface="Calibri" panose="020F0502020204030204" pitchFamily="34" charset="0"/>
                <a:cs typeface="Calibri" panose="020F0502020204030204" pitchFamily="34" charset="0"/>
              </a:rPr>
              <a:t>´ es mayor a 35 </a:t>
            </a:r>
            <a:r>
              <a:rPr lang="es-ES" sz="1600" dirty="0" err="1" smtClean="0">
                <a:solidFill>
                  <a:schemeClr val="accent5">
                    <a:lumMod val="75000"/>
                  </a:schemeClr>
                </a:solidFill>
                <a:latin typeface="Calibri" panose="020F0502020204030204" pitchFamily="34" charset="0"/>
                <a:cs typeface="Calibri" panose="020F0502020204030204" pitchFamily="34" charset="0"/>
              </a:rPr>
              <a:t>Mpa</a:t>
            </a:r>
            <a:endParaRPr lang="es-ES" sz="1600" dirty="0" smtClean="0">
              <a:solidFill>
                <a:schemeClr val="accent5">
                  <a:lumMod val="75000"/>
                </a:schemeClr>
              </a:solidFill>
              <a:latin typeface="Calibri" panose="020F0502020204030204" pitchFamily="34" charset="0"/>
              <a:cs typeface="Calibri" panose="020F0502020204030204" pitchFamily="34" charset="0"/>
            </a:endParaRPr>
          </a:p>
          <a:p>
            <a:pPr fontAlgn="base"/>
            <a:r>
              <a:rPr lang="es-ES" sz="1600" dirty="0" smtClean="0">
                <a:solidFill>
                  <a:schemeClr val="bg1"/>
                </a:solidFill>
                <a:latin typeface="Calibri" panose="020F0502020204030204" pitchFamily="34" charset="0"/>
                <a:cs typeface="Calibri" panose="020F0502020204030204" pitchFamily="34" charset="0"/>
              </a:rPr>
              <a:t>Cuando </a:t>
            </a:r>
            <a:r>
              <a:rPr lang="es-ES" sz="1600" dirty="0">
                <a:solidFill>
                  <a:schemeClr val="bg1"/>
                </a:solidFill>
                <a:latin typeface="Calibri" panose="020F0502020204030204" pitchFamily="34" charset="0"/>
                <a:cs typeface="Calibri" panose="020F0502020204030204" pitchFamily="34" charset="0"/>
              </a:rPr>
              <a:t>no se cumpla con cualquiera de los dos requisitos, deben adoptarse las medidas necesarias para incrementar el promedio de los resultados de los siguientes ensayos de resistencia.</a:t>
            </a:r>
          </a:p>
          <a:p>
            <a:pPr fontAlgn="base"/>
            <a:r>
              <a:rPr lang="es-ES" sz="1600" dirty="0">
                <a:solidFill>
                  <a:schemeClr val="bg1"/>
                </a:solidFill>
                <a:latin typeface="Calibri" panose="020F0502020204030204" pitchFamily="34" charset="0"/>
                <a:cs typeface="Calibri" panose="020F0502020204030204" pitchFamily="34" charset="0"/>
              </a:rPr>
              <a:t>Cuando no se cumplan los requisitos de </a:t>
            </a:r>
            <a:r>
              <a:rPr lang="es-ES" sz="1600" b="1" dirty="0">
                <a:solidFill>
                  <a:schemeClr val="bg1"/>
                </a:solidFill>
                <a:latin typeface="Calibri" panose="020F0502020204030204" pitchFamily="34" charset="0"/>
                <a:cs typeface="Calibri" panose="020F0502020204030204" pitchFamily="34" charset="0"/>
              </a:rPr>
              <a:t>(b)</a:t>
            </a:r>
            <a:r>
              <a:rPr lang="es-ES" sz="1600" dirty="0">
                <a:solidFill>
                  <a:schemeClr val="bg1"/>
                </a:solidFill>
                <a:latin typeface="Calibri" panose="020F0502020204030204" pitchFamily="34" charset="0"/>
                <a:cs typeface="Calibri" panose="020F0502020204030204" pitchFamily="34" charset="0"/>
              </a:rPr>
              <a:t> deben observarse los requisitos indicado en el apartado “</a:t>
            </a:r>
            <a:r>
              <a:rPr lang="es-ES" sz="1600" i="1" dirty="0">
                <a:solidFill>
                  <a:schemeClr val="bg1"/>
                </a:solidFill>
                <a:latin typeface="Calibri" panose="020F0502020204030204" pitchFamily="34" charset="0"/>
                <a:cs typeface="Calibri" panose="020F0502020204030204" pitchFamily="34" charset="0"/>
              </a:rPr>
              <a:t>Investigación de los resultados de ensayos con baja resistencia</a:t>
            </a:r>
            <a:r>
              <a:rPr lang="es-ES" sz="1600" dirty="0">
                <a:solidFill>
                  <a:schemeClr val="bg1"/>
                </a:solidFill>
                <a:latin typeface="Calibri" panose="020F0502020204030204" pitchFamily="34" charset="0"/>
                <a:cs typeface="Calibri" panose="020F0502020204030204" pitchFamily="34" charset="0"/>
              </a:rPr>
              <a:t>“</a:t>
            </a:r>
          </a:p>
          <a:p>
            <a:pPr fontAlgn="base"/>
            <a:endParaRPr lang="es-ES" sz="1600" dirty="0">
              <a:solidFill>
                <a:schemeClr val="bg1"/>
              </a:solidFill>
              <a:latin typeface="Calibri" panose="020F0502020204030204" pitchFamily="34" charset="0"/>
              <a:cs typeface="Calibri" panose="020F0502020204030204" pitchFamily="34" charset="0"/>
            </a:endParaRPr>
          </a:p>
          <a:p>
            <a:pPr algn="just"/>
            <a:endParaRPr lang="es-ES" sz="1600" dirty="0" smtClean="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97123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uadroTexto 4"/>
          <p:cNvSpPr txBox="1"/>
          <p:nvPr/>
        </p:nvSpPr>
        <p:spPr>
          <a:xfrm>
            <a:off x="352396" y="2109859"/>
            <a:ext cx="4684541" cy="369332"/>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HORMIGÓN</a:t>
            </a:r>
            <a:endParaRPr lang="es-ES" dirty="0" smtClean="0">
              <a:solidFill>
                <a:schemeClr val="bg1"/>
              </a:solidFill>
              <a:latin typeface="Arial" panose="020B0604020202020204" pitchFamily="34" charset="0"/>
              <a:cs typeface="Arial" panose="020B060402020202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 name="Rectángulo 11"/>
          <p:cNvSpPr/>
          <p:nvPr/>
        </p:nvSpPr>
        <p:spPr>
          <a:xfrm>
            <a:off x="352396" y="2514340"/>
            <a:ext cx="11585604" cy="2062103"/>
          </a:xfrm>
          <a:prstGeom prst="rect">
            <a:avLst/>
          </a:prstGeom>
        </p:spPr>
        <p:txBody>
          <a:bodyPr wrap="square">
            <a:spAutoFit/>
          </a:bodyPr>
          <a:lstStyle/>
          <a:p>
            <a:pPr marL="285750" indent="-285750" fontAlgn="base">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Es de total importancia remarcar que como en todo proceso de elaboraci</a:t>
            </a:r>
            <a:r>
              <a:rPr lang="es-ES" sz="1600" dirty="0" smtClean="0">
                <a:solidFill>
                  <a:schemeClr val="bg1"/>
                </a:solidFill>
                <a:latin typeface="Calibri" panose="020F0502020204030204" pitchFamily="34" charset="0"/>
                <a:cs typeface="Calibri" panose="020F0502020204030204" pitchFamily="34" charset="0"/>
              </a:rPr>
              <a:t>ón de algún producto determinado,</a:t>
            </a:r>
            <a:r>
              <a:rPr lang="es-ES" sz="1600" dirty="0" smtClean="0">
                <a:solidFill>
                  <a:schemeClr val="bg1"/>
                </a:solidFill>
                <a:latin typeface="Calibri" panose="020F0502020204030204" pitchFamily="34" charset="0"/>
                <a:cs typeface="Calibri" panose="020F0502020204030204" pitchFamily="34" charset="0"/>
              </a:rPr>
              <a:t> en la elaboraci</a:t>
            </a:r>
            <a:r>
              <a:rPr lang="es-ES" sz="1600" dirty="0" smtClean="0">
                <a:solidFill>
                  <a:schemeClr val="bg1"/>
                </a:solidFill>
                <a:latin typeface="Calibri" panose="020F0502020204030204" pitchFamily="34" charset="0"/>
                <a:cs typeface="Calibri" panose="020F0502020204030204" pitchFamily="34" charset="0"/>
              </a:rPr>
              <a:t>ón del Hormigón, hay que tener en cuenta un adecuado seguimiento y control de calidad en cada etapa de fabricación, para conseguir una calidad final que cumpla con los requisitos preestablecidos. Es muy importante cumplir con las normas y los controles en la fase de elaboración de la materia prima, ya que la misma condiciona la calidad final del producto terminado.</a:t>
            </a:r>
          </a:p>
          <a:p>
            <a:pPr marL="285750" indent="-285750" fontAlgn="base">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Para poder hacer una correcta interpretación de las normas es muy importante tener un previo conocimiento de las características del Hormigón en su proceso de fabricación y como eso influye en su posterior comportamiento en cuanto a la resistencia adquirida.</a:t>
            </a:r>
          </a:p>
          <a:p>
            <a:pPr marL="285750" indent="-285750" fontAlgn="base">
              <a:buFont typeface="Arial" panose="020B0604020202020204" pitchFamily="34" charset="0"/>
              <a:buChar char="•"/>
            </a:pPr>
            <a:endParaRPr lang="es-ES" sz="1600" dirty="0">
              <a:solidFill>
                <a:schemeClr val="bg1"/>
              </a:solidFill>
              <a:latin typeface="Calibri" panose="020F0502020204030204" pitchFamily="34" charset="0"/>
              <a:cs typeface="Calibri" panose="020F0502020204030204" pitchFamily="34" charset="0"/>
            </a:endParaRPr>
          </a:p>
          <a:p>
            <a:pPr algn="just"/>
            <a:endParaRPr lang="es-ES" sz="1600" dirty="0" smtClean="0">
              <a:solidFill>
                <a:schemeClr val="bg1"/>
              </a:solidFill>
              <a:latin typeface="Calibri" panose="020F0502020204030204" pitchFamily="34" charset="0"/>
              <a:cs typeface="Calibri" panose="020F0502020204030204" pitchFamily="34" charset="0"/>
            </a:endParaRPr>
          </a:p>
        </p:txBody>
      </p:sp>
      <p:pic>
        <p:nvPicPr>
          <p:cNvPr id="2" name="Imagen 1"/>
          <p:cNvPicPr>
            <a:picLocks noChangeAspect="1"/>
          </p:cNvPicPr>
          <p:nvPr/>
        </p:nvPicPr>
        <p:blipFill rotWithShape="1">
          <a:blip r:embed="rId2"/>
          <a:srcRect l="22595" t="20419" r="7223" b="64512"/>
          <a:stretch/>
        </p:blipFill>
        <p:spPr>
          <a:xfrm>
            <a:off x="0" y="7937"/>
            <a:ext cx="12192000" cy="1307296"/>
          </a:xfrm>
          <a:prstGeom prst="rect">
            <a:avLst/>
          </a:prstGeom>
        </p:spPr>
      </p:pic>
      <p:sp>
        <p:nvSpPr>
          <p:cNvPr id="8" name="Título 1"/>
          <p:cNvSpPr>
            <a:spLocks noGrp="1"/>
          </p:cNvSpPr>
          <p:nvPr>
            <p:ph type="ctrTitle"/>
          </p:nvPr>
        </p:nvSpPr>
        <p:spPr>
          <a:xfrm>
            <a:off x="698826" y="413359"/>
            <a:ext cx="8676222" cy="745298"/>
          </a:xfrm>
        </p:spPr>
        <p:txBody>
          <a:bodyPr>
            <a:normAutofit/>
          </a:bodyPr>
          <a:lstStyle/>
          <a:p>
            <a:pPr algn="l"/>
            <a:r>
              <a:rPr lang="es-ES" sz="3200" dirty="0" smtClean="0"/>
              <a:t>CONCLUSIÓN</a:t>
            </a:r>
            <a:endParaRPr lang="es-ES" sz="3200" dirty="0"/>
          </a:p>
        </p:txBody>
      </p:sp>
    </p:spTree>
    <p:extLst>
      <p:ext uri="{BB962C8B-B14F-4D97-AF65-F5344CB8AC3E}">
        <p14:creationId xmlns:p14="http://schemas.microsoft.com/office/powerpoint/2010/main" val="1800425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38278" y="1265129"/>
            <a:ext cx="8676222" cy="745298"/>
          </a:xfrm>
        </p:spPr>
        <p:txBody>
          <a:bodyPr>
            <a:normAutofit fontScale="90000"/>
          </a:bodyPr>
          <a:lstStyle/>
          <a:p>
            <a:pPr algn="l"/>
            <a:r>
              <a:rPr lang="es-ES" sz="4400" dirty="0" smtClean="0"/>
              <a:t>TEMAS</a:t>
            </a:r>
            <a:endParaRPr lang="es-ES" sz="4400" dirty="0"/>
          </a:p>
        </p:txBody>
      </p:sp>
      <p:sp>
        <p:nvSpPr>
          <p:cNvPr id="3" name="Subtítulo 2"/>
          <p:cNvSpPr>
            <a:spLocks noGrp="1"/>
          </p:cNvSpPr>
          <p:nvPr>
            <p:ph type="subTitle" idx="1"/>
          </p:nvPr>
        </p:nvSpPr>
        <p:spPr>
          <a:xfrm>
            <a:off x="1487965" y="2458233"/>
            <a:ext cx="8676222" cy="3078270"/>
          </a:xfrm>
        </p:spPr>
        <p:txBody>
          <a:bodyPr>
            <a:normAutofit/>
          </a:bodyPr>
          <a:lstStyle/>
          <a:p>
            <a:pPr marL="342900" indent="-342900" algn="l">
              <a:buFont typeface="Arial" panose="020B0604020202020204" pitchFamily="34" charset="0"/>
              <a:buChar char="•"/>
            </a:pPr>
            <a:r>
              <a:rPr lang="es-ES" dirty="0" smtClean="0"/>
              <a:t>MATERIALES.CONSTITUYENTES DEL HORMIGÓN</a:t>
            </a:r>
          </a:p>
          <a:p>
            <a:pPr marL="342900" indent="-342900" algn="l">
              <a:buFont typeface="Arial" panose="020B0604020202020204" pitchFamily="34" charset="0"/>
              <a:buChar char="•"/>
            </a:pPr>
            <a:r>
              <a:rPr lang="es-ES" dirty="0" smtClean="0"/>
              <a:t>CARACTERÍSTICAS DEL HORMIGÓN FRESCO</a:t>
            </a:r>
          </a:p>
          <a:p>
            <a:pPr marL="342900" indent="-342900" algn="l">
              <a:buFont typeface="Arial" panose="020B0604020202020204" pitchFamily="34" charset="0"/>
              <a:buChar char="•"/>
            </a:pPr>
            <a:r>
              <a:rPr lang="es-ES" dirty="0" smtClean="0"/>
              <a:t>CARACTERÍSTICAS DEL HORMIGÓN ENDURECIDO</a:t>
            </a:r>
          </a:p>
          <a:p>
            <a:pPr marL="342900" indent="-342900" algn="l">
              <a:buFont typeface="Arial" panose="020B0604020202020204" pitchFamily="34" charset="0"/>
              <a:buChar char="•"/>
            </a:pPr>
            <a:r>
              <a:rPr lang="es-ES" dirty="0" smtClean="0"/>
              <a:t>DOSIFICACIONES</a:t>
            </a:r>
          </a:p>
          <a:p>
            <a:pPr marL="342900" indent="-342900" algn="l">
              <a:buFont typeface="Arial" panose="020B0604020202020204" pitchFamily="34" charset="0"/>
              <a:buChar char="•"/>
            </a:pPr>
            <a:r>
              <a:rPr lang="es-ES" dirty="0" smtClean="0"/>
              <a:t>CONTROL.ENSAYOS.INTERPRETACIÓN DE RESULTADOS ACI 241</a:t>
            </a:r>
          </a:p>
          <a:p>
            <a:pPr marL="342900" indent="-342900">
              <a:buFont typeface="Arial" panose="020B0604020202020204" pitchFamily="34" charset="0"/>
              <a:buChar char="•"/>
            </a:pPr>
            <a:endParaRPr lang="es-ES" dirty="0"/>
          </a:p>
        </p:txBody>
      </p:sp>
    </p:spTree>
    <p:extLst>
      <p:ext uri="{BB962C8B-B14F-4D97-AF65-F5344CB8AC3E}">
        <p14:creationId xmlns:p14="http://schemas.microsoft.com/office/powerpoint/2010/main" val="23812527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 name="Imagen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5048" y="1327196"/>
            <a:ext cx="2619375" cy="1743075"/>
          </a:xfrm>
          <a:prstGeom prst="rect">
            <a:avLst/>
          </a:prstGeom>
        </p:spPr>
      </p:pic>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3"/>
          <a:srcRect t="5385" b="81106"/>
          <a:stretch/>
        </p:blipFill>
        <p:spPr>
          <a:xfrm>
            <a:off x="0" y="170402"/>
            <a:ext cx="12192000" cy="988255"/>
          </a:xfrm>
          <a:prstGeom prst="rect">
            <a:avLst/>
          </a:prstGeom>
        </p:spPr>
      </p:pic>
      <p:sp>
        <p:nvSpPr>
          <p:cNvPr id="5" name="CuadroTexto 4"/>
          <p:cNvSpPr txBox="1"/>
          <p:nvPr/>
        </p:nvSpPr>
        <p:spPr>
          <a:xfrm>
            <a:off x="307975" y="1289755"/>
            <a:ext cx="4684541" cy="1631216"/>
          </a:xfrm>
          <a:prstGeom prst="rect">
            <a:avLst/>
          </a:prstGeom>
          <a:noFill/>
        </p:spPr>
        <p:txBody>
          <a:bodyPr wrap="square" rtlCol="0">
            <a:spAutoFit/>
          </a:bodyPr>
          <a:lstStyle/>
          <a:p>
            <a:r>
              <a:rPr lang="es-ES" b="1" dirty="0" smtClean="0">
                <a:solidFill>
                  <a:schemeClr val="accent5">
                    <a:lumMod val="75000"/>
                  </a:schemeClr>
                </a:solidFill>
                <a:latin typeface="Arial" panose="020B0604020202020204" pitchFamily="34" charset="0"/>
                <a:cs typeface="Arial" panose="020B0604020202020204" pitchFamily="34" charset="0"/>
              </a:rPr>
              <a:t>HORMIGÓN:</a:t>
            </a:r>
            <a:endParaRPr lang="es-ES" dirty="0" smtClean="0">
              <a:solidFill>
                <a:schemeClr val="bg1"/>
              </a:solidFill>
              <a:latin typeface="Arial" panose="020B0604020202020204" pitchFamily="34" charset="0"/>
              <a:cs typeface="Arial" panose="020B0604020202020204" pitchFamily="34" charset="0"/>
            </a:endParaRPr>
          </a:p>
          <a:p>
            <a:r>
              <a:rPr lang="es-ES" u="sng" dirty="0" smtClean="0">
                <a:solidFill>
                  <a:schemeClr val="bg1"/>
                </a:solidFill>
                <a:latin typeface="Calibri" panose="020F0502020204030204" pitchFamily="34" charset="0"/>
                <a:cs typeface="Calibri" panose="020F0502020204030204" pitchFamily="34" charset="0"/>
              </a:rPr>
              <a:t>Componentes:</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AGLOMERANTE: CEMENTO PORTLAND</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AGREGADO: </a:t>
            </a:r>
            <a:r>
              <a:rPr lang="es-ES" sz="1600" b="1" dirty="0">
                <a:solidFill>
                  <a:schemeClr val="bg1"/>
                </a:solidFill>
                <a:latin typeface="Calibri" panose="020F0502020204030204" pitchFamily="34" charset="0"/>
                <a:cs typeface="Calibri" panose="020F0502020204030204" pitchFamily="34" charset="0"/>
              </a:rPr>
              <a:t>Á</a:t>
            </a:r>
            <a:r>
              <a:rPr lang="es-ES" sz="1600" b="1" dirty="0" smtClean="0">
                <a:solidFill>
                  <a:schemeClr val="bg1"/>
                </a:solidFill>
                <a:latin typeface="Calibri" panose="020F0502020204030204" pitchFamily="34" charset="0"/>
                <a:cs typeface="Calibri" panose="020F0502020204030204" pitchFamily="34" charset="0"/>
              </a:rPr>
              <a:t>RIDOS </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AGUA</a:t>
            </a:r>
          </a:p>
          <a:p>
            <a:pPr marL="285750" indent="-285750">
              <a:buFont typeface="Arial" panose="020B0604020202020204" pitchFamily="34" charset="0"/>
              <a:buChar char="•"/>
            </a:pPr>
            <a:r>
              <a:rPr lang="es-ES" sz="1600" b="1" dirty="0" smtClean="0">
                <a:solidFill>
                  <a:schemeClr val="bg1"/>
                </a:solidFill>
                <a:latin typeface="Calibri" panose="020F0502020204030204" pitchFamily="34" charset="0"/>
                <a:cs typeface="Calibri" panose="020F0502020204030204" pitchFamily="34" charset="0"/>
              </a:rPr>
              <a:t>ADITIVOS</a:t>
            </a:r>
            <a:endParaRPr lang="es-ES" sz="1600" b="1" dirty="0">
              <a:solidFill>
                <a:schemeClr val="bg1"/>
              </a:solidFill>
              <a:latin typeface="Calibri" panose="020F0502020204030204" pitchFamily="34" charset="0"/>
              <a:cs typeface="Calibri" panose="020F0502020204030204" pitchFamily="34" charset="0"/>
            </a:endParaRPr>
          </a:p>
        </p:txBody>
      </p:sp>
      <p:sp>
        <p:nvSpPr>
          <p:cNvPr id="7" name="CuadroTexto 6"/>
          <p:cNvSpPr txBox="1"/>
          <p:nvPr/>
        </p:nvSpPr>
        <p:spPr>
          <a:xfrm>
            <a:off x="5835508" y="1263164"/>
            <a:ext cx="4684541" cy="646331"/>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1.CEMENTO PÓRTLAND</a:t>
            </a:r>
            <a:r>
              <a:rPr lang="es-ES" dirty="0" smtClean="0">
                <a:solidFill>
                  <a:schemeClr val="bg1"/>
                </a:solidFill>
              </a:rPr>
              <a:t/>
            </a:r>
            <a:br>
              <a:rPr lang="es-ES" dirty="0" smtClean="0">
                <a:solidFill>
                  <a:schemeClr val="bg1"/>
                </a:solidFill>
              </a:rPr>
            </a:br>
            <a:endParaRPr lang="es-ES" dirty="0">
              <a:solidFill>
                <a:schemeClr val="bg1"/>
              </a:solidFill>
              <a:latin typeface="Arial" panose="020B0604020202020204" pitchFamily="34" charset="0"/>
              <a:cs typeface="Arial" panose="020B0604020202020204" pitchFamily="34" charset="0"/>
            </a:endParaRPr>
          </a:p>
        </p:txBody>
      </p:sp>
      <p:sp>
        <p:nvSpPr>
          <p:cNvPr id="8" name="Rectángulo 7"/>
          <p:cNvSpPr/>
          <p:nvPr/>
        </p:nvSpPr>
        <p:spPr>
          <a:xfrm>
            <a:off x="5942308" y="3222003"/>
            <a:ext cx="5944891" cy="3231654"/>
          </a:xfrm>
          <a:prstGeom prst="rect">
            <a:avLst/>
          </a:prstGeom>
          <a:noFill/>
          <a:ln w="28575">
            <a:solidFill>
              <a:schemeClr val="accent4">
                <a:lumMod val="75000"/>
              </a:schemeClr>
            </a:solidFill>
          </a:ln>
        </p:spPr>
        <p:txBody>
          <a:bodyPr wrap="square">
            <a:spAutoFit/>
          </a:bodyPr>
          <a:lstStyle/>
          <a:p>
            <a:r>
              <a:rPr lang="es-ES" sz="2400" i="0" dirty="0" smtClean="0">
                <a:solidFill>
                  <a:srgbClr val="000000"/>
                </a:solidFill>
                <a:effectLst/>
                <a:latin typeface="Calibri" panose="020F0502020204030204" pitchFamily="34" charset="0"/>
                <a:cs typeface="Calibri" panose="020F0502020204030204" pitchFamily="34" charset="0"/>
              </a:rPr>
              <a:t>Clasificación de los cementos</a:t>
            </a:r>
            <a:r>
              <a:rPr lang="es-ES" sz="2400" dirty="0" smtClean="0"/>
              <a:t/>
            </a:r>
            <a:br>
              <a:rPr lang="es-ES" sz="2400" dirty="0" smtClean="0"/>
            </a:br>
            <a:r>
              <a:rPr lang="es-ES" sz="1200" dirty="0" smtClean="0"/>
              <a:t/>
            </a:r>
            <a:br>
              <a:rPr lang="es-ES" sz="1200" dirty="0" smtClean="0"/>
            </a:br>
            <a:r>
              <a:rPr lang="es-ES" sz="1200" b="1" i="0" dirty="0" smtClean="0">
                <a:solidFill>
                  <a:srgbClr val="000000"/>
                </a:solidFill>
                <a:effectLst/>
                <a:latin typeface="Tahoma" panose="020B0604030504040204" pitchFamily="34" charset="0"/>
              </a:rPr>
              <a:t>Tipo, nombre y aplicación</a:t>
            </a:r>
            <a:r>
              <a:rPr lang="es-ES" sz="1200" dirty="0" smtClean="0"/>
              <a:t/>
            </a:r>
            <a:br>
              <a:rPr lang="es-ES" sz="1200" dirty="0" smtClean="0"/>
            </a:br>
            <a:r>
              <a:rPr lang="es-ES" sz="1200" dirty="0" smtClean="0"/>
              <a:t/>
            </a:r>
            <a:br>
              <a:rPr lang="es-ES" sz="1200" dirty="0" smtClean="0"/>
            </a:br>
            <a:r>
              <a:rPr lang="es-ES" sz="1200" b="1" i="0" dirty="0" smtClean="0">
                <a:solidFill>
                  <a:srgbClr val="000000"/>
                </a:solidFill>
                <a:effectLst/>
                <a:latin typeface="Tahoma" panose="020B0604030504040204" pitchFamily="34" charset="0"/>
              </a:rPr>
              <a:t>I : Normal. </a:t>
            </a:r>
            <a:r>
              <a:rPr lang="es-ES" sz="1200" b="0" i="0" dirty="0" smtClean="0">
                <a:solidFill>
                  <a:srgbClr val="000000"/>
                </a:solidFill>
                <a:effectLst/>
                <a:latin typeface="Tahoma" panose="020B0604030504040204" pitchFamily="34" charset="0"/>
              </a:rPr>
              <a:t>Para uso general, donde no son requeridos otros tipos de cemento.</a:t>
            </a:r>
            <a:r>
              <a:rPr lang="es-ES" sz="1200" dirty="0" smtClean="0"/>
              <a:t/>
            </a:r>
            <a:br>
              <a:rPr lang="es-ES" sz="1200" dirty="0" smtClean="0"/>
            </a:br>
            <a:r>
              <a:rPr lang="es-ES" sz="1200" b="1" i="0" dirty="0" smtClean="0">
                <a:solidFill>
                  <a:srgbClr val="000000"/>
                </a:solidFill>
                <a:effectLst/>
                <a:latin typeface="Tahoma" panose="020B0604030504040204" pitchFamily="34" charset="0"/>
              </a:rPr>
              <a:t>IA : Normal</a:t>
            </a:r>
            <a:r>
              <a:rPr lang="es-ES" sz="1200" b="0" i="0" dirty="0" smtClean="0">
                <a:solidFill>
                  <a:srgbClr val="000000"/>
                </a:solidFill>
                <a:effectLst/>
                <a:latin typeface="Tahoma" panose="020B0604030504040204" pitchFamily="34" charset="0"/>
              </a:rPr>
              <a:t>. Uso general, con </a:t>
            </a:r>
            <a:r>
              <a:rPr lang="es-ES" sz="1200" b="0" i="0" dirty="0" err="1" smtClean="0">
                <a:solidFill>
                  <a:srgbClr val="000000"/>
                </a:solidFill>
                <a:effectLst/>
                <a:latin typeface="Tahoma" panose="020B0604030504040204" pitchFamily="34" charset="0"/>
              </a:rPr>
              <a:t>inclusor</a:t>
            </a:r>
            <a:r>
              <a:rPr lang="es-ES" sz="1200" b="0" i="0" dirty="0" smtClean="0">
                <a:solidFill>
                  <a:srgbClr val="000000"/>
                </a:solidFill>
                <a:effectLst/>
                <a:latin typeface="Tahoma" panose="020B0604030504040204" pitchFamily="34" charset="0"/>
              </a:rPr>
              <a:t> de aire.</a:t>
            </a:r>
            <a:r>
              <a:rPr lang="es-ES" sz="1200" dirty="0" smtClean="0"/>
              <a:t/>
            </a:r>
            <a:br>
              <a:rPr lang="es-ES" sz="1200" dirty="0" smtClean="0"/>
            </a:br>
            <a:r>
              <a:rPr lang="es-ES" sz="1200" b="1" i="0" dirty="0" smtClean="0">
                <a:solidFill>
                  <a:srgbClr val="000000"/>
                </a:solidFill>
                <a:effectLst/>
                <a:latin typeface="Tahoma" panose="020B0604030504040204" pitchFamily="34" charset="0"/>
              </a:rPr>
              <a:t>II : Moderado. </a:t>
            </a:r>
            <a:r>
              <a:rPr lang="es-ES" sz="1200" b="0" i="0" dirty="0" smtClean="0">
                <a:solidFill>
                  <a:srgbClr val="000000"/>
                </a:solidFill>
                <a:effectLst/>
                <a:latin typeface="Tahoma" panose="020B0604030504040204" pitchFamily="34" charset="0"/>
              </a:rPr>
              <a:t>Para uso general y además en construcciones donde existe un moderado ataque de sulfatos o se requiera un moderado calor de hidratación.</a:t>
            </a:r>
            <a:r>
              <a:rPr lang="es-ES" sz="1200" dirty="0" smtClean="0"/>
              <a:t/>
            </a:r>
            <a:br>
              <a:rPr lang="es-ES" sz="1200" dirty="0" smtClean="0"/>
            </a:br>
            <a:r>
              <a:rPr lang="es-ES" sz="1200" b="1" i="0" dirty="0" smtClean="0">
                <a:solidFill>
                  <a:srgbClr val="000000"/>
                </a:solidFill>
                <a:effectLst/>
                <a:latin typeface="Tahoma" panose="020B0604030504040204" pitchFamily="34" charset="0"/>
              </a:rPr>
              <a:t>IIA : Moderado</a:t>
            </a:r>
            <a:r>
              <a:rPr lang="es-ES" sz="1200" b="0" i="0" dirty="0" smtClean="0">
                <a:solidFill>
                  <a:srgbClr val="000000"/>
                </a:solidFill>
                <a:effectLst/>
                <a:latin typeface="Tahoma" panose="020B0604030504040204" pitchFamily="34" charset="0"/>
              </a:rPr>
              <a:t>. Igual que el tipo II, pero con </a:t>
            </a:r>
            <a:r>
              <a:rPr lang="es-ES" sz="1200" b="0" i="0" dirty="0" err="1" smtClean="0">
                <a:solidFill>
                  <a:srgbClr val="000000"/>
                </a:solidFill>
                <a:effectLst/>
                <a:latin typeface="Tahoma" panose="020B0604030504040204" pitchFamily="34" charset="0"/>
              </a:rPr>
              <a:t>inclusor</a:t>
            </a:r>
            <a:r>
              <a:rPr lang="es-ES" sz="1200" b="0" i="0" dirty="0" smtClean="0">
                <a:solidFill>
                  <a:srgbClr val="000000"/>
                </a:solidFill>
                <a:effectLst/>
                <a:latin typeface="Tahoma" panose="020B0604030504040204" pitchFamily="34" charset="0"/>
              </a:rPr>
              <a:t> de aire.</a:t>
            </a:r>
            <a:r>
              <a:rPr lang="es-ES" sz="1200" dirty="0" smtClean="0"/>
              <a:t/>
            </a:r>
            <a:br>
              <a:rPr lang="es-ES" sz="1200" dirty="0" smtClean="0"/>
            </a:br>
            <a:r>
              <a:rPr lang="es-ES" sz="1200" b="1" i="0" dirty="0" smtClean="0">
                <a:solidFill>
                  <a:srgbClr val="000000"/>
                </a:solidFill>
                <a:effectLst/>
                <a:latin typeface="Tahoma" panose="020B0604030504040204" pitchFamily="34" charset="0"/>
              </a:rPr>
              <a:t>III : Altas resistencias</a:t>
            </a:r>
            <a:r>
              <a:rPr lang="es-ES" sz="1200" b="0" i="0" dirty="0" smtClean="0">
                <a:solidFill>
                  <a:srgbClr val="000000"/>
                </a:solidFill>
                <a:effectLst/>
                <a:latin typeface="Tahoma" panose="020B0604030504040204" pitchFamily="34" charset="0"/>
              </a:rPr>
              <a:t>. Para uso donde se requieren altas resistencias a edades tempranas.</a:t>
            </a:r>
            <a:r>
              <a:rPr lang="es-ES" sz="1200" dirty="0" smtClean="0"/>
              <a:t/>
            </a:r>
            <a:br>
              <a:rPr lang="es-ES" sz="1200" dirty="0" smtClean="0"/>
            </a:br>
            <a:r>
              <a:rPr lang="es-ES" sz="1200" b="1" i="0" dirty="0" smtClean="0">
                <a:solidFill>
                  <a:srgbClr val="000000"/>
                </a:solidFill>
                <a:effectLst/>
                <a:latin typeface="Tahoma" panose="020B0604030504040204" pitchFamily="34" charset="0"/>
              </a:rPr>
              <a:t>IIIA : Altas resistencias. </a:t>
            </a:r>
            <a:r>
              <a:rPr lang="es-ES" sz="1200" i="0" dirty="0" smtClean="0">
                <a:solidFill>
                  <a:srgbClr val="000000"/>
                </a:solidFill>
                <a:effectLst/>
                <a:latin typeface="Tahoma" panose="020B0604030504040204" pitchFamily="34" charset="0"/>
              </a:rPr>
              <a:t>Mismo uso que el tipo III, con aire incluido.</a:t>
            </a:r>
            <a:r>
              <a:rPr lang="es-ES" sz="1200" dirty="0" smtClean="0"/>
              <a:t/>
            </a:r>
            <a:br>
              <a:rPr lang="es-ES" sz="1200" dirty="0" smtClean="0"/>
            </a:br>
            <a:r>
              <a:rPr lang="es-ES" sz="1200" b="1" i="0" dirty="0" smtClean="0">
                <a:solidFill>
                  <a:srgbClr val="000000"/>
                </a:solidFill>
                <a:effectLst/>
                <a:latin typeface="Tahoma" panose="020B0604030504040204" pitchFamily="34" charset="0"/>
              </a:rPr>
              <a:t>IV : Bajo calor de hidratación. </a:t>
            </a:r>
            <a:r>
              <a:rPr lang="es-ES" sz="1200" b="0" i="0" dirty="0" smtClean="0">
                <a:solidFill>
                  <a:srgbClr val="000000"/>
                </a:solidFill>
                <a:effectLst/>
                <a:latin typeface="Tahoma" panose="020B0604030504040204" pitchFamily="34" charset="0"/>
              </a:rPr>
              <a:t>Para uso donde se requiere un bajo calor de hidratación.</a:t>
            </a:r>
            <a:r>
              <a:rPr lang="es-ES" sz="1200" dirty="0" smtClean="0"/>
              <a:t/>
            </a:r>
            <a:br>
              <a:rPr lang="es-ES" sz="1200" dirty="0" smtClean="0"/>
            </a:br>
            <a:r>
              <a:rPr lang="es-ES" sz="1200" b="1" i="0" dirty="0" smtClean="0">
                <a:solidFill>
                  <a:srgbClr val="000000"/>
                </a:solidFill>
                <a:effectLst/>
                <a:latin typeface="Tahoma" panose="020B0604030504040204" pitchFamily="34" charset="0"/>
              </a:rPr>
              <a:t>V : Resistente a la acción de los sulfatos</a:t>
            </a:r>
            <a:r>
              <a:rPr lang="es-ES" sz="1200" b="0" i="0" dirty="0" smtClean="0">
                <a:solidFill>
                  <a:srgbClr val="000000"/>
                </a:solidFill>
                <a:effectLst/>
                <a:latin typeface="Tahoma" panose="020B0604030504040204" pitchFamily="34" charset="0"/>
              </a:rPr>
              <a:t>. Para uso general y además en construcciones donde existe un alto ataque de sulfatos.</a:t>
            </a:r>
            <a:endParaRPr lang="es-ES" sz="1200" dirty="0"/>
          </a:p>
        </p:txBody>
      </p:sp>
      <p:sp>
        <p:nvSpPr>
          <p:cNvPr id="9" name="Rectángulo 8"/>
          <p:cNvSpPr/>
          <p:nvPr/>
        </p:nvSpPr>
        <p:spPr>
          <a:xfrm>
            <a:off x="5942308" y="1621565"/>
            <a:ext cx="3325940" cy="1600438"/>
          </a:xfrm>
          <a:prstGeom prst="rect">
            <a:avLst/>
          </a:prstGeom>
        </p:spPr>
        <p:txBody>
          <a:bodyPr wrap="square">
            <a:spAutoFit/>
          </a:bodyPr>
          <a:lstStyle/>
          <a:p>
            <a:r>
              <a:rPr lang="es-ES" sz="1400" dirty="0">
                <a:solidFill>
                  <a:schemeClr val="bg1"/>
                </a:solidFill>
                <a:latin typeface="Calibri" panose="020F0502020204030204" pitchFamily="34" charset="0"/>
                <a:cs typeface="Calibri" panose="020F0502020204030204" pitchFamily="34" charset="0"/>
              </a:rPr>
              <a:t>E</a:t>
            </a:r>
            <a:r>
              <a:rPr lang="es-ES" sz="1400" dirty="0" smtClean="0">
                <a:solidFill>
                  <a:schemeClr val="bg1"/>
                </a:solidFill>
                <a:latin typeface="Calibri" panose="020F0502020204030204" pitchFamily="34" charset="0"/>
                <a:cs typeface="Calibri" panose="020F0502020204030204" pitchFamily="34" charset="0"/>
              </a:rPr>
              <a:t>s un cemento hidráulico producido por la pulverización de </a:t>
            </a:r>
            <a:r>
              <a:rPr lang="es-ES" sz="1400" b="1" dirty="0" smtClean="0">
                <a:solidFill>
                  <a:schemeClr val="bg1"/>
                </a:solidFill>
                <a:latin typeface="Calibri" panose="020F0502020204030204" pitchFamily="34" charset="0"/>
                <a:cs typeface="Calibri" panose="020F0502020204030204" pitchFamily="34" charset="0"/>
              </a:rPr>
              <a:t>Clinker</a:t>
            </a:r>
            <a:r>
              <a:rPr lang="es-ES" sz="1400" dirty="0" smtClean="0">
                <a:solidFill>
                  <a:schemeClr val="bg1"/>
                </a:solidFill>
                <a:latin typeface="Calibri" panose="020F0502020204030204" pitchFamily="34" charset="0"/>
                <a:cs typeface="Calibri" panose="020F0502020204030204" pitchFamily="34" charset="0"/>
              </a:rPr>
              <a:t>, el cual esta compuesto esencialmente de </a:t>
            </a:r>
            <a:r>
              <a:rPr lang="es-ES" sz="1400" b="1" dirty="0" smtClean="0">
                <a:solidFill>
                  <a:schemeClr val="accent4">
                    <a:lumMod val="75000"/>
                  </a:schemeClr>
                </a:solidFill>
                <a:latin typeface="Calibri" panose="020F0502020204030204" pitchFamily="34" charset="0"/>
                <a:cs typeface="Calibri" panose="020F0502020204030204" pitchFamily="34" charset="0"/>
              </a:rPr>
              <a:t>silicatos de calcio hidráulicos</a:t>
            </a:r>
            <a:r>
              <a:rPr lang="es-ES" sz="1400" dirty="0" smtClean="0">
                <a:solidFill>
                  <a:schemeClr val="bg1"/>
                </a:solidFill>
                <a:latin typeface="Calibri" panose="020F0502020204030204" pitchFamily="34" charset="0"/>
                <a:cs typeface="Calibri" panose="020F0502020204030204" pitchFamily="34" charset="0"/>
              </a:rPr>
              <a:t>, conteniendo además, una o más formas de </a:t>
            </a:r>
            <a:r>
              <a:rPr lang="es-ES" sz="1400" b="1" dirty="0" smtClean="0">
                <a:solidFill>
                  <a:schemeClr val="accent4">
                    <a:lumMod val="75000"/>
                  </a:schemeClr>
                </a:solidFill>
                <a:latin typeface="Calibri" panose="020F0502020204030204" pitchFamily="34" charset="0"/>
                <a:cs typeface="Calibri" panose="020F0502020204030204" pitchFamily="34" charset="0"/>
              </a:rPr>
              <a:t>sulfatos de calcio </a:t>
            </a:r>
            <a:r>
              <a:rPr lang="es-ES" sz="1400" dirty="0" smtClean="0">
                <a:solidFill>
                  <a:schemeClr val="bg1"/>
                </a:solidFill>
                <a:latin typeface="Calibri" panose="020F0502020204030204" pitchFamily="34" charset="0"/>
                <a:cs typeface="Calibri" panose="020F0502020204030204" pitchFamily="34" charset="0"/>
              </a:rPr>
              <a:t>(yeso), como un añadido en la etapa de molienda. </a:t>
            </a:r>
          </a:p>
        </p:txBody>
      </p:sp>
      <p:sp>
        <p:nvSpPr>
          <p:cNvPr id="10" name="CuadroTexto 9"/>
          <p:cNvSpPr txBox="1"/>
          <p:nvPr/>
        </p:nvSpPr>
        <p:spPr>
          <a:xfrm>
            <a:off x="307975" y="3222003"/>
            <a:ext cx="5403508" cy="3385542"/>
          </a:xfrm>
          <a:prstGeom prst="rect">
            <a:avLst/>
          </a:prstGeom>
          <a:solidFill>
            <a:schemeClr val="accent4">
              <a:lumMod val="40000"/>
              <a:lumOff val="60000"/>
            </a:schemeClr>
          </a:solidFill>
        </p:spPr>
        <p:txBody>
          <a:bodyPr wrap="square" rtlCol="0">
            <a:spAutoFit/>
          </a:bodyPr>
          <a:lstStyle/>
          <a:p>
            <a:r>
              <a:rPr lang="es-ES" sz="1400" dirty="0" smtClean="0">
                <a:solidFill>
                  <a:schemeClr val="bg1"/>
                </a:solidFill>
                <a:latin typeface="Calibri" panose="020F0502020204030204" pitchFamily="34" charset="0"/>
                <a:cs typeface="Calibri" panose="020F0502020204030204" pitchFamily="34" charset="0"/>
              </a:rPr>
              <a:t>Los silicatos de calcio hidráulicos, fraguan y endurecen al reaccionar químicamente con el agua. En el curso de esta reacción, denominada hidratación, el cemento se combina con el agua para formar una pasta, y cuando le son agregados arena y grava triturada, se forma lo que se conoce como el </a:t>
            </a:r>
            <a:r>
              <a:rPr lang="es-ES" sz="1400" b="1" dirty="0" smtClean="0">
                <a:solidFill>
                  <a:schemeClr val="bg1"/>
                </a:solidFill>
                <a:latin typeface="Calibri" panose="020F0502020204030204" pitchFamily="34" charset="0"/>
                <a:cs typeface="Calibri" panose="020F0502020204030204" pitchFamily="34" charset="0"/>
              </a:rPr>
              <a:t>CONCRETO</a:t>
            </a:r>
            <a:br>
              <a:rPr lang="es-ES" sz="1400" b="1" dirty="0" smtClean="0">
                <a:solidFill>
                  <a:schemeClr val="bg1"/>
                </a:solidFill>
                <a:latin typeface="Calibri" panose="020F0502020204030204" pitchFamily="34" charset="0"/>
                <a:cs typeface="Calibri" panose="020F0502020204030204" pitchFamily="34" charset="0"/>
              </a:rPr>
            </a:br>
            <a:r>
              <a:rPr lang="es-ES" sz="1400" dirty="0" smtClean="0">
                <a:solidFill>
                  <a:schemeClr val="bg1"/>
                </a:solidFill>
                <a:latin typeface="Calibri" panose="020F0502020204030204" pitchFamily="34" charset="0"/>
                <a:cs typeface="Calibri" panose="020F0502020204030204" pitchFamily="34" charset="0"/>
              </a:rPr>
              <a:t>El </a:t>
            </a:r>
            <a:r>
              <a:rPr lang="es-ES" sz="1400" dirty="0" err="1" smtClean="0">
                <a:solidFill>
                  <a:schemeClr val="bg1"/>
                </a:solidFill>
                <a:latin typeface="Calibri" panose="020F0502020204030204" pitchFamily="34" charset="0"/>
                <a:cs typeface="Calibri" panose="020F0502020204030204" pitchFamily="34" charset="0"/>
              </a:rPr>
              <a:t>clinker</a:t>
            </a:r>
            <a:r>
              <a:rPr lang="es-ES" sz="1400" dirty="0" smtClean="0">
                <a:solidFill>
                  <a:schemeClr val="bg1"/>
                </a:solidFill>
                <a:latin typeface="Calibri" panose="020F0502020204030204" pitchFamily="34" charset="0"/>
                <a:cs typeface="Calibri" panose="020F0502020204030204" pitchFamily="34" charset="0"/>
              </a:rPr>
              <a:t>, se alimenta a los molinos de cemento junto con mineral de yeso, el cual actúa como regulador del fraguado. La molienda conjunta de éstos materiales produce el cemento. Las variables a controlar y los porcentajes y tipos de materiales añadidos, dependerán del tipo de cemento que se requiera producir.</a:t>
            </a:r>
            <a:br>
              <a:rPr lang="es-ES" sz="1400" dirty="0" smtClean="0">
                <a:solidFill>
                  <a:schemeClr val="bg1"/>
                </a:solidFill>
                <a:latin typeface="Calibri" panose="020F0502020204030204" pitchFamily="34" charset="0"/>
                <a:cs typeface="Calibri" panose="020F0502020204030204" pitchFamily="34" charset="0"/>
              </a:rPr>
            </a:br>
            <a:r>
              <a:rPr lang="es-ES" sz="1400" dirty="0" smtClean="0">
                <a:solidFill>
                  <a:schemeClr val="bg1"/>
                </a:solidFill>
                <a:latin typeface="Calibri" panose="020F0502020204030204" pitchFamily="34" charset="0"/>
                <a:cs typeface="Calibri" panose="020F0502020204030204" pitchFamily="34" charset="0"/>
              </a:rPr>
              <a:t>El tipo de materias primas y sus proporciones se diseñan en base al tipo de cemento deseado.</a:t>
            </a:r>
            <a:endParaRPr lang="es-ES" sz="1400" b="1" dirty="0" smtClean="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Según la norma </a:t>
            </a:r>
            <a:r>
              <a:rPr lang="es-ES" sz="1400" b="1" dirty="0" smtClean="0">
                <a:solidFill>
                  <a:schemeClr val="bg1"/>
                </a:solidFill>
                <a:latin typeface="Calibri" panose="020F0502020204030204" pitchFamily="34" charset="0"/>
                <a:cs typeface="Calibri" panose="020F0502020204030204" pitchFamily="34" charset="0"/>
              </a:rPr>
              <a:t>ACI 318</a:t>
            </a:r>
            <a:r>
              <a:rPr lang="es-ES" sz="1400" dirty="0" smtClean="0">
                <a:solidFill>
                  <a:schemeClr val="bg1"/>
                </a:solidFill>
                <a:latin typeface="Calibri" panose="020F0502020204030204" pitchFamily="34" charset="0"/>
                <a:cs typeface="Calibri" panose="020F0502020204030204" pitchFamily="34" charset="0"/>
              </a:rPr>
              <a:t>. El cemento debe cumplir con una serie de normas, entre ellas se encuentra la norma </a:t>
            </a:r>
            <a:r>
              <a:rPr lang="es-ES" sz="1400" b="1" dirty="0" smtClean="0">
                <a:solidFill>
                  <a:schemeClr val="bg1"/>
                </a:solidFill>
                <a:latin typeface="Calibri" panose="020F0502020204030204" pitchFamily="34" charset="0"/>
                <a:cs typeface="Calibri" panose="020F0502020204030204" pitchFamily="34" charset="0"/>
              </a:rPr>
              <a:t>ASTM C 150.</a:t>
            </a:r>
          </a:p>
          <a:p>
            <a:endParaRPr lang="es-ES" dirty="0"/>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181476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2"/>
          <a:srcRect t="5385" b="81106"/>
          <a:stretch/>
        </p:blipFill>
        <p:spPr>
          <a:xfrm>
            <a:off x="0" y="170402"/>
            <a:ext cx="12192000" cy="988255"/>
          </a:xfrm>
          <a:prstGeom prst="rect">
            <a:avLst/>
          </a:prstGeom>
        </p:spPr>
      </p:pic>
      <p:sp>
        <p:nvSpPr>
          <p:cNvPr id="7" name="CuadroTexto 6"/>
          <p:cNvSpPr txBox="1"/>
          <p:nvPr/>
        </p:nvSpPr>
        <p:spPr>
          <a:xfrm>
            <a:off x="460374" y="1210910"/>
            <a:ext cx="4684541" cy="1200329"/>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1.CEMENTO PÓRTLAND</a:t>
            </a:r>
          </a:p>
          <a:p>
            <a:endParaRPr lang="es-ES" b="1" dirty="0" smtClean="0">
              <a:solidFill>
                <a:schemeClr val="bg1"/>
              </a:solidFill>
              <a:latin typeface="Arial" panose="020B0604020202020204" pitchFamily="34" charset="0"/>
              <a:cs typeface="Arial" panose="020B0604020202020204" pitchFamily="34" charset="0"/>
            </a:endParaRPr>
          </a:p>
          <a:p>
            <a:r>
              <a:rPr lang="es-ES" dirty="0" smtClean="0">
                <a:solidFill>
                  <a:schemeClr val="accent4">
                    <a:lumMod val="75000"/>
                  </a:schemeClr>
                </a:solidFill>
                <a:latin typeface="Arial" panose="020B0604020202020204" pitchFamily="34" charset="0"/>
                <a:cs typeface="Arial" panose="020B0604020202020204" pitchFamily="34" charset="0"/>
              </a:rPr>
              <a:t>Fabricación</a:t>
            </a:r>
            <a:r>
              <a:rPr lang="es-ES" dirty="0" smtClean="0">
                <a:solidFill>
                  <a:schemeClr val="accent4">
                    <a:lumMod val="75000"/>
                  </a:schemeClr>
                </a:solidFill>
              </a:rPr>
              <a:t/>
            </a:r>
            <a:br>
              <a:rPr lang="es-ES" dirty="0" smtClean="0">
                <a:solidFill>
                  <a:schemeClr val="accent4">
                    <a:lumMod val="75000"/>
                  </a:schemeClr>
                </a:solidFill>
              </a:rPr>
            </a:br>
            <a:endParaRPr lang="es-ES" dirty="0">
              <a:solidFill>
                <a:schemeClr val="accent4">
                  <a:lumMod val="75000"/>
                </a:schemeClr>
              </a:solidFill>
              <a:latin typeface="Arial" panose="020B0604020202020204" pitchFamily="34" charset="0"/>
              <a:cs typeface="Arial" panose="020B0604020202020204" pitchFamily="34" charset="0"/>
            </a:endParaRPr>
          </a:p>
        </p:txBody>
      </p:sp>
      <p:sp>
        <p:nvSpPr>
          <p:cNvPr id="10" name="CuadroTexto 9"/>
          <p:cNvSpPr txBox="1"/>
          <p:nvPr/>
        </p:nvSpPr>
        <p:spPr>
          <a:xfrm>
            <a:off x="460374" y="2196206"/>
            <a:ext cx="5630937" cy="4031873"/>
          </a:xfrm>
          <a:prstGeom prst="rect">
            <a:avLst/>
          </a:prstGeom>
          <a:solidFill>
            <a:schemeClr val="accent4">
              <a:lumMod val="40000"/>
              <a:lumOff val="60000"/>
            </a:schemeClr>
          </a:solidFill>
        </p:spPr>
        <p:txBody>
          <a:bodyPr wrap="square" rtlCol="0">
            <a:spAutoFit/>
          </a:bodyPr>
          <a:lstStyle/>
          <a:p>
            <a:r>
              <a:rPr lang="es-ES" sz="1600" dirty="0">
                <a:solidFill>
                  <a:schemeClr val="bg1"/>
                </a:solidFill>
                <a:latin typeface="Calibri" panose="020F0502020204030204" pitchFamily="34" charset="0"/>
                <a:cs typeface="Calibri" panose="020F0502020204030204" pitchFamily="34" charset="0"/>
              </a:rPr>
              <a:t>La fabricación del cemento Portland genera </a:t>
            </a:r>
            <a:r>
              <a:rPr lang="es-ES" sz="1600" b="1" dirty="0">
                <a:solidFill>
                  <a:schemeClr val="bg1"/>
                </a:solidFill>
                <a:latin typeface="Calibri" panose="020F0502020204030204" pitchFamily="34" charset="0"/>
                <a:cs typeface="Calibri" panose="020F0502020204030204" pitchFamily="34" charset="0"/>
              </a:rPr>
              <a:t>dióxido de carbono </a:t>
            </a:r>
            <a:r>
              <a:rPr lang="es-ES" sz="1600" dirty="0">
                <a:solidFill>
                  <a:schemeClr val="bg1"/>
                </a:solidFill>
                <a:latin typeface="Calibri" panose="020F0502020204030204" pitchFamily="34" charset="0"/>
                <a:cs typeface="Calibri" panose="020F0502020204030204" pitchFamily="34" charset="0"/>
              </a:rPr>
              <a:t>debido al combustible utilizado </a:t>
            </a:r>
            <a:r>
              <a:rPr lang="es-ES" sz="1600" dirty="0" smtClean="0">
                <a:solidFill>
                  <a:schemeClr val="bg1"/>
                </a:solidFill>
                <a:latin typeface="Calibri" panose="020F0502020204030204" pitchFamily="34" charset="0"/>
                <a:cs typeface="Calibri" panose="020F0502020204030204" pitchFamily="34" charset="0"/>
              </a:rPr>
              <a:t>calcinar </a:t>
            </a:r>
            <a:r>
              <a:rPr lang="es-ES" sz="1600" dirty="0">
                <a:solidFill>
                  <a:schemeClr val="bg1"/>
                </a:solidFill>
                <a:latin typeface="Calibri" panose="020F0502020204030204" pitchFamily="34" charset="0"/>
                <a:cs typeface="Calibri" panose="020F0502020204030204" pitchFamily="34" charset="0"/>
              </a:rPr>
              <a:t>la piedra </a:t>
            </a:r>
            <a:r>
              <a:rPr lang="es-ES" sz="1600" dirty="0" smtClean="0">
                <a:solidFill>
                  <a:schemeClr val="bg1"/>
                </a:solidFill>
                <a:latin typeface="Calibri" panose="020F0502020204030204" pitchFamily="34" charset="0"/>
                <a:cs typeface="Calibri" panose="020F0502020204030204" pitchFamily="34" charset="0"/>
              </a:rPr>
              <a:t>caliza.</a:t>
            </a:r>
          </a:p>
          <a:p>
            <a:r>
              <a:rPr lang="es-ES" sz="1600" dirty="0" smtClean="0">
                <a:solidFill>
                  <a:schemeClr val="bg1"/>
                </a:solidFill>
                <a:latin typeface="Calibri" panose="020F0502020204030204" pitchFamily="34" charset="0"/>
                <a:cs typeface="Calibri" panose="020F0502020204030204" pitchFamily="34" charset="0"/>
              </a:rPr>
              <a:t>Si </a:t>
            </a:r>
            <a:r>
              <a:rPr lang="es-ES" sz="1600" dirty="0">
                <a:solidFill>
                  <a:schemeClr val="bg1"/>
                </a:solidFill>
                <a:latin typeface="Calibri" panose="020F0502020204030204" pitchFamily="34" charset="0"/>
                <a:cs typeface="Calibri" panose="020F0502020204030204" pitchFamily="34" charset="0"/>
              </a:rPr>
              <a:t>bien se ha mejorado significativamente la eficiencia del proceso, los esfuerzos continuos de la industria por </a:t>
            </a:r>
            <a:r>
              <a:rPr lang="es-ES" sz="1600" b="1" dirty="0">
                <a:solidFill>
                  <a:schemeClr val="bg1"/>
                </a:solidFill>
                <a:latin typeface="Calibri" panose="020F0502020204030204" pitchFamily="34" charset="0"/>
                <a:cs typeface="Calibri" panose="020F0502020204030204" pitchFamily="34" charset="0"/>
              </a:rPr>
              <a:t>reducir la huella de carbono</a:t>
            </a:r>
            <a:r>
              <a:rPr lang="es-ES" sz="1600" dirty="0">
                <a:solidFill>
                  <a:schemeClr val="bg1"/>
                </a:solidFill>
                <a:latin typeface="Calibri" panose="020F0502020204030204" pitchFamily="34" charset="0"/>
                <a:cs typeface="Calibri" panose="020F0502020204030204" pitchFamily="34" charset="0"/>
              </a:rPr>
              <a:t> de la producción de cemento llevaron a propuestas para realizar cambios en la </a:t>
            </a:r>
            <a:r>
              <a:rPr lang="es-ES" sz="1600" dirty="0" smtClean="0">
                <a:solidFill>
                  <a:schemeClr val="bg1"/>
                </a:solidFill>
                <a:latin typeface="Calibri" panose="020F0502020204030204" pitchFamily="34" charset="0"/>
                <a:cs typeface="Calibri" panose="020F0502020204030204" pitchFamily="34" charset="0"/>
              </a:rPr>
              <a:t>norma </a:t>
            </a:r>
            <a:r>
              <a:rPr lang="es-ES" sz="1600" b="1" dirty="0" smtClean="0">
                <a:solidFill>
                  <a:schemeClr val="bg1"/>
                </a:solidFill>
                <a:latin typeface="Calibri" panose="020F0502020204030204" pitchFamily="34" charset="0"/>
                <a:cs typeface="Calibri" panose="020F0502020204030204" pitchFamily="34" charset="0"/>
              </a:rPr>
              <a:t>ASTM C 150, </a:t>
            </a:r>
            <a:r>
              <a:rPr lang="es-ES" sz="1600" dirty="0" smtClean="0">
                <a:solidFill>
                  <a:schemeClr val="bg1"/>
                </a:solidFill>
                <a:latin typeface="Calibri" panose="020F0502020204030204" pitchFamily="34" charset="0"/>
                <a:cs typeface="Calibri" panose="020F0502020204030204" pitchFamily="34" charset="0"/>
              </a:rPr>
              <a:t>en </a:t>
            </a:r>
            <a:r>
              <a:rPr lang="es-ES" sz="1600" dirty="0">
                <a:solidFill>
                  <a:schemeClr val="bg1"/>
                </a:solidFill>
                <a:latin typeface="Calibri" panose="020F0502020204030204" pitchFamily="34" charset="0"/>
                <a:cs typeface="Calibri" panose="020F0502020204030204" pitchFamily="34" charset="0"/>
              </a:rPr>
              <a:t>2004, para permitir el uso de hasta un 5% de piedra caliza como ingrediente en el cemento y más recientemente para permitir utilizar hasta un 5% de agregados inorgánicos para el procesamiento. Estos dos cambios se estudiaron detenidamente para garantizar que no habría pérdida de desempeño. Aunque otros requerimientos de la especificación normalmente limitan el uso de estos ingredientes a menos de las cantidades máximas permitidas, las reducciones de las emisiones de CO</a:t>
            </a:r>
            <a:r>
              <a:rPr lang="es-ES" sz="1600" baseline="-25000" dirty="0">
                <a:solidFill>
                  <a:schemeClr val="bg1"/>
                </a:solidFill>
                <a:latin typeface="Calibri" panose="020F0502020204030204" pitchFamily="34" charset="0"/>
                <a:cs typeface="Calibri" panose="020F0502020204030204" pitchFamily="34" charset="0"/>
              </a:rPr>
              <a:t>2</a:t>
            </a:r>
            <a:r>
              <a:rPr lang="es-ES" sz="1600" dirty="0">
                <a:solidFill>
                  <a:schemeClr val="bg1"/>
                </a:solidFill>
                <a:latin typeface="Calibri" panose="020F0502020204030204" pitchFamily="34" charset="0"/>
                <a:cs typeface="Calibri" panose="020F0502020204030204" pitchFamily="34" charset="0"/>
              </a:rPr>
              <a:t> y el ahorro de energía son considerables y se han vuelto una parte integral de los esfuerzos de la industria por </a:t>
            </a:r>
            <a:r>
              <a:rPr lang="es-ES" sz="1600" b="1" dirty="0">
                <a:solidFill>
                  <a:schemeClr val="bg1"/>
                </a:solidFill>
                <a:latin typeface="Calibri" panose="020F0502020204030204" pitchFamily="34" charset="0"/>
                <a:cs typeface="Calibri" panose="020F0502020204030204" pitchFamily="34" charset="0"/>
              </a:rPr>
              <a:t>reducir el impacto ambiental</a:t>
            </a:r>
            <a:r>
              <a:rPr lang="es-ES" sz="1600" dirty="0">
                <a:solidFill>
                  <a:schemeClr val="bg1"/>
                </a:solidFill>
                <a:latin typeface="Calibri" panose="020F0502020204030204" pitchFamily="34" charset="0"/>
                <a:cs typeface="Calibri" panose="020F0502020204030204" pitchFamily="34" charset="0"/>
              </a:rPr>
              <a:t>.</a:t>
            </a: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2050" name="Picture 2" descr="http://www.fotoconstruccion.com/wp-content/uploads/2015/10/esquema-CEMENTOS-ANDALUC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594" y="2196206"/>
            <a:ext cx="5400675" cy="405765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6231988" y="2196206"/>
            <a:ext cx="5795889" cy="4031873"/>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0007049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2"/>
          <a:srcRect t="5385" b="81106"/>
          <a:stretch/>
        </p:blipFill>
        <p:spPr>
          <a:xfrm>
            <a:off x="0" y="170402"/>
            <a:ext cx="12192000" cy="988255"/>
          </a:xfrm>
          <a:prstGeom prst="rect">
            <a:avLst/>
          </a:prstGeom>
        </p:spPr>
      </p:pic>
      <p:sp>
        <p:nvSpPr>
          <p:cNvPr id="7" name="CuadroTexto 6"/>
          <p:cNvSpPr txBox="1"/>
          <p:nvPr/>
        </p:nvSpPr>
        <p:spPr>
          <a:xfrm>
            <a:off x="460375" y="1460004"/>
            <a:ext cx="3014346" cy="369332"/>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2.AGREGADOS: ÁRIDOS</a:t>
            </a:r>
          </a:p>
        </p:txBody>
      </p:sp>
      <p:sp>
        <p:nvSpPr>
          <p:cNvPr id="10" name="CuadroTexto 9"/>
          <p:cNvSpPr txBox="1"/>
          <p:nvPr/>
        </p:nvSpPr>
        <p:spPr>
          <a:xfrm>
            <a:off x="6227298" y="1300059"/>
            <a:ext cx="5630937" cy="2862322"/>
          </a:xfrm>
          <a:prstGeom prst="rect">
            <a:avLst/>
          </a:prstGeom>
          <a:solidFill>
            <a:schemeClr val="accent4">
              <a:lumMod val="40000"/>
              <a:lumOff val="60000"/>
            </a:schemeClr>
          </a:solidFill>
        </p:spPr>
        <p:txBody>
          <a:bodyPr wrap="square" rtlCol="0">
            <a:spAutoFit/>
          </a:bodyPr>
          <a:lstStyle/>
          <a:p>
            <a:r>
              <a:rPr lang="es-ES" sz="1600" dirty="0" smtClean="0">
                <a:solidFill>
                  <a:schemeClr val="bg1"/>
                </a:solidFill>
                <a:latin typeface="Calibri" panose="020F0502020204030204" pitchFamily="34" charset="0"/>
                <a:cs typeface="Calibri" panose="020F0502020204030204" pitchFamily="34" charset="0"/>
              </a:rPr>
              <a:t>El tamaño máximo nominal del agregado grueso no debe ser superior a: </a:t>
            </a:r>
          </a:p>
          <a:p>
            <a:pPr marL="342900" indent="-342900">
              <a:buAutoNum type="alphaLcParenBoth"/>
            </a:pPr>
            <a:r>
              <a:rPr lang="es-ES" sz="1600" dirty="0" smtClean="0">
                <a:solidFill>
                  <a:schemeClr val="bg1"/>
                </a:solidFill>
                <a:latin typeface="Calibri" panose="020F0502020204030204" pitchFamily="34" charset="0"/>
                <a:cs typeface="Calibri" panose="020F0502020204030204" pitchFamily="34" charset="0"/>
              </a:rPr>
              <a:t>1/5 de la menor separación entre los lados del encofrado</a:t>
            </a:r>
          </a:p>
          <a:p>
            <a:r>
              <a:rPr lang="es-ES" sz="1600" dirty="0" smtClean="0">
                <a:solidFill>
                  <a:schemeClr val="bg1"/>
                </a:solidFill>
                <a:latin typeface="Calibri" panose="020F0502020204030204" pitchFamily="34" charset="0"/>
                <a:cs typeface="Calibri" panose="020F0502020204030204" pitchFamily="34" charset="0"/>
              </a:rPr>
              <a:t>(b) 1/3 de la altura de la losa </a:t>
            </a:r>
          </a:p>
          <a:p>
            <a:r>
              <a:rPr lang="es-ES" sz="1600" dirty="0" smtClean="0">
                <a:solidFill>
                  <a:schemeClr val="bg1"/>
                </a:solidFill>
                <a:latin typeface="Calibri" panose="020F0502020204030204" pitchFamily="34" charset="0"/>
                <a:cs typeface="Calibri" panose="020F0502020204030204" pitchFamily="34" charset="0"/>
              </a:rPr>
              <a:t>(c) 3/4 del espaciamiento mínimo libre entre las barras o alambres individuales de refuerzo, paquetes de barras, tendones individuales, paquetes de tendones o ductos.</a:t>
            </a:r>
          </a:p>
          <a:p>
            <a:r>
              <a:rPr lang="es-ES" sz="1600" dirty="0" smtClean="0">
                <a:solidFill>
                  <a:schemeClr val="bg1"/>
                </a:solidFill>
                <a:latin typeface="Calibri" panose="020F0502020204030204" pitchFamily="34" charset="0"/>
                <a:cs typeface="Calibri" panose="020F0502020204030204" pitchFamily="34" charset="0"/>
              </a:rPr>
              <a:t>Estas limitaciones se pueden omitir si a juicio del ingeniero, la </a:t>
            </a:r>
            <a:r>
              <a:rPr lang="es-ES" sz="1600" dirty="0" err="1" smtClean="0">
                <a:solidFill>
                  <a:schemeClr val="bg1"/>
                </a:solidFill>
                <a:latin typeface="Calibri" panose="020F0502020204030204" pitchFamily="34" charset="0"/>
                <a:cs typeface="Calibri" panose="020F0502020204030204" pitchFamily="34" charset="0"/>
              </a:rPr>
              <a:t>trabajabilidad</a:t>
            </a:r>
            <a:r>
              <a:rPr lang="es-ES" sz="1600" dirty="0" smtClean="0">
                <a:solidFill>
                  <a:schemeClr val="bg1"/>
                </a:solidFill>
                <a:latin typeface="Calibri" panose="020F0502020204030204" pitchFamily="34" charset="0"/>
                <a:cs typeface="Calibri" panose="020F0502020204030204" pitchFamily="34" charset="0"/>
              </a:rPr>
              <a:t> y los métodos de compactación son tales que el concreto se puede colocar sin la formación de hormigueros o vacíos. </a:t>
            </a:r>
            <a:endParaRPr lang="es-ES" sz="1600" dirty="0">
              <a:solidFill>
                <a:schemeClr val="bg1"/>
              </a:solidFill>
              <a:latin typeface="Calibri" panose="020F0502020204030204" pitchFamily="34" charset="0"/>
              <a:cs typeface="Calibri" panose="020F050202020403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9" name="Rectángulo 8"/>
          <p:cNvSpPr/>
          <p:nvPr/>
        </p:nvSpPr>
        <p:spPr>
          <a:xfrm>
            <a:off x="460375" y="2101655"/>
            <a:ext cx="3325940" cy="954107"/>
          </a:xfrm>
          <a:prstGeom prst="rect">
            <a:avLst/>
          </a:prstGeom>
        </p:spPr>
        <p:txBody>
          <a:bodyPr wrap="square">
            <a:spAutoFit/>
          </a:bodyPr>
          <a:lstStyle/>
          <a:p>
            <a:r>
              <a:rPr lang="es-ES" sz="1400" dirty="0" smtClean="0">
                <a:solidFill>
                  <a:schemeClr val="bg1"/>
                </a:solidFill>
                <a:latin typeface="Calibri" panose="020F0502020204030204" pitchFamily="34" charset="0"/>
                <a:cs typeface="Calibri" panose="020F0502020204030204" pitchFamily="34" charset="0"/>
              </a:rPr>
              <a:t>Las </a:t>
            </a:r>
            <a:r>
              <a:rPr lang="es-ES" sz="1400" dirty="0">
                <a:solidFill>
                  <a:schemeClr val="bg1"/>
                </a:solidFill>
                <a:latin typeface="Calibri" panose="020F0502020204030204" pitchFamily="34" charset="0"/>
                <a:cs typeface="Calibri" panose="020F0502020204030204" pitchFamily="34" charset="0"/>
              </a:rPr>
              <a:t>partículas de agregados, dependiendo fundamentalmente de su diámetro medio, son los </a:t>
            </a:r>
            <a:r>
              <a:rPr lang="es-ES" sz="1400" dirty="0">
                <a:solidFill>
                  <a:schemeClr val="bg1"/>
                </a:solidFill>
                <a:latin typeface="Calibri" panose="020F0502020204030204" pitchFamily="34" charset="0"/>
                <a:cs typeface="Calibri" panose="020F0502020204030204" pitchFamily="34" charset="0"/>
                <a:hlinkClick r:id="rId3" tooltip="Árido (minería)"/>
              </a:rPr>
              <a:t>áridos</a:t>
            </a:r>
            <a:r>
              <a:rPr lang="es-ES" sz="1400" dirty="0">
                <a:solidFill>
                  <a:schemeClr val="bg1"/>
                </a:solidFill>
                <a:latin typeface="Calibri" panose="020F0502020204030204" pitchFamily="34" charset="0"/>
                <a:cs typeface="Calibri" panose="020F0502020204030204" pitchFamily="34" charset="0"/>
              </a:rPr>
              <a:t> (que se clasifican en </a:t>
            </a:r>
            <a:r>
              <a:rPr lang="es-ES" sz="1400" dirty="0">
                <a:solidFill>
                  <a:schemeClr val="bg1"/>
                </a:solidFill>
                <a:latin typeface="Calibri" panose="020F0502020204030204" pitchFamily="34" charset="0"/>
                <a:cs typeface="Calibri" panose="020F0502020204030204" pitchFamily="34" charset="0"/>
                <a:hlinkClick r:id="rId4" tooltip="Grava"/>
              </a:rPr>
              <a:t>grava</a:t>
            </a:r>
            <a:r>
              <a:rPr lang="es-ES" sz="1400" dirty="0">
                <a:solidFill>
                  <a:schemeClr val="bg1"/>
                </a:solidFill>
                <a:latin typeface="Calibri" panose="020F0502020204030204" pitchFamily="34" charset="0"/>
                <a:cs typeface="Calibri" panose="020F0502020204030204" pitchFamily="34" charset="0"/>
              </a:rPr>
              <a:t>, gravilla y </a:t>
            </a:r>
            <a:r>
              <a:rPr lang="es-ES" sz="1400" dirty="0">
                <a:solidFill>
                  <a:schemeClr val="bg1"/>
                </a:solidFill>
                <a:latin typeface="Calibri" panose="020F0502020204030204" pitchFamily="34" charset="0"/>
                <a:cs typeface="Calibri" panose="020F0502020204030204" pitchFamily="34" charset="0"/>
                <a:hlinkClick r:id="rId5" tooltip="Arena (hormigón)"/>
              </a:rPr>
              <a:t>arena</a:t>
            </a:r>
            <a:r>
              <a:rPr lang="es-ES" sz="1400" dirty="0">
                <a:solidFill>
                  <a:schemeClr val="bg1"/>
                </a:solidFill>
                <a:latin typeface="Calibri" panose="020F0502020204030204" pitchFamily="34" charset="0"/>
                <a:cs typeface="Calibri" panose="020F0502020204030204" pitchFamily="34" charset="0"/>
              </a:rPr>
              <a:t>)</a:t>
            </a:r>
            <a:endParaRPr lang="es-ES" sz="1400" dirty="0" smtClean="0">
              <a:solidFill>
                <a:schemeClr val="bg1"/>
              </a:solidFill>
              <a:latin typeface="Calibri" panose="020F0502020204030204" pitchFamily="34" charset="0"/>
              <a:cs typeface="Calibri" panose="020F0502020204030204" pitchFamily="34" charset="0"/>
            </a:endParaRPr>
          </a:p>
        </p:txBody>
      </p:sp>
      <p:pic>
        <p:nvPicPr>
          <p:cNvPr id="3074" name="Picture 2" descr="http://www.passamontecomercial.com.ar/img/construccion/arido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34973" y="1829336"/>
            <a:ext cx="2232073" cy="2232073"/>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12"/>
          <p:cNvSpPr/>
          <p:nvPr/>
        </p:nvSpPr>
        <p:spPr>
          <a:xfrm>
            <a:off x="351693" y="4282189"/>
            <a:ext cx="11506542" cy="2462213"/>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4"/>
          <p:cNvSpPr/>
          <p:nvPr/>
        </p:nvSpPr>
        <p:spPr>
          <a:xfrm>
            <a:off x="351693" y="4282189"/>
            <a:ext cx="11506542" cy="2462213"/>
          </a:xfrm>
          <a:prstGeom prst="rect">
            <a:avLst/>
          </a:prstGeom>
        </p:spPr>
        <p:txBody>
          <a:bodyPr wrap="square">
            <a:spAutoFit/>
          </a:bodyPr>
          <a:lstStyle/>
          <a:p>
            <a:r>
              <a:rPr lang="es-ES" sz="1400" b="0" i="0" dirty="0" smtClean="0">
                <a:solidFill>
                  <a:srgbClr val="252525"/>
                </a:solidFill>
                <a:effectLst/>
                <a:latin typeface="Calibri" panose="020F0502020204030204" pitchFamily="34" charset="0"/>
                <a:cs typeface="Calibri" panose="020F0502020204030204" pitchFamily="34" charset="0"/>
              </a:rPr>
              <a:t>Tres factores intervienen en una granulometría adecuada: </a:t>
            </a:r>
          </a:p>
          <a:p>
            <a:pPr marL="171450" indent="-171450">
              <a:buFont typeface="Arial" panose="020B0604020202020204" pitchFamily="34" charset="0"/>
              <a:buChar char="•"/>
            </a:pPr>
            <a:r>
              <a:rPr lang="es-ES" sz="1400" b="0" i="0" dirty="0" smtClean="0">
                <a:solidFill>
                  <a:srgbClr val="252525"/>
                </a:solidFill>
                <a:effectLst/>
                <a:latin typeface="Calibri" panose="020F0502020204030204" pitchFamily="34" charset="0"/>
                <a:cs typeface="Calibri" panose="020F0502020204030204" pitchFamily="34" charset="0"/>
              </a:rPr>
              <a:t>el tamaño máximo del árido,</a:t>
            </a:r>
          </a:p>
          <a:p>
            <a:pPr marL="171450" indent="-171450">
              <a:buFont typeface="Arial" panose="020B0604020202020204" pitchFamily="34" charset="0"/>
              <a:buChar char="•"/>
            </a:pPr>
            <a:r>
              <a:rPr lang="es-ES" sz="1400" b="0" i="0" dirty="0" smtClean="0">
                <a:solidFill>
                  <a:srgbClr val="252525"/>
                </a:solidFill>
                <a:effectLst/>
                <a:latin typeface="Calibri" panose="020F0502020204030204" pitchFamily="34" charset="0"/>
                <a:cs typeface="Calibri" panose="020F0502020204030204" pitchFamily="34" charset="0"/>
              </a:rPr>
              <a:t>la compacidad</a:t>
            </a:r>
          </a:p>
          <a:p>
            <a:pPr marL="171450" indent="-171450">
              <a:buFont typeface="Arial" panose="020B0604020202020204" pitchFamily="34" charset="0"/>
              <a:buChar char="•"/>
            </a:pPr>
            <a:r>
              <a:rPr lang="es-ES" sz="1400" b="0" i="0" dirty="0" smtClean="0">
                <a:solidFill>
                  <a:srgbClr val="252525"/>
                </a:solidFill>
                <a:effectLst/>
                <a:latin typeface="Calibri" panose="020F0502020204030204" pitchFamily="34" charset="0"/>
                <a:cs typeface="Calibri" panose="020F0502020204030204" pitchFamily="34" charset="0"/>
              </a:rPr>
              <a:t>el contenido de granos finos.</a:t>
            </a:r>
          </a:p>
          <a:p>
            <a:r>
              <a:rPr lang="es-ES" sz="1400" b="0" i="0" dirty="0" smtClean="0">
                <a:solidFill>
                  <a:srgbClr val="252525"/>
                </a:solidFill>
                <a:effectLst/>
                <a:latin typeface="Calibri" panose="020F0502020204030204" pitchFamily="34" charset="0"/>
                <a:cs typeface="Calibri" panose="020F0502020204030204" pitchFamily="34" charset="0"/>
              </a:rPr>
              <a:t>Cuando mayor sea el tamaño máximo del árido, menores serán las necesidades de cemento y de agua, pero el tamaño máximo viene limitado por las dimensiones mínimas del elemento a construir o por la separación entre armaduras, ya que esos huecos deben quedar rellenos por el hormigón y, por tanto, por los áridos de mayor tamaño. </a:t>
            </a:r>
          </a:p>
          <a:p>
            <a:r>
              <a:rPr lang="es-ES" sz="1400" b="0" i="0" dirty="0" smtClean="0">
                <a:solidFill>
                  <a:srgbClr val="252525"/>
                </a:solidFill>
                <a:effectLst/>
                <a:latin typeface="Calibri" panose="020F0502020204030204" pitchFamily="34" charset="0"/>
                <a:cs typeface="Calibri" panose="020F0502020204030204" pitchFamily="34" charset="0"/>
              </a:rPr>
              <a:t>En una mezcla de áridos una compacidad elevada es aquella que deja pocos huecos; se consigue con mezclas pobres en arenas y gran proporción de áridos gruesos, precisando poca agua de amasado; su gran dificultad es conseguir compactar el hormigón, pero si se dispone de medios suficientes para ello el resultado son hormigones muy resistentes.</a:t>
            </a:r>
          </a:p>
          <a:p>
            <a:r>
              <a:rPr lang="es-ES" sz="1400" b="0" i="0" dirty="0" smtClean="0">
                <a:solidFill>
                  <a:srgbClr val="252525"/>
                </a:solidFill>
                <a:effectLst/>
                <a:latin typeface="Calibri" panose="020F0502020204030204" pitchFamily="34" charset="0"/>
                <a:cs typeface="Calibri" panose="020F0502020204030204" pitchFamily="34" charset="0"/>
              </a:rPr>
              <a:t>En cuanto al contenido de granos finos, estos hacen la mezcla más trabajable pero precisan más agua de amasado y de cemento.</a:t>
            </a:r>
            <a:endParaRPr lang="es-E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34508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2"/>
          <a:srcRect t="5385" b="81106"/>
          <a:stretch/>
        </p:blipFill>
        <p:spPr>
          <a:xfrm>
            <a:off x="0" y="170402"/>
            <a:ext cx="12192000" cy="988255"/>
          </a:xfrm>
          <a:prstGeom prst="rect">
            <a:avLst/>
          </a:prstGeom>
        </p:spPr>
      </p:pic>
      <p:sp>
        <p:nvSpPr>
          <p:cNvPr id="7" name="CuadroTexto 6"/>
          <p:cNvSpPr txBox="1"/>
          <p:nvPr/>
        </p:nvSpPr>
        <p:spPr>
          <a:xfrm>
            <a:off x="460375" y="1460004"/>
            <a:ext cx="3014346" cy="369332"/>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2.AGUA</a:t>
            </a:r>
          </a:p>
        </p:txBody>
      </p:sp>
      <p:sp>
        <p:nvSpPr>
          <p:cNvPr id="10" name="CuadroTexto 9"/>
          <p:cNvSpPr txBox="1"/>
          <p:nvPr/>
        </p:nvSpPr>
        <p:spPr>
          <a:xfrm>
            <a:off x="6227298" y="1778489"/>
            <a:ext cx="5630937" cy="2246769"/>
          </a:xfrm>
          <a:prstGeom prst="rect">
            <a:avLst/>
          </a:prstGeom>
          <a:solidFill>
            <a:schemeClr val="accent4">
              <a:lumMod val="40000"/>
              <a:lumOff val="60000"/>
            </a:schemeClr>
          </a:solidFill>
        </p:spPr>
        <p:txBody>
          <a:bodyPr wrap="square" rtlCol="0">
            <a:spAutoFit/>
          </a:bodyPr>
          <a:lstStyle/>
          <a:p>
            <a:r>
              <a:rPr lang="es-ES" sz="1400" dirty="0" smtClean="0">
                <a:solidFill>
                  <a:schemeClr val="bg1"/>
                </a:solidFill>
                <a:latin typeface="Calibri" panose="020F0502020204030204" pitchFamily="34" charset="0"/>
                <a:cs typeface="Calibri" panose="020F0502020204030204" pitchFamily="34" charset="0"/>
              </a:rPr>
              <a:t>Cuando las impurezas en el agua de mezclado son excesivas, pueden afectar no sólo el tiempo de fraguado, la resistencia del hormigón y la estabilidad volumétrica (variación dimensional), sino que también pueden provocar eflorescencia o corrosión en el acero. </a:t>
            </a:r>
            <a:endParaRPr lang="es-ES" sz="1400" dirty="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Debe evitarse el agua con altas concentraciones de sólidos disueltos. Las sales u otras sustancias nocivas que provengan del agregado o de los aditivos, deben sumarse a la cantidad que puede contener el agua de mezclado. Estas cantidades adicionales deben tomarse en consideración al hacer la evaluación respecto a la aceptabilidad del total de impurezas que pueda resultar nocivo, tanto para el concreto como para el acero.</a:t>
            </a:r>
            <a:endParaRPr lang="es-ES" sz="1400" dirty="0">
              <a:solidFill>
                <a:schemeClr val="bg1"/>
              </a:solidFill>
              <a:latin typeface="Calibri" panose="020F0502020204030204" pitchFamily="34" charset="0"/>
              <a:cs typeface="Calibri" panose="020F0502020204030204" pitchFamily="34" charset="0"/>
            </a:endParaRP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9" name="Rectángulo 8"/>
          <p:cNvSpPr/>
          <p:nvPr/>
        </p:nvSpPr>
        <p:spPr>
          <a:xfrm>
            <a:off x="460375" y="2101655"/>
            <a:ext cx="3325940" cy="1600438"/>
          </a:xfrm>
          <a:prstGeom prst="rect">
            <a:avLst/>
          </a:prstGeom>
        </p:spPr>
        <p:txBody>
          <a:bodyPr wrap="square">
            <a:spAutoFit/>
          </a:bodyPr>
          <a:lstStyle/>
          <a:p>
            <a:r>
              <a:rPr lang="es-ES" sz="1400" dirty="0" smtClean="0">
                <a:solidFill>
                  <a:schemeClr val="bg1"/>
                </a:solidFill>
                <a:latin typeface="Calibri" panose="020F0502020204030204" pitchFamily="34" charset="0"/>
                <a:cs typeface="Calibri" panose="020F0502020204030204" pitchFamily="34" charset="0"/>
              </a:rPr>
              <a:t>El agua empleada en el mezclado del concreto debe estar </a:t>
            </a:r>
            <a:r>
              <a:rPr lang="es-ES" sz="1400" b="1" dirty="0" smtClean="0">
                <a:solidFill>
                  <a:schemeClr val="accent4">
                    <a:lumMod val="75000"/>
                  </a:schemeClr>
                </a:solidFill>
                <a:latin typeface="Calibri" panose="020F0502020204030204" pitchFamily="34" charset="0"/>
                <a:cs typeface="Calibri" panose="020F0502020204030204" pitchFamily="34" charset="0"/>
              </a:rPr>
              <a:t>limpia</a:t>
            </a:r>
            <a:r>
              <a:rPr lang="es-ES" sz="1400" dirty="0" smtClean="0">
                <a:solidFill>
                  <a:schemeClr val="bg1"/>
                </a:solidFill>
                <a:latin typeface="Calibri" panose="020F0502020204030204" pitchFamily="34" charset="0"/>
                <a:cs typeface="Calibri" panose="020F0502020204030204" pitchFamily="34" charset="0"/>
              </a:rPr>
              <a:t> y libre de cantidades perjudiciales de aceites, ácidos, álcalis, sales, materia orgánica u otras sustancias nocivas para el hormigón o el acero. </a:t>
            </a:r>
          </a:p>
          <a:p>
            <a:r>
              <a:rPr lang="es-ES" sz="1400" dirty="0" smtClean="0">
                <a:solidFill>
                  <a:schemeClr val="bg1"/>
                </a:solidFill>
                <a:latin typeface="Calibri" panose="020F0502020204030204" pitchFamily="34" charset="0"/>
                <a:cs typeface="Calibri" panose="020F0502020204030204" pitchFamily="34" charset="0"/>
              </a:rPr>
              <a:t>No debe utilizarse agua impotable.</a:t>
            </a:r>
          </a:p>
        </p:txBody>
      </p:sp>
      <p:pic>
        <p:nvPicPr>
          <p:cNvPr id="3074" name="Picture 2" descr="http://www.passamontecomercial.com.ar/img/construccion/arido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4973" y="1829336"/>
            <a:ext cx="2232073" cy="2232073"/>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12"/>
          <p:cNvSpPr/>
          <p:nvPr/>
        </p:nvSpPr>
        <p:spPr>
          <a:xfrm>
            <a:off x="351693" y="4282189"/>
            <a:ext cx="11506542" cy="2462213"/>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4"/>
          <p:cNvSpPr/>
          <p:nvPr/>
        </p:nvSpPr>
        <p:spPr>
          <a:xfrm>
            <a:off x="351693" y="4282189"/>
            <a:ext cx="11506542" cy="2246769"/>
          </a:xfrm>
          <a:prstGeom prst="rect">
            <a:avLst/>
          </a:prstGeom>
        </p:spPr>
        <p:txBody>
          <a:bodyPr wrap="square">
            <a:spAutoFit/>
          </a:bodyPr>
          <a:lstStyle/>
          <a:p>
            <a:r>
              <a:rPr lang="es-ES" sz="1400" dirty="0">
                <a:solidFill>
                  <a:schemeClr val="bg1"/>
                </a:solidFill>
                <a:latin typeface="Calibri" panose="020F0502020204030204" pitchFamily="34" charset="0"/>
                <a:cs typeface="Calibri" panose="020F0502020204030204" pitchFamily="34" charset="0"/>
              </a:rPr>
              <a:t>El agua de amasado interviene en las reacciones de hidratación del cemento. La cantidad de la misma debe ser la estricta necesaria, pues la sobrante que no interviene en la hidratación del cemento se evaporará y creará huecos en el hormigón disminuyendo la resistencia del mismo. </a:t>
            </a:r>
            <a:endParaRPr lang="es-ES" sz="1400" dirty="0" smtClean="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Puede </a:t>
            </a:r>
            <a:r>
              <a:rPr lang="es-ES" sz="1400" dirty="0">
                <a:solidFill>
                  <a:schemeClr val="bg1"/>
                </a:solidFill>
                <a:latin typeface="Calibri" panose="020F0502020204030204" pitchFamily="34" charset="0"/>
                <a:cs typeface="Calibri" panose="020F0502020204030204" pitchFamily="34" charset="0"/>
              </a:rPr>
              <a:t>estimarse que cada litro de agua de amasado de exceso supone anular dos kilos de cemento en la mezcla. Sin embargo una reducción excesiva de agua originaría una mezcla seca, poco manejable y muy difícil de colocar en obra. Por ello es un dato muy importante fijar adecuadamente la cantidad de </a:t>
            </a:r>
            <a:r>
              <a:rPr lang="es-ES" sz="1400" dirty="0" smtClean="0">
                <a:solidFill>
                  <a:schemeClr val="bg1"/>
                </a:solidFill>
                <a:latin typeface="Calibri" panose="020F0502020204030204" pitchFamily="34" charset="0"/>
                <a:cs typeface="Calibri" panose="020F0502020204030204" pitchFamily="34" charset="0"/>
              </a:rPr>
              <a:t>agua.</a:t>
            </a:r>
            <a:endParaRPr lang="es-ES" sz="1400" baseline="30000" dirty="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Durante </a:t>
            </a:r>
            <a:r>
              <a:rPr lang="es-ES" sz="1400" dirty="0">
                <a:solidFill>
                  <a:schemeClr val="bg1"/>
                </a:solidFill>
                <a:latin typeface="Calibri" panose="020F0502020204030204" pitchFamily="34" charset="0"/>
                <a:cs typeface="Calibri" panose="020F0502020204030204" pitchFamily="34" charset="0"/>
              </a:rPr>
              <a:t>el fraguado y primer endurecimiento del hormigón se añade el agua de curado para evitar la desecación y mejorar la hidratación del </a:t>
            </a:r>
            <a:r>
              <a:rPr lang="es-ES" sz="1400" dirty="0" smtClean="0">
                <a:solidFill>
                  <a:schemeClr val="bg1"/>
                </a:solidFill>
                <a:latin typeface="Calibri" panose="020F0502020204030204" pitchFamily="34" charset="0"/>
                <a:cs typeface="Calibri" panose="020F0502020204030204" pitchFamily="34" charset="0"/>
              </a:rPr>
              <a:t>cemento.</a:t>
            </a:r>
            <a:endParaRPr lang="es-ES" sz="1400" dirty="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El </a:t>
            </a:r>
            <a:r>
              <a:rPr lang="es-ES" sz="1400" dirty="0">
                <a:solidFill>
                  <a:schemeClr val="bg1"/>
                </a:solidFill>
                <a:latin typeface="Calibri" panose="020F0502020204030204" pitchFamily="34" charset="0"/>
                <a:cs typeface="Calibri" panose="020F0502020204030204" pitchFamily="34" charset="0"/>
              </a:rPr>
              <a:t>agua de curado es muy importante que sea apta pues puede afectar más negativamente a las reacciones químicas cuando se está endureciendo el hormigón. </a:t>
            </a:r>
            <a:endParaRPr lang="es-ES" sz="1400" dirty="0" smtClean="0">
              <a:solidFill>
                <a:schemeClr val="bg1"/>
              </a:solidFill>
              <a:latin typeface="Calibri" panose="020F0502020204030204" pitchFamily="34" charset="0"/>
              <a:cs typeface="Calibri" panose="020F0502020204030204" pitchFamily="34" charset="0"/>
            </a:endParaRPr>
          </a:p>
          <a:p>
            <a:r>
              <a:rPr lang="es-ES" sz="1400" dirty="0" smtClean="0">
                <a:solidFill>
                  <a:schemeClr val="bg1"/>
                </a:solidFill>
                <a:latin typeface="Calibri" panose="020F0502020204030204" pitchFamily="34" charset="0"/>
                <a:cs typeface="Calibri" panose="020F0502020204030204" pitchFamily="34" charset="0"/>
              </a:rPr>
              <a:t>Cuando </a:t>
            </a:r>
            <a:r>
              <a:rPr lang="es-ES" sz="1400" dirty="0">
                <a:solidFill>
                  <a:schemeClr val="bg1"/>
                </a:solidFill>
                <a:latin typeface="Calibri" panose="020F0502020204030204" pitchFamily="34" charset="0"/>
                <a:cs typeface="Calibri" panose="020F0502020204030204" pitchFamily="34" charset="0"/>
              </a:rPr>
              <a:t>una masa es excesivamente fluida o muy seca hay peligro de que se produzca el fenómeno de la segregación (separación del hormigón en sus componentes: áridos, cemento y agua). </a:t>
            </a:r>
            <a:endParaRPr lang="es-E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66848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2"/>
          <a:srcRect t="5385" b="81106"/>
          <a:stretch/>
        </p:blipFill>
        <p:spPr>
          <a:xfrm>
            <a:off x="0" y="170402"/>
            <a:ext cx="12192000" cy="988255"/>
          </a:xfrm>
          <a:prstGeom prst="rect">
            <a:avLst/>
          </a:prstGeom>
        </p:spPr>
      </p:pic>
      <p:sp>
        <p:nvSpPr>
          <p:cNvPr id="7" name="CuadroTexto 6"/>
          <p:cNvSpPr txBox="1"/>
          <p:nvPr/>
        </p:nvSpPr>
        <p:spPr>
          <a:xfrm>
            <a:off x="460375" y="1460004"/>
            <a:ext cx="3014346" cy="369332"/>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2.ADITIVOS</a:t>
            </a: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9" name="Rectángulo 8"/>
          <p:cNvSpPr/>
          <p:nvPr/>
        </p:nvSpPr>
        <p:spPr>
          <a:xfrm>
            <a:off x="460375" y="2101655"/>
            <a:ext cx="3325940" cy="1077218"/>
          </a:xfrm>
          <a:prstGeom prst="rect">
            <a:avLst/>
          </a:prstGeom>
        </p:spPr>
        <p:txBody>
          <a:bodyPr wrap="square">
            <a:spAutoFit/>
          </a:bodyPr>
          <a:lstStyle/>
          <a:p>
            <a:r>
              <a:rPr lang="es-ES" sz="1600" dirty="0" smtClean="0">
                <a:solidFill>
                  <a:schemeClr val="bg1"/>
                </a:solidFill>
                <a:latin typeface="Calibri" panose="020F0502020204030204" pitchFamily="34" charset="0"/>
                <a:cs typeface="Calibri" panose="020F0502020204030204" pitchFamily="34" charset="0"/>
              </a:rPr>
              <a:t>Los aditivos reductores de agua, </a:t>
            </a:r>
            <a:r>
              <a:rPr lang="es-ES" sz="1600" dirty="0" err="1" smtClean="0">
                <a:solidFill>
                  <a:schemeClr val="bg1"/>
                </a:solidFill>
                <a:latin typeface="Calibri" panose="020F0502020204030204" pitchFamily="34" charset="0"/>
                <a:cs typeface="Calibri" panose="020F0502020204030204" pitchFamily="34" charset="0"/>
              </a:rPr>
              <a:t>retardantes</a:t>
            </a:r>
            <a:r>
              <a:rPr lang="es-ES" sz="1600" dirty="0" smtClean="0">
                <a:solidFill>
                  <a:schemeClr val="bg1"/>
                </a:solidFill>
                <a:latin typeface="Calibri" panose="020F0502020204030204" pitchFamily="34" charset="0"/>
                <a:cs typeface="Calibri" panose="020F0502020204030204" pitchFamily="34" charset="0"/>
              </a:rPr>
              <a:t>, </a:t>
            </a:r>
            <a:r>
              <a:rPr lang="es-ES" sz="1600" dirty="0" err="1" smtClean="0">
                <a:solidFill>
                  <a:schemeClr val="bg1"/>
                </a:solidFill>
                <a:latin typeface="Calibri" panose="020F0502020204030204" pitchFamily="34" charset="0"/>
                <a:cs typeface="Calibri" panose="020F0502020204030204" pitchFamily="34" charset="0"/>
              </a:rPr>
              <a:t>acelerantes</a:t>
            </a:r>
            <a:r>
              <a:rPr lang="es-ES" sz="1600" dirty="0" smtClean="0">
                <a:solidFill>
                  <a:schemeClr val="bg1"/>
                </a:solidFill>
                <a:latin typeface="Calibri" panose="020F0502020204030204" pitchFamily="34" charset="0"/>
                <a:cs typeface="Calibri" panose="020F0502020204030204" pitchFamily="34" charset="0"/>
              </a:rPr>
              <a:t>, deben cumplir con las normas ASTM C 494 o  ASTM C 1017. </a:t>
            </a:r>
          </a:p>
        </p:txBody>
      </p:sp>
      <p:sp>
        <p:nvSpPr>
          <p:cNvPr id="13" name="Rectángulo 12"/>
          <p:cNvSpPr/>
          <p:nvPr/>
        </p:nvSpPr>
        <p:spPr>
          <a:xfrm>
            <a:off x="4065563" y="1460004"/>
            <a:ext cx="7834874" cy="3303333"/>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4"/>
          <p:cNvSpPr/>
          <p:nvPr/>
        </p:nvSpPr>
        <p:spPr>
          <a:xfrm>
            <a:off x="4065563" y="1609212"/>
            <a:ext cx="7666061" cy="2677656"/>
          </a:xfrm>
          <a:prstGeom prst="rect">
            <a:avLst/>
          </a:prstGeom>
        </p:spPr>
        <p:txBody>
          <a:bodyPr wrap="square">
            <a:spAutoFit/>
          </a:bodyPr>
          <a:lstStyle/>
          <a:p>
            <a:pPr marL="285750" indent="-285750">
              <a:buFont typeface="Arial" panose="020B0604020202020204" pitchFamily="34" charset="0"/>
              <a:buChar char="•"/>
            </a:pPr>
            <a:r>
              <a:rPr lang="es-ES" sz="1400" dirty="0" smtClean="0">
                <a:solidFill>
                  <a:schemeClr val="bg1"/>
                </a:solidFill>
                <a:latin typeface="Calibri" panose="020F0502020204030204" pitchFamily="34" charset="0"/>
                <a:cs typeface="Calibri" panose="020F0502020204030204" pitchFamily="34" charset="0"/>
              </a:rPr>
              <a:t>Los aditivos que contengan cualquier cloruro, no deben emplearse en hormigón armado. Las concentraciones de iones de cloruro pueden causar corrosión del aluminio embebido (por ejemplo en ductos), especialmente cuando el aluminio está en contacto con el acero embebido y el concreto se encuentra en ambiente húmedo. Se produce una severa corrosión en láminas de acero galvanizado y en encofrados permanentes de acero galvanizado, especialmente en ambientes húmedos o cuando el secado es inhibido por el espesor del concreto o por el revestimiento, o por láminas impermeables.</a:t>
            </a:r>
          </a:p>
          <a:p>
            <a:pPr marL="285750" indent="-285750">
              <a:buFont typeface="Arial" panose="020B0604020202020204" pitchFamily="34" charset="0"/>
              <a:buChar char="•"/>
            </a:pPr>
            <a:r>
              <a:rPr lang="es-ES" sz="1400" dirty="0" smtClean="0">
                <a:solidFill>
                  <a:schemeClr val="bg1"/>
                </a:solidFill>
                <a:latin typeface="Calibri" panose="020F0502020204030204" pitchFamily="34" charset="0"/>
                <a:cs typeface="Calibri" panose="020F0502020204030204" pitchFamily="34" charset="0"/>
              </a:rPr>
              <a:t>La escoria molida granulada de alto horno que cumple con la norma ASTM C 989 es empleada como un aditivo en el concreto de manera muy similar a como se emplea la ceniza volante. Generalmente, debe ser utilizada con cementos de tipo pórtland que cumplan con la norma ASTM C 150, y sólo en raras ocasiones es apropiado usar escoria ASTM C 989 con un cemento adicionado ASTM C 595, el cual ya tiene puzolana o escoria</a:t>
            </a:r>
            <a:r>
              <a:rPr lang="es-ES" sz="1400" smtClean="0">
                <a:solidFill>
                  <a:schemeClr val="bg1"/>
                </a:solidFill>
                <a:latin typeface="Calibri" panose="020F0502020204030204" pitchFamily="34" charset="0"/>
                <a:cs typeface="Calibri" panose="020F0502020204030204" pitchFamily="34" charset="0"/>
              </a:rPr>
              <a:t>. </a:t>
            </a:r>
            <a:endParaRPr lang="es-ES" sz="1400" dirty="0">
              <a:solidFill>
                <a:schemeClr val="bg1"/>
              </a:solidFill>
              <a:latin typeface="Calibri" panose="020F0502020204030204" pitchFamily="34" charset="0"/>
              <a:cs typeface="Calibri" panose="020F0502020204030204" pitchFamily="34" charset="0"/>
            </a:endParaRPr>
          </a:p>
        </p:txBody>
      </p:sp>
      <p:sp>
        <p:nvSpPr>
          <p:cNvPr id="12" name="CuadroTexto 11"/>
          <p:cNvSpPr txBox="1"/>
          <p:nvPr/>
        </p:nvSpPr>
        <p:spPr>
          <a:xfrm>
            <a:off x="483057" y="5075978"/>
            <a:ext cx="5983328" cy="369332"/>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ALMACENAMIENTO DE MATERIALES</a:t>
            </a:r>
          </a:p>
        </p:txBody>
      </p:sp>
      <p:sp>
        <p:nvSpPr>
          <p:cNvPr id="15" name="Rectángulo 14"/>
          <p:cNvSpPr/>
          <p:nvPr/>
        </p:nvSpPr>
        <p:spPr>
          <a:xfrm>
            <a:off x="483057" y="5527223"/>
            <a:ext cx="11248567" cy="830997"/>
          </a:xfrm>
          <a:prstGeom prst="rect">
            <a:avLst/>
          </a:prstGeom>
          <a:solidFill>
            <a:schemeClr val="accent6">
              <a:lumMod val="40000"/>
              <a:lumOff val="60000"/>
            </a:schemeClr>
          </a:solidFill>
        </p:spPr>
        <p:txBody>
          <a:bodyPr wrap="square">
            <a:spAutoFit/>
          </a:bodyPr>
          <a:lstStyle/>
          <a:p>
            <a:pPr marL="285750" indent="-285750">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El material cementante y los agregados deben almacenarse de tal manera que se prevenga su deterioro o la introducción de materia extraña. </a:t>
            </a:r>
          </a:p>
          <a:p>
            <a:pPr marL="285750" indent="-285750">
              <a:buFont typeface="Arial" panose="020B0604020202020204" pitchFamily="34" charset="0"/>
              <a:buChar char="•"/>
            </a:pPr>
            <a:r>
              <a:rPr lang="es-ES" sz="1600" dirty="0" smtClean="0">
                <a:solidFill>
                  <a:schemeClr val="bg1"/>
                </a:solidFill>
                <a:latin typeface="Calibri" panose="020F0502020204030204" pitchFamily="34" charset="0"/>
                <a:cs typeface="Calibri" panose="020F0502020204030204" pitchFamily="34" charset="0"/>
              </a:rPr>
              <a:t>Cualquier material que se haya deteriorado o contaminado no debe utilizarse en el concreto. </a:t>
            </a:r>
          </a:p>
        </p:txBody>
      </p:sp>
    </p:spTree>
    <p:extLst>
      <p:ext uri="{BB962C8B-B14F-4D97-AF65-F5344CB8AC3E}">
        <p14:creationId xmlns:p14="http://schemas.microsoft.com/office/powerpoint/2010/main" val="37604023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98826" y="413359"/>
            <a:ext cx="8676222" cy="745298"/>
          </a:xfrm>
        </p:spPr>
        <p:txBody>
          <a:bodyPr>
            <a:normAutofit fontScale="90000"/>
          </a:bodyPr>
          <a:lstStyle/>
          <a:p>
            <a:pPr algn="l"/>
            <a:r>
              <a:rPr lang="es-ES" sz="4400" dirty="0" smtClean="0"/>
              <a:t>MATERIALES</a:t>
            </a:r>
            <a:endParaRPr lang="es-ES" sz="4400" dirty="0"/>
          </a:p>
        </p:txBody>
      </p:sp>
      <p:pic>
        <p:nvPicPr>
          <p:cNvPr id="4" name="Imagen 3"/>
          <p:cNvPicPr>
            <a:picLocks noChangeAspect="1"/>
          </p:cNvPicPr>
          <p:nvPr/>
        </p:nvPicPr>
        <p:blipFill rotWithShape="1">
          <a:blip r:embed="rId2"/>
          <a:srcRect t="5385" b="81106"/>
          <a:stretch/>
        </p:blipFill>
        <p:spPr>
          <a:xfrm>
            <a:off x="0" y="170402"/>
            <a:ext cx="12192000" cy="988255"/>
          </a:xfrm>
          <a:prstGeom prst="rect">
            <a:avLst/>
          </a:prstGeom>
        </p:spPr>
      </p:pic>
      <p:sp>
        <p:nvSpPr>
          <p:cNvPr id="7" name="CuadroTexto 6"/>
          <p:cNvSpPr txBox="1"/>
          <p:nvPr/>
        </p:nvSpPr>
        <p:spPr>
          <a:xfrm>
            <a:off x="460375" y="1460004"/>
            <a:ext cx="3014346" cy="861774"/>
          </a:xfrm>
          <a:prstGeom prst="rect">
            <a:avLst/>
          </a:prstGeom>
          <a:noFill/>
        </p:spPr>
        <p:txBody>
          <a:bodyPr wrap="square" rtlCol="0">
            <a:spAutoFit/>
          </a:bodyPr>
          <a:lstStyle/>
          <a:p>
            <a:r>
              <a:rPr lang="es-ES" b="1" dirty="0" smtClean="0">
                <a:solidFill>
                  <a:schemeClr val="bg1"/>
                </a:solidFill>
                <a:latin typeface="Arial" panose="020B0604020202020204" pitchFamily="34" charset="0"/>
                <a:cs typeface="Arial" panose="020B0604020202020204" pitchFamily="34" charset="0"/>
              </a:rPr>
              <a:t>HORMIGÓN ARMADO</a:t>
            </a:r>
          </a:p>
          <a:p>
            <a:endParaRPr lang="es-ES" b="1" dirty="0" smtClean="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 sz="1400" b="1" dirty="0" smtClean="0">
                <a:solidFill>
                  <a:schemeClr val="accent4">
                    <a:lumMod val="75000"/>
                  </a:schemeClr>
                </a:solidFill>
                <a:latin typeface="Arial" panose="020B0604020202020204" pitchFamily="34" charset="0"/>
                <a:cs typeface="Arial" panose="020B0604020202020204" pitchFamily="34" charset="0"/>
              </a:rPr>
              <a:t>ACERO</a:t>
            </a:r>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3" name="Imagen 2"/>
          <p:cNvPicPr>
            <a:picLocks noChangeAspect="1"/>
          </p:cNvPicPr>
          <p:nvPr/>
        </p:nvPicPr>
        <p:blipFill rotWithShape="1">
          <a:blip r:embed="rId3"/>
          <a:srcRect l="29205" t="42548" r="23973" b="13726"/>
          <a:stretch/>
        </p:blipFill>
        <p:spPr>
          <a:xfrm>
            <a:off x="4346111" y="1519760"/>
            <a:ext cx="6092117" cy="3198615"/>
          </a:xfrm>
          <a:prstGeom prst="rect">
            <a:avLst/>
          </a:prstGeom>
        </p:spPr>
      </p:pic>
      <p:sp>
        <p:nvSpPr>
          <p:cNvPr id="12" name="Rectángulo 11"/>
          <p:cNvSpPr/>
          <p:nvPr/>
        </p:nvSpPr>
        <p:spPr>
          <a:xfrm>
            <a:off x="460375" y="2501764"/>
            <a:ext cx="3325940" cy="3970318"/>
          </a:xfrm>
          <a:prstGeom prst="rect">
            <a:avLst/>
          </a:prstGeom>
        </p:spPr>
        <p:txBody>
          <a:bodyPr wrap="square">
            <a:spAutoFit/>
          </a:bodyPr>
          <a:lstStyle/>
          <a:p>
            <a:pPr algn="just"/>
            <a:r>
              <a:rPr lang="es-ES" sz="1400" dirty="0" smtClean="0">
                <a:solidFill>
                  <a:schemeClr val="bg1"/>
                </a:solidFill>
                <a:latin typeface="Calibri" panose="020F0502020204030204" pitchFamily="34" charset="0"/>
                <a:cs typeface="Calibri" panose="020F0502020204030204" pitchFamily="34" charset="0"/>
              </a:rPr>
              <a:t>El acero que se utiliza en hormigón armado es generalmente de sección circular. A los efectos de restringir el movimiento de las barras con relación al hormigón que las rodea se utilizan barras “conformadas” lo cual implica que en sus superficies existen protuberancias o nervaduras o rugosidades con distintas formas. La Fig. 2.29 muestra por ejemplo las barras conformadas del tipo ACINDAR, de gran utilización en nuestro medio. En este caso la conformación se logra con dos nervaduras longitudinales continuas, ubicadas sobre generatrices opuestas y con nervios transversales y paralelos entre sí e inclinados respecto a su eje longitudinal, formando lo que se conoce como conformación en espina de pescado. </a:t>
            </a:r>
          </a:p>
        </p:txBody>
      </p:sp>
      <p:sp>
        <p:nvSpPr>
          <p:cNvPr id="14" name="Rectángulo 13"/>
          <p:cNvSpPr/>
          <p:nvPr/>
        </p:nvSpPr>
        <p:spPr>
          <a:xfrm>
            <a:off x="351693" y="2501765"/>
            <a:ext cx="3434622" cy="3970318"/>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Rectángulo 5"/>
          <p:cNvSpPr/>
          <p:nvPr/>
        </p:nvSpPr>
        <p:spPr>
          <a:xfrm>
            <a:off x="4657705" y="4718375"/>
            <a:ext cx="6096000" cy="738664"/>
          </a:xfrm>
          <a:prstGeom prst="rect">
            <a:avLst/>
          </a:prstGeom>
        </p:spPr>
        <p:txBody>
          <a:bodyPr>
            <a:spAutoFit/>
          </a:bodyPr>
          <a:lstStyle/>
          <a:p>
            <a:r>
              <a:rPr lang="es-ES" sz="1400" dirty="0" smtClean="0">
                <a:solidFill>
                  <a:schemeClr val="bg1"/>
                </a:solidFill>
                <a:latin typeface="Calibri" panose="020F0502020204030204" pitchFamily="34" charset="0"/>
                <a:cs typeface="Calibri" panose="020F0502020204030204" pitchFamily="34" charset="0"/>
              </a:rPr>
              <a:t>Para el caso del acero ADN - 420 las barras poseen una identificación mediante dos puntos y dos nervios cortos, como muestra la figura. ADN - 420 significa Acero de Dureza Natural con tensión de fluencia de 420 </a:t>
            </a:r>
            <a:r>
              <a:rPr lang="es-ES" sz="1400" dirty="0" err="1" smtClean="0">
                <a:solidFill>
                  <a:schemeClr val="bg1"/>
                </a:solidFill>
                <a:latin typeface="Calibri" panose="020F0502020204030204" pitchFamily="34" charset="0"/>
                <a:cs typeface="Calibri" panose="020F0502020204030204" pitchFamily="34" charset="0"/>
              </a:rPr>
              <a:t>MPa</a:t>
            </a:r>
            <a:r>
              <a:rPr lang="es-ES" sz="1400" dirty="0" smtClean="0">
                <a:solidFill>
                  <a:schemeClr val="bg1"/>
                </a:solidFill>
                <a:latin typeface="Calibri" panose="020F0502020204030204" pitchFamily="34" charset="0"/>
                <a:cs typeface="Calibri" panose="020F0502020204030204" pitchFamily="34" charset="0"/>
              </a:rPr>
              <a:t>.</a:t>
            </a:r>
            <a:endParaRPr lang="es-ES" sz="1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28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365160"/>
            <a:ext cx="12192000" cy="54928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1" name="AutoShape 2" descr="data:image/jpeg;base64,/9j/4AAQSkZJRgABAQAAAQABAAD/2wCEAAkGBxMTEhUTExMVFRUXFxkYGBYYGBcXFxsbGBgXGBgXFxcYHSggGholGxgaITEhJikrLi4uHh8zODMtNygtMCsBCgoKDg0OFxAQFy0dHx8tLS0tLS0tLS0tLSstLSstLS0tLS0tLS0tLS0rLS0tLS0tLS0rLS0tLS0tLS0tLS0tK//AABEIALcBEwMBIgACEQEDEQH/xAAbAAEAAgMBAQAAAAAAAAAAAAAAAwQBAgUGB//EADYQAAEDAgQEBQMDBAMAAwAAAAEAAhEDIQQSMUEFIlFhBhMycYFCkaGxwfBSYtHxFCPhFYKS/8QAGAEBAQEBAQAAAAAAAAAAAAAAAAECAwT/xAAdEQEBAQEAAgMBAAAAAAAAAAAAARECEiEDEzFR/9oADAMBAAIRAxEAPwD7iiIgLBKyonmUEgWVgLKAiIgIiICIsEoMotZKy0oMoiICIiAiLBMIMoiICxKw5yrYrFtpMNR2giYF0FtFHh6zXtDmmQRIKkQEREBERARFqT0QbItc3VbICIiAiKMu+yA4z7LLW9Ua1boCIiAiIgIiIC06rZxtrHdc/wD+Xo5nNDw4t1iT8A6FTRYxuJFJheZgLlcM8RsrVfKLSx5ksnRwGveY/Qrl8Z4mKlyCKbcsDNqSToNzpbReO4riRSqNdfzAZBF3Mk3AM2gjUDqud+T36ax9jRfD8J4lxbnZjiHMDt3Odo28BoPfVd7hnjKu0GaucAxDoJ739X5V+yJj6ki8QPHeVpa9rfMGn9JHcag/j9F3uCeIaVeiK2drJHMwkS0gkHudFqdSmOyijpV2u9LgbTY7HQrmcS42ym5rZEOtmkZQZgzvPwrbiOsHDWVGKhvaL9r914bi/CKvmtP/ACAGuMzDtNTmGgnqV7PDOc4CRHUf+qc3VTQpMoWlR+UTBPsCT+FIFpGAFlEQEREBERBq9IRwWCUGZRiAfZbICIiAtAxbogIiICIiAtK1TKCb26LdczjXEmU2FtnOIPLmjYmT9lLcg5/EfF9ClSqOJh7DGUg3PYjbupML4mb/AMdlWq0sc4ei3wZnQ2+68VxDC+a4uqPzAu5WgZQCRvcyFdrQ1zRUa50NLvTaGaSZAB3+wXH7K1jt4jjFV7Khflaxw5BBBAtJc4n3Oi5YfFNsZSLW2ubHqbBcfiXHWueKTjFpLZmwEkOiwO0aSq1LGHNmB19IMXuJmNtvkLFtqrWKxx805ubLDhOjW8wt1JIBled4linZnZ4aLlw+b/pHyrlSpyvDny/MJcCQJILi0dgYEqrxilz5wIEibTcgH/P5+IOZhsPfNBnppHYjrCvU6DQ3PkBAIJFxJPqItJICsYYCMoGZ7p1MAQDLnOj86wQue/EBrjlJLcv59JA/Cok4rULwA0ANMF0AgmDN9+ixTx9iLRli0/cdTutGTGXe5Mx8k3vopqmHa3bMAIJ6EyY26aoL3D+Nvy8tR1KJEZjcX0upMPxio12dtRznHlzGHRodTedV5d0aRMAcpNpIkfKxhqoaDlDs18wm46gAke0q4PWVOPPcHB9R5ERNsoAvr1tHVey8DcXc6mc783MNZgNItlPv1XzhlMAAENN7iO29+q3p1nBvK5olx5hJ009tAnPWUsfcH45rSA6bmBYnXSY0VpzgBJMAb7L41g/EVenVMVcwgEhwkA7FsnVdPAeNa1Nxa5wezUA3N+52n9V1nyRnH1AAzM2jSPzK2leWp+KnOpsqeQ/yzJc9rmmwBmBrqNF0+BZQwObUqPbUOYZ7ls7Lcuo6T64DgwzLgSLGLa30BUqIqCIiAsFqyiAiIgIiICIiAiw82MLy/BeMYk4t9GrTeWQS1+SA0g6FwEEH7qWj1BEqnxLiDMPTLnTAgQLm9gq2I8QUmVRSdmkzcDMLdY0XE8QcbNWjDD5TbmoXR6ANo0k7rPXckXFd3Hq5NnGXl3LYBgbIABi/7wqOKGbYl2hk5QNHHK7cxFh0OsKuwxBkumC1ri7SCTm3ygT9wssd5rZBLXOiAYtJMED+ogOGtp63XC239aTVASWNaZjlzDWeYQXHaxvrf5WcTWmW9DlE3JyiZHabnsFtTc1mYMGUCo1xdNiAwDMPsBA2PeVyMccmd/MMoJc605T9EHczE+/zBw+K5Gmo0Q0l2wgmNpKlwYi+kAAayS4zYR0aocRL6ocRABJ6mDdutgIgwp8OwwHOnlgEA6hoIJkjfU+yoloFsh0bG28Z3AT8mPupsY8EOaToC4dzv7DRRYekZc6ZvG2oJdkk/wAhaY+mbANLn65RZwboZnUW9rhQc11UmkXgBpy5DB3m59+v/iq0x6W7wTPc6e2iuuYWNLAGuGUFx2zy67iYgwB7qxQwQYc7gDqJOg0uXazB26G6oqNZlJOYB0C+rZgFs9P3+FjE4hsgACQQYMG82n7/AKq1hmtYHueDUcXFwcdcwghsaNOl/cSFzf8AkTlDiYBdLgQBr1F50vOyoiY+HEOiTB9oHbeFii4VHuDQ2AJJAlxN4Bd0EK1jzTpWLASNzP13BmdgTqt8LTfUqZHMc0AxlJy5pg67gXuOqCKhUa4OLJlukRe0XA/llBhKDsrsziLlxi8TtfUx0V6thTRFTMWtc7p6S5x0Aj8qgwvDi3K2Q4QYuds0bDX7ILlcZSAIn6nb/wCJKhpyCYb6Rc2I11iPdSnDsa8g1MxN+guff4uqNOqxrnZjAOpuCdRlMdh7KD0/CMfWw3M1wBdfLEt6n5K69DxfVdrVLQJILA3WDlDhuBZeLbUcYiXBwkQ6YAG42+ygo1TliDJ1O/8AoKy0fVeD+N/MAY7ICQBnnIC42kSDG1ivZcPpuawB9TzCPqIAPzC+C8GxBo5agLZHUA37B3btK+i4Hx2zyWkgvqRBYLGQYJ0g+y6c9f1LHvWuBuDKyvOYzjdKhTZU8twJBhseWLgEy3TXsVX8HceNXOyo+SHcub1GZJHsFvym4y9WiItAiIgIiICIiCPEFwacgBdsCYHyQCvK8Qr1w99OuxxpVGktcBmbTdOVoBtrO+9165eP4/xmoa/lNlrQDmbDeaJgzeGm3fVY7uRY87TwstL3RYvdmLrT/U4C0e3Wy2pV25BVJBDWtcO5aDc9r2Fz6VYqVeTIQZ+oaS86AE2IGU6WFtVwXnzJLuaf+sBp1j1ZT7gjWy87S42qagbDSC4um45GmZJIP8ur1TlDQJaGXgQJNw1p6yRO1lyqQDGjKdXcwbB2dYkWsCJI++5mxbw5wfmPKzM5km4EkFwjUkR1ugs4Ou0vaJLiCCbGOf6ha8RHwRstsTTzOIt6mm/9oMOM9R+sKmzM5pNhIgn3JAA6iLxtdW6s5WE+syJNwYOUaWbMAzb8IOJi6QeS1smXmAdwDEgagAFontvK1xBIi0HLZsmS4mG3Ogvcx77qSkS3zMhuGvbygTne9uQi2wnTqOi5fBC3NUfVkNaDMzMCxmbnW4i6o7WDqZQ7Le3KTMS3ldB7w6OxVfHvLcrWCXuAa48oBvMCLnoe65+IL6jszHZG/TyTaYOQT0i53U1TEACk2cz8pIJ0LZIJv2NtvwoNMJhJMHRoNj1M5swFzuPZWXOBe5wcC2I5oImC1gYAJA1dM2WlIucS0mC+zRMkjLcu0vcn3WMcW02EEASIEkGw5b30AA/Koo41xgEuBB5ANyGgTMHeD91zqVR+hiSe214aNhE9gPdW8MA54cPSQMoiBEhubQQPf8qPGF3nZnvNMEmMrZMGwbA/MKi15LS9nmFpyubbWXxymNyLQNvsu1iqoDmNDoeCDlG51vY2IcZgLl4akKb8pY6wzBxaRcQJaLwbn4V7FPaGyTzukHrYRA9hEg9eigo8Wqh7mOiY09wQCQNdtfdcx9cufzbfk6x7arfiVR00i0zeXExtMA95juqjwQ4P2OZpEXkEwrBJ/wAfMQ6YdqZIA6e8D/Kx5WY8wEgHTSOsrYMyyJgm0jvN/uoXtMwCBppebnX4kIL1PlaIOg1tMAae2h+FWZiBqRrqd4Onv7LJZmHTXpuLx1UTxHNe1j0Pt290ElJpMDYadO/zZXMHUIcCNjNyGwBH5XMFW+UGe5sROt9LKV+bMADBPKDvMXiUH27gbalXDgYxrXAts0Xc4ah1j6ojRT4Pw1QouaadM3JlxcS4bgX2Xzzw3jsZSNMUhUeGwMriDIJvIBge6+oGtXDWubSzlx5gXhpaN8s2/K7c3fbNH0MQK+YVGmjEFhBn3sLn5XTQLWm0gQTJ6xG/ZbRsiIgIiICIsEoMrynH8AxgzOzveYAecl+YkCLXEgfbuvUfMLxnHKX/AGOdnzgOtLjIJgFgn0mZj/Sx8n4scqqSDBAnewygwHGPkzdcPhGEGZxdJIklxLeXVtxrEO/BJiV1qtKazw6AHjKGgmZaXEkO1uDEiNAFwseS2o14ADnA/wDW1sTd7Zd8wbiVwaR0cQzzKjRAY0gEkF0O1MDoAR7K5SrSyA3MXGCS0guzAHeJAmP9Sq1Gg1tMucIdmkCCZcbS9x1IuOgt2VjhpDpquJIHKbai0u5rxYR116IL1c/SDLrR+MwMexJ0iYRoDmFupAmOx0n3KrlzQ4h3KJcDfUuEzOs7RP8AhQ0azmuOYQS0tHTbLcyZg39lBpUdzEAZOaZ5ZhtpaNjmBF1G2syizM4hry9xyi93BoEhxuAGn+a5w9doj0+ZeARYGJnvYyI3HZcR+GqVnluV1jBJibG5BJ6FUScPpuqFvmHlEiJy2gw3qJJuRtaytV5qYim4CKYETsZiw6gAfsrHDsKWgtquJlodAuCYbyT/ADdYqYOp5vmNMBstGa0iZcyNWnQgxeAqLuNpvzhzDBDTboNxM6xrvZceph28mZ8w64AzXMWJOjZtBvZWKdarWa5rnZQCCMoMiwhrf6osAoMI2mymHAgFzW5ibuvcwD/dP/5UEuBLRVZmDYfyyRcZCS0yLG4mBAC1xVYPr0zaGFxmxESBJMXMnZVpbIME3lszJ0Mm2nt+6uY85WxF26x/cMx/X9UEOM4j5hYIyl/LIO2aS6dB89lrUq5gBIu6TE3JgCCeuWZ6FUw4OpNztBc5oho2aZ97QB/AruOg80RGnTSNBvMj7lUV8cQGgiNYMEiZ3/A/KoFgBBge+4sTP4PurtZo5ZHU6gAB03IHSWj3WzqRHqFyOVp7bn7W6/khSc/1Q0RaPsdPkLUSGuM3kAfOsj3CtVXAF002t0uMwdF7xPS4tuo6rIgatjbtNye1kFfDS4zc5bTa0kmSfaFiqLHcSf5+FsxsGJEze22vsUpAkObI3Pvc/wCoQaNAuLyRpfoeylbygNBMxyaRaJ+Vr5ZiCbwR1PyVvg5cQHES0SHGQZO0dRCD3vgHDGoXOzvGgIDodGou1wI69F9Ow1TMMwLo0ggA2kFfKfBWP8s5s7KYe4c3qEWJaTms42iQYmy99xXiOGNKX1nMDiILSQ6xmYjQfouvN9M16BYhcvgTcQA4VnsqCeR7TcjoRH5XUK6IErDHSJ0Whct2aINkREBanULZYcEGJXE8T0XmiXNJIbfIADJEkOmbAfOi7WbZZcPY/wAupZsHyepVD62ZxgFxANwLOcQe/pJnuoOJYjLkdkABcA7mFjmhs7nTbW/ULveJ8G/zi5lFrYLQS2HAEwZdAtqNhv0twXNDWzM5hExMxYAbaRfeJ3XmsxtS4lUDXgOa50w8tBBaJ6jYukdIneVYwgMvaXHM5g2s0kbGNRlJ1vHZHUx5RF6j3ZY6kAtbH2Iubey0fXytAJB9VvUSY9ImLiNf0QW6RZL4DeXnE3veHOP9RJ+YOq4lPE5gZBsCGuEF5DnDPfabyT1HdXQ0gOaCIc4ucYvIYD15pj/cqvVwcNLBc5Q0iT0aXQTtsOlwZKDTDuyS945mgGQCYzT6T1F9FOzDE1HVHSAJIAOzmixAsCI20gKLEuJdMlocQGwAbC4m2pm/3nSLmMJpukS64vJzEyAWhpNwOu5MXKokpOp02OcWAwwA5oOWfpnoCQZj/C51KtXrB7gRd+dubYkD1b3sR0VjFUBVkmCKYyhublmJl0XyyIg/squCEsqMc4Nzud6YnKAWktBNhMRrooJsJhKjGkPfDKYg3BzPqEk5SDmgD8O91XxTLDM0ANJLnGzsve1oyiwN79IUmDbJbTp2ZDYcJ+k3MgTcEiRsAsYqsGukgRc3I1zFwmTYyb/+IIuKOMGpll2UAgAAaa5SZOkdI/FOpnc3M/oATqDDdbxr+o9laxDTPq9ZIFpmG+onYEwP3WgpNYMrnSCQwSNc4gadI09lRFVrAuaGjQCdSY+neNTE91NR5paQAG3NjeAb2/llQoOLi5rRfNkgAEnUxeIAmZ7KxWeADmnlOrTvaQNzc/lBtn5sxk88ZbRAh0z/AAXVjCV2+c7ORNw1x+L203CpusMhESJtrmOvzIWzPS4H1je1yLSP7v1QXsVTbVOWRYGSL2gGJG5I0nZcvGPAGVty6RIBAGujbwe4PRS43iMUhTbAcQcx1sNY6iNT2XNddkSBBt15ieiomeG5ibCw/K0qN5AGj7Xt79ATKnw9Bp+kidz7RZQUiGZgAS7RsRJIEwQPhQb0cP8A9jX/AEiAQd72IPur1R4LxytDQ4AzcGdHHLciyUqhFRrAwGwloBJk3mw0BXQ4D4cqYirmLXCmHtblgtMTcidf2Vk0er4ZwKniWTTDHUwB6C5pDwfTJkGAIvMW0VOngGuqNw7qFQEENkOMgTB9XKJ6iPyvonCuHMpUw1nLG7QBMbERE9fldDyx0BvPW+x/C6+DOqfDKPl08gplgbIaC7N1gzeysh8/yf5osuK2Y3dbQY3dboiAiIgIiICIiDDhbReV4z4QZVOdj3NLZIaeYT1b0kW7L1ahxDHmMpaB9UzMH+kjQqWSj5Di6gp52lwBaGssS5xdBt2G/wB5VDBYQBkuMWJj6joM0zbNmHcwvoXEfBzGsLqdPzqmYk5jlLgZsTIHzZeV45QY2plHpDQ4suRT5SQJ+o5gYk3ncLhebG9c2i8u8lwGslst1vIc46SQe5iL7LfFVC10EENMtIHqNnFxkOkACJ9xdPNkNGhMQyTyNeHEyepPQ731WKsAtJ2PsJiSCJuTcwbRB3WRVOHa0A5C8iQBms0kENgmIv7kKwTBzQBYkkbm8RAkeqdLwPmLEYshwMOJeCGtAsHDmmO1+sWVWXOdzEkizhYm8wYHbdUSurBzbBuU1TmBaQCJAkunpGqzhuF5KhrPqF8h3KQDscsdbkW69brTE1DlZA1JBMi5J0ygRaSJ0W+IJIytkZh89ByiZGttEEXDeJg1mnIWsZmgzEmCCBMnUR+y5mIrF9UQ2LTBnSSJvuRa66JaC4Em5nte/TTQqCoJGf6nRFjbtO5mUG7miJJ+nQgEmCNYPUafpZYquzEOgZQDaJkwIn7H9FJXFoBgi87R9Qj3IH3Wld4AaQSTDpGkkXHsJj7IK1EkFpFoJnrM637dlsaQDCRAkyXA82hMA9zvb3ssAgvgRBuI7DY9THVR+fLhAys0B7aHLtrJ+UGW1eYib6/+LSo8EzI0n479Fo2rMuFiXTMTAFybD4U/kRDY5iDYjsdAe0/hBHUtlB5sxj4vb20H3VUgtzDdpg9zEge0fZTeWSWB14mQNSdo7qxhqYzOL2uAzEukZnOm1gLCA1BBgm1MjdySYdfS5LRGwNlvwnAZ3ipUqBgkgGDE9r36fI6rpYDDZS8hlQNMNYyDBgZnFutuYW7L1/g7wsyowuqNd6jynk1uTy3B91qS2mpuA+HMM0CvBxIcB9IL23tyzBMk/svcMDWDKQIiQXWbIIABIBAIJH7TBWOHcMbSpim0Q0TpM3MiTMlRcXxz6IBp0jUlwlrAZG5JgHXr2XXMjLoUWcpBGpNjGmnyIULXkB2WMjPSGcxIAuwt2M6QeisU6sgatJE5TZw+FFWwYdrvrcz2AIIIhVGOH1jUYHuY6mSTyusbEgEjuL/KtKGjRLT6iRAEG8R0Ov3UyoIiICIiAiIgIiIC18wTlkTExN46x0WygdhmZ/Myt8yModvGsIJnAEQdCvP8S8M0q0GAIBg3mYMOLgZOvWe69AsEf6UslHx/E4R9BxLmZQ0GZcySQTBMOlpLZufztA6pZoaRfM7QmwzCSW6XIPsCvp3F+Bf8gN8145XEzkbBbeGuDpG4M20Xk+JeCzRDqjahA1OVhMNEuPKOhvE3n4PG8VrXka1cQwZiMgy2BBNyCe1tVFTa8iYyhxbyQJjQkkaAm8QpsVw5zXZBUD3uJDiXBpMnMAZIDbyY10CtDhFWm5jazcmYubzEXy5Ty3kwZIJ66rOK57KbGsI6RcmdzMDTRu3eNVFWxpHLlMtM9CbWzf8A1Ex3VnFVx5jqdNxiWkkAQYcSR22j9lVxlE1HAinDQyAdpEgnNIveEEXDG1CIMZnHNLjYZv1OWwRjoyzYXLZOomfaBcSV0W8OrPNmPIsTDbm4ygDoSBB6kqLE4d7ajqjmEXLDniGgEEjoTt0/RBWxgLZa6zjEG8G46fvBK1w1XPUt6ZBzf0uEcp2AgO+66dLw7i8USW0jGZtQOfZvKPSCfVpre5uta3B6xBDmVgRMMa0yY9Uj/PboVcHFwtAuruDQ0Bhl2ukCwO2oKu43CclLZoEHTMBpY+wlXqXBxRaHVKb2uNsjnSYIaZcGnU6w7QRYSosJwmvinOp0gBTbA2hoygAAak6hM2jn8MpNdnbOUMgSQLggkR2hs9VPizS8x+ZxL8oIcCQQDmjTuF6rhvgYUqAcadQ1XXcGmHECIGV1s2U6W6e3UwfgVjXeZndIg3a0ECCYyGe+vv73wqa8Bw/B13Mc5rQ4uaMpaw5hYgCAeUmN16bhOAZhfLGIaJqNuHhrwAbNcd53nvuvf4fhFO7TTbmgS/IBmbM5TsbDQC32V6vgGZWMFKm5rSBDgOVv9tjfstzhNc/g/CKNMCrRBAdciXwZ1OQkARbYQJXZYzKIaBre5i5kxY/Za0nNBygCwvEW2EjUWH4U0LcQBXN4kyp9GUu6+mBcQ4gzuYtqrFLEhznNAMtMEcskESHAA6HvGhWuEfVLnh9PK2xaS5pnqCALfcpQwuHiMxl+pub6aZiSBppA7K6tQwLZUEREBERAREQEREBERAWD2WUQFqXXhbIgwtcgMEwYuD0m36FbhaVCYsAT3MD7wdkHkeM+EKbqwxABEOJc1rQ8kzDS0R3zQZAjddqph/LyuFLzHDlNpMON7n3v2BXXRTB4TiXgUPrPLa72CpdrW0xDb3kgBo10sSArOF8F06VWhleXCmCDmc07G4ZGsuG5A1Xslo4XkASbE6W/dTxi60o4cNvF9J7dB0FhYWWjcOx0nIL2JLbmJF8wvGysotI1y2gdIXkOH+CnU6oqnEvJBOUNGXUOHU9V7FFMg8nxbwu2vzQ0OPrBkCoRo92UWcRfbU6rs4LhNKm1raTQxkzAkGff9l0S3pHfvp+y2TIKtChBtEb9SdPtb9FpS4dTZUdUaxrS4QSAQTfeDH4+Vca2FBjMOXgQ4tIOoidCCLygmbMX1+6xU0sJO235iy51Cq5j8rmNuSA5l4GoDgb9dNNT1V6nXBE2iYkGR/JQStCyUWFRhrBJMCTqdzC2REBERAREQEREBERAREQFpUPTVZc5RgIJW6LKBEBERAREQERakoM5gsrSO387pp7IN0REBERAREQERYJQQ16GY3gsghzC0EHSDfpC1p4cAZWgNbMgN5YvO3UqRxW7Ag2REQEREBERAWCUcVrHyg2BWVrCy0oMoiICw4oiCIKUBEQZREQEREBERAWg3REGSdkhYRBuiIgIiICIiBKicURBswbrdEQEREBERAREQavKFEQYWwCIgyiIg//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6" name="Rectángulo 5"/>
          <p:cNvSpPr/>
          <p:nvPr/>
        </p:nvSpPr>
        <p:spPr>
          <a:xfrm>
            <a:off x="-90152" y="-195978"/>
            <a:ext cx="12282152" cy="45355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4" name="Título 1"/>
          <p:cNvSpPr>
            <a:spLocks noGrp="1"/>
          </p:cNvSpPr>
          <p:nvPr>
            <p:ph type="ctrTitle"/>
          </p:nvPr>
        </p:nvSpPr>
        <p:spPr>
          <a:xfrm>
            <a:off x="698826" y="413359"/>
            <a:ext cx="8676222" cy="745298"/>
          </a:xfrm>
        </p:spPr>
        <p:txBody>
          <a:bodyPr>
            <a:normAutofit/>
          </a:bodyPr>
          <a:lstStyle/>
          <a:p>
            <a:pPr algn="l"/>
            <a:r>
              <a:rPr lang="es-ES" sz="3200" dirty="0" smtClean="0"/>
              <a:t>Hormigón fresco</a:t>
            </a:r>
            <a:endParaRPr lang="es-ES" sz="3200" dirty="0"/>
          </a:p>
        </p:txBody>
      </p:sp>
      <p:sp>
        <p:nvSpPr>
          <p:cNvPr id="16" name="CuadroTexto 15"/>
          <p:cNvSpPr txBox="1"/>
          <p:nvPr/>
        </p:nvSpPr>
        <p:spPr>
          <a:xfrm>
            <a:off x="155575" y="3269870"/>
            <a:ext cx="4339152" cy="369332"/>
          </a:xfrm>
          <a:prstGeom prst="rect">
            <a:avLst/>
          </a:prstGeom>
          <a:noFill/>
        </p:spPr>
        <p:txBody>
          <a:bodyPr wrap="square" rtlCol="0">
            <a:spAutoFit/>
          </a:bodyPr>
          <a:lstStyle/>
          <a:p>
            <a:r>
              <a:rPr lang="es-AR" b="1" dirty="0" smtClean="0">
                <a:solidFill>
                  <a:schemeClr val="bg1"/>
                </a:solidFill>
              </a:rPr>
              <a:t>CONTROLES DE CALIDAD</a:t>
            </a:r>
            <a:endParaRPr lang="es-AR" b="1" dirty="0">
              <a:solidFill>
                <a:schemeClr val="bg1"/>
              </a:solidFill>
            </a:endParaRPr>
          </a:p>
        </p:txBody>
      </p:sp>
      <p:sp>
        <p:nvSpPr>
          <p:cNvPr id="17" name="CuadroTexto 16"/>
          <p:cNvSpPr txBox="1"/>
          <p:nvPr/>
        </p:nvSpPr>
        <p:spPr>
          <a:xfrm>
            <a:off x="155575" y="3691816"/>
            <a:ext cx="2613384" cy="307777"/>
          </a:xfrm>
          <a:prstGeom prst="rect">
            <a:avLst/>
          </a:prstGeom>
          <a:noFill/>
        </p:spPr>
        <p:txBody>
          <a:bodyPr wrap="square" rtlCol="0">
            <a:spAutoFit/>
          </a:bodyPr>
          <a:lstStyle/>
          <a:p>
            <a:r>
              <a:rPr lang="es-AR" sz="1400" b="1" dirty="0" smtClean="0">
                <a:solidFill>
                  <a:schemeClr val="bg1"/>
                </a:solidFill>
              </a:rPr>
              <a:t>Trabajabilidad</a:t>
            </a:r>
            <a:endParaRPr lang="es-AR" sz="1400" b="1" dirty="0">
              <a:solidFill>
                <a:schemeClr val="bg1"/>
              </a:solidFill>
            </a:endParaRPr>
          </a:p>
        </p:txBody>
      </p:sp>
      <p:sp>
        <p:nvSpPr>
          <p:cNvPr id="18" name="CuadroTexto 17"/>
          <p:cNvSpPr txBox="1"/>
          <p:nvPr/>
        </p:nvSpPr>
        <p:spPr>
          <a:xfrm>
            <a:off x="5036937" y="1453987"/>
            <a:ext cx="2613384" cy="307777"/>
          </a:xfrm>
          <a:prstGeom prst="rect">
            <a:avLst/>
          </a:prstGeom>
          <a:noFill/>
        </p:spPr>
        <p:txBody>
          <a:bodyPr wrap="square" rtlCol="0">
            <a:spAutoFit/>
          </a:bodyPr>
          <a:lstStyle/>
          <a:p>
            <a:r>
              <a:rPr lang="es-AR" sz="1400" b="1" dirty="0" smtClean="0">
                <a:solidFill>
                  <a:schemeClr val="bg1"/>
                </a:solidFill>
              </a:rPr>
              <a:t>Relación agua/cemento</a:t>
            </a:r>
            <a:endParaRPr lang="es-AR" sz="1400" b="1" dirty="0">
              <a:solidFill>
                <a:schemeClr val="bg1"/>
              </a:solidFill>
            </a:endParaRPr>
          </a:p>
        </p:txBody>
      </p:sp>
      <p:sp>
        <p:nvSpPr>
          <p:cNvPr id="19" name="Rectángulo 18"/>
          <p:cNvSpPr/>
          <p:nvPr/>
        </p:nvSpPr>
        <p:spPr>
          <a:xfrm>
            <a:off x="219970" y="1462110"/>
            <a:ext cx="4133089" cy="1755145"/>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CuadroTexto 19"/>
          <p:cNvSpPr txBox="1"/>
          <p:nvPr/>
        </p:nvSpPr>
        <p:spPr>
          <a:xfrm>
            <a:off x="307976" y="1607876"/>
            <a:ext cx="2692802" cy="1938992"/>
          </a:xfrm>
          <a:prstGeom prst="rect">
            <a:avLst/>
          </a:prstGeom>
          <a:noFill/>
        </p:spPr>
        <p:txBody>
          <a:bodyPr wrap="square" rtlCol="0">
            <a:spAutoFit/>
          </a:bodyPr>
          <a:lstStyle/>
          <a:p>
            <a:r>
              <a:rPr lang="es-AR" sz="1600" b="1" dirty="0" smtClean="0">
                <a:solidFill>
                  <a:schemeClr val="bg1"/>
                </a:solidFill>
              </a:rPr>
              <a:t>CIRSOC 201-05</a:t>
            </a:r>
          </a:p>
          <a:p>
            <a:r>
              <a:rPr lang="es-AR" sz="1200" dirty="0" smtClean="0">
                <a:solidFill>
                  <a:schemeClr val="bg1"/>
                </a:solidFill>
              </a:rPr>
              <a:t>Hormigón que se encuentra en estado plástico, el cuál puede ser manipulado, transportado, colocado, y compactado sin afectar a su proceso de fraguado y endurecimiento.</a:t>
            </a:r>
          </a:p>
          <a:p>
            <a:endParaRPr lang="es-AR" sz="1600" b="1" dirty="0" smtClean="0">
              <a:solidFill>
                <a:schemeClr val="bg1"/>
              </a:solidFill>
            </a:endParaRPr>
          </a:p>
          <a:p>
            <a:endParaRPr lang="es-AR" sz="1600" b="1" dirty="0">
              <a:solidFill>
                <a:schemeClr val="bg1"/>
              </a:solidFill>
            </a:endParaRPr>
          </a:p>
        </p:txBody>
      </p:sp>
      <p:pic>
        <p:nvPicPr>
          <p:cNvPr id="1028" name="Picture 4" descr="http://www.maquinza.com/admin/resources/noticias/fotos/160/Hormigo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404" r="24605"/>
          <a:stretch/>
        </p:blipFill>
        <p:spPr bwMode="auto">
          <a:xfrm>
            <a:off x="3000778" y="1500157"/>
            <a:ext cx="1313645" cy="1690528"/>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Conector recto 24"/>
          <p:cNvCxnSpPr/>
          <p:nvPr/>
        </p:nvCxnSpPr>
        <p:spPr>
          <a:xfrm>
            <a:off x="0" y="3995669"/>
            <a:ext cx="4353059" cy="22538"/>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Conector recto 27"/>
          <p:cNvCxnSpPr/>
          <p:nvPr/>
        </p:nvCxnSpPr>
        <p:spPr>
          <a:xfrm>
            <a:off x="4738579" y="1750495"/>
            <a:ext cx="3299136" cy="11269"/>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CuadroTexto 31"/>
          <p:cNvSpPr txBox="1"/>
          <p:nvPr/>
        </p:nvSpPr>
        <p:spPr>
          <a:xfrm>
            <a:off x="155575" y="4111579"/>
            <a:ext cx="4339152" cy="2308324"/>
          </a:xfrm>
          <a:prstGeom prst="rect">
            <a:avLst/>
          </a:prstGeom>
          <a:noFill/>
        </p:spPr>
        <p:txBody>
          <a:bodyPr wrap="square" rtlCol="0">
            <a:spAutoFit/>
          </a:bodyPr>
          <a:lstStyle/>
          <a:p>
            <a:r>
              <a:rPr lang="es-AR" sz="1200" dirty="0" smtClean="0">
                <a:solidFill>
                  <a:schemeClr val="bg1"/>
                </a:solidFill>
              </a:rPr>
              <a:t>Facilidad </a:t>
            </a:r>
            <a:r>
              <a:rPr lang="es-AR" sz="1200" dirty="0">
                <a:solidFill>
                  <a:schemeClr val="bg1"/>
                </a:solidFill>
              </a:rPr>
              <a:t>con que el hormigón puede se mezclado, colocado, compactado y terminado. Se desea evaluar: </a:t>
            </a:r>
            <a:endParaRPr lang="es-AR" sz="1200" dirty="0" smtClean="0">
              <a:solidFill>
                <a:schemeClr val="bg1"/>
              </a:solidFill>
            </a:endParaRPr>
          </a:p>
          <a:p>
            <a:pPr marL="171450" indent="-171450">
              <a:buFont typeface="Arial" panose="020B0604020202020204" pitchFamily="34" charset="0"/>
              <a:buChar char="•"/>
            </a:pPr>
            <a:r>
              <a:rPr lang="es-AR" sz="1200" dirty="0" smtClean="0">
                <a:solidFill>
                  <a:schemeClr val="bg1"/>
                </a:solidFill>
              </a:rPr>
              <a:t> La </a:t>
            </a:r>
            <a:r>
              <a:rPr lang="es-AR" sz="1200" dirty="0">
                <a:solidFill>
                  <a:schemeClr val="bg1"/>
                </a:solidFill>
              </a:rPr>
              <a:t>facilidad de lograr la </a:t>
            </a:r>
            <a:r>
              <a:rPr lang="es-AR" sz="1200" dirty="0" smtClean="0">
                <a:solidFill>
                  <a:schemeClr val="bg1"/>
                </a:solidFill>
              </a:rPr>
              <a:t>compactación adecuada</a:t>
            </a:r>
            <a:r>
              <a:rPr lang="es-AR" sz="1200" dirty="0">
                <a:solidFill>
                  <a:schemeClr val="bg1"/>
                </a:solidFill>
              </a:rPr>
              <a:t>, es decir remoción de vacíos</a:t>
            </a:r>
            <a:r>
              <a:rPr lang="es-AR" sz="1200" dirty="0" smtClean="0">
                <a:solidFill>
                  <a:schemeClr val="bg1"/>
                </a:solidFill>
              </a:rPr>
              <a:t>.</a:t>
            </a:r>
          </a:p>
          <a:p>
            <a:pPr marL="171450" indent="-171450">
              <a:buFont typeface="Arial" panose="020B0604020202020204" pitchFamily="34" charset="0"/>
              <a:buChar char="•"/>
            </a:pPr>
            <a:r>
              <a:rPr lang="es-AR" sz="1200" dirty="0" smtClean="0">
                <a:solidFill>
                  <a:schemeClr val="bg1"/>
                </a:solidFill>
              </a:rPr>
              <a:t> Movilidad</a:t>
            </a:r>
            <a:r>
              <a:rPr lang="es-AR" sz="1200" dirty="0">
                <a:solidFill>
                  <a:schemeClr val="bg1"/>
                </a:solidFill>
              </a:rPr>
              <a:t>, lo cual mide cuan fácil el hormigón puede fluir a través de los moldes llenándolos completamente. </a:t>
            </a:r>
            <a:endParaRPr lang="es-AR" sz="1200" dirty="0" smtClean="0">
              <a:solidFill>
                <a:schemeClr val="bg1"/>
              </a:solidFill>
            </a:endParaRPr>
          </a:p>
          <a:p>
            <a:pPr marL="171450" indent="-171450">
              <a:buFont typeface="Arial" panose="020B0604020202020204" pitchFamily="34" charset="0"/>
              <a:buChar char="•"/>
            </a:pPr>
            <a:r>
              <a:rPr lang="es-AR" sz="1200" dirty="0" smtClean="0">
                <a:solidFill>
                  <a:schemeClr val="bg1"/>
                </a:solidFill>
              </a:rPr>
              <a:t> Estabilidad </a:t>
            </a:r>
            <a:r>
              <a:rPr lang="es-AR" sz="1200" dirty="0">
                <a:solidFill>
                  <a:schemeClr val="bg1"/>
                </a:solidFill>
              </a:rPr>
              <a:t>y consistencia, para que el hormigón permanezca estable y con masa coherente (con su diseño) durante los procesos de manipuleo y vibración.</a:t>
            </a:r>
          </a:p>
        </p:txBody>
      </p:sp>
      <p:sp>
        <p:nvSpPr>
          <p:cNvPr id="33" name="CuadroTexto 32"/>
          <p:cNvSpPr txBox="1"/>
          <p:nvPr/>
        </p:nvSpPr>
        <p:spPr>
          <a:xfrm>
            <a:off x="4661035" y="1803255"/>
            <a:ext cx="3689937" cy="3323987"/>
          </a:xfrm>
          <a:prstGeom prst="rect">
            <a:avLst/>
          </a:prstGeom>
          <a:noFill/>
        </p:spPr>
        <p:txBody>
          <a:bodyPr wrap="square" rtlCol="0">
            <a:spAutoFit/>
          </a:bodyPr>
          <a:lstStyle/>
          <a:p>
            <a:pPr algn="ctr"/>
            <a:r>
              <a:rPr lang="es-AR" sz="1200" b="1" dirty="0" smtClean="0">
                <a:solidFill>
                  <a:schemeClr val="bg1"/>
                </a:solidFill>
              </a:rPr>
              <a:t>Asentamiento </a:t>
            </a:r>
            <a:r>
              <a:rPr lang="es-AR" sz="1200" b="1" dirty="0">
                <a:solidFill>
                  <a:schemeClr val="bg1"/>
                </a:solidFill>
              </a:rPr>
              <a:t>en el cono de </a:t>
            </a:r>
            <a:r>
              <a:rPr lang="es-AR" sz="1200" b="1" dirty="0" smtClean="0">
                <a:solidFill>
                  <a:schemeClr val="bg1"/>
                </a:solidFill>
              </a:rPr>
              <a:t>Abrams</a:t>
            </a:r>
          </a:p>
          <a:p>
            <a:r>
              <a:rPr lang="es-AR" sz="1100" dirty="0">
                <a:solidFill>
                  <a:schemeClr val="bg1"/>
                </a:solidFill>
              </a:rPr>
              <a:t>El ensayo consiste en rellenar un </a:t>
            </a:r>
            <a:r>
              <a:rPr lang="es-AR" sz="1100" dirty="0" smtClean="0">
                <a:solidFill>
                  <a:schemeClr val="bg1"/>
                </a:solidFill>
              </a:rPr>
              <a:t>molde</a:t>
            </a:r>
            <a:r>
              <a:rPr lang="es-AR" sz="1100" dirty="0">
                <a:solidFill>
                  <a:schemeClr val="bg1"/>
                </a:solidFill>
              </a:rPr>
              <a:t> metálico troncocónico de dimensiones normalizadas, en tres capas apisonadas con 25 golpes de varilla – pisón y, luego de retirar el molde, medir el asentamiento que experimenta la masa de hormigón colocada en su interior.</a:t>
            </a:r>
          </a:p>
          <a:p>
            <a:r>
              <a:rPr lang="es-AR" sz="1100" dirty="0" smtClean="0">
                <a:solidFill>
                  <a:schemeClr val="bg1"/>
                </a:solidFill>
              </a:rPr>
              <a:t>En el ensayo pueden presentarse casos tales como: el </a:t>
            </a:r>
            <a:r>
              <a:rPr lang="es-AR" sz="1100" dirty="0">
                <a:solidFill>
                  <a:schemeClr val="bg1"/>
                </a:solidFill>
              </a:rPr>
              <a:t>caso de “true </a:t>
            </a:r>
            <a:r>
              <a:rPr lang="es-AR" sz="1100" dirty="0" err="1">
                <a:solidFill>
                  <a:schemeClr val="bg1"/>
                </a:solidFill>
              </a:rPr>
              <a:t>slamp</a:t>
            </a:r>
            <a:r>
              <a:rPr lang="es-AR" sz="1100" dirty="0">
                <a:solidFill>
                  <a:schemeClr val="bg1"/>
                </a:solidFill>
              </a:rPr>
              <a:t>” que significa ensayo bien realizado, con asentamiento uniforme y mezcla cohesiva. </a:t>
            </a:r>
            <a:r>
              <a:rPr lang="es-AR" sz="1100" dirty="0" smtClean="0">
                <a:solidFill>
                  <a:schemeClr val="bg1"/>
                </a:solidFill>
              </a:rPr>
              <a:t>Si </a:t>
            </a:r>
            <a:r>
              <a:rPr lang="es-AR" sz="1100" dirty="0">
                <a:solidFill>
                  <a:schemeClr val="bg1"/>
                </a:solidFill>
              </a:rPr>
              <a:t>se da el caso que la mitad del cono se desliza hacia un costado y hacia abajo, se dice que se ha producido un tipo de asentamiento de corte (</a:t>
            </a:r>
            <a:r>
              <a:rPr lang="es-AR" sz="1100" dirty="0" err="1">
                <a:solidFill>
                  <a:schemeClr val="bg1"/>
                </a:solidFill>
              </a:rPr>
              <a:t>shear</a:t>
            </a:r>
            <a:r>
              <a:rPr lang="es-AR" sz="1100" dirty="0">
                <a:solidFill>
                  <a:schemeClr val="bg1"/>
                </a:solidFill>
              </a:rPr>
              <a:t>). En ese caso el ensayo deber repetirse. Si el resultado de “</a:t>
            </a:r>
            <a:r>
              <a:rPr lang="es-AR" sz="1100" dirty="0" err="1">
                <a:solidFill>
                  <a:schemeClr val="bg1"/>
                </a:solidFill>
              </a:rPr>
              <a:t>shear</a:t>
            </a:r>
            <a:r>
              <a:rPr lang="es-AR" sz="1100" dirty="0">
                <a:solidFill>
                  <a:schemeClr val="bg1"/>
                </a:solidFill>
              </a:rPr>
              <a:t>” persiste, la mezcla debe rechazarse pues indica que le falta cohesión. Es claro que la mayor utilidad del ensayo de asentamiento es para los hormigones de consistencia intermedia</a:t>
            </a:r>
          </a:p>
        </p:txBody>
      </p:sp>
      <p:pic>
        <p:nvPicPr>
          <p:cNvPr id="30" name="Imagen 29"/>
          <p:cNvPicPr>
            <a:picLocks noChangeAspect="1"/>
          </p:cNvPicPr>
          <p:nvPr/>
        </p:nvPicPr>
        <p:blipFill rotWithShape="1">
          <a:blip r:embed="rId3"/>
          <a:srcRect l="28784" t="31009" r="58051" b="34074"/>
          <a:stretch/>
        </p:blipFill>
        <p:spPr>
          <a:xfrm>
            <a:off x="4470267" y="5188937"/>
            <a:ext cx="936899" cy="1324338"/>
          </a:xfrm>
          <a:prstGeom prst="rect">
            <a:avLst/>
          </a:prstGeom>
        </p:spPr>
      </p:pic>
      <p:pic>
        <p:nvPicPr>
          <p:cNvPr id="31" name="Imagen 30"/>
          <p:cNvPicPr>
            <a:picLocks noChangeAspect="1"/>
          </p:cNvPicPr>
          <p:nvPr/>
        </p:nvPicPr>
        <p:blipFill rotWithShape="1">
          <a:blip r:embed="rId4"/>
          <a:srcRect l="33734" t="35652" r="36869" b="42247"/>
          <a:stretch/>
        </p:blipFill>
        <p:spPr>
          <a:xfrm>
            <a:off x="5620039" y="5395030"/>
            <a:ext cx="2545167" cy="1019781"/>
          </a:xfrm>
          <a:prstGeom prst="rect">
            <a:avLst/>
          </a:prstGeom>
        </p:spPr>
      </p:pic>
      <p:pic>
        <p:nvPicPr>
          <p:cNvPr id="34" name="Imagen 33"/>
          <p:cNvPicPr>
            <a:picLocks noChangeAspect="1"/>
          </p:cNvPicPr>
          <p:nvPr/>
        </p:nvPicPr>
        <p:blipFill rotWithShape="1">
          <a:blip r:embed="rId5"/>
          <a:srcRect l="33833" t="38995" r="42510" b="29802"/>
          <a:stretch/>
        </p:blipFill>
        <p:spPr>
          <a:xfrm>
            <a:off x="8463564" y="1453987"/>
            <a:ext cx="3615844" cy="2541682"/>
          </a:xfrm>
          <a:prstGeom prst="rect">
            <a:avLst/>
          </a:prstGeom>
        </p:spPr>
      </p:pic>
      <p:pic>
        <p:nvPicPr>
          <p:cNvPr id="35" name="Imagen 34"/>
          <p:cNvPicPr>
            <a:picLocks noChangeAspect="1"/>
          </p:cNvPicPr>
          <p:nvPr/>
        </p:nvPicPr>
        <p:blipFill rotWithShape="1">
          <a:blip r:embed="rId6"/>
          <a:srcRect l="28290" t="23765" r="27069" b="13457"/>
          <a:stretch/>
        </p:blipFill>
        <p:spPr>
          <a:xfrm>
            <a:off x="8463564" y="4084496"/>
            <a:ext cx="3588497" cy="2689384"/>
          </a:xfrm>
          <a:prstGeom prst="rect">
            <a:avLst/>
          </a:prstGeom>
        </p:spPr>
      </p:pic>
    </p:spTree>
    <p:extLst>
      <p:ext uri="{BB962C8B-B14F-4D97-AF65-F5344CB8AC3E}">
        <p14:creationId xmlns:p14="http://schemas.microsoft.com/office/powerpoint/2010/main" val="19454227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lla">
  <a:themeElements>
    <a:clrScheme name="Malla">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alla">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alla">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TM03457485[[fn=Malla]]</Template>
  <TotalTime>249</TotalTime>
  <Words>2838</Words>
  <Application>Microsoft Office PowerPoint</Application>
  <PresentationFormat>Panorámica</PresentationFormat>
  <Paragraphs>177</Paragraphs>
  <Slides>19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Arial</vt:lpstr>
      <vt:lpstr>Calibri</vt:lpstr>
      <vt:lpstr>Century Gothic</vt:lpstr>
      <vt:lpstr>Tahoma</vt:lpstr>
      <vt:lpstr>Malla</vt:lpstr>
      <vt:lpstr>DIES III</vt:lpstr>
      <vt:lpstr>TEMAS</vt:lpstr>
      <vt:lpstr>MATERIALES</vt:lpstr>
      <vt:lpstr>MATERIALES</vt:lpstr>
      <vt:lpstr>MATERIALES</vt:lpstr>
      <vt:lpstr>MATERIALES</vt:lpstr>
      <vt:lpstr>MATERIALES</vt:lpstr>
      <vt:lpstr>MATERIALES</vt:lpstr>
      <vt:lpstr>Hormigón fresco</vt:lpstr>
      <vt:lpstr>Hormigón endurecido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CONCLUSIÓN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DIES III</dc:title>
  <dc:creator>Pao</dc:creator>
  <cp:lastModifiedBy>Pao</cp:lastModifiedBy>
  <cp:revision>27</cp:revision>
  <dcterms:created xsi:type="dcterms:W3CDTF">2016-05-30T23:52:18Z</dcterms:created>
  <dcterms:modified xsi:type="dcterms:W3CDTF">2016-06-05T01:34:55Z</dcterms:modified>
</cp:coreProperties>
</file>