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57" r:id="rId4"/>
    <p:sldId id="263" r:id="rId5"/>
    <p:sldId id="260" r:id="rId6"/>
    <p:sldId id="264" r:id="rId7"/>
    <p:sldId id="265" r:id="rId8"/>
    <p:sldId id="261"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06" autoAdjust="0"/>
    <p:restoredTop sz="94533" autoAdjust="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5/31/2016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5/31/2016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AR" dirty="0" smtClean="0"/>
              <a:t>TECNOLOGÍA DEL HORMIGÓN</a:t>
            </a:r>
            <a:endParaRPr lang="es-AR" dirty="0"/>
          </a:p>
        </p:txBody>
      </p:sp>
      <p:sp>
        <p:nvSpPr>
          <p:cNvPr id="3" name="Subtítulo 2"/>
          <p:cNvSpPr>
            <a:spLocks noGrp="1"/>
          </p:cNvSpPr>
          <p:nvPr>
            <p:ph type="subTitle" idx="1"/>
          </p:nvPr>
        </p:nvSpPr>
        <p:spPr/>
        <p:txBody>
          <a:bodyPr>
            <a:normAutofit lnSpcReduction="10000"/>
          </a:bodyPr>
          <a:lstStyle/>
          <a:p>
            <a:r>
              <a:rPr lang="es-AR" dirty="0" smtClean="0"/>
              <a:t>DISEÑO ESTRUCTURAL III</a:t>
            </a:r>
          </a:p>
          <a:p>
            <a:r>
              <a:rPr lang="es-AR" dirty="0" smtClean="0"/>
              <a:t>Carrera de Arquitectura. Facultad de Ingeniería. </a:t>
            </a:r>
            <a:r>
              <a:rPr lang="es-AR" dirty="0" err="1" smtClean="0"/>
              <a:t>Uncuyo</a:t>
            </a:r>
            <a:endParaRPr lang="es-AR" dirty="0" smtClean="0"/>
          </a:p>
          <a:p>
            <a:r>
              <a:rPr lang="es-AR" dirty="0" smtClean="0"/>
              <a:t>Grupo MORENOS</a:t>
            </a:r>
            <a:endParaRPr lang="es-AR" dirty="0"/>
          </a:p>
        </p:txBody>
      </p:sp>
    </p:spTree>
    <p:extLst>
      <p:ext uri="{BB962C8B-B14F-4D97-AF65-F5344CB8AC3E}">
        <p14:creationId xmlns:p14="http://schemas.microsoft.com/office/powerpoint/2010/main" val="39936425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17162" y="636989"/>
            <a:ext cx="8911687" cy="1280890"/>
          </a:xfrm>
        </p:spPr>
        <p:txBody>
          <a:bodyPr/>
          <a:lstStyle/>
          <a:p>
            <a:r>
              <a:rPr lang="es-AR" dirty="0" smtClean="0"/>
              <a:t>HORMIGÓN</a:t>
            </a:r>
            <a:endParaRPr lang="es-AR" dirty="0"/>
          </a:p>
        </p:txBody>
      </p:sp>
      <p:sp>
        <p:nvSpPr>
          <p:cNvPr id="3" name="Marcador de contenido 2"/>
          <p:cNvSpPr>
            <a:spLocks noGrp="1"/>
          </p:cNvSpPr>
          <p:nvPr>
            <p:ph idx="1"/>
          </p:nvPr>
        </p:nvSpPr>
        <p:spPr>
          <a:xfrm>
            <a:off x="1446771" y="1451018"/>
            <a:ext cx="6786609" cy="3777622"/>
          </a:xfrm>
        </p:spPr>
        <p:txBody>
          <a:bodyPr/>
          <a:lstStyle/>
          <a:p>
            <a:r>
              <a:rPr lang="es-AR" dirty="0" smtClean="0"/>
              <a:t>La palabra HORMIGÓN procede del término latino “</a:t>
            </a:r>
            <a:r>
              <a:rPr lang="es-AR" dirty="0" err="1" smtClean="0"/>
              <a:t>formicõ</a:t>
            </a:r>
            <a:r>
              <a:rPr lang="es-AR" dirty="0" smtClean="0"/>
              <a:t>”, que alude a la cualidad de moldeable o “dar forma”.</a:t>
            </a:r>
          </a:p>
          <a:p>
            <a:r>
              <a:rPr lang="es-AR" dirty="0" smtClean="0"/>
              <a:t>Es el resultante de la mezcla de cemento con áridos y agua.</a:t>
            </a:r>
          </a:p>
          <a:p>
            <a:endParaRPr lang="es-AR" dirty="0" smtClean="0"/>
          </a:p>
          <a:p>
            <a:endParaRPr lang="es-AR" dirty="0"/>
          </a:p>
        </p:txBody>
      </p:sp>
      <p:pic>
        <p:nvPicPr>
          <p:cNvPr id="4" name="Imagen 3"/>
          <p:cNvPicPr>
            <a:picLocks noChangeAspect="1"/>
          </p:cNvPicPr>
          <p:nvPr/>
        </p:nvPicPr>
        <p:blipFill rotWithShape="1">
          <a:blip r:embed="rId2"/>
          <a:srcRect l="20470" t="34287" r="56566" b="10959"/>
          <a:stretch/>
        </p:blipFill>
        <p:spPr>
          <a:xfrm>
            <a:off x="8233380" y="1335108"/>
            <a:ext cx="3563668" cy="4777158"/>
          </a:xfrm>
          <a:prstGeom prst="rect">
            <a:avLst/>
          </a:prstGeom>
        </p:spPr>
      </p:pic>
    </p:spTree>
    <p:extLst>
      <p:ext uri="{BB962C8B-B14F-4D97-AF65-F5344CB8AC3E}">
        <p14:creationId xmlns:p14="http://schemas.microsoft.com/office/powerpoint/2010/main" val="42614011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42919" y="636989"/>
            <a:ext cx="8911687" cy="1280890"/>
          </a:xfrm>
        </p:spPr>
        <p:txBody>
          <a:bodyPr/>
          <a:lstStyle/>
          <a:p>
            <a:r>
              <a:rPr lang="es-AR" sz="3200" dirty="0" smtClean="0"/>
              <a:t>CONSTITUYENTES DEL HORMIGÓN</a:t>
            </a:r>
            <a:r>
              <a:rPr lang="es-AR" dirty="0" smtClean="0"/>
              <a:t/>
            </a:r>
            <a:br>
              <a:rPr lang="es-AR" dirty="0" smtClean="0"/>
            </a:br>
            <a:endParaRPr lang="es-AR" dirty="0"/>
          </a:p>
        </p:txBody>
      </p:sp>
      <p:sp>
        <p:nvSpPr>
          <p:cNvPr id="3" name="Marcador de contenido 2"/>
          <p:cNvSpPr>
            <a:spLocks noGrp="1"/>
          </p:cNvSpPr>
          <p:nvPr>
            <p:ph idx="1"/>
          </p:nvPr>
        </p:nvSpPr>
        <p:spPr>
          <a:xfrm>
            <a:off x="1391476" y="1583555"/>
            <a:ext cx="7868433" cy="4947780"/>
          </a:xfrm>
        </p:spPr>
        <p:txBody>
          <a:bodyPr>
            <a:normAutofit fontScale="92500" lnSpcReduction="10000"/>
          </a:bodyPr>
          <a:lstStyle/>
          <a:p>
            <a:r>
              <a:rPr lang="es-AR" sz="1500" b="1" dirty="0" smtClean="0"/>
              <a:t>Cemento:</a:t>
            </a:r>
            <a:r>
              <a:rPr lang="es-AR" sz="1500" dirty="0"/>
              <a:t> </a:t>
            </a:r>
            <a:r>
              <a:rPr lang="es-AR" sz="1500" dirty="0" smtClean="0"/>
              <a:t>Su materia prima es la piedra caliza. El cemento en un ligante hidráulico o sustancia que mezclada con el agua se convierte en una pasta moldeable con propiedades adherentes y es capaz de endurecer ya sea estando expuesta al aire libre como debajo del agua. No se disuelve en el agua. </a:t>
            </a:r>
            <a:endParaRPr lang="es-AR" sz="1500" b="1" dirty="0" smtClean="0"/>
          </a:p>
          <a:p>
            <a:r>
              <a:rPr lang="es-AR" sz="1500" b="1" dirty="0" smtClean="0"/>
              <a:t>Agua: </a:t>
            </a:r>
            <a:r>
              <a:rPr lang="es-AR" sz="1500" dirty="0" smtClean="0"/>
              <a:t>permite la hidratación del cemento y es indispensable para asegurar la trabajabilidad y la buena compactación del hormigón. Se debe utilizar agua potable </a:t>
            </a:r>
            <a:endParaRPr lang="es-AR" sz="1500" b="1" dirty="0" smtClean="0"/>
          </a:p>
          <a:p>
            <a:r>
              <a:rPr lang="es-AR" sz="1500" b="1" dirty="0" smtClean="0"/>
              <a:t>Áridos:</a:t>
            </a:r>
            <a:r>
              <a:rPr lang="es-AR" sz="1500" dirty="0" smtClean="0"/>
              <a:t> proceden de la desintegración o trituración, natural o artificial, de rocas. Estos agregados son el elemento mayoritario ya que representan del 80 al 90 % del peso total del hormigón.</a:t>
            </a:r>
          </a:p>
          <a:p>
            <a:pPr>
              <a:buFont typeface="Wingdings" panose="05000000000000000000" pitchFamily="2" charset="2"/>
              <a:buChar char="§"/>
            </a:pPr>
            <a:r>
              <a:rPr lang="es-AR" sz="1500" b="1" dirty="0" smtClean="0"/>
              <a:t>árido grueso o grava</a:t>
            </a:r>
            <a:r>
              <a:rPr lang="es-AR" sz="1500" dirty="0" smtClean="0"/>
              <a:t>: tamaño superior a 5mm. Colocado en exceso afecta la trabajabilidad. </a:t>
            </a:r>
          </a:p>
          <a:p>
            <a:pPr>
              <a:buFont typeface="Wingdings" panose="05000000000000000000" pitchFamily="2" charset="2"/>
              <a:buChar char="§"/>
            </a:pPr>
            <a:r>
              <a:rPr lang="es-AR" sz="1500" b="1" dirty="0" smtClean="0"/>
              <a:t>árido fino o arena</a:t>
            </a:r>
            <a:r>
              <a:rPr lang="es-AR" sz="1500" dirty="0" smtClean="0"/>
              <a:t>: tamaño inferior a 5mm. Colocado en exceso perjudica la resistencia.</a:t>
            </a:r>
          </a:p>
          <a:p>
            <a:pPr>
              <a:buFont typeface="Wingdings" panose="05000000000000000000" pitchFamily="2" charset="2"/>
              <a:buChar char="§"/>
            </a:pPr>
            <a:r>
              <a:rPr lang="es-AR" sz="1500" dirty="0" smtClean="0"/>
              <a:t>Se debe lograr la máxima compacidad es decir que la cantidad de huecos dejada por los agregados sea mínima. Su influencia en la resistencia esta dada por su resistencia, forma, textura, limpieza superficial y absorción.</a:t>
            </a:r>
          </a:p>
          <a:p>
            <a:r>
              <a:rPr lang="es-AR" sz="1500" dirty="0" smtClean="0"/>
              <a:t>Para poder modificar algunas de las características o comportamiento del hormigón, se pueden añadir aditivos: colorantes, aceleradores, retardadores de fraguado, fluidificantes, impermeabilizantes, etc.</a:t>
            </a:r>
            <a:endParaRPr lang="es-AR" sz="1500" dirty="0"/>
          </a:p>
          <a:p>
            <a:pPr marL="0" indent="0">
              <a:buNone/>
            </a:pPr>
            <a:endParaRPr lang="es-AR" dirty="0" smtClean="0"/>
          </a:p>
          <a:p>
            <a:endParaRPr lang="es-AR" dirty="0" smtClean="0"/>
          </a:p>
          <a:p>
            <a:pPr marL="0" indent="0">
              <a:buNone/>
            </a:pPr>
            <a:endParaRPr lang="es-AR" dirty="0" smtClean="0"/>
          </a:p>
          <a:p>
            <a:pPr marL="0" indent="0">
              <a:buNone/>
            </a:pPr>
            <a:endParaRPr lang="es-AR" dirty="0" smtClean="0"/>
          </a:p>
          <a:p>
            <a:endParaRPr lang="es-AR" b="1" dirty="0"/>
          </a:p>
        </p:txBody>
      </p:sp>
      <p:pic>
        <p:nvPicPr>
          <p:cNvPr id="4" name="Imagen 3"/>
          <p:cNvPicPr>
            <a:picLocks noChangeAspect="1"/>
          </p:cNvPicPr>
          <p:nvPr/>
        </p:nvPicPr>
        <p:blipFill rotWithShape="1">
          <a:blip r:embed="rId2"/>
          <a:srcRect l="31754" t="29005" r="30929" b="22051"/>
          <a:stretch/>
        </p:blipFill>
        <p:spPr>
          <a:xfrm>
            <a:off x="9725996" y="214039"/>
            <a:ext cx="1857220" cy="1369516"/>
          </a:xfrm>
          <a:prstGeom prst="rect">
            <a:avLst/>
          </a:prstGeom>
        </p:spPr>
      </p:pic>
      <p:pic>
        <p:nvPicPr>
          <p:cNvPr id="5" name="Imagen 4"/>
          <p:cNvPicPr>
            <a:picLocks noChangeAspect="1"/>
          </p:cNvPicPr>
          <p:nvPr/>
        </p:nvPicPr>
        <p:blipFill rotWithShape="1">
          <a:blip r:embed="rId3"/>
          <a:srcRect l="24627" t="26188" r="34592" b="18530"/>
          <a:stretch/>
        </p:blipFill>
        <p:spPr>
          <a:xfrm>
            <a:off x="9710455" y="1960740"/>
            <a:ext cx="1841679" cy="1403610"/>
          </a:xfrm>
          <a:prstGeom prst="rect">
            <a:avLst/>
          </a:prstGeom>
        </p:spPr>
      </p:pic>
      <p:pic>
        <p:nvPicPr>
          <p:cNvPr id="6" name="Imagen 5"/>
          <p:cNvPicPr>
            <a:picLocks noChangeAspect="1"/>
          </p:cNvPicPr>
          <p:nvPr/>
        </p:nvPicPr>
        <p:blipFill rotWithShape="1">
          <a:blip r:embed="rId4"/>
          <a:srcRect l="28783" t="31294" r="38886" b="29093"/>
          <a:stretch/>
        </p:blipFill>
        <p:spPr>
          <a:xfrm>
            <a:off x="9725996" y="3809022"/>
            <a:ext cx="1857220" cy="1279384"/>
          </a:xfrm>
          <a:prstGeom prst="rect">
            <a:avLst/>
          </a:prstGeom>
        </p:spPr>
      </p:pic>
      <p:pic>
        <p:nvPicPr>
          <p:cNvPr id="7" name="Imagen 6"/>
          <p:cNvPicPr>
            <a:picLocks noChangeAspect="1"/>
          </p:cNvPicPr>
          <p:nvPr/>
        </p:nvPicPr>
        <p:blipFill rotWithShape="1">
          <a:blip r:embed="rId5"/>
          <a:srcRect l="30121" t="24779" r="27563" b="28566"/>
          <a:stretch/>
        </p:blipFill>
        <p:spPr>
          <a:xfrm>
            <a:off x="9712722" y="5479470"/>
            <a:ext cx="1868226" cy="1158049"/>
          </a:xfrm>
          <a:prstGeom prst="rect">
            <a:avLst/>
          </a:prstGeom>
        </p:spPr>
      </p:pic>
    </p:spTree>
    <p:extLst>
      <p:ext uri="{BB962C8B-B14F-4D97-AF65-F5344CB8AC3E}">
        <p14:creationId xmlns:p14="http://schemas.microsoft.com/office/powerpoint/2010/main" val="1256834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90163" y="224865"/>
            <a:ext cx="10190967" cy="1280890"/>
          </a:xfrm>
        </p:spPr>
        <p:txBody>
          <a:bodyPr>
            <a:normAutofit/>
          </a:bodyPr>
          <a:lstStyle/>
          <a:p>
            <a:r>
              <a:rPr lang="es-AR" sz="3200" dirty="0" smtClean="0"/>
              <a:t>CARACTERÍSTICAS DEL HORMIGÓN FRESCO</a:t>
            </a:r>
            <a:endParaRPr lang="es-AR" sz="3200" dirty="0"/>
          </a:p>
        </p:txBody>
      </p:sp>
      <p:sp>
        <p:nvSpPr>
          <p:cNvPr id="3" name="Marcador de contenido 2"/>
          <p:cNvSpPr>
            <a:spLocks noGrp="1"/>
          </p:cNvSpPr>
          <p:nvPr>
            <p:ph idx="1"/>
          </p:nvPr>
        </p:nvSpPr>
        <p:spPr>
          <a:xfrm>
            <a:off x="450760" y="1388772"/>
            <a:ext cx="11101589" cy="4821478"/>
          </a:xfrm>
        </p:spPr>
        <p:txBody>
          <a:bodyPr>
            <a:noAutofit/>
          </a:bodyPr>
          <a:lstStyle/>
          <a:p>
            <a:pPr algn="just"/>
            <a:r>
              <a:rPr lang="es-AR" sz="1050" b="1" dirty="0" smtClean="0"/>
              <a:t>UNIFORMIDAD: </a:t>
            </a:r>
            <a:r>
              <a:rPr lang="es-AR" sz="1050" dirty="0" smtClean="0"/>
              <a:t>debe ser mantenida durante el mezclado, colocación y compactación, para lograr un hormigón de propiedades físico-mecánicas  y de durabilidad homogéneas en toda su masa. Es modificada por los fenómenos de segregación y exudación. </a:t>
            </a:r>
            <a:r>
              <a:rPr lang="es-AR" sz="1050" dirty="0"/>
              <a:t>Se dice del material que tiene las mismas propiedades en todos los puntos. En el hormigón fresco se consigue mediante un buen amasado </a:t>
            </a:r>
            <a:r>
              <a:rPr lang="es-AR" sz="1050" dirty="0" smtClean="0"/>
              <a:t>y es necesaria para que el </a:t>
            </a:r>
            <a:r>
              <a:rPr lang="es-AR" sz="1050" dirty="0" err="1" smtClean="0"/>
              <a:t>hormigó</a:t>
            </a:r>
            <a:r>
              <a:rPr lang="es-AR" sz="1050" dirty="0" smtClean="0"/>
              <a:t> llegue a todas las partes del encofrado.</a:t>
            </a:r>
          </a:p>
          <a:p>
            <a:pPr algn="just">
              <a:buFont typeface="Wingdings" panose="05000000000000000000" pitchFamily="2" charset="2"/>
              <a:buChar char="§"/>
            </a:pPr>
            <a:r>
              <a:rPr lang="es-AR" sz="1050" b="1" dirty="0" smtClean="0"/>
              <a:t>Segregación: </a:t>
            </a:r>
            <a:r>
              <a:rPr lang="es-AR" sz="1050" dirty="0" smtClean="0"/>
              <a:t>Separación de los constituyentes de una mezcla heterogénea de modo que la distribución de tamaños de las partículas componenetes deja de ser uniforme. Puede disminuirse con la selección de una granulometría adecuada y un manejo cuidadoso del material.</a:t>
            </a:r>
          </a:p>
          <a:p>
            <a:pPr algn="just">
              <a:buFont typeface="Wingdings" panose="05000000000000000000" pitchFamily="2" charset="2"/>
              <a:buChar char="§"/>
            </a:pPr>
            <a:r>
              <a:rPr lang="es-AR" sz="1050" b="1" dirty="0" smtClean="0"/>
              <a:t>Exudación: </a:t>
            </a:r>
            <a:r>
              <a:rPr lang="es-AR" sz="1050" dirty="0" smtClean="0"/>
              <a:t>Forma especial de segregación en la que parte del agua de amasado tiende a ascender hacia la superficie del hormigón recién colocado.</a:t>
            </a:r>
          </a:p>
          <a:p>
            <a:pPr algn="just"/>
            <a:r>
              <a:rPr lang="es-AR" sz="1050" b="1" dirty="0" smtClean="0"/>
              <a:t>TRABAJABILIDAD: </a:t>
            </a:r>
            <a:r>
              <a:rPr lang="es-AR" sz="1050" dirty="0" smtClean="0"/>
              <a:t>propiedad que determina la facilidad y homogeneidad con la que se puede mezclar, transportar, colocar en los enconfrados compactar y acabar la mezcla con la mínima segregación de los componentes. </a:t>
            </a:r>
          </a:p>
          <a:p>
            <a:pPr algn="just"/>
            <a:r>
              <a:rPr lang="es-AR" sz="1050" b="1" dirty="0" smtClean="0"/>
              <a:t>CONTRACCIÓN: </a:t>
            </a:r>
            <a:r>
              <a:rPr lang="es-AR" sz="1050" dirty="0" smtClean="0"/>
              <a:t>la mezcla se contrae debido a la reducción del volumen original de agua por combinación química.</a:t>
            </a:r>
          </a:p>
          <a:p>
            <a:pPr algn="just"/>
            <a:r>
              <a:rPr lang="es-AR" sz="1050" dirty="0" smtClean="0"/>
              <a:t> Durante </a:t>
            </a:r>
            <a:r>
              <a:rPr lang="es-AR" sz="1050" dirty="0"/>
              <a:t>la </a:t>
            </a:r>
            <a:r>
              <a:rPr lang="es-AR" sz="1050" dirty="0" smtClean="0"/>
              <a:t>hidratación </a:t>
            </a:r>
            <a:r>
              <a:rPr lang="es-AR" sz="1050" dirty="0"/>
              <a:t>del cemento, se produce desprendimiento de calor que si no se disipa con la misma rapidez con que se produce, queda un remanente que al acumularse incrementa la temperatura de la masa. El calentamiento del hormigón lo expande, de manera que al enfriarse posteriormente sufre un contracción que genera esfuerzos de tensión capaces de agrietarlo</a:t>
            </a:r>
            <a:r>
              <a:rPr lang="es-AR" sz="1050" dirty="0" smtClean="0"/>
              <a:t>.</a:t>
            </a:r>
          </a:p>
          <a:p>
            <a:pPr algn="just"/>
            <a:r>
              <a:rPr lang="es-AR" sz="1050" b="1" dirty="0" smtClean="0"/>
              <a:t>CONSISTENCIA : </a:t>
            </a:r>
            <a:r>
              <a:rPr lang="es-AR" sz="1050" dirty="0" smtClean="0"/>
              <a:t>movilidad relativa o capacidad de fluir de un hormigón fresco. El indicador habitual es el asentamiento y puede ser estimado mediante diversos método como el cono de </a:t>
            </a:r>
            <a:r>
              <a:rPr lang="es-AR" sz="1050" dirty="0" err="1"/>
              <a:t>A</a:t>
            </a:r>
            <a:r>
              <a:rPr lang="es-AR" sz="1050" dirty="0" err="1" smtClean="0"/>
              <a:t>brams</a:t>
            </a:r>
            <a:r>
              <a:rPr lang="es-AR" sz="1050" dirty="0" smtClean="0"/>
              <a:t>, Mesa de </a:t>
            </a:r>
            <a:r>
              <a:rPr lang="es-AR" sz="1050" dirty="0" err="1"/>
              <a:t>G</a:t>
            </a:r>
            <a:r>
              <a:rPr lang="es-AR" sz="1050" dirty="0" err="1" smtClean="0"/>
              <a:t>raff</a:t>
            </a:r>
            <a:r>
              <a:rPr lang="es-AR" sz="1050" dirty="0" smtClean="0"/>
              <a:t> y ensayo de </a:t>
            </a:r>
            <a:r>
              <a:rPr lang="es-AR" sz="1050" dirty="0" err="1"/>
              <a:t>V</a:t>
            </a:r>
            <a:r>
              <a:rPr lang="es-AR" sz="1050" dirty="0" err="1" smtClean="0"/>
              <a:t>ebe</a:t>
            </a:r>
            <a:r>
              <a:rPr lang="es-AR" sz="1050" dirty="0" smtClean="0"/>
              <a:t>. Se pueden utilizar aditivos para mejorar la fluidez del hormigón ya que no debe agregarse agua. </a:t>
            </a:r>
          </a:p>
          <a:p>
            <a:pPr algn="just"/>
            <a:r>
              <a:rPr lang="es-AR" sz="1050" b="1" dirty="0" smtClean="0"/>
              <a:t>COHESIÓN: </a:t>
            </a:r>
            <a:r>
              <a:rPr lang="es-AR" sz="1050" dirty="0" smtClean="0"/>
              <a:t> a medida que se incorpora agua en una mezcla la humectación creciente de las partículas da lugar a un efecto lubricante favorable que simultáneamente provee cohesión y movilidad. Existe un punto en el cual el aumento del contenido de agua comienza a ser desfavorable. Por ello para consistencias de hormigones fluidas y muy fluidas se requiere del empleo de un aditivo químico superfluidificantes que permiten mantener la cohesión de la mezcla.</a:t>
            </a:r>
          </a:p>
          <a:p>
            <a:pPr algn="just"/>
            <a:r>
              <a:rPr lang="es-AR" sz="1050" b="1" dirty="0" smtClean="0"/>
              <a:t> TIXOTROPÍA: </a:t>
            </a:r>
            <a:r>
              <a:rPr lang="es-AR" sz="1050" dirty="0" smtClean="0"/>
              <a:t>propiedad que le permite rigidizarse en un período breve mientras esta en reposo, pero adquirir una mejor viscosidad al ser agitado mecánicamente. Permite el traslado y la colocación de la mezcla en los moldes antes de que comience el fraguado y endurecimiento </a:t>
            </a:r>
          </a:p>
          <a:p>
            <a:pPr algn="just"/>
            <a:r>
              <a:rPr lang="es-AR" sz="1050" b="1" dirty="0" smtClean="0"/>
              <a:t>COMPACIDAD</a:t>
            </a:r>
            <a:r>
              <a:rPr lang="es-AR" sz="1050" dirty="0" smtClean="0"/>
              <a:t>: hace referencia a la capacidad de acomodamiento que tienen las partículas de los ingredientes sólidos que lo componen. Una compactación adecuada es esencial para la durabilidad del hormigón</a:t>
            </a:r>
          </a:p>
          <a:p>
            <a:pPr algn="just"/>
            <a:r>
              <a:rPr lang="es-AR" sz="1050" b="1" dirty="0" smtClean="0"/>
              <a:t>FRAGUADO: </a:t>
            </a:r>
            <a:r>
              <a:rPr lang="es-AR" sz="1050" dirty="0" smtClean="0"/>
              <a:t>período durante el cual la mezcla pasa de estado líquido a sólido. Todavía o tiene resistencia mecánica, mantiene su homogeneidad y ya no permite su transporte sin que se modifiquen sus condiciones finales .</a:t>
            </a:r>
          </a:p>
        </p:txBody>
      </p:sp>
      <p:sp>
        <p:nvSpPr>
          <p:cNvPr id="5" name="CuadroTexto 4"/>
          <p:cNvSpPr txBox="1"/>
          <p:nvPr/>
        </p:nvSpPr>
        <p:spPr>
          <a:xfrm>
            <a:off x="1790163" y="749400"/>
            <a:ext cx="9762186" cy="461665"/>
          </a:xfrm>
          <a:prstGeom prst="rect">
            <a:avLst/>
          </a:prstGeom>
          <a:noFill/>
        </p:spPr>
        <p:txBody>
          <a:bodyPr wrap="square" rtlCol="0">
            <a:spAutoFit/>
          </a:bodyPr>
          <a:lstStyle/>
          <a:p>
            <a:pPr algn="just"/>
            <a:r>
              <a:rPr lang="es-AR" sz="1200" dirty="0"/>
              <a:t>El estado fresco se define como el tiempo que transcurre entre el momento que se ponen en contacto el agua y cemento hasta que el hormigón empieza a rigidizarse o </a:t>
            </a:r>
            <a:r>
              <a:rPr lang="es-AR" sz="1200" b="1" dirty="0"/>
              <a:t>fraguar.</a:t>
            </a:r>
            <a:r>
              <a:rPr lang="es-AR" sz="1200" dirty="0"/>
              <a:t> Su masa posee plasticidad y tiene la facultad de poder moldearse.</a:t>
            </a:r>
          </a:p>
        </p:txBody>
      </p:sp>
    </p:spTree>
    <p:extLst>
      <p:ext uri="{BB962C8B-B14F-4D97-AF65-F5344CB8AC3E}">
        <p14:creationId xmlns:p14="http://schemas.microsoft.com/office/powerpoint/2010/main" val="4153710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58396" y="149287"/>
            <a:ext cx="10642264" cy="593970"/>
          </a:xfrm>
        </p:spPr>
        <p:txBody>
          <a:bodyPr>
            <a:normAutofit/>
          </a:bodyPr>
          <a:lstStyle/>
          <a:p>
            <a:r>
              <a:rPr lang="es-AR" sz="3200" dirty="0"/>
              <a:t>CARACTERÍSTICAS DEL HORMIGÓN ENDURECIDO</a:t>
            </a:r>
          </a:p>
        </p:txBody>
      </p:sp>
      <p:sp>
        <p:nvSpPr>
          <p:cNvPr id="3" name="Marcador de contenido 2"/>
          <p:cNvSpPr>
            <a:spLocks noGrp="1"/>
          </p:cNvSpPr>
          <p:nvPr>
            <p:ph idx="1"/>
          </p:nvPr>
        </p:nvSpPr>
        <p:spPr>
          <a:xfrm>
            <a:off x="1216279" y="1292226"/>
            <a:ext cx="10786830" cy="5435400"/>
          </a:xfrm>
        </p:spPr>
        <p:txBody>
          <a:bodyPr>
            <a:normAutofit fontScale="92500" lnSpcReduction="10000"/>
          </a:bodyPr>
          <a:lstStyle/>
          <a:p>
            <a:pPr marL="0" indent="0">
              <a:buNone/>
            </a:pPr>
            <a:endParaRPr lang="es-AR" sz="1400" dirty="0" smtClean="0"/>
          </a:p>
          <a:p>
            <a:r>
              <a:rPr lang="es-AR" sz="1400" b="1" dirty="0" smtClean="0"/>
              <a:t>RESISTENCIA MECÁNICA</a:t>
            </a:r>
            <a:r>
              <a:rPr lang="es-AR" sz="1400" dirty="0" smtClean="0"/>
              <a:t>: Valor que caracteriza a un hormigón por su resistencia a la compresión. Depende principalmente de dos factores: la relación agua /cemento y el grado de compactación. Con mayor relación a/c bajan las resistencias </a:t>
            </a:r>
          </a:p>
          <a:p>
            <a:endParaRPr lang="es-AR" sz="1400" dirty="0" smtClean="0"/>
          </a:p>
          <a:p>
            <a:endParaRPr lang="es-AR" sz="1400" dirty="0" smtClean="0"/>
          </a:p>
          <a:p>
            <a:endParaRPr lang="es-AR" sz="1400" dirty="0" smtClean="0"/>
          </a:p>
          <a:p>
            <a:endParaRPr lang="es-AR" sz="1400" dirty="0"/>
          </a:p>
          <a:p>
            <a:endParaRPr lang="es-AR" sz="1400" dirty="0" smtClean="0"/>
          </a:p>
          <a:p>
            <a:r>
              <a:rPr lang="es-AR" sz="1400" b="1" dirty="0" smtClean="0"/>
              <a:t>DURABILIDAD</a:t>
            </a:r>
            <a:r>
              <a:rPr lang="es-AR" sz="1400" dirty="0" smtClean="0"/>
              <a:t>: es la capacidad del hormigón endurecido de soportar las agresiones del medio ambiente y otros factores sin deteriorarse. Debe asegurar su integridad y la de las armaduras a lo largo de toda la vida en servicio. La armadura debe tener un recubrimiento mínimo de hormigón que se indica en tablas.</a:t>
            </a:r>
          </a:p>
          <a:p>
            <a:r>
              <a:rPr lang="es-AR" sz="1400" b="1" dirty="0" smtClean="0"/>
              <a:t>IMPERMEABILIDAD:  </a:t>
            </a:r>
            <a:r>
              <a:rPr lang="es-AR" sz="1400" dirty="0" smtClean="0"/>
              <a:t>característica ligada a la durabilidad, presente en hormigones compactos y uniformes donde no hayan quedado en la masa bolsones de aire por donde puedan ingresar elementos agresivos.</a:t>
            </a:r>
          </a:p>
          <a:p>
            <a:r>
              <a:rPr lang="es-AR" sz="1400" b="1" dirty="0" smtClean="0"/>
              <a:t>ESTABILIDAD DIMENSIONAL</a:t>
            </a:r>
            <a:r>
              <a:rPr lang="es-AR" sz="1400" dirty="0" smtClean="0"/>
              <a:t>: capacidad del hormigón de mantener los cambios dimensionales dentro de ciertos límites para que sus efectos no resulten perjudiciales. Se produce: contracción por fraguado, contracción por secado o retracción, variaciones de origen térmico, variaciones producidas por cargas instantáneas o por cargas permanentes.</a:t>
            </a:r>
          </a:p>
          <a:p>
            <a:r>
              <a:rPr lang="es-AR" sz="1400" b="1" dirty="0" smtClean="0"/>
              <a:t>RESISTENCIA AL FUEGO</a:t>
            </a:r>
            <a:r>
              <a:rPr lang="es-AR" sz="1400" dirty="0" smtClean="0"/>
              <a:t>: el hormigón solo adquiere temperaturas elevadas bajo acción prolongada ya que resiste la acción del fuego  1a 3 horas sin protección extra. La resistencia a la compresión disminuye aproximadamente un 60% con temperatura a 400 – 500 </a:t>
            </a:r>
            <a:r>
              <a:rPr lang="es-AR" sz="1400" dirty="0" err="1" smtClean="0"/>
              <a:t>ºC</a:t>
            </a:r>
            <a:r>
              <a:rPr lang="es-AR" sz="1400" dirty="0" smtClean="0"/>
              <a:t> y la tensión de fluencia del acero desciende a 200ºC.</a:t>
            </a:r>
            <a:r>
              <a:rPr lang="es-AR" sz="1400" dirty="0"/>
              <a:t> </a:t>
            </a:r>
            <a:r>
              <a:rPr lang="es-AR" sz="1400" dirty="0" smtClean="0"/>
              <a:t>Los recubrimientos mínimos de las armaduras deben aumentar para la protección contra el fuego por cada 30min de aumento a la resistencia al fuego: 10mm en tabiques, vigas y columnas y en losas 5mm.</a:t>
            </a:r>
          </a:p>
        </p:txBody>
      </p:sp>
      <p:pic>
        <p:nvPicPr>
          <p:cNvPr id="4" name="Imagen 3"/>
          <p:cNvPicPr>
            <a:picLocks noChangeAspect="1"/>
          </p:cNvPicPr>
          <p:nvPr/>
        </p:nvPicPr>
        <p:blipFill rotWithShape="1">
          <a:blip r:embed="rId2"/>
          <a:srcRect l="42345" t="29181" r="46866" b="59903"/>
          <a:stretch/>
        </p:blipFill>
        <p:spPr>
          <a:xfrm>
            <a:off x="1940491" y="2239089"/>
            <a:ext cx="1403797" cy="798490"/>
          </a:xfrm>
          <a:prstGeom prst="rect">
            <a:avLst/>
          </a:prstGeom>
        </p:spPr>
      </p:pic>
      <p:sp>
        <p:nvSpPr>
          <p:cNvPr id="6" name="CuadroTexto 5"/>
          <p:cNvSpPr txBox="1"/>
          <p:nvPr/>
        </p:nvSpPr>
        <p:spPr>
          <a:xfrm>
            <a:off x="1558396" y="3217157"/>
            <a:ext cx="3232597" cy="276999"/>
          </a:xfrm>
          <a:prstGeom prst="rect">
            <a:avLst/>
          </a:prstGeom>
          <a:noFill/>
        </p:spPr>
        <p:txBody>
          <a:bodyPr wrap="square" rtlCol="0">
            <a:spAutoFit/>
          </a:bodyPr>
          <a:lstStyle/>
          <a:p>
            <a:r>
              <a:rPr lang="es-AR" sz="1200" dirty="0" smtClean="0"/>
              <a:t>Ecuación de </a:t>
            </a:r>
            <a:r>
              <a:rPr lang="es-AR" sz="1200" dirty="0" err="1"/>
              <a:t>D</a:t>
            </a:r>
            <a:r>
              <a:rPr lang="es-AR" sz="1200" dirty="0" err="1" smtClean="0"/>
              <a:t>uff</a:t>
            </a:r>
            <a:r>
              <a:rPr lang="es-AR" sz="1200" dirty="0" smtClean="0"/>
              <a:t> </a:t>
            </a:r>
            <a:r>
              <a:rPr lang="es-AR" sz="1200" dirty="0" err="1" smtClean="0"/>
              <a:t>Abrams</a:t>
            </a:r>
            <a:r>
              <a:rPr lang="es-AR" sz="1200" dirty="0" smtClean="0"/>
              <a:t> </a:t>
            </a:r>
            <a:endParaRPr lang="es-AR" sz="1200" dirty="0"/>
          </a:p>
        </p:txBody>
      </p:sp>
      <p:pic>
        <p:nvPicPr>
          <p:cNvPr id="7" name="Imagen 6"/>
          <p:cNvPicPr>
            <a:picLocks noChangeAspect="1"/>
          </p:cNvPicPr>
          <p:nvPr/>
        </p:nvPicPr>
        <p:blipFill rotWithShape="1">
          <a:blip r:embed="rId3"/>
          <a:srcRect l="42543" t="70555" r="42114" b="18530"/>
          <a:stretch/>
        </p:blipFill>
        <p:spPr>
          <a:xfrm>
            <a:off x="4305579" y="2188820"/>
            <a:ext cx="1996225" cy="798491"/>
          </a:xfrm>
          <a:prstGeom prst="rect">
            <a:avLst/>
          </a:prstGeom>
        </p:spPr>
      </p:pic>
      <p:sp>
        <p:nvSpPr>
          <p:cNvPr id="8" name="CuadroTexto 7"/>
          <p:cNvSpPr txBox="1"/>
          <p:nvPr/>
        </p:nvSpPr>
        <p:spPr>
          <a:xfrm>
            <a:off x="4305579" y="3200903"/>
            <a:ext cx="3232597" cy="276999"/>
          </a:xfrm>
          <a:prstGeom prst="rect">
            <a:avLst/>
          </a:prstGeom>
          <a:noFill/>
        </p:spPr>
        <p:txBody>
          <a:bodyPr wrap="square" rtlCol="0">
            <a:spAutoFit/>
          </a:bodyPr>
          <a:lstStyle/>
          <a:p>
            <a:r>
              <a:rPr lang="es-AR" sz="1200" dirty="0" smtClean="0"/>
              <a:t>Fórmula de Rene </a:t>
            </a:r>
            <a:r>
              <a:rPr lang="es-AR" sz="1200" dirty="0" err="1" smtClean="0"/>
              <a:t>Feret</a:t>
            </a:r>
            <a:r>
              <a:rPr lang="es-AR" sz="1200" dirty="0" smtClean="0"/>
              <a:t> </a:t>
            </a:r>
            <a:endParaRPr lang="es-AR" sz="1200" dirty="0"/>
          </a:p>
        </p:txBody>
      </p:sp>
      <p:sp>
        <p:nvSpPr>
          <p:cNvPr id="9" name="CuadroTexto 8"/>
          <p:cNvSpPr txBox="1"/>
          <p:nvPr/>
        </p:nvSpPr>
        <p:spPr>
          <a:xfrm>
            <a:off x="3493694" y="2588066"/>
            <a:ext cx="3232597" cy="276999"/>
          </a:xfrm>
          <a:prstGeom prst="rect">
            <a:avLst/>
          </a:prstGeom>
          <a:noFill/>
        </p:spPr>
        <p:txBody>
          <a:bodyPr wrap="square" rtlCol="0">
            <a:spAutoFit/>
          </a:bodyPr>
          <a:lstStyle/>
          <a:p>
            <a:r>
              <a:rPr lang="es-AR" sz="1200" dirty="0" smtClean="0"/>
              <a:t> </a:t>
            </a:r>
            <a:endParaRPr lang="es-AR" sz="1200" dirty="0"/>
          </a:p>
        </p:txBody>
      </p:sp>
      <p:sp>
        <p:nvSpPr>
          <p:cNvPr id="10" name="CuadroTexto 9"/>
          <p:cNvSpPr txBox="1"/>
          <p:nvPr/>
        </p:nvSpPr>
        <p:spPr>
          <a:xfrm>
            <a:off x="6609694" y="2365102"/>
            <a:ext cx="3232597" cy="646331"/>
          </a:xfrm>
          <a:prstGeom prst="rect">
            <a:avLst/>
          </a:prstGeom>
          <a:noFill/>
        </p:spPr>
        <p:txBody>
          <a:bodyPr wrap="square" rtlCol="0">
            <a:spAutoFit/>
          </a:bodyPr>
          <a:lstStyle/>
          <a:p>
            <a:r>
              <a:rPr lang="es-AR" sz="1200" dirty="0" smtClean="0"/>
              <a:t>La resistencia se ve influenciada por la relación agua cemento y por grado de compactación. </a:t>
            </a:r>
            <a:endParaRPr lang="es-AR" sz="1200" dirty="0"/>
          </a:p>
        </p:txBody>
      </p:sp>
      <p:sp>
        <p:nvSpPr>
          <p:cNvPr id="12" name="CuadroTexto 11"/>
          <p:cNvSpPr txBox="1"/>
          <p:nvPr/>
        </p:nvSpPr>
        <p:spPr>
          <a:xfrm>
            <a:off x="1780117" y="645895"/>
            <a:ext cx="9659155" cy="646331"/>
          </a:xfrm>
          <a:prstGeom prst="rect">
            <a:avLst/>
          </a:prstGeom>
          <a:noFill/>
        </p:spPr>
        <p:txBody>
          <a:bodyPr wrap="square" rtlCol="0">
            <a:spAutoFit/>
          </a:bodyPr>
          <a:lstStyle/>
          <a:p>
            <a:r>
              <a:rPr lang="es-AR" sz="1200" dirty="0"/>
              <a:t>La resistencia y durabilidad del hormigón endurecido dependen principalmente de una buena preparación, de un desencofrado perfecto y una compactación adecuada. El proceso de endurecimiento comienza cuando la mezcla adquiere estado sólido y continua durante años.</a:t>
            </a:r>
          </a:p>
        </p:txBody>
      </p:sp>
    </p:spTree>
    <p:extLst>
      <p:ext uri="{BB962C8B-B14F-4D97-AF65-F5344CB8AC3E}">
        <p14:creationId xmlns:p14="http://schemas.microsoft.com/office/powerpoint/2010/main" val="3007151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dirty="0" smtClean="0"/>
              <a:t>DOSIFICACIÓN</a:t>
            </a:r>
            <a:endParaRPr lang="es-AR" dirty="0"/>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1796" t="16816" r="18794" b="12283"/>
          <a:stretch/>
        </p:blipFill>
        <p:spPr bwMode="auto">
          <a:xfrm>
            <a:off x="7177825" y="1027348"/>
            <a:ext cx="5014175" cy="3364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2653047" y="1240321"/>
            <a:ext cx="4430333" cy="3970318"/>
          </a:xfrm>
          <a:prstGeom prst="rect">
            <a:avLst/>
          </a:prstGeom>
          <a:noFill/>
        </p:spPr>
        <p:txBody>
          <a:bodyPr wrap="square" rtlCol="0">
            <a:spAutoFit/>
          </a:bodyPr>
          <a:lstStyle/>
          <a:p>
            <a:r>
              <a:rPr lang="es-ES" dirty="0" smtClean="0"/>
              <a:t>1- Definición del Módulo de Finura (MF) de acuerdo a los porcentajes de los Agregados</a:t>
            </a:r>
          </a:p>
          <a:p>
            <a:endParaRPr lang="es-ES" dirty="0" smtClean="0"/>
          </a:p>
          <a:p>
            <a:r>
              <a:rPr lang="es-ES" dirty="0" smtClean="0"/>
              <a:t>2-Definición del Asentamiento seleccionado </a:t>
            </a:r>
          </a:p>
          <a:p>
            <a:endParaRPr lang="es-ES" dirty="0"/>
          </a:p>
          <a:p>
            <a:r>
              <a:rPr lang="es-ES" dirty="0" smtClean="0"/>
              <a:t>3- Extraemos la demanda de Agua</a:t>
            </a:r>
          </a:p>
          <a:p>
            <a:endParaRPr lang="es-ES" dirty="0"/>
          </a:p>
          <a:p>
            <a:r>
              <a:rPr lang="es-ES" dirty="0" smtClean="0"/>
              <a:t>4-Determinación de la Resistencia de Diseño de la Mezcla </a:t>
            </a:r>
          </a:p>
          <a:p>
            <a:endParaRPr lang="es-ES" dirty="0"/>
          </a:p>
          <a:p>
            <a:endParaRPr lang="es-ES" dirty="0"/>
          </a:p>
          <a:p>
            <a:endParaRPr lang="es-ES" dirty="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4529" t="41857" r="24693" b="31734"/>
          <a:stretch/>
        </p:blipFill>
        <p:spPr bwMode="auto">
          <a:xfrm>
            <a:off x="3069892" y="4575376"/>
            <a:ext cx="7542299" cy="2205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5062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dirty="0" smtClean="0"/>
              <a:t>DOSIFICACIÓN</a:t>
            </a:r>
            <a:endParaRPr lang="es-AR" dirty="0"/>
          </a:p>
        </p:txBody>
      </p:sp>
      <p:sp>
        <p:nvSpPr>
          <p:cNvPr id="4" name="3 CuadroTexto"/>
          <p:cNvSpPr txBox="1"/>
          <p:nvPr/>
        </p:nvSpPr>
        <p:spPr>
          <a:xfrm>
            <a:off x="2653047" y="1240321"/>
            <a:ext cx="4430333" cy="5170646"/>
          </a:xfrm>
          <a:prstGeom prst="rect">
            <a:avLst/>
          </a:prstGeom>
          <a:noFill/>
        </p:spPr>
        <p:txBody>
          <a:bodyPr wrap="square" rtlCol="0">
            <a:spAutoFit/>
          </a:bodyPr>
          <a:lstStyle/>
          <a:p>
            <a:r>
              <a:rPr lang="es-ES" dirty="0" smtClean="0"/>
              <a:t>5-Estimación de la relación a/c </a:t>
            </a:r>
            <a:r>
              <a:rPr lang="es-ES" dirty="0" err="1" smtClean="0"/>
              <a:t>máx</a:t>
            </a:r>
            <a:endParaRPr lang="es-ES" dirty="0" smtClean="0"/>
          </a:p>
          <a:p>
            <a:endParaRPr lang="es-ES" dirty="0"/>
          </a:p>
          <a:p>
            <a:r>
              <a:rPr lang="es-ES" dirty="0" smtClean="0"/>
              <a:t>6- Cálculo del C.U.C. (contenido unitario de cemento)</a:t>
            </a:r>
          </a:p>
          <a:p>
            <a:endParaRPr lang="es-ES" dirty="0"/>
          </a:p>
          <a:p>
            <a:r>
              <a:rPr lang="es-ES" dirty="0" smtClean="0"/>
              <a:t>C.U.C.=agua necesaria para 1m3</a:t>
            </a:r>
          </a:p>
          <a:p>
            <a:endParaRPr lang="es-ES" dirty="0" smtClean="0"/>
          </a:p>
          <a:p>
            <a:r>
              <a:rPr lang="es-ES" b="1" dirty="0" smtClean="0"/>
              <a:t>C.U.C</a:t>
            </a:r>
            <a:r>
              <a:rPr lang="es-ES" b="1" dirty="0"/>
              <a:t>.=agua </a:t>
            </a:r>
            <a:r>
              <a:rPr lang="es-ES" b="1" dirty="0" smtClean="0"/>
              <a:t>mezclado / a/c</a:t>
            </a:r>
            <a:endParaRPr lang="es-ES" b="1" dirty="0"/>
          </a:p>
          <a:p>
            <a:endParaRPr lang="es-ES" dirty="0" smtClean="0"/>
          </a:p>
          <a:p>
            <a:r>
              <a:rPr lang="es-ES" dirty="0" smtClean="0"/>
              <a:t>7-Definición de la cantidad de Agregados</a:t>
            </a:r>
          </a:p>
          <a:p>
            <a:endParaRPr lang="es-ES" dirty="0"/>
          </a:p>
          <a:p>
            <a:r>
              <a:rPr lang="es-ES" sz="1200" dirty="0" smtClean="0"/>
              <a:t>Porcentaje elegido de agregados *volumen restante</a:t>
            </a:r>
          </a:p>
          <a:p>
            <a:endParaRPr lang="es-ES" sz="1200" dirty="0"/>
          </a:p>
          <a:p>
            <a:r>
              <a:rPr lang="es-ES" sz="1200" dirty="0" smtClean="0"/>
              <a:t>Volumen restante= 1000 – (</a:t>
            </a:r>
            <a:r>
              <a:rPr lang="es-ES" sz="1200" dirty="0" err="1" smtClean="0"/>
              <a:t>CUC+Aire</a:t>
            </a:r>
            <a:r>
              <a:rPr lang="es-ES" sz="1200" dirty="0" err="1"/>
              <a:t>+</a:t>
            </a:r>
            <a:r>
              <a:rPr lang="es-ES" sz="1200" dirty="0" err="1" smtClean="0"/>
              <a:t>Agua</a:t>
            </a:r>
            <a:r>
              <a:rPr lang="es-ES" sz="1200" dirty="0" smtClean="0"/>
              <a:t>)</a:t>
            </a:r>
          </a:p>
          <a:p>
            <a:endParaRPr lang="es-ES" sz="1200" dirty="0"/>
          </a:p>
          <a:p>
            <a:endParaRPr lang="es-ES" sz="1200" dirty="0"/>
          </a:p>
          <a:p>
            <a:endParaRPr lang="es-ES" dirty="0" smtClean="0"/>
          </a:p>
          <a:p>
            <a:endParaRPr lang="es-ES" dirty="0"/>
          </a:p>
          <a:p>
            <a:endParaRPr lang="es-E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391" t="13909" r="23189" b="15141"/>
          <a:stretch/>
        </p:blipFill>
        <p:spPr bwMode="auto">
          <a:xfrm>
            <a:off x="6817003" y="269504"/>
            <a:ext cx="5374998" cy="3800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152" t="20423" r="45559" b="41901"/>
          <a:stretch/>
        </p:blipFill>
        <p:spPr bwMode="auto">
          <a:xfrm>
            <a:off x="8251066" y="4069723"/>
            <a:ext cx="3940935" cy="2756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2245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52768" y="649868"/>
            <a:ext cx="8911687" cy="1280890"/>
          </a:xfrm>
        </p:spPr>
        <p:txBody>
          <a:bodyPr>
            <a:normAutofit/>
          </a:bodyPr>
          <a:lstStyle/>
          <a:p>
            <a:r>
              <a:rPr lang="es-AR" sz="3200" dirty="0" smtClean="0"/>
              <a:t>CONTROL DE CALIDAD</a:t>
            </a:r>
            <a:endParaRPr lang="es-AR" sz="3200" dirty="0"/>
          </a:p>
        </p:txBody>
      </p:sp>
      <p:sp>
        <p:nvSpPr>
          <p:cNvPr id="3" name="Marcador de contenido 2"/>
          <p:cNvSpPr>
            <a:spLocks noGrp="1"/>
          </p:cNvSpPr>
          <p:nvPr>
            <p:ph idx="1"/>
          </p:nvPr>
        </p:nvSpPr>
        <p:spPr>
          <a:xfrm>
            <a:off x="953037" y="1455313"/>
            <a:ext cx="10551575" cy="5048337"/>
          </a:xfrm>
        </p:spPr>
        <p:txBody>
          <a:bodyPr/>
          <a:lstStyle/>
          <a:p>
            <a:r>
              <a:rPr lang="es-AR" sz="1400" b="1" dirty="0" smtClean="0"/>
              <a:t>CONTROL DE RESISTENCIA</a:t>
            </a:r>
            <a:r>
              <a:rPr lang="es-AR" sz="1400" dirty="0" smtClean="0"/>
              <a:t>: se realiza para comprobar la resistencia a rotura a compresión del hormigón utilizado. </a:t>
            </a:r>
            <a:r>
              <a:rPr lang="es-AR" sz="1400" dirty="0"/>
              <a:t>S</a:t>
            </a:r>
            <a:r>
              <a:rPr lang="es-AR" sz="1400" dirty="0" smtClean="0"/>
              <a:t>e toman muestras de hormigón fresco en probetas cilíndricas normalizadas y se ensayan a rotura por compresión en laboratorio a 28dias. Se llenan las probetas en tres capas de 1/3 de la altura del molde, a cada capa se la compacta con 25 golpes de varilla. Luego se golpean los costados del molde suavemente, finalmente se enrasa el borde superior de la probeta y se almacena en obra por 24hs. Transcurrido el tiempo se desmoldan y transportan a laboratorio para su curado donde se almacenan en una pileta en condiciones normalizadas hasta el momento de ensayo. Deben hacerse por lo menos dos probetas de cada pastón.</a:t>
            </a:r>
          </a:p>
          <a:p>
            <a:r>
              <a:rPr lang="es-AR" sz="1400" b="1" dirty="0" smtClean="0"/>
              <a:t>CONTROL DE CONSISTENCIA: </a:t>
            </a:r>
            <a:r>
              <a:rPr lang="es-AR" sz="1400" dirty="0" smtClean="0"/>
              <a:t>se coloca el molde sobre la plancha de apoyo horizontal. El operador se para sobre las pisaderas evitando el movimiento del molde durante el llenado y llena el molde en tres capas de aproximadamente el mismo volumen y se apisona cada capa con golpes de varilla. la capa inferior se llena aproximadamente 7cm de altura y la capa media hasta 16 aproximadamente, luego se enrasa la superficie de la capa superior y se levanta el molde en dirección vertical sin perjudicar el hormigón. Una vez levantado el molde se mide inmediatamente la disminución de la altura del hormigón moldeado respecto del molde  </a:t>
            </a:r>
          </a:p>
          <a:p>
            <a:r>
              <a:rPr lang="es-AR" sz="1400" b="1" dirty="0" smtClean="0"/>
              <a:t>MESA DE GRAFF</a:t>
            </a:r>
            <a:r>
              <a:rPr lang="es-AR" sz="1400" dirty="0" smtClean="0"/>
              <a:t>: es el apropiado para ensayar mezclas de hormigón con alta y muy alta trabajabilidad. Se compone de una mesa doble recubierta en chapa galvanizada. El ensayo consiste en introducir hormigón en un cono centrado sobre la superficie que luego de sacudirlo 15 veces se deja fluir sobre la mesa evaluando su trabajabilidad.</a:t>
            </a:r>
          </a:p>
          <a:p>
            <a:r>
              <a:rPr lang="es-AR" sz="1400" b="1" dirty="0" smtClean="0"/>
              <a:t>ENSAYO DE VEBE: </a:t>
            </a:r>
            <a:r>
              <a:rPr lang="es-AR" sz="1400" dirty="0" smtClean="0"/>
              <a:t>consiste en medir el tiempo necesario para </a:t>
            </a:r>
            <a:r>
              <a:rPr lang="es-AR" sz="1400" dirty="0" err="1" smtClean="0"/>
              <a:t>remoldear</a:t>
            </a:r>
            <a:r>
              <a:rPr lang="es-AR" sz="1400" dirty="0" smtClean="0"/>
              <a:t> mediante vibración una masa de hormigón en forma troncocónica y transformarla en una forma cilíndrica. Resulta adecuado para hormigones de poca fluidez y constituye un complemento de la medición del asentamiento del cono. </a:t>
            </a:r>
          </a:p>
          <a:p>
            <a:endParaRPr lang="es-AR" sz="1400" dirty="0"/>
          </a:p>
          <a:p>
            <a:endParaRPr lang="es-AR" sz="1400" dirty="0" smtClean="0"/>
          </a:p>
          <a:p>
            <a:pPr marL="0" indent="0">
              <a:buNone/>
            </a:pPr>
            <a:endParaRPr lang="es-AR" sz="1400" dirty="0" smtClean="0"/>
          </a:p>
          <a:p>
            <a:endParaRPr lang="es-AR" dirty="0"/>
          </a:p>
        </p:txBody>
      </p:sp>
    </p:spTree>
    <p:extLst>
      <p:ext uri="{BB962C8B-B14F-4D97-AF65-F5344CB8AC3E}">
        <p14:creationId xmlns:p14="http://schemas.microsoft.com/office/powerpoint/2010/main" val="3920243178"/>
      </p:ext>
    </p:extLst>
  </p:cSld>
  <p:clrMapOvr>
    <a:masterClrMapping/>
  </p:clrMapOvr>
  <p:timing>
    <p:tnLst>
      <p:par>
        <p:cTn id="1" dur="indefinite" restart="never" nodeType="tmRoot"/>
      </p:par>
    </p:tnLst>
  </p:timing>
</p:sld>
</file>

<file path=ppt/theme/theme1.xml><?xml version="1.0" encoding="utf-8"?>
<a:theme xmlns:a="http://schemas.openxmlformats.org/drawingml/2006/main" name="Espiral">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377</TotalTime>
  <Words>1614</Words>
  <Application>Microsoft Office PowerPoint</Application>
  <PresentationFormat>Panorámica</PresentationFormat>
  <Paragraphs>81</Paragraphs>
  <Slides>8</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Arial</vt:lpstr>
      <vt:lpstr>Century Gothic</vt:lpstr>
      <vt:lpstr>Wingdings</vt:lpstr>
      <vt:lpstr>Wingdings 3</vt:lpstr>
      <vt:lpstr>Espiral</vt:lpstr>
      <vt:lpstr>TECNOLOGÍA DEL HORMIGÓN</vt:lpstr>
      <vt:lpstr>HORMIGÓN</vt:lpstr>
      <vt:lpstr>CONSTITUYENTES DEL HORMIGÓN </vt:lpstr>
      <vt:lpstr>CARACTERÍSTICAS DEL HORMIGÓN FRESCO</vt:lpstr>
      <vt:lpstr>CARACTERÍSTICAS DEL HORMIGÓN ENDURECIDO</vt:lpstr>
      <vt:lpstr>DOSIFICACIÓN</vt:lpstr>
      <vt:lpstr>DOSIFICACIÓN</vt:lpstr>
      <vt:lpstr>CONTROL DE CALIDAD</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TECNOLOGÍA DEL HORMIGÓN</dc:title>
  <dc:creator>giulianaa</dc:creator>
  <cp:lastModifiedBy>Luciana</cp:lastModifiedBy>
  <cp:revision>47</cp:revision>
  <dcterms:created xsi:type="dcterms:W3CDTF">2016-05-28T20:07:31Z</dcterms:created>
  <dcterms:modified xsi:type="dcterms:W3CDTF">2016-05-31T10:34:46Z</dcterms:modified>
</cp:coreProperties>
</file>