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1" r:id="rId5"/>
    <p:sldId id="262" r:id="rId6"/>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D03AF67A-FBDA-47B5-A5EE-968B47AB2C93}" type="datetimeFigureOut">
              <a:rPr lang="es-ES" smtClean="0"/>
              <a:t>05/06/2016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47E022A-B6ED-473E-A43A-3EA03C1B27DC}" type="slidenum">
              <a:rPr lang="es-ES" smtClean="0"/>
              <a:t>‹Nº›</a:t>
            </a:fld>
            <a:endParaRPr lang="es-ES"/>
          </a:p>
        </p:txBody>
      </p:sp>
    </p:spTree>
    <p:extLst>
      <p:ext uri="{BB962C8B-B14F-4D97-AF65-F5344CB8AC3E}">
        <p14:creationId xmlns:p14="http://schemas.microsoft.com/office/powerpoint/2010/main" val="690966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D03AF67A-FBDA-47B5-A5EE-968B47AB2C93}" type="datetimeFigureOut">
              <a:rPr lang="es-ES" smtClean="0"/>
              <a:t>05/06/2016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47E022A-B6ED-473E-A43A-3EA03C1B27DC}" type="slidenum">
              <a:rPr lang="es-ES" smtClean="0"/>
              <a:t>‹Nº›</a:t>
            </a:fld>
            <a:endParaRPr lang="es-ES"/>
          </a:p>
        </p:txBody>
      </p:sp>
    </p:spTree>
    <p:extLst>
      <p:ext uri="{BB962C8B-B14F-4D97-AF65-F5344CB8AC3E}">
        <p14:creationId xmlns:p14="http://schemas.microsoft.com/office/powerpoint/2010/main" val="1846731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D03AF67A-FBDA-47B5-A5EE-968B47AB2C93}" type="datetimeFigureOut">
              <a:rPr lang="es-ES" smtClean="0"/>
              <a:t>05/06/2016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47E022A-B6ED-473E-A43A-3EA03C1B27DC}" type="slidenum">
              <a:rPr lang="es-ES" smtClean="0"/>
              <a:t>‹Nº›</a:t>
            </a:fld>
            <a:endParaRPr lang="es-ES"/>
          </a:p>
        </p:txBody>
      </p:sp>
    </p:spTree>
    <p:extLst>
      <p:ext uri="{BB962C8B-B14F-4D97-AF65-F5344CB8AC3E}">
        <p14:creationId xmlns:p14="http://schemas.microsoft.com/office/powerpoint/2010/main" val="2563072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D03AF67A-FBDA-47B5-A5EE-968B47AB2C93}" type="datetimeFigureOut">
              <a:rPr lang="es-ES" smtClean="0"/>
              <a:t>05/06/2016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47E022A-B6ED-473E-A43A-3EA03C1B27DC}" type="slidenum">
              <a:rPr lang="es-ES" smtClean="0"/>
              <a:t>‹Nº›</a:t>
            </a:fld>
            <a:endParaRPr lang="es-ES"/>
          </a:p>
        </p:txBody>
      </p:sp>
    </p:spTree>
    <p:extLst>
      <p:ext uri="{BB962C8B-B14F-4D97-AF65-F5344CB8AC3E}">
        <p14:creationId xmlns:p14="http://schemas.microsoft.com/office/powerpoint/2010/main" val="3165127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D03AF67A-FBDA-47B5-A5EE-968B47AB2C93}" type="datetimeFigureOut">
              <a:rPr lang="es-ES" smtClean="0"/>
              <a:t>05/06/2016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47E022A-B6ED-473E-A43A-3EA03C1B27DC}" type="slidenum">
              <a:rPr lang="es-ES" smtClean="0"/>
              <a:t>‹Nº›</a:t>
            </a:fld>
            <a:endParaRPr lang="es-ES"/>
          </a:p>
        </p:txBody>
      </p:sp>
    </p:spTree>
    <p:extLst>
      <p:ext uri="{BB962C8B-B14F-4D97-AF65-F5344CB8AC3E}">
        <p14:creationId xmlns:p14="http://schemas.microsoft.com/office/powerpoint/2010/main" val="401157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D03AF67A-FBDA-47B5-A5EE-968B47AB2C93}" type="datetimeFigureOut">
              <a:rPr lang="es-ES" smtClean="0"/>
              <a:t>05/06/2016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47E022A-B6ED-473E-A43A-3EA03C1B27DC}" type="slidenum">
              <a:rPr lang="es-ES" smtClean="0"/>
              <a:t>‹Nº›</a:t>
            </a:fld>
            <a:endParaRPr lang="es-ES"/>
          </a:p>
        </p:txBody>
      </p:sp>
    </p:spTree>
    <p:extLst>
      <p:ext uri="{BB962C8B-B14F-4D97-AF65-F5344CB8AC3E}">
        <p14:creationId xmlns:p14="http://schemas.microsoft.com/office/powerpoint/2010/main" val="1981168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D03AF67A-FBDA-47B5-A5EE-968B47AB2C93}" type="datetimeFigureOut">
              <a:rPr lang="es-ES" smtClean="0"/>
              <a:t>05/06/2016</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C47E022A-B6ED-473E-A43A-3EA03C1B27DC}" type="slidenum">
              <a:rPr lang="es-ES" smtClean="0"/>
              <a:t>‹Nº›</a:t>
            </a:fld>
            <a:endParaRPr lang="es-ES"/>
          </a:p>
        </p:txBody>
      </p:sp>
    </p:spTree>
    <p:extLst>
      <p:ext uri="{BB962C8B-B14F-4D97-AF65-F5344CB8AC3E}">
        <p14:creationId xmlns:p14="http://schemas.microsoft.com/office/powerpoint/2010/main" val="2817205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D03AF67A-FBDA-47B5-A5EE-968B47AB2C93}" type="datetimeFigureOut">
              <a:rPr lang="es-ES" smtClean="0"/>
              <a:t>05/06/2016</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C47E022A-B6ED-473E-A43A-3EA03C1B27DC}" type="slidenum">
              <a:rPr lang="es-ES" smtClean="0"/>
              <a:t>‹Nº›</a:t>
            </a:fld>
            <a:endParaRPr lang="es-ES"/>
          </a:p>
        </p:txBody>
      </p:sp>
    </p:spTree>
    <p:extLst>
      <p:ext uri="{BB962C8B-B14F-4D97-AF65-F5344CB8AC3E}">
        <p14:creationId xmlns:p14="http://schemas.microsoft.com/office/powerpoint/2010/main" val="979279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03AF67A-FBDA-47B5-A5EE-968B47AB2C93}" type="datetimeFigureOut">
              <a:rPr lang="es-ES" smtClean="0"/>
              <a:t>05/06/2016</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C47E022A-B6ED-473E-A43A-3EA03C1B27DC}" type="slidenum">
              <a:rPr lang="es-ES" smtClean="0"/>
              <a:t>‹Nº›</a:t>
            </a:fld>
            <a:endParaRPr lang="es-ES"/>
          </a:p>
        </p:txBody>
      </p:sp>
    </p:spTree>
    <p:extLst>
      <p:ext uri="{BB962C8B-B14F-4D97-AF65-F5344CB8AC3E}">
        <p14:creationId xmlns:p14="http://schemas.microsoft.com/office/powerpoint/2010/main" val="1221833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D03AF67A-FBDA-47B5-A5EE-968B47AB2C93}" type="datetimeFigureOut">
              <a:rPr lang="es-ES" smtClean="0"/>
              <a:t>05/06/2016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47E022A-B6ED-473E-A43A-3EA03C1B27DC}" type="slidenum">
              <a:rPr lang="es-ES" smtClean="0"/>
              <a:t>‹Nº›</a:t>
            </a:fld>
            <a:endParaRPr lang="es-ES"/>
          </a:p>
        </p:txBody>
      </p:sp>
    </p:spTree>
    <p:extLst>
      <p:ext uri="{BB962C8B-B14F-4D97-AF65-F5344CB8AC3E}">
        <p14:creationId xmlns:p14="http://schemas.microsoft.com/office/powerpoint/2010/main" val="3821891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D03AF67A-FBDA-47B5-A5EE-968B47AB2C93}" type="datetimeFigureOut">
              <a:rPr lang="es-ES" smtClean="0"/>
              <a:t>05/06/2016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47E022A-B6ED-473E-A43A-3EA03C1B27DC}" type="slidenum">
              <a:rPr lang="es-ES" smtClean="0"/>
              <a:t>‹Nº›</a:t>
            </a:fld>
            <a:endParaRPr lang="es-ES"/>
          </a:p>
        </p:txBody>
      </p:sp>
    </p:spTree>
    <p:extLst>
      <p:ext uri="{BB962C8B-B14F-4D97-AF65-F5344CB8AC3E}">
        <p14:creationId xmlns:p14="http://schemas.microsoft.com/office/powerpoint/2010/main" val="3702162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3AF67A-FBDA-47B5-A5EE-968B47AB2C93}" type="datetimeFigureOut">
              <a:rPr lang="es-ES" smtClean="0"/>
              <a:t>05/06/2016</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E022A-B6ED-473E-A43A-3EA03C1B27DC}" type="slidenum">
              <a:rPr lang="es-ES" smtClean="0"/>
              <a:t>‹Nº›</a:t>
            </a:fld>
            <a:endParaRPr lang="es-ES"/>
          </a:p>
        </p:txBody>
      </p:sp>
    </p:spTree>
    <p:extLst>
      <p:ext uri="{BB962C8B-B14F-4D97-AF65-F5344CB8AC3E}">
        <p14:creationId xmlns:p14="http://schemas.microsoft.com/office/powerpoint/2010/main" val="39164925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5.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image" Target="../media/image23.jpeg"/><Relationship Id="rId3" Type="http://schemas.openxmlformats.org/officeDocument/2006/relationships/image" Target="../media/image13.PNG"/><Relationship Id="rId7" Type="http://schemas.openxmlformats.org/officeDocument/2006/relationships/image" Target="../media/image17.jpeg"/><Relationship Id="rId12" Type="http://schemas.openxmlformats.org/officeDocument/2006/relationships/image" Target="../media/image22.jpeg"/><Relationship Id="rId2" Type="http://schemas.openxmlformats.org/officeDocument/2006/relationships/image" Target="../media/image12.PNG"/><Relationship Id="rId1" Type="http://schemas.openxmlformats.org/officeDocument/2006/relationships/slideLayout" Target="../slideLayouts/slideLayout5.xml"/><Relationship Id="rId6" Type="http://schemas.openxmlformats.org/officeDocument/2006/relationships/image" Target="../media/image16.jpeg"/><Relationship Id="rId11" Type="http://schemas.openxmlformats.org/officeDocument/2006/relationships/image" Target="../media/image21.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419" b="1" dirty="0"/>
              <a:t>TECNOLOGÍA DEL HORMIGÓN</a:t>
            </a:r>
            <a:endParaRPr lang="es-ES" b="1" dirty="0"/>
          </a:p>
        </p:txBody>
      </p:sp>
      <p:sp>
        <p:nvSpPr>
          <p:cNvPr id="3" name="2 Subtítulo"/>
          <p:cNvSpPr>
            <a:spLocks noGrp="1"/>
          </p:cNvSpPr>
          <p:nvPr>
            <p:ph type="subTitle" idx="1"/>
          </p:nvPr>
        </p:nvSpPr>
        <p:spPr>
          <a:xfrm>
            <a:off x="1371600" y="4653136"/>
            <a:ext cx="6400800" cy="1752600"/>
          </a:xfrm>
        </p:spPr>
        <p:txBody>
          <a:bodyPr>
            <a:noAutofit/>
          </a:bodyPr>
          <a:lstStyle/>
          <a:p>
            <a:r>
              <a:rPr lang="es-419" sz="2000" dirty="0"/>
              <a:t>María Belén Encrenaz</a:t>
            </a:r>
          </a:p>
          <a:p>
            <a:r>
              <a:rPr lang="es-419" sz="2000" dirty="0"/>
              <a:t>Florencia Ginestar</a:t>
            </a:r>
          </a:p>
          <a:p>
            <a:r>
              <a:rPr lang="es-419" sz="2000" dirty="0"/>
              <a:t>Paula Otta </a:t>
            </a:r>
          </a:p>
          <a:p>
            <a:r>
              <a:rPr lang="es-419" sz="2000" dirty="0"/>
              <a:t>Josefina Perales</a:t>
            </a:r>
            <a:endParaRPr lang="es-ES" sz="2000" dirty="0"/>
          </a:p>
        </p:txBody>
      </p:sp>
      <p:sp>
        <p:nvSpPr>
          <p:cNvPr id="4" name="1 Título"/>
          <p:cNvSpPr txBox="1">
            <a:spLocks/>
          </p:cNvSpPr>
          <p:nvPr/>
        </p:nvSpPr>
        <p:spPr>
          <a:xfrm>
            <a:off x="1187624" y="1628800"/>
            <a:ext cx="6768752"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419" sz="2800" dirty="0"/>
              <a:t>DISEÑO ESTRUCTURAL III</a:t>
            </a:r>
            <a:endParaRPr lang="es-ES" sz="2800" dirty="0"/>
          </a:p>
        </p:txBody>
      </p:sp>
      <p:cxnSp>
        <p:nvCxnSpPr>
          <p:cNvPr id="6" name="Conector recto 5"/>
          <p:cNvCxnSpPr/>
          <p:nvPr/>
        </p:nvCxnSpPr>
        <p:spPr>
          <a:xfrm>
            <a:off x="899592" y="3717032"/>
            <a:ext cx="73768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Conector recto 7"/>
          <p:cNvCxnSpPr/>
          <p:nvPr/>
        </p:nvCxnSpPr>
        <p:spPr>
          <a:xfrm>
            <a:off x="899592" y="3789040"/>
            <a:ext cx="737686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6088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137320" y="1556792"/>
            <a:ext cx="8229600" cy="5328592"/>
          </a:xfrm>
        </p:spPr>
        <p:txBody>
          <a:bodyPr>
            <a:normAutofit/>
          </a:bodyPr>
          <a:lstStyle/>
          <a:p>
            <a:endParaRPr lang="es-419" dirty="0"/>
          </a:p>
          <a:p>
            <a:pPr marL="0" indent="0">
              <a:buNone/>
            </a:pPr>
            <a:endParaRPr lang="es-419" dirty="0"/>
          </a:p>
          <a:p>
            <a:pPr marL="0" indent="0">
              <a:buNone/>
            </a:pPr>
            <a:endParaRPr lang="es-419" dirty="0"/>
          </a:p>
          <a:p>
            <a:endParaRPr lang="es-419" sz="2800" dirty="0"/>
          </a:p>
          <a:p>
            <a:pPr marL="0" indent="0" algn="ctr">
              <a:buNone/>
            </a:pPr>
            <a:r>
              <a:rPr lang="es-ES" sz="1800" dirty="0"/>
              <a:t>hidratación</a:t>
            </a:r>
            <a:r>
              <a:rPr lang="es-419" sz="1800" dirty="0"/>
              <a:t> del cemento en contacto con el agua</a:t>
            </a:r>
          </a:p>
          <a:p>
            <a:pPr marL="0" indent="0" algn="ctr">
              <a:buNone/>
            </a:pPr>
            <a:endParaRPr lang="es-419" sz="1800" dirty="0"/>
          </a:p>
          <a:p>
            <a:pPr marL="0" indent="0" algn="ctr">
              <a:buNone/>
            </a:pPr>
            <a:r>
              <a:rPr lang="es-419" sz="1800" dirty="0"/>
              <a:t>reacciones químicas</a:t>
            </a:r>
          </a:p>
          <a:p>
            <a:pPr marL="0" indent="0" algn="ctr">
              <a:buNone/>
            </a:pPr>
            <a:endParaRPr lang="es-419" sz="1800" dirty="0"/>
          </a:p>
          <a:p>
            <a:pPr marL="0" indent="0" algn="ctr">
              <a:buNone/>
            </a:pPr>
            <a:r>
              <a:rPr lang="es-ES" sz="1800" dirty="0"/>
              <a:t>material</a:t>
            </a:r>
            <a:r>
              <a:rPr lang="es-419" sz="1800" dirty="0"/>
              <a:t> maleable (encofrado)</a:t>
            </a:r>
          </a:p>
          <a:p>
            <a:pPr marL="0" indent="0" algn="ctr">
              <a:buNone/>
            </a:pPr>
            <a:endParaRPr lang="es-419" sz="1800" dirty="0"/>
          </a:p>
          <a:p>
            <a:pPr marL="0" indent="0" algn="ctr">
              <a:buNone/>
            </a:pPr>
            <a:r>
              <a:rPr lang="es-ES" sz="1800" dirty="0"/>
              <a:t>proceso</a:t>
            </a:r>
            <a:r>
              <a:rPr lang="es-419" sz="1800" dirty="0"/>
              <a:t> de fraguado</a:t>
            </a:r>
          </a:p>
          <a:p>
            <a:pPr marL="0" indent="0" algn="ctr">
              <a:buNone/>
            </a:pPr>
            <a:endParaRPr lang="es-419" sz="1800" dirty="0"/>
          </a:p>
          <a:p>
            <a:pPr marL="0" indent="0" algn="ctr">
              <a:buNone/>
            </a:pPr>
            <a:r>
              <a:rPr lang="es-ES" sz="1800" dirty="0"/>
              <a:t>endurecimiento</a:t>
            </a:r>
            <a:r>
              <a:rPr lang="es-419" sz="1800" dirty="0"/>
              <a:t> de la mezcla</a:t>
            </a:r>
          </a:p>
          <a:p>
            <a:pPr marL="0" indent="0">
              <a:buNone/>
            </a:pPr>
            <a:endParaRPr lang="es-ES" dirty="0"/>
          </a:p>
        </p:txBody>
      </p:sp>
      <p:sp>
        <p:nvSpPr>
          <p:cNvPr id="2" name="1 Título"/>
          <p:cNvSpPr>
            <a:spLocks noGrp="1"/>
          </p:cNvSpPr>
          <p:nvPr>
            <p:ph type="title"/>
          </p:nvPr>
        </p:nvSpPr>
        <p:spPr>
          <a:xfrm>
            <a:off x="446856" y="0"/>
            <a:ext cx="8229600" cy="1143000"/>
          </a:xfrm>
        </p:spPr>
        <p:txBody>
          <a:bodyPr/>
          <a:lstStyle/>
          <a:p>
            <a:r>
              <a:rPr lang="es-419" dirty="0"/>
              <a:t>COMPONENTES</a:t>
            </a:r>
            <a:endParaRPr lang="es-ES" dirty="0"/>
          </a:p>
        </p:txBody>
      </p:sp>
      <p:cxnSp>
        <p:nvCxnSpPr>
          <p:cNvPr id="5" name="4 Conector recto de flecha"/>
          <p:cNvCxnSpPr/>
          <p:nvPr/>
        </p:nvCxnSpPr>
        <p:spPr>
          <a:xfrm>
            <a:off x="2905472" y="4077072"/>
            <a:ext cx="0" cy="432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8" name="7 Conector recto de flecha"/>
          <p:cNvCxnSpPr/>
          <p:nvPr/>
        </p:nvCxnSpPr>
        <p:spPr>
          <a:xfrm>
            <a:off x="2905472" y="4725144"/>
            <a:ext cx="0" cy="432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9" name="8 Conector recto de flecha"/>
          <p:cNvCxnSpPr/>
          <p:nvPr/>
        </p:nvCxnSpPr>
        <p:spPr>
          <a:xfrm>
            <a:off x="2905472" y="5373216"/>
            <a:ext cx="0" cy="432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0" name="9 Conector recto de flecha"/>
          <p:cNvCxnSpPr/>
          <p:nvPr/>
        </p:nvCxnSpPr>
        <p:spPr>
          <a:xfrm>
            <a:off x="2905472" y="6093344"/>
            <a:ext cx="0" cy="432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2" name="11 Rectángulo"/>
          <p:cNvSpPr/>
          <p:nvPr/>
        </p:nvSpPr>
        <p:spPr>
          <a:xfrm>
            <a:off x="182194" y="1196752"/>
            <a:ext cx="8856984" cy="1077218"/>
          </a:xfrm>
          <a:prstGeom prst="rect">
            <a:avLst/>
          </a:prstGeom>
        </p:spPr>
        <p:txBody>
          <a:bodyPr wrap="square">
            <a:spAutoFit/>
          </a:bodyPr>
          <a:lstStyle/>
          <a:p>
            <a:pPr algn="ctr"/>
            <a:r>
              <a:rPr lang="es-419" sz="3100" dirty="0"/>
              <a:t>El hormigón es el material resultante de la mezcla de </a:t>
            </a:r>
            <a:r>
              <a:rPr lang="es-419" sz="3200" b="1" dirty="0"/>
              <a:t>cemento</a:t>
            </a:r>
            <a:r>
              <a:rPr lang="es-419" sz="3200" dirty="0"/>
              <a:t>, </a:t>
            </a:r>
            <a:r>
              <a:rPr lang="es-419" sz="3200" b="1" dirty="0"/>
              <a:t>áridos y agua.</a:t>
            </a:r>
            <a:endParaRPr lang="es-419" sz="2000" b="1" dirty="0"/>
          </a:p>
        </p:txBody>
      </p:sp>
      <p:sp>
        <p:nvSpPr>
          <p:cNvPr id="15" name="14 Rectángulo"/>
          <p:cNvSpPr/>
          <p:nvPr/>
        </p:nvSpPr>
        <p:spPr>
          <a:xfrm>
            <a:off x="5724128" y="4442816"/>
            <a:ext cx="2952328" cy="16562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419" dirty="0"/>
              <a:t>Se puede modificar su comportamiento o características  añadiendo aditivos. </a:t>
            </a:r>
            <a:endParaRPr lang="es-ES" dirty="0"/>
          </a:p>
        </p:txBody>
      </p:sp>
      <p:sp>
        <p:nvSpPr>
          <p:cNvPr id="20" name="19 CuadroTexto"/>
          <p:cNvSpPr txBox="1"/>
          <p:nvPr/>
        </p:nvSpPr>
        <p:spPr>
          <a:xfrm>
            <a:off x="277835" y="2420888"/>
            <a:ext cx="8665702"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s-ES" dirty="0"/>
              <a:t>C</a:t>
            </a:r>
            <a:r>
              <a:rPr lang="es-419" dirty="0"/>
              <a:t>emento + agua= </a:t>
            </a:r>
            <a:r>
              <a:rPr lang="es-419" b="1" dirty="0"/>
              <a:t>pasta cementicia </a:t>
            </a:r>
          </a:p>
          <a:p>
            <a:r>
              <a:rPr lang="es-419" b="1" dirty="0"/>
              <a:t>			</a:t>
            </a:r>
            <a:r>
              <a:rPr lang="es-419" dirty="0"/>
              <a:t>+ áridos finos= </a:t>
            </a:r>
            <a:r>
              <a:rPr lang="es-419" b="1" dirty="0"/>
              <a:t>mortero </a:t>
            </a:r>
          </a:p>
          <a:p>
            <a:r>
              <a:rPr lang="es-419" b="1" dirty="0"/>
              <a:t>					</a:t>
            </a:r>
            <a:r>
              <a:rPr lang="es-419" dirty="0"/>
              <a:t>+ áridos gruesos = </a:t>
            </a:r>
            <a:r>
              <a:rPr lang="es-419" b="1" dirty="0"/>
              <a:t>Hº simple</a:t>
            </a:r>
          </a:p>
          <a:p>
            <a:r>
              <a:rPr lang="es-419" b="1" dirty="0"/>
              <a:t>							             </a:t>
            </a:r>
            <a:r>
              <a:rPr lang="es-419" dirty="0"/>
              <a:t>+acero= </a:t>
            </a:r>
            <a:r>
              <a:rPr lang="es-419" b="1" dirty="0"/>
              <a:t>HºAº</a:t>
            </a:r>
            <a:endParaRPr lang="es-ES" b="1" dirty="0"/>
          </a:p>
        </p:txBody>
      </p:sp>
      <p:sp>
        <p:nvSpPr>
          <p:cNvPr id="11" name="15 CuadroTexto"/>
          <p:cNvSpPr txBox="1"/>
          <p:nvPr/>
        </p:nvSpPr>
        <p:spPr>
          <a:xfrm>
            <a:off x="7076890" y="136014"/>
            <a:ext cx="2521573" cy="261610"/>
          </a:xfrm>
          <a:prstGeom prst="rect">
            <a:avLst/>
          </a:prstGeom>
          <a:noFill/>
        </p:spPr>
        <p:txBody>
          <a:bodyPr wrap="square" rtlCol="0">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00000"/>
              </a:lnSpc>
              <a:spcBef>
                <a:spcPts val="0"/>
              </a:spcBef>
              <a:spcAft>
                <a:spcPts val="0"/>
              </a:spcAft>
              <a:buClrTx/>
              <a:buSzTx/>
              <a:buFontTx/>
              <a:buNone/>
              <a:tabLst/>
              <a:defRPr/>
            </a:pPr>
            <a:r>
              <a:rPr lang="es-AR" sz="1050" b="1" kern="0" noProof="0" dirty="0">
                <a:solidFill>
                  <a:prstClr val="white">
                    <a:lumMod val="50000"/>
                  </a:prstClr>
                </a:solidFill>
              </a:rPr>
              <a:t>DIES III</a:t>
            </a:r>
            <a:r>
              <a:rPr kumimoji="0" lang="es-AR" sz="1050" b="1" i="0" u="none" strike="noStrike" kern="0" cap="none" spc="0" normalizeH="0" baseline="0" noProof="0" dirty="0">
                <a:ln>
                  <a:noFill/>
                </a:ln>
                <a:solidFill>
                  <a:prstClr val="white">
                    <a:lumMod val="50000"/>
                  </a:prstClr>
                </a:solidFill>
                <a:effectLst/>
                <a:uLnTx/>
                <a:uFillTx/>
              </a:rPr>
              <a:t>            FING          UNCUYO</a:t>
            </a:r>
            <a:endParaRPr kumimoji="0" lang="es-AR" sz="1050" b="1" i="0" u="none" strike="noStrike" kern="0" cap="none" spc="0" normalizeH="0" baseline="0" noProof="0" dirty="0">
              <a:ln>
                <a:noFill/>
              </a:ln>
              <a:solidFill>
                <a:prstClr val="white">
                  <a:lumMod val="50000"/>
                </a:prstClr>
              </a:solidFill>
              <a:effectLst/>
              <a:uLnTx/>
              <a:uFillTx/>
              <a:latin typeface="Arial" pitchFamily="34" charset="0"/>
              <a:cs typeface="Arial" pitchFamily="34" charset="0"/>
            </a:endParaRPr>
          </a:p>
        </p:txBody>
      </p:sp>
      <p:cxnSp>
        <p:nvCxnSpPr>
          <p:cNvPr id="13" name="Conector recto 12"/>
          <p:cNvCxnSpPr/>
          <p:nvPr/>
        </p:nvCxnSpPr>
        <p:spPr>
          <a:xfrm flipV="1">
            <a:off x="107752" y="861252"/>
            <a:ext cx="9036248" cy="35396"/>
          </a:xfrm>
          <a:prstGeom prst="line">
            <a:avLst/>
          </a:prstGeom>
        </p:spPr>
        <p:style>
          <a:lnRef idx="1">
            <a:schemeClr val="accent1"/>
          </a:lnRef>
          <a:fillRef idx="0">
            <a:schemeClr val="accent1"/>
          </a:fillRef>
          <a:effectRef idx="0">
            <a:schemeClr val="accent1"/>
          </a:effectRef>
          <a:fontRef idx="minor">
            <a:schemeClr val="tx1"/>
          </a:fontRef>
        </p:style>
      </p:cxnSp>
      <p:sp>
        <p:nvSpPr>
          <p:cNvPr id="14" name="15 CuadroTexto"/>
          <p:cNvSpPr txBox="1"/>
          <p:nvPr/>
        </p:nvSpPr>
        <p:spPr>
          <a:xfrm>
            <a:off x="156130" y="154124"/>
            <a:ext cx="2521573" cy="261610"/>
          </a:xfrm>
          <a:prstGeom prst="rect">
            <a:avLst/>
          </a:prstGeom>
          <a:noFill/>
        </p:spPr>
        <p:txBody>
          <a:bodyPr wrap="square" rtlCol="0">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00000"/>
              </a:lnSpc>
              <a:spcBef>
                <a:spcPts val="0"/>
              </a:spcBef>
              <a:spcAft>
                <a:spcPts val="0"/>
              </a:spcAft>
              <a:buClrTx/>
              <a:buSzTx/>
              <a:buFontTx/>
              <a:buNone/>
              <a:tabLst/>
              <a:defRPr/>
            </a:pPr>
            <a:r>
              <a:rPr lang="es-AR" sz="1050" b="1" kern="0" dirty="0">
                <a:solidFill>
                  <a:prstClr val="white">
                    <a:lumMod val="50000"/>
                  </a:prstClr>
                </a:solidFill>
              </a:rPr>
              <a:t>H</a:t>
            </a:r>
            <a:r>
              <a:rPr kumimoji="0" lang="es-AR" sz="1050" b="1" i="0" u="none" strike="noStrike" kern="0" cap="none" spc="0" normalizeH="0" baseline="0" noProof="0" dirty="0">
                <a:ln>
                  <a:noFill/>
                </a:ln>
                <a:solidFill>
                  <a:prstClr val="white">
                    <a:lumMod val="50000"/>
                  </a:prstClr>
                </a:solidFill>
                <a:effectLst/>
                <a:uLnTx/>
                <a:uFillTx/>
              </a:rPr>
              <a:t>ORMIGÓN</a:t>
            </a:r>
            <a:endParaRPr kumimoji="0" lang="es-AR" sz="1050" b="1" i="0" u="none" strike="noStrike" kern="0" cap="none" spc="0" normalizeH="0" baseline="0" noProof="0" dirty="0">
              <a:ln>
                <a:noFill/>
              </a:ln>
              <a:solidFill>
                <a:prstClr val="white">
                  <a:lumMod val="50000"/>
                </a:prstClr>
              </a:solidFill>
              <a:effectLst/>
              <a:uLnTx/>
              <a:uFillTx/>
              <a:latin typeface="Arial" pitchFamily="34" charset="0"/>
              <a:cs typeface="Arial" pitchFamily="34" charset="0"/>
            </a:endParaRPr>
          </a:p>
        </p:txBody>
      </p:sp>
    </p:spTree>
    <p:extLst>
      <p:ext uri="{BB962C8B-B14F-4D97-AF65-F5344CB8AC3E}">
        <p14:creationId xmlns:p14="http://schemas.microsoft.com/office/powerpoint/2010/main" val="3990948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144016"/>
            <a:ext cx="8229600" cy="836712"/>
          </a:xfrm>
        </p:spPr>
        <p:txBody>
          <a:bodyPr/>
          <a:lstStyle/>
          <a:p>
            <a:r>
              <a:rPr lang="es-AR" dirty="0"/>
              <a:t>PROPIEDADES MECÁNICAS</a:t>
            </a:r>
          </a:p>
        </p:txBody>
      </p:sp>
      <p:sp>
        <p:nvSpPr>
          <p:cNvPr id="3" name="2 Marcador de texto"/>
          <p:cNvSpPr>
            <a:spLocks noGrp="1"/>
          </p:cNvSpPr>
          <p:nvPr>
            <p:ph type="body" idx="1"/>
          </p:nvPr>
        </p:nvSpPr>
        <p:spPr>
          <a:xfrm>
            <a:off x="457200" y="692696"/>
            <a:ext cx="4040188" cy="639762"/>
          </a:xfrm>
        </p:spPr>
        <p:txBody>
          <a:bodyPr/>
          <a:lstStyle/>
          <a:p>
            <a:r>
              <a:rPr lang="es-AR" sz="2000" dirty="0"/>
              <a:t>HORMIGÓN FRESCO </a:t>
            </a:r>
          </a:p>
        </p:txBody>
      </p:sp>
      <p:sp>
        <p:nvSpPr>
          <p:cNvPr id="4" name="3 Marcador de contenido"/>
          <p:cNvSpPr>
            <a:spLocks noGrp="1"/>
          </p:cNvSpPr>
          <p:nvPr>
            <p:ph sz="half" idx="2"/>
          </p:nvPr>
        </p:nvSpPr>
        <p:spPr>
          <a:xfrm>
            <a:off x="1907704" y="1556792"/>
            <a:ext cx="4040188" cy="1152128"/>
          </a:xfrm>
        </p:spPr>
        <p:txBody>
          <a:bodyPr>
            <a:normAutofit/>
          </a:bodyPr>
          <a:lstStyle/>
          <a:p>
            <a:pPr>
              <a:buNone/>
            </a:pPr>
            <a:r>
              <a:rPr lang="es-AR" sz="1800" dirty="0"/>
              <a:t> - </a:t>
            </a:r>
            <a:r>
              <a:rPr lang="es-AR" sz="1800" dirty="0" err="1"/>
              <a:t>Trabajabilidad</a:t>
            </a:r>
            <a:r>
              <a:rPr lang="es-AR" sz="1800" dirty="0"/>
              <a:t>: cuán fácil </a:t>
            </a:r>
          </a:p>
          <a:p>
            <a:pPr>
              <a:buNone/>
            </a:pPr>
            <a:r>
              <a:rPr lang="es-AR" sz="1800" dirty="0"/>
              <a:t>puede distribuirse en el </a:t>
            </a:r>
          </a:p>
          <a:p>
            <a:pPr>
              <a:buNone/>
            </a:pPr>
            <a:r>
              <a:rPr lang="es-AR" sz="1800" dirty="0"/>
              <a:t>encofrado. </a:t>
            </a:r>
          </a:p>
          <a:p>
            <a:endParaRPr lang="es-AR" sz="1800" dirty="0"/>
          </a:p>
          <a:p>
            <a:endParaRPr lang="es-AR" sz="1800" dirty="0"/>
          </a:p>
        </p:txBody>
      </p:sp>
      <p:sp>
        <p:nvSpPr>
          <p:cNvPr id="5" name="4 Marcador de texto"/>
          <p:cNvSpPr>
            <a:spLocks noGrp="1"/>
          </p:cNvSpPr>
          <p:nvPr>
            <p:ph type="body" sz="quarter" idx="3"/>
          </p:nvPr>
        </p:nvSpPr>
        <p:spPr>
          <a:xfrm>
            <a:off x="5354761" y="692696"/>
            <a:ext cx="4041775" cy="639762"/>
          </a:xfrm>
        </p:spPr>
        <p:txBody>
          <a:bodyPr>
            <a:normAutofit/>
          </a:bodyPr>
          <a:lstStyle/>
          <a:p>
            <a:r>
              <a:rPr lang="es-AR" sz="2000" dirty="0"/>
              <a:t>HORMIGÓN ENDURECIDO</a:t>
            </a:r>
          </a:p>
        </p:txBody>
      </p:sp>
      <p:sp>
        <p:nvSpPr>
          <p:cNvPr id="6" name="5 Marcador de contenido"/>
          <p:cNvSpPr>
            <a:spLocks noGrp="1"/>
          </p:cNvSpPr>
          <p:nvPr>
            <p:ph sz="quarter" idx="4"/>
          </p:nvPr>
        </p:nvSpPr>
        <p:spPr>
          <a:xfrm>
            <a:off x="6084168" y="1340768"/>
            <a:ext cx="4041775" cy="3951288"/>
          </a:xfrm>
        </p:spPr>
        <p:txBody>
          <a:bodyPr>
            <a:noAutofit/>
          </a:bodyPr>
          <a:lstStyle/>
          <a:p>
            <a:pPr>
              <a:buNone/>
            </a:pPr>
            <a:r>
              <a:rPr lang="es-AR" sz="1800" dirty="0"/>
              <a:t>- Resistencia: </a:t>
            </a:r>
          </a:p>
          <a:p>
            <a:pPr>
              <a:buNone/>
            </a:pPr>
            <a:r>
              <a:rPr lang="es-AR" sz="1800" dirty="0"/>
              <a:t>compresión= 10*tracción.</a:t>
            </a:r>
          </a:p>
        </p:txBody>
      </p:sp>
      <p:pic>
        <p:nvPicPr>
          <p:cNvPr id="1026" name="Picture 2" descr="https://arelux.files.wordpress.com/2008/03/curalux.jpg"/>
          <p:cNvPicPr>
            <a:picLocks noChangeAspect="1" noChangeArrowheads="1"/>
          </p:cNvPicPr>
          <p:nvPr/>
        </p:nvPicPr>
        <p:blipFill>
          <a:blip r:embed="rId2" cstate="print"/>
          <a:srcRect/>
          <a:stretch>
            <a:fillRect/>
          </a:stretch>
        </p:blipFill>
        <p:spPr bwMode="auto">
          <a:xfrm>
            <a:off x="251520" y="1484784"/>
            <a:ext cx="1728192" cy="1182083"/>
          </a:xfrm>
          <a:prstGeom prst="rect">
            <a:avLst/>
          </a:prstGeom>
          <a:noFill/>
        </p:spPr>
      </p:pic>
      <p:sp>
        <p:nvSpPr>
          <p:cNvPr id="8" name="7 Rectángulo"/>
          <p:cNvSpPr/>
          <p:nvPr/>
        </p:nvSpPr>
        <p:spPr>
          <a:xfrm>
            <a:off x="1979712" y="3068960"/>
            <a:ext cx="2592288" cy="646331"/>
          </a:xfrm>
          <a:prstGeom prst="rect">
            <a:avLst/>
          </a:prstGeom>
        </p:spPr>
        <p:txBody>
          <a:bodyPr wrap="square">
            <a:spAutoFit/>
          </a:bodyPr>
          <a:lstStyle/>
          <a:p>
            <a:r>
              <a:rPr lang="es-AR" dirty="0"/>
              <a:t>- Homogeneidad: se logra </a:t>
            </a:r>
          </a:p>
          <a:p>
            <a:r>
              <a:rPr lang="es-AR" dirty="0"/>
              <a:t>con un buen amasado. </a:t>
            </a:r>
          </a:p>
        </p:txBody>
      </p:sp>
      <p:pic>
        <p:nvPicPr>
          <p:cNvPr id="1028" name="Picture 4" descr="http://3.bp.blogspot.com/-2OmaTpaWivc/VGtgLctLKfI/AAAAAAAAAUI/ZL4sgG6s6sE/s400/mortero.jpg"/>
          <p:cNvPicPr>
            <a:picLocks noChangeAspect="1" noChangeArrowheads="1"/>
          </p:cNvPicPr>
          <p:nvPr/>
        </p:nvPicPr>
        <p:blipFill>
          <a:blip r:embed="rId3" cstate="print"/>
          <a:srcRect/>
          <a:stretch>
            <a:fillRect/>
          </a:stretch>
        </p:blipFill>
        <p:spPr bwMode="auto">
          <a:xfrm>
            <a:off x="251520" y="3083361"/>
            <a:ext cx="1728192" cy="1785799"/>
          </a:xfrm>
          <a:prstGeom prst="rect">
            <a:avLst/>
          </a:prstGeom>
          <a:noFill/>
        </p:spPr>
      </p:pic>
      <p:sp>
        <p:nvSpPr>
          <p:cNvPr id="10" name="9 Rectángulo"/>
          <p:cNvSpPr/>
          <p:nvPr/>
        </p:nvSpPr>
        <p:spPr>
          <a:xfrm>
            <a:off x="1979712" y="5301208"/>
            <a:ext cx="4572000" cy="1200329"/>
          </a:xfrm>
          <a:prstGeom prst="rect">
            <a:avLst/>
          </a:prstGeom>
        </p:spPr>
        <p:txBody>
          <a:bodyPr>
            <a:spAutoFit/>
          </a:bodyPr>
          <a:lstStyle/>
          <a:p>
            <a:pPr>
              <a:buFontTx/>
              <a:buChar char="-"/>
            </a:pPr>
            <a:r>
              <a:rPr lang="es-AR" dirty="0"/>
              <a:t> Consistencia: proporción </a:t>
            </a:r>
          </a:p>
          <a:p>
            <a:r>
              <a:rPr lang="es-AR" dirty="0"/>
              <a:t>agua-cemento, forma y </a:t>
            </a:r>
          </a:p>
          <a:p>
            <a:r>
              <a:rPr lang="es-AR" dirty="0"/>
              <a:t>medida de los áridos, </a:t>
            </a:r>
          </a:p>
          <a:p>
            <a:r>
              <a:rPr lang="es-AR" dirty="0"/>
              <a:t>existencia de aditivos.</a:t>
            </a:r>
          </a:p>
        </p:txBody>
      </p:sp>
      <p:pic>
        <p:nvPicPr>
          <p:cNvPr id="1030" name="Picture 6" descr="https://innovahormigon.files.wordpress.com/2013/02/slump1.jpg"/>
          <p:cNvPicPr>
            <a:picLocks noChangeAspect="1" noChangeArrowheads="1"/>
          </p:cNvPicPr>
          <p:nvPr/>
        </p:nvPicPr>
        <p:blipFill>
          <a:blip r:embed="rId4" cstate="print"/>
          <a:srcRect/>
          <a:stretch>
            <a:fillRect/>
          </a:stretch>
        </p:blipFill>
        <p:spPr bwMode="auto">
          <a:xfrm>
            <a:off x="251520" y="5301208"/>
            <a:ext cx="1758166" cy="1296144"/>
          </a:xfrm>
          <a:prstGeom prst="rect">
            <a:avLst/>
          </a:prstGeom>
          <a:noFill/>
        </p:spPr>
      </p:pic>
      <p:cxnSp>
        <p:nvCxnSpPr>
          <p:cNvPr id="13" name="12 Conector recto"/>
          <p:cNvCxnSpPr/>
          <p:nvPr/>
        </p:nvCxnSpPr>
        <p:spPr>
          <a:xfrm>
            <a:off x="4572000" y="1052736"/>
            <a:ext cx="0" cy="5805264"/>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15 Rectángulo"/>
          <p:cNvSpPr/>
          <p:nvPr/>
        </p:nvSpPr>
        <p:spPr>
          <a:xfrm>
            <a:off x="6660232" y="2420888"/>
            <a:ext cx="4572000" cy="1477328"/>
          </a:xfrm>
          <a:prstGeom prst="rect">
            <a:avLst/>
          </a:prstGeom>
        </p:spPr>
        <p:txBody>
          <a:bodyPr>
            <a:spAutoFit/>
          </a:bodyPr>
          <a:lstStyle/>
          <a:p>
            <a:pPr>
              <a:buFontTx/>
              <a:buChar char="-"/>
            </a:pPr>
            <a:r>
              <a:rPr lang="es-AR" dirty="0"/>
              <a:t> Porosidad:</a:t>
            </a:r>
          </a:p>
          <a:p>
            <a:r>
              <a:rPr lang="es-AR" dirty="0"/>
              <a:t>lleno – vacío </a:t>
            </a:r>
            <a:r>
              <a:rPr lang="es-AR" dirty="0">
                <a:sym typeface="Wingdings" pitchFamily="2" charset="2"/>
              </a:rPr>
              <a:t> depende: </a:t>
            </a:r>
          </a:p>
          <a:p>
            <a:r>
              <a:rPr lang="es-AR" dirty="0">
                <a:sym typeface="Wingdings" pitchFamily="2" charset="2"/>
              </a:rPr>
              <a:t>consistencia, </a:t>
            </a:r>
          </a:p>
          <a:p>
            <a:r>
              <a:rPr lang="es-AR" dirty="0">
                <a:sym typeface="Wingdings" pitchFamily="2" charset="2"/>
              </a:rPr>
              <a:t>resistencia, </a:t>
            </a:r>
          </a:p>
          <a:p>
            <a:r>
              <a:rPr lang="es-AR" dirty="0">
                <a:sym typeface="Wingdings" pitchFamily="2" charset="2"/>
              </a:rPr>
              <a:t>permeabilidad. </a:t>
            </a:r>
          </a:p>
        </p:txBody>
      </p:sp>
      <p:sp>
        <p:nvSpPr>
          <p:cNvPr id="17" name="16 Rectángulo"/>
          <p:cNvSpPr/>
          <p:nvPr/>
        </p:nvSpPr>
        <p:spPr>
          <a:xfrm>
            <a:off x="6588224" y="4005064"/>
            <a:ext cx="4572000" cy="646331"/>
          </a:xfrm>
          <a:prstGeom prst="rect">
            <a:avLst/>
          </a:prstGeom>
        </p:spPr>
        <p:txBody>
          <a:bodyPr>
            <a:spAutoFit/>
          </a:bodyPr>
          <a:lstStyle/>
          <a:p>
            <a:pPr>
              <a:buFontTx/>
              <a:buChar char="-"/>
            </a:pPr>
            <a:r>
              <a:rPr lang="es-AR" dirty="0">
                <a:sym typeface="Wingdings" pitchFamily="2" charset="2"/>
              </a:rPr>
              <a:t> Compacidad: máxima </a:t>
            </a:r>
          </a:p>
          <a:p>
            <a:r>
              <a:rPr lang="es-AR" dirty="0">
                <a:sym typeface="Wingdings" pitchFamily="2" charset="2"/>
              </a:rPr>
              <a:t>densidad posible. </a:t>
            </a:r>
          </a:p>
        </p:txBody>
      </p:sp>
      <p:sp>
        <p:nvSpPr>
          <p:cNvPr id="19" name="18 Rectángulo"/>
          <p:cNvSpPr/>
          <p:nvPr/>
        </p:nvSpPr>
        <p:spPr>
          <a:xfrm>
            <a:off x="5796136" y="5229200"/>
            <a:ext cx="4572000" cy="1538883"/>
          </a:xfrm>
          <a:prstGeom prst="rect">
            <a:avLst/>
          </a:prstGeom>
        </p:spPr>
        <p:txBody>
          <a:bodyPr>
            <a:spAutoFit/>
          </a:bodyPr>
          <a:lstStyle/>
          <a:p>
            <a:pPr>
              <a:buFontTx/>
              <a:buChar char="-"/>
            </a:pPr>
            <a:r>
              <a:rPr lang="es-AR" dirty="0">
                <a:sym typeface="Wingdings" pitchFamily="2" charset="2"/>
              </a:rPr>
              <a:t>Densidad: </a:t>
            </a:r>
            <a:r>
              <a:rPr lang="es-AR" dirty="0"/>
              <a:t>Varía con la </a:t>
            </a:r>
          </a:p>
          <a:p>
            <a:r>
              <a:rPr lang="es-AR" dirty="0"/>
              <a:t>clase de áridos y con la forma </a:t>
            </a:r>
          </a:p>
          <a:p>
            <a:r>
              <a:rPr lang="es-AR" dirty="0"/>
              <a:t>de colocación en obra.</a:t>
            </a:r>
            <a:endParaRPr lang="es-AR" sz="800" dirty="0"/>
          </a:p>
          <a:p>
            <a:endParaRPr lang="es-AR" sz="800" dirty="0"/>
          </a:p>
          <a:p>
            <a:r>
              <a:rPr lang="es-AR" sz="1600" dirty="0"/>
              <a:t>Apisonados: 2000 a 2200 kg/m3</a:t>
            </a:r>
          </a:p>
          <a:p>
            <a:pPr>
              <a:buNone/>
            </a:pPr>
            <a:r>
              <a:rPr lang="es-AR" sz="1600" dirty="0"/>
              <a:t>Proyectados 2500 a 2600 kg/m3</a:t>
            </a:r>
            <a:endParaRPr lang="es-AR" sz="1600" dirty="0">
              <a:sym typeface="Wingdings" pitchFamily="2" charset="2"/>
            </a:endParaRPr>
          </a:p>
        </p:txBody>
      </p:sp>
      <p:pic>
        <p:nvPicPr>
          <p:cNvPr id="1036" name="Picture 12" descr="https://fbcdn-sphotos-d-a.akamaihd.net/hphotos-ak-xap1/v/t34.0-12/13348975_10209380092476246_251967093_n.jpg?oh=15f9b33c1e44d75939a693d3b08f58c3&amp;oe=574F31C3&amp;__gda__=1464806417_4b9d1eae0be7587b251befa12f902441"/>
          <p:cNvPicPr>
            <a:picLocks noChangeAspect="1" noChangeArrowheads="1"/>
          </p:cNvPicPr>
          <p:nvPr/>
        </p:nvPicPr>
        <p:blipFill>
          <a:blip r:embed="rId5" cstate="print"/>
          <a:srcRect r="1820" b="37788"/>
          <a:stretch>
            <a:fillRect/>
          </a:stretch>
        </p:blipFill>
        <p:spPr bwMode="auto">
          <a:xfrm>
            <a:off x="4788024" y="3717032"/>
            <a:ext cx="1296144" cy="1462791"/>
          </a:xfrm>
          <a:prstGeom prst="rect">
            <a:avLst/>
          </a:prstGeom>
          <a:noFill/>
        </p:spPr>
      </p:pic>
      <p:pic>
        <p:nvPicPr>
          <p:cNvPr id="1038" name="Picture 14" descr="https://scontent-gru2-1.xx.fbcdn.net/v/t34.0-12/13342050_10209380092876256_1021712060_n.jpg?oh=1183c036b85ec069715efd47c602c368&amp;oe=575006B7"/>
          <p:cNvPicPr>
            <a:picLocks noChangeAspect="1" noChangeArrowheads="1"/>
          </p:cNvPicPr>
          <p:nvPr/>
        </p:nvPicPr>
        <p:blipFill>
          <a:blip r:embed="rId6" cstate="print"/>
          <a:srcRect l="22441" t="22732" r="13415" b="37395"/>
          <a:stretch>
            <a:fillRect/>
          </a:stretch>
        </p:blipFill>
        <p:spPr bwMode="auto">
          <a:xfrm>
            <a:off x="4788024" y="1268760"/>
            <a:ext cx="1040632" cy="1152128"/>
          </a:xfrm>
          <a:prstGeom prst="rect">
            <a:avLst/>
          </a:prstGeom>
          <a:noFill/>
        </p:spPr>
      </p:pic>
      <p:pic>
        <p:nvPicPr>
          <p:cNvPr id="1040" name="Picture 16" descr="https://fbcdn-sphotos-c-a.akamaihd.net/hphotos-ak-xfp1/v/t35.0-12/13313847_10209380093316267_1018589288_o.jpg?oh=f24f7af4fb40b9b4ee31d3e237251f51&amp;oe=5750189E&amp;__gda__=1464859339_599a5eea5c4ac7d911cb504b109c9dea"/>
          <p:cNvPicPr>
            <a:picLocks noChangeAspect="1" noChangeArrowheads="1"/>
          </p:cNvPicPr>
          <p:nvPr/>
        </p:nvPicPr>
        <p:blipFill>
          <a:blip r:embed="rId7" cstate="print"/>
          <a:srcRect r="27354" b="16284"/>
          <a:stretch>
            <a:fillRect/>
          </a:stretch>
        </p:blipFill>
        <p:spPr bwMode="auto">
          <a:xfrm>
            <a:off x="4788024" y="2492896"/>
            <a:ext cx="1728192" cy="1118684"/>
          </a:xfrm>
          <a:prstGeom prst="rect">
            <a:avLst/>
          </a:prstGeom>
          <a:noFill/>
        </p:spPr>
      </p:pic>
      <p:pic>
        <p:nvPicPr>
          <p:cNvPr id="1042" name="Picture 18" descr="https://fbcdn-sphotos-g-a.akamaihd.net/hphotos-ak-xft1/v/t34.0-12/13318902_10209380093556273_2108580765_n.jpg?oh=3db46f5990da9bcdeff389a26f542a87&amp;oe=574EF4CF&amp;__gda__=1464787594_7583aaa6ea3b2dc700b3fdef1b070c53"/>
          <p:cNvPicPr>
            <a:picLocks noChangeAspect="1" noChangeArrowheads="1"/>
          </p:cNvPicPr>
          <p:nvPr/>
        </p:nvPicPr>
        <p:blipFill>
          <a:blip r:embed="rId8" cstate="print"/>
          <a:srcRect t="22416" r="7692" b="4984"/>
          <a:stretch>
            <a:fillRect/>
          </a:stretch>
        </p:blipFill>
        <p:spPr bwMode="auto">
          <a:xfrm>
            <a:off x="4788024" y="5301208"/>
            <a:ext cx="976679" cy="1368152"/>
          </a:xfrm>
          <a:prstGeom prst="rect">
            <a:avLst/>
          </a:prstGeom>
          <a:noFill/>
        </p:spPr>
      </p:pic>
      <p:sp>
        <p:nvSpPr>
          <p:cNvPr id="20" name="15 CuadroTexto"/>
          <p:cNvSpPr txBox="1"/>
          <p:nvPr/>
        </p:nvSpPr>
        <p:spPr>
          <a:xfrm>
            <a:off x="7076890" y="136014"/>
            <a:ext cx="2521573" cy="261610"/>
          </a:xfrm>
          <a:prstGeom prst="rect">
            <a:avLst/>
          </a:prstGeom>
          <a:noFill/>
        </p:spPr>
        <p:txBody>
          <a:bodyPr wrap="square" rtlCol="0">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00000"/>
              </a:lnSpc>
              <a:spcBef>
                <a:spcPts val="0"/>
              </a:spcBef>
              <a:spcAft>
                <a:spcPts val="0"/>
              </a:spcAft>
              <a:buClrTx/>
              <a:buSzTx/>
              <a:buFontTx/>
              <a:buNone/>
              <a:tabLst/>
              <a:defRPr/>
            </a:pPr>
            <a:r>
              <a:rPr lang="es-AR" sz="1050" b="1" kern="0" noProof="0" dirty="0">
                <a:solidFill>
                  <a:prstClr val="white">
                    <a:lumMod val="50000"/>
                  </a:prstClr>
                </a:solidFill>
              </a:rPr>
              <a:t>DIES III</a:t>
            </a:r>
            <a:r>
              <a:rPr kumimoji="0" lang="es-AR" sz="1050" b="1" i="0" u="none" strike="noStrike" kern="0" cap="none" spc="0" normalizeH="0" baseline="0" noProof="0" dirty="0">
                <a:ln>
                  <a:noFill/>
                </a:ln>
                <a:solidFill>
                  <a:prstClr val="white">
                    <a:lumMod val="50000"/>
                  </a:prstClr>
                </a:solidFill>
                <a:effectLst/>
                <a:uLnTx/>
                <a:uFillTx/>
              </a:rPr>
              <a:t>            FING          UNCUYO</a:t>
            </a:r>
            <a:endParaRPr kumimoji="0" lang="es-AR" sz="1050" b="1" i="0" u="none" strike="noStrike" kern="0" cap="none" spc="0" normalizeH="0" baseline="0" noProof="0" dirty="0">
              <a:ln>
                <a:noFill/>
              </a:ln>
              <a:solidFill>
                <a:prstClr val="white">
                  <a:lumMod val="50000"/>
                </a:prstClr>
              </a:solidFill>
              <a:effectLst/>
              <a:uLnTx/>
              <a:uFillTx/>
              <a:latin typeface="Arial" pitchFamily="34" charset="0"/>
              <a:cs typeface="Arial" pitchFamily="34" charset="0"/>
            </a:endParaRPr>
          </a:p>
        </p:txBody>
      </p:sp>
      <p:cxnSp>
        <p:nvCxnSpPr>
          <p:cNvPr id="21" name="Conector recto 20"/>
          <p:cNvCxnSpPr/>
          <p:nvPr/>
        </p:nvCxnSpPr>
        <p:spPr>
          <a:xfrm flipV="1">
            <a:off x="107752" y="861252"/>
            <a:ext cx="9036248" cy="35396"/>
          </a:xfrm>
          <a:prstGeom prst="line">
            <a:avLst/>
          </a:prstGeom>
        </p:spPr>
        <p:style>
          <a:lnRef idx="1">
            <a:schemeClr val="accent1"/>
          </a:lnRef>
          <a:fillRef idx="0">
            <a:schemeClr val="accent1"/>
          </a:fillRef>
          <a:effectRef idx="0">
            <a:schemeClr val="accent1"/>
          </a:effectRef>
          <a:fontRef idx="minor">
            <a:schemeClr val="tx1"/>
          </a:fontRef>
        </p:style>
      </p:cxnSp>
      <p:sp>
        <p:nvSpPr>
          <p:cNvPr id="22" name="15 CuadroTexto"/>
          <p:cNvSpPr txBox="1"/>
          <p:nvPr/>
        </p:nvSpPr>
        <p:spPr>
          <a:xfrm>
            <a:off x="156130" y="154124"/>
            <a:ext cx="2521573" cy="261610"/>
          </a:xfrm>
          <a:prstGeom prst="rect">
            <a:avLst/>
          </a:prstGeom>
          <a:noFill/>
        </p:spPr>
        <p:txBody>
          <a:bodyPr wrap="square" rtlCol="0">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00000"/>
              </a:lnSpc>
              <a:spcBef>
                <a:spcPts val="0"/>
              </a:spcBef>
              <a:spcAft>
                <a:spcPts val="0"/>
              </a:spcAft>
              <a:buClrTx/>
              <a:buSzTx/>
              <a:buFontTx/>
              <a:buNone/>
              <a:tabLst/>
              <a:defRPr/>
            </a:pPr>
            <a:r>
              <a:rPr lang="es-AR" sz="1050" b="1" kern="0" dirty="0">
                <a:solidFill>
                  <a:prstClr val="white">
                    <a:lumMod val="50000"/>
                  </a:prstClr>
                </a:solidFill>
              </a:rPr>
              <a:t>H</a:t>
            </a:r>
            <a:r>
              <a:rPr kumimoji="0" lang="es-AR" sz="1050" b="1" i="0" u="none" strike="noStrike" kern="0" cap="none" spc="0" normalizeH="0" baseline="0" noProof="0" dirty="0">
                <a:ln>
                  <a:noFill/>
                </a:ln>
                <a:solidFill>
                  <a:prstClr val="white">
                    <a:lumMod val="50000"/>
                  </a:prstClr>
                </a:solidFill>
                <a:effectLst/>
                <a:uLnTx/>
                <a:uFillTx/>
              </a:rPr>
              <a:t>ORMIGÓN</a:t>
            </a:r>
            <a:endParaRPr kumimoji="0" lang="es-AR" sz="1050" b="1" i="0" u="none" strike="noStrike" kern="0" cap="none" spc="0" normalizeH="0" baseline="0" noProof="0" dirty="0">
              <a:ln>
                <a:noFill/>
              </a:ln>
              <a:solidFill>
                <a:prstClr val="white">
                  <a:lumMod val="50000"/>
                </a:prstClr>
              </a:solidFill>
              <a:effectLst/>
              <a:uLnTx/>
              <a:uFillTx/>
              <a:latin typeface="Arial" pitchFamily="34" charset="0"/>
              <a:cs typeface="Arial" pitchFamily="34" charset="0"/>
            </a:endParaRPr>
          </a:p>
        </p:txBody>
      </p:sp>
    </p:spTree>
    <p:extLst>
      <p:ext uri="{BB962C8B-B14F-4D97-AF65-F5344CB8AC3E}">
        <p14:creationId xmlns:p14="http://schemas.microsoft.com/office/powerpoint/2010/main" val="3338140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229282" y="956232"/>
            <a:ext cx="4138752" cy="1323439"/>
          </a:xfrm>
          <a:prstGeom prst="rect">
            <a:avLst/>
          </a:prstGeom>
        </p:spPr>
        <p:txBody>
          <a:bodyPr wrap="square">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s-AR" sz="1400" dirty="0"/>
          </a:p>
          <a:p>
            <a:pPr marL="285750" indent="-285750">
              <a:buFont typeface="Arial" panose="020B0604020202020204" pitchFamily="34" charset="0"/>
              <a:buChar char="•"/>
            </a:pPr>
            <a:r>
              <a:rPr lang="es-AR" sz="1100" dirty="0"/>
              <a:t>Encontrar las proporciones en que hay que mezclar a los diferentes componentes de los mismos </a:t>
            </a:r>
          </a:p>
          <a:p>
            <a:pPr marL="285750" indent="-285750">
              <a:buFont typeface="Arial" panose="020B0604020202020204" pitchFamily="34" charset="0"/>
              <a:buChar char="•"/>
            </a:pPr>
            <a:r>
              <a:rPr lang="es-AR" sz="1100" dirty="0"/>
              <a:t>Conseguir mezclas que posean determinadas</a:t>
            </a:r>
          </a:p>
          <a:p>
            <a:r>
              <a:rPr lang="es-AR" sz="1100" dirty="0"/>
              <a:t>       características de consistencia, compacidad,</a:t>
            </a:r>
          </a:p>
          <a:p>
            <a:r>
              <a:rPr lang="es-AR" sz="1100" dirty="0"/>
              <a:t>       resistencia, durabilidad..</a:t>
            </a:r>
          </a:p>
          <a:p>
            <a:endParaRPr lang="es-AR" sz="1100" dirty="0"/>
          </a:p>
        </p:txBody>
      </p:sp>
      <p:sp>
        <p:nvSpPr>
          <p:cNvPr id="8" name="Rectángulo 7"/>
          <p:cNvSpPr/>
          <p:nvPr/>
        </p:nvSpPr>
        <p:spPr>
          <a:xfrm>
            <a:off x="4144750" y="1112974"/>
            <a:ext cx="2932140" cy="769441"/>
          </a:xfrm>
          <a:prstGeom prst="rect">
            <a:avLst/>
          </a:prstGeom>
          <a:ln>
            <a:solidFill>
              <a:schemeClr val="bg2">
                <a:lumMod val="75000"/>
              </a:schemeClr>
            </a:solidFill>
          </a:ln>
        </p:spPr>
        <p:txBody>
          <a:bodyPr wrap="square">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AR" sz="1100" dirty="0"/>
              <a:t>No existe un método único de dosificación, sino que, dependiendo de las condiciones que deba reunir el hormigón, el proyectista podrá elegir uno entre varios de los muchos existentes </a:t>
            </a:r>
          </a:p>
        </p:txBody>
      </p:sp>
      <p:pic>
        <p:nvPicPr>
          <p:cNvPr id="9" name="Picture 2" descr="Resultado de imagen para dosificaciones de hormig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7995" y="887273"/>
            <a:ext cx="1848253" cy="1413370"/>
          </a:xfrm>
          <a:prstGeom prst="rect">
            <a:avLst/>
          </a:prstGeom>
          <a:noFill/>
          <a:extLst>
            <a:ext uri="{909E8E84-426E-40DD-AFC4-6F175D3DCCD1}">
              <a14:hiddenFill xmlns:a14="http://schemas.microsoft.com/office/drawing/2010/main">
                <a:solidFill>
                  <a:srgbClr val="FFFFFF"/>
                </a:solidFill>
              </a14:hiddenFill>
            </a:ext>
          </a:extLst>
        </p:spPr>
      </p:pic>
      <p:sp>
        <p:nvSpPr>
          <p:cNvPr id="10" name="15 CuadroTexto"/>
          <p:cNvSpPr txBox="1"/>
          <p:nvPr/>
        </p:nvSpPr>
        <p:spPr>
          <a:xfrm>
            <a:off x="7076890" y="136014"/>
            <a:ext cx="2521573" cy="261610"/>
          </a:xfrm>
          <a:prstGeom prst="rect">
            <a:avLst/>
          </a:prstGeom>
          <a:noFill/>
        </p:spPr>
        <p:txBody>
          <a:bodyPr wrap="square" rtlCol="0">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00000"/>
              </a:lnSpc>
              <a:spcBef>
                <a:spcPts val="0"/>
              </a:spcBef>
              <a:spcAft>
                <a:spcPts val="0"/>
              </a:spcAft>
              <a:buClrTx/>
              <a:buSzTx/>
              <a:buFontTx/>
              <a:buNone/>
              <a:tabLst/>
              <a:defRPr/>
            </a:pPr>
            <a:r>
              <a:rPr lang="es-AR" sz="1050" b="1" kern="0" noProof="0" dirty="0">
                <a:solidFill>
                  <a:prstClr val="white">
                    <a:lumMod val="50000"/>
                  </a:prstClr>
                </a:solidFill>
              </a:rPr>
              <a:t>DIES III</a:t>
            </a:r>
            <a:r>
              <a:rPr kumimoji="0" lang="es-AR" sz="1050" b="1" i="0" u="none" strike="noStrike" kern="0" cap="none" spc="0" normalizeH="0" baseline="0" noProof="0" dirty="0">
                <a:ln>
                  <a:noFill/>
                </a:ln>
                <a:solidFill>
                  <a:prstClr val="white">
                    <a:lumMod val="50000"/>
                  </a:prstClr>
                </a:solidFill>
                <a:effectLst/>
                <a:uLnTx/>
                <a:uFillTx/>
              </a:rPr>
              <a:t>            FING          UNCUYO</a:t>
            </a:r>
            <a:endParaRPr kumimoji="0" lang="es-AR" sz="1050" b="1" i="0" u="none" strike="noStrike" kern="0" cap="none" spc="0" normalizeH="0" baseline="0" noProof="0" dirty="0">
              <a:ln>
                <a:noFill/>
              </a:ln>
              <a:solidFill>
                <a:prstClr val="white">
                  <a:lumMod val="50000"/>
                </a:prstClr>
              </a:solidFill>
              <a:effectLst/>
              <a:uLnTx/>
              <a:uFillTx/>
              <a:latin typeface="Arial" pitchFamily="34" charset="0"/>
              <a:cs typeface="Arial" pitchFamily="34" charset="0"/>
            </a:endParaRPr>
          </a:p>
        </p:txBody>
      </p:sp>
      <p:cxnSp>
        <p:nvCxnSpPr>
          <p:cNvPr id="11" name="Conector recto 10"/>
          <p:cNvCxnSpPr/>
          <p:nvPr/>
        </p:nvCxnSpPr>
        <p:spPr>
          <a:xfrm flipV="1">
            <a:off x="107752" y="861252"/>
            <a:ext cx="9036248" cy="35396"/>
          </a:xfrm>
          <a:prstGeom prst="line">
            <a:avLst/>
          </a:prstGeom>
        </p:spPr>
        <p:style>
          <a:lnRef idx="1">
            <a:schemeClr val="accent1"/>
          </a:lnRef>
          <a:fillRef idx="0">
            <a:schemeClr val="accent1"/>
          </a:fillRef>
          <a:effectRef idx="0">
            <a:schemeClr val="accent1"/>
          </a:effectRef>
          <a:fontRef idx="minor">
            <a:schemeClr val="tx1"/>
          </a:fontRef>
        </p:style>
      </p:cxnSp>
      <p:sp>
        <p:nvSpPr>
          <p:cNvPr id="12" name="15 CuadroTexto"/>
          <p:cNvSpPr txBox="1"/>
          <p:nvPr/>
        </p:nvSpPr>
        <p:spPr>
          <a:xfrm>
            <a:off x="156130" y="154124"/>
            <a:ext cx="2521573" cy="261610"/>
          </a:xfrm>
          <a:prstGeom prst="rect">
            <a:avLst/>
          </a:prstGeom>
          <a:noFill/>
        </p:spPr>
        <p:txBody>
          <a:bodyPr wrap="square" rtlCol="0">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00000"/>
              </a:lnSpc>
              <a:spcBef>
                <a:spcPts val="0"/>
              </a:spcBef>
              <a:spcAft>
                <a:spcPts val="0"/>
              </a:spcAft>
              <a:buClrTx/>
              <a:buSzTx/>
              <a:buFontTx/>
              <a:buNone/>
              <a:tabLst/>
              <a:defRPr/>
            </a:pPr>
            <a:r>
              <a:rPr lang="es-AR" sz="1050" b="1" kern="0" dirty="0">
                <a:solidFill>
                  <a:prstClr val="white">
                    <a:lumMod val="50000"/>
                  </a:prstClr>
                </a:solidFill>
              </a:rPr>
              <a:t>H</a:t>
            </a:r>
            <a:r>
              <a:rPr kumimoji="0" lang="es-AR" sz="1050" b="1" i="0" u="none" strike="noStrike" kern="0" cap="none" spc="0" normalizeH="0" baseline="0" noProof="0" dirty="0">
                <a:ln>
                  <a:noFill/>
                </a:ln>
                <a:solidFill>
                  <a:prstClr val="white">
                    <a:lumMod val="50000"/>
                  </a:prstClr>
                </a:solidFill>
                <a:effectLst/>
                <a:uLnTx/>
                <a:uFillTx/>
              </a:rPr>
              <a:t>ORMIGÓN</a:t>
            </a:r>
            <a:endParaRPr kumimoji="0" lang="es-AR" sz="1050" b="1" i="0" u="none" strike="noStrike" kern="0" cap="none" spc="0" normalizeH="0" baseline="0" noProof="0" dirty="0">
              <a:ln>
                <a:noFill/>
              </a:ln>
              <a:solidFill>
                <a:prstClr val="white">
                  <a:lumMod val="50000"/>
                </a:prstClr>
              </a:solidFill>
              <a:effectLst/>
              <a:uLnTx/>
              <a:uFillTx/>
              <a:latin typeface="Arial" pitchFamily="34" charset="0"/>
              <a:cs typeface="Arial" pitchFamily="34" charset="0"/>
            </a:endParaRPr>
          </a:p>
        </p:txBody>
      </p:sp>
      <p:cxnSp>
        <p:nvCxnSpPr>
          <p:cNvPr id="13" name="Conector recto 12"/>
          <p:cNvCxnSpPr/>
          <p:nvPr/>
        </p:nvCxnSpPr>
        <p:spPr>
          <a:xfrm>
            <a:off x="3995936" y="887273"/>
            <a:ext cx="0" cy="5481606"/>
          </a:xfrm>
          <a:prstGeom prst="line">
            <a:avLst/>
          </a:prstGeom>
        </p:spPr>
        <p:style>
          <a:lnRef idx="1">
            <a:schemeClr val="accent1"/>
          </a:lnRef>
          <a:fillRef idx="0">
            <a:schemeClr val="accent1"/>
          </a:fillRef>
          <a:effectRef idx="0">
            <a:schemeClr val="accent1"/>
          </a:effectRef>
          <a:fontRef idx="minor">
            <a:schemeClr val="tx1"/>
          </a:fontRef>
        </p:style>
      </p:cxnSp>
      <p:sp>
        <p:nvSpPr>
          <p:cNvPr id="14" name="Rectángulo 13"/>
          <p:cNvSpPr/>
          <p:nvPr/>
        </p:nvSpPr>
        <p:spPr>
          <a:xfrm>
            <a:off x="4197768" y="2676927"/>
            <a:ext cx="1826675" cy="600164"/>
          </a:xfrm>
          <a:prstGeom prst="rect">
            <a:avLst/>
          </a:prstGeom>
          <a:ln>
            <a:solidFill>
              <a:schemeClr val="bg2">
                <a:lumMod val="75000"/>
              </a:schemeClr>
            </a:solidFill>
          </a:ln>
        </p:spPr>
        <p:txBody>
          <a:bodyPr wrap="square">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AR" sz="1100" dirty="0"/>
              <a:t>Cantidad máxima de cemento por metro cúbico de hormigón será de 400 kg</a:t>
            </a:r>
          </a:p>
        </p:txBody>
      </p:sp>
      <p:sp>
        <p:nvSpPr>
          <p:cNvPr id="15" name="Rectángulo 14"/>
          <p:cNvSpPr/>
          <p:nvPr/>
        </p:nvSpPr>
        <p:spPr>
          <a:xfrm>
            <a:off x="363689" y="2422049"/>
            <a:ext cx="3488231" cy="430887"/>
          </a:xfrm>
          <a:prstGeom prst="rect">
            <a:avLst/>
          </a:prstGeom>
        </p:spPr>
        <p:txBody>
          <a:bodyPr wrap="square">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AR" sz="1100" b="1" dirty="0"/>
              <a:t>Máxima relación agua/cemento y mínimo contenido </a:t>
            </a:r>
          </a:p>
          <a:p>
            <a:r>
              <a:rPr lang="es-AR" sz="1100" b="1" dirty="0"/>
              <a:t>de cemento</a:t>
            </a:r>
          </a:p>
        </p:txBody>
      </p:sp>
      <p:sp>
        <p:nvSpPr>
          <p:cNvPr id="16" name="Rectángulo 15"/>
          <p:cNvSpPr/>
          <p:nvPr/>
        </p:nvSpPr>
        <p:spPr>
          <a:xfrm>
            <a:off x="363689" y="2852936"/>
            <a:ext cx="3488231" cy="430887"/>
          </a:xfrm>
          <a:prstGeom prst="rect">
            <a:avLst/>
          </a:prstGeom>
        </p:spPr>
        <p:txBody>
          <a:bodyPr wrap="square">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AR" sz="1100" b="1" dirty="0"/>
              <a:t>Resistencias mínimas compatibles con los requisitos de </a:t>
            </a:r>
          </a:p>
          <a:p>
            <a:r>
              <a:rPr lang="es-AR" sz="1100" b="1" dirty="0"/>
              <a:t>durabilidad</a:t>
            </a:r>
          </a:p>
        </p:txBody>
      </p:sp>
      <p:sp>
        <p:nvSpPr>
          <p:cNvPr id="17" name="Rectángulo 16"/>
          <p:cNvSpPr/>
          <p:nvPr/>
        </p:nvSpPr>
        <p:spPr>
          <a:xfrm>
            <a:off x="358892" y="4456854"/>
            <a:ext cx="3488231" cy="1107996"/>
          </a:xfrm>
          <a:prstGeom prst="rect">
            <a:avLst/>
          </a:prstGeom>
        </p:spPr>
        <p:txBody>
          <a:bodyPr wrap="square">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AR" sz="1100" dirty="0"/>
              <a:t>1. Resistencia característica especificada.</a:t>
            </a:r>
          </a:p>
          <a:p>
            <a:r>
              <a:rPr lang="es-AR" sz="1100" dirty="0"/>
              <a:t>2. Sistema de puesta en obra o consistencia del hormigón.</a:t>
            </a:r>
          </a:p>
          <a:p>
            <a:r>
              <a:rPr lang="es-AR" sz="1100" dirty="0"/>
              <a:t>3. Características de los materiales:</a:t>
            </a:r>
          </a:p>
          <a:p>
            <a:pPr marL="285750" indent="-285750">
              <a:buFont typeface="Arial" panose="020B0604020202020204" pitchFamily="34" charset="0"/>
              <a:buChar char="•"/>
            </a:pPr>
            <a:r>
              <a:rPr lang="es-AR" sz="1100" dirty="0"/>
              <a:t>Cemento: tipo, categoría y peso específico</a:t>
            </a:r>
          </a:p>
          <a:p>
            <a:pPr marL="285750" indent="-285750">
              <a:buFont typeface="Arial" panose="020B0604020202020204" pitchFamily="34" charset="0"/>
              <a:buChar char="•"/>
            </a:pPr>
            <a:r>
              <a:rPr lang="es-AR" sz="1100" dirty="0" err="1"/>
              <a:t>Aridos</a:t>
            </a:r>
            <a:r>
              <a:rPr lang="es-AR" sz="1100" dirty="0"/>
              <a:t>: granulometría, peso específico y procedencia o forma. </a:t>
            </a:r>
          </a:p>
        </p:txBody>
      </p:sp>
      <p:sp>
        <p:nvSpPr>
          <p:cNvPr id="18" name="CuadroTexto 21"/>
          <p:cNvSpPr txBox="1"/>
          <p:nvPr/>
        </p:nvSpPr>
        <p:spPr>
          <a:xfrm>
            <a:off x="207360" y="4103494"/>
            <a:ext cx="2419115" cy="261610"/>
          </a:xfrm>
          <a:prstGeom prst="rect">
            <a:avLst/>
          </a:prstGeom>
          <a:noFill/>
        </p:spPr>
        <p:txBody>
          <a:bodyPr wrap="square" rtlCol="0">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AR" sz="1100" b="1" dirty="0"/>
              <a:t>Datos de partida</a:t>
            </a:r>
          </a:p>
        </p:txBody>
      </p:sp>
      <p:sp>
        <p:nvSpPr>
          <p:cNvPr id="19" name="Rectángulo 18"/>
          <p:cNvSpPr/>
          <p:nvPr/>
        </p:nvSpPr>
        <p:spPr>
          <a:xfrm>
            <a:off x="4179097" y="5186367"/>
            <a:ext cx="4716142" cy="1277273"/>
          </a:xfrm>
          <a:prstGeom prst="rect">
            <a:avLst/>
          </a:prstGeom>
        </p:spPr>
        <p:txBody>
          <a:bodyPr wrap="square">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AR" sz="1100" b="1" dirty="0"/>
              <a:t>Tipos</a:t>
            </a:r>
          </a:p>
          <a:p>
            <a:pPr marL="285750" indent="-285750">
              <a:buFont typeface="Arial" panose="020B0604020202020204" pitchFamily="34" charset="0"/>
              <a:buChar char="•"/>
            </a:pPr>
            <a:r>
              <a:rPr lang="es-AR" sz="1100" dirty="0"/>
              <a:t>Dosificación del hormigón según mezcla de sus componentes en </a:t>
            </a:r>
            <a:r>
              <a:rPr lang="es-AR" sz="1100" b="1" dirty="0"/>
              <a:t>volumen</a:t>
            </a:r>
            <a:r>
              <a:rPr lang="es-AR" sz="1100" dirty="0"/>
              <a:t>, y en función de la riqueza de cemento que se necesite por m3.</a:t>
            </a:r>
          </a:p>
          <a:p>
            <a:pPr marL="285750" indent="-285750">
              <a:buFont typeface="Arial" panose="020B0604020202020204" pitchFamily="34" charset="0"/>
              <a:buChar char="•"/>
            </a:pPr>
            <a:r>
              <a:rPr lang="es-AR" sz="1100" i="1" dirty="0"/>
              <a:t>Dosificación por peso de sus </a:t>
            </a:r>
            <a:r>
              <a:rPr lang="es-AR" sz="1100" b="1" dirty="0"/>
              <a:t>componentes</a:t>
            </a:r>
            <a:r>
              <a:rPr lang="es-AR" sz="1100" dirty="0"/>
              <a:t>, partiendo de una cantidad fijada de cemento por m3.</a:t>
            </a:r>
          </a:p>
          <a:p>
            <a:pPr marL="285750" indent="-285750">
              <a:buFont typeface="Arial" panose="020B0604020202020204" pitchFamily="34" charset="0"/>
              <a:buChar char="•"/>
            </a:pPr>
            <a:r>
              <a:rPr lang="es-AR" sz="1100" dirty="0"/>
              <a:t>Dosificación en razón a las </a:t>
            </a:r>
            <a:r>
              <a:rPr lang="es-AR" sz="1100" b="1" dirty="0"/>
              <a:t>resistencias </a:t>
            </a:r>
            <a:r>
              <a:rPr lang="es-AR" sz="1100" dirty="0"/>
              <a:t>requeridas del hormigón a los 7, 14 </a:t>
            </a:r>
            <a:r>
              <a:rPr lang="es-AR" sz="1100" dirty="0" err="1"/>
              <a:t>ó</a:t>
            </a:r>
            <a:r>
              <a:rPr lang="es-AR" sz="1100" dirty="0"/>
              <a:t> 28 días </a:t>
            </a:r>
          </a:p>
        </p:txBody>
      </p:sp>
      <p:sp>
        <p:nvSpPr>
          <p:cNvPr id="20" name="Rectángulo 19"/>
          <p:cNvSpPr/>
          <p:nvPr/>
        </p:nvSpPr>
        <p:spPr>
          <a:xfrm>
            <a:off x="395536" y="3411934"/>
            <a:ext cx="2631473" cy="430887"/>
          </a:xfrm>
          <a:prstGeom prst="rect">
            <a:avLst/>
          </a:prstGeom>
        </p:spPr>
        <p:txBody>
          <a:bodyPr wrap="square">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AR" sz="1100" b="1" dirty="0"/>
              <a:t>Determinación de la cantidad de árido grueso </a:t>
            </a:r>
          </a:p>
        </p:txBody>
      </p:sp>
      <p:cxnSp>
        <p:nvCxnSpPr>
          <p:cNvPr id="21" name="Conector recto de flecha 20"/>
          <p:cNvCxnSpPr>
            <a:endCxn id="8" idx="1"/>
          </p:cNvCxnSpPr>
          <p:nvPr/>
        </p:nvCxnSpPr>
        <p:spPr>
          <a:xfrm flipV="1">
            <a:off x="3462494" y="1497695"/>
            <a:ext cx="682256" cy="923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Conector angular 21"/>
          <p:cNvCxnSpPr/>
          <p:nvPr/>
        </p:nvCxnSpPr>
        <p:spPr>
          <a:xfrm>
            <a:off x="3563888" y="2676927"/>
            <a:ext cx="580862" cy="36371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23" name="Imagen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172" y="5585931"/>
            <a:ext cx="3677833" cy="1035242"/>
          </a:xfrm>
          <a:prstGeom prst="rect">
            <a:avLst/>
          </a:prstGeom>
        </p:spPr>
      </p:pic>
      <p:pic>
        <p:nvPicPr>
          <p:cNvPr id="24" name="Imagen 23"/>
          <p:cNvPicPr>
            <a:picLocks noChangeAspect="1"/>
          </p:cNvPicPr>
          <p:nvPr/>
        </p:nvPicPr>
        <p:blipFill rotWithShape="1">
          <a:blip r:embed="rId4"/>
          <a:srcRect l="29048" t="35095" r="29730" b="16829"/>
          <a:stretch/>
        </p:blipFill>
        <p:spPr>
          <a:xfrm>
            <a:off x="7082730" y="2916381"/>
            <a:ext cx="1829175" cy="1199459"/>
          </a:xfrm>
          <a:prstGeom prst="rect">
            <a:avLst/>
          </a:prstGeom>
        </p:spPr>
      </p:pic>
      <p:pic>
        <p:nvPicPr>
          <p:cNvPr id="25" name="Imagen 24"/>
          <p:cNvPicPr>
            <a:picLocks noChangeAspect="1"/>
          </p:cNvPicPr>
          <p:nvPr/>
        </p:nvPicPr>
        <p:blipFill rotWithShape="1">
          <a:blip r:embed="rId5"/>
          <a:srcRect l="28691" t="44471" r="27791" b="6250"/>
          <a:stretch/>
        </p:blipFill>
        <p:spPr>
          <a:xfrm>
            <a:off x="4315744" y="3631718"/>
            <a:ext cx="1792783" cy="1141368"/>
          </a:xfrm>
          <a:prstGeom prst="rect">
            <a:avLst/>
          </a:prstGeom>
        </p:spPr>
      </p:pic>
      <p:cxnSp>
        <p:nvCxnSpPr>
          <p:cNvPr id="26" name="Conector angular 25"/>
          <p:cNvCxnSpPr/>
          <p:nvPr/>
        </p:nvCxnSpPr>
        <p:spPr>
          <a:xfrm>
            <a:off x="6193343" y="3127868"/>
            <a:ext cx="682255" cy="24851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onector angular 26"/>
          <p:cNvCxnSpPr/>
          <p:nvPr/>
        </p:nvCxnSpPr>
        <p:spPr>
          <a:xfrm>
            <a:off x="2821677" y="3574766"/>
            <a:ext cx="1390501" cy="43681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1 Título"/>
          <p:cNvSpPr>
            <a:spLocks noGrp="1"/>
          </p:cNvSpPr>
          <p:nvPr>
            <p:ph type="title"/>
          </p:nvPr>
        </p:nvSpPr>
        <p:spPr>
          <a:xfrm>
            <a:off x="395536" y="0"/>
            <a:ext cx="8229600" cy="836712"/>
          </a:xfrm>
        </p:spPr>
        <p:txBody>
          <a:bodyPr>
            <a:normAutofit fontScale="90000"/>
          </a:bodyPr>
          <a:lstStyle/>
          <a:p>
            <a:br>
              <a:rPr lang="es-AR" sz="2800" dirty="0"/>
            </a:br>
            <a:r>
              <a:rPr lang="es-AR" dirty="0"/>
              <a:t>DOSIFICACIÓN DE HORMIGONES</a:t>
            </a:r>
          </a:p>
        </p:txBody>
      </p:sp>
    </p:spTree>
    <p:extLst>
      <p:ext uri="{BB962C8B-B14F-4D97-AF65-F5344CB8AC3E}">
        <p14:creationId xmlns:p14="http://schemas.microsoft.com/office/powerpoint/2010/main" val="3201198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1184" y="2492896"/>
            <a:ext cx="1944216" cy="1739919"/>
          </a:xfrm>
          <a:prstGeom prst="rect">
            <a:avLst/>
          </a:prstGeom>
        </p:spPr>
      </p:pic>
      <p:pic>
        <p:nvPicPr>
          <p:cNvPr id="12" name="Imagen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4836" y="692696"/>
            <a:ext cx="2020564" cy="1797989"/>
          </a:xfrm>
          <a:prstGeom prst="rect">
            <a:avLst/>
          </a:prstGeom>
        </p:spPr>
      </p:pic>
      <p:sp>
        <p:nvSpPr>
          <p:cNvPr id="7" name="Título 1"/>
          <p:cNvSpPr>
            <a:spLocks noGrp="1"/>
          </p:cNvSpPr>
          <p:nvPr>
            <p:ph type="title"/>
          </p:nvPr>
        </p:nvSpPr>
        <p:spPr>
          <a:xfrm>
            <a:off x="457200" y="-171400"/>
            <a:ext cx="8229600" cy="1143000"/>
          </a:xfrm>
        </p:spPr>
        <p:txBody>
          <a:bodyPr/>
          <a:lstStyle/>
          <a:p>
            <a:r>
              <a:rPr lang="es-AR" dirty="0"/>
              <a:t>Control de calidad</a:t>
            </a:r>
          </a:p>
        </p:txBody>
      </p:sp>
      <p:sp>
        <p:nvSpPr>
          <p:cNvPr id="8" name="15 CuadroTexto"/>
          <p:cNvSpPr txBox="1"/>
          <p:nvPr/>
        </p:nvSpPr>
        <p:spPr>
          <a:xfrm>
            <a:off x="7076890" y="136014"/>
            <a:ext cx="2521573" cy="261610"/>
          </a:xfrm>
          <a:prstGeom prst="rect">
            <a:avLst/>
          </a:prstGeom>
          <a:noFill/>
        </p:spPr>
        <p:txBody>
          <a:bodyPr wrap="square" rtlCol="0">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00000"/>
              </a:lnSpc>
              <a:spcBef>
                <a:spcPts val="0"/>
              </a:spcBef>
              <a:spcAft>
                <a:spcPts val="0"/>
              </a:spcAft>
              <a:buClrTx/>
              <a:buSzTx/>
              <a:buFontTx/>
              <a:buNone/>
              <a:tabLst/>
              <a:defRPr/>
            </a:pPr>
            <a:r>
              <a:rPr lang="es-AR" sz="1050" b="1" kern="0" noProof="0" dirty="0">
                <a:solidFill>
                  <a:prstClr val="white">
                    <a:lumMod val="50000"/>
                  </a:prstClr>
                </a:solidFill>
              </a:rPr>
              <a:t>DIES III</a:t>
            </a:r>
            <a:r>
              <a:rPr kumimoji="0" lang="es-AR" sz="1050" b="1" i="0" u="none" strike="noStrike" kern="0" cap="none" spc="0" normalizeH="0" baseline="0" noProof="0" dirty="0">
                <a:ln>
                  <a:noFill/>
                </a:ln>
                <a:solidFill>
                  <a:prstClr val="white">
                    <a:lumMod val="50000"/>
                  </a:prstClr>
                </a:solidFill>
                <a:effectLst/>
                <a:uLnTx/>
                <a:uFillTx/>
              </a:rPr>
              <a:t>            FING          UNCUYO</a:t>
            </a:r>
            <a:endParaRPr kumimoji="0" lang="es-AR" sz="1050" b="1" i="0" u="none" strike="noStrike" kern="0" cap="none" spc="0" normalizeH="0" baseline="0" noProof="0" dirty="0">
              <a:ln>
                <a:noFill/>
              </a:ln>
              <a:solidFill>
                <a:prstClr val="white">
                  <a:lumMod val="50000"/>
                </a:prstClr>
              </a:solidFill>
              <a:effectLst/>
              <a:uLnTx/>
              <a:uFillTx/>
              <a:latin typeface="Arial" pitchFamily="34" charset="0"/>
              <a:cs typeface="Arial" pitchFamily="34" charset="0"/>
            </a:endParaRPr>
          </a:p>
        </p:txBody>
      </p:sp>
      <p:cxnSp>
        <p:nvCxnSpPr>
          <p:cNvPr id="9" name="Conector recto 8"/>
          <p:cNvCxnSpPr/>
          <p:nvPr/>
        </p:nvCxnSpPr>
        <p:spPr>
          <a:xfrm>
            <a:off x="156130" y="689996"/>
            <a:ext cx="8987870" cy="2700"/>
          </a:xfrm>
          <a:prstGeom prst="line">
            <a:avLst/>
          </a:prstGeom>
        </p:spPr>
        <p:style>
          <a:lnRef idx="1">
            <a:schemeClr val="accent1"/>
          </a:lnRef>
          <a:fillRef idx="0">
            <a:schemeClr val="accent1"/>
          </a:fillRef>
          <a:effectRef idx="0">
            <a:schemeClr val="accent1"/>
          </a:effectRef>
          <a:fontRef idx="minor">
            <a:schemeClr val="tx1"/>
          </a:fontRef>
        </p:style>
      </p:cxnSp>
      <p:sp>
        <p:nvSpPr>
          <p:cNvPr id="10" name="15 CuadroTexto"/>
          <p:cNvSpPr txBox="1"/>
          <p:nvPr/>
        </p:nvSpPr>
        <p:spPr>
          <a:xfrm>
            <a:off x="156130" y="154124"/>
            <a:ext cx="2521573" cy="261610"/>
          </a:xfrm>
          <a:prstGeom prst="rect">
            <a:avLst/>
          </a:prstGeom>
          <a:noFill/>
        </p:spPr>
        <p:txBody>
          <a:bodyPr wrap="square" rtlCol="0">
            <a:spAutoFit/>
          </a:bodyPr>
          <a:ls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00000"/>
              </a:lnSpc>
              <a:spcBef>
                <a:spcPts val="0"/>
              </a:spcBef>
              <a:spcAft>
                <a:spcPts val="0"/>
              </a:spcAft>
              <a:buClrTx/>
              <a:buSzTx/>
              <a:buFontTx/>
              <a:buNone/>
              <a:tabLst/>
              <a:defRPr/>
            </a:pPr>
            <a:r>
              <a:rPr lang="es-AR" sz="1050" b="1" kern="0" dirty="0">
                <a:solidFill>
                  <a:prstClr val="white">
                    <a:lumMod val="50000"/>
                  </a:prstClr>
                </a:solidFill>
              </a:rPr>
              <a:t>H</a:t>
            </a:r>
            <a:r>
              <a:rPr kumimoji="0" lang="es-AR" sz="1050" b="1" i="0" u="none" strike="noStrike" kern="0" cap="none" spc="0" normalizeH="0" baseline="0" noProof="0" dirty="0">
                <a:ln>
                  <a:noFill/>
                </a:ln>
                <a:solidFill>
                  <a:prstClr val="white">
                    <a:lumMod val="50000"/>
                  </a:prstClr>
                </a:solidFill>
                <a:effectLst/>
                <a:uLnTx/>
                <a:uFillTx/>
              </a:rPr>
              <a:t>ORMIGÓN</a:t>
            </a:r>
            <a:endParaRPr kumimoji="0" lang="es-AR" sz="1050" b="1" i="0" u="none" strike="noStrike" kern="0" cap="none" spc="0" normalizeH="0" baseline="0" noProof="0" dirty="0">
              <a:ln>
                <a:noFill/>
              </a:ln>
              <a:solidFill>
                <a:prstClr val="white">
                  <a:lumMod val="50000"/>
                </a:prstClr>
              </a:solidFill>
              <a:effectLst/>
              <a:uLnTx/>
              <a:uFillTx/>
              <a:latin typeface="Arial" pitchFamily="34" charset="0"/>
              <a:cs typeface="Arial" pitchFamily="34" charset="0"/>
            </a:endParaRPr>
          </a:p>
        </p:txBody>
      </p:sp>
      <p:sp>
        <p:nvSpPr>
          <p:cNvPr id="13" name="Marcador de contenido 12"/>
          <p:cNvSpPr>
            <a:spLocks noGrp="1"/>
          </p:cNvSpPr>
          <p:nvPr>
            <p:ph sz="quarter" idx="4"/>
          </p:nvPr>
        </p:nvSpPr>
        <p:spPr>
          <a:xfrm>
            <a:off x="3472594" y="5048978"/>
            <a:ext cx="5472608" cy="1764398"/>
          </a:xfrm>
        </p:spPr>
        <p:txBody>
          <a:bodyPr>
            <a:noAutofit/>
          </a:bodyPr>
          <a:lstStyle/>
          <a:p>
            <a:pPr algn="just"/>
            <a:r>
              <a:rPr lang="es-AR" sz="1000" dirty="0">
                <a:solidFill>
                  <a:schemeClr val="bg1">
                    <a:lumMod val="75000"/>
                  </a:schemeClr>
                </a:solidFill>
              </a:rPr>
              <a:t>Una vez computados los parámetros estadísticos, y con la verificación de que los resultados siguen  una curva de distribución de frecuencia normal, son posibles los análisis adicionales de los resultados de prueba. </a:t>
            </a:r>
          </a:p>
          <a:p>
            <a:pPr algn="just"/>
            <a:r>
              <a:rPr lang="es-AR" sz="1000" dirty="0">
                <a:solidFill>
                  <a:schemeClr val="bg1">
                    <a:lumMod val="75000"/>
                  </a:schemeClr>
                </a:solidFill>
              </a:rPr>
              <a:t>La </a:t>
            </a:r>
            <a:r>
              <a:rPr lang="es-AR" sz="1050" dirty="0">
                <a:solidFill>
                  <a:schemeClr val="tx1">
                    <a:lumMod val="50000"/>
                    <a:lumOff val="50000"/>
                  </a:schemeClr>
                </a:solidFill>
              </a:rPr>
              <a:t>concordancia</a:t>
            </a:r>
            <a:r>
              <a:rPr lang="es-AR" sz="1000" dirty="0">
                <a:solidFill>
                  <a:schemeClr val="bg1">
                    <a:lumMod val="75000"/>
                  </a:schemeClr>
                </a:solidFill>
              </a:rPr>
              <a:t> entre la distribución normal y la distribución actual tiende a </a:t>
            </a:r>
            <a:r>
              <a:rPr lang="es-AR" sz="1050" dirty="0">
                <a:solidFill>
                  <a:schemeClr val="tx1">
                    <a:lumMod val="50000"/>
                    <a:lumOff val="50000"/>
                  </a:schemeClr>
                </a:solidFill>
              </a:rPr>
              <a:t>aumentar</a:t>
            </a:r>
            <a:r>
              <a:rPr lang="es-AR" sz="1000" dirty="0">
                <a:solidFill>
                  <a:schemeClr val="bg1">
                    <a:lumMod val="75000"/>
                  </a:schemeClr>
                </a:solidFill>
              </a:rPr>
              <a:t> en cuanto aumenta el </a:t>
            </a:r>
            <a:r>
              <a:rPr lang="es-AR" sz="1050" dirty="0">
                <a:solidFill>
                  <a:schemeClr val="tx1">
                    <a:lumMod val="50000"/>
                    <a:lumOff val="50000"/>
                  </a:schemeClr>
                </a:solidFill>
              </a:rPr>
              <a:t>número de muestras</a:t>
            </a:r>
            <a:r>
              <a:rPr lang="es-AR" sz="1000" dirty="0">
                <a:solidFill>
                  <a:schemeClr val="bg1">
                    <a:lumMod val="75000"/>
                  </a:schemeClr>
                </a:solidFill>
              </a:rPr>
              <a:t>. Cundo sólo un pequeño número de pruebas son realizados, normalmente no encajan en el estándar, el patrón en forma de campana.</a:t>
            </a:r>
          </a:p>
          <a:p>
            <a:pPr algn="just"/>
            <a:r>
              <a:rPr lang="es-AR" sz="1000" dirty="0">
                <a:solidFill>
                  <a:schemeClr val="bg1">
                    <a:lumMod val="75000"/>
                  </a:schemeClr>
                </a:solidFill>
              </a:rPr>
              <a:t>Otras causas de diferencias entre la distribución actual y la normal son errores en el </a:t>
            </a:r>
            <a:r>
              <a:rPr lang="es-AR" sz="1100" dirty="0">
                <a:solidFill>
                  <a:schemeClr val="tx1">
                    <a:lumMod val="65000"/>
                    <a:lumOff val="35000"/>
                  </a:schemeClr>
                </a:solidFill>
              </a:rPr>
              <a:t>muestreo</a:t>
            </a:r>
            <a:r>
              <a:rPr lang="es-AR" sz="1000" dirty="0">
                <a:solidFill>
                  <a:schemeClr val="bg1">
                    <a:lumMod val="75000"/>
                  </a:schemeClr>
                </a:solidFill>
              </a:rPr>
              <a:t>, en la </a:t>
            </a:r>
            <a:r>
              <a:rPr lang="es-AR" sz="1100" dirty="0">
                <a:solidFill>
                  <a:schemeClr val="tx1">
                    <a:lumMod val="65000"/>
                    <a:lumOff val="35000"/>
                  </a:schemeClr>
                </a:solidFill>
              </a:rPr>
              <a:t>prueba</a:t>
            </a:r>
            <a:r>
              <a:rPr lang="es-AR" sz="1000" dirty="0">
                <a:solidFill>
                  <a:schemeClr val="bg1">
                    <a:lumMod val="75000"/>
                  </a:schemeClr>
                </a:solidFill>
              </a:rPr>
              <a:t> y en el </a:t>
            </a:r>
            <a:r>
              <a:rPr lang="es-AR" sz="1100" dirty="0">
                <a:solidFill>
                  <a:schemeClr val="tx1">
                    <a:lumMod val="65000"/>
                    <a:lumOff val="35000"/>
                  </a:schemeClr>
                </a:solidFill>
              </a:rPr>
              <a:t>registro</a:t>
            </a:r>
            <a:r>
              <a:rPr lang="es-AR" sz="1000" dirty="0">
                <a:solidFill>
                  <a:schemeClr val="bg1">
                    <a:lumMod val="75000"/>
                  </a:schemeClr>
                </a:solidFill>
              </a:rPr>
              <a:t>. Muestreo de forma no aleatoria, de diferentes poblaciones o la presencia de asimetría en hormigones de alta resistencia, son ejemplos que pueden resultar en diferencias sustanciales entre la distribución normal y la actual.</a:t>
            </a:r>
          </a:p>
        </p:txBody>
      </p:sp>
      <p:sp>
        <p:nvSpPr>
          <p:cNvPr id="14" name="Marcador de texto 2"/>
          <p:cNvSpPr>
            <a:spLocks noGrp="1"/>
          </p:cNvSpPr>
          <p:nvPr>
            <p:ph type="body" idx="1"/>
          </p:nvPr>
        </p:nvSpPr>
        <p:spPr>
          <a:xfrm>
            <a:off x="185972" y="4582833"/>
            <a:ext cx="1433700" cy="2158535"/>
          </a:xfrm>
        </p:spPr>
        <p:txBody>
          <a:bodyPr>
            <a:noAutofit/>
          </a:bodyPr>
          <a:lstStyle/>
          <a:p>
            <a:pPr algn="just"/>
            <a:r>
              <a:rPr lang="es-AR" sz="1000" dirty="0">
                <a:solidFill>
                  <a:schemeClr val="tx1">
                    <a:lumMod val="65000"/>
                    <a:lumOff val="35000"/>
                  </a:schemeClr>
                </a:solidFill>
              </a:rPr>
              <a:t>Registro de prueba</a:t>
            </a:r>
            <a:r>
              <a:rPr lang="es-AR" sz="800" dirty="0">
                <a:solidFill>
                  <a:schemeClr val="bg1">
                    <a:lumMod val="50000"/>
                  </a:schemeClr>
                </a:solidFill>
              </a:rPr>
              <a:t>: conjunto de resultados de la prueba de resistencia de una única mezcla de hormigón. Los registros de prueba de muestras similares de hormigón pueden ser utilizadas para calcular la desviación estándar del grupo. Las mezclas de hormigón son consideradas similares cuando la resistencia nominal está dentro de 6.9 </a:t>
            </a:r>
            <a:r>
              <a:rPr lang="es-AR" sz="800" dirty="0" err="1">
                <a:solidFill>
                  <a:schemeClr val="bg1">
                    <a:lumMod val="50000"/>
                  </a:schemeClr>
                </a:solidFill>
              </a:rPr>
              <a:t>Mpa</a:t>
            </a:r>
            <a:r>
              <a:rPr lang="es-AR" sz="800" dirty="0">
                <a:solidFill>
                  <a:schemeClr val="bg1">
                    <a:lumMod val="50000"/>
                  </a:schemeClr>
                </a:solidFill>
              </a:rPr>
              <a:t>, representan materiales similares y son producidos, enviados y descargados en condiciones similares.</a:t>
            </a:r>
          </a:p>
        </p:txBody>
      </p:sp>
      <p:sp>
        <p:nvSpPr>
          <p:cNvPr id="15" name="Marcador de texto 2"/>
          <p:cNvSpPr txBox="1">
            <a:spLocks/>
          </p:cNvSpPr>
          <p:nvPr/>
        </p:nvSpPr>
        <p:spPr>
          <a:xfrm>
            <a:off x="196918" y="1305968"/>
            <a:ext cx="1433700" cy="773774"/>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AR" sz="1000" dirty="0">
                <a:solidFill>
                  <a:schemeClr val="tx1">
                    <a:lumMod val="65000"/>
                    <a:lumOff val="35000"/>
                  </a:schemeClr>
                </a:solidFill>
              </a:rPr>
              <a:t>Resistencia individual: </a:t>
            </a:r>
            <a:r>
              <a:rPr lang="es-AR" sz="800" dirty="0">
                <a:solidFill>
                  <a:schemeClr val="bg1">
                    <a:lumMod val="50000"/>
                  </a:schemeClr>
                </a:solidFill>
              </a:rPr>
              <a:t>resistencia de un único cilindro, la cual no debe ser considerada como resultado de prueba.</a:t>
            </a:r>
          </a:p>
        </p:txBody>
      </p:sp>
      <p:sp>
        <p:nvSpPr>
          <p:cNvPr id="16" name="Marcador de texto 2"/>
          <p:cNvSpPr txBox="1">
            <a:spLocks/>
          </p:cNvSpPr>
          <p:nvPr/>
        </p:nvSpPr>
        <p:spPr>
          <a:xfrm>
            <a:off x="196918" y="2026047"/>
            <a:ext cx="1433700" cy="590753"/>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AR" sz="1000" dirty="0">
                <a:solidFill>
                  <a:schemeClr val="tx1">
                    <a:lumMod val="65000"/>
                    <a:lumOff val="35000"/>
                  </a:schemeClr>
                </a:solidFill>
              </a:rPr>
              <a:t>Cilindros compañeros</a:t>
            </a:r>
            <a:r>
              <a:rPr lang="es-AR" sz="800" dirty="0">
                <a:solidFill>
                  <a:schemeClr val="bg1">
                    <a:lumMod val="50000"/>
                  </a:schemeClr>
                </a:solidFill>
              </a:rPr>
              <a:t>: cilindros realizados con el mismo concreto de muestra</a:t>
            </a:r>
          </a:p>
        </p:txBody>
      </p:sp>
      <p:sp>
        <p:nvSpPr>
          <p:cNvPr id="17" name="Marcador de texto 2"/>
          <p:cNvSpPr txBox="1">
            <a:spLocks/>
          </p:cNvSpPr>
          <p:nvPr/>
        </p:nvSpPr>
        <p:spPr>
          <a:xfrm>
            <a:off x="185972" y="2674119"/>
            <a:ext cx="1433700" cy="872243"/>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AR" sz="1000" dirty="0">
                <a:solidFill>
                  <a:schemeClr val="tx1">
                    <a:lumMod val="65000"/>
                    <a:lumOff val="35000"/>
                  </a:schemeClr>
                </a:solidFill>
              </a:rPr>
              <a:t>Resistencia de prueba</a:t>
            </a:r>
            <a:r>
              <a:rPr lang="es-AR" sz="800" dirty="0">
                <a:solidFill>
                  <a:schemeClr val="bg1">
                    <a:lumMod val="50000"/>
                  </a:schemeClr>
                </a:solidFill>
              </a:rPr>
              <a:t>: promedio de dos o más resistencias unitarias de cilindros realizados con la misma muestra de concreto y testeados a la misma edad.</a:t>
            </a:r>
          </a:p>
        </p:txBody>
      </p:sp>
      <p:sp>
        <p:nvSpPr>
          <p:cNvPr id="18" name="Marcador de texto 2"/>
          <p:cNvSpPr txBox="1">
            <a:spLocks/>
          </p:cNvSpPr>
          <p:nvPr/>
        </p:nvSpPr>
        <p:spPr>
          <a:xfrm>
            <a:off x="173574" y="3573016"/>
            <a:ext cx="1433700" cy="860694"/>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AR" sz="1000" dirty="0">
                <a:solidFill>
                  <a:schemeClr val="tx1">
                    <a:lumMod val="65000"/>
                    <a:lumOff val="35000"/>
                  </a:schemeClr>
                </a:solidFill>
              </a:rPr>
              <a:t>Distancia o disipación</a:t>
            </a:r>
            <a:r>
              <a:rPr lang="es-AR" sz="800" dirty="0">
                <a:solidFill>
                  <a:schemeClr val="bg1">
                    <a:lumMod val="50000"/>
                  </a:schemeClr>
                </a:solidFill>
              </a:rPr>
              <a:t>: diferencia entre resistencias individuales máxima y mínima de los ejemplares de hormigón comprendidas en una prueba de resistencia.  </a:t>
            </a:r>
          </a:p>
        </p:txBody>
      </p:sp>
      <p:sp>
        <p:nvSpPr>
          <p:cNvPr id="19" name="Marcador de texto 2"/>
          <p:cNvSpPr txBox="1">
            <a:spLocks/>
          </p:cNvSpPr>
          <p:nvPr/>
        </p:nvSpPr>
        <p:spPr>
          <a:xfrm>
            <a:off x="179512" y="729904"/>
            <a:ext cx="1433700" cy="594064"/>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AR" sz="1000" dirty="0">
                <a:solidFill>
                  <a:schemeClr val="tx1">
                    <a:lumMod val="65000"/>
                    <a:lumOff val="35000"/>
                  </a:schemeClr>
                </a:solidFill>
              </a:rPr>
              <a:t>Muestra de concreto</a:t>
            </a:r>
            <a:r>
              <a:rPr lang="es-AR" sz="800" dirty="0">
                <a:solidFill>
                  <a:schemeClr val="bg1">
                    <a:lumMod val="50000"/>
                  </a:schemeClr>
                </a:solidFill>
              </a:rPr>
              <a:t>: porción de concreto, tomado en una sola vez, de un lote o de un camión de concreto</a:t>
            </a:r>
          </a:p>
        </p:txBody>
      </p:sp>
      <p:sp>
        <p:nvSpPr>
          <p:cNvPr id="22" name="Marcador de texto 4"/>
          <p:cNvSpPr>
            <a:spLocks noGrp="1"/>
          </p:cNvSpPr>
          <p:nvPr>
            <p:ph type="body" sz="quarter" idx="3"/>
          </p:nvPr>
        </p:nvSpPr>
        <p:spPr>
          <a:xfrm>
            <a:off x="7062478" y="4437112"/>
            <a:ext cx="2118034" cy="578061"/>
          </a:xfrm>
        </p:spPr>
        <p:txBody>
          <a:bodyPr>
            <a:noAutofit/>
          </a:bodyPr>
          <a:lstStyle/>
          <a:p>
            <a:r>
              <a:rPr lang="es-AR" sz="1050" b="0" dirty="0">
                <a:solidFill>
                  <a:schemeClr val="tx1">
                    <a:lumMod val="50000"/>
                    <a:lumOff val="50000"/>
                  </a:schemeClr>
                </a:solidFill>
              </a:rPr>
              <a:t>68% </a:t>
            </a:r>
            <a:r>
              <a:rPr lang="es-AR" sz="800" dirty="0"/>
              <a:t>de resultados: error de +/- 1</a:t>
            </a:r>
            <a:r>
              <a:rPr lang="el-GR" sz="800" dirty="0"/>
              <a:t>σ</a:t>
            </a:r>
            <a:endParaRPr lang="es-AR" sz="800" dirty="0"/>
          </a:p>
          <a:p>
            <a:r>
              <a:rPr lang="es-AR" sz="1050" b="0" dirty="0">
                <a:solidFill>
                  <a:schemeClr val="tx1">
                    <a:lumMod val="50000"/>
                    <a:lumOff val="50000"/>
                  </a:schemeClr>
                </a:solidFill>
              </a:rPr>
              <a:t>95%: </a:t>
            </a:r>
            <a:r>
              <a:rPr lang="es-AR" sz="800" dirty="0"/>
              <a:t>error de +/- 2</a:t>
            </a:r>
            <a:r>
              <a:rPr lang="el-GR" sz="800" dirty="0"/>
              <a:t>σ</a:t>
            </a:r>
            <a:endParaRPr lang="es-AR" sz="800" dirty="0"/>
          </a:p>
          <a:p>
            <a:endParaRPr lang="es-AR" sz="800" dirty="0"/>
          </a:p>
          <a:p>
            <a:r>
              <a:rPr lang="el-GR" sz="800" dirty="0"/>
              <a:t>σ</a:t>
            </a:r>
            <a:r>
              <a:rPr lang="es-AR" sz="800" dirty="0"/>
              <a:t>=desviación estándar del promedio.</a:t>
            </a:r>
          </a:p>
        </p:txBody>
      </p:sp>
      <p:sp>
        <p:nvSpPr>
          <p:cNvPr id="23" name="2 Marcador de texto"/>
          <p:cNvSpPr txBox="1">
            <a:spLocks/>
          </p:cNvSpPr>
          <p:nvPr/>
        </p:nvSpPr>
        <p:spPr>
          <a:xfrm>
            <a:off x="1881347" y="473332"/>
            <a:ext cx="1103820" cy="683661"/>
          </a:xfrm>
          <a:prstGeom prst="rect">
            <a:avLst/>
          </a:prstGeom>
        </p:spPr>
        <p:txBody>
          <a:bodyPr vert="horz" lIns="91440" tIns="45720" rIns="91440" bIns="45720" rtlCol="0" anchor="b">
            <a:norm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s-AR" sz="2000" dirty="0"/>
              <a:t>En obra</a:t>
            </a:r>
          </a:p>
        </p:txBody>
      </p:sp>
      <p:sp>
        <p:nvSpPr>
          <p:cNvPr id="24" name="2 Marcador de texto"/>
          <p:cNvSpPr txBox="1">
            <a:spLocks/>
          </p:cNvSpPr>
          <p:nvPr/>
        </p:nvSpPr>
        <p:spPr>
          <a:xfrm>
            <a:off x="4286837" y="320889"/>
            <a:ext cx="1395414" cy="817895"/>
          </a:xfrm>
          <a:prstGeom prst="rect">
            <a:avLst/>
          </a:prstGeom>
        </p:spPr>
        <p:txBody>
          <a:bodyPr vert="horz" lIns="91440" tIns="45720" rIns="91440" bIns="45720" rtlCol="0" anchor="b">
            <a:normAutofit/>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s-AR" sz="2000" dirty="0"/>
              <a:t>En Planta</a:t>
            </a:r>
          </a:p>
        </p:txBody>
      </p:sp>
      <p:pic>
        <p:nvPicPr>
          <p:cNvPr id="26" name="Imagen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2330" y="5802585"/>
            <a:ext cx="1458683" cy="819369"/>
          </a:xfrm>
          <a:prstGeom prst="rect">
            <a:avLst/>
          </a:prstGeom>
        </p:spPr>
      </p:pic>
      <p:pic>
        <p:nvPicPr>
          <p:cNvPr id="27" name="Imagen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5550" y="3908109"/>
            <a:ext cx="1454527" cy="817035"/>
          </a:xfrm>
          <a:prstGeom prst="rect">
            <a:avLst/>
          </a:prstGeom>
        </p:spPr>
      </p:pic>
      <p:pic>
        <p:nvPicPr>
          <p:cNvPr id="29" name="Imagen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02330" y="4833541"/>
            <a:ext cx="1473526" cy="827707"/>
          </a:xfrm>
          <a:prstGeom prst="rect">
            <a:avLst/>
          </a:prstGeom>
        </p:spPr>
      </p:pic>
      <p:pic>
        <p:nvPicPr>
          <p:cNvPr id="30" name="Imagen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96245" y="2972395"/>
            <a:ext cx="1453832" cy="816645"/>
          </a:xfrm>
          <a:prstGeom prst="rect">
            <a:avLst/>
          </a:prstGeom>
        </p:spPr>
      </p:pic>
      <p:pic>
        <p:nvPicPr>
          <p:cNvPr id="32" name="Imagen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97509" y="1144767"/>
            <a:ext cx="1457401" cy="818649"/>
          </a:xfrm>
          <a:prstGeom prst="rect">
            <a:avLst/>
          </a:prstGeom>
        </p:spPr>
      </p:pic>
      <p:pic>
        <p:nvPicPr>
          <p:cNvPr id="34" name="Imagen 3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02330" y="2060848"/>
            <a:ext cx="1452580" cy="815941"/>
          </a:xfrm>
          <a:prstGeom prst="rect">
            <a:avLst/>
          </a:prstGeom>
        </p:spPr>
      </p:pic>
      <p:pic>
        <p:nvPicPr>
          <p:cNvPr id="35" name="Imagen 3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84266" y="2604442"/>
            <a:ext cx="987734" cy="1758415"/>
          </a:xfrm>
          <a:prstGeom prst="rect">
            <a:avLst/>
          </a:prstGeom>
        </p:spPr>
      </p:pic>
      <p:pic>
        <p:nvPicPr>
          <p:cNvPr id="36" name="Imagen 3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68917" y="1146887"/>
            <a:ext cx="2431275" cy="1365693"/>
          </a:xfrm>
          <a:prstGeom prst="rect">
            <a:avLst/>
          </a:prstGeom>
        </p:spPr>
      </p:pic>
      <p:pic>
        <p:nvPicPr>
          <p:cNvPr id="37" name="Imagen 3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644008" y="2604442"/>
            <a:ext cx="990307" cy="1762995"/>
          </a:xfrm>
          <a:prstGeom prst="rect">
            <a:avLst/>
          </a:prstGeom>
        </p:spPr>
      </p:pic>
      <p:pic>
        <p:nvPicPr>
          <p:cNvPr id="38" name="Imagen 3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724128" y="2616800"/>
            <a:ext cx="985409" cy="1754275"/>
          </a:xfrm>
          <a:prstGeom prst="rect">
            <a:avLst/>
          </a:prstGeom>
        </p:spPr>
      </p:pic>
    </p:spTree>
    <p:extLst>
      <p:ext uri="{BB962C8B-B14F-4D97-AF65-F5344CB8AC3E}">
        <p14:creationId xmlns:p14="http://schemas.microsoft.com/office/powerpoint/2010/main" val="187974591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242</TotalTime>
  <Words>745</Words>
  <Application>Microsoft Office PowerPoint</Application>
  <PresentationFormat>Presentación en pantalla (4:3)</PresentationFormat>
  <Paragraphs>100</Paragraphs>
  <Slides>5</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5</vt:i4>
      </vt:variant>
    </vt:vector>
  </HeadingPairs>
  <TitlesOfParts>
    <vt:vector size="9" baseType="lpstr">
      <vt:lpstr>Arial</vt:lpstr>
      <vt:lpstr>Calibri</vt:lpstr>
      <vt:lpstr>Wingdings</vt:lpstr>
      <vt:lpstr>Tema de Office</vt:lpstr>
      <vt:lpstr>TECNOLOGÍA DEL HORMIGÓN</vt:lpstr>
      <vt:lpstr>COMPONENTES</vt:lpstr>
      <vt:lpstr>PROPIEDADES MECÁNICAS</vt:lpstr>
      <vt:lpstr> DOSIFICACIÓN DE HORMIGONES</vt:lpstr>
      <vt:lpstr>Control de calidad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TECNOLOGÍA DEL HORMIGÓN</dc:title>
  <dc:creator>María Belén Encrenaz</dc:creator>
  <cp:lastModifiedBy>Paula Otta</cp:lastModifiedBy>
  <cp:revision>13</cp:revision>
  <dcterms:created xsi:type="dcterms:W3CDTF">2016-05-31T03:00:44Z</dcterms:created>
  <dcterms:modified xsi:type="dcterms:W3CDTF">2016-06-06T01:45:10Z</dcterms:modified>
</cp:coreProperties>
</file>