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9" r:id="rId2"/>
    <p:sldId id="256" r:id="rId3"/>
    <p:sldId id="261" r:id="rId4"/>
    <p:sldId id="257" r:id="rId5"/>
    <p:sldId id="260" r:id="rId6"/>
    <p:sldId id="262" r:id="rId7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>
        <p:scale>
          <a:sx n="60" d="100"/>
          <a:sy n="60" d="100"/>
        </p:scale>
        <p:origin x="89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78173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5602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33294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0485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619120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94791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00946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85002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90566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90862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5218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66627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80958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67823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83108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76880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3765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4B5986F-A466-49E9-AE08-72C0B5A6EBEB}" type="datetimeFigureOut">
              <a:rPr lang="es-AR" smtClean="0"/>
              <a:t>31/05/2016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19E7B-8E92-4268-A04B-5D458DEB1D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532862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just"/>
            <a:r>
              <a:rPr lang="es-AR" sz="8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</a:rPr>
              <a:t>HORMIGÓN</a:t>
            </a:r>
            <a:endParaRPr lang="es-AR" sz="8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wis721 BdOul BT" panose="04020705020B03040203" pitchFamily="82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320121" cy="861420"/>
          </a:xfrm>
        </p:spPr>
        <p:txBody>
          <a:bodyPr>
            <a:normAutofit/>
          </a:bodyPr>
          <a:lstStyle/>
          <a:p>
            <a:pPr algn="just"/>
            <a:r>
              <a:rPr lang="es-AR" dirty="0" smtClean="0">
                <a:solidFill>
                  <a:schemeClr val="accent2"/>
                </a:solidFill>
              </a:rPr>
              <a:t>DOSIFICACIÓN. MATERIALES CONSTITUYENTES. CARACTERÍSTICAS </a:t>
            </a:r>
            <a:r>
              <a:rPr lang="es-AR" dirty="0">
                <a:solidFill>
                  <a:schemeClr val="accent2"/>
                </a:solidFill>
              </a:rPr>
              <a:t>DEL HORMIGÓN FRESCO Y </a:t>
            </a:r>
            <a:r>
              <a:rPr lang="es-AR" dirty="0" smtClean="0">
                <a:solidFill>
                  <a:schemeClr val="accent2"/>
                </a:solidFill>
              </a:rPr>
              <a:t>ENDURECIDO. CONTROL </a:t>
            </a:r>
            <a:endParaRPr lang="es-AR" dirty="0">
              <a:solidFill>
                <a:schemeClr val="accent2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6592616" y="6302285"/>
            <a:ext cx="5599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AR" sz="1100" dirty="0" smtClean="0"/>
          </a:p>
          <a:p>
            <a:r>
              <a:rPr lang="es-AR" sz="1100" dirty="0" smtClean="0"/>
              <a:t>Integrantes: </a:t>
            </a:r>
            <a:r>
              <a:rPr lang="es-AR" sz="1100" dirty="0" err="1" smtClean="0"/>
              <a:t>Pagliafora</a:t>
            </a:r>
            <a:r>
              <a:rPr lang="es-AR" sz="1100" dirty="0" smtClean="0"/>
              <a:t> </a:t>
            </a:r>
            <a:r>
              <a:rPr lang="es-AR" sz="1100" dirty="0" smtClean="0"/>
              <a:t>S</a:t>
            </a:r>
            <a:r>
              <a:rPr lang="es-AR" sz="1100" dirty="0" smtClean="0"/>
              <a:t>ofía</a:t>
            </a:r>
            <a:r>
              <a:rPr lang="es-AR" sz="1100" dirty="0" smtClean="0"/>
              <a:t>, </a:t>
            </a:r>
            <a:r>
              <a:rPr lang="es-AR" sz="1100" dirty="0" err="1" smtClean="0"/>
              <a:t>Mobilia</a:t>
            </a:r>
            <a:r>
              <a:rPr lang="es-AR" sz="1100" dirty="0" smtClean="0"/>
              <a:t> Rosario, </a:t>
            </a:r>
            <a:r>
              <a:rPr lang="es-AR" sz="1100" dirty="0" err="1" smtClean="0"/>
              <a:t>Marti</a:t>
            </a:r>
            <a:r>
              <a:rPr lang="es-AR" sz="1100" dirty="0" smtClean="0"/>
              <a:t> R. Eugenia, Manrique </a:t>
            </a:r>
            <a:r>
              <a:rPr lang="es-AR" sz="1100" dirty="0" err="1"/>
              <a:t>N</a:t>
            </a:r>
            <a:r>
              <a:rPr lang="es-AR" sz="1100" dirty="0" err="1" smtClean="0"/>
              <a:t>ahir</a:t>
            </a:r>
            <a:endParaRPr lang="es-AR" sz="1100" dirty="0"/>
          </a:p>
        </p:txBody>
      </p:sp>
      <p:sp>
        <p:nvSpPr>
          <p:cNvPr id="6" name="CuadroTexto 5"/>
          <p:cNvSpPr txBox="1"/>
          <p:nvPr/>
        </p:nvSpPr>
        <p:spPr>
          <a:xfrm>
            <a:off x="10481982" y="429549"/>
            <a:ext cx="670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sz="2400" dirty="0" smtClean="0">
                <a:solidFill>
                  <a:schemeClr val="bg2"/>
                </a:solidFill>
              </a:rPr>
              <a:t>G8</a:t>
            </a:r>
            <a:endParaRPr lang="es-AR" sz="2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45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49381" y="0"/>
            <a:ext cx="5726545" cy="1083837"/>
          </a:xfrm>
        </p:spPr>
        <p:txBody>
          <a:bodyPr>
            <a:normAutofit fontScale="90000"/>
          </a:bodyPr>
          <a:lstStyle/>
          <a:p>
            <a:r>
              <a:rPr lang="es-A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</a:rPr>
              <a:t>Dosificación</a:t>
            </a:r>
            <a:endParaRPr lang="es-A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wis721 BdOul BT" panose="04020705020B03040203" pitchFamily="8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49381" y="1087019"/>
            <a:ext cx="108712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u="sng" dirty="0" smtClean="0">
                <a:solidFill>
                  <a:schemeClr val="accent5"/>
                </a:solidFill>
              </a:rPr>
              <a:t>Dosificaciones empíricas: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dirty="0" smtClean="0"/>
              <a:t>De acuerdo a la experiencia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dirty="0" smtClean="0"/>
              <a:t>Se miden los componentes en volumen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schemeClr val="accent3"/>
                </a:solidFill>
              </a:rPr>
              <a:t>INCERTIDUMBRE </a:t>
            </a:r>
          </a:p>
          <a:p>
            <a:pPr algn="just"/>
            <a:endParaRPr lang="es-AR" sz="1400" dirty="0" smtClean="0"/>
          </a:p>
          <a:p>
            <a:pPr algn="just"/>
            <a:r>
              <a:rPr lang="es-AR" b="1" dirty="0" smtClean="0">
                <a:solidFill>
                  <a:schemeClr val="accent3"/>
                </a:solidFill>
              </a:rPr>
              <a:t>NO suele tener en cuenta: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AR" dirty="0" smtClean="0">
                <a:solidFill>
                  <a:schemeClr val="accent3"/>
                </a:solidFill>
              </a:rPr>
              <a:t>Cantidad de cemento y agua empleados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AR" dirty="0" smtClean="0">
                <a:solidFill>
                  <a:schemeClr val="accent3"/>
                </a:solidFill>
              </a:rPr>
              <a:t>Asentamiento de la mezcla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AR" dirty="0" smtClean="0">
                <a:solidFill>
                  <a:schemeClr val="accent3"/>
                </a:solidFill>
              </a:rPr>
              <a:t>La resistencia y durabilidad del </a:t>
            </a:r>
            <a:r>
              <a:rPr lang="es-AR" dirty="0" err="1" smtClean="0">
                <a:solidFill>
                  <a:schemeClr val="accent3"/>
                </a:solidFill>
              </a:rPr>
              <a:t>H°</a:t>
            </a:r>
            <a:endParaRPr lang="es-AR" dirty="0" smtClean="0">
              <a:solidFill>
                <a:schemeClr val="accent3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AR" sz="1400" dirty="0"/>
          </a:p>
          <a:p>
            <a:pPr algn="just"/>
            <a:r>
              <a:rPr lang="es-AR" dirty="0" smtClean="0"/>
              <a:t>Reglamento </a:t>
            </a:r>
            <a:r>
              <a:rPr lang="es-AR" b="1" dirty="0" smtClean="0"/>
              <a:t>CIRSOC 201-02 </a:t>
            </a:r>
            <a:r>
              <a:rPr lang="es-AR" dirty="0" smtClean="0"/>
              <a:t>penaliza y acota este tipo de dosificaciones. </a:t>
            </a:r>
            <a:endParaRPr lang="es-AR" dirty="0"/>
          </a:p>
        </p:txBody>
      </p:sp>
      <p:sp>
        <p:nvSpPr>
          <p:cNvPr id="5" name="CuadroTexto 4"/>
          <p:cNvSpPr txBox="1"/>
          <p:nvPr/>
        </p:nvSpPr>
        <p:spPr>
          <a:xfrm>
            <a:off x="249381" y="4087040"/>
            <a:ext cx="108712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u="sng" dirty="0" smtClean="0">
                <a:solidFill>
                  <a:schemeClr val="accent5"/>
                </a:solidFill>
              </a:rPr>
              <a:t>Dosificaciones </a:t>
            </a:r>
            <a:r>
              <a:rPr lang="es-AR" u="sng" dirty="0" err="1" smtClean="0">
                <a:solidFill>
                  <a:schemeClr val="accent5"/>
                </a:solidFill>
              </a:rPr>
              <a:t>semi</a:t>
            </a:r>
            <a:r>
              <a:rPr lang="es-AR" u="sng" dirty="0" smtClean="0">
                <a:solidFill>
                  <a:schemeClr val="accent5"/>
                </a:solidFill>
              </a:rPr>
              <a:t>-empíricas: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dirty="0" smtClean="0"/>
              <a:t>Reduce variabilidad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dirty="0" smtClean="0"/>
              <a:t>Establece </a:t>
            </a:r>
            <a:r>
              <a:rPr lang="es-AR" b="1" dirty="0" smtClean="0">
                <a:solidFill>
                  <a:schemeClr val="accent1"/>
                </a:solidFill>
              </a:rPr>
              <a:t>relación a/c </a:t>
            </a:r>
            <a:r>
              <a:rPr lang="es-AR" dirty="0" smtClean="0"/>
              <a:t>=&gt;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dirty="0" smtClean="0"/>
              <a:t>Medir el cemento en bolsa y el agua en recipiente calibrado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dirty="0" smtClean="0"/>
              <a:t>Hacer pastón de prueba (ajustar la mezcla y evaluarla fresca y endurecida)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 smtClean="0"/>
          </a:p>
          <a:p>
            <a:pPr algn="just"/>
            <a:r>
              <a:rPr lang="es-AR" dirty="0" smtClean="0"/>
              <a:t>Si se mantiene </a:t>
            </a:r>
            <a:r>
              <a:rPr lang="es-AR" dirty="0" err="1" smtClean="0"/>
              <a:t>cte</a:t>
            </a:r>
            <a:r>
              <a:rPr lang="es-AR" dirty="0" smtClean="0"/>
              <a:t> el asentamiento de c/pastón =&gt;</a:t>
            </a:r>
          </a:p>
          <a:p>
            <a:pPr algn="just"/>
            <a:endParaRPr lang="es-AR" sz="1400" dirty="0"/>
          </a:p>
          <a:p>
            <a:pPr algn="just"/>
            <a:r>
              <a:rPr lang="es-AR" dirty="0" smtClean="0"/>
              <a:t>Realizar el </a:t>
            </a:r>
            <a:r>
              <a:rPr lang="es-AR" b="1" dirty="0" smtClean="0">
                <a:solidFill>
                  <a:schemeClr val="accent1"/>
                </a:solidFill>
              </a:rPr>
              <a:t>asentamiento en el tronco de cono </a:t>
            </a:r>
            <a:r>
              <a:rPr lang="es-AR" dirty="0" smtClean="0"/>
              <a:t>=&gt; Control de calidad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3542144" y="4580108"/>
            <a:ext cx="541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accent1"/>
                </a:solidFill>
              </a:rPr>
              <a:t>La resistencia y la durabilidad</a:t>
            </a:r>
            <a:endParaRPr lang="es-AR" dirty="0">
              <a:solidFill>
                <a:schemeClr val="accent1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5975926" y="5663142"/>
            <a:ext cx="4590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accent5"/>
                </a:solidFill>
              </a:rPr>
              <a:t>Control del agua total </a:t>
            </a:r>
            <a:endParaRPr lang="es-AR" dirty="0">
              <a:solidFill>
                <a:schemeClr val="accent5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5809672" y="492294"/>
            <a:ext cx="58835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Para que sea más resistente:</a:t>
            </a:r>
          </a:p>
          <a:p>
            <a:r>
              <a:rPr lang="es-AR" dirty="0" smtClean="0"/>
              <a:t>mejorar la relación cemento x árido</a:t>
            </a:r>
          </a:p>
          <a:p>
            <a:endParaRPr lang="es-AR" dirty="0" smtClean="0"/>
          </a:p>
          <a:p>
            <a:r>
              <a:rPr lang="es-AR" dirty="0" smtClean="0"/>
              <a:t>(1x6) </a:t>
            </a:r>
            <a:r>
              <a:rPr lang="es-AR" dirty="0"/>
              <a:t>1:3:3 (</a:t>
            </a:r>
            <a:r>
              <a:rPr lang="es-AR" dirty="0" smtClean="0"/>
              <a:t>cemento-arena-piedra)</a:t>
            </a:r>
          </a:p>
          <a:p>
            <a:r>
              <a:rPr lang="es-AR" dirty="0" smtClean="0"/>
              <a:t>(1x5) </a:t>
            </a:r>
            <a:r>
              <a:rPr lang="es-AR" dirty="0">
                <a:solidFill>
                  <a:schemeClr val="accent1"/>
                </a:solidFill>
              </a:rPr>
              <a:t>1:2:3</a:t>
            </a:r>
            <a:r>
              <a:rPr lang="es-AR" dirty="0" smtClean="0"/>
              <a:t> </a:t>
            </a:r>
            <a:r>
              <a:rPr lang="es-AR" dirty="0" err="1" smtClean="0"/>
              <a:t>ó</a:t>
            </a:r>
            <a:r>
              <a:rPr lang="es-AR" dirty="0" smtClean="0"/>
              <a:t> </a:t>
            </a:r>
            <a:r>
              <a:rPr lang="es-AR" dirty="0" smtClean="0">
                <a:solidFill>
                  <a:schemeClr val="accent5"/>
                </a:solidFill>
              </a:rPr>
              <a:t>1:3:2</a:t>
            </a:r>
            <a:r>
              <a:rPr lang="es-AR" dirty="0" smtClean="0"/>
              <a:t> ?</a:t>
            </a:r>
          </a:p>
          <a:p>
            <a:endParaRPr lang="es-AR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i="1" dirty="0" smtClean="0">
                <a:solidFill>
                  <a:schemeClr val="accent1"/>
                </a:solidFill>
              </a:rPr>
              <a:t>Al bajar la cantidad de áridos, sube la de cemento</a:t>
            </a:r>
            <a:endParaRPr lang="es-AR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 smtClean="0"/>
              <a:t>Es preferible que tenga </a:t>
            </a:r>
            <a:r>
              <a:rPr lang="es-AR" dirty="0" smtClean="0">
                <a:solidFill>
                  <a:schemeClr val="accent1"/>
                </a:solidFill>
              </a:rPr>
              <a:t>menor cantidad de arena que de piedra</a:t>
            </a:r>
            <a:r>
              <a:rPr lang="es-AR" dirty="0" smtClean="0"/>
              <a:t>, lo que resiste es la piedra.</a:t>
            </a:r>
            <a:endParaRPr lang="es-AR" dirty="0"/>
          </a:p>
        </p:txBody>
      </p:sp>
      <p:sp>
        <p:nvSpPr>
          <p:cNvPr id="9" name="CuadroTexto 8"/>
          <p:cNvSpPr txBox="1"/>
          <p:nvPr/>
        </p:nvSpPr>
        <p:spPr>
          <a:xfrm>
            <a:off x="9670472" y="4437650"/>
            <a:ext cx="23829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u="sng" dirty="0"/>
              <a:t>T</a:t>
            </a:r>
            <a:r>
              <a:rPr lang="es-AR" u="sng" dirty="0" smtClean="0"/>
              <a:t>amaño del agregado</a:t>
            </a:r>
          </a:p>
          <a:p>
            <a:r>
              <a:rPr lang="es-AR" dirty="0" smtClean="0"/>
              <a:t>En función de la separación de la armadura</a:t>
            </a:r>
            <a:endParaRPr lang="es-AR" dirty="0"/>
          </a:p>
        </p:txBody>
      </p:sp>
      <p:sp>
        <p:nvSpPr>
          <p:cNvPr id="3" name="Flecha abajo 2"/>
          <p:cNvSpPr/>
          <p:nvPr/>
        </p:nvSpPr>
        <p:spPr>
          <a:xfrm>
            <a:off x="10252363" y="3525548"/>
            <a:ext cx="1043709" cy="7399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8678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49381" y="0"/>
            <a:ext cx="5726545" cy="1083837"/>
          </a:xfrm>
        </p:spPr>
        <p:txBody>
          <a:bodyPr>
            <a:normAutofit fontScale="90000"/>
          </a:bodyPr>
          <a:lstStyle/>
          <a:p>
            <a:r>
              <a:rPr lang="es-A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</a:rPr>
              <a:t>Materiales</a:t>
            </a:r>
            <a:endParaRPr lang="es-A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wis721 BdOul BT" panose="04020705020B03040203" pitchFamily="8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49380" y="1011351"/>
            <a:ext cx="6067013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u="sng" dirty="0" smtClean="0">
                <a:solidFill>
                  <a:schemeClr val="accent5"/>
                </a:solidFill>
              </a:rPr>
              <a:t>CEMENTO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smtClean="0"/>
              <a:t>Usar cementos de marca y procedencia aprobada por la norma IRAM 50 000-00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/>
              <a:t>Adiciones minerales (para mejorar el comportamiento del hormigón</a:t>
            </a:r>
            <a:r>
              <a:rPr lang="es-AR" sz="1400" dirty="0" smtClean="0"/>
              <a:t>)</a:t>
            </a:r>
            <a:endParaRPr lang="es-AR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b="1" dirty="0" smtClean="0">
                <a:solidFill>
                  <a:schemeClr val="accent1"/>
                </a:solidFill>
              </a:rPr>
              <a:t>Clasificación por Nivel de Resistencia: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600" b="1" dirty="0">
              <a:solidFill>
                <a:schemeClr val="accent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600" b="1" dirty="0" smtClean="0">
              <a:solidFill>
                <a:schemeClr val="accent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600" b="1" dirty="0">
              <a:solidFill>
                <a:schemeClr val="accent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b="1" dirty="0" smtClean="0">
              <a:solidFill>
                <a:schemeClr val="accent1"/>
              </a:solidFill>
            </a:endParaRPr>
          </a:p>
          <a:p>
            <a:pPr algn="just"/>
            <a:r>
              <a:rPr lang="es-AR" sz="1400" dirty="0">
                <a:solidFill>
                  <a:schemeClr val="accent5"/>
                </a:solidFill>
              </a:rPr>
              <a:t> </a:t>
            </a:r>
            <a:r>
              <a:rPr lang="es-AR" sz="1400" dirty="0" smtClean="0">
                <a:solidFill>
                  <a:schemeClr val="accent5"/>
                </a:solidFill>
              </a:rPr>
              <a:t>      </a:t>
            </a:r>
          </a:p>
          <a:p>
            <a:pPr algn="just"/>
            <a:r>
              <a:rPr lang="es-AR" sz="1400" dirty="0" smtClean="0">
                <a:solidFill>
                  <a:schemeClr val="accent5"/>
                </a:solidFill>
              </a:rPr>
              <a:t>         </a:t>
            </a:r>
            <a:r>
              <a:rPr lang="es-AR" sz="1400" dirty="0" smtClean="0"/>
              <a:t>CP 50: para hormigón de alto desempeño</a:t>
            </a:r>
          </a:p>
          <a:p>
            <a:pPr algn="just"/>
            <a:r>
              <a:rPr lang="es-AR" sz="1400" dirty="0" smtClean="0"/>
              <a:t>         CP 40: industria del hormigón elaborado</a:t>
            </a:r>
          </a:p>
          <a:p>
            <a:pPr algn="just"/>
            <a:r>
              <a:rPr lang="es-AR" sz="1400" dirty="0"/>
              <a:t> </a:t>
            </a:r>
            <a:r>
              <a:rPr lang="es-AR" sz="1400" dirty="0" smtClean="0"/>
              <a:t>        CP 30: para hormigones convencionales</a:t>
            </a:r>
            <a:endParaRPr lang="es-AR" sz="14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6589377" y="853467"/>
            <a:ext cx="654939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u="sng" dirty="0" smtClean="0">
                <a:solidFill>
                  <a:schemeClr val="accent5"/>
                </a:solidFill>
              </a:rPr>
              <a:t>AGREGADOS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smtClean="0"/>
              <a:t>Representan el 80-90% del peso total del hormigón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smtClean="0"/>
              <a:t>Las partículas deberán ser duras y resistentes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249379" y="4232493"/>
            <a:ext cx="51749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u="sng" dirty="0" smtClean="0">
                <a:solidFill>
                  <a:schemeClr val="accent5"/>
                </a:solidFill>
              </a:rPr>
              <a:t>BARRAS DE ACERO</a:t>
            </a:r>
          </a:p>
          <a:p>
            <a:pPr algn="just"/>
            <a:endParaRPr lang="es-AR" sz="1400" dirty="0"/>
          </a:p>
          <a:p>
            <a:pPr algn="just"/>
            <a:r>
              <a:rPr lang="es-AR" dirty="0" smtClean="0"/>
              <a:t> </a:t>
            </a:r>
            <a:endParaRPr lang="es-AR" dirty="0"/>
          </a:p>
        </p:txBody>
      </p:sp>
      <p:sp>
        <p:nvSpPr>
          <p:cNvPr id="12" name="CuadroTexto 11"/>
          <p:cNvSpPr txBox="1"/>
          <p:nvPr/>
        </p:nvSpPr>
        <p:spPr>
          <a:xfrm>
            <a:off x="6557253" y="4906513"/>
            <a:ext cx="563474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u="sng" dirty="0" smtClean="0">
                <a:solidFill>
                  <a:schemeClr val="accent5"/>
                </a:solidFill>
              </a:rPr>
              <a:t>AGUA DE AMASADO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smtClean="0"/>
              <a:t>Compuesta por:</a:t>
            </a:r>
          </a:p>
          <a:p>
            <a:pPr algn="just"/>
            <a:r>
              <a:rPr lang="es-AR" sz="1400" dirty="0" smtClean="0"/>
              <a:t>          -Agua agregada a la mezcla</a:t>
            </a:r>
          </a:p>
          <a:p>
            <a:pPr algn="just"/>
            <a:r>
              <a:rPr lang="es-AR" sz="1400" dirty="0" smtClean="0"/>
              <a:t>          -Humedad superficial de los agregados</a:t>
            </a:r>
          </a:p>
          <a:p>
            <a:pPr algn="just"/>
            <a:r>
              <a:rPr lang="es-AR" sz="1400" dirty="0" smtClean="0"/>
              <a:t>          -Una cantidad de agua proveniente de los aditivos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b="1" dirty="0" smtClean="0">
                <a:solidFill>
                  <a:schemeClr val="accent1"/>
                </a:solidFill>
              </a:rPr>
              <a:t>Hidratación </a:t>
            </a:r>
            <a:r>
              <a:rPr lang="es-AR" sz="1400" b="1" dirty="0">
                <a:solidFill>
                  <a:schemeClr val="accent1"/>
                </a:solidFill>
              </a:rPr>
              <a:t>del </a:t>
            </a:r>
            <a:r>
              <a:rPr lang="es-AR" sz="1400" b="1" dirty="0" smtClean="0">
                <a:solidFill>
                  <a:schemeClr val="accent1"/>
                </a:solidFill>
              </a:rPr>
              <a:t>cemento, </a:t>
            </a:r>
            <a:r>
              <a:rPr lang="es-AR" sz="1400" b="1" dirty="0" err="1">
                <a:solidFill>
                  <a:schemeClr val="accent1"/>
                </a:solidFill>
              </a:rPr>
              <a:t>trabajabilidad</a:t>
            </a:r>
            <a:r>
              <a:rPr lang="es-AR" sz="1400" b="1" dirty="0">
                <a:solidFill>
                  <a:schemeClr val="accent1"/>
                </a:solidFill>
              </a:rPr>
              <a:t> y buena compactación del hormigón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smtClean="0"/>
              <a:t>Relación a/c: 0.35 a 0.40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/>
          </a:p>
        </p:txBody>
      </p:sp>
      <p:sp>
        <p:nvSpPr>
          <p:cNvPr id="13" name="CuadroTexto 12"/>
          <p:cNvSpPr txBox="1"/>
          <p:nvPr/>
        </p:nvSpPr>
        <p:spPr>
          <a:xfrm>
            <a:off x="6589377" y="3717837"/>
            <a:ext cx="51749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u="sng" dirty="0" smtClean="0">
                <a:solidFill>
                  <a:schemeClr val="accent5"/>
                </a:solidFill>
              </a:rPr>
              <a:t>ADITIVOS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smtClean="0"/>
              <a:t>Fluidificantes y </a:t>
            </a:r>
            <a:r>
              <a:rPr lang="es-AR" sz="1400" dirty="0" err="1" smtClean="0"/>
              <a:t>superfluidificantes</a:t>
            </a:r>
            <a:endParaRPr lang="es-AR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err="1" smtClean="0"/>
              <a:t>Incorporadores</a:t>
            </a:r>
            <a:r>
              <a:rPr lang="es-AR" sz="1400" dirty="0" smtClean="0"/>
              <a:t> de aire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smtClean="0"/>
              <a:t>Retardadores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err="1" smtClean="0"/>
              <a:t>Acelerantes</a:t>
            </a:r>
            <a:endParaRPr lang="es-AR" sz="1400" dirty="0" smtClean="0"/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2"/>
          <a:srcRect l="62359" t="58156" r="4410" b="31451"/>
          <a:stretch/>
        </p:blipFill>
        <p:spPr>
          <a:xfrm>
            <a:off x="249379" y="2534344"/>
            <a:ext cx="6067010" cy="936471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6662726" y="1536896"/>
            <a:ext cx="294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smtClean="0"/>
              <a:t>Agregado grueso en exceso</a:t>
            </a:r>
          </a:p>
          <a:p>
            <a:r>
              <a:rPr lang="es-AR" sz="1400" dirty="0" smtClean="0"/>
              <a:t>Arenas en exceso</a:t>
            </a:r>
            <a:endParaRPr lang="es-AR" sz="1400" dirty="0"/>
          </a:p>
        </p:txBody>
      </p:sp>
      <p:sp>
        <p:nvSpPr>
          <p:cNvPr id="20" name="Flecha abajo 19"/>
          <p:cNvSpPr/>
          <p:nvPr/>
        </p:nvSpPr>
        <p:spPr>
          <a:xfrm rot="16200000">
            <a:off x="9510351" y="1751972"/>
            <a:ext cx="160819" cy="337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1" name="CuadroTexto 20"/>
          <p:cNvSpPr txBox="1"/>
          <p:nvPr/>
        </p:nvSpPr>
        <p:spPr>
          <a:xfrm>
            <a:off x="9759686" y="1506118"/>
            <a:ext cx="2941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smtClean="0"/>
              <a:t>Afecta </a:t>
            </a:r>
            <a:r>
              <a:rPr lang="es-AR" sz="1600" b="1" dirty="0" err="1">
                <a:solidFill>
                  <a:schemeClr val="accent3"/>
                </a:solidFill>
              </a:rPr>
              <a:t>trabajabilidad</a:t>
            </a:r>
            <a:endParaRPr lang="es-AR" sz="1600" b="1" dirty="0">
              <a:solidFill>
                <a:schemeClr val="accent3"/>
              </a:solidFill>
            </a:endParaRPr>
          </a:p>
          <a:p>
            <a:r>
              <a:rPr lang="es-AR" sz="1400" dirty="0" smtClean="0"/>
              <a:t>Perjudica </a:t>
            </a:r>
            <a:r>
              <a:rPr lang="es-AR" sz="1600" b="1" dirty="0">
                <a:solidFill>
                  <a:schemeClr val="accent3"/>
                </a:solidFill>
              </a:rPr>
              <a:t>resistencias</a:t>
            </a:r>
          </a:p>
        </p:txBody>
      </p:sp>
      <p:sp>
        <p:nvSpPr>
          <p:cNvPr id="22" name="Flecha abajo 21"/>
          <p:cNvSpPr/>
          <p:nvPr/>
        </p:nvSpPr>
        <p:spPr>
          <a:xfrm rot="16200000">
            <a:off x="9510350" y="1549170"/>
            <a:ext cx="160819" cy="337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CuadroTexto 23"/>
          <p:cNvSpPr txBox="1"/>
          <p:nvPr/>
        </p:nvSpPr>
        <p:spPr>
          <a:xfrm>
            <a:off x="6662726" y="2222462"/>
            <a:ext cx="294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smtClean="0"/>
              <a:t>Partículas redondeadas </a:t>
            </a:r>
          </a:p>
          <a:p>
            <a:r>
              <a:rPr lang="es-AR" sz="1400" dirty="0" smtClean="0"/>
              <a:t>Forma plana o </a:t>
            </a:r>
            <a:r>
              <a:rPr lang="es-AR" sz="1400" dirty="0" err="1" smtClean="0"/>
              <a:t>lajosa</a:t>
            </a:r>
            <a:endParaRPr lang="es-AR" sz="1400" dirty="0"/>
          </a:p>
        </p:txBody>
      </p:sp>
      <p:sp>
        <p:nvSpPr>
          <p:cNvPr id="25" name="Flecha abajo 24"/>
          <p:cNvSpPr/>
          <p:nvPr/>
        </p:nvSpPr>
        <p:spPr>
          <a:xfrm rot="16200000">
            <a:off x="9510351" y="2437538"/>
            <a:ext cx="160819" cy="337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6" name="CuadroTexto 25"/>
          <p:cNvSpPr txBox="1"/>
          <p:nvPr/>
        </p:nvSpPr>
        <p:spPr>
          <a:xfrm>
            <a:off x="9759686" y="2191684"/>
            <a:ext cx="2941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err="1" smtClean="0"/>
              <a:t>H°</a:t>
            </a:r>
            <a:r>
              <a:rPr lang="es-AR" sz="1400" dirty="0" smtClean="0"/>
              <a:t> </a:t>
            </a:r>
            <a:r>
              <a:rPr lang="es-AR" sz="1600" b="1" dirty="0" smtClean="0">
                <a:solidFill>
                  <a:schemeClr val="accent3"/>
                </a:solidFill>
              </a:rPr>
              <a:t>dóciles</a:t>
            </a:r>
            <a:endParaRPr lang="es-AR" sz="1600" b="1" dirty="0">
              <a:solidFill>
                <a:schemeClr val="accent3"/>
              </a:solidFill>
            </a:endParaRPr>
          </a:p>
          <a:p>
            <a:r>
              <a:rPr lang="es-AR" sz="1400" dirty="0" err="1" smtClean="0"/>
              <a:t>H°</a:t>
            </a:r>
            <a:r>
              <a:rPr lang="es-AR" sz="1400" dirty="0" smtClean="0"/>
              <a:t> </a:t>
            </a:r>
            <a:r>
              <a:rPr lang="es-AR" sz="1600" b="1" dirty="0" smtClean="0">
                <a:solidFill>
                  <a:schemeClr val="accent3"/>
                </a:solidFill>
              </a:rPr>
              <a:t>menos trabajables</a:t>
            </a:r>
            <a:endParaRPr lang="es-AR" sz="1600" b="1" dirty="0">
              <a:solidFill>
                <a:schemeClr val="accent3"/>
              </a:solidFill>
            </a:endParaRPr>
          </a:p>
        </p:txBody>
      </p:sp>
      <p:sp>
        <p:nvSpPr>
          <p:cNvPr id="27" name="Flecha abajo 26"/>
          <p:cNvSpPr/>
          <p:nvPr/>
        </p:nvSpPr>
        <p:spPr>
          <a:xfrm rot="16200000">
            <a:off x="9510350" y="2234736"/>
            <a:ext cx="160819" cy="337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8" name="CuadroTexto 27"/>
          <p:cNvSpPr txBox="1"/>
          <p:nvPr/>
        </p:nvSpPr>
        <p:spPr>
          <a:xfrm>
            <a:off x="6662726" y="2919754"/>
            <a:ext cx="294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smtClean="0"/>
              <a:t>Textura rugosa</a:t>
            </a:r>
          </a:p>
          <a:p>
            <a:r>
              <a:rPr lang="es-AR" sz="1400" dirty="0" smtClean="0"/>
              <a:t>Textura lisa (canto rodado)</a:t>
            </a:r>
            <a:endParaRPr lang="es-AR" sz="1400" dirty="0"/>
          </a:p>
        </p:txBody>
      </p:sp>
      <p:sp>
        <p:nvSpPr>
          <p:cNvPr id="29" name="Flecha abajo 28"/>
          <p:cNvSpPr/>
          <p:nvPr/>
        </p:nvSpPr>
        <p:spPr>
          <a:xfrm rot="16200000">
            <a:off x="9510351" y="3134830"/>
            <a:ext cx="160819" cy="337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0" name="CuadroTexto 29"/>
          <p:cNvSpPr txBox="1"/>
          <p:nvPr/>
        </p:nvSpPr>
        <p:spPr>
          <a:xfrm>
            <a:off x="9759686" y="2888976"/>
            <a:ext cx="2941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smtClean="0"/>
              <a:t>mejor </a:t>
            </a:r>
            <a:r>
              <a:rPr lang="es-AR" sz="1600" b="1" dirty="0" smtClean="0">
                <a:solidFill>
                  <a:schemeClr val="accent3"/>
                </a:solidFill>
              </a:rPr>
              <a:t>adherencia</a:t>
            </a:r>
            <a:endParaRPr lang="es-AR" sz="1600" b="1" dirty="0">
              <a:solidFill>
                <a:schemeClr val="accent3"/>
              </a:solidFill>
            </a:endParaRPr>
          </a:p>
          <a:p>
            <a:r>
              <a:rPr lang="es-AR" sz="1400" dirty="0" smtClean="0"/>
              <a:t>baja </a:t>
            </a:r>
            <a:r>
              <a:rPr lang="es-AR" sz="1600" b="1" dirty="0" smtClean="0">
                <a:solidFill>
                  <a:schemeClr val="accent3"/>
                </a:solidFill>
              </a:rPr>
              <a:t>adherencia</a:t>
            </a:r>
            <a:endParaRPr lang="es-AR" sz="1600" b="1" dirty="0">
              <a:solidFill>
                <a:schemeClr val="accent3"/>
              </a:solidFill>
            </a:endParaRPr>
          </a:p>
        </p:txBody>
      </p:sp>
      <p:sp>
        <p:nvSpPr>
          <p:cNvPr id="31" name="Flecha abajo 30"/>
          <p:cNvSpPr/>
          <p:nvPr/>
        </p:nvSpPr>
        <p:spPr>
          <a:xfrm rot="16200000">
            <a:off x="9510350" y="2932028"/>
            <a:ext cx="160819" cy="337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92" y="4663380"/>
            <a:ext cx="5317434" cy="212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49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1500" y="-25945"/>
            <a:ext cx="10317018" cy="1083837"/>
          </a:xfrm>
        </p:spPr>
        <p:txBody>
          <a:bodyPr>
            <a:normAutofit fontScale="90000"/>
          </a:bodyPr>
          <a:lstStyle/>
          <a:p>
            <a:r>
              <a:rPr lang="es-A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</a:rPr>
              <a:t>Hormigón elaborado </a:t>
            </a:r>
            <a:endParaRPr lang="es-A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wis721 BdOul BT" panose="04020705020B03040203" pitchFamily="8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01500" y="1083837"/>
            <a:ext cx="43918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sz="1400" dirty="0" smtClean="0"/>
              <a:t>El hormigón elaborado de buena calidad es aquel que une: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>
                <a:solidFill>
                  <a:schemeClr val="accent2"/>
                </a:solidFill>
              </a:rPr>
              <a:t>R</a:t>
            </a:r>
            <a:r>
              <a:rPr lang="es-AR" sz="1400" dirty="0" smtClean="0">
                <a:solidFill>
                  <a:schemeClr val="accent2"/>
                </a:solidFill>
              </a:rPr>
              <a:t>esistencia </a:t>
            </a:r>
            <a:r>
              <a:rPr lang="es-AR" sz="1400" dirty="0" smtClean="0"/>
              <a:t>mecánica solicitada.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smtClean="0">
                <a:solidFill>
                  <a:schemeClr val="accent2"/>
                </a:solidFill>
              </a:rPr>
              <a:t>Durabilidad, </a:t>
            </a:r>
            <a:r>
              <a:rPr lang="es-AR" sz="1400" dirty="0" smtClean="0"/>
              <a:t>que lo mantiene en buenas condiciones.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400" dirty="0" smtClean="0">
                <a:solidFill>
                  <a:schemeClr val="accent2"/>
                </a:solidFill>
              </a:rPr>
              <a:t>Precio </a:t>
            </a:r>
            <a:r>
              <a:rPr lang="es-AR" sz="1400" dirty="0" smtClean="0"/>
              <a:t>razonable para que no pueda ser remplazado por otro material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AR" sz="1400" dirty="0"/>
          </a:p>
          <a:p>
            <a:pPr algn="just"/>
            <a:endParaRPr lang="es-AR" sz="1400" dirty="0" smtClean="0"/>
          </a:p>
          <a:p>
            <a:pPr algn="just"/>
            <a:endParaRPr lang="es-AR" sz="1400" dirty="0"/>
          </a:p>
        </p:txBody>
      </p:sp>
      <p:sp>
        <p:nvSpPr>
          <p:cNvPr id="8" name="CuadroTexto 7"/>
          <p:cNvSpPr txBox="1"/>
          <p:nvPr/>
        </p:nvSpPr>
        <p:spPr>
          <a:xfrm>
            <a:off x="165140" y="2700036"/>
            <a:ext cx="5883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es-AR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  <a:ea typeface="+mj-ea"/>
                <a:cs typeface="+mj-cs"/>
              </a:rPr>
              <a:t>HORMIGÓN FRESCO</a:t>
            </a:r>
          </a:p>
        </p:txBody>
      </p:sp>
      <p:sp>
        <p:nvSpPr>
          <p:cNvPr id="3" name="Flecha abajo 2"/>
          <p:cNvSpPr/>
          <p:nvPr/>
        </p:nvSpPr>
        <p:spPr>
          <a:xfrm rot="16200000">
            <a:off x="5478868" y="1454229"/>
            <a:ext cx="907021" cy="7744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CuadroTexto 9"/>
          <p:cNvSpPr txBox="1"/>
          <p:nvPr/>
        </p:nvSpPr>
        <p:spPr>
          <a:xfrm>
            <a:off x="279278" y="3869587"/>
            <a:ext cx="621013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AR" dirty="0" smtClean="0"/>
          </a:p>
          <a:p>
            <a:endParaRPr lang="es-AR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i="1" dirty="0" smtClean="0">
                <a:solidFill>
                  <a:schemeClr val="accent1"/>
                </a:solidFill>
              </a:rPr>
              <a:t>Características: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La norma </a:t>
            </a:r>
            <a:r>
              <a:rPr lang="es-AR" sz="1400" u="sng" dirty="0" smtClean="0"/>
              <a:t>IRAM 1662 </a:t>
            </a:r>
            <a:r>
              <a:rPr lang="es-AR" sz="1400" dirty="0" smtClean="0"/>
              <a:t>que mide la resistencia del </a:t>
            </a:r>
            <a:r>
              <a:rPr lang="es-AR" sz="1400" dirty="0" err="1"/>
              <a:t>H</a:t>
            </a:r>
            <a:r>
              <a:rPr lang="es-AR" sz="1400" dirty="0" err="1" smtClean="0"/>
              <a:t>º</a:t>
            </a:r>
            <a:r>
              <a:rPr lang="es-AR" sz="1400" dirty="0" smtClean="0"/>
              <a:t> a penetración dice que si no supera los 3,4Mpa (35kg/cm2)no ha iniciado el fraguado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u="sng" dirty="0" smtClean="0"/>
              <a:t>Periodo</a:t>
            </a:r>
            <a:r>
              <a:rPr lang="es-AR" sz="1400" dirty="0" smtClean="0"/>
              <a:t> o momento reológico (mayor periodo mejor calidad y resistencia)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6375278" y="1130914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es-AR" sz="1400" dirty="0"/>
          </a:p>
          <a:p>
            <a:pPr algn="just"/>
            <a:r>
              <a:rPr lang="es-AR" dirty="0">
                <a:solidFill>
                  <a:schemeClr val="accent3"/>
                </a:solidFill>
              </a:rPr>
              <a:t>Presenta 2 estados físicos: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AR" dirty="0">
                <a:solidFill>
                  <a:schemeClr val="accent3"/>
                </a:solidFill>
              </a:rPr>
              <a:t>Hormigón Fresco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AR" dirty="0">
                <a:solidFill>
                  <a:schemeClr val="accent3"/>
                </a:solidFill>
              </a:rPr>
              <a:t>Hormigón Endurecido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6319605" y="2680011"/>
            <a:ext cx="5493453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u="sng" dirty="0">
                <a:solidFill>
                  <a:schemeClr val="accent2"/>
                </a:solidFill>
              </a:rPr>
              <a:t>Trabajabilidad: </a:t>
            </a:r>
            <a:r>
              <a:rPr lang="es-AR" sz="1400" dirty="0"/>
              <a:t>Todo hormigón debe permitir recibirlo, transportarlo, colocarlo en encofrados ,compactarlo y terminarlo correctamente. </a:t>
            </a:r>
            <a:r>
              <a:rPr lang="es-AR" sz="1400" dirty="0">
                <a:solidFill>
                  <a:schemeClr val="accent3"/>
                </a:solidFill>
              </a:rPr>
              <a:t>Fácil colocación y la resistencia a la segregación, consistencia y cohesión</a:t>
            </a:r>
            <a:r>
              <a:rPr lang="es-AR" sz="1400" dirty="0"/>
              <a:t>. Depende del tipo y condiciones de la </a:t>
            </a:r>
            <a:r>
              <a:rPr lang="es-AR" sz="1400" dirty="0" smtClean="0"/>
              <a:t>Obra</a:t>
            </a:r>
          </a:p>
          <a:p>
            <a:endParaRPr lang="es-AR" sz="1400" dirty="0" smtClean="0"/>
          </a:p>
          <a:p>
            <a:endParaRPr lang="es-AR" sz="1400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Consistencia</a:t>
            </a:r>
            <a:r>
              <a:rPr lang="es-AR" sz="1400" dirty="0"/>
              <a:t>: facilidad con la que el </a:t>
            </a:r>
            <a:r>
              <a:rPr lang="es-AR" sz="1400" dirty="0" err="1" smtClean="0"/>
              <a:t>hº</a:t>
            </a:r>
            <a:r>
              <a:rPr lang="es-AR" sz="1400" dirty="0" smtClean="0"/>
              <a:t> </a:t>
            </a:r>
            <a:r>
              <a:rPr lang="es-AR" sz="1400" dirty="0"/>
              <a:t>fresco puede fluir y clasificándolo </a:t>
            </a:r>
            <a:r>
              <a:rPr lang="es-AR" sz="1400" dirty="0" smtClean="0"/>
              <a:t>(según IRAM 1536) Dos ensayos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s-AR" sz="1400" dirty="0" smtClean="0"/>
              <a:t>Cono de </a:t>
            </a:r>
            <a:r>
              <a:rPr lang="es-AR" sz="1400" dirty="0" err="1" smtClean="0"/>
              <a:t>Abrams</a:t>
            </a:r>
            <a:r>
              <a:rPr lang="es-AR" sz="1400" dirty="0" smtClean="0"/>
              <a:t> </a:t>
            </a:r>
            <a:r>
              <a:rPr lang="es-AR" sz="1400" dirty="0"/>
              <a:t> </a:t>
            </a:r>
            <a:r>
              <a:rPr lang="es-AR" sz="1400" dirty="0" smtClean="0"/>
              <a:t>mide el asentamiento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s-AR" sz="1400" dirty="0" smtClean="0"/>
              <a:t>Ensayo </a:t>
            </a:r>
            <a:r>
              <a:rPr lang="es-AR" sz="1400" dirty="0"/>
              <a:t>de </a:t>
            </a:r>
            <a:r>
              <a:rPr lang="es-AR" sz="1400" dirty="0" smtClean="0"/>
              <a:t>extendido </a:t>
            </a:r>
            <a:r>
              <a:rPr lang="es-AR" sz="1400" dirty="0"/>
              <a:t>en la mesa de </a:t>
            </a:r>
            <a:r>
              <a:rPr lang="es-AR" sz="1400" dirty="0" smtClean="0"/>
              <a:t>Graf </a:t>
            </a:r>
            <a:r>
              <a:rPr lang="es-AR" sz="1400" dirty="0"/>
              <a:t>para hormigones mayor a 15 de asentamiento  </a:t>
            </a:r>
            <a:endParaRPr lang="es-AR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AR" sz="1400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Cohesión : es difícil de medir , la forma como se separan los materiales gruesos y el agua.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dirty="0"/>
          </a:p>
        </p:txBody>
      </p:sp>
      <p:sp>
        <p:nvSpPr>
          <p:cNvPr id="14" name="Rectángulo 13"/>
          <p:cNvSpPr/>
          <p:nvPr/>
        </p:nvSpPr>
        <p:spPr>
          <a:xfrm>
            <a:off x="279278" y="329258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i="1" dirty="0">
                <a:solidFill>
                  <a:schemeClr val="accent1"/>
                </a:solidFill>
              </a:rPr>
              <a:t>¿Qué es?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/>
              <a:t>Es hormigón en estado plástico cuando aun no se ha iniciado el proceso de fraguado.</a:t>
            </a:r>
          </a:p>
        </p:txBody>
      </p:sp>
    </p:spTree>
    <p:extLst>
      <p:ext uri="{BB962C8B-B14F-4D97-AF65-F5344CB8AC3E}">
        <p14:creationId xmlns:p14="http://schemas.microsoft.com/office/powerpoint/2010/main" val="60679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1500" y="-25945"/>
            <a:ext cx="10317018" cy="1083837"/>
          </a:xfrm>
        </p:spPr>
        <p:txBody>
          <a:bodyPr>
            <a:normAutofit fontScale="90000"/>
          </a:bodyPr>
          <a:lstStyle/>
          <a:p>
            <a:r>
              <a:rPr lang="es-A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</a:rPr>
              <a:t>Hormigón elaborado </a:t>
            </a:r>
            <a:endParaRPr lang="es-A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wis721 BdOul BT" panose="04020705020B03040203" pitchFamily="82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301500" y="1100472"/>
            <a:ext cx="5883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es-AR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  <a:ea typeface="+mj-ea"/>
                <a:cs typeface="+mj-cs"/>
              </a:rPr>
              <a:t>HORMIGÓN FRESCO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01500" y="1057892"/>
            <a:ext cx="557903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AR" dirty="0" smtClean="0"/>
          </a:p>
          <a:p>
            <a:endParaRPr lang="es-AR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i="1" dirty="0" smtClean="0">
                <a:solidFill>
                  <a:schemeClr val="accent1"/>
                </a:solidFill>
              </a:rPr>
              <a:t>Factores que afectan la Trabajabilidad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Insuficiente </a:t>
            </a:r>
            <a:r>
              <a:rPr lang="es-AR" sz="1400" dirty="0"/>
              <a:t>cantidad de </a:t>
            </a:r>
            <a:r>
              <a:rPr lang="es-AR" sz="1400" dirty="0" smtClean="0"/>
              <a:t>cemento (</a:t>
            </a:r>
            <a:r>
              <a:rPr lang="es-AR" sz="1400" dirty="0"/>
              <a:t>menos </a:t>
            </a:r>
            <a:r>
              <a:rPr lang="es-AR" sz="1400" dirty="0" smtClean="0"/>
              <a:t>plasticidad)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Agregados </a:t>
            </a:r>
            <a:r>
              <a:rPr lang="es-AR" sz="1400" dirty="0"/>
              <a:t>con granulometrías discontinuas (exigen mas agua</a:t>
            </a:r>
            <a:r>
              <a:rPr lang="es-AR" sz="1400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Agregados gruesos de formas alargados o angulosas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Excesivo tiempo de transporte o mezclado prolongado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No agregar agua en exceso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600" i="1" dirty="0" smtClean="0">
                <a:solidFill>
                  <a:schemeClr val="accent1"/>
                </a:solidFill>
              </a:rPr>
              <a:t>Puesta en Obra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600" i="1" dirty="0" smtClean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i="1" dirty="0" smtClean="0">
                <a:solidFill>
                  <a:schemeClr val="accent2"/>
                </a:solidFill>
              </a:rPr>
              <a:t>HOMOGÉNEO, COMPACTO E UNIFORME</a:t>
            </a:r>
          </a:p>
          <a:p>
            <a:r>
              <a:rPr lang="es-AR" sz="1400" i="1" dirty="0" smtClean="0"/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200" i="1" dirty="0" smtClean="0"/>
              <a:t>Homogéneo : no presenta capas ni juntas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200" i="1" dirty="0" smtClean="0"/>
              <a:t>Compacto: es el que ha llenado totalmente los encofrados y recubiertos íntegramente las armaduras. (Vibradores)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200" i="1" dirty="0" smtClean="0"/>
              <a:t>Uniforme: Buen curado, evitando que pierda la humedad que lleva a su fraguado y endurecimiento. Mínimo 7 días a una temperatura normal  de 28ªC</a:t>
            </a:r>
            <a:r>
              <a:rPr lang="es-AR" sz="1200" i="1" dirty="0" smtClean="0">
                <a:solidFill>
                  <a:schemeClr val="accent1"/>
                </a:solidFill>
              </a:rPr>
              <a:t>.  </a:t>
            </a:r>
            <a:endParaRPr lang="es-AR" sz="12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400" dirty="0"/>
          </a:p>
          <a:p>
            <a:pPr lvl="1"/>
            <a:r>
              <a:rPr lang="es-AR" sz="1400" dirty="0"/>
              <a:t>	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6716081" y="1669476"/>
            <a:ext cx="509061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>
                <a:solidFill>
                  <a:schemeClr val="accent1"/>
                </a:solidFill>
              </a:rPr>
              <a:t>¿</a:t>
            </a:r>
            <a:r>
              <a:rPr lang="es-AR" dirty="0" smtClean="0">
                <a:solidFill>
                  <a:schemeClr val="accent1"/>
                </a:solidFill>
              </a:rPr>
              <a:t>Qué </a:t>
            </a:r>
            <a:r>
              <a:rPr lang="es-AR" dirty="0">
                <a:solidFill>
                  <a:schemeClr val="accent1"/>
                </a:solidFill>
              </a:rPr>
              <a:t>es?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Es el estado final del hormigón una vez terminado su fraguado (27Mpa o 289kg/m2 de resistencia a la penetración)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400" u="sng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dirty="0">
                <a:solidFill>
                  <a:schemeClr val="accent1"/>
                </a:solidFill>
              </a:rPr>
              <a:t>Características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/>
              <a:t>Resistencia mecánica </a:t>
            </a:r>
            <a:r>
              <a:rPr lang="es-AR" sz="1400" dirty="0" smtClean="0"/>
              <a:t>acorde a las necesidades estructurales (28 días)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Durabilidad: comportamiento del material al oponerse a la acción agresiva del medio ambiente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Impermeabilidad: Se logra con un </a:t>
            </a:r>
            <a:r>
              <a:rPr lang="es-AR" sz="1400" dirty="0" err="1"/>
              <a:t>H</a:t>
            </a:r>
            <a:r>
              <a:rPr lang="es-AR" sz="1400" dirty="0" err="1" smtClean="0"/>
              <a:t>º</a:t>
            </a:r>
            <a:r>
              <a:rPr lang="es-AR" sz="1400" dirty="0" smtClean="0"/>
              <a:t> compacto y uniforme, buena relación a/c y dosificación racional. Puede mejorarse con aditivos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sz="1400" dirty="0" smtClean="0"/>
              <a:t>Constancia de Largo o de volumen : Se consideran las retracciones o hinchamientos anormales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AR" dirty="0"/>
          </a:p>
        </p:txBody>
      </p:sp>
      <p:sp>
        <p:nvSpPr>
          <p:cNvPr id="11" name="CuadroTexto 10"/>
          <p:cNvSpPr txBox="1"/>
          <p:nvPr/>
        </p:nvSpPr>
        <p:spPr>
          <a:xfrm>
            <a:off x="6716081" y="1100472"/>
            <a:ext cx="5883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es-AR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  <a:ea typeface="+mj-ea"/>
                <a:cs typeface="+mj-cs"/>
              </a:rPr>
              <a:t>HORMIGÓN </a:t>
            </a:r>
            <a:r>
              <a:rPr lang="es-AR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  <a:ea typeface="+mj-ea"/>
                <a:cs typeface="+mj-cs"/>
              </a:rPr>
              <a:t>ENDURECIDO</a:t>
            </a:r>
            <a:endParaRPr lang="es-AR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wis721 BdOul BT" panose="04020705020B03040203" pitchFamily="8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3109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49381" y="0"/>
            <a:ext cx="5726545" cy="1083837"/>
          </a:xfrm>
        </p:spPr>
        <p:txBody>
          <a:bodyPr>
            <a:normAutofit fontScale="90000"/>
          </a:bodyPr>
          <a:lstStyle/>
          <a:p>
            <a:r>
              <a:rPr lang="es-A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wis721 BdOul BT" panose="04020705020B03040203" pitchFamily="82" charset="0"/>
              </a:rPr>
              <a:t>Control</a:t>
            </a:r>
            <a:endParaRPr lang="es-A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wis721 BdOul BT" panose="04020705020B03040203" pitchFamily="8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49382" y="1087019"/>
            <a:ext cx="47663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sz="2000" dirty="0" smtClean="0"/>
              <a:t>ENSAYOS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600" dirty="0" smtClean="0">
                <a:solidFill>
                  <a:schemeClr val="accent1"/>
                </a:solidFill>
              </a:rPr>
              <a:t>Consistencia </a:t>
            </a:r>
          </a:p>
          <a:p>
            <a:pPr algn="just"/>
            <a:r>
              <a:rPr lang="es-AR" sz="1600" dirty="0" smtClean="0"/>
              <a:t>Cono de </a:t>
            </a:r>
            <a:r>
              <a:rPr lang="es-AR" sz="1600" dirty="0" err="1" smtClean="0"/>
              <a:t>Abrams</a:t>
            </a:r>
            <a:r>
              <a:rPr lang="es-AR" sz="1600" dirty="0" smtClean="0"/>
              <a:t> (IRAM 1536)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/>
          <a:srcRect l="13586" t="34559" r="16240" b="37683"/>
          <a:stretch/>
        </p:blipFill>
        <p:spPr>
          <a:xfrm>
            <a:off x="481028" y="2034388"/>
            <a:ext cx="4134361" cy="919424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249381" y="3763303"/>
            <a:ext cx="42338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AR" sz="1600" dirty="0" smtClean="0">
                <a:solidFill>
                  <a:schemeClr val="accent1"/>
                </a:solidFill>
              </a:rPr>
              <a:t>Resistencia a compresión (IRAM 1546)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387098" y="2997343"/>
            <a:ext cx="4370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050" dirty="0" smtClean="0">
                <a:solidFill>
                  <a:schemeClr val="tx2"/>
                </a:solidFill>
              </a:rPr>
              <a:t>1-Presentar tronco de cono 		5-Enrasar</a:t>
            </a:r>
          </a:p>
          <a:p>
            <a:r>
              <a:rPr lang="es-AR" sz="1050" dirty="0" smtClean="0">
                <a:solidFill>
                  <a:schemeClr val="tx2"/>
                </a:solidFill>
              </a:rPr>
              <a:t>2-Llenar 1/3 y compactar (25 golpes)	6-Desmoldar </a:t>
            </a:r>
          </a:p>
          <a:p>
            <a:r>
              <a:rPr lang="es-AR" sz="1050" dirty="0" smtClean="0">
                <a:solidFill>
                  <a:schemeClr val="tx2"/>
                </a:solidFill>
              </a:rPr>
              <a:t>3-Llenar hasta 2/3, compactar	7-Medir asentamiento</a:t>
            </a:r>
          </a:p>
          <a:p>
            <a:r>
              <a:rPr lang="es-AR" sz="1050" dirty="0" smtClean="0">
                <a:solidFill>
                  <a:schemeClr val="tx2"/>
                </a:solidFill>
              </a:rPr>
              <a:t>4-Llenar resto y compactar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2487960" y="4095807"/>
            <a:ext cx="258995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050" dirty="0" smtClean="0">
                <a:solidFill>
                  <a:schemeClr val="accent2"/>
                </a:solidFill>
              </a:rPr>
              <a:t>TOMA DE MUESTRAS </a:t>
            </a:r>
            <a:r>
              <a:rPr lang="es-AR" sz="1000" dirty="0" smtClean="0">
                <a:solidFill>
                  <a:schemeClr val="accent2"/>
                </a:solidFill>
              </a:rPr>
              <a:t>(IRAM 1541-1666)</a:t>
            </a:r>
          </a:p>
          <a:p>
            <a:r>
              <a:rPr lang="es-AR" sz="1050" dirty="0" smtClean="0">
                <a:solidFill>
                  <a:schemeClr val="tx2"/>
                </a:solidFill>
              </a:rPr>
              <a:t>- Directamente de la canaleta. Después del primer y antes del último ¼ m</a:t>
            </a:r>
            <a:r>
              <a:rPr lang="es-AR" sz="1050" baseline="30000" dirty="0" smtClean="0">
                <a:solidFill>
                  <a:schemeClr val="tx2"/>
                </a:solidFill>
              </a:rPr>
              <a:t>3</a:t>
            </a:r>
            <a:r>
              <a:rPr lang="es-AR" sz="1050" dirty="0" smtClean="0">
                <a:solidFill>
                  <a:schemeClr val="tx2"/>
                </a:solidFill>
              </a:rPr>
              <a:t>.</a:t>
            </a:r>
            <a:endParaRPr lang="es-AR" sz="1050" baseline="30000" dirty="0" smtClean="0">
              <a:solidFill>
                <a:schemeClr val="tx2"/>
              </a:solidFill>
            </a:endParaRPr>
          </a:p>
          <a:p>
            <a:r>
              <a:rPr lang="es-AR" sz="1050" dirty="0" smtClean="0">
                <a:solidFill>
                  <a:schemeClr val="tx2"/>
                </a:solidFill>
              </a:rPr>
              <a:t>- Remezclado(uniformidad)</a:t>
            </a:r>
          </a:p>
          <a:p>
            <a:pPr marL="171450" indent="-171450">
              <a:buFontTx/>
              <a:buChar char="-"/>
            </a:pPr>
            <a:r>
              <a:rPr lang="es-AR" sz="1050" dirty="0" smtClean="0">
                <a:solidFill>
                  <a:schemeClr val="tx2"/>
                </a:solidFill>
              </a:rPr>
              <a:t>No mover probetas, sino muestra.</a:t>
            </a:r>
          </a:p>
          <a:p>
            <a:pPr>
              <a:lnSpc>
                <a:spcPct val="150000"/>
              </a:lnSpc>
            </a:pPr>
            <a:r>
              <a:rPr lang="es-AR" sz="800" dirty="0">
                <a:solidFill>
                  <a:schemeClr val="tx2"/>
                </a:solidFill>
              </a:rPr>
              <a:t>*Pastón: </a:t>
            </a:r>
            <a:r>
              <a:rPr lang="es-AR" sz="800" dirty="0" err="1">
                <a:solidFill>
                  <a:schemeClr val="tx2"/>
                </a:solidFill>
              </a:rPr>
              <a:t>H°</a:t>
            </a:r>
            <a:r>
              <a:rPr lang="es-AR" sz="800" dirty="0">
                <a:solidFill>
                  <a:schemeClr val="tx2"/>
                </a:solidFill>
              </a:rPr>
              <a:t> descargado de un mismo camión</a:t>
            </a:r>
            <a:r>
              <a:rPr lang="es-AR" sz="800" dirty="0" smtClean="0">
                <a:solidFill>
                  <a:schemeClr val="tx2"/>
                </a:solidFill>
              </a:rPr>
              <a:t>.</a:t>
            </a:r>
            <a:endParaRPr lang="es-AR" sz="800" dirty="0">
              <a:solidFill>
                <a:schemeClr val="tx2"/>
              </a:solidFill>
            </a:endParaRPr>
          </a:p>
        </p:txBody>
      </p:sp>
      <p:graphicFrame>
        <p:nvGraphicFramePr>
          <p:cNvPr id="19" name="Tabla 18"/>
          <p:cNvGraphicFramePr>
            <a:graphicFrameLocks noGrp="1"/>
          </p:cNvGraphicFramePr>
          <p:nvPr>
            <p:extLst/>
          </p:nvPr>
        </p:nvGraphicFramePr>
        <p:xfrm>
          <a:off x="423632" y="4165906"/>
          <a:ext cx="2005243" cy="1080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6568"/>
                <a:gridCol w="828675"/>
              </a:tblGrid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N° Pastones*</a:t>
                      </a:r>
                      <a:endParaRPr lang="es-ES" sz="9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N° Muestras</a:t>
                      </a:r>
                      <a:endParaRPr lang="es-ES" sz="900" dirty="0"/>
                    </a:p>
                  </a:txBody>
                  <a:tcPr marL="0" marR="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1</a:t>
                      </a:r>
                      <a:endParaRPr lang="es-ES" sz="9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1</a:t>
                      </a:r>
                      <a:endParaRPr lang="es-ES" sz="900" dirty="0"/>
                    </a:p>
                  </a:txBody>
                  <a:tcPr marL="0" marR="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2 a 5</a:t>
                      </a:r>
                      <a:endParaRPr lang="es-ES" sz="9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2</a:t>
                      </a:r>
                      <a:endParaRPr lang="es-ES" sz="900" dirty="0"/>
                    </a:p>
                  </a:txBody>
                  <a:tcPr marL="0" marR="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6 a 10</a:t>
                      </a:r>
                      <a:endParaRPr lang="es-ES" sz="9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3</a:t>
                      </a:r>
                      <a:endParaRPr lang="es-ES" sz="900" dirty="0"/>
                    </a:p>
                  </a:txBody>
                  <a:tcPr marL="0" marR="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11 a 20</a:t>
                      </a:r>
                      <a:endParaRPr lang="es-ES" sz="9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4</a:t>
                      </a:r>
                      <a:endParaRPr lang="es-ES" sz="900" dirty="0"/>
                    </a:p>
                  </a:txBody>
                  <a:tcPr marL="0" marR="0" marT="0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c/</a:t>
                      </a:r>
                      <a:r>
                        <a:rPr lang="es-ES" sz="900" baseline="0" dirty="0" smtClean="0"/>
                        <a:t> 10 p adicionales</a:t>
                      </a:r>
                      <a:endParaRPr lang="es-ES" sz="9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900" dirty="0" smtClean="0"/>
                        <a:t>1</a:t>
                      </a:r>
                      <a:r>
                        <a:rPr lang="es-ES" sz="900" baseline="0" dirty="0" smtClean="0"/>
                        <a:t> más</a:t>
                      </a:r>
                      <a:endParaRPr lang="es-ES" sz="900" dirty="0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0" name="Rectángulo 19"/>
          <p:cNvSpPr/>
          <p:nvPr/>
        </p:nvSpPr>
        <p:spPr>
          <a:xfrm>
            <a:off x="249381" y="5331311"/>
            <a:ext cx="4766373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050" dirty="0">
                <a:solidFill>
                  <a:schemeClr val="accent2"/>
                </a:solidFill>
              </a:rPr>
              <a:t>CONFECCIÓN </a:t>
            </a:r>
            <a:r>
              <a:rPr lang="es-AR" sz="1050" dirty="0" smtClean="0">
                <a:solidFill>
                  <a:schemeClr val="accent2"/>
                </a:solidFill>
              </a:rPr>
              <a:t>PROBETAS</a:t>
            </a:r>
          </a:p>
          <a:p>
            <a:r>
              <a:rPr lang="es-AR" sz="1050" dirty="0" smtClean="0">
                <a:solidFill>
                  <a:schemeClr val="tx2"/>
                </a:solidFill>
              </a:rPr>
              <a:t>- Moldes indeformables, no absorbentes, estancos.</a:t>
            </a:r>
          </a:p>
          <a:p>
            <a:r>
              <a:rPr lang="es-AR" sz="1050" dirty="0" smtClean="0">
                <a:solidFill>
                  <a:schemeClr val="tx2"/>
                </a:solidFill>
              </a:rPr>
              <a:t>- Procedimiento de llenado similar a ensayo de consistencia.</a:t>
            </a:r>
          </a:p>
          <a:p>
            <a:r>
              <a:rPr lang="es-AR" sz="1050" dirty="0" smtClean="0">
                <a:solidFill>
                  <a:schemeClr val="tx2"/>
                </a:solidFill>
              </a:rPr>
              <a:t>- No desmoldar durante 24 </a:t>
            </a:r>
            <a:r>
              <a:rPr lang="es-AR" sz="1050" dirty="0" err="1" smtClean="0">
                <a:solidFill>
                  <a:schemeClr val="tx2"/>
                </a:solidFill>
              </a:rPr>
              <a:t>hs</a:t>
            </a:r>
            <a:r>
              <a:rPr lang="es-AR" sz="1050" dirty="0" smtClean="0">
                <a:solidFill>
                  <a:schemeClr val="tx2"/>
                </a:solidFill>
              </a:rPr>
              <a:t>,  evitar movimientos, golpes, etc.</a:t>
            </a:r>
          </a:p>
          <a:p>
            <a:r>
              <a:rPr lang="es-AR" sz="1050" dirty="0" smtClean="0">
                <a:solidFill>
                  <a:schemeClr val="tx2"/>
                </a:solidFill>
              </a:rPr>
              <a:t>- En el laboratorio se almacenan a 23 °C +/- 2°C en pileta con agua saturada con cal, o en cámara con humedad </a:t>
            </a:r>
            <a:r>
              <a:rPr lang="es-AR" sz="1050" dirty="0" smtClean="0">
                <a:solidFill>
                  <a:schemeClr val="tx2"/>
                </a:solidFill>
                <a:latin typeface="Calibri" panose="020F0502020204030204" pitchFamily="34" charset="0"/>
              </a:rPr>
              <a:t>&gt; 95</a:t>
            </a:r>
            <a:r>
              <a:rPr lang="es-AR" sz="1050" dirty="0" smtClean="0">
                <a:solidFill>
                  <a:schemeClr val="tx2"/>
                </a:solidFill>
              </a:rPr>
              <a:t>%, hasta el ensayo.</a:t>
            </a:r>
          </a:p>
          <a:p>
            <a:r>
              <a:rPr lang="es-AR" sz="1050" dirty="0" smtClean="0">
                <a:solidFill>
                  <a:schemeClr val="tx2"/>
                </a:solidFill>
              </a:rPr>
              <a:t>- 2 Probetas por c/ pastón a controlar por c/ edad.</a:t>
            </a:r>
            <a:endParaRPr lang="es-AR" sz="1050" dirty="0">
              <a:solidFill>
                <a:schemeClr val="tx2"/>
              </a:solidFill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5294480" y="1229211"/>
            <a:ext cx="640021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sz="2000" dirty="0" smtClean="0"/>
              <a:t>EVALUACIÓN ENSAYOS RESISTENCIA </a:t>
            </a:r>
            <a:r>
              <a:rPr lang="es-AR" sz="2000" dirty="0" err="1" smtClean="0"/>
              <a:t>H°</a:t>
            </a:r>
            <a:r>
              <a:rPr lang="es-AR" sz="2000" dirty="0" smtClean="0"/>
              <a:t> (ACI 214)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600" dirty="0" smtClean="0">
                <a:solidFill>
                  <a:schemeClr val="accent1"/>
                </a:solidFill>
              </a:rPr>
              <a:t>Variaciones en la resistencia</a:t>
            </a:r>
          </a:p>
          <a:p>
            <a:pPr algn="just"/>
            <a:r>
              <a:rPr lang="es-AR" sz="1050" dirty="0"/>
              <a:t>La magnitud de las variaciones en la resistencia de diferentes especímenes es consecuencia directa del grado de </a:t>
            </a:r>
            <a:r>
              <a:rPr lang="es-AR" sz="1050" dirty="0" smtClean="0"/>
              <a:t>control. Fuentes principales de variabilidad en la resistencia:</a:t>
            </a:r>
            <a:endParaRPr lang="es-AR" sz="1050" dirty="0"/>
          </a:p>
        </p:txBody>
      </p:sp>
      <p:sp>
        <p:nvSpPr>
          <p:cNvPr id="23" name="Rectángulo 22"/>
          <p:cNvSpPr/>
          <p:nvPr/>
        </p:nvSpPr>
        <p:spPr>
          <a:xfrm>
            <a:off x="5294480" y="2845089"/>
            <a:ext cx="6551777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600" dirty="0">
                <a:solidFill>
                  <a:schemeClr val="accent1"/>
                </a:solidFill>
              </a:rPr>
              <a:t>Análisis de </a:t>
            </a:r>
            <a:r>
              <a:rPr lang="es-AR" sz="1600" dirty="0" smtClean="0">
                <a:solidFill>
                  <a:schemeClr val="accent1"/>
                </a:solidFill>
              </a:rPr>
              <a:t>datos</a:t>
            </a:r>
          </a:p>
          <a:p>
            <a:pPr algn="just"/>
            <a:r>
              <a:rPr lang="es-AR" sz="1050" dirty="0" smtClean="0"/>
              <a:t>Los ensayos de resistencia suelen adoptar una curva de distribución de frecuencias normal.  Ésta puede definirse a través de dos parámetros estadísticos: la Media (promedio) y la Desviación estándar (medida de la dispersión de los datos individuales respecto de la media). </a:t>
            </a:r>
          </a:p>
        </p:txBody>
      </p:sp>
      <p:sp>
        <p:nvSpPr>
          <p:cNvPr id="24" name="Rectángulo 23"/>
          <p:cNvSpPr/>
          <p:nvPr/>
        </p:nvSpPr>
        <p:spPr>
          <a:xfrm>
            <a:off x="5294479" y="5016147"/>
            <a:ext cx="6754645" cy="1550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AR" sz="1600" dirty="0" smtClean="0">
                <a:solidFill>
                  <a:schemeClr val="accent1"/>
                </a:solidFill>
              </a:rPr>
              <a:t>Criterios para determinar resistencia requerida</a:t>
            </a:r>
          </a:p>
          <a:p>
            <a:pPr marL="285750" indent="-285750" algn="just">
              <a:lnSpc>
                <a:spcPct val="150000"/>
              </a:lnSpc>
              <a:buFont typeface="+mj-lt"/>
              <a:buAutoNum type="arabicPeriod"/>
            </a:pPr>
            <a:r>
              <a:rPr lang="es-AR" sz="1050" dirty="0" smtClean="0"/>
              <a:t>Porcentaje máximo de resultados que pueden caer debajo de </a:t>
            </a:r>
            <a:r>
              <a:rPr lang="es-AR" sz="1050" dirty="0" err="1" smtClean="0"/>
              <a:t>f’c</a:t>
            </a:r>
            <a:r>
              <a:rPr lang="es-AR" sz="1050" dirty="0" smtClean="0"/>
              <a:t>.(10%)</a:t>
            </a:r>
          </a:p>
          <a:p>
            <a:pPr marL="285750" indent="-285750" algn="just">
              <a:lnSpc>
                <a:spcPct val="150000"/>
              </a:lnSpc>
              <a:buFont typeface="+mj-lt"/>
              <a:buAutoNum type="arabicPeriod"/>
            </a:pPr>
            <a:r>
              <a:rPr lang="es-AR" sz="1050" dirty="0" smtClean="0"/>
              <a:t>Probabilidad de que un promedio de “</a:t>
            </a:r>
            <a:r>
              <a:rPr lang="es-AR" sz="1050" i="1" dirty="0" smtClean="0"/>
              <a:t>n</a:t>
            </a:r>
            <a:r>
              <a:rPr lang="es-AR" sz="1050" dirty="0" smtClean="0"/>
              <a:t>” ensayos consecutivos esté por debajo de </a:t>
            </a:r>
            <a:r>
              <a:rPr lang="es-AR" sz="1050" dirty="0" err="1" smtClean="0"/>
              <a:t>f’c</a:t>
            </a:r>
            <a:r>
              <a:rPr lang="es-AR" sz="1050" dirty="0" smtClean="0"/>
              <a:t>.</a:t>
            </a:r>
          </a:p>
          <a:p>
            <a:pPr algn="ctr">
              <a:lnSpc>
                <a:spcPct val="150000"/>
              </a:lnSpc>
            </a:pPr>
            <a:r>
              <a:rPr lang="es-AR" sz="1050" dirty="0" smtClean="0">
                <a:solidFill>
                  <a:schemeClr val="accent2"/>
                </a:solidFill>
              </a:rPr>
              <a:t>Ejemplo: </a:t>
            </a:r>
            <a:r>
              <a:rPr lang="es-AR" sz="1050" dirty="0" err="1" smtClean="0">
                <a:solidFill>
                  <a:schemeClr val="accent2"/>
                </a:solidFill>
              </a:rPr>
              <a:t>f’c</a:t>
            </a:r>
            <a:r>
              <a:rPr lang="es-AR" sz="1050" dirty="0" smtClean="0">
                <a:solidFill>
                  <a:schemeClr val="accent2"/>
                </a:solidFill>
              </a:rPr>
              <a:t> 3m ≥ </a:t>
            </a:r>
            <a:r>
              <a:rPr lang="es-AR" sz="1050" dirty="0" err="1" smtClean="0">
                <a:solidFill>
                  <a:schemeClr val="accent2"/>
                </a:solidFill>
              </a:rPr>
              <a:t>f’c</a:t>
            </a:r>
            <a:endParaRPr lang="es-AR" sz="1050" dirty="0" smtClean="0">
              <a:solidFill>
                <a:schemeClr val="accent2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+mj-lt"/>
              <a:buAutoNum type="arabicPeriod"/>
            </a:pPr>
            <a:r>
              <a:rPr lang="es-AR" sz="1050" dirty="0" smtClean="0"/>
              <a:t>Probabilidad de que un resultado individual esté sólo una cierta cantidad debajo de </a:t>
            </a:r>
            <a:r>
              <a:rPr lang="es-AR" sz="1050" dirty="0" err="1" smtClean="0"/>
              <a:t>f’c</a:t>
            </a:r>
            <a:endParaRPr lang="es-AR" sz="1050" dirty="0" smtClean="0"/>
          </a:p>
          <a:p>
            <a:pPr algn="ctr">
              <a:lnSpc>
                <a:spcPct val="150000"/>
              </a:lnSpc>
            </a:pPr>
            <a:r>
              <a:rPr lang="es-AR" sz="1050" dirty="0" smtClean="0">
                <a:solidFill>
                  <a:schemeClr val="accent2"/>
                </a:solidFill>
              </a:rPr>
              <a:t>Ejemplo: </a:t>
            </a:r>
            <a:r>
              <a:rPr lang="es-AR" sz="1050" dirty="0" err="1" smtClean="0">
                <a:solidFill>
                  <a:schemeClr val="accent2"/>
                </a:solidFill>
              </a:rPr>
              <a:t>f’ci</a:t>
            </a:r>
            <a:r>
              <a:rPr lang="es-AR" sz="1050" dirty="0" smtClean="0">
                <a:solidFill>
                  <a:schemeClr val="accent2"/>
                </a:solidFill>
              </a:rPr>
              <a:t> ≥ </a:t>
            </a:r>
            <a:r>
              <a:rPr lang="es-AR" sz="1050" dirty="0" err="1" smtClean="0">
                <a:solidFill>
                  <a:schemeClr val="accent2"/>
                </a:solidFill>
              </a:rPr>
              <a:t>f’c</a:t>
            </a:r>
            <a:r>
              <a:rPr lang="es-AR" sz="1050" dirty="0" smtClean="0">
                <a:solidFill>
                  <a:schemeClr val="accent2"/>
                </a:solidFill>
              </a:rPr>
              <a:t> -3,5MPa</a:t>
            </a:r>
            <a:endParaRPr lang="es-AR" sz="1050" dirty="0">
              <a:solidFill>
                <a:schemeClr val="accent2"/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5294480" y="2139897"/>
            <a:ext cx="25907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050" dirty="0" smtClean="0">
                <a:solidFill>
                  <a:schemeClr val="accent2"/>
                </a:solidFill>
              </a:rPr>
              <a:t>PROPIEDADES del </a:t>
            </a:r>
            <a:r>
              <a:rPr lang="es-AR" sz="1050" dirty="0" err="1" smtClean="0">
                <a:solidFill>
                  <a:schemeClr val="accent2"/>
                </a:solidFill>
              </a:rPr>
              <a:t>H°</a:t>
            </a:r>
            <a:endParaRPr lang="es-AR" sz="1050" dirty="0" smtClean="0">
              <a:solidFill>
                <a:schemeClr val="accent2"/>
              </a:solidFill>
            </a:endParaRPr>
          </a:p>
          <a:p>
            <a:pPr algn="just"/>
            <a:r>
              <a:rPr lang="es-AR" sz="1050" dirty="0" smtClean="0"/>
              <a:t>Relación a/c, contenido de aire, temperatura, aditivos, prácticas constructivas</a:t>
            </a:r>
            <a:endParaRPr lang="es-AR" sz="1050" dirty="0"/>
          </a:p>
        </p:txBody>
      </p:sp>
      <p:sp>
        <p:nvSpPr>
          <p:cNvPr id="26" name="Rectángulo 25"/>
          <p:cNvSpPr/>
          <p:nvPr/>
        </p:nvSpPr>
        <p:spPr>
          <a:xfrm>
            <a:off x="8472356" y="2139897"/>
            <a:ext cx="2664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050" dirty="0" smtClean="0">
                <a:solidFill>
                  <a:schemeClr val="accent2"/>
                </a:solidFill>
              </a:rPr>
              <a:t>MÉTODOS DE ENSAYO</a:t>
            </a:r>
          </a:p>
          <a:p>
            <a:pPr algn="just"/>
            <a:r>
              <a:rPr lang="es-AR" sz="1050" dirty="0"/>
              <a:t>P</a:t>
            </a:r>
            <a:r>
              <a:rPr lang="es-AR" sz="1050" dirty="0" smtClean="0"/>
              <a:t>rocedimientos de ensayo y muestreo estándar (normas). Control de procesos. Equipamientos adecuados.</a:t>
            </a:r>
            <a:endParaRPr lang="es-AR" sz="1050" dirty="0"/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3"/>
          <a:srcRect l="11120" t="9842" r="20804" b="22213"/>
          <a:stretch/>
        </p:blipFill>
        <p:spPr>
          <a:xfrm>
            <a:off x="8470162" y="3722065"/>
            <a:ext cx="2307578" cy="1294897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4"/>
          <a:srcRect l="18251" t="7450" r="19664" b="11280"/>
          <a:stretch/>
        </p:blipFill>
        <p:spPr>
          <a:xfrm>
            <a:off x="5391223" y="3694269"/>
            <a:ext cx="1760943" cy="1296000"/>
          </a:xfrm>
          <a:prstGeom prst="rect">
            <a:avLst/>
          </a:prstGeom>
        </p:spPr>
      </p:pic>
      <p:sp>
        <p:nvSpPr>
          <p:cNvPr id="30" name="Rectángulo 29"/>
          <p:cNvSpPr/>
          <p:nvPr/>
        </p:nvSpPr>
        <p:spPr>
          <a:xfrm>
            <a:off x="7092848" y="3631967"/>
            <a:ext cx="1063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050" dirty="0" smtClean="0">
                <a:solidFill>
                  <a:schemeClr val="accent2"/>
                </a:solidFill>
              </a:rPr>
              <a:t>Control </a:t>
            </a:r>
          </a:p>
          <a:p>
            <a:pPr algn="ctr"/>
            <a:r>
              <a:rPr lang="es-AR" sz="1050" dirty="0" smtClean="0">
                <a:latin typeface="Calibri" panose="020F0502020204030204" pitchFamily="34" charset="0"/>
              </a:rPr>
              <a:t>↓</a:t>
            </a:r>
          </a:p>
          <a:p>
            <a:pPr algn="ctr"/>
            <a:r>
              <a:rPr lang="es-AR" sz="1050" dirty="0" smtClean="0"/>
              <a:t>curva alta y angosta</a:t>
            </a:r>
          </a:p>
          <a:p>
            <a:pPr algn="ctr"/>
            <a:r>
              <a:rPr lang="es-AR" sz="1050" dirty="0" smtClean="0">
                <a:solidFill>
                  <a:schemeClr val="accent2"/>
                </a:solidFill>
              </a:rPr>
              <a:t>Variación</a:t>
            </a:r>
          </a:p>
          <a:p>
            <a:pPr algn="ctr"/>
            <a:r>
              <a:rPr lang="es-AR" sz="1050" dirty="0" smtClean="0">
                <a:latin typeface="Calibri" panose="020F0502020204030204" pitchFamily="34" charset="0"/>
              </a:rPr>
              <a:t>↓</a:t>
            </a:r>
            <a:endParaRPr lang="es-AR" sz="1050" dirty="0"/>
          </a:p>
          <a:p>
            <a:pPr algn="ctr"/>
            <a:r>
              <a:rPr lang="es-AR" sz="1050" dirty="0" smtClean="0"/>
              <a:t>curva chata y ancha.</a:t>
            </a:r>
          </a:p>
        </p:txBody>
      </p:sp>
      <p:sp>
        <p:nvSpPr>
          <p:cNvPr id="31" name="Rectángulo 30"/>
          <p:cNvSpPr/>
          <p:nvPr/>
        </p:nvSpPr>
        <p:spPr>
          <a:xfrm>
            <a:off x="10776242" y="3631966"/>
            <a:ext cx="106372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ES_tradnl" sz="1050" dirty="0" smtClean="0">
              <a:sym typeface="Symbol" panose="05050102010706020507" pitchFamily="18" charset="2"/>
            </a:endParaRPr>
          </a:p>
          <a:p>
            <a:pPr algn="ctr"/>
            <a:r>
              <a:rPr lang="es-ES_tradnl" sz="1050" dirty="0" smtClean="0">
                <a:sym typeface="Symbol" panose="05050102010706020507" pitchFamily="18" charset="2"/>
              </a:rPr>
              <a:t>68% cae dentro de </a:t>
            </a:r>
            <a:r>
              <a:rPr lang="es-ES_tradnl" sz="1050" dirty="0" smtClean="0"/>
              <a:t> 1 desviaciones</a:t>
            </a:r>
          </a:p>
          <a:p>
            <a:pPr algn="ctr"/>
            <a:r>
              <a:rPr lang="es-ES_tradnl" sz="1050" dirty="0" smtClean="0">
                <a:sym typeface="Symbol" panose="05050102010706020507" pitchFamily="18" charset="2"/>
              </a:rPr>
              <a:t>95% cae dentro de </a:t>
            </a:r>
            <a:r>
              <a:rPr lang="es-ES_tradnl" sz="1050" dirty="0" smtClean="0"/>
              <a:t> 2 desviaciones</a:t>
            </a:r>
            <a:endParaRPr lang="es-AR" sz="1050" dirty="0" smtClean="0"/>
          </a:p>
        </p:txBody>
      </p:sp>
    </p:spTree>
    <p:extLst>
      <p:ext uri="{BB962C8B-B14F-4D97-AF65-F5344CB8AC3E}">
        <p14:creationId xmlns:p14="http://schemas.microsoft.com/office/powerpoint/2010/main" val="83960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Amarillo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204</TotalTime>
  <Words>1174</Words>
  <Application>Microsoft Office PowerPoint</Application>
  <PresentationFormat>Panorámica</PresentationFormat>
  <Paragraphs>212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4" baseType="lpstr">
      <vt:lpstr>Arial</vt:lpstr>
      <vt:lpstr>Calibri</vt:lpstr>
      <vt:lpstr>Century Gothic</vt:lpstr>
      <vt:lpstr>Swis721 BdOul BT</vt:lpstr>
      <vt:lpstr>Symbol</vt:lpstr>
      <vt:lpstr>Wingdings</vt:lpstr>
      <vt:lpstr>Wingdings 3</vt:lpstr>
      <vt:lpstr>Ion</vt:lpstr>
      <vt:lpstr>HORMIGÓN</vt:lpstr>
      <vt:lpstr>Dosificación</vt:lpstr>
      <vt:lpstr>Materiales</vt:lpstr>
      <vt:lpstr>Hormigón elaborado </vt:lpstr>
      <vt:lpstr>Hormigón elaborado </vt:lpstr>
      <vt:lpstr>Control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Dosificación</dc:title>
  <dc:creator>Euge</dc:creator>
  <cp:lastModifiedBy>Sofi Sofi</cp:lastModifiedBy>
  <cp:revision>18</cp:revision>
  <dcterms:created xsi:type="dcterms:W3CDTF">2016-05-30T16:27:34Z</dcterms:created>
  <dcterms:modified xsi:type="dcterms:W3CDTF">2016-05-31T03:23:25Z</dcterms:modified>
</cp:coreProperties>
</file>