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48" r:id="rId1"/>
    <p:sldMasterId id="2147483681" r:id="rId2"/>
    <p:sldMasterId id="2147483669" r:id="rId3"/>
  </p:sldMasterIdLst>
  <p:notesMasterIdLst>
    <p:notesMasterId r:id="rId36"/>
  </p:notesMasterIdLst>
  <p:sldIdLst>
    <p:sldId id="256" r:id="rId4"/>
    <p:sldId id="306" r:id="rId5"/>
    <p:sldId id="309" r:id="rId6"/>
    <p:sldId id="328" r:id="rId7"/>
    <p:sldId id="310" r:id="rId8"/>
    <p:sldId id="311" r:id="rId9"/>
    <p:sldId id="313" r:id="rId10"/>
    <p:sldId id="312" r:id="rId11"/>
    <p:sldId id="314" r:id="rId12"/>
    <p:sldId id="315" r:id="rId13"/>
    <p:sldId id="316" r:id="rId14"/>
    <p:sldId id="317" r:id="rId15"/>
    <p:sldId id="318" r:id="rId16"/>
    <p:sldId id="319" r:id="rId17"/>
    <p:sldId id="320" r:id="rId18"/>
    <p:sldId id="324" r:id="rId19"/>
    <p:sldId id="323" r:id="rId20"/>
    <p:sldId id="322" r:id="rId21"/>
    <p:sldId id="321" r:id="rId22"/>
    <p:sldId id="329" r:id="rId23"/>
    <p:sldId id="330" r:id="rId24"/>
    <p:sldId id="325" r:id="rId25"/>
    <p:sldId id="338" r:id="rId26"/>
    <p:sldId id="331" r:id="rId27"/>
    <p:sldId id="333" r:id="rId28"/>
    <p:sldId id="332" r:id="rId29"/>
    <p:sldId id="334" r:id="rId30"/>
    <p:sldId id="335" r:id="rId31"/>
    <p:sldId id="337" r:id="rId32"/>
    <p:sldId id="336" r:id="rId33"/>
    <p:sldId id="326" r:id="rId34"/>
    <p:sldId id="308" r:id="rId3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962B7E-5BF9-45FD-9494-96A0A2012041}" type="datetimeFigureOut">
              <a:rPr lang="es-AR" smtClean="0"/>
              <a:t>26/10/2019</a:t>
            </a:fld>
            <a:endParaRPr lang="es-AR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AR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F172A-C235-45E2-9335-2A957AD74C77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62373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172A-C235-45E2-9335-2A957AD74C77}" type="slidenum">
              <a:rPr lang="es-AR" smtClean="0"/>
              <a:t>1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242492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172A-C235-45E2-9335-2A957AD74C77}" type="slidenum">
              <a:rPr lang="es-AR" smtClean="0"/>
              <a:t>2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23748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172A-C235-45E2-9335-2A957AD74C77}" type="slidenum">
              <a:rPr lang="es-AR" smtClean="0"/>
              <a:t>3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899920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172A-C235-45E2-9335-2A957AD74C77}" type="slidenum">
              <a:rPr lang="es-AR" smtClean="0"/>
              <a:t>5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0315637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172A-C235-45E2-9335-2A957AD74C77}" type="slidenum">
              <a:rPr lang="es-AR" smtClean="0"/>
              <a:t>17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757537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0F172A-C235-45E2-9335-2A957AD74C77}" type="slidenum">
              <a:rPr lang="es-AR" smtClean="0"/>
              <a:t>32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2490921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09800" y="4464028"/>
            <a:ext cx="9144000" cy="1641490"/>
          </a:xfrm>
        </p:spPr>
        <p:txBody>
          <a:bodyPr wrap="none" anchor="t">
            <a:normAutofit/>
          </a:bodyPr>
          <a:lstStyle>
            <a:lvl1pPr algn="r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09799" y="3694375"/>
            <a:ext cx="9144000" cy="754025"/>
          </a:xfrm>
        </p:spPr>
        <p:txBody>
          <a:bodyPr anchor="b">
            <a:normAutofit/>
          </a:bodyPr>
          <a:lstStyle>
            <a:lvl1pPr marL="0" indent="0" algn="r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173EA9-C008-4D57-AE63-919D0391906F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367160"/>
            <a:ext cx="10515600" cy="81935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39788" y="987425"/>
            <a:ext cx="10515600" cy="337973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5186516"/>
            <a:ext cx="10514012" cy="682472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D4F9D9-0D22-4149-989B-0B2A1988D886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489399"/>
            <a:ext cx="10514012" cy="1501826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7B936-3EDF-44EA-94B4-37494DA7D377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365125"/>
            <a:ext cx="9302752" cy="2992904"/>
          </a:xfrm>
        </p:spPr>
        <p:txBody>
          <a:bodyPr anchor="ctr"/>
          <a:lstStyle>
            <a:lvl1pPr>
              <a:defRPr sz="4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501729"/>
            <a:ext cx="10512424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2D9A9-06AD-4EE5-A61A-04C8B5D03AB2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111044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2326967"/>
            <a:ext cx="10515600" cy="2511835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4850581"/>
            <a:ext cx="10514012" cy="1140644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F74C11-A7EB-4024-85E8-18F62E818D23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337282" y="188595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356798" y="257175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87994" y="1885950"/>
            <a:ext cx="293624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77441" y="257175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29035" y="1885950"/>
            <a:ext cx="2932113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24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29035" y="257175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4C7ABE-83BD-4A85-8FAE-27B2667B02F3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332085" y="4297503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2085" y="2256354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332085" y="4873765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997" y="4297503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56354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67644" y="4873764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04322" y="4297503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04321" y="2256354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04197" y="4873762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617509-BDCE-4433-9634-070CE1FA988D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512B43-491A-4137-9ADB-3DBA6218B274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A07A0C-4C85-4411-BC57-53E45A89E723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5B355F-E354-46D2-9589-81F355754549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8313177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4E39F-E0F4-47FB-B88A-D66C00E9F441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835250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‹Nº›</a:t>
            </a:fld>
            <a:r>
              <a:rPr lang="en-US" dirty="0" smtClean="0"/>
              <a:t> de 22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2C650-8E7A-404F-AE3E-106641228BE7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7355578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7CB13-E798-4C33-AB67-95F8DD6A468D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77712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E076CA-9A6B-4FE0-988B-2D062E0FBD0D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4386343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867EC-7B1E-485E-917F-CE948DB0CEC6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7915984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413682-8B92-4BB4-ABCD-4D51C7104709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672453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EDFC6B-3552-4FC9-86A3-F870B92A6489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848657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DAC38-413C-425D-9C82-1025CFB69759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102459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57E8E-1262-4A58-B6CE-C104483E00BF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71820315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12D578-15E3-4339-BB54-3A0060A554C3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6762679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F76E87-996D-41FC-BB72-02E42E6E3AD9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42322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854532" y="4464028"/>
            <a:ext cx="9144000" cy="1641490"/>
          </a:xfrm>
        </p:spPr>
        <p:txBody>
          <a:bodyPr wrap="none" anchor="t">
            <a:normAutofit/>
          </a:bodyPr>
          <a:lstStyle>
            <a:lvl1pPr algn="l">
              <a:defRPr sz="9600" b="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854532" y="3693674"/>
            <a:ext cx="9144000" cy="754025"/>
          </a:xfrm>
        </p:spPr>
        <p:txBody>
          <a:bodyPr anchor="b">
            <a:normAutofit/>
          </a:bodyPr>
          <a:lstStyle>
            <a:lvl1pPr marL="0" indent="0" algn="l"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191148-F3BE-40D9-8AF6-03977AC30C92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E37137-2C9A-456B-A7D9-B92FBF4736BC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59292611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63DBAE-A9F9-4EB6-8108-51239AD14082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61332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77638A-5BBF-4AEA-8FDA-304732CBADF6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2605973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016AB-D549-40B4-B4B5-91213C813DE3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114220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DC39D-1D62-4C2D-B6FE-75BD84F82EBC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017513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FD978F-9D7C-4D32-9C68-5DBBEA2D38E3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10643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FBE7F-39FB-4BDD-B16B-162EB7B2D84C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42776646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89FE4-5FC2-4FB2-A18A-B04D7B8B111A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6737077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4833BD-FB85-42C6-862D-C3CDF13748FF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780710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12D805-2858-4AAB-B7A4-56BB4F61CD70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779538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0000" y="1825625"/>
            <a:ext cx="5025216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19840" y="1825625"/>
            <a:ext cx="5033960" cy="435133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1CCBD-C850-48F2-93E1-0A0B5CDFD614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681163"/>
            <a:ext cx="5025216" cy="823912"/>
          </a:xfrm>
        </p:spPr>
        <p:txBody>
          <a:bodyPr anchor="b"/>
          <a:lstStyle>
            <a:lvl1pPr marL="0" indent="0">
              <a:buNone/>
              <a:defRPr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0000" y="2505075"/>
            <a:ext cx="5025216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19840" y="1681163"/>
            <a:ext cx="5035548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19840" y="2505075"/>
            <a:ext cx="5035548" cy="368458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6BF3D1-5908-4287-8514-B10B36423F94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0662BE-1F1A-4CBE-A6BA-9C8203384631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9E5BF6-ED0C-48A7-8F61-6EAFD8F772F3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A5D1C-50E8-40AF-B563-18A2DFAC2DED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dirty="0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0000" y="2057400"/>
            <a:ext cx="3652025" cy="3811588"/>
          </a:xfrm>
        </p:spPr>
        <p:txBody>
          <a:bodyPr/>
          <a:lstStyle>
            <a:lvl1pPr marL="0" indent="0">
              <a:buNone/>
              <a:defRPr sz="16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DFE7C9-1CD5-4DCA-9EA5-867596D7B96A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0000" y="1825625"/>
            <a:ext cx="10233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ED1E0E9-1C7B-416A-95AB-4DEEB74CAF51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dirty="0"/>
              <a:t>
             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6D22F896-40B5-4ADD-8801-0D06FADFA095}" type="slidenum">
              <a:rPr lang="en-US" smtClean="0"/>
              <a:pPr/>
              <a:t>‹Nº›</a:t>
            </a:fld>
            <a:r>
              <a:rPr lang="en-US" dirty="0" smtClean="0"/>
              <a:t> de XX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B5E760-EC6C-4F1F-8F7D-3F525D5A5221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FEC508-7802-4B4A-A878-7B82EB8DC884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104914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4D9E77-936A-44A1-9275-738D3513336D}" type="datetime10">
              <a:rPr lang="es-AR" smtClean="0"/>
              <a:t>06:16</a:t>
            </a:fld>
            <a:endParaRPr lang="es-AR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AR" dirty="0" smtClean="0"/>
              <a:t>
              </a:t>
            </a:r>
            <a:endParaRPr lang="es-AR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7187EE-EC17-40B8-B9EE-29A8E8808165}" type="slidenum">
              <a:rPr lang="es-AR" smtClean="0"/>
              <a:t>‹Nº›</a:t>
            </a:fld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1806088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2209800" y="1433445"/>
            <a:ext cx="9144000" cy="1641490"/>
          </a:xfrm>
        </p:spPr>
        <p:txBody>
          <a:bodyPr/>
          <a:lstStyle/>
          <a:p>
            <a:r>
              <a:rPr lang="es-AR" dirty="0" smtClean="0"/>
              <a:t>Turbinas Pelton</a:t>
            </a:r>
            <a:endParaRPr lang="es-AR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2209800" y="572352"/>
            <a:ext cx="9144000" cy="754025"/>
          </a:xfrm>
        </p:spPr>
        <p:txBody>
          <a:bodyPr/>
          <a:lstStyle/>
          <a:p>
            <a:r>
              <a:rPr lang="es-AR" dirty="0" smtClean="0"/>
              <a:t>Trabajo de Seminario</a:t>
            </a:r>
            <a:endParaRPr lang="es-AR" dirty="0"/>
          </a:p>
        </p:txBody>
      </p:sp>
      <p:sp>
        <p:nvSpPr>
          <p:cNvPr id="6" name="CuadroTexto 5"/>
          <p:cNvSpPr txBox="1"/>
          <p:nvPr/>
        </p:nvSpPr>
        <p:spPr>
          <a:xfrm>
            <a:off x="2717075" y="4030374"/>
            <a:ext cx="137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600" dirty="0" smtClean="0"/>
              <a:t>P=</a:t>
            </a:r>
            <a:endParaRPr lang="es-AR" sz="3600" dirty="0"/>
          </a:p>
        </p:txBody>
      </p:sp>
      <p:cxnSp>
        <p:nvCxnSpPr>
          <p:cNvPr id="8" name="Conector recto 7"/>
          <p:cNvCxnSpPr/>
          <p:nvPr/>
        </p:nvCxnSpPr>
        <p:spPr>
          <a:xfrm flipV="1">
            <a:off x="3431178" y="4384317"/>
            <a:ext cx="3962399" cy="1201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uadroTexto 8"/>
              <p:cNvSpPr txBox="1"/>
              <p:nvPr/>
            </p:nvSpPr>
            <p:spPr>
              <a:xfrm>
                <a:off x="3543300" y="2509637"/>
                <a:ext cx="4320540" cy="21670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s-AR" sz="13800" b="0" i="1" smtClean="0">
                        <a:latin typeface="Cambria Math" panose="02040503050406030204" pitchFamily="18" charset="0"/>
                      </a:rPr>
                      <m:t>𝐻</m:t>
                    </m:r>
                  </m:oMath>
                </a14:m>
                <a:r>
                  <a:rPr lang="es-AR" sz="4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s-AR" sz="2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Q    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sz="4400" i="1" smtClean="0">
                        <a:latin typeface="Cambria Math" panose="02040503050406030204" pitchFamily="18" charset="0"/>
                      </a:rPr>
                      <m:t>η</m:t>
                    </m:r>
                    <m:r>
                      <a:rPr lang="es-AR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l-GR" sz="4400" i="1">
                        <a:latin typeface="Cambria Math" panose="02040503050406030204" pitchFamily="18" charset="0"/>
                      </a:rPr>
                      <m:t>γ</m:t>
                    </m:r>
                    <m:r>
                      <a:rPr lang="es-AR" sz="4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s-AR" sz="4400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endParaRPr lang="es-AR" sz="4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uadroTexto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300" y="2509637"/>
                <a:ext cx="4320540" cy="216706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uadroTexto 9"/>
          <p:cNvSpPr txBox="1"/>
          <p:nvPr/>
        </p:nvSpPr>
        <p:spPr>
          <a:xfrm>
            <a:off x="4914900" y="4396335"/>
            <a:ext cx="14630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AR" sz="3200" dirty="0" smtClean="0"/>
              <a:t>1000</a:t>
            </a:r>
            <a:endParaRPr lang="es-AR" dirty="0" smtClean="0"/>
          </a:p>
        </p:txBody>
      </p:sp>
    </p:spTree>
    <p:extLst>
      <p:ext uri="{BB962C8B-B14F-4D97-AF65-F5344CB8AC3E}">
        <p14:creationId xmlns:p14="http://schemas.microsoft.com/office/powerpoint/2010/main" val="341568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Componentes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121E34-6BB0-47E8-A7C5-69720A30C041}" type="datetime10">
              <a:rPr lang="es-AR" smtClean="0"/>
              <a:t>06:17</a:t>
            </a:fld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06259" y="1584986"/>
            <a:ext cx="8179481" cy="4771364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10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5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Componentes: Distribuidor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CFE33-04EA-4FF3-9F87-111E83F20B13}" type="datetime10">
              <a:rPr lang="es-AR" smtClean="0"/>
              <a:t>09:46</a:t>
            </a:fld>
            <a:endParaRPr lang="en-US" dirty="0"/>
          </a:p>
        </p:txBody>
      </p:sp>
      <p:pic>
        <p:nvPicPr>
          <p:cNvPr id="7" name="Marcador de contenido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6082" y="1636712"/>
            <a:ext cx="6628797" cy="4719638"/>
          </a:xfrm>
          <a:prstGeom prst="rect">
            <a:avLst/>
          </a:prstGeom>
        </p:spPr>
      </p:pic>
      <p:sp>
        <p:nvSpPr>
          <p:cNvPr id="8" name="Marcador de número de diapositiva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11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3" name="CuadroTexto 2"/>
          <p:cNvSpPr txBox="1"/>
          <p:nvPr/>
        </p:nvSpPr>
        <p:spPr>
          <a:xfrm>
            <a:off x="354875" y="1899693"/>
            <a:ext cx="34978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T</a:t>
            </a:r>
            <a:r>
              <a:rPr lang="es-ES_tradnl" dirty="0" smtClean="0"/>
              <a:t>iene </a:t>
            </a:r>
            <a:r>
              <a:rPr lang="es-ES_tradnl" dirty="0"/>
              <a:t>como misión dirigir, convenientemente, un chorro de agua, cilíndrico y de sección uniforme, que se proyecta sobre el rodete, así como también, regular el caudal preciso que ha de fluir hacia dicho rodete, llegando a cortarlo totalmente cuando proceda.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62532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Componentes: Inyector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FE1000-9EC8-45DA-9D7E-B818FE9A95A8}" type="datetime10">
              <a:rPr lang="es-AR" smtClean="0"/>
              <a:t>09:49</a:t>
            </a:fld>
            <a:endParaRPr lang="en-US" dirty="0"/>
          </a:p>
        </p:txBody>
      </p:sp>
      <p:pic>
        <p:nvPicPr>
          <p:cNvPr id="8" name="Marcador de contenido 7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1001" y="1598178"/>
            <a:ext cx="7790476" cy="3190476"/>
          </a:xfrm>
          <a:prstGeom prst="rect">
            <a:avLst/>
          </a:prstGeom>
        </p:spPr>
      </p:pic>
      <p:pic>
        <p:nvPicPr>
          <p:cNvPr id="9" name="Imagen 8"/>
          <p:cNvPicPr/>
          <p:nvPr/>
        </p:nvPicPr>
        <p:blipFill rotWithShape="1">
          <a:blip r:embed="rId3"/>
          <a:srcRect t="14315"/>
          <a:stretch/>
        </p:blipFill>
        <p:spPr bwMode="auto">
          <a:xfrm>
            <a:off x="6319180" y="4853622"/>
            <a:ext cx="4780915" cy="168529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12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7" name="CuadroTexto 6"/>
          <p:cNvSpPr txBox="1"/>
          <p:nvPr/>
        </p:nvSpPr>
        <p:spPr>
          <a:xfrm>
            <a:off x="190523" y="1690688"/>
            <a:ext cx="376677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La tubería de presión que sirve el agua a una turbina Pelton termina en un inyector en forma de tobera convergente, con aguja de cierre cónica, que cumple las funciones de alimentador, de regulador del gasto y de convertidor de la energía potencial del agua en energía cinética para ser aprovechada por la turbina. Es el elemento mecánico destinado a dirigir y regular el chorro de agua.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50995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Componentes: Inyector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5FEF6-2B9F-48FF-8D97-7E036B139587}" type="datetime10">
              <a:rPr lang="es-AR" smtClean="0"/>
              <a:t>06:17</a:t>
            </a:fld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6415" y="1603375"/>
            <a:ext cx="6459171" cy="4752975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13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36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274341"/>
            <a:ext cx="10515600" cy="1325563"/>
          </a:xfrm>
        </p:spPr>
        <p:txBody>
          <a:bodyPr/>
          <a:lstStyle/>
          <a:p>
            <a:r>
              <a:rPr lang="es-AR" dirty="0" smtClean="0"/>
              <a:t>Componentes: Rodete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4D8E4E-88CB-4585-9A33-28603697890A}" type="datetime10">
              <a:rPr lang="es-AR" smtClean="0"/>
              <a:t>09:52</a:t>
            </a:fld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26882" y="1461443"/>
            <a:ext cx="4739641" cy="3758257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5723708" y="5219700"/>
            <a:ext cx="4742815" cy="1638300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10740843" y="3203893"/>
            <a:ext cx="875030" cy="1722755"/>
          </a:xfrm>
          <a:prstGeom prst="rect">
            <a:avLst/>
          </a:prstGeom>
        </p:spPr>
      </p:pic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14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10" name="CuadroTexto 9"/>
          <p:cNvSpPr txBox="1"/>
          <p:nvPr/>
        </p:nvSpPr>
        <p:spPr>
          <a:xfrm>
            <a:off x="477906" y="1701642"/>
            <a:ext cx="436169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Es la pieza clave donde se transforma la energía hidráulica del agua, en su forma cinética, en energía mecánica o, dicho de otra manera, en trabajo según la forma de movimiento de </a:t>
            </a:r>
            <a:r>
              <a:rPr lang="es-ES_tradnl" dirty="0" smtClean="0"/>
              <a:t>rotación.</a:t>
            </a:r>
          </a:p>
          <a:p>
            <a:pPr algn="just"/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37647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Componentes: Carcasa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32810C-E534-4DFC-973E-7FB601DF384F}" type="datetime10">
              <a:rPr lang="es-AR" smtClean="0"/>
              <a:t>09:55</a:t>
            </a:fld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3327" y="1541473"/>
            <a:ext cx="5954545" cy="4814877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15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229712" y="1541473"/>
            <a:ext cx="507380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Es la envoltura metálica que cubre los inyectores, rodete y otros elementos mecánicos de la turbina.</a:t>
            </a:r>
            <a:endParaRPr lang="es-AR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Su misión consiste en evitar que el agua salpique al exterior cuando, después de incidir sobre los cangilones, abandona a éstos. Dispone de un equipo de sellado, en las zonas de salida del eje, a fin de eliminar fugas de agua.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290945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Componentes: Cámara de descarga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32141-0950-4071-AABD-2D04C8CE41C5}" type="datetime10">
              <a:rPr lang="es-AR" smtClean="0"/>
              <a:t>06:17</a:t>
            </a:fld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9614" y="1868488"/>
            <a:ext cx="10792772" cy="4310062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16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324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AR" dirty="0" smtClean="0"/>
              <a:t>Componentes: Sistema de frenado hidráulico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06ED20-2A0D-4B25-BB63-17BCB56CFDFF}" type="datetime10">
              <a:rPr lang="es-AR" smtClean="0"/>
              <a:t>09:59</a:t>
            </a:fld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815840" y="1800652"/>
            <a:ext cx="7025640" cy="4098290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17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347277" y="2181553"/>
            <a:ext cx="414634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ES_tradnl" dirty="0"/>
              <a:t>Consiste en un circuito de agua derivado de la cámara de distribución. El agua, proyectada a  gran velocidad sobre la zona convexa de los cangilones, favorece el rápido frenado del rodete, cuando las circunstancias lo </a:t>
            </a:r>
            <a:r>
              <a:rPr lang="es-ES_tradnl" dirty="0" smtClean="0"/>
              <a:t>exigen.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223762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Componentes: Eje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68F94A-D412-4ED9-A244-7DDBC06F840C}" type="datetime10">
              <a:rPr lang="es-AR" smtClean="0"/>
              <a:t>09:59</a:t>
            </a:fld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2758" y="2571184"/>
            <a:ext cx="10401042" cy="3967728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18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8" name="CuadroTexto 7"/>
          <p:cNvSpPr txBox="1"/>
          <p:nvPr/>
        </p:nvSpPr>
        <p:spPr>
          <a:xfrm>
            <a:off x="704861" y="1690688"/>
            <a:ext cx="107822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dirty="0"/>
              <a:t>Rígidamente unido al rodete, y situado adecuadamente sobre cojinetes debidamente lubricados, transmite el movimiento de rotación al eje del alternador.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196859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Regulación de Turbinas Pelton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774FB-BBB5-4CF5-A847-C28DEECE7447}" type="datetime10">
              <a:rPr lang="es-AR" smtClean="0"/>
              <a:t>06:17</a:t>
            </a:fld>
            <a:endParaRPr lang="en-US" dirty="0"/>
          </a:p>
        </p:txBody>
      </p:sp>
      <p:pic>
        <p:nvPicPr>
          <p:cNvPr id="6" name="Marcador de contenid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590" y="1690688"/>
            <a:ext cx="6572820" cy="4621032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19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0332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Introducción y reseña histórica 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09CA44-3652-403B-B85D-4DEE91CFD710}" type="datetime10">
              <a:rPr lang="es-AR" smtClean="0"/>
              <a:t>06:17</a:t>
            </a:fld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AR" dirty="0"/>
              <a:t>Lester Allan </a:t>
            </a:r>
            <a:r>
              <a:rPr lang="es-AR" dirty="0" smtClean="0"/>
              <a:t>Pelton (1829-1908)</a:t>
            </a:r>
          </a:p>
          <a:p>
            <a:endParaRPr lang="es-AR" dirty="0"/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10" y="2577148"/>
            <a:ext cx="2760980" cy="3599815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132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Salto Neto en Turbinas Pelton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 smtClean="0"/>
              <a:t>De un inyector</a:t>
            </a:r>
          </a:p>
          <a:p>
            <a:endParaRPr lang="es-AR" dirty="0" smtClean="0"/>
          </a:p>
          <a:p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06:37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20</a:t>
            </a:fld>
            <a:r>
              <a:rPr lang="en-US" smtClean="0"/>
              <a:t> de 22 </a:t>
            </a:r>
            <a:endParaRPr lang="en-US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1277800" y="2447743"/>
            <a:ext cx="2303599" cy="765719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3"/>
          <a:stretch>
            <a:fillRect/>
          </a:stretch>
        </p:blipFill>
        <p:spPr>
          <a:xfrm>
            <a:off x="3992902" y="2112644"/>
            <a:ext cx="7360898" cy="3935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8052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Salto Neto en Turbinas Pelton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AR" dirty="0" smtClean="0"/>
              <a:t>De varios inyectores</a:t>
            </a:r>
          </a:p>
          <a:p>
            <a:endParaRPr lang="es-AR" dirty="0" smtClean="0"/>
          </a:p>
          <a:p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06:39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21</a:t>
            </a:fld>
            <a:r>
              <a:rPr lang="en-US" smtClean="0"/>
              <a:t> de 22 </a:t>
            </a:r>
            <a:endParaRPr lang="en-US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1277800" y="2447743"/>
            <a:ext cx="2303599" cy="765719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3"/>
          <a:stretch>
            <a:fillRect/>
          </a:stretch>
        </p:blipFill>
        <p:spPr>
          <a:xfrm>
            <a:off x="4732791" y="1825625"/>
            <a:ext cx="6945403" cy="424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5801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Características constructivas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Velocidad del chorro: 80 m/s – 140 m/s</a:t>
            </a:r>
          </a:p>
          <a:p>
            <a:r>
              <a:rPr lang="es-AR" dirty="0" smtClean="0"/>
              <a:t>Alta capacidad erosiva</a:t>
            </a:r>
          </a:p>
          <a:p>
            <a:r>
              <a:rPr lang="es-AR" dirty="0" smtClean="0"/>
              <a:t>Material de fabricación muy duro y resistente</a:t>
            </a:r>
          </a:p>
          <a:p>
            <a:r>
              <a:rPr lang="es-AR" dirty="0" smtClean="0"/>
              <a:t>Número de álabes: 17 – 26 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0A978C-22F8-4D5F-ABCA-11F63BCA6D76}" type="datetime10">
              <a:rPr lang="es-AR" smtClean="0"/>
              <a:t>06:17</a:t>
            </a:fld>
            <a:endParaRPr lang="en-U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22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74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10:09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23</a:t>
            </a:fld>
            <a:r>
              <a:rPr lang="en-US" smtClean="0"/>
              <a:t> de 22 </a:t>
            </a:r>
            <a:endParaRPr lang="en-US" dirty="0"/>
          </a:p>
        </p:txBody>
      </p:sp>
      <p:pic>
        <p:nvPicPr>
          <p:cNvPr id="6" name="Imagen 5"/>
          <p:cNvPicPr/>
          <p:nvPr/>
        </p:nvPicPr>
        <p:blipFill>
          <a:blip r:embed="rId2"/>
          <a:stretch>
            <a:fillRect/>
          </a:stretch>
        </p:blipFill>
        <p:spPr>
          <a:xfrm>
            <a:off x="2209800" y="365125"/>
            <a:ext cx="7663589" cy="6258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767623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Alguna Centrales Hidroeléctricas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297039" y="1827304"/>
            <a:ext cx="5124046" cy="4351338"/>
          </a:xfrm>
        </p:spPr>
        <p:txBody>
          <a:bodyPr/>
          <a:lstStyle/>
          <a:p>
            <a:pPr marL="0" lvl="0" indent="0"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CH de </a:t>
            </a:r>
            <a:r>
              <a:rPr lang="es-ES_tradnl" b="1" dirty="0" err="1" smtClean="0">
                <a:solidFill>
                  <a:schemeClr val="bg1"/>
                </a:solidFill>
              </a:rPr>
              <a:t>Jostedal</a:t>
            </a:r>
            <a:r>
              <a:rPr lang="es-ES_tradnl" b="1" dirty="0" smtClean="0">
                <a:solidFill>
                  <a:schemeClr val="bg1"/>
                </a:solidFill>
              </a:rPr>
              <a:t>, Noruega</a:t>
            </a:r>
          </a:p>
          <a:p>
            <a:pPr lvl="0"/>
            <a:r>
              <a:rPr lang="es-ES_tradnl" dirty="0" smtClean="0"/>
              <a:t>Potencia </a:t>
            </a:r>
            <a:r>
              <a:rPr lang="es-ES_tradnl" dirty="0"/>
              <a:t>instalada: 301 MW</a:t>
            </a:r>
            <a:endParaRPr lang="es-AR" dirty="0"/>
          </a:p>
          <a:p>
            <a:pPr lvl="0"/>
            <a:r>
              <a:rPr lang="es-ES_tradnl" dirty="0"/>
              <a:t>Unidades: 1 turbina de 288 MW</a:t>
            </a:r>
            <a:endParaRPr lang="es-AR" dirty="0"/>
          </a:p>
          <a:p>
            <a:pPr lvl="0"/>
            <a:r>
              <a:rPr lang="es-ES_tradnl" dirty="0"/>
              <a:t>Salto bruto máximo: 1163 m</a:t>
            </a:r>
            <a:endParaRPr lang="es-AR" dirty="0"/>
          </a:p>
          <a:p>
            <a:pPr lvl="0"/>
            <a:r>
              <a:rPr lang="es-ES_tradnl" dirty="0"/>
              <a:t>Caudal por unidad: 28.5 m3/s</a:t>
            </a:r>
            <a:endParaRPr lang="es-AR" dirty="0"/>
          </a:p>
          <a:p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08:38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24</a:t>
            </a:fld>
            <a:r>
              <a:rPr lang="en-US" smtClean="0"/>
              <a:t> de 22 </a:t>
            </a:r>
            <a:endParaRPr lang="en-US" dirty="0"/>
          </a:p>
        </p:txBody>
      </p:sp>
      <p:pic>
        <p:nvPicPr>
          <p:cNvPr id="8" name="Picture 2" descr="A machine room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702" y="1920239"/>
            <a:ext cx="5924789" cy="3949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55626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08:38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25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8" name="Imagen 7" descr="https://webberenergyblog.files.wordpress.com/2013/02/tunnels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000" y="365125"/>
            <a:ext cx="9735234" cy="6218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4541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Alguna Centrales Hidroeléctricas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08:44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26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97038" y="2005012"/>
            <a:ext cx="61690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CH de </a:t>
            </a:r>
            <a:r>
              <a:rPr lang="es-ES_tradnl" b="1" dirty="0" err="1" smtClean="0">
                <a:solidFill>
                  <a:schemeClr val="bg1"/>
                </a:solidFill>
              </a:rPr>
              <a:t>Chivor</a:t>
            </a:r>
            <a:r>
              <a:rPr lang="es-ES_tradnl" b="1" dirty="0" smtClean="0">
                <a:solidFill>
                  <a:schemeClr val="bg1"/>
                </a:solidFill>
              </a:rPr>
              <a:t>, Colombia</a:t>
            </a:r>
          </a:p>
          <a:p>
            <a:pPr lvl="0"/>
            <a:r>
              <a:rPr lang="es-ES_tradnl" dirty="0"/>
              <a:t>Potencia instalada: 1000 MW</a:t>
            </a:r>
            <a:endParaRPr lang="es-AR" dirty="0"/>
          </a:p>
          <a:p>
            <a:pPr lvl="0"/>
            <a:r>
              <a:rPr lang="es-ES_tradnl" dirty="0"/>
              <a:t>Unidades: 8 turbinas de 125 MW</a:t>
            </a:r>
            <a:endParaRPr lang="es-AR" dirty="0"/>
          </a:p>
          <a:p>
            <a:pPr lvl="0"/>
            <a:r>
              <a:rPr lang="es-ES_tradnl" dirty="0"/>
              <a:t>Salto bruto promedio: 756 m</a:t>
            </a:r>
            <a:endParaRPr lang="es-AR" dirty="0"/>
          </a:p>
          <a:p>
            <a:pPr lvl="0"/>
            <a:r>
              <a:rPr lang="es-ES_tradnl" dirty="0"/>
              <a:t>Caudal por unidad: 20.25 m3/s</a:t>
            </a:r>
            <a:endParaRPr lang="es-AR" dirty="0"/>
          </a:p>
          <a:p>
            <a:r>
              <a:rPr lang="es-ES_tradnl" dirty="0"/>
              <a:t>Año de inauguración: 1976 (4 unidades)</a:t>
            </a:r>
            <a:endParaRPr lang="es-AR" dirty="0"/>
          </a:p>
        </p:txBody>
      </p:sp>
      <p:pic>
        <p:nvPicPr>
          <p:cNvPr id="3074" name="Picture 2" descr="Resultado de imagen para casa de maquinas chiv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7815" y="2224359"/>
            <a:ext cx="5167852" cy="3598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31414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08:39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27</a:t>
            </a:fld>
            <a:r>
              <a:rPr lang="en-US" smtClean="0"/>
              <a:t> de 22 </a:t>
            </a:r>
            <a:endParaRPr lang="en-US" dirty="0"/>
          </a:p>
        </p:txBody>
      </p:sp>
      <p:pic>
        <p:nvPicPr>
          <p:cNvPr id="7" name="Marcador de contenido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220" y="469013"/>
            <a:ext cx="9935560" cy="5887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0427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/>
              <a:t>Alguna Centrales Hidroeléctricas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08:58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28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8" name="Marcador de contenido 2"/>
          <p:cNvSpPr txBox="1">
            <a:spLocks/>
          </p:cNvSpPr>
          <p:nvPr/>
        </p:nvSpPr>
        <p:spPr>
          <a:xfrm>
            <a:off x="297038" y="2005012"/>
            <a:ext cx="616907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ES_tradnl" b="1" dirty="0" smtClean="0">
                <a:solidFill>
                  <a:schemeClr val="bg1"/>
                </a:solidFill>
              </a:rPr>
              <a:t>CH de </a:t>
            </a:r>
            <a:r>
              <a:rPr lang="es-ES_tradnl" b="1" dirty="0" err="1" smtClean="0">
                <a:solidFill>
                  <a:schemeClr val="bg1"/>
                </a:solidFill>
              </a:rPr>
              <a:t>Bieudrón</a:t>
            </a:r>
            <a:r>
              <a:rPr lang="es-ES_tradnl" b="1" dirty="0" smtClean="0">
                <a:solidFill>
                  <a:schemeClr val="bg1"/>
                </a:solidFill>
              </a:rPr>
              <a:t>, Suiza</a:t>
            </a:r>
          </a:p>
          <a:p>
            <a:pPr lvl="0"/>
            <a:r>
              <a:rPr lang="es-ES_tradnl" dirty="0"/>
              <a:t>Potencia instalada: 1269 MW</a:t>
            </a:r>
            <a:endParaRPr lang="es-AR" dirty="0"/>
          </a:p>
          <a:p>
            <a:pPr lvl="0"/>
            <a:r>
              <a:rPr lang="es-ES_tradnl" dirty="0"/>
              <a:t>Unidades: 3 turbinas de 423 MW</a:t>
            </a:r>
            <a:endParaRPr lang="es-AR" dirty="0"/>
          </a:p>
          <a:p>
            <a:pPr lvl="0"/>
            <a:r>
              <a:rPr lang="es-ES_tradnl" dirty="0"/>
              <a:t>Salto bruto máximo: 1869 m</a:t>
            </a:r>
            <a:endParaRPr lang="es-AR" dirty="0"/>
          </a:p>
          <a:p>
            <a:pPr lvl="0"/>
            <a:r>
              <a:rPr lang="es-ES_tradnl" dirty="0"/>
              <a:t>Caudal por unidad: 25 m3/s</a:t>
            </a:r>
            <a:endParaRPr lang="es-AR" dirty="0"/>
          </a:p>
          <a:p>
            <a:r>
              <a:rPr lang="es-ES_tradnl" dirty="0"/>
              <a:t>Año de inauguración: 1998</a:t>
            </a:r>
            <a:endParaRPr lang="es-AR" dirty="0"/>
          </a:p>
        </p:txBody>
      </p:sp>
      <p:pic>
        <p:nvPicPr>
          <p:cNvPr id="7170" name="Picture 2" descr="Resultado de imagen para bieudron hydroelectric power station pelt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1163" y="1829525"/>
            <a:ext cx="5735753" cy="4283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17930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09:20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29</a:t>
            </a:fld>
            <a:r>
              <a:rPr lang="en-US" smtClean="0"/>
              <a:t> de 22 </a:t>
            </a:r>
            <a:endParaRPr lang="en-US" dirty="0"/>
          </a:p>
        </p:txBody>
      </p:sp>
      <p:pic>
        <p:nvPicPr>
          <p:cNvPr id="8194" name="Picture 2" descr="Imagen relacionada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112" y="348580"/>
            <a:ext cx="8253776" cy="6190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98777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/>
              <a:t>Introducción y reseña histórica 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BC72A2-B8C7-4681-9F98-60E0648AB30E}" type="datetime10">
              <a:rPr lang="es-AR" smtClean="0"/>
              <a:t>06:21</a:t>
            </a:fld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976308" y="1690688"/>
                <a:ext cx="6078803" cy="4351338"/>
              </a:xfrm>
            </p:spPr>
            <p:txBody>
              <a:bodyPr>
                <a:normAutofit lnSpcReduction="10000"/>
              </a:bodyPr>
              <a:lstStyle/>
              <a:p>
                <a:r>
                  <a:rPr lang="es-AR" dirty="0" smtClean="0"/>
                  <a:t>Patente de rueda Pelton </a:t>
                </a:r>
                <a:r>
                  <a:rPr lang="es-AR" dirty="0" smtClean="0"/>
                  <a:t>1880</a:t>
                </a:r>
                <a:endParaRPr lang="es-AR" dirty="0" smtClean="0"/>
              </a:p>
              <a:p>
                <a14:m>
                  <m:oMath xmlns:m="http://schemas.openxmlformats.org/officeDocument/2006/math">
                    <m:r>
                      <a:rPr lang="es-AR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𝜂</m:t>
                    </m:r>
                    <m:r>
                      <a:rPr lang="es-AR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=82,5%</m:t>
                    </m:r>
                  </m:oMath>
                </a14:m>
                <a:endParaRPr lang="es-AR" dirty="0" smtClean="0"/>
              </a:p>
              <a:p>
                <a:pPr algn="just"/>
                <a:r>
                  <a:rPr lang="es-AR" dirty="0"/>
                  <a:t>La turbina de agua Pelton o rueda, es un rotor accionado por el impulso de un chorro de agua sobre cubos curvos fijados a su periferia, cada cubo se divide a la mitad por un borde divisor que divide el agua en dos corrientes, sección curva que invierte completamente la dirección del chorro de agua que los </a:t>
                </a:r>
                <a:r>
                  <a:rPr lang="es-AR" dirty="0" smtClean="0"/>
                  <a:t>golpea.</a:t>
                </a:r>
                <a:endParaRPr lang="es-AR" dirty="0" smtClean="0"/>
              </a:p>
              <a:p>
                <a:pPr algn="just"/>
                <a:endParaRPr lang="es-AR" dirty="0"/>
              </a:p>
            </p:txBody>
          </p:sp>
        </mc:Choice>
        <mc:Fallback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976308" y="1690688"/>
                <a:ext cx="6078803" cy="4351338"/>
              </a:xfr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agen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368" y="1444246"/>
            <a:ext cx="4298688" cy="5158547"/>
          </a:xfrm>
          <a:prstGeom prst="rect">
            <a:avLst/>
          </a:prstGeom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9704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08:58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30</a:t>
            </a:fld>
            <a:r>
              <a:rPr lang="en-US" smtClean="0"/>
              <a:t> de 22 </a:t>
            </a:r>
            <a:endParaRPr lang="en-US" dirty="0"/>
          </a:p>
        </p:txBody>
      </p:sp>
      <p:sp>
        <p:nvSpPr>
          <p:cNvPr id="7" name="Marcador de contenido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128" y="275408"/>
            <a:ext cx="9601744" cy="626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3168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Videos</a:t>
            </a:r>
            <a:endParaRPr lang="es-AR" dirty="0"/>
          </a:p>
        </p:txBody>
      </p:sp>
      <p:pic>
        <p:nvPicPr>
          <p:cNvPr id="6" name="Pelton turbines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68550" y="1825625"/>
            <a:ext cx="7735888" cy="4351338"/>
          </a:xfrm>
        </p:spPr>
      </p:pic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565F0-359A-464B-AFE8-57A9D75DDAFF}" type="datetime10">
              <a:rPr lang="es-AR" smtClean="0"/>
              <a:t>06:17</a:t>
            </a:fld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31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95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822825"/>
            <a:ext cx="10515600" cy="1325563"/>
          </a:xfrm>
          <a:solidFill>
            <a:schemeClr val="accent1">
              <a:lumMod val="75000"/>
            </a:schemeClr>
          </a:solidFill>
          <a:ln w="88900" cmpd="sng">
            <a:solidFill>
              <a:schemeClr val="bg1"/>
            </a:solidFill>
          </a:ln>
        </p:spPr>
        <p:txBody>
          <a:bodyPr/>
          <a:lstStyle/>
          <a:p>
            <a:pPr algn="ctr"/>
            <a:r>
              <a:rPr lang="es-AR" b="1" dirty="0" smtClean="0">
                <a:solidFill>
                  <a:schemeClr val="bg1"/>
                </a:solidFill>
              </a:rPr>
              <a:t>Muchas gracias por su atención</a:t>
            </a:r>
            <a:endParaRPr lang="es-AR" b="1" dirty="0">
              <a:solidFill>
                <a:schemeClr val="bg1"/>
              </a:solidFill>
            </a:endParaRP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91B5-B110-4BE8-ABA4-F2EA8C53CB76}" type="datetime10">
              <a:rPr lang="es-AR" smtClean="0"/>
              <a:t>06:16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32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66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Principio de Funcionamiento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75A92-1393-4D6B-9CF5-506E3AF19B7B}" type="datetime10">
              <a:rPr lang="es-AR" smtClean="0"/>
              <a:t>06:24</a:t>
            </a:fld>
            <a:endParaRPr lang="en-U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4</a:t>
            </a:fld>
            <a:r>
              <a:rPr lang="en-US" smtClean="0"/>
              <a:t> de 22 </a:t>
            </a:r>
            <a:endParaRPr lang="en-US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0483" y="2021577"/>
            <a:ext cx="6691448" cy="308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3912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Ámbito de aplicación</a:t>
            </a:r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A2F3C9-5CE6-4B67-889E-F3DE14697DA4}" type="datetime10">
              <a:rPr lang="es-AR" smtClean="0"/>
              <a:t>06:17</a:t>
            </a:fld>
            <a:endParaRPr lang="en-U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690688"/>
            <a:ext cx="5241611" cy="4351338"/>
          </a:xfrm>
        </p:spPr>
        <p:txBody>
          <a:bodyPr>
            <a:normAutofit/>
          </a:bodyPr>
          <a:lstStyle/>
          <a:p>
            <a:pPr algn="just"/>
            <a:r>
              <a:rPr lang="es-AR" dirty="0" smtClean="0">
                <a:latin typeface="+mj-lt"/>
              </a:rPr>
              <a:t>Saltos comprendidos entre 2000 m – 60 m</a:t>
            </a:r>
          </a:p>
          <a:p>
            <a:pPr algn="just"/>
            <a:r>
              <a:rPr lang="es-AR" dirty="0" smtClean="0">
                <a:latin typeface="+mj-lt"/>
              </a:rPr>
              <a:t>Caudales pequeños hasta 10 m³/s</a:t>
            </a:r>
          </a:p>
          <a:p>
            <a:pPr algn="just"/>
            <a:r>
              <a:rPr lang="es-AR" dirty="0" smtClean="0">
                <a:latin typeface="+mj-lt"/>
              </a:rPr>
              <a:t>Eficiencia entre 30 % y 100 %</a:t>
            </a:r>
          </a:p>
          <a:p>
            <a:pPr marL="0" indent="0" algn="just">
              <a:buNone/>
            </a:pPr>
            <a:r>
              <a:rPr lang="es-AR" dirty="0" smtClean="0">
                <a:latin typeface="+mj-lt"/>
              </a:rPr>
              <a:t>de caudal máximo</a:t>
            </a:r>
          </a:p>
          <a:p>
            <a:endParaRPr lang="es-AR" dirty="0" smtClean="0">
              <a:latin typeface="+mj-lt"/>
            </a:endParaRPr>
          </a:p>
        </p:txBody>
      </p:sp>
      <p:pic>
        <p:nvPicPr>
          <p:cNvPr id="9" name="Imagen 8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3029" y="1828800"/>
            <a:ext cx="5507234" cy="4086906"/>
          </a:xfrm>
          <a:prstGeom prst="rect">
            <a:avLst/>
          </a:prstGeom>
        </p:spPr>
      </p:pic>
      <p:sp>
        <p:nvSpPr>
          <p:cNvPr id="10" name="Marcador de número de diapositiva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5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00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dirty="0" smtClean="0"/>
              <a:t>Clasificación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AR" dirty="0" smtClean="0"/>
              <a:t>Velocidad específica</a:t>
            </a:r>
          </a:p>
          <a:p>
            <a:r>
              <a:rPr lang="es-AR" dirty="0" smtClean="0"/>
              <a:t>Posición del eje</a:t>
            </a:r>
          </a:p>
          <a:p>
            <a:r>
              <a:rPr lang="es-AR" dirty="0" smtClean="0"/>
              <a:t>Número de inyectores por rueda</a:t>
            </a:r>
          </a:p>
          <a:p>
            <a:r>
              <a:rPr lang="es-AR" dirty="0" smtClean="0"/>
              <a:t>Número de rotores por eje</a:t>
            </a:r>
          </a:p>
          <a:p>
            <a:endParaRPr lang="es-AR" dirty="0" smtClean="0"/>
          </a:p>
          <a:p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8297E0-B6FA-4357-81A1-EB821A0E9E74}" type="datetime10">
              <a:rPr lang="es-AR" smtClean="0"/>
              <a:t>06:17</a:t>
            </a:fld>
            <a:endParaRPr lang="en-U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6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53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Clasificación: </a:t>
            </a:r>
            <a:r>
              <a:rPr lang="es-AR" dirty="0"/>
              <a:t>Velocidad </a:t>
            </a:r>
            <a:r>
              <a:rPr lang="es-AR" dirty="0" smtClean="0"/>
              <a:t>específica</a:t>
            </a:r>
            <a:endParaRPr lang="es-A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Marcador de contenido 2"/>
              <p:cNvSpPr>
                <a:spLocks noGrp="1"/>
              </p:cNvSpPr>
              <p:nvPr>
                <p:ph idx="1"/>
              </p:nvPr>
            </p:nvSpPr>
            <p:spPr>
              <a:xfrm>
                <a:off x="329978" y="2103120"/>
                <a:ext cx="4320399" cy="3265714"/>
              </a:xfrm>
            </p:spPr>
            <p:txBody>
              <a:bodyPr>
                <a:normAutofit/>
              </a:bodyPr>
              <a:lstStyle/>
              <a:p>
                <a:pPr marL="685800" lvl="2">
                  <a:spcBef>
                    <a:spcPts val="1000"/>
                  </a:spcBef>
                </a:pPr>
                <a:endParaRPr lang="es-AR" dirty="0" smtClean="0"/>
              </a:p>
              <a:p>
                <a:pPr marL="685800" lvl="2">
                  <a:spcBef>
                    <a:spcPts val="1000"/>
                  </a:spcBef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s-AR" sz="2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AR" sz="240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s-AR" sz="2400" i="1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s-AR" sz="240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s-AR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s-AR" sz="2400" i="1">
                            <a:latin typeface="Cambria Math" panose="02040503050406030204" pitchFamily="18" charset="0"/>
                          </a:rPr>
                          <m:t>𝑛</m:t>
                        </m:r>
                        <m:r>
                          <a:rPr lang="es-AR" sz="2400">
                            <a:latin typeface="Cambria Math" panose="02040503050406030204" pitchFamily="18" charset="0"/>
                          </a:rPr>
                          <m:t>∙</m:t>
                        </m:r>
                        <m:rad>
                          <m:radPr>
                            <m:degHide m:val="on"/>
                            <m:ctrlPr>
                              <a:rPr lang="es-AR" sz="240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s-AR" sz="2400" i="1">
                                <a:latin typeface="Cambria Math" panose="02040503050406030204" pitchFamily="18" charset="0"/>
                              </a:rPr>
                              <m:t>𝑝</m:t>
                            </m:r>
                          </m:e>
                        </m:rad>
                      </m:num>
                      <m:den>
                        <m:sSup>
                          <m:sSupPr>
                            <m:ctrlPr>
                              <a:rPr lang="es-AR" sz="24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s-AR" sz="2400" i="1">
                                <a:latin typeface="Cambria Math" panose="02040503050406030204" pitchFamily="18" charset="0"/>
                              </a:rPr>
                              <m:t>𝐻</m:t>
                            </m:r>
                          </m:e>
                          <m:sup>
                            <m:f>
                              <m:fPr>
                                <m:type m:val="lin"/>
                                <m:ctrlPr>
                                  <a:rPr lang="es-AR" sz="24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s-AR" sz="2400"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num>
                              <m:den>
                                <m:r>
                                  <a:rPr lang="es-AR" sz="2400">
                                    <a:latin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sup>
                        </m:sSup>
                      </m:den>
                    </m:f>
                  </m:oMath>
                </a14:m>
                <a:endParaRPr lang="es-AR" sz="2400" dirty="0" smtClean="0"/>
              </a:p>
              <a:p>
                <a:pPr marL="685800" lvl="2">
                  <a:spcBef>
                    <a:spcPts val="1000"/>
                  </a:spcBef>
                </a:pPr>
                <a:r>
                  <a:rPr lang="es-AR" sz="2400" dirty="0" smtClean="0"/>
                  <a:t>(</a:t>
                </a:r>
                <a:r>
                  <a:rPr lang="es-AR" sz="2400" dirty="0"/>
                  <a:t>a) Rápido </a:t>
                </a:r>
                <a:r>
                  <a:rPr lang="es-AR" sz="2400" dirty="0" err="1" smtClean="0">
                    <a:latin typeface="Cambria" panose="02040503050406030204" pitchFamily="18" charset="0"/>
                  </a:rPr>
                  <a:t>ns</a:t>
                </a:r>
                <a:r>
                  <a:rPr lang="es-AR" sz="2400" dirty="0" smtClean="0">
                    <a:latin typeface="Cambria" panose="02040503050406030204" pitchFamily="18" charset="0"/>
                  </a:rPr>
                  <a:t>=35</a:t>
                </a:r>
                <a:endParaRPr lang="es-AR" sz="2400" dirty="0">
                  <a:latin typeface="Cambria" panose="02040503050406030204" pitchFamily="18" charset="0"/>
                </a:endParaRPr>
              </a:p>
              <a:p>
                <a:pPr marL="685800" lvl="2">
                  <a:spcBef>
                    <a:spcPts val="1000"/>
                  </a:spcBef>
                </a:pPr>
                <a:r>
                  <a:rPr lang="es-AR" sz="2400" dirty="0" smtClean="0">
                    <a:latin typeface="Cambria" panose="02040503050406030204" pitchFamily="18" charset="0"/>
                  </a:rPr>
                  <a:t>(b</a:t>
                </a:r>
                <a:r>
                  <a:rPr lang="es-AR" sz="2400" dirty="0">
                    <a:latin typeface="Cambria" panose="02040503050406030204" pitchFamily="18" charset="0"/>
                  </a:rPr>
                  <a:t>) Lento </a:t>
                </a:r>
                <a:r>
                  <a:rPr lang="es-AR" sz="2400" dirty="0" err="1">
                    <a:latin typeface="Cambria" panose="02040503050406030204" pitchFamily="18" charset="0"/>
                  </a:rPr>
                  <a:t>ns</a:t>
                </a:r>
                <a:r>
                  <a:rPr lang="es-AR" sz="2400" dirty="0">
                    <a:latin typeface="Cambria" panose="02040503050406030204" pitchFamily="18" charset="0"/>
                  </a:rPr>
                  <a:t>=4</a:t>
                </a:r>
              </a:p>
              <a:p>
                <a:endParaRPr lang="es-AR" dirty="0" smtClean="0"/>
              </a:p>
              <a:p>
                <a:endParaRPr lang="es-AR" dirty="0"/>
              </a:p>
            </p:txBody>
          </p:sp>
        </mc:Choice>
        <mc:Fallback>
          <p:sp>
            <p:nvSpPr>
              <p:cNvPr id="3" name="Marcador de contenido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29978" y="2103120"/>
                <a:ext cx="4320399" cy="3265714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AR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91C36-763A-462B-98D2-22853710E30B}" type="datetime10">
              <a:rPr lang="es-AR" smtClean="0"/>
              <a:t>06:29</a:t>
            </a:fld>
            <a:endParaRPr lang="en-U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6459" y="2085181"/>
            <a:ext cx="5534016" cy="3876675"/>
          </a:xfrm>
          <a:prstGeom prst="rect">
            <a:avLst/>
          </a:prstGeom>
        </p:spPr>
      </p:pic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7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8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Clasificación: </a:t>
            </a:r>
            <a:r>
              <a:rPr lang="es-AR" dirty="0"/>
              <a:t>Posición del </a:t>
            </a:r>
            <a:r>
              <a:rPr lang="es-AR" dirty="0" smtClean="0"/>
              <a:t>eje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  <a:p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DD90F4-A676-4E97-98C1-BEB4AE65BF79}" type="datetime10">
              <a:rPr lang="es-AR" smtClean="0"/>
              <a:t>06:17</a:t>
            </a:fld>
            <a:endParaRPr lang="en-U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0450" y="2120106"/>
            <a:ext cx="3621063" cy="4306888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955" y="2120105"/>
            <a:ext cx="2852988" cy="4408288"/>
          </a:xfrm>
          <a:prstGeom prst="rect">
            <a:avLst/>
          </a:prstGeom>
        </p:spPr>
      </p:pic>
      <p:sp>
        <p:nvSpPr>
          <p:cNvPr id="9" name="Rectángulo 8"/>
          <p:cNvSpPr/>
          <p:nvPr/>
        </p:nvSpPr>
        <p:spPr>
          <a:xfrm>
            <a:off x="2209800" y="1631037"/>
            <a:ext cx="16006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lvl="2">
              <a:spcBef>
                <a:spcPts val="1000"/>
              </a:spcBef>
            </a:pPr>
            <a:r>
              <a:rPr lang="es-AR" dirty="0" smtClean="0"/>
              <a:t>Vertical</a:t>
            </a:r>
            <a:endParaRPr lang="es-AR" dirty="0">
              <a:latin typeface="Cambria" panose="02040503050406030204" pitchFamily="18" charset="0"/>
            </a:endParaRPr>
          </a:p>
        </p:txBody>
      </p:sp>
      <p:sp>
        <p:nvSpPr>
          <p:cNvPr id="10" name="Rectángulo 9"/>
          <p:cNvSpPr/>
          <p:nvPr/>
        </p:nvSpPr>
        <p:spPr>
          <a:xfrm>
            <a:off x="7132535" y="1573491"/>
            <a:ext cx="186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85800" lvl="2">
              <a:spcBef>
                <a:spcPts val="1000"/>
              </a:spcBef>
            </a:pPr>
            <a:r>
              <a:rPr lang="es-AR" dirty="0" smtClean="0"/>
              <a:t>Horizontal</a:t>
            </a:r>
            <a:endParaRPr lang="es-AR" dirty="0">
              <a:latin typeface="Cambria" panose="02040503050406030204" pitchFamily="18" charset="0"/>
            </a:endParaRPr>
          </a:p>
        </p:txBody>
      </p:sp>
      <p:sp>
        <p:nvSpPr>
          <p:cNvPr id="11" name="Marcador de número de diapositiva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8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76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AR" dirty="0" smtClean="0"/>
              <a:t>Clasificación: Turbina de acción</a:t>
            </a:r>
            <a:endParaRPr lang="es-AR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  <a:p>
            <a:endParaRPr lang="es-AR" dirty="0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C6F4A9-2CE3-43A7-9ADB-3993DEBD15F7}" type="datetime10">
              <a:rPr lang="es-AR" smtClean="0"/>
              <a:t>06:17</a:t>
            </a:fld>
            <a:endParaRPr lang="en-US" dirty="0"/>
          </a:p>
        </p:txBody>
      </p:sp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2"/>
          <a:srcRect t="2071"/>
          <a:stretch/>
        </p:blipFill>
        <p:spPr bwMode="auto">
          <a:xfrm>
            <a:off x="1324768" y="2314575"/>
            <a:ext cx="9542463" cy="30194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9</a:t>
            </a:fld>
            <a:r>
              <a:rPr lang="en-US" smtClean="0"/>
              <a:t> de 22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920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rofundidad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1_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Diseño personalizado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TM04033923[[fn=Profundidad]]</Template>
  <TotalTime>2108</TotalTime>
  <Words>770</Words>
  <Application>Microsoft Office PowerPoint</Application>
  <PresentationFormat>Panorámica</PresentationFormat>
  <Paragraphs>147</Paragraphs>
  <Slides>32</Slides>
  <Notes>6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3</vt:i4>
      </vt:variant>
      <vt:variant>
        <vt:lpstr>Títulos de diapositiva</vt:lpstr>
      </vt:variant>
      <vt:variant>
        <vt:i4>32</vt:i4>
      </vt:variant>
    </vt:vector>
  </HeadingPairs>
  <TitlesOfParts>
    <vt:vector size="41" baseType="lpstr">
      <vt:lpstr>Arial</vt:lpstr>
      <vt:lpstr>Calibri</vt:lpstr>
      <vt:lpstr>Calibri Light</vt:lpstr>
      <vt:lpstr>Cambria</vt:lpstr>
      <vt:lpstr>Cambria Math</vt:lpstr>
      <vt:lpstr>Corbel</vt:lpstr>
      <vt:lpstr>Profundidad</vt:lpstr>
      <vt:lpstr>1_Diseño personalizado</vt:lpstr>
      <vt:lpstr>Diseño personalizado</vt:lpstr>
      <vt:lpstr>Turbinas Pelton</vt:lpstr>
      <vt:lpstr>Introducción y reseña histórica </vt:lpstr>
      <vt:lpstr>Introducción y reseña histórica </vt:lpstr>
      <vt:lpstr>Principio de Funcionamiento</vt:lpstr>
      <vt:lpstr>Ámbito de aplicación</vt:lpstr>
      <vt:lpstr>Clasificación</vt:lpstr>
      <vt:lpstr>Clasificación: Velocidad específica</vt:lpstr>
      <vt:lpstr>Clasificación: Posición del eje</vt:lpstr>
      <vt:lpstr>Clasificación: Turbina de acción</vt:lpstr>
      <vt:lpstr>Componentes</vt:lpstr>
      <vt:lpstr>Componentes: Distribuidor</vt:lpstr>
      <vt:lpstr>Componentes: Inyector</vt:lpstr>
      <vt:lpstr>Componentes: Inyector</vt:lpstr>
      <vt:lpstr>Componentes: Rodete</vt:lpstr>
      <vt:lpstr>Componentes: Carcasa</vt:lpstr>
      <vt:lpstr>Componentes: Cámara de descarga</vt:lpstr>
      <vt:lpstr>Componentes: Sistema de frenado hidráulico</vt:lpstr>
      <vt:lpstr>Componentes: Eje</vt:lpstr>
      <vt:lpstr>Regulación de Turbinas Pelton</vt:lpstr>
      <vt:lpstr>Salto Neto en Turbinas Pelton</vt:lpstr>
      <vt:lpstr>Salto Neto en Turbinas Pelton</vt:lpstr>
      <vt:lpstr>Características constructivas</vt:lpstr>
      <vt:lpstr>Presentación de PowerPoint</vt:lpstr>
      <vt:lpstr>Alguna Centrales Hidroeléctricas</vt:lpstr>
      <vt:lpstr>Presentación de PowerPoint</vt:lpstr>
      <vt:lpstr>Alguna Centrales Hidroeléctricas</vt:lpstr>
      <vt:lpstr>Presentación de PowerPoint</vt:lpstr>
      <vt:lpstr>Alguna Centrales Hidroeléctricas</vt:lpstr>
      <vt:lpstr>Presentación de PowerPoint</vt:lpstr>
      <vt:lpstr>Presentación de PowerPoint</vt:lpstr>
      <vt:lpstr>Videos</vt:lpstr>
      <vt:lpstr>Muchas gracias por su atención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Turbinas Francis</dc:title>
  <dc:creator>German Gonzalez</dc:creator>
  <cp:lastModifiedBy>Usuario de Windows</cp:lastModifiedBy>
  <cp:revision>67</cp:revision>
  <dcterms:created xsi:type="dcterms:W3CDTF">2017-10-06T16:27:37Z</dcterms:created>
  <dcterms:modified xsi:type="dcterms:W3CDTF">2019-10-26T13:13:41Z</dcterms:modified>
</cp:coreProperties>
</file>