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294" r:id="rId36"/>
    <p:sldId id="295" r:id="rId37"/>
    <p:sldId id="293" r:id="rId38"/>
    <p:sldId id="296" r:id="rId39"/>
    <p:sldId id="28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268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689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0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9582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885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27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168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468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245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514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498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024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696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035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899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817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50B37-E801-4C8F-9255-F876862F35CA}" type="datetimeFigureOut">
              <a:rPr lang="es-AR" smtClean="0"/>
              <a:t>29/11/2021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15A859-C5DB-4212-9930-34679479D7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59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244C0-23F3-4C7A-BE51-D37CB1D80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644" y="375470"/>
            <a:ext cx="7766936" cy="1680498"/>
          </a:xfrm>
        </p:spPr>
        <p:txBody>
          <a:bodyPr/>
          <a:lstStyle/>
          <a:p>
            <a:pPr algn="ctr"/>
            <a:r>
              <a:rPr lang="es-AR" sz="4800" dirty="0"/>
              <a:t>Comportamiento Hidráulico de las Turbinas Pelton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E1D7AF-C4EF-4CE3-8106-E955BDDA8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67" y="4953735"/>
            <a:ext cx="7766936" cy="1680498"/>
          </a:xfrm>
        </p:spPr>
        <p:txBody>
          <a:bodyPr>
            <a:noAutofit/>
          </a:bodyPr>
          <a:lstStyle/>
          <a:p>
            <a:pPr algn="ctr"/>
            <a:r>
              <a:rPr lang="es-A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Trabajo Final</a:t>
            </a:r>
          </a:p>
          <a:p>
            <a:pPr algn="ctr"/>
            <a:r>
              <a:rPr lang="es-AR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Cátedra: Aprovechamientos Hidráulicos</a:t>
            </a:r>
          </a:p>
          <a:p>
            <a:pPr algn="ctr"/>
            <a:r>
              <a:rPr lang="es-AR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12A6057-ABD7-4E41-9B67-7B3A7858FCA9}"/>
              </a:ext>
            </a:extLst>
          </p:cNvPr>
          <p:cNvSpPr txBox="1">
            <a:spLocks/>
          </p:cNvSpPr>
          <p:nvPr/>
        </p:nvSpPr>
        <p:spPr>
          <a:xfrm>
            <a:off x="10058400" y="5433134"/>
            <a:ext cx="1766656" cy="1201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800" dirty="0">
                <a:solidFill>
                  <a:schemeClr val="bg1"/>
                </a:solidFill>
              </a:rPr>
              <a:t>Francisco</a:t>
            </a:r>
          </a:p>
          <a:p>
            <a:r>
              <a:rPr lang="es-AR" sz="2800" dirty="0">
                <a:solidFill>
                  <a:schemeClr val="bg1"/>
                </a:solidFill>
              </a:rPr>
              <a:t>Canatella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E507E7-A10D-42D4-9838-169764EAE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123" y="2161566"/>
            <a:ext cx="4576423" cy="258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982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FC63-13D0-48FC-839B-3B30D539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Inyector – Campo de velocidades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90C898-34E0-41DF-9889-2E0411EBD83A}"/>
              </a:ext>
            </a:extLst>
          </p:cNvPr>
          <p:cNvSpPr txBox="1"/>
          <p:nvPr/>
        </p:nvSpPr>
        <p:spPr>
          <a:xfrm>
            <a:off x="677334" y="5062964"/>
            <a:ext cx="4837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Líneas de corriente en la tobera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B1A281-C6B7-41F7-9422-DD22C6E9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1" y="1394926"/>
            <a:ext cx="5739234" cy="3668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57929CB-8851-4F67-894A-D28258EE8186}"/>
              </a:ext>
            </a:extLst>
          </p:cNvPr>
          <p:cNvSpPr txBox="1"/>
          <p:nvPr/>
        </p:nvSpPr>
        <p:spPr>
          <a:xfrm>
            <a:off x="6416568" y="1394926"/>
            <a:ext cx="3736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Ecuación diferencial de las líneas de corriente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E2B8BD-3E20-41A9-AA4E-0CA67C14A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709" y="2221643"/>
            <a:ext cx="3660120" cy="777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32210F-F62F-447C-8533-C3414359E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709" y="3942310"/>
            <a:ext cx="1368201" cy="777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28D4BB4-C047-4709-9C3C-D6557BE7CF4B}"/>
              </a:ext>
            </a:extLst>
          </p:cNvPr>
          <p:cNvSpPr txBox="1"/>
          <p:nvPr/>
        </p:nvSpPr>
        <p:spPr>
          <a:xfrm>
            <a:off x="6416568" y="3117032"/>
            <a:ext cx="327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bg2">
                    <a:lumMod val="50000"/>
                  </a:schemeClr>
                </a:solidFill>
              </a:rPr>
              <a:t>Coordenadas locales</a:t>
            </a:r>
          </a:p>
          <a:p>
            <a:r>
              <a:rPr lang="es-AR" sz="2000" dirty="0">
                <a:solidFill>
                  <a:schemeClr val="bg2">
                    <a:lumMod val="50000"/>
                  </a:schemeClr>
                </a:solidFill>
              </a:rPr>
              <a:t>(cη </a:t>
            </a:r>
            <a:r>
              <a:rPr lang="es-A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≡ cy </a:t>
            </a:r>
            <a:r>
              <a:rPr lang="es-AR" sz="2000" dirty="0">
                <a:solidFill>
                  <a:schemeClr val="bg2">
                    <a:lumMod val="50000"/>
                  </a:schemeClr>
                </a:solidFill>
              </a:rPr>
              <a:t>= 0 y cξ</a:t>
            </a:r>
            <a:r>
              <a:rPr lang="es-A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≡ cx</a:t>
            </a:r>
            <a:r>
              <a:rPr lang="es-AR" sz="2000" dirty="0">
                <a:solidFill>
                  <a:schemeClr val="bg2">
                    <a:lumMod val="50000"/>
                  </a:schemeClr>
                </a:solidFill>
              </a:rPr>
              <a:t> = c)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B7C2E43-CE60-460F-A22C-3BCF8CFEC2D3}"/>
              </a:ext>
            </a:extLst>
          </p:cNvPr>
          <p:cNvCxnSpPr>
            <a:cxnSpLocks/>
          </p:cNvCxnSpPr>
          <p:nvPr/>
        </p:nvCxnSpPr>
        <p:spPr>
          <a:xfrm flipV="1">
            <a:off x="3022600" y="3183661"/>
            <a:ext cx="241769" cy="42173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B11BDF6-77E5-4E75-BFB4-CCC7853F6564}"/>
              </a:ext>
            </a:extLst>
          </p:cNvPr>
          <p:cNvCxnSpPr>
            <a:cxnSpLocks/>
          </p:cNvCxnSpPr>
          <p:nvPr/>
        </p:nvCxnSpPr>
        <p:spPr>
          <a:xfrm flipH="1" flipV="1">
            <a:off x="2651760" y="3397119"/>
            <a:ext cx="370840" cy="20828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6F3359A-D566-4DF3-B5C6-53700082A92B}"/>
              </a:ext>
            </a:extLst>
          </p:cNvPr>
          <p:cNvSpPr txBox="1"/>
          <p:nvPr/>
        </p:nvSpPr>
        <p:spPr>
          <a:xfrm>
            <a:off x="2363704" y="3081213"/>
            <a:ext cx="54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bg2">
                    <a:lumMod val="50000"/>
                  </a:schemeClr>
                </a:solidFill>
              </a:rPr>
              <a:t>η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2DB89D0-B5AE-4F47-9DB1-DA89361A14D5}"/>
              </a:ext>
            </a:extLst>
          </p:cNvPr>
          <p:cNvSpPr txBox="1"/>
          <p:nvPr/>
        </p:nvSpPr>
        <p:spPr>
          <a:xfrm>
            <a:off x="3225272" y="3014881"/>
            <a:ext cx="54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bg2">
                    <a:lumMod val="50000"/>
                  </a:schemeClr>
                </a:solidFill>
              </a:rPr>
              <a:t>ξ</a:t>
            </a:r>
          </a:p>
        </p:txBody>
      </p:sp>
    </p:spTree>
    <p:extLst>
      <p:ext uri="{BB962C8B-B14F-4D97-AF65-F5344CB8AC3E}">
        <p14:creationId xmlns:p14="http://schemas.microsoft.com/office/powerpoint/2010/main" val="251061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FC63-13D0-48FC-839B-3B30D539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Inyector – Caudales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90C898-34E0-41DF-9889-2E0411EBD83A}"/>
              </a:ext>
            </a:extLst>
          </p:cNvPr>
          <p:cNvSpPr txBox="1"/>
          <p:nvPr/>
        </p:nvSpPr>
        <p:spPr>
          <a:xfrm>
            <a:off x="890398" y="4527491"/>
            <a:ext cx="4837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Apertura de la boquilla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7929CB-8851-4F67-894A-D28258EE8186}"/>
              </a:ext>
            </a:extLst>
          </p:cNvPr>
          <p:cNvSpPr txBox="1"/>
          <p:nvPr/>
        </p:nvSpPr>
        <p:spPr>
          <a:xfrm>
            <a:off x="6755783" y="842665"/>
            <a:ext cx="3214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Velocidad máxima teórica (teorema de Bernoulli)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8D56F3-80FD-4C24-8459-F0DF635FF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80714"/>
            <a:ext cx="4801270" cy="762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49786E4-9A3A-46B4-97A2-E1081770ECE6}"/>
              </a:ext>
            </a:extLst>
          </p:cNvPr>
          <p:cNvSpPr txBox="1"/>
          <p:nvPr/>
        </p:nvSpPr>
        <p:spPr>
          <a:xfrm>
            <a:off x="6542334" y="2829896"/>
            <a:ext cx="3736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Coeficiente de descarga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8F04AF-F9AF-4D89-96B2-90C10A10E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497" y="4229501"/>
            <a:ext cx="1324160" cy="838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A6A2A45-DBD5-4F67-8453-AF4205CE8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86" y="1266317"/>
            <a:ext cx="3736261" cy="31271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53A603-2F6D-4749-AA8F-7236B9AB0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186" y="1743943"/>
            <a:ext cx="5328555" cy="746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7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FC63-13D0-48FC-839B-3B30D539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Inyector – Caudales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90C898-34E0-41DF-9889-2E0411EBD83A}"/>
              </a:ext>
            </a:extLst>
          </p:cNvPr>
          <p:cNvSpPr txBox="1"/>
          <p:nvPr/>
        </p:nvSpPr>
        <p:spPr>
          <a:xfrm>
            <a:off x="411004" y="5231186"/>
            <a:ext cx="5803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Coeficiente de descarga (curva experimental)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49786E4-9A3A-46B4-97A2-E1081770ECE6}"/>
              </a:ext>
            </a:extLst>
          </p:cNvPr>
          <p:cNvSpPr txBox="1"/>
          <p:nvPr/>
        </p:nvSpPr>
        <p:spPr>
          <a:xfrm>
            <a:off x="6267030" y="1626814"/>
            <a:ext cx="336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Coeficiente de descarga (curva experimental)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446F92-AE41-4415-B9B2-23A87B13E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60" y="1626814"/>
            <a:ext cx="4920692" cy="34403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FEC234A-362C-4B60-B797-F964B966E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653" y="2546798"/>
            <a:ext cx="2857899" cy="800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897F9-5FC9-4123-8495-CA6788B6E8A0}"/>
              </a:ext>
            </a:extLst>
          </p:cNvPr>
          <p:cNvSpPr txBox="1"/>
          <p:nvPr/>
        </p:nvSpPr>
        <p:spPr>
          <a:xfrm>
            <a:off x="6214369" y="3705668"/>
            <a:ext cx="336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el punto nominal de trabajo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2E3F0AA-36DC-460C-8EAA-EF60BF7CB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919" y="4495303"/>
            <a:ext cx="3200847" cy="866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4943CF8-3B1E-45C0-B127-C9337E738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919" y="5561847"/>
            <a:ext cx="3381847" cy="847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8560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FC63-13D0-48FC-839B-3B30D539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Inyector – Caudales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49A4BC5-D0F7-4DB9-977E-592A921A0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1" y="1488613"/>
            <a:ext cx="8596668" cy="3880773"/>
          </a:xfrm>
        </p:spPr>
        <p:txBody>
          <a:bodyPr>
            <a:normAutofit/>
          </a:bodyPr>
          <a:lstStyle/>
          <a:p>
            <a:r>
              <a:rPr lang="es-AR" sz="2200" dirty="0"/>
              <a:t>El coeficiente de descarga verifica ser función de:</a:t>
            </a:r>
          </a:p>
          <a:p>
            <a:pPr lvl="1"/>
            <a:r>
              <a:rPr lang="es-AR" sz="2000" dirty="0"/>
              <a:t>Geometría de la aguja (αN)</a:t>
            </a:r>
          </a:p>
          <a:p>
            <a:pPr lvl="1"/>
            <a:r>
              <a:rPr lang="es-AR" sz="2000" dirty="0"/>
              <a:t>Carrera de la aguja (s/D</a:t>
            </a:r>
            <a:r>
              <a:rPr lang="es-AR" sz="1200" dirty="0"/>
              <a:t>0</a:t>
            </a:r>
            <a:r>
              <a:rPr lang="es-AR" sz="2000" dirty="0"/>
              <a:t>)</a:t>
            </a: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ECCD7F3E-842E-476B-A832-09F3A34BFBB3}"/>
              </a:ext>
            </a:extLst>
          </p:cNvPr>
          <p:cNvSpPr/>
          <p:nvPr/>
        </p:nvSpPr>
        <p:spPr>
          <a:xfrm>
            <a:off x="3062796" y="2910973"/>
            <a:ext cx="585926" cy="253024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Cerrar llave 19">
            <a:extLst>
              <a:ext uri="{FF2B5EF4-FFF2-40B4-BE49-F238E27FC236}">
                <a16:creationId xmlns:a16="http://schemas.microsoft.com/office/drawing/2014/main" id="{270EBF35-1CEF-46EA-A793-B41C82C62EEC}"/>
              </a:ext>
            </a:extLst>
          </p:cNvPr>
          <p:cNvSpPr/>
          <p:nvPr/>
        </p:nvSpPr>
        <p:spPr>
          <a:xfrm rot="5400000">
            <a:off x="2166231" y="3651492"/>
            <a:ext cx="306948" cy="673835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3BAD2EEA-3BCB-44D3-A606-29E08F7F8377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1645869" y="4141884"/>
            <a:ext cx="673836" cy="48503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6" name="Imagen 35">
            <a:extLst>
              <a:ext uri="{FF2B5EF4-FFF2-40B4-BE49-F238E27FC236}">
                <a16:creationId xmlns:a16="http://schemas.microsoft.com/office/drawing/2014/main" id="{97055965-CCCB-4AC7-BD23-99A651C04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70" y="2984611"/>
            <a:ext cx="2066925" cy="67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942F0852-69F1-4883-BBA7-63BBB12C6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70" y="4740736"/>
            <a:ext cx="1790700" cy="62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FA1355AA-38D5-477C-AD69-E15D44DA8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126" y="3870383"/>
            <a:ext cx="1657581" cy="543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87A86C08-4AA3-4BDA-956D-703C0EE8E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763" y="2377952"/>
            <a:ext cx="4141824" cy="319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C614368C-6391-4D7A-B0BA-40C9958B18B8}"/>
              </a:ext>
            </a:extLst>
          </p:cNvPr>
          <p:cNvSpPr txBox="1"/>
          <p:nvPr/>
        </p:nvSpPr>
        <p:spPr>
          <a:xfrm>
            <a:off x="6013763" y="5693498"/>
            <a:ext cx="326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Coeficiente de descarga (en función de la apertura)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346EDE35-BE46-495F-9E7D-A82397F04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346" y="6081867"/>
            <a:ext cx="4067274" cy="645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7" name="Conector: angular 46">
            <a:extLst>
              <a:ext uri="{FF2B5EF4-FFF2-40B4-BE49-F238E27FC236}">
                <a16:creationId xmlns:a16="http://schemas.microsoft.com/office/drawing/2014/main" id="{614120E2-843D-4740-8E2C-7EE6E6CF7C0E}"/>
              </a:ext>
            </a:extLst>
          </p:cNvPr>
          <p:cNvCxnSpPr>
            <a:stCxn id="38" idx="1"/>
            <a:endCxn id="45" idx="1"/>
          </p:cNvCxnSpPr>
          <p:nvPr/>
        </p:nvCxnSpPr>
        <p:spPr>
          <a:xfrm rot="10800000" flipH="1" flipV="1">
            <a:off x="843070" y="5055061"/>
            <a:ext cx="390276" cy="1349564"/>
          </a:xfrm>
          <a:prstGeom prst="bentConnector3">
            <a:avLst>
              <a:gd name="adj1" fmla="val -58574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744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FC63-13D0-48FC-839B-3B30D539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Inyector – Caudales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49A4BC5-D0F7-4DB9-977E-592A921A0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1" y="1488613"/>
            <a:ext cx="8596668" cy="3880773"/>
          </a:xfrm>
        </p:spPr>
        <p:txBody>
          <a:bodyPr>
            <a:normAutofit/>
          </a:bodyPr>
          <a:lstStyle/>
          <a:p>
            <a:r>
              <a:rPr lang="es-AR" sz="2200" dirty="0"/>
              <a:t>A los fines prácticos, se busca conocer a ϕ</a:t>
            </a:r>
            <a:r>
              <a:rPr lang="es-AR" sz="1200" dirty="0"/>
              <a:t>D0</a:t>
            </a:r>
            <a:r>
              <a:rPr lang="es-AR" sz="2200" dirty="0"/>
              <a:t> = f(s)</a:t>
            </a:r>
          </a:p>
          <a:p>
            <a:r>
              <a:rPr lang="es-AR" sz="2200" dirty="0"/>
              <a:t>La curva debe poder ser calibrada con un prototipo de laboratorio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8B029F4-EFE4-410E-84E5-B37A277DBFEE}"/>
              </a:ext>
            </a:extLst>
          </p:cNvPr>
          <p:cNvSpPr txBox="1"/>
          <p:nvPr/>
        </p:nvSpPr>
        <p:spPr>
          <a:xfrm>
            <a:off x="372256" y="3252597"/>
            <a:ext cx="336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Coeficiente de descarga (normalizado)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B39A7A-445C-4F54-ACE7-1E692A8CA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83" y="4112261"/>
            <a:ext cx="2203794" cy="707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DE0A28C-8AD3-46C3-A05A-72DB0AD1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84" y="5149196"/>
            <a:ext cx="1472992" cy="707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312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FC63-13D0-48FC-839B-3B30D539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Inyector – Caudales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49A4BC5-D0F7-4DB9-977E-592A921A0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1" y="1488613"/>
            <a:ext cx="8596668" cy="3880773"/>
          </a:xfrm>
        </p:spPr>
        <p:txBody>
          <a:bodyPr>
            <a:normAutofit/>
          </a:bodyPr>
          <a:lstStyle/>
          <a:p>
            <a:r>
              <a:rPr lang="es-AR" sz="2200" dirty="0"/>
              <a:t>A los fines prácticos, se busca conocer a ϕ</a:t>
            </a:r>
            <a:r>
              <a:rPr lang="es-AR" sz="1200" dirty="0"/>
              <a:t>D0</a:t>
            </a:r>
            <a:r>
              <a:rPr lang="es-AR" sz="2200" dirty="0"/>
              <a:t> = f(s)</a:t>
            </a:r>
          </a:p>
          <a:p>
            <a:r>
              <a:rPr lang="es-AR" sz="2200" dirty="0"/>
              <a:t>La curva debe poder ser calibrada con un prototipo de laboratorio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4637A25-AE65-4F99-806B-21C8102DFB24}"/>
              </a:ext>
            </a:extLst>
          </p:cNvPr>
          <p:cNvSpPr txBox="1"/>
          <p:nvPr/>
        </p:nvSpPr>
        <p:spPr>
          <a:xfrm>
            <a:off x="-884869" y="3039148"/>
            <a:ext cx="6089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Factor de conversión geométrica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BEDA299-7979-4D12-BACE-A0028680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5" y="3628311"/>
            <a:ext cx="2431571" cy="719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AA45051-5994-47E6-9CF3-8851F00F6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061" y="3632340"/>
            <a:ext cx="2434627" cy="719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9EBB8BE-1720-4EAF-9E0C-B074854AE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927" y="3627002"/>
            <a:ext cx="2677489" cy="721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1251B6F-8AEF-48B2-8724-30BFF5E6E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1" y="5949882"/>
            <a:ext cx="4618773" cy="709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7AE53CE-3DEC-4C72-AE4E-6C75443EF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384" y="5949882"/>
            <a:ext cx="2438278" cy="719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8A92F08-C485-4D81-AE44-78D8DE94E07B}"/>
              </a:ext>
            </a:extLst>
          </p:cNvPr>
          <p:cNvSpPr txBox="1"/>
          <p:nvPr/>
        </p:nvSpPr>
        <p:spPr>
          <a:xfrm>
            <a:off x="247341" y="4329765"/>
            <a:ext cx="1980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7E5D4D7-5760-4E19-BEED-19222619FE2D}"/>
              </a:ext>
            </a:extLst>
          </p:cNvPr>
          <p:cNvSpPr txBox="1"/>
          <p:nvPr/>
        </p:nvSpPr>
        <p:spPr>
          <a:xfrm>
            <a:off x="3488171" y="4341211"/>
            <a:ext cx="1980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normalización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AFC5E70-CA9A-4922-9A66-AA0594FD38C4}"/>
              </a:ext>
            </a:extLst>
          </p:cNvPr>
          <p:cNvSpPr txBox="1"/>
          <p:nvPr/>
        </p:nvSpPr>
        <p:spPr>
          <a:xfrm>
            <a:off x="6917915" y="4329765"/>
            <a:ext cx="1980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Forma general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78C3BFA-282C-460D-BC11-347EC473D5B7}"/>
              </a:ext>
            </a:extLst>
          </p:cNvPr>
          <p:cNvSpPr txBox="1"/>
          <p:nvPr/>
        </p:nvSpPr>
        <p:spPr>
          <a:xfrm>
            <a:off x="671511" y="5534824"/>
            <a:ext cx="297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Conversión de 1 a 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167E67F-BDFF-4771-9828-7244CF09C9C6}"/>
              </a:ext>
            </a:extLst>
          </p:cNvPr>
          <p:cNvSpPr txBox="1"/>
          <p:nvPr/>
        </p:nvSpPr>
        <p:spPr>
          <a:xfrm>
            <a:off x="6229384" y="5224980"/>
            <a:ext cx="3375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FACTOR DE CONVERSIÓN GEOMÉTRICA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F5D6DA9-BF8E-4E2E-9345-34DE2D6CD20A}"/>
              </a:ext>
            </a:extLst>
          </p:cNvPr>
          <p:cNvCxnSpPr>
            <a:stCxn id="12" idx="3"/>
            <a:endCxn id="18" idx="1"/>
          </p:cNvCxnSpPr>
          <p:nvPr/>
        </p:nvCxnSpPr>
        <p:spPr>
          <a:xfrm>
            <a:off x="2684736" y="3988248"/>
            <a:ext cx="842325" cy="4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1DDA111-BF2C-48DA-AA0C-E56918D0471F}"/>
              </a:ext>
            </a:extLst>
          </p:cNvPr>
          <p:cNvCxnSpPr>
            <a:stCxn id="18" idx="3"/>
            <a:endCxn id="21" idx="1"/>
          </p:cNvCxnSpPr>
          <p:nvPr/>
        </p:nvCxnSpPr>
        <p:spPr>
          <a:xfrm flipV="1">
            <a:off x="5961688" y="3987593"/>
            <a:ext cx="1031239" cy="4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B3DF79C2-1F53-486F-8806-FA83A5EB7EAA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5290284" y="6304710"/>
            <a:ext cx="939100" cy="51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463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816E4-D36F-4B8B-9BAF-4E29731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Servomotor – Fuerzas de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5F67A-3BDD-4B53-9E28-9263D13A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418"/>
            <a:ext cx="8596668" cy="3880773"/>
          </a:xfrm>
        </p:spPr>
        <p:txBody>
          <a:bodyPr>
            <a:normAutofit/>
          </a:bodyPr>
          <a:lstStyle/>
          <a:p>
            <a:r>
              <a:rPr lang="es-AR" sz="2200" dirty="0"/>
              <a:t>Fuerza en la superficie de la aguja (F1)</a:t>
            </a:r>
          </a:p>
          <a:p>
            <a:pPr lvl="1"/>
            <a:r>
              <a:rPr lang="es-AR" sz="1800" dirty="0"/>
              <a:t>Resultante de las presiones</a:t>
            </a:r>
          </a:p>
          <a:p>
            <a:pPr lvl="1"/>
            <a:r>
              <a:rPr lang="es-AR" sz="1800" dirty="0"/>
              <a:t>Se resuelve el problema continuo de forma discreta</a:t>
            </a:r>
          </a:p>
          <a:p>
            <a:pPr lvl="1"/>
            <a:endParaRPr lang="es-AR" sz="1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D034A0-A833-446B-AF36-8D7F976B6596}"/>
              </a:ext>
            </a:extLst>
          </p:cNvPr>
          <p:cNvSpPr txBox="1"/>
          <p:nvPr/>
        </p:nvSpPr>
        <p:spPr>
          <a:xfrm>
            <a:off x="6081863" y="6327316"/>
            <a:ext cx="328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Discretización de la aguja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55F877-F329-461E-A311-D9A40365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42" y="3043263"/>
            <a:ext cx="5364119" cy="34841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083D3C-F9DF-4D36-98FD-DB793C646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401" y="1797152"/>
            <a:ext cx="1695687" cy="666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CE9688A-622C-4B1F-9A22-99C59A657478}"/>
              </a:ext>
            </a:extLst>
          </p:cNvPr>
          <p:cNvSpPr txBox="1"/>
          <p:nvPr/>
        </p:nvSpPr>
        <p:spPr>
          <a:xfrm>
            <a:off x="6922672" y="1309534"/>
            <a:ext cx="336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Sección variable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218B57-A274-44CF-9039-ABA395709D1A}"/>
              </a:ext>
            </a:extLst>
          </p:cNvPr>
          <p:cNvSpPr txBox="1"/>
          <p:nvPr/>
        </p:nvSpPr>
        <p:spPr>
          <a:xfrm>
            <a:off x="6922671" y="2751536"/>
            <a:ext cx="336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Teorema de Bernoulli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7E9781F-7D40-4997-9A7C-9283986A7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188" y="3333624"/>
            <a:ext cx="2572109" cy="876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105F98D-97B5-4715-ABB8-F26F6AB9D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004" y="4490001"/>
            <a:ext cx="2886478" cy="590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517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816E4-D36F-4B8B-9BAF-4E29731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Servomotor – Fuerzas de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5F67A-3BDD-4B53-9E28-9263D13A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418"/>
            <a:ext cx="8596668" cy="3880773"/>
          </a:xfrm>
        </p:spPr>
        <p:txBody>
          <a:bodyPr>
            <a:normAutofit/>
          </a:bodyPr>
          <a:lstStyle/>
          <a:p>
            <a:r>
              <a:rPr lang="es-AR" sz="2200" dirty="0"/>
              <a:t>Fuerza en la superficie de la aguja (F1)</a:t>
            </a:r>
          </a:p>
          <a:p>
            <a:pPr lvl="1"/>
            <a:r>
              <a:rPr lang="es-AR" sz="1800" dirty="0"/>
              <a:t>Convención: Sentido positivo → tendencia al cierre</a:t>
            </a:r>
          </a:p>
          <a:p>
            <a:pPr lvl="1"/>
            <a:endParaRPr lang="es-AR" sz="1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D034A0-A833-446B-AF36-8D7F976B6596}"/>
              </a:ext>
            </a:extLst>
          </p:cNvPr>
          <p:cNvSpPr txBox="1"/>
          <p:nvPr/>
        </p:nvSpPr>
        <p:spPr>
          <a:xfrm>
            <a:off x="5907328" y="6110988"/>
            <a:ext cx="328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Variación de </a:t>
            </a:r>
            <a:r>
              <a:rPr lang="es-A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s-A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s-A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f(x)</a:t>
            </a:r>
            <a:endParaRPr lang="es-A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E9688A-622C-4B1F-9A22-99C59A657478}"/>
              </a:ext>
            </a:extLst>
          </p:cNvPr>
          <p:cNvSpPr txBox="1"/>
          <p:nvPr/>
        </p:nvSpPr>
        <p:spPr>
          <a:xfrm>
            <a:off x="6993694" y="3057249"/>
            <a:ext cx="336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Fuerza horizontal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A27348-F6FE-4254-9BC8-3F4220B27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99" y="2667676"/>
            <a:ext cx="5404529" cy="35690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14B481-6135-439E-92FA-6AB88E678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344" y="3531638"/>
            <a:ext cx="2657846" cy="381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9DD4730-F58A-4F81-995C-815479F28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633" y="4584208"/>
            <a:ext cx="3715268" cy="676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9E1066D-8C93-4939-99F7-A5C1AAEB1F6C}"/>
              </a:ext>
            </a:extLst>
          </p:cNvPr>
          <p:cNvSpPr txBox="1"/>
          <p:nvPr/>
        </p:nvSpPr>
        <p:spPr>
          <a:xfrm>
            <a:off x="6993693" y="4128876"/>
            <a:ext cx="3540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Fuerza resultante</a:t>
            </a:r>
          </a:p>
        </p:txBody>
      </p:sp>
    </p:spTree>
    <p:extLst>
      <p:ext uri="{BB962C8B-B14F-4D97-AF65-F5344CB8AC3E}">
        <p14:creationId xmlns:p14="http://schemas.microsoft.com/office/powerpoint/2010/main" val="2682378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816E4-D36F-4B8B-9BAF-4E29731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Servomotor – Fuerzas de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5F67A-3BDD-4B53-9E28-9263D13A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418"/>
            <a:ext cx="8596668" cy="3880773"/>
          </a:xfrm>
        </p:spPr>
        <p:txBody>
          <a:bodyPr>
            <a:normAutofit/>
          </a:bodyPr>
          <a:lstStyle/>
          <a:p>
            <a:r>
              <a:rPr lang="es-AR" sz="2200" dirty="0"/>
              <a:t>Fuerza de retroceso (F2)</a:t>
            </a:r>
          </a:p>
          <a:p>
            <a:pPr lvl="1"/>
            <a:r>
              <a:rPr lang="es-AR" sz="1800" dirty="0"/>
              <a:t>Debida a la contracción de las líneas de corriente</a:t>
            </a:r>
          </a:p>
          <a:p>
            <a:pPr lvl="1"/>
            <a:r>
              <a:rPr lang="es-AR" sz="1800" dirty="0"/>
              <a:t>Tendencia a la apertura</a:t>
            </a:r>
          </a:p>
          <a:p>
            <a:pPr lvl="1"/>
            <a:endParaRPr lang="es-AR" sz="1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D034A0-A833-446B-AF36-8D7F976B6596}"/>
              </a:ext>
            </a:extLst>
          </p:cNvPr>
          <p:cNvSpPr txBox="1"/>
          <p:nvPr/>
        </p:nvSpPr>
        <p:spPr>
          <a:xfrm>
            <a:off x="5853815" y="5440345"/>
            <a:ext cx="2970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Fuerza de retroceso</a:t>
            </a:r>
          </a:p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(componente sobre el fluido)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A83CEC-44D7-4129-A422-90CD1AC0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16" y="2913218"/>
            <a:ext cx="5176481" cy="37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2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816E4-D36F-4B8B-9BAF-4E29731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Servomotor – Fuerzas de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5F67A-3BDD-4B53-9E28-9263D13A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418"/>
            <a:ext cx="8596668" cy="3880773"/>
          </a:xfrm>
        </p:spPr>
        <p:txBody>
          <a:bodyPr>
            <a:normAutofit/>
          </a:bodyPr>
          <a:lstStyle/>
          <a:p>
            <a:r>
              <a:rPr lang="es-AR" sz="2200" dirty="0"/>
              <a:t>Fuerza de retroceso (F2)</a:t>
            </a:r>
            <a:endParaRPr lang="es-AR" sz="1800" dirty="0"/>
          </a:p>
          <a:p>
            <a:pPr lvl="1"/>
            <a:endParaRPr lang="es-AR" sz="1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D034A0-A833-446B-AF36-8D7F976B6596}"/>
              </a:ext>
            </a:extLst>
          </p:cNvPr>
          <p:cNvSpPr txBox="1"/>
          <p:nvPr/>
        </p:nvSpPr>
        <p:spPr>
          <a:xfrm>
            <a:off x="677334" y="6366365"/>
            <a:ext cx="423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Diagrama de fuerzas en el fluido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6E82E9-1AB3-46C2-A69A-F7CDED270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293754"/>
            <a:ext cx="5418666" cy="40726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ECBBA1-3702-45BC-AAD9-8041A38C2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336" y="2565499"/>
            <a:ext cx="4759161" cy="843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7E11361-78E6-47FD-A79A-2C790BB71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306" y="1882826"/>
            <a:ext cx="1324160" cy="543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CE29F26-173D-4F30-BBDE-83D99DD977EF}"/>
              </a:ext>
            </a:extLst>
          </p:cNvPr>
          <p:cNvSpPr txBox="1"/>
          <p:nvPr/>
        </p:nvSpPr>
        <p:spPr>
          <a:xfrm>
            <a:off x="7360813" y="1367738"/>
            <a:ext cx="336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Presiones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E1B268-1180-4483-92F6-593B168D51BA}"/>
              </a:ext>
            </a:extLst>
          </p:cNvPr>
          <p:cNvSpPr txBox="1"/>
          <p:nvPr/>
        </p:nvSpPr>
        <p:spPr>
          <a:xfrm>
            <a:off x="7360813" y="3550007"/>
            <a:ext cx="336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Fuerzas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ED3AF56-7441-47EA-82C1-19AE8BE48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876" y="3981315"/>
            <a:ext cx="1638529" cy="590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50D74E9-F7B3-4512-9149-238288AA4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8692" y="4770202"/>
            <a:ext cx="2676899" cy="543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467543-C6BB-4C60-B34E-5B54C4325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7247" y="6001032"/>
            <a:ext cx="3979790" cy="730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780867BD-4368-4ABB-A73A-D9785D69B7FB}"/>
              </a:ext>
            </a:extLst>
          </p:cNvPr>
          <p:cNvSpPr txBox="1"/>
          <p:nvPr/>
        </p:nvSpPr>
        <p:spPr>
          <a:xfrm>
            <a:off x="6511667" y="5579018"/>
            <a:ext cx="336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Área neta de salida</a:t>
            </a:r>
          </a:p>
        </p:txBody>
      </p:sp>
    </p:spTree>
    <p:extLst>
      <p:ext uri="{BB962C8B-B14F-4D97-AF65-F5344CB8AC3E}">
        <p14:creationId xmlns:p14="http://schemas.microsoft.com/office/powerpoint/2010/main" val="270845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ACD68-FE7D-4B12-9FB7-CA637861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22" y="192350"/>
            <a:ext cx="8596668" cy="1320800"/>
          </a:xfrm>
        </p:spPr>
        <p:txBody>
          <a:bodyPr/>
          <a:lstStyle/>
          <a:p>
            <a:r>
              <a:rPr lang="es-AR" dirty="0"/>
              <a:t>Temario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E7609D-9BE9-4119-9746-A21929F1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22" y="949911"/>
            <a:ext cx="8596668" cy="5908089"/>
          </a:xfrm>
        </p:spPr>
        <p:txBody>
          <a:bodyPr>
            <a:normAutofit lnSpcReduction="10000"/>
          </a:bodyPr>
          <a:lstStyle/>
          <a:p>
            <a:r>
              <a:rPr lang="es-AR" sz="2200" dirty="0"/>
              <a:t>Objetivos</a:t>
            </a:r>
          </a:p>
          <a:p>
            <a:r>
              <a:rPr lang="es-AR" sz="2200" dirty="0"/>
              <a:t>Generalidades de las turbinas Pelton</a:t>
            </a:r>
          </a:p>
          <a:p>
            <a:r>
              <a:rPr lang="es-AR" sz="2200" dirty="0"/>
              <a:t>Inyector</a:t>
            </a:r>
          </a:p>
          <a:p>
            <a:pPr lvl="1"/>
            <a:r>
              <a:rPr lang="es-AR" sz="2000" dirty="0"/>
              <a:t>Componentes</a:t>
            </a:r>
          </a:p>
          <a:p>
            <a:pPr lvl="1"/>
            <a:r>
              <a:rPr lang="es-AR" sz="2000" dirty="0"/>
              <a:t>Comportamiento hidráulico</a:t>
            </a:r>
          </a:p>
          <a:p>
            <a:pPr lvl="1"/>
            <a:r>
              <a:rPr lang="es-AR" sz="2000" dirty="0"/>
              <a:t>Determinación de caudales</a:t>
            </a:r>
          </a:p>
          <a:p>
            <a:r>
              <a:rPr lang="es-AR" sz="2200" dirty="0"/>
              <a:t>Servomotor</a:t>
            </a:r>
          </a:p>
          <a:p>
            <a:pPr lvl="1"/>
            <a:r>
              <a:rPr lang="es-AR" sz="2000" dirty="0"/>
              <a:t>Fuerzas de diseño</a:t>
            </a:r>
          </a:p>
          <a:p>
            <a:r>
              <a:rPr lang="es-AR" sz="2200" dirty="0"/>
              <a:t>Golpe de Ariete</a:t>
            </a:r>
          </a:p>
          <a:p>
            <a:pPr lvl="1"/>
            <a:r>
              <a:rPr lang="es-AR" sz="2000" dirty="0"/>
              <a:t>Ley de variación temporal de cierre</a:t>
            </a:r>
          </a:p>
          <a:p>
            <a:r>
              <a:rPr lang="es-AR" sz="2200" dirty="0"/>
              <a:t>Chorro de salida</a:t>
            </a:r>
          </a:p>
          <a:p>
            <a:pPr lvl="1"/>
            <a:r>
              <a:rPr lang="es-AR" sz="2000" dirty="0"/>
              <a:t>Número  de chorros</a:t>
            </a:r>
          </a:p>
          <a:p>
            <a:r>
              <a:rPr lang="es-AR" sz="2200" dirty="0"/>
              <a:t>Diámetro del rodete</a:t>
            </a:r>
          </a:p>
          <a:p>
            <a:r>
              <a:rPr lang="es-AR" sz="2200" dirty="0"/>
              <a:t>Conclusiones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5685500-FBB2-4009-A86B-88690A647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588" y="2096047"/>
            <a:ext cx="2539795" cy="341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0824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816E4-D36F-4B8B-9BAF-4E29731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Servomotor – Fuerzas de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5F67A-3BDD-4B53-9E28-9263D13A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418"/>
            <a:ext cx="8596668" cy="3880773"/>
          </a:xfrm>
        </p:spPr>
        <p:txBody>
          <a:bodyPr>
            <a:normAutofit/>
          </a:bodyPr>
          <a:lstStyle/>
          <a:p>
            <a:r>
              <a:rPr lang="es-AR" sz="2200" dirty="0"/>
              <a:t>Fuerza de retroceso (F2)</a:t>
            </a:r>
            <a:endParaRPr lang="es-AR" sz="1800" dirty="0"/>
          </a:p>
          <a:p>
            <a:pPr lvl="1"/>
            <a:endParaRPr lang="es-AR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8A92A6-C6D0-4BF1-AFB9-655C3CDF1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21" y="2660146"/>
            <a:ext cx="2834886" cy="2644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F0C9A3B-5DB3-49EA-BFED-D51ACC03DF82}"/>
              </a:ext>
            </a:extLst>
          </p:cNvPr>
          <p:cNvSpPr txBox="1"/>
          <p:nvPr/>
        </p:nvSpPr>
        <p:spPr>
          <a:xfrm>
            <a:off x="677334" y="2228657"/>
            <a:ext cx="336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Momento lineal del fluido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B4BBD35-4E8C-4EFF-B793-7DCA869B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571" y="2842114"/>
            <a:ext cx="2537910" cy="746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493BDBE-6A9F-4E84-BED8-A4E48BF08D8F}"/>
              </a:ext>
            </a:extLst>
          </p:cNvPr>
          <p:cNvSpPr txBox="1"/>
          <p:nvPr/>
        </p:nvSpPr>
        <p:spPr>
          <a:xfrm>
            <a:off x="4251716" y="2228657"/>
            <a:ext cx="559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Principio de conservación del momento lineal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BC39046-F652-444D-921F-B47DB3F0E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560" y="3860503"/>
            <a:ext cx="2697932" cy="533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03AF17C-A365-410A-9AFD-68C1BEC71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02" y="5946237"/>
            <a:ext cx="4078135" cy="793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B5848136-6308-4860-BADF-03013F15E5F2}"/>
              </a:ext>
            </a:extLst>
          </p:cNvPr>
          <p:cNvSpPr txBox="1"/>
          <p:nvPr/>
        </p:nvSpPr>
        <p:spPr>
          <a:xfrm>
            <a:off x="448925" y="5509659"/>
            <a:ext cx="336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Velocidad máxima teórica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8FE591E7-6C76-411F-9357-CFD315C175BD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048526" y="4393815"/>
            <a:ext cx="0" cy="764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FF5B479-D3C0-4463-ADF8-998535F10EB1}"/>
              </a:ext>
            </a:extLst>
          </p:cNvPr>
          <p:cNvSpPr txBox="1"/>
          <p:nvPr/>
        </p:nvSpPr>
        <p:spPr>
          <a:xfrm>
            <a:off x="7185739" y="4575815"/>
            <a:ext cx="1980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reemplazando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39DDE40-4AE1-4AF9-A593-395DACB02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969" y="5249802"/>
            <a:ext cx="6969045" cy="718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F679E412-323C-4BBF-B067-75E95439CF73}"/>
              </a:ext>
            </a:extLst>
          </p:cNvPr>
          <p:cNvSpPr txBox="1"/>
          <p:nvPr/>
        </p:nvSpPr>
        <p:spPr>
          <a:xfrm>
            <a:off x="5300760" y="6013913"/>
            <a:ext cx="559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Fuerza resultante</a:t>
            </a:r>
          </a:p>
        </p:txBody>
      </p:sp>
    </p:spTree>
    <p:extLst>
      <p:ext uri="{BB962C8B-B14F-4D97-AF65-F5344CB8AC3E}">
        <p14:creationId xmlns:p14="http://schemas.microsoft.com/office/powerpoint/2010/main" val="175534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816E4-D36F-4B8B-9BAF-4E29731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Servomotor – Fuerzas de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5F67A-3BDD-4B53-9E28-9263D13A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418"/>
            <a:ext cx="8596668" cy="3880773"/>
          </a:xfrm>
        </p:spPr>
        <p:txBody>
          <a:bodyPr>
            <a:normAutofit/>
          </a:bodyPr>
          <a:lstStyle/>
          <a:p>
            <a:r>
              <a:rPr lang="es-AR" sz="2200" dirty="0"/>
              <a:t>Fuerza del pistón de alivio (F3)</a:t>
            </a:r>
            <a:endParaRPr lang="es-AR" sz="1800" dirty="0"/>
          </a:p>
          <a:p>
            <a:pPr lvl="1"/>
            <a:endParaRPr lang="es-AR" sz="1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C8EBB5-34F9-4B84-AF9A-DAE185F2B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02" y="2321565"/>
            <a:ext cx="3348591" cy="40448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7CE7F64-B1F0-4125-BD71-83EB946FCF51}"/>
              </a:ext>
            </a:extLst>
          </p:cNvPr>
          <p:cNvSpPr txBox="1"/>
          <p:nvPr/>
        </p:nvSpPr>
        <p:spPr>
          <a:xfrm>
            <a:off x="677334" y="6366365"/>
            <a:ext cx="524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Resultante de las presiones sobre el pistón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3E257D7-C48C-449F-84A3-EE8059A8D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877" y="2116946"/>
            <a:ext cx="3465250" cy="1534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44D798D1-5D08-4FB3-822C-575679DBB47C}"/>
              </a:ext>
            </a:extLst>
          </p:cNvPr>
          <p:cNvSpPr txBox="1"/>
          <p:nvPr/>
        </p:nvSpPr>
        <p:spPr>
          <a:xfrm>
            <a:off x="6327867" y="1630658"/>
            <a:ext cx="336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Teorema de Bernoulli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563BA4-9850-463F-9330-B9373CF21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110" y="4490311"/>
            <a:ext cx="4314783" cy="809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EB3F7B8-853C-4145-B852-3312E3068406}"/>
              </a:ext>
            </a:extLst>
          </p:cNvPr>
          <p:cNvSpPr txBox="1"/>
          <p:nvPr/>
        </p:nvSpPr>
        <p:spPr>
          <a:xfrm>
            <a:off x="6959317" y="4048382"/>
            <a:ext cx="559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Fuerza resultante</a:t>
            </a:r>
          </a:p>
        </p:txBody>
      </p:sp>
    </p:spTree>
    <p:extLst>
      <p:ext uri="{BB962C8B-B14F-4D97-AF65-F5344CB8AC3E}">
        <p14:creationId xmlns:p14="http://schemas.microsoft.com/office/powerpoint/2010/main" val="2863449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816E4-D36F-4B8B-9BAF-4E29731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Servomotor – Fuerzas de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5F67A-3BDD-4B53-9E28-9263D13A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418"/>
            <a:ext cx="8596668" cy="3880773"/>
          </a:xfrm>
        </p:spPr>
        <p:txBody>
          <a:bodyPr>
            <a:normAutofit/>
          </a:bodyPr>
          <a:lstStyle/>
          <a:p>
            <a:r>
              <a:rPr lang="es-AR" sz="2200" dirty="0"/>
              <a:t>Fuerza del resorte (F4)</a:t>
            </a:r>
          </a:p>
          <a:p>
            <a:pPr lvl="1"/>
            <a:r>
              <a:rPr lang="es-AR" sz="2000" dirty="0"/>
              <a:t>Objetivo: Lograr que la resultante posea </a:t>
            </a:r>
            <a:r>
              <a:rPr lang="es-AR" sz="2000" i="1" dirty="0"/>
              <a:t>tendencia al cierre</a:t>
            </a:r>
          </a:p>
          <a:p>
            <a:pPr lvl="1"/>
            <a:r>
              <a:rPr lang="es-AR" sz="2000" dirty="0"/>
              <a:t>Rigidez: </a:t>
            </a:r>
            <a:r>
              <a:rPr lang="es-AR" sz="2000" i="1" dirty="0"/>
              <a:t>K [N/mm]</a:t>
            </a:r>
          </a:p>
          <a:p>
            <a:pPr lvl="1"/>
            <a:r>
              <a:rPr lang="es-AR" sz="2000" dirty="0"/>
              <a:t>Precompresión inicial: </a:t>
            </a:r>
            <a:r>
              <a:rPr lang="es-AR" sz="2000" i="1" dirty="0"/>
              <a:t>s</a:t>
            </a:r>
            <a:r>
              <a:rPr lang="es-AR" sz="1200" i="1" dirty="0"/>
              <a:t>0</a:t>
            </a:r>
            <a:endParaRPr lang="es-AR" sz="1800" dirty="0"/>
          </a:p>
          <a:p>
            <a:pPr lvl="1"/>
            <a:endParaRPr lang="es-AR" sz="18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EFD324-C862-483A-82D5-09C518127ABF}"/>
              </a:ext>
            </a:extLst>
          </p:cNvPr>
          <p:cNvSpPr txBox="1"/>
          <p:nvPr/>
        </p:nvSpPr>
        <p:spPr>
          <a:xfrm>
            <a:off x="823713" y="3759192"/>
            <a:ext cx="336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Fuerza resultante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EAF52F2-B648-4A85-9DC4-711E5F73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60" y="4200206"/>
            <a:ext cx="1949536" cy="483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5EBD67-8CAF-49FA-BC7A-E331922C6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741" y="2847284"/>
            <a:ext cx="3624176" cy="289595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421F19-5B9A-43CC-BD0B-62D1E6701848}"/>
              </a:ext>
            </a:extLst>
          </p:cNvPr>
          <p:cNvSpPr txBox="1"/>
          <p:nvPr/>
        </p:nvSpPr>
        <p:spPr>
          <a:xfrm>
            <a:off x="4975668" y="5743238"/>
            <a:ext cx="524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Fuerza del resorte</a:t>
            </a:r>
          </a:p>
        </p:txBody>
      </p:sp>
    </p:spTree>
    <p:extLst>
      <p:ext uri="{BB962C8B-B14F-4D97-AF65-F5344CB8AC3E}">
        <p14:creationId xmlns:p14="http://schemas.microsoft.com/office/powerpoint/2010/main" val="2567778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816E4-D36F-4B8B-9BAF-4E29731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Servomotor – Fuerzas de diseño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6DB138-B635-4F38-B35B-4701E9E72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82" y="1660124"/>
            <a:ext cx="5501122" cy="406449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8E997D5-002F-42E6-9C10-B89783A9A90C}"/>
              </a:ext>
            </a:extLst>
          </p:cNvPr>
          <p:cNvSpPr txBox="1"/>
          <p:nvPr/>
        </p:nvSpPr>
        <p:spPr>
          <a:xfrm>
            <a:off x="550782" y="5856763"/>
            <a:ext cx="624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Variación de las fuerzas con la carrera de la aguja </a:t>
            </a:r>
            <a:r>
              <a:rPr lang="es-A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s-A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0526C8D-CEB3-4F84-9274-3ED3015EA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10" y="2094781"/>
            <a:ext cx="3482642" cy="403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A70E8B2-A842-407E-B9B7-6DD998D2B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295" y="2724457"/>
            <a:ext cx="4250028" cy="3132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598776E-E539-43FC-A7F5-C512F771CE4D}"/>
              </a:ext>
            </a:extLst>
          </p:cNvPr>
          <p:cNvSpPr txBox="1"/>
          <p:nvPr/>
        </p:nvSpPr>
        <p:spPr>
          <a:xfrm>
            <a:off x="7521233" y="5894457"/>
            <a:ext cx="2013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Valores de </a:t>
            </a:r>
            <a:r>
              <a:rPr lang="es-A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s-A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s-A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=f(s/D</a:t>
            </a:r>
            <a:r>
              <a:rPr lang="es-A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s-A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s-A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4A14858-B34E-451D-AC48-8D414FAB6683}"/>
              </a:ext>
            </a:extLst>
          </p:cNvPr>
          <p:cNvSpPr txBox="1"/>
          <p:nvPr/>
        </p:nvSpPr>
        <p:spPr>
          <a:xfrm>
            <a:off x="7596110" y="1548045"/>
            <a:ext cx="559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Relación empírica</a:t>
            </a:r>
          </a:p>
        </p:txBody>
      </p:sp>
    </p:spTree>
    <p:extLst>
      <p:ext uri="{BB962C8B-B14F-4D97-AF65-F5344CB8AC3E}">
        <p14:creationId xmlns:p14="http://schemas.microsoft.com/office/powerpoint/2010/main" val="869783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816E4-D36F-4B8B-9BAF-4E29731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Servomotor – Fuerzas de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5F67A-3BDD-4B53-9E28-9263D13A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418"/>
            <a:ext cx="8596668" cy="3880773"/>
          </a:xfrm>
        </p:spPr>
        <p:txBody>
          <a:bodyPr>
            <a:normAutofit/>
          </a:bodyPr>
          <a:lstStyle/>
          <a:p>
            <a:r>
              <a:rPr lang="es-AR" sz="2200" dirty="0"/>
              <a:t>Fuerza del servomotor (FE)</a:t>
            </a:r>
          </a:p>
          <a:p>
            <a:pPr lvl="1"/>
            <a:r>
              <a:rPr lang="es-AR" sz="2000" dirty="0"/>
              <a:t>Objetivo: Equilibrar la aguja para mantenerla en reposo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117118-2F73-40C9-ABFA-7CB179A8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77" y="2723794"/>
            <a:ext cx="7387629" cy="32267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E4B68D7-C073-40B4-B8F4-9AA1FE01BDCF}"/>
              </a:ext>
            </a:extLst>
          </p:cNvPr>
          <p:cNvSpPr txBox="1"/>
          <p:nvPr/>
        </p:nvSpPr>
        <p:spPr>
          <a:xfrm>
            <a:off x="757232" y="6048345"/>
            <a:ext cx="524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Diagrama de fuerzas en equilibrio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D235C3-296C-4C56-AE17-F4022DAC7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306" y="5999487"/>
            <a:ext cx="3258058" cy="439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D1444D9-9D1A-4B62-88F4-E8195886BE29}"/>
              </a:ext>
            </a:extLst>
          </p:cNvPr>
          <p:cNvSpPr txBox="1"/>
          <p:nvPr/>
        </p:nvSpPr>
        <p:spPr>
          <a:xfrm>
            <a:off x="7983036" y="5272745"/>
            <a:ext cx="1713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Fuerza equilibrante</a:t>
            </a:r>
          </a:p>
        </p:txBody>
      </p:sp>
    </p:spTree>
    <p:extLst>
      <p:ext uri="{BB962C8B-B14F-4D97-AF65-F5344CB8AC3E}">
        <p14:creationId xmlns:p14="http://schemas.microsoft.com/office/powerpoint/2010/main" val="4235749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816E4-D36F-4B8B-9BAF-4E29731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Servomotor – Fuerzas de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5F67A-3BDD-4B53-9E28-9263D13A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418"/>
            <a:ext cx="8596668" cy="3880773"/>
          </a:xfrm>
        </p:spPr>
        <p:txBody>
          <a:bodyPr>
            <a:normAutofit/>
          </a:bodyPr>
          <a:lstStyle/>
          <a:p>
            <a:r>
              <a:rPr lang="es-AR" sz="2200" dirty="0"/>
              <a:t>Caso servomotor interno</a:t>
            </a:r>
          </a:p>
          <a:p>
            <a:pPr lvl="1"/>
            <a:r>
              <a:rPr lang="es-AR" sz="2000" dirty="0"/>
              <a:t>Ventaja: No obliga al conducto a curvarse</a:t>
            </a:r>
          </a:p>
          <a:p>
            <a:pPr lvl="1"/>
            <a:r>
              <a:rPr lang="es-AR" sz="2000" dirty="0"/>
              <a:t>Desventaja: Difícil acceso</a:t>
            </a:r>
          </a:p>
          <a:p>
            <a:pPr lvl="1"/>
            <a:r>
              <a:rPr lang="es-AR" sz="2000" dirty="0"/>
              <a:t>F3 → Fuerza de cierre en la parte trasera</a:t>
            </a:r>
          </a:p>
          <a:p>
            <a:pPr lvl="1"/>
            <a:endParaRPr lang="es-AR" sz="1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7CE7F64-B1F0-4125-BD71-83EB946FCF51}"/>
              </a:ext>
            </a:extLst>
          </p:cNvPr>
          <p:cNvSpPr txBox="1"/>
          <p:nvPr/>
        </p:nvSpPr>
        <p:spPr>
          <a:xfrm>
            <a:off x="615190" y="6248400"/>
            <a:ext cx="524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Esquema servomotor interno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AD84BA-C635-46C5-8F1F-7C91531F1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04" y="3429000"/>
            <a:ext cx="6300915" cy="26800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2B37B5-6CDF-4B65-97B3-98A711162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119" y="3106318"/>
            <a:ext cx="4894825" cy="595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60D3E4-802F-426B-A35E-FDD2E0A84276}"/>
              </a:ext>
            </a:extLst>
          </p:cNvPr>
          <p:cNvSpPr txBox="1"/>
          <p:nvPr/>
        </p:nvSpPr>
        <p:spPr>
          <a:xfrm>
            <a:off x="6986788" y="2616043"/>
            <a:ext cx="559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Fuerza resultante (F3)</a:t>
            </a:r>
          </a:p>
        </p:txBody>
      </p:sp>
    </p:spTree>
    <p:extLst>
      <p:ext uri="{BB962C8B-B14F-4D97-AF65-F5344CB8AC3E}">
        <p14:creationId xmlns:p14="http://schemas.microsoft.com/office/powerpoint/2010/main" val="623204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816E4-D36F-4B8B-9BAF-4E29731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Servomotor – Fuerzas de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5F67A-3BDD-4B53-9E28-9263D13A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418"/>
            <a:ext cx="9549742" cy="3880773"/>
          </a:xfrm>
        </p:spPr>
        <p:txBody>
          <a:bodyPr>
            <a:normAutofit/>
          </a:bodyPr>
          <a:lstStyle/>
          <a:p>
            <a:r>
              <a:rPr lang="es-AR" sz="2200" dirty="0"/>
              <a:t>Servomecanismo externo (izq.) vs. Servomecanismo interno (der.)</a:t>
            </a:r>
          </a:p>
          <a:p>
            <a:pPr lvl="1"/>
            <a:endParaRPr lang="es-AR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AC9915-8FCC-4F10-99C4-D2B4CA9F3882}"/>
              </a:ext>
            </a:extLst>
          </p:cNvPr>
          <p:cNvSpPr txBox="1"/>
          <p:nvPr/>
        </p:nvSpPr>
        <p:spPr>
          <a:xfrm>
            <a:off x="2654790" y="6255954"/>
            <a:ext cx="624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Variación de las fuerzas con la carrera de la aguja </a:t>
            </a:r>
            <a:r>
              <a:rPr lang="es-A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s-A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507308-2F57-419A-ACF4-BA857A760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53674"/>
            <a:ext cx="10338221" cy="388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7870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ACD68-FE7D-4B12-9FB7-CA637861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Golpe de Ariete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E7609D-9BE9-4119-9746-A21929F1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921065"/>
          </a:xfrm>
        </p:spPr>
        <p:txBody>
          <a:bodyPr>
            <a:normAutofit/>
          </a:bodyPr>
          <a:lstStyle/>
          <a:p>
            <a:r>
              <a:rPr lang="es-AR" sz="2200" dirty="0"/>
              <a:t>Chimenea de equilibrio → Antieconómica</a:t>
            </a:r>
          </a:p>
          <a:p>
            <a:r>
              <a:rPr lang="es-AR" sz="2200" dirty="0"/>
              <a:t>Grandes Saltos → Grandes sobrepresiones</a:t>
            </a:r>
          </a:p>
          <a:p>
            <a:r>
              <a:rPr lang="es-AR" sz="2200" dirty="0"/>
              <a:t>Grandes sobrepresiones → Dimensionado costoso</a:t>
            </a:r>
          </a:p>
          <a:p>
            <a:r>
              <a:rPr lang="es-AR" sz="2200" dirty="0"/>
              <a:t>Soluciones factibles</a:t>
            </a:r>
          </a:p>
          <a:p>
            <a:pPr lvl="1"/>
            <a:r>
              <a:rPr lang="es-AR" sz="2000" dirty="0"/>
              <a:t>Agrandar el diámetro de las conducciones ( ↓ v² )</a:t>
            </a:r>
          </a:p>
          <a:p>
            <a:pPr lvl="1"/>
            <a:r>
              <a:rPr lang="es-AR" sz="2000" dirty="0"/>
              <a:t>Contribución de los deflectores (desvían el chorro) </a:t>
            </a:r>
          </a:p>
          <a:p>
            <a:pPr lvl="1"/>
            <a:r>
              <a:rPr lang="es-AR" sz="2000" b="1" dirty="0"/>
              <a:t>Adecuada </a:t>
            </a:r>
            <a:r>
              <a:rPr lang="es-AR" sz="2000" b="1" i="1" dirty="0"/>
              <a:t>ley de variación temporal de cierre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33B27A-E7DD-491C-9700-886A0E99E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53" y="4895576"/>
            <a:ext cx="3000794" cy="196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8985C-57E6-4128-A782-8DE4D53B139F}"/>
              </a:ext>
            </a:extLst>
          </p:cNvPr>
          <p:cNvSpPr txBox="1"/>
          <p:nvPr/>
        </p:nvSpPr>
        <p:spPr>
          <a:xfrm>
            <a:off x="3341366" y="6249741"/>
            <a:ext cx="624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Deflectores</a:t>
            </a:r>
          </a:p>
        </p:txBody>
      </p:sp>
    </p:spTree>
    <p:extLst>
      <p:ext uri="{BB962C8B-B14F-4D97-AF65-F5344CB8AC3E}">
        <p14:creationId xmlns:p14="http://schemas.microsoft.com/office/powerpoint/2010/main" val="267667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ACD68-FE7D-4B12-9FB7-CA637861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Golpe de Ariete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E7609D-9BE9-4119-9746-A21929F1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921065"/>
          </a:xfrm>
        </p:spPr>
        <p:txBody>
          <a:bodyPr>
            <a:normAutofit/>
          </a:bodyPr>
          <a:lstStyle/>
          <a:p>
            <a:r>
              <a:rPr lang="es-AR" sz="2200" dirty="0"/>
              <a:t>Ley de variación temporal de cierre </a:t>
            </a:r>
            <a:r>
              <a:rPr lang="es-AR" sz="2200" i="1" dirty="0"/>
              <a:t>lineal</a:t>
            </a:r>
          </a:p>
          <a:p>
            <a:pPr lvl="1"/>
            <a:r>
              <a:rPr lang="es-AR" sz="2000" dirty="0"/>
              <a:t>El gasto no varía en forma lineal</a:t>
            </a:r>
          </a:p>
          <a:p>
            <a:pPr lvl="1"/>
            <a:r>
              <a:rPr lang="es-AR" sz="2000" dirty="0"/>
              <a:t>La variación del caudal cerca del cierre es muy elevada</a:t>
            </a:r>
          </a:p>
          <a:p>
            <a:pPr lvl="1"/>
            <a:r>
              <a:rPr lang="es-AR" sz="2000" dirty="0"/>
              <a:t>Alternativa superadora: Cierre en dos etapas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A89E53-D7A3-4893-8EC1-33EA8D7D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96" y="4579890"/>
            <a:ext cx="2715004" cy="695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E2020A-5BB1-4CF4-AA5C-CA2F5B20A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321" y="3181073"/>
            <a:ext cx="5042507" cy="3454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D902BF9-4713-4467-8697-66D7D46F9A1F}"/>
              </a:ext>
            </a:extLst>
          </p:cNvPr>
          <p:cNvSpPr txBox="1"/>
          <p:nvPr/>
        </p:nvSpPr>
        <p:spPr>
          <a:xfrm>
            <a:off x="5265064" y="6235176"/>
            <a:ext cx="624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Cierre lineal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D51598-2DF9-49AD-8433-3872554E6DD8}"/>
              </a:ext>
            </a:extLst>
          </p:cNvPr>
          <p:cNvSpPr txBox="1"/>
          <p:nvPr/>
        </p:nvSpPr>
        <p:spPr>
          <a:xfrm>
            <a:off x="1409371" y="4107960"/>
            <a:ext cx="559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Ley de variación del caudal</a:t>
            </a:r>
          </a:p>
        </p:txBody>
      </p:sp>
    </p:spTree>
    <p:extLst>
      <p:ext uri="{BB962C8B-B14F-4D97-AF65-F5344CB8AC3E}">
        <p14:creationId xmlns:p14="http://schemas.microsoft.com/office/powerpoint/2010/main" val="3949724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ACD68-FE7D-4B12-9FB7-CA637861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Golpe de Ariete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E7609D-9BE9-4119-9746-A21929F1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921065"/>
          </a:xfrm>
        </p:spPr>
        <p:txBody>
          <a:bodyPr>
            <a:normAutofit/>
          </a:bodyPr>
          <a:lstStyle/>
          <a:p>
            <a:r>
              <a:rPr lang="es-AR" sz="2200" dirty="0"/>
              <a:t>Ley de variación temporal de cierre </a:t>
            </a:r>
            <a:r>
              <a:rPr lang="es-AR" sz="2200" i="1" dirty="0"/>
              <a:t>parabólica</a:t>
            </a:r>
          </a:p>
          <a:p>
            <a:pPr lvl="1"/>
            <a:r>
              <a:rPr lang="es-AR" sz="2000" dirty="0"/>
              <a:t>La solución experimentalmente más apropiada</a:t>
            </a:r>
          </a:p>
          <a:p>
            <a:pPr lvl="1"/>
            <a:r>
              <a:rPr lang="es-AR" sz="2000" dirty="0"/>
              <a:t>Objetivo → Definir </a:t>
            </a:r>
            <a:r>
              <a:rPr lang="es-AR" sz="2000" i="1" dirty="0"/>
              <a:t>tc </a:t>
            </a:r>
            <a:r>
              <a:rPr lang="es-AR" sz="2000" dirty="0"/>
              <a:t>(tiempo de cierre)</a:t>
            </a:r>
          </a:p>
          <a:p>
            <a:pPr lvl="1"/>
            <a:r>
              <a:rPr lang="es-AR" sz="2000" dirty="0"/>
              <a:t>Apertura parcial → corrimiento de la curva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902BF9-4713-4467-8697-66D7D46F9A1F}"/>
              </a:ext>
            </a:extLst>
          </p:cNvPr>
          <p:cNvSpPr txBox="1"/>
          <p:nvPr/>
        </p:nvSpPr>
        <p:spPr>
          <a:xfrm>
            <a:off x="4378111" y="6235176"/>
            <a:ext cx="624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Cierre parabólico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EE20061-C1F8-4F64-99F9-096186CBE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58" y="4927601"/>
            <a:ext cx="2667372" cy="857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D007554-689A-4DB3-B187-E1E7FA54BF46}"/>
              </a:ext>
            </a:extLst>
          </p:cNvPr>
          <p:cNvSpPr txBox="1"/>
          <p:nvPr/>
        </p:nvSpPr>
        <p:spPr>
          <a:xfrm>
            <a:off x="912222" y="4108805"/>
            <a:ext cx="2798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Criterio: Velocidad de cierre admisible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66E7E7E-DC58-43B9-A04B-A09D40A62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081" y="3098307"/>
            <a:ext cx="5415438" cy="3536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56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E26D2-E800-4C78-A25A-ECFFBF47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1C521-A615-4051-B86A-77B9D0E33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es-AR" sz="2200" dirty="0"/>
              <a:t>Análisis teórico del comportamiento hidráulico de las turbinas Pelton</a:t>
            </a:r>
          </a:p>
          <a:p>
            <a:r>
              <a:rPr lang="es-AR" sz="2200" dirty="0"/>
              <a:t>Deducir premisas generales de diseño</a:t>
            </a:r>
          </a:p>
          <a:p>
            <a:r>
              <a:rPr lang="es-AR" sz="2200" dirty="0"/>
              <a:t>Campos del conocimiento:</a:t>
            </a:r>
          </a:p>
          <a:p>
            <a:pPr lvl="1"/>
            <a:r>
              <a:rPr lang="es-AR" sz="2000" dirty="0"/>
              <a:t>Cálculo diferencial</a:t>
            </a:r>
          </a:p>
          <a:p>
            <a:pPr lvl="1"/>
            <a:r>
              <a:rPr lang="es-AR" sz="2000" dirty="0"/>
              <a:t>Mecánica clásica</a:t>
            </a:r>
          </a:p>
          <a:p>
            <a:pPr lvl="1"/>
            <a:r>
              <a:rPr lang="es-AR" sz="2000" dirty="0"/>
              <a:t>Hidráulica general</a:t>
            </a:r>
          </a:p>
        </p:txBody>
      </p:sp>
      <p:pic>
        <p:nvPicPr>
          <p:cNvPr id="1026" name="Picture 2" descr="Turbinas Pelton">
            <a:extLst>
              <a:ext uri="{FF2B5EF4-FFF2-40B4-BE49-F238E27FC236}">
                <a16:creationId xmlns:a16="http://schemas.microsoft.com/office/drawing/2014/main" id="{29E80E39-DE6A-4BD0-A24A-AE5F7EE7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86" y="3515557"/>
            <a:ext cx="3830811" cy="2394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79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ACD68-FE7D-4B12-9FB7-CA637861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Chorro de salida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E7609D-9BE9-4119-9746-A21929F1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921065"/>
          </a:xfrm>
        </p:spPr>
        <p:txBody>
          <a:bodyPr>
            <a:normAutofit/>
          </a:bodyPr>
          <a:lstStyle/>
          <a:p>
            <a:r>
              <a:rPr lang="es-AR" sz="2200" dirty="0"/>
              <a:t>Geometría de los cangilones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902BF9-4713-4467-8697-66D7D46F9A1F}"/>
              </a:ext>
            </a:extLst>
          </p:cNvPr>
          <p:cNvSpPr txBox="1"/>
          <p:nvPr/>
        </p:nvSpPr>
        <p:spPr>
          <a:xfrm>
            <a:off x="906942" y="5740691"/>
            <a:ext cx="624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Cangilones - Dimensiones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98FCEE-B719-44C6-A6C0-20A924440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364340"/>
            <a:ext cx="8013342" cy="33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54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ACD68-FE7D-4B12-9FB7-CA637861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Chorro de salida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E7609D-9BE9-4119-9746-A21929F1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921065"/>
          </a:xfrm>
        </p:spPr>
        <p:txBody>
          <a:bodyPr>
            <a:normAutofit/>
          </a:bodyPr>
          <a:lstStyle/>
          <a:p>
            <a:r>
              <a:rPr lang="es-AR" sz="2200" dirty="0"/>
              <a:t>Diagrama de velocidades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902BF9-4713-4467-8697-66D7D46F9A1F}"/>
              </a:ext>
            </a:extLst>
          </p:cNvPr>
          <p:cNvSpPr txBox="1"/>
          <p:nvPr/>
        </p:nvSpPr>
        <p:spPr>
          <a:xfrm>
            <a:off x="828255" y="5843995"/>
            <a:ext cx="349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Composición vectorial de las velocidades al impacto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5878E2-2A70-4289-814D-BBD7320A2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55" y="2116991"/>
            <a:ext cx="6015658" cy="36643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08BAF5-3FF3-4C19-8AF0-6180DF2AA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076" y="1094879"/>
            <a:ext cx="1829055" cy="619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44C1053-123E-412F-97E2-78D572CB3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022" y="1975500"/>
            <a:ext cx="1867161" cy="447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163E1D1-BB10-4F68-994D-AB27A4888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458" y="4448126"/>
            <a:ext cx="1924319" cy="62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C19FD2-7004-4C59-A018-CE64FF12BF85}"/>
              </a:ext>
            </a:extLst>
          </p:cNvPr>
          <p:cNvSpPr txBox="1"/>
          <p:nvPr/>
        </p:nvSpPr>
        <p:spPr>
          <a:xfrm>
            <a:off x="7120280" y="552566"/>
            <a:ext cx="279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la entrada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7FE0A59-0947-4FD4-9BC7-138D5BE16598}"/>
              </a:ext>
            </a:extLst>
          </p:cNvPr>
          <p:cNvSpPr txBox="1"/>
          <p:nvPr/>
        </p:nvSpPr>
        <p:spPr>
          <a:xfrm>
            <a:off x="7120281" y="3955289"/>
            <a:ext cx="279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la salida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D6CEF94-2599-4B12-AC38-4989880126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46"/>
          <a:stretch/>
        </p:blipFill>
        <p:spPr>
          <a:xfrm>
            <a:off x="7605076" y="2673512"/>
            <a:ext cx="3401258" cy="62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A163DE2-3A65-4FF9-B744-FD90120822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3458" y="5331784"/>
            <a:ext cx="4172532" cy="647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385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ACD68-FE7D-4B12-9FB7-CA637861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Chorro de salida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E7609D-9BE9-4119-9746-A21929F1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921065"/>
          </a:xfrm>
        </p:spPr>
        <p:txBody>
          <a:bodyPr>
            <a:normAutofit/>
          </a:bodyPr>
          <a:lstStyle/>
          <a:p>
            <a:r>
              <a:rPr lang="es-AR" sz="2200" dirty="0"/>
              <a:t>Transferencia energética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902BF9-4713-4467-8697-66D7D46F9A1F}"/>
              </a:ext>
            </a:extLst>
          </p:cNvPr>
          <p:cNvSpPr txBox="1"/>
          <p:nvPr/>
        </p:nvSpPr>
        <p:spPr>
          <a:xfrm>
            <a:off x="828255" y="5843995"/>
            <a:ext cx="349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Composición vectorial de las velocidades al impacto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5878E2-2A70-4289-814D-BBD7320A2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55" y="2116991"/>
            <a:ext cx="6015658" cy="366430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C19FD2-7004-4C59-A018-CE64FF12BF85}"/>
              </a:ext>
            </a:extLst>
          </p:cNvPr>
          <p:cNvSpPr txBox="1"/>
          <p:nvPr/>
        </p:nvSpPr>
        <p:spPr>
          <a:xfrm>
            <a:off x="6559828" y="546904"/>
            <a:ext cx="307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Ecuación de transferencia energética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2B00F7-DB7A-40FC-8711-752A5218B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712" y="1470461"/>
            <a:ext cx="5165242" cy="819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13D5E7B-BECB-4719-8666-DCBBA4BFD01F}"/>
              </a:ext>
            </a:extLst>
          </p:cNvPr>
          <p:cNvSpPr txBox="1"/>
          <p:nvPr/>
        </p:nvSpPr>
        <p:spPr>
          <a:xfrm>
            <a:off x="7081597" y="2505741"/>
            <a:ext cx="307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ser turbina de impulso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69ADFB-0B8A-4216-867D-7ECA66CBA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524" y="3265290"/>
            <a:ext cx="3075011" cy="818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D5281A6-1AAB-41CA-956D-6131CA7F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342" y="4266685"/>
            <a:ext cx="2923373" cy="809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373CCD-D7A3-4539-A83A-5F1433A86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342" y="5778492"/>
            <a:ext cx="3048425" cy="819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6D9ECD7-2D43-4BAE-9D30-54FC5012ADFB}"/>
              </a:ext>
            </a:extLst>
          </p:cNvPr>
          <p:cNvSpPr txBox="1"/>
          <p:nvPr/>
        </p:nvSpPr>
        <p:spPr>
          <a:xfrm>
            <a:off x="6096000" y="5349494"/>
            <a:ext cx="307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E=f(β)</a:t>
            </a:r>
          </a:p>
        </p:txBody>
      </p:sp>
    </p:spTree>
    <p:extLst>
      <p:ext uri="{BB962C8B-B14F-4D97-AF65-F5344CB8AC3E}">
        <p14:creationId xmlns:p14="http://schemas.microsoft.com/office/powerpoint/2010/main" val="477368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ACD68-FE7D-4B12-9FB7-CA637861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Chorro de salida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E7609D-9BE9-4119-9746-A21929F1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7421847" cy="4921065"/>
          </a:xfrm>
        </p:spPr>
        <p:txBody>
          <a:bodyPr>
            <a:normAutofit/>
          </a:bodyPr>
          <a:lstStyle/>
          <a:p>
            <a:r>
              <a:rPr lang="es-AR" sz="2200" dirty="0"/>
              <a:t>Máxima utilización de energía</a:t>
            </a:r>
          </a:p>
          <a:p>
            <a:pPr lvl="1"/>
            <a:r>
              <a:rPr lang="es-AR" sz="2000" dirty="0"/>
              <a:t>Residuo energético utilizado por el fluido para abandonar el cangilón</a:t>
            </a:r>
          </a:p>
          <a:p>
            <a:pPr lvl="1"/>
            <a:r>
              <a:rPr lang="es-AR" sz="2000" dirty="0"/>
              <a:t>Coeficiente de utilización: E(transf)/E(tot)</a:t>
            </a:r>
          </a:p>
          <a:p>
            <a:pPr lvl="1"/>
            <a:r>
              <a:rPr lang="es-AR" sz="2000" dirty="0"/>
              <a:t>β → ≈12°(cte) por cuestiones funcionales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13D5E7B-BECB-4719-8666-DCBBA4BFD01F}"/>
              </a:ext>
            </a:extLst>
          </p:cNvPr>
          <p:cNvSpPr txBox="1"/>
          <p:nvPr/>
        </p:nvSpPr>
        <p:spPr>
          <a:xfrm>
            <a:off x="6315953" y="173042"/>
            <a:ext cx="307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Coeficiente de utilización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D458227-1FFF-463F-8B0B-72EB24F2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468" y="917744"/>
            <a:ext cx="1245980" cy="957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2996BC1-DFA8-49D7-A6D5-C943C8320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468" y="2003712"/>
            <a:ext cx="2707457" cy="939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C073097-9AF3-458D-9DC0-ECA193249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468" y="3107035"/>
            <a:ext cx="3075011" cy="828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FB1067E-AD88-4405-8093-4E540DE96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79" y="4562734"/>
            <a:ext cx="3997343" cy="828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BDEB291-AEFD-4A38-9022-0D7588D79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179" y="5581475"/>
            <a:ext cx="2727670" cy="828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ADFBAAB2-ABDF-45F4-96AB-2C0E8EF81002}"/>
              </a:ext>
            </a:extLst>
          </p:cNvPr>
          <p:cNvSpPr txBox="1"/>
          <p:nvPr/>
        </p:nvSpPr>
        <p:spPr>
          <a:xfrm>
            <a:off x="517838" y="4067355"/>
            <a:ext cx="307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Condición de máximo</a:t>
            </a:r>
          </a:p>
        </p:txBody>
      </p:sp>
      <p:sp>
        <p:nvSpPr>
          <p:cNvPr id="24" name="Cerrar llave 23">
            <a:extLst>
              <a:ext uri="{FF2B5EF4-FFF2-40B4-BE49-F238E27FC236}">
                <a16:creationId xmlns:a16="http://schemas.microsoft.com/office/drawing/2014/main" id="{DF460262-F5B9-4E35-B2E6-1B5EADC2363E}"/>
              </a:ext>
            </a:extLst>
          </p:cNvPr>
          <p:cNvSpPr/>
          <p:nvPr/>
        </p:nvSpPr>
        <p:spPr>
          <a:xfrm>
            <a:off x="4918215" y="4329643"/>
            <a:ext cx="585926" cy="212258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FB08AAD-D9E5-4F98-B484-1CED3774C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9937" y="4814251"/>
            <a:ext cx="3321660" cy="465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312740-A18D-4E5F-85AC-9AE6262D6F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9937" y="5426974"/>
            <a:ext cx="1695162" cy="459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5102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F13D5E7B-BECB-4719-8666-DCBBA4BFD01F}"/>
              </a:ext>
            </a:extLst>
          </p:cNvPr>
          <p:cNvSpPr txBox="1"/>
          <p:nvPr/>
        </p:nvSpPr>
        <p:spPr>
          <a:xfrm>
            <a:off x="7151139" y="788209"/>
            <a:ext cx="278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Coeficiente de velocidad tangencial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99B258-7BB8-4E3C-9D3F-7CDD9D9C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297" y="1566862"/>
            <a:ext cx="1595419" cy="710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5A93CC-A7BA-4FAA-B97A-18F61C56E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297" y="2404290"/>
            <a:ext cx="3850347" cy="73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C0E7760-5942-40C3-BA47-A5A9386A8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534" y="3881241"/>
            <a:ext cx="5591955" cy="2819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2D29869-D0BA-47D1-BBA7-BFEFF79118DE}"/>
              </a:ext>
            </a:extLst>
          </p:cNvPr>
          <p:cNvSpPr txBox="1"/>
          <p:nvPr/>
        </p:nvSpPr>
        <p:spPr>
          <a:xfrm>
            <a:off x="7520280" y="4294827"/>
            <a:ext cx="1753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Coeficiente de velocidad tangencial en función de la velocidad específica</a:t>
            </a: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5D349961-4505-4036-976C-2A3B9D10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Chorro de salida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8E34E3CC-3ABE-4FE6-A29A-0E4B5122B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488613"/>
            <a:ext cx="6051940" cy="4921065"/>
          </a:xfrm>
        </p:spPr>
        <p:txBody>
          <a:bodyPr>
            <a:normAutofit/>
          </a:bodyPr>
          <a:lstStyle/>
          <a:p>
            <a:r>
              <a:rPr lang="es-AR" sz="2200" dirty="0"/>
              <a:t>El coeficiente de velocidad tangencial se aleja de su valor ideal</a:t>
            </a:r>
          </a:p>
          <a:p>
            <a:pPr lvl="1"/>
            <a:r>
              <a:rPr lang="es-AR" sz="2000" dirty="0"/>
              <a:t>Se adopta U</a:t>
            </a:r>
            <a:r>
              <a:rPr lang="es-AR" sz="1400" dirty="0"/>
              <a:t>0</a:t>
            </a:r>
            <a:r>
              <a:rPr lang="es-AR" sz="2000" dirty="0"/>
              <a:t>&lt;0,5 C</a:t>
            </a:r>
            <a:r>
              <a:rPr lang="es-AR" sz="1400" dirty="0"/>
              <a:t>0</a:t>
            </a:r>
          </a:p>
          <a:p>
            <a:pPr lvl="1"/>
            <a:r>
              <a:rPr lang="es-AR" sz="2000" dirty="0"/>
              <a:t>Se adopta Cr&gt;0,5 C</a:t>
            </a:r>
            <a:r>
              <a:rPr lang="es-AR" sz="1400" dirty="0"/>
              <a:t>0</a:t>
            </a:r>
          </a:p>
          <a:p>
            <a:pPr lvl="1"/>
            <a:r>
              <a:rPr lang="es-AR" sz="2000" dirty="0"/>
              <a:t>Flujo de salida más axial</a:t>
            </a:r>
          </a:p>
          <a:p>
            <a:pPr lvl="1"/>
            <a:endParaRPr lang="es-AR" sz="2000" dirty="0"/>
          </a:p>
          <a:p>
            <a:pPr lvl="1"/>
            <a:endParaRPr lang="es-AR" sz="2000" dirty="0"/>
          </a:p>
          <a:p>
            <a:pPr lvl="1"/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1689045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5D349961-4505-4036-976C-2A3B9D10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Número de chorros por rodete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8E34E3CC-3ABE-4FE6-A29A-0E4B5122B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488613"/>
            <a:ext cx="6051940" cy="4921065"/>
          </a:xfrm>
        </p:spPr>
        <p:txBody>
          <a:bodyPr>
            <a:normAutofit/>
          </a:bodyPr>
          <a:lstStyle/>
          <a:p>
            <a:r>
              <a:rPr lang="es-AR" sz="2200" dirty="0"/>
              <a:t>Factores que influyen</a:t>
            </a:r>
          </a:p>
          <a:p>
            <a:pPr lvl="1"/>
            <a:r>
              <a:rPr lang="es-AR" sz="2000" dirty="0"/>
              <a:t>Impactos por minuto (fatiga del cangilón)</a:t>
            </a:r>
          </a:p>
          <a:p>
            <a:pPr lvl="1"/>
            <a:r>
              <a:rPr lang="es-AR" sz="2000" dirty="0"/>
              <a:t>Máxima velocidad del chorro</a:t>
            </a:r>
          </a:p>
          <a:p>
            <a:pPr lvl="1"/>
            <a:r>
              <a:rPr lang="es-AR" sz="2000" dirty="0"/>
              <a:t>Cavitación</a:t>
            </a:r>
          </a:p>
          <a:p>
            <a:pPr lvl="1"/>
            <a:endParaRPr lang="es-AR" sz="2000" dirty="0"/>
          </a:p>
          <a:p>
            <a:pPr lvl="1"/>
            <a:endParaRPr lang="es-AR" sz="1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791280-A43F-4FD1-B944-6FF71AA5D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30" y="3791259"/>
            <a:ext cx="3733907" cy="280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03EB2D1-835F-4E41-8B16-244F707C3C17}"/>
              </a:ext>
            </a:extLst>
          </p:cNvPr>
          <p:cNvSpPr txBox="1"/>
          <p:nvPr/>
        </p:nvSpPr>
        <p:spPr>
          <a:xfrm>
            <a:off x="4579637" y="6177258"/>
            <a:ext cx="3110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Cavitación</a:t>
            </a:r>
          </a:p>
        </p:txBody>
      </p:sp>
    </p:spTree>
    <p:extLst>
      <p:ext uri="{BB962C8B-B14F-4D97-AF65-F5344CB8AC3E}">
        <p14:creationId xmlns:p14="http://schemas.microsoft.com/office/powerpoint/2010/main" val="2065352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5D349961-4505-4036-976C-2A3B9D10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Número de chorros por rodete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B05036-3724-4641-80D0-7446A145C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4" y="2167492"/>
            <a:ext cx="3266840" cy="3314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F7A83A-E0BE-4340-AC22-E566281A4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642" y="2167492"/>
            <a:ext cx="3205753" cy="3314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8868F8-E584-4776-BAD3-02898D623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388" y="1130318"/>
            <a:ext cx="4456090" cy="5564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0FF3A7B-925B-4F28-AC00-E40339DE33C8}"/>
              </a:ext>
            </a:extLst>
          </p:cNvPr>
          <p:cNvSpPr txBox="1"/>
          <p:nvPr/>
        </p:nvSpPr>
        <p:spPr>
          <a:xfrm>
            <a:off x="677334" y="5894457"/>
            <a:ext cx="3110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Gráficos experimentales para el n° de chorros</a:t>
            </a:r>
          </a:p>
        </p:txBody>
      </p:sp>
    </p:spTree>
    <p:extLst>
      <p:ext uri="{BB962C8B-B14F-4D97-AF65-F5344CB8AC3E}">
        <p14:creationId xmlns:p14="http://schemas.microsoft.com/office/powerpoint/2010/main" val="4145721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F13D5E7B-BECB-4719-8666-DCBBA4BFD01F}"/>
              </a:ext>
            </a:extLst>
          </p:cNvPr>
          <p:cNvSpPr txBox="1"/>
          <p:nvPr/>
        </p:nvSpPr>
        <p:spPr>
          <a:xfrm>
            <a:off x="4050849" y="1650446"/>
            <a:ext cx="2781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Relación entre D y U</a:t>
            </a:r>
            <a:r>
              <a:rPr lang="es-A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5D349961-4505-4036-976C-2A3B9D10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Diámetro del rodete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07192A3-D8B1-41AD-8696-17D948419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385" y="2165145"/>
            <a:ext cx="1436271" cy="436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4E3672-3335-4BEF-BED4-BF878F094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668" y="3812139"/>
            <a:ext cx="3543704" cy="906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9AB14FB-6A80-4D5A-96DD-BD2741E428F2}"/>
              </a:ext>
            </a:extLst>
          </p:cNvPr>
          <p:cNvSpPr txBox="1"/>
          <p:nvPr/>
        </p:nvSpPr>
        <p:spPr>
          <a:xfrm>
            <a:off x="4050847" y="2939107"/>
            <a:ext cx="323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Fórmula experimental (sistema imperial)</a:t>
            </a:r>
            <a:endParaRPr lang="es-A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1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5D349961-4505-4036-976C-2A3B9D10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Conclusiones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8E34E3CC-3ABE-4FE6-A29A-0E4B5122B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168001" cy="4921065"/>
          </a:xfrm>
        </p:spPr>
        <p:txBody>
          <a:bodyPr>
            <a:normAutofit/>
          </a:bodyPr>
          <a:lstStyle/>
          <a:p>
            <a:pPr lvl="1"/>
            <a:r>
              <a:rPr lang="es-AR" sz="2200" dirty="0"/>
              <a:t>Se conoció acerca del inyector</a:t>
            </a:r>
          </a:p>
          <a:p>
            <a:pPr lvl="2"/>
            <a:r>
              <a:rPr lang="es-AR" sz="2000" dirty="0"/>
              <a:t>Partes</a:t>
            </a:r>
          </a:p>
          <a:p>
            <a:pPr lvl="2"/>
            <a:r>
              <a:rPr lang="es-AR" sz="2000" dirty="0"/>
              <a:t>Velocidades y Caudales</a:t>
            </a:r>
          </a:p>
          <a:p>
            <a:pPr lvl="2"/>
            <a:r>
              <a:rPr lang="es-AR" sz="2000" dirty="0"/>
              <a:t>Fuerzas actuantes</a:t>
            </a:r>
          </a:p>
          <a:p>
            <a:pPr lvl="1"/>
            <a:r>
              <a:rPr lang="es-AR" sz="2200" dirty="0"/>
              <a:t>Se estudió como prevenir el Golpe de Ariete</a:t>
            </a:r>
          </a:p>
          <a:p>
            <a:pPr lvl="1"/>
            <a:r>
              <a:rPr lang="es-AR" sz="2200" dirty="0"/>
              <a:t>Se relacionó el impacto del chorro con la eficiencia energética</a:t>
            </a:r>
          </a:p>
          <a:p>
            <a:pPr lvl="1"/>
            <a:r>
              <a:rPr lang="es-AR" sz="2200" dirty="0"/>
              <a:t>Se determinó el número de chorros por rodete y el diámetro del  mismo</a:t>
            </a:r>
          </a:p>
          <a:p>
            <a:pPr lvl="1"/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3415308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04CB8-2106-4C89-BB2D-3DA82F4A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45" y="2605350"/>
            <a:ext cx="8999326" cy="3058604"/>
          </a:xfrm>
        </p:spPr>
        <p:txBody>
          <a:bodyPr>
            <a:normAutofit/>
          </a:bodyPr>
          <a:lstStyle/>
          <a:p>
            <a:r>
              <a:rPr lang="es-AR" sz="8000" dirty="0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237174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816E4-D36F-4B8B-9BAF-4E29731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Generalidades de las turbinas Pelton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5F67A-3BDD-4B53-9E28-9263D13A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418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s-AR" sz="2200" dirty="0"/>
              <a:t>Turbinas de acción → Gr = Hp/Ht = 0</a:t>
            </a:r>
          </a:p>
          <a:p>
            <a:r>
              <a:rPr lang="es-AR" sz="2200" dirty="0"/>
              <a:t>Flujo tangencial</a:t>
            </a:r>
          </a:p>
          <a:p>
            <a:r>
              <a:rPr lang="es-AR" sz="2200" dirty="0"/>
              <a:t>Admisión parcial</a:t>
            </a:r>
          </a:p>
          <a:p>
            <a:r>
              <a:rPr lang="es-AR" sz="2200" dirty="0"/>
              <a:t>Componentes de funcionamiento</a:t>
            </a:r>
          </a:p>
          <a:p>
            <a:pPr lvl="1"/>
            <a:r>
              <a:rPr lang="es-AR" sz="2000" dirty="0"/>
              <a:t>Inyectores</a:t>
            </a:r>
          </a:p>
          <a:p>
            <a:pPr lvl="1"/>
            <a:r>
              <a:rPr lang="es-AR" sz="2000" dirty="0"/>
              <a:t>Rodete</a:t>
            </a:r>
          </a:p>
          <a:p>
            <a:pPr lvl="1"/>
            <a:r>
              <a:rPr lang="es-AR" sz="2000" dirty="0"/>
              <a:t>cangilones</a:t>
            </a:r>
          </a:p>
          <a:p>
            <a:pPr lvl="1"/>
            <a:r>
              <a:rPr lang="es-AR" sz="2000" dirty="0"/>
              <a:t>Eje</a:t>
            </a:r>
          </a:p>
          <a:p>
            <a:pPr lvl="1"/>
            <a:r>
              <a:rPr lang="es-AR" sz="2000" dirty="0"/>
              <a:t>Generador → rotor y estator</a:t>
            </a:r>
          </a:p>
          <a:p>
            <a:pPr lvl="1"/>
            <a:endParaRPr lang="es-AR" sz="1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6A4F4D-96C4-4826-B1A8-81764BBF7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2" b="5237"/>
          <a:stretch/>
        </p:blipFill>
        <p:spPr>
          <a:xfrm>
            <a:off x="5999221" y="1930400"/>
            <a:ext cx="3659684" cy="265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2D034A0-A833-446B-AF36-8D7F976B6596}"/>
              </a:ext>
            </a:extLst>
          </p:cNvPr>
          <p:cNvSpPr txBox="1"/>
          <p:nvPr/>
        </p:nvSpPr>
        <p:spPr>
          <a:xfrm>
            <a:off x="6298669" y="4585262"/>
            <a:ext cx="328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Rodete de turbina Pelton</a:t>
            </a:r>
          </a:p>
        </p:txBody>
      </p:sp>
    </p:spTree>
    <p:extLst>
      <p:ext uri="{BB962C8B-B14F-4D97-AF65-F5344CB8AC3E}">
        <p14:creationId xmlns:p14="http://schemas.microsoft.com/office/powerpoint/2010/main" val="184003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FC63-13D0-48FC-839B-3B30D539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Esquema General de un aprovechamiento hidroeléctrico </a:t>
            </a:r>
            <a:r>
              <a:rPr lang="es-AR" i="1" dirty="0"/>
              <a:t>(topografías con pendiente)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D570AC-43A7-42E9-AAE1-488E4931A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990" b="8962"/>
          <a:stretch/>
        </p:blipFill>
        <p:spPr>
          <a:xfrm>
            <a:off x="1056118" y="1930400"/>
            <a:ext cx="7679509" cy="401172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90C898-34E0-41DF-9889-2E0411EBD83A}"/>
              </a:ext>
            </a:extLst>
          </p:cNvPr>
          <p:cNvSpPr txBox="1"/>
          <p:nvPr/>
        </p:nvSpPr>
        <p:spPr>
          <a:xfrm>
            <a:off x="767881" y="6085588"/>
            <a:ext cx="483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Esquema de la central del complejo Agua del Toro</a:t>
            </a:r>
          </a:p>
        </p:txBody>
      </p:sp>
    </p:spTree>
    <p:extLst>
      <p:ext uri="{BB962C8B-B14F-4D97-AF65-F5344CB8AC3E}">
        <p14:creationId xmlns:p14="http://schemas.microsoft.com/office/powerpoint/2010/main" val="412922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FC63-13D0-48FC-839B-3B30D539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Esquema General de una turbina Pelton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90C898-34E0-41DF-9889-2E0411EBD83A}"/>
              </a:ext>
            </a:extLst>
          </p:cNvPr>
          <p:cNvSpPr txBox="1"/>
          <p:nvPr/>
        </p:nvSpPr>
        <p:spPr>
          <a:xfrm>
            <a:off x="767881" y="6085588"/>
            <a:ext cx="4837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Turbina Pelton – área de estudio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F92AFF-7D3A-4E02-AFE4-77AD37AEE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81" y="1434106"/>
            <a:ext cx="7856298" cy="450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324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FC63-13D0-48FC-839B-3B30D539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Inyector - Componentes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90C898-34E0-41DF-9889-2E0411EBD83A}"/>
              </a:ext>
            </a:extLst>
          </p:cNvPr>
          <p:cNvSpPr txBox="1"/>
          <p:nvPr/>
        </p:nvSpPr>
        <p:spPr>
          <a:xfrm>
            <a:off x="677334" y="5062964"/>
            <a:ext cx="4837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Componentes del inyector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23E86E-F7C5-493E-9006-3DE675677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63" y="1795036"/>
            <a:ext cx="9050444" cy="32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5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FC63-13D0-48FC-839B-3B30D539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Inyector – Campo de velocidades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90C898-34E0-41DF-9889-2E0411EBD83A}"/>
              </a:ext>
            </a:extLst>
          </p:cNvPr>
          <p:cNvSpPr txBox="1"/>
          <p:nvPr/>
        </p:nvSpPr>
        <p:spPr>
          <a:xfrm>
            <a:off x="677334" y="5062964"/>
            <a:ext cx="4837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Líneas de corriente en la tobera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B1A281-C6B7-41F7-9422-DD22C6E9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1" y="1394926"/>
            <a:ext cx="5739234" cy="3668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57929CB-8851-4F67-894A-D28258EE8186}"/>
              </a:ext>
            </a:extLst>
          </p:cNvPr>
          <p:cNvSpPr txBox="1"/>
          <p:nvPr/>
        </p:nvSpPr>
        <p:spPr>
          <a:xfrm>
            <a:off x="6416568" y="1394926"/>
            <a:ext cx="3736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Ecuación diferencial de las líneas de corriente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B28BE41-46EE-40F6-8AA9-D4628F81E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617" y="2126502"/>
            <a:ext cx="1001401" cy="707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E6A50ED-0FA2-484B-BBD2-DC6F22618B66}"/>
              </a:ext>
            </a:extLst>
          </p:cNvPr>
          <p:cNvSpPr txBox="1"/>
          <p:nvPr/>
        </p:nvSpPr>
        <p:spPr>
          <a:xfrm>
            <a:off x="6416568" y="5463074"/>
            <a:ext cx="3736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Flujo irrotacional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5C53495-FC2F-4C0F-96A0-8F51DE708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659" y="5934171"/>
            <a:ext cx="1144526" cy="695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91E6D26-479D-4DAD-B43E-1C257043F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659" y="4630071"/>
            <a:ext cx="1422723" cy="695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11B98A6-1C02-430C-8803-91FA0BC0E304}"/>
              </a:ext>
            </a:extLst>
          </p:cNvPr>
          <p:cNvSpPr txBox="1"/>
          <p:nvPr/>
        </p:nvSpPr>
        <p:spPr>
          <a:xfrm>
            <a:off x="6416568" y="4158974"/>
            <a:ext cx="3736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Ecuación de continuidad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91C1B2B-408C-4CA4-B32E-1BB0A553D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568" y="3107491"/>
            <a:ext cx="5613501" cy="778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18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FC63-13D0-48FC-839B-3B30D539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Inyector – Campo de velocidades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90C898-34E0-41DF-9889-2E0411EBD83A}"/>
              </a:ext>
            </a:extLst>
          </p:cNvPr>
          <p:cNvSpPr txBox="1"/>
          <p:nvPr/>
        </p:nvSpPr>
        <p:spPr>
          <a:xfrm>
            <a:off x="7330809" y="3657023"/>
            <a:ext cx="178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Rotación pura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E2AE92-68AF-4E1D-A9F1-15AF8A264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9" y="1367814"/>
            <a:ext cx="6795820" cy="54901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F3C8D5B-82BE-45BA-9FA0-08CAECF63FC4}"/>
              </a:ext>
            </a:extLst>
          </p:cNvPr>
          <p:cNvSpPr txBox="1"/>
          <p:nvPr/>
        </p:nvSpPr>
        <p:spPr>
          <a:xfrm>
            <a:off x="7229292" y="5429706"/>
            <a:ext cx="3736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Flujo irrotacional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FC7D48-E754-4DE6-975B-205BC49C7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383" y="5900803"/>
            <a:ext cx="1144526" cy="695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8362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510</TotalTime>
  <Words>1082</Words>
  <Application>Microsoft Office PowerPoint</Application>
  <PresentationFormat>Panorámica</PresentationFormat>
  <Paragraphs>221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Arial</vt:lpstr>
      <vt:lpstr>Trebuchet MS</vt:lpstr>
      <vt:lpstr>Wingdings 3</vt:lpstr>
      <vt:lpstr>Faceta</vt:lpstr>
      <vt:lpstr>Comportamiento Hidráulico de las Turbinas Pelton</vt:lpstr>
      <vt:lpstr>Temario</vt:lpstr>
      <vt:lpstr>Objetivos</vt:lpstr>
      <vt:lpstr>Generalidades de las turbinas Pelton</vt:lpstr>
      <vt:lpstr>Esquema General de un aprovechamiento hidroeléctrico (topografías con pendiente)</vt:lpstr>
      <vt:lpstr>Esquema General de una turbina Pelton</vt:lpstr>
      <vt:lpstr>Inyector - Componentes</vt:lpstr>
      <vt:lpstr>Inyector – Campo de velocidades</vt:lpstr>
      <vt:lpstr>Inyector – Campo de velocidades</vt:lpstr>
      <vt:lpstr>Inyector – Campo de velocidades</vt:lpstr>
      <vt:lpstr>Inyector – Caudales</vt:lpstr>
      <vt:lpstr>Inyector – Caudales</vt:lpstr>
      <vt:lpstr>Inyector – Caudales</vt:lpstr>
      <vt:lpstr>Inyector – Caudales</vt:lpstr>
      <vt:lpstr>Inyector – Caudales</vt:lpstr>
      <vt:lpstr>Servomotor – Fuerzas de diseño</vt:lpstr>
      <vt:lpstr>Servomotor – Fuerzas de diseño</vt:lpstr>
      <vt:lpstr>Servomotor – Fuerzas de diseño</vt:lpstr>
      <vt:lpstr>Servomotor – Fuerzas de diseño</vt:lpstr>
      <vt:lpstr>Servomotor – Fuerzas de diseño</vt:lpstr>
      <vt:lpstr>Servomotor – Fuerzas de diseño</vt:lpstr>
      <vt:lpstr>Servomotor – Fuerzas de diseño</vt:lpstr>
      <vt:lpstr>Servomotor – Fuerzas de diseño</vt:lpstr>
      <vt:lpstr>Servomotor – Fuerzas de diseño</vt:lpstr>
      <vt:lpstr>Servomotor – Fuerzas de diseño</vt:lpstr>
      <vt:lpstr>Servomotor – Fuerzas de diseño</vt:lpstr>
      <vt:lpstr>Golpe de Ariete</vt:lpstr>
      <vt:lpstr>Golpe de Ariete</vt:lpstr>
      <vt:lpstr>Golpe de Ariete</vt:lpstr>
      <vt:lpstr>Chorro de salida</vt:lpstr>
      <vt:lpstr>Chorro de salida</vt:lpstr>
      <vt:lpstr>Chorro de salida</vt:lpstr>
      <vt:lpstr>Chorro de salida</vt:lpstr>
      <vt:lpstr>Chorro de salida</vt:lpstr>
      <vt:lpstr>Número de chorros por rodete</vt:lpstr>
      <vt:lpstr>Número de chorros por rodete</vt:lpstr>
      <vt:lpstr>Diámetro del rodete</vt:lpstr>
      <vt:lpstr>Conclusiones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Hidráulicas de las Turbinas Pelton</dc:title>
  <dc:creator>Francisco Canatella</dc:creator>
  <cp:lastModifiedBy>Francisco Canatella</cp:lastModifiedBy>
  <cp:revision>50</cp:revision>
  <dcterms:created xsi:type="dcterms:W3CDTF">2021-11-18T19:21:03Z</dcterms:created>
  <dcterms:modified xsi:type="dcterms:W3CDTF">2021-11-29T20:00:01Z</dcterms:modified>
</cp:coreProperties>
</file>