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9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E1E0A-3E11-4E21-AC02-60C7959A5C57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34ABE-DDA9-4405-A8D2-121DFCBD6C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4319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/>
          </a:p>
        </p:txBody>
      </p:sp>
      <p:sp>
        <p:nvSpPr>
          <p:cNvPr id="1065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8D82898-FB3D-4359-AC73-1C471F2EED7A}" type="slidenum">
              <a:rPr lang="es-ES_tradnl" altLang="es-ES">
                <a:latin typeface="Calibri" panose="020F0502020204030204" pitchFamily="34" charset="0"/>
              </a:rPr>
              <a:pPr/>
              <a:t>8</a:t>
            </a:fld>
            <a:endParaRPr lang="es-ES_tradnl" altLang="es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89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193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08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783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759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224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506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863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558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394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2356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01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1524B-1653-463C-BBD9-90F1FB1C142F}" type="datetimeFigureOut">
              <a:rPr lang="es-AR" smtClean="0"/>
              <a:t>10/05/2021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22A14-5D10-4DD6-8F6B-FBDABB8B32D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464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>
          <a:xfrm>
            <a:off x="2438400" y="160020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ES" smtClean="0">
                <a:solidFill>
                  <a:srgbClr val="898989"/>
                </a:solidFill>
              </a:rPr>
              <a:t>Licenciatura en Ciencias de la Computación</a:t>
            </a:r>
            <a:br>
              <a:rPr lang="es-ES" altLang="es-ES" smtClean="0">
                <a:solidFill>
                  <a:srgbClr val="898989"/>
                </a:solidFill>
              </a:rPr>
            </a:br>
            <a:endParaRPr lang="es-ES" altLang="es-ES" smtClean="0"/>
          </a:p>
        </p:txBody>
      </p:sp>
      <p:sp>
        <p:nvSpPr>
          <p:cNvPr id="4099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altLang="es-ES" dirty="0" smtClean="0">
                <a:solidFill>
                  <a:srgbClr val="898989"/>
                </a:solidFill>
              </a:rPr>
              <a:t>Asignatura: </a:t>
            </a:r>
          </a:p>
          <a:p>
            <a:pPr eaLnBrk="1" hangingPunct="1"/>
            <a:r>
              <a:rPr lang="es-ES" altLang="es-ES" dirty="0" smtClean="0">
                <a:solidFill>
                  <a:srgbClr val="898989"/>
                </a:solidFill>
              </a:rPr>
              <a:t>COMUNICACIÓN TÉCNICA </a:t>
            </a:r>
            <a:r>
              <a:rPr lang="es-ES" altLang="es-ES" dirty="0" smtClean="0">
                <a:solidFill>
                  <a:srgbClr val="898989"/>
                </a:solidFill>
              </a:rPr>
              <a:t>I</a:t>
            </a:r>
          </a:p>
          <a:p>
            <a:pPr eaLnBrk="1" hangingPunct="1"/>
            <a:r>
              <a:rPr lang="es-ES" altLang="es-ES" dirty="0" smtClean="0">
                <a:solidFill>
                  <a:srgbClr val="898989"/>
                </a:solidFill>
              </a:rPr>
              <a:t>Clase 10 de Mayo 2021</a:t>
            </a:r>
            <a:endParaRPr lang="es-ES" altLang="es-ES" dirty="0" smtClean="0">
              <a:solidFill>
                <a:srgbClr val="898989"/>
              </a:solidFill>
            </a:endParaRPr>
          </a:p>
        </p:txBody>
      </p:sp>
      <p:pic>
        <p:nvPicPr>
          <p:cNvPr id="4100" name="6 Imagen" descr="C:\Documents and Settings\Eleonora\Escritorio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3048000"/>
            <a:ext cx="419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6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38400" y="538164"/>
            <a:ext cx="73152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chemeClr val="accent5"/>
                </a:solidFill>
                <a:latin typeface="Arial" charset="0"/>
              </a:rPr>
              <a:t>TEXTOS EXPOSITIVOS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38400" y="1600201"/>
            <a:ext cx="7315200" cy="470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3600" b="1" dirty="0">
                <a:latin typeface="Arial" charset="0"/>
              </a:rPr>
              <a:t>Pueden ser:</a:t>
            </a:r>
          </a:p>
          <a:p>
            <a:pPr eaLnBrk="1" hangingPunct="1">
              <a:defRPr/>
            </a:pPr>
            <a:endParaRPr lang="es-ES" sz="1200" b="1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3600" b="1" dirty="0">
                <a:solidFill>
                  <a:schemeClr val="accent5"/>
                </a:solidFill>
                <a:latin typeface="Arial" charset="0"/>
              </a:rPr>
              <a:t>DIVULGATIVOS:</a:t>
            </a:r>
            <a:r>
              <a:rPr lang="es-ES" sz="3600" b="1" dirty="0">
                <a:latin typeface="Arial" charset="0"/>
              </a:rPr>
              <a:t> informan sobre un tema de interés. Van dirigidos a un amplio sector de público, pues no exigen conocimientos previos sobre el tema (apuntes, libros de texto, enciclopedias, conferencias…)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643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4" y="466725"/>
            <a:ext cx="9139237" cy="630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217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38400" y="538164"/>
            <a:ext cx="73152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chemeClr val="accent5"/>
                </a:solidFill>
                <a:latin typeface="Arial" charset="0"/>
              </a:rPr>
              <a:t>TEXTOS EXPOSITIVOS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38400" y="1600201"/>
            <a:ext cx="7315200" cy="470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es-ES" sz="1200" b="1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3600" b="1" dirty="0">
                <a:solidFill>
                  <a:schemeClr val="accent5"/>
                </a:solidFill>
                <a:latin typeface="Arial" charset="0"/>
              </a:rPr>
              <a:t>ESPECIALIZADOS: </a:t>
            </a:r>
            <a:r>
              <a:rPr lang="es-ES" sz="3600" b="1" dirty="0">
                <a:latin typeface="Arial" charset="0"/>
              </a:rPr>
              <a:t>tienen un grado de dificultad alto, pues exigen conocimientos previos amplios sobre el tema en cuestión (informes, leyes, artículos de investigación científica…)</a:t>
            </a:r>
          </a:p>
          <a:p>
            <a:pPr algn="just" eaLnBrk="1" hangingPunct="1">
              <a:defRPr/>
            </a:pPr>
            <a:endParaRPr lang="es-ES" sz="3600" dirty="0">
              <a:latin typeface="Arial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55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1 Imagen" descr="ley-de-ohm-1-72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38400" y="538164"/>
            <a:ext cx="73152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400" b="1" dirty="0">
                <a:solidFill>
                  <a:schemeClr val="accent3"/>
                </a:solidFill>
                <a:latin typeface="Arial" charset="0"/>
              </a:rPr>
              <a:t>TEXTOS NARRATIVOS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38400" y="1600201"/>
            <a:ext cx="7315200" cy="292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ES" sz="4000" b="1" dirty="0">
                <a:latin typeface="Arial" charset="0"/>
              </a:rPr>
              <a:t> </a:t>
            </a:r>
            <a:r>
              <a:rPr lang="es-ES" sz="4600" dirty="0">
                <a:latin typeface="Arial" charset="0"/>
              </a:rPr>
              <a:t>La narración es un tipo de texto en el que se </a:t>
            </a:r>
            <a:r>
              <a:rPr lang="es-ES" sz="4600" b="1" dirty="0">
                <a:solidFill>
                  <a:schemeClr val="accent3"/>
                </a:solidFill>
                <a:latin typeface="Arial" charset="0"/>
              </a:rPr>
              <a:t>cuentan hechos reales o imaginarios</a:t>
            </a:r>
            <a:r>
              <a:rPr lang="es-ES" sz="4600" dirty="0">
                <a:latin typeface="Arial" charset="0"/>
              </a:rPr>
              <a:t>.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914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38400" y="538164"/>
            <a:ext cx="73152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400" b="1" dirty="0">
                <a:solidFill>
                  <a:schemeClr val="accent3"/>
                </a:solidFill>
                <a:latin typeface="Arial" charset="0"/>
              </a:rPr>
              <a:t>ESTRUCTURA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38400" y="1600200"/>
            <a:ext cx="7315200" cy="301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es-ES" sz="4000" b="1" dirty="0">
              <a:latin typeface="Arial" charset="0"/>
            </a:endParaRPr>
          </a:p>
          <a:p>
            <a:pPr marL="571500" indent="-571500" algn="just">
              <a:buFont typeface="Wingdings" panose="05000000000000000000" pitchFamily="2" charset="2"/>
              <a:buChar char="q"/>
              <a:defRPr/>
            </a:pPr>
            <a:r>
              <a:rPr lang="es-ES" sz="4000" b="1" dirty="0">
                <a:latin typeface="Arial" charset="0"/>
              </a:rPr>
              <a:t> </a:t>
            </a:r>
            <a:r>
              <a:rPr lang="es-ES" sz="5000" dirty="0">
                <a:latin typeface="Arial" charset="0"/>
              </a:rPr>
              <a:t>Presentación</a:t>
            </a:r>
          </a:p>
          <a:p>
            <a:pPr marL="571500" indent="-571500" algn="just">
              <a:buFont typeface="Wingdings" panose="05000000000000000000" pitchFamily="2" charset="2"/>
              <a:buChar char="q"/>
              <a:defRPr/>
            </a:pPr>
            <a:r>
              <a:rPr lang="es-ES" sz="5000" dirty="0">
                <a:latin typeface="Arial" charset="0"/>
              </a:rPr>
              <a:t> Nudo </a:t>
            </a:r>
          </a:p>
          <a:p>
            <a:pPr marL="571500" indent="-571500" algn="just">
              <a:buFont typeface="Wingdings" panose="05000000000000000000" pitchFamily="2" charset="2"/>
              <a:buChar char="q"/>
              <a:defRPr/>
            </a:pPr>
            <a:r>
              <a:rPr lang="es-ES" sz="5000" dirty="0">
                <a:latin typeface="Arial" charset="0"/>
              </a:rPr>
              <a:t> Desenlace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325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38400" y="538163"/>
            <a:ext cx="7315200" cy="677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3800" b="1" dirty="0">
                <a:solidFill>
                  <a:schemeClr val="accent3"/>
                </a:solidFill>
                <a:latin typeface="Arial" charset="0"/>
              </a:rPr>
              <a:t>Narrador y punto de vista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38400" y="1600200"/>
            <a:ext cx="7315200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3200" b="1" dirty="0">
                <a:latin typeface="Arial" charset="0"/>
              </a:rPr>
              <a:t>Se puede narrar una historia</a:t>
            </a:r>
          </a:p>
          <a:p>
            <a:pPr eaLnBrk="1" hangingPunct="1">
              <a:defRPr/>
            </a:pPr>
            <a:endParaRPr lang="es-ES" sz="3200" b="1" dirty="0">
              <a:latin typeface="Arial" charset="0"/>
            </a:endParaRPr>
          </a:p>
          <a:p>
            <a:pPr eaLnBrk="1" hangingPunct="1">
              <a:defRPr/>
            </a:pPr>
            <a:r>
              <a:rPr lang="es-ES" sz="3200" b="1" dirty="0">
                <a:solidFill>
                  <a:schemeClr val="accent3"/>
                </a:solidFill>
                <a:latin typeface="Arial" charset="0"/>
              </a:rPr>
              <a:t>DESDE LA 3ª PERSONA</a:t>
            </a:r>
            <a:r>
              <a:rPr lang="es-ES" sz="3200" b="1" dirty="0">
                <a:latin typeface="Arial" charset="0"/>
              </a:rPr>
              <a:t>  Narrador omnisciente ( que todo lo sabe)</a:t>
            </a:r>
          </a:p>
          <a:p>
            <a:pPr eaLnBrk="1" hangingPunct="1">
              <a:defRPr/>
            </a:pPr>
            <a:endParaRPr lang="es-ES" sz="3200" b="1" dirty="0">
              <a:latin typeface="Arial" charset="0"/>
            </a:endParaRPr>
          </a:p>
          <a:p>
            <a:pPr eaLnBrk="1" hangingPunct="1">
              <a:defRPr/>
            </a:pPr>
            <a:r>
              <a:rPr lang="es-ES" sz="3200" b="1" dirty="0">
                <a:solidFill>
                  <a:schemeClr val="accent3"/>
                </a:solidFill>
                <a:latin typeface="Arial" charset="0"/>
              </a:rPr>
              <a:t>DESDE LA 1 ª PERSONA</a:t>
            </a:r>
            <a:r>
              <a:rPr lang="es-ES" sz="3200" dirty="0">
                <a:latin typeface="Arial" charset="0"/>
              </a:rPr>
              <a:t/>
            </a:r>
            <a:br>
              <a:rPr lang="es-ES" sz="3200" dirty="0">
                <a:latin typeface="Arial" charset="0"/>
              </a:rPr>
            </a:br>
            <a:r>
              <a:rPr lang="es-ES" sz="3200" b="1" dirty="0">
                <a:latin typeface="Arial" charset="0"/>
              </a:rPr>
              <a:t>Narrador protagonista</a:t>
            </a:r>
          </a:p>
          <a:p>
            <a:pPr eaLnBrk="1" hangingPunct="1">
              <a:defRPr/>
            </a:pPr>
            <a:endParaRPr lang="es-ES" sz="3200" b="1" dirty="0">
              <a:latin typeface="Arial" charset="0"/>
            </a:endParaRPr>
          </a:p>
          <a:p>
            <a:pPr algn="just" eaLnBrk="1" hangingPunct="1">
              <a:defRPr/>
            </a:pPr>
            <a:endParaRPr lang="es-ES" sz="3800" dirty="0">
              <a:latin typeface="Arial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1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-228600"/>
            <a:ext cx="9407525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1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1"/>
            <a:ext cx="6875463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899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1 Imagen" descr="cronica-de-una-muerte-anunciada-1ra-edicion-garcia-marquez-3431-MLA4847509874_082013-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210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321" y="1833317"/>
            <a:ext cx="10515600" cy="1325563"/>
          </a:xfrm>
        </p:spPr>
        <p:txBody>
          <a:bodyPr/>
          <a:lstStyle/>
          <a:p>
            <a:r>
              <a:rPr lang="es-AR" dirty="0" smtClean="0"/>
              <a:t>ESTRUCTURAS TEXTUALES BÁSICAS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45395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CuadroTexto"/>
          <p:cNvSpPr txBox="1">
            <a:spLocks noChangeArrowheads="1"/>
          </p:cNvSpPr>
          <p:nvPr/>
        </p:nvSpPr>
        <p:spPr bwMode="auto">
          <a:xfrm>
            <a:off x="2438400" y="538164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TEXTOS ARGUMENTATIVOS</a:t>
            </a:r>
          </a:p>
        </p:txBody>
      </p:sp>
      <p:sp>
        <p:nvSpPr>
          <p:cNvPr id="91139" name="2 CuadroTexto"/>
          <p:cNvSpPr txBox="1">
            <a:spLocks noChangeArrowheads="1"/>
          </p:cNvSpPr>
          <p:nvPr/>
        </p:nvSpPr>
        <p:spPr bwMode="auto">
          <a:xfrm>
            <a:off x="2438400" y="1600200"/>
            <a:ext cx="7315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ES" sz="3400" dirty="0">
                <a:latin typeface="Arial" charset="0"/>
              </a:rPr>
              <a:t>La finalidad del autor puede ser </a:t>
            </a: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probar o demostrar</a:t>
            </a:r>
            <a:r>
              <a:rPr lang="es-ES" sz="3400" dirty="0">
                <a:latin typeface="Arial" charset="0"/>
              </a:rPr>
              <a:t> una idea (o tesis), </a:t>
            </a: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refutar</a:t>
            </a:r>
            <a:r>
              <a:rPr lang="es-ES" sz="3400" dirty="0">
                <a:latin typeface="Arial" charset="0"/>
              </a:rPr>
              <a:t> la contraria o bien </a:t>
            </a: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persuadir o disuadir</a:t>
            </a:r>
            <a:r>
              <a:rPr lang="es-ES" sz="3400" dirty="0">
                <a:latin typeface="Arial" charset="0"/>
              </a:rPr>
              <a:t> al receptor sobre determinados comportamientos, hechos o ideas.</a:t>
            </a:r>
          </a:p>
          <a:p>
            <a:pPr algn="just" eaLnBrk="1" hangingPunct="1">
              <a:defRPr/>
            </a:pPr>
            <a:endParaRPr lang="es-ES" sz="34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Responden a la pregunta </a:t>
            </a: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¿qué pienso y por qué lo creo?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3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CuadroTexto"/>
          <p:cNvSpPr txBox="1">
            <a:spLocks noChangeArrowheads="1"/>
          </p:cNvSpPr>
          <p:nvPr/>
        </p:nvSpPr>
        <p:spPr bwMode="auto">
          <a:xfrm>
            <a:off x="2438400" y="538164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TEXTOS ARGUMENTATIVOS</a:t>
            </a:r>
          </a:p>
        </p:txBody>
      </p:sp>
      <p:sp>
        <p:nvSpPr>
          <p:cNvPr id="91139" name="2 CuadroTexto"/>
          <p:cNvSpPr txBox="1">
            <a:spLocks noChangeArrowheads="1"/>
          </p:cNvSpPr>
          <p:nvPr/>
        </p:nvSpPr>
        <p:spPr bwMode="auto">
          <a:xfrm>
            <a:off x="2438400" y="1600200"/>
            <a:ext cx="73152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ESTRUCTURA</a:t>
            </a:r>
          </a:p>
          <a:p>
            <a:pPr algn="just" eaLnBrk="1" hangingPunct="1">
              <a:defRPr/>
            </a:pPr>
            <a:endParaRPr lang="es-ES" sz="34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TESIS: </a:t>
            </a:r>
            <a:r>
              <a:rPr lang="es-ES" sz="3400" dirty="0">
                <a:latin typeface="Arial" charset="0"/>
              </a:rPr>
              <a:t>es la idea que se pretende defender	o rebatir.</a:t>
            </a:r>
          </a:p>
          <a:p>
            <a:pPr algn="just" eaLnBrk="1" hangingPunct="1">
              <a:defRPr/>
            </a:pPr>
            <a:endParaRPr lang="es-ES" sz="14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ARGUMENTOS: </a:t>
            </a:r>
            <a:r>
              <a:rPr lang="es-ES" sz="3400" dirty="0">
                <a:latin typeface="Arial" charset="0"/>
              </a:rPr>
              <a:t>son las razones que apoyan la tesis.</a:t>
            </a:r>
          </a:p>
          <a:p>
            <a:pPr algn="just" eaLnBrk="1" hangingPunct="1">
              <a:defRPr/>
            </a:pPr>
            <a:endParaRPr lang="es-ES" sz="1400" b="1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34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CONCLUSIÓN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0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2 CuadroTexto"/>
          <p:cNvSpPr txBox="1">
            <a:spLocks noChangeArrowheads="1"/>
          </p:cNvSpPr>
          <p:nvPr/>
        </p:nvSpPr>
        <p:spPr bwMode="auto">
          <a:xfrm>
            <a:off x="2438400" y="1"/>
            <a:ext cx="7437438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defRPr/>
            </a:pPr>
            <a:endParaRPr lang="es-ES" sz="2800" b="1" dirty="0">
              <a:latin typeface="Arial" charset="0"/>
            </a:endParaRPr>
          </a:p>
          <a:p>
            <a:pPr lvl="1" algn="ctr" eaLnBrk="1" hangingPunct="1">
              <a:defRPr/>
            </a:pP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TESIS</a:t>
            </a:r>
          </a:p>
          <a:p>
            <a:pPr lvl="1" algn="just" eaLnBrk="1" hangingPunct="1">
              <a:defRPr/>
            </a:pPr>
            <a:r>
              <a:rPr lang="es-ES" sz="3600" dirty="0">
                <a:solidFill>
                  <a:srgbClr val="7030A0"/>
                </a:solidFill>
                <a:latin typeface="Arial" charset="0"/>
              </a:rPr>
              <a:t> </a:t>
            </a:r>
          </a:p>
          <a:p>
            <a:pPr algn="just" eaLnBrk="1" hangingPunct="1">
              <a:defRPr/>
            </a:pPr>
            <a:r>
              <a:rPr lang="es-ES" sz="2800" dirty="0">
                <a:latin typeface="Arial" charset="0"/>
              </a:rPr>
              <a:t> - </a:t>
            </a:r>
            <a:r>
              <a:rPr lang="es-ES" sz="3400" dirty="0">
                <a:latin typeface="Arial" charset="0"/>
              </a:rPr>
              <a:t>Tienen que ser oraciones completas, con sentido y sintácticamente correctas.</a:t>
            </a:r>
          </a:p>
          <a:p>
            <a:pPr algn="just" eaLnBrk="1" hangingPunct="1">
              <a:defRPr/>
            </a:pPr>
            <a:r>
              <a:rPr lang="es-ES" sz="3400" dirty="0">
                <a:latin typeface="Arial" charset="0"/>
              </a:rPr>
              <a:t> </a:t>
            </a:r>
          </a:p>
          <a:p>
            <a:pPr algn="just" eaLnBrk="1" hangingPunct="1">
              <a:buFontTx/>
              <a:buChar char="-"/>
              <a:defRPr/>
            </a:pPr>
            <a:r>
              <a:rPr lang="es-ES" sz="3400" dirty="0">
                <a:latin typeface="Arial" charset="0"/>
              </a:rPr>
              <a:t>Tienen que estar escritas de modo afirmativo.</a:t>
            </a:r>
          </a:p>
          <a:p>
            <a:pPr algn="just" eaLnBrk="1" hangingPunct="1">
              <a:defRPr/>
            </a:pPr>
            <a:endParaRPr lang="es-ES" sz="3400" dirty="0">
              <a:latin typeface="Arial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es-ES" sz="3400" dirty="0">
                <a:latin typeface="Arial" charset="0"/>
              </a:rPr>
              <a:t> Tienen que aparecer las palabras claves de la argumentación.</a:t>
            </a:r>
          </a:p>
          <a:p>
            <a:pPr lvl="1" eaLnBrk="1" hangingPunct="1">
              <a:defRPr/>
            </a:pPr>
            <a:endParaRPr lang="es-ES" sz="3400" dirty="0">
              <a:latin typeface="Arial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0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CuadroTexto"/>
          <p:cNvSpPr txBox="1">
            <a:spLocks noChangeArrowheads="1"/>
          </p:cNvSpPr>
          <p:nvPr/>
        </p:nvSpPr>
        <p:spPr bwMode="auto">
          <a:xfrm>
            <a:off x="2438400" y="538164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ARGUMENTOS</a:t>
            </a:r>
          </a:p>
        </p:txBody>
      </p:sp>
      <p:sp>
        <p:nvSpPr>
          <p:cNvPr id="121859" name="2 CuadroTexto"/>
          <p:cNvSpPr txBox="1">
            <a:spLocks noChangeArrowheads="1"/>
          </p:cNvSpPr>
          <p:nvPr/>
        </p:nvSpPr>
        <p:spPr bwMode="auto">
          <a:xfrm>
            <a:off x="1797050" y="1600200"/>
            <a:ext cx="8351838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800">
                <a:latin typeface="Arial" panose="020B0604020202020204" pitchFamily="34" charset="0"/>
              </a:rPr>
              <a:t>Los argumentos empleados pueden ser: 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800" b="1">
                <a:latin typeface="Arial" panose="020B0604020202020204" pitchFamily="34" charset="0"/>
              </a:rPr>
              <a:t>Argumentos racionales</a:t>
            </a:r>
            <a:r>
              <a:rPr lang="es-ES" altLang="es-ES" sz="2800">
                <a:latin typeface="Arial" panose="020B0604020202020204" pitchFamily="34" charset="0"/>
              </a:rPr>
              <a:t>: Se basan en ideas y verdades aceptadas por todos.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800" b="1">
                <a:latin typeface="Arial" panose="020B0604020202020204" pitchFamily="34" charset="0"/>
              </a:rPr>
              <a:t>Argumentos de hecho</a:t>
            </a:r>
            <a:r>
              <a:rPr lang="es-ES" altLang="es-ES" sz="2800">
                <a:latin typeface="Arial" panose="020B0604020202020204" pitchFamily="34" charset="0"/>
              </a:rPr>
              <a:t>: Se basan en pruebas comprobables.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800" b="1">
                <a:latin typeface="Arial" panose="020B0604020202020204" pitchFamily="34" charset="0"/>
              </a:rPr>
              <a:t>Argumentos de ejemplificación</a:t>
            </a:r>
            <a:r>
              <a:rPr lang="es-ES" altLang="es-ES" sz="2800">
                <a:latin typeface="Arial" panose="020B0604020202020204" pitchFamily="34" charset="0"/>
              </a:rPr>
              <a:t>: Se basan en ejemplos concretos.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800" b="1">
                <a:latin typeface="Arial" panose="020B0604020202020204" pitchFamily="34" charset="0"/>
              </a:rPr>
              <a:t>Argumentos de autoridad</a:t>
            </a:r>
            <a:r>
              <a:rPr lang="es-ES" altLang="es-ES" sz="2800">
                <a:latin typeface="Arial" panose="020B0604020202020204" pitchFamily="34" charset="0"/>
              </a:rPr>
              <a:t>: </a:t>
            </a:r>
            <a:r>
              <a:rPr lang="es-ES" altLang="es-ES" sz="2600">
                <a:latin typeface="Arial" panose="020B0604020202020204" pitchFamily="34" charset="0"/>
              </a:rPr>
              <a:t>Se basan en la opinión de una persona de reconocido prestigio.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" altLang="es-ES" sz="2800" b="1">
                <a:latin typeface="Arial" panose="020B0604020202020204" pitchFamily="34" charset="0"/>
              </a:rPr>
              <a:t>Argumentos que apelan a los sentimientos</a:t>
            </a:r>
            <a:r>
              <a:rPr lang="es-ES" altLang="es-ES" sz="2800">
                <a:latin typeface="Arial" panose="020B0604020202020204" pitchFamily="34" charset="0"/>
              </a:rPr>
              <a:t>. se pretende halagar, despertar compasión, ternura, odio…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39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CuadroTexto"/>
          <p:cNvSpPr txBox="1">
            <a:spLocks noChangeArrowheads="1"/>
          </p:cNvSpPr>
          <p:nvPr/>
        </p:nvSpPr>
        <p:spPr bwMode="auto">
          <a:xfrm>
            <a:off x="2438400" y="538164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EJEMPLO</a:t>
            </a:r>
          </a:p>
        </p:txBody>
      </p:sp>
      <p:sp>
        <p:nvSpPr>
          <p:cNvPr id="122883" name="2 CuadroTexto"/>
          <p:cNvSpPr txBox="1">
            <a:spLocks noChangeArrowheads="1"/>
          </p:cNvSpPr>
          <p:nvPr/>
        </p:nvSpPr>
        <p:spPr bwMode="auto">
          <a:xfrm>
            <a:off x="1797050" y="1600200"/>
            <a:ext cx="8351838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800">
                <a:latin typeface="Arial" panose="020B0604020202020204" pitchFamily="34" charset="0"/>
              </a:rPr>
              <a:t>“POR UN AMBIENTE MEJOR, CADA COSA A SU CONTENEDOR”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5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600">
                <a:latin typeface="Arial" panose="020B0604020202020204" pitchFamily="34" charset="0"/>
              </a:rPr>
              <a:t>¿Sabías que en nuestro país la presencia de desechos sólidos ha ido en continuo aumento, encontrándose entre los países generadores de más basura per cápita, 62% de origen doméstico y 38% de origen industrial (BIOMA, 1991)? Se estima que, en promedio, cada persona produce 1 Kg de basura por día. Si se agregan los residuos de comercios, hospitales y servicios, la cantidad aumenta en 25-50%, y alcanza hasta 1,5 kg por persona/día. ¡Debemos hacer algo al respecto!”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2800">
              <a:latin typeface="Arial" panose="020B0604020202020204" pitchFamily="34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6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CuadroTexto"/>
          <p:cNvSpPr txBox="1">
            <a:spLocks noChangeArrowheads="1"/>
          </p:cNvSpPr>
          <p:nvPr/>
        </p:nvSpPr>
        <p:spPr bwMode="auto">
          <a:xfrm>
            <a:off x="2438400" y="538164"/>
            <a:ext cx="73152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4400" b="1">
                <a:solidFill>
                  <a:schemeClr val="accent2"/>
                </a:solidFill>
                <a:latin typeface="Arial" panose="020B0604020202020204" pitchFamily="34" charset="0"/>
              </a:rPr>
              <a:t>TEXTOS DESCRIPTIVOS</a:t>
            </a:r>
          </a:p>
        </p:txBody>
      </p:sp>
      <p:sp>
        <p:nvSpPr>
          <p:cNvPr id="91139" name="2 CuadroTexto"/>
          <p:cNvSpPr txBox="1">
            <a:spLocks noChangeArrowheads="1"/>
          </p:cNvSpPr>
          <p:nvPr/>
        </p:nvSpPr>
        <p:spPr bwMode="auto">
          <a:xfrm>
            <a:off x="2438400" y="1600201"/>
            <a:ext cx="7315200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ES" sz="4800" dirty="0">
                <a:latin typeface="Arial" charset="0"/>
              </a:rPr>
              <a:t>Describir es </a:t>
            </a:r>
            <a:r>
              <a:rPr lang="es-ES" sz="4800" b="1" dirty="0">
                <a:solidFill>
                  <a:schemeClr val="accent2"/>
                </a:solidFill>
                <a:latin typeface="Arial" charset="0"/>
              </a:rPr>
              <a:t>representar la realidad mediante palabras.</a:t>
            </a:r>
          </a:p>
          <a:p>
            <a:pPr algn="just" eaLnBrk="1" hangingPunct="1">
              <a:defRPr/>
            </a:pPr>
            <a:endParaRPr lang="es-ES" sz="4000" b="1" dirty="0">
              <a:solidFill>
                <a:schemeClr val="accent2"/>
              </a:solidFill>
              <a:latin typeface="Arial" charset="0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s-E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Descripción Técnica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s-E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Descripción Literaria</a:t>
            </a:r>
            <a:endParaRPr lang="es-ES" sz="46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39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CuadroTexto"/>
          <p:cNvSpPr txBox="1">
            <a:spLocks noChangeArrowheads="1"/>
          </p:cNvSpPr>
          <p:nvPr/>
        </p:nvSpPr>
        <p:spPr bwMode="auto">
          <a:xfrm>
            <a:off x="2438400" y="538163"/>
            <a:ext cx="7315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4800" b="1">
                <a:solidFill>
                  <a:schemeClr val="accent2"/>
                </a:solidFill>
                <a:latin typeface="Arial" panose="020B0604020202020204" pitchFamily="34" charset="0"/>
              </a:rPr>
              <a:t>Descripción Técnica</a:t>
            </a:r>
          </a:p>
        </p:txBody>
      </p:sp>
      <p:sp>
        <p:nvSpPr>
          <p:cNvPr id="91139" name="2 CuadroTexto"/>
          <p:cNvSpPr txBox="1">
            <a:spLocks noChangeArrowheads="1"/>
          </p:cNvSpPr>
          <p:nvPr/>
        </p:nvSpPr>
        <p:spPr bwMode="auto">
          <a:xfrm>
            <a:off x="2438400" y="1600201"/>
            <a:ext cx="73152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es-ES" sz="2200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4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Características:</a:t>
            </a:r>
          </a:p>
          <a:p>
            <a:pPr algn="just" eaLnBrk="1" hangingPunct="1">
              <a:defRPr/>
            </a:pPr>
            <a:endParaRPr lang="es-ES" sz="15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s-ES" sz="3600" dirty="0">
                <a:latin typeface="Arial" charset="0"/>
              </a:rPr>
              <a:t>Tendencia a la </a:t>
            </a:r>
            <a:r>
              <a:rPr lang="es-ES" sz="3600" b="1" dirty="0">
                <a:latin typeface="Arial" charset="0"/>
              </a:rPr>
              <a:t>objetividad</a:t>
            </a:r>
          </a:p>
          <a:p>
            <a:pPr eaLnBrk="1" hangingPunct="1">
              <a:defRPr/>
            </a:pPr>
            <a:endParaRPr lang="es-ES" sz="1300" dirty="0">
              <a:latin typeface="Arial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s-ES" sz="3600" b="1" dirty="0">
                <a:latin typeface="Arial" charset="0"/>
              </a:rPr>
              <a:t>Lenguaje denotativo</a:t>
            </a:r>
            <a:r>
              <a:rPr lang="es-ES" sz="3600" dirty="0">
                <a:latin typeface="Arial" charset="0"/>
              </a:rPr>
              <a:t> </a:t>
            </a:r>
          </a:p>
          <a:p>
            <a:pPr eaLnBrk="1" hangingPunct="1">
              <a:defRPr/>
            </a:pPr>
            <a:r>
              <a:rPr lang="es-ES" sz="3600" dirty="0">
                <a:latin typeface="Arial" charset="0"/>
              </a:rPr>
              <a:t>(abundancia de tecnicismos, adjetivos especificativos)</a:t>
            </a:r>
          </a:p>
          <a:p>
            <a:pPr eaLnBrk="1" hangingPunct="1">
              <a:defRPr/>
            </a:pPr>
            <a:endParaRPr lang="es-ES" sz="1300" dirty="0">
              <a:latin typeface="Arial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s-ES" sz="3600" b="1" dirty="0">
                <a:latin typeface="Arial" charset="0"/>
              </a:rPr>
              <a:t>Ordenación</a:t>
            </a:r>
            <a:r>
              <a:rPr lang="es-ES" sz="3600" dirty="0">
                <a:latin typeface="Arial" charset="0"/>
              </a:rPr>
              <a:t> lógica</a:t>
            </a:r>
          </a:p>
          <a:p>
            <a:pPr algn="just" eaLnBrk="1" hangingPunct="1">
              <a:defRPr/>
            </a:pPr>
            <a:endParaRPr lang="es-ES" sz="46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600200"/>
            <a:ext cx="7315200" cy="0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7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87414"/>
            <a:ext cx="9144000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120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CuadroTexto"/>
          <p:cNvSpPr txBox="1">
            <a:spLocks noChangeArrowheads="1"/>
          </p:cNvSpPr>
          <p:nvPr/>
        </p:nvSpPr>
        <p:spPr bwMode="auto">
          <a:xfrm>
            <a:off x="2438400" y="538163"/>
            <a:ext cx="7315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4800" b="1">
                <a:solidFill>
                  <a:schemeClr val="accent2"/>
                </a:solidFill>
                <a:latin typeface="Arial" panose="020B0604020202020204" pitchFamily="34" charset="0"/>
              </a:rPr>
              <a:t>Descripción Literaria</a:t>
            </a:r>
          </a:p>
        </p:txBody>
      </p:sp>
      <p:sp>
        <p:nvSpPr>
          <p:cNvPr id="91139" name="2 CuadroTexto"/>
          <p:cNvSpPr txBox="1">
            <a:spLocks noChangeArrowheads="1"/>
          </p:cNvSpPr>
          <p:nvPr/>
        </p:nvSpPr>
        <p:spPr bwMode="auto">
          <a:xfrm>
            <a:off x="2438400" y="1600201"/>
            <a:ext cx="7315200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es-ES" sz="2200" b="1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4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Características:</a:t>
            </a:r>
          </a:p>
          <a:p>
            <a:pPr algn="just" eaLnBrk="1" hangingPunct="1">
              <a:defRPr/>
            </a:pPr>
            <a:endParaRPr lang="es-ES" sz="15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s-ES" sz="3800" b="1" dirty="0">
                <a:latin typeface="Arial" charset="0"/>
              </a:rPr>
              <a:t>Lenguaje connotativo</a:t>
            </a:r>
          </a:p>
          <a:p>
            <a:pPr eaLnBrk="1" hangingPunct="1">
              <a:defRPr/>
            </a:pPr>
            <a:endParaRPr lang="es-ES" sz="1200" b="1" dirty="0">
              <a:latin typeface="Arial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s-ES" sz="3800" dirty="0">
                <a:latin typeface="Arial" charset="0"/>
              </a:rPr>
              <a:t>Uso de </a:t>
            </a:r>
            <a:r>
              <a:rPr lang="es-ES" sz="3800" b="1" dirty="0">
                <a:latin typeface="Arial" charset="0"/>
              </a:rPr>
              <a:t>adjetivos explicativos</a:t>
            </a:r>
          </a:p>
          <a:p>
            <a:pPr eaLnBrk="1" hangingPunct="1">
              <a:defRPr/>
            </a:pPr>
            <a:endParaRPr lang="es-ES" sz="1200" b="1" dirty="0">
              <a:latin typeface="Arial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s-ES" sz="3800" dirty="0">
                <a:latin typeface="Arial" charset="0"/>
              </a:rPr>
              <a:t>Abundantes</a:t>
            </a:r>
            <a:r>
              <a:rPr lang="es-ES" sz="3600" b="1" dirty="0">
                <a:latin typeface="Arial" charset="0"/>
              </a:rPr>
              <a:t> </a:t>
            </a:r>
            <a:r>
              <a:rPr lang="es-ES" sz="3800" b="1" dirty="0">
                <a:latin typeface="Arial" charset="0"/>
              </a:rPr>
              <a:t>figuras retóricas</a:t>
            </a:r>
          </a:p>
          <a:p>
            <a:pPr eaLnBrk="1" hangingPunct="1">
              <a:defRPr/>
            </a:pPr>
            <a:endParaRPr lang="es-ES" sz="1200" b="1" dirty="0">
              <a:latin typeface="Arial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s-ES" sz="3800" b="1" dirty="0">
                <a:latin typeface="Arial" charset="0"/>
              </a:rPr>
              <a:t>Riqueza de vocabulario: </a:t>
            </a:r>
            <a:r>
              <a:rPr lang="es-ES" sz="3800" dirty="0">
                <a:latin typeface="Arial" charset="0"/>
              </a:rPr>
              <a:t>adjetivos, sustantivos, adverbios</a:t>
            </a:r>
            <a:endParaRPr lang="es-ES" sz="3600" dirty="0">
              <a:latin typeface="Arial" charset="0"/>
            </a:endParaRPr>
          </a:p>
          <a:p>
            <a:pPr algn="just" eaLnBrk="1" hangingPunct="1">
              <a:defRPr/>
            </a:pPr>
            <a:endParaRPr lang="es-ES" sz="46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cxnSp>
        <p:nvCxnSpPr>
          <p:cNvPr id="5" name="4 Conector recto"/>
          <p:cNvCxnSpPr/>
          <p:nvPr/>
        </p:nvCxnSpPr>
        <p:spPr>
          <a:xfrm>
            <a:off x="2438400" y="1600200"/>
            <a:ext cx="7315200" cy="0"/>
          </a:xfrm>
          <a:prstGeom prst="line">
            <a:avLst/>
          </a:prstGeom>
          <a:ln w="539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69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9151938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945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5 Imagen" descr="h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61976"/>
            <a:ext cx="52578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5" name="6 Imagen" descr="h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0"/>
            <a:ext cx="29876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6" name="7 Imagen" descr="h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3605214"/>
            <a:ext cx="3600450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7" name="8 CuadroTexto"/>
          <p:cNvSpPr txBox="1">
            <a:spLocks noChangeArrowheads="1"/>
          </p:cNvSpPr>
          <p:nvPr/>
        </p:nvSpPr>
        <p:spPr bwMode="auto">
          <a:xfrm>
            <a:off x="2438400" y="4548189"/>
            <a:ext cx="462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>
              <a:latin typeface="Arial" panose="020B0604020202020204" pitchFamily="34" charset="0"/>
            </a:endParaRPr>
          </a:p>
        </p:txBody>
      </p:sp>
      <p:sp>
        <p:nvSpPr>
          <p:cNvPr id="105478" name="9 CuadroTexto"/>
          <p:cNvSpPr txBox="1">
            <a:spLocks noChangeArrowheads="1"/>
          </p:cNvSpPr>
          <p:nvPr/>
        </p:nvSpPr>
        <p:spPr bwMode="auto">
          <a:xfrm>
            <a:off x="2438400" y="4348164"/>
            <a:ext cx="46291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3400" b="1">
                <a:latin typeface="Arial" panose="020B0604020202020204" pitchFamily="34" charset="0"/>
              </a:rPr>
              <a:t>Para qué sirven?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3400" b="1">
                <a:latin typeface="Arial" panose="020B0604020202020204" pitchFamily="34" charset="0"/>
              </a:rPr>
              <a:t>En qué se utilizan?</a:t>
            </a:r>
          </a:p>
        </p:txBody>
      </p:sp>
    </p:spTree>
    <p:extLst>
      <p:ext uri="{BB962C8B-B14F-4D97-AF65-F5344CB8AC3E}">
        <p14:creationId xmlns:p14="http://schemas.microsoft.com/office/powerpoint/2010/main" val="107726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438400" y="538164"/>
            <a:ext cx="73152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4000" b="1" dirty="0">
                <a:solidFill>
                  <a:schemeClr val="accent5"/>
                </a:solidFill>
                <a:latin typeface="Arial" charset="0"/>
              </a:rPr>
              <a:t>TEXTOS EXPOSITIVOS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38400" y="1600201"/>
            <a:ext cx="7315200" cy="1878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s-ES" sz="4000" b="1" dirty="0">
                <a:latin typeface="Arial" charset="0"/>
              </a:rPr>
              <a:t>Tiene como objetivo </a:t>
            </a:r>
            <a:r>
              <a:rPr lang="es-ES" sz="4000" b="1" dirty="0">
                <a:solidFill>
                  <a:schemeClr val="accent5"/>
                </a:solidFill>
                <a:latin typeface="Arial" charset="0"/>
              </a:rPr>
              <a:t>informar</a:t>
            </a:r>
            <a:r>
              <a:rPr lang="es-ES" sz="4000" b="1" dirty="0">
                <a:latin typeface="Arial" charset="0"/>
              </a:rPr>
              <a:t> y </a:t>
            </a:r>
            <a:r>
              <a:rPr lang="es-ES" sz="4000" b="1" dirty="0">
                <a:solidFill>
                  <a:schemeClr val="accent5"/>
                </a:solidFill>
                <a:latin typeface="Arial" charset="0"/>
              </a:rPr>
              <a:t>difundir</a:t>
            </a:r>
            <a:r>
              <a:rPr lang="es-ES" sz="4000" b="1" dirty="0">
                <a:latin typeface="Arial" charset="0"/>
              </a:rPr>
              <a:t> conocimientos.</a:t>
            </a:r>
          </a:p>
          <a:p>
            <a:pPr algn="just" eaLnBrk="1" hangingPunct="1">
              <a:defRPr/>
            </a:pPr>
            <a:endParaRPr lang="es-ES" sz="3600" b="1" dirty="0">
              <a:latin typeface="Arial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438400" y="3429000"/>
            <a:ext cx="7315200" cy="2554288"/>
          </a:xfrm>
          <a:prstGeom prst="rect">
            <a:avLst/>
          </a:prstGeom>
          <a:noFill/>
          <a:ln w="92075"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" sz="3200" b="1" dirty="0">
                <a:latin typeface="Arial" charset="0"/>
              </a:rPr>
              <a:t>Los textos expositivo-explicativos tienen dos funciones: </a:t>
            </a:r>
            <a:r>
              <a:rPr lang="es-ES" sz="3200" b="1" dirty="0">
                <a:solidFill>
                  <a:schemeClr val="accent5"/>
                </a:solidFill>
                <a:latin typeface="Arial" charset="0"/>
              </a:rPr>
              <a:t>hacer comprender un conocimiento </a:t>
            </a:r>
            <a:r>
              <a:rPr lang="es-ES" sz="3200" b="1" dirty="0">
                <a:latin typeface="Arial" charset="0"/>
              </a:rPr>
              <a:t>o </a:t>
            </a:r>
            <a:r>
              <a:rPr lang="es-ES" sz="3200" b="1" dirty="0">
                <a:solidFill>
                  <a:schemeClr val="accent5"/>
                </a:solidFill>
                <a:latin typeface="Arial" charset="0"/>
              </a:rPr>
              <a:t>demostrar que se tiene ese conocimiento</a:t>
            </a:r>
            <a:r>
              <a:rPr lang="es-ES" sz="3200" b="1" dirty="0">
                <a:latin typeface="Arial" charset="0"/>
              </a:rPr>
              <a:t>.</a:t>
            </a:r>
            <a:endParaRPr lang="es-ES" sz="3200" b="1" dirty="0">
              <a:solidFill>
                <a:schemeClr val="accent5">
                  <a:lumMod val="50000"/>
                </a:schemeClr>
              </a:solidFill>
              <a:latin typeface="Arial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2438400" y="1246188"/>
            <a:ext cx="7315200" cy="0"/>
          </a:xfrm>
          <a:prstGeom prst="line">
            <a:avLst/>
          </a:prstGeom>
          <a:ln w="53975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1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340</Words>
  <Application>Microsoft Office PowerPoint</Application>
  <PresentationFormat>Panorámica</PresentationFormat>
  <Paragraphs>88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Wingdings</vt:lpstr>
      <vt:lpstr>Tema de Office</vt:lpstr>
      <vt:lpstr>Licenciatura en Ciencias de la Computación </vt:lpstr>
      <vt:lpstr>ESTRUCTURAS TEXTUALES BÁSICAS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Licenciatura en Ciencias de la Computación </dc:title>
  <dc:creator>eleo</dc:creator>
  <cp:lastModifiedBy>eleo</cp:lastModifiedBy>
  <cp:revision>2</cp:revision>
  <dcterms:created xsi:type="dcterms:W3CDTF">2020-04-27T20:21:37Z</dcterms:created>
  <dcterms:modified xsi:type="dcterms:W3CDTF">2021-05-10T14:26:32Z</dcterms:modified>
</cp:coreProperties>
</file>