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isósceles">
            <a:extLst>
              <a:ext uri="{FF2B5EF4-FFF2-40B4-BE49-F238E27FC236}">
                <a16:creationId xmlns:a16="http://schemas.microsoft.com/office/drawing/2014/main" id="{CC4432D5-C448-45B4-9481-F6D8CA535EE3}"/>
              </a:ext>
            </a:extLst>
          </p:cNvPr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5" name="27 Marcador de fecha">
            <a:extLst>
              <a:ext uri="{FF2B5EF4-FFF2-40B4-BE49-F238E27FC236}">
                <a16:creationId xmlns:a16="http://schemas.microsoft.com/office/drawing/2014/main" id="{136B6083-78FD-4B2A-B2C0-C98659ED0F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8EBEDD1F-36EF-4D22-B22E-D97DAFA9FA90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6" name="16 Marcador de pie de página">
            <a:extLst>
              <a:ext uri="{FF2B5EF4-FFF2-40B4-BE49-F238E27FC236}">
                <a16:creationId xmlns:a16="http://schemas.microsoft.com/office/drawing/2014/main" id="{D0C49B75-2DB6-48F5-8B77-23F8430B5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8 Marcador de número de diapositiva">
            <a:extLst>
              <a:ext uri="{FF2B5EF4-FFF2-40B4-BE49-F238E27FC236}">
                <a16:creationId xmlns:a16="http://schemas.microsoft.com/office/drawing/2014/main" id="{09C07366-0A9A-4241-8AF4-17320D0E2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>
              <a:defRPr sz="1300">
                <a:solidFill>
                  <a:srgbClr val="FFFFFF"/>
                </a:solidFill>
              </a:defRPr>
            </a:lvl1pPr>
          </a:lstStyle>
          <a:p>
            <a:fld id="{960F24C2-09E6-4C45-BC4C-31660BBF98D7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165118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>
            <a:extLst>
              <a:ext uri="{FF2B5EF4-FFF2-40B4-BE49-F238E27FC236}">
                <a16:creationId xmlns:a16="http://schemas.microsoft.com/office/drawing/2014/main" id="{6B184C81-EB50-4C74-AA64-A2F188BA0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46616-5F28-4AE9-B55F-FED8166F63EC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5" name="2 Marcador de pie de página">
            <a:extLst>
              <a:ext uri="{FF2B5EF4-FFF2-40B4-BE49-F238E27FC236}">
                <a16:creationId xmlns:a16="http://schemas.microsoft.com/office/drawing/2014/main" id="{56662908-4FC7-40DE-88BE-BAD0DD662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>
            <a:extLst>
              <a:ext uri="{FF2B5EF4-FFF2-40B4-BE49-F238E27FC236}">
                <a16:creationId xmlns:a16="http://schemas.microsoft.com/office/drawing/2014/main" id="{B5182721-2DAC-4DE8-9E93-F26C5EEF5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E26D1-526E-40FF-B318-F1AFCC9076F6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16815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13 Marcador de fecha">
            <a:extLst>
              <a:ext uri="{FF2B5EF4-FFF2-40B4-BE49-F238E27FC236}">
                <a16:creationId xmlns:a16="http://schemas.microsoft.com/office/drawing/2014/main" id="{74D5478D-F6FB-41BE-BF55-F9D050015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2CC1D-EA0E-4BDF-A483-2A0828463F43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5" name="2 Marcador de pie de página">
            <a:extLst>
              <a:ext uri="{FF2B5EF4-FFF2-40B4-BE49-F238E27FC236}">
                <a16:creationId xmlns:a16="http://schemas.microsoft.com/office/drawing/2014/main" id="{4657A993-4937-4268-A7B8-0ACFAEA09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>
            <a:extLst>
              <a:ext uri="{FF2B5EF4-FFF2-40B4-BE49-F238E27FC236}">
                <a16:creationId xmlns:a16="http://schemas.microsoft.com/office/drawing/2014/main" id="{8CCEDC9A-D008-4488-87AB-F89E0D7E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24496-C4E6-4EEA-87E6-784DAC5E6237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102329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D58A030D-8728-458E-A0C4-53C5CD1C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69A77-4A81-49E7-AD36-1052FBED4836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B73F1FE-DCA1-4972-95F3-8D6E43476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130EDFC0-0F21-416D-B102-E9D0626FB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B1DCC-5309-4F4A-806C-FCA3F4618AD9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374892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rectángulo">
            <a:extLst>
              <a:ext uri="{FF2B5EF4-FFF2-40B4-BE49-F238E27FC236}">
                <a16:creationId xmlns:a16="http://schemas.microsoft.com/office/drawing/2014/main" id="{A7D7707D-69CF-48F9-9319-00CBEEDDAC87}"/>
              </a:ext>
            </a:extLst>
          </p:cNvPr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1 Triángulo isósceles">
            <a:extLst>
              <a:ext uri="{FF2B5EF4-FFF2-40B4-BE49-F238E27FC236}">
                <a16:creationId xmlns:a16="http://schemas.microsoft.com/office/drawing/2014/main" id="{75181D98-6012-4DF6-A690-FD5998694606}"/>
              </a:ext>
            </a:extLst>
          </p:cNvPr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12 Conector recto">
            <a:extLst>
              <a:ext uri="{FF2B5EF4-FFF2-40B4-BE49-F238E27FC236}">
                <a16:creationId xmlns:a16="http://schemas.microsoft.com/office/drawing/2014/main" id="{FCDF9E1B-6922-44A2-AA70-86FAD8FD42AC}"/>
              </a:ext>
            </a:extLst>
          </p:cNvPr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14 Conector recto">
            <a:extLst>
              <a:ext uri="{FF2B5EF4-FFF2-40B4-BE49-F238E27FC236}">
                <a16:creationId xmlns:a16="http://schemas.microsoft.com/office/drawing/2014/main" id="{DBC9AD4E-22AB-4D38-AB6D-9C78DA13F99B}"/>
              </a:ext>
            </a:extLst>
          </p:cNvPr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3 Marcador de fecha">
            <a:extLst>
              <a:ext uri="{FF2B5EF4-FFF2-40B4-BE49-F238E27FC236}">
                <a16:creationId xmlns:a16="http://schemas.microsoft.com/office/drawing/2014/main" id="{F635751D-E277-4E09-9DF0-2E56333FF5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6C73E-7784-4C51-BF2E-349042956BD8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9" name="4 Marcador de pie de página">
            <a:extLst>
              <a:ext uri="{FF2B5EF4-FFF2-40B4-BE49-F238E27FC236}">
                <a16:creationId xmlns:a16="http://schemas.microsoft.com/office/drawing/2014/main" id="{204E50B9-B482-49F0-A48E-3F586C882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10" name="5 Marcador de número de diapositiva">
            <a:extLst>
              <a:ext uri="{FF2B5EF4-FFF2-40B4-BE49-F238E27FC236}">
                <a16:creationId xmlns:a16="http://schemas.microsoft.com/office/drawing/2014/main" id="{2DF9BA0E-F3F8-4F75-B64E-8CFF711E6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fld id="{B04A8563-34C4-4927-8E49-161840E5FED6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6923340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13 Marcador de fecha">
            <a:extLst>
              <a:ext uri="{FF2B5EF4-FFF2-40B4-BE49-F238E27FC236}">
                <a16:creationId xmlns:a16="http://schemas.microsoft.com/office/drawing/2014/main" id="{8F5A2040-CD34-4700-9CCC-273B8C392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5E868-BB12-4224-9AE3-5FDB00CA6324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6" name="2 Marcador de pie de página">
            <a:extLst>
              <a:ext uri="{FF2B5EF4-FFF2-40B4-BE49-F238E27FC236}">
                <a16:creationId xmlns:a16="http://schemas.microsoft.com/office/drawing/2014/main" id="{FDFB8E13-12F3-44CE-ACE6-7B51C685B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2 Marcador de número de diapositiva">
            <a:extLst>
              <a:ext uri="{FF2B5EF4-FFF2-40B4-BE49-F238E27FC236}">
                <a16:creationId xmlns:a16="http://schemas.microsoft.com/office/drawing/2014/main" id="{5F8B48FB-968B-4242-9EDB-447C4492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8911F-F111-48F6-8089-7917D8A09B21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65793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6 Marcador de fecha">
            <a:extLst>
              <a:ext uri="{FF2B5EF4-FFF2-40B4-BE49-F238E27FC236}">
                <a16:creationId xmlns:a16="http://schemas.microsoft.com/office/drawing/2014/main" id="{5E3C30C3-9AB9-4314-A4BF-3FBD47A1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2A7A7-ABB3-4F80-B57B-CA86D97C666B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8" name="7 Marcador de pie de página">
            <a:extLst>
              <a:ext uri="{FF2B5EF4-FFF2-40B4-BE49-F238E27FC236}">
                <a16:creationId xmlns:a16="http://schemas.microsoft.com/office/drawing/2014/main" id="{638B65B6-3251-460A-89CD-1CF9EC45E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>
            <a:extLst>
              <a:ext uri="{FF2B5EF4-FFF2-40B4-BE49-F238E27FC236}">
                <a16:creationId xmlns:a16="http://schemas.microsoft.com/office/drawing/2014/main" id="{A68E8F81-BDFA-4C41-B29A-F562B6F6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>
              <a:defRPr/>
            </a:lvl1pPr>
          </a:lstStyle>
          <a:p>
            <a:fld id="{CE28025F-8BDA-4B46-8637-98F34660B467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560375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>
            <a:extLst>
              <a:ext uri="{FF2B5EF4-FFF2-40B4-BE49-F238E27FC236}">
                <a16:creationId xmlns:a16="http://schemas.microsoft.com/office/drawing/2014/main" id="{72BD4DD8-ED8E-479E-9E0D-2ED1CD4A2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7663D-3CC1-427C-B227-A52C3717E1C4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4" name="2 Marcador de pie de página">
            <a:extLst>
              <a:ext uri="{FF2B5EF4-FFF2-40B4-BE49-F238E27FC236}">
                <a16:creationId xmlns:a16="http://schemas.microsoft.com/office/drawing/2014/main" id="{8B7D1797-D95E-436A-BFF3-83BDDEBDB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22 Marcador de número de diapositiva">
            <a:extLst>
              <a:ext uri="{FF2B5EF4-FFF2-40B4-BE49-F238E27FC236}">
                <a16:creationId xmlns:a16="http://schemas.microsoft.com/office/drawing/2014/main" id="{CD426749-A698-4A52-9D25-04E717032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C53B2-4222-4DE6-A7AF-A0960BB0A5F6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2457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>
            <a:extLst>
              <a:ext uri="{FF2B5EF4-FFF2-40B4-BE49-F238E27FC236}">
                <a16:creationId xmlns:a16="http://schemas.microsoft.com/office/drawing/2014/main" id="{CB611099-C46D-4398-9C2D-ED0F27C04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C090C-8645-4722-9BD3-5B2D38A08F50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id="{81BE1B80-9D41-46B1-A83E-F4C87896B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22 Marcador de número de diapositiva">
            <a:extLst>
              <a:ext uri="{FF2B5EF4-FFF2-40B4-BE49-F238E27FC236}">
                <a16:creationId xmlns:a16="http://schemas.microsoft.com/office/drawing/2014/main" id="{DED56E63-BE1E-4F13-8DC6-D2C7B58C5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15767A-7157-4C13-A928-038E03AD062C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397766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fecha">
            <a:extLst>
              <a:ext uri="{FF2B5EF4-FFF2-40B4-BE49-F238E27FC236}">
                <a16:creationId xmlns:a16="http://schemas.microsoft.com/office/drawing/2014/main" id="{53D3E64A-6C84-4DF2-8D5B-F7E9455771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E05A0778-9FC3-47D6-9947-A398722B48CB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0CEA37B0-D609-4047-B163-21CDC0023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BE958F5B-B864-4861-B235-3730531F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fld id="{C209A4FD-4775-4D70-B789-E64E1BCC7EB1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3977651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>
            <a:extLst>
              <a:ext uri="{FF2B5EF4-FFF2-40B4-BE49-F238E27FC236}">
                <a16:creationId xmlns:a16="http://schemas.microsoft.com/office/drawing/2014/main" id="{89DD02CA-420E-4094-99F7-E8C24D874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931DE131-6D3E-490B-9C73-CDE91DEDE388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B0D4D9A5-260C-4A7A-B556-CE0B1523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C655D037-A515-43C3-B509-880FF3E15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>
              <a:defRPr sz="900"/>
            </a:lvl1pPr>
          </a:lstStyle>
          <a:p>
            <a:fld id="{58E9DADA-9AD5-4AA8-A762-E9FBDB6BD42A}" type="slidenum">
              <a:rPr lang="es-AR" altLang="es-AR"/>
              <a:pPr/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18461685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474747"/>
            </a:gs>
            <a:gs pos="60001">
              <a:srgbClr val="626262"/>
            </a:gs>
            <a:gs pos="100000">
              <a:srgbClr val="8C8C8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>
            <a:extLst>
              <a:ext uri="{FF2B5EF4-FFF2-40B4-BE49-F238E27FC236}">
                <a16:creationId xmlns:a16="http://schemas.microsoft.com/office/drawing/2014/main" id="{F6C958CC-26F3-44F9-93FD-3CC3540BB53C}"/>
              </a:ext>
            </a:extLst>
          </p:cNvPr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7 Conector recto">
            <a:extLst>
              <a:ext uri="{FF2B5EF4-FFF2-40B4-BE49-F238E27FC236}">
                <a16:creationId xmlns:a16="http://schemas.microsoft.com/office/drawing/2014/main" id="{7B6DCA52-86B4-429B-A1E5-0CEB70DDDC69}"/>
              </a:ext>
            </a:extLst>
          </p:cNvPr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>
            <a:extLst>
              <a:ext uri="{FF2B5EF4-FFF2-40B4-BE49-F238E27FC236}">
                <a16:creationId xmlns:a16="http://schemas.microsoft.com/office/drawing/2014/main" id="{6AE737F8-4302-461F-98FA-1E346D687B2B}"/>
              </a:ext>
            </a:extLst>
          </p:cNvPr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>
            <a:extLst>
              <a:ext uri="{FF2B5EF4-FFF2-40B4-BE49-F238E27FC236}">
                <a16:creationId xmlns:a16="http://schemas.microsoft.com/office/drawing/2014/main" id="{DCF83060-7627-4B1E-BD5F-41D7B31E0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30" name="12 Marcador de texto">
            <a:extLst>
              <a:ext uri="{FF2B5EF4-FFF2-40B4-BE49-F238E27FC236}">
                <a16:creationId xmlns:a16="http://schemas.microsoft.com/office/drawing/2014/main" id="{A6752B9A-2927-4F3A-8F79-C5C1BA1E40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/>
              <a:t>Haga clic para modificar el estilo de texto del patrón</a:t>
            </a:r>
          </a:p>
          <a:p>
            <a:pPr lvl="1"/>
            <a:r>
              <a:rPr lang="es-ES" altLang="es-AR"/>
              <a:t>Segundo nivel</a:t>
            </a:r>
          </a:p>
          <a:p>
            <a:pPr lvl="2"/>
            <a:r>
              <a:rPr lang="es-ES" altLang="es-AR"/>
              <a:t>Tercer nivel</a:t>
            </a:r>
          </a:p>
          <a:p>
            <a:pPr lvl="3"/>
            <a:r>
              <a:rPr lang="es-ES" altLang="es-AR"/>
              <a:t>Cuarto nivel</a:t>
            </a:r>
          </a:p>
          <a:p>
            <a:pPr lvl="4"/>
            <a:r>
              <a:rPr lang="es-ES" altLang="es-AR"/>
              <a:t>Quinto nivel</a:t>
            </a:r>
            <a:endParaRPr lang="en-US" altLang="es-AR"/>
          </a:p>
        </p:txBody>
      </p:sp>
      <p:sp>
        <p:nvSpPr>
          <p:cNvPr id="14" name="13 Marcador de fecha">
            <a:extLst>
              <a:ext uri="{FF2B5EF4-FFF2-40B4-BE49-F238E27FC236}">
                <a16:creationId xmlns:a16="http://schemas.microsoft.com/office/drawing/2014/main" id="{92B1196E-87AD-46F8-8D36-4D862DE9B3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DE691C-B862-477C-90C7-952C3E6D89AB}" type="datetimeFigureOut">
              <a:rPr lang="es-AR"/>
              <a:pPr>
                <a:defRPr/>
              </a:pPr>
              <a:t>14/3/2024</a:t>
            </a:fld>
            <a:endParaRPr lang="es-AR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id="{B58207D1-8896-40A5-B603-4403D3F68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23" name="22 Marcador de número de diapositiva">
            <a:extLst>
              <a:ext uri="{FF2B5EF4-FFF2-40B4-BE49-F238E27FC236}">
                <a16:creationId xmlns:a16="http://schemas.microsoft.com/office/drawing/2014/main" id="{08EE7268-101F-490F-8D7C-87C3A93DF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fld id="{7D390CEA-4E15-4969-83A7-F07CEAA0D32F}" type="slidenum">
              <a:rPr lang="es-AR" altLang="es-AR"/>
              <a:pPr/>
              <a:t>‹Nº›</a:t>
            </a:fld>
            <a:endParaRPr lang="es-AR" alt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47" r:id="rId4"/>
    <p:sldLayoutId id="2147483755" r:id="rId5"/>
    <p:sldLayoutId id="2147483748" r:id="rId6"/>
    <p:sldLayoutId id="2147483749" r:id="rId7"/>
    <p:sldLayoutId id="2147483756" r:id="rId8"/>
    <p:sldLayoutId id="2147483757" r:id="rId9"/>
    <p:sldLayoutId id="2147483750" r:id="rId10"/>
    <p:sldLayoutId id="2147483751" r:id="rId11"/>
  </p:sldLayoutIdLst>
  <p:txStyles>
    <p:titleStyle>
      <a:lvl1pPr marL="484188" indent="-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anose="020B0604030504040204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>
            <a:extLst>
              <a:ext uri="{FF2B5EF4-FFF2-40B4-BE49-F238E27FC236}">
                <a16:creationId xmlns:a16="http://schemas.microsoft.com/office/drawing/2014/main" id="{8A0BBA65-28C2-40C1-A8A4-C591D9D86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544" y="2924944"/>
            <a:ext cx="8062912" cy="3384376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AR" dirty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AR" sz="4000" b="1" dirty="0"/>
              <a:t>HOJA DE VIDA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AR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AR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AR" b="1" dirty="0"/>
              <a:t>Lic. Celina </a:t>
            </a:r>
            <a:r>
              <a:rPr lang="es-AR" b="1" dirty="0" err="1"/>
              <a:t>Belluco</a:t>
            </a:r>
            <a:endParaRPr lang="es-AR" b="1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AR" b="1" dirty="0"/>
          </a:p>
        </p:txBody>
      </p:sp>
      <p:pic>
        <p:nvPicPr>
          <p:cNvPr id="8195" name="Picture 2" descr="https://encrypted-tbn0.google.com/images?q=tbn:ANd9GcRPz8f7goxFJ3-ywYlHDXNmwRhJs5GZmRBdB0At_dzh9c3vvsitsA">
            <a:extLst>
              <a:ext uri="{FF2B5EF4-FFF2-40B4-BE49-F238E27FC236}">
                <a16:creationId xmlns:a16="http://schemas.microsoft.com/office/drawing/2014/main" id="{AC23AA0C-9B6F-4CC4-91F2-1491ED824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4813"/>
            <a:ext cx="222885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 descr="https://encrypted-tbn3.google.com/images?q=tbn:ANd9GcRPb4U7Ji0PfVOvL08znfVBvTJyVUp5J7PsaoRnU1wzLsyFHB-0">
            <a:extLst>
              <a:ext uri="{FF2B5EF4-FFF2-40B4-BE49-F238E27FC236}">
                <a16:creationId xmlns:a16="http://schemas.microsoft.com/office/drawing/2014/main" id="{56E74980-ABB5-4BEB-B9BA-A0EF2531A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692150"/>
            <a:ext cx="252412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9F48015C-C3D1-4E44-8162-A86A4E16E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s-AR" b="1" dirty="0"/>
              <a:t>Cumple una triple función </a:t>
            </a:r>
            <a:r>
              <a:rPr lang="es-AR" dirty="0"/>
              <a:t>: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76F2489B-B230-4E34-9865-7873D328F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84775"/>
          </a:xfrm>
          <a:ln>
            <a:solidFill>
              <a:schemeClr val="accent4">
                <a:lumMod val="5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Primera presentación al entrevistador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Concentrar la atención durante la primera entrevista sobre los aspectos más importantes de tu personalidad y de tu recorrido académico y/o laboral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Después del encuentro, recordar a tu entrevistador los datos que mejor hablen de vos</a:t>
            </a:r>
          </a:p>
          <a:p>
            <a:pPr eaLnBrk="1" hangingPunct="1">
              <a:defRPr/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B5CB58B-C50E-43A8-B7C2-0C107007A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Puede ser de 3 tipos: 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F8E52621-CE4C-4B6D-93C4-A5BF1C1BA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3337"/>
          </a:xfr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s-AR" dirty="0"/>
              <a:t>Cronológico:  desde el empleo o experiencia académica más antigua a la más reciente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Inverso: permite destacar la experiencia laboral o estudio más reciente</a:t>
            </a:r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r>
              <a:rPr lang="es-AR" dirty="0"/>
              <a:t>Temático : ordenar por bloques temáticos / recomendable experiencia muy dispersa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A15C7E1C-AE37-4352-AD59-E3821865988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pPr indent="0" eaLnBrk="1" hangingPunct="1">
              <a:defRPr/>
            </a:pPr>
            <a:r>
              <a:rPr lang="es-AR" b="1" dirty="0"/>
              <a:t>Características generales, un buen CV debe:</a:t>
            </a:r>
          </a:p>
        </p:txBody>
      </p:sp>
      <p:sp>
        <p:nvSpPr>
          <p:cNvPr id="19459" name="2 Marcador de contenido">
            <a:extLst>
              <a:ext uri="{FF2B5EF4-FFF2-40B4-BE49-F238E27FC236}">
                <a16:creationId xmlns:a16="http://schemas.microsoft.com/office/drawing/2014/main" id="{78F5F5C1-86EA-4C6D-8860-2C8148FA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786313"/>
          </a:xfrm>
        </p:spPr>
        <p:txBody>
          <a:bodyPr/>
          <a:lstStyle/>
          <a:p>
            <a:pPr eaLnBrk="1" hangingPunct="1"/>
            <a:r>
              <a:rPr lang="es-AR" altLang="es-AR" dirty="0"/>
              <a:t>Estar actualizado</a:t>
            </a:r>
          </a:p>
          <a:p>
            <a:pPr eaLnBrk="1" hangingPunct="1"/>
            <a:r>
              <a:rPr lang="es-AR" altLang="es-AR" dirty="0"/>
              <a:t>Ser conciso</a:t>
            </a:r>
          </a:p>
          <a:p>
            <a:pPr eaLnBrk="1" hangingPunct="1"/>
            <a:r>
              <a:rPr lang="es-AR" altLang="es-AR" dirty="0"/>
              <a:t>Ser honesto ( positivo)</a:t>
            </a:r>
          </a:p>
          <a:p>
            <a:pPr eaLnBrk="1" hangingPunct="1"/>
            <a:r>
              <a:rPr lang="es-AR" altLang="es-AR" dirty="0"/>
              <a:t>Dar una imagen profesional</a:t>
            </a:r>
          </a:p>
          <a:p>
            <a:pPr eaLnBrk="1" hangingPunct="1"/>
            <a:r>
              <a:rPr lang="es-AR" altLang="es-AR" dirty="0"/>
              <a:t>Estar ordenado</a:t>
            </a:r>
          </a:p>
          <a:p>
            <a:pPr eaLnBrk="1" hangingPunct="1"/>
            <a:r>
              <a:rPr lang="es-AR" altLang="es-AR" dirty="0"/>
              <a:t>Ser esmerado</a:t>
            </a:r>
          </a:p>
          <a:p>
            <a:pPr eaLnBrk="1" hangingPunct="1"/>
            <a:r>
              <a:rPr lang="es-AR" altLang="es-AR" dirty="0"/>
              <a:t>Evitar detalles inútiles </a:t>
            </a:r>
          </a:p>
          <a:p>
            <a:pPr eaLnBrk="1" hangingPunct="1"/>
            <a:r>
              <a:rPr lang="es-AR" altLang="es-AR" dirty="0"/>
              <a:t>Incluir pretensión remunerativa si se requiere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0963F795-04B7-4602-A70C-8751554F3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pPr indent="0" eaLnBrk="1" hangingPunct="1">
              <a:defRPr/>
            </a:pPr>
            <a:r>
              <a:rPr lang="es-AR" b="1" dirty="0"/>
              <a:t>Además :</a:t>
            </a:r>
          </a:p>
        </p:txBody>
      </p:sp>
      <p:sp>
        <p:nvSpPr>
          <p:cNvPr id="20483" name="2 Marcador de contenido">
            <a:extLst>
              <a:ext uri="{FF2B5EF4-FFF2-40B4-BE49-F238E27FC236}">
                <a16:creationId xmlns:a16="http://schemas.microsoft.com/office/drawing/2014/main" id="{637F0915-9AC6-4CBB-AFE2-140C5DA9C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543550"/>
          </a:xfrm>
        </p:spPr>
        <p:txBody>
          <a:bodyPr/>
          <a:lstStyle/>
          <a:p>
            <a:pPr marL="65087" indent="0" eaLnBrk="1" hangingPunct="1">
              <a:buNone/>
            </a:pPr>
            <a:endParaRPr lang="es-AR" altLang="es-AR" dirty="0"/>
          </a:p>
          <a:p>
            <a:pPr eaLnBrk="1" hangingPunct="1"/>
            <a:r>
              <a:rPr lang="es-AR" altLang="es-AR" dirty="0"/>
              <a:t>Bien presentado</a:t>
            </a:r>
          </a:p>
          <a:p>
            <a:pPr eaLnBrk="1" hangingPunct="1"/>
            <a:r>
              <a:rPr lang="es-AR" altLang="es-AR" dirty="0"/>
              <a:t>Sin falta de ortografías / Repasarlo varias veces</a:t>
            </a:r>
          </a:p>
          <a:p>
            <a:pPr eaLnBrk="1" hangingPunct="1"/>
            <a:r>
              <a:rPr lang="es-AR" altLang="es-AR" dirty="0"/>
              <a:t>Poner fecha de actualización</a:t>
            </a:r>
          </a:p>
          <a:p>
            <a:pPr eaLnBrk="1" hangingPunct="1"/>
            <a:r>
              <a:rPr lang="es-AR" altLang="es-AR" dirty="0"/>
              <a:t>Con letra tradicional / Cuerpo 10 a 12 y títulos 14</a:t>
            </a:r>
          </a:p>
          <a:p>
            <a:pPr eaLnBrk="1" hangingPunct="1"/>
            <a:r>
              <a:rPr lang="es-AR" altLang="es-AR" dirty="0"/>
              <a:t>Hojas enumeradas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8B750A28-E731-4136-95E0-164C7C631BA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5"/>
            </a:solidFill>
          </a:ln>
        </p:spPr>
        <p:txBody>
          <a:bodyPr/>
          <a:lstStyle/>
          <a:p>
            <a:pPr indent="0" eaLnBrk="1" hangingPunct="1">
              <a:defRPr/>
            </a:pPr>
            <a:r>
              <a:rPr lang="es-AR" b="1" dirty="0"/>
              <a:t>Características específicas :</a:t>
            </a:r>
          </a:p>
        </p:txBody>
      </p:sp>
      <p:sp>
        <p:nvSpPr>
          <p:cNvPr id="21507" name="2 Marcador de contenido">
            <a:extLst>
              <a:ext uri="{FF2B5EF4-FFF2-40B4-BE49-F238E27FC236}">
                <a16:creationId xmlns:a16="http://schemas.microsoft.com/office/drawing/2014/main" id="{DAD3DF45-274E-436C-9CC3-C78EA1A6F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213"/>
            <a:ext cx="8229600" cy="5157787"/>
          </a:xfrm>
        </p:spPr>
        <p:txBody>
          <a:bodyPr/>
          <a:lstStyle/>
          <a:p>
            <a:pPr eaLnBrk="1" hangingPunct="1"/>
            <a:r>
              <a:rPr lang="es-AR" altLang="es-AR" dirty="0"/>
              <a:t>Datos personales : foto formal, teléfonos, correo, </a:t>
            </a:r>
            <a:r>
              <a:rPr lang="es-AR" altLang="es-AR" dirty="0" err="1"/>
              <a:t>linkedin</a:t>
            </a:r>
            <a:r>
              <a:rPr lang="es-AR" altLang="es-AR" dirty="0"/>
              <a:t>, movilidad propia, hijos.</a:t>
            </a:r>
          </a:p>
          <a:p>
            <a:pPr eaLnBrk="1" hangingPunct="1"/>
            <a:r>
              <a:rPr lang="es-AR" altLang="es-AR" dirty="0"/>
              <a:t>En cada experiencia destacar lugar ( empresa),  tiempo (cuando) , duración ( durante), puesto (nivel de responsabilidad), tareas ( qué), referencias.</a:t>
            </a:r>
          </a:p>
          <a:p>
            <a:pPr eaLnBrk="1" hangingPunct="1"/>
            <a:r>
              <a:rPr lang="es-AR" altLang="es-AR" dirty="0"/>
              <a:t>Presentación prolija / eje: ref. 2 (técnico en gestión de empresas).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D2FADD56-E168-4C9B-8605-D05F7C10B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s-AR" b="1" dirty="0"/>
              <a:t>Además:</a:t>
            </a:r>
          </a:p>
        </p:txBody>
      </p:sp>
      <p:sp>
        <p:nvSpPr>
          <p:cNvPr id="21507" name="2 Marcador de contenido">
            <a:extLst>
              <a:ext uri="{FF2B5EF4-FFF2-40B4-BE49-F238E27FC236}">
                <a16:creationId xmlns:a16="http://schemas.microsoft.com/office/drawing/2014/main" id="{533B12D7-8E62-4F7A-9775-A1C08D041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es-AR" altLang="es-AR"/>
              <a:t>Nunca en primera persona</a:t>
            </a:r>
          </a:p>
          <a:p>
            <a:pPr eaLnBrk="1" hangingPunct="1"/>
            <a:endParaRPr lang="es-AR" altLang="es-AR"/>
          </a:p>
          <a:p>
            <a:pPr eaLnBrk="1" hangingPunct="1"/>
            <a:r>
              <a:rPr lang="es-AR" altLang="es-AR"/>
              <a:t>Evitar experiencias inferiores a 3 meses sino son pasantías</a:t>
            </a:r>
          </a:p>
          <a:p>
            <a:pPr eaLnBrk="1" hangingPunct="1"/>
            <a:endParaRPr lang="es-AR" altLang="es-AR"/>
          </a:p>
          <a:p>
            <a:pPr eaLnBrk="1" hangingPunct="1"/>
            <a:r>
              <a:rPr lang="es-AR" altLang="es-AR"/>
              <a:t>Utilizar todos los recursos disponibles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CD92820E-CD36-44D0-BEB3-1309FE0B0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indent="0" eaLnBrk="1" hangingPunct="1">
              <a:defRPr/>
            </a:pPr>
            <a:r>
              <a:rPr lang="es-AR" b="1" dirty="0"/>
              <a:t>Partes de un CV</a:t>
            </a:r>
          </a:p>
        </p:txBody>
      </p:sp>
      <p:sp>
        <p:nvSpPr>
          <p:cNvPr id="22531" name="2 Marcador de contenido">
            <a:extLst>
              <a:ext uri="{FF2B5EF4-FFF2-40B4-BE49-F238E27FC236}">
                <a16:creationId xmlns:a16="http://schemas.microsoft.com/office/drawing/2014/main" id="{794708F2-9DFF-43B2-A2B4-961DC8967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412875"/>
            <a:ext cx="8713788" cy="5256213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dirty="0">
                <a:solidFill>
                  <a:srgbClr val="00B050"/>
                </a:solidFill>
              </a:rPr>
              <a:t>I – </a:t>
            </a:r>
            <a:r>
              <a:rPr lang="es-AR" b="1" u="sng" dirty="0">
                <a:solidFill>
                  <a:srgbClr val="00B050"/>
                </a:solidFill>
              </a:rPr>
              <a:t>Datos personales / Foto</a:t>
            </a:r>
          </a:p>
          <a:p>
            <a:pPr eaLnBrk="1" hangingPunct="1">
              <a:defRPr/>
            </a:pPr>
            <a:r>
              <a:rPr lang="es-AR" dirty="0"/>
              <a:t>Nombre y Apellido</a:t>
            </a:r>
          </a:p>
          <a:p>
            <a:pPr eaLnBrk="1" hangingPunct="1">
              <a:defRPr/>
            </a:pPr>
            <a:r>
              <a:rPr lang="es-AR" dirty="0"/>
              <a:t>Edad</a:t>
            </a:r>
          </a:p>
          <a:p>
            <a:pPr eaLnBrk="1" hangingPunct="1">
              <a:defRPr/>
            </a:pPr>
            <a:r>
              <a:rPr lang="es-AR" dirty="0"/>
              <a:t>Fecha de nacimiento</a:t>
            </a:r>
          </a:p>
          <a:p>
            <a:pPr eaLnBrk="1" hangingPunct="1">
              <a:defRPr/>
            </a:pPr>
            <a:r>
              <a:rPr lang="es-AR" dirty="0"/>
              <a:t>Domicilio actual, celular, correo electrónico, perfil de </a:t>
            </a:r>
            <a:r>
              <a:rPr lang="es-AR" dirty="0" err="1"/>
              <a:t>linkedin</a:t>
            </a:r>
            <a:r>
              <a:rPr lang="es-AR" dirty="0"/>
              <a:t>, movilidad propia</a:t>
            </a:r>
          </a:p>
          <a:p>
            <a:pPr eaLnBrk="1" hangingPunct="1">
              <a:defRPr/>
            </a:pPr>
            <a:r>
              <a:rPr lang="es-AR" dirty="0"/>
              <a:t>DNI/CUIL/CUIT/MATRÍCULA</a:t>
            </a:r>
          </a:p>
          <a:p>
            <a:pPr eaLnBrk="1" hangingPunct="1">
              <a:defRPr/>
            </a:pPr>
            <a:r>
              <a:rPr lang="es-AR" dirty="0"/>
              <a:t>Nacionalidad</a:t>
            </a:r>
          </a:p>
          <a:p>
            <a:pPr eaLnBrk="1" hangingPunct="1">
              <a:defRPr/>
            </a:pPr>
            <a:r>
              <a:rPr lang="es-AR" dirty="0"/>
              <a:t>Estado civil, con o sin hijos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0F19C21E-6988-4868-B88A-4204079E2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480175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>
              <a:buFont typeface="Wingdings 2" panose="05020102010507070707" pitchFamily="18" charset="2"/>
              <a:buNone/>
              <a:defRPr/>
            </a:pPr>
            <a:r>
              <a:rPr lang="es-AR" b="1" dirty="0">
                <a:solidFill>
                  <a:srgbClr val="00B050"/>
                </a:solidFill>
              </a:rPr>
              <a:t>II – </a:t>
            </a:r>
            <a:r>
              <a:rPr lang="es-AR" b="1" u="sng" dirty="0">
                <a:solidFill>
                  <a:srgbClr val="00B050"/>
                </a:solidFill>
              </a:rPr>
              <a:t>Formación académica / Estudios realizados</a:t>
            </a:r>
          </a:p>
          <a:p>
            <a:pPr>
              <a:defRPr/>
            </a:pPr>
            <a:r>
              <a:rPr lang="es-AR" dirty="0"/>
              <a:t>Título Secundario</a:t>
            </a:r>
          </a:p>
          <a:p>
            <a:pPr>
              <a:defRPr/>
            </a:pPr>
            <a:r>
              <a:rPr lang="es-AR" dirty="0"/>
              <a:t>Título Terciario o Tecnicatura</a:t>
            </a:r>
          </a:p>
          <a:p>
            <a:pPr>
              <a:defRPr/>
            </a:pPr>
            <a:r>
              <a:rPr lang="es-AR" dirty="0"/>
              <a:t>Título Universitario</a:t>
            </a:r>
          </a:p>
          <a:p>
            <a:pPr>
              <a:defRPr/>
            </a:pPr>
            <a:r>
              <a:rPr lang="es-AR" dirty="0"/>
              <a:t>Maestría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es-AR" dirty="0"/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s-AR" dirty="0"/>
              <a:t>   </a:t>
            </a:r>
            <a:r>
              <a:rPr lang="es-AR" i="1" dirty="0"/>
              <a:t>Título, Institución, fecha de egreso, título de tesis, aclarar si está cursando actualmente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321FEF86-B7D2-410E-8464-D94FC17E6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21400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>
              <a:buFont typeface="Wingdings 2" panose="05020102010507070707" pitchFamily="18" charset="2"/>
              <a:buNone/>
              <a:defRPr/>
            </a:pPr>
            <a:r>
              <a:rPr lang="es-AR" b="1" dirty="0">
                <a:solidFill>
                  <a:srgbClr val="00B050"/>
                </a:solidFill>
              </a:rPr>
              <a:t>III – </a:t>
            </a:r>
            <a:r>
              <a:rPr lang="es-AR" b="1" u="sng" dirty="0">
                <a:solidFill>
                  <a:srgbClr val="00B050"/>
                </a:solidFill>
              </a:rPr>
              <a:t>Experiencia laboral 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es-AR" b="1" u="sng" dirty="0">
              <a:solidFill>
                <a:srgbClr val="00B050"/>
              </a:solidFill>
            </a:endParaRPr>
          </a:p>
          <a:p>
            <a:pPr>
              <a:defRPr/>
            </a:pPr>
            <a:r>
              <a:rPr lang="es-AR" dirty="0"/>
              <a:t>Empresa</a:t>
            </a:r>
          </a:p>
          <a:p>
            <a:pPr>
              <a:defRPr/>
            </a:pPr>
            <a:r>
              <a:rPr lang="es-AR" dirty="0"/>
              <a:t>Puesto</a:t>
            </a:r>
          </a:p>
          <a:p>
            <a:pPr>
              <a:defRPr/>
            </a:pPr>
            <a:r>
              <a:rPr lang="es-AR" dirty="0"/>
              <a:t>Enumeración de tareas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s-AR" i="1" dirty="0"/>
              <a:t>Atención al cliente, imputaciones contables</a:t>
            </a:r>
          </a:p>
          <a:p>
            <a:pPr>
              <a:defRPr/>
            </a:pPr>
            <a:r>
              <a:rPr lang="es-AR" dirty="0"/>
              <a:t>Tiempo ( años y duración)</a:t>
            </a:r>
          </a:p>
          <a:p>
            <a:pPr>
              <a:buFont typeface="Wingdings 2" panose="05020102010507070707" pitchFamily="18" charset="2"/>
              <a:buNone/>
              <a:defRPr/>
            </a:pPr>
            <a:r>
              <a:rPr lang="es-AR" i="1" dirty="0"/>
              <a:t>2000 a 2003</a:t>
            </a:r>
          </a:p>
          <a:p>
            <a:pPr>
              <a:defRPr/>
            </a:pPr>
            <a:r>
              <a:rPr lang="es-AR" dirty="0"/>
              <a:t>Referencias comprobables</a:t>
            </a:r>
          </a:p>
          <a:p>
            <a:pPr>
              <a:buFont typeface="Wingdings 2" panose="05020102010507070707" pitchFamily="18" charset="2"/>
              <a:buNone/>
              <a:defRPr/>
            </a:pPr>
            <a:endParaRPr lang="es-AR" b="1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2 Marcador de contenido">
            <a:extLst>
              <a:ext uri="{FF2B5EF4-FFF2-40B4-BE49-F238E27FC236}">
                <a16:creationId xmlns:a16="http://schemas.microsoft.com/office/drawing/2014/main" id="{67414B8C-B355-4D6E-8867-B2D891347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265862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u="sng">
                <a:solidFill>
                  <a:srgbClr val="00B050"/>
                </a:solidFill>
              </a:rPr>
              <a:t>IV – Capacitación/ Formación</a:t>
            </a:r>
          </a:p>
          <a:p>
            <a:r>
              <a:rPr lang="es-AR" altLang="es-AR"/>
              <a:t>Congresos</a:t>
            </a:r>
          </a:p>
          <a:p>
            <a:r>
              <a:rPr lang="es-AR" altLang="es-AR"/>
              <a:t>Cursos</a:t>
            </a:r>
          </a:p>
          <a:p>
            <a:r>
              <a:rPr lang="es-AR" altLang="es-AR"/>
              <a:t>Seminarios</a:t>
            </a:r>
          </a:p>
          <a:p>
            <a:r>
              <a:rPr lang="es-AR" altLang="es-AR"/>
              <a:t>Jornadas</a:t>
            </a:r>
          </a:p>
          <a:p>
            <a:r>
              <a:rPr lang="es-AR" altLang="es-AR"/>
              <a:t>Talleres</a:t>
            </a:r>
          </a:p>
          <a:p>
            <a:r>
              <a:rPr lang="es-AR" altLang="es-AR"/>
              <a:t>Conferencias</a:t>
            </a:r>
          </a:p>
          <a:p>
            <a:r>
              <a:rPr lang="es-AR" altLang="es-AR"/>
              <a:t>Charlas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es-AR" altLang="es-AR" i="1"/>
              <a:t>   Título, Institución (dde), Institución que lo organiza, Profesional que lo dictó, Días y Carga horaria</a:t>
            </a:r>
          </a:p>
          <a:p>
            <a:pPr>
              <a:buFont typeface="Wingdings 2" panose="05020102010507070707" pitchFamily="18" charset="2"/>
              <a:buNone/>
            </a:pPr>
            <a:endParaRPr lang="es-AR" altLang="es-AR"/>
          </a:p>
          <a:p>
            <a:pPr>
              <a:buFont typeface="Wingdings 2" panose="05020102010507070707" pitchFamily="18" charset="2"/>
              <a:buNone/>
            </a:pPr>
            <a:endParaRPr lang="es-AR" altLang="es-AR" b="1" u="sng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E24FD316-3C87-4F37-939F-C7610EBC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AR" b="1" dirty="0">
                <a:solidFill>
                  <a:schemeClr val="accent1">
                    <a:lumMod val="75000"/>
                  </a:schemeClr>
                </a:solidFill>
              </a:rPr>
              <a:t>LLUVIA DE IDEAS 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A2859F87-04E5-452F-96B8-3DD030101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s-AR" altLang="es-AR" b="1" i="1"/>
              <a:t>¿ QUÉ ES UN CV?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AR" altLang="es-AR" b="1" i="1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AR" altLang="es-AR" b="1" i="1"/>
              <a:t>¿ PARA QUÉ SIRVE UN CV?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s-AR" altLang="es-AR" b="1" i="1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AR" altLang="es-AR" b="1" i="1"/>
              <a:t>¿ QUÉ DIFERENCIA EXISTE ENTE UN CV Y UNA CARTA DE PRESENTACIÓN?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2 Marcador de contenido">
            <a:extLst>
              <a:ext uri="{FF2B5EF4-FFF2-40B4-BE49-F238E27FC236}">
                <a16:creationId xmlns:a16="http://schemas.microsoft.com/office/drawing/2014/main" id="{901842CD-9016-442E-AD23-15C9CE95D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1944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es-AR" altLang="es-AR" b="1" u="sng">
                <a:solidFill>
                  <a:srgbClr val="00B050"/>
                </a:solidFill>
              </a:rPr>
              <a:t>V – Práctica Profesional</a:t>
            </a:r>
          </a:p>
          <a:p>
            <a:pPr>
              <a:buFont typeface="Wingdings 2" panose="05020102010507070707" pitchFamily="18" charset="2"/>
              <a:buNone/>
            </a:pPr>
            <a:endParaRPr lang="es-AR" altLang="es-AR" b="1" u="sng">
              <a:solidFill>
                <a:srgbClr val="00B050"/>
              </a:solidFill>
            </a:endParaRPr>
          </a:p>
          <a:p>
            <a:r>
              <a:rPr lang="es-AR" altLang="es-AR"/>
              <a:t>Institución</a:t>
            </a:r>
          </a:p>
          <a:p>
            <a:r>
              <a:rPr lang="es-AR" altLang="es-AR"/>
              <a:t>Cátedra o materia</a:t>
            </a:r>
          </a:p>
          <a:p>
            <a:r>
              <a:rPr lang="es-AR" altLang="es-AR"/>
              <a:t>Enumeración de tareas</a:t>
            </a:r>
          </a:p>
          <a:p>
            <a:pPr>
              <a:buFont typeface="Wingdings 2" panose="05020102010507070707" pitchFamily="18" charset="2"/>
              <a:buNone/>
            </a:pPr>
            <a:endParaRPr lang="es-AR" altLang="es-AR"/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u="sng">
                <a:solidFill>
                  <a:srgbClr val="00B050"/>
                </a:solidFill>
              </a:rPr>
              <a:t>VI – Capacitación ofertada</a:t>
            </a:r>
          </a:p>
          <a:p>
            <a:pPr>
              <a:buFont typeface="Wingdings 2" panose="05020102010507070707" pitchFamily="18" charset="2"/>
              <a:buNone/>
            </a:pPr>
            <a:endParaRPr lang="es-AR" altLang="es-AR" b="1" u="sng">
              <a:solidFill>
                <a:srgbClr val="00B050"/>
              </a:solidFill>
            </a:endParaRPr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u="sng">
                <a:solidFill>
                  <a:srgbClr val="00B050"/>
                </a:solidFill>
              </a:rPr>
              <a:t>VII- Trabajos de investigación</a:t>
            </a:r>
          </a:p>
          <a:p>
            <a:pPr algn="just">
              <a:buFont typeface="Wingdings 2" panose="05020102010507070707" pitchFamily="18" charset="2"/>
              <a:buNone/>
            </a:pPr>
            <a:r>
              <a:rPr lang="es-AR" altLang="es-AR"/>
              <a:t>   Nombre del trabajo, dónde, Director, Institución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2 Marcador de contenido">
            <a:extLst>
              <a:ext uri="{FF2B5EF4-FFF2-40B4-BE49-F238E27FC236}">
                <a16:creationId xmlns:a16="http://schemas.microsoft.com/office/drawing/2014/main" id="{86F51F10-9562-46DF-A89D-72865A21E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265862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endParaRPr lang="es-AR" altLang="es-AR"/>
          </a:p>
          <a:p>
            <a:pPr>
              <a:buFont typeface="Wingdings 2" panose="05020102010507070707" pitchFamily="18" charset="2"/>
              <a:buNone/>
            </a:pPr>
            <a:r>
              <a:rPr lang="es-AR" altLang="es-AR" b="1" u="sng">
                <a:solidFill>
                  <a:srgbClr val="00B050"/>
                </a:solidFill>
              </a:rPr>
              <a:t>VIII – OTROS ESTUDIOS</a:t>
            </a:r>
          </a:p>
          <a:p>
            <a:pPr>
              <a:buFont typeface="Wingdings 2" panose="05020102010507070707" pitchFamily="18" charset="2"/>
              <a:buNone/>
            </a:pPr>
            <a:endParaRPr lang="es-AR" altLang="es-AR"/>
          </a:p>
          <a:p>
            <a:r>
              <a:rPr lang="es-AR" altLang="es-AR"/>
              <a:t>Idiomas : Institución, Título, Nivel (básico, intermedio, avanzado, bilingüe)</a:t>
            </a:r>
          </a:p>
          <a:p>
            <a:r>
              <a:rPr lang="es-AR" altLang="es-AR"/>
              <a:t>Sistemas Informáticos: Enumeración y nivel.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D8258792-8CE5-4BA9-B794-0F0B14FD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algn="l">
              <a:defRPr/>
            </a:pPr>
            <a:r>
              <a:rPr lang="es-AR" dirty="0"/>
              <a:t>Consigna:</a:t>
            </a: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BE62E758-2984-48AD-A418-3C07048B91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es-AR" b="1" dirty="0"/>
              <a:t>En función del aviso, realizar una carta de recomendación y confeccionar el CV de acuerdo al mismo.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FB95B325-21E9-4826-8466-67C6D7D267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es-AR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VIDEO</a:t>
            </a: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4D79ABD9-383F-4D51-904E-65B3DFD4D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131048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AR" dirty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AR" sz="4800" b="1" dirty="0">
                <a:solidFill>
                  <a:srgbClr val="00B050"/>
                </a:solidFill>
              </a:rPr>
              <a:t>SPRITE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AR" sz="4800" b="1" dirty="0">
                <a:solidFill>
                  <a:srgbClr val="00B0F0"/>
                </a:solidFill>
              </a:rPr>
              <a:t>“Ponerle pilas”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AR" sz="4800" b="1" dirty="0">
                <a:solidFill>
                  <a:srgbClr val="00B0F0"/>
                </a:solidFill>
              </a:rPr>
              <a:t>“Sello personal”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AR" sz="4800" b="1" dirty="0">
                <a:solidFill>
                  <a:srgbClr val="00B0F0"/>
                </a:solidFill>
              </a:rPr>
              <a:t>“La verdad refresca”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E524C2C8-1B89-4329-89F8-0321ECD64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AR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CARTA DE PRESENTACIÓN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AF469A77-0A77-4646-98ED-F1CE817E7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327650"/>
          </a:xfrm>
        </p:spPr>
        <p:txBody>
          <a:bodyPr>
            <a:normAutofit lnSpcReduction="1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AR" dirty="0"/>
              <a:t>Busca llegar a la entrevista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AR" dirty="0"/>
              <a:t>No lleva título, si lleva destinatario ( respondiendo a quien)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AR" dirty="0"/>
              <a:t>Esta compuesta por no más de 4 párrafos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AR" dirty="0"/>
              <a:t>Enumerar capacidades de nuestra experiencia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AR" dirty="0"/>
              <a:t>Que quede con gusto a poco, para que el otro quiera saber más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AR" dirty="0"/>
              <a:t>Poner lo justo sino  aparenta omnipotencia. Los otros te califican.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0F61C202-E302-4A0B-8DFE-D6E1DC1AA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/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s-AR" i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Destinatario</a:t>
            </a:r>
            <a:r>
              <a:rPr lang="es-AR" sz="32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:              </a:t>
            </a:r>
            <a:r>
              <a:rPr lang="es-AR" sz="3200" i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Lugar y fecha</a:t>
            </a:r>
          </a:p>
        </p:txBody>
      </p:sp>
      <p:sp>
        <p:nvSpPr>
          <p:cNvPr id="14339" name="2 Marcador de contenido">
            <a:extLst>
              <a:ext uri="{FF2B5EF4-FFF2-40B4-BE49-F238E27FC236}">
                <a16:creationId xmlns:a16="http://schemas.microsoft.com/office/drawing/2014/main" id="{DE437D6E-4206-41E8-9D85-B2F3F86EB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5186362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b="1" u="sng" dirty="0">
                <a:solidFill>
                  <a:schemeClr val="accent1">
                    <a:lumMod val="50000"/>
                  </a:schemeClr>
                </a:solidFill>
              </a:rPr>
              <a:t>Primer párrafo </a:t>
            </a:r>
            <a:r>
              <a:rPr lang="es-AR" dirty="0"/>
              <a:t>(Respondiendo a qué)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s-AR" i="1" dirty="0">
                <a:solidFill>
                  <a:schemeClr val="accent2">
                    <a:lumMod val="50000"/>
                  </a:schemeClr>
                </a:solidFill>
              </a:rPr>
              <a:t>Atento a lo publicado en el diario, a la solicitud que han realizado, por tal medio, habiéndome enterado de …….. Yo……… 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s-AR" b="1" u="sng" dirty="0">
                <a:solidFill>
                  <a:schemeClr val="accent1">
                    <a:lumMod val="50000"/>
                  </a:schemeClr>
                </a:solidFill>
              </a:rPr>
              <a:t>Segundo párrafo </a:t>
            </a:r>
            <a:r>
              <a:rPr lang="es-AR" dirty="0"/>
              <a:t>( Lo que yo voy a ofrecer)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s-AR" dirty="0"/>
              <a:t>¿ qué tengo y desde dónde?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s-AR" dirty="0"/>
              <a:t>Capacidades y adquisiciones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r>
              <a:rPr lang="es-AR" i="1" dirty="0">
                <a:solidFill>
                  <a:schemeClr val="accent2">
                    <a:lumMod val="50000"/>
                  </a:schemeClr>
                </a:solidFill>
              </a:rPr>
              <a:t>“Mi paso por la tecnicatura me ha ayudado a desarrollar”</a:t>
            </a:r>
          </a:p>
          <a:p>
            <a:pPr algn="just" eaLnBrk="1" hangingPunct="1">
              <a:buFont typeface="Wingdings 2" panose="05020102010507070707" pitchFamily="18" charset="2"/>
              <a:buNone/>
              <a:defRPr/>
            </a:pPr>
            <a:endParaRPr lang="es-AR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>
            <a:extLst>
              <a:ext uri="{FF2B5EF4-FFF2-40B4-BE49-F238E27FC236}">
                <a16:creationId xmlns:a16="http://schemas.microsoft.com/office/drawing/2014/main" id="{99F7306D-C7A3-47CC-B1A6-95DDE7472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6194425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b="1" u="sng" dirty="0">
                <a:solidFill>
                  <a:schemeClr val="accent1">
                    <a:lumMod val="75000"/>
                  </a:schemeClr>
                </a:solidFill>
              </a:rPr>
              <a:t>Tercer Párrafo </a:t>
            </a:r>
            <a:r>
              <a:rPr lang="es-AR" dirty="0"/>
              <a:t>: ( Pretensión remunerativa)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dirty="0"/>
              <a:t>¿ Cuánto uno se valora?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dirty="0"/>
              <a:t>Investigación de mercado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i="1" dirty="0">
                <a:solidFill>
                  <a:schemeClr val="accent2">
                    <a:lumMod val="50000"/>
                  </a:schemeClr>
                </a:solidFill>
              </a:rPr>
              <a:t>Pretendería una remuneración de…..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b="1" u="sng" dirty="0">
                <a:solidFill>
                  <a:schemeClr val="accent1">
                    <a:lumMod val="75000"/>
                  </a:schemeClr>
                </a:solidFill>
              </a:rPr>
              <a:t>Cuarto Párrafo </a:t>
            </a:r>
            <a:r>
              <a:rPr lang="es-AR" dirty="0"/>
              <a:t>( Saludo)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dirty="0"/>
              <a:t>Creando disposición para futuras entrevistas.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i="1" dirty="0">
                <a:solidFill>
                  <a:schemeClr val="accent2">
                    <a:lumMod val="50000"/>
                  </a:schemeClr>
                </a:solidFill>
              </a:rPr>
              <a:t>Quedamos a su disposición para tener una entrevista.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i="1" dirty="0">
                <a:solidFill>
                  <a:schemeClr val="accent2">
                    <a:lumMod val="50000"/>
                  </a:schemeClr>
                </a:solidFill>
              </a:rPr>
              <a:t> Saludo atentamente                  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i="1" dirty="0">
                <a:solidFill>
                  <a:schemeClr val="accent2">
                    <a:lumMod val="50000"/>
                  </a:schemeClr>
                </a:solidFill>
              </a:rPr>
              <a:t>					              Firma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3E3E729-5012-4835-A8EF-518801FAD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s-AR" b="1" dirty="0"/>
              <a:t>Concepto de CV</a:t>
            </a:r>
          </a:p>
        </p:txBody>
      </p:sp>
      <p:sp>
        <p:nvSpPr>
          <p:cNvPr id="14339" name="2 Marcador de contenido">
            <a:extLst>
              <a:ext uri="{FF2B5EF4-FFF2-40B4-BE49-F238E27FC236}">
                <a16:creationId xmlns:a16="http://schemas.microsoft.com/office/drawing/2014/main" id="{0AD62C36-F702-4777-A256-7DF5B44F4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  <a:ln>
            <a:solidFill>
              <a:srgbClr val="00B05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s-AR" altLang="es-AR"/>
              <a:t>Hoja de vida (pasado, presente y futuro)</a:t>
            </a:r>
          </a:p>
          <a:p>
            <a:pPr eaLnBrk="1" hangingPunct="1"/>
            <a:endParaRPr lang="es-AR" altLang="es-AR"/>
          </a:p>
          <a:p>
            <a:pPr eaLnBrk="1" hangingPunct="1"/>
            <a:r>
              <a:rPr lang="es-AR" altLang="es-AR"/>
              <a:t>Es la recopilación de todos los datos académicos y de todas las experiencias laborales de una persona a lo largo de su vida.</a:t>
            </a:r>
          </a:p>
          <a:p>
            <a:pPr eaLnBrk="1" hangingPunct="1"/>
            <a:endParaRPr lang="es-AR" altLang="es-AR"/>
          </a:p>
          <a:p>
            <a:pPr eaLnBrk="1" hangingPunct="1"/>
            <a:r>
              <a:rPr lang="es-AR" altLang="es-AR"/>
              <a:t>El objetivo es llegar a la entrevista y transmitir una imagen real y confiable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A2B2B94C-3586-4599-8ED8-5EDA729D9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89804"/>
          </a:xfrm>
        </p:spPr>
        <p:txBody>
          <a:bodyPr/>
          <a:lstStyle/>
          <a:p>
            <a:pPr indent="0">
              <a:defRPr/>
            </a:pPr>
            <a:r>
              <a:rPr lang="es-AR" b="1" dirty="0"/>
              <a:t>Tipos de personalidad</a:t>
            </a:r>
          </a:p>
        </p:txBody>
      </p:sp>
      <p:sp>
        <p:nvSpPr>
          <p:cNvPr id="15363" name="2 Marcador de contenido">
            <a:extLst>
              <a:ext uri="{FF2B5EF4-FFF2-40B4-BE49-F238E27FC236}">
                <a16:creationId xmlns:a16="http://schemas.microsoft.com/office/drawing/2014/main" id="{12E11396-3777-4A12-AAAA-76EEF528C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071563"/>
            <a:ext cx="8715375" cy="5383212"/>
          </a:xfrm>
        </p:spPr>
        <p:txBody>
          <a:bodyPr/>
          <a:lstStyle/>
          <a:p>
            <a:r>
              <a:rPr lang="es-AR" altLang="es-AR" b="1"/>
              <a:t>Histeria</a:t>
            </a:r>
            <a:r>
              <a:rPr lang="es-AR" altLang="es-AR"/>
              <a:t>: Estilo comunicacional impresionista, mucho uso de adjetivos.</a:t>
            </a:r>
          </a:p>
          <a:p>
            <a:r>
              <a:rPr lang="es-AR" altLang="es-AR" b="1"/>
              <a:t>Obsesivo</a:t>
            </a:r>
            <a:r>
              <a:rPr lang="es-AR" altLang="es-AR"/>
              <a:t>: Explicación extrema, exceso de detalles innecesarios, no puede sintetizar.</a:t>
            </a:r>
          </a:p>
          <a:p>
            <a:r>
              <a:rPr lang="es-AR" altLang="es-AR" b="1"/>
              <a:t>Fóbico</a:t>
            </a:r>
            <a:r>
              <a:rPr lang="es-AR" altLang="es-AR"/>
              <a:t>: Temor desproporcionado a dar información, inseguridad, dificultad para razonar.</a:t>
            </a:r>
          </a:p>
          <a:p>
            <a:r>
              <a:rPr lang="es-AR" altLang="es-AR" b="1"/>
              <a:t>Depresivo</a:t>
            </a:r>
            <a:r>
              <a:rPr lang="es-AR" altLang="es-AR"/>
              <a:t>: Mínimo de detalles, pesimismo encubierto.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es-AR" altLang="es-AR" b="1" i="1">
                <a:solidFill>
                  <a:srgbClr val="7030A0"/>
                </a:solidFill>
              </a:rPr>
              <a:t>Equilibrio</a:t>
            </a:r>
          </a:p>
          <a:p>
            <a:pPr>
              <a:buFont typeface="Wingdings 2" panose="05020102010507070707" pitchFamily="18" charset="2"/>
              <a:buNone/>
            </a:pPr>
            <a:endParaRPr lang="es-AR" altLang="es-A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4C99C76E-E5A7-46C9-9606-701C27721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>
              <a:defRPr/>
            </a:pPr>
            <a:r>
              <a:rPr lang="es-AR" dirty="0"/>
              <a:t> </a:t>
            </a:r>
            <a:r>
              <a:rPr lang="es-AR" b="1" dirty="0"/>
              <a:t>Formas de encararlo :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53F677B6-02DC-461E-BDC6-ED6BD053D1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22438"/>
            <a:ext cx="4038600" cy="4525962"/>
          </a:xfrm>
          <a:ln>
            <a:solidFill>
              <a:schemeClr val="accent5">
                <a:lumMod val="5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endParaRPr lang="es-AR" dirty="0"/>
          </a:p>
          <a:p>
            <a:pPr eaLnBrk="1" hangingPunct="1">
              <a:defRPr/>
            </a:pPr>
            <a:endParaRPr lang="es-AR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es-AR" dirty="0"/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r>
              <a:rPr lang="es-AR" dirty="0"/>
              <a:t>    Presentación espontanea </a:t>
            </a:r>
          </a:p>
        </p:txBody>
      </p:sp>
      <p:sp>
        <p:nvSpPr>
          <p:cNvPr id="15364" name="3 Marcador de contenido">
            <a:extLst>
              <a:ext uri="{FF2B5EF4-FFF2-40B4-BE49-F238E27FC236}">
                <a16:creationId xmlns:a16="http://schemas.microsoft.com/office/drawing/2014/main" id="{DE78F80E-1569-4AEA-BFF7-35ABB93A0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27488" cy="4475162"/>
          </a:xfrm>
          <a:ln>
            <a:solidFill>
              <a:srgbClr val="00B05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s-AR" altLang="es-AR" dirty="0"/>
          </a:p>
          <a:p>
            <a:pPr eaLnBrk="1" hangingPunct="1"/>
            <a:endParaRPr lang="es-AR" altLang="es-AR" dirty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s-AR" altLang="es-AR" dirty="0"/>
              <a:t>    Resaltando los puntos fuertes de tu biografía y que estén en perfecta adecuación con la función que están buscando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5364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1791</TotalTime>
  <Words>814</Words>
  <Application>Microsoft Office PowerPoint</Application>
  <PresentationFormat>Presentación en pantalla (4:3)</PresentationFormat>
  <Paragraphs>149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8" baseType="lpstr">
      <vt:lpstr>Arial</vt:lpstr>
      <vt:lpstr>Century Gothic</vt:lpstr>
      <vt:lpstr>Wingdings 2</vt:lpstr>
      <vt:lpstr>Verdana</vt:lpstr>
      <vt:lpstr>Calibri</vt:lpstr>
      <vt:lpstr>Brío</vt:lpstr>
      <vt:lpstr>Presentación de PowerPoint</vt:lpstr>
      <vt:lpstr>LLUVIA DE IDEAS </vt:lpstr>
      <vt:lpstr>VIDEO</vt:lpstr>
      <vt:lpstr>CARTA DE PRESENTACIÓN</vt:lpstr>
      <vt:lpstr>Destinatario:              Lugar y fecha</vt:lpstr>
      <vt:lpstr>Presentación de PowerPoint</vt:lpstr>
      <vt:lpstr>Concepto de CV</vt:lpstr>
      <vt:lpstr>Tipos de personalidad</vt:lpstr>
      <vt:lpstr> Formas de encararlo :</vt:lpstr>
      <vt:lpstr>Cumple una triple función :</vt:lpstr>
      <vt:lpstr>Puede ser de 3 tipos: </vt:lpstr>
      <vt:lpstr>Características generales, un buen CV debe:</vt:lpstr>
      <vt:lpstr>Además :</vt:lpstr>
      <vt:lpstr>Características específicas :</vt:lpstr>
      <vt:lpstr>Además:</vt:lpstr>
      <vt:lpstr>Partes de un CV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Consigna: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 HOJA DE VIDA</dc:title>
  <dc:creator>KiKi</dc:creator>
  <cp:lastModifiedBy>Servidor</cp:lastModifiedBy>
  <cp:revision>33</cp:revision>
  <dcterms:created xsi:type="dcterms:W3CDTF">2012-03-23T22:39:03Z</dcterms:created>
  <dcterms:modified xsi:type="dcterms:W3CDTF">2024-03-14T12:32:43Z</dcterms:modified>
</cp:coreProperties>
</file>