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23"/>
  </p:notesMasterIdLst>
  <p:handoutMasterIdLst>
    <p:handoutMasterId r:id="rId24"/>
  </p:handoutMasterIdLst>
  <p:sldIdLst>
    <p:sldId id="281" r:id="rId2"/>
    <p:sldId id="282" r:id="rId3"/>
    <p:sldId id="340" r:id="rId4"/>
    <p:sldId id="335" r:id="rId5"/>
    <p:sldId id="308" r:id="rId6"/>
    <p:sldId id="283" r:id="rId7"/>
    <p:sldId id="313" r:id="rId8"/>
    <p:sldId id="266" r:id="rId9"/>
    <p:sldId id="319" r:id="rId10"/>
    <p:sldId id="325" r:id="rId11"/>
    <p:sldId id="307" r:id="rId12"/>
    <p:sldId id="260" r:id="rId13"/>
    <p:sldId id="278" r:id="rId14"/>
    <p:sldId id="267" r:id="rId15"/>
    <p:sldId id="350" r:id="rId16"/>
    <p:sldId id="351" r:id="rId17"/>
    <p:sldId id="352" r:id="rId18"/>
    <p:sldId id="353" r:id="rId19"/>
    <p:sldId id="294" r:id="rId20"/>
    <p:sldId id="295" r:id="rId21"/>
    <p:sldId id="280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003399"/>
    <a:srgbClr val="009999"/>
    <a:srgbClr val="A50021"/>
    <a:srgbClr val="800000"/>
    <a:srgbClr val="660033"/>
    <a:srgbClr val="00808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24" autoAdjust="0"/>
    <p:restoredTop sz="86434" autoAdjust="0"/>
  </p:normalViewPr>
  <p:slideViewPr>
    <p:cSldViewPr>
      <p:cViewPr varScale="1">
        <p:scale>
          <a:sx n="66" d="100"/>
          <a:sy n="66" d="100"/>
        </p:scale>
        <p:origin x="149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9" y="231509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1.xml"/><Relationship Id="rId2" Type="http://schemas.openxmlformats.org/officeDocument/2006/relationships/slide" Target="slides/slide6.xml"/><Relationship Id="rId1" Type="http://schemas.openxmlformats.org/officeDocument/2006/relationships/slide" Target="slides/slide2.xml"/><Relationship Id="rId4" Type="http://schemas.openxmlformats.org/officeDocument/2006/relationships/slide" Target="slides/slide2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r>
              <a:rPr lang="es-ES"/>
              <a:t>Probabilidad y Estadística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3A0C262-6346-4AFB-96FB-5DD593E683B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5235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4B459D0-19ED-492A-811F-38A4B31F55E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37773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6628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EA8C63-988A-49B0-8771-30F4DC5A158D}" type="slidenum">
              <a:rPr lang="es-ES" smtClean="0"/>
              <a:pPr/>
              <a:t>12</a:t>
            </a:fld>
            <a:endParaRPr lang="es-ES"/>
          </a:p>
        </p:txBody>
      </p:sp>
      <p:sp>
        <p:nvSpPr>
          <p:cNvPr id="5427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98407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9122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EE4D08-9AE6-4DA1-97CC-F83A347BA4BD}" type="slidenum">
              <a:rPr lang="es-ES" smtClean="0"/>
              <a:pPr/>
              <a:t>14</a:t>
            </a:fld>
            <a:endParaRPr lang="es-E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72008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483CA4-9C87-43EE-A116-8A120B9EA476}" type="slidenum">
              <a:rPr lang="es-ES" smtClean="0"/>
              <a:pPr/>
              <a:t>15</a:t>
            </a:fld>
            <a:endParaRPr lang="es-E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48500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59991D-8B2A-4749-89B4-6718D1F15E01}" type="slidenum">
              <a:rPr lang="es-ES" smtClean="0"/>
              <a:pPr/>
              <a:t>16</a:t>
            </a:fld>
            <a:endParaRPr lang="es-E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5976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4BE52E-A775-4CB1-ACA9-290EAD05DA7F}" type="slidenum">
              <a:rPr lang="es-ES" smtClean="0"/>
              <a:pPr/>
              <a:t>17</a:t>
            </a:fld>
            <a:endParaRPr lang="es-E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46516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0EBD4E-A573-44B2-9C92-27F0E31C6F4B}" type="slidenum">
              <a:rPr lang="es-ES" smtClean="0"/>
              <a:pPr/>
              <a:t>19</a:t>
            </a:fld>
            <a:endParaRPr lang="es-E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4726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0AC502-80DF-4606-826E-30EEB88BD19C}" type="slidenum">
              <a:rPr lang="es-ES" smtClean="0"/>
              <a:pPr/>
              <a:t>20</a:t>
            </a:fld>
            <a:endParaRPr lang="es-ES"/>
          </a:p>
        </p:txBody>
      </p:sp>
      <p:sp>
        <p:nvSpPr>
          <p:cNvPr id="5939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9396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57142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390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066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731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532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95EE3D-47EB-4243-806E-822E1CA35F2F}" type="slidenum">
              <a:rPr lang="es-ES" smtClean="0"/>
              <a:pPr/>
              <a:t>7</a:t>
            </a:fld>
            <a:endParaRPr lang="es-E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74576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1331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6785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92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230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23986-9C36-41BD-9827-F12498A1EBA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4D11C-6218-4445-A934-9E76CE6377A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7E875-A163-461B-BA77-081221F3BE1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06580-A755-4E7A-B895-1F9101944B3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C7A76-F420-404E-BBCE-FF22F2AE828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00621-1E91-43A6-AF38-32FF8539C3A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611D2-E3E5-43FE-A96C-85CEA774C9C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1AEFC-85AA-4499-8AF5-8EBCFE60BC0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E6F80-BA08-4F17-907F-49D9CE11C4E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19A42-76CB-4D79-855A-E17C730363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ortar y redondear rectángulo de esquina sencilla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Triángulo rectángulo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9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24DEE-67FB-40E2-B558-6A3AB11B3C9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2F384D0-EEE9-4819-B551-626B24A581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grpSp>
        <p:nvGrpSpPr>
          <p:cNvPr id="1033" name="1 Grupo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21" r:id="rId2"/>
    <p:sldLayoutId id="2147483930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31" r:id="rId9"/>
    <p:sldLayoutId id="2147483927" r:id="rId10"/>
    <p:sldLayoutId id="21474839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935285" y="1484784"/>
            <a:ext cx="7273429" cy="9747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MX" sz="6000" dirty="0">
                <a:solidFill>
                  <a:schemeClr val="tx1"/>
                </a:solidFill>
                <a:latin typeface="Alegreya" panose="02000503050000020004" pitchFamily="50" charset="0"/>
              </a:rPr>
              <a:t>Estadística Técnica</a:t>
            </a:r>
            <a:endParaRPr lang="es-ES" sz="6000" dirty="0">
              <a:solidFill>
                <a:schemeClr val="tx1"/>
              </a:solidFill>
              <a:latin typeface="Alegreya" panose="02000503050000020004" pitchFamily="50" charset="0"/>
            </a:endParaRP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533400" y="5522168"/>
            <a:ext cx="8077200" cy="1219200"/>
          </a:xfrm>
        </p:spPr>
        <p:txBody>
          <a:bodyPr/>
          <a:lstStyle/>
          <a:p>
            <a:pPr marR="0" eaLnBrk="1" hangingPunct="1"/>
            <a:r>
              <a:rPr lang="es-MX" sz="4800" b="1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" panose="02000503050000020004" pitchFamily="50" charset="0"/>
              </a:rPr>
              <a:t>Presentación 2024</a:t>
            </a:r>
          </a:p>
        </p:txBody>
      </p:sp>
      <p:sp>
        <p:nvSpPr>
          <p:cNvPr id="4" name="Rectangle 1026">
            <a:extLst>
              <a:ext uri="{FF2B5EF4-FFF2-40B4-BE49-F238E27FC236}">
                <a16:creationId xmlns:a16="http://schemas.microsoft.com/office/drawing/2014/main" id="{DB5C9C79-BF97-468F-B264-2D247951F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363" y="3016113"/>
            <a:ext cx="8725272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18288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s-MX" sz="6000" dirty="0">
                <a:solidFill>
                  <a:schemeClr val="tx1"/>
                </a:solidFill>
                <a:latin typeface="Alegreya" panose="02000503050000020004" pitchFamily="50" charset="0"/>
              </a:rPr>
              <a:t>Probabilidad y Estadística</a:t>
            </a:r>
            <a:endParaRPr lang="es-ES" sz="6000" dirty="0">
              <a:solidFill>
                <a:schemeClr val="tx1"/>
              </a:solidFill>
              <a:latin typeface="Alegreya" panose="02000503050000020004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64096" y="332656"/>
            <a:ext cx="7772400" cy="1524000"/>
          </a:xfrm>
        </p:spPr>
        <p:txBody>
          <a:bodyPr/>
          <a:lstStyle/>
          <a:p>
            <a:pPr algn="r" eaLnBrk="1" hangingPunct="1"/>
            <a:r>
              <a:rPr lang="es-MX" b="1" dirty="0">
                <a:latin typeface="Alegreya" panose="02000503050000020004" pitchFamily="50" charset="0"/>
              </a:rPr>
              <a:t>Situaciones de Prueba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4600" y="2996952"/>
            <a:ext cx="4649688" cy="1524000"/>
          </a:xfrm>
        </p:spPr>
        <p:txBody>
          <a:bodyPr/>
          <a:lstStyle/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Enunciado y Respuestas</a:t>
            </a:r>
          </a:p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Análisis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9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autoUpdateAnimBg="0"/>
      <p:bldP spid="119811" grpId="0" build="p" bldLvl="2" autoUpdateAnimBg="0" advAuto="100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E9FF27E7-2C5F-2BDA-6CFF-D1DCFB07AA71}"/>
              </a:ext>
            </a:extLst>
          </p:cNvPr>
          <p:cNvSpPr/>
          <p:nvPr/>
        </p:nvSpPr>
        <p:spPr>
          <a:xfrm>
            <a:off x="4572000" y="5085184"/>
            <a:ext cx="3312368" cy="129614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32792"/>
            <a:ext cx="7772400" cy="1524000"/>
          </a:xfrm>
        </p:spPr>
        <p:txBody>
          <a:bodyPr/>
          <a:lstStyle/>
          <a:p>
            <a:pPr algn="r" eaLnBrk="1" hangingPunct="1"/>
            <a:r>
              <a:rPr lang="es-ES_tradnl" b="1" dirty="0">
                <a:latin typeface="Alegreya" panose="02000503050000020004" pitchFamily="50" charset="0"/>
              </a:rPr>
              <a:t>Material disponible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28600" y="2174875"/>
            <a:ext cx="4191000" cy="4019550"/>
          </a:xfrm>
        </p:spPr>
        <p:txBody>
          <a:bodyPr>
            <a:normAutofit/>
          </a:bodyPr>
          <a:lstStyle/>
          <a:p>
            <a:pPr marL="342900" indent="-342900" eaLnBrk="1" fontAlgn="auto" hangingPunct="1">
              <a:spcAft>
                <a:spcPts val="0"/>
              </a:spcAft>
              <a:buClr>
                <a:schemeClr val="tx2"/>
              </a:buClr>
              <a:buFontTx/>
              <a:buNone/>
              <a:defRPr/>
            </a:pPr>
            <a:r>
              <a:rPr lang="es-ES_tradnl" sz="28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legreya" panose="02000503050000020004" pitchFamily="50" charset="0"/>
              </a:rPr>
              <a:t>TOMO 1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ES_tradnl" b="1" dirty="0">
                <a:latin typeface="Alegreya" panose="02000503050000020004" pitchFamily="50" charset="0"/>
              </a:rPr>
              <a:t>Programación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ES_tradnl" b="1" dirty="0">
                <a:latin typeface="Alegreya" panose="02000503050000020004" pitchFamily="50" charset="0"/>
              </a:rPr>
              <a:t>Planificación semanal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ES_tradnl" b="1" dirty="0">
                <a:latin typeface="Alegreya" panose="02000503050000020004" pitchFamily="50" charset="0"/>
              </a:rPr>
              <a:t>Guía de Mediación de Contenidos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ES_tradnl" b="1" dirty="0">
                <a:latin typeface="Alegreya" panose="02000503050000020004" pitchFamily="50" charset="0"/>
              </a:rPr>
              <a:t>Ejercicios y Aplicaciones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s-ES_tradnl" b="1" dirty="0">
                <a:latin typeface="Alegreya" panose="02000503050000020004" pitchFamily="50" charset="0"/>
              </a:rPr>
              <a:t>Resolución guiada</a:t>
            </a:r>
          </a:p>
          <a:p>
            <a:pPr marL="274320" lvl="1" indent="-274320" eaLnBrk="1" fontAlgn="auto" hangingPunct="1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es-ES_tradnl" sz="2600" b="1" dirty="0">
                <a:latin typeface="Alegreya" panose="02000503050000020004" pitchFamily="50" charset="0"/>
              </a:rPr>
              <a:t>Autoevaluaciones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s-ES_tradnl" b="1" dirty="0">
              <a:latin typeface="Alegreya" panose="02000503050000020004" pitchFamily="50" charset="0"/>
            </a:endParaRP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4648200" y="2178050"/>
            <a:ext cx="4191000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defRPr/>
            </a:pPr>
            <a:r>
              <a:rPr lang="es-ES_tradnl" sz="28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legreya" panose="02000503050000020004" pitchFamily="50" charset="0"/>
              </a:rPr>
              <a:t>TOMO 2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es-ES_tradnl" sz="2800" b="1" dirty="0">
                <a:latin typeface="Alegreya" panose="02000503050000020004" pitchFamily="50" charset="0"/>
              </a:rPr>
              <a:t>Ejercicios y Aplicaciones</a:t>
            </a:r>
          </a:p>
          <a:p>
            <a:pPr marL="742950" lvl="1" indent="-285750">
              <a:spcBef>
                <a:spcPct val="20000"/>
              </a:spcBef>
              <a:buClr>
                <a:schemeClr val="tx2"/>
              </a:buClr>
              <a:buFontTx/>
              <a:buChar char="–"/>
              <a:defRPr/>
            </a:pPr>
            <a:r>
              <a:rPr lang="es-ES_tradnl" b="1" dirty="0">
                <a:latin typeface="Alegreya" panose="02000503050000020004" pitchFamily="50" charset="0"/>
              </a:rPr>
              <a:t>Enunciados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es-ES_tradnl" sz="2800" b="1" dirty="0">
                <a:latin typeface="Alegreya" panose="02000503050000020004" pitchFamily="50" charset="0"/>
              </a:rPr>
              <a:t>Situaciones de Prueba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es-ES_tradnl" sz="2800" b="1" dirty="0">
                <a:latin typeface="Alegreya" panose="02000503050000020004" pitchFamily="50" charset="0"/>
              </a:rPr>
              <a:t>Bibliografía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endParaRPr lang="es-ES_tradnl" sz="2800" b="1" dirty="0">
              <a:latin typeface="Alegreya" panose="02000503050000020004" pitchFamily="50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defRPr/>
            </a:pPr>
            <a:r>
              <a:rPr lang="es-ES_tradnl" sz="2800" b="1" u="sng" dirty="0">
                <a:solidFill>
                  <a:schemeClr val="tx2"/>
                </a:solidFill>
                <a:latin typeface="Alegreya" panose="02000503050000020004" pitchFamily="50" charset="0"/>
              </a:rPr>
              <a:t>TOMO 3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es-ES_tradnl" sz="2800" b="1" dirty="0">
                <a:latin typeface="Alegreya" panose="02000503050000020004" pitchFamily="50" charset="0"/>
              </a:rPr>
              <a:t>Tablas y Fórmulas </a:t>
            </a:r>
            <a:endParaRPr lang="es-ES" sz="2800" b="1" dirty="0">
              <a:latin typeface="Alegreya" panose="02000503050000020004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45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0"/>
                            </p:stCondLst>
                            <p:childTnLst>
                              <p:par>
                                <p:cTn id="68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026" grpId="0" autoUpdateAnimBg="0"/>
      <p:bldP spid="1027" grpId="0" build="p" autoUpdateAnimBg="0" advAuto="0"/>
      <p:bldP spid="2" grpId="0" build="p" autoUpdateAnimBg="0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>
          <a:xfrm>
            <a:off x="1115616" y="980728"/>
            <a:ext cx="7772400" cy="12954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s-MX" b="1" dirty="0">
                <a:latin typeface="Alegreya" panose="02000503050000020004" pitchFamily="50" charset="0"/>
              </a:rPr>
              <a:t>Sistema de evaluación, calificación y promoción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idx="1"/>
          </p:nvPr>
        </p:nvSpPr>
        <p:spPr>
          <a:xfrm>
            <a:off x="899592" y="3068960"/>
            <a:ext cx="4608512" cy="24384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s-MX" b="1" dirty="0">
              <a:latin typeface="Alegreya" panose="02000503050000020004" pitchFamily="50" charset="0"/>
            </a:endParaRPr>
          </a:p>
          <a:p>
            <a:pPr eaLnBrk="1" hangingPunct="1"/>
            <a:r>
              <a:rPr lang="es-MX" b="1" dirty="0">
                <a:latin typeface="Alegreya" panose="02000503050000020004" pitchFamily="50" charset="0"/>
              </a:rPr>
              <a:t>Evaluaciones Integradoras</a:t>
            </a:r>
          </a:p>
          <a:p>
            <a:pPr lvl="1" eaLnBrk="1" hangingPunct="1"/>
            <a:r>
              <a:rPr lang="es-ES_tradnl" b="1" dirty="0">
                <a:solidFill>
                  <a:schemeClr val="tx2"/>
                </a:solidFill>
                <a:latin typeface="Alegreya" panose="02000503050000020004" pitchFamily="50" charset="0"/>
              </a:rPr>
              <a:t>Ejemplos disponibles</a:t>
            </a:r>
            <a:endParaRPr lang="es-ES" b="1" dirty="0">
              <a:solidFill>
                <a:schemeClr val="tx2"/>
              </a:solidFill>
              <a:latin typeface="Alegreya" panose="02000503050000020004" pitchFamily="50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utoUpdateAnimBg="0"/>
      <p:bldP spid="8199" grpId="0" build="p" autoUpdateAnimBg="0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980728"/>
            <a:ext cx="8229600" cy="1143000"/>
          </a:xfrm>
        </p:spPr>
        <p:txBody>
          <a:bodyPr/>
          <a:lstStyle/>
          <a:p>
            <a:pPr algn="r" eaLnBrk="1" hangingPunct="1"/>
            <a:r>
              <a:rPr lang="es-MX" b="1" dirty="0">
                <a:latin typeface="Alegreya" panose="02000503050000020004" pitchFamily="50" charset="0"/>
              </a:rPr>
              <a:t>Evaluaciones Integradoras: </a:t>
            </a:r>
            <a:r>
              <a:rPr lang="es-MX" b="1" dirty="0" err="1">
                <a:latin typeface="Alegreya" panose="02000503050000020004" pitchFamily="50" charset="0"/>
              </a:rPr>
              <a:t>EI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852935"/>
            <a:ext cx="8763000" cy="3455789"/>
          </a:xfrm>
        </p:spPr>
        <p:txBody>
          <a:bodyPr/>
          <a:lstStyle/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Habrá tres evaluaciones.</a:t>
            </a:r>
          </a:p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Tendrán carácter integrador.</a:t>
            </a:r>
          </a:p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Fecha y hora establecidas en la Planificación.</a:t>
            </a:r>
          </a:p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Duración: 2 horas.</a:t>
            </a:r>
          </a:p>
          <a:p>
            <a:pPr marL="0" indent="0" eaLnBrk="1" hangingPunct="1">
              <a:buNone/>
            </a:pPr>
            <a:endParaRPr lang="es-MX" b="1" dirty="0">
              <a:solidFill>
                <a:srgbClr val="002060"/>
              </a:solidFill>
              <a:latin typeface="Alegreya" panose="02000503050000020004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utoUpdateAnimBg="0"/>
      <p:bldP spid="1027" grpId="0" build="p" bldLvl="2" autoUpdateAnimBg="0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>
            <a:extLst>
              <a:ext uri="{FF2B5EF4-FFF2-40B4-BE49-F238E27FC236}">
                <a16:creationId xmlns:a16="http://schemas.microsoft.com/office/drawing/2014/main" id="{B124B742-4875-9CFD-86AA-84C719CAFA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496" y="1197818"/>
            <a:ext cx="6762750" cy="1600200"/>
          </a:xfrm>
        </p:spPr>
        <p:txBody>
          <a:bodyPr/>
          <a:lstStyle/>
          <a:p>
            <a:pPr algn="ctr" eaLnBrk="1" hangingPunct="1"/>
            <a:r>
              <a:rPr lang="es-MX" b="1" dirty="0">
                <a:latin typeface="Alegreya" panose="02000503050000020004" pitchFamily="50" charset="0"/>
              </a:rPr>
              <a:t>Calificación de Desempeño: CD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D978A830-A46A-479D-E4CD-4FF6058D97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1696" y="3209180"/>
            <a:ext cx="8153400" cy="3387725"/>
          </a:xfrm>
        </p:spPr>
        <p:txBody>
          <a:bodyPr/>
          <a:lstStyle/>
          <a:p>
            <a:pPr eaLnBrk="1" hangingPunct="1"/>
            <a:r>
              <a:rPr lang="es-MX" b="1" dirty="0">
                <a:latin typeface="Alegreya" panose="02000503050000020004" pitchFamily="50" charset="0"/>
              </a:rPr>
              <a:t>Promedio ponderado de calificaciones</a:t>
            </a:r>
          </a:p>
          <a:p>
            <a:pPr eaLnBrk="1" hangingPunct="1">
              <a:buFont typeface="Wingdings 2" pitchFamily="18" charset="2"/>
              <a:buNone/>
            </a:pPr>
            <a:r>
              <a:rPr lang="es-MX" dirty="0">
                <a:latin typeface="Alegreya" panose="02000503050000020004" pitchFamily="50" charset="0"/>
              </a:rPr>
              <a:t>   (Evaluaciones Integradoras)</a:t>
            </a:r>
          </a:p>
          <a:p>
            <a:pPr eaLnBrk="1" hangingPunct="1"/>
            <a:r>
              <a:rPr lang="es-MX" b="1" dirty="0">
                <a:latin typeface="Alegreya" panose="02000503050000020004" pitchFamily="50" charset="0"/>
              </a:rPr>
              <a:t>Ejemplo</a:t>
            </a:r>
            <a:r>
              <a:rPr lang="es-MX" dirty="0">
                <a:latin typeface="Alegreya" panose="02000503050000020004" pitchFamily="50" charset="0"/>
              </a:rPr>
              <a:t>:</a:t>
            </a:r>
          </a:p>
          <a:p>
            <a:pPr lvl="1" eaLnBrk="1" hangingPunct="1"/>
            <a:r>
              <a:rPr lang="es-MX" dirty="0">
                <a:solidFill>
                  <a:schemeClr val="tx2"/>
                </a:solidFill>
                <a:latin typeface="Alegreya" panose="02000503050000020004" pitchFamily="50" charset="0"/>
              </a:rPr>
              <a:t>Calificación de la EI-1 = 7</a:t>
            </a:r>
            <a:endParaRPr lang="es-MX" dirty="0">
              <a:latin typeface="Alegreya" panose="02000503050000020004" pitchFamily="50" charset="0"/>
            </a:endParaRPr>
          </a:p>
          <a:p>
            <a:pPr lvl="1" eaLnBrk="1" hangingPunct="1"/>
            <a:r>
              <a:rPr lang="es-MX" dirty="0">
                <a:solidFill>
                  <a:schemeClr val="tx2"/>
                </a:solidFill>
                <a:latin typeface="Alegreya" panose="02000503050000020004" pitchFamily="50" charset="0"/>
              </a:rPr>
              <a:t>Calificación de la EI-2 = 6</a:t>
            </a:r>
            <a:endParaRPr lang="es-MX" dirty="0">
              <a:latin typeface="Alegreya" panose="02000503050000020004" pitchFamily="50" charset="0"/>
            </a:endParaRPr>
          </a:p>
          <a:p>
            <a:pPr lvl="1" eaLnBrk="1" hangingPunct="1"/>
            <a:r>
              <a:rPr lang="es-MX" dirty="0">
                <a:solidFill>
                  <a:schemeClr val="tx2"/>
                </a:solidFill>
                <a:latin typeface="Alegreya" panose="02000503050000020004" pitchFamily="50" charset="0"/>
              </a:rPr>
              <a:t>Calificación de la EI-3 = 9</a:t>
            </a:r>
            <a:endParaRPr lang="es-MX" dirty="0">
              <a:latin typeface="Alegreya" panose="02000503050000020004" pitchFamily="50" charset="0"/>
            </a:endParaRPr>
          </a:p>
          <a:p>
            <a:pPr lvl="1" eaLnBrk="1" hangingPunct="1"/>
            <a:r>
              <a:rPr lang="es-MX" dirty="0">
                <a:solidFill>
                  <a:schemeClr val="tx2"/>
                </a:solidFill>
                <a:latin typeface="Alegreya" panose="02000503050000020004" pitchFamily="50" charset="0"/>
              </a:rPr>
              <a:t>CD = (7 x 0,20) + (6 x 0,30) + (9 x 0,50) = 7,7</a:t>
            </a:r>
            <a:endParaRPr lang="es-ES" dirty="0">
              <a:solidFill>
                <a:schemeClr val="tx2"/>
              </a:solidFill>
              <a:latin typeface="Alegreya" panose="02000503050000020004" pitchFamily="50" charset="0"/>
            </a:endParaRPr>
          </a:p>
        </p:txBody>
      </p:sp>
      <p:sp>
        <p:nvSpPr>
          <p:cNvPr id="17" name="AutoShape 11">
            <a:extLst>
              <a:ext uri="{FF2B5EF4-FFF2-40B4-BE49-F238E27FC236}">
                <a16:creationId xmlns:a16="http://schemas.microsoft.com/office/drawing/2014/main" id="{F1EDD793-2840-0813-842A-63125E8329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3359" y="858416"/>
            <a:ext cx="1676400" cy="914400"/>
          </a:xfrm>
          <a:prstGeom prst="foldedCorner">
            <a:avLst>
              <a:gd name="adj" fmla="val 34315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s-MX" sz="2800">
                <a:solidFill>
                  <a:srgbClr val="660033"/>
                </a:solidFill>
                <a:latin typeface="Alegreya" panose="02000503050000020004" pitchFamily="50" charset="0"/>
              </a:rPr>
              <a:t>0,20 x EI-1</a:t>
            </a:r>
            <a:endParaRPr lang="es-ES" sz="2800">
              <a:solidFill>
                <a:srgbClr val="660033"/>
              </a:solidFill>
              <a:latin typeface="Alegreya" panose="02000503050000020004" pitchFamily="50" charset="0"/>
            </a:endParaRPr>
          </a:p>
        </p:txBody>
      </p:sp>
      <p:sp>
        <p:nvSpPr>
          <p:cNvPr id="18" name="AutoShape 12">
            <a:extLst>
              <a:ext uri="{FF2B5EF4-FFF2-40B4-BE49-F238E27FC236}">
                <a16:creationId xmlns:a16="http://schemas.microsoft.com/office/drawing/2014/main" id="{A55B99D0-8946-5D07-7944-673D90371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2959" y="1940768"/>
            <a:ext cx="457200" cy="457200"/>
          </a:xfrm>
          <a:prstGeom prst="plus">
            <a:avLst>
              <a:gd name="adj" fmla="val 4047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Alegreya" panose="02000503050000020004" pitchFamily="50" charset="0"/>
            </a:endParaRPr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BB503FBE-3CFC-2AFC-4991-E6A48F7D4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0959" y="5445968"/>
            <a:ext cx="21336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Alegreya" panose="02000503050000020004" pitchFamily="50" charset="0"/>
            </a:endParaRPr>
          </a:p>
        </p:txBody>
      </p:sp>
      <p:sp>
        <p:nvSpPr>
          <p:cNvPr id="20" name="AutoShape 14">
            <a:extLst>
              <a:ext uri="{FF2B5EF4-FFF2-40B4-BE49-F238E27FC236}">
                <a16:creationId xmlns:a16="http://schemas.microsoft.com/office/drawing/2014/main" id="{0C03B2D2-5714-AE1A-67C1-281F08536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3359" y="2626568"/>
            <a:ext cx="1676400" cy="914400"/>
          </a:xfrm>
          <a:prstGeom prst="foldedCorner">
            <a:avLst>
              <a:gd name="adj" fmla="val 34315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s-MX" sz="2800">
                <a:solidFill>
                  <a:srgbClr val="660033"/>
                </a:solidFill>
                <a:latin typeface="Alegreya" panose="02000503050000020004" pitchFamily="50" charset="0"/>
              </a:rPr>
              <a:t>0,30 x EI-2</a:t>
            </a:r>
            <a:endParaRPr lang="es-ES" sz="2800">
              <a:solidFill>
                <a:srgbClr val="660033"/>
              </a:solidFill>
              <a:latin typeface="Alegreya" panose="02000503050000020004" pitchFamily="50" charset="0"/>
            </a:endParaRPr>
          </a:p>
        </p:txBody>
      </p:sp>
      <p:sp>
        <p:nvSpPr>
          <p:cNvPr id="21" name="AutoShape 15">
            <a:extLst>
              <a:ext uri="{FF2B5EF4-FFF2-40B4-BE49-F238E27FC236}">
                <a16:creationId xmlns:a16="http://schemas.microsoft.com/office/drawing/2014/main" id="{4F8A5688-E49C-81DD-082D-818C0DE28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2959" y="3693368"/>
            <a:ext cx="457200" cy="457200"/>
          </a:xfrm>
          <a:prstGeom prst="plus">
            <a:avLst>
              <a:gd name="adj" fmla="val 4047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Alegreya" panose="02000503050000020004" pitchFamily="50" charset="0"/>
            </a:endParaRPr>
          </a:p>
        </p:txBody>
      </p:sp>
      <p:sp>
        <p:nvSpPr>
          <p:cNvPr id="22" name="AutoShape 16">
            <a:extLst>
              <a:ext uri="{FF2B5EF4-FFF2-40B4-BE49-F238E27FC236}">
                <a16:creationId xmlns:a16="http://schemas.microsoft.com/office/drawing/2014/main" id="{4200D552-A3D1-E5E6-97BC-7F2041700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3359" y="4302968"/>
            <a:ext cx="1676400" cy="914400"/>
          </a:xfrm>
          <a:prstGeom prst="foldedCorner">
            <a:avLst>
              <a:gd name="adj" fmla="val 34315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s-MX" sz="2800">
                <a:solidFill>
                  <a:srgbClr val="660033"/>
                </a:solidFill>
                <a:latin typeface="Alegreya" panose="02000503050000020004" pitchFamily="50" charset="0"/>
              </a:rPr>
              <a:t>0,50 x EI-3</a:t>
            </a:r>
            <a:endParaRPr lang="es-ES" sz="2800">
              <a:solidFill>
                <a:srgbClr val="660033"/>
              </a:solidFill>
              <a:latin typeface="Alegreya" panose="02000503050000020004" pitchFamily="50" charset="0"/>
            </a:endParaRPr>
          </a:p>
        </p:txBody>
      </p:sp>
      <p:sp>
        <p:nvSpPr>
          <p:cNvPr id="23" name="AutoShape 17">
            <a:extLst>
              <a:ext uri="{FF2B5EF4-FFF2-40B4-BE49-F238E27FC236}">
                <a16:creationId xmlns:a16="http://schemas.microsoft.com/office/drawing/2014/main" id="{D6AC8205-093A-8FF5-347E-00E0282EB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8159" y="5826968"/>
            <a:ext cx="1066800" cy="914400"/>
          </a:xfrm>
          <a:prstGeom prst="foldedCorner">
            <a:avLst>
              <a:gd name="adj" fmla="val 34315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s-ES_tradnl" sz="2800">
                <a:solidFill>
                  <a:srgbClr val="660033"/>
                </a:solidFill>
                <a:latin typeface="Alegreya" panose="02000503050000020004" pitchFamily="50" charset="0"/>
              </a:rPr>
              <a:t>CD</a:t>
            </a:r>
            <a:endParaRPr lang="es-ES" sz="2800">
              <a:solidFill>
                <a:srgbClr val="660033"/>
              </a:solidFill>
              <a:latin typeface="Alegreya" panose="02000503050000020004" pitchFamily="50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5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8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utoUpdateAnimBg="0"/>
      <p:bldP spid="16" grpId="0" build="p" autoUpdateAnimBg="0" advAuto="0"/>
      <p:bldP spid="17" grpId="0" animBg="1" autoUpdateAnimBg="0"/>
      <p:bldP spid="18" grpId="0" animBg="1"/>
      <p:bldP spid="19" grpId="0" animBg="1"/>
      <p:bldP spid="20" grpId="0" animBg="1" autoUpdateAnimBg="0"/>
      <p:bldP spid="21" grpId="0" animBg="1"/>
      <p:bldP spid="22" grpId="0" animBg="1" autoUpdateAnimBg="0"/>
      <p:bldP spid="23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692696"/>
            <a:ext cx="7848600" cy="687387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s-MX" b="1" dirty="0">
                <a:latin typeface="Alegreya" panose="02000503050000020004" pitchFamily="50" charset="0"/>
              </a:rPr>
              <a:t>Promoción Directa: Condiciones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197556" y="1916832"/>
            <a:ext cx="8748887" cy="4752528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s-MX" sz="2800" b="1" dirty="0" err="1">
                <a:solidFill>
                  <a:srgbClr val="002060"/>
                </a:solidFill>
                <a:latin typeface="Alegreya" panose="02000503050000020004" pitchFamily="50" charset="0"/>
              </a:rPr>
              <a:t>Pre-requisitos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 de inscripción y correlativas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s-MX" sz="2200" b="1" dirty="0">
              <a:solidFill>
                <a:srgbClr val="002060"/>
              </a:solidFill>
              <a:latin typeface="Alegreya" panose="02000503050000020004" pitchFamily="50" charset="0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EI 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Symbol" pitchFamily="18" charset="2"/>
              </a:rPr>
              <a:t>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MT Symbol" pitchFamily="82" charset="2"/>
              </a:rPr>
              <a:t> 6 (aprobadas)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s-MX" sz="2200" b="1" dirty="0">
              <a:solidFill>
                <a:srgbClr val="002060"/>
              </a:solidFill>
              <a:latin typeface="Alegreya" panose="02000503050000020004" pitchFamily="50" charset="0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CD 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Symbol" pitchFamily="18" charset="2"/>
              </a:rPr>
              <a:t>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 7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s-MX" sz="2200" b="1" dirty="0">
              <a:solidFill>
                <a:srgbClr val="002060"/>
              </a:solidFill>
              <a:latin typeface="Alegreya" panose="02000503050000020004" pitchFamily="50" charset="0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Si </a:t>
            </a:r>
            <a:r>
              <a:rPr lang="es-MX" sz="2800" b="1">
                <a:solidFill>
                  <a:srgbClr val="002060"/>
                </a:solidFill>
                <a:latin typeface="Alegreya" panose="02000503050000020004" pitchFamily="50" charset="0"/>
              </a:rPr>
              <a:t>CD </a:t>
            </a:r>
            <a:r>
              <a:rPr lang="es-MX" sz="2800" b="1">
                <a:solidFill>
                  <a:srgbClr val="002060"/>
                </a:solidFill>
                <a:latin typeface="Alegreya" panose="02000503050000020004" pitchFamily="50" charset="0"/>
                <a:sym typeface="Symbol" pitchFamily="18" charset="2"/>
              </a:rPr>
              <a:t></a:t>
            </a:r>
            <a:r>
              <a:rPr lang="es-MX" sz="2800" b="1">
                <a:solidFill>
                  <a:srgbClr val="002060"/>
                </a:solidFill>
                <a:latin typeface="Alegreya" panose="02000503050000020004" pitchFamily="50" charset="0"/>
              </a:rPr>
              <a:t> 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7 puede rendir el GR para recuperar sólo una EI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s-MX" sz="2200" b="1" dirty="0">
              <a:solidFill>
                <a:srgbClr val="002060"/>
              </a:solidFill>
              <a:latin typeface="Alegreya" panose="02000503050000020004" pitchFamily="50" charset="0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Si está AUSENTE en una de ellas, podrá rendir el Global Recuperatorio en su lugar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75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75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75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75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25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75"/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75"/>
                                        <p:tgtEl>
                                          <p:spTgt spid="9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 autoUpdateAnimBg="0"/>
      <p:bldP spid="90115" grpId="0" build="p" bldLvl="3" autoUpdateAnimBg="0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764704"/>
            <a:ext cx="8602960" cy="15240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s-MX" b="1" dirty="0">
                <a:latin typeface="Alegreya" panose="02000503050000020004" pitchFamily="50" charset="0"/>
              </a:rPr>
              <a:t>Promoción indirecta (Regularidad):</a:t>
            </a:r>
            <a:br>
              <a:rPr lang="es-MX" b="1" dirty="0">
                <a:latin typeface="Alegreya" panose="02000503050000020004" pitchFamily="50" charset="0"/>
              </a:rPr>
            </a:br>
            <a:r>
              <a:rPr lang="es-MX" b="1" dirty="0">
                <a:latin typeface="Alegreya" panose="02000503050000020004" pitchFamily="50" charset="0"/>
              </a:rPr>
              <a:t>Condiciones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2517453"/>
            <a:ext cx="8674968" cy="4103688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EI-1 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Symbol" pitchFamily="18" charset="2"/>
              </a:rPr>
              <a:t> 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MT Symbol" pitchFamily="82" charset="2"/>
              </a:rPr>
              <a:t> 6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  o  EI-2  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Symbol" pitchFamily="18" charset="2"/>
              </a:rPr>
              <a:t>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MT Symbol" pitchFamily="82" charset="2"/>
              </a:rPr>
              <a:t> 6 </a:t>
            </a:r>
          </a:p>
          <a:p>
            <a:pPr marL="0" indent="0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s-MX" sz="2200" b="1" dirty="0">
              <a:solidFill>
                <a:srgbClr val="002060"/>
              </a:solidFill>
              <a:latin typeface="Alegreya" panose="02000503050000020004" pitchFamily="50" charset="0"/>
              <a:sym typeface="MT Symbol" pitchFamily="82" charset="2"/>
            </a:endParaRPr>
          </a:p>
          <a:p>
            <a:pPr marL="274320" indent="-274320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EI-3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MT Symbol" pitchFamily="82" charset="2"/>
              </a:rPr>
              <a:t>  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Symbol" pitchFamily="18" charset="2"/>
              </a:rPr>
              <a:t>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MT Symbol" pitchFamily="82" charset="2"/>
              </a:rPr>
              <a:t> 6</a:t>
            </a:r>
          </a:p>
          <a:p>
            <a:pPr marL="0" indent="0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s-MX" sz="2200" b="1" dirty="0">
              <a:solidFill>
                <a:srgbClr val="002060"/>
              </a:solidFill>
              <a:latin typeface="Alegreya" panose="02000503050000020004" pitchFamily="50" charset="0"/>
            </a:endParaRPr>
          </a:p>
          <a:p>
            <a:pPr marL="274320" indent="-274320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MT Symbol" pitchFamily="82" charset="2"/>
              </a:rPr>
              <a:t>CD 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Symbol" pitchFamily="18" charset="2"/>
              </a:rPr>
              <a:t>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MT Symbol" pitchFamily="82" charset="2"/>
              </a:rPr>
              <a:t> 6</a:t>
            </a:r>
            <a:endParaRPr lang="es-MX" sz="2800" b="1" dirty="0">
              <a:solidFill>
                <a:srgbClr val="002060"/>
              </a:solidFill>
              <a:latin typeface="Alegreya" panose="02000503050000020004" pitchFamily="50" charset="0"/>
            </a:endParaRPr>
          </a:p>
          <a:p>
            <a:pPr marL="640080" lvl="1" indent="-246888" eaLnBrk="1" fontAlgn="auto" hangingPunct="1">
              <a:lnSpc>
                <a:spcPct val="12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s-MX" b="1" dirty="0">
                <a:solidFill>
                  <a:schemeClr val="tx2"/>
                </a:solidFill>
                <a:latin typeface="Alegreya" panose="02000503050000020004" pitchFamily="50" charset="0"/>
              </a:rPr>
              <a:t>Si no se cumplen los requisitos anteriores, para regularizar la asignatura, deberá rendir y aprobar el Global Recuperatorio</a:t>
            </a:r>
          </a:p>
          <a:p>
            <a:pPr marL="640080" lvl="1" indent="-246888" eaLnBrk="1" fontAlgn="auto" hangingPunct="1">
              <a:lnSpc>
                <a:spcPct val="12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s-MX" b="1" dirty="0">
                <a:solidFill>
                  <a:schemeClr val="tx2"/>
                </a:solidFill>
                <a:latin typeface="Alegreya" panose="02000503050000020004" pitchFamily="50" charset="0"/>
              </a:rPr>
              <a:t>Para regularizar: GR ≥ 6</a:t>
            </a:r>
          </a:p>
          <a:p>
            <a:pPr marL="640080" lvl="1" indent="-246888" eaLnBrk="1" fontAlgn="auto" hangingPunct="1">
              <a:lnSpc>
                <a:spcPct val="120000"/>
              </a:lnSpc>
              <a:spcAft>
                <a:spcPts val="0"/>
              </a:spcAft>
              <a:buFontTx/>
              <a:buNone/>
              <a:defRPr/>
            </a:pPr>
            <a:endParaRPr lang="es-MX" sz="2800" dirty="0">
              <a:solidFill>
                <a:schemeClr val="tx2"/>
              </a:solidFill>
              <a:latin typeface="Alegreya" panose="02000503050000020004" pitchFamily="50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75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75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75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75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25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75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75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 autoUpdateAnimBg="0"/>
      <p:bldP spid="86019" grpId="0" build="p" bldLvl="3" autoUpdateAnimBg="0" advAuto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268114"/>
            <a:ext cx="6777608" cy="1371600"/>
          </a:xfrm>
        </p:spPr>
        <p:txBody>
          <a:bodyPr/>
          <a:lstStyle/>
          <a:p>
            <a:pPr eaLnBrk="1" hangingPunct="1"/>
            <a:r>
              <a:rPr lang="es-MX" b="1" dirty="0">
                <a:latin typeface="Alegreya" panose="02000503050000020004" pitchFamily="50" charset="0"/>
              </a:rPr>
              <a:t>Global </a:t>
            </a:r>
            <a:r>
              <a:rPr lang="es-MX" b="1" dirty="0" err="1">
                <a:latin typeface="Alegreya" panose="02000503050000020004" pitchFamily="50" charset="0"/>
              </a:rPr>
              <a:t>Recuperatorio</a:t>
            </a:r>
            <a:r>
              <a:rPr lang="es-MX" b="1" dirty="0">
                <a:latin typeface="Alegreya" panose="02000503050000020004" pitchFamily="50" charset="0"/>
              </a:rPr>
              <a:t>: GR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2204864"/>
            <a:ext cx="8549028" cy="36004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Se puede utilizar para acceder al régimen de promoción directa o al régimen de promoción indirecta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endParaRPr lang="es-MX" sz="2200" b="1" dirty="0">
              <a:solidFill>
                <a:srgbClr val="002060"/>
              </a:solidFill>
              <a:latin typeface="Alegreya" panose="02000503050000020004" pitchFamily="50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Condición necesaria para acceder al GR</a:t>
            </a:r>
            <a:r>
              <a:rPr lang="es-MX" b="1" dirty="0">
                <a:latin typeface="Alegreya" panose="02000503050000020004" pitchFamily="50" charset="0"/>
              </a:rPr>
              <a:t>:</a:t>
            </a:r>
          </a:p>
          <a:p>
            <a:pPr lvl="1" eaLnBrk="1" hangingPunct="1">
              <a:lnSpc>
                <a:spcPct val="120000"/>
              </a:lnSpc>
            </a:pPr>
            <a:r>
              <a:rPr lang="es-MX" b="1" dirty="0">
                <a:solidFill>
                  <a:schemeClr val="tx2"/>
                </a:solidFill>
                <a:latin typeface="Alegreya" panose="02000503050000020004" pitchFamily="50" charset="0"/>
              </a:rPr>
              <a:t>Haber aprobado </a:t>
            </a:r>
            <a:r>
              <a:rPr lang="es-MX" b="1" u="sng" dirty="0">
                <a:solidFill>
                  <a:schemeClr val="tx2"/>
                </a:solidFill>
                <a:latin typeface="Alegreya" panose="02000503050000020004" pitchFamily="50" charset="0"/>
              </a:rPr>
              <a:t>al menos una</a:t>
            </a:r>
            <a:r>
              <a:rPr lang="es-MX" b="1" dirty="0">
                <a:solidFill>
                  <a:schemeClr val="tx2"/>
                </a:solidFill>
                <a:latin typeface="Alegreya" panose="02000503050000020004" pitchFamily="50" charset="0"/>
              </a:rPr>
              <a:t> de las evaluaciones integradoras y las prácticas o tareas obligatorias que se pudieran encomendar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75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75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75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75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 autoUpdateAnimBg="0"/>
      <p:bldP spid="88067" grpId="0" build="p" bldLvl="3" autoUpdateAnimBg="0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2" cstate="print"/>
          <a:srcRect l="14304" t="13086" r="13474" b="7181"/>
          <a:stretch>
            <a:fillRect/>
          </a:stretch>
        </p:blipFill>
        <p:spPr bwMode="auto">
          <a:xfrm>
            <a:off x="158750" y="1051297"/>
            <a:ext cx="8821738" cy="56180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C83DF586-69D6-455E-AD67-516FD4480235}"/>
              </a:ext>
            </a:extLst>
          </p:cNvPr>
          <p:cNvSpPr/>
          <p:nvPr/>
        </p:nvSpPr>
        <p:spPr>
          <a:xfrm>
            <a:off x="971600" y="3284984"/>
            <a:ext cx="7776864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B35DCD2-0734-42EB-BF5C-51D4D5F3D591}"/>
              </a:ext>
            </a:extLst>
          </p:cNvPr>
          <p:cNvSpPr/>
          <p:nvPr/>
        </p:nvSpPr>
        <p:spPr>
          <a:xfrm>
            <a:off x="971600" y="4005064"/>
            <a:ext cx="7776864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D633AC42-B131-483F-9222-DB38899FAC3C}"/>
              </a:ext>
            </a:extLst>
          </p:cNvPr>
          <p:cNvSpPr/>
          <p:nvPr/>
        </p:nvSpPr>
        <p:spPr>
          <a:xfrm>
            <a:off x="971600" y="5301207"/>
            <a:ext cx="7776864" cy="5054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2088" y="648618"/>
            <a:ext cx="7772400" cy="692150"/>
          </a:xfrm>
        </p:spPr>
        <p:txBody>
          <a:bodyPr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s-MX" sz="4000" b="1" dirty="0">
                <a:latin typeface="Alegreya" panose="02000503050000020004" pitchFamily="50" charset="0"/>
              </a:rPr>
              <a:t>Para tener en cuenta ...</a:t>
            </a:r>
            <a:endParaRPr lang="es-ES" sz="4000" b="1" dirty="0">
              <a:latin typeface="Alegreya" panose="02000503050000020004" pitchFamily="50" charset="0"/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226543"/>
            <a:ext cx="8713788" cy="467995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800" dirty="0">
                <a:latin typeface="Alegreya" panose="02000503050000020004" pitchFamily="50" charset="0"/>
              </a:rPr>
              <a:t>En las evaluaciones: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s-MX" dirty="0">
                <a:solidFill>
                  <a:schemeClr val="tx2"/>
                </a:solidFill>
                <a:latin typeface="Alegreya" panose="02000503050000020004" pitchFamily="50" charset="0"/>
              </a:rPr>
              <a:t>Se puede consultar las fórmulas y tablas de la cátedra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s-MX" dirty="0">
                <a:solidFill>
                  <a:schemeClr val="tx2"/>
                </a:solidFill>
                <a:latin typeface="Alegreya" panose="02000503050000020004" pitchFamily="50" charset="0"/>
              </a:rPr>
              <a:t>Se puede usar cualquier calculadora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800" dirty="0">
                <a:latin typeface="Alegreya" panose="02000503050000020004" pitchFamily="50" charset="0"/>
              </a:rPr>
              <a:t>Las evaluaciones serán los días: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23528" y="3284984"/>
            <a:ext cx="8460431" cy="3456384"/>
          </a:xfrm>
          <a:prstGeom prst="rect">
            <a:avLst/>
          </a:prstGeom>
          <a:solidFill>
            <a:schemeClr val="bg2">
              <a:lumMod val="90000"/>
            </a:schemeClr>
          </a:solidFill>
          <a:ln w="57150">
            <a:solidFill>
              <a:srgbClr val="003399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91440" tIns="45720" rIns="91440" bIns="45720" anchor="ctr"/>
          <a:lstStyle/>
          <a:p>
            <a:pPr lvl="1">
              <a:lnSpc>
                <a:spcPct val="200000"/>
              </a:lnSpc>
              <a:defRPr/>
            </a:pPr>
            <a:r>
              <a:rPr lang="es-MX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egreya" panose="02000503050000020004" pitchFamily="50" charset="0"/>
              </a:rPr>
              <a:t>EI-1	12 de setiembre	</a:t>
            </a:r>
            <a:r>
              <a:rPr lang="es-MX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egreya" panose="02000503050000020004" pitchFamily="50" charset="0"/>
                <a:cs typeface="Times New Roman"/>
              </a:rPr>
              <a:t>                  Horario de clase</a:t>
            </a:r>
            <a:endParaRPr lang="es-MX" b="1" dirty="0">
              <a:solidFill>
                <a:srgbClr val="00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legreya" panose="02000503050000020004" pitchFamily="50" charset="0"/>
            </a:endParaRPr>
          </a:p>
          <a:p>
            <a:pPr lvl="1">
              <a:lnSpc>
                <a:spcPct val="200000"/>
              </a:lnSpc>
              <a:defRPr/>
            </a:pPr>
            <a:r>
              <a:rPr lang="es-MX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egreya" panose="02000503050000020004" pitchFamily="50" charset="0"/>
              </a:rPr>
              <a:t>EI-2</a:t>
            </a:r>
            <a:r>
              <a:rPr lang="es-MX" b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egreya" panose="02000503050000020004" pitchFamily="50" charset="0"/>
              </a:rPr>
              <a:t>	10 </a:t>
            </a:r>
            <a:r>
              <a:rPr lang="es-MX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egreya" panose="02000503050000020004" pitchFamily="50" charset="0"/>
              </a:rPr>
              <a:t>de octubre	</a:t>
            </a:r>
            <a:r>
              <a:rPr lang="es-MX" b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egreya" panose="02000503050000020004" pitchFamily="50" charset="0"/>
                <a:cs typeface="Times New Roman"/>
              </a:rPr>
              <a:t>                                   Horario </a:t>
            </a:r>
            <a:r>
              <a:rPr lang="es-MX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egreya" panose="02000503050000020004" pitchFamily="50" charset="0"/>
                <a:cs typeface="Times New Roman"/>
              </a:rPr>
              <a:t>de clase</a:t>
            </a:r>
            <a:endParaRPr lang="es-MX" b="1" dirty="0">
              <a:solidFill>
                <a:srgbClr val="00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legreya" panose="02000503050000020004" pitchFamily="50" charset="0"/>
            </a:endParaRPr>
          </a:p>
          <a:p>
            <a:pPr lvl="1">
              <a:lnSpc>
                <a:spcPct val="200000"/>
              </a:lnSpc>
              <a:defRPr/>
            </a:pPr>
            <a:r>
              <a:rPr lang="es-MX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egreya" panose="02000503050000020004" pitchFamily="50" charset="0"/>
              </a:rPr>
              <a:t>EI-3	07 de noviembre	                  </a:t>
            </a:r>
            <a:r>
              <a:rPr lang="es-MX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egreya" panose="02000503050000020004" pitchFamily="50" charset="0"/>
                <a:cs typeface="Times New Roman"/>
              </a:rPr>
              <a:t>Horario de clase</a:t>
            </a:r>
            <a:endParaRPr lang="es-MX" b="1" dirty="0">
              <a:solidFill>
                <a:srgbClr val="00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legreya" panose="02000503050000020004" pitchFamily="50" charset="0"/>
            </a:endParaRPr>
          </a:p>
          <a:p>
            <a:pPr lvl="1">
              <a:lnSpc>
                <a:spcPct val="200000"/>
              </a:lnSpc>
              <a:defRPr/>
            </a:pPr>
            <a:r>
              <a:rPr lang="es-MX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egreya" panose="02000503050000020004" pitchFamily="50" charset="0"/>
                <a:cs typeface="Times New Roman"/>
              </a:rPr>
              <a:t>GR  	14 de noviembre	                  Horario de clase</a:t>
            </a:r>
          </a:p>
          <a:p>
            <a:pPr lvl="1">
              <a:lnSpc>
                <a:spcPct val="200000"/>
              </a:lnSpc>
              <a:defRPr/>
            </a:pPr>
            <a:endParaRPr lang="es-MX" sz="1200" b="1" dirty="0">
              <a:solidFill>
                <a:srgbClr val="00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legreya" panose="02000503050000020004" pitchFamily="50" charset="0"/>
              <a:cs typeface="Times New Roman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6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33333E-6 1.48148E-6 L 3.33333E-6 -0.07222 " pathEditMode="relative" rAng="0" ptsTypes="AA">
                                      <p:cBhvr>
                                        <p:cTn id="4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4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 autoUpdateAnimBg="0"/>
      <p:bldP spid="77827" grpId="0" build="p" autoUpdateAnimBg="0" advAuto="0"/>
      <p:bldP spid="28676" grpId="0" animBg="1"/>
      <p:bldP spid="2867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739163" y="871719"/>
            <a:ext cx="8229600" cy="613065"/>
          </a:xfrm>
        </p:spPr>
        <p:txBody>
          <a:bodyPr/>
          <a:lstStyle/>
          <a:p>
            <a:pPr algn="r" eaLnBrk="1" hangingPunct="1"/>
            <a:r>
              <a:rPr lang="es-MX" sz="5400" b="1" dirty="0">
                <a:latin typeface="Alegreya" panose="02000503050000020004" pitchFamily="50" charset="0"/>
              </a:rPr>
              <a:t>Equipo de Trabajo</a:t>
            </a:r>
            <a:endParaRPr lang="es-ES" sz="5400" b="1" dirty="0">
              <a:latin typeface="Alegreya" panose="02000503050000020004" pitchFamily="50" charset="0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997325" y="2285814"/>
            <a:ext cx="4967163" cy="3591458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400" dirty="0">
                <a:latin typeface="Alegreya" panose="02000503050000020004" pitchFamily="50" charset="0"/>
              </a:rPr>
              <a:t>Daniel FERNÁNDEZ (En licencia)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es-MX" sz="2000" dirty="0">
              <a:latin typeface="Alegreya" panose="02000503050000020004" pitchFamily="50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es-MX" sz="2000" dirty="0">
              <a:latin typeface="Alegreya" panose="02000503050000020004" pitchFamily="50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400" dirty="0">
                <a:latin typeface="Alegreya" panose="02000503050000020004" pitchFamily="50" charset="0"/>
              </a:rPr>
              <a:t>Mónica GUITART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400" dirty="0">
                <a:latin typeface="Alegreya" panose="02000503050000020004" pitchFamily="50" charset="0"/>
              </a:rPr>
              <a:t>Julián MARTÍNEZ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s-MX" sz="2400" dirty="0">
              <a:latin typeface="Alegreya" panose="02000503050000020004" pitchFamily="50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es-MX" sz="2000" dirty="0">
              <a:latin typeface="Alegreya" panose="02000503050000020004" pitchFamily="50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400" dirty="0">
                <a:latin typeface="Alegreya" panose="02000503050000020004" pitchFamily="50" charset="0"/>
              </a:rPr>
              <a:t>Cristian GAMBA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400" dirty="0">
                <a:latin typeface="Alegreya" panose="02000503050000020004" pitchFamily="50" charset="0"/>
              </a:rPr>
              <a:t>Norma </a:t>
            </a:r>
            <a:r>
              <a:rPr lang="es-MX" sz="2400" dirty="0" err="1">
                <a:latin typeface="Alegreya" panose="02000503050000020004" pitchFamily="50" charset="0"/>
              </a:rPr>
              <a:t>LOPEZ</a:t>
            </a:r>
            <a:endParaRPr lang="es-MX" sz="2400" dirty="0">
              <a:latin typeface="Alegreya" panose="02000503050000020004" pitchFamily="50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400" dirty="0">
                <a:latin typeface="Alegreya" panose="02000503050000020004" pitchFamily="50" charset="0"/>
              </a:rPr>
              <a:t>Laura ROSSI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s-MX" sz="2000" dirty="0">
              <a:latin typeface="Alegreya" panose="02000503050000020004" pitchFamily="50" charset="0"/>
            </a:endParaRPr>
          </a:p>
        </p:txBody>
      </p:sp>
      <p:sp>
        <p:nvSpPr>
          <p:cNvPr id="6148" name="8 CuadroTexto"/>
          <p:cNvSpPr txBox="1">
            <a:spLocks noChangeArrowheads="1"/>
          </p:cNvSpPr>
          <p:nvPr/>
        </p:nvSpPr>
        <p:spPr bwMode="auto">
          <a:xfrm>
            <a:off x="899592" y="2257708"/>
            <a:ext cx="3168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s-ES" sz="2800" b="1" dirty="0">
                <a:latin typeface="Alegreya" panose="02000503050000020004" pitchFamily="50" charset="0"/>
              </a:rPr>
              <a:t>Profesor Titular</a:t>
            </a:r>
          </a:p>
        </p:txBody>
      </p:sp>
      <p:sp>
        <p:nvSpPr>
          <p:cNvPr id="6149" name="8 CuadroTexto"/>
          <p:cNvSpPr txBox="1">
            <a:spLocks noChangeArrowheads="1"/>
          </p:cNvSpPr>
          <p:nvPr/>
        </p:nvSpPr>
        <p:spPr bwMode="auto">
          <a:xfrm>
            <a:off x="72008" y="3625860"/>
            <a:ext cx="39959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s-ES" sz="2800" b="1" dirty="0">
                <a:latin typeface="Alegreya" panose="02000503050000020004" pitchFamily="50" charset="0"/>
              </a:rPr>
              <a:t>Profesores Adjuntos</a:t>
            </a:r>
          </a:p>
        </p:txBody>
      </p:sp>
      <p:sp>
        <p:nvSpPr>
          <p:cNvPr id="6150" name="8 CuadroTexto"/>
          <p:cNvSpPr txBox="1">
            <a:spLocks noChangeArrowheads="1"/>
          </p:cNvSpPr>
          <p:nvPr/>
        </p:nvSpPr>
        <p:spPr bwMode="auto">
          <a:xfrm>
            <a:off x="432048" y="5299750"/>
            <a:ext cx="363589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s-ES" sz="2800" b="1" dirty="0">
                <a:latin typeface="Alegreya" panose="02000503050000020004" pitchFamily="50" charset="0"/>
              </a:rPr>
              <a:t>Jefes de</a:t>
            </a:r>
          </a:p>
          <a:p>
            <a:pPr algn="r"/>
            <a:r>
              <a:rPr lang="es-ES" sz="2800" b="1" dirty="0">
                <a:latin typeface="Alegreya" panose="02000503050000020004" pitchFamily="50" charset="0"/>
              </a:rPr>
              <a:t>Trabajos Prácticos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600" decel="1000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600" decel="1000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00" decel="1000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600" decel="1000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600" decel="100000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600" decel="1000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00" decel="1000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00" decel="1000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600" decel="100000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600" decel="1000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00" decel="1000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00" decel="1000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600" decel="100000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600" decel="1000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00" decel="1000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00" decel="1000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600" decel="100000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600" decel="100000" fill="hold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00" decel="100000" fill="hold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00" decel="100000" fill="hold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600" decel="100000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600" decel="100000" fill="hold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00" decel="100000" fill="hold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00" decel="100000" fill="hold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autoUpdateAnimBg="0"/>
      <p:bldP spid="64515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4303" y="836712"/>
            <a:ext cx="7772400" cy="744703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s-MX" b="1" dirty="0">
                <a:latin typeface="Alegreya" panose="02000503050000020004" pitchFamily="50" charset="0"/>
              </a:rPr>
              <a:t>Se puede consultar fórmulas ...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2204715"/>
            <a:ext cx="8893175" cy="4320629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s-MX" sz="4000" i="1" dirty="0">
                <a:solidFill>
                  <a:schemeClr val="accent1"/>
                </a:solidFill>
                <a:latin typeface="Alegreya" panose="02000503050000020004" pitchFamily="50" charset="0"/>
              </a:rPr>
              <a:t>¿Qué pedimos a cambio?</a:t>
            </a:r>
            <a:endParaRPr lang="es-MX" sz="4000" i="1" dirty="0">
              <a:latin typeface="Alegreya" panose="02000503050000020004" pitchFamily="50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Definir</a:t>
            </a:r>
            <a:r>
              <a:rPr lang="es-MX" dirty="0">
                <a:solidFill>
                  <a:srgbClr val="002060"/>
                </a:solidFill>
                <a:latin typeface="Alegreya" panose="02000503050000020004" pitchFamily="50" charset="0"/>
              </a:rPr>
              <a:t> eventos o variables, según corresponda.</a:t>
            </a:r>
          </a:p>
          <a:p>
            <a:pPr lvl="1" eaLnBrk="1" hangingPunct="1">
              <a:lnSpc>
                <a:spcPct val="110000"/>
              </a:lnSpc>
            </a:pPr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Justificar</a:t>
            </a:r>
            <a:r>
              <a:rPr lang="es-MX" dirty="0">
                <a:solidFill>
                  <a:srgbClr val="002060"/>
                </a:solidFill>
                <a:latin typeface="Alegreya" panose="02000503050000020004" pitchFamily="50" charset="0"/>
              </a:rPr>
              <a:t> el análisis.</a:t>
            </a:r>
          </a:p>
          <a:p>
            <a:pPr lvl="1" eaLnBrk="1" hangingPunct="1">
              <a:lnSpc>
                <a:spcPct val="110000"/>
              </a:lnSpc>
            </a:pPr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Plantear</a:t>
            </a:r>
            <a:r>
              <a:rPr lang="es-MX" dirty="0">
                <a:solidFill>
                  <a:srgbClr val="002060"/>
                </a:solidFill>
                <a:latin typeface="Alegreya" panose="02000503050000020004" pitchFamily="50" charset="0"/>
              </a:rPr>
              <a:t> la solución del problema, utilizando un lenguaje simbólico apropiado.</a:t>
            </a:r>
          </a:p>
          <a:p>
            <a:pPr lvl="1" eaLnBrk="1" hangingPunct="1">
              <a:lnSpc>
                <a:spcPct val="110000"/>
              </a:lnSpc>
            </a:pPr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Realizar los cálculos</a:t>
            </a:r>
            <a:r>
              <a:rPr lang="es-MX" dirty="0">
                <a:solidFill>
                  <a:srgbClr val="002060"/>
                </a:solidFill>
                <a:latin typeface="Alegreya" panose="02000503050000020004" pitchFamily="50" charset="0"/>
              </a:rPr>
              <a:t> para arribar al resultado.</a:t>
            </a:r>
          </a:p>
          <a:p>
            <a:pPr lvl="1" eaLnBrk="1" hangingPunct="1">
              <a:lnSpc>
                <a:spcPct val="110000"/>
              </a:lnSpc>
            </a:pPr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Interpretar</a:t>
            </a:r>
            <a:r>
              <a:rPr lang="es-MX" dirty="0">
                <a:solidFill>
                  <a:srgbClr val="002060"/>
                </a:solidFill>
                <a:latin typeface="Alegreya" panose="02000503050000020004" pitchFamily="50" charset="0"/>
              </a:rPr>
              <a:t> y </a:t>
            </a:r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concluir</a:t>
            </a:r>
            <a:r>
              <a:rPr lang="es-MX" dirty="0">
                <a:solidFill>
                  <a:srgbClr val="002060"/>
                </a:solidFill>
                <a:latin typeface="Alegreya" panose="02000503050000020004" pitchFamily="50" charset="0"/>
              </a:rPr>
              <a:t> en el contexto del problema para responder las consignas, utilizando un lenguaje estadístico apropiado.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9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 autoUpdateAnimBg="0"/>
      <p:bldP spid="79875" grpId="0" build="p" autoUpdateAnimBg="0" advAuto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836712"/>
            <a:ext cx="7772400" cy="710952"/>
          </a:xfrm>
        </p:spPr>
        <p:txBody>
          <a:bodyPr/>
          <a:lstStyle/>
          <a:p>
            <a:pPr algn="ctr" eaLnBrk="1" hangingPunct="1"/>
            <a:r>
              <a:rPr lang="es-MX" b="1" dirty="0">
                <a:latin typeface="Alegreya" panose="02000503050000020004" pitchFamily="50" charset="0"/>
              </a:rPr>
              <a:t>Nuestro sentimiento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61444" name="Rectangle 1028"/>
          <p:cNvSpPr>
            <a:spLocks noChangeArrowheads="1"/>
          </p:cNvSpPr>
          <p:nvPr/>
        </p:nvSpPr>
        <p:spPr bwMode="auto">
          <a:xfrm>
            <a:off x="1558985" y="3284984"/>
            <a:ext cx="602603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  <a:buClr>
                <a:schemeClr val="tx2"/>
              </a:buClr>
            </a:pPr>
            <a:r>
              <a:rPr lang="es-MX" sz="1800" b="1" dirty="0">
                <a:solidFill>
                  <a:srgbClr val="002060"/>
                </a:solidFill>
                <a:latin typeface="Alegreya" panose="02000503050000020004" pitchFamily="50" charset="0"/>
              </a:rPr>
              <a:t>El dogma de la vida social es ...</a:t>
            </a:r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</a:pPr>
            <a:r>
              <a:rPr lang="es-MX" sz="1800" b="1" dirty="0">
                <a:solidFill>
                  <a:srgbClr val="002060"/>
                </a:solidFill>
                <a:latin typeface="Alegreya" panose="02000503050000020004" pitchFamily="50" charset="0"/>
              </a:rPr>
              <a:t>estar continuamente haciendo la sociedad,</a:t>
            </a:r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</a:pPr>
            <a:r>
              <a:rPr lang="es-MX" sz="1800" b="1" dirty="0">
                <a:solidFill>
                  <a:srgbClr val="002060"/>
                </a:solidFill>
                <a:latin typeface="Alegreya" panose="02000503050000020004" pitchFamily="50" charset="0"/>
              </a:rPr>
              <a:t>sin esperanza de acabarla,</a:t>
            </a:r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</a:pPr>
            <a:r>
              <a:rPr lang="es-MX" sz="1800" b="1" dirty="0">
                <a:solidFill>
                  <a:srgbClr val="002060"/>
                </a:solidFill>
                <a:latin typeface="Alegreya" panose="02000503050000020004" pitchFamily="50" charset="0"/>
              </a:rPr>
              <a:t>porque con cada hombre que nace,</a:t>
            </a:r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</a:pPr>
            <a:r>
              <a:rPr lang="es-MX" sz="1800" b="1" dirty="0">
                <a:solidFill>
                  <a:srgbClr val="002060"/>
                </a:solidFill>
                <a:latin typeface="Alegreya" panose="02000503050000020004" pitchFamily="50" charset="0"/>
              </a:rPr>
              <a:t>hay que emprender el mismo trabajo.</a:t>
            </a:r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</a:pPr>
            <a:endParaRPr lang="es-MX" sz="1800" b="1" i="1" dirty="0">
              <a:solidFill>
                <a:srgbClr val="002060"/>
              </a:solidFill>
              <a:latin typeface="Alegreya" panose="02000503050000020004" pitchFamily="50" charset="0"/>
            </a:endParaRPr>
          </a:p>
          <a:p>
            <a:pPr marL="342900" indent="-342900" algn="r">
              <a:spcBef>
                <a:spcPct val="20000"/>
              </a:spcBef>
              <a:buClr>
                <a:schemeClr val="tx2"/>
              </a:buClr>
            </a:pPr>
            <a:r>
              <a:rPr lang="es-MX" sz="1800" b="1" i="1" dirty="0">
                <a:solidFill>
                  <a:srgbClr val="002060"/>
                </a:solidFill>
                <a:latin typeface="Alegreya" panose="02000503050000020004" pitchFamily="50" charset="0"/>
              </a:rPr>
              <a:t>Simón Rodríguez</a:t>
            </a:r>
            <a:endParaRPr lang="es-ES" sz="1800" b="1" dirty="0">
              <a:solidFill>
                <a:srgbClr val="002060"/>
              </a:solidFill>
              <a:latin typeface="Alegreya" panose="02000503050000020004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3000" fill="hold"/>
                                        <p:tgtEl>
                                          <p:spTgt spid="614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3" dur="5000" fill="hold"/>
                                        <p:tgtEl>
                                          <p:spTgt spid="614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 autoUpdateAnimBg="0"/>
      <p:bldP spid="61442" grpId="1"/>
      <p:bldP spid="6144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D8E418E5-1544-FE88-4EA8-A0058B3EBCAE}"/>
              </a:ext>
            </a:extLst>
          </p:cNvPr>
          <p:cNvSpPr/>
          <p:nvPr/>
        </p:nvSpPr>
        <p:spPr>
          <a:xfrm>
            <a:off x="75497" y="2684740"/>
            <a:ext cx="8989465" cy="412863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-6070" y="-27384"/>
            <a:ext cx="9150069" cy="120032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AR" sz="4000" b="1" dirty="0">
                <a:solidFill>
                  <a:srgbClr val="003399"/>
                </a:solidFill>
                <a:latin typeface="Alegreya" panose="02000503050000020004" pitchFamily="50" charset="0"/>
              </a:rPr>
              <a:t>Comisiones de trabajo - Horario de clases</a:t>
            </a:r>
          </a:p>
          <a:p>
            <a:endParaRPr lang="es-AR" sz="3200" b="1" dirty="0">
              <a:solidFill>
                <a:srgbClr val="003399"/>
              </a:solidFill>
              <a:latin typeface="Alegreya" panose="02000503050000020004" pitchFamily="50" charset="0"/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971259E5-76B9-E7F5-DE18-AB2FD55C17C1}"/>
              </a:ext>
            </a:extLst>
          </p:cNvPr>
          <p:cNvSpPr/>
          <p:nvPr/>
        </p:nvSpPr>
        <p:spPr>
          <a:xfrm>
            <a:off x="72570" y="736238"/>
            <a:ext cx="8989465" cy="178986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171" name="8 CuadroTexto"/>
          <p:cNvSpPr txBox="1">
            <a:spLocks noChangeArrowheads="1"/>
          </p:cNvSpPr>
          <p:nvPr/>
        </p:nvSpPr>
        <p:spPr bwMode="auto">
          <a:xfrm>
            <a:off x="154535" y="894876"/>
            <a:ext cx="392995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2563" indent="-182563">
              <a:buFont typeface="Arial" pitchFamily="34" charset="0"/>
              <a:buChar char="•"/>
            </a:pPr>
            <a:r>
              <a:rPr lang="es-ES" b="1" dirty="0">
                <a:latin typeface="Alegreya" panose="02000503050000020004" pitchFamily="50" charset="0"/>
              </a:rPr>
              <a:t>Ingeniería Civil</a:t>
            </a:r>
          </a:p>
          <a:p>
            <a:r>
              <a:rPr lang="es-ES" sz="1800" dirty="0">
                <a:latin typeface="Alegreya" panose="02000503050000020004" pitchFamily="50" charset="0"/>
              </a:rPr>
              <a:t>    Profesora </a:t>
            </a:r>
            <a:r>
              <a:rPr lang="es-ES" sz="1800" dirty="0" err="1">
                <a:latin typeface="Alegreya" panose="02000503050000020004" pitchFamily="50" charset="0"/>
              </a:rPr>
              <a:t>Lopez</a:t>
            </a:r>
            <a:r>
              <a:rPr lang="es-ES" sz="1800" dirty="0">
                <a:latin typeface="Alegreya" panose="02000503050000020004" pitchFamily="50" charset="0"/>
              </a:rPr>
              <a:t> (Aula 16)</a:t>
            </a:r>
          </a:p>
        </p:txBody>
      </p:sp>
      <p:sp>
        <p:nvSpPr>
          <p:cNvPr id="7173" name="12 CuadroTexto"/>
          <p:cNvSpPr txBox="1">
            <a:spLocks noChangeArrowheads="1"/>
          </p:cNvSpPr>
          <p:nvPr/>
        </p:nvSpPr>
        <p:spPr bwMode="auto">
          <a:xfrm>
            <a:off x="154535" y="2826882"/>
            <a:ext cx="87129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b="1" dirty="0">
                <a:latin typeface="Alegreya" panose="02000503050000020004" pitchFamily="50" charset="0"/>
              </a:rPr>
              <a:t> Ingeniería Industrial</a:t>
            </a:r>
          </a:p>
          <a:p>
            <a:pPr>
              <a:buFont typeface="Arial" pitchFamily="34" charset="0"/>
              <a:buChar char="•"/>
            </a:pPr>
            <a:r>
              <a:rPr lang="es-ES" b="1" dirty="0">
                <a:latin typeface="Alegreya" panose="02000503050000020004" pitchFamily="50" charset="0"/>
              </a:rPr>
              <a:t> Ingeniería Mecatrónica</a:t>
            </a:r>
          </a:p>
          <a:p>
            <a:pPr>
              <a:buFont typeface="Arial" pitchFamily="34" charset="0"/>
              <a:buChar char="•"/>
            </a:pPr>
            <a:r>
              <a:rPr lang="es-ES" b="1" dirty="0">
                <a:latin typeface="Alegreya" panose="02000503050000020004" pitchFamily="50" charset="0"/>
              </a:rPr>
              <a:t> Licenciatura en Ciencias de la Computación</a:t>
            </a:r>
          </a:p>
        </p:txBody>
      </p:sp>
      <p:sp>
        <p:nvSpPr>
          <p:cNvPr id="13" name="12 CuadroTexto"/>
          <p:cNvSpPr txBox="1">
            <a:spLocks noChangeArrowheads="1"/>
          </p:cNvSpPr>
          <p:nvPr/>
        </p:nvSpPr>
        <p:spPr bwMode="auto">
          <a:xfrm>
            <a:off x="6730853" y="1124744"/>
            <a:ext cx="22145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" panose="02000503050000020004" pitchFamily="50" charset="0"/>
              </a:rPr>
              <a:t>JUEVES</a:t>
            </a:r>
          </a:p>
        </p:txBody>
      </p:sp>
      <p:sp>
        <p:nvSpPr>
          <p:cNvPr id="14" name="25 CuadroTexto"/>
          <p:cNvSpPr txBox="1">
            <a:spLocks noChangeArrowheads="1"/>
          </p:cNvSpPr>
          <p:nvPr/>
        </p:nvSpPr>
        <p:spPr bwMode="auto">
          <a:xfrm>
            <a:off x="6730853" y="1608932"/>
            <a:ext cx="22762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800" b="1" dirty="0">
                <a:solidFill>
                  <a:srgbClr val="003399"/>
                </a:solidFill>
                <a:latin typeface="Alegreya" panose="02000503050000020004" pitchFamily="50" charset="0"/>
              </a:rPr>
              <a:t>09:00 - 13:00</a:t>
            </a:r>
          </a:p>
        </p:txBody>
      </p:sp>
      <p:sp>
        <p:nvSpPr>
          <p:cNvPr id="7178" name="9 CuadroTexto"/>
          <p:cNvSpPr txBox="1">
            <a:spLocks noChangeArrowheads="1"/>
          </p:cNvSpPr>
          <p:nvPr/>
        </p:nvSpPr>
        <p:spPr bwMode="auto">
          <a:xfrm>
            <a:off x="371328" y="3877244"/>
            <a:ext cx="575945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 dirty="0">
                <a:solidFill>
                  <a:srgbClr val="07305D"/>
                </a:solidFill>
                <a:latin typeface="Alegreya" panose="02000503050000020004" pitchFamily="50" charset="0"/>
              </a:rPr>
              <a:t>Comisión 1: </a:t>
            </a:r>
            <a:r>
              <a:rPr lang="es-ES" b="1" dirty="0">
                <a:solidFill>
                  <a:srgbClr val="003399"/>
                </a:solidFill>
                <a:latin typeface="Alegreya" panose="02000503050000020004" pitchFamily="50" charset="0"/>
              </a:rPr>
              <a:t>Industrial (A-I)</a:t>
            </a:r>
          </a:p>
          <a:p>
            <a:r>
              <a:rPr lang="es-ES" b="1" dirty="0">
                <a:solidFill>
                  <a:srgbClr val="003399"/>
                </a:solidFill>
                <a:latin typeface="Alegreya" panose="02000503050000020004" pitchFamily="50" charset="0"/>
              </a:rPr>
              <a:t>                             Mecatrónica</a:t>
            </a:r>
          </a:p>
          <a:p>
            <a:r>
              <a:rPr lang="es-ES" b="1" dirty="0">
                <a:solidFill>
                  <a:srgbClr val="003399"/>
                </a:solidFill>
                <a:latin typeface="Alegreya" panose="02000503050000020004" pitchFamily="50" charset="0"/>
              </a:rPr>
              <a:t>                             Computación</a:t>
            </a:r>
          </a:p>
          <a:p>
            <a:r>
              <a:rPr lang="es-ES" sz="1800" dirty="0">
                <a:latin typeface="Alegreya" panose="02000503050000020004" pitchFamily="50" charset="0"/>
              </a:rPr>
              <a:t>Profesora Guitart  (Aula 16)</a:t>
            </a:r>
          </a:p>
        </p:txBody>
      </p:sp>
      <p:sp>
        <p:nvSpPr>
          <p:cNvPr id="18" name="17 CuadroTexto"/>
          <p:cNvSpPr txBox="1">
            <a:spLocks noChangeArrowheads="1"/>
          </p:cNvSpPr>
          <p:nvPr/>
        </p:nvSpPr>
        <p:spPr bwMode="auto">
          <a:xfrm>
            <a:off x="6729711" y="4371533"/>
            <a:ext cx="22145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defRPr>
            </a:lvl1pPr>
          </a:lstStyle>
          <a:p>
            <a:r>
              <a:rPr lang="es-ES" sz="2400" dirty="0">
                <a:latin typeface="Alegreya" panose="02000503050000020004" pitchFamily="50" charset="0"/>
              </a:rPr>
              <a:t>JUEVES</a:t>
            </a:r>
          </a:p>
        </p:txBody>
      </p:sp>
      <p:sp>
        <p:nvSpPr>
          <p:cNvPr id="19" name="17 CuadroTexto"/>
          <p:cNvSpPr txBox="1">
            <a:spLocks noChangeArrowheads="1"/>
          </p:cNvSpPr>
          <p:nvPr/>
        </p:nvSpPr>
        <p:spPr bwMode="auto">
          <a:xfrm>
            <a:off x="6729711" y="4890646"/>
            <a:ext cx="2286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800" b="1" dirty="0">
                <a:solidFill>
                  <a:srgbClr val="003399"/>
                </a:solidFill>
                <a:latin typeface="Alegreya" panose="02000503050000020004" pitchFamily="50" charset="0"/>
              </a:rPr>
              <a:t>14:00 - 18:00</a:t>
            </a:r>
          </a:p>
        </p:txBody>
      </p:sp>
      <p:sp>
        <p:nvSpPr>
          <p:cNvPr id="22" name="21 Cerrar llave"/>
          <p:cNvSpPr/>
          <p:nvPr/>
        </p:nvSpPr>
        <p:spPr>
          <a:xfrm>
            <a:off x="6290455" y="2908879"/>
            <a:ext cx="324000" cy="3810335"/>
          </a:xfrm>
          <a:prstGeom prst="rightBrace">
            <a:avLst>
              <a:gd name="adj1" fmla="val 94376"/>
              <a:gd name="adj2" fmla="val 49378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 sz="2000" dirty="0">
              <a:solidFill>
                <a:srgbClr val="003399"/>
              </a:solidFill>
              <a:latin typeface="Alegreya" panose="02000503050000020004" pitchFamily="50" charset="0"/>
            </a:endParaRPr>
          </a:p>
        </p:txBody>
      </p:sp>
      <p:sp>
        <p:nvSpPr>
          <p:cNvPr id="15" name="11 CuadroTexto"/>
          <p:cNvSpPr txBox="1">
            <a:spLocks noChangeArrowheads="1"/>
          </p:cNvSpPr>
          <p:nvPr/>
        </p:nvSpPr>
        <p:spPr bwMode="auto">
          <a:xfrm>
            <a:off x="154535" y="1654469"/>
            <a:ext cx="472370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2563" indent="-182563">
              <a:buFont typeface="Arial" pitchFamily="34" charset="0"/>
              <a:buChar char="•"/>
            </a:pPr>
            <a:r>
              <a:rPr lang="es-ES" b="1" dirty="0">
                <a:latin typeface="Alegreya" panose="02000503050000020004" pitchFamily="50" charset="0"/>
              </a:rPr>
              <a:t>Ingeniería en Petróleos</a:t>
            </a:r>
          </a:p>
          <a:p>
            <a:r>
              <a:rPr lang="es-ES" sz="1800" dirty="0">
                <a:latin typeface="Alegreya" panose="02000503050000020004" pitchFamily="50" charset="0"/>
              </a:rPr>
              <a:t>    Profesora Rossi (</a:t>
            </a:r>
            <a:r>
              <a:rPr lang="es-ES" sz="1800">
                <a:latin typeface="Alegreya" panose="02000503050000020004" pitchFamily="50" charset="0"/>
              </a:rPr>
              <a:t>Aula 12)</a:t>
            </a:r>
            <a:endParaRPr lang="es-ES" sz="1800" dirty="0">
              <a:latin typeface="Alegreya" panose="02000503050000020004" pitchFamily="50" charset="0"/>
            </a:endParaRPr>
          </a:p>
        </p:txBody>
      </p:sp>
      <p:sp>
        <p:nvSpPr>
          <p:cNvPr id="16" name="15 Cerrar llave"/>
          <p:cNvSpPr/>
          <p:nvPr/>
        </p:nvSpPr>
        <p:spPr>
          <a:xfrm>
            <a:off x="6290455" y="836712"/>
            <a:ext cx="324000" cy="1497654"/>
          </a:xfrm>
          <a:prstGeom prst="rightBrace">
            <a:avLst>
              <a:gd name="adj1" fmla="val 94376"/>
              <a:gd name="adj2" fmla="val 49378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 sz="2000" dirty="0">
              <a:solidFill>
                <a:srgbClr val="003399"/>
              </a:solidFill>
              <a:latin typeface="Alegreya" panose="02000503050000020004" pitchFamily="50" charset="0"/>
            </a:endParaRPr>
          </a:p>
        </p:txBody>
      </p:sp>
      <p:sp>
        <p:nvSpPr>
          <p:cNvPr id="21" name="9 CuadroTexto"/>
          <p:cNvSpPr txBox="1">
            <a:spLocks noChangeArrowheads="1"/>
          </p:cNvSpPr>
          <p:nvPr/>
        </p:nvSpPr>
        <p:spPr bwMode="auto">
          <a:xfrm>
            <a:off x="364541" y="5265141"/>
            <a:ext cx="575945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 dirty="0">
                <a:solidFill>
                  <a:srgbClr val="07305D"/>
                </a:solidFill>
                <a:latin typeface="Alegreya" panose="02000503050000020004" pitchFamily="50" charset="0"/>
              </a:rPr>
              <a:t>Comisión 2:</a:t>
            </a:r>
            <a:r>
              <a:rPr lang="es-ES" b="1" dirty="0">
                <a:solidFill>
                  <a:srgbClr val="003399"/>
                </a:solidFill>
                <a:latin typeface="Alegreya" panose="02000503050000020004" pitchFamily="50" charset="0"/>
              </a:rPr>
              <a:t> Industrial (J-Q)</a:t>
            </a:r>
          </a:p>
          <a:p>
            <a:r>
              <a:rPr lang="es-ES" sz="1800" dirty="0">
                <a:latin typeface="Alegreya" panose="02000503050000020004" pitchFamily="50" charset="0"/>
              </a:rPr>
              <a:t>Profesor Martínez  (Aula 6)</a:t>
            </a:r>
          </a:p>
        </p:txBody>
      </p:sp>
      <p:sp>
        <p:nvSpPr>
          <p:cNvPr id="17" name="9 CuadroTexto">
            <a:extLst>
              <a:ext uri="{FF2B5EF4-FFF2-40B4-BE49-F238E27FC236}">
                <a16:creationId xmlns:a16="http://schemas.microsoft.com/office/drawing/2014/main" id="{A455C3A9-8D0E-0D69-70D9-ECECE6D88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328" y="6013546"/>
            <a:ext cx="575945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 dirty="0">
                <a:solidFill>
                  <a:srgbClr val="07305D"/>
                </a:solidFill>
                <a:latin typeface="Alegreya" panose="02000503050000020004" pitchFamily="50" charset="0"/>
              </a:rPr>
              <a:t>Comisión 3:</a:t>
            </a:r>
            <a:r>
              <a:rPr lang="es-ES" b="1" dirty="0">
                <a:solidFill>
                  <a:srgbClr val="003399"/>
                </a:solidFill>
                <a:latin typeface="Alegreya" panose="02000503050000020004" pitchFamily="50" charset="0"/>
              </a:rPr>
              <a:t> Industrial (R-Z)</a:t>
            </a:r>
          </a:p>
          <a:p>
            <a:r>
              <a:rPr lang="es-ES" sz="1800" dirty="0">
                <a:latin typeface="Alegreya" panose="02000503050000020004" pitchFamily="50" charset="0"/>
              </a:rPr>
              <a:t>Profesor Gamba (Aula 9)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8 CuadroTexto"/>
          <p:cNvSpPr txBox="1">
            <a:spLocks noChangeArrowheads="1"/>
          </p:cNvSpPr>
          <p:nvPr/>
        </p:nvSpPr>
        <p:spPr bwMode="auto">
          <a:xfrm>
            <a:off x="107504" y="3759207"/>
            <a:ext cx="28908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3200" b="1" dirty="0">
                <a:solidFill>
                  <a:srgbClr val="07305D"/>
                </a:solidFill>
                <a:latin typeface="Alegreya" panose="02000503050000020004" pitchFamily="50" charset="0"/>
              </a:rPr>
              <a:t>Prof. Martínez</a:t>
            </a:r>
          </a:p>
        </p:txBody>
      </p:sp>
      <p:sp>
        <p:nvSpPr>
          <p:cNvPr id="5" name="9 CuadroTexto"/>
          <p:cNvSpPr txBox="1">
            <a:spLocks noChangeArrowheads="1"/>
          </p:cNvSpPr>
          <p:nvPr/>
        </p:nvSpPr>
        <p:spPr bwMode="auto">
          <a:xfrm>
            <a:off x="610742" y="4857954"/>
            <a:ext cx="24161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3200" b="1">
                <a:solidFill>
                  <a:srgbClr val="07305D"/>
                </a:solidFill>
                <a:latin typeface="Alegreya" panose="02000503050000020004" pitchFamily="50" charset="0"/>
              </a:rPr>
              <a:t>Prof. Lopez</a:t>
            </a:r>
          </a:p>
        </p:txBody>
      </p:sp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4050978" y="6014263"/>
            <a:ext cx="31853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rgbClr val="0000FF"/>
                </a:solidFill>
                <a:latin typeface="Alegreya" panose="02000503050000020004" pitchFamily="50" charset="0"/>
              </a:rPr>
              <a:t>VIERNES</a:t>
            </a:r>
          </a:p>
        </p:txBody>
      </p:sp>
      <p:sp>
        <p:nvSpPr>
          <p:cNvPr id="7" name="17 CuadroTexto"/>
          <p:cNvSpPr txBox="1">
            <a:spLocks noChangeArrowheads="1"/>
          </p:cNvSpPr>
          <p:nvPr/>
        </p:nvSpPr>
        <p:spPr bwMode="auto">
          <a:xfrm>
            <a:off x="6660232" y="6064706"/>
            <a:ext cx="21160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0033CC"/>
                </a:solidFill>
                <a:latin typeface="Alegreya" panose="02000503050000020004" pitchFamily="50" charset="0"/>
              </a:rPr>
              <a:t>08:00 - 10:00</a:t>
            </a:r>
          </a:p>
        </p:txBody>
      </p:sp>
      <p:sp>
        <p:nvSpPr>
          <p:cNvPr id="8" name="7 CuadroTexto"/>
          <p:cNvSpPr txBox="1">
            <a:spLocks noChangeArrowheads="1"/>
          </p:cNvSpPr>
          <p:nvPr/>
        </p:nvSpPr>
        <p:spPr bwMode="auto">
          <a:xfrm>
            <a:off x="4050978" y="4903991"/>
            <a:ext cx="27544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rgbClr val="0000FF"/>
                </a:solidFill>
                <a:latin typeface="Alegreya" panose="02000503050000020004" pitchFamily="50" charset="0"/>
              </a:rPr>
              <a:t>JUEVES</a:t>
            </a:r>
          </a:p>
        </p:txBody>
      </p:sp>
      <p:sp>
        <p:nvSpPr>
          <p:cNvPr id="9" name="19 CuadroTexto"/>
          <p:cNvSpPr txBox="1">
            <a:spLocks noChangeArrowheads="1"/>
          </p:cNvSpPr>
          <p:nvPr/>
        </p:nvSpPr>
        <p:spPr bwMode="auto">
          <a:xfrm>
            <a:off x="6644133" y="4916238"/>
            <a:ext cx="22483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0033CC"/>
                </a:solidFill>
                <a:latin typeface="Alegreya" panose="02000503050000020004" pitchFamily="50" charset="0"/>
              </a:rPr>
              <a:t>08:00 - 09:00</a:t>
            </a:r>
          </a:p>
        </p:txBody>
      </p:sp>
      <p:sp>
        <p:nvSpPr>
          <p:cNvPr id="12" name="11 CuadroTexto"/>
          <p:cNvSpPr txBox="1">
            <a:spLocks noChangeArrowheads="1"/>
          </p:cNvSpPr>
          <p:nvPr/>
        </p:nvSpPr>
        <p:spPr bwMode="auto">
          <a:xfrm>
            <a:off x="4050978" y="3790957"/>
            <a:ext cx="253590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rgbClr val="0000FF"/>
                </a:solidFill>
                <a:latin typeface="Alegreya" panose="02000503050000020004" pitchFamily="50" charset="0"/>
              </a:rPr>
              <a:t>MIÉRCOLES</a:t>
            </a:r>
          </a:p>
        </p:txBody>
      </p:sp>
      <p:sp>
        <p:nvSpPr>
          <p:cNvPr id="13" name="25 CuadroTexto"/>
          <p:cNvSpPr txBox="1">
            <a:spLocks noChangeArrowheads="1"/>
          </p:cNvSpPr>
          <p:nvPr/>
        </p:nvSpPr>
        <p:spPr bwMode="auto">
          <a:xfrm>
            <a:off x="6636196" y="3815181"/>
            <a:ext cx="2182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0033CC"/>
                </a:solidFill>
                <a:latin typeface="Alegreya" panose="02000503050000020004" pitchFamily="50" charset="0"/>
              </a:rPr>
              <a:t>09:00 - 10:00</a:t>
            </a:r>
          </a:p>
        </p:txBody>
      </p:sp>
      <p:sp>
        <p:nvSpPr>
          <p:cNvPr id="14" name="9 CuadroTexto"/>
          <p:cNvSpPr txBox="1">
            <a:spLocks noChangeArrowheads="1"/>
          </p:cNvSpPr>
          <p:nvPr/>
        </p:nvSpPr>
        <p:spPr bwMode="auto">
          <a:xfrm>
            <a:off x="394842" y="5966734"/>
            <a:ext cx="25923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3200" b="1">
                <a:solidFill>
                  <a:srgbClr val="07305D"/>
                </a:solidFill>
                <a:latin typeface="Alegreya" panose="02000503050000020004" pitchFamily="50" charset="0"/>
              </a:rPr>
              <a:t>Prof. Guitart</a:t>
            </a:r>
          </a:p>
        </p:txBody>
      </p:sp>
      <p:sp>
        <p:nvSpPr>
          <p:cNvPr id="20" name="AutoShape 24"/>
          <p:cNvSpPr>
            <a:spLocks noChangeArrowheads="1"/>
          </p:cNvSpPr>
          <p:nvPr/>
        </p:nvSpPr>
        <p:spPr bwMode="auto">
          <a:xfrm>
            <a:off x="3131692" y="6122309"/>
            <a:ext cx="647700" cy="287337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255C5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07305D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 sz="2800">
              <a:latin typeface="Alegreya" panose="02000503050000020004" pitchFamily="50" charset="0"/>
            </a:endParaRPr>
          </a:p>
        </p:txBody>
      </p:sp>
      <p:sp>
        <p:nvSpPr>
          <p:cNvPr id="21" name="AutoShape 25"/>
          <p:cNvSpPr>
            <a:spLocks noChangeArrowheads="1"/>
          </p:cNvSpPr>
          <p:nvPr/>
        </p:nvSpPr>
        <p:spPr bwMode="auto">
          <a:xfrm>
            <a:off x="3131692" y="5018291"/>
            <a:ext cx="647700" cy="2873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255C5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07305D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 sz="2800">
              <a:latin typeface="Alegreya" panose="02000503050000020004" pitchFamily="50" charset="0"/>
            </a:endParaRPr>
          </a:p>
        </p:txBody>
      </p:sp>
      <p:sp>
        <p:nvSpPr>
          <p:cNvPr id="22" name="AutoShape 26"/>
          <p:cNvSpPr>
            <a:spLocks noChangeArrowheads="1"/>
          </p:cNvSpPr>
          <p:nvPr/>
        </p:nvSpPr>
        <p:spPr bwMode="auto">
          <a:xfrm>
            <a:off x="3131692" y="3910019"/>
            <a:ext cx="647700" cy="2873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255C5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07305D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 sz="2800">
              <a:latin typeface="Alegreya" panose="02000503050000020004" pitchFamily="50" charset="0"/>
            </a:endParaRPr>
          </a:p>
        </p:txBody>
      </p:sp>
      <p:sp>
        <p:nvSpPr>
          <p:cNvPr id="8218" name="Text Box 5"/>
          <p:cNvSpPr txBox="1">
            <a:spLocks noChangeArrowheads="1"/>
          </p:cNvSpPr>
          <p:nvPr/>
        </p:nvSpPr>
        <p:spPr bwMode="auto">
          <a:xfrm>
            <a:off x="4854451" y="620688"/>
            <a:ext cx="417614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sz="3600" b="1" dirty="0">
                <a:solidFill>
                  <a:srgbClr val="003399"/>
                </a:solidFill>
                <a:latin typeface="Alegreya" panose="02000503050000020004" pitchFamily="50" charset="0"/>
              </a:rPr>
              <a:t>Horarios de consulta</a:t>
            </a:r>
          </a:p>
        </p:txBody>
      </p:sp>
      <p:sp>
        <p:nvSpPr>
          <p:cNvPr id="27" name="26 CuadroTexto"/>
          <p:cNvSpPr txBox="1">
            <a:spLocks noChangeArrowheads="1"/>
          </p:cNvSpPr>
          <p:nvPr/>
        </p:nvSpPr>
        <p:spPr bwMode="auto">
          <a:xfrm>
            <a:off x="4040302" y="2416549"/>
            <a:ext cx="253590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rgbClr val="0000FF"/>
                </a:solidFill>
                <a:latin typeface="Alegreya" panose="02000503050000020004" pitchFamily="50" charset="0"/>
              </a:rPr>
              <a:t>LUNES</a:t>
            </a:r>
          </a:p>
          <a:p>
            <a:r>
              <a:rPr lang="es-ES" sz="3200" b="1" dirty="0">
                <a:solidFill>
                  <a:srgbClr val="0000FF"/>
                </a:solidFill>
                <a:latin typeface="Alegreya" panose="02000503050000020004" pitchFamily="50" charset="0"/>
              </a:rPr>
              <a:t>MARTES</a:t>
            </a:r>
          </a:p>
        </p:txBody>
      </p:sp>
      <p:sp>
        <p:nvSpPr>
          <p:cNvPr id="28" name="17 CuadroTexto"/>
          <p:cNvSpPr txBox="1">
            <a:spLocks noChangeArrowheads="1"/>
          </p:cNvSpPr>
          <p:nvPr/>
        </p:nvSpPr>
        <p:spPr bwMode="auto">
          <a:xfrm>
            <a:off x="6628258" y="2728105"/>
            <a:ext cx="21160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0033CC"/>
                </a:solidFill>
                <a:latin typeface="Alegreya" panose="02000503050000020004" pitchFamily="50" charset="0"/>
              </a:rPr>
              <a:t>08:00 - 09:00</a:t>
            </a:r>
          </a:p>
        </p:txBody>
      </p:sp>
      <p:sp>
        <p:nvSpPr>
          <p:cNvPr id="29" name="9 CuadroTexto"/>
          <p:cNvSpPr txBox="1">
            <a:spLocks noChangeArrowheads="1"/>
          </p:cNvSpPr>
          <p:nvPr/>
        </p:nvSpPr>
        <p:spPr bwMode="auto">
          <a:xfrm>
            <a:off x="394842" y="2632851"/>
            <a:ext cx="25923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3200" b="1" dirty="0">
                <a:solidFill>
                  <a:srgbClr val="07305D"/>
                </a:solidFill>
                <a:latin typeface="Alegreya" panose="02000503050000020004" pitchFamily="50" charset="0"/>
              </a:rPr>
              <a:t>Prof. Gamba</a:t>
            </a:r>
          </a:p>
        </p:txBody>
      </p:sp>
      <p:sp>
        <p:nvSpPr>
          <p:cNvPr id="30" name="AutoShape 24"/>
          <p:cNvSpPr>
            <a:spLocks noChangeArrowheads="1"/>
          </p:cNvSpPr>
          <p:nvPr/>
        </p:nvSpPr>
        <p:spPr bwMode="auto">
          <a:xfrm>
            <a:off x="3131692" y="2788426"/>
            <a:ext cx="647700" cy="2873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255C5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07305D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 sz="2800">
              <a:latin typeface="Alegreya" panose="02000503050000020004" pitchFamily="50" charset="0"/>
            </a:endParaRPr>
          </a:p>
        </p:txBody>
      </p:sp>
      <p:sp>
        <p:nvSpPr>
          <p:cNvPr id="31" name="30 CuadroTexto"/>
          <p:cNvSpPr txBox="1">
            <a:spLocks noChangeArrowheads="1"/>
          </p:cNvSpPr>
          <p:nvPr/>
        </p:nvSpPr>
        <p:spPr bwMode="auto">
          <a:xfrm>
            <a:off x="4050333" y="1605575"/>
            <a:ext cx="25358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rgbClr val="0000FF"/>
                </a:solidFill>
                <a:latin typeface="Alegreya" panose="02000503050000020004" pitchFamily="50" charset="0"/>
              </a:rPr>
              <a:t>LUNES</a:t>
            </a:r>
          </a:p>
        </p:txBody>
      </p:sp>
      <p:sp>
        <p:nvSpPr>
          <p:cNvPr id="32" name="17 CuadroTexto"/>
          <p:cNvSpPr txBox="1">
            <a:spLocks noChangeArrowheads="1"/>
          </p:cNvSpPr>
          <p:nvPr/>
        </p:nvSpPr>
        <p:spPr bwMode="auto">
          <a:xfrm>
            <a:off x="6627613" y="1647985"/>
            <a:ext cx="21160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0033CC"/>
                </a:solidFill>
                <a:latin typeface="Alegreya" panose="02000503050000020004" pitchFamily="50" charset="0"/>
              </a:rPr>
              <a:t>14:30 - 15:30</a:t>
            </a:r>
          </a:p>
        </p:txBody>
      </p:sp>
      <p:sp>
        <p:nvSpPr>
          <p:cNvPr id="33" name="9 CuadroTexto"/>
          <p:cNvSpPr txBox="1">
            <a:spLocks noChangeArrowheads="1"/>
          </p:cNvSpPr>
          <p:nvPr/>
        </p:nvSpPr>
        <p:spPr bwMode="auto">
          <a:xfrm>
            <a:off x="394197" y="1605575"/>
            <a:ext cx="25923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3200" b="1" dirty="0">
                <a:solidFill>
                  <a:srgbClr val="07305D"/>
                </a:solidFill>
                <a:latin typeface="Alegreya" panose="02000503050000020004" pitchFamily="50" charset="0"/>
              </a:rPr>
              <a:t>Prof. Rossi</a:t>
            </a:r>
          </a:p>
        </p:txBody>
      </p:sp>
      <p:sp>
        <p:nvSpPr>
          <p:cNvPr id="34" name="AutoShape 24"/>
          <p:cNvSpPr>
            <a:spLocks noChangeArrowheads="1"/>
          </p:cNvSpPr>
          <p:nvPr/>
        </p:nvSpPr>
        <p:spPr bwMode="auto">
          <a:xfrm>
            <a:off x="3131047" y="1761150"/>
            <a:ext cx="647700" cy="2873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255C5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07305D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 sz="2800">
              <a:latin typeface="Alegreya" panose="02000503050000020004" pitchFamily="50" charset="0"/>
            </a:endParaRPr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2301AF62-8E90-9E8E-0162-FC916C55451C}"/>
              </a:ext>
            </a:extLst>
          </p:cNvPr>
          <p:cNvSpPr/>
          <p:nvPr/>
        </p:nvSpPr>
        <p:spPr>
          <a:xfrm>
            <a:off x="0" y="1340768"/>
            <a:ext cx="9144000" cy="10800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6E06F74A-20BC-EB51-3D30-43B87B0BDEEA}"/>
              </a:ext>
            </a:extLst>
          </p:cNvPr>
          <p:cNvSpPr/>
          <p:nvPr/>
        </p:nvSpPr>
        <p:spPr>
          <a:xfrm>
            <a:off x="-7030" y="2437428"/>
            <a:ext cx="9144000" cy="10800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8228A923-10EF-FD51-FA95-310C3D033510}"/>
              </a:ext>
            </a:extLst>
          </p:cNvPr>
          <p:cNvSpPr/>
          <p:nvPr/>
        </p:nvSpPr>
        <p:spPr>
          <a:xfrm>
            <a:off x="7484" y="3544670"/>
            <a:ext cx="9144000" cy="10800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AD9DE30A-C269-AE64-6808-965A15CF592F}"/>
              </a:ext>
            </a:extLst>
          </p:cNvPr>
          <p:cNvSpPr/>
          <p:nvPr/>
        </p:nvSpPr>
        <p:spPr>
          <a:xfrm>
            <a:off x="6468" y="4653256"/>
            <a:ext cx="9144000" cy="10800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9D30B17B-A42B-A120-D476-DDA6425BFBE8}"/>
              </a:ext>
            </a:extLst>
          </p:cNvPr>
          <p:cNvSpPr/>
          <p:nvPr/>
        </p:nvSpPr>
        <p:spPr>
          <a:xfrm>
            <a:off x="6468" y="5718742"/>
            <a:ext cx="9144000" cy="10800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2" grpId="0"/>
      <p:bldP spid="13" grpId="0"/>
      <p:bldP spid="14" grpId="0"/>
      <p:bldP spid="20" grpId="0" animBg="1"/>
      <p:bldP spid="21" grpId="0" animBg="1"/>
      <p:bldP spid="22" grpId="0" animBg="1"/>
      <p:bldP spid="27" grpId="0"/>
      <p:bldP spid="28" grpId="0"/>
      <p:bldP spid="29" grpId="0"/>
      <p:bldP spid="30" grpId="0" animBg="1"/>
      <p:bldP spid="31" grpId="0"/>
      <p:bldP spid="32" grpId="0"/>
      <p:bldP spid="33" grpId="0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58813" y="792624"/>
            <a:ext cx="7772400" cy="1524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/>
              <a:t>Aula Abierta</a:t>
            </a:r>
            <a:endParaRPr lang="es-ES" b="1" dirty="0"/>
          </a:p>
        </p:txBody>
      </p:sp>
      <p:sp>
        <p:nvSpPr>
          <p:cNvPr id="106503" name="Rectangle 1031"/>
          <p:cNvSpPr>
            <a:spLocks noChangeArrowheads="1"/>
          </p:cNvSpPr>
          <p:nvPr/>
        </p:nvSpPr>
        <p:spPr bwMode="auto">
          <a:xfrm>
            <a:off x="125413" y="2662238"/>
            <a:ext cx="883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862013" lvl="1" indent="-671513" algn="ctr">
              <a:spcBef>
                <a:spcPct val="20000"/>
              </a:spcBef>
              <a:buClr>
                <a:schemeClr val="tx2"/>
              </a:buClr>
            </a:pPr>
            <a:r>
              <a:rPr lang="es-AR" sz="3000" b="1" dirty="0">
                <a:solidFill>
                  <a:schemeClr val="tx2"/>
                </a:solidFill>
              </a:rPr>
              <a:t>https://aulaabierta.ingenieria.uncuyo.edu.ar</a:t>
            </a:r>
            <a:endParaRPr lang="es-ES" sz="3000" b="1" dirty="0">
              <a:solidFill>
                <a:schemeClr val="tx2"/>
              </a:solidFill>
            </a:endParaRPr>
          </a:p>
        </p:txBody>
      </p:sp>
      <p:cxnSp>
        <p:nvCxnSpPr>
          <p:cNvPr id="7" name="6 Conector recto"/>
          <p:cNvCxnSpPr>
            <a:cxnSpLocks/>
          </p:cNvCxnSpPr>
          <p:nvPr/>
        </p:nvCxnSpPr>
        <p:spPr>
          <a:xfrm>
            <a:off x="1043608" y="3154823"/>
            <a:ext cx="72008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6666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algn="r" eaLnBrk="1" hangingPunct="1"/>
            <a:r>
              <a:rPr lang="es-MX" b="1" dirty="0">
                <a:latin typeface="Alegreya" panose="02000503050000020004" pitchFamily="50" charset="0"/>
              </a:rPr>
              <a:t>Presentación 2024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755650" y="3862412"/>
            <a:ext cx="7777163" cy="23749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3200" b="1" dirty="0">
                <a:solidFill>
                  <a:srgbClr val="002060"/>
                </a:solidFill>
                <a:latin typeface="Alegreya" panose="02000503050000020004" pitchFamily="50" charset="0"/>
              </a:rPr>
              <a:t>Medios y materiales del curso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3200" b="1" dirty="0">
                <a:solidFill>
                  <a:srgbClr val="002060"/>
                </a:solidFill>
                <a:latin typeface="Alegreya" panose="02000503050000020004" pitchFamily="50" charset="0"/>
              </a:rPr>
              <a:t>Las actividades prácticas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3200" b="1" dirty="0">
                <a:solidFill>
                  <a:srgbClr val="002060"/>
                </a:solidFill>
                <a:latin typeface="Alegreya" panose="02000503050000020004" pitchFamily="50" charset="0"/>
              </a:rPr>
              <a:t>Sistema de evaluación y calificación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3200" b="1" dirty="0">
                <a:solidFill>
                  <a:srgbClr val="002060"/>
                </a:solidFill>
                <a:latin typeface="Alegreya" panose="02000503050000020004" pitchFamily="50" charset="0"/>
              </a:rPr>
              <a:t>Régimen de promoción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es-MX" sz="3200" dirty="0">
              <a:latin typeface="Alegreya" panose="02000503050000020004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charRg st="115" end="1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5539">
                                            <p:txEl>
                                              <p:charRg st="115" end="1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charRg st="115" end="1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5539">
                                            <p:txEl>
                                              <p:charRg st="115" end="1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67 0.08079 L 0.2033 -0.2523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07 0.11112 L 0.23993 -0.2219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049 0.16227 L 0.12951 -0.170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5 0.20301 L 0.25365 -0.1298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 autoUpdateAnimBg="0"/>
      <p:bldP spid="65539" grpId="0" uiExpand="1" build="p" autoUpdateAnimBg="0"/>
      <p:bldP spid="65539" grpId="1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36463" y="476672"/>
            <a:ext cx="8305800" cy="1524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MX" b="1" dirty="0">
                <a:latin typeface="Alegreya" panose="02000503050000020004" pitchFamily="50" charset="0"/>
              </a:rPr>
              <a:t>Guía de Mediación de Contenidos</a:t>
            </a:r>
            <a:endParaRPr lang="es-ES" b="1" dirty="0">
              <a:solidFill>
                <a:schemeClr val="tx1"/>
              </a:solidFill>
              <a:latin typeface="Alegreya" panose="02000503050000020004" pitchFamily="50" charset="0"/>
            </a:endParaRPr>
          </a:p>
        </p:txBody>
      </p:sp>
      <p:sp>
        <p:nvSpPr>
          <p:cNvPr id="112643" name="Rectangle 1027"/>
          <p:cNvSpPr>
            <a:spLocks noChangeArrowheads="1"/>
          </p:cNvSpPr>
          <p:nvPr/>
        </p:nvSpPr>
        <p:spPr bwMode="auto">
          <a:xfrm>
            <a:off x="251520" y="2362200"/>
            <a:ext cx="8675687" cy="4163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MX" sz="3000" dirty="0">
                <a:latin typeface="Alegreya" panose="02000503050000020004" pitchFamily="50" charset="0"/>
              </a:rPr>
              <a:t>Es el documento base para las Unidades Temáticas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s-MX" sz="3000" dirty="0">
              <a:latin typeface="Alegreya" panose="02000503050000020004" pitchFamily="50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MX" sz="3000" dirty="0">
                <a:latin typeface="Alegreya" panose="02000503050000020004" pitchFamily="50" charset="0"/>
              </a:rPr>
              <a:t>Se la debe consultar </a:t>
            </a:r>
            <a:r>
              <a:rPr lang="es-MX" sz="4400" b="1" dirty="0">
                <a:solidFill>
                  <a:srgbClr val="FF0000"/>
                </a:solidFill>
                <a:latin typeface="Alegreya" panose="02000503050000020004" pitchFamily="50" charset="0"/>
              </a:rPr>
              <a:t>antes</a:t>
            </a:r>
            <a:r>
              <a:rPr lang="es-MX" sz="4400" dirty="0">
                <a:latin typeface="Alegreya" panose="02000503050000020004" pitchFamily="50" charset="0"/>
              </a:rPr>
              <a:t> </a:t>
            </a:r>
            <a:r>
              <a:rPr lang="es-MX" sz="3000" dirty="0">
                <a:latin typeface="Alegreya" panose="02000503050000020004" pitchFamily="50" charset="0"/>
              </a:rPr>
              <a:t>y </a:t>
            </a:r>
            <a:r>
              <a:rPr lang="es-MX" sz="4400" b="1" dirty="0">
                <a:solidFill>
                  <a:srgbClr val="003399"/>
                </a:solidFill>
                <a:latin typeface="Alegreya" panose="02000503050000020004" pitchFamily="50" charset="0"/>
              </a:rPr>
              <a:t>durante</a:t>
            </a:r>
            <a:r>
              <a:rPr lang="es-MX" sz="4400" dirty="0">
                <a:latin typeface="Alegreya" panose="02000503050000020004" pitchFamily="50" charset="0"/>
              </a:rPr>
              <a:t> </a:t>
            </a:r>
            <a:r>
              <a:rPr lang="es-MX" sz="3000" dirty="0">
                <a:latin typeface="Alegreya" panose="02000503050000020004" pitchFamily="50" charset="0"/>
              </a:rPr>
              <a:t>la lectura de cada Unidad Temática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s-MX" sz="3000" dirty="0">
              <a:latin typeface="Alegreya" panose="02000503050000020004" pitchFamily="50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MX" sz="3000" dirty="0">
                <a:latin typeface="Alegreya" panose="02000503050000020004" pitchFamily="50" charset="0"/>
              </a:rPr>
              <a:t>Le pediremos que nos envíe sus comentarios para mejorar la Guía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75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"/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25"/>
                            </p:stCondLst>
                            <p:childTnLst>
                              <p:par>
                                <p:cTn id="21" presetID="34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1.66667E-6 -4.81481E-6 L -1.66667E-6 -0.07222 " pathEditMode="relative" rAng="0" ptsTypes="AA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 autoUpdateAnimBg="0"/>
      <p:bldP spid="112643" grpId="0" build="p" autoUpdateAnimBg="0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s-MX" b="1" dirty="0">
                <a:latin typeface="Alegreya" panose="02000503050000020004" pitchFamily="50" charset="0"/>
              </a:rPr>
              <a:t>Autoevaluaciones</a:t>
            </a:r>
            <a:br>
              <a:rPr lang="es-MX" b="1" dirty="0">
                <a:latin typeface="Alegreya" panose="02000503050000020004" pitchFamily="50" charset="0"/>
              </a:rPr>
            </a:br>
            <a:endParaRPr lang="es-ES" sz="3600" b="1" dirty="0">
              <a:solidFill>
                <a:schemeClr val="accent1"/>
              </a:solidFill>
              <a:latin typeface="Alegreya" panose="02000503050000020004" pitchFamily="50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279986" y="2924175"/>
            <a:ext cx="8568952" cy="3552825"/>
          </a:xfrm>
        </p:spPr>
        <p:txBody>
          <a:bodyPr/>
          <a:lstStyle/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Para cada Unidad Temática</a:t>
            </a:r>
          </a:p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Ítems objetivos</a:t>
            </a:r>
          </a:p>
          <a:p>
            <a:pPr lvl="1"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Formato V–F</a:t>
            </a:r>
          </a:p>
          <a:p>
            <a:pPr lvl="1"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Formato de Opción Múltiple</a:t>
            </a:r>
          </a:p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Constituyen la base y el entrenamiento para el formato de las pruebas objetivas</a:t>
            </a:r>
          </a:p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Respuestas publicadas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autoUpdateAnimBg="0"/>
      <p:bldP spid="35843" grpId="0" build="p" bldLvl="3" autoUpdateAnimBg="0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-27384"/>
            <a:ext cx="7772400" cy="1524000"/>
          </a:xfrm>
        </p:spPr>
        <p:txBody>
          <a:bodyPr/>
          <a:lstStyle/>
          <a:p>
            <a:pPr algn="r" eaLnBrk="1" hangingPunct="1"/>
            <a:r>
              <a:rPr lang="es-MX" b="1" dirty="0">
                <a:latin typeface="Alegreya" panose="02000503050000020004" pitchFamily="50" charset="0"/>
              </a:rPr>
              <a:t>Ejercicios y Aplicaciones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119811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1988840"/>
            <a:ext cx="6629400" cy="1524000"/>
          </a:xfrm>
        </p:spPr>
        <p:txBody>
          <a:bodyPr/>
          <a:lstStyle/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Con Resolución Guiada</a:t>
            </a:r>
          </a:p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Enunciados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F900EE5E-7C68-FADD-FD8B-AA1A35812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639" y="3836876"/>
            <a:ext cx="8447179" cy="3021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1"/>
                </a:solidFill>
                <a:latin typeface="Alegreya" panose="02000503050000020004" pitchFamily="50" charset="0"/>
              </a:rPr>
              <a:t>La Guía de </a:t>
            </a:r>
            <a:r>
              <a:rPr lang="es-MX" sz="2400" b="1" dirty="0">
                <a:solidFill>
                  <a:srgbClr val="002060"/>
                </a:solidFill>
                <a:latin typeface="Alegreya" panose="02000503050000020004" pitchFamily="50" charset="0"/>
              </a:rPr>
              <a:t>Ejercicios y Aplicaciones</a:t>
            </a:r>
            <a:r>
              <a:rPr lang="es-MX" sz="2400" b="1" dirty="0">
                <a:solidFill>
                  <a:schemeClr val="accent1"/>
                </a:solidFill>
                <a:latin typeface="Alegreya" panose="02000503050000020004" pitchFamily="50" charset="0"/>
              </a:rPr>
              <a:t> se utiliza para trabajar en los encuentros presenciales. Es un buen material para practicar antes de la evaluación.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latin typeface="Alegreya" panose="02000503050000020004" pitchFamily="50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1"/>
                </a:solidFill>
                <a:latin typeface="Alegreya" panose="02000503050000020004" pitchFamily="50" charset="0"/>
              </a:rPr>
              <a:t>Es un material de trabajo para el docente y para el alumno. 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1"/>
              </a:solidFill>
              <a:latin typeface="Alegreya" panose="02000503050000020004" pitchFamily="50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1"/>
                </a:solidFill>
                <a:latin typeface="Alegreya" panose="02000503050000020004" pitchFamily="50" charset="0"/>
              </a:rPr>
              <a:t>No se pedirá su resolución obligatoria.</a:t>
            </a:r>
            <a:endParaRPr lang="es-ES" sz="2400" b="1" dirty="0">
              <a:latin typeface="Alegreya" panose="02000503050000020004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9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autoUpdateAnimBg="0"/>
      <p:bldP spid="119811" grpId="0" build="p" bldLvl="2" autoUpdateAnimBg="0" advAuto="1000"/>
      <p:bldP spid="2" grpId="0" build="p" bldLvl="2" autoUpdateAnimBg="0" advAuto="100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5342</TotalTime>
  <Words>772</Words>
  <Application>Microsoft Office PowerPoint</Application>
  <PresentationFormat>Presentación en pantalla (4:3)</PresentationFormat>
  <Paragraphs>178</Paragraphs>
  <Slides>21</Slides>
  <Notes>18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8" baseType="lpstr">
      <vt:lpstr>Alegreya</vt:lpstr>
      <vt:lpstr>Arial</vt:lpstr>
      <vt:lpstr>Calibri</vt:lpstr>
      <vt:lpstr>Constantia</vt:lpstr>
      <vt:lpstr>Times New Roman</vt:lpstr>
      <vt:lpstr>Wingdings 2</vt:lpstr>
      <vt:lpstr>Flujo</vt:lpstr>
      <vt:lpstr>Estadística Técnica</vt:lpstr>
      <vt:lpstr>Equipo de Trabajo</vt:lpstr>
      <vt:lpstr>Presentación de PowerPoint</vt:lpstr>
      <vt:lpstr>Presentación de PowerPoint</vt:lpstr>
      <vt:lpstr>Aula Abierta</vt:lpstr>
      <vt:lpstr>Presentación 2024</vt:lpstr>
      <vt:lpstr>Guía de Mediación de Contenidos</vt:lpstr>
      <vt:lpstr>Autoevaluaciones </vt:lpstr>
      <vt:lpstr>Ejercicios y Aplicaciones</vt:lpstr>
      <vt:lpstr>Situaciones de Prueba</vt:lpstr>
      <vt:lpstr>Material disponible</vt:lpstr>
      <vt:lpstr>Sistema de evaluación, calificación y promoción</vt:lpstr>
      <vt:lpstr>Evaluaciones Integradoras: EI</vt:lpstr>
      <vt:lpstr>Calificación de Desempeño: CD</vt:lpstr>
      <vt:lpstr>Promoción Directa: Condiciones</vt:lpstr>
      <vt:lpstr>Promoción indirecta (Regularidad): Condiciones</vt:lpstr>
      <vt:lpstr>Global Recuperatorio: GR</vt:lpstr>
      <vt:lpstr>Presentación de PowerPoint</vt:lpstr>
      <vt:lpstr>Para tener en cuenta ...</vt:lpstr>
      <vt:lpstr>Se puede consultar fórmulas ...</vt:lpstr>
      <vt:lpstr>Nuestro sentimiento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Mónica Guitart</dc:creator>
  <cp:lastModifiedBy>Mónica Guitart</cp:lastModifiedBy>
  <cp:revision>781</cp:revision>
  <cp:lastPrinted>1601-01-01T00:00:00Z</cp:lastPrinted>
  <dcterms:created xsi:type="dcterms:W3CDTF">1601-01-01T00:00:00Z</dcterms:created>
  <dcterms:modified xsi:type="dcterms:W3CDTF">2024-08-09T12:46:07Z</dcterms:modified>
</cp:coreProperties>
</file>