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93" r:id="rId3"/>
    <p:sldId id="294" r:id="rId4"/>
    <p:sldId id="295" r:id="rId5"/>
    <p:sldId id="308" r:id="rId6"/>
    <p:sldId id="313" r:id="rId7"/>
    <p:sldId id="315" r:id="rId8"/>
    <p:sldId id="309" r:id="rId9"/>
    <p:sldId id="296" r:id="rId10"/>
    <p:sldId id="297" r:id="rId11"/>
    <p:sldId id="316" r:id="rId12"/>
    <p:sldId id="310" r:id="rId13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78" d="100"/>
          <a:sy n="78" d="100"/>
        </p:scale>
        <p:origin x="4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2731D7-4125-4881-AA18-5284394859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8FE8CAE-1B59-4C36-9A53-2B7D0D97E5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18718F5-A273-4FD2-B0AF-DB4C24DFA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F5381-C0B8-44C5-9CAA-6857EC1B07D4}" type="datetimeFigureOut">
              <a:rPr lang="es-AR" smtClean="0"/>
              <a:t>17/10/2020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6274979-338A-45F4-94DF-3FE5DCA5B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9969A6C-3E3D-45AF-8F64-4CAAEF92D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596F4-7FE5-40FE-B073-777BD43CC9E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01719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4DE0A9-9B89-4D2B-98C4-BA46B2CF6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5B97FA1-96FC-40C7-87FF-5C91CE3347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DBC598F-5ED6-4698-A6E4-5E9A9E64C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F5381-C0B8-44C5-9CAA-6857EC1B07D4}" type="datetimeFigureOut">
              <a:rPr lang="es-AR" smtClean="0"/>
              <a:t>17/10/2020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53C727F-E105-419B-A314-348B441E9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B8096CC-AE18-405B-97E9-FBB8EB458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596F4-7FE5-40FE-B073-777BD43CC9E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14938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DC53F6E-A0DF-4469-BB82-95D1B25D21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EFFBD13-0257-48C6-ABC2-1E459D893E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36AA39D-23C0-4F6B-B737-47D206829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F5381-C0B8-44C5-9CAA-6857EC1B07D4}" type="datetimeFigureOut">
              <a:rPr lang="es-AR" smtClean="0"/>
              <a:t>17/10/2020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944BDE-A9FB-41EF-9F3A-1E8129C23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3CB5FA5-2887-4AB3-BC4C-4716AFC83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596F4-7FE5-40FE-B073-777BD43CC9E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29961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E6F785-0A0E-4D7D-967F-D1A81A9D6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FB461E-AF96-453B-9275-257DE48C65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6626DD3-9B61-4010-B0F8-BD97336CC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F5381-C0B8-44C5-9CAA-6857EC1B07D4}" type="datetimeFigureOut">
              <a:rPr lang="es-AR" smtClean="0"/>
              <a:t>17/10/2020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63504CB-695C-447B-A45B-44913E44E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CF39DD4-4B31-4A87-AFAD-395A5D669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596F4-7FE5-40FE-B073-777BD43CC9E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29965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3AD5C3-7712-4A14-9134-07FDA81E4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B789D95-50E5-468B-9966-32ADC236BB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370DB49-34C6-4D33-951D-15C439F2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F5381-C0B8-44C5-9CAA-6857EC1B07D4}" type="datetimeFigureOut">
              <a:rPr lang="es-AR" smtClean="0"/>
              <a:t>17/10/2020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7995C3C-96E3-40AD-B14A-46DC90F44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CC85247-146B-4EF3-B026-4CB2CAD4A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596F4-7FE5-40FE-B073-777BD43CC9E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46735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A2F643-69A1-4661-A285-C8FD95E9B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796F6D7-7005-43CE-87E4-062259BF0C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6F89AE-C677-4BAB-A434-7AE4B06919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12E8A8C-353D-4B53-87D5-975D08495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F5381-C0B8-44C5-9CAA-6857EC1B07D4}" type="datetimeFigureOut">
              <a:rPr lang="es-AR" smtClean="0"/>
              <a:t>17/10/2020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D0F46BA-29AE-4C97-9AA5-7EDCE93D4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296F4A-5D0F-43BB-86B1-982347A47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596F4-7FE5-40FE-B073-777BD43CC9E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68303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82333C-3913-40E8-A422-12D6CF22B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438E607-EBAF-4759-82FA-A4F80FB6D7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EDF95C9-8DA1-4900-843F-874D29CC5F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7CDA9BC-AF48-4089-95C8-7E903AE7E2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0BF21BC-7658-48F9-AEC3-8612D01F21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8B72D45-612F-4CF5-B2AC-FB6A92426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F5381-C0B8-44C5-9CAA-6857EC1B07D4}" type="datetimeFigureOut">
              <a:rPr lang="es-AR" smtClean="0"/>
              <a:t>17/10/2020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3E92A64-4713-45A5-8209-511F11B12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3DDEDE1-C0A7-445D-9BA4-1D1165BD6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596F4-7FE5-40FE-B073-777BD43CC9E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50334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49D7EB-063F-4B5F-9C35-5B13F65DD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97D98CF-3904-4FD3-B4DD-240A34E50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F5381-C0B8-44C5-9CAA-6857EC1B07D4}" type="datetimeFigureOut">
              <a:rPr lang="es-AR" smtClean="0"/>
              <a:t>17/10/2020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4C952ED-9CAE-4183-B5B7-9E92EB634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F4CB4E7-85B3-4BF3-95D9-9011CDC32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596F4-7FE5-40FE-B073-777BD43CC9E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03050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F83D770-A136-495C-B0B5-7F95FB0F1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F5381-C0B8-44C5-9CAA-6857EC1B07D4}" type="datetimeFigureOut">
              <a:rPr lang="es-AR" smtClean="0"/>
              <a:t>17/10/2020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327A2AE-2C4A-42BB-BB97-6421710AC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644C6EF-B15A-424A-840C-8486ABD7F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596F4-7FE5-40FE-B073-777BD43CC9E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32277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CCAC34-4DDF-43E8-AC58-16CBC7A99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F97ED9D-8C75-40EA-B721-4D244F392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E73BFED-4757-4887-AD81-9ACE443489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09FD273-BEE7-43AC-B8A8-B6D860A6A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F5381-C0B8-44C5-9CAA-6857EC1B07D4}" type="datetimeFigureOut">
              <a:rPr lang="es-AR" smtClean="0"/>
              <a:t>17/10/2020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9951321-246D-4713-91F4-718A45F67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2DB4375-AFB5-4AC5-8550-50A8C2004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596F4-7FE5-40FE-B073-777BD43CC9E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82920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B406B3-736E-453D-8E25-8E79B673C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A5CC15B-F2AA-46F7-AD67-0E92F92410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3BE5088-5176-4834-98A0-CF62A6777D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B7F1ABE-B5A2-475B-8171-CFA9C43B4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F5381-C0B8-44C5-9CAA-6857EC1B07D4}" type="datetimeFigureOut">
              <a:rPr lang="es-AR" smtClean="0"/>
              <a:t>17/10/2020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A175AFE-BB8E-410F-9D18-043DCC6C1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8ABB385-38C5-48AB-8533-363A62865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596F4-7FE5-40FE-B073-777BD43CC9E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91015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90BB230-4BD3-4B11-B062-B2D99F1E5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435B0F1-050D-47FE-82AC-55060CB9C6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63579DA-6CB2-4507-8320-A5462308D7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BF5381-C0B8-44C5-9CAA-6857EC1B07D4}" type="datetimeFigureOut">
              <a:rPr lang="es-AR" smtClean="0"/>
              <a:t>17/10/2020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D5346EB-990A-4EBD-9982-F9BB7BE677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C71222E-E34D-4DB6-99EF-249CC63882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596F4-7FE5-40FE-B073-777BD43CC9E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58280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.png"/><Relationship Id="rId4" Type="http://schemas.openxmlformats.org/officeDocument/2006/relationships/image" Target="../media/image2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ACD620-8A80-491F-8268-C7EF0EE8EB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AR" sz="9600" b="1" dirty="0"/>
              <a:t>2 B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2CECE6E-AA7B-4A94-8D52-C573099D41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AR" dirty="0"/>
          </a:p>
          <a:p>
            <a:r>
              <a:rPr lang="es-AR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STARS AND STRIPES</a:t>
            </a:r>
          </a:p>
        </p:txBody>
      </p:sp>
    </p:spTree>
    <p:extLst>
      <p:ext uri="{BB962C8B-B14F-4D97-AF65-F5344CB8AC3E}">
        <p14:creationId xmlns:p14="http://schemas.microsoft.com/office/powerpoint/2010/main" val="31286544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B Reading">
            <a:hlinkClick r:id="" action="ppaction://media"/>
            <a:extLst>
              <a:ext uri="{FF2B5EF4-FFF2-40B4-BE49-F238E27FC236}">
                <a16:creationId xmlns:a16="http://schemas.microsoft.com/office/drawing/2014/main" id="{3D677F07-9E0F-4566-826C-13B9A2C86E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33012" y="2347072"/>
            <a:ext cx="609600" cy="6096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1F1AE09-579B-4996-A4C6-00ACF18DC5B1}"/>
              </a:ext>
            </a:extLst>
          </p:cNvPr>
          <p:cNvSpPr txBox="1"/>
          <p:nvPr/>
        </p:nvSpPr>
        <p:spPr>
          <a:xfrm>
            <a:off x="10169611" y="1011499"/>
            <a:ext cx="1322173" cy="9541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sz="1400" dirty="0"/>
              <a:t>Listen, </a:t>
            </a:r>
            <a:r>
              <a:rPr lang="es-AR" sz="1400" dirty="0" err="1"/>
              <a:t>memorize</a:t>
            </a:r>
            <a:r>
              <a:rPr lang="es-AR" sz="1400" dirty="0"/>
              <a:t> and </a:t>
            </a:r>
            <a:r>
              <a:rPr lang="es-AR" sz="1400" dirty="0" err="1"/>
              <a:t>present</a:t>
            </a:r>
            <a:r>
              <a:rPr lang="es-AR" sz="1400" dirty="0"/>
              <a:t> </a:t>
            </a:r>
            <a:r>
              <a:rPr lang="es-AR" sz="1400" dirty="0" err="1"/>
              <a:t>these</a:t>
            </a:r>
            <a:r>
              <a:rPr lang="es-AR" sz="1400" dirty="0"/>
              <a:t> </a:t>
            </a:r>
            <a:r>
              <a:rPr lang="es-AR" sz="1400" dirty="0" err="1"/>
              <a:t>two</a:t>
            </a:r>
            <a:r>
              <a:rPr lang="es-AR" sz="1400" dirty="0"/>
              <a:t> </a:t>
            </a:r>
            <a:r>
              <a:rPr lang="es-AR" sz="1400" dirty="0" err="1"/>
              <a:t>texts</a:t>
            </a:r>
            <a:r>
              <a:rPr lang="es-AR" sz="1400" dirty="0"/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CAF9E9A-3EBD-4709-9C41-C2487ED40EC6}"/>
              </a:ext>
            </a:extLst>
          </p:cNvPr>
          <p:cNvSpPr txBox="1"/>
          <p:nvPr/>
        </p:nvSpPr>
        <p:spPr>
          <a:xfrm>
            <a:off x="165299" y="186351"/>
            <a:ext cx="1507524" cy="7386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sz="1400" dirty="0" err="1">
                <a:solidFill>
                  <a:srgbClr val="FF0000"/>
                </a:solidFill>
              </a:rPr>
              <a:t>They</a:t>
            </a:r>
            <a:r>
              <a:rPr lang="es-AR" sz="1400" dirty="0">
                <a:solidFill>
                  <a:srgbClr val="FF0000"/>
                </a:solidFill>
              </a:rPr>
              <a:t> are Johnny </a:t>
            </a:r>
            <a:r>
              <a:rPr lang="es-AR" sz="1400" dirty="0" err="1">
                <a:solidFill>
                  <a:srgbClr val="FF0000"/>
                </a:solidFill>
              </a:rPr>
              <a:t>Depp</a:t>
            </a:r>
            <a:r>
              <a:rPr lang="es-AR" sz="1400" dirty="0">
                <a:solidFill>
                  <a:srgbClr val="FF0000"/>
                </a:solidFill>
              </a:rPr>
              <a:t> and Penélope Cruz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638BE04-C6C4-4F03-9CFE-CC350D6E91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937" y="1011499"/>
            <a:ext cx="7804136" cy="5531086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409979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5303263C-DC2A-44B1-8D70-603C0FDECF71}"/>
              </a:ext>
            </a:extLst>
          </p:cNvPr>
          <p:cNvSpPr txBox="1"/>
          <p:nvPr/>
        </p:nvSpPr>
        <p:spPr>
          <a:xfrm>
            <a:off x="9861452" y="0"/>
            <a:ext cx="2011680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/>
              <a:t> </a:t>
            </a:r>
            <a:r>
              <a:rPr lang="es-AR" dirty="0" err="1"/>
              <a:t>Workbook</a:t>
            </a:r>
            <a:r>
              <a:rPr lang="es-AR" dirty="0"/>
              <a:t> Pages  13 and 14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9E1B303-C9E3-4363-835E-91638BA55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868" y="219482"/>
            <a:ext cx="6250744" cy="641903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504D473-0F7B-4014-9DCA-9F5F679BBF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1267" y="618755"/>
            <a:ext cx="4309834" cy="436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7319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9D7F9629-7CE1-4FFB-AEE5-4DCF0C5668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3513" y="1052737"/>
            <a:ext cx="8220855" cy="507342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2F04FAE-C513-463D-A6A8-016D0FCAEF7E}"/>
              </a:ext>
            </a:extLst>
          </p:cNvPr>
          <p:cNvSpPr txBox="1"/>
          <p:nvPr/>
        </p:nvSpPr>
        <p:spPr>
          <a:xfrm flipH="1">
            <a:off x="7608169" y="404664"/>
            <a:ext cx="2316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rgbClr val="FF0000"/>
                </a:solidFill>
              </a:rPr>
              <a:t>WB PAGE 13</a:t>
            </a:r>
          </a:p>
        </p:txBody>
      </p:sp>
    </p:spTree>
    <p:extLst>
      <p:ext uri="{BB962C8B-B14F-4D97-AF65-F5344CB8AC3E}">
        <p14:creationId xmlns:p14="http://schemas.microsoft.com/office/powerpoint/2010/main" val="3225675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93D3C85-A0F1-41F8-BF0A-4996A2F304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6968" y="8569"/>
            <a:ext cx="6687483" cy="6849431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565A214-A8A6-492A-BB5D-22911A5B9C19}"/>
              </a:ext>
            </a:extLst>
          </p:cNvPr>
          <p:cNvSpPr txBox="1"/>
          <p:nvPr/>
        </p:nvSpPr>
        <p:spPr>
          <a:xfrm>
            <a:off x="9791700" y="1257300"/>
            <a:ext cx="1943100" cy="14773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 err="1">
                <a:solidFill>
                  <a:srgbClr val="FF0000"/>
                </a:solidFill>
              </a:rPr>
              <a:t>Our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national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flag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is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triband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with</a:t>
            </a:r>
            <a:r>
              <a:rPr lang="es-AR" dirty="0">
                <a:solidFill>
                  <a:srgbClr val="FF0000"/>
                </a:solidFill>
              </a:rPr>
              <a:t> horizontal </a:t>
            </a:r>
            <a:r>
              <a:rPr lang="es-AR" dirty="0" err="1">
                <a:solidFill>
                  <a:srgbClr val="FF0000"/>
                </a:solidFill>
              </a:rPr>
              <a:t>stripes</a:t>
            </a:r>
            <a:r>
              <a:rPr lang="es-AR" dirty="0">
                <a:solidFill>
                  <a:srgbClr val="FF0000"/>
                </a:solidFill>
              </a:rPr>
              <a:t>, light blue and </a:t>
            </a:r>
            <a:r>
              <a:rPr lang="es-AR" dirty="0" err="1">
                <a:solidFill>
                  <a:srgbClr val="FF0000"/>
                </a:solidFill>
              </a:rPr>
              <a:t>white</a:t>
            </a:r>
            <a:r>
              <a:rPr lang="es-AR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136A6C0-C6C1-4AAF-BC4F-2ECA61BF3E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448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74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709"/>
    </mc:Choice>
    <mc:Fallback xmlns="">
      <p:transition spd="slow" advTm="52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E38568-D94B-4524-9270-7BD7477AC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919018"/>
          </a:xfrm>
        </p:spPr>
        <p:txBody>
          <a:bodyPr/>
          <a:lstStyle/>
          <a:p>
            <a:r>
              <a:rPr lang="es-AR" b="1" dirty="0"/>
              <a:t>ADJECTIVES</a:t>
            </a:r>
          </a:p>
        </p:txBody>
      </p:sp>
      <p:pic>
        <p:nvPicPr>
          <p:cNvPr id="8" name="2B_1.60">
            <a:hlinkClick r:id="" action="ppaction://media"/>
            <a:extLst>
              <a:ext uri="{FF2B5EF4-FFF2-40B4-BE49-F238E27FC236}">
                <a16:creationId xmlns:a16="http://schemas.microsoft.com/office/drawing/2014/main" id="{030AF473-0A6A-4E64-812F-3F1A9C22BF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84190" y="142913"/>
            <a:ext cx="609600" cy="6096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9E4E668-634B-4E8B-B3DE-40BBEEB809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791" y="1193656"/>
            <a:ext cx="10821910" cy="5410955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E78E944-27AB-47A4-A779-A975CA3FC0C9}"/>
              </a:ext>
            </a:extLst>
          </p:cNvPr>
          <p:cNvSpPr txBox="1"/>
          <p:nvPr/>
        </p:nvSpPr>
        <p:spPr>
          <a:xfrm>
            <a:off x="10210800" y="274638"/>
            <a:ext cx="1593273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 err="1">
                <a:solidFill>
                  <a:srgbClr val="FF0000"/>
                </a:solidFill>
              </a:rPr>
              <a:t>Repeat</a:t>
            </a:r>
            <a:r>
              <a:rPr lang="es-AR" dirty="0">
                <a:solidFill>
                  <a:srgbClr val="FF0000"/>
                </a:solidFill>
              </a:rPr>
              <a:t>, and </a:t>
            </a:r>
            <a:r>
              <a:rPr lang="es-AR" dirty="0" err="1">
                <a:solidFill>
                  <a:srgbClr val="FF0000"/>
                </a:solidFill>
              </a:rPr>
              <a:t>memorize</a:t>
            </a:r>
            <a:r>
              <a:rPr lang="es-AR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CDF75EF-9D40-45DB-A778-309E87AEB8DD}"/>
              </a:ext>
            </a:extLst>
          </p:cNvPr>
          <p:cNvSpPr txBox="1"/>
          <p:nvPr/>
        </p:nvSpPr>
        <p:spPr>
          <a:xfrm>
            <a:off x="6203092" y="274638"/>
            <a:ext cx="1149178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/>
              <a:t>Page 152</a:t>
            </a:r>
          </a:p>
        </p:txBody>
      </p:sp>
    </p:spTree>
    <p:extLst>
      <p:ext uri="{BB962C8B-B14F-4D97-AF65-F5344CB8AC3E}">
        <p14:creationId xmlns:p14="http://schemas.microsoft.com/office/powerpoint/2010/main" val="7305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28ACF1-1930-4797-B8EE-20A8C9DE0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25211"/>
            <a:ext cx="8229600" cy="1143000"/>
          </a:xfrm>
        </p:spPr>
        <p:txBody>
          <a:bodyPr/>
          <a:lstStyle/>
          <a:p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OPPOSITE ADJECTIVES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F94420A8-033D-4B70-8F50-E8970F5E4F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10802" y="1368211"/>
            <a:ext cx="3857760" cy="5180979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pic>
        <p:nvPicPr>
          <p:cNvPr id="8" name="2B_1.61">
            <a:hlinkClick r:id="" action="ppaction://media"/>
            <a:extLst>
              <a:ext uri="{FF2B5EF4-FFF2-40B4-BE49-F238E27FC236}">
                <a16:creationId xmlns:a16="http://schemas.microsoft.com/office/drawing/2014/main" id="{3C30459E-0771-4C66-B001-58603200C0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33198" y="491911"/>
            <a:ext cx="609600" cy="6096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888118C-2C15-47F5-962A-A0D3F32FAF29}"/>
              </a:ext>
            </a:extLst>
          </p:cNvPr>
          <p:cNvSpPr txBox="1"/>
          <p:nvPr/>
        </p:nvSpPr>
        <p:spPr>
          <a:xfrm>
            <a:off x="10589741" y="605481"/>
            <a:ext cx="951470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/>
              <a:t>Page 152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2620D3A-515E-4E05-AA83-E0C155C2CD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1154" y="1213034"/>
            <a:ext cx="5458587" cy="2629267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76FC578-EF2E-4233-9FBB-148B05EC21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3484" y="3953824"/>
            <a:ext cx="5039428" cy="2838846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0EFA5D4D-C2F1-4EE8-809A-A3F7969B9717}"/>
              </a:ext>
            </a:extLst>
          </p:cNvPr>
          <p:cNvSpPr txBox="1"/>
          <p:nvPr/>
        </p:nvSpPr>
        <p:spPr>
          <a:xfrm>
            <a:off x="10762735" y="1544595"/>
            <a:ext cx="1235676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/>
              <a:t>Listen and </a:t>
            </a:r>
            <a:r>
              <a:rPr lang="es-AR" dirty="0" err="1"/>
              <a:t>write</a:t>
            </a:r>
            <a:r>
              <a:rPr lang="es-AR" dirty="0"/>
              <a:t>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opposites</a:t>
            </a:r>
            <a:r>
              <a:rPr lang="es-A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887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9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C548499A-B609-4B87-9E80-92ABFA45F1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03512" y="245440"/>
            <a:ext cx="3384376" cy="2082693"/>
          </a:xfrm>
          <a:prstGeom prst="rect">
            <a:avLst/>
          </a:prstGeom>
        </p:spPr>
      </p:pic>
      <p:sp>
        <p:nvSpPr>
          <p:cNvPr id="7" name="AutoShape 6" descr="Resultado de imagen para MOUNT EVEREST">
            <a:extLst>
              <a:ext uri="{FF2B5EF4-FFF2-40B4-BE49-F238E27FC236}">
                <a16:creationId xmlns:a16="http://schemas.microsoft.com/office/drawing/2014/main" id="{9179BA26-0525-47F2-B577-E525F3227EA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C77DD80-91C3-431A-B4F0-5CF49B5A30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8279" y="2282412"/>
            <a:ext cx="3039152" cy="176767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0BF93F5-57B1-4592-A836-D60B0599E0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3513" y="4289527"/>
            <a:ext cx="2377593" cy="200731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C641608-80C8-4EBD-BBE0-2191FBDEDE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7755" y="51003"/>
            <a:ext cx="3191976" cy="239090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4E4DFC2-B8F1-4DF7-A633-ADB842BFDB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58894" y="130555"/>
            <a:ext cx="2438400" cy="24384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42B114E-6BFE-499C-83C2-06129E2BA4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10896" y="2827734"/>
            <a:ext cx="2686572" cy="206740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2E27539-1038-42D4-BD80-74C5CE9F1D9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63288" y="4620439"/>
            <a:ext cx="2724150" cy="167640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9412E908-22A1-485B-98CF-F7ACB1F9566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07244" y="2597436"/>
            <a:ext cx="3011204" cy="1767669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CAF918D9-DE98-4B31-9C54-24946EDFFCE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25854" y="5153915"/>
            <a:ext cx="2847975" cy="16002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20C975E-8043-4B1D-8EBC-A814103AACAE}"/>
              </a:ext>
            </a:extLst>
          </p:cNvPr>
          <p:cNvSpPr txBox="1"/>
          <p:nvPr/>
        </p:nvSpPr>
        <p:spPr>
          <a:xfrm>
            <a:off x="158860" y="658444"/>
            <a:ext cx="1383495" cy="19389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 err="1">
                <a:solidFill>
                  <a:srgbClr val="FF0000"/>
                </a:solidFill>
              </a:rPr>
              <a:t>Write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the</a:t>
            </a:r>
            <a:r>
              <a:rPr lang="es-AR" dirty="0">
                <a:solidFill>
                  <a:srgbClr val="FF0000"/>
                </a:solidFill>
              </a:rPr>
              <a:t>  </a:t>
            </a:r>
            <a:r>
              <a:rPr lang="es-AR" dirty="0" err="1">
                <a:solidFill>
                  <a:srgbClr val="FF0000"/>
                </a:solidFill>
              </a:rPr>
              <a:t>sentences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about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these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pictures</a:t>
            </a:r>
            <a:r>
              <a:rPr lang="es-AR" dirty="0">
                <a:solidFill>
                  <a:srgbClr val="FF0000"/>
                </a:solidFill>
              </a:rPr>
              <a:t>:</a:t>
            </a:r>
          </a:p>
          <a:p>
            <a:endParaRPr lang="es-AR" dirty="0">
              <a:solidFill>
                <a:srgbClr val="FF0000"/>
              </a:solidFill>
            </a:endParaRPr>
          </a:p>
          <a:p>
            <a:endParaRPr lang="es-AR" dirty="0">
              <a:solidFill>
                <a:srgbClr val="FF0000"/>
              </a:solidFill>
            </a:endParaRPr>
          </a:p>
          <a:p>
            <a:endParaRPr lang="es-AR" sz="1200" dirty="0">
              <a:solidFill>
                <a:srgbClr val="FF0000"/>
              </a:solidFill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113667A8-42BF-4D67-A8CD-EC7AEDDD27C1}"/>
              </a:ext>
            </a:extLst>
          </p:cNvPr>
          <p:cNvSpPr/>
          <p:nvPr/>
        </p:nvSpPr>
        <p:spPr>
          <a:xfrm>
            <a:off x="3147855" y="5954015"/>
            <a:ext cx="320783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dirty="0">
                <a:latin typeface="Arial Unicode MS" panose="020B0604020202020204" pitchFamily="34" charset="-128"/>
              </a:rPr>
              <a:t>Mount Everest is very high and cold.</a:t>
            </a:r>
          </a:p>
          <a:p>
            <a:r>
              <a:rPr lang="en-US" sz="1200" dirty="0">
                <a:latin typeface="Arial Unicode MS" panose="020B0604020202020204" pitchFamily="34" charset="-128"/>
              </a:rPr>
              <a:t>Bill Gates is American and very rich.</a:t>
            </a:r>
          </a:p>
          <a:p>
            <a:r>
              <a:rPr lang="en-US" sz="1200" dirty="0">
                <a:latin typeface="Arial Unicode MS" panose="020B0604020202020204" pitchFamily="34" charset="-128"/>
              </a:rPr>
              <a:t>The Pyramids are very old and very big.</a:t>
            </a:r>
          </a:p>
          <a:p>
            <a:r>
              <a:rPr lang="en-US" sz="1200" dirty="0">
                <a:latin typeface="Arial Unicode MS" panose="020B0604020202020204" pitchFamily="34" charset="-128"/>
              </a:rPr>
              <a:t>Africa is very hot and quite poor.</a:t>
            </a:r>
            <a:endParaRPr lang="es-AR" sz="12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E345916-FEA6-41D9-86AE-62DC3AFBD6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21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62"/>
    </mc:Choice>
    <mc:Fallback xmlns="">
      <p:transition spd="slow" advTm="22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B_1.63">
            <a:hlinkClick r:id="" action="ppaction://media"/>
            <a:extLst>
              <a:ext uri="{FF2B5EF4-FFF2-40B4-BE49-F238E27FC236}">
                <a16:creationId xmlns:a16="http://schemas.microsoft.com/office/drawing/2014/main" id="{9D369644-D60D-4DBC-A220-FFC2569460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1758" y="328498"/>
            <a:ext cx="609600" cy="6096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43F6CEB-046C-49AF-8A19-19D7B319D536}"/>
              </a:ext>
            </a:extLst>
          </p:cNvPr>
          <p:cNvSpPr txBox="1"/>
          <p:nvPr/>
        </p:nvSpPr>
        <p:spPr>
          <a:xfrm>
            <a:off x="2106922" y="479410"/>
            <a:ext cx="2682698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sz="1400" dirty="0"/>
              <a:t>Listen and </a:t>
            </a:r>
            <a:r>
              <a:rPr lang="es-AR" sz="1400" dirty="0" err="1"/>
              <a:t>repeat</a:t>
            </a:r>
            <a:r>
              <a:rPr lang="es-AR" sz="1400" dirty="0"/>
              <a:t> </a:t>
            </a:r>
            <a:r>
              <a:rPr lang="es-AR" sz="1400" dirty="0" err="1"/>
              <a:t>these</a:t>
            </a:r>
            <a:r>
              <a:rPr lang="es-AR" sz="1400" dirty="0"/>
              <a:t> </a:t>
            </a:r>
            <a:r>
              <a:rPr lang="es-AR" sz="1400" dirty="0" err="1"/>
              <a:t>sentences</a:t>
            </a:r>
            <a:endParaRPr lang="es-AR" sz="14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B7C3896-A78A-4E5A-85A7-03D2D79C4B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705" y="1432242"/>
            <a:ext cx="6716973" cy="4816839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8B6AEB4-F4B0-4ACE-92A9-5466E964FC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6581" y="1631092"/>
            <a:ext cx="3186847" cy="2616936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063A824-BFA0-4FD9-BF1F-AD1E26E6DA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6404" y="4880919"/>
            <a:ext cx="3157025" cy="1219759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4157505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1E681ED8-30BA-446D-9492-61924F532C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00" y="379178"/>
            <a:ext cx="11667694" cy="5008368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C0A1A0C-8402-43C9-B8B8-22595F3D14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3027" y="4811494"/>
            <a:ext cx="2629267" cy="1991003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4840378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C6809E5E-99BE-40A9-86FF-4C59BB34D2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071664" y="2060848"/>
            <a:ext cx="6041057" cy="3096344"/>
          </a:xfrm>
          <a:prstGeom prst="rect">
            <a:avLst/>
          </a:prstGeom>
        </p:spPr>
      </p:pic>
      <p:pic>
        <p:nvPicPr>
          <p:cNvPr id="4" name="2B_1.66">
            <a:hlinkClick r:id="" action="ppaction://media"/>
            <a:extLst>
              <a:ext uri="{FF2B5EF4-FFF2-40B4-BE49-F238E27FC236}">
                <a16:creationId xmlns:a16="http://schemas.microsoft.com/office/drawing/2014/main" id="{5D25B7F2-7346-4518-936F-E69BDA2123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95800" y="541338"/>
            <a:ext cx="609600" cy="6096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83D67BC-7B9A-4DE1-9D4F-62D94D0EAB81}"/>
              </a:ext>
            </a:extLst>
          </p:cNvPr>
          <p:cNvSpPr txBox="1"/>
          <p:nvPr/>
        </p:nvSpPr>
        <p:spPr>
          <a:xfrm>
            <a:off x="8254314" y="642551"/>
            <a:ext cx="3447535" cy="8002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 err="1">
                <a:solidFill>
                  <a:srgbClr val="FF0000"/>
                </a:solidFill>
              </a:rPr>
              <a:t>Dictation</a:t>
            </a:r>
            <a:r>
              <a:rPr lang="es-AR" dirty="0">
                <a:solidFill>
                  <a:srgbClr val="FF0000"/>
                </a:solidFill>
              </a:rPr>
              <a:t>:</a:t>
            </a:r>
          </a:p>
          <a:p>
            <a:r>
              <a:rPr lang="es-AR" sz="1400" dirty="0" err="1">
                <a:solidFill>
                  <a:srgbClr val="FF0000"/>
                </a:solidFill>
              </a:rPr>
              <a:t>Write</a:t>
            </a:r>
            <a:r>
              <a:rPr lang="es-AR" sz="1400" dirty="0">
                <a:solidFill>
                  <a:srgbClr val="FF0000"/>
                </a:solidFill>
              </a:rPr>
              <a:t> </a:t>
            </a:r>
            <a:r>
              <a:rPr lang="es-AR" sz="1400" dirty="0" err="1">
                <a:solidFill>
                  <a:srgbClr val="FF0000"/>
                </a:solidFill>
              </a:rPr>
              <a:t>down</a:t>
            </a:r>
            <a:r>
              <a:rPr lang="es-AR" sz="1400" dirty="0">
                <a:solidFill>
                  <a:srgbClr val="FF0000"/>
                </a:solidFill>
              </a:rPr>
              <a:t> </a:t>
            </a:r>
            <a:r>
              <a:rPr lang="es-AR" sz="1400" dirty="0" err="1">
                <a:solidFill>
                  <a:srgbClr val="FF0000"/>
                </a:solidFill>
              </a:rPr>
              <a:t>the</a:t>
            </a:r>
            <a:r>
              <a:rPr lang="es-AR" sz="1400" dirty="0">
                <a:solidFill>
                  <a:srgbClr val="FF0000"/>
                </a:solidFill>
              </a:rPr>
              <a:t> </a:t>
            </a:r>
            <a:r>
              <a:rPr lang="es-AR" sz="1400" dirty="0" err="1">
                <a:solidFill>
                  <a:srgbClr val="FF0000"/>
                </a:solidFill>
              </a:rPr>
              <a:t>phrases</a:t>
            </a:r>
            <a:r>
              <a:rPr lang="es-AR" sz="1400" dirty="0">
                <a:solidFill>
                  <a:srgbClr val="FF0000"/>
                </a:solidFill>
              </a:rPr>
              <a:t> </a:t>
            </a:r>
            <a:r>
              <a:rPr lang="es-AR" sz="1400" dirty="0" err="1">
                <a:solidFill>
                  <a:srgbClr val="FF0000"/>
                </a:solidFill>
              </a:rPr>
              <a:t>containing</a:t>
            </a:r>
            <a:r>
              <a:rPr lang="es-AR" sz="1400" dirty="0">
                <a:solidFill>
                  <a:srgbClr val="FF0000"/>
                </a:solidFill>
              </a:rPr>
              <a:t> </a:t>
            </a:r>
            <a:r>
              <a:rPr lang="es-AR" sz="1400" dirty="0" err="1">
                <a:solidFill>
                  <a:srgbClr val="FF0000"/>
                </a:solidFill>
              </a:rPr>
              <a:t>adjectives</a:t>
            </a:r>
            <a:r>
              <a:rPr lang="es-AR" sz="1400" dirty="0">
                <a:solidFill>
                  <a:srgbClr val="FF0000"/>
                </a:solidFill>
              </a:rPr>
              <a:t>. (Pause after </a:t>
            </a:r>
            <a:r>
              <a:rPr lang="es-AR" sz="1400" dirty="0" err="1">
                <a:solidFill>
                  <a:srgbClr val="FF0000"/>
                </a:solidFill>
              </a:rPr>
              <a:t>each</a:t>
            </a:r>
            <a:r>
              <a:rPr lang="es-AR" sz="1400" dirty="0">
                <a:solidFill>
                  <a:srgbClr val="FF0000"/>
                </a:solidFill>
              </a:rPr>
              <a:t> </a:t>
            </a:r>
            <a:r>
              <a:rPr lang="es-AR" sz="1400" dirty="0" err="1">
                <a:solidFill>
                  <a:srgbClr val="FF0000"/>
                </a:solidFill>
              </a:rPr>
              <a:t>one</a:t>
            </a:r>
            <a:r>
              <a:rPr lang="es-AR" sz="1400" dirty="0">
                <a:solidFill>
                  <a:srgbClr val="FF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09335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CC9F07-3C42-40A4-B3C5-5823A88E9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734823"/>
          </a:xfrm>
        </p:spPr>
        <p:txBody>
          <a:bodyPr>
            <a:normAutofit/>
          </a:bodyPr>
          <a:lstStyle/>
          <a:p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APPEARANCE ADJECTIVES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0E43CDEF-654E-4FCD-9285-03A5917344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981200" y="1189540"/>
            <a:ext cx="5122912" cy="4075606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E24142F-064B-4178-9421-606DACC84B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9617" y="5445225"/>
            <a:ext cx="5775614" cy="1138138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A887BCB-22D5-4234-A8A4-5D21D824EA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3912" y="3861048"/>
            <a:ext cx="5266225" cy="997452"/>
          </a:xfrm>
          <a:prstGeom prst="rect">
            <a:avLst/>
          </a:prstGeom>
          <a:ln w="57150">
            <a:solidFill>
              <a:schemeClr val="accent3"/>
            </a:solidFill>
          </a:ln>
        </p:spPr>
      </p:pic>
      <p:pic>
        <p:nvPicPr>
          <p:cNvPr id="7" name="2B_1.67">
            <a:hlinkClick r:id="" action="ppaction://media"/>
            <a:extLst>
              <a:ext uri="{FF2B5EF4-FFF2-40B4-BE49-F238E27FC236}">
                <a16:creationId xmlns:a16="http://schemas.microsoft.com/office/drawing/2014/main" id="{9723C2CB-038A-44E9-837F-B98E0DE1A0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27524" y="1678856"/>
            <a:ext cx="609600" cy="6096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11709F7-1A03-4FB7-BEB6-6477248A99DE}"/>
              </a:ext>
            </a:extLst>
          </p:cNvPr>
          <p:cNvSpPr txBox="1"/>
          <p:nvPr/>
        </p:nvSpPr>
        <p:spPr>
          <a:xfrm>
            <a:off x="9465276" y="531341"/>
            <a:ext cx="9020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/>
              <a:t>Page 152.</a:t>
            </a:r>
          </a:p>
        </p:txBody>
      </p:sp>
    </p:spTree>
    <p:extLst>
      <p:ext uri="{BB962C8B-B14F-4D97-AF65-F5344CB8AC3E}">
        <p14:creationId xmlns:p14="http://schemas.microsoft.com/office/powerpoint/2010/main" val="2038401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</TotalTime>
  <Words>127</Words>
  <Application>Microsoft Office PowerPoint</Application>
  <PresentationFormat>Panorámica</PresentationFormat>
  <Paragraphs>25</Paragraphs>
  <Slides>12</Slides>
  <Notes>0</Notes>
  <HiddenSlides>0</HiddenSlides>
  <MMClips>8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7" baseType="lpstr">
      <vt:lpstr>Arial Unicode MS</vt:lpstr>
      <vt:lpstr>Arial</vt:lpstr>
      <vt:lpstr>Calibri</vt:lpstr>
      <vt:lpstr>Calibri Light</vt:lpstr>
      <vt:lpstr>Tema de Office</vt:lpstr>
      <vt:lpstr>2 B</vt:lpstr>
      <vt:lpstr>Presentación de PowerPoint</vt:lpstr>
      <vt:lpstr>ADJECTIVES</vt:lpstr>
      <vt:lpstr>OPPOSITE ADJECTIVES</vt:lpstr>
      <vt:lpstr>Presentación de PowerPoint</vt:lpstr>
      <vt:lpstr>Presentación de PowerPoint</vt:lpstr>
      <vt:lpstr>Presentación de PowerPoint</vt:lpstr>
      <vt:lpstr>Presentación de PowerPoint</vt:lpstr>
      <vt:lpstr>APPEARANCE ADJECTIVES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Gladys</dc:creator>
  <cp:lastModifiedBy>Gladys</cp:lastModifiedBy>
  <cp:revision>7</cp:revision>
  <dcterms:created xsi:type="dcterms:W3CDTF">2020-03-25T04:26:16Z</dcterms:created>
  <dcterms:modified xsi:type="dcterms:W3CDTF">2020-10-17T20:47:04Z</dcterms:modified>
</cp:coreProperties>
</file>