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33" r:id="rId2"/>
    <p:sldId id="532" r:id="rId3"/>
    <p:sldId id="539" r:id="rId4"/>
    <p:sldId id="531" r:id="rId5"/>
    <p:sldId id="540" r:id="rId6"/>
    <p:sldId id="257" r:id="rId7"/>
    <p:sldId id="528" r:id="rId8"/>
    <p:sldId id="538" r:id="rId9"/>
    <p:sldId id="543" r:id="rId10"/>
    <p:sldId id="498" r:id="rId11"/>
    <p:sldId id="542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099" autoAdjust="0"/>
  </p:normalViewPr>
  <p:slideViewPr>
    <p:cSldViewPr snapToGrid="0" showGuides="1">
      <p:cViewPr varScale="1">
        <p:scale>
          <a:sx n="69" d="100"/>
          <a:sy n="69" d="100"/>
        </p:scale>
        <p:origin x="571" y="72"/>
      </p:cViewPr>
      <p:guideLst>
        <p:guide orient="horz" pos="51"/>
        <p:guide pos="388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D68E2-CDFD-4259-95FF-788C34AA9E4B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DCBB-DD5E-4B60-9E51-C0409B3EDB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799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52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644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88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984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018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969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953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16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825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742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791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C8F2-2B3E-4AA1-AC39-00EFE7A00F07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2072-D1F2-4275-97E7-2B8591BA5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47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BB9B0E6-BB17-5552-16A4-B3F29F46C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1" r="24927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6" name="3 Título">
            <a:extLst>
              <a:ext uri="{FF2B5EF4-FFF2-40B4-BE49-F238E27FC236}">
                <a16:creationId xmlns:a16="http://schemas.microsoft.com/office/drawing/2014/main" id="{4B15918F-968C-3C73-F625-8CA4A33CE299}"/>
              </a:ext>
            </a:extLst>
          </p:cNvPr>
          <p:cNvSpPr txBox="1">
            <a:spLocks/>
          </p:cNvSpPr>
          <p:nvPr/>
        </p:nvSpPr>
        <p:spPr>
          <a:xfrm>
            <a:off x="599818" y="5234320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PLAN DE NEGOCIOS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Sistemas Modulares Constructivos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80FF59-1874-5993-3AB4-CC5D8F304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8"/>
          <a:stretch/>
        </p:blipFill>
        <p:spPr>
          <a:xfrm>
            <a:off x="2539015" y="-1"/>
            <a:ext cx="6961250" cy="7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216349" y="613319"/>
            <a:ext cx="11206217" cy="5559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350" y="1369114"/>
            <a:ext cx="3512756" cy="488018"/>
          </a:xfrm>
        </p:spPr>
        <p:txBody>
          <a:bodyPr>
            <a:noAutofit/>
          </a:bodyPr>
          <a:lstStyle/>
          <a:p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DE VIVIENDAS</a:t>
            </a:r>
            <a:endParaRPr lang="es-A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6349" y="2370669"/>
            <a:ext cx="3512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b="1" dirty="0">
                <a:latin typeface="Arial" panose="020B0604020202020204" pitchFamily="34" charset="0"/>
              </a:rPr>
              <a:t>PRODUCTOS A COMERCIALIZAR </a:t>
            </a:r>
            <a:endParaRPr lang="es-AR" sz="16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216349" y="637709"/>
            <a:ext cx="5364387" cy="577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400" dirty="0">
                <a:solidFill>
                  <a:schemeClr val="bg1"/>
                </a:solidFill>
              </a:rPr>
              <a:t>Planeación Operativa</a:t>
            </a:r>
            <a:endParaRPr lang="es-AR" sz="44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134526" y="2217636"/>
            <a:ext cx="4098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dirty="0">
                <a:latin typeface="Arial" panose="020B0604020202020204" pitchFamily="34" charset="0"/>
              </a:rPr>
              <a:t>COSTOS DE VIVIENDA MODELO 1</a:t>
            </a:r>
            <a:endParaRPr lang="es-AR" sz="1600" dirty="0"/>
          </a:p>
        </p:txBody>
      </p:sp>
      <p:sp>
        <p:nvSpPr>
          <p:cNvPr id="11" name="Rectángulo 10"/>
          <p:cNvSpPr/>
          <p:nvPr/>
        </p:nvSpPr>
        <p:spPr>
          <a:xfrm>
            <a:off x="4151595" y="2557508"/>
            <a:ext cx="16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b="1" dirty="0">
                <a:latin typeface="Arial" panose="020B0604020202020204" pitchFamily="34" charset="0"/>
              </a:rPr>
              <a:t>COSTOS FIJOS</a:t>
            </a:r>
            <a:endParaRPr lang="es-AR" sz="1600" dirty="0"/>
          </a:p>
        </p:txBody>
      </p:sp>
      <p:sp>
        <p:nvSpPr>
          <p:cNvPr id="14" name="Rectángulo 13"/>
          <p:cNvSpPr/>
          <p:nvPr/>
        </p:nvSpPr>
        <p:spPr>
          <a:xfrm>
            <a:off x="216349" y="6244681"/>
            <a:ext cx="2957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b="1" dirty="0">
                <a:latin typeface="Arial" panose="020B0604020202020204" pitchFamily="34" charset="0"/>
              </a:rPr>
              <a:t>Una unidad, en 3 meses de ejecución</a:t>
            </a:r>
            <a:endParaRPr lang="es-AR" sz="1200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29400"/>
              </p:ext>
            </p:extLst>
          </p:nvPr>
        </p:nvGraphicFramePr>
        <p:xfrm>
          <a:off x="4079051" y="2987272"/>
          <a:ext cx="3539864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645">
                  <a:extLst>
                    <a:ext uri="{9D8B030D-6E8A-4147-A177-3AD203B41FA5}">
                      <a16:colId xmlns:a16="http://schemas.microsoft.com/office/drawing/2014/main" val="4196893069"/>
                    </a:ext>
                  </a:extLst>
                </a:gridCol>
                <a:gridCol w="1176219">
                  <a:extLst>
                    <a:ext uri="{9D8B030D-6E8A-4147-A177-3AD203B41FA5}">
                      <a16:colId xmlns:a16="http://schemas.microsoft.com/office/drawing/2014/main" val="3037174711"/>
                    </a:ext>
                  </a:extLst>
                </a:gridCol>
              </a:tblGrid>
              <a:tr h="306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RECURSOS NECESARIOS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TOTAL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20242"/>
                  </a:ext>
                </a:extLst>
              </a:tr>
              <a:tr h="306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COSTOS OPERATIVOS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93148"/>
                  </a:ext>
                </a:extLst>
              </a:tr>
              <a:tr h="306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COSTO ADMINISTRATIVO</a:t>
                      </a:r>
                      <a:endParaRPr lang="es-A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+mn-lt"/>
                        </a:rPr>
                        <a:t>$ 334.942,50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717144"/>
                  </a:ext>
                </a:extLst>
              </a:tr>
              <a:tr h="306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COSTO PRODUCCION</a:t>
                      </a:r>
                      <a:endParaRPr lang="es-A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effectLst/>
                          <a:latin typeface="+mn-lt"/>
                        </a:rPr>
                        <a:t>$ 817.311,43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128911"/>
                  </a:ext>
                </a:extLst>
              </a:tr>
              <a:tr h="306832">
                <a:tc>
                  <a:txBody>
                    <a:bodyPr/>
                    <a:lstStyle/>
                    <a:p>
                      <a:pPr 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COSTO FIJO POR VIVIENDA 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$ 1.152.253,93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2330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4062287" y="4677566"/>
            <a:ext cx="2270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b="1" dirty="0">
                <a:latin typeface="Arial" panose="020B0604020202020204" pitchFamily="34" charset="0"/>
              </a:rPr>
              <a:t>COSTOS VARIABLES</a:t>
            </a:r>
            <a:endParaRPr lang="es-AR" sz="1600" dirty="0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61149"/>
              </p:ext>
            </p:extLst>
          </p:nvPr>
        </p:nvGraphicFramePr>
        <p:xfrm>
          <a:off x="4062287" y="5016120"/>
          <a:ext cx="3556627" cy="61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254">
                  <a:extLst>
                    <a:ext uri="{9D8B030D-6E8A-4147-A177-3AD203B41FA5}">
                      <a16:colId xmlns:a16="http://schemas.microsoft.com/office/drawing/2014/main" val="4196893069"/>
                    </a:ext>
                  </a:extLst>
                </a:gridCol>
                <a:gridCol w="1190373">
                  <a:extLst>
                    <a:ext uri="{9D8B030D-6E8A-4147-A177-3AD203B41FA5}">
                      <a16:colId xmlns:a16="http://schemas.microsoft.com/office/drawing/2014/main" val="3037174711"/>
                    </a:ext>
                  </a:extLst>
                </a:gridCol>
              </a:tblGrid>
              <a:tr h="306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ITEMS DE OBRA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s-A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20242"/>
                  </a:ext>
                </a:extLst>
              </a:tr>
              <a:tr h="232541">
                <a:tc>
                  <a:txBody>
                    <a:bodyPr/>
                    <a:lstStyle/>
                    <a:p>
                      <a:pPr 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COSTO VARIABLE</a:t>
                      </a:r>
                      <a:r>
                        <a:rPr lang="es-ES" sz="14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TOTAL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$ 5.867.417,99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2330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487004"/>
              </p:ext>
            </p:extLst>
          </p:nvPr>
        </p:nvGraphicFramePr>
        <p:xfrm>
          <a:off x="7904686" y="2952565"/>
          <a:ext cx="3958218" cy="2714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394">
                  <a:extLst>
                    <a:ext uri="{9D8B030D-6E8A-4147-A177-3AD203B41FA5}">
                      <a16:colId xmlns:a16="http://schemas.microsoft.com/office/drawing/2014/main" val="2641876146"/>
                    </a:ext>
                  </a:extLst>
                </a:gridCol>
                <a:gridCol w="994634">
                  <a:extLst>
                    <a:ext uri="{9D8B030D-6E8A-4147-A177-3AD203B41FA5}">
                      <a16:colId xmlns:a16="http://schemas.microsoft.com/office/drawing/2014/main" val="4067348949"/>
                    </a:ext>
                  </a:extLst>
                </a:gridCol>
                <a:gridCol w="1387190">
                  <a:extLst>
                    <a:ext uri="{9D8B030D-6E8A-4147-A177-3AD203B41FA5}">
                      <a16:colId xmlns:a16="http://schemas.microsoft.com/office/drawing/2014/main" val="2319439403"/>
                    </a:ext>
                  </a:extLst>
                </a:gridCol>
              </a:tblGrid>
              <a:tr h="3833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TOTAL COSTOS FIJOS</a:t>
                      </a:r>
                      <a:endParaRPr lang="es-E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1.152.253,93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03425"/>
                  </a:ext>
                </a:extLst>
              </a:tr>
              <a:tr h="3371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TOTAL COSTOS VARIABLES</a:t>
                      </a:r>
                      <a:endParaRPr lang="es-E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5.867.417,99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30858"/>
                  </a:ext>
                </a:extLst>
              </a:tr>
              <a:tr h="32721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MARGEN DE VENTA</a:t>
                      </a:r>
                      <a:endParaRPr lang="es-A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2.053.596,30</a:t>
                      </a:r>
                      <a:endParaRPr lang="es-A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588953"/>
                  </a:ext>
                </a:extLst>
              </a:tr>
              <a:tr h="32721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TOTAL UNIDAD</a:t>
                      </a:r>
                      <a:endParaRPr lang="es-A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$ 9.073.268,21</a:t>
                      </a:r>
                      <a:endParaRPr lang="es-A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90291"/>
                  </a:ext>
                </a:extLst>
              </a:tr>
              <a:tr h="32721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IVA</a:t>
                      </a:r>
                      <a:endParaRPr lang="es-A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1.905.386,33</a:t>
                      </a:r>
                      <a:endParaRPr lang="es-A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99638"/>
                  </a:ext>
                </a:extLst>
              </a:tr>
              <a:tr h="31517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TOTAL CON IVA</a:t>
                      </a:r>
                      <a:endParaRPr lang="es-A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$ 10.978.654,54</a:t>
                      </a:r>
                      <a:endParaRPr lang="es-A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4095"/>
                  </a:ext>
                </a:extLst>
              </a:tr>
              <a:tr h="235655"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789006"/>
                  </a:ext>
                </a:extLst>
              </a:tr>
              <a:tr h="2485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VALOR X M2 $AR + IVA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38,68 m2</a:t>
                      </a:r>
                      <a:endParaRPr lang="es-A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$ 234.582,30 + </a:t>
                      </a:r>
                      <a:r>
                        <a:rPr lang="es-AR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iva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18548"/>
                  </a:ext>
                </a:extLst>
              </a:tr>
              <a:tr h="1969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VALOR X M2 USD + IVA</a:t>
                      </a:r>
                      <a:endParaRPr lang="es-E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$ 375</a:t>
                      </a:r>
                      <a:endParaRPr lang="es-A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U$$ 625,55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57427"/>
                  </a:ext>
                </a:extLst>
              </a:tr>
            </a:tbl>
          </a:graphicData>
        </a:graphic>
      </p:graphicFrame>
      <p:sp>
        <p:nvSpPr>
          <p:cNvPr id="21" name="Rectángulo 20"/>
          <p:cNvSpPr/>
          <p:nvPr/>
        </p:nvSpPr>
        <p:spPr>
          <a:xfrm>
            <a:off x="8233159" y="2194684"/>
            <a:ext cx="3159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</a:rPr>
              <a:t>RESULTADOS DE COSTOS</a:t>
            </a:r>
          </a:p>
          <a:p>
            <a:pPr algn="ctr"/>
            <a:r>
              <a:rPr lang="es-ES" b="1" dirty="0">
                <a:latin typeface="Arial" panose="020B0604020202020204" pitchFamily="34" charset="0"/>
              </a:rPr>
              <a:t>X vivienda</a:t>
            </a: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BF7F57D-F637-EC81-B735-397A57CD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6" y="2934578"/>
            <a:ext cx="3287626" cy="26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6839" y="1436434"/>
            <a:ext cx="5631365" cy="46834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Flujo de caja anual</a:t>
            </a:r>
            <a:endParaRPr lang="es-AR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contenido 3"/>
          <p:cNvGraphicFramePr>
            <a:graphicFrameLocks noGrp="1"/>
          </p:cNvGraphicFramePr>
          <p:nvPr>
            <p:ph idx="1"/>
          </p:nvPr>
        </p:nvGraphicFramePr>
        <p:xfrm>
          <a:off x="6529643" y="2058327"/>
          <a:ext cx="5083238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9161">
                  <a:extLst>
                    <a:ext uri="{9D8B030D-6E8A-4147-A177-3AD203B41FA5}">
                      <a16:colId xmlns:a16="http://schemas.microsoft.com/office/drawing/2014/main" val="111510138"/>
                    </a:ext>
                  </a:extLst>
                </a:gridCol>
                <a:gridCol w="1874077">
                  <a:extLst>
                    <a:ext uri="{9D8B030D-6E8A-4147-A177-3AD203B41FA5}">
                      <a16:colId xmlns:a16="http://schemas.microsoft.com/office/drawing/2014/main" val="658018401"/>
                    </a:ext>
                  </a:extLst>
                </a:gridCol>
              </a:tblGrid>
              <a:tr h="17807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VAN (Tasa 65 %)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$ 13.976.212,08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15769"/>
                  </a:ext>
                </a:extLst>
              </a:tr>
              <a:tr h="17807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TIR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s-A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90842"/>
                  </a:ext>
                </a:extLst>
              </a:tr>
              <a:tr h="17807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RENTA DIRECTA X UNIDAD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746409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6529643" y="1436433"/>
            <a:ext cx="5083238" cy="46834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Indicadores de Rentabilidad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529643" y="3272553"/>
            <a:ext cx="5083238" cy="46834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Comparativa con la Competencia</a:t>
            </a:r>
            <a:endParaRPr lang="es-AR" sz="2800" dirty="0">
              <a:solidFill>
                <a:schemeClr val="bg1"/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6529643" y="3907252"/>
          <a:ext cx="5083238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510">
                  <a:extLst>
                    <a:ext uri="{9D8B030D-6E8A-4147-A177-3AD203B41FA5}">
                      <a16:colId xmlns:a16="http://schemas.microsoft.com/office/drawing/2014/main" val="931435791"/>
                    </a:ext>
                  </a:extLst>
                </a:gridCol>
                <a:gridCol w="2078117">
                  <a:extLst>
                    <a:ext uri="{9D8B030D-6E8A-4147-A177-3AD203B41FA5}">
                      <a16:colId xmlns:a16="http://schemas.microsoft.com/office/drawing/2014/main" val="3599156823"/>
                    </a:ext>
                  </a:extLst>
                </a:gridCol>
                <a:gridCol w="1127611">
                  <a:extLst>
                    <a:ext uri="{9D8B030D-6E8A-4147-A177-3AD203B41FA5}">
                      <a16:colId xmlns:a16="http://schemas.microsoft.com/office/drawing/2014/main" val="3467704553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effectLst/>
                        </a:rPr>
                        <a:t>MODELO</a:t>
                      </a:r>
                      <a:endParaRPr lang="es-A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>
                          <a:effectLst/>
                        </a:rPr>
                        <a:t>PROD/CALIDAD</a:t>
                      </a:r>
                      <a:endParaRPr lang="es-AR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effectLst/>
                        </a:rPr>
                        <a:t>USD X M2</a:t>
                      </a:r>
                      <a:endParaRPr lang="es-A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703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effectLst/>
                        </a:rPr>
                        <a:t>Tiny House</a:t>
                      </a:r>
                      <a:endParaRPr lang="es-A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MEDIO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563,33</a:t>
                      </a:r>
                      <a:endParaRPr lang="es-A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0546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effectLst/>
                        </a:rPr>
                        <a:t>Container EPIC</a:t>
                      </a:r>
                      <a:endParaRPr lang="es-A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BAJO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383,33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66149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effectLst/>
                        </a:rPr>
                        <a:t>Container Family</a:t>
                      </a:r>
                      <a:endParaRPr lang="es-A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MEDIO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411,46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5033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effectLst/>
                        </a:rPr>
                        <a:t>Container Home</a:t>
                      </a:r>
                      <a:endParaRPr lang="es-A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PREMIUN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456,88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0116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effectLst/>
                        </a:rPr>
                        <a:t>Empresa B</a:t>
                      </a:r>
                      <a:endParaRPr lang="es-A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MEDIO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666,67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352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Empresa C</a:t>
                      </a:r>
                      <a:endParaRPr lang="es-A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MEDIO</a:t>
                      </a:r>
                      <a:endParaRPr lang="es-A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663,51</a:t>
                      </a:r>
                      <a:endParaRPr lang="es-A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376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CINCO ELEMENTOS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U$$ 625,55</a:t>
                      </a:r>
                      <a:endParaRPr lang="es-A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789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118431DE-8915-F491-79F6-681A98C638F9}"/>
              </a:ext>
            </a:extLst>
          </p:cNvPr>
          <p:cNvSpPr txBox="1">
            <a:spLocks/>
          </p:cNvSpPr>
          <p:nvPr/>
        </p:nvSpPr>
        <p:spPr>
          <a:xfrm>
            <a:off x="838200" y="258212"/>
            <a:ext cx="10774681" cy="5559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D8DD717-B168-8FE2-8364-DE52B63FFDAC}"/>
              </a:ext>
            </a:extLst>
          </p:cNvPr>
          <p:cNvSpPr txBox="1">
            <a:spLocks/>
          </p:cNvSpPr>
          <p:nvPr/>
        </p:nvSpPr>
        <p:spPr>
          <a:xfrm>
            <a:off x="838200" y="313654"/>
            <a:ext cx="5364387" cy="577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400" dirty="0">
                <a:solidFill>
                  <a:schemeClr val="bg1"/>
                </a:solidFill>
              </a:rPr>
              <a:t>FLUJO DE FONDOS</a:t>
            </a:r>
            <a:endParaRPr lang="es-AR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9065"/>
              </p:ext>
            </p:extLst>
          </p:nvPr>
        </p:nvGraphicFramePr>
        <p:xfrm>
          <a:off x="356839" y="2230848"/>
          <a:ext cx="5631365" cy="2646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3990">
                  <a:extLst>
                    <a:ext uri="{9D8B030D-6E8A-4147-A177-3AD203B41FA5}">
                      <a16:colId xmlns:a16="http://schemas.microsoft.com/office/drawing/2014/main" val="554351298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1835765518"/>
                    </a:ext>
                  </a:extLst>
                </a:gridCol>
                <a:gridCol w="978982">
                  <a:extLst>
                    <a:ext uri="{9D8B030D-6E8A-4147-A177-3AD203B41FA5}">
                      <a16:colId xmlns:a16="http://schemas.microsoft.com/office/drawing/2014/main" val="4231762226"/>
                    </a:ext>
                  </a:extLst>
                </a:gridCol>
                <a:gridCol w="1128598">
                  <a:extLst>
                    <a:ext uri="{9D8B030D-6E8A-4147-A177-3AD203B41FA5}">
                      <a16:colId xmlns:a16="http://schemas.microsoft.com/office/drawing/2014/main" val="4033619420"/>
                    </a:ext>
                  </a:extLst>
                </a:gridCol>
              </a:tblGrid>
              <a:tr h="224079"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UNIDADES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COSTO X UNIDAD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50344"/>
                  </a:ext>
                </a:extLst>
              </a:tr>
              <a:tr h="224079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CANTIDAD DE VENTAS TOTALES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effectLst/>
                          <a:latin typeface="+mn-lt"/>
                        </a:rPr>
                        <a:t>9.073.268,21</a:t>
                      </a:r>
                      <a:endParaRPr lang="es-AR" sz="1400" b="1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>
                          <a:effectLst/>
                          <a:latin typeface="+mn-lt"/>
                        </a:rPr>
                        <a:t>72.586.145,72</a:t>
                      </a:r>
                      <a:endParaRPr lang="es-AR" sz="1400" b="1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765614"/>
                  </a:ext>
                </a:extLst>
              </a:tr>
              <a:tr h="224079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COSTOS TOTAL ANUALES FIJOS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>
                          <a:effectLst/>
                          <a:latin typeface="+mn-lt"/>
                        </a:rPr>
                        <a:t>4.609.015,71</a:t>
                      </a:r>
                      <a:endParaRPr lang="es-AR" sz="1400" b="1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579086"/>
                  </a:ext>
                </a:extLst>
              </a:tr>
              <a:tr h="224079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COSTOS TOTAL ANUALES VARIABLES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5.867.417,99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46.939.343,92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402999"/>
                  </a:ext>
                </a:extLst>
              </a:tr>
              <a:tr h="224079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TOTAL COSTOS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51.548.359,63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86447"/>
                  </a:ext>
                </a:extLst>
              </a:tr>
              <a:tr h="224079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BENEFICIOS ANUALES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effectLst/>
                          <a:latin typeface="+mn-lt"/>
                        </a:rPr>
                        <a:t>21.037.786,09</a:t>
                      </a:r>
                      <a:endParaRPr lang="es-A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5337"/>
                  </a:ext>
                </a:extLst>
              </a:tr>
              <a:tr h="224079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s-A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 panose="020B0604020202020204" pitchFamily="34" charset="0"/>
                        </a:rPr>
                        <a:t>M2</a:t>
                      </a:r>
                      <a:endParaRPr lang="es-AR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ES" sz="1050" b="1" i="0" u="none" strike="noStrike" dirty="0">
                          <a:effectLst/>
                          <a:latin typeface="Arial" panose="020B0604020202020204" pitchFamily="34" charset="0"/>
                        </a:rPr>
                        <a:t>PRECIO M2</a:t>
                      </a:r>
                      <a:endParaRPr lang="es-AR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E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A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205533"/>
                  </a:ext>
                </a:extLst>
              </a:tr>
              <a:tr h="224079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INVERSION INICIAL INMUEBLE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345,6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25.000,00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8.640.000,00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55470"/>
                  </a:ext>
                </a:extLst>
              </a:tr>
              <a:tr h="224079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FINANCIAMIENTO INICIAL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1.152.253,93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1.728.380,89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330006"/>
                  </a:ext>
                </a:extLst>
              </a:tr>
              <a:tr h="224079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CAPITAL INICIAL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10.368.380,89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6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0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34943" y="76891"/>
            <a:ext cx="11183581" cy="5559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AC1C1A0-2EE8-0677-63E4-F2C82C36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52" y="959676"/>
            <a:ext cx="10981096" cy="1136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b="1" dirty="0"/>
              <a:t>Objetivos</a:t>
            </a:r>
            <a:endParaRPr lang="es-ES" sz="1700" b="1" dirty="0"/>
          </a:p>
          <a:p>
            <a:pPr marL="0" indent="0" algn="just">
              <a:buNone/>
            </a:pPr>
            <a:r>
              <a:rPr lang="es-ES" sz="1600" dirty="0"/>
              <a:t>Evaluar la viabilidad de desarrollar el negocio de producción y venta de sistemas modulares con plazos de entrega reducidos y de la mejor calidad. Siendo innovadores y competitivos en el mercado.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EE7470-BD42-A2EA-B381-9E75A76960A3}"/>
              </a:ext>
            </a:extLst>
          </p:cNvPr>
          <p:cNvSpPr txBox="1"/>
          <p:nvPr/>
        </p:nvSpPr>
        <p:spPr>
          <a:xfrm>
            <a:off x="977862" y="3713852"/>
            <a:ext cx="73849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Visión</a:t>
            </a:r>
          </a:p>
          <a:p>
            <a:pPr algn="r"/>
            <a:r>
              <a:rPr lang="es-ES" sz="1600" dirty="0"/>
              <a:t>Crear productos de buena calidad,  con foco en la innovación y en el medio ambiente.</a:t>
            </a:r>
            <a:endParaRPr lang="es-AR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5364A2-0C8C-F481-0AAF-C21BAF37BBC8}"/>
              </a:ext>
            </a:extLst>
          </p:cNvPr>
          <p:cNvSpPr txBox="1"/>
          <p:nvPr/>
        </p:nvSpPr>
        <p:spPr>
          <a:xfrm>
            <a:off x="3249226" y="2529295"/>
            <a:ext cx="83006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Misión</a:t>
            </a:r>
          </a:p>
          <a:p>
            <a:r>
              <a:rPr lang="es-ES" sz="1600" dirty="0"/>
              <a:t>Diseñar las mejores viviendas modulares optimizando la tendencias de la aplicación de las nuevas tecnologías.</a:t>
            </a:r>
            <a:endParaRPr lang="es-AR" sz="1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34943" y="21796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</a:rPr>
              <a:t>Unidad de Negocio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2C2ED97-A1F2-F84E-B4AD-346736282B30}"/>
              </a:ext>
            </a:extLst>
          </p:cNvPr>
          <p:cNvSpPr/>
          <p:nvPr/>
        </p:nvSpPr>
        <p:spPr>
          <a:xfrm>
            <a:off x="1266873" y="4690045"/>
            <a:ext cx="10282974" cy="120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b="1" dirty="0"/>
              <a:t>Cadena de valor</a:t>
            </a:r>
            <a:endParaRPr lang="es-ES" sz="1600" b="1" dirty="0"/>
          </a:p>
          <a:p>
            <a:pPr algn="r">
              <a:lnSpc>
                <a:spcPct val="150000"/>
              </a:lnSpc>
            </a:pPr>
            <a:r>
              <a:rPr lang="es-AR" sz="1600" dirty="0"/>
              <a:t>Construcción rápida y en fábrica, reducción de tiempos de entrega, instalación en el cliente.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s-AR" sz="1600" dirty="0"/>
              <a:t>Producto con adaptabilidad al cliente, ampliable a futuro, productos bioclimáticos.</a:t>
            </a:r>
          </a:p>
        </p:txBody>
      </p:sp>
    </p:spTree>
    <p:extLst>
      <p:ext uri="{BB962C8B-B14F-4D97-AF65-F5344CB8AC3E}">
        <p14:creationId xmlns:p14="http://schemas.microsoft.com/office/powerpoint/2010/main" val="19219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4369" y="258449"/>
            <a:ext cx="11250895" cy="46834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El proyecto es viable porque: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CFDB4BA-77F7-7476-B485-1C1795A1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2072-D1F2-4275-97E7-2B8591BA57C9}" type="slidenum">
              <a:rPr lang="es-AR" smtClean="0"/>
              <a:t>3</a:t>
            </a:fld>
            <a:endParaRPr lang="es-AR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37D4844-FF66-C80E-7ABD-E4DDCF590EB4}"/>
              </a:ext>
            </a:extLst>
          </p:cNvPr>
          <p:cNvGrpSpPr/>
          <p:nvPr/>
        </p:nvGrpSpPr>
        <p:grpSpPr>
          <a:xfrm>
            <a:off x="355106" y="2948793"/>
            <a:ext cx="3495655" cy="3505272"/>
            <a:chOff x="3024065" y="1394728"/>
            <a:chExt cx="3233096" cy="3233096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879EA8DD-720C-522C-43AF-EEC742769254}"/>
                </a:ext>
              </a:extLst>
            </p:cNvPr>
            <p:cNvSpPr/>
            <p:nvPr/>
          </p:nvSpPr>
          <p:spPr>
            <a:xfrm>
              <a:off x="3024065" y="1394728"/>
              <a:ext cx="3233096" cy="3233096"/>
            </a:xfrm>
            <a:prstGeom prst="ellipse">
              <a:avLst/>
            </a:prstGeom>
            <a:blipFill rotWithShape="0">
              <a:blip r:embed="rId2"/>
              <a:srcRect/>
              <a:stretch>
                <a:fillRect l="-4000" r="-4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ipse 4">
              <a:extLst>
                <a:ext uri="{FF2B5EF4-FFF2-40B4-BE49-F238E27FC236}">
                  <a16:creationId xmlns:a16="http://schemas.microsoft.com/office/drawing/2014/main" id="{7925E933-DE98-7911-9D35-38DBAB738709}"/>
                </a:ext>
              </a:extLst>
            </p:cNvPr>
            <p:cNvSpPr txBox="1"/>
            <p:nvPr/>
          </p:nvSpPr>
          <p:spPr>
            <a:xfrm>
              <a:off x="3497541" y="1868204"/>
              <a:ext cx="2286144" cy="228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AR" sz="2600" kern="1200" dirty="0">
                <a:solidFill>
                  <a:srgbClr val="FFFF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A21303B-B709-768D-F43C-5F8C7C3688DD}"/>
              </a:ext>
            </a:extLst>
          </p:cNvPr>
          <p:cNvSpPr txBox="1"/>
          <p:nvPr/>
        </p:nvSpPr>
        <p:spPr>
          <a:xfrm>
            <a:off x="3850761" y="1578523"/>
            <a:ext cx="834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Proyecto apuntado a ABC1 y C2, y mercado C3 </a:t>
            </a:r>
            <a:r>
              <a:rPr lang="es-ES" dirty="0"/>
              <a:t>con financiación externa o prestamos</a:t>
            </a:r>
            <a:endParaRPr lang="es-AR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C480BAA-CA4C-556F-3605-99C331D3CFCD}"/>
              </a:ext>
            </a:extLst>
          </p:cNvPr>
          <p:cNvSpPr txBox="1"/>
          <p:nvPr/>
        </p:nvSpPr>
        <p:spPr>
          <a:xfrm>
            <a:off x="6512510" y="2809282"/>
            <a:ext cx="55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Gran adaptabilidad a lo que necesita el usuario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A1C29B6-EDDD-7C48-4C4B-CABAE9CBAD82}"/>
              </a:ext>
            </a:extLst>
          </p:cNvPr>
          <p:cNvSpPr txBox="1"/>
          <p:nvPr/>
        </p:nvSpPr>
        <p:spPr>
          <a:xfrm>
            <a:off x="5325861" y="2183689"/>
            <a:ext cx="55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Amigable con el medio ambiente y sustentabilidad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8B1501E-A551-4C22-9A09-653CD453AC5B}"/>
              </a:ext>
            </a:extLst>
          </p:cNvPr>
          <p:cNvSpPr txBox="1"/>
          <p:nvPr/>
        </p:nvSpPr>
        <p:spPr>
          <a:xfrm>
            <a:off x="7221244" y="3614176"/>
            <a:ext cx="481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Estructuras flexibles y de rápida ampliación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BAFC267-00F7-E42C-B452-0DEF3C4468F5}"/>
              </a:ext>
            </a:extLst>
          </p:cNvPr>
          <p:cNvSpPr txBox="1"/>
          <p:nvPr/>
        </p:nvSpPr>
        <p:spPr>
          <a:xfrm>
            <a:off x="5220827" y="5940729"/>
            <a:ext cx="642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Rápida producción del sistema, mayor ahorro en tiempo y dinero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9FBA4B3-8B39-308E-A4BD-0D8C54574C9B}"/>
              </a:ext>
            </a:extLst>
          </p:cNvPr>
          <p:cNvSpPr txBox="1"/>
          <p:nvPr/>
        </p:nvSpPr>
        <p:spPr>
          <a:xfrm>
            <a:off x="6096000" y="5243043"/>
            <a:ext cx="583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Menor generación de residuos por la forma de construcción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22C91A3-6D81-7C49-9260-930FA385F938}"/>
              </a:ext>
            </a:extLst>
          </p:cNvPr>
          <p:cNvSpPr txBox="1"/>
          <p:nvPr/>
        </p:nvSpPr>
        <p:spPr>
          <a:xfrm>
            <a:off x="6903867" y="4386804"/>
            <a:ext cx="544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</a:lstStyle>
          <a:p>
            <a:r>
              <a:rPr lang="es-MX" dirty="0"/>
              <a:t>Compite con productos sustitutos y tradicionales.</a:t>
            </a:r>
          </a:p>
        </p:txBody>
      </p: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3E74816F-02E8-8494-4522-CA466CBD03CE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2796475" y="1763189"/>
            <a:ext cx="1054287" cy="13262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6257F7B1-5216-EE8D-BB15-3B40B5DCEE11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 flipV="1">
            <a:off x="3559947" y="2368354"/>
            <a:ext cx="1765915" cy="13513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5ECA70E4-4EB9-8014-4F74-3FAFAA009519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V="1">
            <a:off x="3850760" y="2993947"/>
            <a:ext cx="2661750" cy="11462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49148060-6AA6-CC49-B01E-297046FE21DF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 flipV="1">
            <a:off x="3850762" y="3798842"/>
            <a:ext cx="3370483" cy="6911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99598F17-3168-BC15-031E-720764E813FE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3850760" y="5110175"/>
            <a:ext cx="2245241" cy="3175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09DA90F9-56D1-DA16-DE03-7B3FCE684677}"/>
              </a:ext>
            </a:extLst>
          </p:cNvPr>
          <p:cNvCxnSpPr>
            <a:cxnSpLocks/>
          </p:cNvCxnSpPr>
          <p:nvPr/>
        </p:nvCxnSpPr>
        <p:spPr>
          <a:xfrm rot="10800000">
            <a:off x="3559947" y="5744273"/>
            <a:ext cx="1660880" cy="3486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19786432-1CBB-B8A8-0662-019A5ABED8FA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 flipV="1">
            <a:off x="3850759" y="4571469"/>
            <a:ext cx="3053108" cy="246831"/>
          </a:xfrm>
          <a:prstGeom prst="bentConnector3">
            <a:avLst>
              <a:gd name="adj1" fmla="val 293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E4D4F74-0F10-356A-6EA6-5227D0694C38}"/>
              </a:ext>
            </a:extLst>
          </p:cNvPr>
          <p:cNvSpPr txBox="1"/>
          <p:nvPr/>
        </p:nvSpPr>
        <p:spPr>
          <a:xfrm>
            <a:off x="480275" y="5159377"/>
            <a:ext cx="336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</a:rPr>
              <a:t>Se avanza con el proyecto</a:t>
            </a:r>
            <a:endParaRPr lang="es-A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A771106-1B2F-58D1-08D5-AC71578BD8C3}"/>
              </a:ext>
            </a:extLst>
          </p:cNvPr>
          <p:cNvGrpSpPr/>
          <p:nvPr/>
        </p:nvGrpSpPr>
        <p:grpSpPr>
          <a:xfrm>
            <a:off x="293017" y="111395"/>
            <a:ext cx="11707973" cy="513639"/>
            <a:chOff x="293017" y="523604"/>
            <a:chExt cx="5815683" cy="565356"/>
          </a:xfrm>
        </p:grpSpPr>
        <p:sp>
          <p:nvSpPr>
            <p:cNvPr id="15" name="Título 1"/>
            <p:cNvSpPr txBox="1">
              <a:spLocks/>
            </p:cNvSpPr>
            <p:nvPr/>
          </p:nvSpPr>
          <p:spPr>
            <a:xfrm>
              <a:off x="293017" y="523604"/>
              <a:ext cx="5704643" cy="555972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AR" sz="3600" dirty="0">
                <a:solidFill>
                  <a:schemeClr val="bg1"/>
                </a:solidFill>
              </a:endParaRPr>
            </a:p>
          </p:txBody>
        </p:sp>
        <p:sp>
          <p:nvSpPr>
            <p:cNvPr id="12" name="Marcador de contenido 2"/>
            <p:cNvSpPr txBox="1">
              <a:spLocks/>
            </p:cNvSpPr>
            <p:nvPr/>
          </p:nvSpPr>
          <p:spPr>
            <a:xfrm>
              <a:off x="401444" y="572238"/>
              <a:ext cx="5707256" cy="5167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sz="3300" dirty="0">
                  <a:solidFill>
                    <a:schemeClr val="bg1"/>
                  </a:solidFill>
                </a:rPr>
                <a:t>ESTRATEGIA DEL NEGOCIO</a:t>
              </a:r>
            </a:p>
            <a:p>
              <a:endParaRPr lang="es-AR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3840574" y="758110"/>
            <a:ext cx="2299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Segmento por destino</a:t>
            </a:r>
            <a:endParaRPr lang="es-A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2242379" y="2096649"/>
            <a:ext cx="3876915" cy="42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Demanda según nivel socio económico</a:t>
            </a:r>
            <a:endParaRPr lang="es-AR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573524" y="3149445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cs typeface="Arial" panose="020B0604020202020204" pitchFamily="34" charset="0"/>
              </a:rPr>
              <a:t>Comunicación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172200" y="1538966"/>
            <a:ext cx="2577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Desarrollo de Tecnología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708341" y="4187311"/>
            <a:ext cx="1375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cs typeface="Arial" panose="020B0604020202020204" pitchFamily="34" charset="0"/>
              </a:rPr>
              <a:t>Operaciones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6120106" y="2582402"/>
            <a:ext cx="236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cs typeface="Arial" panose="020B0604020202020204" pitchFamily="34" charset="0"/>
              </a:rPr>
              <a:t>Compras adquisiciones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6135701" y="3661542"/>
            <a:ext cx="2100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cs typeface="Arial" panose="020B0604020202020204" pitchFamily="34" charset="0"/>
              </a:rPr>
              <a:t>Modalidad de venta</a:t>
            </a:r>
            <a:endParaRPr lang="es-AR" b="1" dirty="0">
              <a:cs typeface="Arial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6137862" y="4702193"/>
            <a:ext cx="277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Potenciales  Competidores</a:t>
            </a:r>
            <a:endParaRPr lang="es-AR" b="1" dirty="0"/>
          </a:p>
        </p:txBody>
      </p:sp>
      <p:sp>
        <p:nvSpPr>
          <p:cNvPr id="43" name="Rectángulo 42"/>
          <p:cNvSpPr/>
          <p:nvPr/>
        </p:nvSpPr>
        <p:spPr>
          <a:xfrm>
            <a:off x="6134041" y="5769760"/>
            <a:ext cx="3105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cs typeface="Arial" panose="020B0604020202020204" pitchFamily="34" charset="0"/>
              </a:rPr>
              <a:t>Gestión de Recursos  Humanos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4082200" y="5253696"/>
            <a:ext cx="202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cs typeface="Arial" panose="020B0604020202020204" pitchFamily="34" charset="0"/>
              </a:rPr>
              <a:t>Servicio Post-Venta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D808C1D-6162-A2F0-C20B-9A65679DA1D6}"/>
              </a:ext>
            </a:extLst>
          </p:cNvPr>
          <p:cNvCxnSpPr/>
          <p:nvPr/>
        </p:nvCxnSpPr>
        <p:spPr>
          <a:xfrm flipV="1">
            <a:off x="6121400" y="667367"/>
            <a:ext cx="0" cy="619063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9F96D50B-7ECE-4F1C-47EF-2D74AF68B365}"/>
              </a:ext>
            </a:extLst>
          </p:cNvPr>
          <p:cNvSpPr/>
          <p:nvPr/>
        </p:nvSpPr>
        <p:spPr>
          <a:xfrm>
            <a:off x="96321" y="5547963"/>
            <a:ext cx="6034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cs typeface="Arial" panose="020B0604020202020204" pitchFamily="34" charset="0"/>
              </a:rPr>
              <a:t>Control de calidad del producto al entrar en uso y controles periódicos.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8AA01C-DF5C-3A38-212C-0913BFA56B6D}"/>
              </a:ext>
            </a:extLst>
          </p:cNvPr>
          <p:cNvSpPr/>
          <p:nvPr/>
        </p:nvSpPr>
        <p:spPr>
          <a:xfrm>
            <a:off x="6140390" y="6046915"/>
            <a:ext cx="5119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cs typeface="Arial" panose="020B0604020202020204" pitchFamily="34" charset="0"/>
              </a:rPr>
              <a:t>Personal calificado en las áreas de proyecto y producción.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0EBAD83-22FA-4E99-612A-1AEE0AD0FB06}"/>
              </a:ext>
            </a:extLst>
          </p:cNvPr>
          <p:cNvSpPr/>
          <p:nvPr/>
        </p:nvSpPr>
        <p:spPr>
          <a:xfrm>
            <a:off x="177048" y="4466162"/>
            <a:ext cx="5929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/>
              <a:t>Ejecución en 3 meses desde el pedido. Producción, transporte y montaje.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87AC14-7FB3-0053-7DFE-42C973D1AFCF}"/>
              </a:ext>
            </a:extLst>
          </p:cNvPr>
          <p:cNvSpPr txBox="1"/>
          <p:nvPr/>
        </p:nvSpPr>
        <p:spPr>
          <a:xfrm>
            <a:off x="6137863" y="5026646"/>
            <a:ext cx="5636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cs typeface="Arial" panose="020B0604020202020204" pitchFamily="34" charset="0"/>
              </a:rPr>
              <a:t>Mercado competitivo, viable si el producto es bueno en calidad y precio.</a:t>
            </a:r>
            <a:endParaRPr lang="es-AR" sz="1600" dirty="0"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923105A-7D29-5369-50F1-D7660BF5E8BB}"/>
              </a:ext>
            </a:extLst>
          </p:cNvPr>
          <p:cNvSpPr/>
          <p:nvPr/>
        </p:nvSpPr>
        <p:spPr>
          <a:xfrm>
            <a:off x="1" y="3470982"/>
            <a:ext cx="6130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/>
              <a:t>Revertir, la percepción que la construcción es “mala calidad” o “barata”</a:t>
            </a:r>
            <a:endParaRPr lang="es-AR" sz="16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1748711-C2BF-207C-3090-98937E5F4750}"/>
              </a:ext>
            </a:extLst>
          </p:cNvPr>
          <p:cNvSpPr/>
          <p:nvPr/>
        </p:nvSpPr>
        <p:spPr>
          <a:xfrm>
            <a:off x="6146801" y="3935247"/>
            <a:ext cx="5882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Se venderá en $AR 10% anticipo, 50% al contrato y 40% entrega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6145507" y="2883190"/>
            <a:ext cx="5693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cs typeface="Arial" panose="020B0604020202020204" pitchFamily="34" charset="0"/>
              </a:rPr>
              <a:t>Gestión de compras de insumos, </a:t>
            </a:r>
            <a:r>
              <a:rPr lang="es-ES" sz="1600" dirty="0"/>
              <a:t>vinculados a los </a:t>
            </a:r>
            <a:r>
              <a:rPr lang="es-ES" sz="1600" dirty="0" err="1"/>
              <a:t>comodities</a:t>
            </a:r>
            <a:r>
              <a:rPr lang="es-ES" sz="1600" dirty="0"/>
              <a:t>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5BBA330-AA55-5836-A596-48C0DC91C253}"/>
              </a:ext>
            </a:extLst>
          </p:cNvPr>
          <p:cNvSpPr/>
          <p:nvPr/>
        </p:nvSpPr>
        <p:spPr>
          <a:xfrm>
            <a:off x="6165850" y="1824542"/>
            <a:ext cx="5773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Modelos innovadores y de arquitectura sustentable.</a:t>
            </a:r>
            <a:endParaRPr lang="es-AR" sz="160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5BA92419-014C-1BE0-0379-676DFDD5A792}"/>
              </a:ext>
            </a:extLst>
          </p:cNvPr>
          <p:cNvSpPr/>
          <p:nvPr/>
        </p:nvSpPr>
        <p:spPr>
          <a:xfrm>
            <a:off x="293017" y="2347734"/>
            <a:ext cx="5802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/>
              <a:t>Se apuntará a todos los segmentos del mercado, se hace foco en C3.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600C9AAE-116F-72EC-6BBC-CDCBAFA7E047}"/>
              </a:ext>
            </a:extLst>
          </p:cNvPr>
          <p:cNvSpPr/>
          <p:nvPr/>
        </p:nvSpPr>
        <p:spPr>
          <a:xfrm>
            <a:off x="193148" y="1053003"/>
            <a:ext cx="5947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/>
              <a:t>Módulos habitacionales para hotelería, turismo, viviendas y oficinas.</a:t>
            </a:r>
          </a:p>
        </p:txBody>
      </p:sp>
    </p:spTree>
    <p:extLst>
      <p:ext uri="{BB962C8B-B14F-4D97-AF65-F5344CB8AC3E}">
        <p14:creationId xmlns:p14="http://schemas.microsoft.com/office/powerpoint/2010/main" val="29948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A771106-1B2F-58D1-08D5-AC71578BD8C3}"/>
              </a:ext>
            </a:extLst>
          </p:cNvPr>
          <p:cNvGrpSpPr/>
          <p:nvPr/>
        </p:nvGrpSpPr>
        <p:grpSpPr>
          <a:xfrm>
            <a:off x="293017" y="111395"/>
            <a:ext cx="11707973" cy="513639"/>
            <a:chOff x="293017" y="523604"/>
            <a:chExt cx="5815683" cy="565356"/>
          </a:xfrm>
        </p:grpSpPr>
        <p:sp>
          <p:nvSpPr>
            <p:cNvPr id="15" name="Título 1"/>
            <p:cNvSpPr txBox="1">
              <a:spLocks/>
            </p:cNvSpPr>
            <p:nvPr/>
          </p:nvSpPr>
          <p:spPr>
            <a:xfrm>
              <a:off x="293017" y="523604"/>
              <a:ext cx="5704643" cy="555972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AR" sz="3600" dirty="0">
                <a:solidFill>
                  <a:schemeClr val="bg1"/>
                </a:solidFill>
              </a:endParaRPr>
            </a:p>
          </p:txBody>
        </p:sp>
        <p:sp>
          <p:nvSpPr>
            <p:cNvPr id="12" name="Marcador de contenido 2"/>
            <p:cNvSpPr txBox="1">
              <a:spLocks/>
            </p:cNvSpPr>
            <p:nvPr/>
          </p:nvSpPr>
          <p:spPr>
            <a:xfrm>
              <a:off x="401444" y="572238"/>
              <a:ext cx="5707256" cy="5167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AR" dirty="0">
                  <a:solidFill>
                    <a:schemeClr val="bg1"/>
                  </a:solidFill>
                </a:rPr>
                <a:t>DIAGNÓSTICO ESTRATÉGICO</a:t>
              </a:r>
            </a:p>
          </p:txBody>
        </p:sp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ED4656A2-26B7-F78E-B54C-2723DE203604}"/>
              </a:ext>
            </a:extLst>
          </p:cNvPr>
          <p:cNvSpPr txBox="1">
            <a:spLocks/>
          </p:cNvSpPr>
          <p:nvPr/>
        </p:nvSpPr>
        <p:spPr>
          <a:xfrm>
            <a:off x="855208" y="917524"/>
            <a:ext cx="4320480" cy="512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5B9BD5">
                    <a:lumMod val="75000"/>
                  </a:srgbClr>
                </a:solidFill>
              </a:rPr>
              <a:t>Pestel</a:t>
            </a:r>
            <a:r>
              <a:rPr lang="es-ES" b="1" dirty="0">
                <a:solidFill>
                  <a:srgbClr val="5B9BD5">
                    <a:lumMod val="75000"/>
                  </a:srgbClr>
                </a:solidFill>
              </a:rPr>
              <a:t>-</a:t>
            </a:r>
            <a:r>
              <a:rPr lang="es-ES" b="1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s-ES" b="1" dirty="0">
                <a:solidFill>
                  <a:srgbClr val="5B9BD5">
                    <a:lumMod val="75000"/>
                  </a:srgbClr>
                </a:solidFill>
              </a:rPr>
              <a:t>Porter</a:t>
            </a:r>
            <a:endParaRPr lang="es-AR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DA089F-62DC-DB8E-EB05-D2FF4F4F7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9" y="1876481"/>
            <a:ext cx="7734161" cy="39498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FDF491-0AC2-D208-E25E-CAE011171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455" y="2746453"/>
            <a:ext cx="4041531" cy="25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8820" y="2104550"/>
            <a:ext cx="10250905" cy="4182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u="sng" dirty="0"/>
              <a:t>Etapa 1</a:t>
            </a:r>
            <a:r>
              <a:rPr lang="es-AR" sz="2000" dirty="0"/>
              <a:t>: diagnóstico</a:t>
            </a:r>
          </a:p>
          <a:p>
            <a:r>
              <a:rPr lang="es-AR" sz="2000" dirty="0"/>
              <a:t>Conocer las necesidades habitacionales del mercado</a:t>
            </a:r>
          </a:p>
          <a:p>
            <a:pPr marL="0" indent="0">
              <a:buNone/>
            </a:pPr>
            <a:r>
              <a:rPr lang="es-AR" sz="2000" u="sng" dirty="0"/>
              <a:t>Etapa 2</a:t>
            </a:r>
            <a:r>
              <a:rPr lang="es-AR" sz="2000" dirty="0"/>
              <a:t>: </a:t>
            </a:r>
          </a:p>
          <a:p>
            <a:r>
              <a:rPr lang="es-AR" sz="2000" dirty="0"/>
              <a:t>Elaborar una estrategia orientada al público al que deseamos llegar</a:t>
            </a:r>
          </a:p>
          <a:p>
            <a:pPr marL="0" indent="0">
              <a:buNone/>
            </a:pPr>
            <a:r>
              <a:rPr lang="es-AR" sz="2000" u="sng" dirty="0"/>
              <a:t>Etapa 3</a:t>
            </a:r>
            <a:r>
              <a:rPr lang="es-AR" sz="2000" dirty="0"/>
              <a:t>: </a:t>
            </a:r>
          </a:p>
          <a:p>
            <a:r>
              <a:rPr lang="es-AR" sz="2000" dirty="0"/>
              <a:t>Construir marca a través de acciones directas con nuestro público</a:t>
            </a:r>
          </a:p>
          <a:p>
            <a:pPr marL="0" indent="0">
              <a:buNone/>
            </a:pPr>
            <a:r>
              <a:rPr lang="es-AR" sz="2000" u="sng" dirty="0"/>
              <a:t>Etapa 4: </a:t>
            </a:r>
            <a:endParaRPr lang="es-AR" sz="2000" dirty="0"/>
          </a:p>
          <a:p>
            <a:r>
              <a:rPr lang="es-AR" sz="2000" dirty="0"/>
              <a:t>Crear relaciones redituables con los clientes para resaltar el valor percibido de la marca  </a:t>
            </a:r>
          </a:p>
          <a:p>
            <a:pPr marL="0" indent="0">
              <a:buNone/>
            </a:pPr>
            <a:r>
              <a:rPr lang="es-AR" sz="2000" u="sng" dirty="0"/>
              <a:t>Etapa 5: </a:t>
            </a:r>
            <a:endParaRPr lang="es-AR" sz="2000" dirty="0"/>
          </a:p>
          <a:p>
            <a:r>
              <a:rPr lang="es-AR" sz="2000" dirty="0"/>
              <a:t>Obtener beneficios a largo pazo a partir de los vínculos con nuestros clientes</a:t>
            </a:r>
            <a:endParaRPr lang="es-A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35760" y="1267662"/>
            <a:ext cx="4320480" cy="512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5B9BD5">
                    <a:lumMod val="75000"/>
                  </a:srgbClr>
                </a:solidFill>
              </a:rPr>
              <a:t>Diseño de Estrategias</a:t>
            </a:r>
            <a:endParaRPr lang="es-AR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56302" y="189568"/>
            <a:ext cx="11066730" cy="51295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prstClr val="white"/>
                </a:solidFill>
              </a:rPr>
              <a:t>Proceso de Marketing</a:t>
            </a:r>
            <a:endParaRPr lang="es-AR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7330071" y="2133607"/>
            <a:ext cx="1115122" cy="1880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/>
          <p:cNvSpPr/>
          <p:nvPr/>
        </p:nvSpPr>
        <p:spPr>
          <a:xfrm>
            <a:off x="10805532" y="2129892"/>
            <a:ext cx="1115122" cy="18803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9642086" y="2133605"/>
            <a:ext cx="1115122" cy="1880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/>
          <p:cNvSpPr/>
          <p:nvPr/>
        </p:nvSpPr>
        <p:spPr>
          <a:xfrm>
            <a:off x="8489798" y="2133606"/>
            <a:ext cx="1115122" cy="1880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/>
          <p:cNvSpPr/>
          <p:nvPr/>
        </p:nvSpPr>
        <p:spPr>
          <a:xfrm>
            <a:off x="6174060" y="2126169"/>
            <a:ext cx="1115122" cy="1880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5014333" y="2126170"/>
            <a:ext cx="1115122" cy="1880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3854610" y="2126170"/>
            <a:ext cx="1115122" cy="189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2694883" y="2126169"/>
            <a:ext cx="1115122" cy="18914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1538872" y="2129885"/>
            <a:ext cx="1115122" cy="1880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379145" y="2129886"/>
            <a:ext cx="1115122" cy="1880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300" y="493663"/>
            <a:ext cx="11545232" cy="58499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SECUENCIA DEL PROCESO PRODUCCIÓN</a:t>
            </a:r>
            <a:endParaRPr lang="es-AR" sz="32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5422" y="2486725"/>
            <a:ext cx="111513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/>
              <a:t>Info</a:t>
            </a:r>
            <a:r>
              <a:rPr lang="es-ES" sz="1400" dirty="0"/>
              <a:t> </a:t>
            </a:r>
          </a:p>
          <a:p>
            <a:pPr algn="ctr"/>
            <a:r>
              <a:rPr lang="es-ES" sz="1400" dirty="0"/>
              <a:t>terreno</a:t>
            </a:r>
          </a:p>
          <a:p>
            <a:pPr algn="ctr"/>
            <a:r>
              <a:rPr lang="es-ES" sz="1400" dirty="0"/>
              <a:t>Plano</a:t>
            </a:r>
          </a:p>
          <a:p>
            <a:pPr algn="ctr"/>
            <a:r>
              <a:rPr lang="es-ES" sz="1400" dirty="0"/>
              <a:t>Pendientes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38872" y="2486724"/>
            <a:ext cx="111512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Personalizar la vivienda en el showrrom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98595" y="2532891"/>
            <a:ext cx="11151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Realizar</a:t>
            </a:r>
          </a:p>
          <a:p>
            <a:pPr algn="ctr"/>
            <a:r>
              <a:rPr lang="es-ES" sz="1400" dirty="0"/>
              <a:t>compra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95498" y="2532891"/>
            <a:ext cx="10705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Proceso de fabricación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74056" y="2532891"/>
            <a:ext cx="11114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Fundaciones</a:t>
            </a:r>
          </a:p>
          <a:p>
            <a:pPr algn="ctr"/>
            <a:r>
              <a:rPr lang="es-ES" sz="1400" dirty="0"/>
              <a:t>en terreno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341223" y="2530024"/>
            <a:ext cx="10890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Traslado</a:t>
            </a:r>
          </a:p>
          <a:p>
            <a:pPr algn="ctr"/>
            <a:r>
              <a:rPr lang="es-ES" sz="1400" dirty="0"/>
              <a:t>vivienda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484232" y="2550552"/>
            <a:ext cx="11206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Montaje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530570" y="2542085"/>
            <a:ext cx="13195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Ajuste terminaciones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850126" y="2565317"/>
            <a:ext cx="111140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Pos venta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025491" y="2550552"/>
            <a:ext cx="11002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Control de calidad</a:t>
            </a:r>
          </a:p>
        </p:txBody>
      </p:sp>
      <p:cxnSp>
        <p:nvCxnSpPr>
          <p:cNvPr id="25" name="Conector recto 24"/>
          <p:cNvCxnSpPr/>
          <p:nvPr/>
        </p:nvCxnSpPr>
        <p:spPr>
          <a:xfrm>
            <a:off x="2661430" y="1766249"/>
            <a:ext cx="0" cy="29507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3836030" y="1766249"/>
            <a:ext cx="0" cy="29507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0805532" y="1754525"/>
            <a:ext cx="0" cy="295072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858890" y="4705246"/>
            <a:ext cx="3426575" cy="2568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>
            <a:off x="7285466" y="4701527"/>
            <a:ext cx="119876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8497231" y="4701527"/>
            <a:ext cx="119876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>
            <a:off x="9708996" y="4701527"/>
            <a:ext cx="109653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/>
          <p:cNvSpPr/>
          <p:nvPr/>
        </p:nvSpPr>
        <p:spPr>
          <a:xfrm>
            <a:off x="375422" y="4701527"/>
            <a:ext cx="1163450" cy="2680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31"/>
          <p:cNvSpPr/>
          <p:nvPr/>
        </p:nvSpPr>
        <p:spPr>
          <a:xfrm>
            <a:off x="1524023" y="4701527"/>
            <a:ext cx="1120699" cy="2680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Rectángulo 32"/>
          <p:cNvSpPr/>
          <p:nvPr/>
        </p:nvSpPr>
        <p:spPr>
          <a:xfrm>
            <a:off x="2702326" y="4708964"/>
            <a:ext cx="109653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/>
        </p:nvSpPr>
        <p:spPr>
          <a:xfrm>
            <a:off x="10853856" y="4701528"/>
            <a:ext cx="1061211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>
            <a:off x="9962582" y="4675096"/>
            <a:ext cx="57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3 días</a:t>
            </a:r>
            <a:endParaRPr lang="es-AR" sz="12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8852223" y="4675096"/>
            <a:ext cx="57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 día</a:t>
            </a:r>
            <a:endParaRPr lang="es-AR" sz="12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7666886" y="4675090"/>
            <a:ext cx="57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 día</a:t>
            </a:r>
            <a:endParaRPr lang="es-AR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5254297" y="4685106"/>
            <a:ext cx="839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85 días</a:t>
            </a:r>
            <a:endParaRPr lang="es-AR" sz="12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935263" y="4675090"/>
            <a:ext cx="57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 día</a:t>
            </a:r>
            <a:endParaRPr lang="es-AR" sz="12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759224" y="4685105"/>
            <a:ext cx="842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 a 3 días</a:t>
            </a:r>
            <a:endParaRPr lang="es-AR" sz="12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631836" y="4675090"/>
            <a:ext cx="87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 a 5 días</a:t>
            </a:r>
            <a:endParaRPr lang="es-AR" sz="1200" dirty="0"/>
          </a:p>
        </p:txBody>
      </p:sp>
      <p:sp>
        <p:nvSpPr>
          <p:cNvPr id="41" name="Rectángulo 40"/>
          <p:cNvSpPr/>
          <p:nvPr/>
        </p:nvSpPr>
        <p:spPr>
          <a:xfrm>
            <a:off x="3879358" y="5198532"/>
            <a:ext cx="6877850" cy="2377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CuadroTexto 41"/>
          <p:cNvSpPr txBox="1"/>
          <p:nvPr/>
        </p:nvSpPr>
        <p:spPr>
          <a:xfrm>
            <a:off x="6905302" y="5167711"/>
            <a:ext cx="839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90 días</a:t>
            </a:r>
            <a:endParaRPr lang="es-AR" sz="12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11130986" y="4683562"/>
            <a:ext cx="680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60 días</a:t>
            </a:r>
            <a:endParaRPr lang="es-AR" sz="1200" dirty="0"/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416300" y="5728030"/>
            <a:ext cx="11545232" cy="33783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CRONOGRAMA DEL PROCESO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/>
          <p:cNvCxnSpPr/>
          <p:nvPr/>
        </p:nvCxnSpPr>
        <p:spPr>
          <a:xfrm>
            <a:off x="1005840" y="320038"/>
            <a:ext cx="3406140" cy="200666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85BC4109-004F-4F26-3292-5DE6B6F362BD}"/>
              </a:ext>
            </a:extLst>
          </p:cNvPr>
          <p:cNvSpPr txBox="1">
            <a:spLocks/>
          </p:cNvSpPr>
          <p:nvPr/>
        </p:nvSpPr>
        <p:spPr>
          <a:xfrm>
            <a:off x="531709" y="320038"/>
            <a:ext cx="11299265" cy="58499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FORMULACIÓN DE ESTRATEGIAS - CANVAS</a:t>
            </a:r>
            <a:endParaRPr lang="es-AR" sz="3200" dirty="0">
              <a:solidFill>
                <a:schemeClr val="bg1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BAE6047-821A-E889-A2AE-1C44C13C514A}"/>
              </a:ext>
            </a:extLst>
          </p:cNvPr>
          <p:cNvGrpSpPr/>
          <p:nvPr/>
        </p:nvGrpSpPr>
        <p:grpSpPr>
          <a:xfrm>
            <a:off x="643154" y="905034"/>
            <a:ext cx="11076373" cy="5777880"/>
            <a:chOff x="754601" y="905034"/>
            <a:chExt cx="11076373" cy="5777880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4381E7A8-0B95-C74C-5A22-3DB98C066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601" y="905034"/>
              <a:ext cx="11076373" cy="5777880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215BC62E-0ECC-FB64-61C6-6ED3CE192191}"/>
                </a:ext>
              </a:extLst>
            </p:cNvPr>
            <p:cNvSpPr txBox="1"/>
            <p:nvPr/>
          </p:nvSpPr>
          <p:spPr>
            <a:xfrm>
              <a:off x="5241999" y="3571912"/>
              <a:ext cx="20611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AR" sz="1300" dirty="0"/>
                <a:t>Tiempo de entrega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50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981114" y="981306"/>
            <a:ext cx="623893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A95F50-BEBD-6158-34E2-182F273BA953}"/>
              </a:ext>
            </a:extLst>
          </p:cNvPr>
          <p:cNvSpPr txBox="1">
            <a:spLocks/>
          </p:cNvSpPr>
          <p:nvPr/>
        </p:nvSpPr>
        <p:spPr>
          <a:xfrm>
            <a:off x="446367" y="190771"/>
            <a:ext cx="11299265" cy="58499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MATRIZ FODA PARA LA FORMULACIÓN DE ESTRATEGIAS</a:t>
            </a:r>
            <a:endParaRPr lang="es-AR" sz="32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A5712A-FB8D-9F96-0777-9D3E723A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97" y="1714966"/>
            <a:ext cx="7548517" cy="49724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20897" y="981307"/>
            <a:ext cx="3735659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6533755" y="981306"/>
            <a:ext cx="3735659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 rot="16200000">
            <a:off x="1003304" y="2692775"/>
            <a:ext cx="2602391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 rot="16200000">
            <a:off x="1159990" y="5196354"/>
            <a:ext cx="2289021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7588272" y="1181901"/>
            <a:ext cx="169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DEBILIDADES</a:t>
            </a:r>
            <a:endParaRPr lang="es-AR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09452" y="1190150"/>
            <a:ext cx="203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FORTALEZAS</a:t>
            </a:r>
            <a:endParaRPr lang="es-AR" sz="2000" b="1" dirty="0"/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1250156" y="2752885"/>
            <a:ext cx="210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OPORTUNIDADES</a:t>
            </a:r>
            <a:endParaRPr lang="es-AR" sz="2000" b="1" dirty="0"/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1312817" y="4992811"/>
            <a:ext cx="1983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AMENAZAS</a:t>
            </a:r>
            <a:endParaRPr lang="es-AR" sz="2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918268" y="1275411"/>
            <a:ext cx="70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F.Ext</a:t>
            </a:r>
            <a:endParaRPr lang="es-AR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157370" y="953224"/>
            <a:ext cx="56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F.Int</a:t>
            </a:r>
            <a:endParaRPr lang="es-AR" sz="1400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1981114" y="981306"/>
            <a:ext cx="623893" cy="646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11282</TotalTime>
  <Words>723</Words>
  <Application>Microsoft Office PowerPoint</Application>
  <PresentationFormat>Panorámica</PresentationFormat>
  <Paragraphs>201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SECUENCIA DEL PROCESO PRODUCCIÓN</vt:lpstr>
      <vt:lpstr>Presentación de PowerPoint</vt:lpstr>
      <vt:lpstr>Presentación de PowerPoint</vt:lpstr>
      <vt:lpstr>MODELOS DE VIVIENDAS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Pablo</cp:lastModifiedBy>
  <cp:revision>610</cp:revision>
  <dcterms:created xsi:type="dcterms:W3CDTF">2020-08-28T14:07:19Z</dcterms:created>
  <dcterms:modified xsi:type="dcterms:W3CDTF">2025-10-24T13:34:47Z</dcterms:modified>
</cp:coreProperties>
</file>