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8"/>
  </p:notesMasterIdLst>
  <p:sldIdLst>
    <p:sldId id="293" r:id="rId3"/>
    <p:sldId id="263" r:id="rId4"/>
    <p:sldId id="270" r:id="rId5"/>
    <p:sldId id="322" r:id="rId6"/>
    <p:sldId id="323" r:id="rId7"/>
    <p:sldId id="352" r:id="rId8"/>
    <p:sldId id="358" r:id="rId9"/>
    <p:sldId id="326" r:id="rId10"/>
    <p:sldId id="325" r:id="rId11"/>
    <p:sldId id="359" r:id="rId12"/>
    <p:sldId id="360" r:id="rId13"/>
    <p:sldId id="361" r:id="rId14"/>
    <p:sldId id="332" r:id="rId15"/>
    <p:sldId id="331" r:id="rId16"/>
    <p:sldId id="340" r:id="rId17"/>
    <p:sldId id="330" r:id="rId18"/>
    <p:sldId id="336" r:id="rId19"/>
    <p:sldId id="354" r:id="rId20"/>
    <p:sldId id="334" r:id="rId21"/>
    <p:sldId id="339" r:id="rId22"/>
    <p:sldId id="363" r:id="rId23"/>
    <p:sldId id="365" r:id="rId24"/>
    <p:sldId id="337" r:id="rId25"/>
    <p:sldId id="338" r:id="rId26"/>
    <p:sldId id="366" r:id="rId2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1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blo\Documents\02-Universidad\UNCuyo\Curso%20EIMB\2023\Comparativa%20LAC%20PBI%20ISA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blo\Documents\02-Universidad\UNCuyo\Curso%20EIMB\2023\Comparativa%20LAC%20PBI%20ISA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blo\Documents\02-Universidad\UNCuyo\Investigacion\Proyecto%20Novel%202020\Desarrollo\grafico%20PB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6E-4165-A194-9300AF5BFB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6E-4165-A194-9300AF5BFB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6E-4165-A194-9300AF5BFB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6E-4165-A194-9300AF5BFB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C6E-4165-A194-9300AF5BFB85}"/>
              </c:ext>
            </c:extLst>
          </c:dPt>
          <c:cat>
            <c:multiLvlStrRef>
              <c:f>Hoja1!$B$72:$C$76</c:f>
              <c:multiLvlStrCache>
                <c:ptCount val="5"/>
                <c:lvl>
                  <c:pt idx="0">
                    <c:v>Clase Alta</c:v>
                  </c:pt>
                  <c:pt idx="1">
                    <c:v>Clase Media Alta</c:v>
                  </c:pt>
                  <c:pt idx="2">
                    <c:v>Clase Media Tipo</c:v>
                  </c:pt>
                  <c:pt idx="3">
                    <c:v>Clase Media Baja</c:v>
                  </c:pt>
                  <c:pt idx="4">
                    <c:v>Clase Baja</c:v>
                  </c:pt>
                </c:lvl>
                <c:lvl>
                  <c:pt idx="0">
                    <c:v>ABC1 </c:v>
                  </c:pt>
                  <c:pt idx="1">
                    <c:v>C2</c:v>
                  </c:pt>
                  <c:pt idx="2">
                    <c:v>C3</c:v>
                  </c:pt>
                  <c:pt idx="3">
                    <c:v>D1</c:v>
                  </c:pt>
                  <c:pt idx="4">
                    <c:v>D2-E</c:v>
                  </c:pt>
                </c:lvl>
              </c:multiLvlStrCache>
            </c:multiLvlStrRef>
          </c:cat>
          <c:val>
            <c:numRef>
              <c:f>Hoja1!$D$72:$D$76</c:f>
              <c:numCache>
                <c:formatCode>0%</c:formatCode>
                <c:ptCount val="5"/>
                <c:pt idx="0">
                  <c:v>0.05</c:v>
                </c:pt>
                <c:pt idx="1">
                  <c:v>0.17</c:v>
                </c:pt>
                <c:pt idx="2">
                  <c:v>0.28000000000000003</c:v>
                </c:pt>
                <c:pt idx="3">
                  <c:v>0.3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6E-4165-A194-9300AF5BF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1"/>
          <c:order val="0"/>
          <c:tx>
            <c:strRef>
              <c:f>'C:\Users\Acer\Documents\EGUP2020\RMP\Proyectos\[RMP - 2020 - Rev 01 - Yacy 15 K - Com - Rev00.xlsx]PESTEL'!$D$2</c:f>
              <c:strCache>
                <c:ptCount val="1"/>
                <c:pt idx="0">
                  <c:v>Malo</c:v>
                </c:pt>
              </c:strCache>
            </c:strRef>
          </c:tx>
          <c:marker>
            <c:symbol val="none"/>
          </c:marker>
          <c:cat>
            <c:strRef>
              <c:f>[1]PESTEL!$A$3:$A$8</c:f>
              <c:strCache>
                <c:ptCount val="6"/>
                <c:pt idx="0">
                  <c:v>Político</c:v>
                </c:pt>
                <c:pt idx="1">
                  <c:v>Económico</c:v>
                </c:pt>
                <c:pt idx="2">
                  <c:v>Social</c:v>
                </c:pt>
                <c:pt idx="3">
                  <c:v>Tecnológico</c:v>
                </c:pt>
                <c:pt idx="4">
                  <c:v>Ecológico</c:v>
                </c:pt>
                <c:pt idx="5">
                  <c:v>Legal</c:v>
                </c:pt>
              </c:strCache>
            </c:strRef>
          </c:cat>
          <c:val>
            <c:numRef>
              <c:f>[1]PESTEL!$D$3:$D$8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38-4F41-A2C8-73CC9AA827E5}"/>
            </c:ext>
          </c:extLst>
        </c:ser>
        <c:ser>
          <c:idx val="2"/>
          <c:order val="1"/>
          <c:tx>
            <c:strRef>
              <c:f>'C:\Users\Acer\Documents\EGUP2020\RMP\Proyectos\[RMP - 2020 - Rev 01 - Yacy 15 K - Com - Rev00.xlsx]PESTEL'!$E$2</c:f>
              <c:strCache>
                <c:ptCount val="1"/>
                <c:pt idx="0">
                  <c:v>Regular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[1]PESTEL!$A$3:$A$8</c:f>
              <c:strCache>
                <c:ptCount val="6"/>
                <c:pt idx="0">
                  <c:v>Político</c:v>
                </c:pt>
                <c:pt idx="1">
                  <c:v>Económico</c:v>
                </c:pt>
                <c:pt idx="2">
                  <c:v>Social</c:v>
                </c:pt>
                <c:pt idx="3">
                  <c:v>Tecnológico</c:v>
                </c:pt>
                <c:pt idx="4">
                  <c:v>Ecológico</c:v>
                </c:pt>
                <c:pt idx="5">
                  <c:v>Legal</c:v>
                </c:pt>
              </c:strCache>
            </c:strRef>
          </c:cat>
          <c:val>
            <c:numRef>
              <c:f>[1]PESTEL!$E$3:$E$8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38-4F41-A2C8-73CC9AA827E5}"/>
            </c:ext>
          </c:extLst>
        </c:ser>
        <c:ser>
          <c:idx val="3"/>
          <c:order val="2"/>
          <c:tx>
            <c:strRef>
              <c:f>'C:\Users\Acer\Documents\EGUP2020\RMP\Proyectos\[RMP - 2020 - Rev 01 - Yacy 15 K - Com - Rev00.xlsx]PESTEL'!$F$2</c:f>
              <c:strCache>
                <c:ptCount val="1"/>
                <c:pt idx="0">
                  <c:v>Bueno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[1]PESTEL!$A$3:$A$8</c:f>
              <c:strCache>
                <c:ptCount val="6"/>
                <c:pt idx="0">
                  <c:v>Político</c:v>
                </c:pt>
                <c:pt idx="1">
                  <c:v>Económico</c:v>
                </c:pt>
                <c:pt idx="2">
                  <c:v>Social</c:v>
                </c:pt>
                <c:pt idx="3">
                  <c:v>Tecnológico</c:v>
                </c:pt>
                <c:pt idx="4">
                  <c:v>Ecológico</c:v>
                </c:pt>
                <c:pt idx="5">
                  <c:v>Legal</c:v>
                </c:pt>
              </c:strCache>
            </c:strRef>
          </c:cat>
          <c:val>
            <c:numRef>
              <c:f>[1]PESTEL!$F$3:$F$8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38-4F41-A2C8-73CC9AA827E5}"/>
            </c:ext>
          </c:extLst>
        </c:ser>
        <c:ser>
          <c:idx val="4"/>
          <c:order val="3"/>
          <c:tx>
            <c:strRef>
              <c:f>'C:\Users\Acer\Documents\EGUP2020\RMP\Proyectos\[RMP - 2020 - Rev 01 - Yacy 15 K - Com - Rev00.xlsx]PESTEL'!$G$2</c:f>
              <c:strCache>
                <c:ptCount val="1"/>
                <c:pt idx="0">
                  <c:v>Muy Bueno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[1]PESTEL!$A$3:$A$8</c:f>
              <c:strCache>
                <c:ptCount val="6"/>
                <c:pt idx="0">
                  <c:v>Político</c:v>
                </c:pt>
                <c:pt idx="1">
                  <c:v>Económico</c:v>
                </c:pt>
                <c:pt idx="2">
                  <c:v>Social</c:v>
                </c:pt>
                <c:pt idx="3">
                  <c:v>Tecnológico</c:v>
                </c:pt>
                <c:pt idx="4">
                  <c:v>Ecológico</c:v>
                </c:pt>
                <c:pt idx="5">
                  <c:v>Legal</c:v>
                </c:pt>
              </c:strCache>
            </c:strRef>
          </c:cat>
          <c:val>
            <c:numRef>
              <c:f>[1]PESTEL!$G$3:$G$8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38-4F41-A2C8-73CC9AA827E5}"/>
            </c:ext>
          </c:extLst>
        </c:ser>
        <c:ser>
          <c:idx val="5"/>
          <c:order val="4"/>
          <c:tx>
            <c:strRef>
              <c:f>'C:\Users\Acer\Documents\EGUP2020\RMP\Proyectos\[RMP - 2020 - Rev 01 - Yacy 15 K - Com - Rev00.xlsx]PESTEL'!$H$2</c:f>
              <c:strCache>
                <c:ptCount val="1"/>
                <c:pt idx="0">
                  <c:v>Excelente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[1]PESTEL!$A$3:$A$8</c:f>
              <c:strCache>
                <c:ptCount val="6"/>
                <c:pt idx="0">
                  <c:v>Político</c:v>
                </c:pt>
                <c:pt idx="1">
                  <c:v>Económico</c:v>
                </c:pt>
                <c:pt idx="2">
                  <c:v>Social</c:v>
                </c:pt>
                <c:pt idx="3">
                  <c:v>Tecnológico</c:v>
                </c:pt>
                <c:pt idx="4">
                  <c:v>Ecológico</c:v>
                </c:pt>
                <c:pt idx="5">
                  <c:v>Legal</c:v>
                </c:pt>
              </c:strCache>
            </c:strRef>
          </c:cat>
          <c:val>
            <c:numRef>
              <c:f>[1]PESTEL!$H$3:$H$8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38-4F41-A2C8-73CC9AA827E5}"/>
            </c:ext>
          </c:extLst>
        </c:ser>
        <c:ser>
          <c:idx val="6"/>
          <c:order val="5"/>
          <c:tx>
            <c:v>AR</c:v>
          </c:tx>
          <c:spPr>
            <a:ln w="38100"/>
          </c:spPr>
          <c:marker>
            <c:symbol val="none"/>
          </c:marker>
          <c:val>
            <c:numRef>
              <c:f>PESTEL!$D$3:$D$8</c:f>
              <c:numCache>
                <c:formatCode>#,##0.00_ ;[Red]\-#,##0.00\ </c:formatCode>
                <c:ptCount val="6"/>
                <c:pt idx="0">
                  <c:v>3</c:v>
                </c:pt>
                <c:pt idx="1">
                  <c:v>4.8750000000000018</c:v>
                </c:pt>
                <c:pt idx="2">
                  <c:v>6.5</c:v>
                </c:pt>
                <c:pt idx="3">
                  <c:v>7</c:v>
                </c:pt>
                <c:pt idx="4">
                  <c:v>6</c:v>
                </c:pt>
                <c:pt idx="5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38-4F41-A2C8-73CC9AA82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488512"/>
        <c:axId val="165490048"/>
      </c:radarChart>
      <c:catAx>
        <c:axId val="16548851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65490048"/>
        <c:crosses val="autoZero"/>
        <c:auto val="1"/>
        <c:lblAlgn val="ctr"/>
        <c:lblOffset val="100"/>
        <c:noMultiLvlLbl val="0"/>
      </c:catAx>
      <c:valAx>
        <c:axId val="16549004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65488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1"/>
          <c:order val="0"/>
          <c:tx>
            <c:strRef>
              <c:f>'C:\Users\Acer\Documents\EGUP2020\RMP\Proyectos\[RMP - 2020 - Rev 01 - Yacy 15 K - Com - Rev00.xlsx]PESTEL'!$D$2</c:f>
              <c:strCache>
                <c:ptCount val="1"/>
                <c:pt idx="0">
                  <c:v>Malo</c:v>
                </c:pt>
              </c:strCache>
            </c:strRef>
          </c:tx>
          <c:marker>
            <c:symbol val="none"/>
          </c:marker>
          <c:cat>
            <c:strRef>
              <c:f>[1]PESTEL!$A$3:$A$8</c:f>
              <c:strCache>
                <c:ptCount val="6"/>
                <c:pt idx="0">
                  <c:v>Político</c:v>
                </c:pt>
                <c:pt idx="1">
                  <c:v>Económico</c:v>
                </c:pt>
                <c:pt idx="2">
                  <c:v>Social</c:v>
                </c:pt>
                <c:pt idx="3">
                  <c:v>Tecnológico</c:v>
                </c:pt>
                <c:pt idx="4">
                  <c:v>Ecológico</c:v>
                </c:pt>
                <c:pt idx="5">
                  <c:v>Legal</c:v>
                </c:pt>
              </c:strCache>
            </c:strRef>
          </c:cat>
          <c:val>
            <c:numRef>
              <c:f>[1]PESTEL!$D$3:$D$8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8C-4123-827B-CD541E4E3164}"/>
            </c:ext>
          </c:extLst>
        </c:ser>
        <c:ser>
          <c:idx val="2"/>
          <c:order val="1"/>
          <c:tx>
            <c:strRef>
              <c:f>'C:\Users\Acer\Documents\EGUP2020\RMP\Proyectos\[RMP - 2020 - Rev 01 - Yacy 15 K - Com - Rev00.xlsx]PESTEL'!$E$2</c:f>
              <c:strCache>
                <c:ptCount val="1"/>
                <c:pt idx="0">
                  <c:v>Regular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[1]PESTEL!$A$3:$A$8</c:f>
              <c:strCache>
                <c:ptCount val="6"/>
                <c:pt idx="0">
                  <c:v>Político</c:v>
                </c:pt>
                <c:pt idx="1">
                  <c:v>Económico</c:v>
                </c:pt>
                <c:pt idx="2">
                  <c:v>Social</c:v>
                </c:pt>
                <c:pt idx="3">
                  <c:v>Tecnológico</c:v>
                </c:pt>
                <c:pt idx="4">
                  <c:v>Ecológico</c:v>
                </c:pt>
                <c:pt idx="5">
                  <c:v>Legal</c:v>
                </c:pt>
              </c:strCache>
            </c:strRef>
          </c:cat>
          <c:val>
            <c:numRef>
              <c:f>[1]PESTEL!$E$3:$E$8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8C-4123-827B-CD541E4E3164}"/>
            </c:ext>
          </c:extLst>
        </c:ser>
        <c:ser>
          <c:idx val="3"/>
          <c:order val="2"/>
          <c:tx>
            <c:strRef>
              <c:f>'C:\Users\Acer\Documents\EGUP2020\RMP\Proyectos\[RMP - 2020 - Rev 01 - Yacy 15 K - Com - Rev00.xlsx]PESTEL'!$F$2</c:f>
              <c:strCache>
                <c:ptCount val="1"/>
                <c:pt idx="0">
                  <c:v>Bueno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[1]PESTEL!$A$3:$A$8</c:f>
              <c:strCache>
                <c:ptCount val="6"/>
                <c:pt idx="0">
                  <c:v>Político</c:v>
                </c:pt>
                <c:pt idx="1">
                  <c:v>Económico</c:v>
                </c:pt>
                <c:pt idx="2">
                  <c:v>Social</c:v>
                </c:pt>
                <c:pt idx="3">
                  <c:v>Tecnológico</c:v>
                </c:pt>
                <c:pt idx="4">
                  <c:v>Ecológico</c:v>
                </c:pt>
                <c:pt idx="5">
                  <c:v>Legal</c:v>
                </c:pt>
              </c:strCache>
            </c:strRef>
          </c:cat>
          <c:val>
            <c:numRef>
              <c:f>[1]PESTEL!$F$3:$F$8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8C-4123-827B-CD541E4E3164}"/>
            </c:ext>
          </c:extLst>
        </c:ser>
        <c:ser>
          <c:idx val="4"/>
          <c:order val="3"/>
          <c:tx>
            <c:strRef>
              <c:f>'C:\Users\Acer\Documents\EGUP2020\RMP\Proyectos\[RMP - 2020 - Rev 01 - Yacy 15 K - Com - Rev00.xlsx]PESTEL'!$G$2</c:f>
              <c:strCache>
                <c:ptCount val="1"/>
                <c:pt idx="0">
                  <c:v>Muy Bueno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[1]PESTEL!$A$3:$A$8</c:f>
              <c:strCache>
                <c:ptCount val="6"/>
                <c:pt idx="0">
                  <c:v>Político</c:v>
                </c:pt>
                <c:pt idx="1">
                  <c:v>Económico</c:v>
                </c:pt>
                <c:pt idx="2">
                  <c:v>Social</c:v>
                </c:pt>
                <c:pt idx="3">
                  <c:v>Tecnológico</c:v>
                </c:pt>
                <c:pt idx="4">
                  <c:v>Ecológico</c:v>
                </c:pt>
                <c:pt idx="5">
                  <c:v>Legal</c:v>
                </c:pt>
              </c:strCache>
            </c:strRef>
          </c:cat>
          <c:val>
            <c:numRef>
              <c:f>[1]PESTEL!$G$3:$G$8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8C-4123-827B-CD541E4E3164}"/>
            </c:ext>
          </c:extLst>
        </c:ser>
        <c:ser>
          <c:idx val="5"/>
          <c:order val="4"/>
          <c:tx>
            <c:strRef>
              <c:f>'C:\Users\Acer\Documents\EGUP2020\RMP\Proyectos\[RMP - 2020 - Rev 01 - Yacy 15 K - Com - Rev00.xlsx]PESTEL'!$H$2</c:f>
              <c:strCache>
                <c:ptCount val="1"/>
                <c:pt idx="0">
                  <c:v>Excelente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[1]PESTEL!$A$3:$A$8</c:f>
              <c:strCache>
                <c:ptCount val="6"/>
                <c:pt idx="0">
                  <c:v>Político</c:v>
                </c:pt>
                <c:pt idx="1">
                  <c:v>Económico</c:v>
                </c:pt>
                <c:pt idx="2">
                  <c:v>Social</c:v>
                </c:pt>
                <c:pt idx="3">
                  <c:v>Tecnológico</c:v>
                </c:pt>
                <c:pt idx="4">
                  <c:v>Ecológico</c:v>
                </c:pt>
                <c:pt idx="5">
                  <c:v>Legal</c:v>
                </c:pt>
              </c:strCache>
            </c:strRef>
          </c:cat>
          <c:val>
            <c:numRef>
              <c:f>[1]PESTEL!$H$3:$H$8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8C-4123-827B-CD541E4E3164}"/>
            </c:ext>
          </c:extLst>
        </c:ser>
        <c:ser>
          <c:idx val="6"/>
          <c:order val="5"/>
          <c:tx>
            <c:v>AR</c:v>
          </c:tx>
          <c:spPr>
            <a:ln w="38100"/>
          </c:spPr>
          <c:marker>
            <c:symbol val="none"/>
          </c:marker>
          <c:val>
            <c:numRef>
              <c:f>PESTEL!$D$3:$D$8</c:f>
              <c:numCache>
                <c:formatCode>#,##0.00_ ;[Red]\-#,##0.00\ </c:formatCode>
                <c:ptCount val="6"/>
                <c:pt idx="0">
                  <c:v>3</c:v>
                </c:pt>
                <c:pt idx="1">
                  <c:v>4.8750000000000018</c:v>
                </c:pt>
                <c:pt idx="2">
                  <c:v>6.5</c:v>
                </c:pt>
                <c:pt idx="3">
                  <c:v>7</c:v>
                </c:pt>
                <c:pt idx="4">
                  <c:v>6</c:v>
                </c:pt>
                <c:pt idx="5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8C-4123-827B-CD541E4E3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488512"/>
        <c:axId val="165490048"/>
      </c:radarChart>
      <c:catAx>
        <c:axId val="16548851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65490048"/>
        <c:crosses val="autoZero"/>
        <c:auto val="1"/>
        <c:lblAlgn val="ctr"/>
        <c:lblOffset val="100"/>
        <c:noMultiLvlLbl val="0"/>
      </c:catAx>
      <c:valAx>
        <c:axId val="16549004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65488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'Atractivo de la Industria'!$B$3</c:f>
              <c:strCache>
                <c:ptCount val="1"/>
                <c:pt idx="0">
                  <c:v>Score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'Atractivo de la Industria'!$A$4:$A$13</c:f>
              <c:strCache>
                <c:ptCount val="10"/>
                <c:pt idx="0">
                  <c:v>Poder de Negociación Cliente</c:v>
                </c:pt>
                <c:pt idx="1">
                  <c:v>Barreras de Entrada</c:v>
                </c:pt>
                <c:pt idx="2">
                  <c:v>Substitución</c:v>
                </c:pt>
                <c:pt idx="3">
                  <c:v>Complementarios</c:v>
                </c:pt>
                <c:pt idx="4">
                  <c:v>Rivalidad</c:v>
                </c:pt>
                <c:pt idx="5">
                  <c:v>Atracción del Talento</c:v>
                </c:pt>
                <c:pt idx="6">
                  <c:v>Poder de Negociación Proveedores</c:v>
                </c:pt>
                <c:pt idx="7">
                  <c:v>Estado</c:v>
                </c:pt>
                <c:pt idx="8">
                  <c:v>ONGs</c:v>
                </c:pt>
                <c:pt idx="9">
                  <c:v>Sindicatos</c:v>
                </c:pt>
              </c:strCache>
            </c:strRef>
          </c:cat>
          <c:val>
            <c:numRef>
              <c:f>'Atractivo de la Industria'!$B$4:$B$13</c:f>
              <c:numCache>
                <c:formatCode>General</c:formatCode>
                <c:ptCount val="10"/>
                <c:pt idx="0">
                  <c:v>7</c:v>
                </c:pt>
                <c:pt idx="1">
                  <c:v>7</c:v>
                </c:pt>
                <c:pt idx="2">
                  <c:v>2</c:v>
                </c:pt>
                <c:pt idx="3">
                  <c:v>7</c:v>
                </c:pt>
                <c:pt idx="4">
                  <c:v>3</c:v>
                </c:pt>
                <c:pt idx="5">
                  <c:v>7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C0-405F-A7C4-853C7A02A89A}"/>
            </c:ext>
          </c:extLst>
        </c:ser>
        <c:ser>
          <c:idx val="1"/>
          <c:order val="1"/>
          <c:tx>
            <c:strRef>
              <c:f>'Atractivo de la Industria'!$C$3</c:f>
              <c:strCache>
                <c:ptCount val="1"/>
                <c:pt idx="0">
                  <c:v>Malo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2BC0-405F-A7C4-853C7A02A89A}"/>
              </c:ext>
            </c:extLst>
          </c:dPt>
          <c:cat>
            <c:strRef>
              <c:f>'Atractivo de la Industria'!$A$4:$A$13</c:f>
              <c:strCache>
                <c:ptCount val="10"/>
                <c:pt idx="0">
                  <c:v>Poder de Negociación Cliente</c:v>
                </c:pt>
                <c:pt idx="1">
                  <c:v>Barreras de Entrada</c:v>
                </c:pt>
                <c:pt idx="2">
                  <c:v>Substitución</c:v>
                </c:pt>
                <c:pt idx="3">
                  <c:v>Complementarios</c:v>
                </c:pt>
                <c:pt idx="4">
                  <c:v>Rivalidad</c:v>
                </c:pt>
                <c:pt idx="5">
                  <c:v>Atracción del Talento</c:v>
                </c:pt>
                <c:pt idx="6">
                  <c:v>Poder de Negociación Proveedores</c:v>
                </c:pt>
                <c:pt idx="7">
                  <c:v>Estado</c:v>
                </c:pt>
                <c:pt idx="8">
                  <c:v>ONGs</c:v>
                </c:pt>
                <c:pt idx="9">
                  <c:v>Sindicatos</c:v>
                </c:pt>
              </c:strCache>
            </c:strRef>
          </c:cat>
          <c:val>
            <c:numRef>
              <c:f>'Atractivo de la Industria'!$C$4:$C$13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C0-405F-A7C4-853C7A02A89A}"/>
            </c:ext>
          </c:extLst>
        </c:ser>
        <c:ser>
          <c:idx val="4"/>
          <c:order val="2"/>
          <c:tx>
            <c:strRef>
              <c:f>'Atractivo de la Industria'!$D$3</c:f>
              <c:strCache>
                <c:ptCount val="1"/>
                <c:pt idx="0">
                  <c:v>Regular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val>
            <c:numRef>
              <c:f>'Atractivo de la Industria'!$D$4:$D$13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C0-405F-A7C4-853C7A02A89A}"/>
            </c:ext>
          </c:extLst>
        </c:ser>
        <c:ser>
          <c:idx val="2"/>
          <c:order val="3"/>
          <c:tx>
            <c:strRef>
              <c:f>'Atractivo de la Industria'!$E$3</c:f>
              <c:strCache>
                <c:ptCount val="1"/>
                <c:pt idx="0">
                  <c:v>Bueno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'Atractivo de la Industria'!$A$4:$A$13</c:f>
              <c:strCache>
                <c:ptCount val="10"/>
                <c:pt idx="0">
                  <c:v>Poder de Negociación Cliente</c:v>
                </c:pt>
                <c:pt idx="1">
                  <c:v>Barreras de Entrada</c:v>
                </c:pt>
                <c:pt idx="2">
                  <c:v>Substitución</c:v>
                </c:pt>
                <c:pt idx="3">
                  <c:v>Complementarios</c:v>
                </c:pt>
                <c:pt idx="4">
                  <c:v>Rivalidad</c:v>
                </c:pt>
                <c:pt idx="5">
                  <c:v>Atracción del Talento</c:v>
                </c:pt>
                <c:pt idx="6">
                  <c:v>Poder de Negociación Proveedores</c:v>
                </c:pt>
                <c:pt idx="7">
                  <c:v>Estado</c:v>
                </c:pt>
                <c:pt idx="8">
                  <c:v>ONGs</c:v>
                </c:pt>
                <c:pt idx="9">
                  <c:v>Sindicatos</c:v>
                </c:pt>
              </c:strCache>
            </c:strRef>
          </c:cat>
          <c:val>
            <c:numRef>
              <c:f>'Atractivo de la Industria'!$E$4:$E$13</c:f>
              <c:numCache>
                <c:formatCode>General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C0-405F-A7C4-853C7A02A89A}"/>
            </c:ext>
          </c:extLst>
        </c:ser>
        <c:ser>
          <c:idx val="5"/>
          <c:order val="4"/>
          <c:tx>
            <c:strRef>
              <c:f>'Atractivo de la Industria'!$F$3</c:f>
              <c:strCache>
                <c:ptCount val="1"/>
                <c:pt idx="0">
                  <c:v>Muy Bueno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'Atractivo de la Industria'!$F$4:$F$13</c:f>
              <c:numCache>
                <c:formatCode>General</c:formatCode>
                <c:ptCount val="10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C0-405F-A7C4-853C7A02A89A}"/>
            </c:ext>
          </c:extLst>
        </c:ser>
        <c:ser>
          <c:idx val="3"/>
          <c:order val="5"/>
          <c:tx>
            <c:strRef>
              <c:f>'Atractivo de la Industria'!$G$3</c:f>
              <c:strCache>
                <c:ptCount val="1"/>
                <c:pt idx="0">
                  <c:v>Ideal</c:v>
                </c:pt>
              </c:strCache>
            </c:strRef>
          </c:tx>
          <c:spPr>
            <a:ln w="317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'Atractivo de la Industria'!$A$4:$A$13</c:f>
              <c:strCache>
                <c:ptCount val="10"/>
                <c:pt idx="0">
                  <c:v>Poder de Negociación Cliente</c:v>
                </c:pt>
                <c:pt idx="1">
                  <c:v>Barreras de Entrada</c:v>
                </c:pt>
                <c:pt idx="2">
                  <c:v>Substitución</c:v>
                </c:pt>
                <c:pt idx="3">
                  <c:v>Complementarios</c:v>
                </c:pt>
                <c:pt idx="4">
                  <c:v>Rivalidad</c:v>
                </c:pt>
                <c:pt idx="5">
                  <c:v>Atracción del Talento</c:v>
                </c:pt>
                <c:pt idx="6">
                  <c:v>Poder de Negociación Proveedores</c:v>
                </c:pt>
                <c:pt idx="7">
                  <c:v>Estado</c:v>
                </c:pt>
                <c:pt idx="8">
                  <c:v>ONGs</c:v>
                </c:pt>
                <c:pt idx="9">
                  <c:v>Sindicatos</c:v>
                </c:pt>
              </c:strCache>
            </c:strRef>
          </c:cat>
          <c:val>
            <c:numRef>
              <c:f>'Atractivo de la Industria'!$G$4:$G$13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C0-405F-A7C4-853C7A02A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4894504"/>
        <c:axId val="564894832"/>
      </c:radarChart>
      <c:catAx>
        <c:axId val="56489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64894832"/>
        <c:crosses val="autoZero"/>
        <c:auto val="1"/>
        <c:lblAlgn val="ctr"/>
        <c:lblOffset val="100"/>
        <c:noMultiLvlLbl val="0"/>
      </c:catAx>
      <c:valAx>
        <c:axId val="56489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64894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Hoja1!$B$7:$C$10</c:f>
              <c:multiLvlStrCache>
                <c:ptCount val="4"/>
                <c:lvl>
                  <c:pt idx="0">
                    <c:v>2018</c:v>
                  </c:pt>
                  <c:pt idx="1">
                    <c:v>2018</c:v>
                  </c:pt>
                  <c:pt idx="2">
                    <c:v>2023</c:v>
                  </c:pt>
                  <c:pt idx="3">
                    <c:v>2021</c:v>
                  </c:pt>
                </c:lvl>
                <c:lvl>
                  <c:pt idx="0">
                    <c:v>Argentina</c:v>
                  </c:pt>
                  <c:pt idx="1">
                    <c:v>Chile</c:v>
                  </c:pt>
                  <c:pt idx="2">
                    <c:v>Brasil</c:v>
                  </c:pt>
                  <c:pt idx="3">
                    <c:v>Paraguay</c:v>
                  </c:pt>
                </c:lvl>
              </c:multiLvlStrCache>
            </c:multiLvlStrRef>
          </c:cat>
          <c:val>
            <c:numRef>
              <c:f>Hoja1!$D$7:$D$10</c:f>
              <c:numCache>
                <c:formatCode>General</c:formatCode>
                <c:ptCount val="4"/>
                <c:pt idx="0">
                  <c:v>3.9</c:v>
                </c:pt>
                <c:pt idx="1">
                  <c:v>4.8</c:v>
                </c:pt>
                <c:pt idx="2">
                  <c:v>6.9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C4-4B47-A91A-1A519A416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5649583"/>
        <c:axId val="905654991"/>
      </c:barChart>
      <c:catAx>
        <c:axId val="90564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905654991"/>
        <c:crosses val="autoZero"/>
        <c:auto val="1"/>
        <c:lblAlgn val="ctr"/>
        <c:lblOffset val="100"/>
        <c:noMultiLvlLbl val="0"/>
      </c:catAx>
      <c:valAx>
        <c:axId val="905654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905649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VARIACION PORCENTUAL  INTERANUAL  ISAC</a:t>
            </a:r>
            <a:r>
              <a:rPr lang="es-AR" baseline="0"/>
              <a:t>  PBI</a:t>
            </a:r>
            <a:endParaRPr lang="es-A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2271731725367523"/>
          <c:y val="8.8954535851708025E-2"/>
          <c:w val="0.87330848997835475"/>
          <c:h val="0.68338978866636446"/>
        </c:manualLayout>
      </c:layout>
      <c:lineChart>
        <c:grouping val="stacked"/>
        <c:varyColors val="0"/>
        <c:ser>
          <c:idx val="0"/>
          <c:order val="0"/>
          <c:tx>
            <c:strRef>
              <c:f>'COMPARATIVA PBI-ISAC'!$O$4</c:f>
              <c:strCache>
                <c:ptCount val="1"/>
                <c:pt idx="0">
                  <c:v>VARIACION 
PBI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'COMPARATIVA PBI-ISAC'!$J$5:$J$32</c:f>
              <c:numCache>
                <c:formatCode>General</c:formatCode>
                <c:ptCount val="2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</c:numCache>
            </c:numRef>
          </c:cat>
          <c:val>
            <c:numRef>
              <c:f>'COMPARATIVA PBI-ISAC'!$O$5:$O$32</c:f>
              <c:numCache>
                <c:formatCode>0.00</c:formatCode>
                <c:ptCount val="28"/>
                <c:pt idx="1">
                  <c:v>0.71097560975609764</c:v>
                </c:pt>
                <c:pt idx="2">
                  <c:v>-0.48713550600343047</c:v>
                </c:pt>
                <c:pt idx="3">
                  <c:v>-1.9436619718309858</c:v>
                </c:pt>
                <c:pt idx="4">
                  <c:v>1.4692028985507246</c:v>
                </c:pt>
                <c:pt idx="5">
                  <c:v>0.47472256473489521</c:v>
                </c:pt>
                <c:pt idx="6">
                  <c:v>-0.87792207792207788</c:v>
                </c:pt>
                <c:pt idx="7">
                  <c:v>0.23076923076923078</c:v>
                </c:pt>
                <c:pt idx="8">
                  <c:v>5.6410256410256414</c:v>
                </c:pt>
                <c:pt idx="9">
                  <c:v>2.4750000000000001</c:v>
                </c:pt>
                <c:pt idx="10">
                  <c:v>-0.81083562901744721</c:v>
                </c:pt>
                <c:pt idx="11">
                  <c:v>1.0215175537938845</c:v>
                </c:pt>
                <c:pt idx="12">
                  <c:v>0.98115299334811534</c:v>
                </c:pt>
                <c:pt idx="13">
                  <c:v>0.90847457627118633</c:v>
                </c:pt>
                <c:pt idx="14">
                  <c:v>1.119402985074627</c:v>
                </c:pt>
                <c:pt idx="15">
                  <c:v>0.44999999999999996</c:v>
                </c:pt>
                <c:pt idx="16">
                  <c:v>-1.4592592592592593</c:v>
                </c:pt>
                <c:pt idx="17">
                  <c:v>-1.7123519458544838</c:v>
                </c:pt>
                <c:pt idx="18">
                  <c:v>0.59288537549407117</c:v>
                </c:pt>
                <c:pt idx="19">
                  <c:v>-0.17</c:v>
                </c:pt>
                <c:pt idx="20">
                  <c:v>-2.3529411764705883</c:v>
                </c:pt>
                <c:pt idx="21">
                  <c:v>-1.0458333333333334</c:v>
                </c:pt>
                <c:pt idx="22">
                  <c:v>-1.0876494023904384</c:v>
                </c:pt>
                <c:pt idx="23">
                  <c:v>-0.76190476190476197</c:v>
                </c:pt>
                <c:pt idx="24">
                  <c:v>-1.3509615384615385</c:v>
                </c:pt>
                <c:pt idx="25">
                  <c:v>-0.91103202846975084</c:v>
                </c:pt>
                <c:pt idx="26">
                  <c:v>0.8125</c:v>
                </c:pt>
                <c:pt idx="27">
                  <c:v>4.759615384615385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0F-4B1D-90ED-B50F5B5B07C1}"/>
            </c:ext>
          </c:extLst>
        </c:ser>
        <c:ser>
          <c:idx val="1"/>
          <c:order val="1"/>
          <c:tx>
            <c:strRef>
              <c:f>'COMPARATIVA PBI-ISAC'!$N$4</c:f>
              <c:strCache>
                <c:ptCount val="1"/>
                <c:pt idx="0">
                  <c:v>VARIACION 
ISAC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'COMPARATIVA PBI-ISAC'!$J$5:$J$32</c:f>
              <c:numCache>
                <c:formatCode>General</c:formatCode>
                <c:ptCount val="2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</c:numCache>
            </c:numRef>
          </c:cat>
          <c:val>
            <c:numRef>
              <c:f>'COMPARATIVA PBI-ISAC'!$N$5:$N$32</c:f>
              <c:numCache>
                <c:formatCode>0.00</c:formatCode>
                <c:ptCount val="28"/>
                <c:pt idx="1">
                  <c:v>1.2019230769230769</c:v>
                </c:pt>
                <c:pt idx="2">
                  <c:v>-0.98239999999999983</c:v>
                </c:pt>
                <c:pt idx="3">
                  <c:v>-0.31596091205211735</c:v>
                </c:pt>
                <c:pt idx="4">
                  <c:v>4.3505154639175254</c:v>
                </c:pt>
                <c:pt idx="5">
                  <c:v>0.35189573459715634</c:v>
                </c:pt>
                <c:pt idx="6">
                  <c:v>-0.79124579124579131</c:v>
                </c:pt>
                <c:pt idx="7">
                  <c:v>1.7191489361702128</c:v>
                </c:pt>
                <c:pt idx="8">
                  <c:v>1</c:v>
                </c:pt>
                <c:pt idx="9">
                  <c:v>2.7153465346534653</c:v>
                </c:pt>
                <c:pt idx="10">
                  <c:v>-1.3746581586144029</c:v>
                </c:pt>
                <c:pt idx="11">
                  <c:v>0.56896551724137934</c:v>
                </c:pt>
                <c:pt idx="12">
                  <c:v>0.86013986013985999</c:v>
                </c:pt>
                <c:pt idx="13">
                  <c:v>0.92411924119241196</c:v>
                </c:pt>
                <c:pt idx="14">
                  <c:v>0.41935483870967744</c:v>
                </c:pt>
                <c:pt idx="15">
                  <c:v>0.67482517482517468</c:v>
                </c:pt>
                <c:pt idx="16">
                  <c:v>-0.40414507772020725</c:v>
                </c:pt>
                <c:pt idx="17">
                  <c:v>-5.6153846153846159</c:v>
                </c:pt>
                <c:pt idx="18">
                  <c:v>0.81050228310502292</c:v>
                </c:pt>
                <c:pt idx="19">
                  <c:v>-0.3436619718309859</c:v>
                </c:pt>
                <c:pt idx="20">
                  <c:v>-1.5327868852459017</c:v>
                </c:pt>
                <c:pt idx="21">
                  <c:v>-0.10695187165775401</c:v>
                </c:pt>
                <c:pt idx="22">
                  <c:v>-11.25</c:v>
                </c:pt>
                <c:pt idx="23">
                  <c:v>-2.1599999999999997</c:v>
                </c:pt>
                <c:pt idx="24">
                  <c:v>-0.56378600823045266</c:v>
                </c:pt>
                <c:pt idx="25">
                  <c:v>1.5231143552311439</c:v>
                </c:pt>
                <c:pt idx="26">
                  <c:v>-0.92092651757188493</c:v>
                </c:pt>
                <c:pt idx="27">
                  <c:v>2.967042497831744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0F-4B1D-90ED-B50F5B5B0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4179952"/>
        <c:axId val="1704184528"/>
      </c:lineChart>
      <c:catAx>
        <c:axId val="1704179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04184528"/>
        <c:crosses val="autoZero"/>
        <c:auto val="1"/>
        <c:lblAlgn val="ctr"/>
        <c:lblOffset val="100"/>
        <c:noMultiLvlLbl val="0"/>
      </c:catAx>
      <c:valAx>
        <c:axId val="170418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04179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dTable>
      <c:spPr>
        <a:noFill/>
        <a:ln w="25400"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C2477-FDCE-490A-84E9-4C1F2ED5E3EE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17C6A-0B80-4786-800F-1A0E5171B6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728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Como mínimo, colocar la identidad visual rodeada por la de los competidores.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11790-4FCA-4863-93F1-82507891F342}" type="slidenum">
              <a:rPr lang="es-AR" smtClean="0"/>
              <a:pPr>
                <a:defRPr/>
              </a:pPr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185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337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341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0784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34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253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519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07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407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457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545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8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3835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972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845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94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469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917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515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90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009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882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19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358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8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50915" y="6283663"/>
            <a:ext cx="11509834" cy="472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redondeado 4"/>
          <p:cNvSpPr/>
          <p:nvPr/>
        </p:nvSpPr>
        <p:spPr>
          <a:xfrm>
            <a:off x="350915" y="1375237"/>
            <a:ext cx="11509834" cy="24765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81899" y="1708101"/>
            <a:ext cx="11247865" cy="1336181"/>
          </a:xfrm>
          <a:prstGeom prst="rect">
            <a:avLst/>
          </a:prstGeom>
        </p:spPr>
        <p:txBody>
          <a:bodyPr vert="horz" lIns="112542" tIns="56271" rIns="112542" bIns="5627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dirty="0" smtClean="0">
                <a:solidFill>
                  <a:schemeClr val="bg1"/>
                </a:solidFill>
              </a:rPr>
              <a:t>PLAN DE NEGOCIOS</a:t>
            </a:r>
          </a:p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PROYECTO </a:t>
            </a:r>
            <a:r>
              <a:rPr lang="es-ES" sz="2800" b="1" dirty="0">
                <a:solidFill>
                  <a:schemeClr val="bg1"/>
                </a:solidFill>
              </a:rPr>
              <a:t>PARQUE COSTERO </a:t>
            </a:r>
            <a:r>
              <a:rPr lang="es-ES" sz="2800" b="1" dirty="0" smtClean="0">
                <a:solidFill>
                  <a:schemeClr val="bg1"/>
                </a:solidFill>
              </a:rPr>
              <a:t>VILLAGE</a:t>
            </a:r>
            <a:r>
              <a:rPr lang="es-AR" sz="2800" b="1" dirty="0">
                <a:solidFill>
                  <a:schemeClr val="bg1"/>
                </a:solidFill>
              </a:rPr>
              <a:t> </a:t>
            </a:r>
            <a:endParaRPr lang="es-AR" sz="28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BERMEJO GUAYMALLEN  </a:t>
            </a:r>
            <a:r>
              <a:rPr lang="es-ES" sz="2800" b="1" dirty="0">
                <a:solidFill>
                  <a:schemeClr val="bg1"/>
                </a:solidFill>
              </a:rPr>
              <a:t>MENDOZA</a:t>
            </a:r>
            <a:endParaRPr lang="es-AR" sz="2800" b="1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1899" y="6366111"/>
            <a:ext cx="37840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smtClean="0"/>
              <a:t>PEIRONE Arquitectura y Desarrollos</a:t>
            </a:r>
            <a:endParaRPr lang="es-AR" sz="1400" dirty="0"/>
          </a:p>
        </p:txBody>
      </p:sp>
      <p:sp>
        <p:nvSpPr>
          <p:cNvPr id="9" name="Rectángulo 8"/>
          <p:cNvSpPr/>
          <p:nvPr/>
        </p:nvSpPr>
        <p:spPr>
          <a:xfrm>
            <a:off x="3168167" y="6365132"/>
            <a:ext cx="289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 smtClean="0"/>
              <a:t>SCHWEIZER Desarrollos Inmobiliarios</a:t>
            </a:r>
            <a:endParaRPr lang="es-AR" sz="1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884" y="5913040"/>
            <a:ext cx="803391" cy="7037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56653" t="26119" r="38402" b="66222"/>
          <a:stretch/>
        </p:blipFill>
        <p:spPr>
          <a:xfrm>
            <a:off x="9806968" y="5913040"/>
            <a:ext cx="1799778" cy="70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0" name="Picture 2" descr="https://www.argentina.gob.ar/sites/default/files/sectores-con-de-pb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"/>
          <a:stretch/>
        </p:blipFill>
        <p:spPr bwMode="auto">
          <a:xfrm>
            <a:off x="838200" y="968698"/>
            <a:ext cx="9605710" cy="520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iángulo isósceles 3"/>
          <p:cNvSpPr/>
          <p:nvPr/>
        </p:nvSpPr>
        <p:spPr>
          <a:xfrm rot="5400000">
            <a:off x="1822450" y="4044950"/>
            <a:ext cx="273050" cy="48895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112241" y="5891208"/>
            <a:ext cx="3598289" cy="28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dirty="0" smtClean="0"/>
              <a:t>Fuente IIE en base a </a:t>
            </a:r>
            <a:r>
              <a:rPr lang="es-ES" sz="1200" dirty="0" err="1" smtClean="0"/>
              <a:t>Indec</a:t>
            </a:r>
            <a:r>
              <a:rPr lang="es-ES" sz="1200" dirty="0" smtClean="0"/>
              <a:t> y Grupo Construya</a:t>
            </a:r>
            <a:endParaRPr lang="es-AR" sz="1200" dirty="0"/>
          </a:p>
        </p:txBody>
      </p:sp>
      <p:sp>
        <p:nvSpPr>
          <p:cNvPr id="7" name="Rectángulo 6"/>
          <p:cNvSpPr/>
          <p:nvPr/>
        </p:nvSpPr>
        <p:spPr>
          <a:xfrm>
            <a:off x="9374650" y="6176963"/>
            <a:ext cx="18478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b="0" i="0" dirty="0" smtClean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 ISAC</a:t>
            </a:r>
            <a:r>
              <a:rPr lang="es-ES" sz="1100" dirty="0" smtClean="0">
                <a:solidFill>
                  <a:srgbClr val="666666"/>
                </a:solidFill>
                <a:latin typeface="arial" panose="020B0604020202020204" pitchFamily="34" charset="0"/>
              </a:rPr>
              <a:t>/ </a:t>
            </a:r>
            <a:r>
              <a:rPr lang="es-ES" sz="1100" dirty="0" err="1" smtClean="0">
                <a:solidFill>
                  <a:srgbClr val="666666"/>
                </a:solidFill>
                <a:latin typeface="arial" panose="020B0604020202020204" pitchFamily="34" charset="0"/>
              </a:rPr>
              <a:t>Indice</a:t>
            </a:r>
            <a:r>
              <a:rPr lang="es-ES" sz="1100" dirty="0" smtClean="0">
                <a:solidFill>
                  <a:srgbClr val="666666"/>
                </a:solidFill>
                <a:latin typeface="arial" panose="020B0604020202020204" pitchFamily="34" charset="0"/>
              </a:rPr>
              <a:t> Construya</a:t>
            </a:r>
            <a:r>
              <a:rPr lang="es-ES" sz="1100" b="0" i="0" dirty="0" smtClean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 </a:t>
            </a:r>
            <a:endParaRPr lang="es-ES" sz="1100" b="0" i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413" y="243695"/>
            <a:ext cx="10691387" cy="701675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Participación de la Construcción /PBI</a:t>
            </a:r>
            <a:endParaRPr lang="es-AR" sz="3600" b="1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354320"/>
              </p:ext>
            </p:extLst>
          </p:nvPr>
        </p:nvGraphicFramePr>
        <p:xfrm>
          <a:off x="2659380" y="1155203"/>
          <a:ext cx="6751320" cy="396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8221980" y="1933395"/>
            <a:ext cx="502920" cy="26822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/>
          <p:cNvSpPr/>
          <p:nvPr/>
        </p:nvSpPr>
        <p:spPr>
          <a:xfrm>
            <a:off x="5021580" y="3015435"/>
            <a:ext cx="533400" cy="16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/>
          <p:cNvSpPr/>
          <p:nvPr/>
        </p:nvSpPr>
        <p:spPr>
          <a:xfrm>
            <a:off x="3436620" y="3320235"/>
            <a:ext cx="533400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/>
          <p:cNvSpPr txBox="1"/>
          <p:nvPr/>
        </p:nvSpPr>
        <p:spPr>
          <a:xfrm>
            <a:off x="8168454" y="1611112"/>
            <a:ext cx="6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8,0%</a:t>
            </a:r>
            <a:endParaRPr lang="es-AR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598734" y="1980444"/>
            <a:ext cx="6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6,9%</a:t>
            </a:r>
            <a:endParaRPr lang="es-AR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055140" y="2684679"/>
            <a:ext cx="6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4,8%</a:t>
            </a:r>
            <a:endParaRPr lang="es-AR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413574" y="2961678"/>
            <a:ext cx="65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  <a:r>
              <a:rPr lang="es-ES" dirty="0" smtClean="0"/>
              <a:t>,9%</a:t>
            </a:r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2871253" y="4615635"/>
            <a:ext cx="1616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2018</a:t>
            </a:r>
          </a:p>
          <a:p>
            <a:pPr algn="ctr"/>
            <a:r>
              <a:rPr lang="es-ES" dirty="0" smtClean="0"/>
              <a:t>Argentina</a:t>
            </a:r>
            <a:endParaRPr lang="es-AR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479816" y="4621134"/>
            <a:ext cx="1616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2018</a:t>
            </a:r>
          </a:p>
          <a:p>
            <a:pPr algn="ctr"/>
            <a:r>
              <a:rPr lang="es-ES" dirty="0" smtClean="0"/>
              <a:t>Chile</a:t>
            </a:r>
            <a:endParaRPr lang="es-AR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095257" y="4615634"/>
            <a:ext cx="1616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2022</a:t>
            </a:r>
          </a:p>
          <a:p>
            <a:pPr algn="ctr"/>
            <a:r>
              <a:rPr lang="es-ES" dirty="0" smtClean="0"/>
              <a:t>Brasil</a:t>
            </a:r>
            <a:endParaRPr lang="es-AR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664976" y="4651909"/>
            <a:ext cx="1616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2021</a:t>
            </a:r>
          </a:p>
          <a:p>
            <a:pPr algn="ctr"/>
            <a:r>
              <a:rPr lang="es-ES" dirty="0" smtClean="0"/>
              <a:t>Paraguay</a:t>
            </a:r>
            <a:endParaRPr lang="es-AR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740" y="-44005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Participación Construcción PBI en países LAC</a:t>
            </a:r>
            <a:endParaRPr lang="es-AR" sz="3600" b="1" dirty="0">
              <a:solidFill>
                <a:schemeClr val="bg1"/>
              </a:solidFill>
            </a:endParaRPr>
          </a:p>
        </p:txBody>
      </p:sp>
      <p:sp>
        <p:nvSpPr>
          <p:cNvPr id="18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277086"/>
              </p:ext>
            </p:extLst>
          </p:nvPr>
        </p:nvGraphicFramePr>
        <p:xfrm>
          <a:off x="335360" y="963588"/>
          <a:ext cx="10657183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8201" y="5735750"/>
            <a:ext cx="10115799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La construcción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susceptible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a los movimientos  de la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macroeconomía</a:t>
            </a:r>
          </a:p>
          <a:p>
            <a:pPr algn="just"/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Cuando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el PBI desciende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considerablemente,  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el ISAC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lo hace con proporciones mas abruptas </a:t>
            </a:r>
            <a:endParaRPr lang="es-E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Lo notamos caídas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de los años  1995/1997/2002/2003/2016/2020. </a:t>
            </a:r>
            <a:endParaRPr lang="es-A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Diagnostico Estratégico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679349" y="4300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41715" y="422924"/>
            <a:ext cx="9415872" cy="576064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bg1"/>
                </a:solidFill>
              </a:rPr>
              <a:t>Impacto en </a:t>
            </a:r>
            <a:r>
              <a:rPr lang="es-ES" sz="2800" b="1" dirty="0">
                <a:solidFill>
                  <a:schemeClr val="bg1"/>
                </a:solidFill>
              </a:rPr>
              <a:t>la construcción y el mercado inmobiliario</a:t>
            </a:r>
            <a:endParaRPr lang="es-AR" sz="2800" b="1" dirty="0">
              <a:solidFill>
                <a:schemeClr val="bg1"/>
              </a:solidFill>
            </a:endParaRP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25558" y="2104550"/>
            <a:ext cx="10207826" cy="4182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000" u="sng" dirty="0">
                <a:solidFill>
                  <a:schemeClr val="tx2">
                    <a:lumMod val="75000"/>
                  </a:schemeClr>
                </a:solidFill>
              </a:rPr>
              <a:t>Etapa 1</a:t>
            </a:r>
            <a:r>
              <a:rPr lang="es-AR" sz="2000" dirty="0">
                <a:solidFill>
                  <a:schemeClr val="tx2">
                    <a:lumMod val="75000"/>
                  </a:schemeClr>
                </a:solidFill>
              </a:rPr>
              <a:t>: diagnóstico</a:t>
            </a:r>
          </a:p>
          <a:p>
            <a:pPr marL="0" indent="0">
              <a:buNone/>
            </a:pPr>
            <a:r>
              <a:rPr lang="es-AR" sz="2000" dirty="0">
                <a:solidFill>
                  <a:schemeClr val="tx2">
                    <a:lumMod val="75000"/>
                  </a:schemeClr>
                </a:solidFill>
              </a:rPr>
              <a:t>Conocer las necesidades habitacionales del </a:t>
            </a:r>
            <a:r>
              <a:rPr lang="es-AR" sz="2000" dirty="0" smtClean="0">
                <a:solidFill>
                  <a:schemeClr val="tx2">
                    <a:lumMod val="75000"/>
                  </a:schemeClr>
                </a:solidFill>
              </a:rPr>
              <a:t>mercado. Estudio de Mercado</a:t>
            </a:r>
            <a:endParaRPr lang="es-A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AR" sz="2000" u="sng" dirty="0">
                <a:solidFill>
                  <a:schemeClr val="tx2">
                    <a:lumMod val="75000"/>
                  </a:schemeClr>
                </a:solidFill>
              </a:rPr>
              <a:t>Etapa 2</a:t>
            </a:r>
            <a:r>
              <a:rPr lang="es-AR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r>
              <a:rPr lang="es-AR" sz="2000" dirty="0">
                <a:solidFill>
                  <a:schemeClr val="tx2">
                    <a:lumMod val="75000"/>
                  </a:schemeClr>
                </a:solidFill>
              </a:rPr>
              <a:t>Elaborar una estrategia orientada al público al que deseamos llegar</a:t>
            </a:r>
          </a:p>
          <a:p>
            <a:pPr marL="0" indent="0">
              <a:buNone/>
            </a:pPr>
            <a:r>
              <a:rPr lang="es-AR" sz="2000" u="sng" dirty="0">
                <a:solidFill>
                  <a:schemeClr val="tx2">
                    <a:lumMod val="75000"/>
                  </a:schemeClr>
                </a:solidFill>
              </a:rPr>
              <a:t>Etapa 3</a:t>
            </a:r>
            <a:r>
              <a:rPr lang="es-AR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r>
              <a:rPr lang="es-AR" sz="2000" dirty="0">
                <a:solidFill>
                  <a:schemeClr val="tx2">
                    <a:lumMod val="75000"/>
                  </a:schemeClr>
                </a:solidFill>
              </a:rPr>
              <a:t>Construir marca a través de acciones directas con nuestro público</a:t>
            </a:r>
          </a:p>
          <a:p>
            <a:pPr marL="0" indent="0">
              <a:buNone/>
            </a:pPr>
            <a:r>
              <a:rPr lang="es-AR" sz="2000" u="sng" dirty="0">
                <a:solidFill>
                  <a:schemeClr val="tx2">
                    <a:lumMod val="75000"/>
                  </a:schemeClr>
                </a:solidFill>
              </a:rPr>
              <a:t>Etapa 4: </a:t>
            </a:r>
            <a:endParaRPr lang="es-AR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AR" sz="2000" dirty="0">
                <a:solidFill>
                  <a:schemeClr val="tx2">
                    <a:lumMod val="75000"/>
                  </a:schemeClr>
                </a:solidFill>
              </a:rPr>
              <a:t>Crear relaciones redituables con los clientes para resaltar el valor percibido de la marca  </a:t>
            </a:r>
          </a:p>
          <a:p>
            <a:pPr marL="0" indent="0">
              <a:buNone/>
            </a:pPr>
            <a:r>
              <a:rPr lang="es-AR" sz="2000" u="sng" dirty="0">
                <a:solidFill>
                  <a:schemeClr val="tx2">
                    <a:lumMod val="75000"/>
                  </a:schemeClr>
                </a:solidFill>
              </a:rPr>
              <a:t>Etapa 5: </a:t>
            </a:r>
            <a:endParaRPr lang="es-AR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AR" sz="2000" dirty="0">
                <a:solidFill>
                  <a:schemeClr val="tx2">
                    <a:lumMod val="75000"/>
                  </a:schemeClr>
                </a:solidFill>
              </a:rPr>
              <a:t>Obtener beneficios a largo pazo a partir de los vínculos con </a:t>
            </a:r>
            <a:r>
              <a:rPr lang="es-AR" sz="2000" dirty="0" smtClean="0">
                <a:solidFill>
                  <a:schemeClr val="tx2">
                    <a:lumMod val="75000"/>
                  </a:schemeClr>
                </a:solidFill>
              </a:rPr>
              <a:t>los </a:t>
            </a:r>
            <a:r>
              <a:rPr lang="es-AR" sz="2000" dirty="0">
                <a:solidFill>
                  <a:schemeClr val="tx2">
                    <a:lumMod val="75000"/>
                  </a:schemeClr>
                </a:solidFill>
              </a:rPr>
              <a:t>clientes</a:t>
            </a:r>
            <a:endParaRPr lang="es-A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82769" y="1371415"/>
            <a:ext cx="4320480" cy="512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1"/>
                </a:solidFill>
              </a:rPr>
              <a:t>Diseño de Estrategias</a:t>
            </a:r>
            <a:endParaRPr lang="es-AR" dirty="0">
              <a:solidFill>
                <a:schemeClr val="accent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Proceso de Marketing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839572" y="2116247"/>
            <a:ext cx="360040" cy="369332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/>
          <p:cNvSpPr txBox="1"/>
          <p:nvPr/>
        </p:nvSpPr>
        <p:spPr>
          <a:xfrm>
            <a:off x="839572" y="211267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839572" y="2912626"/>
            <a:ext cx="360040" cy="369332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CuadroTexto 10"/>
          <p:cNvSpPr txBox="1"/>
          <p:nvPr/>
        </p:nvSpPr>
        <p:spPr>
          <a:xfrm>
            <a:off x="839572" y="29090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2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39572" y="3722314"/>
            <a:ext cx="360040" cy="369332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/>
          <p:cNvSpPr txBox="1"/>
          <p:nvPr/>
        </p:nvSpPr>
        <p:spPr>
          <a:xfrm>
            <a:off x="839572" y="371873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3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833521" y="4524850"/>
            <a:ext cx="360040" cy="369332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CuadroTexto 14"/>
          <p:cNvSpPr txBox="1"/>
          <p:nvPr/>
        </p:nvSpPr>
        <p:spPr>
          <a:xfrm>
            <a:off x="833521" y="452127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4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836547" y="5324805"/>
            <a:ext cx="360040" cy="369332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CuadroTexto 16"/>
          <p:cNvSpPr txBox="1"/>
          <p:nvPr/>
        </p:nvSpPr>
        <p:spPr>
          <a:xfrm>
            <a:off x="836547" y="532122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5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21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13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2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149" y="450176"/>
            <a:ext cx="8639503" cy="1093075"/>
          </a:xfrm>
        </p:spPr>
        <p:txBody>
          <a:bodyPr/>
          <a:lstStyle/>
          <a:p>
            <a:pPr algn="l"/>
            <a:r>
              <a:rPr lang="es-AR" b="1" dirty="0">
                <a:solidFill>
                  <a:schemeClr val="accent1"/>
                </a:solidFill>
              </a:rPr>
              <a:t>Presentación de la Marca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8105269" y="1360982"/>
            <a:ext cx="2334131" cy="2309318"/>
            <a:chOff x="8105269" y="1360982"/>
            <a:chExt cx="1569461" cy="1562100"/>
          </a:xfrm>
        </p:grpSpPr>
        <p:sp>
          <p:nvSpPr>
            <p:cNvPr id="9" name="Elipse 8"/>
            <p:cNvSpPr/>
            <p:nvPr/>
          </p:nvSpPr>
          <p:spPr>
            <a:xfrm>
              <a:off x="8105269" y="1360982"/>
              <a:ext cx="1569461" cy="1562100"/>
            </a:xfrm>
            <a:prstGeom prst="ellipse">
              <a:avLst/>
            </a:prstGeom>
            <a:solidFill>
              <a:srgbClr val="003366"/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" name="Rectángulo 10"/>
            <p:cNvSpPr/>
            <p:nvPr/>
          </p:nvSpPr>
          <p:spPr>
            <a:xfrm rot="19828723">
              <a:off x="8539208" y="1603169"/>
              <a:ext cx="489513" cy="1391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Rectángulo 11"/>
            <p:cNvSpPr/>
            <p:nvPr/>
          </p:nvSpPr>
          <p:spPr>
            <a:xfrm rot="14393795">
              <a:off x="8725735" y="1788477"/>
              <a:ext cx="776625" cy="13481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8358194" y="2424850"/>
              <a:ext cx="1101308" cy="102864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8320044" y="2195841"/>
              <a:ext cx="1267384" cy="229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VILLAGE VIVIENDAS</a:t>
              </a:r>
              <a:endParaRPr lang="es-A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tángulo 14"/>
          <p:cNvSpPr/>
          <p:nvPr/>
        </p:nvSpPr>
        <p:spPr>
          <a:xfrm rot="18832974">
            <a:off x="6308170" y="3323689"/>
            <a:ext cx="441952" cy="13540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/>
          <p:cNvSpPr/>
          <p:nvPr/>
        </p:nvSpPr>
        <p:spPr>
          <a:xfrm rot="13518258">
            <a:off x="6536658" y="3331986"/>
            <a:ext cx="462598" cy="11880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CuadroTexto 16"/>
          <p:cNvSpPr txBox="1"/>
          <p:nvPr/>
        </p:nvSpPr>
        <p:spPr>
          <a:xfrm>
            <a:off x="1046689" y="1423489"/>
            <a:ext cx="497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 marca representa:</a:t>
            </a:r>
            <a:endParaRPr lang="es-A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94665" y="2667136"/>
            <a:ext cx="4363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Solidez de una vivienda, a partir de una base</a:t>
            </a:r>
            <a:endParaRPr lang="es-A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87043" y="3849669"/>
            <a:ext cx="3993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Durabilidad en el tiempo y sostenibilidad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448124" y="2851802"/>
            <a:ext cx="633046" cy="123093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/>
          <p:cNvSpPr/>
          <p:nvPr/>
        </p:nvSpPr>
        <p:spPr>
          <a:xfrm>
            <a:off x="807520" y="3082412"/>
            <a:ext cx="3429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Imagen subyacente en el colectivo </a:t>
            </a:r>
            <a:b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imaginario  (triangulo)</a:t>
            </a:r>
            <a:endParaRPr lang="es-A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 rot="18832974">
            <a:off x="5429123" y="3360226"/>
            <a:ext cx="441952" cy="13540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ectángulo 22"/>
          <p:cNvSpPr/>
          <p:nvPr/>
        </p:nvSpPr>
        <p:spPr>
          <a:xfrm rot="13518258">
            <a:off x="5657611" y="3368523"/>
            <a:ext cx="462598" cy="11880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Elipse 23"/>
          <p:cNvSpPr/>
          <p:nvPr/>
        </p:nvSpPr>
        <p:spPr>
          <a:xfrm>
            <a:off x="5437145" y="3880959"/>
            <a:ext cx="838200" cy="815355"/>
          </a:xfrm>
          <a:prstGeom prst="ellipse">
            <a:avLst/>
          </a:prstGeom>
          <a:solidFill>
            <a:schemeClr val="bg1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ctángulo 24"/>
          <p:cNvSpPr/>
          <p:nvPr/>
        </p:nvSpPr>
        <p:spPr>
          <a:xfrm>
            <a:off x="850640" y="5170901"/>
            <a:ext cx="5260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Verde representa el medio ambiente y sustentabilidad</a:t>
            </a:r>
          </a:p>
          <a:p>
            <a:pPr algn="l"/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Naranja Arcilla , representa el color de la tierra </a:t>
            </a:r>
            <a:endParaRPr lang="es-A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807520" y="4140953"/>
            <a:ext cx="4702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ambiental, sustentabilidad ( el circulo) </a:t>
            </a:r>
            <a:endParaRPr lang="es-A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039724" y="2202659"/>
            <a:ext cx="179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Lenguaje formal:</a:t>
            </a:r>
            <a:endParaRPr lang="es-A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046689" y="4723867"/>
            <a:ext cx="21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Selección de colores:</a:t>
            </a:r>
            <a:endParaRPr lang="es-A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90" y="4309865"/>
            <a:ext cx="3685844" cy="2073287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10534283" y="5471764"/>
            <a:ext cx="1111311" cy="1080000"/>
            <a:chOff x="8105269" y="1360982"/>
            <a:chExt cx="1614962" cy="1562100"/>
          </a:xfrm>
        </p:grpSpPr>
        <p:sp>
          <p:nvSpPr>
            <p:cNvPr id="32" name="Elipse 31"/>
            <p:cNvSpPr/>
            <p:nvPr/>
          </p:nvSpPr>
          <p:spPr>
            <a:xfrm>
              <a:off x="8105269" y="1360982"/>
              <a:ext cx="1569461" cy="1562100"/>
            </a:xfrm>
            <a:prstGeom prst="ellipse">
              <a:avLst/>
            </a:prstGeom>
            <a:solidFill>
              <a:srgbClr val="003366"/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Rectángulo 32"/>
            <p:cNvSpPr/>
            <p:nvPr/>
          </p:nvSpPr>
          <p:spPr>
            <a:xfrm rot="19828723">
              <a:off x="8539208" y="1603169"/>
              <a:ext cx="489513" cy="1391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4" name="Rectángulo 33"/>
            <p:cNvSpPr/>
            <p:nvPr/>
          </p:nvSpPr>
          <p:spPr>
            <a:xfrm rot="14393795">
              <a:off x="8725735" y="1788477"/>
              <a:ext cx="776625" cy="13481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8358194" y="2424850"/>
              <a:ext cx="1101308" cy="102864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8170964" y="2172737"/>
              <a:ext cx="1549267" cy="311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VILLAGE VIVIENDAS</a:t>
              </a:r>
              <a:endParaRPr lang="es-AR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3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59444" y="2407984"/>
            <a:ext cx="4577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Gestiones y Aprobaciones Municipales</a:t>
            </a:r>
            <a:endParaRPr lang="es-ES" sz="1400" dirty="0"/>
          </a:p>
        </p:txBody>
      </p:sp>
      <p:sp>
        <p:nvSpPr>
          <p:cNvPr id="28" name="Rectángulo 27"/>
          <p:cNvSpPr/>
          <p:nvPr/>
        </p:nvSpPr>
        <p:spPr>
          <a:xfrm>
            <a:off x="6204806" y="1730917"/>
            <a:ext cx="1198766" cy="2605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Rectángulo 28"/>
          <p:cNvSpPr/>
          <p:nvPr/>
        </p:nvSpPr>
        <p:spPr>
          <a:xfrm>
            <a:off x="7416571" y="1730917"/>
            <a:ext cx="1198766" cy="2605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Rectángulo 29"/>
          <p:cNvSpPr/>
          <p:nvPr/>
        </p:nvSpPr>
        <p:spPr>
          <a:xfrm>
            <a:off x="8628336" y="1730917"/>
            <a:ext cx="1096536" cy="2605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Rectángulo 31"/>
          <p:cNvSpPr/>
          <p:nvPr/>
        </p:nvSpPr>
        <p:spPr>
          <a:xfrm>
            <a:off x="8604173" y="2011369"/>
            <a:ext cx="550115" cy="271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Rectángulo 32"/>
          <p:cNvSpPr/>
          <p:nvPr/>
        </p:nvSpPr>
        <p:spPr>
          <a:xfrm>
            <a:off x="5108270" y="1740818"/>
            <a:ext cx="1096536" cy="2605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Rectángulo 33"/>
          <p:cNvSpPr/>
          <p:nvPr/>
        </p:nvSpPr>
        <p:spPr>
          <a:xfrm>
            <a:off x="9773196" y="1730918"/>
            <a:ext cx="1061211" cy="2605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CuadroTexto 23"/>
          <p:cNvSpPr txBox="1"/>
          <p:nvPr/>
        </p:nvSpPr>
        <p:spPr>
          <a:xfrm>
            <a:off x="8881922" y="1704486"/>
            <a:ext cx="680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AÑO 4</a:t>
            </a:r>
            <a:endParaRPr lang="es-AR" sz="12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7771563" y="1704486"/>
            <a:ext cx="752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AÑO 3</a:t>
            </a:r>
            <a:endParaRPr lang="es-AR" sz="12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6586226" y="1704480"/>
            <a:ext cx="726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AÑO 2</a:t>
            </a:r>
            <a:endParaRPr lang="es-AR" sz="12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5341207" y="1706944"/>
            <a:ext cx="652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AÑO 1</a:t>
            </a:r>
            <a:endParaRPr lang="es-AR" sz="12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5117320" y="2014168"/>
            <a:ext cx="556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1Sem</a:t>
            </a:r>
            <a:endParaRPr lang="es-AR" sz="1200" dirty="0"/>
          </a:p>
        </p:txBody>
      </p:sp>
      <p:sp>
        <p:nvSpPr>
          <p:cNvPr id="43" name="CuadroTexto 42"/>
          <p:cNvSpPr txBox="1"/>
          <p:nvPr/>
        </p:nvSpPr>
        <p:spPr>
          <a:xfrm>
            <a:off x="10050326" y="1712952"/>
            <a:ext cx="680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AÑO 5</a:t>
            </a:r>
            <a:endParaRPr lang="es-AR" sz="1200" dirty="0"/>
          </a:p>
        </p:txBody>
      </p:sp>
      <p:sp>
        <p:nvSpPr>
          <p:cNvPr id="44" name="Título 1"/>
          <p:cNvSpPr txBox="1">
            <a:spLocks/>
          </p:cNvSpPr>
          <p:nvPr/>
        </p:nvSpPr>
        <p:spPr>
          <a:xfrm>
            <a:off x="637598" y="4693853"/>
            <a:ext cx="10268501" cy="353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CRONOGRAMA DEL PROCESO</a:t>
            </a:r>
            <a:endParaRPr lang="es-A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Proceso de Producción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543657" y="3029742"/>
            <a:ext cx="4577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Infraestructura cloaca y agua </a:t>
            </a:r>
            <a:r>
              <a:rPr lang="es-ES" sz="1400" dirty="0" err="1" smtClean="0"/>
              <a:t>Aysam</a:t>
            </a:r>
            <a:endParaRPr lang="es-ES" sz="1400" dirty="0"/>
          </a:p>
        </p:txBody>
      </p:sp>
      <p:sp>
        <p:nvSpPr>
          <p:cNvPr id="49" name="CuadroTexto 48"/>
          <p:cNvSpPr txBox="1"/>
          <p:nvPr/>
        </p:nvSpPr>
        <p:spPr>
          <a:xfrm>
            <a:off x="536221" y="2714832"/>
            <a:ext cx="4577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Gestiones Prestadoras servicios </a:t>
            </a:r>
            <a:r>
              <a:rPr lang="es-ES" sz="1400" dirty="0" err="1" smtClean="0"/>
              <a:t>Aysam</a:t>
            </a:r>
            <a:r>
              <a:rPr lang="es-ES" sz="1400" dirty="0" smtClean="0"/>
              <a:t> </a:t>
            </a:r>
            <a:r>
              <a:rPr lang="es-ES" sz="1400" dirty="0" err="1" smtClean="0"/>
              <a:t>Edemsa</a:t>
            </a:r>
            <a:r>
              <a:rPr lang="es-ES" sz="1400" dirty="0" smtClean="0"/>
              <a:t> </a:t>
            </a:r>
            <a:r>
              <a:rPr lang="es-ES" sz="1400" dirty="0" err="1" smtClean="0"/>
              <a:t>Ecogas</a:t>
            </a:r>
            <a:endParaRPr lang="es-ES" sz="1400" dirty="0"/>
          </a:p>
        </p:txBody>
      </p:sp>
      <p:sp>
        <p:nvSpPr>
          <p:cNvPr id="50" name="CuadroTexto 49"/>
          <p:cNvSpPr txBox="1"/>
          <p:nvPr/>
        </p:nvSpPr>
        <p:spPr>
          <a:xfrm>
            <a:off x="526949" y="3371393"/>
            <a:ext cx="4577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Urbanización loteo inicio/terminación</a:t>
            </a:r>
            <a:endParaRPr lang="es-ES" sz="1400" dirty="0"/>
          </a:p>
        </p:txBody>
      </p:sp>
      <p:cxnSp>
        <p:nvCxnSpPr>
          <p:cNvPr id="55" name="Conector recto 54"/>
          <p:cNvCxnSpPr/>
          <p:nvPr/>
        </p:nvCxnSpPr>
        <p:spPr>
          <a:xfrm flipH="1">
            <a:off x="5100255" y="1730917"/>
            <a:ext cx="4279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ángulo 55"/>
          <p:cNvSpPr/>
          <p:nvPr/>
        </p:nvSpPr>
        <p:spPr>
          <a:xfrm>
            <a:off x="5121242" y="2508495"/>
            <a:ext cx="1106768" cy="883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7" name="Rectángulo 56"/>
          <p:cNvSpPr/>
          <p:nvPr/>
        </p:nvSpPr>
        <p:spPr>
          <a:xfrm>
            <a:off x="5104534" y="2849292"/>
            <a:ext cx="1116518" cy="704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Rectángulo 58"/>
          <p:cNvSpPr/>
          <p:nvPr/>
        </p:nvSpPr>
        <p:spPr>
          <a:xfrm>
            <a:off x="5100254" y="3189751"/>
            <a:ext cx="1132521" cy="788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Rectángulo 59"/>
          <p:cNvSpPr/>
          <p:nvPr/>
        </p:nvSpPr>
        <p:spPr>
          <a:xfrm>
            <a:off x="5687606" y="3484810"/>
            <a:ext cx="2083958" cy="780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Rectángulo 60"/>
          <p:cNvSpPr/>
          <p:nvPr/>
        </p:nvSpPr>
        <p:spPr>
          <a:xfrm>
            <a:off x="9154288" y="2011369"/>
            <a:ext cx="550115" cy="271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Rectángulo 61"/>
          <p:cNvSpPr/>
          <p:nvPr/>
        </p:nvSpPr>
        <p:spPr>
          <a:xfrm>
            <a:off x="9756741" y="2009825"/>
            <a:ext cx="550115" cy="271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Rectángulo 62"/>
          <p:cNvSpPr/>
          <p:nvPr/>
        </p:nvSpPr>
        <p:spPr>
          <a:xfrm>
            <a:off x="10295970" y="2009825"/>
            <a:ext cx="550115" cy="271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Rectángulo 63"/>
          <p:cNvSpPr/>
          <p:nvPr/>
        </p:nvSpPr>
        <p:spPr>
          <a:xfrm>
            <a:off x="5104534" y="2022272"/>
            <a:ext cx="550115" cy="271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Rectángulo 64"/>
          <p:cNvSpPr/>
          <p:nvPr/>
        </p:nvSpPr>
        <p:spPr>
          <a:xfrm>
            <a:off x="5654649" y="2022272"/>
            <a:ext cx="550115" cy="271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Rectángulo 65"/>
          <p:cNvSpPr/>
          <p:nvPr/>
        </p:nvSpPr>
        <p:spPr>
          <a:xfrm>
            <a:off x="7420342" y="2009825"/>
            <a:ext cx="550115" cy="271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Rectángulo 66"/>
          <p:cNvSpPr/>
          <p:nvPr/>
        </p:nvSpPr>
        <p:spPr>
          <a:xfrm>
            <a:off x="7970457" y="2009825"/>
            <a:ext cx="550115" cy="271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" name="Rectángulo 67"/>
          <p:cNvSpPr/>
          <p:nvPr/>
        </p:nvSpPr>
        <p:spPr>
          <a:xfrm>
            <a:off x="6247397" y="2022171"/>
            <a:ext cx="550115" cy="271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" name="Rectángulo 68"/>
          <p:cNvSpPr/>
          <p:nvPr/>
        </p:nvSpPr>
        <p:spPr>
          <a:xfrm>
            <a:off x="6797512" y="2022171"/>
            <a:ext cx="550115" cy="271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" name="CuadroTexto 69"/>
          <p:cNvSpPr txBox="1"/>
          <p:nvPr/>
        </p:nvSpPr>
        <p:spPr>
          <a:xfrm>
            <a:off x="5645842" y="2014167"/>
            <a:ext cx="57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2Sem</a:t>
            </a:r>
            <a:endParaRPr lang="es-AR" sz="1200" dirty="0"/>
          </a:p>
        </p:txBody>
      </p:sp>
      <p:sp>
        <p:nvSpPr>
          <p:cNvPr id="71" name="CuadroTexto 70"/>
          <p:cNvSpPr txBox="1"/>
          <p:nvPr/>
        </p:nvSpPr>
        <p:spPr>
          <a:xfrm>
            <a:off x="6275252" y="2006194"/>
            <a:ext cx="556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1Sem</a:t>
            </a:r>
            <a:endParaRPr lang="es-AR" sz="1200" dirty="0"/>
          </a:p>
        </p:txBody>
      </p:sp>
      <p:sp>
        <p:nvSpPr>
          <p:cNvPr id="72" name="CuadroTexto 71"/>
          <p:cNvSpPr txBox="1"/>
          <p:nvPr/>
        </p:nvSpPr>
        <p:spPr>
          <a:xfrm>
            <a:off x="6803774" y="2006193"/>
            <a:ext cx="57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2Sem</a:t>
            </a:r>
            <a:endParaRPr lang="es-AR" sz="1200" dirty="0"/>
          </a:p>
        </p:txBody>
      </p:sp>
      <p:sp>
        <p:nvSpPr>
          <p:cNvPr id="73" name="CuadroTexto 72"/>
          <p:cNvSpPr txBox="1"/>
          <p:nvPr/>
        </p:nvSpPr>
        <p:spPr>
          <a:xfrm>
            <a:off x="7432744" y="1997175"/>
            <a:ext cx="556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1Sem</a:t>
            </a:r>
            <a:endParaRPr lang="es-AR" sz="1200" dirty="0"/>
          </a:p>
        </p:txBody>
      </p:sp>
      <p:sp>
        <p:nvSpPr>
          <p:cNvPr id="74" name="CuadroTexto 73"/>
          <p:cNvSpPr txBox="1"/>
          <p:nvPr/>
        </p:nvSpPr>
        <p:spPr>
          <a:xfrm>
            <a:off x="7961266" y="1997174"/>
            <a:ext cx="57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2Sem</a:t>
            </a:r>
            <a:endParaRPr lang="es-AR" sz="1200" dirty="0"/>
          </a:p>
        </p:txBody>
      </p:sp>
      <p:sp>
        <p:nvSpPr>
          <p:cNvPr id="75" name="CuadroTexto 74"/>
          <p:cNvSpPr txBox="1"/>
          <p:nvPr/>
        </p:nvSpPr>
        <p:spPr>
          <a:xfrm>
            <a:off x="8590676" y="1989201"/>
            <a:ext cx="556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1Sem</a:t>
            </a:r>
            <a:endParaRPr lang="es-AR" sz="1200" dirty="0"/>
          </a:p>
        </p:txBody>
      </p:sp>
      <p:sp>
        <p:nvSpPr>
          <p:cNvPr id="76" name="CuadroTexto 75"/>
          <p:cNvSpPr txBox="1"/>
          <p:nvPr/>
        </p:nvSpPr>
        <p:spPr>
          <a:xfrm>
            <a:off x="9119198" y="1989200"/>
            <a:ext cx="57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2Sem</a:t>
            </a:r>
            <a:endParaRPr lang="es-AR" sz="1200" dirty="0"/>
          </a:p>
        </p:txBody>
      </p:sp>
      <p:sp>
        <p:nvSpPr>
          <p:cNvPr id="77" name="CuadroTexto 76"/>
          <p:cNvSpPr txBox="1"/>
          <p:nvPr/>
        </p:nvSpPr>
        <p:spPr>
          <a:xfrm>
            <a:off x="9802367" y="1989200"/>
            <a:ext cx="556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1Sem</a:t>
            </a:r>
            <a:endParaRPr lang="es-AR" sz="1200" dirty="0"/>
          </a:p>
        </p:txBody>
      </p:sp>
      <p:sp>
        <p:nvSpPr>
          <p:cNvPr id="78" name="CuadroTexto 77"/>
          <p:cNvSpPr txBox="1"/>
          <p:nvPr/>
        </p:nvSpPr>
        <p:spPr>
          <a:xfrm>
            <a:off x="10330889" y="1989199"/>
            <a:ext cx="57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2Sem</a:t>
            </a:r>
            <a:endParaRPr lang="es-AR" sz="1200" dirty="0"/>
          </a:p>
        </p:txBody>
      </p:sp>
      <p:sp>
        <p:nvSpPr>
          <p:cNvPr id="79" name="CuadroTexto 78"/>
          <p:cNvSpPr txBox="1"/>
          <p:nvPr/>
        </p:nvSpPr>
        <p:spPr>
          <a:xfrm>
            <a:off x="543657" y="3677044"/>
            <a:ext cx="4577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Viviendas inicio construcción </a:t>
            </a:r>
            <a:endParaRPr lang="es-ES" sz="1400" dirty="0"/>
          </a:p>
        </p:txBody>
      </p:sp>
      <p:sp>
        <p:nvSpPr>
          <p:cNvPr id="80" name="Rectángulo 79"/>
          <p:cNvSpPr/>
          <p:nvPr/>
        </p:nvSpPr>
        <p:spPr>
          <a:xfrm>
            <a:off x="6458505" y="3801481"/>
            <a:ext cx="2239884" cy="89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1" name="Rectángulo 80"/>
          <p:cNvSpPr/>
          <p:nvPr/>
        </p:nvSpPr>
        <p:spPr>
          <a:xfrm>
            <a:off x="7254399" y="4104074"/>
            <a:ext cx="2502342" cy="758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3" name="CuadroTexto 82"/>
          <p:cNvSpPr txBox="1"/>
          <p:nvPr/>
        </p:nvSpPr>
        <p:spPr>
          <a:xfrm>
            <a:off x="559444" y="3949146"/>
            <a:ext cx="4577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Duplex</a:t>
            </a:r>
            <a:r>
              <a:rPr lang="es-ES" sz="1400" dirty="0" smtClean="0"/>
              <a:t> PH inicio construcción </a:t>
            </a:r>
            <a:endParaRPr lang="es-ES" sz="1400" dirty="0"/>
          </a:p>
        </p:txBody>
      </p:sp>
      <p:cxnSp>
        <p:nvCxnSpPr>
          <p:cNvPr id="85" name="Conector recto 84"/>
          <p:cNvCxnSpPr/>
          <p:nvPr/>
        </p:nvCxnSpPr>
        <p:spPr>
          <a:xfrm>
            <a:off x="6214290" y="1730917"/>
            <a:ext cx="10887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/>
          <p:cNvCxnSpPr/>
          <p:nvPr/>
        </p:nvCxnSpPr>
        <p:spPr>
          <a:xfrm>
            <a:off x="7423175" y="1778348"/>
            <a:ext cx="10887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/>
          <p:cNvCxnSpPr/>
          <p:nvPr/>
        </p:nvCxnSpPr>
        <p:spPr>
          <a:xfrm>
            <a:off x="8624461" y="1813004"/>
            <a:ext cx="10887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/>
          <p:cNvCxnSpPr/>
          <p:nvPr/>
        </p:nvCxnSpPr>
        <p:spPr>
          <a:xfrm>
            <a:off x="10844704" y="1795756"/>
            <a:ext cx="10887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/>
          <p:cNvCxnSpPr/>
          <p:nvPr/>
        </p:nvCxnSpPr>
        <p:spPr>
          <a:xfrm>
            <a:off x="9731445" y="1727931"/>
            <a:ext cx="10887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/>
          <p:cNvCxnSpPr/>
          <p:nvPr/>
        </p:nvCxnSpPr>
        <p:spPr>
          <a:xfrm flipH="1">
            <a:off x="5650585" y="2010316"/>
            <a:ext cx="4279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92"/>
          <p:cNvCxnSpPr/>
          <p:nvPr/>
        </p:nvCxnSpPr>
        <p:spPr>
          <a:xfrm>
            <a:off x="6764620" y="2010316"/>
            <a:ext cx="10887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93"/>
          <p:cNvCxnSpPr/>
          <p:nvPr/>
        </p:nvCxnSpPr>
        <p:spPr>
          <a:xfrm>
            <a:off x="7973505" y="2057747"/>
            <a:ext cx="10887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94"/>
          <p:cNvCxnSpPr/>
          <p:nvPr/>
        </p:nvCxnSpPr>
        <p:spPr>
          <a:xfrm>
            <a:off x="9174791" y="2092403"/>
            <a:ext cx="10887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/>
          <p:cNvCxnSpPr/>
          <p:nvPr/>
        </p:nvCxnSpPr>
        <p:spPr>
          <a:xfrm>
            <a:off x="10281775" y="2007330"/>
            <a:ext cx="10887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15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52EB6A2A-5427-DE0B-763C-46FF1D7AE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58" y="910990"/>
            <a:ext cx="10950671" cy="5714488"/>
          </a:xfrm>
          <a:prstGeom prst="rect">
            <a:avLst/>
          </a:prstGeom>
        </p:spPr>
      </p:pic>
      <p:sp>
        <p:nvSpPr>
          <p:cNvPr id="2" name="AutoShape 2" descr="blob:https://web.whatsapp.com/9455f258-fa3b-4892-b10a-ab77fabfd1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AutoShape 4" descr="blob:https://web.whatsapp.com/9455f258-fa3b-4892-b10a-ab77fabfd13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11304084" y="103065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s-A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874426" y="104877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s-A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998109" y="313345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s-A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161453" y="125630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s-A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150708" y="510932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s-A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798672" y="100812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s-A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930322" y="102027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s-A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7285293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Formulación de Estrategias- Lienzo CANVAS</a:t>
            </a:r>
            <a:endParaRPr lang="es-AR" sz="36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56459"/>
              </p:ext>
            </p:extLst>
          </p:nvPr>
        </p:nvGraphicFramePr>
        <p:xfrm>
          <a:off x="12333139" y="42936"/>
          <a:ext cx="2362200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57725855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3863259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007859301"/>
                    </a:ext>
                  </a:extLst>
                </a:gridCol>
              </a:tblGrid>
              <a:tr h="1676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FORMULACION DE ESTRATEGIAS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62151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CANVAS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854080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Segmentos de clientes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85341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Relación con clientes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44506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 dirty="0">
                          <a:effectLst/>
                        </a:rPr>
                        <a:t>Canales</a:t>
                      </a:r>
                      <a:endParaRPr lang="es-A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310494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Propuesta de valor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67842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Actividades claves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43627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Recursos claves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0008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Socios claves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44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Estructuras de costos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99151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Fuentes de ingresos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56642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 dirty="0">
                          <a:effectLst/>
                        </a:rPr>
                        <a:t>MATRIZ FODA</a:t>
                      </a:r>
                      <a:endParaRPr lang="es-A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407454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9369708" y="1794630"/>
            <a:ext cx="1992559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SEGMENTO s/Social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Familias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Parejas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Jóvenes</a:t>
            </a:r>
          </a:p>
          <a:p>
            <a:endParaRPr lang="es-ES" sz="1400" dirty="0" smtClean="0"/>
          </a:p>
          <a:p>
            <a:r>
              <a:rPr lang="es-ES" sz="1400" dirty="0" smtClean="0"/>
              <a:t>SEGMENTO s/Destino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Vivienda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PH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err="1" smtClean="0"/>
              <a:t>Duplex</a:t>
            </a:r>
            <a:endParaRPr lang="es-ES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400" dirty="0" smtClean="0"/>
          </a:p>
          <a:p>
            <a:endParaRPr lang="es-AR" sz="14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62661" y="1702715"/>
            <a:ext cx="1970352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Loteo y </a:t>
            </a:r>
            <a:r>
              <a:rPr lang="es-ES" sz="1400" dirty="0" err="1" smtClean="0"/>
              <a:t>amenities</a:t>
            </a:r>
            <a:endParaRPr lang="es-ES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Construcción y venta viviendas industrializadas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Personalizadas y ampliables a futuro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Sustentables y comprometidas con el MA.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Tiempo de entrega</a:t>
            </a:r>
            <a:endParaRPr lang="es-AR" sz="14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7286447" y="3613446"/>
            <a:ext cx="175155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Web Empresarial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Redes Sociales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Gestión Comercial directa</a:t>
            </a:r>
            <a:endParaRPr lang="es-AR" sz="14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286447" y="1702715"/>
            <a:ext cx="18734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200" dirty="0" smtClean="0"/>
              <a:t>Venta y financiación a clientes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200" dirty="0" smtClean="0"/>
              <a:t>Asistencia personal</a:t>
            </a:r>
          </a:p>
          <a:p>
            <a:pPr lvl="1"/>
            <a:r>
              <a:rPr lang="es-ES" sz="1200" dirty="0" smtClean="0"/>
              <a:t>1-Presencial</a:t>
            </a:r>
          </a:p>
          <a:p>
            <a:pPr lvl="1"/>
            <a:r>
              <a:rPr lang="es-ES" sz="1200" dirty="0" smtClean="0"/>
              <a:t>2-WhatsApp</a:t>
            </a:r>
          </a:p>
          <a:p>
            <a:pPr lvl="1"/>
            <a:r>
              <a:rPr lang="es-ES" sz="1200" dirty="0" smtClean="0"/>
              <a:t>3-Mail de empresa</a:t>
            </a:r>
            <a:endParaRPr lang="es-AR" sz="1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276884" y="5556022"/>
            <a:ext cx="374764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Venta de Lotes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Venta de Viviendas –PH – </a:t>
            </a:r>
            <a:r>
              <a:rPr lang="es-ES" sz="1600" dirty="0" err="1" smtClean="0"/>
              <a:t>Duplex</a:t>
            </a:r>
            <a:endParaRPr lang="es-E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Servicio de post-venta</a:t>
            </a:r>
            <a:endParaRPr lang="es-AR" sz="16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165895" y="3502790"/>
            <a:ext cx="175155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OBRA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200" dirty="0" smtClean="0"/>
              <a:t>Equipamiento y herramientas</a:t>
            </a:r>
          </a:p>
          <a:p>
            <a:r>
              <a:rPr lang="es-ES" sz="1200" dirty="0" smtClean="0"/>
              <a:t>COMERCIAL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200" dirty="0" smtClean="0"/>
              <a:t>Equipamiento informático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/>
              <a:t>Capital Humano</a:t>
            </a:r>
          </a:p>
          <a:p>
            <a:r>
              <a:rPr lang="es-ES" sz="1200" dirty="0" smtClean="0"/>
              <a:t>Insumos</a:t>
            </a:r>
            <a:endParaRPr lang="es-AR" sz="12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3101749" y="1419656"/>
            <a:ext cx="197035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Venta Directa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Venta con financiamiento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Venta online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Capital Humano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Construcción calidad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Pos-venta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796896" y="1704764"/>
            <a:ext cx="2214293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Proveedores de insumos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Proveedores de Equipamiento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Banco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err="1" smtClean="0"/>
              <a:t>ONGs</a:t>
            </a:r>
            <a:r>
              <a:rPr lang="es-ES" sz="1400" dirty="0" smtClean="0"/>
              <a:t>-Gremios-Mutuales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Inversionistas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400" dirty="0"/>
          </a:p>
          <a:p>
            <a:endParaRPr lang="es-AR" sz="14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703973" y="5432911"/>
            <a:ext cx="492384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Costos </a:t>
            </a:r>
            <a:r>
              <a:rPr lang="es-ES" sz="1600" dirty="0" err="1" smtClean="0"/>
              <a:t>Urbanizacion</a:t>
            </a:r>
            <a:r>
              <a:rPr lang="es-ES" sz="1600" dirty="0" smtClean="0"/>
              <a:t>, Costos viviendas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Costos de administración y gestión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Costos de comercialización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Costos sueldos personal</a:t>
            </a:r>
            <a:r>
              <a:rPr lang="es-AR" sz="1600" dirty="0" smtClean="0"/>
              <a:t>. </a:t>
            </a:r>
            <a:r>
              <a:rPr lang="es-ES" sz="1600" dirty="0" smtClean="0"/>
              <a:t>Costos Equipamiento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698771" y="510932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es-A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340877" y="330763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s-A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981114" y="981306"/>
            <a:ext cx="623893" cy="646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A5712A-FB8D-9F96-0777-9D3E723A8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897" y="1714966"/>
            <a:ext cx="7548517" cy="497243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20897" y="981307"/>
            <a:ext cx="3735659" cy="646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33755" y="981306"/>
            <a:ext cx="3735659" cy="646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 rot="16200000">
            <a:off x="1003304" y="2692775"/>
            <a:ext cx="2602391" cy="646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 rot="16200000">
            <a:off x="1159990" y="5196354"/>
            <a:ext cx="2289021" cy="646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88272" y="1181901"/>
            <a:ext cx="169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DEBILIDADES</a:t>
            </a: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709452" y="1190150"/>
            <a:ext cx="2030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FORTALEZAS</a:t>
            </a: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1250156" y="2752885"/>
            <a:ext cx="2109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OPORTUNIDADES</a:t>
            </a: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1312817" y="4992811"/>
            <a:ext cx="1983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AMENAZAS</a:t>
            </a: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918268" y="1275411"/>
            <a:ext cx="709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F.Ext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157370" y="953224"/>
            <a:ext cx="563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F.Int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1981114" y="981306"/>
            <a:ext cx="623893" cy="646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8315968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Matriz FODA para la Formulación de Estrategias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782841" y="2341631"/>
            <a:ext cx="3611769" cy="1708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 smtClean="0"/>
              <a:t>Acceso a la tierra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 smtClean="0"/>
              <a:t>Tiempos de ejecución de obra reducidos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 smtClean="0"/>
              <a:t>Financiamiento en $AR a sector C3/C2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 smtClean="0"/>
              <a:t>Apuntamos a segmento de viviendas pequeñas, adaptables personalizadas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535766" y="4957645"/>
            <a:ext cx="3705073" cy="160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Tiempo de ejecución de la Urbanización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Aprobación  del loteo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Ciclo de construcción recesivo, tener en cuenta la competitividad en el precio final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Sistema constructivo , no conocido por las personas, y más aún si su precio no es competitivo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741682" y="4957645"/>
            <a:ext cx="3705073" cy="160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Escaso financiamiento. Dependencia del mercado. Costo más alto de los últimos 20 años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Con financiamiento en el mercado , también aparecen bienes sustitutos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Ejecución efectiva y rápida, con variabilidad de costos de materiales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533755" y="2328266"/>
            <a:ext cx="3619896" cy="1708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 smtClean="0"/>
              <a:t>Escaso financiamiento , de no surgir prestamos hipotecarios, tenemos financiamiento propio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 smtClean="0"/>
              <a:t>Adaptación con los proyectos a necesidades del mercado </a:t>
            </a:r>
          </a:p>
        </p:txBody>
      </p:sp>
      <p:sp>
        <p:nvSpPr>
          <p:cNvPr id="22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17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75376" y="951552"/>
            <a:ext cx="8324302" cy="817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OPORTUNIDADES</a:t>
            </a:r>
          </a:p>
          <a:p>
            <a:pPr algn="l"/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Los Objetivos especificados , son los puntos donde el proyecto debe ser agresivo y cuidadoso según corresponda. Debe dar directrices de acción</a:t>
            </a:r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075376" y="2025485"/>
            <a:ext cx="5350183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AR"/>
            </a:defPPr>
            <a:lvl1pPr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La construcción como medio de inversión y </a:t>
            </a:r>
            <a:r>
              <a:rPr lang="es-ES" sz="2000" dirty="0" smtClean="0"/>
              <a:t>ahorro</a:t>
            </a:r>
            <a:endParaRPr lang="es-AR" sz="2000" dirty="0"/>
          </a:p>
        </p:txBody>
      </p:sp>
      <p:sp>
        <p:nvSpPr>
          <p:cNvPr id="8" name="Rectángulo 7"/>
          <p:cNvSpPr/>
          <p:nvPr/>
        </p:nvSpPr>
        <p:spPr>
          <a:xfrm>
            <a:off x="1066774" y="4474027"/>
            <a:ext cx="9974683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Costos de la construcción con  componentes poco vinculados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 las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comodities</a:t>
            </a:r>
            <a:endParaRPr lang="es-AR" sz="20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066774" y="4930893"/>
            <a:ext cx="10643756" cy="767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Crecer en Participación en el mercado, a partir de nuevos sistemas de financiamiento </a:t>
            </a:r>
            <a:endParaRPr lang="es-A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066774" y="5565967"/>
            <a:ext cx="10243861" cy="767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Prestamos Hipotecarios a partir de una significativa baja de la inflación</a:t>
            </a:r>
            <a:endParaRPr lang="es-A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1066774" y="2644985"/>
            <a:ext cx="794243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AR"/>
            </a:defPPr>
            <a:lvl1pPr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/>
              <a:t>Costo </a:t>
            </a:r>
            <a:r>
              <a:rPr lang="es-ES" sz="2000" dirty="0"/>
              <a:t>de construcción </a:t>
            </a:r>
            <a:r>
              <a:rPr lang="es-ES" sz="2000" dirty="0" smtClean="0"/>
              <a:t>USD , en este momento tema a tener como amenaza</a:t>
            </a:r>
            <a:endParaRPr lang="es-ES" sz="2000" dirty="0"/>
          </a:p>
        </p:txBody>
      </p:sp>
      <p:sp>
        <p:nvSpPr>
          <p:cNvPr id="18" name="Cheurón 17"/>
          <p:cNvSpPr/>
          <p:nvPr/>
        </p:nvSpPr>
        <p:spPr>
          <a:xfrm>
            <a:off x="629935" y="2171160"/>
            <a:ext cx="181670" cy="192065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9" name="Cheurón 18"/>
          <p:cNvSpPr/>
          <p:nvPr/>
        </p:nvSpPr>
        <p:spPr>
          <a:xfrm>
            <a:off x="629935" y="2751320"/>
            <a:ext cx="181670" cy="192065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0" name="Cheurón 19"/>
          <p:cNvSpPr/>
          <p:nvPr/>
        </p:nvSpPr>
        <p:spPr>
          <a:xfrm>
            <a:off x="629935" y="3387235"/>
            <a:ext cx="181670" cy="192065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1" name="Cheurón 20"/>
          <p:cNvSpPr/>
          <p:nvPr/>
        </p:nvSpPr>
        <p:spPr>
          <a:xfrm>
            <a:off x="629935" y="4000177"/>
            <a:ext cx="181670" cy="192065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" name="Cheurón 21"/>
          <p:cNvSpPr/>
          <p:nvPr/>
        </p:nvSpPr>
        <p:spPr>
          <a:xfrm>
            <a:off x="629935" y="4609722"/>
            <a:ext cx="181670" cy="192065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3" name="Cheurón 22"/>
          <p:cNvSpPr/>
          <p:nvPr/>
        </p:nvSpPr>
        <p:spPr>
          <a:xfrm>
            <a:off x="629935" y="5230421"/>
            <a:ext cx="181670" cy="192065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4" name="Cheurón 23"/>
          <p:cNvSpPr/>
          <p:nvPr/>
        </p:nvSpPr>
        <p:spPr>
          <a:xfrm>
            <a:off x="629935" y="5853898"/>
            <a:ext cx="181670" cy="192065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066774" y="3136851"/>
            <a:ext cx="9762811" cy="676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Sistemas Industrializados, disminución del riesgo, ejecución en el tiempo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1075376" y="3834057"/>
            <a:ext cx="9339064" cy="493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Validación de un proceso. 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8315968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Formulación de Estrategias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29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18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8315968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Planeación Operativa</a:t>
            </a:r>
            <a:endParaRPr lang="es-AR" sz="36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18304"/>
              </p:ext>
            </p:extLst>
          </p:nvPr>
        </p:nvGraphicFramePr>
        <p:xfrm>
          <a:off x="526948" y="1386861"/>
          <a:ext cx="4850594" cy="3840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399">
                  <a:extLst>
                    <a:ext uri="{9D8B030D-6E8A-4147-A177-3AD203B41FA5}">
                      <a16:colId xmlns:a16="http://schemas.microsoft.com/office/drawing/2014/main" val="3778178295"/>
                    </a:ext>
                  </a:extLst>
                </a:gridCol>
                <a:gridCol w="3159996">
                  <a:extLst>
                    <a:ext uri="{9D8B030D-6E8A-4147-A177-3AD203B41FA5}">
                      <a16:colId xmlns:a16="http://schemas.microsoft.com/office/drawing/2014/main" val="3492970009"/>
                    </a:ext>
                  </a:extLst>
                </a:gridCol>
                <a:gridCol w="1248199">
                  <a:extLst>
                    <a:ext uri="{9D8B030D-6E8A-4147-A177-3AD203B41FA5}">
                      <a16:colId xmlns:a16="http://schemas.microsoft.com/office/drawing/2014/main" val="759042102"/>
                    </a:ext>
                  </a:extLst>
                </a:gridCol>
              </a:tblGrid>
              <a:tr h="359915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u="none" strike="noStrike" dirty="0">
                          <a:effectLst/>
                        </a:rPr>
                        <a:t>1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400" b="1" u="none" strike="noStrike" dirty="0">
                          <a:effectLst/>
                        </a:rPr>
                        <a:t>TERRENO LOTES</a:t>
                      </a:r>
                      <a:endParaRPr lang="es-A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 dirty="0">
                          <a:effectLst/>
                        </a:rPr>
                        <a:t> 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915487"/>
                  </a:ext>
                </a:extLst>
              </a:tr>
              <a:tr h="324802">
                <a:tc>
                  <a:txBody>
                    <a:bodyPr/>
                    <a:lstStyle/>
                    <a:p>
                      <a:pPr algn="l" fontAlgn="b"/>
                      <a:endParaRPr lang="es-A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</a:rPr>
                        <a:t>Superficie Total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60.000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247997"/>
                  </a:ext>
                </a:extLst>
              </a:tr>
              <a:tr h="324802">
                <a:tc>
                  <a:txBody>
                    <a:bodyPr/>
                    <a:lstStyle/>
                    <a:p>
                      <a:pPr algn="l" fontAlgn="b"/>
                      <a:endParaRPr lang="es-A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</a:rPr>
                        <a:t>Valor m2 </a:t>
                      </a:r>
                      <a:r>
                        <a:rPr lang="es-AR" sz="1400" u="none" strike="noStrike" dirty="0" err="1">
                          <a:effectLst/>
                        </a:rPr>
                        <a:t>uds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6,70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59813"/>
                  </a:ext>
                </a:extLst>
              </a:tr>
              <a:tr h="324802">
                <a:tc>
                  <a:txBody>
                    <a:bodyPr/>
                    <a:lstStyle/>
                    <a:p>
                      <a:pPr algn="l" fontAlgn="b"/>
                      <a:endParaRPr lang="es-A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Dólar blue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1.210,00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61766"/>
                  </a:ext>
                </a:extLst>
              </a:tr>
              <a:tr h="324802">
                <a:tc>
                  <a:txBody>
                    <a:bodyPr/>
                    <a:lstStyle/>
                    <a:p>
                      <a:pPr algn="l" fontAlgn="b"/>
                      <a:endParaRPr lang="es-A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Valor ms $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0,00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009323"/>
                  </a:ext>
                </a:extLst>
              </a:tr>
              <a:tr h="254574"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1,1</a:t>
                      </a:r>
                      <a:endParaRPr lang="es-A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Valor </a:t>
                      </a:r>
                      <a:r>
                        <a:rPr lang="es-AR" sz="1600" b="1" u="none" strike="noStrike" dirty="0" err="1">
                          <a:solidFill>
                            <a:schemeClr val="accent1"/>
                          </a:solidFill>
                          <a:effectLst/>
                        </a:rPr>
                        <a:t>Tot</a:t>
                      </a:r>
                      <a:r>
                        <a:rPr lang="es-AR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Terreno </a:t>
                      </a:r>
                      <a:r>
                        <a:rPr lang="es-AR" sz="1600" b="1" u="none" strike="noStrike" dirty="0" err="1">
                          <a:solidFill>
                            <a:schemeClr val="accent1"/>
                          </a:solidFill>
                          <a:effectLst/>
                        </a:rPr>
                        <a:t>usd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402.000</a:t>
                      </a:r>
                      <a:endParaRPr lang="es-A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784546"/>
                  </a:ext>
                </a:extLst>
              </a:tr>
              <a:tr h="324802">
                <a:tc>
                  <a:txBody>
                    <a:bodyPr/>
                    <a:lstStyle/>
                    <a:p>
                      <a:pPr algn="l" fontAlgn="b"/>
                      <a:endParaRPr lang="es-A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</a:rPr>
                        <a:t>Precio venta m2 </a:t>
                      </a:r>
                      <a:r>
                        <a:rPr lang="es-AR" sz="1400" u="none" strike="noStrike" dirty="0" err="1">
                          <a:effectLst/>
                        </a:rPr>
                        <a:t>usd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35,00</a:t>
                      </a:r>
                      <a:endParaRPr lang="es-A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342998"/>
                  </a:ext>
                </a:extLst>
              </a:tr>
              <a:tr h="324802">
                <a:tc>
                  <a:txBody>
                    <a:bodyPr/>
                    <a:lstStyle/>
                    <a:p>
                      <a:pPr algn="l" fontAlgn="b"/>
                      <a:endParaRPr lang="es-A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Superficie lote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350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957750"/>
                  </a:ext>
                </a:extLst>
              </a:tr>
              <a:tr h="324802">
                <a:tc>
                  <a:txBody>
                    <a:bodyPr/>
                    <a:lstStyle/>
                    <a:p>
                      <a:pPr algn="l" fontAlgn="b"/>
                      <a:endParaRPr lang="es-A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 err="1">
                          <a:effectLst/>
                        </a:rPr>
                        <a:t>Canti</a:t>
                      </a:r>
                      <a:r>
                        <a:rPr lang="es-AR" sz="1400" u="none" strike="noStrike" dirty="0">
                          <a:effectLst/>
                        </a:rPr>
                        <a:t> lotes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105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5725"/>
                  </a:ext>
                </a:extLst>
              </a:tr>
              <a:tr h="324802">
                <a:tc>
                  <a:txBody>
                    <a:bodyPr/>
                    <a:lstStyle/>
                    <a:p>
                      <a:pPr algn="l" fontAlgn="b"/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</a:rPr>
                        <a:t>Costo </a:t>
                      </a:r>
                      <a:r>
                        <a:rPr lang="es-AR" sz="1400" u="none" strike="noStrike" dirty="0" err="1">
                          <a:effectLst/>
                        </a:rPr>
                        <a:t>urbaniz</a:t>
                      </a:r>
                      <a:r>
                        <a:rPr lang="es-AR" sz="1400" u="none" strike="noStrike" dirty="0">
                          <a:effectLst/>
                        </a:rPr>
                        <a:t> x lote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4.500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053012"/>
                  </a:ext>
                </a:extLst>
              </a:tr>
              <a:tr h="324802">
                <a:tc>
                  <a:txBody>
                    <a:bodyPr/>
                    <a:lstStyle/>
                    <a:p>
                      <a:pPr algn="l" fontAlgn="b"/>
                      <a:endParaRPr lang="es-A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Urbanizac total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472.500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181797"/>
                  </a:ext>
                </a:extLst>
              </a:tr>
              <a:tr h="289688"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1,2</a:t>
                      </a:r>
                      <a:endParaRPr lang="es-AR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URBANIZACION  TOTAL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472.500</a:t>
                      </a:r>
                      <a:endParaRPr lang="es-A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78737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593483"/>
              </p:ext>
            </p:extLst>
          </p:nvPr>
        </p:nvGraphicFramePr>
        <p:xfrm>
          <a:off x="6118739" y="1386866"/>
          <a:ext cx="5017347" cy="518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608">
                  <a:extLst>
                    <a:ext uri="{9D8B030D-6E8A-4147-A177-3AD203B41FA5}">
                      <a16:colId xmlns:a16="http://schemas.microsoft.com/office/drawing/2014/main" val="1633660959"/>
                    </a:ext>
                  </a:extLst>
                </a:gridCol>
                <a:gridCol w="3268630">
                  <a:extLst>
                    <a:ext uri="{9D8B030D-6E8A-4147-A177-3AD203B41FA5}">
                      <a16:colId xmlns:a16="http://schemas.microsoft.com/office/drawing/2014/main" val="146214082"/>
                    </a:ext>
                  </a:extLst>
                </a:gridCol>
                <a:gridCol w="1291109">
                  <a:extLst>
                    <a:ext uri="{9D8B030D-6E8A-4147-A177-3AD203B41FA5}">
                      <a16:colId xmlns:a16="http://schemas.microsoft.com/office/drawing/2014/main" val="925837872"/>
                    </a:ext>
                  </a:extLst>
                </a:gridCol>
              </a:tblGrid>
              <a:tr h="51879"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1" u="none" strike="noStrike" dirty="0">
                          <a:effectLst/>
                        </a:rPr>
                        <a:t>2</a:t>
                      </a:r>
                      <a:endParaRPr lang="es-A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400" b="1" u="none" strike="noStrike" dirty="0">
                          <a:effectLst/>
                        </a:rPr>
                        <a:t>VIVIENDAS-PH</a:t>
                      </a:r>
                      <a:endParaRPr lang="es-A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</a:rPr>
                        <a:t> 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7143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Cant deptos-PH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15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51027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Sup por depto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80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809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Cant cocheras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15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5029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Sup por cochera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13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2231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</a:rPr>
                        <a:t>Costo </a:t>
                      </a:r>
                      <a:r>
                        <a:rPr lang="es-AR" sz="1400" u="none" strike="noStrike" dirty="0" err="1">
                          <a:effectLst/>
                        </a:rPr>
                        <a:t>constr</a:t>
                      </a:r>
                      <a:r>
                        <a:rPr lang="es-AR" sz="1400" u="none" strike="noStrike" dirty="0">
                          <a:effectLst/>
                        </a:rPr>
                        <a:t> m2 </a:t>
                      </a:r>
                      <a:r>
                        <a:rPr lang="es-AR" sz="1400" u="none" strike="noStrike" dirty="0" err="1">
                          <a:effectLst/>
                        </a:rPr>
                        <a:t>depto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1.100</a:t>
                      </a:r>
                      <a:endParaRPr lang="es-A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6487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Costo constr m2 coch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220</a:t>
                      </a:r>
                      <a:endParaRPr lang="es-A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11874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2,1</a:t>
                      </a:r>
                      <a:endParaRPr lang="es-AR" sz="20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Costo de PH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1.361.250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9867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Por unidad C /cochera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 dirty="0">
                          <a:effectLst/>
                        </a:rPr>
                        <a:t>90.750</a:t>
                      </a:r>
                      <a:endParaRPr lang="es-A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83125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Cantidad Viviendas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25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1117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Sup por Vivienda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55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489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Costo constr m2 viv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1.050</a:t>
                      </a:r>
                      <a:endParaRPr lang="es-A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7399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2,2</a:t>
                      </a:r>
                      <a:endParaRPr lang="es-AR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Costo de vivienda</a:t>
                      </a:r>
                      <a:endParaRPr lang="es-A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1.443.750</a:t>
                      </a:r>
                      <a:endParaRPr lang="es-A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089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1800" b="1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Por unidad</a:t>
                      </a:r>
                      <a:endParaRPr lang="es-A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57.750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8652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u="none" strike="noStrike" dirty="0">
                          <a:effectLst/>
                        </a:rPr>
                        <a:t>2,3</a:t>
                      </a:r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Costo SUM-GYM</a:t>
                      </a:r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118.750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5111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Costo pileta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 dirty="0">
                          <a:effectLst/>
                        </a:rPr>
                        <a:t>5.500,00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173134"/>
                  </a:ext>
                </a:extLst>
              </a:tr>
            </a:tbl>
          </a:graphicData>
        </a:graphic>
      </p:graphicFrame>
      <p:sp>
        <p:nvSpPr>
          <p:cNvPr id="7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19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9794" y="1431141"/>
            <a:ext cx="10317046" cy="6133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600" dirty="0" smtClean="0">
                <a:solidFill>
                  <a:srgbClr val="002060"/>
                </a:solidFill>
              </a:rPr>
              <a:t>Generar una oferta habitacional en </a:t>
            </a:r>
            <a:r>
              <a:rPr lang="es-ES" sz="1600" dirty="0">
                <a:solidFill>
                  <a:srgbClr val="002060"/>
                </a:solidFill>
              </a:rPr>
              <a:t>la zona </a:t>
            </a:r>
            <a:r>
              <a:rPr lang="es-ES" sz="1600" dirty="0" smtClean="0">
                <a:solidFill>
                  <a:srgbClr val="002060"/>
                </a:solidFill>
              </a:rPr>
              <a:t>cubriendo </a:t>
            </a:r>
            <a:r>
              <a:rPr lang="es-ES" sz="1600" dirty="0">
                <a:solidFill>
                  <a:srgbClr val="002060"/>
                </a:solidFill>
              </a:rPr>
              <a:t>la demanda de sectores de clase media y media baja, </a:t>
            </a:r>
            <a:r>
              <a:rPr lang="es-ES" sz="1600" dirty="0" smtClean="0">
                <a:solidFill>
                  <a:srgbClr val="002060"/>
                </a:solidFill>
              </a:rPr>
              <a:t>desarrollando </a:t>
            </a:r>
            <a:r>
              <a:rPr lang="es-ES" sz="1600" dirty="0">
                <a:solidFill>
                  <a:srgbClr val="002060"/>
                </a:solidFill>
              </a:rPr>
              <a:t>nuevos espacios urbanizados y soluciones habitacionales</a:t>
            </a:r>
            <a:r>
              <a:rPr lang="es-ES" sz="16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es-AR" sz="16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s-AR" sz="1600" dirty="0">
              <a:solidFill>
                <a:srgbClr val="00206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50915" y="6057900"/>
            <a:ext cx="11509834" cy="600892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chemeClr val="bg1"/>
                </a:solidFill>
              </a:rPr>
              <a:t>Unidad de Negocio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29648" y="1057750"/>
            <a:ext cx="1200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</a:rPr>
              <a:t>Objetivos</a:t>
            </a:r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49793" y="2317745"/>
            <a:ext cx="103170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rgbClr val="002060"/>
                </a:solidFill>
              </a:rPr>
              <a:t>Generar </a:t>
            </a:r>
            <a:r>
              <a:rPr lang="es-ES" sz="1600" dirty="0">
                <a:solidFill>
                  <a:srgbClr val="002060"/>
                </a:solidFill>
              </a:rPr>
              <a:t>nuevos lotes urbanizados con todos los </a:t>
            </a:r>
            <a:r>
              <a:rPr lang="es-ES" sz="1600" dirty="0" smtClean="0">
                <a:solidFill>
                  <a:srgbClr val="002060"/>
                </a:solidFill>
              </a:rPr>
              <a:t>servicios y construir </a:t>
            </a:r>
            <a:r>
              <a:rPr lang="es-ES" sz="1600" dirty="0">
                <a:solidFill>
                  <a:srgbClr val="002060"/>
                </a:solidFill>
              </a:rPr>
              <a:t>viviendas unifamiliares accesibles y de calidad</a:t>
            </a:r>
            <a:r>
              <a:rPr lang="es-ES" sz="16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29647" y="2009732"/>
            <a:ext cx="912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</a:rPr>
              <a:t>Misión</a:t>
            </a:r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49792" y="3073357"/>
            <a:ext cx="10317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Fomentar </a:t>
            </a:r>
            <a:r>
              <a:rPr lang="es-ES" sz="1600" dirty="0">
                <a:solidFill>
                  <a:srgbClr val="002060"/>
                </a:solidFill>
              </a:rPr>
              <a:t>el desarrollo urbano y económico de la zona , contribuyendo a la planificación territorial.</a:t>
            </a:r>
          </a:p>
          <a:p>
            <a:pPr algn="just"/>
            <a:r>
              <a:rPr lang="es-ES" sz="1600" dirty="0" smtClean="0">
                <a:solidFill>
                  <a:srgbClr val="002060"/>
                </a:solidFill>
              </a:rPr>
              <a:t>Ante </a:t>
            </a:r>
            <a:r>
              <a:rPr lang="es-ES" sz="1600" dirty="0">
                <a:solidFill>
                  <a:srgbClr val="002060"/>
                </a:solidFill>
              </a:rPr>
              <a:t>un entorno de “escasez” de viviendas en el medio , </a:t>
            </a:r>
            <a:r>
              <a:rPr lang="es-ES" sz="1600" dirty="0" smtClean="0">
                <a:solidFill>
                  <a:srgbClr val="002060"/>
                </a:solidFill>
              </a:rPr>
              <a:t>determinar </a:t>
            </a:r>
            <a:r>
              <a:rPr lang="es-ES" sz="1600" dirty="0">
                <a:solidFill>
                  <a:srgbClr val="002060"/>
                </a:solidFill>
              </a:rPr>
              <a:t>la oportunidad </a:t>
            </a:r>
            <a:r>
              <a:rPr lang="es-ES" sz="1600" dirty="0" smtClean="0">
                <a:solidFill>
                  <a:srgbClr val="002060"/>
                </a:solidFill>
              </a:rPr>
              <a:t>de las </a:t>
            </a:r>
            <a:r>
              <a:rPr lang="es-ES" sz="1600" dirty="0">
                <a:solidFill>
                  <a:srgbClr val="002060"/>
                </a:solidFill>
              </a:rPr>
              <a:t>líneas de financiamiento que ofrece el mercado, para acceso a la </a:t>
            </a:r>
            <a:r>
              <a:rPr lang="es-ES" sz="1600" dirty="0" smtClean="0">
                <a:solidFill>
                  <a:srgbClr val="002060"/>
                </a:solidFill>
              </a:rPr>
              <a:t>vivienda. Generando </a:t>
            </a:r>
            <a:r>
              <a:rPr lang="es-ES" sz="1600" dirty="0">
                <a:solidFill>
                  <a:srgbClr val="002060"/>
                </a:solidFill>
              </a:rPr>
              <a:t>un sistema de financiamiento de acceso a la </a:t>
            </a:r>
            <a:r>
              <a:rPr lang="es-ES" sz="1600" dirty="0" smtClean="0">
                <a:solidFill>
                  <a:srgbClr val="002060"/>
                </a:solidFill>
              </a:rPr>
              <a:t>vivienda.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39266" y="2736929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</a:rPr>
              <a:t>Visión</a:t>
            </a:r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13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96192" y="3886341"/>
            <a:ext cx="1899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Cadena de valor</a:t>
            </a:r>
            <a:endParaRPr lang="es-E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49791" y="4248462"/>
            <a:ext cx="103170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rgbClr val="002060"/>
                </a:solidFill>
              </a:rPr>
              <a:t>Generar </a:t>
            </a:r>
            <a:r>
              <a:rPr lang="es-ES" sz="1600" dirty="0">
                <a:solidFill>
                  <a:srgbClr val="002060"/>
                </a:solidFill>
              </a:rPr>
              <a:t>soluciones a la demanda </a:t>
            </a:r>
            <a:r>
              <a:rPr lang="es-ES" sz="1600" dirty="0" smtClean="0">
                <a:solidFill>
                  <a:srgbClr val="002060"/>
                </a:solidFill>
              </a:rPr>
              <a:t>con la </a:t>
            </a:r>
            <a:r>
              <a:rPr lang="es-ES" sz="1600" dirty="0">
                <a:solidFill>
                  <a:srgbClr val="002060"/>
                </a:solidFill>
              </a:rPr>
              <a:t>construcción de viviendas con sistemas industrializados, disminuyendo los tiempos de entrega tradicionales</a:t>
            </a:r>
            <a:r>
              <a:rPr lang="es-AR" sz="1600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es-ES" sz="1600" dirty="0" smtClean="0">
                <a:solidFill>
                  <a:srgbClr val="002060"/>
                </a:solidFill>
              </a:rPr>
              <a:t>Permitir </a:t>
            </a:r>
            <a:r>
              <a:rPr lang="es-ES" sz="1600" dirty="0">
                <a:solidFill>
                  <a:srgbClr val="002060"/>
                </a:solidFill>
              </a:rPr>
              <a:t>el acceso a la vivienda a los sectores de clase media a través de sistemas de financiamiento propios o de </a:t>
            </a:r>
            <a:r>
              <a:rPr lang="es-ES" sz="1600" dirty="0" smtClean="0">
                <a:solidFill>
                  <a:srgbClr val="002060"/>
                </a:solidFill>
              </a:rPr>
              <a:t>terceros.</a:t>
            </a:r>
            <a:endParaRPr lang="es-ES" sz="1600" dirty="0">
              <a:solidFill>
                <a:srgbClr val="002060"/>
              </a:solidFill>
            </a:endParaRPr>
          </a:p>
          <a:p>
            <a:pPr algn="just"/>
            <a:r>
              <a:rPr lang="es-ES" sz="1600" dirty="0">
                <a:solidFill>
                  <a:srgbClr val="002060"/>
                </a:solidFill>
              </a:rPr>
              <a:t>A</a:t>
            </a:r>
            <a:r>
              <a:rPr lang="es-ES" sz="1600" dirty="0" smtClean="0">
                <a:solidFill>
                  <a:srgbClr val="002060"/>
                </a:solidFill>
              </a:rPr>
              <a:t>plicar Producto inmobiliarios con adaptabilidad al cliente, ampliables a futuro , y con sistemas </a:t>
            </a:r>
            <a:r>
              <a:rPr lang="es-ES" sz="1600" dirty="0">
                <a:solidFill>
                  <a:srgbClr val="002060"/>
                </a:solidFill>
              </a:rPr>
              <a:t>constructivos </a:t>
            </a:r>
            <a:r>
              <a:rPr lang="es-ES" sz="1600" dirty="0" smtClean="0">
                <a:solidFill>
                  <a:srgbClr val="002060"/>
                </a:solidFill>
              </a:rPr>
              <a:t>en </a:t>
            </a:r>
            <a:r>
              <a:rPr lang="es-ES" sz="1600" dirty="0">
                <a:solidFill>
                  <a:srgbClr val="002060"/>
                </a:solidFill>
              </a:rPr>
              <a:t>línea con el cuidado del medioambiente.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526949" y="6025242"/>
            <a:ext cx="1110963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b="1" kern="0" dirty="0">
                <a:solidFill>
                  <a:srgbClr val="002060"/>
                </a:solidFill>
              </a:rPr>
              <a:t>Comprender que los negocios se basan en las necesidades de los clientes, sus organizaciones, procesos e impactos sociales y ambientales que estas generan</a:t>
            </a:r>
            <a:endParaRPr lang="en-US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8315968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Planeación Operativa</a:t>
            </a:r>
            <a:endParaRPr lang="es-AR" sz="36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341533"/>
              </p:ext>
            </p:extLst>
          </p:nvPr>
        </p:nvGraphicFramePr>
        <p:xfrm>
          <a:off x="609206" y="1596611"/>
          <a:ext cx="4681250" cy="3704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954">
                  <a:extLst>
                    <a:ext uri="{9D8B030D-6E8A-4147-A177-3AD203B41FA5}">
                      <a16:colId xmlns:a16="http://schemas.microsoft.com/office/drawing/2014/main" val="939658187"/>
                    </a:ext>
                  </a:extLst>
                </a:gridCol>
                <a:gridCol w="3049675">
                  <a:extLst>
                    <a:ext uri="{9D8B030D-6E8A-4147-A177-3AD203B41FA5}">
                      <a16:colId xmlns:a16="http://schemas.microsoft.com/office/drawing/2014/main" val="1610068405"/>
                    </a:ext>
                  </a:extLst>
                </a:gridCol>
                <a:gridCol w="1204621">
                  <a:extLst>
                    <a:ext uri="{9D8B030D-6E8A-4147-A177-3AD203B41FA5}">
                      <a16:colId xmlns:a16="http://schemas.microsoft.com/office/drawing/2014/main" val="2425442650"/>
                    </a:ext>
                  </a:extLst>
                </a:gridCol>
              </a:tblGrid>
              <a:tr h="370473"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1" u="none" strike="noStrike" dirty="0">
                          <a:effectLst/>
                        </a:rPr>
                        <a:t>4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1" u="none" strike="noStrike" dirty="0">
                          <a:effectLst/>
                        </a:rPr>
                        <a:t>TOTAL COSTO 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u="none" strike="noStrike" dirty="0">
                          <a:effectLst/>
                        </a:rPr>
                        <a:t> 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256238"/>
                  </a:ext>
                </a:extLst>
              </a:tr>
              <a:tr h="442760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Valor terreno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 dirty="0">
                          <a:effectLst/>
                        </a:rPr>
                        <a:t>402.000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351796"/>
                  </a:ext>
                </a:extLst>
              </a:tr>
              <a:tr h="442760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Valor urbanizacion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472.500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02559"/>
                  </a:ext>
                </a:extLst>
              </a:tr>
              <a:tr h="442760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Costos Operativos 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97.702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54072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4,1</a:t>
                      </a:r>
                      <a:endParaRPr lang="es-AR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Costo Total Urbanización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972.202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938825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pPr algn="l" fontAlgn="b"/>
                      <a:endParaRPr lang="es-A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 err="1">
                          <a:effectLst/>
                        </a:rPr>
                        <a:t>Duplex</a:t>
                      </a:r>
                      <a:r>
                        <a:rPr lang="es-AR" sz="1400" u="none" strike="noStrike" dirty="0">
                          <a:effectLst/>
                        </a:rPr>
                        <a:t> PH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 dirty="0">
                          <a:effectLst/>
                        </a:rPr>
                        <a:t>1.361.250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05080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pPr algn="l" fontAlgn="b"/>
                      <a:endParaRPr lang="es-A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</a:rPr>
                        <a:t>Viviendas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1.443.750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18340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pPr algn="l" fontAlgn="b"/>
                      <a:endParaRPr lang="es-A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 err="1">
                          <a:effectLst/>
                        </a:rPr>
                        <a:t>Amenities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124.250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297052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4,2</a:t>
                      </a:r>
                      <a:endParaRPr lang="es-AR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Costo total Viviendas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u="none" strike="noStrike">
                          <a:solidFill>
                            <a:schemeClr val="accent1"/>
                          </a:solidFill>
                          <a:effectLst/>
                        </a:rPr>
                        <a:t>2.929.250</a:t>
                      </a:r>
                      <a:endParaRPr lang="es-AR" sz="1600" b="1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82901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u="none" strike="noStrike">
                          <a:solidFill>
                            <a:schemeClr val="accent1"/>
                          </a:solidFill>
                          <a:effectLst/>
                        </a:rPr>
                        <a:t>4,3</a:t>
                      </a:r>
                      <a:endParaRPr lang="es-AR" sz="1800" b="1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TOTAL EMPRENDIMIENTO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3.901.452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107129"/>
                  </a:ext>
                </a:extLst>
              </a:tr>
            </a:tbl>
          </a:graphicData>
        </a:graphic>
      </p:graphicFrame>
      <p:graphicFrame>
        <p:nvGraphicFramePr>
          <p:cNvPr id="11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791916"/>
              </p:ext>
            </p:extLst>
          </p:nvPr>
        </p:nvGraphicFramePr>
        <p:xfrm>
          <a:off x="5919593" y="1596611"/>
          <a:ext cx="5107636" cy="45538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843">
                  <a:extLst>
                    <a:ext uri="{9D8B030D-6E8A-4147-A177-3AD203B41FA5}">
                      <a16:colId xmlns:a16="http://schemas.microsoft.com/office/drawing/2014/main" val="3992951082"/>
                    </a:ext>
                  </a:extLst>
                </a:gridCol>
                <a:gridCol w="3327451">
                  <a:extLst>
                    <a:ext uri="{9D8B030D-6E8A-4147-A177-3AD203B41FA5}">
                      <a16:colId xmlns:a16="http://schemas.microsoft.com/office/drawing/2014/main" val="3509312907"/>
                    </a:ext>
                  </a:extLst>
                </a:gridCol>
                <a:gridCol w="1314342">
                  <a:extLst>
                    <a:ext uri="{9D8B030D-6E8A-4147-A177-3AD203B41FA5}">
                      <a16:colId xmlns:a16="http://schemas.microsoft.com/office/drawing/2014/main" val="3620219789"/>
                    </a:ext>
                  </a:extLst>
                </a:gridCol>
              </a:tblGrid>
              <a:tr h="356355"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1" u="none" strike="noStrike" dirty="0" smtClean="0">
                          <a:effectLst/>
                          <a:latin typeface="+mn-lt"/>
                        </a:rPr>
                        <a:t> VENTAS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570389"/>
                  </a:ext>
                </a:extLst>
              </a:tr>
              <a:tr h="3978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+mn-lt"/>
                        </a:rPr>
                        <a:t>Precio venta m2 usd PH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1.550,00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850284"/>
                  </a:ext>
                </a:extLst>
              </a:tr>
              <a:tr h="3978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Precio venta m2 Vivienda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1.450,00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97324"/>
                  </a:ext>
                </a:extLst>
              </a:tr>
              <a:tr h="3978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Precio venta cochera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7.000,00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05177"/>
                  </a:ext>
                </a:extLst>
              </a:tr>
              <a:tr h="3978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Valor de venta Lote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12.000</a:t>
                      </a:r>
                      <a:endParaRPr lang="es-AR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238688"/>
                  </a:ext>
                </a:extLst>
              </a:tr>
              <a:tr h="3978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VENTA  DE LOTES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305904"/>
                  </a:ext>
                </a:extLst>
              </a:tr>
              <a:tr h="3978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  <a:latin typeface="+mn-lt"/>
                        </a:rPr>
                        <a:t>cantidad lotes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 dirty="0">
                          <a:effectLst/>
                          <a:latin typeface="+mn-lt"/>
                        </a:rPr>
                        <a:t>105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602901"/>
                  </a:ext>
                </a:extLst>
              </a:tr>
              <a:tr h="267923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5,1</a:t>
                      </a:r>
                      <a:endParaRPr lang="es-A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Venta total Lotes</a:t>
                      </a:r>
                      <a:endParaRPr lang="es-A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1.260.000</a:t>
                      </a:r>
                      <a:endParaRPr lang="es-A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927230"/>
                  </a:ext>
                </a:extLst>
              </a:tr>
              <a:tr h="300399">
                <a:tc>
                  <a:txBody>
                    <a:bodyPr/>
                    <a:lstStyle/>
                    <a:p>
                      <a:pPr algn="l" fontAlgn="b"/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  <a:latin typeface="+mn-lt"/>
                        </a:rPr>
                        <a:t>VENTA VIVIENDAS-PH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793865"/>
                  </a:ext>
                </a:extLst>
              </a:tr>
              <a:tr h="235448">
                <a:tc>
                  <a:txBody>
                    <a:bodyPr/>
                    <a:lstStyle/>
                    <a:p>
                      <a:pPr algn="l" fontAlgn="b"/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  <a:latin typeface="+mn-lt"/>
                        </a:rPr>
                        <a:t>Valor venta PH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1.860.000,00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127864"/>
                  </a:ext>
                </a:extLst>
              </a:tr>
              <a:tr h="235448">
                <a:tc>
                  <a:txBody>
                    <a:bodyPr/>
                    <a:lstStyle/>
                    <a:p>
                      <a:pPr algn="l" fontAlgn="b"/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Valor venta Cocheras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 dirty="0">
                          <a:effectLst/>
                          <a:latin typeface="+mn-lt"/>
                        </a:rPr>
                        <a:t>105.000,00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25763"/>
                  </a:ext>
                </a:extLst>
              </a:tr>
              <a:tr h="235448">
                <a:tc>
                  <a:txBody>
                    <a:bodyPr/>
                    <a:lstStyle/>
                    <a:p>
                      <a:pPr algn="l" fontAlgn="b"/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Valor venta de Viviendas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 dirty="0">
                          <a:effectLst/>
                          <a:latin typeface="+mn-lt"/>
                        </a:rPr>
                        <a:t>1.993.750,00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667461"/>
                  </a:ext>
                </a:extLst>
              </a:tr>
              <a:tr h="267923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5,2</a:t>
                      </a:r>
                      <a:endParaRPr lang="es-A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Venta total Viviendas</a:t>
                      </a:r>
                      <a:endParaRPr lang="es-A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3.958.750,00</a:t>
                      </a:r>
                      <a:endParaRPr lang="es-A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945252"/>
                  </a:ext>
                </a:extLst>
              </a:tr>
              <a:tr h="267923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5,3</a:t>
                      </a:r>
                      <a:endParaRPr lang="es-AR" sz="16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VALOR VENTAS TOTALES</a:t>
                      </a:r>
                      <a:endParaRPr lang="es-A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5.218.750</a:t>
                      </a:r>
                      <a:endParaRPr lang="es-A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38229"/>
                  </a:ext>
                </a:extLst>
              </a:tr>
            </a:tbl>
          </a:graphicData>
        </a:graphic>
      </p:graphicFrame>
      <p:sp>
        <p:nvSpPr>
          <p:cNvPr id="6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0502" y="352927"/>
            <a:ext cx="4804386" cy="371902"/>
          </a:xfrm>
        </p:spPr>
        <p:txBody>
          <a:bodyPr>
            <a:noAutofit/>
          </a:bodyPr>
          <a:lstStyle/>
          <a:p>
            <a:r>
              <a:rPr lang="es-AR" sz="2000" b="1" dirty="0"/>
              <a:t>EVALUACION ECONOMICA DEL PROYECTO</a:t>
            </a:r>
            <a:r>
              <a:rPr lang="es-AR" sz="2000" dirty="0"/>
              <a:t> 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436760" y="1445746"/>
          <a:ext cx="11584251" cy="4919012"/>
        </p:xfrm>
        <a:graphic>
          <a:graphicData uri="http://schemas.openxmlformats.org/drawingml/2006/table">
            <a:tbl>
              <a:tblPr/>
              <a:tblGrid>
                <a:gridCol w="217399">
                  <a:extLst>
                    <a:ext uri="{9D8B030D-6E8A-4147-A177-3AD203B41FA5}">
                      <a16:colId xmlns:a16="http://schemas.microsoft.com/office/drawing/2014/main" val="4227667228"/>
                    </a:ext>
                  </a:extLst>
                </a:gridCol>
                <a:gridCol w="1801306">
                  <a:extLst>
                    <a:ext uri="{9D8B030D-6E8A-4147-A177-3AD203B41FA5}">
                      <a16:colId xmlns:a16="http://schemas.microsoft.com/office/drawing/2014/main" val="2988697472"/>
                    </a:ext>
                  </a:extLst>
                </a:gridCol>
                <a:gridCol w="559026">
                  <a:extLst>
                    <a:ext uri="{9D8B030D-6E8A-4147-A177-3AD203B41FA5}">
                      <a16:colId xmlns:a16="http://schemas.microsoft.com/office/drawing/2014/main" val="1087105198"/>
                    </a:ext>
                  </a:extLst>
                </a:gridCol>
                <a:gridCol w="450326">
                  <a:extLst>
                    <a:ext uri="{9D8B030D-6E8A-4147-A177-3AD203B41FA5}">
                      <a16:colId xmlns:a16="http://schemas.microsoft.com/office/drawing/2014/main" val="3517078187"/>
                    </a:ext>
                  </a:extLst>
                </a:gridCol>
                <a:gridCol w="450326">
                  <a:extLst>
                    <a:ext uri="{9D8B030D-6E8A-4147-A177-3AD203B41FA5}">
                      <a16:colId xmlns:a16="http://schemas.microsoft.com/office/drawing/2014/main" val="2349163339"/>
                    </a:ext>
                  </a:extLst>
                </a:gridCol>
                <a:gridCol w="450326">
                  <a:extLst>
                    <a:ext uri="{9D8B030D-6E8A-4147-A177-3AD203B41FA5}">
                      <a16:colId xmlns:a16="http://schemas.microsoft.com/office/drawing/2014/main" val="1129116774"/>
                    </a:ext>
                  </a:extLst>
                </a:gridCol>
                <a:gridCol w="450326">
                  <a:extLst>
                    <a:ext uri="{9D8B030D-6E8A-4147-A177-3AD203B41FA5}">
                      <a16:colId xmlns:a16="http://schemas.microsoft.com/office/drawing/2014/main" val="1629783166"/>
                    </a:ext>
                  </a:extLst>
                </a:gridCol>
                <a:gridCol w="450326">
                  <a:extLst>
                    <a:ext uri="{9D8B030D-6E8A-4147-A177-3AD203B41FA5}">
                      <a16:colId xmlns:a16="http://schemas.microsoft.com/office/drawing/2014/main" val="3045321624"/>
                    </a:ext>
                  </a:extLst>
                </a:gridCol>
                <a:gridCol w="450326">
                  <a:extLst>
                    <a:ext uri="{9D8B030D-6E8A-4147-A177-3AD203B41FA5}">
                      <a16:colId xmlns:a16="http://schemas.microsoft.com/office/drawing/2014/main" val="2229253631"/>
                    </a:ext>
                  </a:extLst>
                </a:gridCol>
                <a:gridCol w="450326">
                  <a:extLst>
                    <a:ext uri="{9D8B030D-6E8A-4147-A177-3AD203B41FA5}">
                      <a16:colId xmlns:a16="http://schemas.microsoft.com/office/drawing/2014/main" val="2644943004"/>
                    </a:ext>
                  </a:extLst>
                </a:gridCol>
                <a:gridCol w="450326">
                  <a:extLst>
                    <a:ext uri="{9D8B030D-6E8A-4147-A177-3AD203B41FA5}">
                      <a16:colId xmlns:a16="http://schemas.microsoft.com/office/drawing/2014/main" val="559752254"/>
                    </a:ext>
                  </a:extLst>
                </a:gridCol>
                <a:gridCol w="450326">
                  <a:extLst>
                    <a:ext uri="{9D8B030D-6E8A-4147-A177-3AD203B41FA5}">
                      <a16:colId xmlns:a16="http://schemas.microsoft.com/office/drawing/2014/main" val="4022803072"/>
                    </a:ext>
                  </a:extLst>
                </a:gridCol>
                <a:gridCol w="450326">
                  <a:extLst>
                    <a:ext uri="{9D8B030D-6E8A-4147-A177-3AD203B41FA5}">
                      <a16:colId xmlns:a16="http://schemas.microsoft.com/office/drawing/2014/main" val="1455830751"/>
                    </a:ext>
                  </a:extLst>
                </a:gridCol>
                <a:gridCol w="450326">
                  <a:extLst>
                    <a:ext uri="{9D8B030D-6E8A-4147-A177-3AD203B41FA5}">
                      <a16:colId xmlns:a16="http://schemas.microsoft.com/office/drawing/2014/main" val="181454862"/>
                    </a:ext>
                  </a:extLst>
                </a:gridCol>
                <a:gridCol w="450326">
                  <a:extLst>
                    <a:ext uri="{9D8B030D-6E8A-4147-A177-3AD203B41FA5}">
                      <a16:colId xmlns:a16="http://schemas.microsoft.com/office/drawing/2014/main" val="3139906678"/>
                    </a:ext>
                  </a:extLst>
                </a:gridCol>
                <a:gridCol w="450326">
                  <a:extLst>
                    <a:ext uri="{9D8B030D-6E8A-4147-A177-3AD203B41FA5}">
                      <a16:colId xmlns:a16="http://schemas.microsoft.com/office/drawing/2014/main" val="2582669339"/>
                    </a:ext>
                  </a:extLst>
                </a:gridCol>
                <a:gridCol w="450326">
                  <a:extLst>
                    <a:ext uri="{9D8B030D-6E8A-4147-A177-3AD203B41FA5}">
                      <a16:colId xmlns:a16="http://schemas.microsoft.com/office/drawing/2014/main" val="1548223278"/>
                    </a:ext>
                  </a:extLst>
                </a:gridCol>
                <a:gridCol w="450326">
                  <a:extLst>
                    <a:ext uri="{9D8B030D-6E8A-4147-A177-3AD203B41FA5}">
                      <a16:colId xmlns:a16="http://schemas.microsoft.com/office/drawing/2014/main" val="1522998074"/>
                    </a:ext>
                  </a:extLst>
                </a:gridCol>
                <a:gridCol w="450326">
                  <a:extLst>
                    <a:ext uri="{9D8B030D-6E8A-4147-A177-3AD203B41FA5}">
                      <a16:colId xmlns:a16="http://schemas.microsoft.com/office/drawing/2014/main" val="2487585561"/>
                    </a:ext>
                  </a:extLst>
                </a:gridCol>
                <a:gridCol w="450326">
                  <a:extLst>
                    <a:ext uri="{9D8B030D-6E8A-4147-A177-3AD203B41FA5}">
                      <a16:colId xmlns:a16="http://schemas.microsoft.com/office/drawing/2014/main" val="4131958373"/>
                    </a:ext>
                  </a:extLst>
                </a:gridCol>
                <a:gridCol w="450326">
                  <a:extLst>
                    <a:ext uri="{9D8B030D-6E8A-4147-A177-3AD203B41FA5}">
                      <a16:colId xmlns:a16="http://schemas.microsoft.com/office/drawing/2014/main" val="3093910003"/>
                    </a:ext>
                  </a:extLst>
                </a:gridCol>
                <a:gridCol w="450326">
                  <a:extLst>
                    <a:ext uri="{9D8B030D-6E8A-4147-A177-3AD203B41FA5}">
                      <a16:colId xmlns:a16="http://schemas.microsoft.com/office/drawing/2014/main" val="474333171"/>
                    </a:ext>
                  </a:extLst>
                </a:gridCol>
                <a:gridCol w="450326">
                  <a:extLst>
                    <a:ext uri="{9D8B030D-6E8A-4147-A177-3AD203B41FA5}">
                      <a16:colId xmlns:a16="http://schemas.microsoft.com/office/drawing/2014/main" val="3155154017"/>
                    </a:ext>
                  </a:extLst>
                </a:gridCol>
              </a:tblGrid>
              <a:tr h="156465"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DE CAJA</a:t>
                      </a: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1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2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3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4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5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302325"/>
                  </a:ext>
                </a:extLst>
              </a:tr>
              <a:tr h="105720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11886,79245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1er Semestre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2do Semestre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3er Semestre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4to Semestre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5to Semestre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6to Semestre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7mo Semestre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8vo Semestre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9no Semestre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10mo Semestre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050532"/>
                  </a:ext>
                </a:extLst>
              </a:tr>
              <a:tr h="211440"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1er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2do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3er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4to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1er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2do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3er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4to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1er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2do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3er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4to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1er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2do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3er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4to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1er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2do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3er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4to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522116"/>
                  </a:ext>
                </a:extLst>
              </a:tr>
              <a:tr h="122635"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EGRESOS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676808"/>
                  </a:ext>
                </a:extLst>
              </a:tr>
              <a:tr h="122635"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402.000,00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772267"/>
                  </a:ext>
                </a:extLst>
              </a:tr>
              <a:tr h="122635"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PREOPERATIVOS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741,32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741,32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041379"/>
                  </a:ext>
                </a:extLst>
              </a:tr>
              <a:tr h="122635"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CONTITUCION FIDEICOMISO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6.033,06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6.033,06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782884"/>
                  </a:ext>
                </a:extLst>
              </a:tr>
              <a:tr h="105720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OPERATIVOS RECURREN.-FIJOS (MENSUALES)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2.345,78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7.037,33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7.037,33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7.037,33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7.037,33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7.037,33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7.037,33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7.037,33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7.037,33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7.037,33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7.037,33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7.037,33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7.037,33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7.037,33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7.037,33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7.037,33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7.037,33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7.037,33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7.037,33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341649"/>
                  </a:ext>
                </a:extLst>
              </a:tr>
              <a:tr h="105720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OPERATIVOS RECURREN Seguridad obra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2.727,27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8.181,82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8.181,82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8.181,82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8.181,82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8.181,82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8.181,82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8.181,82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8.181,82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8.181,82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8.181,82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8.181,82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8.181,82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8.181,82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8.181,82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8.181,82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8.181,82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8.181,82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8.181,82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556429"/>
                  </a:ext>
                </a:extLst>
              </a:tr>
              <a:tr h="105720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COSTOS OPERATIVOS RECURREN.-VARIABLES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33.332,58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33.332,58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13393"/>
                  </a:ext>
                </a:extLst>
              </a:tr>
              <a:tr h="122635"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URBANIZACION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96189"/>
                  </a:ext>
                </a:extLst>
              </a:tr>
              <a:tr h="122635"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ETAPA 1</a:t>
                      </a:r>
                    </a:p>
                  </a:txBody>
                  <a:tcPr marL="101491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236.250,00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59.062,50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59.062,50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59.062,50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59.062,50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03014"/>
                  </a:ext>
                </a:extLst>
              </a:tr>
              <a:tr h="122635"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ETAPA 2</a:t>
                      </a:r>
                    </a:p>
                  </a:txBody>
                  <a:tcPr marL="101491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236.250,00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78.750,00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755112"/>
                  </a:ext>
                </a:extLst>
              </a:tr>
              <a:tr h="122635"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CONSTRUCCION PORTAL ACCESO, CIERRES PERIM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18.595,04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18.595,04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811899"/>
                  </a:ext>
                </a:extLst>
              </a:tr>
              <a:tr h="122635"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COSTOS PH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1.361.250,00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226.875,00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226.875,00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226.875,00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226.875,00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226.875,00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226.875,00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623590"/>
                  </a:ext>
                </a:extLst>
              </a:tr>
              <a:tr h="122635"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VIVIENDAS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1.443.750,00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360.937,50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360.937,50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360.937,50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360.937,50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879744"/>
                  </a:ext>
                </a:extLst>
              </a:tr>
              <a:tr h="122635"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COSTOS AMENITIES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124.250,00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62.125,00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62.125,00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904882"/>
                  </a:ext>
                </a:extLst>
              </a:tr>
              <a:tr h="122635"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TOTAL DE EGRESOS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4.055.996,75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741,32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39.365,63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92.876,69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74.281,65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74.281,65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724.219,15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743.906,65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762.181,65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681.781,65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242.094,15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242.094,15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95.619,15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15.219,15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15.219,15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15.219,15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95.619,15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15.219,15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15.219,15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15.219,15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95.619,15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4983"/>
                  </a:ext>
                </a:extLst>
              </a:tr>
              <a:tr h="122635"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INGRESOS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928192"/>
                  </a:ext>
                </a:extLst>
              </a:tr>
              <a:tr h="1057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VENTAS LOTES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739049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LOTES 1ER ETAPA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347582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VENTA TOTAL DE LOTES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1.260.000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917703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PRE-VENTA DE LOTES- 1ER ETAPA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630.000,00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536047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 DE LOTES-1ER ETAPA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63.000,00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63.000,00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067120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LOTES 2DA ETAPA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193299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PRE-VENTA DE LOTES- 2DA ETAPA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630.000,00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737570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 DE LOTES- 2DA ETAPA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63.000,00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66359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VENTA DE LOTES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63.000,00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126.000,00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63.000,00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610864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570502" y="754370"/>
            <a:ext cx="4804386" cy="371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 smtClean="0"/>
              <a:t>FLUJO DE CAJA</a:t>
            </a:r>
            <a:endParaRPr lang="es-AR" sz="20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436760" y="168857"/>
            <a:ext cx="6858000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200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75793" y="266184"/>
            <a:ext cx="7103976" cy="45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400" b="1" dirty="0" smtClean="0">
                <a:solidFill>
                  <a:schemeClr val="bg1"/>
                </a:solidFill>
              </a:rPr>
              <a:t>EVALUACION ECONOMICA DEL PROYECTO</a:t>
            </a:r>
            <a:r>
              <a:rPr lang="es-AR" sz="2400" dirty="0" smtClean="0">
                <a:solidFill>
                  <a:schemeClr val="bg1"/>
                </a:solidFill>
              </a:rPr>
              <a:t> </a:t>
            </a: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4122" y="6334288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26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/>
          </p:nvPr>
        </p:nvGraphicFramePr>
        <p:xfrm>
          <a:off x="356837" y="995533"/>
          <a:ext cx="11430001" cy="3887798"/>
        </p:xfrm>
        <a:graphic>
          <a:graphicData uri="http://schemas.openxmlformats.org/drawingml/2006/table">
            <a:tbl>
              <a:tblPr/>
              <a:tblGrid>
                <a:gridCol w="214504">
                  <a:extLst>
                    <a:ext uri="{9D8B030D-6E8A-4147-A177-3AD203B41FA5}">
                      <a16:colId xmlns:a16="http://schemas.microsoft.com/office/drawing/2014/main" val="2973474303"/>
                    </a:ext>
                  </a:extLst>
                </a:gridCol>
                <a:gridCol w="1777316">
                  <a:extLst>
                    <a:ext uri="{9D8B030D-6E8A-4147-A177-3AD203B41FA5}">
                      <a16:colId xmlns:a16="http://schemas.microsoft.com/office/drawing/2014/main" val="3551265171"/>
                    </a:ext>
                  </a:extLst>
                </a:gridCol>
                <a:gridCol w="551581">
                  <a:extLst>
                    <a:ext uri="{9D8B030D-6E8A-4147-A177-3AD203B41FA5}">
                      <a16:colId xmlns:a16="http://schemas.microsoft.com/office/drawing/2014/main" val="2984265796"/>
                    </a:ext>
                  </a:extLst>
                </a:gridCol>
                <a:gridCol w="444330">
                  <a:extLst>
                    <a:ext uri="{9D8B030D-6E8A-4147-A177-3AD203B41FA5}">
                      <a16:colId xmlns:a16="http://schemas.microsoft.com/office/drawing/2014/main" val="2640596325"/>
                    </a:ext>
                  </a:extLst>
                </a:gridCol>
                <a:gridCol w="444330">
                  <a:extLst>
                    <a:ext uri="{9D8B030D-6E8A-4147-A177-3AD203B41FA5}">
                      <a16:colId xmlns:a16="http://schemas.microsoft.com/office/drawing/2014/main" val="3393552606"/>
                    </a:ext>
                  </a:extLst>
                </a:gridCol>
                <a:gridCol w="444330">
                  <a:extLst>
                    <a:ext uri="{9D8B030D-6E8A-4147-A177-3AD203B41FA5}">
                      <a16:colId xmlns:a16="http://schemas.microsoft.com/office/drawing/2014/main" val="2435987941"/>
                    </a:ext>
                  </a:extLst>
                </a:gridCol>
                <a:gridCol w="444330">
                  <a:extLst>
                    <a:ext uri="{9D8B030D-6E8A-4147-A177-3AD203B41FA5}">
                      <a16:colId xmlns:a16="http://schemas.microsoft.com/office/drawing/2014/main" val="2201118621"/>
                    </a:ext>
                  </a:extLst>
                </a:gridCol>
                <a:gridCol w="444330">
                  <a:extLst>
                    <a:ext uri="{9D8B030D-6E8A-4147-A177-3AD203B41FA5}">
                      <a16:colId xmlns:a16="http://schemas.microsoft.com/office/drawing/2014/main" val="333486668"/>
                    </a:ext>
                  </a:extLst>
                </a:gridCol>
                <a:gridCol w="444330">
                  <a:extLst>
                    <a:ext uri="{9D8B030D-6E8A-4147-A177-3AD203B41FA5}">
                      <a16:colId xmlns:a16="http://schemas.microsoft.com/office/drawing/2014/main" val="1788971549"/>
                    </a:ext>
                  </a:extLst>
                </a:gridCol>
                <a:gridCol w="444330">
                  <a:extLst>
                    <a:ext uri="{9D8B030D-6E8A-4147-A177-3AD203B41FA5}">
                      <a16:colId xmlns:a16="http://schemas.microsoft.com/office/drawing/2014/main" val="3501358918"/>
                    </a:ext>
                  </a:extLst>
                </a:gridCol>
                <a:gridCol w="444330">
                  <a:extLst>
                    <a:ext uri="{9D8B030D-6E8A-4147-A177-3AD203B41FA5}">
                      <a16:colId xmlns:a16="http://schemas.microsoft.com/office/drawing/2014/main" val="2229103948"/>
                    </a:ext>
                  </a:extLst>
                </a:gridCol>
                <a:gridCol w="444330">
                  <a:extLst>
                    <a:ext uri="{9D8B030D-6E8A-4147-A177-3AD203B41FA5}">
                      <a16:colId xmlns:a16="http://schemas.microsoft.com/office/drawing/2014/main" val="1243987542"/>
                    </a:ext>
                  </a:extLst>
                </a:gridCol>
                <a:gridCol w="444330">
                  <a:extLst>
                    <a:ext uri="{9D8B030D-6E8A-4147-A177-3AD203B41FA5}">
                      <a16:colId xmlns:a16="http://schemas.microsoft.com/office/drawing/2014/main" val="2786708270"/>
                    </a:ext>
                  </a:extLst>
                </a:gridCol>
                <a:gridCol w="444330">
                  <a:extLst>
                    <a:ext uri="{9D8B030D-6E8A-4147-A177-3AD203B41FA5}">
                      <a16:colId xmlns:a16="http://schemas.microsoft.com/office/drawing/2014/main" val="439810961"/>
                    </a:ext>
                  </a:extLst>
                </a:gridCol>
                <a:gridCol w="444330">
                  <a:extLst>
                    <a:ext uri="{9D8B030D-6E8A-4147-A177-3AD203B41FA5}">
                      <a16:colId xmlns:a16="http://schemas.microsoft.com/office/drawing/2014/main" val="1557295205"/>
                    </a:ext>
                  </a:extLst>
                </a:gridCol>
                <a:gridCol w="444330">
                  <a:extLst>
                    <a:ext uri="{9D8B030D-6E8A-4147-A177-3AD203B41FA5}">
                      <a16:colId xmlns:a16="http://schemas.microsoft.com/office/drawing/2014/main" val="3566411049"/>
                    </a:ext>
                  </a:extLst>
                </a:gridCol>
                <a:gridCol w="444330">
                  <a:extLst>
                    <a:ext uri="{9D8B030D-6E8A-4147-A177-3AD203B41FA5}">
                      <a16:colId xmlns:a16="http://schemas.microsoft.com/office/drawing/2014/main" val="1061890210"/>
                    </a:ext>
                  </a:extLst>
                </a:gridCol>
                <a:gridCol w="444330">
                  <a:extLst>
                    <a:ext uri="{9D8B030D-6E8A-4147-A177-3AD203B41FA5}">
                      <a16:colId xmlns:a16="http://schemas.microsoft.com/office/drawing/2014/main" val="4251888938"/>
                    </a:ext>
                  </a:extLst>
                </a:gridCol>
                <a:gridCol w="444330">
                  <a:extLst>
                    <a:ext uri="{9D8B030D-6E8A-4147-A177-3AD203B41FA5}">
                      <a16:colId xmlns:a16="http://schemas.microsoft.com/office/drawing/2014/main" val="1450815551"/>
                    </a:ext>
                  </a:extLst>
                </a:gridCol>
                <a:gridCol w="444330">
                  <a:extLst>
                    <a:ext uri="{9D8B030D-6E8A-4147-A177-3AD203B41FA5}">
                      <a16:colId xmlns:a16="http://schemas.microsoft.com/office/drawing/2014/main" val="575149709"/>
                    </a:ext>
                  </a:extLst>
                </a:gridCol>
                <a:gridCol w="444330">
                  <a:extLst>
                    <a:ext uri="{9D8B030D-6E8A-4147-A177-3AD203B41FA5}">
                      <a16:colId xmlns:a16="http://schemas.microsoft.com/office/drawing/2014/main" val="779328800"/>
                    </a:ext>
                  </a:extLst>
                </a:gridCol>
                <a:gridCol w="444330">
                  <a:extLst>
                    <a:ext uri="{9D8B030D-6E8A-4147-A177-3AD203B41FA5}">
                      <a16:colId xmlns:a16="http://schemas.microsoft.com/office/drawing/2014/main" val="2542862904"/>
                    </a:ext>
                  </a:extLst>
                </a:gridCol>
                <a:gridCol w="444330">
                  <a:extLst>
                    <a:ext uri="{9D8B030D-6E8A-4147-A177-3AD203B41FA5}">
                      <a16:colId xmlns:a16="http://schemas.microsoft.com/office/drawing/2014/main" val="1040193951"/>
                    </a:ext>
                  </a:extLst>
                </a:gridCol>
              </a:tblGrid>
              <a:tr h="156465">
                <a:tc>
                  <a:txBody>
                    <a:bodyPr/>
                    <a:lstStyle/>
                    <a:p>
                      <a:pPr algn="r" fontAlgn="ctr"/>
                      <a:r>
                        <a:rPr lang="es-A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DE CAJA</a:t>
                      </a:r>
                    </a:p>
                  </a:txBody>
                  <a:tcPr marL="4229" marR="4229" marT="4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1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2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3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4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5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340667"/>
                  </a:ext>
                </a:extLst>
              </a:tr>
              <a:tr h="105720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11886,79245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1er Semestre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2do Semestre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3er Semestre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4to Semestre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5to Semestre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6to Semestre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7mo Semestre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8vo Semestre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9no Semestre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10mo Semestre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693806"/>
                  </a:ext>
                </a:extLst>
              </a:tr>
              <a:tr h="211440">
                <a:tc>
                  <a:txBody>
                    <a:bodyPr/>
                    <a:lstStyle/>
                    <a:p>
                      <a:pPr algn="l" fontAlgn="b"/>
                      <a:endParaRPr lang="es-A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1er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2do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3er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4to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1er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2do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3er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4to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1er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2do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3er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4to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1er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2do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3er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4to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1er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2do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3er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4to</a:t>
                      </a:r>
                      <a:b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014984"/>
                  </a:ext>
                </a:extLst>
              </a:tr>
              <a:tr h="1014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 DE PH-DUPLEX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811327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 DUPLEX PH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504015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VENTA PH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1.965.000,00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470222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 VENTA PH-AHORRO PREVIO (20%)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393.000,00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49.125,00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49.125,00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49.125,00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49.125,00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49.125,00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49.125,00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49.125,00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49.125,00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372157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PAGO EXTRAORDINARIO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157570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 VIVIENDA C/ PRESTANO HIPOTECARIO DIVISIBLE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041092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 VIVIENDA C/ PRESTANO HIPOT. DESARROLLADORA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383802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 PH C/FINACIACON PROPIA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1.572.000,00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314.400,00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314.400,00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314.400,00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314.400,00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157.200,00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157.200,00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651133"/>
                  </a:ext>
                </a:extLst>
              </a:tr>
              <a:tr h="1014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 DE VIVIENDAS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608287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 VIVIENDAS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997604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VENTA VIVIENDAS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1.993.750,00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502994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 -VENTA VIVIENDAS-AHORRO PREVIO (20%)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398.750,00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49.843,75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49.843,75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49.843,75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49.843,75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49.843,75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49.843,75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49.843,75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49.843,75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327414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 VIVIENDAS C/PREST HIPOTECARIO INDIVIDUAL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18744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 VIVIENDAS C/ FINACIAMIENTO PROPIO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1.595.000,00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239.250,00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239.250,00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239.250,00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239.250,00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319.000,00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746472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TOTAL DE INGRESOS VENTAS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5.218.750,00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130.468,75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130.468,75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161.968,75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635.868,75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730.368,75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810.118,75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778.618,75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621.418,75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522.450,00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445.000,00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63.000,00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31.500,00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15.750,00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15.750,00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647256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439487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RESULTADO INGESOS-EGRESOS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1.162.753,25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-741,32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-39.365,63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37.592,06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56.187,10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87.687,10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-88.350,40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-13.537,90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47.937,10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96.837,10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379.324,60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280.355,85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349.380,85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47.780,85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16.280,85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16.280,85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-64.119,15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16.280,85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16.280,85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530,85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-79.869,15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677177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BENEFICIOS ANUALES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1.162.753,25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232.550,65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232.550,65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232.550,65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232.550,65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232.550,65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264179"/>
                  </a:ext>
                </a:extLst>
              </a:tr>
              <a:tr h="101491"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BENEFICIOS POR FINANCIAMIENTO 15%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475.050,00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343515"/>
                  </a:ext>
                </a:extLst>
              </a:tr>
            </a:tbl>
          </a:graphicData>
        </a:graphic>
      </p:graphicFrame>
      <p:sp>
        <p:nvSpPr>
          <p:cNvPr id="4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393" y="5932845"/>
            <a:ext cx="456889" cy="5237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352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8315968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Flujo de Fondos </a:t>
            </a:r>
            <a:endParaRPr lang="es-AR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722554"/>
              </p:ext>
            </p:extLst>
          </p:nvPr>
        </p:nvGraphicFramePr>
        <p:xfrm>
          <a:off x="526949" y="1705992"/>
          <a:ext cx="8007450" cy="3268980"/>
        </p:xfrm>
        <a:graphic>
          <a:graphicData uri="http://schemas.openxmlformats.org/drawingml/2006/table">
            <a:tbl>
              <a:tblPr/>
              <a:tblGrid>
                <a:gridCol w="2009775">
                  <a:extLst>
                    <a:ext uri="{9D8B030D-6E8A-4147-A177-3AD203B41FA5}">
                      <a16:colId xmlns:a16="http://schemas.microsoft.com/office/drawing/2014/main" val="3120823765"/>
                    </a:ext>
                  </a:extLst>
                </a:gridCol>
                <a:gridCol w="1012800">
                  <a:extLst>
                    <a:ext uri="{9D8B030D-6E8A-4147-A177-3AD203B41FA5}">
                      <a16:colId xmlns:a16="http://schemas.microsoft.com/office/drawing/2014/main" val="1584867895"/>
                    </a:ext>
                  </a:extLst>
                </a:gridCol>
                <a:gridCol w="1060275">
                  <a:extLst>
                    <a:ext uri="{9D8B030D-6E8A-4147-A177-3AD203B41FA5}">
                      <a16:colId xmlns:a16="http://schemas.microsoft.com/office/drawing/2014/main" val="3064817887"/>
                    </a:ext>
                  </a:extLst>
                </a:gridCol>
                <a:gridCol w="981150">
                  <a:extLst>
                    <a:ext uri="{9D8B030D-6E8A-4147-A177-3AD203B41FA5}">
                      <a16:colId xmlns:a16="http://schemas.microsoft.com/office/drawing/2014/main" val="2466415974"/>
                    </a:ext>
                  </a:extLst>
                </a:gridCol>
                <a:gridCol w="981150">
                  <a:extLst>
                    <a:ext uri="{9D8B030D-6E8A-4147-A177-3AD203B41FA5}">
                      <a16:colId xmlns:a16="http://schemas.microsoft.com/office/drawing/2014/main" val="974821815"/>
                    </a:ext>
                  </a:extLst>
                </a:gridCol>
                <a:gridCol w="981150">
                  <a:extLst>
                    <a:ext uri="{9D8B030D-6E8A-4147-A177-3AD203B41FA5}">
                      <a16:colId xmlns:a16="http://schemas.microsoft.com/office/drawing/2014/main" val="1333673130"/>
                    </a:ext>
                  </a:extLst>
                </a:gridCol>
                <a:gridCol w="981150">
                  <a:extLst>
                    <a:ext uri="{9D8B030D-6E8A-4147-A177-3AD203B41FA5}">
                      <a16:colId xmlns:a16="http://schemas.microsoft.com/office/drawing/2014/main" val="2584107346"/>
                    </a:ext>
                  </a:extLst>
                </a:gridCol>
              </a:tblGrid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anual proyecto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139336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Ingresos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205.723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260.938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2.338.325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2.367.488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157.500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94.500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156993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 lotes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63.000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441.000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504.000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157.500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94.500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707681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 duplex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98.250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1.139.700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727.050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593810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 viviendas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99.688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757.625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1.136.438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670503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 préstamo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205.723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224901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Egresos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419.789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192.677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2.423.189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1.380.189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259.877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168.877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619933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 inicial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419.789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241090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Costos op. Recurrentes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176.802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2.163.313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1.120.313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111658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Gtos op. Recurrentes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15.875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60.877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60.877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60.877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60.877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203834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terreno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108.000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108.000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108.000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108.000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880934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inversor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91.000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91.000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91.000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72882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neto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214.065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68.261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84.864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987.298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102.377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74.377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892019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609564"/>
              </p:ext>
            </p:extLst>
          </p:nvPr>
        </p:nvGraphicFramePr>
        <p:xfrm>
          <a:off x="8842916" y="1705991"/>
          <a:ext cx="2867613" cy="1668579"/>
        </p:xfrm>
        <a:graphic>
          <a:graphicData uri="http://schemas.openxmlformats.org/drawingml/2006/table">
            <a:tbl>
              <a:tblPr/>
              <a:tblGrid>
                <a:gridCol w="1538256">
                  <a:extLst>
                    <a:ext uri="{9D8B030D-6E8A-4147-A177-3AD203B41FA5}">
                      <a16:colId xmlns:a16="http://schemas.microsoft.com/office/drawing/2014/main" val="1045927229"/>
                    </a:ext>
                  </a:extLst>
                </a:gridCol>
                <a:gridCol w="1329357">
                  <a:extLst>
                    <a:ext uri="{9D8B030D-6E8A-4147-A177-3AD203B41FA5}">
                      <a16:colId xmlns:a16="http://schemas.microsoft.com/office/drawing/2014/main" val="1440650884"/>
                    </a:ext>
                  </a:extLst>
                </a:gridCol>
              </a:tblGrid>
              <a:tr h="32249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descuento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434582"/>
                  </a:ext>
                </a:extLst>
              </a:tr>
              <a:tr h="33652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$ 418.640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489305"/>
                  </a:ext>
                </a:extLst>
              </a:tr>
              <a:tr h="33652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952120"/>
                  </a:ext>
                </a:extLst>
              </a:tr>
              <a:tr h="33652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921109"/>
                  </a:ext>
                </a:extLst>
              </a:tr>
              <a:tr h="33652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acumulado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579.876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768185"/>
                  </a:ext>
                </a:extLst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464635" y="1102143"/>
            <a:ext cx="5631365" cy="468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002060"/>
                </a:solidFill>
              </a:rPr>
              <a:t>Flujo de caja anual</a:t>
            </a:r>
            <a:endParaRPr lang="es-AR" sz="2800" dirty="0">
              <a:solidFill>
                <a:srgbClr val="002060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705300" y="1084180"/>
            <a:ext cx="4486700" cy="468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002060"/>
                </a:solidFill>
              </a:rPr>
              <a:t>Indicadores de Rentabilidad</a:t>
            </a:r>
            <a:endParaRPr lang="es-AR" sz="2800" dirty="0">
              <a:solidFill>
                <a:srgbClr val="002060"/>
              </a:solidFill>
            </a:endParaRPr>
          </a:p>
        </p:txBody>
      </p:sp>
      <p:sp>
        <p:nvSpPr>
          <p:cNvPr id="12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796829"/>
              </p:ext>
            </p:extLst>
          </p:nvPr>
        </p:nvGraphicFramePr>
        <p:xfrm>
          <a:off x="526949" y="1720528"/>
          <a:ext cx="6439907" cy="1005840"/>
        </p:xfrm>
        <a:graphic>
          <a:graphicData uri="http://schemas.openxmlformats.org/drawingml/2006/table">
            <a:tbl>
              <a:tblPr/>
              <a:tblGrid>
                <a:gridCol w="1842046">
                  <a:extLst>
                    <a:ext uri="{9D8B030D-6E8A-4147-A177-3AD203B41FA5}">
                      <a16:colId xmlns:a16="http://schemas.microsoft.com/office/drawing/2014/main" val="628305727"/>
                    </a:ext>
                  </a:extLst>
                </a:gridCol>
                <a:gridCol w="928275">
                  <a:extLst>
                    <a:ext uri="{9D8B030D-6E8A-4147-A177-3AD203B41FA5}">
                      <a16:colId xmlns:a16="http://schemas.microsoft.com/office/drawing/2014/main" val="4099501222"/>
                    </a:ext>
                  </a:extLst>
                </a:gridCol>
                <a:gridCol w="971788">
                  <a:extLst>
                    <a:ext uri="{9D8B030D-6E8A-4147-A177-3AD203B41FA5}">
                      <a16:colId xmlns:a16="http://schemas.microsoft.com/office/drawing/2014/main" val="3341150055"/>
                    </a:ext>
                  </a:extLst>
                </a:gridCol>
                <a:gridCol w="899266">
                  <a:extLst>
                    <a:ext uri="{9D8B030D-6E8A-4147-A177-3AD203B41FA5}">
                      <a16:colId xmlns:a16="http://schemas.microsoft.com/office/drawing/2014/main" val="1172428129"/>
                    </a:ext>
                  </a:extLst>
                </a:gridCol>
                <a:gridCol w="899266">
                  <a:extLst>
                    <a:ext uri="{9D8B030D-6E8A-4147-A177-3AD203B41FA5}">
                      <a16:colId xmlns:a16="http://schemas.microsoft.com/office/drawing/2014/main" val="2365194162"/>
                    </a:ext>
                  </a:extLst>
                </a:gridCol>
                <a:gridCol w="899266">
                  <a:extLst>
                    <a:ext uri="{9D8B030D-6E8A-4147-A177-3AD203B41FA5}">
                      <a16:colId xmlns:a16="http://schemas.microsoft.com/office/drawing/2014/main" val="25035089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inversionista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5133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Ingresos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91.000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91.000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91.000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5903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Egresos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205.723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8557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neto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205.723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91.000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91.000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91.000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14398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842232"/>
              </p:ext>
            </p:extLst>
          </p:nvPr>
        </p:nvGraphicFramePr>
        <p:xfrm>
          <a:off x="7918673" y="1720528"/>
          <a:ext cx="2956156" cy="1104900"/>
        </p:xfrm>
        <a:graphic>
          <a:graphicData uri="http://schemas.openxmlformats.org/drawingml/2006/table">
            <a:tbl>
              <a:tblPr/>
              <a:tblGrid>
                <a:gridCol w="1585753">
                  <a:extLst>
                    <a:ext uri="{9D8B030D-6E8A-4147-A177-3AD203B41FA5}">
                      <a16:colId xmlns:a16="http://schemas.microsoft.com/office/drawing/2014/main" val="4278591324"/>
                    </a:ext>
                  </a:extLst>
                </a:gridCol>
                <a:gridCol w="1370403">
                  <a:extLst>
                    <a:ext uri="{9D8B030D-6E8A-4147-A177-3AD203B41FA5}">
                      <a16:colId xmlns:a16="http://schemas.microsoft.com/office/drawing/2014/main" val="78183872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descuento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6496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$ 37.097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1517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3184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933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acumulado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67.277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203745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8315968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Flujo de Fondos Inversionista 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4635" y="1063834"/>
            <a:ext cx="5631365" cy="468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002060"/>
                </a:solidFill>
              </a:rPr>
              <a:t>Flujo Inversionista</a:t>
            </a:r>
            <a:endParaRPr lang="es-AR" sz="2800" dirty="0">
              <a:solidFill>
                <a:srgbClr val="002060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7705300" y="1045871"/>
            <a:ext cx="4486700" cy="468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002060"/>
                </a:solidFill>
              </a:rPr>
              <a:t>Indicadores de Rentabilidad</a:t>
            </a:r>
            <a:endParaRPr lang="es-AR" sz="2800" dirty="0">
              <a:solidFill>
                <a:srgbClr val="002060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64635" y="3170736"/>
            <a:ext cx="5083238" cy="468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002060"/>
                </a:solidFill>
              </a:rPr>
              <a:t>Comparativa con la Competencia</a:t>
            </a:r>
            <a:endParaRPr lang="es-AR" sz="2800" dirty="0">
              <a:solidFill>
                <a:srgbClr val="002060"/>
              </a:solidFill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5066"/>
              </p:ext>
            </p:extLst>
          </p:nvPr>
        </p:nvGraphicFramePr>
        <p:xfrm>
          <a:off x="464635" y="3805435"/>
          <a:ext cx="5083238" cy="195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510">
                  <a:extLst>
                    <a:ext uri="{9D8B030D-6E8A-4147-A177-3AD203B41FA5}">
                      <a16:colId xmlns:a16="http://schemas.microsoft.com/office/drawing/2014/main" val="931435791"/>
                    </a:ext>
                  </a:extLst>
                </a:gridCol>
                <a:gridCol w="2078117">
                  <a:extLst>
                    <a:ext uri="{9D8B030D-6E8A-4147-A177-3AD203B41FA5}">
                      <a16:colId xmlns:a16="http://schemas.microsoft.com/office/drawing/2014/main" val="3599156823"/>
                    </a:ext>
                  </a:extLst>
                </a:gridCol>
                <a:gridCol w="1127611">
                  <a:extLst>
                    <a:ext uri="{9D8B030D-6E8A-4147-A177-3AD203B41FA5}">
                      <a16:colId xmlns:a16="http://schemas.microsoft.com/office/drawing/2014/main" val="3467704553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MODELO</a:t>
                      </a:r>
                      <a:endParaRPr lang="es-AR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PROD/CALIDAD</a:t>
                      </a:r>
                      <a:endParaRPr lang="es-AR" sz="16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USD X M2</a:t>
                      </a:r>
                      <a:endParaRPr lang="es-A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7034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>
                          <a:solidFill>
                            <a:srgbClr val="002060"/>
                          </a:solidFill>
                          <a:effectLst/>
                        </a:rPr>
                        <a:t>Tiny House</a:t>
                      </a:r>
                      <a:endParaRPr lang="es-AR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solidFill>
                            <a:srgbClr val="002060"/>
                          </a:solidFill>
                          <a:effectLst/>
                        </a:rPr>
                        <a:t>MEDIO</a:t>
                      </a:r>
                      <a:endParaRPr lang="es-AR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05466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>
                          <a:solidFill>
                            <a:srgbClr val="002060"/>
                          </a:solidFill>
                          <a:effectLst/>
                        </a:rPr>
                        <a:t>Container EPIC</a:t>
                      </a:r>
                      <a:endParaRPr lang="es-AR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solidFill>
                            <a:srgbClr val="002060"/>
                          </a:solidFill>
                          <a:effectLst/>
                        </a:rPr>
                        <a:t>BAJO</a:t>
                      </a:r>
                      <a:endParaRPr lang="es-AR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66149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>
                          <a:solidFill>
                            <a:srgbClr val="002060"/>
                          </a:solidFill>
                          <a:effectLst/>
                        </a:rPr>
                        <a:t>Container Family</a:t>
                      </a:r>
                      <a:endParaRPr lang="es-AR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solidFill>
                            <a:srgbClr val="002060"/>
                          </a:solidFill>
                          <a:effectLst/>
                        </a:rPr>
                        <a:t>MEDIO</a:t>
                      </a:r>
                      <a:endParaRPr lang="es-AR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45033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>
                          <a:solidFill>
                            <a:srgbClr val="002060"/>
                          </a:solidFill>
                          <a:effectLst/>
                        </a:rPr>
                        <a:t>Container Home</a:t>
                      </a:r>
                      <a:endParaRPr lang="es-AR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solidFill>
                            <a:srgbClr val="002060"/>
                          </a:solidFill>
                          <a:effectLst/>
                        </a:rPr>
                        <a:t>PREMIUN</a:t>
                      </a:r>
                      <a:endParaRPr lang="es-AR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10116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>
                          <a:solidFill>
                            <a:srgbClr val="002060"/>
                          </a:solidFill>
                          <a:effectLst/>
                        </a:rPr>
                        <a:t>Empresa B</a:t>
                      </a:r>
                      <a:endParaRPr lang="es-AR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solidFill>
                            <a:srgbClr val="002060"/>
                          </a:solidFill>
                          <a:effectLst/>
                        </a:rPr>
                        <a:t>MEDIO</a:t>
                      </a:r>
                      <a:endParaRPr lang="es-AR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1352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Empresa C</a:t>
                      </a:r>
                      <a:endParaRPr lang="es-AR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solidFill>
                            <a:srgbClr val="002060"/>
                          </a:solidFill>
                          <a:effectLst/>
                        </a:rPr>
                        <a:t>MEDIO</a:t>
                      </a:r>
                      <a:endParaRPr lang="es-AR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3762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VILLAGE</a:t>
                      </a:r>
                      <a:r>
                        <a:rPr lang="es-AR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</a:rPr>
                        <a:t> BERMEJO</a:t>
                      </a:r>
                      <a:endParaRPr lang="es-AR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U</a:t>
                      </a:r>
                      <a:r>
                        <a:rPr lang="es-AR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$$</a:t>
                      </a:r>
                      <a:endParaRPr lang="es-AR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67893"/>
                  </a:ext>
                </a:extLst>
              </a:tr>
            </a:tbl>
          </a:graphicData>
        </a:graphic>
      </p:graphicFrame>
      <p:sp>
        <p:nvSpPr>
          <p:cNvPr id="14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41" y="2768396"/>
            <a:ext cx="1930085" cy="16907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6653" t="26119" r="38402" b="66222"/>
          <a:stretch/>
        </p:blipFill>
        <p:spPr>
          <a:xfrm>
            <a:off x="5257270" y="2768396"/>
            <a:ext cx="4327282" cy="169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1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350915" y="6057900"/>
            <a:ext cx="11509834" cy="600892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/>
          <p:cNvSpPr/>
          <p:nvPr/>
        </p:nvSpPr>
        <p:spPr>
          <a:xfrm>
            <a:off x="489494" y="6167460"/>
            <a:ext cx="1110963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b="1" kern="0" dirty="0" smtClean="0">
                <a:solidFill>
                  <a:srgbClr val="002060"/>
                </a:solidFill>
              </a:rPr>
              <a:t>Parque Costero </a:t>
            </a:r>
            <a:r>
              <a:rPr lang="es-ES" b="1" kern="0" dirty="0" err="1" smtClean="0">
                <a:solidFill>
                  <a:srgbClr val="002060"/>
                </a:solidFill>
              </a:rPr>
              <a:t>Village</a:t>
            </a:r>
            <a:r>
              <a:rPr lang="es-ES" b="1" kern="0" dirty="0" smtClean="0">
                <a:solidFill>
                  <a:srgbClr val="002060"/>
                </a:solidFill>
              </a:rPr>
              <a:t> Lotes y </a:t>
            </a:r>
            <a:r>
              <a:rPr lang="es-ES" b="1" kern="0" dirty="0">
                <a:solidFill>
                  <a:srgbClr val="002060"/>
                </a:solidFill>
              </a:rPr>
              <a:t>V</a:t>
            </a:r>
            <a:r>
              <a:rPr lang="es-ES" b="1" kern="0" dirty="0" smtClean="0">
                <a:solidFill>
                  <a:srgbClr val="002060"/>
                </a:solidFill>
              </a:rPr>
              <a:t>iviendas </a:t>
            </a:r>
            <a:endParaRPr lang="en-US" b="1" kern="0" dirty="0">
              <a:solidFill>
                <a:srgbClr val="002060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Viabilidad del proyecto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3821" y="958396"/>
            <a:ext cx="289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El proyecto es viable </a:t>
            </a:r>
            <a:r>
              <a:rPr lang="es-ES" dirty="0" smtClean="0">
                <a:solidFill>
                  <a:srgbClr val="002060"/>
                </a:solidFill>
              </a:rPr>
              <a:t>porque:</a:t>
            </a:r>
            <a:endParaRPr lang="es-AR" dirty="0">
              <a:solidFill>
                <a:srgbClr val="002060"/>
              </a:solidFill>
            </a:endParaRPr>
          </a:p>
        </p:txBody>
      </p:sp>
      <p:sp>
        <p:nvSpPr>
          <p:cNvPr id="31" name="Marcador de contenido 2"/>
          <p:cNvSpPr txBox="1">
            <a:spLocks/>
          </p:cNvSpPr>
          <p:nvPr/>
        </p:nvSpPr>
        <p:spPr>
          <a:xfrm>
            <a:off x="1149712" y="1369392"/>
            <a:ext cx="10515600" cy="623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1600" dirty="0" smtClean="0">
                <a:solidFill>
                  <a:srgbClr val="002060"/>
                </a:solidFill>
              </a:rPr>
              <a:t>Loteo </a:t>
            </a:r>
            <a:r>
              <a:rPr lang="es-ES" sz="1600" dirty="0">
                <a:solidFill>
                  <a:srgbClr val="002060"/>
                </a:solidFill>
              </a:rPr>
              <a:t>planificado con infraestructura urbana </a:t>
            </a:r>
            <a:r>
              <a:rPr lang="es-ES" sz="1600" dirty="0" smtClean="0">
                <a:solidFill>
                  <a:srgbClr val="002060"/>
                </a:solidFill>
              </a:rPr>
              <a:t>completa, con el objeto de garantizar </a:t>
            </a:r>
            <a:r>
              <a:rPr lang="es-ES" sz="1600" dirty="0">
                <a:solidFill>
                  <a:srgbClr val="002060"/>
                </a:solidFill>
              </a:rPr>
              <a:t>un crecimiento </a:t>
            </a:r>
            <a:r>
              <a:rPr lang="es-ES" sz="1600" dirty="0" smtClean="0">
                <a:solidFill>
                  <a:srgbClr val="002060"/>
                </a:solidFill>
              </a:rPr>
              <a:t>ordenado </a:t>
            </a:r>
            <a:r>
              <a:rPr lang="es-ES" sz="1600" dirty="0">
                <a:solidFill>
                  <a:srgbClr val="002060"/>
                </a:solidFill>
              </a:rPr>
              <a:t>y sostenible del área</a:t>
            </a:r>
            <a:r>
              <a:rPr lang="es-ES" sz="1600" dirty="0" smtClean="0">
                <a:solidFill>
                  <a:srgbClr val="002060"/>
                </a:solidFill>
              </a:rPr>
              <a:t>.</a:t>
            </a:r>
            <a:r>
              <a:rPr lang="es-ES" sz="1600" dirty="0">
                <a:solidFill>
                  <a:srgbClr val="002060"/>
                </a:solidFill>
              </a:rPr>
              <a:t> </a:t>
            </a:r>
            <a:endParaRPr lang="es-AR" sz="1600" dirty="0">
              <a:solidFill>
                <a:srgbClr val="002060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A21303B-B709-768D-F43C-5F8C7C3688DD}"/>
              </a:ext>
            </a:extLst>
          </p:cNvPr>
          <p:cNvSpPr txBox="1"/>
          <p:nvPr/>
        </p:nvSpPr>
        <p:spPr>
          <a:xfrm>
            <a:off x="3315434" y="2445932"/>
            <a:ext cx="768607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AR"/>
            </a:defPPr>
            <a:lvl1pPr lvl="0">
              <a:defRPr>
                <a:solidFill>
                  <a:srgbClr val="002060"/>
                </a:solidFill>
              </a:defRPr>
            </a:lvl1pPr>
          </a:lstStyle>
          <a:p>
            <a:r>
              <a:rPr lang="es-AR" sz="1600" dirty="0"/>
              <a:t>Proyecto apuntado a segmento de mercado C2, y </a:t>
            </a:r>
            <a:r>
              <a:rPr lang="es-AR" sz="1600" dirty="0" smtClean="0"/>
              <a:t>C3 </a:t>
            </a:r>
            <a:r>
              <a:rPr lang="es-ES" sz="1600" dirty="0"/>
              <a:t>con financiación externa o prestamos</a:t>
            </a:r>
            <a:endParaRPr lang="es-AR" sz="1600" dirty="0"/>
          </a:p>
        </p:txBody>
      </p:sp>
      <p:sp>
        <p:nvSpPr>
          <p:cNvPr id="33" name="Rectángulo 32"/>
          <p:cNvSpPr/>
          <p:nvPr/>
        </p:nvSpPr>
        <p:spPr>
          <a:xfrm>
            <a:off x="2191204" y="1933555"/>
            <a:ext cx="3853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600" dirty="0" smtClean="0">
                <a:solidFill>
                  <a:srgbClr val="002060"/>
                </a:solidFill>
              </a:rPr>
              <a:t>Obtenida la </a:t>
            </a:r>
            <a:r>
              <a:rPr lang="es-ES" sz="1600" dirty="0">
                <a:solidFill>
                  <a:srgbClr val="002060"/>
                </a:solidFill>
              </a:rPr>
              <a:t>viabilidad legal y técnica de </a:t>
            </a:r>
            <a:r>
              <a:rPr lang="es-ES" sz="1600" dirty="0" smtClean="0">
                <a:solidFill>
                  <a:srgbClr val="002060"/>
                </a:solidFill>
              </a:rPr>
              <a:t>este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C480BAA-CA4C-556F-3605-99C331D3CFCD}"/>
              </a:ext>
            </a:extLst>
          </p:cNvPr>
          <p:cNvSpPr txBox="1"/>
          <p:nvPr/>
        </p:nvSpPr>
        <p:spPr>
          <a:xfrm>
            <a:off x="4485513" y="3551007"/>
            <a:ext cx="552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solidFill>
                  <a:srgbClr val="002060"/>
                </a:solidFill>
              </a:rPr>
              <a:t>Gran adaptabilidad a lo que necesita el usuario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8B1501E-A551-4C22-9A09-653CD453AC5B}"/>
              </a:ext>
            </a:extLst>
          </p:cNvPr>
          <p:cNvSpPr txBox="1"/>
          <p:nvPr/>
        </p:nvSpPr>
        <p:spPr>
          <a:xfrm>
            <a:off x="4339288" y="4178840"/>
            <a:ext cx="481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solidFill>
                  <a:srgbClr val="002060"/>
                </a:solidFill>
              </a:rPr>
              <a:t>Estructuras flexibles y de rápida ampliación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22C91A3-6D81-7C49-9260-930FA385F938}"/>
              </a:ext>
            </a:extLst>
          </p:cNvPr>
          <p:cNvSpPr txBox="1"/>
          <p:nvPr/>
        </p:nvSpPr>
        <p:spPr>
          <a:xfrm>
            <a:off x="4117757" y="4767848"/>
            <a:ext cx="5447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</a:lstStyle>
          <a:p>
            <a:r>
              <a:rPr lang="es-MX" sz="1600" dirty="0">
                <a:solidFill>
                  <a:srgbClr val="002060"/>
                </a:solidFill>
              </a:rPr>
              <a:t>Compite con productos sustitutos y tradicionales.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BAFC267-00F7-E42C-B452-0DEF3C4468F5}"/>
              </a:ext>
            </a:extLst>
          </p:cNvPr>
          <p:cNvSpPr txBox="1"/>
          <p:nvPr/>
        </p:nvSpPr>
        <p:spPr>
          <a:xfrm>
            <a:off x="3827361" y="5376246"/>
            <a:ext cx="642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solidFill>
                  <a:srgbClr val="002060"/>
                </a:solidFill>
              </a:rPr>
              <a:t>Rápida producción del sistema, mayor ahorro en tiempo y dinero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4339288" y="297216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sz="1600" dirty="0">
                <a:solidFill>
                  <a:srgbClr val="002060"/>
                </a:solidFill>
              </a:rPr>
              <a:t>Construcción de  viviendas accesibles y funcionales</a:t>
            </a:r>
            <a:r>
              <a:rPr lang="es-ES" sz="1600" dirty="0" smtClean="0">
                <a:solidFill>
                  <a:srgbClr val="002060"/>
                </a:solidFill>
              </a:rPr>
              <a:t>.</a:t>
            </a:r>
            <a:endParaRPr lang="es-AR" sz="1600" dirty="0">
              <a:solidFill>
                <a:srgbClr val="00206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l="7477" r="10224" b="7181"/>
          <a:stretch/>
        </p:blipFill>
        <p:spPr>
          <a:xfrm>
            <a:off x="350915" y="2540792"/>
            <a:ext cx="3362441" cy="3345558"/>
          </a:xfrm>
          <a:prstGeom prst="ellipse">
            <a:avLst/>
          </a:prstGeom>
        </p:spPr>
      </p:pic>
      <p:sp>
        <p:nvSpPr>
          <p:cNvPr id="17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29797" y="976894"/>
            <a:ext cx="2299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Segmento por destino</a:t>
            </a:r>
            <a:endParaRPr lang="es-A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724134" y="1714303"/>
            <a:ext cx="3876915" cy="420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solidFill>
                  <a:schemeClr val="tx2">
                    <a:lumMod val="75000"/>
                  </a:schemeClr>
                </a:solidFill>
              </a:rPr>
              <a:t>Demanda según nivel socio económico</a:t>
            </a:r>
            <a:endParaRPr lang="es-A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10482" y="2369645"/>
            <a:ext cx="152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Comunicación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710482" y="3356590"/>
            <a:ext cx="1375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Operaciones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0EBAD83-22FA-4E99-612A-1AEE0AD0FB06}"/>
              </a:ext>
            </a:extLst>
          </p:cNvPr>
          <p:cNvSpPr/>
          <p:nvPr/>
        </p:nvSpPr>
        <p:spPr>
          <a:xfrm>
            <a:off x="1138231" y="3753143"/>
            <a:ext cx="10319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</a:rPr>
              <a:t>Loteo:   gestión de las aprobaciones y ejecución de la urbanización</a:t>
            </a:r>
          </a:p>
          <a:p>
            <a:r>
              <a:rPr lang="es-ES" sz="1600" dirty="0">
                <a:solidFill>
                  <a:srgbClr val="002060"/>
                </a:solidFill>
              </a:rPr>
              <a:t>Vivienda:  acceso a la vivienda en el plazo de seis meses desde la adjudicación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923105A-7D29-5369-50F1-D7660BF5E8BB}"/>
              </a:ext>
            </a:extLst>
          </p:cNvPr>
          <p:cNvSpPr/>
          <p:nvPr/>
        </p:nvSpPr>
        <p:spPr>
          <a:xfrm>
            <a:off x="1128965" y="2771815"/>
            <a:ext cx="10337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</a:rPr>
              <a:t>La comunicación enfocada en la accesibilidad a la vivienda, con sistemas de financiamiento.</a:t>
            </a:r>
          </a:p>
          <a:p>
            <a:r>
              <a:rPr lang="es-ES" sz="1600" dirty="0">
                <a:solidFill>
                  <a:srgbClr val="002060"/>
                </a:solidFill>
              </a:rPr>
              <a:t>Valor significativo de entrega de unidades en seis meses </a:t>
            </a:r>
            <a:endParaRPr lang="es-AR" sz="1600" dirty="0">
              <a:solidFill>
                <a:srgbClr val="002060"/>
              </a:solidFill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Estrategia del Negocio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18045" y="1374999"/>
            <a:ext cx="103153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Lotes, viviendas </a:t>
            </a:r>
            <a:r>
              <a:rPr lang="es-ES" sz="1600" dirty="0">
                <a:solidFill>
                  <a:srgbClr val="002060"/>
                </a:solidFill>
              </a:rPr>
              <a:t>unifamiliares, dúplex y  </a:t>
            </a:r>
            <a:r>
              <a:rPr lang="es-ES" sz="1600" dirty="0" smtClean="0">
                <a:solidFill>
                  <a:srgbClr val="002060"/>
                </a:solidFill>
              </a:rPr>
              <a:t>PH media densidad</a:t>
            </a:r>
            <a:endParaRPr lang="es-AR" sz="1600" dirty="0"/>
          </a:p>
        </p:txBody>
      </p:sp>
      <p:sp>
        <p:nvSpPr>
          <p:cNvPr id="30" name="Rectángulo 29"/>
          <p:cNvSpPr/>
          <p:nvPr/>
        </p:nvSpPr>
        <p:spPr>
          <a:xfrm>
            <a:off x="1147498" y="2024955"/>
            <a:ext cx="5489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</a:rPr>
              <a:t>Apunta</a:t>
            </a:r>
            <a:r>
              <a:rPr lang="es-ES" sz="1600" dirty="0" smtClean="0">
                <a:solidFill>
                  <a:srgbClr val="002060"/>
                </a:solidFill>
              </a:rPr>
              <a:t> al segmento socio económico C3. </a:t>
            </a:r>
            <a:r>
              <a:rPr lang="es-ES" sz="1600" dirty="0" err="1" smtClean="0">
                <a:solidFill>
                  <a:srgbClr val="002060"/>
                </a:solidFill>
              </a:rPr>
              <a:t>Deciles</a:t>
            </a:r>
            <a:r>
              <a:rPr lang="es-ES" sz="1600" dirty="0" smtClean="0">
                <a:solidFill>
                  <a:srgbClr val="002060"/>
                </a:solidFill>
              </a:rPr>
              <a:t> 8/9</a:t>
            </a:r>
            <a:endParaRPr lang="es-AR" sz="1600" dirty="0"/>
          </a:p>
        </p:txBody>
      </p:sp>
      <p:sp>
        <p:nvSpPr>
          <p:cNvPr id="18" name="Rectángulo 17"/>
          <p:cNvSpPr/>
          <p:nvPr/>
        </p:nvSpPr>
        <p:spPr>
          <a:xfrm>
            <a:off x="724134" y="4326155"/>
            <a:ext cx="2577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tx2">
                    <a:lumMod val="75000"/>
                  </a:schemeClr>
                </a:solidFill>
              </a:rPr>
              <a:t>Desarrollo de Tecnología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5BBA330-AA55-5836-A596-48C0DC91C253}"/>
              </a:ext>
            </a:extLst>
          </p:cNvPr>
          <p:cNvSpPr/>
          <p:nvPr/>
        </p:nvSpPr>
        <p:spPr>
          <a:xfrm>
            <a:off x="1164225" y="4666558"/>
            <a:ext cx="5806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</a:rPr>
              <a:t>Sistemas constructivo industrializado . Panel </a:t>
            </a:r>
            <a:r>
              <a:rPr lang="es-ES" sz="1600" dirty="0" err="1">
                <a:solidFill>
                  <a:srgbClr val="002060"/>
                </a:solidFill>
              </a:rPr>
              <a:t>Cred</a:t>
            </a:r>
            <a:r>
              <a:rPr lang="es-ES" sz="1600" dirty="0">
                <a:solidFill>
                  <a:srgbClr val="002060"/>
                </a:solidFill>
              </a:rPr>
              <a:t> .</a:t>
            </a:r>
            <a:endParaRPr lang="es-AR" sz="1600" dirty="0">
              <a:solidFill>
                <a:srgbClr val="002060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50915" y="6057900"/>
            <a:ext cx="11509834" cy="600892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/>
          <p:cNvSpPr/>
          <p:nvPr/>
        </p:nvSpPr>
        <p:spPr>
          <a:xfrm>
            <a:off x="489494" y="6167460"/>
            <a:ext cx="1110963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b="1" kern="0" dirty="0" smtClean="0">
                <a:solidFill>
                  <a:srgbClr val="002060"/>
                </a:solidFill>
              </a:rPr>
              <a:t>Parque Costero </a:t>
            </a:r>
            <a:r>
              <a:rPr lang="es-ES" b="1" kern="0" dirty="0" err="1" smtClean="0">
                <a:solidFill>
                  <a:srgbClr val="002060"/>
                </a:solidFill>
              </a:rPr>
              <a:t>Village</a:t>
            </a:r>
            <a:r>
              <a:rPr lang="es-ES" b="1" kern="0" dirty="0" smtClean="0">
                <a:solidFill>
                  <a:srgbClr val="002060"/>
                </a:solidFill>
              </a:rPr>
              <a:t> Lotes y </a:t>
            </a:r>
            <a:r>
              <a:rPr lang="es-ES" b="1" kern="0" dirty="0">
                <a:solidFill>
                  <a:srgbClr val="002060"/>
                </a:solidFill>
              </a:rPr>
              <a:t>V</a:t>
            </a:r>
            <a:r>
              <a:rPr lang="es-ES" b="1" kern="0" dirty="0" smtClean="0">
                <a:solidFill>
                  <a:srgbClr val="002060"/>
                </a:solidFill>
              </a:rPr>
              <a:t>iviendas </a:t>
            </a:r>
            <a:endParaRPr lang="en-US" b="1" kern="0" dirty="0">
              <a:solidFill>
                <a:srgbClr val="002060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95009" y="4976459"/>
            <a:ext cx="2369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Compras adquisiciones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FC56957-C2E8-0AA8-10CE-8F454A873792}"/>
              </a:ext>
            </a:extLst>
          </p:cNvPr>
          <p:cNvSpPr/>
          <p:nvPr/>
        </p:nvSpPr>
        <p:spPr>
          <a:xfrm>
            <a:off x="1164225" y="5345791"/>
            <a:ext cx="7309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</a:rPr>
              <a:t>Disponibilidad propia de la tierra.</a:t>
            </a:r>
          </a:p>
          <a:p>
            <a:r>
              <a:rPr lang="es-ES" sz="1600" dirty="0">
                <a:solidFill>
                  <a:srgbClr val="002060"/>
                </a:solidFill>
              </a:rPr>
              <a:t>Gestión de compras de insumos y materiales para urbanización y viviendas</a:t>
            </a:r>
          </a:p>
        </p:txBody>
      </p:sp>
      <p:sp>
        <p:nvSpPr>
          <p:cNvPr id="26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337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/>
          <p:cNvSpPr/>
          <p:nvPr/>
        </p:nvSpPr>
        <p:spPr>
          <a:xfrm>
            <a:off x="676340" y="894615"/>
            <a:ext cx="2100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Modalidad de venta</a:t>
            </a:r>
            <a:endParaRPr lang="es-AR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680137" y="3261680"/>
            <a:ext cx="2773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Potenciales  Competidores</a:t>
            </a:r>
            <a:endParaRPr lang="es-A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676340" y="4049457"/>
            <a:ext cx="3105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Gestión de Recursos  Humanos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A8AA01C-DF5C-3A38-212C-0913BFA56B6D}"/>
              </a:ext>
            </a:extLst>
          </p:cNvPr>
          <p:cNvSpPr/>
          <p:nvPr/>
        </p:nvSpPr>
        <p:spPr>
          <a:xfrm>
            <a:off x="1180952" y="4440918"/>
            <a:ext cx="7801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</a:rPr>
              <a:t>Personal calificado en las áreas </a:t>
            </a:r>
            <a:r>
              <a:rPr lang="es-ES" sz="1600" dirty="0" smtClean="0">
                <a:solidFill>
                  <a:srgbClr val="002060"/>
                </a:solidFill>
              </a:rPr>
              <a:t>de comercialización ,  </a:t>
            </a:r>
            <a:r>
              <a:rPr lang="es-ES" sz="1600" dirty="0">
                <a:solidFill>
                  <a:srgbClr val="002060"/>
                </a:solidFill>
              </a:rPr>
              <a:t>proyecto y producción.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187AC14-7FB3-0053-7DFE-42C973D1AFCF}"/>
              </a:ext>
            </a:extLst>
          </p:cNvPr>
          <p:cNvSpPr txBox="1"/>
          <p:nvPr/>
        </p:nvSpPr>
        <p:spPr>
          <a:xfrm>
            <a:off x="1147498" y="3695745"/>
            <a:ext cx="903149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AR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Mercado competitivo, viable si el producto es bueno en calidad  precio y financiamiento</a:t>
            </a:r>
            <a:endParaRPr lang="es-AR" dirty="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Estrategia del Negocio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76340" y="4721838"/>
            <a:ext cx="2022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Servicio Post-Venta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F96D50B-7ECE-4F1C-47EF-2D74AF68B365}"/>
              </a:ext>
            </a:extLst>
          </p:cNvPr>
          <p:cNvSpPr/>
          <p:nvPr/>
        </p:nvSpPr>
        <p:spPr>
          <a:xfrm>
            <a:off x="1180951" y="5123723"/>
            <a:ext cx="98919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</a:rPr>
              <a:t>Control de calidad del producto al entrar en uso y controles periódicos.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47498" y="1196245"/>
            <a:ext cx="559971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AR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s-ES" b="1" dirty="0"/>
              <a:t>LOTES</a:t>
            </a:r>
            <a:r>
              <a:rPr lang="es-ES" dirty="0"/>
              <a:t> 1er Etapa.</a:t>
            </a:r>
          </a:p>
          <a:p>
            <a:r>
              <a:rPr lang="es-ES" dirty="0"/>
              <a:t>Pre venta lotes primeros 6 meses. </a:t>
            </a:r>
          </a:p>
          <a:p>
            <a:r>
              <a:rPr lang="es-ES" dirty="0"/>
              <a:t>Venta en 27 cuotas mensuales. </a:t>
            </a:r>
          </a:p>
          <a:p>
            <a:r>
              <a:rPr lang="es-ES" dirty="0"/>
              <a:t>Total venta lotes de la 1er etapa en 36 cuotas mensuales</a:t>
            </a:r>
          </a:p>
          <a:p>
            <a:r>
              <a:rPr lang="es-ES" b="1" dirty="0"/>
              <a:t>LOTES</a:t>
            </a:r>
            <a:r>
              <a:rPr lang="es-ES" dirty="0"/>
              <a:t> 2da Etapa .Inicio 2do semestre del segundo año</a:t>
            </a:r>
          </a:p>
          <a:p>
            <a:r>
              <a:rPr lang="es-ES" dirty="0"/>
              <a:t>Pre venta lotes primeros 6 meses. </a:t>
            </a:r>
          </a:p>
          <a:p>
            <a:r>
              <a:rPr lang="es-ES" dirty="0"/>
              <a:t>Venta en 27 cuotas mensuales. </a:t>
            </a:r>
          </a:p>
          <a:p>
            <a:r>
              <a:rPr lang="es-ES" dirty="0"/>
              <a:t>Total venta lotes de la 1er etapa en 36 cuotas mensuales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338303" y="1193284"/>
            <a:ext cx="4090184" cy="13542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AR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s-ES" b="1" dirty="0"/>
              <a:t>VIVIENDAS</a:t>
            </a:r>
          </a:p>
          <a:p>
            <a:r>
              <a:rPr lang="es-ES" dirty="0"/>
              <a:t>Venta en $AR</a:t>
            </a:r>
          </a:p>
          <a:p>
            <a:r>
              <a:rPr lang="es-ES" dirty="0"/>
              <a:t>Ahorro previo de 24 meses 20%</a:t>
            </a:r>
          </a:p>
          <a:p>
            <a:r>
              <a:rPr lang="es-ES" dirty="0"/>
              <a:t>Aporte extraordinario  20%</a:t>
            </a:r>
          </a:p>
          <a:p>
            <a:r>
              <a:rPr lang="es-ES" dirty="0"/>
              <a:t>Saldo 60%  en 36 cuotas</a:t>
            </a:r>
            <a:endParaRPr lang="es-AR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350915" y="6057900"/>
            <a:ext cx="11509834" cy="600892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/>
          <p:cNvSpPr/>
          <p:nvPr/>
        </p:nvSpPr>
        <p:spPr>
          <a:xfrm>
            <a:off x="489494" y="6167460"/>
            <a:ext cx="1110963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b="1" kern="0" dirty="0" smtClean="0">
                <a:solidFill>
                  <a:srgbClr val="002060"/>
                </a:solidFill>
              </a:rPr>
              <a:t>Parque Costero </a:t>
            </a:r>
            <a:r>
              <a:rPr lang="es-ES" b="1" kern="0" dirty="0" err="1" smtClean="0">
                <a:solidFill>
                  <a:srgbClr val="002060"/>
                </a:solidFill>
              </a:rPr>
              <a:t>Village</a:t>
            </a:r>
            <a:r>
              <a:rPr lang="es-ES" b="1" kern="0" dirty="0" smtClean="0">
                <a:solidFill>
                  <a:srgbClr val="002060"/>
                </a:solidFill>
              </a:rPr>
              <a:t> Lotes y </a:t>
            </a:r>
            <a:r>
              <a:rPr lang="es-ES" b="1" kern="0" dirty="0">
                <a:solidFill>
                  <a:srgbClr val="002060"/>
                </a:solidFill>
              </a:rPr>
              <a:t>V</a:t>
            </a:r>
            <a:r>
              <a:rPr lang="es-ES" b="1" kern="0" dirty="0" smtClean="0">
                <a:solidFill>
                  <a:srgbClr val="002060"/>
                </a:solidFill>
              </a:rPr>
              <a:t>iviendas </a:t>
            </a:r>
            <a:endParaRPr lang="en-US" b="1" kern="0" dirty="0">
              <a:solidFill>
                <a:srgbClr val="002060"/>
              </a:solidFill>
            </a:endParaRPr>
          </a:p>
        </p:txBody>
      </p:sp>
      <p:sp>
        <p:nvSpPr>
          <p:cNvPr id="26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113" t="23926" r="54676" b="9703"/>
          <a:stretch/>
        </p:blipFill>
        <p:spPr>
          <a:xfrm>
            <a:off x="559342" y="944773"/>
            <a:ext cx="10795001" cy="56896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Estrategia del Negocio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258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13366" y="951155"/>
            <a:ext cx="856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>
                <a:solidFill>
                  <a:schemeClr val="accent1">
                    <a:lumMod val="50000"/>
                  </a:schemeClr>
                </a:solidFill>
              </a:rPr>
              <a:t>Participación </a:t>
            </a:r>
            <a:r>
              <a:rPr lang="es-AR" sz="3200" dirty="0" smtClean="0">
                <a:solidFill>
                  <a:schemeClr val="accent1">
                    <a:lumMod val="50000"/>
                  </a:schemeClr>
                </a:solidFill>
              </a:rPr>
              <a:t>niveles </a:t>
            </a:r>
            <a:r>
              <a:rPr lang="es-AR" sz="3200" dirty="0">
                <a:solidFill>
                  <a:schemeClr val="accent1">
                    <a:lumMod val="50000"/>
                  </a:schemeClr>
                </a:solidFill>
              </a:rPr>
              <a:t>socioeconómicos en %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054787"/>
              </p:ext>
            </p:extLst>
          </p:nvPr>
        </p:nvGraphicFramePr>
        <p:xfrm>
          <a:off x="-195374" y="1735112"/>
          <a:ext cx="6352108" cy="352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937769"/>
              </p:ext>
            </p:extLst>
          </p:nvPr>
        </p:nvGraphicFramePr>
        <p:xfrm>
          <a:off x="5739795" y="1929773"/>
          <a:ext cx="5812413" cy="297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8740">
                  <a:extLst>
                    <a:ext uri="{9D8B030D-6E8A-4147-A177-3AD203B41FA5}">
                      <a16:colId xmlns:a16="http://schemas.microsoft.com/office/drawing/2014/main" val="3455316607"/>
                    </a:ext>
                  </a:extLst>
                </a:gridCol>
                <a:gridCol w="1537555">
                  <a:extLst>
                    <a:ext uri="{9D8B030D-6E8A-4147-A177-3AD203B41FA5}">
                      <a16:colId xmlns:a16="http://schemas.microsoft.com/office/drawing/2014/main" val="3423476975"/>
                    </a:ext>
                  </a:extLst>
                </a:gridCol>
                <a:gridCol w="485357">
                  <a:extLst>
                    <a:ext uri="{9D8B030D-6E8A-4147-A177-3AD203B41FA5}">
                      <a16:colId xmlns:a16="http://schemas.microsoft.com/office/drawing/2014/main" val="1437045013"/>
                    </a:ext>
                  </a:extLst>
                </a:gridCol>
                <a:gridCol w="3250761">
                  <a:extLst>
                    <a:ext uri="{9D8B030D-6E8A-4147-A177-3AD203B41FA5}">
                      <a16:colId xmlns:a16="http://schemas.microsoft.com/office/drawing/2014/main" val="2825399108"/>
                    </a:ext>
                  </a:extLst>
                </a:gridCol>
              </a:tblGrid>
              <a:tr h="426282">
                <a:tc>
                  <a:txBody>
                    <a:bodyPr/>
                    <a:lstStyle/>
                    <a:p>
                      <a:pPr algn="ctr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Tipo</a:t>
                      </a:r>
                      <a:r>
                        <a:rPr lang="es-ES" sz="16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de Clase </a:t>
                      </a:r>
                    </a:p>
                    <a:p>
                      <a:pPr algn="ctr" fontAlgn="b"/>
                      <a:r>
                        <a:rPr lang="es-ES" sz="16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Ingresos 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 fontAlgn="b"/>
                      <a:endParaRPr lang="es-A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Medio de Financiamiento</a:t>
                      </a:r>
                    </a:p>
                    <a:p>
                      <a:pPr algn="ctr" fontAlgn="b"/>
                      <a:endParaRPr lang="es-A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691086"/>
                  </a:ext>
                </a:extLst>
              </a:tr>
              <a:tr h="42628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 smtClean="0">
                          <a:effectLst/>
                        </a:rPr>
                        <a:t>ABC1</a:t>
                      </a:r>
                    </a:p>
                    <a:p>
                      <a:pPr algn="ctr" fontAlgn="b"/>
                      <a:r>
                        <a:rPr lang="es-AR" sz="1600" u="none" strike="noStrike" dirty="0" smtClean="0">
                          <a:effectLst/>
                        </a:rPr>
                        <a:t> 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 dirty="0">
                          <a:effectLst/>
                        </a:rPr>
                        <a:t>Clase </a:t>
                      </a:r>
                      <a:r>
                        <a:rPr lang="es-AR" sz="1600" u="none" strike="noStrike" dirty="0" smtClean="0">
                          <a:effectLst/>
                        </a:rPr>
                        <a:t>Alta</a:t>
                      </a:r>
                    </a:p>
                    <a:p>
                      <a:pPr algn="l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 dirty="0">
                          <a:effectLst/>
                        </a:rPr>
                        <a:t>5</a:t>
                      </a:r>
                      <a:r>
                        <a:rPr lang="es-AR" sz="1600" u="none" strike="noStrike" dirty="0" smtClean="0">
                          <a:effectLst/>
                        </a:rPr>
                        <a:t>%</a:t>
                      </a:r>
                    </a:p>
                    <a:p>
                      <a:pPr algn="l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 Directa-Fideicomisos</a:t>
                      </a:r>
                    </a:p>
                    <a:p>
                      <a:pPr algn="l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8871"/>
                  </a:ext>
                </a:extLst>
              </a:tr>
              <a:tr h="42628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 smtClean="0">
                          <a:effectLst/>
                        </a:rPr>
                        <a:t>C2</a:t>
                      </a:r>
                    </a:p>
                    <a:p>
                      <a:pPr algn="ctr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 dirty="0">
                          <a:effectLst/>
                        </a:rPr>
                        <a:t>Clase Media </a:t>
                      </a:r>
                      <a:r>
                        <a:rPr lang="es-AR" sz="1600" u="none" strike="noStrike" dirty="0" smtClean="0">
                          <a:effectLst/>
                        </a:rPr>
                        <a:t>Alta</a:t>
                      </a:r>
                    </a:p>
                    <a:p>
                      <a:pPr algn="l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 dirty="0">
                          <a:effectLst/>
                        </a:rPr>
                        <a:t>17</a:t>
                      </a:r>
                      <a:r>
                        <a:rPr lang="es-AR" sz="1600" u="none" strike="noStrike" dirty="0" smtClean="0">
                          <a:effectLst/>
                        </a:rPr>
                        <a:t>%</a:t>
                      </a:r>
                    </a:p>
                    <a:p>
                      <a:pPr algn="l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Fideicomisos-Prestamos Hipotecarios</a:t>
                      </a:r>
                    </a:p>
                    <a:p>
                      <a:pPr algn="l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394126"/>
                  </a:ext>
                </a:extLst>
              </a:tr>
              <a:tr h="42628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 smtClean="0">
                          <a:effectLst/>
                        </a:rPr>
                        <a:t>C3</a:t>
                      </a:r>
                    </a:p>
                    <a:p>
                      <a:pPr algn="ctr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 dirty="0">
                          <a:effectLst/>
                        </a:rPr>
                        <a:t>Clase Media </a:t>
                      </a:r>
                      <a:r>
                        <a:rPr lang="es-AR" sz="1600" u="none" strike="noStrike" dirty="0" smtClean="0">
                          <a:effectLst/>
                        </a:rPr>
                        <a:t>Tipo</a:t>
                      </a:r>
                    </a:p>
                    <a:p>
                      <a:pPr algn="l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 dirty="0">
                          <a:effectLst/>
                        </a:rPr>
                        <a:t>28</a:t>
                      </a:r>
                      <a:r>
                        <a:rPr lang="es-AR" sz="1600" u="none" strike="noStrike" dirty="0" smtClean="0">
                          <a:effectLst/>
                        </a:rPr>
                        <a:t>%</a:t>
                      </a:r>
                    </a:p>
                    <a:p>
                      <a:pPr algn="l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Ahorro Previo- Prestamos Hipotecarios</a:t>
                      </a:r>
                    </a:p>
                    <a:p>
                      <a:pPr algn="l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17124"/>
                  </a:ext>
                </a:extLst>
              </a:tr>
              <a:tr h="42628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 smtClean="0">
                          <a:effectLst/>
                        </a:rPr>
                        <a:t>D1</a:t>
                      </a:r>
                    </a:p>
                    <a:p>
                      <a:pPr algn="ctr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 dirty="0">
                          <a:effectLst/>
                        </a:rPr>
                        <a:t>Clase Media </a:t>
                      </a:r>
                      <a:r>
                        <a:rPr lang="es-AR" sz="1600" u="none" strike="noStrike" dirty="0" smtClean="0">
                          <a:effectLst/>
                        </a:rPr>
                        <a:t>Baja</a:t>
                      </a:r>
                    </a:p>
                    <a:p>
                      <a:pPr algn="l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 dirty="0">
                          <a:effectLst/>
                        </a:rPr>
                        <a:t>30</a:t>
                      </a:r>
                      <a:r>
                        <a:rPr lang="es-AR" sz="1600" u="none" strike="noStrike" dirty="0" smtClean="0">
                          <a:effectLst/>
                        </a:rPr>
                        <a:t>%</a:t>
                      </a:r>
                    </a:p>
                    <a:p>
                      <a:pPr algn="l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Cooperativas- Prestamos Hipotecarios </a:t>
                      </a:r>
                    </a:p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Procrear IPV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35126"/>
                  </a:ext>
                </a:extLst>
              </a:tr>
              <a:tr h="42628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 smtClean="0">
                          <a:effectLst/>
                        </a:rPr>
                        <a:t>D2-E</a:t>
                      </a:r>
                    </a:p>
                    <a:p>
                      <a:pPr algn="ctr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 dirty="0">
                          <a:effectLst/>
                        </a:rPr>
                        <a:t>Clase </a:t>
                      </a:r>
                      <a:r>
                        <a:rPr lang="es-AR" sz="1600" u="none" strike="noStrike" dirty="0" smtClean="0">
                          <a:effectLst/>
                        </a:rPr>
                        <a:t>Baja</a:t>
                      </a:r>
                    </a:p>
                    <a:p>
                      <a:pPr algn="l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 dirty="0">
                          <a:effectLst/>
                        </a:rPr>
                        <a:t>20</a:t>
                      </a:r>
                      <a:r>
                        <a:rPr lang="es-AR" sz="1600" u="none" strike="noStrike" dirty="0" smtClean="0">
                          <a:effectLst/>
                        </a:rPr>
                        <a:t>%</a:t>
                      </a:r>
                    </a:p>
                    <a:p>
                      <a:pPr algn="l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IPV</a:t>
                      </a:r>
                    </a:p>
                    <a:p>
                      <a:pPr algn="l" fontAlgn="b"/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53413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2952025" y="192977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AR" dirty="0"/>
              <a:t>5%</a:t>
            </a:r>
            <a:endParaRPr lang="es-A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504346" y="2341866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AR" dirty="0"/>
              <a:t>17%</a:t>
            </a:r>
            <a:endParaRPr lang="es-A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452790" y="3721679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AR" dirty="0"/>
              <a:t>28%</a:t>
            </a:r>
            <a:endParaRPr lang="es-A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956439" y="3721679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AR" dirty="0"/>
              <a:t>30%</a:t>
            </a:r>
            <a:endParaRPr lang="es-A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995398" y="2375179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AR" dirty="0"/>
              <a:t>20%</a:t>
            </a:r>
            <a:endParaRPr lang="es-A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257007" y="6531740"/>
            <a:ext cx="78662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s-ES" sz="1050" dirty="0"/>
              <a:t>DATOS RECABADOS DE CEPAL, INDEC, CONSULTORA DELFOS, CONSULTORA GUILLERMO OLIVETO ,</a:t>
            </a:r>
            <a:r>
              <a:rPr lang="es-ES" sz="1050" dirty="0" err="1"/>
              <a:t>Iprofesional;ACTUALIZACION</a:t>
            </a:r>
            <a:r>
              <a:rPr lang="es-ES" sz="1050" dirty="0"/>
              <a:t> </a:t>
            </a:r>
            <a:r>
              <a:rPr lang="es-ES" sz="1050" dirty="0" err="1"/>
              <a:t>E-PEI&amp;Asoc</a:t>
            </a:r>
            <a:r>
              <a:rPr lang="es-ES" sz="1050" dirty="0"/>
              <a:t>.</a:t>
            </a:r>
            <a:endParaRPr lang="es-ES" sz="10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857250" y="5364947"/>
            <a:ext cx="466725" cy="447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1977245" y="5360709"/>
            <a:ext cx="466725" cy="4476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Elipse 16"/>
          <p:cNvSpPr/>
          <p:nvPr/>
        </p:nvSpPr>
        <p:spPr>
          <a:xfrm>
            <a:off x="3064001" y="5364946"/>
            <a:ext cx="466725" cy="4476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Elipse 17"/>
          <p:cNvSpPr/>
          <p:nvPr/>
        </p:nvSpPr>
        <p:spPr>
          <a:xfrm>
            <a:off x="4228955" y="5364946"/>
            <a:ext cx="466725" cy="4476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Elipse 18"/>
          <p:cNvSpPr/>
          <p:nvPr/>
        </p:nvSpPr>
        <p:spPr>
          <a:xfrm>
            <a:off x="5300933" y="5363081"/>
            <a:ext cx="466725" cy="4476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CuadroTexto 2"/>
          <p:cNvSpPr txBox="1"/>
          <p:nvPr/>
        </p:nvSpPr>
        <p:spPr>
          <a:xfrm>
            <a:off x="1247775" y="5429030"/>
            <a:ext cx="847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ABC1</a:t>
            </a:r>
            <a:endParaRPr lang="es-AR" sz="16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428800" y="5438555"/>
            <a:ext cx="847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C2</a:t>
            </a:r>
            <a:endParaRPr lang="es-AR" sz="16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508427" y="5438555"/>
            <a:ext cx="491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C3</a:t>
            </a:r>
            <a:endParaRPr lang="es-AR" sz="16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695843" y="5429030"/>
            <a:ext cx="577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D1</a:t>
            </a:r>
            <a:endParaRPr lang="es-AR" sz="16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5794865" y="5437425"/>
            <a:ext cx="847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D2-E</a:t>
            </a:r>
            <a:endParaRPr lang="es-AR" sz="1600" dirty="0"/>
          </a:p>
        </p:txBody>
      </p:sp>
      <p:sp>
        <p:nvSpPr>
          <p:cNvPr id="5" name="Rectángulo 4"/>
          <p:cNvSpPr/>
          <p:nvPr/>
        </p:nvSpPr>
        <p:spPr>
          <a:xfrm>
            <a:off x="228600" y="4930260"/>
            <a:ext cx="5828618" cy="326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Estrategia del Negocio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26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319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5A897F2F-9370-42E6-ABB0-66D464213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894612"/>
              </p:ext>
            </p:extLst>
          </p:nvPr>
        </p:nvGraphicFramePr>
        <p:xfrm>
          <a:off x="7638559" y="3392284"/>
          <a:ext cx="4104149" cy="282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ángulo 21"/>
          <p:cNvSpPr/>
          <p:nvPr/>
        </p:nvSpPr>
        <p:spPr>
          <a:xfrm>
            <a:off x="7272649" y="3634635"/>
            <a:ext cx="3053354" cy="2433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957984"/>
              </p:ext>
            </p:extLst>
          </p:nvPr>
        </p:nvGraphicFramePr>
        <p:xfrm>
          <a:off x="804215" y="1795803"/>
          <a:ext cx="6464554" cy="2679816"/>
        </p:xfrm>
        <a:graphic>
          <a:graphicData uri="http://schemas.openxmlformats.org/drawingml/2006/table">
            <a:tbl>
              <a:tblPr/>
              <a:tblGrid>
                <a:gridCol w="1055916">
                  <a:extLst>
                    <a:ext uri="{9D8B030D-6E8A-4147-A177-3AD203B41FA5}">
                      <a16:colId xmlns:a16="http://schemas.microsoft.com/office/drawing/2014/main" val="2954934403"/>
                    </a:ext>
                  </a:extLst>
                </a:gridCol>
                <a:gridCol w="1545403">
                  <a:extLst>
                    <a:ext uri="{9D8B030D-6E8A-4147-A177-3AD203B41FA5}">
                      <a16:colId xmlns:a16="http://schemas.microsoft.com/office/drawing/2014/main" val="2036923130"/>
                    </a:ext>
                  </a:extLst>
                </a:gridCol>
                <a:gridCol w="2379929">
                  <a:extLst>
                    <a:ext uri="{9D8B030D-6E8A-4147-A177-3AD203B41FA5}">
                      <a16:colId xmlns:a16="http://schemas.microsoft.com/office/drawing/2014/main" val="1252045330"/>
                    </a:ext>
                  </a:extLst>
                </a:gridCol>
                <a:gridCol w="664167">
                  <a:extLst>
                    <a:ext uri="{9D8B030D-6E8A-4147-A177-3AD203B41FA5}">
                      <a16:colId xmlns:a16="http://schemas.microsoft.com/office/drawing/2014/main" val="462017221"/>
                    </a:ext>
                  </a:extLst>
                </a:gridCol>
                <a:gridCol w="819139">
                  <a:extLst>
                    <a:ext uri="{9D8B030D-6E8A-4147-A177-3AD203B41FA5}">
                      <a16:colId xmlns:a16="http://schemas.microsoft.com/office/drawing/2014/main" val="1630634291"/>
                    </a:ext>
                  </a:extLst>
                </a:gridCol>
              </a:tblGrid>
              <a:tr h="227657">
                <a:tc>
                  <a:txBody>
                    <a:bodyPr/>
                    <a:lstStyle/>
                    <a:p>
                      <a:pPr algn="l" fontAlgn="ctr"/>
                      <a:r>
                        <a:rPr lang="es-AR" sz="2400" b="1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PESTEL</a:t>
                      </a:r>
                      <a:endParaRPr lang="es-AR" sz="2400" b="1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400" b="1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Argentina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400" b="1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981507"/>
                  </a:ext>
                </a:extLst>
              </a:tr>
              <a:tr h="156108"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Riesgo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73709"/>
                  </a:ext>
                </a:extLst>
              </a:tr>
              <a:tr h="15610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Político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Democracy Index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Incertidumbre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3,00 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9,80%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507387"/>
                  </a:ext>
                </a:extLst>
              </a:tr>
              <a:tr h="15610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Económico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Dashboard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PBI; Inflación; Tasa Interes; TC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4,88 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7,17%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062017"/>
                  </a:ext>
                </a:extLst>
              </a:tr>
              <a:tr h="29270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Social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Dashboard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Desempleo, nivel educativo, </a:t>
                      </a:r>
                      <a:b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concentración, poder adquisitivo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6,50 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4,90%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55868"/>
                  </a:ext>
                </a:extLst>
              </a:tr>
              <a:tr h="31221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Tecnológico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Human 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Index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 y costo tecnoligía, incidencia</a:t>
                      </a:r>
                      <a:b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generación de valor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7,00 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4,20%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45840"/>
                  </a:ext>
                </a:extLst>
              </a:tr>
              <a:tr h="31221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Ecológico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Performance Index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Sustentabilidad y minimización de</a:t>
                      </a:r>
                      <a:b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rezagos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6,00 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5,60%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423454"/>
                  </a:ext>
                </a:extLst>
              </a:tr>
              <a:tr h="31221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Legal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Rule of Law Index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Legislación laboral, legislación </a:t>
                      </a:r>
                      <a:b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impositiva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5,20 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6,72%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89514"/>
                  </a:ext>
                </a:extLst>
              </a:tr>
              <a:tr h="156108">
                <a:tc>
                  <a:txBody>
                    <a:bodyPr/>
                    <a:lstStyle/>
                    <a:p>
                      <a:pPr algn="l" fontAlgn="ctr"/>
                      <a:endParaRPr lang="es-A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5,40</a:t>
                      </a:r>
                      <a:endParaRPr lang="es-AR" sz="1400" b="1" i="0" u="none" strike="noStrike" kern="12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6,40%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864813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Diagnostico Estratégico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66319" y="1074540"/>
            <a:ext cx="8626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solidFill>
                  <a:schemeClr val="tx2">
                    <a:lumMod val="75000"/>
                  </a:schemeClr>
                </a:solidFill>
              </a:rPr>
              <a:t>Análisis  contextual del  </a:t>
            </a:r>
            <a:r>
              <a:rPr lang="es-AR" b="1" dirty="0" err="1" smtClean="0">
                <a:solidFill>
                  <a:schemeClr val="tx2">
                    <a:lumMod val="75000"/>
                  </a:schemeClr>
                </a:solidFill>
              </a:rPr>
              <a:t>Macroentorno</a:t>
            </a:r>
            <a:r>
              <a:rPr lang="es-AR" b="1" dirty="0" smtClean="0">
                <a:solidFill>
                  <a:schemeClr val="tx2">
                    <a:lumMod val="75000"/>
                  </a:schemeClr>
                </a:solidFill>
              </a:rPr>
              <a:t> del proyecto  </a:t>
            </a:r>
            <a:endParaRPr lang="es-A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FC56957-C2E8-0AA8-10CE-8F454A873792}"/>
              </a:ext>
            </a:extLst>
          </p:cNvPr>
          <p:cNvSpPr/>
          <p:nvPr/>
        </p:nvSpPr>
        <p:spPr>
          <a:xfrm>
            <a:off x="1795877" y="1474070"/>
            <a:ext cx="2384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VARIABLES DE ANALISIS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FC56957-C2E8-0AA8-10CE-8F454A873792}"/>
              </a:ext>
            </a:extLst>
          </p:cNvPr>
          <p:cNvSpPr/>
          <p:nvPr/>
        </p:nvSpPr>
        <p:spPr>
          <a:xfrm>
            <a:off x="5939284" y="1474070"/>
            <a:ext cx="1346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VALORACION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50915" y="6057900"/>
            <a:ext cx="11509834" cy="600892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/>
          <p:cNvSpPr/>
          <p:nvPr/>
        </p:nvSpPr>
        <p:spPr>
          <a:xfrm>
            <a:off x="489494" y="6167460"/>
            <a:ext cx="1110963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b="1" kern="0" dirty="0" smtClean="0">
                <a:solidFill>
                  <a:srgbClr val="002060"/>
                </a:solidFill>
              </a:rPr>
              <a:t>Parque Costero </a:t>
            </a:r>
            <a:r>
              <a:rPr lang="es-ES" b="1" kern="0" dirty="0" err="1" smtClean="0">
                <a:solidFill>
                  <a:srgbClr val="002060"/>
                </a:solidFill>
              </a:rPr>
              <a:t>Village</a:t>
            </a:r>
            <a:r>
              <a:rPr lang="es-ES" b="1" kern="0" dirty="0" smtClean="0">
                <a:solidFill>
                  <a:srgbClr val="002060"/>
                </a:solidFill>
              </a:rPr>
              <a:t> Lotes y </a:t>
            </a:r>
            <a:r>
              <a:rPr lang="es-ES" b="1" kern="0" dirty="0">
                <a:solidFill>
                  <a:srgbClr val="002060"/>
                </a:solidFill>
              </a:rPr>
              <a:t>V</a:t>
            </a:r>
            <a:r>
              <a:rPr lang="es-ES" b="1" kern="0" dirty="0" smtClean="0">
                <a:solidFill>
                  <a:srgbClr val="002060"/>
                </a:solidFill>
              </a:rPr>
              <a:t>iviendas </a:t>
            </a:r>
            <a:endParaRPr lang="en-US" b="1" kern="0" dirty="0">
              <a:solidFill>
                <a:srgbClr val="002060"/>
              </a:solidFill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5A897F2F-9370-42E6-ABB0-66D464213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280835"/>
              </p:ext>
            </p:extLst>
          </p:nvPr>
        </p:nvGraphicFramePr>
        <p:xfrm>
          <a:off x="6857999" y="222518"/>
          <a:ext cx="6802245" cy="511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971709"/>
              </p:ext>
            </p:extLst>
          </p:nvPr>
        </p:nvGraphicFramePr>
        <p:xfrm>
          <a:off x="820497" y="4961936"/>
          <a:ext cx="4029276" cy="378768"/>
        </p:xfrm>
        <a:graphic>
          <a:graphicData uri="http://schemas.openxmlformats.org/drawingml/2006/table">
            <a:tbl>
              <a:tblPr/>
              <a:tblGrid>
                <a:gridCol w="719513">
                  <a:extLst>
                    <a:ext uri="{9D8B030D-6E8A-4147-A177-3AD203B41FA5}">
                      <a16:colId xmlns:a16="http://schemas.microsoft.com/office/drawing/2014/main" val="3633168763"/>
                    </a:ext>
                  </a:extLst>
                </a:gridCol>
                <a:gridCol w="785931">
                  <a:extLst>
                    <a:ext uri="{9D8B030D-6E8A-4147-A177-3AD203B41FA5}">
                      <a16:colId xmlns:a16="http://schemas.microsoft.com/office/drawing/2014/main" val="299645788"/>
                    </a:ext>
                  </a:extLst>
                </a:gridCol>
                <a:gridCol w="763791">
                  <a:extLst>
                    <a:ext uri="{9D8B030D-6E8A-4147-A177-3AD203B41FA5}">
                      <a16:colId xmlns:a16="http://schemas.microsoft.com/office/drawing/2014/main" val="3938762348"/>
                    </a:ext>
                  </a:extLst>
                </a:gridCol>
                <a:gridCol w="996250">
                  <a:extLst>
                    <a:ext uri="{9D8B030D-6E8A-4147-A177-3AD203B41FA5}">
                      <a16:colId xmlns:a16="http://schemas.microsoft.com/office/drawing/2014/main" val="1622674618"/>
                    </a:ext>
                  </a:extLst>
                </a:gridCol>
                <a:gridCol w="763791">
                  <a:extLst>
                    <a:ext uri="{9D8B030D-6E8A-4147-A177-3AD203B41FA5}">
                      <a16:colId xmlns:a16="http://schemas.microsoft.com/office/drawing/2014/main" val="3515410564"/>
                    </a:ext>
                  </a:extLst>
                </a:gridCol>
              </a:tblGrid>
              <a:tr h="156108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Malo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Bueno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Bueno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Excelente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655291"/>
                  </a:ext>
                </a:extLst>
              </a:tr>
              <a:tr h="156108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479469"/>
                  </a:ext>
                </a:extLst>
              </a:tr>
            </a:tbl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3FC56957-C2E8-0AA8-10CE-8F454A873792}"/>
              </a:ext>
            </a:extLst>
          </p:cNvPr>
          <p:cNvSpPr/>
          <p:nvPr/>
        </p:nvSpPr>
        <p:spPr>
          <a:xfrm>
            <a:off x="736617" y="4656126"/>
            <a:ext cx="1346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CALIFICACION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742708" y="1443872"/>
            <a:ext cx="1516593" cy="2570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7333387" y="275726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bg1"/>
                </a:solidFill>
              </a:rPr>
              <a:t>MACROENTORNO PESTEL</a:t>
            </a:r>
            <a:endParaRPr lang="es-AR" sz="2800" dirty="0">
              <a:solidFill>
                <a:schemeClr val="bg1"/>
              </a:solidFill>
            </a:endParaRPr>
          </a:p>
        </p:txBody>
      </p:sp>
      <p:sp>
        <p:nvSpPr>
          <p:cNvPr id="24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016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389842"/>
              </p:ext>
            </p:extLst>
          </p:nvPr>
        </p:nvGraphicFramePr>
        <p:xfrm>
          <a:off x="820497" y="1488845"/>
          <a:ext cx="4711700" cy="3032760"/>
        </p:xfrm>
        <a:graphic>
          <a:graphicData uri="http://schemas.openxmlformats.org/drawingml/2006/table">
            <a:tbl>
              <a:tblPr/>
              <a:tblGrid>
                <a:gridCol w="3924300">
                  <a:extLst>
                    <a:ext uri="{9D8B030D-6E8A-4147-A177-3AD203B41FA5}">
                      <a16:colId xmlns:a16="http://schemas.microsoft.com/office/drawing/2014/main" val="403573596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59737768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s-AR" sz="2800" b="1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Porter</a:t>
                      </a:r>
                      <a:endParaRPr lang="es-AR" sz="2800" b="1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5,43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1927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8755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Fuerzas</a:t>
                      </a:r>
                      <a:endParaRPr lang="es-A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37173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Poder de Negociación Cliente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99266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Barreras de Entrada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36792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Substitución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12596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Complementarios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81085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Rivalidad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202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Atracción del Talento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949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Poder de Negociación Proveedores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458592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980110" y="1040500"/>
            <a:ext cx="8626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solidFill>
                  <a:schemeClr val="tx2">
                    <a:lumMod val="75000"/>
                  </a:schemeClr>
                </a:solidFill>
              </a:rPr>
              <a:t>Análisis  del  </a:t>
            </a:r>
            <a:r>
              <a:rPr lang="es-AR" b="1" dirty="0" err="1" smtClean="0">
                <a:solidFill>
                  <a:schemeClr val="tx2">
                    <a:lumMod val="75000"/>
                  </a:schemeClr>
                </a:solidFill>
              </a:rPr>
              <a:t>Microentorno</a:t>
            </a:r>
            <a:r>
              <a:rPr lang="es-AR" b="1" dirty="0" smtClean="0">
                <a:solidFill>
                  <a:schemeClr val="tx2">
                    <a:lumMod val="75000"/>
                  </a:schemeClr>
                </a:solidFill>
              </a:rPr>
              <a:t> del proyecto  </a:t>
            </a:r>
            <a:endParaRPr lang="es-A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FC56957-C2E8-0AA8-10CE-8F454A873792}"/>
              </a:ext>
            </a:extLst>
          </p:cNvPr>
          <p:cNvSpPr/>
          <p:nvPr/>
        </p:nvSpPr>
        <p:spPr>
          <a:xfrm>
            <a:off x="726520" y="1837004"/>
            <a:ext cx="23842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rgbClr val="002060"/>
                </a:solidFill>
              </a:rPr>
              <a:t>VARIABLES DE ANALISIS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FC56957-C2E8-0AA8-10CE-8F454A873792}"/>
              </a:ext>
            </a:extLst>
          </p:cNvPr>
          <p:cNvSpPr/>
          <p:nvPr/>
        </p:nvSpPr>
        <p:spPr>
          <a:xfrm>
            <a:off x="3543177" y="1837004"/>
            <a:ext cx="23842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rgbClr val="002060"/>
                </a:solidFill>
              </a:rPr>
              <a:t>VALORACION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Diagnostico Estratégico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350915" y="6057900"/>
            <a:ext cx="11509834" cy="600892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/>
          <p:cNvSpPr/>
          <p:nvPr/>
        </p:nvSpPr>
        <p:spPr>
          <a:xfrm>
            <a:off x="489494" y="6167460"/>
            <a:ext cx="1110963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b="1" kern="0" dirty="0" smtClean="0">
                <a:solidFill>
                  <a:srgbClr val="002060"/>
                </a:solidFill>
              </a:rPr>
              <a:t>Parque Costero </a:t>
            </a:r>
            <a:r>
              <a:rPr lang="es-ES" b="1" kern="0" dirty="0" err="1" smtClean="0">
                <a:solidFill>
                  <a:srgbClr val="002060"/>
                </a:solidFill>
              </a:rPr>
              <a:t>Village</a:t>
            </a:r>
            <a:r>
              <a:rPr lang="es-ES" b="1" kern="0" dirty="0" smtClean="0">
                <a:solidFill>
                  <a:srgbClr val="002060"/>
                </a:solidFill>
              </a:rPr>
              <a:t> Lotes y </a:t>
            </a:r>
            <a:r>
              <a:rPr lang="es-ES" b="1" kern="0" dirty="0">
                <a:solidFill>
                  <a:srgbClr val="002060"/>
                </a:solidFill>
              </a:rPr>
              <a:t>V</a:t>
            </a:r>
            <a:r>
              <a:rPr lang="es-ES" b="1" kern="0" dirty="0" smtClean="0">
                <a:solidFill>
                  <a:srgbClr val="002060"/>
                </a:solidFill>
              </a:rPr>
              <a:t>iviendas </a:t>
            </a:r>
            <a:endParaRPr lang="en-US" b="1" kern="0" dirty="0">
              <a:solidFill>
                <a:srgbClr val="00206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97147"/>
              </p:ext>
            </p:extLst>
          </p:nvPr>
        </p:nvGraphicFramePr>
        <p:xfrm>
          <a:off x="820497" y="5153418"/>
          <a:ext cx="3937000" cy="406253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375170377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04282907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564075257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02963698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738982094"/>
                    </a:ext>
                  </a:extLst>
                </a:gridCol>
              </a:tblGrid>
              <a:tr h="19243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Bueno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823088"/>
                  </a:ext>
                </a:extLst>
              </a:tr>
              <a:tr h="21381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903654"/>
                  </a:ext>
                </a:extLst>
              </a:tr>
            </a:tbl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3FC56957-C2E8-0AA8-10CE-8F454A873792}"/>
              </a:ext>
            </a:extLst>
          </p:cNvPr>
          <p:cNvSpPr/>
          <p:nvPr/>
        </p:nvSpPr>
        <p:spPr>
          <a:xfrm>
            <a:off x="726520" y="4760084"/>
            <a:ext cx="1346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CALIFICACION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7821207" y="218510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bg1"/>
                </a:solidFill>
              </a:rPr>
              <a:t>MICROENTORNO PORTER</a:t>
            </a:r>
            <a:endParaRPr lang="es-AR" sz="2800" dirty="0">
              <a:solidFill>
                <a:schemeClr val="bg1"/>
              </a:solidFill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6EB361BF-55C2-45DC-B7E6-0FBE956F2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758928"/>
              </p:ext>
            </p:extLst>
          </p:nvPr>
        </p:nvGraphicFramePr>
        <p:xfrm>
          <a:off x="5237398" y="749404"/>
          <a:ext cx="6770681" cy="505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 txBox="1">
            <a:spLocks/>
          </p:cNvSpPr>
          <p:nvPr/>
        </p:nvSpPr>
        <p:spPr>
          <a:xfrm>
            <a:off x="11218126" y="5655577"/>
            <a:ext cx="456889" cy="523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487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1489</TotalTime>
  <Words>2584</Words>
  <Application>Microsoft Office PowerPoint</Application>
  <PresentationFormat>Panorámica</PresentationFormat>
  <Paragraphs>1392</Paragraphs>
  <Slides>25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Arial</vt:lpstr>
      <vt:lpstr>Calibri</vt:lpstr>
      <vt:lpstr>Calibri Light</vt:lpstr>
      <vt:lpstr>Tahoma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Participación de la Construcción /PBI</vt:lpstr>
      <vt:lpstr>Participación Construcción PBI en países LAC</vt:lpstr>
      <vt:lpstr>Impacto en la construcción y el mercado inmobiliario</vt:lpstr>
      <vt:lpstr>Presentación de PowerPoint</vt:lpstr>
      <vt:lpstr>Presentación de la Marca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EVALUACION ECONOMICA DEL PROYECTO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</dc:creator>
  <cp:lastModifiedBy>Pablo</cp:lastModifiedBy>
  <cp:revision>100</cp:revision>
  <dcterms:created xsi:type="dcterms:W3CDTF">2025-01-30T22:45:08Z</dcterms:created>
  <dcterms:modified xsi:type="dcterms:W3CDTF">2025-10-24T13:26:21Z</dcterms:modified>
</cp:coreProperties>
</file>