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0"/>
  </p:notesMasterIdLst>
  <p:sldIdLst>
    <p:sldId id="293" r:id="rId3"/>
    <p:sldId id="263" r:id="rId4"/>
    <p:sldId id="270" r:id="rId5"/>
    <p:sldId id="322" r:id="rId6"/>
    <p:sldId id="323" r:id="rId7"/>
    <p:sldId id="326" r:id="rId8"/>
    <p:sldId id="325" r:id="rId9"/>
    <p:sldId id="332" r:id="rId10"/>
    <p:sldId id="331" r:id="rId11"/>
    <p:sldId id="340" r:id="rId12"/>
    <p:sldId id="330" r:id="rId13"/>
    <p:sldId id="336" r:id="rId14"/>
    <p:sldId id="334" r:id="rId15"/>
    <p:sldId id="339" r:id="rId16"/>
    <p:sldId id="337" r:id="rId17"/>
    <p:sldId id="338" r:id="rId18"/>
    <p:sldId id="341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1"/>
          <c:order val="0"/>
          <c:tx>
            <c:strRef>
              <c:f>'C:\Users\Acer\Documents\EGUP2020\RMP\Proyectos\[RMP - 2020 - Rev 01 - Yacy 15 K - Com - Rev00.xlsx]PESTEL'!$D$2</c:f>
              <c:strCache>
                <c:ptCount val="1"/>
                <c:pt idx="0">
                  <c:v>Malo</c:v>
                </c:pt>
              </c:strCache>
            </c:strRef>
          </c:tx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[1]PESTEL!$D$3:$D$8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8-4F41-A2C8-73CC9AA827E5}"/>
            </c:ext>
          </c:extLst>
        </c:ser>
        <c:ser>
          <c:idx val="2"/>
          <c:order val="1"/>
          <c:tx>
            <c:strRef>
              <c:f>'C:\Users\Acer\Documents\EGUP2020\RMP\Proyectos\[RMP - 2020 - Rev 01 - Yacy 15 K - Com - Rev00.xlsx]PESTEL'!$E$2</c:f>
              <c:strCache>
                <c:ptCount val="1"/>
                <c:pt idx="0">
                  <c:v>Regular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[1]PESTEL!$E$3:$E$8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8-4F41-A2C8-73CC9AA827E5}"/>
            </c:ext>
          </c:extLst>
        </c:ser>
        <c:ser>
          <c:idx val="3"/>
          <c:order val="2"/>
          <c:tx>
            <c:strRef>
              <c:f>'C:\Users\Acer\Documents\EGUP2020\RMP\Proyectos\[RMP - 2020 - Rev 01 - Yacy 15 K - Com - Rev00.xlsx]PESTEL'!$F$2</c:f>
              <c:strCache>
                <c:ptCount val="1"/>
                <c:pt idx="0">
                  <c:v>Bueno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[1]PESTEL!$F$3:$F$8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38-4F41-A2C8-73CC9AA827E5}"/>
            </c:ext>
          </c:extLst>
        </c:ser>
        <c:ser>
          <c:idx val="4"/>
          <c:order val="3"/>
          <c:tx>
            <c:strRef>
              <c:f>'C:\Users\Acer\Documents\EGUP2020\RMP\Proyectos\[RMP - 2020 - Rev 01 - Yacy 15 K - Com - Rev00.xlsx]PESTEL'!$G$2</c:f>
              <c:strCache>
                <c:ptCount val="1"/>
                <c:pt idx="0">
                  <c:v>Muy Bueno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[1]PESTEL!$G$3:$G$8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38-4F41-A2C8-73CC9AA827E5}"/>
            </c:ext>
          </c:extLst>
        </c:ser>
        <c:ser>
          <c:idx val="5"/>
          <c:order val="4"/>
          <c:tx>
            <c:strRef>
              <c:f>'C:\Users\Acer\Documents\EGUP2020\RMP\Proyectos\[RMP - 2020 - Rev 01 - Yacy 15 K - Com - Rev00.xlsx]PESTEL'!$H$2</c:f>
              <c:strCache>
                <c:ptCount val="1"/>
                <c:pt idx="0">
                  <c:v>Excelente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[1]PESTEL!$H$3:$H$8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38-4F41-A2C8-73CC9AA827E5}"/>
            </c:ext>
          </c:extLst>
        </c:ser>
        <c:ser>
          <c:idx val="6"/>
          <c:order val="5"/>
          <c:tx>
            <c:v>AR</c:v>
          </c:tx>
          <c:spPr>
            <a:ln w="38100"/>
          </c:spPr>
          <c:marker>
            <c:symbol val="none"/>
          </c:marker>
          <c:val>
            <c:numRef>
              <c:f>PESTEL!$D$3:$D$8</c:f>
              <c:numCache>
                <c:formatCode>#,##0.00_ ;[Red]\-#,##0.00\ </c:formatCode>
                <c:ptCount val="6"/>
                <c:pt idx="0">
                  <c:v>3</c:v>
                </c:pt>
                <c:pt idx="1">
                  <c:v>4.8750000000000018</c:v>
                </c:pt>
                <c:pt idx="2">
                  <c:v>6.5</c:v>
                </c:pt>
                <c:pt idx="3">
                  <c:v>7</c:v>
                </c:pt>
                <c:pt idx="4">
                  <c:v>6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38-4F41-A2C8-73CC9AA82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88512"/>
        <c:axId val="165490048"/>
      </c:radarChart>
      <c:catAx>
        <c:axId val="1654885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65490048"/>
        <c:crosses val="autoZero"/>
        <c:auto val="1"/>
        <c:lblAlgn val="ctr"/>
        <c:lblOffset val="100"/>
        <c:noMultiLvlLbl val="0"/>
      </c:catAx>
      <c:valAx>
        <c:axId val="16549004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5488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1"/>
          <c:order val="0"/>
          <c:tx>
            <c:strRef>
              <c:f>'C:\Users\Acer\Documents\EGUP2020\RMP\Proyectos\[RMP - 2020 - Rev 01 - Yacy 15 K - Com - Rev00.xlsx]PESTEL'!$D$2</c:f>
              <c:strCache>
                <c:ptCount val="1"/>
                <c:pt idx="0">
                  <c:v>Malo</c:v>
                </c:pt>
              </c:strCache>
            </c:strRef>
          </c:tx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[1]PESTEL!$D$3:$D$8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C-4123-827B-CD541E4E3164}"/>
            </c:ext>
          </c:extLst>
        </c:ser>
        <c:ser>
          <c:idx val="2"/>
          <c:order val="1"/>
          <c:tx>
            <c:strRef>
              <c:f>'C:\Users\Acer\Documents\EGUP2020\RMP\Proyectos\[RMP - 2020 - Rev 01 - Yacy 15 K - Com - Rev00.xlsx]PESTEL'!$E$2</c:f>
              <c:strCache>
                <c:ptCount val="1"/>
                <c:pt idx="0">
                  <c:v>Regular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[1]PESTEL!$E$3:$E$8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C-4123-827B-CD541E4E3164}"/>
            </c:ext>
          </c:extLst>
        </c:ser>
        <c:ser>
          <c:idx val="3"/>
          <c:order val="2"/>
          <c:tx>
            <c:strRef>
              <c:f>'C:\Users\Acer\Documents\EGUP2020\RMP\Proyectos\[RMP - 2020 - Rev 01 - Yacy 15 K - Com - Rev00.xlsx]PESTEL'!$F$2</c:f>
              <c:strCache>
                <c:ptCount val="1"/>
                <c:pt idx="0">
                  <c:v>Bueno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[1]PESTEL!$F$3:$F$8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C-4123-827B-CD541E4E3164}"/>
            </c:ext>
          </c:extLst>
        </c:ser>
        <c:ser>
          <c:idx val="4"/>
          <c:order val="3"/>
          <c:tx>
            <c:strRef>
              <c:f>'C:\Users\Acer\Documents\EGUP2020\RMP\Proyectos\[RMP - 2020 - Rev 01 - Yacy 15 K - Com - Rev00.xlsx]PESTEL'!$G$2</c:f>
              <c:strCache>
                <c:ptCount val="1"/>
                <c:pt idx="0">
                  <c:v>Muy Bueno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[1]PESTEL!$G$3:$G$8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8C-4123-827B-CD541E4E3164}"/>
            </c:ext>
          </c:extLst>
        </c:ser>
        <c:ser>
          <c:idx val="5"/>
          <c:order val="4"/>
          <c:tx>
            <c:strRef>
              <c:f>'C:\Users\Acer\Documents\EGUP2020\RMP\Proyectos\[RMP - 2020 - Rev 01 - Yacy 15 K - Com - Rev00.xlsx]PESTEL'!$H$2</c:f>
              <c:strCache>
                <c:ptCount val="1"/>
                <c:pt idx="0">
                  <c:v>Excelente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[1]PESTEL!$A$3:$A$8</c:f>
              <c:strCache>
                <c:ptCount val="6"/>
                <c:pt idx="0">
                  <c:v>Político</c:v>
                </c:pt>
                <c:pt idx="1">
                  <c:v>Económico</c:v>
                </c:pt>
                <c:pt idx="2">
                  <c:v>Social</c:v>
                </c:pt>
                <c:pt idx="3">
                  <c:v>Tecnológico</c:v>
                </c:pt>
                <c:pt idx="4">
                  <c:v>Ecológico</c:v>
                </c:pt>
                <c:pt idx="5">
                  <c:v>Legal</c:v>
                </c:pt>
              </c:strCache>
            </c:strRef>
          </c:cat>
          <c:val>
            <c:numRef>
              <c:f>[1]PESTEL!$H$3:$H$8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C-4123-827B-CD541E4E3164}"/>
            </c:ext>
          </c:extLst>
        </c:ser>
        <c:ser>
          <c:idx val="6"/>
          <c:order val="5"/>
          <c:tx>
            <c:v>AR</c:v>
          </c:tx>
          <c:spPr>
            <a:ln w="38100"/>
          </c:spPr>
          <c:marker>
            <c:symbol val="none"/>
          </c:marker>
          <c:val>
            <c:numRef>
              <c:f>PESTEL!$D$3:$D$8</c:f>
              <c:numCache>
                <c:formatCode>#,##0.00_ ;[Red]\-#,##0.00\ </c:formatCode>
                <c:ptCount val="6"/>
                <c:pt idx="0">
                  <c:v>3</c:v>
                </c:pt>
                <c:pt idx="1">
                  <c:v>4.8750000000000018</c:v>
                </c:pt>
                <c:pt idx="2">
                  <c:v>6.5</c:v>
                </c:pt>
                <c:pt idx="3">
                  <c:v>7</c:v>
                </c:pt>
                <c:pt idx="4">
                  <c:v>6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8C-4123-827B-CD541E4E3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488512"/>
        <c:axId val="165490048"/>
      </c:radarChart>
      <c:catAx>
        <c:axId val="1654885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65490048"/>
        <c:crosses val="autoZero"/>
        <c:auto val="1"/>
        <c:lblAlgn val="ctr"/>
        <c:lblOffset val="100"/>
        <c:noMultiLvlLbl val="0"/>
      </c:catAx>
      <c:valAx>
        <c:axId val="16549004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54885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'Atractivo de la Industria'!$B$3</c:f>
              <c:strCache>
                <c:ptCount val="1"/>
                <c:pt idx="0">
                  <c:v>Score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'Atractivo de la Industria'!$A$4:$A$13</c:f>
              <c:strCache>
                <c:ptCount val="10"/>
                <c:pt idx="0">
                  <c:v>Poder de Negociación Cliente</c:v>
                </c:pt>
                <c:pt idx="1">
                  <c:v>Barreras de Entrada</c:v>
                </c:pt>
                <c:pt idx="2">
                  <c:v>Substitución</c:v>
                </c:pt>
                <c:pt idx="3">
                  <c:v>Complementarios</c:v>
                </c:pt>
                <c:pt idx="4">
                  <c:v>Rivalidad</c:v>
                </c:pt>
                <c:pt idx="5">
                  <c:v>Atracción del Talento</c:v>
                </c:pt>
                <c:pt idx="6">
                  <c:v>Poder de Negociación Proveedores</c:v>
                </c:pt>
                <c:pt idx="7">
                  <c:v>Estado</c:v>
                </c:pt>
                <c:pt idx="8">
                  <c:v>ONGs</c:v>
                </c:pt>
                <c:pt idx="9">
                  <c:v>Sindicatos</c:v>
                </c:pt>
              </c:strCache>
            </c:strRef>
          </c:cat>
          <c:val>
            <c:numRef>
              <c:f>'Atractivo de la Industria'!$B$4:$B$13</c:f>
              <c:numCache>
                <c:formatCode>General</c:formatCode>
                <c:ptCount val="10"/>
                <c:pt idx="0">
                  <c:v>7</c:v>
                </c:pt>
                <c:pt idx="1">
                  <c:v>7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0-405F-A7C4-853C7A02A89A}"/>
            </c:ext>
          </c:extLst>
        </c:ser>
        <c:ser>
          <c:idx val="1"/>
          <c:order val="1"/>
          <c:tx>
            <c:strRef>
              <c:f>'Atractivo de la Industria'!$C$3</c:f>
              <c:strCache>
                <c:ptCount val="1"/>
                <c:pt idx="0">
                  <c:v>Malo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2BC0-405F-A7C4-853C7A02A89A}"/>
              </c:ext>
            </c:extLst>
          </c:dPt>
          <c:cat>
            <c:strRef>
              <c:f>'Atractivo de la Industria'!$A$4:$A$13</c:f>
              <c:strCache>
                <c:ptCount val="10"/>
                <c:pt idx="0">
                  <c:v>Poder de Negociación Cliente</c:v>
                </c:pt>
                <c:pt idx="1">
                  <c:v>Barreras de Entrada</c:v>
                </c:pt>
                <c:pt idx="2">
                  <c:v>Substitución</c:v>
                </c:pt>
                <c:pt idx="3">
                  <c:v>Complementarios</c:v>
                </c:pt>
                <c:pt idx="4">
                  <c:v>Rivalidad</c:v>
                </c:pt>
                <c:pt idx="5">
                  <c:v>Atracción del Talento</c:v>
                </c:pt>
                <c:pt idx="6">
                  <c:v>Poder de Negociación Proveedores</c:v>
                </c:pt>
                <c:pt idx="7">
                  <c:v>Estado</c:v>
                </c:pt>
                <c:pt idx="8">
                  <c:v>ONGs</c:v>
                </c:pt>
                <c:pt idx="9">
                  <c:v>Sindicatos</c:v>
                </c:pt>
              </c:strCache>
            </c:strRef>
          </c:cat>
          <c:val>
            <c:numRef>
              <c:f>'Atractivo de la Industria'!$C$4:$C$13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0-405F-A7C4-853C7A02A89A}"/>
            </c:ext>
          </c:extLst>
        </c:ser>
        <c:ser>
          <c:idx val="4"/>
          <c:order val="2"/>
          <c:tx>
            <c:strRef>
              <c:f>'Atractivo de la Industria'!$D$3</c:f>
              <c:strCache>
                <c:ptCount val="1"/>
                <c:pt idx="0">
                  <c:v>Regular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'Atractivo de la Industria'!$D$4:$D$13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C0-405F-A7C4-853C7A02A89A}"/>
            </c:ext>
          </c:extLst>
        </c:ser>
        <c:ser>
          <c:idx val="2"/>
          <c:order val="3"/>
          <c:tx>
            <c:strRef>
              <c:f>'Atractivo de la Industria'!$E$3</c:f>
              <c:strCache>
                <c:ptCount val="1"/>
                <c:pt idx="0">
                  <c:v>Bueno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'Atractivo de la Industria'!$A$4:$A$13</c:f>
              <c:strCache>
                <c:ptCount val="10"/>
                <c:pt idx="0">
                  <c:v>Poder de Negociación Cliente</c:v>
                </c:pt>
                <c:pt idx="1">
                  <c:v>Barreras de Entrada</c:v>
                </c:pt>
                <c:pt idx="2">
                  <c:v>Substitución</c:v>
                </c:pt>
                <c:pt idx="3">
                  <c:v>Complementarios</c:v>
                </c:pt>
                <c:pt idx="4">
                  <c:v>Rivalidad</c:v>
                </c:pt>
                <c:pt idx="5">
                  <c:v>Atracción del Talento</c:v>
                </c:pt>
                <c:pt idx="6">
                  <c:v>Poder de Negociación Proveedores</c:v>
                </c:pt>
                <c:pt idx="7">
                  <c:v>Estado</c:v>
                </c:pt>
                <c:pt idx="8">
                  <c:v>ONGs</c:v>
                </c:pt>
                <c:pt idx="9">
                  <c:v>Sindicatos</c:v>
                </c:pt>
              </c:strCache>
            </c:strRef>
          </c:cat>
          <c:val>
            <c:numRef>
              <c:f>'Atractivo de la Industria'!$E$4:$E$13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0-405F-A7C4-853C7A02A89A}"/>
            </c:ext>
          </c:extLst>
        </c:ser>
        <c:ser>
          <c:idx val="5"/>
          <c:order val="4"/>
          <c:tx>
            <c:strRef>
              <c:f>'Atractivo de la Industria'!$F$3</c:f>
              <c:strCache>
                <c:ptCount val="1"/>
                <c:pt idx="0">
                  <c:v>Muy Bueno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'Atractivo de la Industria'!$F$4:$F$13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C0-405F-A7C4-853C7A02A89A}"/>
            </c:ext>
          </c:extLst>
        </c:ser>
        <c:ser>
          <c:idx val="3"/>
          <c:order val="5"/>
          <c:tx>
            <c:strRef>
              <c:f>'Atractivo de la Industria'!$G$3</c:f>
              <c:strCache>
                <c:ptCount val="1"/>
                <c:pt idx="0">
                  <c:v>Ideal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'Atractivo de la Industria'!$A$4:$A$13</c:f>
              <c:strCache>
                <c:ptCount val="10"/>
                <c:pt idx="0">
                  <c:v>Poder de Negociación Cliente</c:v>
                </c:pt>
                <c:pt idx="1">
                  <c:v>Barreras de Entrada</c:v>
                </c:pt>
                <c:pt idx="2">
                  <c:v>Substitución</c:v>
                </c:pt>
                <c:pt idx="3">
                  <c:v>Complementarios</c:v>
                </c:pt>
                <c:pt idx="4">
                  <c:v>Rivalidad</c:v>
                </c:pt>
                <c:pt idx="5">
                  <c:v>Atracción del Talento</c:v>
                </c:pt>
                <c:pt idx="6">
                  <c:v>Poder de Negociación Proveedores</c:v>
                </c:pt>
                <c:pt idx="7">
                  <c:v>Estado</c:v>
                </c:pt>
                <c:pt idx="8">
                  <c:v>ONGs</c:v>
                </c:pt>
                <c:pt idx="9">
                  <c:v>Sindicatos</c:v>
                </c:pt>
              </c:strCache>
            </c:strRef>
          </c:cat>
          <c:val>
            <c:numRef>
              <c:f>'Atractivo de la Industria'!$G$4:$G$13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C0-405F-A7C4-853C7A02A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894504"/>
        <c:axId val="564894832"/>
      </c:radarChart>
      <c:catAx>
        <c:axId val="56489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4894832"/>
        <c:crosses val="autoZero"/>
        <c:auto val="1"/>
        <c:lblAlgn val="ctr"/>
        <c:lblOffset val="100"/>
        <c:noMultiLvlLbl val="0"/>
      </c:catAx>
      <c:valAx>
        <c:axId val="56489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6489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C2477-FDCE-490A-84E9-4C1F2ED5E3EE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17C6A-0B80-4786-800F-1A0E5171B6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728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Como mínimo, colocar la identidad visual rodeada por la de los competidores.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11790-4FCA-4863-93F1-82507891F342}" type="slidenum">
              <a:rPr lang="es-AR" smtClean="0"/>
              <a:pPr>
                <a:defRPr/>
              </a:pPr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185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337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341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0784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3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5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519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7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40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5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45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8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3835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7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845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469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917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515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90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009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882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1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6069-8D0E-4058-AA06-0D686A550C6F}" type="datetimeFigureOut">
              <a:rPr lang="es-AR" smtClean="0"/>
              <a:t>24/10/2025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BB5EB-4AD5-4498-8067-C03E86F227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35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FC8F2-2B3E-4AA1-AC39-00EFE7A00F07}" type="datetimeFigureOut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42072-D1F2-4275-97E7-2B8591BA57C9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0915" y="6283663"/>
            <a:ext cx="11509834" cy="472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redondeado 4"/>
          <p:cNvSpPr/>
          <p:nvPr/>
        </p:nvSpPr>
        <p:spPr>
          <a:xfrm>
            <a:off x="350915" y="1375237"/>
            <a:ext cx="11509834" cy="24765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1899" y="1708101"/>
            <a:ext cx="11247865" cy="1336181"/>
          </a:xfrm>
          <a:prstGeom prst="rect">
            <a:avLst/>
          </a:prstGeom>
        </p:spPr>
        <p:txBody>
          <a:bodyPr vert="horz" lIns="112542" tIns="56271" rIns="112542" bIns="5627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PLAN DE NEGOCIOS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PROYECTO </a:t>
            </a:r>
            <a:r>
              <a:rPr lang="es-ES" sz="2800" b="1" dirty="0">
                <a:solidFill>
                  <a:schemeClr val="bg1"/>
                </a:solidFill>
              </a:rPr>
              <a:t>PARQUE COSTERO </a:t>
            </a:r>
            <a:r>
              <a:rPr lang="es-ES" sz="2800" b="1" dirty="0" smtClean="0">
                <a:solidFill>
                  <a:schemeClr val="bg1"/>
                </a:solidFill>
              </a:rPr>
              <a:t>VILLAGE</a:t>
            </a:r>
            <a:r>
              <a:rPr lang="es-AR" sz="2800" b="1" dirty="0">
                <a:solidFill>
                  <a:schemeClr val="bg1"/>
                </a:solidFill>
              </a:rPr>
              <a:t> </a:t>
            </a:r>
            <a:endParaRPr lang="es-AR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BERMEJO GUAYMALLEN  </a:t>
            </a:r>
            <a:r>
              <a:rPr lang="es-ES" sz="2800" b="1" dirty="0">
                <a:solidFill>
                  <a:schemeClr val="bg1"/>
                </a:solidFill>
              </a:rPr>
              <a:t>MENDOZA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1899" y="6366111"/>
            <a:ext cx="3784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/>
              <a:t>PEIRONE Arquitectura y Desarrollos</a:t>
            </a:r>
            <a:endParaRPr lang="es-AR" sz="1400" dirty="0"/>
          </a:p>
        </p:txBody>
      </p:sp>
      <p:sp>
        <p:nvSpPr>
          <p:cNvPr id="9" name="Rectángulo 8"/>
          <p:cNvSpPr/>
          <p:nvPr/>
        </p:nvSpPr>
        <p:spPr>
          <a:xfrm>
            <a:off x="3168167" y="6365132"/>
            <a:ext cx="289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SCHWEIZER Desarrollos Inmobiliarios</a:t>
            </a:r>
            <a:endParaRPr lang="es-AR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84" y="5913040"/>
            <a:ext cx="803391" cy="7037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56653" t="26119" r="38402" b="66222"/>
          <a:stretch/>
        </p:blipFill>
        <p:spPr>
          <a:xfrm>
            <a:off x="9806968" y="5913040"/>
            <a:ext cx="1799778" cy="7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9444" y="2407984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Gestiones y Aprobaciones Municipales</a:t>
            </a:r>
            <a:endParaRPr lang="es-ES" sz="1400" dirty="0"/>
          </a:p>
        </p:txBody>
      </p:sp>
      <p:sp>
        <p:nvSpPr>
          <p:cNvPr id="28" name="Rectángulo 27"/>
          <p:cNvSpPr/>
          <p:nvPr/>
        </p:nvSpPr>
        <p:spPr>
          <a:xfrm>
            <a:off x="6204806" y="1730917"/>
            <a:ext cx="119876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7416571" y="1730917"/>
            <a:ext cx="119876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Rectángulo 29"/>
          <p:cNvSpPr/>
          <p:nvPr/>
        </p:nvSpPr>
        <p:spPr>
          <a:xfrm>
            <a:off x="8628336" y="1730917"/>
            <a:ext cx="109653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Rectángulo 31"/>
          <p:cNvSpPr/>
          <p:nvPr/>
        </p:nvSpPr>
        <p:spPr>
          <a:xfrm>
            <a:off x="8604173" y="2011369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Rectángulo 32"/>
          <p:cNvSpPr/>
          <p:nvPr/>
        </p:nvSpPr>
        <p:spPr>
          <a:xfrm>
            <a:off x="5108270" y="1740818"/>
            <a:ext cx="1096536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Rectángulo 33"/>
          <p:cNvSpPr/>
          <p:nvPr/>
        </p:nvSpPr>
        <p:spPr>
          <a:xfrm>
            <a:off x="9773196" y="1730918"/>
            <a:ext cx="1061211" cy="2605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8881922" y="1704486"/>
            <a:ext cx="680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4</a:t>
            </a:r>
            <a:endParaRPr lang="es-AR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771563" y="1704486"/>
            <a:ext cx="75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3</a:t>
            </a:r>
            <a:endParaRPr lang="es-AR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586226" y="1704480"/>
            <a:ext cx="726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2</a:t>
            </a:r>
            <a:endParaRPr lang="es-AR" sz="12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341207" y="1706944"/>
            <a:ext cx="65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1</a:t>
            </a:r>
            <a:endParaRPr lang="es-AR" sz="12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5117320" y="2014168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0050326" y="1712952"/>
            <a:ext cx="68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AÑO 5</a:t>
            </a:r>
            <a:endParaRPr lang="es-AR" sz="1200" dirty="0"/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637598" y="4693853"/>
            <a:ext cx="10268501" cy="353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CRONOGRAMA DEL PROCESO</a:t>
            </a:r>
            <a:endParaRPr lang="es-A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Proceso de Producción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43657" y="3029742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Infraestructura cloaca y agua </a:t>
            </a:r>
            <a:r>
              <a:rPr lang="es-ES" sz="1400" dirty="0" err="1" smtClean="0"/>
              <a:t>Aysam</a:t>
            </a:r>
            <a:endParaRPr lang="es-ES" sz="1400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36221" y="2714832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Gestiones Prestadoras servicios </a:t>
            </a:r>
            <a:r>
              <a:rPr lang="es-ES" sz="1400" dirty="0" err="1" smtClean="0"/>
              <a:t>Aysam</a:t>
            </a:r>
            <a:r>
              <a:rPr lang="es-ES" sz="1400" dirty="0" smtClean="0"/>
              <a:t> </a:t>
            </a:r>
            <a:r>
              <a:rPr lang="es-ES" sz="1400" dirty="0" err="1" smtClean="0"/>
              <a:t>Edemsa</a:t>
            </a:r>
            <a:r>
              <a:rPr lang="es-ES" sz="1400" dirty="0" smtClean="0"/>
              <a:t> </a:t>
            </a:r>
            <a:r>
              <a:rPr lang="es-ES" sz="1400" dirty="0" err="1" smtClean="0"/>
              <a:t>Ecogas</a:t>
            </a:r>
            <a:endParaRPr lang="es-ES" sz="140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526949" y="3371393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Urbanización loteo inicio/terminación</a:t>
            </a:r>
            <a:endParaRPr lang="es-ES" sz="1400" dirty="0"/>
          </a:p>
        </p:txBody>
      </p:sp>
      <p:cxnSp>
        <p:nvCxnSpPr>
          <p:cNvPr id="55" name="Conector recto 54"/>
          <p:cNvCxnSpPr/>
          <p:nvPr/>
        </p:nvCxnSpPr>
        <p:spPr>
          <a:xfrm flipH="1">
            <a:off x="5100255" y="1730917"/>
            <a:ext cx="4279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/>
          <p:cNvSpPr/>
          <p:nvPr/>
        </p:nvSpPr>
        <p:spPr>
          <a:xfrm>
            <a:off x="5121242" y="2508495"/>
            <a:ext cx="1106768" cy="88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Rectángulo 56"/>
          <p:cNvSpPr/>
          <p:nvPr/>
        </p:nvSpPr>
        <p:spPr>
          <a:xfrm>
            <a:off x="5104534" y="2849292"/>
            <a:ext cx="1116518" cy="704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Rectángulo 58"/>
          <p:cNvSpPr/>
          <p:nvPr/>
        </p:nvSpPr>
        <p:spPr>
          <a:xfrm>
            <a:off x="5100254" y="3189751"/>
            <a:ext cx="1132521" cy="788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Rectángulo 59"/>
          <p:cNvSpPr/>
          <p:nvPr/>
        </p:nvSpPr>
        <p:spPr>
          <a:xfrm>
            <a:off x="5687606" y="3484810"/>
            <a:ext cx="2083958" cy="780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Rectángulo 60"/>
          <p:cNvSpPr/>
          <p:nvPr/>
        </p:nvSpPr>
        <p:spPr>
          <a:xfrm>
            <a:off x="9154288" y="2011369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Rectángulo 61"/>
          <p:cNvSpPr/>
          <p:nvPr/>
        </p:nvSpPr>
        <p:spPr>
          <a:xfrm>
            <a:off x="9756741" y="2009825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Rectángulo 62"/>
          <p:cNvSpPr/>
          <p:nvPr/>
        </p:nvSpPr>
        <p:spPr>
          <a:xfrm>
            <a:off x="10295970" y="2009825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Rectángulo 63"/>
          <p:cNvSpPr/>
          <p:nvPr/>
        </p:nvSpPr>
        <p:spPr>
          <a:xfrm>
            <a:off x="5104534" y="2022272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Rectángulo 64"/>
          <p:cNvSpPr/>
          <p:nvPr/>
        </p:nvSpPr>
        <p:spPr>
          <a:xfrm>
            <a:off x="5654649" y="2022272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Rectángulo 65"/>
          <p:cNvSpPr/>
          <p:nvPr/>
        </p:nvSpPr>
        <p:spPr>
          <a:xfrm>
            <a:off x="7420342" y="2009825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Rectángulo 66"/>
          <p:cNvSpPr/>
          <p:nvPr/>
        </p:nvSpPr>
        <p:spPr>
          <a:xfrm>
            <a:off x="7970457" y="2009825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" name="Rectángulo 67"/>
          <p:cNvSpPr/>
          <p:nvPr/>
        </p:nvSpPr>
        <p:spPr>
          <a:xfrm>
            <a:off x="6247397" y="2022171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Rectángulo 68"/>
          <p:cNvSpPr/>
          <p:nvPr/>
        </p:nvSpPr>
        <p:spPr>
          <a:xfrm>
            <a:off x="6797512" y="2022171"/>
            <a:ext cx="550115" cy="271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CuadroTexto 69"/>
          <p:cNvSpPr txBox="1"/>
          <p:nvPr/>
        </p:nvSpPr>
        <p:spPr>
          <a:xfrm>
            <a:off x="5645842" y="2014167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1" name="CuadroTexto 70"/>
          <p:cNvSpPr txBox="1"/>
          <p:nvPr/>
        </p:nvSpPr>
        <p:spPr>
          <a:xfrm>
            <a:off x="6275252" y="2006194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72" name="CuadroTexto 71"/>
          <p:cNvSpPr txBox="1"/>
          <p:nvPr/>
        </p:nvSpPr>
        <p:spPr>
          <a:xfrm>
            <a:off x="6803774" y="2006193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3" name="CuadroTexto 72"/>
          <p:cNvSpPr txBox="1"/>
          <p:nvPr/>
        </p:nvSpPr>
        <p:spPr>
          <a:xfrm>
            <a:off x="7432744" y="1997175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74" name="CuadroTexto 73"/>
          <p:cNvSpPr txBox="1"/>
          <p:nvPr/>
        </p:nvSpPr>
        <p:spPr>
          <a:xfrm>
            <a:off x="7961266" y="1997174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5" name="CuadroTexto 74"/>
          <p:cNvSpPr txBox="1"/>
          <p:nvPr/>
        </p:nvSpPr>
        <p:spPr>
          <a:xfrm>
            <a:off x="8590676" y="1989201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9119198" y="1989200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7" name="CuadroTexto 76"/>
          <p:cNvSpPr txBox="1"/>
          <p:nvPr/>
        </p:nvSpPr>
        <p:spPr>
          <a:xfrm>
            <a:off x="9802367" y="1989200"/>
            <a:ext cx="55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1Sem</a:t>
            </a:r>
            <a:endParaRPr lang="es-AR" sz="1200" dirty="0"/>
          </a:p>
        </p:txBody>
      </p:sp>
      <p:sp>
        <p:nvSpPr>
          <p:cNvPr id="78" name="CuadroTexto 77"/>
          <p:cNvSpPr txBox="1"/>
          <p:nvPr/>
        </p:nvSpPr>
        <p:spPr>
          <a:xfrm>
            <a:off x="10330889" y="1989199"/>
            <a:ext cx="57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2Sem</a:t>
            </a:r>
            <a:endParaRPr lang="es-AR" sz="120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543657" y="3677044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Viviendas inicio construcción </a:t>
            </a:r>
            <a:endParaRPr lang="es-ES" sz="1400" dirty="0"/>
          </a:p>
        </p:txBody>
      </p:sp>
      <p:sp>
        <p:nvSpPr>
          <p:cNvPr id="80" name="Rectángulo 79"/>
          <p:cNvSpPr/>
          <p:nvPr/>
        </p:nvSpPr>
        <p:spPr>
          <a:xfrm>
            <a:off x="6458505" y="3801481"/>
            <a:ext cx="2239884" cy="89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" name="Rectángulo 80"/>
          <p:cNvSpPr/>
          <p:nvPr/>
        </p:nvSpPr>
        <p:spPr>
          <a:xfrm>
            <a:off x="7254399" y="4104074"/>
            <a:ext cx="2502342" cy="758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3" name="CuadroTexto 82"/>
          <p:cNvSpPr txBox="1"/>
          <p:nvPr/>
        </p:nvSpPr>
        <p:spPr>
          <a:xfrm>
            <a:off x="559444" y="3949146"/>
            <a:ext cx="4577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Duplex</a:t>
            </a:r>
            <a:r>
              <a:rPr lang="es-ES" sz="1400" dirty="0" smtClean="0"/>
              <a:t> PH inicio construcción </a:t>
            </a:r>
            <a:endParaRPr lang="es-ES" sz="1400" dirty="0"/>
          </a:p>
        </p:txBody>
      </p:sp>
      <p:cxnSp>
        <p:nvCxnSpPr>
          <p:cNvPr id="85" name="Conector recto 84"/>
          <p:cNvCxnSpPr/>
          <p:nvPr/>
        </p:nvCxnSpPr>
        <p:spPr>
          <a:xfrm>
            <a:off x="6214290" y="1730917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>
            <a:off x="7423175" y="1778348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>
            <a:off x="8624461" y="1813004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>
            <a:off x="10844704" y="1795756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/>
          <p:cNvCxnSpPr/>
          <p:nvPr/>
        </p:nvCxnSpPr>
        <p:spPr>
          <a:xfrm>
            <a:off x="9731445" y="1727931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>
          <a:xfrm flipH="1">
            <a:off x="5650585" y="2010316"/>
            <a:ext cx="4279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/>
          <p:cNvCxnSpPr/>
          <p:nvPr/>
        </p:nvCxnSpPr>
        <p:spPr>
          <a:xfrm>
            <a:off x="6764620" y="2010316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/>
          <p:cNvCxnSpPr/>
          <p:nvPr/>
        </p:nvCxnSpPr>
        <p:spPr>
          <a:xfrm>
            <a:off x="7973505" y="2057747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9174791" y="2092403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10281775" y="2007330"/>
            <a:ext cx="10887" cy="26356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52EB6A2A-5427-DE0B-763C-46FF1D7AE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58" y="910990"/>
            <a:ext cx="10950671" cy="5714488"/>
          </a:xfrm>
          <a:prstGeom prst="rect">
            <a:avLst/>
          </a:prstGeom>
        </p:spPr>
      </p:pic>
      <p:sp>
        <p:nvSpPr>
          <p:cNvPr id="2" name="AutoShape 2" descr="blob:https://web.whatsapp.com/9455f258-fa3b-4892-b10a-ab77fabfd1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4" descr="blob:https://web.whatsapp.com/9455f258-fa3b-4892-b10a-ab77fabfd13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11304084" y="103065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874426" y="10487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998109" y="31334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161453" y="125630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150708" y="51093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98672" y="100812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930322" y="102027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7285293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Formulación de Estrategias- Lienzo CANVAS</a:t>
            </a:r>
            <a:endParaRPr lang="es-AR" sz="36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56513"/>
              </p:ext>
            </p:extLst>
          </p:nvPr>
        </p:nvGraphicFramePr>
        <p:xfrm>
          <a:off x="12417862" y="833585"/>
          <a:ext cx="2362200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57725855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3863259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007859301"/>
                    </a:ext>
                  </a:extLst>
                </a:gridCol>
              </a:tblGrid>
              <a:tr h="1676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FORMULACION DE ESTRATEGIAS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62151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CANVAS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85408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Segmentos de clientes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85341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Relación con clientes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4506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Canales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310494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Propuesta de valor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784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Actividades claves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3627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Recursos claves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0008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Socios claves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44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Estructuras de costos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9915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>
                          <a:effectLst/>
                        </a:rPr>
                        <a:t>Fuentes de ingresos</a:t>
                      </a:r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664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endParaRPr lang="es-A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000" u="none" strike="noStrike" dirty="0">
                          <a:effectLst/>
                        </a:rPr>
                        <a:t>MATRIZ FODA</a:t>
                      </a:r>
                      <a:endParaRPr lang="es-A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40745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369708" y="1794630"/>
            <a:ext cx="199255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SEGMENTO s/Social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Familias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Parejas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Jóvenes</a:t>
            </a:r>
          </a:p>
          <a:p>
            <a:endParaRPr lang="es-ES" sz="1400" dirty="0" smtClean="0"/>
          </a:p>
          <a:p>
            <a:r>
              <a:rPr lang="es-ES" sz="1400" dirty="0" smtClean="0"/>
              <a:t>SEGMENTO s/Destino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Vivienda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err="1" smtClean="0"/>
              <a:t>Duplex</a:t>
            </a: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 smtClean="0"/>
          </a:p>
          <a:p>
            <a:endParaRPr lang="es-AR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162661" y="1702715"/>
            <a:ext cx="197035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Loteo y </a:t>
            </a:r>
            <a:r>
              <a:rPr lang="es-ES" sz="1400" dirty="0" err="1" smtClean="0"/>
              <a:t>amenities</a:t>
            </a: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Construcción y venta viviendas industrializadas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Personalizadas y ampliables a futuro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Sustentables y comprometidas con el MA.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Tiempo de entrega</a:t>
            </a:r>
            <a:endParaRPr lang="es-AR" sz="14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286447" y="3613446"/>
            <a:ext cx="17515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Web Empresarial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Redes Sociales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Gestión Comercial directa</a:t>
            </a:r>
            <a:endParaRPr lang="es-AR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286447" y="1702715"/>
            <a:ext cx="18734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200" dirty="0" smtClean="0"/>
              <a:t>Venta y financiación a clientes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200" dirty="0" smtClean="0"/>
              <a:t>Asistencia personal</a:t>
            </a:r>
          </a:p>
          <a:p>
            <a:pPr lvl="1"/>
            <a:r>
              <a:rPr lang="es-ES" sz="1200" dirty="0" smtClean="0"/>
              <a:t>1-Presencial</a:t>
            </a:r>
          </a:p>
          <a:p>
            <a:pPr lvl="1"/>
            <a:r>
              <a:rPr lang="es-ES" sz="1200" dirty="0" smtClean="0"/>
              <a:t>2-WhatsApp</a:t>
            </a:r>
          </a:p>
          <a:p>
            <a:pPr lvl="1"/>
            <a:r>
              <a:rPr lang="es-ES" sz="1200" dirty="0" smtClean="0"/>
              <a:t>3-Mail de empresa</a:t>
            </a:r>
            <a:endParaRPr lang="es-AR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276884" y="5556022"/>
            <a:ext cx="374764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Venta de Lotes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Venta de Viviendas –PH – </a:t>
            </a:r>
            <a:r>
              <a:rPr lang="es-ES" sz="1600" dirty="0" err="1" smtClean="0"/>
              <a:t>Duplex</a:t>
            </a: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Servicio de post-venta</a:t>
            </a:r>
            <a:endParaRPr lang="es-AR" sz="16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165895" y="3502790"/>
            <a:ext cx="175155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OBRA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200" dirty="0" smtClean="0"/>
              <a:t>Equipamiento y herramientas</a:t>
            </a:r>
          </a:p>
          <a:p>
            <a:r>
              <a:rPr lang="es-ES" sz="1200" dirty="0" smtClean="0"/>
              <a:t>COMERCIAL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200" dirty="0" smtClean="0"/>
              <a:t>Equipamiento informático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Capital Humano</a:t>
            </a:r>
          </a:p>
          <a:p>
            <a:r>
              <a:rPr lang="es-ES" sz="1200" dirty="0" smtClean="0"/>
              <a:t>Insumos</a:t>
            </a:r>
            <a:endParaRPr lang="es-AR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101749" y="1419656"/>
            <a:ext cx="197035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Venta Directa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Venta con financiamiento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Venta online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Capital Humano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Construcción calidad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Pos-venta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96896" y="1704764"/>
            <a:ext cx="221429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Proveedores de insumos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Proveedores de Equipamiento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Banco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err="1" smtClean="0"/>
              <a:t>ONGs</a:t>
            </a:r>
            <a:r>
              <a:rPr lang="es-ES" sz="1400" dirty="0" smtClean="0"/>
              <a:t>-Gremios-Mutuales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Inversionistas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/>
          </a:p>
          <a:p>
            <a:endParaRPr lang="es-AR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03973" y="5432911"/>
            <a:ext cx="49238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Costos </a:t>
            </a:r>
            <a:r>
              <a:rPr lang="es-ES" sz="1600" dirty="0" err="1" smtClean="0"/>
              <a:t>Urbanizacion</a:t>
            </a:r>
            <a:r>
              <a:rPr lang="es-ES" sz="1600" dirty="0" smtClean="0"/>
              <a:t>, Costos viviendas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Costos de administración y gestión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Costos de comercialización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Costos sueldos personal</a:t>
            </a:r>
            <a:r>
              <a:rPr lang="es-AR" sz="1600" dirty="0" smtClean="0"/>
              <a:t>. </a:t>
            </a:r>
            <a:r>
              <a:rPr lang="es-ES" sz="1600" dirty="0" smtClean="0"/>
              <a:t>Costos Equipamiento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698771" y="51093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340877" y="330763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s-A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981114" y="981306"/>
            <a:ext cx="623893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A5712A-FB8D-9F96-0777-9D3E723A8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97" y="1714966"/>
            <a:ext cx="7548517" cy="49724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0897" y="981307"/>
            <a:ext cx="3735659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33755" y="981306"/>
            <a:ext cx="3735659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 rot="16200000">
            <a:off x="1003304" y="2692775"/>
            <a:ext cx="2602391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 rot="16200000">
            <a:off x="1159990" y="5196354"/>
            <a:ext cx="2289021" cy="646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88272" y="1181901"/>
            <a:ext cx="169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DEBILIDADES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09452" y="1190150"/>
            <a:ext cx="203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FORTALEZAS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1250156" y="2752885"/>
            <a:ext cx="210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OPORTUNIDADES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1312817" y="4992811"/>
            <a:ext cx="1983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AMENAZAS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918268" y="1275411"/>
            <a:ext cx="70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F.Ext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157370" y="953224"/>
            <a:ext cx="56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F.Int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1981114" y="981306"/>
            <a:ext cx="623893" cy="646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Matriz FODA para la Formulación de Estrategias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82841" y="2341631"/>
            <a:ext cx="3611769" cy="1708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Acceso a la tierra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Tiempos de ejecución de obra reducidos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Financiamiento en $AR a sector C3/C2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Apuntamos a segmento de viviendas pequeñas, adaptables personalizadas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535766" y="4957645"/>
            <a:ext cx="3705073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Tiempo de ejecución de la Urbanización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Aprobación  del loteo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Ciclo de construcción recesivo, tener en cuenta la competitividad en el precio final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Sistema constructivo , no conocido por las personas, y más aún si su precio no es competitivo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741682" y="4957645"/>
            <a:ext cx="3705073" cy="160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Escaso financiamiento. Dependencia del mercado. Costo más alto de los últimos 20 años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Con financiamiento en el mercado , también aparecen bienes sustitutos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400" dirty="0" smtClean="0"/>
              <a:t>Ejecución efectiva y rápida, con variabilidad de costos de materiales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533755" y="2328266"/>
            <a:ext cx="3619896" cy="1708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Escaso financiamiento , de no surgir prestamos hipotecarios, tenemos financiamiento propio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400" dirty="0" smtClean="0"/>
              <a:t>Adaptación con los proyectos a necesidades del mercado </a:t>
            </a:r>
          </a:p>
        </p:txBody>
      </p:sp>
      <p:sp>
        <p:nvSpPr>
          <p:cNvPr id="22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Planeación Operativa</a:t>
            </a:r>
            <a:endParaRPr lang="es-AR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8304"/>
              </p:ext>
            </p:extLst>
          </p:nvPr>
        </p:nvGraphicFramePr>
        <p:xfrm>
          <a:off x="526948" y="1386861"/>
          <a:ext cx="4850594" cy="3840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399">
                  <a:extLst>
                    <a:ext uri="{9D8B030D-6E8A-4147-A177-3AD203B41FA5}">
                      <a16:colId xmlns:a16="http://schemas.microsoft.com/office/drawing/2014/main" val="3778178295"/>
                    </a:ext>
                  </a:extLst>
                </a:gridCol>
                <a:gridCol w="3159996">
                  <a:extLst>
                    <a:ext uri="{9D8B030D-6E8A-4147-A177-3AD203B41FA5}">
                      <a16:colId xmlns:a16="http://schemas.microsoft.com/office/drawing/2014/main" val="3492970009"/>
                    </a:ext>
                  </a:extLst>
                </a:gridCol>
                <a:gridCol w="1248199">
                  <a:extLst>
                    <a:ext uri="{9D8B030D-6E8A-4147-A177-3AD203B41FA5}">
                      <a16:colId xmlns:a16="http://schemas.microsoft.com/office/drawing/2014/main" val="759042102"/>
                    </a:ext>
                  </a:extLst>
                </a:gridCol>
              </a:tblGrid>
              <a:tr h="359915">
                <a:tc>
                  <a:txBody>
                    <a:bodyPr/>
                    <a:lstStyle/>
                    <a:p>
                      <a:pPr algn="ctr" fontAlgn="b"/>
                      <a:r>
                        <a:rPr lang="es-AR" sz="2000" b="1" u="none" strike="noStrike" dirty="0">
                          <a:effectLst/>
                        </a:rPr>
                        <a:t>1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1" u="none" strike="noStrike" dirty="0">
                          <a:effectLst/>
                        </a:rPr>
                        <a:t>TERRENO LOTES</a:t>
                      </a:r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200" u="none" strike="noStrike" dirty="0">
                          <a:effectLst/>
                        </a:rPr>
                        <a:t> 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915487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Superficie Total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60.000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247997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Valor m2 </a:t>
                      </a:r>
                      <a:r>
                        <a:rPr lang="es-AR" sz="1400" u="none" strike="noStrike" dirty="0" err="1">
                          <a:effectLst/>
                        </a:rPr>
                        <a:t>uds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6,70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59813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Dólar blue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1.210,00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61766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Valor ms $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0,00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09323"/>
                  </a:ext>
                </a:extLst>
              </a:tr>
              <a:tr h="254574"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1,1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Valor </a:t>
                      </a:r>
                      <a:r>
                        <a:rPr lang="es-AR" sz="16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Tot</a:t>
                      </a:r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 Terreno </a:t>
                      </a:r>
                      <a:r>
                        <a:rPr lang="es-AR" sz="1600" b="1" u="none" strike="noStrike" dirty="0" err="1">
                          <a:solidFill>
                            <a:schemeClr val="accent1"/>
                          </a:solidFill>
                          <a:effectLst/>
                        </a:rPr>
                        <a:t>usd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402.000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84546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Precio venta m2 </a:t>
                      </a:r>
                      <a:r>
                        <a:rPr lang="es-AR" sz="1400" u="none" strike="noStrike" dirty="0" err="1">
                          <a:effectLst/>
                        </a:rPr>
                        <a:t>usd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35,00</a:t>
                      </a:r>
                      <a:endParaRPr lang="es-A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342998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Superficie lote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350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57750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 err="1">
                          <a:effectLst/>
                        </a:rPr>
                        <a:t>Canti</a:t>
                      </a:r>
                      <a:r>
                        <a:rPr lang="es-AR" sz="1400" u="none" strike="noStrike" dirty="0">
                          <a:effectLst/>
                        </a:rPr>
                        <a:t> lotes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105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5725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Costo </a:t>
                      </a:r>
                      <a:r>
                        <a:rPr lang="es-AR" sz="1400" u="none" strike="noStrike" dirty="0" err="1">
                          <a:effectLst/>
                        </a:rPr>
                        <a:t>urbaniz</a:t>
                      </a:r>
                      <a:r>
                        <a:rPr lang="es-AR" sz="1400" u="none" strike="noStrike" dirty="0">
                          <a:effectLst/>
                        </a:rPr>
                        <a:t> x lote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4.500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053012"/>
                  </a:ext>
                </a:extLst>
              </a:tr>
              <a:tr h="324802">
                <a:tc>
                  <a:txBody>
                    <a:bodyPr/>
                    <a:lstStyle/>
                    <a:p>
                      <a:pPr algn="l" fontAlgn="b"/>
                      <a:endParaRPr lang="es-A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Urbanizac total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200" u="none" strike="noStrike" dirty="0">
                          <a:effectLst/>
                        </a:rPr>
                        <a:t>472.500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81797"/>
                  </a:ext>
                </a:extLst>
              </a:tr>
              <a:tr h="289688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1,2</a:t>
                      </a:r>
                      <a:endParaRPr lang="es-AR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URBANIZACION  TOTAL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472.500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78737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93483"/>
              </p:ext>
            </p:extLst>
          </p:nvPr>
        </p:nvGraphicFramePr>
        <p:xfrm>
          <a:off x="6118739" y="1386866"/>
          <a:ext cx="5017347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608">
                  <a:extLst>
                    <a:ext uri="{9D8B030D-6E8A-4147-A177-3AD203B41FA5}">
                      <a16:colId xmlns:a16="http://schemas.microsoft.com/office/drawing/2014/main" val="1633660959"/>
                    </a:ext>
                  </a:extLst>
                </a:gridCol>
                <a:gridCol w="3268630">
                  <a:extLst>
                    <a:ext uri="{9D8B030D-6E8A-4147-A177-3AD203B41FA5}">
                      <a16:colId xmlns:a16="http://schemas.microsoft.com/office/drawing/2014/main" val="146214082"/>
                    </a:ext>
                  </a:extLst>
                </a:gridCol>
                <a:gridCol w="1291109">
                  <a:extLst>
                    <a:ext uri="{9D8B030D-6E8A-4147-A177-3AD203B41FA5}">
                      <a16:colId xmlns:a16="http://schemas.microsoft.com/office/drawing/2014/main" val="925837872"/>
                    </a:ext>
                  </a:extLst>
                </a:gridCol>
              </a:tblGrid>
              <a:tr h="51879">
                <a:tc>
                  <a:txBody>
                    <a:bodyPr/>
                    <a:lstStyle/>
                    <a:p>
                      <a:pPr algn="r" fontAlgn="b"/>
                      <a:r>
                        <a:rPr lang="es-AR" sz="2400" b="1" u="none" strike="noStrike" dirty="0">
                          <a:effectLst/>
                        </a:rPr>
                        <a:t>2</a:t>
                      </a:r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400" b="1" u="none" strike="noStrike" dirty="0">
                          <a:effectLst/>
                        </a:rPr>
                        <a:t>VIVIENDAS-PH</a:t>
                      </a:r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 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7143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Cant deptos-PH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102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Sup por depto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80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809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Cant cocheras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5029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Sup por cochera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13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2231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Costo </a:t>
                      </a:r>
                      <a:r>
                        <a:rPr lang="es-AR" sz="1400" u="none" strike="noStrike" dirty="0" err="1">
                          <a:effectLst/>
                        </a:rPr>
                        <a:t>constr</a:t>
                      </a:r>
                      <a:r>
                        <a:rPr lang="es-AR" sz="1400" u="none" strike="noStrike" dirty="0">
                          <a:effectLst/>
                        </a:rPr>
                        <a:t> m2 </a:t>
                      </a:r>
                      <a:r>
                        <a:rPr lang="es-AR" sz="1400" u="none" strike="noStrike" dirty="0" err="1">
                          <a:effectLst/>
                        </a:rPr>
                        <a:t>depto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1.100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487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 constr m2 coch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220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187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2,1</a:t>
                      </a:r>
                      <a:endParaRPr lang="es-AR" sz="20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Costo de PH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1.361.250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867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Por unidad C /cochera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</a:rPr>
                        <a:t>90.750</a:t>
                      </a:r>
                      <a:endParaRPr lang="es-A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312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Cantidad Viviendas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25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117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Sup por Vivienda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55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48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 constr m2 viv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1.050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399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2,2</a:t>
                      </a:r>
                      <a:endParaRPr lang="es-AR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Costo de vivienda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1.443.750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089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Por unidad</a:t>
                      </a:r>
                      <a:endParaRPr lang="es-AR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57.750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652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u="none" strike="noStrike" dirty="0">
                          <a:effectLst/>
                        </a:rPr>
                        <a:t>2,3</a:t>
                      </a:r>
                      <a:endParaRPr lang="es-A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 SUM-GYM</a:t>
                      </a:r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118.750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111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 pileta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</a:rPr>
                        <a:t>5.500,00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73134"/>
                  </a:ext>
                </a:extLst>
              </a:tr>
            </a:tbl>
          </a:graphicData>
        </a:graphic>
      </p:graphicFrame>
      <p:sp>
        <p:nvSpPr>
          <p:cNvPr id="7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Planeación Operativa</a:t>
            </a:r>
            <a:endParaRPr lang="es-AR" sz="3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41533"/>
              </p:ext>
            </p:extLst>
          </p:nvPr>
        </p:nvGraphicFramePr>
        <p:xfrm>
          <a:off x="609206" y="1596611"/>
          <a:ext cx="4681250" cy="3704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954">
                  <a:extLst>
                    <a:ext uri="{9D8B030D-6E8A-4147-A177-3AD203B41FA5}">
                      <a16:colId xmlns:a16="http://schemas.microsoft.com/office/drawing/2014/main" val="939658187"/>
                    </a:ext>
                  </a:extLst>
                </a:gridCol>
                <a:gridCol w="3049675">
                  <a:extLst>
                    <a:ext uri="{9D8B030D-6E8A-4147-A177-3AD203B41FA5}">
                      <a16:colId xmlns:a16="http://schemas.microsoft.com/office/drawing/2014/main" val="1610068405"/>
                    </a:ext>
                  </a:extLst>
                </a:gridCol>
                <a:gridCol w="1204621">
                  <a:extLst>
                    <a:ext uri="{9D8B030D-6E8A-4147-A177-3AD203B41FA5}">
                      <a16:colId xmlns:a16="http://schemas.microsoft.com/office/drawing/2014/main" val="2425442650"/>
                    </a:ext>
                  </a:extLst>
                </a:gridCol>
              </a:tblGrid>
              <a:tr h="370473"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1" u="none" strike="noStrike" dirty="0">
                          <a:effectLst/>
                        </a:rPr>
                        <a:t>4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u="none" strike="noStrike" dirty="0">
                          <a:effectLst/>
                        </a:rPr>
                        <a:t>TOTAL COSTO 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800" u="none" strike="noStrike" dirty="0">
                          <a:effectLst/>
                        </a:rPr>
                        <a:t> </a:t>
                      </a:r>
                      <a:endParaRPr lang="es-A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56238"/>
                  </a:ext>
                </a:extLst>
              </a:tr>
              <a:tr h="442760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Valor terreno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</a:rPr>
                        <a:t>402.000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51796"/>
                  </a:ext>
                </a:extLst>
              </a:tr>
              <a:tr h="442760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Valor urbanizacion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472.500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02559"/>
                  </a:ext>
                </a:extLst>
              </a:tr>
              <a:tr h="442760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</a:rPr>
                        <a:t>Costos Operativos 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97.702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54072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4,1</a:t>
                      </a:r>
                      <a:endParaRPr lang="es-AR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Costo Total Urbanización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972.202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38825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 err="1">
                          <a:effectLst/>
                        </a:rPr>
                        <a:t>Duplex</a:t>
                      </a:r>
                      <a:r>
                        <a:rPr lang="es-AR" sz="1400" u="none" strike="noStrike" dirty="0">
                          <a:effectLst/>
                        </a:rPr>
                        <a:t> PH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</a:rPr>
                        <a:t>1.361.250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05080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</a:rPr>
                        <a:t>Viviendas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1.443.750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18340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l" fontAlgn="b"/>
                      <a:endParaRPr lang="es-A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 err="1">
                          <a:effectLst/>
                        </a:rPr>
                        <a:t>Amenities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</a:rPr>
                        <a:t>124.250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297052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4,2</a:t>
                      </a:r>
                      <a:endParaRPr lang="es-AR" sz="1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Costo total Viviendas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>
                          <a:solidFill>
                            <a:schemeClr val="accent1"/>
                          </a:solidFill>
                          <a:effectLst/>
                        </a:rPr>
                        <a:t>2.929.250</a:t>
                      </a:r>
                      <a:endParaRPr lang="es-AR" sz="16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682901"/>
                  </a:ext>
                </a:extLst>
              </a:tr>
              <a:tr h="334329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u="none" strike="noStrike">
                          <a:solidFill>
                            <a:schemeClr val="accent1"/>
                          </a:solidFill>
                          <a:effectLst/>
                        </a:rPr>
                        <a:t>4,3</a:t>
                      </a:r>
                      <a:endParaRPr lang="es-AR" sz="1800" b="1" i="0" u="none" strike="noStrike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TOTAL EMPRENDIMIENTO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3.901.452</a:t>
                      </a:r>
                      <a:endParaRPr lang="es-AR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07129"/>
                  </a:ext>
                </a:extLst>
              </a:tr>
            </a:tbl>
          </a:graphicData>
        </a:graphic>
      </p:graphicFrame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791916"/>
              </p:ext>
            </p:extLst>
          </p:nvPr>
        </p:nvGraphicFramePr>
        <p:xfrm>
          <a:off x="5919593" y="1596611"/>
          <a:ext cx="5107636" cy="4553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843">
                  <a:extLst>
                    <a:ext uri="{9D8B030D-6E8A-4147-A177-3AD203B41FA5}">
                      <a16:colId xmlns:a16="http://schemas.microsoft.com/office/drawing/2014/main" val="3992951082"/>
                    </a:ext>
                  </a:extLst>
                </a:gridCol>
                <a:gridCol w="3327451">
                  <a:extLst>
                    <a:ext uri="{9D8B030D-6E8A-4147-A177-3AD203B41FA5}">
                      <a16:colId xmlns:a16="http://schemas.microsoft.com/office/drawing/2014/main" val="3509312907"/>
                    </a:ext>
                  </a:extLst>
                </a:gridCol>
                <a:gridCol w="1314342">
                  <a:extLst>
                    <a:ext uri="{9D8B030D-6E8A-4147-A177-3AD203B41FA5}">
                      <a16:colId xmlns:a16="http://schemas.microsoft.com/office/drawing/2014/main" val="3620219789"/>
                    </a:ext>
                  </a:extLst>
                </a:gridCol>
              </a:tblGrid>
              <a:tr h="356355">
                <a:tc>
                  <a:txBody>
                    <a:bodyPr/>
                    <a:lstStyle/>
                    <a:p>
                      <a:pPr algn="r" fontAlgn="b"/>
                      <a:r>
                        <a:rPr lang="es-AR" sz="20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2000" b="1" u="none" strike="noStrike" dirty="0" smtClean="0">
                          <a:effectLst/>
                          <a:latin typeface="+mn-lt"/>
                        </a:rPr>
                        <a:t> VENTAS</a:t>
                      </a:r>
                      <a:endParaRPr lang="es-AR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70389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+mn-lt"/>
                        </a:rPr>
                        <a:t>Precio venta m2 usd PH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1.550,00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50284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Precio venta m2 Vivienda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1.450,00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97324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Precio venta cochera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7.000,00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05177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Valor de venta Lote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12.000</a:t>
                      </a:r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38688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VENTA  DE LOTES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05904"/>
                  </a:ext>
                </a:extLst>
              </a:tr>
              <a:tr h="397825">
                <a:tc>
                  <a:txBody>
                    <a:bodyPr/>
                    <a:lstStyle/>
                    <a:p>
                      <a:pPr algn="l" fontAlgn="b"/>
                      <a:endParaRPr lang="es-AR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cantidad lotes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105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602901"/>
                  </a:ext>
                </a:extLst>
              </a:tr>
              <a:tr h="267923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5,1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Venta total Lotes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1.260.000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27230"/>
                  </a:ext>
                </a:extLst>
              </a:tr>
              <a:tr h="300399"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VENTA VIVIENDAS-PH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793865"/>
                  </a:ext>
                </a:extLst>
              </a:tr>
              <a:tr h="235448"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Valor venta PH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1.860.000,00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27864"/>
                  </a:ext>
                </a:extLst>
              </a:tr>
              <a:tr h="235448"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Valor venta Cocheras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105.000,00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25763"/>
                  </a:ext>
                </a:extLst>
              </a:tr>
              <a:tr h="235448">
                <a:tc>
                  <a:txBody>
                    <a:bodyPr/>
                    <a:lstStyle/>
                    <a:p>
                      <a:pPr algn="l" fontAlgn="b"/>
                      <a:endParaRPr lang="es-A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u="none" strike="noStrike">
                          <a:effectLst/>
                          <a:latin typeface="+mn-lt"/>
                        </a:rPr>
                        <a:t>Valor venta de Viviendas</a:t>
                      </a:r>
                      <a:endParaRPr lang="es-A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u="none" strike="noStrike" dirty="0">
                          <a:effectLst/>
                          <a:latin typeface="+mn-lt"/>
                        </a:rPr>
                        <a:t>1.993.750,00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67461"/>
                  </a:ext>
                </a:extLst>
              </a:tr>
              <a:tr h="267923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Venta total Viviendas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3.958.750,00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45252"/>
                  </a:ext>
                </a:extLst>
              </a:tr>
              <a:tr h="267923"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5,3</a:t>
                      </a:r>
                      <a:endParaRPr lang="es-AR" sz="16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VALOR VENTAS TOTALES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5.218.750</a:t>
                      </a:r>
                      <a:endParaRPr lang="es-AR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38229"/>
                  </a:ext>
                </a:extLst>
              </a:tr>
            </a:tbl>
          </a:graphicData>
        </a:graphic>
      </p:graphicFrame>
      <p:sp>
        <p:nvSpPr>
          <p:cNvPr id="6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Flujo de Fondos </a:t>
            </a:r>
            <a:endParaRPr lang="es-AR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22554"/>
              </p:ext>
            </p:extLst>
          </p:nvPr>
        </p:nvGraphicFramePr>
        <p:xfrm>
          <a:off x="526949" y="1705992"/>
          <a:ext cx="8007450" cy="3268980"/>
        </p:xfrm>
        <a:graphic>
          <a:graphicData uri="http://schemas.openxmlformats.org/drawingml/2006/table">
            <a:tbl>
              <a:tblPr/>
              <a:tblGrid>
                <a:gridCol w="2009775">
                  <a:extLst>
                    <a:ext uri="{9D8B030D-6E8A-4147-A177-3AD203B41FA5}">
                      <a16:colId xmlns:a16="http://schemas.microsoft.com/office/drawing/2014/main" val="3120823765"/>
                    </a:ext>
                  </a:extLst>
                </a:gridCol>
                <a:gridCol w="1012800">
                  <a:extLst>
                    <a:ext uri="{9D8B030D-6E8A-4147-A177-3AD203B41FA5}">
                      <a16:colId xmlns:a16="http://schemas.microsoft.com/office/drawing/2014/main" val="1584867895"/>
                    </a:ext>
                  </a:extLst>
                </a:gridCol>
                <a:gridCol w="1060275">
                  <a:extLst>
                    <a:ext uri="{9D8B030D-6E8A-4147-A177-3AD203B41FA5}">
                      <a16:colId xmlns:a16="http://schemas.microsoft.com/office/drawing/2014/main" val="3064817887"/>
                    </a:ext>
                  </a:extLst>
                </a:gridCol>
                <a:gridCol w="981150">
                  <a:extLst>
                    <a:ext uri="{9D8B030D-6E8A-4147-A177-3AD203B41FA5}">
                      <a16:colId xmlns:a16="http://schemas.microsoft.com/office/drawing/2014/main" val="2466415974"/>
                    </a:ext>
                  </a:extLst>
                </a:gridCol>
                <a:gridCol w="981150">
                  <a:extLst>
                    <a:ext uri="{9D8B030D-6E8A-4147-A177-3AD203B41FA5}">
                      <a16:colId xmlns:a16="http://schemas.microsoft.com/office/drawing/2014/main" val="974821815"/>
                    </a:ext>
                  </a:extLst>
                </a:gridCol>
                <a:gridCol w="981150">
                  <a:extLst>
                    <a:ext uri="{9D8B030D-6E8A-4147-A177-3AD203B41FA5}">
                      <a16:colId xmlns:a16="http://schemas.microsoft.com/office/drawing/2014/main" val="1333673130"/>
                    </a:ext>
                  </a:extLst>
                </a:gridCol>
                <a:gridCol w="981150">
                  <a:extLst>
                    <a:ext uri="{9D8B030D-6E8A-4147-A177-3AD203B41FA5}">
                      <a16:colId xmlns:a16="http://schemas.microsoft.com/office/drawing/2014/main" val="2584107346"/>
                    </a:ext>
                  </a:extLst>
                </a:gridCol>
              </a:tblGrid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anual proyecto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139336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205.723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260.938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2.338.325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2.367.488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157.500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94.500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156993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lotes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63.000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441.000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504.000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157.500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94.500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707681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duplex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98.250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1.139.700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727.050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593810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Venta viviendas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99.688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757.625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1.136.438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70503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 préstamo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205.723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224901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419.789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192.677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2.423.189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1.380.189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259.877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168.877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619933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Inversión inicial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419.789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241090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Costos op. Recurrentes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176.802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2.163.313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1.120.313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111658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Gtos op. Recurrentes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15.875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60.877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60.877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60.877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60.877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203834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terreno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108.000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108.000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108.000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108.000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880934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inversor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91.000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91.000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91.000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72882"/>
                  </a:ext>
                </a:extLst>
              </a:tr>
              <a:tr h="249988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neto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214.065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68.261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84.864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987.298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102.377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74.377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892019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09564"/>
              </p:ext>
            </p:extLst>
          </p:nvPr>
        </p:nvGraphicFramePr>
        <p:xfrm>
          <a:off x="8842916" y="1705991"/>
          <a:ext cx="2867613" cy="1668579"/>
        </p:xfrm>
        <a:graphic>
          <a:graphicData uri="http://schemas.openxmlformats.org/drawingml/2006/table">
            <a:tbl>
              <a:tblPr/>
              <a:tblGrid>
                <a:gridCol w="1538256">
                  <a:extLst>
                    <a:ext uri="{9D8B030D-6E8A-4147-A177-3AD203B41FA5}">
                      <a16:colId xmlns:a16="http://schemas.microsoft.com/office/drawing/2014/main" val="1045927229"/>
                    </a:ext>
                  </a:extLst>
                </a:gridCol>
                <a:gridCol w="1329357">
                  <a:extLst>
                    <a:ext uri="{9D8B030D-6E8A-4147-A177-3AD203B41FA5}">
                      <a16:colId xmlns:a16="http://schemas.microsoft.com/office/drawing/2014/main" val="1440650884"/>
                    </a:ext>
                  </a:extLst>
                </a:gridCol>
              </a:tblGrid>
              <a:tr h="322499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descuento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434582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$ 418.640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489305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952120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921109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acumulado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579.876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68185"/>
                  </a:ext>
                </a:extLst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464635" y="1102143"/>
            <a:ext cx="5631365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002060"/>
                </a:solidFill>
              </a:rPr>
              <a:t>Flujo de caja anual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705300" y="1084180"/>
            <a:ext cx="4486700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</a:rPr>
              <a:t>Indicadores de Rentabilidad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12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796829"/>
              </p:ext>
            </p:extLst>
          </p:nvPr>
        </p:nvGraphicFramePr>
        <p:xfrm>
          <a:off x="526949" y="1720528"/>
          <a:ext cx="6439907" cy="1005840"/>
        </p:xfrm>
        <a:graphic>
          <a:graphicData uri="http://schemas.openxmlformats.org/drawingml/2006/table">
            <a:tbl>
              <a:tblPr/>
              <a:tblGrid>
                <a:gridCol w="1842046">
                  <a:extLst>
                    <a:ext uri="{9D8B030D-6E8A-4147-A177-3AD203B41FA5}">
                      <a16:colId xmlns:a16="http://schemas.microsoft.com/office/drawing/2014/main" val="628305727"/>
                    </a:ext>
                  </a:extLst>
                </a:gridCol>
                <a:gridCol w="928275">
                  <a:extLst>
                    <a:ext uri="{9D8B030D-6E8A-4147-A177-3AD203B41FA5}">
                      <a16:colId xmlns:a16="http://schemas.microsoft.com/office/drawing/2014/main" val="4099501222"/>
                    </a:ext>
                  </a:extLst>
                </a:gridCol>
                <a:gridCol w="971788">
                  <a:extLst>
                    <a:ext uri="{9D8B030D-6E8A-4147-A177-3AD203B41FA5}">
                      <a16:colId xmlns:a16="http://schemas.microsoft.com/office/drawing/2014/main" val="3341150055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val="1172428129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val="2365194162"/>
                    </a:ext>
                  </a:extLst>
                </a:gridCol>
                <a:gridCol w="899266">
                  <a:extLst>
                    <a:ext uri="{9D8B030D-6E8A-4147-A177-3AD203B41FA5}">
                      <a16:colId xmlns:a16="http://schemas.microsoft.com/office/drawing/2014/main" val="25035089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inversionista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513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5903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Egresos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205.723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55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neto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205.723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91.000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14398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42232"/>
              </p:ext>
            </p:extLst>
          </p:nvPr>
        </p:nvGraphicFramePr>
        <p:xfrm>
          <a:off x="7918673" y="1720528"/>
          <a:ext cx="2956156" cy="1104900"/>
        </p:xfrm>
        <a:graphic>
          <a:graphicData uri="http://schemas.openxmlformats.org/drawingml/2006/table">
            <a:tbl>
              <a:tblPr/>
              <a:tblGrid>
                <a:gridCol w="1585753">
                  <a:extLst>
                    <a:ext uri="{9D8B030D-6E8A-4147-A177-3AD203B41FA5}">
                      <a16:colId xmlns:a16="http://schemas.microsoft.com/office/drawing/2014/main" val="4278591324"/>
                    </a:ext>
                  </a:extLst>
                </a:gridCol>
                <a:gridCol w="1370403">
                  <a:extLst>
                    <a:ext uri="{9D8B030D-6E8A-4147-A177-3AD203B41FA5}">
                      <a16:colId xmlns:a16="http://schemas.microsoft.com/office/drawing/2014/main" val="78183872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descuento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649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$ 37.097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1517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3184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93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acumulado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67.277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203745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8315968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Flujo de Fondos Inversionista 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4635" y="1063834"/>
            <a:ext cx="5631365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002060"/>
                </a:solidFill>
              </a:rPr>
              <a:t>Flujo Inversionista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705300" y="1045871"/>
            <a:ext cx="4486700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</a:rPr>
              <a:t>Indicadores de Rentabilidad</a:t>
            </a:r>
            <a:endParaRPr lang="es-AR" sz="2800" dirty="0">
              <a:solidFill>
                <a:srgbClr val="00206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64635" y="3170736"/>
            <a:ext cx="5083238" cy="468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2060"/>
                </a:solidFill>
              </a:rPr>
              <a:t>Comparativa con la Competencia</a:t>
            </a:r>
            <a:endParaRPr lang="es-AR" sz="2800" dirty="0">
              <a:solidFill>
                <a:srgbClr val="002060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5066"/>
              </p:ext>
            </p:extLst>
          </p:nvPr>
        </p:nvGraphicFramePr>
        <p:xfrm>
          <a:off x="464635" y="3805435"/>
          <a:ext cx="5083238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510">
                  <a:extLst>
                    <a:ext uri="{9D8B030D-6E8A-4147-A177-3AD203B41FA5}">
                      <a16:colId xmlns:a16="http://schemas.microsoft.com/office/drawing/2014/main" val="931435791"/>
                    </a:ext>
                  </a:extLst>
                </a:gridCol>
                <a:gridCol w="2078117">
                  <a:extLst>
                    <a:ext uri="{9D8B030D-6E8A-4147-A177-3AD203B41FA5}">
                      <a16:colId xmlns:a16="http://schemas.microsoft.com/office/drawing/2014/main" val="3599156823"/>
                    </a:ext>
                  </a:extLst>
                </a:gridCol>
                <a:gridCol w="1127611">
                  <a:extLst>
                    <a:ext uri="{9D8B030D-6E8A-4147-A177-3AD203B41FA5}">
                      <a16:colId xmlns:a16="http://schemas.microsoft.com/office/drawing/2014/main" val="346770455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MODELO</a:t>
                      </a:r>
                      <a:endParaRPr lang="es-AR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PROD/CALIDAD</a:t>
                      </a:r>
                      <a:endParaRPr lang="es-AR" sz="16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USD X M2</a:t>
                      </a:r>
                      <a:endParaRPr lang="es-A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7703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Tiny House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MEDIO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546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Container EPIC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BAJO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6614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Container Family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MEDIO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5033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Container Home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PREMIUN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0116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>
                          <a:solidFill>
                            <a:srgbClr val="002060"/>
                          </a:solidFill>
                          <a:effectLst/>
                        </a:rPr>
                        <a:t>Empresa B</a:t>
                      </a:r>
                      <a:endParaRPr lang="es-AR" sz="16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>
                          <a:solidFill>
                            <a:srgbClr val="002060"/>
                          </a:solidFill>
                          <a:effectLst/>
                        </a:rPr>
                        <a:t>MEDIO</a:t>
                      </a:r>
                      <a:endParaRPr lang="es-AR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35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6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Empresa C</a:t>
                      </a:r>
                      <a:endParaRPr lang="es-AR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MEDIO</a:t>
                      </a:r>
                      <a:endParaRPr lang="es-A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3762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VILLAGE</a:t>
                      </a:r>
                      <a:r>
                        <a:rPr lang="es-AR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BERMEJO</a:t>
                      </a:r>
                      <a:endParaRPr lang="es-AR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U</a:t>
                      </a:r>
                      <a:r>
                        <a:rPr lang="es-AR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$$</a:t>
                      </a:r>
                      <a:endParaRPr lang="es-A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7893"/>
                  </a:ext>
                </a:extLst>
              </a:tr>
            </a:tbl>
          </a:graphicData>
        </a:graphic>
      </p:graphicFrame>
      <p:sp>
        <p:nvSpPr>
          <p:cNvPr id="14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1" y="2768396"/>
            <a:ext cx="1930085" cy="16907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6653" t="26119" r="38402" b="66222"/>
          <a:stretch/>
        </p:blipFill>
        <p:spPr>
          <a:xfrm>
            <a:off x="5257270" y="2768396"/>
            <a:ext cx="4327282" cy="16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9794" y="1431141"/>
            <a:ext cx="10317046" cy="6133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Generar una oferta habitacional en </a:t>
            </a:r>
            <a:r>
              <a:rPr lang="es-ES" sz="1600" dirty="0">
                <a:solidFill>
                  <a:srgbClr val="002060"/>
                </a:solidFill>
              </a:rPr>
              <a:t>la zona </a:t>
            </a:r>
            <a:r>
              <a:rPr lang="es-ES" sz="1600" dirty="0" smtClean="0">
                <a:solidFill>
                  <a:srgbClr val="002060"/>
                </a:solidFill>
              </a:rPr>
              <a:t>cubriendo </a:t>
            </a:r>
            <a:r>
              <a:rPr lang="es-ES" sz="1600" dirty="0">
                <a:solidFill>
                  <a:srgbClr val="002060"/>
                </a:solidFill>
              </a:rPr>
              <a:t>la demanda de sectores de clase media y media baja, </a:t>
            </a:r>
            <a:r>
              <a:rPr lang="es-ES" sz="1600" dirty="0" smtClean="0">
                <a:solidFill>
                  <a:srgbClr val="002060"/>
                </a:solidFill>
              </a:rPr>
              <a:t>desarrollando </a:t>
            </a:r>
            <a:r>
              <a:rPr lang="es-ES" sz="1600" dirty="0">
                <a:solidFill>
                  <a:srgbClr val="002060"/>
                </a:solidFill>
              </a:rPr>
              <a:t>nuevos espacios urbanizados y soluciones habitacionales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es-AR" sz="1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</a:rPr>
              <a:t>Unidad de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9648" y="1057750"/>
            <a:ext cx="1200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Objetivos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49793" y="2317745"/>
            <a:ext cx="10317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Generar </a:t>
            </a:r>
            <a:r>
              <a:rPr lang="es-ES" sz="1600" dirty="0">
                <a:solidFill>
                  <a:srgbClr val="002060"/>
                </a:solidFill>
              </a:rPr>
              <a:t>nuevos lotes urbanizados con todos los </a:t>
            </a:r>
            <a:r>
              <a:rPr lang="es-ES" sz="1600" dirty="0" smtClean="0">
                <a:solidFill>
                  <a:srgbClr val="002060"/>
                </a:solidFill>
              </a:rPr>
              <a:t>servicios y construir </a:t>
            </a:r>
            <a:r>
              <a:rPr lang="es-ES" sz="1600" dirty="0">
                <a:solidFill>
                  <a:srgbClr val="002060"/>
                </a:solidFill>
              </a:rPr>
              <a:t>viviendas unifamiliares accesibles y de calidad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29647" y="2009732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Misión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49792" y="3073357"/>
            <a:ext cx="10317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Fomentar </a:t>
            </a:r>
            <a:r>
              <a:rPr lang="es-ES" sz="1600" dirty="0">
                <a:solidFill>
                  <a:srgbClr val="002060"/>
                </a:solidFill>
              </a:rPr>
              <a:t>el desarrollo urbano y económico de la zona , contribuyendo a la planificación territorial.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Ante </a:t>
            </a:r>
            <a:r>
              <a:rPr lang="es-ES" sz="1600" dirty="0">
                <a:solidFill>
                  <a:srgbClr val="002060"/>
                </a:solidFill>
              </a:rPr>
              <a:t>un entorno de “escasez” de viviendas en el medio , </a:t>
            </a:r>
            <a:r>
              <a:rPr lang="es-ES" sz="1600" dirty="0" smtClean="0">
                <a:solidFill>
                  <a:srgbClr val="002060"/>
                </a:solidFill>
              </a:rPr>
              <a:t>determinar </a:t>
            </a:r>
            <a:r>
              <a:rPr lang="es-ES" sz="1600" dirty="0">
                <a:solidFill>
                  <a:srgbClr val="002060"/>
                </a:solidFill>
              </a:rPr>
              <a:t>la oportunidad </a:t>
            </a:r>
            <a:r>
              <a:rPr lang="es-ES" sz="1600" dirty="0" smtClean="0">
                <a:solidFill>
                  <a:srgbClr val="002060"/>
                </a:solidFill>
              </a:rPr>
              <a:t>de las </a:t>
            </a:r>
            <a:r>
              <a:rPr lang="es-ES" sz="1600" dirty="0">
                <a:solidFill>
                  <a:srgbClr val="002060"/>
                </a:solidFill>
              </a:rPr>
              <a:t>líneas de financiamiento que ofrece el mercado, para acceso a la </a:t>
            </a:r>
            <a:r>
              <a:rPr lang="es-ES" sz="1600" dirty="0" smtClean="0">
                <a:solidFill>
                  <a:srgbClr val="002060"/>
                </a:solidFill>
              </a:rPr>
              <a:t>vivienda. Generando </a:t>
            </a:r>
            <a:r>
              <a:rPr lang="es-ES" sz="1600" dirty="0">
                <a:solidFill>
                  <a:srgbClr val="002060"/>
                </a:solidFill>
              </a:rPr>
              <a:t>un sistema de financiamiento de acceso a la </a:t>
            </a:r>
            <a:r>
              <a:rPr lang="es-ES" sz="1600" dirty="0" smtClean="0">
                <a:solidFill>
                  <a:srgbClr val="002060"/>
                </a:solidFill>
              </a:rPr>
              <a:t>vivienda.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39266" y="2736929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</a:rPr>
              <a:t>Visión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3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96192" y="3886341"/>
            <a:ext cx="1899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Cadena de valor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49791" y="4248462"/>
            <a:ext cx="103170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Generar </a:t>
            </a:r>
            <a:r>
              <a:rPr lang="es-ES" sz="1600" dirty="0">
                <a:solidFill>
                  <a:srgbClr val="002060"/>
                </a:solidFill>
              </a:rPr>
              <a:t>soluciones a la demanda </a:t>
            </a:r>
            <a:r>
              <a:rPr lang="es-ES" sz="1600" dirty="0" smtClean="0">
                <a:solidFill>
                  <a:srgbClr val="002060"/>
                </a:solidFill>
              </a:rPr>
              <a:t>con la </a:t>
            </a:r>
            <a:r>
              <a:rPr lang="es-ES" sz="1600" dirty="0">
                <a:solidFill>
                  <a:srgbClr val="002060"/>
                </a:solidFill>
              </a:rPr>
              <a:t>construcción de viviendas con sistemas industrializados, disminuyendo los tiempos de entrega tradicionales</a:t>
            </a:r>
            <a:r>
              <a:rPr lang="es-AR" sz="16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</a:rPr>
              <a:t>Permitir </a:t>
            </a:r>
            <a:r>
              <a:rPr lang="es-ES" sz="1600" dirty="0">
                <a:solidFill>
                  <a:srgbClr val="002060"/>
                </a:solidFill>
              </a:rPr>
              <a:t>el acceso a la vivienda a los sectores de clase media a través de sistemas de financiamiento propios o de </a:t>
            </a:r>
            <a:r>
              <a:rPr lang="es-ES" sz="1600" dirty="0" smtClean="0">
                <a:solidFill>
                  <a:srgbClr val="002060"/>
                </a:solidFill>
              </a:rPr>
              <a:t>terceros.</a:t>
            </a:r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A</a:t>
            </a:r>
            <a:r>
              <a:rPr lang="es-ES" sz="1600" dirty="0" smtClean="0">
                <a:solidFill>
                  <a:srgbClr val="002060"/>
                </a:solidFill>
              </a:rPr>
              <a:t>plicar Producto inmobiliarios con adaptabilidad al cliente, ampliables a futuro , y con sistemas </a:t>
            </a:r>
            <a:r>
              <a:rPr lang="es-ES" sz="1600" dirty="0">
                <a:solidFill>
                  <a:srgbClr val="002060"/>
                </a:solidFill>
              </a:rPr>
              <a:t>constructivos </a:t>
            </a:r>
            <a:r>
              <a:rPr lang="es-ES" sz="1600" dirty="0" smtClean="0">
                <a:solidFill>
                  <a:srgbClr val="002060"/>
                </a:solidFill>
              </a:rPr>
              <a:t>en </a:t>
            </a:r>
            <a:r>
              <a:rPr lang="es-ES" sz="1600" dirty="0">
                <a:solidFill>
                  <a:srgbClr val="002060"/>
                </a:solidFill>
              </a:rPr>
              <a:t>línea con el cuidado del medioambiente.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26949" y="6025242"/>
            <a:ext cx="1110963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>
                <a:solidFill>
                  <a:srgbClr val="002060"/>
                </a:solidFill>
              </a:rPr>
              <a:t>Comprender que los negocios se basan en las necesidades de los clientes, sus organizaciones, procesos e impactos sociales y ambientales que estas generan</a:t>
            </a:r>
            <a:endParaRPr lang="en-US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Viabilidad del proyecto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3821" y="958396"/>
            <a:ext cx="289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El proyecto es viable </a:t>
            </a:r>
            <a:r>
              <a:rPr lang="es-ES" dirty="0" smtClean="0">
                <a:solidFill>
                  <a:srgbClr val="002060"/>
                </a:solidFill>
              </a:rPr>
              <a:t>porque:</a:t>
            </a:r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31" name="Marcador de contenido 2"/>
          <p:cNvSpPr txBox="1">
            <a:spLocks/>
          </p:cNvSpPr>
          <p:nvPr/>
        </p:nvSpPr>
        <p:spPr>
          <a:xfrm>
            <a:off x="1149712" y="1369392"/>
            <a:ext cx="10515600" cy="623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1600" dirty="0" smtClean="0">
                <a:solidFill>
                  <a:srgbClr val="002060"/>
                </a:solidFill>
              </a:rPr>
              <a:t>Loteo </a:t>
            </a:r>
            <a:r>
              <a:rPr lang="es-ES" sz="1600" dirty="0">
                <a:solidFill>
                  <a:srgbClr val="002060"/>
                </a:solidFill>
              </a:rPr>
              <a:t>planificado con infraestructura urbana </a:t>
            </a:r>
            <a:r>
              <a:rPr lang="es-ES" sz="1600" dirty="0" smtClean="0">
                <a:solidFill>
                  <a:srgbClr val="002060"/>
                </a:solidFill>
              </a:rPr>
              <a:t>completa, con el objeto de garantizar </a:t>
            </a:r>
            <a:r>
              <a:rPr lang="es-ES" sz="1600" dirty="0">
                <a:solidFill>
                  <a:srgbClr val="002060"/>
                </a:solidFill>
              </a:rPr>
              <a:t>un crecimiento </a:t>
            </a:r>
            <a:r>
              <a:rPr lang="es-ES" sz="1600" dirty="0" smtClean="0">
                <a:solidFill>
                  <a:srgbClr val="002060"/>
                </a:solidFill>
              </a:rPr>
              <a:t>ordenado </a:t>
            </a:r>
            <a:r>
              <a:rPr lang="es-ES" sz="1600" dirty="0">
                <a:solidFill>
                  <a:srgbClr val="002060"/>
                </a:solidFill>
              </a:rPr>
              <a:t>y sostenible del área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  <a:r>
              <a:rPr lang="es-ES" sz="1600" dirty="0">
                <a:solidFill>
                  <a:srgbClr val="002060"/>
                </a:solidFill>
              </a:rPr>
              <a:t> 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A21303B-B709-768D-F43C-5F8C7C3688DD}"/>
              </a:ext>
            </a:extLst>
          </p:cNvPr>
          <p:cNvSpPr txBox="1"/>
          <p:nvPr/>
        </p:nvSpPr>
        <p:spPr>
          <a:xfrm>
            <a:off x="3315434" y="2445932"/>
            <a:ext cx="768607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AR"/>
            </a:defPPr>
            <a:lvl1pPr lvl="0">
              <a:defRPr>
                <a:solidFill>
                  <a:srgbClr val="002060"/>
                </a:solidFill>
              </a:defRPr>
            </a:lvl1pPr>
          </a:lstStyle>
          <a:p>
            <a:r>
              <a:rPr lang="es-AR" sz="1600" dirty="0"/>
              <a:t>Proyecto apuntado a segmento de mercado C2, y </a:t>
            </a:r>
            <a:r>
              <a:rPr lang="es-AR" sz="1600" dirty="0" smtClean="0"/>
              <a:t>C3 </a:t>
            </a:r>
            <a:r>
              <a:rPr lang="es-ES" sz="1600" dirty="0"/>
              <a:t>con financiación externa o prestamos</a:t>
            </a:r>
            <a:endParaRPr lang="es-AR" sz="1600" dirty="0"/>
          </a:p>
        </p:txBody>
      </p:sp>
      <p:sp>
        <p:nvSpPr>
          <p:cNvPr id="33" name="Rectángulo 32"/>
          <p:cNvSpPr/>
          <p:nvPr/>
        </p:nvSpPr>
        <p:spPr>
          <a:xfrm>
            <a:off x="2191204" y="1933555"/>
            <a:ext cx="3853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1600" dirty="0" smtClean="0">
                <a:solidFill>
                  <a:srgbClr val="002060"/>
                </a:solidFill>
              </a:rPr>
              <a:t>Obtenida la </a:t>
            </a:r>
            <a:r>
              <a:rPr lang="es-ES" sz="1600" dirty="0">
                <a:solidFill>
                  <a:srgbClr val="002060"/>
                </a:solidFill>
              </a:rPr>
              <a:t>viabilidad legal y técnica de </a:t>
            </a:r>
            <a:r>
              <a:rPr lang="es-ES" sz="1600" dirty="0" smtClean="0">
                <a:solidFill>
                  <a:srgbClr val="002060"/>
                </a:solidFill>
              </a:rPr>
              <a:t>este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C480BAA-CA4C-556F-3605-99C331D3CFCD}"/>
              </a:ext>
            </a:extLst>
          </p:cNvPr>
          <p:cNvSpPr txBox="1"/>
          <p:nvPr/>
        </p:nvSpPr>
        <p:spPr>
          <a:xfrm>
            <a:off x="4485513" y="3551007"/>
            <a:ext cx="552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002060"/>
                </a:solidFill>
              </a:rPr>
              <a:t>Gran adaptabilidad a lo que necesita el usuario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38B1501E-A551-4C22-9A09-653CD453AC5B}"/>
              </a:ext>
            </a:extLst>
          </p:cNvPr>
          <p:cNvSpPr txBox="1"/>
          <p:nvPr/>
        </p:nvSpPr>
        <p:spPr>
          <a:xfrm>
            <a:off x="4339288" y="4178840"/>
            <a:ext cx="481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002060"/>
                </a:solidFill>
              </a:rPr>
              <a:t>Estructuras flexibles y de rápida ampliación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22C91A3-6D81-7C49-9260-930FA385F938}"/>
              </a:ext>
            </a:extLst>
          </p:cNvPr>
          <p:cNvSpPr txBox="1"/>
          <p:nvPr/>
        </p:nvSpPr>
        <p:spPr>
          <a:xfrm>
            <a:off x="4117757" y="4767848"/>
            <a:ext cx="544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</a:lstStyle>
          <a:p>
            <a:r>
              <a:rPr lang="es-MX" sz="1600" dirty="0">
                <a:solidFill>
                  <a:srgbClr val="002060"/>
                </a:solidFill>
              </a:rPr>
              <a:t>Compite con productos sustitutos y tradicionales.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BAFC267-00F7-E42C-B452-0DEF3C4468F5}"/>
              </a:ext>
            </a:extLst>
          </p:cNvPr>
          <p:cNvSpPr txBox="1"/>
          <p:nvPr/>
        </p:nvSpPr>
        <p:spPr>
          <a:xfrm>
            <a:off x="3827361" y="5376246"/>
            <a:ext cx="642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002060"/>
                </a:solidFill>
              </a:rPr>
              <a:t>Rápida producción del sistema, mayor ahorro en tiempo y dinero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339288" y="297216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600" dirty="0">
                <a:solidFill>
                  <a:srgbClr val="002060"/>
                </a:solidFill>
              </a:rPr>
              <a:t>Construcción de  viviendas accesibles y funcionales</a:t>
            </a:r>
            <a:r>
              <a:rPr lang="es-ES" sz="1600" dirty="0" smtClean="0">
                <a:solidFill>
                  <a:srgbClr val="002060"/>
                </a:solidFill>
              </a:rPr>
              <a:t>.</a:t>
            </a:r>
            <a:endParaRPr lang="es-AR" sz="1600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7477" r="10224" b="7181"/>
          <a:stretch/>
        </p:blipFill>
        <p:spPr>
          <a:xfrm>
            <a:off x="350915" y="2540792"/>
            <a:ext cx="3362441" cy="3345558"/>
          </a:xfrm>
          <a:prstGeom prst="ellipse">
            <a:avLst/>
          </a:prstGeom>
        </p:spPr>
      </p:pic>
      <p:sp>
        <p:nvSpPr>
          <p:cNvPr id="17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29797" y="976894"/>
            <a:ext cx="2299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Segmento por destino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724134" y="1714303"/>
            <a:ext cx="3876915" cy="42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chemeClr val="tx2">
                    <a:lumMod val="75000"/>
                  </a:schemeClr>
                </a:solidFill>
              </a:rPr>
              <a:t>Demanda según nivel socio económico</a:t>
            </a:r>
            <a:endParaRPr lang="es-A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10482" y="2369645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Comunicación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10482" y="3356590"/>
            <a:ext cx="1375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Operaciones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0EBAD83-22FA-4E99-612A-1AEE0AD0FB06}"/>
              </a:ext>
            </a:extLst>
          </p:cNvPr>
          <p:cNvSpPr/>
          <p:nvPr/>
        </p:nvSpPr>
        <p:spPr>
          <a:xfrm>
            <a:off x="1138231" y="3753143"/>
            <a:ext cx="10319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Loteo:   gestión de las aprobaciones y ejecución de la urbanización</a:t>
            </a:r>
          </a:p>
          <a:p>
            <a:r>
              <a:rPr lang="es-ES" sz="1600" dirty="0">
                <a:solidFill>
                  <a:srgbClr val="002060"/>
                </a:solidFill>
              </a:rPr>
              <a:t>Vivienda:  acceso a la vivienda en el plazo de seis meses desde la adjudicación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923105A-7D29-5369-50F1-D7660BF5E8BB}"/>
              </a:ext>
            </a:extLst>
          </p:cNvPr>
          <p:cNvSpPr/>
          <p:nvPr/>
        </p:nvSpPr>
        <p:spPr>
          <a:xfrm>
            <a:off x="1128965" y="2771815"/>
            <a:ext cx="10337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La comunicación enfocada en la accesibilidad a la vivienda, con sistemas de financiamiento.</a:t>
            </a:r>
          </a:p>
          <a:p>
            <a:r>
              <a:rPr lang="es-ES" sz="1600" dirty="0">
                <a:solidFill>
                  <a:srgbClr val="002060"/>
                </a:solidFill>
              </a:rPr>
              <a:t>Valor significativo de entrega de unidades en seis meses 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Estrategia del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18045" y="1374999"/>
            <a:ext cx="10315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Lotes, viviendas </a:t>
            </a:r>
            <a:r>
              <a:rPr lang="es-ES" sz="1600" dirty="0">
                <a:solidFill>
                  <a:srgbClr val="002060"/>
                </a:solidFill>
              </a:rPr>
              <a:t>unifamiliares, dúplex y  </a:t>
            </a:r>
            <a:r>
              <a:rPr lang="es-ES" sz="1600" dirty="0" smtClean="0">
                <a:solidFill>
                  <a:srgbClr val="002060"/>
                </a:solidFill>
              </a:rPr>
              <a:t>PH media densidad</a:t>
            </a:r>
            <a:endParaRPr lang="es-AR" sz="1600" dirty="0"/>
          </a:p>
        </p:txBody>
      </p:sp>
      <p:sp>
        <p:nvSpPr>
          <p:cNvPr id="30" name="Rectángulo 29"/>
          <p:cNvSpPr/>
          <p:nvPr/>
        </p:nvSpPr>
        <p:spPr>
          <a:xfrm>
            <a:off x="1147498" y="2024955"/>
            <a:ext cx="5489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Apunta</a:t>
            </a:r>
            <a:r>
              <a:rPr lang="es-ES" sz="1600" dirty="0" smtClean="0">
                <a:solidFill>
                  <a:srgbClr val="002060"/>
                </a:solidFill>
              </a:rPr>
              <a:t> al segmento socio económico C3. </a:t>
            </a:r>
            <a:r>
              <a:rPr lang="es-ES" sz="1600" dirty="0" err="1" smtClean="0">
                <a:solidFill>
                  <a:srgbClr val="002060"/>
                </a:solidFill>
              </a:rPr>
              <a:t>Deciles</a:t>
            </a:r>
            <a:r>
              <a:rPr lang="es-ES" sz="1600" dirty="0" smtClean="0">
                <a:solidFill>
                  <a:srgbClr val="002060"/>
                </a:solidFill>
              </a:rPr>
              <a:t> 8/9</a:t>
            </a:r>
            <a:endParaRPr lang="es-AR" sz="1600" dirty="0"/>
          </a:p>
        </p:txBody>
      </p:sp>
      <p:sp>
        <p:nvSpPr>
          <p:cNvPr id="18" name="Rectángulo 17"/>
          <p:cNvSpPr/>
          <p:nvPr/>
        </p:nvSpPr>
        <p:spPr>
          <a:xfrm>
            <a:off x="724134" y="4326155"/>
            <a:ext cx="2577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tx2">
                    <a:lumMod val="75000"/>
                  </a:schemeClr>
                </a:solidFill>
              </a:rPr>
              <a:t>Desarrollo de Tecnología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5BBA330-AA55-5836-A596-48C0DC91C253}"/>
              </a:ext>
            </a:extLst>
          </p:cNvPr>
          <p:cNvSpPr/>
          <p:nvPr/>
        </p:nvSpPr>
        <p:spPr>
          <a:xfrm>
            <a:off x="1164225" y="4666558"/>
            <a:ext cx="5806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Sistemas constructivo industrializado . Panel </a:t>
            </a:r>
            <a:r>
              <a:rPr lang="es-ES" sz="1600" dirty="0" err="1">
                <a:solidFill>
                  <a:srgbClr val="002060"/>
                </a:solidFill>
              </a:rPr>
              <a:t>Cred</a:t>
            </a:r>
            <a:r>
              <a:rPr lang="es-ES" sz="1600" dirty="0">
                <a:solidFill>
                  <a:srgbClr val="002060"/>
                </a:solidFill>
              </a:rPr>
              <a:t> .</a:t>
            </a:r>
            <a:endParaRPr lang="es-AR" sz="1600" dirty="0">
              <a:solidFill>
                <a:srgbClr val="002060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95009" y="4976459"/>
            <a:ext cx="236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Compras adquisiciones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1164225" y="5345791"/>
            <a:ext cx="7309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Disponibilidad propia de la tierra.</a:t>
            </a:r>
          </a:p>
          <a:p>
            <a:r>
              <a:rPr lang="es-ES" sz="1600" dirty="0">
                <a:solidFill>
                  <a:srgbClr val="002060"/>
                </a:solidFill>
              </a:rPr>
              <a:t>Gestión de compras de insumos y materiales para urbanización y viviendas</a:t>
            </a:r>
          </a:p>
        </p:txBody>
      </p:sp>
      <p:sp>
        <p:nvSpPr>
          <p:cNvPr id="26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337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676340" y="894615"/>
            <a:ext cx="2100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Modalidad de venta</a:t>
            </a:r>
            <a:endParaRPr lang="es-AR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80137" y="3261680"/>
            <a:ext cx="277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Potenciales  Competidores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76340" y="4049457"/>
            <a:ext cx="3105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Gestión de Recursos  Humanos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8AA01C-DF5C-3A38-212C-0913BFA56B6D}"/>
              </a:ext>
            </a:extLst>
          </p:cNvPr>
          <p:cNvSpPr/>
          <p:nvPr/>
        </p:nvSpPr>
        <p:spPr>
          <a:xfrm>
            <a:off x="1180952" y="4440918"/>
            <a:ext cx="7801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Personal calificado en las áreas </a:t>
            </a:r>
            <a:r>
              <a:rPr lang="es-ES" sz="1600" dirty="0" smtClean="0">
                <a:solidFill>
                  <a:srgbClr val="002060"/>
                </a:solidFill>
              </a:rPr>
              <a:t>de comercialización ,  </a:t>
            </a:r>
            <a:r>
              <a:rPr lang="es-ES" sz="1600" dirty="0">
                <a:solidFill>
                  <a:srgbClr val="002060"/>
                </a:solidFill>
              </a:rPr>
              <a:t>proyecto y producción.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87AC14-7FB3-0053-7DFE-42C973D1AFCF}"/>
              </a:ext>
            </a:extLst>
          </p:cNvPr>
          <p:cNvSpPr txBox="1"/>
          <p:nvPr/>
        </p:nvSpPr>
        <p:spPr>
          <a:xfrm>
            <a:off x="1147498" y="3695745"/>
            <a:ext cx="903149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AR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Mercado competitivo, viable si el producto es bueno en calidad  precio y financiamiento</a:t>
            </a:r>
            <a:endParaRPr lang="es-AR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Estrategia del Negocio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76340" y="4721838"/>
            <a:ext cx="202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Servicio Post-Venta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F96D50B-7ECE-4F1C-47EF-2D74AF68B365}"/>
              </a:ext>
            </a:extLst>
          </p:cNvPr>
          <p:cNvSpPr/>
          <p:nvPr/>
        </p:nvSpPr>
        <p:spPr>
          <a:xfrm>
            <a:off x="1180951" y="5123723"/>
            <a:ext cx="9891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</a:rPr>
              <a:t>Control de calidad del producto al entrar en uso y controles periódicos.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47498" y="1196245"/>
            <a:ext cx="559971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AR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s-ES" b="1" dirty="0"/>
              <a:t>LOTES</a:t>
            </a:r>
            <a:r>
              <a:rPr lang="es-ES" dirty="0"/>
              <a:t> 1er Etapa.</a:t>
            </a:r>
          </a:p>
          <a:p>
            <a:r>
              <a:rPr lang="es-ES" dirty="0"/>
              <a:t>Pre venta lotes primeros 6 meses. </a:t>
            </a:r>
          </a:p>
          <a:p>
            <a:r>
              <a:rPr lang="es-ES" dirty="0"/>
              <a:t>Venta en 27 cuotas mensuales. </a:t>
            </a:r>
          </a:p>
          <a:p>
            <a:r>
              <a:rPr lang="es-ES" dirty="0"/>
              <a:t>Total venta lotes de la 1er etapa en 36 cuotas mensuales</a:t>
            </a:r>
          </a:p>
          <a:p>
            <a:r>
              <a:rPr lang="es-ES" b="1" dirty="0"/>
              <a:t>LOTES</a:t>
            </a:r>
            <a:r>
              <a:rPr lang="es-ES" dirty="0"/>
              <a:t> 2da Etapa .Inicio 2do semestre del segundo año</a:t>
            </a:r>
          </a:p>
          <a:p>
            <a:r>
              <a:rPr lang="es-ES" dirty="0"/>
              <a:t>Pre venta lotes primeros 6 meses. </a:t>
            </a:r>
          </a:p>
          <a:p>
            <a:r>
              <a:rPr lang="es-ES" dirty="0"/>
              <a:t>Venta en 27 cuotas mensuales. </a:t>
            </a:r>
          </a:p>
          <a:p>
            <a:r>
              <a:rPr lang="es-ES" dirty="0"/>
              <a:t>Total venta lotes de la 1er etapa en 36 cuotas mensuales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338303" y="1193284"/>
            <a:ext cx="4090184" cy="13542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AR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s-ES" b="1" dirty="0"/>
              <a:t>VIVIENDAS</a:t>
            </a:r>
          </a:p>
          <a:p>
            <a:r>
              <a:rPr lang="es-ES" dirty="0"/>
              <a:t>Venta en $AR</a:t>
            </a:r>
          </a:p>
          <a:p>
            <a:r>
              <a:rPr lang="es-ES" dirty="0"/>
              <a:t>Ahorro previo de 24 meses 20%</a:t>
            </a:r>
          </a:p>
          <a:p>
            <a:r>
              <a:rPr lang="es-ES" dirty="0"/>
              <a:t>Aporte extraordinario  20%</a:t>
            </a:r>
          </a:p>
          <a:p>
            <a:r>
              <a:rPr lang="es-ES" dirty="0"/>
              <a:t>Saldo 60%  en 36 cuotas</a:t>
            </a:r>
            <a:endParaRPr lang="es-AR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sp>
        <p:nvSpPr>
          <p:cNvPr id="26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5A897F2F-9370-42E6-ABB0-66D464213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94612"/>
              </p:ext>
            </p:extLst>
          </p:nvPr>
        </p:nvGraphicFramePr>
        <p:xfrm>
          <a:off x="7638559" y="3392284"/>
          <a:ext cx="4104149" cy="282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7272649" y="3634635"/>
            <a:ext cx="3053354" cy="2433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64111"/>
              </p:ext>
            </p:extLst>
          </p:nvPr>
        </p:nvGraphicFramePr>
        <p:xfrm>
          <a:off x="804215" y="1795803"/>
          <a:ext cx="6464554" cy="2679816"/>
        </p:xfrm>
        <a:graphic>
          <a:graphicData uri="http://schemas.openxmlformats.org/drawingml/2006/table">
            <a:tbl>
              <a:tblPr/>
              <a:tblGrid>
                <a:gridCol w="1055916">
                  <a:extLst>
                    <a:ext uri="{9D8B030D-6E8A-4147-A177-3AD203B41FA5}">
                      <a16:colId xmlns:a16="http://schemas.microsoft.com/office/drawing/2014/main" val="2954934403"/>
                    </a:ext>
                  </a:extLst>
                </a:gridCol>
                <a:gridCol w="1545403">
                  <a:extLst>
                    <a:ext uri="{9D8B030D-6E8A-4147-A177-3AD203B41FA5}">
                      <a16:colId xmlns:a16="http://schemas.microsoft.com/office/drawing/2014/main" val="2036923130"/>
                    </a:ext>
                  </a:extLst>
                </a:gridCol>
                <a:gridCol w="2379929">
                  <a:extLst>
                    <a:ext uri="{9D8B030D-6E8A-4147-A177-3AD203B41FA5}">
                      <a16:colId xmlns:a16="http://schemas.microsoft.com/office/drawing/2014/main" val="1252045330"/>
                    </a:ext>
                  </a:extLst>
                </a:gridCol>
                <a:gridCol w="664167">
                  <a:extLst>
                    <a:ext uri="{9D8B030D-6E8A-4147-A177-3AD203B41FA5}">
                      <a16:colId xmlns:a16="http://schemas.microsoft.com/office/drawing/2014/main" val="462017221"/>
                    </a:ext>
                  </a:extLst>
                </a:gridCol>
                <a:gridCol w="819139">
                  <a:extLst>
                    <a:ext uri="{9D8B030D-6E8A-4147-A177-3AD203B41FA5}">
                      <a16:colId xmlns:a16="http://schemas.microsoft.com/office/drawing/2014/main" val="1630634291"/>
                    </a:ext>
                  </a:extLst>
                </a:gridCol>
              </a:tblGrid>
              <a:tr h="227657">
                <a:tc>
                  <a:txBody>
                    <a:bodyPr/>
                    <a:lstStyle/>
                    <a:p>
                      <a:pPr algn="l" fontAlgn="ctr"/>
                      <a:r>
                        <a:rPr lang="es-AR" sz="2400" b="1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PESTEL</a:t>
                      </a:r>
                      <a:endParaRPr lang="es-AR" sz="24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4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4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81507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73709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Político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Democracy Index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Incertidumbre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3,00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507387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Económico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Dashboard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PBI; Inflación; Tasa Interes; TC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4,88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062017"/>
                  </a:ext>
                </a:extLst>
              </a:tr>
              <a:tr h="292702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Dashboard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Desempleo, nivel educativo, 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concentración, poder adquisitivo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6,50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55868"/>
                  </a:ext>
                </a:extLst>
              </a:tr>
              <a:tr h="31221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Tecnológico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Human </a:t>
                      </a:r>
                      <a:r>
                        <a:rPr lang="es-A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y costo tecnoligía, incidencia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generación de valor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7,00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5840"/>
                  </a:ext>
                </a:extLst>
              </a:tr>
              <a:tr h="31221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Ecológico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Performance Index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 y minimización de</a:t>
                      </a:r>
                      <a:b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rezagos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6,00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23454"/>
                  </a:ext>
                </a:extLst>
              </a:tr>
              <a:tr h="312216"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Legal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Rule of Law Index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Legislación laboral, legislación </a:t>
                      </a:r>
                      <a:b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A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impositiva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5,20 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6,72%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89514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l" fontAlgn="ctr"/>
                      <a:endParaRPr lang="es-A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5,43</a:t>
                      </a:r>
                      <a:endParaRPr lang="es-AR" sz="1400" b="1" i="0" u="none" strike="noStrike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6,40%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64813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Diagnostico Estratégico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6319" y="1074540"/>
            <a:ext cx="862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Análisis  contextual del  </a:t>
            </a:r>
            <a:r>
              <a:rPr lang="es-AR" b="1" dirty="0" err="1" smtClean="0">
                <a:solidFill>
                  <a:schemeClr val="tx2">
                    <a:lumMod val="75000"/>
                  </a:schemeClr>
                </a:solidFill>
              </a:rPr>
              <a:t>Macroentorno</a:t>
            </a:r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 del proyecto  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1795877" y="1474070"/>
            <a:ext cx="2384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VARIABLES DE ANALISIS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5939284" y="1474070"/>
            <a:ext cx="134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VALORACION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A897F2F-9370-42E6-ABB0-66D464213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80835"/>
              </p:ext>
            </p:extLst>
          </p:nvPr>
        </p:nvGraphicFramePr>
        <p:xfrm>
          <a:off x="6857999" y="222518"/>
          <a:ext cx="6802245" cy="511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971709"/>
              </p:ext>
            </p:extLst>
          </p:nvPr>
        </p:nvGraphicFramePr>
        <p:xfrm>
          <a:off x="820497" y="4961936"/>
          <a:ext cx="4029276" cy="378768"/>
        </p:xfrm>
        <a:graphic>
          <a:graphicData uri="http://schemas.openxmlformats.org/drawingml/2006/table">
            <a:tbl>
              <a:tblPr/>
              <a:tblGrid>
                <a:gridCol w="719513">
                  <a:extLst>
                    <a:ext uri="{9D8B030D-6E8A-4147-A177-3AD203B41FA5}">
                      <a16:colId xmlns:a16="http://schemas.microsoft.com/office/drawing/2014/main" val="3633168763"/>
                    </a:ext>
                  </a:extLst>
                </a:gridCol>
                <a:gridCol w="785931">
                  <a:extLst>
                    <a:ext uri="{9D8B030D-6E8A-4147-A177-3AD203B41FA5}">
                      <a16:colId xmlns:a16="http://schemas.microsoft.com/office/drawing/2014/main" val="299645788"/>
                    </a:ext>
                  </a:extLst>
                </a:gridCol>
                <a:gridCol w="763791">
                  <a:extLst>
                    <a:ext uri="{9D8B030D-6E8A-4147-A177-3AD203B41FA5}">
                      <a16:colId xmlns:a16="http://schemas.microsoft.com/office/drawing/2014/main" val="3938762348"/>
                    </a:ext>
                  </a:extLst>
                </a:gridCol>
                <a:gridCol w="996250">
                  <a:extLst>
                    <a:ext uri="{9D8B030D-6E8A-4147-A177-3AD203B41FA5}">
                      <a16:colId xmlns:a16="http://schemas.microsoft.com/office/drawing/2014/main" val="1622674618"/>
                    </a:ext>
                  </a:extLst>
                </a:gridCol>
                <a:gridCol w="763791">
                  <a:extLst>
                    <a:ext uri="{9D8B030D-6E8A-4147-A177-3AD203B41FA5}">
                      <a16:colId xmlns:a16="http://schemas.microsoft.com/office/drawing/2014/main" val="3515410564"/>
                    </a:ext>
                  </a:extLst>
                </a:gridCol>
              </a:tblGrid>
              <a:tr h="15610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Bueno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Excelente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55291"/>
                  </a:ext>
                </a:extLst>
              </a:tr>
              <a:tr h="156108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504" marR="6504" marT="65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79469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736617" y="4656126"/>
            <a:ext cx="134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CALIFICACION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742708" y="1443872"/>
            <a:ext cx="1516593" cy="2570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7333387" y="275726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</a:rPr>
              <a:t>MACROENTORNO PESTEL</a:t>
            </a:r>
            <a:endParaRPr lang="es-AR" sz="2800" dirty="0">
              <a:solidFill>
                <a:schemeClr val="bg1"/>
              </a:solidFill>
            </a:endParaRPr>
          </a:p>
        </p:txBody>
      </p:sp>
      <p:sp>
        <p:nvSpPr>
          <p:cNvPr id="24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61437"/>
              </p:ext>
            </p:extLst>
          </p:nvPr>
        </p:nvGraphicFramePr>
        <p:xfrm>
          <a:off x="820497" y="1488845"/>
          <a:ext cx="4711700" cy="3032760"/>
        </p:xfrm>
        <a:graphic>
          <a:graphicData uri="http://schemas.openxmlformats.org/drawingml/2006/table">
            <a:tbl>
              <a:tblPr/>
              <a:tblGrid>
                <a:gridCol w="3924300">
                  <a:extLst>
                    <a:ext uri="{9D8B030D-6E8A-4147-A177-3AD203B41FA5}">
                      <a16:colId xmlns:a16="http://schemas.microsoft.com/office/drawing/2014/main" val="403573596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59737768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s-AR" sz="2800" b="1" i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Porter</a:t>
                      </a:r>
                      <a:endParaRPr lang="es-AR" sz="28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1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5,428</a:t>
                      </a:r>
                      <a:endParaRPr lang="es-AR" sz="1600" b="1" i="1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2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7554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Fuerzas</a:t>
                      </a:r>
                      <a:endParaRPr lang="es-A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717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Poder de Negociación Cliente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926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Barreras de Entrada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6792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Substitución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2596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Complementarios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108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Rivalidad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02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Atracción del Talento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949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Poder de Negociación Proveedores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58592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980110" y="1040500"/>
            <a:ext cx="862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Análisis  del  </a:t>
            </a:r>
            <a:r>
              <a:rPr lang="es-AR" b="1" dirty="0" err="1" smtClean="0">
                <a:solidFill>
                  <a:schemeClr val="tx2">
                    <a:lumMod val="75000"/>
                  </a:schemeClr>
                </a:solidFill>
              </a:rPr>
              <a:t>Microentorno</a:t>
            </a:r>
            <a:r>
              <a:rPr lang="es-AR" b="1" dirty="0" smtClean="0">
                <a:solidFill>
                  <a:schemeClr val="tx2">
                    <a:lumMod val="75000"/>
                  </a:schemeClr>
                </a:solidFill>
              </a:rPr>
              <a:t> del proyecto  </a:t>
            </a:r>
            <a:endParaRPr lang="es-A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726520" y="1837004"/>
            <a:ext cx="2384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VARIABLES DE ANALISIS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3543177" y="1837004"/>
            <a:ext cx="2384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002060"/>
                </a:solidFill>
              </a:rPr>
              <a:t>VALORACION</a:t>
            </a:r>
            <a:endParaRPr lang="es-ES" sz="1200" dirty="0">
              <a:solidFill>
                <a:srgbClr val="002060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Diagnostico Estratégico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350915" y="6057900"/>
            <a:ext cx="11509834" cy="600892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489494" y="6167460"/>
            <a:ext cx="111096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b="1" kern="0" dirty="0" smtClean="0">
                <a:solidFill>
                  <a:srgbClr val="002060"/>
                </a:solidFill>
              </a:rPr>
              <a:t>Parque Costero </a:t>
            </a:r>
            <a:r>
              <a:rPr lang="es-ES" b="1" kern="0" dirty="0" err="1" smtClean="0">
                <a:solidFill>
                  <a:srgbClr val="002060"/>
                </a:solidFill>
              </a:rPr>
              <a:t>Village</a:t>
            </a:r>
            <a:r>
              <a:rPr lang="es-ES" b="1" kern="0" dirty="0" smtClean="0">
                <a:solidFill>
                  <a:srgbClr val="002060"/>
                </a:solidFill>
              </a:rPr>
              <a:t> Lotes y </a:t>
            </a:r>
            <a:r>
              <a:rPr lang="es-ES" b="1" kern="0" dirty="0">
                <a:solidFill>
                  <a:srgbClr val="002060"/>
                </a:solidFill>
              </a:rPr>
              <a:t>V</a:t>
            </a:r>
            <a:r>
              <a:rPr lang="es-ES" b="1" kern="0" dirty="0" smtClean="0">
                <a:solidFill>
                  <a:srgbClr val="002060"/>
                </a:solidFill>
              </a:rPr>
              <a:t>iviendas </a:t>
            </a:r>
            <a:endParaRPr lang="en-US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7147"/>
              </p:ext>
            </p:extLst>
          </p:nvPr>
        </p:nvGraphicFramePr>
        <p:xfrm>
          <a:off x="820497" y="5153418"/>
          <a:ext cx="3937000" cy="406253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375170377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04282907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56407525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02963698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38982094"/>
                    </a:ext>
                  </a:extLst>
                </a:gridCol>
              </a:tblGrid>
              <a:tr h="1924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Muy Bueno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23088"/>
                  </a:ext>
                </a:extLst>
              </a:tr>
              <a:tr h="21381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903654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3FC56957-C2E8-0AA8-10CE-8F454A873792}"/>
              </a:ext>
            </a:extLst>
          </p:cNvPr>
          <p:cNvSpPr/>
          <p:nvPr/>
        </p:nvSpPr>
        <p:spPr>
          <a:xfrm>
            <a:off x="726520" y="4760084"/>
            <a:ext cx="1346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2060"/>
                </a:solidFill>
              </a:rPr>
              <a:t>CALIFICACION</a:t>
            </a:r>
            <a:endParaRPr lang="es-ES" sz="1600" dirty="0">
              <a:solidFill>
                <a:srgbClr val="002060"/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7821207" y="218510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</a:rPr>
              <a:t>MICROENTORNO PORTER</a:t>
            </a:r>
            <a:endParaRPr lang="es-AR" sz="2800" dirty="0">
              <a:solidFill>
                <a:schemeClr val="bg1"/>
              </a:solidFill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EB361BF-55C2-45DC-B7E6-0FBE956F2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58928"/>
              </p:ext>
            </p:extLst>
          </p:nvPr>
        </p:nvGraphicFramePr>
        <p:xfrm>
          <a:off x="5237398" y="749404"/>
          <a:ext cx="6770681" cy="505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 txBox="1">
            <a:spLocks/>
          </p:cNvSpPr>
          <p:nvPr/>
        </p:nvSpPr>
        <p:spPr>
          <a:xfrm>
            <a:off x="11218126" y="5655577"/>
            <a:ext cx="456889" cy="523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5558" y="2104550"/>
            <a:ext cx="10207826" cy="4182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1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: diagnóstico</a:t>
            </a:r>
          </a:p>
          <a:p>
            <a:pPr marL="0" indent="0">
              <a:buNone/>
            </a:pP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Conocer las necesidades habitacionales del 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</a:rPr>
              <a:t>mercado. Estudio de Mercado</a:t>
            </a:r>
            <a:endParaRPr lang="es-A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2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Elaborar una estrategia orientada al público al que deseamos llegar</a:t>
            </a:r>
          </a:p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3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Construir marca a través de acciones directas con nuestro público</a:t>
            </a:r>
          </a:p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4: </a:t>
            </a:r>
            <a:endParaRPr lang="es-AR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Crear relaciones redituables con los clientes para resaltar el valor percibido de la marca  </a:t>
            </a:r>
          </a:p>
          <a:p>
            <a:pPr marL="0" indent="0">
              <a:buNone/>
            </a:pPr>
            <a:r>
              <a:rPr lang="es-AR" sz="2000" u="sng" dirty="0">
                <a:solidFill>
                  <a:schemeClr val="tx2">
                    <a:lumMod val="75000"/>
                  </a:schemeClr>
                </a:solidFill>
              </a:rPr>
              <a:t>Etapa 5: </a:t>
            </a:r>
            <a:endParaRPr lang="es-AR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Obtener beneficios a largo pazo a partir de los vínculos con </a:t>
            </a:r>
            <a:r>
              <a:rPr lang="es-AR" sz="2000" dirty="0" smtClean="0">
                <a:solidFill>
                  <a:schemeClr val="tx2">
                    <a:lumMod val="75000"/>
                  </a:schemeClr>
                </a:solidFill>
              </a:rPr>
              <a:t>los </a:t>
            </a:r>
            <a:r>
              <a:rPr lang="es-AR" sz="2000" dirty="0">
                <a:solidFill>
                  <a:schemeClr val="tx2">
                    <a:lumMod val="75000"/>
                  </a:schemeClr>
                </a:solidFill>
              </a:rPr>
              <a:t>clientes</a:t>
            </a:r>
            <a:endParaRPr lang="es-A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82769" y="1371415"/>
            <a:ext cx="4320480" cy="51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1"/>
                </a:solidFill>
              </a:rPr>
              <a:t>Diseño de Estrategias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76CEB58-9B8E-FCCA-C9AA-D8FFDF473523}"/>
              </a:ext>
            </a:extLst>
          </p:cNvPr>
          <p:cNvSpPr txBox="1">
            <a:spLocks/>
          </p:cNvSpPr>
          <p:nvPr/>
        </p:nvSpPr>
        <p:spPr>
          <a:xfrm>
            <a:off x="526949" y="277613"/>
            <a:ext cx="11183581" cy="5559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DA76F28-AFBC-D720-9C9E-6F3185C0BDC5}"/>
              </a:ext>
            </a:extLst>
          </p:cNvPr>
          <p:cNvSpPr txBox="1">
            <a:spLocks/>
          </p:cNvSpPr>
          <p:nvPr/>
        </p:nvSpPr>
        <p:spPr>
          <a:xfrm>
            <a:off x="526949" y="222518"/>
            <a:ext cx="5167617" cy="7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bg1"/>
                </a:solidFill>
              </a:rPr>
              <a:t>Proceso de Marketing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39572" y="2116247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/>
          <p:cNvSpPr txBox="1"/>
          <p:nvPr/>
        </p:nvSpPr>
        <p:spPr>
          <a:xfrm>
            <a:off x="839572" y="211267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39572" y="2912626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CuadroTexto 10"/>
          <p:cNvSpPr txBox="1"/>
          <p:nvPr/>
        </p:nvSpPr>
        <p:spPr>
          <a:xfrm>
            <a:off x="839572" y="29090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39572" y="3722314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/>
          <p:cNvSpPr txBox="1"/>
          <p:nvPr/>
        </p:nvSpPr>
        <p:spPr>
          <a:xfrm>
            <a:off x="839572" y="371873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33521" y="4524850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/>
          <p:cNvSpPr txBox="1"/>
          <p:nvPr/>
        </p:nvSpPr>
        <p:spPr>
          <a:xfrm>
            <a:off x="833521" y="45212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4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836547" y="5324805"/>
            <a:ext cx="360040" cy="369332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836547" y="532122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5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1" name="Marcador de número de diapositiva 9">
            <a:extLst>
              <a:ext uri="{FF2B5EF4-FFF2-40B4-BE49-F238E27FC236}">
                <a16:creationId xmlns:a16="http://schemas.microsoft.com/office/drawing/2014/main" id="{C01DE285-BEBF-4AA8-A7D5-7577BA96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126" y="5655577"/>
            <a:ext cx="456889" cy="5237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149" y="450176"/>
            <a:ext cx="8639503" cy="1093075"/>
          </a:xfrm>
        </p:spPr>
        <p:txBody>
          <a:bodyPr/>
          <a:lstStyle/>
          <a:p>
            <a:pPr algn="l"/>
            <a:r>
              <a:rPr lang="es-AR" b="1" dirty="0">
                <a:solidFill>
                  <a:schemeClr val="accent1"/>
                </a:solidFill>
              </a:rPr>
              <a:t>Presentación de la Marca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8105269" y="1360982"/>
            <a:ext cx="2334131" cy="2309318"/>
            <a:chOff x="8105269" y="1360982"/>
            <a:chExt cx="1569461" cy="1562100"/>
          </a:xfrm>
        </p:grpSpPr>
        <p:sp>
          <p:nvSpPr>
            <p:cNvPr id="9" name="Elipse 8"/>
            <p:cNvSpPr/>
            <p:nvPr/>
          </p:nvSpPr>
          <p:spPr>
            <a:xfrm>
              <a:off x="8105269" y="1360982"/>
              <a:ext cx="1569461" cy="1562100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Rectángulo 10"/>
            <p:cNvSpPr/>
            <p:nvPr/>
          </p:nvSpPr>
          <p:spPr>
            <a:xfrm rot="19828723">
              <a:off x="8539208" y="1603169"/>
              <a:ext cx="489513" cy="1391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Rectángulo 11"/>
            <p:cNvSpPr/>
            <p:nvPr/>
          </p:nvSpPr>
          <p:spPr>
            <a:xfrm rot="14393795">
              <a:off x="8725735" y="1788477"/>
              <a:ext cx="776625" cy="1348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8358194" y="2424850"/>
              <a:ext cx="1101308" cy="102864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320044" y="2195841"/>
              <a:ext cx="1267384" cy="22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VILLAGE VIVIENDAS</a:t>
              </a:r>
              <a:endParaRPr lang="es-AR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tángulo 14"/>
          <p:cNvSpPr/>
          <p:nvPr/>
        </p:nvSpPr>
        <p:spPr>
          <a:xfrm rot="18832974">
            <a:off x="6308170" y="3323689"/>
            <a:ext cx="441952" cy="1354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 rot="13518258">
            <a:off x="6536658" y="3331986"/>
            <a:ext cx="462598" cy="1188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/>
          <p:cNvSpPr txBox="1"/>
          <p:nvPr/>
        </p:nvSpPr>
        <p:spPr>
          <a:xfrm>
            <a:off x="1046689" y="1423489"/>
            <a:ext cx="497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 marca representa:</a:t>
            </a:r>
            <a:endParaRPr lang="es-A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94665" y="2667136"/>
            <a:ext cx="436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Solidez de una vivienda, a partir de una base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87043" y="3849669"/>
            <a:ext cx="3993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Durabilidad en el tiempo y sostenibilidad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448124" y="2851802"/>
            <a:ext cx="633046" cy="123093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ángulo 20"/>
          <p:cNvSpPr/>
          <p:nvPr/>
        </p:nvSpPr>
        <p:spPr>
          <a:xfrm>
            <a:off x="807520" y="3082412"/>
            <a:ext cx="342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Imagen subyacente en el colectivo </a:t>
            </a:r>
            <a:b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imaginario  (triangulo)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 rot="18832974">
            <a:off x="5429123" y="3360226"/>
            <a:ext cx="441952" cy="13540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 rot="13518258">
            <a:off x="5657611" y="3368523"/>
            <a:ext cx="462598" cy="1188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Elipse 23"/>
          <p:cNvSpPr/>
          <p:nvPr/>
        </p:nvSpPr>
        <p:spPr>
          <a:xfrm>
            <a:off x="5437145" y="3880959"/>
            <a:ext cx="838200" cy="815355"/>
          </a:xfrm>
          <a:prstGeom prst="ellipse">
            <a:avLst/>
          </a:prstGeom>
          <a:solidFill>
            <a:schemeClr val="bg1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/>
          <p:cNvSpPr/>
          <p:nvPr/>
        </p:nvSpPr>
        <p:spPr>
          <a:xfrm>
            <a:off x="850640" y="5170901"/>
            <a:ext cx="5260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Verde representa el medio ambiente y sustentabilidad</a:t>
            </a:r>
          </a:p>
          <a:p>
            <a:pPr algn="l"/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Naranja Arcilla , representa el color de la tierra 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07520" y="4140953"/>
            <a:ext cx="470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ambiental, sustentabilidad ( el circulo) </a:t>
            </a:r>
            <a:endParaRPr lang="es-A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039724" y="2202659"/>
            <a:ext cx="179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Lenguaje formal:</a:t>
            </a:r>
            <a:endParaRPr lang="es-A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46689" y="4723867"/>
            <a:ext cx="21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Selección de colores:</a:t>
            </a:r>
            <a:endParaRPr lang="es-A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0" y="4309865"/>
            <a:ext cx="3685844" cy="2073287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10534283" y="5471764"/>
            <a:ext cx="1111311" cy="1080000"/>
            <a:chOff x="8105269" y="1360982"/>
            <a:chExt cx="1614962" cy="1562100"/>
          </a:xfrm>
        </p:grpSpPr>
        <p:sp>
          <p:nvSpPr>
            <p:cNvPr id="32" name="Elipse 31"/>
            <p:cNvSpPr/>
            <p:nvPr/>
          </p:nvSpPr>
          <p:spPr>
            <a:xfrm>
              <a:off x="8105269" y="1360982"/>
              <a:ext cx="1569461" cy="1562100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Rectángulo 32"/>
            <p:cNvSpPr/>
            <p:nvPr/>
          </p:nvSpPr>
          <p:spPr>
            <a:xfrm rot="19828723">
              <a:off x="8539208" y="1603169"/>
              <a:ext cx="489513" cy="1391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Rectángulo 33"/>
            <p:cNvSpPr/>
            <p:nvPr/>
          </p:nvSpPr>
          <p:spPr>
            <a:xfrm rot="14393795">
              <a:off x="8725735" y="1788477"/>
              <a:ext cx="776625" cy="1348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8358194" y="2424850"/>
              <a:ext cx="1101308" cy="102864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8170964" y="2172737"/>
              <a:ext cx="1549267" cy="31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VILLAGE VIVIENDAS</a:t>
              </a:r>
              <a:endParaRPr lang="es-AR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1719</Words>
  <Application>Microsoft Office PowerPoint</Application>
  <PresentationFormat>Panorámica</PresentationFormat>
  <Paragraphs>591</Paragraphs>
  <Slides>17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la Marca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Pablo</cp:lastModifiedBy>
  <cp:revision>99</cp:revision>
  <dcterms:created xsi:type="dcterms:W3CDTF">2025-01-30T22:45:08Z</dcterms:created>
  <dcterms:modified xsi:type="dcterms:W3CDTF">2025-10-24T13:34:38Z</dcterms:modified>
</cp:coreProperties>
</file>