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409" r:id="rId2"/>
    <p:sldId id="410" r:id="rId3"/>
    <p:sldId id="384" r:id="rId4"/>
    <p:sldId id="408" r:id="rId5"/>
    <p:sldId id="406" r:id="rId6"/>
    <p:sldId id="407" r:id="rId7"/>
    <p:sldId id="435" r:id="rId8"/>
    <p:sldId id="385" r:id="rId9"/>
    <p:sldId id="375" r:id="rId10"/>
    <p:sldId id="433" r:id="rId11"/>
    <p:sldId id="429" r:id="rId12"/>
    <p:sldId id="411" r:id="rId13"/>
    <p:sldId id="412" r:id="rId14"/>
    <p:sldId id="346" r:id="rId15"/>
    <p:sldId id="395" r:id="rId16"/>
    <p:sldId id="334" r:id="rId17"/>
    <p:sldId id="416" r:id="rId18"/>
    <p:sldId id="417" r:id="rId19"/>
    <p:sldId id="418" r:id="rId20"/>
    <p:sldId id="338" r:id="rId21"/>
    <p:sldId id="434" r:id="rId22"/>
    <p:sldId id="423" r:id="rId23"/>
    <p:sldId id="424" r:id="rId24"/>
    <p:sldId id="330" r:id="rId25"/>
    <p:sldId id="331" r:id="rId26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52E33-9975-4700-82A3-033ED40116BA}" v="151" dt="2023-10-11T22:44:14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924" autoAdjust="0"/>
    <p:restoredTop sz="94660"/>
  </p:normalViewPr>
  <p:slideViewPr>
    <p:cSldViewPr>
      <p:cViewPr varScale="1">
        <p:scale>
          <a:sx n="70" d="100"/>
          <a:sy n="70" d="100"/>
        </p:scale>
        <p:origin x="302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Gandolfo Raso" userId="9b53afdb15782c0c" providerId="LiveId" clId="{69E52E33-9975-4700-82A3-033ED40116BA}"/>
    <pc:docChg chg="undo redo custSel addSld modSld">
      <pc:chgData name="Ernesto Gandolfo Raso" userId="9b53afdb15782c0c" providerId="LiveId" clId="{69E52E33-9975-4700-82A3-033ED40116BA}" dt="2023-10-11T22:44:14.202" v="448" actId="33524"/>
      <pc:docMkLst>
        <pc:docMk/>
      </pc:docMkLst>
      <pc:sldChg chg="modSp">
        <pc:chgData name="Ernesto Gandolfo Raso" userId="9b53afdb15782c0c" providerId="LiveId" clId="{69E52E33-9975-4700-82A3-033ED40116BA}" dt="2023-10-11T22:44:14.202" v="448" actId="33524"/>
        <pc:sldMkLst>
          <pc:docMk/>
          <pc:sldMk cId="0" sldId="330"/>
        </pc:sldMkLst>
        <pc:spChg chg="mod">
          <ac:chgData name="Ernesto Gandolfo Raso" userId="9b53afdb15782c0c" providerId="LiveId" clId="{69E52E33-9975-4700-82A3-033ED40116BA}" dt="2023-10-11T22:43:56.045" v="446" actId="14100"/>
          <ac:spMkLst>
            <pc:docMk/>
            <pc:sldMk cId="0" sldId="330"/>
            <ac:spMk id="78849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1:30.303" v="415" actId="6549"/>
          <ac:spMkLst>
            <pc:docMk/>
            <pc:sldMk cId="0" sldId="330"/>
            <ac:spMk id="78856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1:31.671" v="416" actId="20577"/>
          <ac:spMkLst>
            <pc:docMk/>
            <pc:sldMk cId="0" sldId="330"/>
            <ac:spMk id="78857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1:32.919" v="417" actId="20577"/>
          <ac:spMkLst>
            <pc:docMk/>
            <pc:sldMk cId="0" sldId="330"/>
            <ac:spMk id="78858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1:34.310" v="418" actId="20577"/>
          <ac:spMkLst>
            <pc:docMk/>
            <pc:sldMk cId="0" sldId="330"/>
            <ac:spMk id="78859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4:14.202" v="448" actId="33524"/>
          <ac:spMkLst>
            <pc:docMk/>
            <pc:sldMk cId="0" sldId="330"/>
            <ac:spMk id="78861" creationId="{00000000-0000-0000-0000-000000000000}"/>
          </ac:spMkLst>
        </pc:spChg>
      </pc:sldChg>
      <pc:sldChg chg="modSp mod modNotes">
        <pc:chgData name="Ernesto Gandolfo Raso" userId="9b53afdb15782c0c" providerId="LiveId" clId="{69E52E33-9975-4700-82A3-033ED40116BA}" dt="2023-10-11T22:43:59.181" v="447" actId="14100"/>
        <pc:sldMkLst>
          <pc:docMk/>
          <pc:sldMk cId="0" sldId="331"/>
        </pc:sldMkLst>
        <pc:spChg chg="mod">
          <ac:chgData name="Ernesto Gandolfo Raso" userId="9b53afdb15782c0c" providerId="LiveId" clId="{69E52E33-9975-4700-82A3-033ED40116BA}" dt="2023-10-11T22:43:29.869" v="443" actId="1037"/>
          <ac:spMkLst>
            <pc:docMk/>
            <pc:sldMk cId="0" sldId="331"/>
            <ac:spMk id="2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3:59.181" v="447" actId="14100"/>
          <ac:spMkLst>
            <pc:docMk/>
            <pc:sldMk cId="0" sldId="331"/>
            <ac:spMk id="10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2:04.710" v="426" actId="14100"/>
          <ac:spMkLst>
            <pc:docMk/>
            <pc:sldMk cId="0" sldId="331"/>
            <ac:spMk id="16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2:01.268" v="425" actId="14100"/>
          <ac:spMkLst>
            <pc:docMk/>
            <pc:sldMk cId="0" sldId="331"/>
            <ac:spMk id="17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1:58.944" v="424" actId="14100"/>
          <ac:spMkLst>
            <pc:docMk/>
            <pc:sldMk cId="0" sldId="331"/>
            <ac:spMk id="18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1:56.503" v="423" actId="14100"/>
          <ac:spMkLst>
            <pc:docMk/>
            <pc:sldMk cId="0" sldId="331"/>
            <ac:spMk id="19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2:52.910" v="431" actId="33524"/>
          <ac:spMkLst>
            <pc:docMk/>
            <pc:sldMk cId="0" sldId="331"/>
            <ac:spMk id="20" creationId="{00000000-0000-0000-0000-000000000000}"/>
          </ac:spMkLst>
        </pc:spChg>
        <pc:picChg chg="mod">
          <ac:chgData name="Ernesto Gandolfo Raso" userId="9b53afdb15782c0c" providerId="LiveId" clId="{69E52E33-9975-4700-82A3-033ED40116BA}" dt="2023-10-11T22:42:31.783" v="430" actId="14100"/>
          <ac:picMkLst>
            <pc:docMk/>
            <pc:sldMk cId="0" sldId="331"/>
            <ac:picMk id="100361" creationId="{00000000-0000-0000-0000-000000000000}"/>
          </ac:picMkLst>
        </pc:picChg>
      </pc:sldChg>
      <pc:sldChg chg="modSp mod">
        <pc:chgData name="Ernesto Gandolfo Raso" userId="9b53afdb15782c0c" providerId="LiveId" clId="{69E52E33-9975-4700-82A3-033ED40116BA}" dt="2023-10-11T22:40:51.260" v="409" actId="1036"/>
        <pc:sldMkLst>
          <pc:docMk/>
          <pc:sldMk cId="0" sldId="334"/>
        </pc:sldMkLst>
        <pc:spChg chg="mod">
          <ac:chgData name="Ernesto Gandolfo Raso" userId="9b53afdb15782c0c" providerId="LiveId" clId="{69E52E33-9975-4700-82A3-033ED40116BA}" dt="2023-10-11T22:40:48.017" v="405" actId="20577"/>
          <ac:spMkLst>
            <pc:docMk/>
            <pc:sldMk cId="0" sldId="334"/>
            <ac:spMk id="2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0:51.260" v="409" actId="1036"/>
          <ac:spMkLst>
            <pc:docMk/>
            <pc:sldMk cId="0" sldId="334"/>
            <ac:spMk id="3" creationId="{00000000-0000-0000-0000-000000000000}"/>
          </ac:spMkLst>
        </pc:spChg>
      </pc:sldChg>
      <pc:sldChg chg="modSp mod">
        <pc:chgData name="Ernesto Gandolfo Raso" userId="9b53afdb15782c0c" providerId="LiveId" clId="{69E52E33-9975-4700-82A3-033ED40116BA}" dt="2023-10-11T22:35:52.680" v="277" actId="20577"/>
        <pc:sldMkLst>
          <pc:docMk/>
          <pc:sldMk cId="942266845" sldId="375"/>
        </pc:sldMkLst>
        <pc:spChg chg="mod">
          <ac:chgData name="Ernesto Gandolfo Raso" userId="9b53afdb15782c0c" providerId="LiveId" clId="{69E52E33-9975-4700-82A3-033ED40116BA}" dt="2023-10-11T22:35:42.262" v="268" actId="1035"/>
          <ac:spMkLst>
            <pc:docMk/>
            <pc:sldMk cId="942266845" sldId="375"/>
            <ac:spMk id="2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35:43.604" v="272" actId="1035"/>
          <ac:spMkLst>
            <pc:docMk/>
            <pc:sldMk cId="942266845" sldId="375"/>
            <ac:spMk id="12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35:29.723" v="266" actId="1036"/>
          <ac:spMkLst>
            <pc:docMk/>
            <pc:sldMk cId="942266845" sldId="375"/>
            <ac:spMk id="13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35:27.767" v="260" actId="1036"/>
          <ac:spMkLst>
            <pc:docMk/>
            <pc:sldMk cId="942266845" sldId="375"/>
            <ac:spMk id="15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35:24.931" v="253" actId="1036"/>
          <ac:spMkLst>
            <pc:docMk/>
            <pc:sldMk cId="942266845" sldId="375"/>
            <ac:spMk id="16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35:21.319" v="243" actId="1036"/>
          <ac:spMkLst>
            <pc:docMk/>
            <pc:sldMk cId="942266845" sldId="375"/>
            <ac:spMk id="17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35:52.680" v="277" actId="20577"/>
          <ac:spMkLst>
            <pc:docMk/>
            <pc:sldMk cId="942266845" sldId="375"/>
            <ac:spMk id="18" creationId="{00000000-0000-0000-0000-000000000000}"/>
          </ac:spMkLst>
        </pc:spChg>
      </pc:sldChg>
      <pc:sldChg chg="modSp">
        <pc:chgData name="Ernesto Gandolfo Raso" userId="9b53afdb15782c0c" providerId="LiveId" clId="{69E52E33-9975-4700-82A3-033ED40116BA}" dt="2023-10-11T22:31:09.836" v="9" actId="1035"/>
        <pc:sldMkLst>
          <pc:docMk/>
          <pc:sldMk cId="3482956749" sldId="384"/>
        </pc:sldMkLst>
        <pc:spChg chg="mod">
          <ac:chgData name="Ernesto Gandolfo Raso" userId="9b53afdb15782c0c" providerId="LiveId" clId="{69E52E33-9975-4700-82A3-033ED40116BA}" dt="2023-10-11T22:31:09.836" v="9" actId="1035"/>
          <ac:spMkLst>
            <pc:docMk/>
            <pc:sldMk cId="3482956749" sldId="384"/>
            <ac:spMk id="89090" creationId="{00000000-0000-0000-0000-000000000000}"/>
          </ac:spMkLst>
        </pc:spChg>
      </pc:sldChg>
      <pc:sldChg chg="modSp mod">
        <pc:chgData name="Ernesto Gandolfo Raso" userId="9b53afdb15782c0c" providerId="LiveId" clId="{69E52E33-9975-4700-82A3-033ED40116BA}" dt="2023-10-11T22:34:48.890" v="173" actId="207"/>
        <pc:sldMkLst>
          <pc:docMk/>
          <pc:sldMk cId="1923099883" sldId="385"/>
        </pc:sldMkLst>
        <pc:spChg chg="mod">
          <ac:chgData name="Ernesto Gandolfo Raso" userId="9b53afdb15782c0c" providerId="LiveId" clId="{69E52E33-9975-4700-82A3-033ED40116BA}" dt="2023-10-11T22:34:48.890" v="173" actId="207"/>
          <ac:spMkLst>
            <pc:docMk/>
            <pc:sldMk cId="1923099883" sldId="385"/>
            <ac:spMk id="90114" creationId="{00000000-0000-0000-0000-000000000000}"/>
          </ac:spMkLst>
        </pc:spChg>
      </pc:sldChg>
      <pc:sldChg chg="modSp mod">
        <pc:chgData name="Ernesto Gandolfo Raso" userId="9b53afdb15782c0c" providerId="LiveId" clId="{69E52E33-9975-4700-82A3-033ED40116BA}" dt="2023-10-11T22:32:18.079" v="59" actId="1036"/>
        <pc:sldMkLst>
          <pc:docMk/>
          <pc:sldMk cId="3553158497" sldId="406"/>
        </pc:sldMkLst>
        <pc:spChg chg="mod">
          <ac:chgData name="Ernesto Gandolfo Raso" userId="9b53afdb15782c0c" providerId="LiveId" clId="{69E52E33-9975-4700-82A3-033ED40116BA}" dt="2023-10-11T22:31:51.442" v="16" actId="6549"/>
          <ac:spMkLst>
            <pc:docMk/>
            <pc:sldMk cId="3553158497" sldId="406"/>
            <ac:spMk id="89091" creationId="{00000000-0000-0000-0000-000000000000}"/>
          </ac:spMkLst>
        </pc:spChg>
        <pc:picChg chg="mod">
          <ac:chgData name="Ernesto Gandolfo Raso" userId="9b53afdb15782c0c" providerId="LiveId" clId="{69E52E33-9975-4700-82A3-033ED40116BA}" dt="2023-10-11T22:32:07.732" v="36" actId="1035"/>
          <ac:picMkLst>
            <pc:docMk/>
            <pc:sldMk cId="3553158497" sldId="406"/>
            <ac:picMk id="2" creationId="{00000000-0000-0000-0000-000000000000}"/>
          </ac:picMkLst>
        </pc:picChg>
        <pc:picChg chg="mod">
          <ac:chgData name="Ernesto Gandolfo Raso" userId="9b53afdb15782c0c" providerId="LiveId" clId="{69E52E33-9975-4700-82A3-033ED40116BA}" dt="2023-10-11T22:32:18.079" v="59" actId="1036"/>
          <ac:picMkLst>
            <pc:docMk/>
            <pc:sldMk cId="3553158497" sldId="406"/>
            <ac:picMk id="3" creationId="{00000000-0000-0000-0000-000000000000}"/>
          </ac:picMkLst>
        </pc:picChg>
      </pc:sldChg>
      <pc:sldChg chg="addSp delSp modSp mod">
        <pc:chgData name="Ernesto Gandolfo Raso" userId="9b53afdb15782c0c" providerId="LiveId" clId="{69E52E33-9975-4700-82A3-033ED40116BA}" dt="2023-10-11T22:34:27.391" v="171" actId="14100"/>
        <pc:sldMkLst>
          <pc:docMk/>
          <pc:sldMk cId="12452697" sldId="407"/>
        </pc:sldMkLst>
        <pc:spChg chg="mod">
          <ac:chgData name="Ernesto Gandolfo Raso" userId="9b53afdb15782c0c" providerId="LiveId" clId="{69E52E33-9975-4700-82A3-033ED40116BA}" dt="2023-10-11T22:33:23.160" v="63" actId="6549"/>
          <ac:spMkLst>
            <pc:docMk/>
            <pc:sldMk cId="12452697" sldId="407"/>
            <ac:spMk id="89091" creationId="{00000000-0000-0000-0000-000000000000}"/>
          </ac:spMkLst>
        </pc:spChg>
        <pc:picChg chg="add del mod modCrop">
          <ac:chgData name="Ernesto Gandolfo Raso" userId="9b53afdb15782c0c" providerId="LiveId" clId="{69E52E33-9975-4700-82A3-033ED40116BA}" dt="2023-10-11T22:33:54.444" v="87" actId="21"/>
          <ac:picMkLst>
            <pc:docMk/>
            <pc:sldMk cId="12452697" sldId="407"/>
            <ac:picMk id="2" creationId="{1A50A8B9-9EFA-E732-E110-9EF9BB1606D8}"/>
          </ac:picMkLst>
        </pc:picChg>
        <pc:picChg chg="add mod">
          <ac:chgData name="Ernesto Gandolfo Raso" userId="9b53afdb15782c0c" providerId="LiveId" clId="{69E52E33-9975-4700-82A3-033ED40116BA}" dt="2023-10-11T22:34:27.391" v="171" actId="14100"/>
          <ac:picMkLst>
            <pc:docMk/>
            <pc:sldMk cId="12452697" sldId="407"/>
            <ac:picMk id="3" creationId="{0463F82F-4CBA-7FF6-4209-5CC4D6686A59}"/>
          </ac:picMkLst>
        </pc:picChg>
        <pc:picChg chg="del mod">
          <ac:chgData name="Ernesto Gandolfo Raso" userId="9b53afdb15782c0c" providerId="LiveId" clId="{69E52E33-9975-4700-82A3-033ED40116BA}" dt="2023-10-11T22:34:18.626" v="122" actId="478"/>
          <ac:picMkLst>
            <pc:docMk/>
            <pc:sldMk cId="12452697" sldId="407"/>
            <ac:picMk id="7" creationId="{00000000-0000-0000-0000-000000000000}"/>
          </ac:picMkLst>
        </pc:picChg>
      </pc:sldChg>
      <pc:sldChg chg="modSp mod">
        <pc:chgData name="Ernesto Gandolfo Raso" userId="9b53afdb15782c0c" providerId="LiveId" clId="{69E52E33-9975-4700-82A3-033ED40116BA}" dt="2023-10-11T22:31:39.222" v="15" actId="20577"/>
        <pc:sldMkLst>
          <pc:docMk/>
          <pc:sldMk cId="3223869838" sldId="408"/>
        </pc:sldMkLst>
        <pc:spChg chg="mod">
          <ac:chgData name="Ernesto Gandolfo Raso" userId="9b53afdb15782c0c" providerId="LiveId" clId="{69E52E33-9975-4700-82A3-033ED40116BA}" dt="2023-10-11T22:31:39.222" v="15" actId="20577"/>
          <ac:spMkLst>
            <pc:docMk/>
            <pc:sldMk cId="3223869838" sldId="408"/>
            <ac:spMk id="89091" creationId="{00000000-0000-0000-0000-000000000000}"/>
          </ac:spMkLst>
        </pc:spChg>
      </pc:sldChg>
      <pc:sldChg chg="modSp mod">
        <pc:chgData name="Ernesto Gandolfo Raso" userId="9b53afdb15782c0c" providerId="LiveId" clId="{69E52E33-9975-4700-82A3-033ED40116BA}" dt="2023-10-11T22:40:00.898" v="403" actId="1036"/>
        <pc:sldMkLst>
          <pc:docMk/>
          <pc:sldMk cId="575740868" sldId="411"/>
        </pc:sldMkLst>
        <pc:spChg chg="mod">
          <ac:chgData name="Ernesto Gandolfo Raso" userId="9b53afdb15782c0c" providerId="LiveId" clId="{69E52E33-9975-4700-82A3-033ED40116BA}" dt="2023-10-11T22:39:58.706" v="399" actId="20577"/>
          <ac:spMkLst>
            <pc:docMk/>
            <pc:sldMk cId="575740868" sldId="411"/>
            <ac:spMk id="2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0:00.898" v="403" actId="1036"/>
          <ac:spMkLst>
            <pc:docMk/>
            <pc:sldMk cId="575740868" sldId="411"/>
            <ac:spMk id="3" creationId="{00000000-0000-0000-0000-000000000000}"/>
          </ac:spMkLst>
        </pc:spChg>
      </pc:sldChg>
      <pc:sldChg chg="modSp mod">
        <pc:chgData name="Ernesto Gandolfo Raso" userId="9b53afdb15782c0c" providerId="LiveId" clId="{69E52E33-9975-4700-82A3-033ED40116BA}" dt="2023-10-11T22:41:22.818" v="414" actId="20577"/>
        <pc:sldMkLst>
          <pc:docMk/>
          <pc:sldMk cId="1582380314" sldId="423"/>
        </pc:sldMkLst>
        <pc:spChg chg="mod">
          <ac:chgData name="Ernesto Gandolfo Raso" userId="9b53afdb15782c0c" providerId="LiveId" clId="{69E52E33-9975-4700-82A3-033ED40116BA}" dt="2023-10-11T22:41:11.614" v="410" actId="2085"/>
          <ac:spMkLst>
            <pc:docMk/>
            <pc:sldMk cId="1582380314" sldId="423"/>
            <ac:spMk id="2" creationId="{00000000-0000-0000-0000-000000000000}"/>
          </ac:spMkLst>
        </pc:spChg>
        <pc:spChg chg="mod">
          <ac:chgData name="Ernesto Gandolfo Raso" userId="9b53afdb15782c0c" providerId="LiveId" clId="{69E52E33-9975-4700-82A3-033ED40116BA}" dt="2023-10-11T22:41:22.818" v="414" actId="20577"/>
          <ac:spMkLst>
            <pc:docMk/>
            <pc:sldMk cId="1582380314" sldId="423"/>
            <ac:spMk id="103426" creationId="{00000000-0000-0000-0000-000000000000}"/>
          </ac:spMkLst>
        </pc:spChg>
      </pc:sldChg>
      <pc:sldChg chg="addSp delSp modSp">
        <pc:chgData name="Ernesto Gandolfo Raso" userId="9b53afdb15782c0c" providerId="LiveId" clId="{69E52E33-9975-4700-82A3-033ED40116BA}" dt="2023-10-11T22:38:27.147" v="387" actId="14100"/>
        <pc:sldMkLst>
          <pc:docMk/>
          <pc:sldMk cId="2968895188" sldId="429"/>
        </pc:sldMkLst>
        <pc:picChg chg="add mod">
          <ac:chgData name="Ernesto Gandolfo Raso" userId="9b53afdb15782c0c" providerId="LiveId" clId="{69E52E33-9975-4700-82A3-033ED40116BA}" dt="2023-10-11T22:38:27.147" v="387" actId="14100"/>
          <ac:picMkLst>
            <pc:docMk/>
            <pc:sldMk cId="2968895188" sldId="429"/>
            <ac:picMk id="2" creationId="{49227E11-657E-2EF6-67DA-4A81E4E711C8}"/>
          </ac:picMkLst>
        </pc:picChg>
        <pc:picChg chg="del mod">
          <ac:chgData name="Ernesto Gandolfo Raso" userId="9b53afdb15782c0c" providerId="LiveId" clId="{69E52E33-9975-4700-82A3-033ED40116BA}" dt="2023-10-11T22:38:21.822" v="384" actId="21"/>
          <ac:picMkLst>
            <pc:docMk/>
            <pc:sldMk cId="2968895188" sldId="429"/>
            <ac:picMk id="123906" creationId="{00000000-0000-0000-0000-000000000000}"/>
          </ac:picMkLst>
        </pc:picChg>
      </pc:sldChg>
      <pc:sldChg chg="modSp mod">
        <pc:chgData name="Ernesto Gandolfo Raso" userId="9b53afdb15782c0c" providerId="LiveId" clId="{69E52E33-9975-4700-82A3-033ED40116BA}" dt="2023-10-11T22:37:35.245" v="380" actId="20577"/>
        <pc:sldMkLst>
          <pc:docMk/>
          <pc:sldMk cId="2178199041" sldId="433"/>
        </pc:sldMkLst>
        <pc:spChg chg="mod">
          <ac:chgData name="Ernesto Gandolfo Raso" userId="9b53afdb15782c0c" providerId="LiveId" clId="{69E52E33-9975-4700-82A3-033ED40116BA}" dt="2023-10-11T22:37:35.245" v="380" actId="20577"/>
          <ac:spMkLst>
            <pc:docMk/>
            <pc:sldMk cId="2178199041" sldId="433"/>
            <ac:spMk id="21" creationId="{00000000-0000-0000-0000-000000000000}"/>
          </ac:spMkLst>
        </pc:spChg>
      </pc:sldChg>
      <pc:sldChg chg="delSp modSp add mod">
        <pc:chgData name="Ernesto Gandolfo Raso" userId="9b53afdb15782c0c" providerId="LiveId" clId="{69E52E33-9975-4700-82A3-033ED40116BA}" dt="2023-10-11T22:34:15.606" v="121" actId="1035"/>
        <pc:sldMkLst>
          <pc:docMk/>
          <pc:sldMk cId="450646054" sldId="435"/>
        </pc:sldMkLst>
        <pc:spChg chg="del mod">
          <ac:chgData name="Ernesto Gandolfo Raso" userId="9b53afdb15782c0c" providerId="LiveId" clId="{69E52E33-9975-4700-82A3-033ED40116BA}" dt="2023-10-11T22:34:12.559" v="94" actId="478"/>
          <ac:spMkLst>
            <pc:docMk/>
            <pc:sldMk cId="450646054" sldId="435"/>
            <ac:spMk id="89091" creationId="{00000000-0000-0000-0000-000000000000}"/>
          </ac:spMkLst>
        </pc:spChg>
        <pc:picChg chg="del">
          <ac:chgData name="Ernesto Gandolfo Raso" userId="9b53afdb15782c0c" providerId="LiveId" clId="{69E52E33-9975-4700-82A3-033ED40116BA}" dt="2023-10-11T22:34:08.077" v="92" actId="478"/>
          <ac:picMkLst>
            <pc:docMk/>
            <pc:sldMk cId="450646054" sldId="435"/>
            <ac:picMk id="3" creationId="{0463F82F-4CBA-7FF6-4209-5CC4D6686A59}"/>
          </ac:picMkLst>
        </pc:picChg>
        <pc:picChg chg="mod">
          <ac:chgData name="Ernesto Gandolfo Raso" userId="9b53afdb15782c0c" providerId="LiveId" clId="{69E52E33-9975-4700-82A3-033ED40116BA}" dt="2023-10-11T22:34:15.606" v="121" actId="1035"/>
          <ac:picMkLst>
            <pc:docMk/>
            <pc:sldMk cId="450646054" sldId="435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5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6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7" name="Text Box 4"/>
          <p:cNvSpPr txBox="1">
            <a:spLocks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8" name="Text Box 5"/>
          <p:cNvSpPr txBox="1">
            <a:spLocks noChangeArrowheads="1"/>
          </p:cNvSpPr>
          <p:nvPr/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2662" cy="3594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47081" cy="43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noProof="0"/>
          </a:p>
        </p:txBody>
      </p:sp>
      <p:sp>
        <p:nvSpPr>
          <p:cNvPr id="110601" name="Text Box 8"/>
          <p:cNvSpPr txBox="1">
            <a:spLocks noChangeArrowheads="1"/>
          </p:cNvSpPr>
          <p:nvPr/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143588" y="9119474"/>
            <a:ext cx="3164839" cy="4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13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B8AC35E9-1AD7-42BC-96ED-81644DEFC32F}" type="slidenum">
              <a:rPr lang="es-MX" altLang="pt-BR"/>
              <a:pPr/>
              <a:t>‹Nº›</a:t>
            </a:fld>
            <a:endParaRPr lang="es-MX" altLang="pt-BR"/>
          </a:p>
        </p:txBody>
      </p:sp>
    </p:spTree>
    <p:extLst>
      <p:ext uri="{BB962C8B-B14F-4D97-AF65-F5344CB8AC3E}">
        <p14:creationId xmlns:p14="http://schemas.microsoft.com/office/powerpoint/2010/main" val="240933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B1D5073-20E9-4F03-ADD7-181661AA146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637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0FBB66-FA92-4E56-888A-8227A78EAA4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0D4D5-6B0E-4363-AEDD-2E8A8BCE908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320768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B8126D7-522E-48AF-920B-86E6609461D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534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4FA22F-606C-4F16-8FB0-E3E78C60A90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534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F6913D-4C14-49ED-91B8-B3E72F9003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53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5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85351" name="Text Box 5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213A4B7-1392-4397-AFEC-55869150A504}" type="slidenum">
              <a:rPr lang="en-US" altLang="pt-BR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pt-BR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81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8AC35E9-1AD7-42BC-96ED-81644DEFC32F}" type="slidenum">
              <a:rPr lang="es-MX" altLang="pt-BR" smtClean="0"/>
              <a:pPr/>
              <a:t>14</a:t>
            </a:fld>
            <a:endParaRPr lang="es-MX" altLang="pt-BR"/>
          </a:p>
        </p:txBody>
      </p:sp>
    </p:spTree>
    <p:extLst>
      <p:ext uri="{BB962C8B-B14F-4D97-AF65-F5344CB8AC3E}">
        <p14:creationId xmlns:p14="http://schemas.microsoft.com/office/powerpoint/2010/main" val="198121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F72FE9E-438E-4A43-8DD0-569D63C99F8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904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347CB6-F391-477C-A9F6-7178FB6F82F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04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724A5B-F4C9-4636-8D82-1C7DF61B4F1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04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047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E384813-B159-435F-8A65-E0D4259A96F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9149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F38C43-1698-494F-8791-6EF796A51CC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149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2744E81-A5C3-4ABB-992B-0B3A4059519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14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149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37781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1A907E5-FC3D-41FF-AAA4-089036FA698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79556A8-DA94-42CD-A7E9-5A76E33584E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51F4F28-6543-462D-9789-E0A5C94B90F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25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251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196528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35C95EC-015B-4D22-A7DE-F1127799F64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976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5BD82DE-61B7-4B7E-A685-CA47FA7E3A4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76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2836AC-A662-46B8-8BF2-6D06D1FA571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76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40395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52EB384-677C-46ED-870E-755E9AE2887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986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B835E29-9462-48F3-8100-A4CCB7AFCCD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86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06EB6A-F1A6-4FBA-A5ED-0C28C298706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86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07275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BF15BC8-C099-4DCC-B171-0C06879F143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9353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96040B-8373-4059-B05B-408BED54899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354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29E9825-13C4-4D87-A0F2-80DF365876F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35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354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86CEF759-FBEA-49F1-A131-84C5CC558DDB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9456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A6DEE5E-4587-4441-A4BE-8E8AC9AF397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456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AEB1C04-B22D-4D40-9C94-B014C1BED1F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945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61C47AFF-6F4E-1928-59AD-AC9670717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1BD2D6B-79F9-4C3D-A325-48D79AFE3C38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329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2DC1ED-8724-4C4B-95C2-D267BC5591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330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38BE79-ED01-48CA-8A12-BC370C00F70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33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330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83303" name="Text Box 5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84F886-16D1-4B42-B637-8327C37674DE}" type="slidenum">
              <a:rPr lang="en-US" altLang="pt-BR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pt-BR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7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B1D5073-20E9-4F03-ADD7-181661AA146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637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0FBB66-FA92-4E56-888A-8227A78EAA4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0D4D5-6B0E-4363-AEDD-2E8A8BCE908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B1D5073-20E9-4F03-ADD7-181661AA146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637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0FBB66-FA92-4E56-888A-8227A78EAA4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0D4D5-6B0E-4363-AEDD-2E8A8BCE908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52698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B1D5073-20E9-4F03-ADD7-181661AA146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637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0FBB66-FA92-4E56-888A-8227A78EAA4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0D4D5-6B0E-4363-AEDD-2E8A8BCE908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35544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B1D5073-20E9-4F03-ADD7-181661AA146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637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0FBB66-FA92-4E56-888A-8227A78EAA4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0D4D5-6B0E-4363-AEDD-2E8A8BCE908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90087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B1D5073-20E9-4F03-ADD7-181661AA146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637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0FBB66-FA92-4E56-888A-8227A78EAA4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0D4D5-6B0E-4363-AEDD-2E8A8BCE908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63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83411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10F7963-537C-42A9-A510-F0707D64A43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739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C349A7B-3FA4-4754-B665-AED2CE6767D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739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5F6DE6-4009-471E-B608-FBF9772C75C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739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10F7963-537C-42A9-A510-F0707D64A43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739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C349A7B-3FA4-4754-B665-AED2CE6767D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739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5F6DE6-4009-471E-B608-FBF9772C75C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739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A6782-CFE3-49DF-AF9B-D3CBE4B118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5669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C9585-C2F8-4597-A420-CE935400154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0502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4816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4816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09529-244D-4904-BBBF-DCE76C584461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0875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B2D79-9C1E-446A-B7CE-24E54E310E5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6113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42AFF-92BB-4A6A-9D01-9C7E3D756FB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311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69050-37D6-4BD7-9D58-3F1F87CD5B45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7980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ACDC2-C115-4B29-9C78-6C57CA3CE1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427230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3A991-9AC7-49AC-B21A-4AB3CFA9CC0D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909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6469-C2D9-4E2D-A765-A83EAB5EF27E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2767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951AD-D3DD-48B7-970B-F0685D41E672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7202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2097-7BF6-462A-9475-20CBF8C9F5E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450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 esquema del texto</a:t>
            </a:r>
          </a:p>
          <a:p>
            <a:pPr lvl="1"/>
            <a:r>
              <a:rPr lang="en-GB" altLang="pt-BR"/>
              <a:t>Segundo nivel del esquema</a:t>
            </a:r>
          </a:p>
          <a:p>
            <a:pPr lvl="2"/>
            <a:r>
              <a:rPr lang="en-GB" altLang="pt-BR"/>
              <a:t>Tercer nivel del esquema</a:t>
            </a:r>
          </a:p>
          <a:p>
            <a:pPr lvl="3"/>
            <a:r>
              <a:rPr lang="en-GB" altLang="pt-BR"/>
              <a:t>Cuarto nivel del esquema</a:t>
            </a:r>
          </a:p>
          <a:p>
            <a:pPr lvl="4"/>
            <a:r>
              <a:rPr lang="en-GB" altLang="pt-BR"/>
              <a:t>Quinto nivel del esquema</a:t>
            </a:r>
          </a:p>
          <a:p>
            <a:pPr lvl="4"/>
            <a:r>
              <a:rPr lang="en-GB" altLang="pt-BR"/>
              <a:t>Sexto nivel del esquema</a:t>
            </a:r>
          </a:p>
          <a:p>
            <a:pPr lvl="4"/>
            <a:r>
              <a:rPr lang="en-GB" altLang="pt-BR"/>
              <a:t>Séptimo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F48DA1F-3925-49BD-8C64-5D4F4D2705D7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3863"/>
          <a:stretch/>
        </p:blipFill>
        <p:spPr>
          <a:xfrm>
            <a:off x="13574" y="2060848"/>
            <a:ext cx="9177063" cy="4536504"/>
          </a:xfrm>
          <a:prstGeom prst="rect">
            <a:avLst/>
          </a:prstGeom>
        </p:spPr>
      </p:pic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-180528" y="548680"/>
            <a:ext cx="91440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ONDAS ESTACIONARIAS</a:t>
            </a:r>
          </a:p>
        </p:txBody>
      </p:sp>
    </p:spTree>
    <p:extLst>
      <p:ext uri="{BB962C8B-B14F-4D97-AF65-F5344CB8AC3E}">
        <p14:creationId xmlns:p14="http://schemas.microsoft.com/office/powerpoint/2010/main" val="3544107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88072" name="Rectangle 7"/>
          <p:cNvSpPr>
            <a:spLocks noChangeArrowheads="1"/>
          </p:cNvSpPr>
          <p:nvPr/>
        </p:nvSpPr>
        <p:spPr bwMode="auto">
          <a:xfrm>
            <a:off x="0" y="31099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88074" name="Rectangle 9"/>
          <p:cNvSpPr>
            <a:spLocks noChangeArrowheads="1"/>
          </p:cNvSpPr>
          <p:nvPr/>
        </p:nvSpPr>
        <p:spPr bwMode="auto">
          <a:xfrm>
            <a:off x="0" y="31099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/>
              <p:cNvSpPr txBox="1"/>
              <p:nvPr/>
            </p:nvSpPr>
            <p:spPr>
              <a:xfrm>
                <a:off x="-21952" y="-27384"/>
                <a:ext cx="9165951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La amplitud de la onda estacionaria,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800" i="0">
                            <a:solidFill>
                              <a:schemeClr val="tx1"/>
                            </a:solidFill>
                            <a:latin typeface="+mn-lt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800" b="0" i="0" smtClean="0">
                            <a:solidFill>
                              <a:schemeClr val="tx1"/>
                            </a:solidFill>
                            <a:latin typeface="+mn-lt"/>
                          </a:rPr>
                          <m:t>OE</m:t>
                        </m:r>
                      </m:sub>
                    </m:sSub>
                  </m:oMath>
                </a14:m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, es dos veces la amplitud A de cualquiera de las ondas viajeras originales: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b="1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sSubPr>
                      <m:e>
                        <m:r>
                          <a:rPr lang="es-MX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</m:t>
                        </m:r>
                        <m:r>
                          <a:rPr lang="es-ES" sz="2800" b="1" i="1">
                            <a:solidFill>
                              <a:schemeClr val="tx1"/>
                            </a:solidFill>
                            <a:latin typeface="+mn-lt"/>
                          </a:rPr>
                          <m:t>𝑨</m:t>
                        </m:r>
                      </m:e>
                      <m:sub>
                        <m:r>
                          <a:rPr lang="es-ES" sz="2800" b="1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𝑶𝑬</m:t>
                        </m:r>
                      </m:sub>
                    </m:sSub>
                    <m:r>
                      <a:rPr lang="es-ES" sz="2800" b="1" i="1">
                        <a:solidFill>
                          <a:schemeClr val="tx1"/>
                        </a:solidFill>
                        <a:latin typeface="+mn-lt"/>
                      </a:rPr>
                      <m:t>=</m:t>
                    </m:r>
                    <m:r>
                      <a:rPr lang="es-ES" sz="2800" b="1" i="1">
                        <a:solidFill>
                          <a:schemeClr val="tx1"/>
                        </a:solidFill>
                        <a:latin typeface="+mn-lt"/>
                      </a:rPr>
                      <m:t>𝟐</m:t>
                    </m:r>
                    <m:r>
                      <a:rPr lang="es-ES" sz="2800" b="1" i="1">
                        <a:solidFill>
                          <a:schemeClr val="tx1"/>
                        </a:solidFill>
                        <a:latin typeface="+mn-lt"/>
                      </a:rPr>
                      <m:t>𝑨</m:t>
                    </m:r>
                  </m:oMath>
                </a14:m>
                <a:endParaRPr lang="es-ES" sz="2800" b="1" dirty="0">
                  <a:solidFill>
                    <a:schemeClr val="tx1"/>
                  </a:solidFill>
                  <a:latin typeface="+mn-lt"/>
                </a:endParaRPr>
              </a:p>
              <a:p>
                <a:endParaRPr lang="es-ES" sz="2800" b="1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La ecuación tiene dos factores: una función de </a:t>
                </a:r>
                <a:r>
                  <a:rPr lang="es-ES" sz="2800" i="1" dirty="0">
                    <a:solidFill>
                      <a:schemeClr val="tx1"/>
                    </a:solidFill>
                    <a:latin typeface="+mn-lt"/>
                  </a:rPr>
                  <a:t>x</a:t>
                </a:r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 y una de </a:t>
                </a:r>
                <a:r>
                  <a:rPr lang="es-ES" sz="2800" i="1" dirty="0">
                    <a:solidFill>
                      <a:schemeClr val="tx1"/>
                    </a:solidFill>
                    <a:latin typeface="+mn-lt"/>
                  </a:rPr>
                  <a:t>t</a:t>
                </a:r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El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b="1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sSubPr>
                      <m:e>
                        <m:r>
                          <a:rPr lang="es-ES" sz="2800" b="1" i="1">
                            <a:solidFill>
                              <a:schemeClr val="tx1"/>
                            </a:solidFill>
                            <a:latin typeface="+mn-lt"/>
                          </a:rPr>
                          <m:t>𝑨</m:t>
                        </m:r>
                      </m:e>
                      <m:sub>
                        <m:r>
                          <a:rPr lang="es-ES" sz="2800" b="1" i="1">
                            <a:solidFill>
                              <a:schemeClr val="tx1"/>
                            </a:solidFill>
                            <a:latin typeface="+mn-lt"/>
                          </a:rPr>
                          <m:t>𝑶𝑬</m:t>
                        </m:r>
                      </m:sub>
                    </m:sSub>
                  </m:oMath>
                </a14:m>
                <a:r>
                  <a:rPr lang="es-ES" sz="2800" b="1" i="1" dirty="0">
                    <a:solidFill>
                      <a:schemeClr val="tx1"/>
                    </a:solidFill>
                    <a:latin typeface="+mn-lt"/>
                  </a:rPr>
                  <a:t> sen(</a:t>
                </a:r>
                <a:r>
                  <a:rPr lang="es-ES" sz="2800" b="1" i="1" dirty="0" err="1">
                    <a:solidFill>
                      <a:schemeClr val="tx1"/>
                    </a:solidFill>
                    <a:latin typeface="+mn-lt"/>
                  </a:rPr>
                  <a:t>kx</a:t>
                </a:r>
                <a:r>
                  <a:rPr lang="es-ES" sz="2800" b="1" i="1" dirty="0">
                    <a:solidFill>
                      <a:schemeClr val="tx1"/>
                    </a:solidFill>
                    <a:latin typeface="+mn-lt"/>
                  </a:rPr>
                  <a:t>) </a:t>
                </a:r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indica que, en cada instante, la forma de la cuerda es una curva seno. </a:t>
                </a:r>
              </a:p>
              <a:p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No obstante, a diferencia de una onda que viaja por una cuerda, la forma de la onda permanece en la misma posición, oscilando verticalmente según el factor </a:t>
                </a:r>
                <a:r>
                  <a:rPr lang="es-ES" sz="2800" b="1" i="1" dirty="0">
                    <a:solidFill>
                      <a:schemeClr val="tx1"/>
                    </a:solidFill>
                    <a:latin typeface="+mn-lt"/>
                  </a:rPr>
                  <a:t>cos(</a:t>
                </a:r>
                <a:r>
                  <a:rPr lang="es-ES" sz="2800" b="1" i="1" dirty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𝜔 </a:t>
                </a:r>
                <a:r>
                  <a:rPr lang="es-ES" sz="2800" b="1" i="1" dirty="0">
                    <a:solidFill>
                      <a:schemeClr val="tx1"/>
                    </a:solidFill>
                    <a:latin typeface="+mn-lt"/>
                  </a:rPr>
                  <a:t>t)</a:t>
                </a:r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Todos los puntos de la cuerda aún experimentan movimiento armónico simple, pero todos los que están entre cualquier par sucesivo de nodos oscilan </a:t>
                </a:r>
                <a:r>
                  <a:rPr lang="es-ES" sz="2800" b="1" dirty="0">
                    <a:solidFill>
                      <a:schemeClr val="tx1"/>
                    </a:solidFill>
                    <a:latin typeface="+mn-lt"/>
                  </a:rPr>
                  <a:t>en fase</a:t>
                </a:r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Esto contrasta con las diferencias de fase entre oscilaciones de puntos adyacentes, que vemos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</a:rPr>
                  <a:t>en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las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</a:rPr>
                  <a:t>ondas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</a:rPr>
                  <a:t>viajeras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.</a:t>
                </a:r>
                <a:r>
                  <a:rPr lang="es-E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s-ES" sz="2800" dirty="0">
                    <a:latin typeface="+mn-lt"/>
                  </a:rPr>
                  <a:t>que </a:t>
                </a:r>
                <a:r>
                  <a:rPr lang="es-ES" sz="2800" dirty="0"/>
                  <a:t>están entre cualquier par sucesivo de nodo</a:t>
                </a:r>
                <a:endParaRPr lang="es-E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52" y="-27384"/>
                <a:ext cx="9165951" cy="6986528"/>
              </a:xfrm>
              <a:prstGeom prst="rect">
                <a:avLst/>
              </a:prstGeom>
              <a:blipFill>
                <a:blip r:embed="rId3"/>
                <a:stretch>
                  <a:fillRect l="-1330" t="-960" r="-1463" b="-148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19904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227E11-657E-2EF6-67DA-4A81E4E71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511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89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-21526" y="5261"/>
                <a:ext cx="9165526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ES" sz="2800" dirty="0">
                  <a:solidFill>
                    <a:schemeClr val="tx1"/>
                  </a:solidFill>
                </a:endParaRPr>
              </a:p>
              <a:p>
                <a:endParaRPr lang="es-ES" dirty="0">
                  <a:solidFill>
                    <a:schemeClr val="tx1"/>
                  </a:solidFill>
                  <a:latin typeface="+mn-lt"/>
                </a:endParaRPr>
              </a:p>
              <a:p>
                <a:endParaRPr lang="es-ES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s-ES" dirty="0">
                    <a:solidFill>
                      <a:schemeClr val="tx1"/>
                    </a:solidFill>
                    <a:latin typeface="+mn-lt"/>
                  </a:rPr>
                  <a:t>Esta ecuación es la representación matemática de una </a:t>
                </a:r>
                <a:r>
                  <a:rPr lang="es-ES" b="1" dirty="0">
                    <a:solidFill>
                      <a:schemeClr val="tx1"/>
                    </a:solidFill>
                    <a:latin typeface="+mn-lt"/>
                  </a:rPr>
                  <a:t>ONDA ESTACIONARIA.</a:t>
                </a:r>
              </a:p>
              <a:p>
                <a:r>
                  <a:rPr lang="es-ES" dirty="0">
                    <a:solidFill>
                      <a:schemeClr val="tx1"/>
                    </a:solidFill>
                    <a:latin typeface="+mn-lt"/>
                  </a:rPr>
                  <a:t>Se caracteriza por tener un contorno estacionario que resulta de la superposición de ondas idénticas que viajan en direcciones opuestas.</a:t>
                </a:r>
              </a:p>
              <a:p>
                <a:r>
                  <a:rPr lang="es-ES" dirty="0">
                    <a:solidFill>
                      <a:schemeClr val="tx1"/>
                    </a:solidFill>
                    <a:latin typeface="+mn-lt"/>
                  </a:rPr>
                  <a:t>La ecuación </a:t>
                </a:r>
                <a:r>
                  <a:rPr lang="es-ES" b="1" dirty="0">
                    <a:solidFill>
                      <a:schemeClr val="tx1"/>
                    </a:solidFill>
                    <a:latin typeface="+mn-lt"/>
                  </a:rPr>
                  <a:t>no contiene </a:t>
                </a:r>
                <a:r>
                  <a:rPr lang="es-ES" dirty="0">
                    <a:solidFill>
                      <a:schemeClr val="tx1"/>
                    </a:solidFill>
                    <a:latin typeface="+mn-lt"/>
                  </a:rPr>
                  <a:t>un argumento (</a:t>
                </a:r>
                <a:r>
                  <a:rPr lang="es-ES" i="1" dirty="0" err="1">
                    <a:solidFill>
                      <a:schemeClr val="tx1"/>
                    </a:solidFill>
                    <a:latin typeface="+mn-lt"/>
                  </a:rPr>
                  <a:t>kx</a:t>
                </a:r>
                <a:r>
                  <a:rPr lang="es-ES" i="1" dirty="0">
                    <a:solidFill>
                      <a:schemeClr val="tx1"/>
                    </a:solidFill>
                    <a:latin typeface="+mn-lt"/>
                  </a:rPr>
                  <a:t> +</a:t>
                </a:r>
                <a:r>
                  <a:rPr lang="el-GR" i="1" dirty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s-ES" i="1" dirty="0">
                    <a:solidFill>
                      <a:schemeClr val="tx1"/>
                    </a:solidFill>
                    <a:latin typeface="+mn-lt"/>
                  </a:rPr>
                  <a:t>t</a:t>
                </a:r>
                <a:r>
                  <a:rPr lang="es-ES" dirty="0">
                    <a:solidFill>
                      <a:schemeClr val="tx1"/>
                    </a:solidFill>
                    <a:latin typeface="+mn-lt"/>
                  </a:rPr>
                  <a:t>). </a:t>
                </a:r>
              </a:p>
              <a:p>
                <a:r>
                  <a:rPr lang="es-ES" dirty="0">
                    <a:solidFill>
                      <a:schemeClr val="tx1"/>
                    </a:solidFill>
                    <a:latin typeface="+mn-lt"/>
                  </a:rPr>
                  <a:t>Por lo tanto, no es una expresión para una onda progresiva.</a:t>
                </a:r>
              </a:p>
              <a:p>
                <a:r>
                  <a:rPr lang="es-ES" dirty="0">
                    <a:solidFill>
                      <a:schemeClr val="tx1"/>
                    </a:solidFill>
                    <a:latin typeface="+mn-lt"/>
                  </a:rPr>
                  <a:t>Cuando se observa una onda estacionaria, no hay sentido de movimiento en la dirección de propagación como en el caso de las ondas originales.</a:t>
                </a:r>
              </a:p>
              <a:p>
                <a:r>
                  <a:rPr lang="es-ES" dirty="0">
                    <a:solidFill>
                      <a:schemeClr val="tx1"/>
                    </a:solidFill>
                    <a:latin typeface="+mn-lt"/>
                  </a:rPr>
                  <a:t>Cada elemento del medio material oscila con frecuencia angular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de</m:t>
                    </m:r>
                    <m:r>
                      <a:rPr lang="es-ES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acuerdo</m:t>
                    </m:r>
                    <m:r>
                      <a:rPr lang="es-ES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con</m:t>
                    </m:r>
                    <m:r>
                      <a:rPr lang="es-ES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el</m:t>
                    </m:r>
                    <m:r>
                      <a:rPr lang="es-ES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factor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i="1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t)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r>
                  <a:rPr lang="es-ES" dirty="0">
                    <a:solidFill>
                      <a:schemeClr val="tx1"/>
                    </a:solidFill>
                    <a:latin typeface="+mn-lt"/>
                  </a:rPr>
                  <a:t>La amplitud del movimiento armónico simple de un elemento, dado por el factor </a:t>
                </a:r>
                <a:r>
                  <a:rPr lang="es-ES" i="1" dirty="0" err="1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2A</a:t>
                </a:r>
                <a:r>
                  <a:rPr lang="es-ES" i="1" dirty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 sen(</a:t>
                </a:r>
                <a:r>
                  <a:rPr lang="es-ES" i="1" dirty="0" err="1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kx</a:t>
                </a:r>
                <a:r>
                  <a:rPr lang="es-ES" i="1" dirty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),</a:t>
                </a:r>
                <a:r>
                  <a:rPr lang="es-ES" i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s-ES" dirty="0">
                    <a:solidFill>
                      <a:schemeClr val="tx1"/>
                    </a:solidFill>
                    <a:latin typeface="+mn-lt"/>
                  </a:rPr>
                  <a:t>depende de la ubicación </a:t>
                </a:r>
                <a:r>
                  <a:rPr lang="es-ES" i="1" dirty="0">
                    <a:solidFill>
                      <a:schemeClr val="tx1"/>
                    </a:solidFill>
                    <a:latin typeface="+mn-lt"/>
                  </a:rPr>
                  <a:t>x</a:t>
                </a:r>
                <a:r>
                  <a:rPr lang="es-ES" dirty="0">
                    <a:solidFill>
                      <a:schemeClr val="tx1"/>
                    </a:solidFill>
                    <a:latin typeface="+mn-lt"/>
                  </a:rPr>
                  <a:t> del elemento en el medio.</a:t>
                </a:r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26" y="5261"/>
                <a:ext cx="9165526" cy="5693866"/>
              </a:xfrm>
              <a:prstGeom prst="rect">
                <a:avLst/>
              </a:prstGeom>
              <a:blipFill>
                <a:blip r:embed="rId2"/>
                <a:stretch>
                  <a:fillRect l="-997" r="-465" b="-149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CuadroTexto"/>
              <p:cNvSpPr txBox="1"/>
              <p:nvPr/>
            </p:nvSpPr>
            <p:spPr>
              <a:xfrm>
                <a:off x="2469094" y="313492"/>
                <a:ext cx="4184286" cy="52322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d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AR" sz="28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094" y="313492"/>
                <a:ext cx="41842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74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" y="3140969"/>
            <a:ext cx="9131439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7"/>
          <a:stretch/>
        </p:blipFill>
        <p:spPr bwMode="auto">
          <a:xfrm>
            <a:off x="12560" y="116631"/>
            <a:ext cx="9132039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27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Resultado de imagen para imagenes de ondas estaciona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80512" cy="357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9" name="Picture 8" descr="Resultado de imagen para imagenes de ondas estacionar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84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" y="620688"/>
            <a:ext cx="9134689" cy="526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4470428"/>
            <a:ext cx="1008112" cy="3267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8995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5789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A diferencia de una onda viajera, </a:t>
            </a:r>
            <a:r>
              <a:rPr lang="es-ES" sz="2800" b="1" dirty="0">
                <a:solidFill>
                  <a:schemeClr val="tx1"/>
                </a:solidFill>
              </a:rPr>
              <a:t>una onda estacionaria NO TRANSFIERE energía de un extremo a otro</a:t>
            </a:r>
            <a:r>
              <a:rPr lang="es-ES" sz="2800" dirty="0">
                <a:solidFill>
                  <a:schemeClr val="tx1"/>
                </a:solidFill>
              </a:rPr>
              <a:t>. </a:t>
            </a:r>
          </a:p>
          <a:p>
            <a:r>
              <a:rPr lang="es-ES" sz="2800" dirty="0">
                <a:solidFill>
                  <a:schemeClr val="tx1"/>
                </a:solidFill>
              </a:rPr>
              <a:t>Las dos ondas que forman la onda estacionaria transportarían individualmente iguales cantidades de energía, pero en direcciones opuestas.   </a:t>
            </a:r>
          </a:p>
          <a:p>
            <a:endParaRPr lang="es-ES" sz="2800" dirty="0">
              <a:solidFill>
                <a:schemeClr val="tx1"/>
              </a:solidFill>
            </a:endParaRPr>
          </a:p>
          <a:p>
            <a:r>
              <a:rPr lang="es-ES" sz="2800" b="1" dirty="0">
                <a:solidFill>
                  <a:schemeClr val="tx1"/>
                </a:solidFill>
              </a:rPr>
              <a:t>HAY UN FLUJO LOCAL DE ENERGÍA DE CADA NODO A LOS ANTINODOS ADYACENTES, Y DE REGRESO.</a:t>
            </a:r>
          </a:p>
          <a:p>
            <a:endParaRPr lang="es-ES" sz="2800" b="1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La potencia promedio es cero para todos los puntos.</a:t>
            </a:r>
          </a:p>
          <a:p>
            <a:endParaRPr lang="es-E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3964975" y="5093153"/>
                <a:ext cx="1730345" cy="114415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975" y="5093153"/>
                <a:ext cx="1730345" cy="114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574917"/>
            <a:ext cx="91440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Modos normales de una cuerda</a:t>
            </a:r>
          </a:p>
        </p:txBody>
      </p:sp>
    </p:spTree>
    <p:extLst>
      <p:ext uri="{BB962C8B-B14F-4D97-AF65-F5344CB8AC3E}">
        <p14:creationId xmlns:p14="http://schemas.microsoft.com/office/powerpoint/2010/main" val="1451098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20398" y="2276872"/>
            <a:ext cx="9144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cuerda de longitud </a:t>
            </a:r>
            <a:r>
              <a:rPr lang="es-ES" altLang="pt-BR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sujeta rígidamente en ambos extremos. 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esta manera, la onda estacionaria resultante debe tener un nodo en ambos extremos de la cuerda.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Dos nodos adyacentes están separados media longitud de onda (</a:t>
            </a:r>
            <a:r>
              <a:rPr lang="el-GR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λ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/2). 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Así, la longitud de la curda expresada en longitud de la cuerda debe ser </a:t>
            </a:r>
            <a:r>
              <a:rPr lang="el-GR" altLang="pt-BR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λ</a:t>
            </a:r>
            <a:r>
              <a:rPr lang="es-ES" altLang="pt-BR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/2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o </a:t>
            </a:r>
            <a:r>
              <a:rPr lang="es-ES" altLang="pt-BR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2(</a:t>
            </a:r>
            <a:r>
              <a:rPr lang="el-GR" altLang="pt-BR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λ</a:t>
            </a:r>
            <a:r>
              <a:rPr lang="es-ES" altLang="pt-BR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/2)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o </a:t>
            </a:r>
            <a:r>
              <a:rPr lang="es-ES" altLang="pt-BR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3(</a:t>
            </a:r>
            <a:r>
              <a:rPr lang="el-GR" altLang="pt-BR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λ</a:t>
            </a:r>
            <a:r>
              <a:rPr lang="es-ES" altLang="pt-BR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/2) 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o, en general, </a:t>
            </a:r>
            <a:r>
              <a:rPr lang="es-ES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número entero de media longitud de onda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es-ES" altLang="pt-BR" dirty="0">
              <a:solidFill>
                <a:srgbClr val="000000"/>
              </a:solidFill>
            </a:endParaRPr>
          </a:p>
        </p:txBody>
      </p:sp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79" y="4969222"/>
            <a:ext cx="4414515" cy="9080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80" y="5916438"/>
            <a:ext cx="4414516" cy="8969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812486" y="404664"/>
            <a:ext cx="7071882" cy="1584176"/>
            <a:chOff x="3143" y="981"/>
            <a:chExt cx="1718" cy="391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143" y="1108"/>
              <a:ext cx="1718" cy="264"/>
              <a:chOff x="3183" y="1108"/>
              <a:chExt cx="1718" cy="264"/>
            </a:xfrm>
          </p:grpSpPr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3261" y="1238"/>
                <a:ext cx="1566" cy="0"/>
              </a:xfrm>
              <a:prstGeom prst="line">
                <a:avLst/>
              </a:prstGeom>
              <a:noFill/>
              <a:ln w="76200">
                <a:pattFill prst="narVert">
                  <a:fgClr>
                    <a:srgbClr val="CC99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 flipH="1">
                <a:off x="3183" y="1108"/>
                <a:ext cx="80" cy="264"/>
                <a:chOff x="7635" y="6342"/>
                <a:chExt cx="201" cy="660"/>
              </a:xfrm>
            </p:grpSpPr>
            <p:sp>
              <p:nvSpPr>
                <p:cNvPr id="17" name="Rectangle 10"/>
                <p:cNvSpPr>
                  <a:spLocks noChangeArrowheads="1"/>
                </p:cNvSpPr>
                <p:nvPr/>
              </p:nvSpPr>
              <p:spPr bwMode="auto">
                <a:xfrm>
                  <a:off x="7635" y="6342"/>
                  <a:ext cx="201" cy="660"/>
                </a:xfrm>
                <a:prstGeom prst="rect">
                  <a:avLst/>
                </a:pr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ES" sz="2000">
                    <a:solidFill>
                      <a:schemeClr val="accent1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7635" y="6342"/>
                  <a:ext cx="0" cy="6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4821" y="1108"/>
                <a:ext cx="80" cy="264"/>
                <a:chOff x="7635" y="6342"/>
                <a:chExt cx="201" cy="660"/>
              </a:xfrm>
            </p:grpSpPr>
            <p:sp>
              <p:nvSpPr>
                <p:cNvPr id="15" name="Rectangle 13"/>
                <p:cNvSpPr>
                  <a:spLocks noChangeArrowheads="1"/>
                </p:cNvSpPr>
                <p:nvPr/>
              </p:nvSpPr>
              <p:spPr bwMode="auto">
                <a:xfrm>
                  <a:off x="7635" y="6342"/>
                  <a:ext cx="201" cy="660"/>
                </a:xfrm>
                <a:prstGeom prst="rect">
                  <a:avLst/>
                </a:pr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ES" sz="2000">
                    <a:solidFill>
                      <a:schemeClr val="accent1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7635" y="6342"/>
                  <a:ext cx="0" cy="6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3264" y="1165"/>
                <a:ext cx="15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3803" y="981"/>
              <a:ext cx="39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i="1">
                  <a:latin typeface="Times New Roman" panose="02020603050405020304" pitchFamily="18" charset="0"/>
                </a:rPr>
                <a:t>L</a:t>
              </a:r>
              <a:endParaRPr lang="es-ES" altLang="es-ES" sz="18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17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58616"/>
            <a:ext cx="1499487" cy="86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4" name="Rectangle 3"/>
          <p:cNvSpPr>
            <a:spLocks noChangeArrowheads="1"/>
          </p:cNvSpPr>
          <p:nvPr/>
        </p:nvSpPr>
        <p:spPr bwMode="auto">
          <a:xfrm>
            <a:off x="0" y="3068960"/>
            <a:ext cx="914400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</a:rPr>
              <a:t>A esta frecuencia se llama </a:t>
            </a:r>
            <a:r>
              <a:rPr lang="es-ES" altLang="pt-BR" sz="2800" b="1" dirty="0">
                <a:solidFill>
                  <a:srgbClr val="000000"/>
                </a:solidFill>
              </a:rPr>
              <a:t>frecuencia fundamental</a:t>
            </a:r>
            <a:r>
              <a:rPr lang="es-ES" altLang="pt-BR" sz="28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</a:rPr>
              <a:t>Las otras frecuencias posibles para una onda estacionaria son: </a:t>
            </a:r>
            <a:r>
              <a:rPr lang="es-ES" altLang="pt-BR" sz="2800" i="1" dirty="0" err="1">
                <a:solidFill>
                  <a:srgbClr val="000000"/>
                </a:solidFill>
              </a:rPr>
              <a:t>f</a:t>
            </a:r>
            <a:r>
              <a:rPr lang="es-ES" altLang="pt-BR" sz="2800" i="1" baseline="-25000" dirty="0" err="1">
                <a:solidFill>
                  <a:srgbClr val="000000"/>
                </a:solidFill>
              </a:rPr>
              <a:t>2</a:t>
            </a:r>
            <a:r>
              <a:rPr lang="es-ES" altLang="pt-BR" sz="2800" i="1" dirty="0">
                <a:solidFill>
                  <a:srgbClr val="000000"/>
                </a:solidFill>
              </a:rPr>
              <a:t> = </a:t>
            </a:r>
            <a:r>
              <a:rPr lang="es-ES" altLang="pt-BR" sz="2800" i="1" dirty="0" err="1">
                <a:solidFill>
                  <a:srgbClr val="000000"/>
                </a:solidFill>
              </a:rPr>
              <a:t>2v</a:t>
            </a:r>
            <a:r>
              <a:rPr lang="es-ES" altLang="pt-BR" sz="2800" i="1" dirty="0">
                <a:solidFill>
                  <a:srgbClr val="000000"/>
                </a:solidFill>
              </a:rPr>
              <a:t>/</a:t>
            </a:r>
            <a:r>
              <a:rPr lang="es-ES" altLang="pt-BR" sz="2800" i="1" dirty="0" err="1">
                <a:solidFill>
                  <a:srgbClr val="000000"/>
                </a:solidFill>
              </a:rPr>
              <a:t>2L</a:t>
            </a:r>
            <a:r>
              <a:rPr lang="es-ES" altLang="pt-BR" sz="2800" i="1" dirty="0">
                <a:solidFill>
                  <a:srgbClr val="000000"/>
                </a:solidFill>
              </a:rPr>
              <a:t>, </a:t>
            </a:r>
            <a:r>
              <a:rPr lang="es-ES" altLang="pt-BR" sz="2800" i="1" dirty="0" err="1">
                <a:solidFill>
                  <a:srgbClr val="000000"/>
                </a:solidFill>
              </a:rPr>
              <a:t>f</a:t>
            </a:r>
            <a:r>
              <a:rPr lang="es-ES" altLang="pt-BR" sz="2800" i="1" baseline="-25000" dirty="0" err="1">
                <a:solidFill>
                  <a:srgbClr val="000000"/>
                </a:solidFill>
              </a:rPr>
              <a:t>3</a:t>
            </a:r>
            <a:r>
              <a:rPr lang="es-ES" altLang="pt-BR" sz="2800" i="1" dirty="0">
                <a:solidFill>
                  <a:srgbClr val="000000"/>
                </a:solidFill>
              </a:rPr>
              <a:t> = </a:t>
            </a:r>
            <a:r>
              <a:rPr lang="es-ES" altLang="pt-BR" sz="2800" i="1" dirty="0" err="1">
                <a:solidFill>
                  <a:srgbClr val="000000"/>
                </a:solidFill>
              </a:rPr>
              <a:t>3v</a:t>
            </a:r>
            <a:r>
              <a:rPr lang="es-ES" altLang="pt-BR" sz="2800" i="1" dirty="0">
                <a:solidFill>
                  <a:srgbClr val="000000"/>
                </a:solidFill>
              </a:rPr>
              <a:t>/</a:t>
            </a:r>
            <a:r>
              <a:rPr lang="es-ES" altLang="pt-BR" sz="2800" i="1" dirty="0" err="1">
                <a:solidFill>
                  <a:srgbClr val="000000"/>
                </a:solidFill>
              </a:rPr>
              <a:t>2L</a:t>
            </a:r>
            <a:r>
              <a:rPr lang="es-ES" altLang="pt-BR" sz="2800" dirty="0">
                <a:solidFill>
                  <a:srgbClr val="000000"/>
                </a:solidFill>
              </a:rPr>
              <a:t>, … Todas éstas son múltiplos enteros de la frecuencia fundamental </a:t>
            </a:r>
            <a:r>
              <a:rPr lang="es-ES" altLang="pt-BR" sz="2800" i="1" dirty="0" err="1">
                <a:solidFill>
                  <a:srgbClr val="000000"/>
                </a:solidFill>
              </a:rPr>
              <a:t>f</a:t>
            </a:r>
            <a:r>
              <a:rPr lang="es-ES" altLang="pt-BR" sz="2800" i="1" baseline="-25000" dirty="0" err="1">
                <a:solidFill>
                  <a:srgbClr val="000000"/>
                </a:solidFill>
              </a:rPr>
              <a:t>1</a:t>
            </a:r>
            <a:r>
              <a:rPr lang="es-ES" altLang="pt-BR" sz="2800" dirty="0">
                <a:solidFill>
                  <a:srgbClr val="000000"/>
                </a:solidFill>
              </a:rPr>
              <a:t>, como: </a:t>
            </a:r>
            <a:r>
              <a:rPr lang="es-ES" altLang="pt-BR" sz="2800" i="1" dirty="0" err="1">
                <a:solidFill>
                  <a:srgbClr val="000000"/>
                </a:solidFill>
              </a:rPr>
              <a:t>2f</a:t>
            </a:r>
            <a:r>
              <a:rPr lang="es-ES" altLang="pt-BR" sz="2800" i="1" baseline="-25000" dirty="0" err="1">
                <a:solidFill>
                  <a:srgbClr val="000000"/>
                </a:solidFill>
              </a:rPr>
              <a:t>1</a:t>
            </a:r>
            <a:r>
              <a:rPr lang="es-ES" altLang="pt-BR" sz="2800" i="1" dirty="0">
                <a:solidFill>
                  <a:srgbClr val="000000"/>
                </a:solidFill>
              </a:rPr>
              <a:t>, </a:t>
            </a:r>
            <a:r>
              <a:rPr lang="es-ES" altLang="pt-BR" sz="2800" i="1" dirty="0" err="1">
                <a:solidFill>
                  <a:srgbClr val="000000"/>
                </a:solidFill>
              </a:rPr>
              <a:t>3f</a:t>
            </a:r>
            <a:r>
              <a:rPr lang="es-ES" altLang="pt-BR" sz="2800" i="1" baseline="-25000" dirty="0" err="1">
                <a:solidFill>
                  <a:srgbClr val="000000"/>
                </a:solidFill>
              </a:rPr>
              <a:t>1</a:t>
            </a:r>
            <a:r>
              <a:rPr lang="es-ES" altLang="pt-BR" sz="2800" i="1" dirty="0">
                <a:solidFill>
                  <a:srgbClr val="000000"/>
                </a:solidFill>
              </a:rPr>
              <a:t>, </a:t>
            </a:r>
            <a:r>
              <a:rPr lang="es-ES" altLang="pt-BR" sz="2800" i="1" dirty="0" err="1">
                <a:solidFill>
                  <a:srgbClr val="000000"/>
                </a:solidFill>
              </a:rPr>
              <a:t>4f</a:t>
            </a:r>
            <a:r>
              <a:rPr lang="es-ES" altLang="pt-BR" sz="2800" i="1" baseline="-25000" dirty="0" err="1">
                <a:solidFill>
                  <a:srgbClr val="000000"/>
                </a:solidFill>
              </a:rPr>
              <a:t>1</a:t>
            </a:r>
            <a:r>
              <a:rPr lang="es-ES" altLang="pt-BR" sz="2800" dirty="0">
                <a:solidFill>
                  <a:srgbClr val="000000"/>
                </a:solidFill>
              </a:rPr>
              <a:t>, y así sucesivamente.</a:t>
            </a:r>
          </a:p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</a:rPr>
              <a:t>Podemos expresar todas las frecuencias como:</a:t>
            </a:r>
          </a:p>
        </p:txBody>
      </p:sp>
      <p:pic>
        <p:nvPicPr>
          <p:cNvPr id="972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05" y="5876628"/>
            <a:ext cx="5908107" cy="864740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39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4"/>
            <a:ext cx="4427984" cy="280883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4356100" cy="280883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36513" y="333375"/>
            <a:ext cx="91074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b="1" kern="10" dirty="0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Arial" panose="020B0604020202020204" pitchFamily="34" charset="0"/>
              </a:rPr>
              <a:t>Superposición/</a:t>
            </a:r>
            <a:r>
              <a:rPr lang="es-ES" b="1" kern="10" dirty="0" err="1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Arial" panose="020B0604020202020204" pitchFamily="34" charset="0"/>
              </a:rPr>
              <a:t>Interferenci</a:t>
            </a:r>
            <a:r>
              <a:rPr lang="pt-BR" b="1" kern="10" dirty="0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1" y="1871663"/>
            <a:ext cx="4427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Interferencia constructiva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4787900" y="1887538"/>
            <a:ext cx="43561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Interferencia destructiva</a:t>
            </a:r>
          </a:p>
        </p:txBody>
      </p:sp>
    </p:spTree>
    <p:extLst>
      <p:ext uri="{BB962C8B-B14F-4D97-AF65-F5344CB8AC3E}">
        <p14:creationId xmlns:p14="http://schemas.microsoft.com/office/powerpoint/2010/main" val="3720970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29588" y="5734050"/>
            <a:ext cx="609600" cy="520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22ABAAF-696F-4266-B74D-0C72BEAD2403}" type="slidenum">
              <a:rPr lang="en-US" altLang="pt-BR" sz="1400">
                <a:solidFill>
                  <a:srgbClr val="FFFFFF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pt-BR" sz="14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6390" name="Rectangle 27"/>
          <p:cNvSpPr>
            <a:spLocks noGrp="1" noChangeArrowheads="1"/>
          </p:cNvSpPr>
          <p:nvPr>
            <p:ph sz="quarter" idx="1"/>
          </p:nvPr>
        </p:nvSpPr>
        <p:spPr>
          <a:xfrm>
            <a:off x="0" y="-27384"/>
            <a:ext cx="4427984" cy="6885384"/>
          </a:xfrm>
          <a:ln>
            <a:noFill/>
          </a:ln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s-PE" sz="2400" b="1" dirty="0">
                <a:solidFill>
                  <a:schemeClr val="tx1"/>
                </a:solidFill>
                <a:cs typeface="Arial" panose="020B0604020202020204" pitchFamily="34" charset="0"/>
              </a:rPr>
              <a:t>Modo Fundamental o </a:t>
            </a:r>
          </a:p>
          <a:p>
            <a:pPr marL="0" indent="0" eaLnBrk="1" fontAlgn="auto" hangingPunct="1"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s-PE" sz="2400" b="1" dirty="0">
                <a:solidFill>
                  <a:schemeClr val="tx1"/>
                </a:solidFill>
                <a:cs typeface="Arial" panose="020B0604020202020204" pitchFamily="34" charset="0"/>
              </a:rPr>
              <a:t>1º armónico</a:t>
            </a:r>
            <a:r>
              <a:rPr lang="es-PE" sz="2400" dirty="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PE" sz="2400" dirty="0">
                <a:solidFill>
                  <a:schemeClr val="tx1"/>
                </a:solidFill>
                <a:cs typeface="Arial" panose="020B0604020202020204" pitchFamily="34" charset="0"/>
              </a:rPr>
              <a:t>Hay nodos en los extremos de la </a:t>
            </a: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PE" sz="2400" dirty="0">
                <a:solidFill>
                  <a:schemeClr val="tx1"/>
                </a:solidFill>
                <a:cs typeface="Arial" panose="020B0604020202020204" pitchFamily="34" charset="0"/>
              </a:rPr>
              <a:t>cuerda. Esto hace que sólo la</a:t>
            </a: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PE" sz="2400" dirty="0">
                <a:solidFill>
                  <a:schemeClr val="tx1"/>
                </a:solidFill>
                <a:cs typeface="Arial" panose="020B0604020202020204" pitchFamily="34" charset="0"/>
              </a:rPr>
              <a:t>mitad de la onda progresiva </a:t>
            </a: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PE" sz="2400" dirty="0">
                <a:solidFill>
                  <a:schemeClr val="tx1"/>
                </a:solidFill>
                <a:cs typeface="Arial" panose="020B0604020202020204" pitchFamily="34" charset="0"/>
              </a:rPr>
              <a:t>completa esté ahí. </a:t>
            </a: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PE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PE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PE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PE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PE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PE" sz="2400" dirty="0">
                <a:solidFill>
                  <a:schemeClr val="tx1"/>
                </a:solidFill>
                <a:cs typeface="Arial" panose="020B0604020202020204" pitchFamily="34" charset="0"/>
              </a:rPr>
              <a:t>Siendo la longitud de la cuerda </a:t>
            </a:r>
            <a:r>
              <a:rPr lang="es-PE" sz="2400" i="1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es-PE" sz="2400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PE" sz="2400" dirty="0"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PE" sz="2400" dirty="0">
                <a:cs typeface="Arial" panose="020B0604020202020204" pitchFamily="34" charset="0"/>
              </a:rPr>
              <a:t>Y</a:t>
            </a:r>
            <a:r>
              <a:rPr lang="es-PE" sz="2400" dirty="0"/>
              <a:t> </a:t>
            </a:r>
            <a:r>
              <a:rPr lang="es-PE" sz="2400" dirty="0">
                <a:cs typeface="Arial" panose="020B0604020202020204" pitchFamily="34" charset="0"/>
              </a:rPr>
              <a:t>con: </a:t>
            </a:r>
            <a:r>
              <a:rPr lang="es-PE" i="1" dirty="0"/>
              <a:t>v = </a:t>
            </a:r>
            <a:r>
              <a:rPr lang="es-PE" i="1" dirty="0">
                <a:sym typeface="Symbol" pitchFamily="18" charset="2"/>
              </a:rPr>
              <a:t></a:t>
            </a:r>
            <a:r>
              <a:rPr lang="es-PE" i="1" dirty="0"/>
              <a:t> f   </a:t>
            </a:r>
            <a:r>
              <a:rPr lang="es-PE" i="1" dirty="0">
                <a:sym typeface="Symbol" pitchFamily="18" charset="2"/>
              </a:rPr>
              <a:t>  </a:t>
            </a:r>
            <a:r>
              <a:rPr lang="es-PE" i="1" dirty="0"/>
              <a:t> f = v / </a:t>
            </a:r>
            <a:r>
              <a:rPr lang="es-PE" i="1" dirty="0">
                <a:sym typeface="Symbol" pitchFamily="18" charset="2"/>
              </a:rPr>
              <a:t> </a:t>
            </a:r>
            <a:endParaRPr lang="es-PE" i="1" dirty="0"/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PE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07563"/>
              </p:ext>
            </p:extLst>
          </p:nvPr>
        </p:nvGraphicFramePr>
        <p:xfrm>
          <a:off x="4572000" y="4469407"/>
          <a:ext cx="2884210" cy="1119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117440" imgH="393480" progId="Equation.3">
                  <p:embed/>
                </p:oleObj>
              </mc:Choice>
              <mc:Fallback>
                <p:oleObj name="Ecuación" r:id="rId2" imgW="1117440" imgH="393480" progId="Equation.3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69407"/>
                        <a:ext cx="2884210" cy="1119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84037"/>
              </p:ext>
            </p:extLst>
          </p:nvPr>
        </p:nvGraphicFramePr>
        <p:xfrm>
          <a:off x="5410708" y="5661248"/>
          <a:ext cx="1609564" cy="112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520560" imgH="393480" progId="Equation.3">
                  <p:embed/>
                </p:oleObj>
              </mc:Choice>
              <mc:Fallback>
                <p:oleObj name="Ecuación" r:id="rId4" imgW="520560" imgH="393480" progId="Equation.3">
                  <p:embed/>
                  <p:pic>
                    <p:nvPicPr>
                      <p:cNvPr id="11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708" y="5661248"/>
                        <a:ext cx="1609564" cy="1122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4" descr="MA64_S09_01_IMG01_armonico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40"/>
          <a:stretch/>
        </p:blipFill>
        <p:spPr bwMode="auto">
          <a:xfrm>
            <a:off x="4139952" y="-27384"/>
            <a:ext cx="4933710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7"/>
          <p:cNvSpPr>
            <a:spLocks noGrp="1" noChangeArrowheads="1"/>
          </p:cNvSpPr>
          <p:nvPr>
            <p:ph type="ftr" sz="quarter" idx="4294967295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z="1200" dirty="0">
                <a:solidFill>
                  <a:schemeClr val="tx2"/>
                </a:solidFill>
                <a:latin typeface="Garamond" panose="02020404030301010803" pitchFamily="18" charset="0"/>
              </a:rPr>
              <a:t>Jorge Moy, Yuri </a:t>
            </a:r>
            <a:r>
              <a:rPr lang="en-US" altLang="pt-BR" sz="1200" dirty="0" err="1">
                <a:solidFill>
                  <a:schemeClr val="tx2"/>
                </a:solidFill>
                <a:latin typeface="Garamond" panose="02020404030301010803" pitchFamily="18" charset="0"/>
              </a:rPr>
              <a:t>Milachay</a:t>
            </a:r>
            <a:endParaRPr lang="en-US" altLang="pt-BR" sz="12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9523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29588" y="5734050"/>
            <a:ext cx="609600" cy="520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22ABAAF-696F-4266-B74D-0C72BEAD2403}" type="slidenum">
              <a:rPr lang="en-US" altLang="pt-BR" sz="1400">
                <a:solidFill>
                  <a:srgbClr val="FFFFFF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pt-BR" sz="14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6390" name="Rectangle 27"/>
          <p:cNvSpPr>
            <a:spLocks noGrp="1" noChangeArrowheads="1"/>
          </p:cNvSpPr>
          <p:nvPr>
            <p:ph sz="quarter" idx="1"/>
          </p:nvPr>
        </p:nvSpPr>
        <p:spPr>
          <a:xfrm>
            <a:off x="0" y="-27384"/>
            <a:ext cx="4140200" cy="6885384"/>
          </a:xfrm>
          <a:ln>
            <a:noFill/>
          </a:ln>
        </p:spPr>
        <p:txBody>
          <a:bodyPr>
            <a:noAutofit/>
          </a:bodyPr>
          <a:lstStyle/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PE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s-PE" sz="2400" b="1" dirty="0">
                <a:cs typeface="Arial" panose="020B0604020202020204" pitchFamily="34" charset="0"/>
              </a:rPr>
              <a:t>2º armónico (</a:t>
            </a:r>
            <a:r>
              <a:rPr lang="es-PE" sz="2400" b="1" i="1" dirty="0">
                <a:cs typeface="Arial" panose="020B0604020202020204" pitchFamily="34" charset="0"/>
              </a:rPr>
              <a:t>n = 2</a:t>
            </a:r>
            <a:r>
              <a:rPr lang="es-PE" sz="2400" b="1" dirty="0">
                <a:cs typeface="Arial" panose="020B0604020202020204" pitchFamily="34" charset="0"/>
              </a:rPr>
              <a:t>)</a:t>
            </a: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400" dirty="0">
                <a:cs typeface="Arial" panose="020B0604020202020204" pitchFamily="34" charset="0"/>
              </a:rPr>
              <a:t>La longitud de la curda es:</a:t>
            </a: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400" dirty="0">
                <a:cs typeface="Arial" panose="020B0604020202020204" pitchFamily="34" charset="0"/>
              </a:rPr>
              <a:t>En general será: </a:t>
            </a:r>
          </a:p>
        </p:txBody>
      </p:sp>
      <p:graphicFrame>
        <p:nvGraphicFramePr>
          <p:cNvPr id="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249625"/>
              </p:ext>
            </p:extLst>
          </p:nvPr>
        </p:nvGraphicFramePr>
        <p:xfrm>
          <a:off x="2358335" y="4725144"/>
          <a:ext cx="4157881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841400" imgH="812520" progId="Equation.3">
                  <p:embed/>
                </p:oleObj>
              </mc:Choice>
              <mc:Fallback>
                <p:oleObj name="Ecuación" r:id="rId2" imgW="1841400" imgH="812520" progId="Equation.3">
                  <p:embed/>
                  <p:pic>
                    <p:nvPicPr>
                      <p:cNvPr id="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335" y="4725144"/>
                        <a:ext cx="4157881" cy="20162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3465A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71796"/>
              </p:ext>
            </p:extLst>
          </p:nvPr>
        </p:nvGraphicFramePr>
        <p:xfrm>
          <a:off x="1190451" y="2543973"/>
          <a:ext cx="1628342" cy="78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812520" imgH="393480" progId="Equation.3">
                  <p:embed/>
                </p:oleObj>
              </mc:Choice>
              <mc:Fallback>
                <p:oleObj name="Ecuación" r:id="rId4" imgW="812520" imgH="393480" progId="Equation.3">
                  <p:embed/>
                  <p:pic>
                    <p:nvPicPr>
                      <p:cNvPr id="7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451" y="2543973"/>
                        <a:ext cx="1628342" cy="785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57712"/>
              </p:ext>
            </p:extLst>
          </p:nvPr>
        </p:nvGraphicFramePr>
        <p:xfrm>
          <a:off x="1354057" y="1544648"/>
          <a:ext cx="1432086" cy="78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787320" imgH="393480" progId="Equation.3">
                  <p:embed/>
                </p:oleObj>
              </mc:Choice>
              <mc:Fallback>
                <p:oleObj name="Ecuación" r:id="rId6" imgW="787320" imgH="393480" progId="Equation.3">
                  <p:embed/>
                  <p:pic>
                    <p:nvPicPr>
                      <p:cNvPr id="9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057" y="1544648"/>
                        <a:ext cx="1432086" cy="789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4" descr="MA64_S09_01_IMG01_armonico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0" b="26901"/>
          <a:stretch/>
        </p:blipFill>
        <p:spPr bwMode="auto">
          <a:xfrm>
            <a:off x="3925598" y="1786508"/>
            <a:ext cx="514806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MA64_S09_01_IMG01_armonico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45"/>
          <a:stretch/>
        </p:blipFill>
        <p:spPr bwMode="auto">
          <a:xfrm>
            <a:off x="3925598" y="-27384"/>
            <a:ext cx="51480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4630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ChangeArrowheads="1"/>
          </p:cNvSpPr>
          <p:nvPr/>
        </p:nvSpPr>
        <p:spPr bwMode="auto">
          <a:xfrm>
            <a:off x="-36513" y="-26988"/>
            <a:ext cx="9163051" cy="57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Estas frecuencias se llaman armónicos, y la serie es una SERIE ARMÓNICA. 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la teoría musical llaman a</a:t>
            </a:r>
            <a:r>
              <a:rPr lang="es-ES" altLang="pt-BR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altLang="pt-BR" i="1" dirty="0">
                <a:solidFill>
                  <a:srgbClr val="000000"/>
                </a:solidFill>
                <a:latin typeface="+mn-lt"/>
              </a:rPr>
              <a:t>f</a:t>
            </a:r>
            <a:r>
              <a:rPr lang="es-ES" altLang="pt-BR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s-ES" altLang="pt-BR" i="1" dirty="0">
                <a:solidFill>
                  <a:srgbClr val="000000"/>
                </a:solidFill>
                <a:latin typeface="+mn-lt"/>
              </a:rPr>
              <a:t>, f</a:t>
            </a:r>
            <a:r>
              <a:rPr lang="es-ES" altLang="pt-BR" i="1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es-ES" altLang="pt-BR" dirty="0">
                <a:solidFill>
                  <a:srgbClr val="000000"/>
                </a:solidFill>
                <a:latin typeface="+mn-lt"/>
              </a:rPr>
              <a:t>, </a:t>
            </a:r>
            <a:r>
              <a:rPr lang="es-ES" altLang="pt-BR" dirty="0" err="1">
                <a:solidFill>
                  <a:srgbClr val="000000"/>
                </a:solidFill>
                <a:latin typeface="+mn-lt"/>
              </a:rPr>
              <a:t>etc</a:t>
            </a:r>
            <a:r>
              <a:rPr lang="es-ES" altLang="pt-BR" dirty="0">
                <a:solidFill>
                  <a:srgbClr val="000000"/>
                </a:solidFill>
                <a:latin typeface="+mn-lt"/>
              </a:rPr>
              <a:t>, </a:t>
            </a:r>
            <a:r>
              <a:rPr lang="es-ES" altLang="pt-BR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SOBRETONOS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es-ES" altLang="pt-BR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Entonces: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altLang="pt-BR" i="1" dirty="0">
                <a:solidFill>
                  <a:srgbClr val="000000"/>
                </a:solidFill>
                <a:latin typeface="+mn-lt"/>
              </a:rPr>
              <a:t>f</a:t>
            </a:r>
            <a:r>
              <a:rPr lang="es-ES" altLang="pt-BR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s-ES" altLang="pt-BR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es el 2º</a:t>
            </a:r>
            <a:r>
              <a:rPr lang="es-ES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armónico 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 el 1º </a:t>
            </a:r>
            <a:r>
              <a:rPr lang="es-ES" altLang="pt-BR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sobretono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r>
              <a:rPr lang="es-ES" altLang="pt-BR" i="1" dirty="0">
                <a:solidFill>
                  <a:srgbClr val="000000"/>
                </a:solidFill>
                <a:latin typeface="+mn-lt"/>
              </a:rPr>
              <a:t> f</a:t>
            </a:r>
            <a:r>
              <a:rPr lang="es-ES" altLang="pt-BR" i="1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es-ES" altLang="pt-BR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es el 3º</a:t>
            </a:r>
            <a:r>
              <a:rPr lang="es-ES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armónico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 el, 2º </a:t>
            </a:r>
            <a:r>
              <a:rPr lang="es-ES" altLang="pt-BR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sobretono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 así sucesivamente.</a:t>
            </a:r>
          </a:p>
          <a:p>
            <a:pPr eaLnBrk="1" hangingPunct="1">
              <a:buClrTx/>
              <a:buFontTx/>
              <a:buNone/>
            </a:pPr>
            <a:endParaRPr lang="es-ES" altLang="pt-BR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Para una cuerda con extremos ﬁjos en </a:t>
            </a:r>
            <a:r>
              <a:rPr lang="es-ES" altLang="pt-BR" i="1" dirty="0">
                <a:solidFill>
                  <a:srgbClr val="000000"/>
                </a:solidFill>
                <a:latin typeface="+mn-lt"/>
              </a:rPr>
              <a:t>x = 0</a:t>
            </a:r>
            <a:r>
              <a:rPr lang="es-ES" altLang="pt-BR" dirty="0">
                <a:solidFill>
                  <a:srgbClr val="000000"/>
                </a:solidFill>
                <a:latin typeface="+mn-lt"/>
              </a:rPr>
              <a:t> y </a:t>
            </a:r>
            <a:r>
              <a:rPr lang="es-ES" altLang="pt-BR" i="1" dirty="0">
                <a:solidFill>
                  <a:srgbClr val="000000"/>
                </a:solidFill>
                <a:latin typeface="+mn-lt"/>
              </a:rPr>
              <a:t>x = L</a:t>
            </a:r>
            <a:r>
              <a:rPr lang="es-ES" altLang="pt-BR" dirty="0">
                <a:solidFill>
                  <a:srgbClr val="000000"/>
                </a:solidFill>
                <a:latin typeface="+mn-lt"/>
              </a:rPr>
              <a:t>, 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función de onda </a:t>
            </a:r>
            <a:r>
              <a:rPr lang="es-ES" altLang="pt-BR" i="1" dirty="0">
                <a:solidFill>
                  <a:srgbClr val="000000"/>
                </a:solidFill>
                <a:latin typeface="+mn-lt"/>
              </a:rPr>
              <a:t>y(x, t) 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 </a:t>
            </a:r>
            <a:r>
              <a:rPr lang="es-ES" altLang="pt-BR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n-</a:t>
            </a:r>
            <a:r>
              <a:rPr lang="es-ES" altLang="pt-BR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ésima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onda estacionaria está dada por la ecuación de onda (que satisface la condición de que haya un nodo en </a:t>
            </a:r>
            <a:r>
              <a:rPr lang="es-ES" altLang="pt-BR" i="1" dirty="0">
                <a:solidFill>
                  <a:srgbClr val="000000"/>
                </a:solidFill>
                <a:latin typeface="+mn-lt"/>
              </a:rPr>
              <a:t>x = 0</a:t>
            </a:r>
            <a:r>
              <a:rPr lang="es-ES" altLang="pt-BR" dirty="0">
                <a:solidFill>
                  <a:srgbClr val="000000"/>
                </a:solidFill>
                <a:latin typeface="+mn-lt"/>
              </a:rPr>
              <a:t>), 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con:</a:t>
            </a:r>
          </a:p>
          <a:p>
            <a:pPr eaLnBrk="1" hangingPunct="1">
              <a:buClrTx/>
              <a:buFontTx/>
              <a:buNone/>
            </a:pPr>
            <a:endParaRPr lang="es-ES" altLang="pt-BR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altLang="pt-BR" sz="3200" i="1" dirty="0">
                <a:solidFill>
                  <a:srgbClr val="000000"/>
                </a:solidFill>
                <a:latin typeface="+mn-lt"/>
              </a:rPr>
              <a:t>                     </a:t>
            </a:r>
            <a:r>
              <a:rPr lang="el-GR" altLang="pt-BR" sz="3200" i="1" dirty="0">
                <a:solidFill>
                  <a:srgbClr val="000000"/>
                </a:solidFill>
                <a:latin typeface="+mn-lt"/>
              </a:rPr>
              <a:t>ω</a:t>
            </a:r>
            <a:r>
              <a:rPr lang="es-ES" altLang="pt-BR" sz="3200" i="1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l-GR" altLang="pt-BR" sz="3200" i="1" dirty="0">
                <a:solidFill>
                  <a:srgbClr val="000000"/>
                </a:solidFill>
                <a:latin typeface="+mn-lt"/>
              </a:rPr>
              <a:t>ω</a:t>
            </a:r>
            <a:r>
              <a:rPr lang="es-ES" altLang="pt-BR" sz="3200" i="1" baseline="-25000" dirty="0">
                <a:solidFill>
                  <a:srgbClr val="000000"/>
                </a:solidFill>
                <a:latin typeface="+mn-lt"/>
              </a:rPr>
              <a:t>n </a:t>
            </a:r>
            <a:r>
              <a:rPr lang="es-ES" altLang="pt-BR" sz="3200" i="1" dirty="0">
                <a:solidFill>
                  <a:srgbClr val="000000"/>
                </a:solidFill>
                <a:latin typeface="+mn-lt"/>
              </a:rPr>
              <a:t>= 2</a:t>
            </a:r>
            <a:r>
              <a:rPr lang="el-GR" altLang="pt-BR" sz="3200" i="1" dirty="0">
                <a:solidFill>
                  <a:srgbClr val="000000"/>
                </a:solidFill>
                <a:latin typeface="+mn-lt"/>
              </a:rPr>
              <a:t>π</a:t>
            </a:r>
            <a:r>
              <a:rPr lang="es-ES" altLang="pt-BR" sz="32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altLang="pt-BR" sz="3200" i="1" dirty="0" err="1">
                <a:solidFill>
                  <a:srgbClr val="000000"/>
                </a:solidFill>
                <a:latin typeface="+mn-lt"/>
              </a:rPr>
              <a:t>f</a:t>
            </a:r>
            <a:r>
              <a:rPr lang="es-ES" altLang="pt-BR" sz="3200" i="1" baseline="-25000" dirty="0" err="1">
                <a:solidFill>
                  <a:srgbClr val="000000"/>
                </a:solidFill>
                <a:latin typeface="+mn-lt"/>
              </a:rPr>
              <a:t>n</a:t>
            </a:r>
            <a:r>
              <a:rPr lang="es-ES" altLang="pt-BR" sz="32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altLang="pt-BR" sz="32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altLang="pt-BR" sz="3200" dirty="0">
                <a:solidFill>
                  <a:srgbClr val="000000"/>
                </a:solidFill>
                <a:latin typeface="+mn-lt"/>
              </a:rPr>
              <a:t>y </a:t>
            </a:r>
            <a:r>
              <a:rPr lang="es-ES" altLang="pt-BR" sz="3200" i="1" dirty="0">
                <a:solidFill>
                  <a:srgbClr val="000000"/>
                </a:solidFill>
                <a:latin typeface="+mn-lt"/>
              </a:rPr>
              <a:t>k = </a:t>
            </a:r>
            <a:r>
              <a:rPr lang="es-ES" altLang="pt-BR" sz="3200" i="1" dirty="0" err="1">
                <a:solidFill>
                  <a:srgbClr val="000000"/>
                </a:solidFill>
                <a:latin typeface="+mn-lt"/>
              </a:rPr>
              <a:t>k</a:t>
            </a:r>
            <a:r>
              <a:rPr lang="es-ES" altLang="pt-BR" sz="3200" i="1" baseline="-25000" dirty="0" err="1">
                <a:solidFill>
                  <a:srgbClr val="000000"/>
                </a:solidFill>
                <a:latin typeface="+mn-lt"/>
              </a:rPr>
              <a:t>n</a:t>
            </a:r>
            <a:r>
              <a:rPr lang="es-ES" altLang="pt-BR" sz="3200" i="1" baseline="-25000" dirty="0">
                <a:solidFill>
                  <a:srgbClr val="000000"/>
                </a:solidFill>
                <a:latin typeface="+mn-lt"/>
              </a:rPr>
              <a:t>  </a:t>
            </a:r>
            <a:r>
              <a:rPr lang="es-ES" altLang="pt-BR" sz="3200" i="1" dirty="0">
                <a:solidFill>
                  <a:srgbClr val="000000"/>
                </a:solidFill>
                <a:latin typeface="+mn-lt"/>
              </a:rPr>
              <a:t>=2</a:t>
            </a:r>
            <a:r>
              <a:rPr lang="el-GR" altLang="pt-BR" sz="3200" i="1" dirty="0">
                <a:solidFill>
                  <a:srgbClr val="000000"/>
                </a:solidFill>
                <a:latin typeface="+mn-lt"/>
              </a:rPr>
              <a:t>π</a:t>
            </a:r>
            <a:r>
              <a:rPr lang="es-ES" altLang="pt-BR" sz="3200" i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el-GR" altLang="pt-BR" sz="3200" i="1" dirty="0">
                <a:solidFill>
                  <a:srgbClr val="000000"/>
                </a:solidFill>
                <a:latin typeface="+mn-lt"/>
              </a:rPr>
              <a:t>λ</a:t>
            </a:r>
            <a:r>
              <a:rPr lang="es-ES" altLang="pt-BR" sz="3200" i="1" baseline="-25000" dirty="0">
                <a:solidFill>
                  <a:srgbClr val="000000"/>
                </a:solidFill>
                <a:latin typeface="+mn-lt"/>
              </a:rPr>
              <a:t>n </a:t>
            </a:r>
          </a:p>
          <a:p>
            <a:pPr eaLnBrk="1" hangingPunct="1">
              <a:buClrTx/>
              <a:buFontTx/>
              <a:buNone/>
            </a:pPr>
            <a:endParaRPr lang="es-ES" altLang="pt-BR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971600" y="5744869"/>
                <a:ext cx="7352397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44869"/>
                <a:ext cx="735239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380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2716" r="2319" b="5112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03" t="2716" r="2319" b="511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845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0" y="-23813"/>
            <a:ext cx="9144000" cy="8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3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Valores de </a:t>
            </a:r>
            <a:r>
              <a:rPr lang="el-GR" altLang="pt-BR" sz="3400" b="1" i="1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s-ES" altLang="pt-BR" sz="3400" b="1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MX" altLang="pt-BR" sz="3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para ondas estacionarias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0" y="836712"/>
            <a:ext cx="313184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Fundamental o 1º armónico: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 = 1 →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3175" y="1844824"/>
            <a:ext cx="356071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es-MX" altLang="pt-BR" sz="2800" baseline="30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er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sobretono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 2º armónico: 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 = 2 </a:t>
            </a: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endParaRPr lang="es-MX" altLang="pt-BR" sz="28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3175" y="2780928"/>
            <a:ext cx="33528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s-MX" altLang="pt-BR" sz="2800" baseline="30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sobretono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 3º armónico: 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 = 3 </a:t>
            </a: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endParaRPr lang="es-MX" altLang="pt-BR" sz="28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3175" y="3717032"/>
            <a:ext cx="33528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es-MX" altLang="pt-BR" sz="2800" baseline="30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er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sobretono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 4º armónico: 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 = 4 </a:t>
            </a: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endParaRPr lang="es-MX" altLang="pt-BR" sz="28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160040" y="5651625"/>
            <a:ext cx="29718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n: </a:t>
            </a:r>
            <a:r>
              <a:rPr lang="es-MX" altLang="pt-BR" sz="2800" i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orden del  armónico</a:t>
            </a:r>
            <a:endParaRPr lang="es-MX" altLang="pt-BR" sz="28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9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" t="-1932" r="171" b="966"/>
          <a:stretch>
            <a:fillRect/>
          </a:stretch>
        </p:blipFill>
        <p:spPr bwMode="auto">
          <a:xfrm>
            <a:off x="3048000" y="1119188"/>
            <a:ext cx="606107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627784" y="5888186"/>
                <a:ext cx="4216667" cy="9251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s-E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=1,2,3…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888186"/>
                <a:ext cx="4216667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1707" b="5365"/>
          <a:stretch>
            <a:fillRect/>
          </a:stretch>
        </p:blipFill>
        <p:spPr bwMode="auto">
          <a:xfrm>
            <a:off x="2992528" y="1000126"/>
            <a:ext cx="6164173" cy="46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-23812"/>
            <a:ext cx="9144000" cy="75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3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Valores de </a:t>
            </a:r>
            <a:r>
              <a:rPr lang="es-MX" altLang="pt-BR" sz="34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</a:t>
            </a:r>
            <a:r>
              <a:rPr lang="es-MX" altLang="pt-BR" sz="3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para ondas estacionarias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836712"/>
            <a:ext cx="32004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Fundamental o 1º armónico: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 = 1 →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175" y="1772816"/>
            <a:ext cx="32004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es-MX" altLang="pt-BR" sz="2800" baseline="30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er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sobretono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 2º armónico: 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 = 2 </a:t>
            </a: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endParaRPr lang="es-MX" altLang="pt-BR" sz="28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175" y="2636912"/>
            <a:ext cx="32004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s-MX" altLang="pt-BR" sz="2800" baseline="30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sobretono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 3º armónico: 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 = 3 </a:t>
            </a: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endParaRPr lang="es-MX" altLang="pt-BR" sz="28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75" y="3573016"/>
            <a:ext cx="32004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es-MX" altLang="pt-BR" sz="2800" baseline="30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er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2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sobretono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 4º armónico: 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 = 4 </a:t>
            </a: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endParaRPr lang="es-MX" altLang="pt-BR" sz="28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0020" y="5761216"/>
            <a:ext cx="29718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n: orden del  armónico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2339752" y="5952759"/>
                <a:ext cx="4460388" cy="840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l-G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s-E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=1,2,3…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952759"/>
                <a:ext cx="4460388" cy="840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0" y="2780928"/>
            <a:ext cx="9144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estacionarias en una cuerda</a:t>
            </a:r>
          </a:p>
        </p:txBody>
      </p:sp>
    </p:spTree>
    <p:extLst>
      <p:ext uri="{BB962C8B-B14F-4D97-AF65-F5344CB8AC3E}">
        <p14:creationId xmlns:p14="http://schemas.microsoft.com/office/powerpoint/2010/main" val="3482956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-24070" y="44624"/>
            <a:ext cx="9144000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Exposiciones sucesivas de ondas estacionarias en una cuerda estirada</a:t>
            </a:r>
          </a:p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a) a d), la frecuencia de oscilación del extremo derecho aumenta, y la longitud de la onda estacionaria disminuye.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8"/>
            <a:ext cx="9095861" cy="4797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3869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1782" y="27678"/>
            <a:ext cx="91440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a) a d), la frecuencia de oscilación del extremo derecho aumenta, y la longitud de la onda estacionaria disminuye.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6752"/>
            <a:ext cx="4355978" cy="42327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7" y="1224136"/>
            <a:ext cx="475413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58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0" y="0"/>
            <a:ext cx="91440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Los extremos del movimiento de la onda estacionaria de b), con nodos en el centro y en los extremos.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63F82F-4CBA-7FF6-4209-5CC4D6686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65"/>
          <a:stretch/>
        </p:blipFill>
        <p:spPr>
          <a:xfrm>
            <a:off x="1835696" y="999056"/>
            <a:ext cx="5544616" cy="58795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52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68760"/>
            <a:ext cx="9135438" cy="37064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0646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/>
          </p:cNvSpPr>
          <p:nvPr/>
        </p:nvSpPr>
        <p:spPr bwMode="auto">
          <a:xfrm>
            <a:off x="0" y="-26988"/>
            <a:ext cx="9144000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Formación de una onda estacionaria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onda que viaja a la izquierda (</a:t>
            </a:r>
            <a:r>
              <a:rPr lang="es-ES" altLang="pt-BR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curva roja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 se combina con otra que viaja a la derecha (</a:t>
            </a:r>
            <a:r>
              <a:rPr lang="es-ES" altLang="pt-BR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curva azul</a:t>
            </a:r>
            <a:r>
              <a:rPr lang="es-ES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 para formar una onda estacionaria.</a:t>
            </a:r>
          </a:p>
        </p:txBody>
      </p:sp>
      <p:pic>
        <p:nvPicPr>
          <p:cNvPr id="9" name="Picture 8" descr="Resultado de imagen para imagenes de ondas estaciona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392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99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/>
          </p:cNvSpPr>
          <p:nvPr/>
        </p:nvSpPr>
        <p:spPr bwMode="auto">
          <a:xfrm>
            <a:off x="0" y="-26988"/>
            <a:ext cx="91440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Tratamiento matemático</a:t>
            </a:r>
            <a:endParaRPr lang="es-ES" altLang="pt-B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7504" y="34290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Y como: </a:t>
            </a:r>
            <a:endParaRPr lang="es-A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2 CuadroTexto"/>
              <p:cNvSpPr txBox="1"/>
              <p:nvPr/>
            </p:nvSpPr>
            <p:spPr>
              <a:xfrm>
                <a:off x="1619075" y="3933056"/>
                <a:ext cx="60344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cos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∓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cos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)±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𝑠𝑒𝑛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𝑠𝑒𝑛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75" y="3933056"/>
                <a:ext cx="6034472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2 CuadroTexto"/>
              <p:cNvSpPr txBox="1"/>
              <p:nvPr/>
            </p:nvSpPr>
            <p:spPr>
              <a:xfrm>
                <a:off x="2995182" y="951111"/>
                <a:ext cx="30889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82" y="951111"/>
                <a:ext cx="3088986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CuadroTexto"/>
              <p:cNvSpPr txBox="1"/>
              <p:nvPr/>
            </p:nvSpPr>
            <p:spPr>
              <a:xfrm>
                <a:off x="3067190" y="1599183"/>
                <a:ext cx="30889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5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190" y="1599183"/>
                <a:ext cx="3088986" cy="461665"/>
              </a:xfrm>
              <a:prstGeom prst="rect">
                <a:avLst/>
              </a:prstGeom>
              <a:blipFill>
                <a:blip r:embed="rId5"/>
                <a:stretch>
                  <a:fillRect r="-197" b="-184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 CuadroTexto"/>
          <p:cNvSpPr txBox="1"/>
          <p:nvPr/>
        </p:nvSpPr>
        <p:spPr>
          <a:xfrm>
            <a:off x="35496" y="210323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Aplicando superposición:</a:t>
            </a:r>
            <a:endParaRPr lang="es-A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2 CuadroTexto"/>
              <p:cNvSpPr txBox="1"/>
              <p:nvPr/>
            </p:nvSpPr>
            <p:spPr>
              <a:xfrm>
                <a:off x="1018965" y="2823319"/>
                <a:ext cx="6823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AR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7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65" y="2823319"/>
                <a:ext cx="6823215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2 CuadroTexto"/>
              <p:cNvSpPr txBox="1"/>
              <p:nvPr/>
            </p:nvSpPr>
            <p:spPr>
              <a:xfrm>
                <a:off x="1835696" y="4869160"/>
                <a:ext cx="5326138" cy="64633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d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E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AR" sz="36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8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869160"/>
                <a:ext cx="532613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266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5985</TotalTime>
  <Words>1108</Words>
  <Application>Microsoft Office PowerPoint</Application>
  <PresentationFormat>Presentación en pantalla (4:3)</PresentationFormat>
  <Paragraphs>160</Paragraphs>
  <Slides>25</Slides>
  <Notes>18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Cambria Math</vt:lpstr>
      <vt:lpstr>Garamond</vt:lpstr>
      <vt:lpstr>Times New Roman</vt:lpstr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 Ondulatorio</dc:title>
  <dc:subject/>
  <dc:creator>Héctor E. Medellí Anaya</dc:creator>
  <cp:keywords/>
  <dc:description/>
  <cp:lastModifiedBy>Ernesto Gandolfo Raso</cp:lastModifiedBy>
  <cp:revision>579</cp:revision>
  <cp:lastPrinted>2017-10-25T11:12:25Z</cp:lastPrinted>
  <dcterms:created xsi:type="dcterms:W3CDTF">2001-12-20T20:14:58Z</dcterms:created>
  <dcterms:modified xsi:type="dcterms:W3CDTF">2023-10-11T22:44:17Z</dcterms:modified>
</cp:coreProperties>
</file>