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2"/>
  </p:notesMasterIdLst>
  <p:sldIdLst>
    <p:sldId id="256" r:id="rId2"/>
    <p:sldId id="259" r:id="rId3"/>
    <p:sldId id="260" r:id="rId4"/>
    <p:sldId id="261" r:id="rId5"/>
    <p:sldId id="264" r:id="rId6"/>
    <p:sldId id="258" r:id="rId7"/>
    <p:sldId id="320" r:id="rId8"/>
    <p:sldId id="321" r:id="rId9"/>
    <p:sldId id="322" r:id="rId10"/>
    <p:sldId id="323" r:id="rId1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DD4015"/>
    <a:srgbClr val="F2D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4" autoAdjust="0"/>
    <p:restoredTop sz="94660"/>
  </p:normalViewPr>
  <p:slideViewPr>
    <p:cSldViewPr snapToGrid="0">
      <p:cViewPr>
        <p:scale>
          <a:sx n="110" d="100"/>
          <a:sy n="110" d="100"/>
        </p:scale>
        <p:origin x="-1644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400C-FCE6-42E4-9BE6-EC9C92E1331A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328B1-212D-4EE4-98CF-397891517FA1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478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65150" y="744538"/>
            <a:ext cx="8005763" cy="5349875"/>
            <a:chOff x="564643" y="744469"/>
            <a:chExt cx="8005589" cy="534967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>
                <a:gd name="T0" fmla="*/ 8761 w 10000"/>
                <a:gd name="T1" fmla="*/ 0 h 10000"/>
                <a:gd name="T2" fmla="*/ 10000 w 10000"/>
                <a:gd name="T3" fmla="*/ 0 h 10000"/>
                <a:gd name="T4" fmla="*/ 10000 w 10000"/>
                <a:gd name="T5" fmla="*/ 10000 h 10000"/>
                <a:gd name="T6" fmla="*/ 0 w 10000"/>
                <a:gd name="T7" fmla="*/ 10000 h 10000"/>
                <a:gd name="T8" fmla="*/ 0 w 10000"/>
                <a:gd name="T9" fmla="*/ 9357 h 10000"/>
                <a:gd name="T10" fmla="*/ 8761 w 10000"/>
                <a:gd name="T11" fmla="*/ 9357 h 10000"/>
                <a:gd name="T12" fmla="*/ 8761 w 10000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>
                <a:gd name="T0" fmla="*/ 8762 w 10001"/>
                <a:gd name="T1" fmla="*/ 0 h 10000"/>
                <a:gd name="T2" fmla="*/ 10001 w 10001"/>
                <a:gd name="T3" fmla="*/ 0 h 10000"/>
                <a:gd name="T4" fmla="*/ 10001 w 10001"/>
                <a:gd name="T5" fmla="*/ 10000 h 10000"/>
                <a:gd name="T6" fmla="*/ 1 w 10001"/>
                <a:gd name="T7" fmla="*/ 10000 h 10000"/>
                <a:gd name="T8" fmla="*/ 1 w 10001"/>
                <a:gd name="T9" fmla="*/ 9352 h 10000"/>
                <a:gd name="T10" fmla="*/ 8762 w 10001"/>
                <a:gd name="T11" fmla="*/ 9346 h 10000"/>
                <a:gd name="T12" fmla="*/ 8762 w 10001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65150" y="6453188"/>
            <a:ext cx="1204913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338" y="6453188"/>
            <a:ext cx="5267325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453188"/>
            <a:ext cx="1198563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959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333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63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026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6113463" y="1685925"/>
            <a:ext cx="2457450" cy="4408488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5" name="Freeform 7" title="Crop Mark"/>
          <p:cNvSpPr/>
          <p:nvPr/>
        </p:nvSpPr>
        <p:spPr bwMode="auto">
          <a:xfrm>
            <a:off x="6113463" y="1685925"/>
            <a:ext cx="245745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54038" y="6453188"/>
            <a:ext cx="1217612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338" y="6453188"/>
            <a:ext cx="5267325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453188"/>
            <a:ext cx="1198563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481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626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518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525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644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/>
          <p:cNvSpPr/>
          <p:nvPr/>
        </p:nvSpPr>
        <p:spPr>
          <a:xfrm>
            <a:off x="0" y="0"/>
            <a:ext cx="3978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 title="Divider Bar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188"/>
            <a:ext cx="903288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175" y="6453188"/>
            <a:ext cx="1781175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038" y="6453188"/>
            <a:ext cx="1196975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777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/>
          <p:cNvSpPr/>
          <p:nvPr/>
        </p:nvSpPr>
        <p:spPr>
          <a:xfrm>
            <a:off x="0" y="0"/>
            <a:ext cx="3978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 title="Divider Bar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188"/>
            <a:ext cx="903288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175" y="6453188"/>
            <a:ext cx="1781175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038" y="6453188"/>
            <a:ext cx="1196975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947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028700" y="685800"/>
            <a:ext cx="7200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n-US" altLang="es-AR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8700" y="2286000"/>
            <a:ext cx="7200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n-US" altLang="es-A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8" y="6453188"/>
            <a:ext cx="903287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 smtClean="0">
                <a:solidFill>
                  <a:schemeClr val="tx2"/>
                </a:solidFill>
              </a:defRPr>
            </a:lvl1pPr>
          </a:lstStyle>
          <a:p>
            <a:fld id="{683745B0-08D9-4262-B5A7-CBC029F76FC1}" type="datetimeFigureOut">
              <a:rPr lang="es-AR" smtClean="0"/>
              <a:pPr/>
              <a:t>20/10/2020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13" y="6453188"/>
            <a:ext cx="4710112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063" y="6453188"/>
            <a:ext cx="119697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 smtClean="0">
                <a:solidFill>
                  <a:schemeClr val="tx2"/>
                </a:solidFill>
              </a:defRPr>
            </a:lvl1pPr>
          </a:lstStyle>
          <a:p>
            <a:fld id="{FD1AAFE1-A119-4937-B6F2-4D9563EEC1CB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9" name="Rectangle 8"/>
          <p:cNvSpPr/>
          <p:nvPr/>
        </p:nvSpPr>
        <p:spPr>
          <a:xfrm>
            <a:off x="3587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7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2pPr>
      <a:lvl3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3pPr>
      <a:lvl4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4pPr>
      <a:lvl5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5pPr>
      <a:lvl6pPr marL="4572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6pPr>
      <a:lvl7pPr marL="9144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7pPr>
      <a:lvl8pPr marL="13716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8pPr>
      <a:lvl9pPr marL="18288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9pPr>
    </p:titleStyle>
    <p:bodyStyle>
      <a:lvl1pPr marL="382588" indent="-382588" algn="l" defTabSz="685800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av"/><Relationship Id="rId7" Type="http://schemas.openxmlformats.org/officeDocument/2006/relationships/image" Target="../media/image12.pn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wav"/><Relationship Id="rId7" Type="http://schemas.openxmlformats.org/officeDocument/2006/relationships/hyperlink" Target="http://es.wikipedia.org/wiki/Capa_de_electrones" TargetMode="External"/><Relationship Id="rId2" Type="http://schemas.microsoft.com/office/2007/relationships/media" Target="../media/media4.wav"/><Relationship Id="rId1" Type="http://schemas.openxmlformats.org/officeDocument/2006/relationships/themeOverride" Target="../theme/themeOverride5.xml"/><Relationship Id="rId6" Type="http://schemas.openxmlformats.org/officeDocument/2006/relationships/hyperlink" Target="http://es.wikipedia.org/wiki/Elemento_qu%C3%ADmico" TargetMode="External"/><Relationship Id="rId5" Type="http://schemas.openxmlformats.org/officeDocument/2006/relationships/hyperlink" Target="http://es.wikipedia.org/wiki/N%C3%BAmero_at%C3%B3mico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wav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media7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9.wav"/><Relationship Id="rId7" Type="http://schemas.openxmlformats.org/officeDocument/2006/relationships/image" Target="../media/image12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421172" y="4621127"/>
            <a:ext cx="6984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UNIONES QUÍMICAS</a:t>
            </a:r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68" y="2436136"/>
            <a:ext cx="2978150" cy="214395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58"/>
          <a:stretch/>
        </p:blipFill>
        <p:spPr bwMode="auto">
          <a:xfrm>
            <a:off x="3266925" y="1133708"/>
            <a:ext cx="2892036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88257" y="6159260"/>
            <a:ext cx="288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Dra. María Cecilia </a:t>
            </a:r>
            <a:r>
              <a:rPr lang="es-AR" dirty="0" err="1" smtClean="0"/>
              <a:t>Medaura</a:t>
            </a:r>
            <a:endParaRPr lang="es-AR" dirty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34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9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97298" y="187718"/>
            <a:ext cx="108074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BeCl</a:t>
            </a:r>
            <a:r>
              <a:rPr lang="es-AR" baseline="-25000" dirty="0" smtClean="0"/>
              <a:t>2</a:t>
            </a:r>
            <a:endParaRPr lang="es-AR" baseline="50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787827" y="249272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Electrones de valencia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7940" y="249271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 + 7 x 2 = 16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671494" y="1108059"/>
            <a:ext cx="6222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Be</a:t>
            </a:r>
            <a:endParaRPr lang="es-AR" baseline="-25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583018" y="1108059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Cl</a:t>
            </a:r>
            <a:endParaRPr lang="es-AR" baseline="-25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777222" y="1108059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Cl</a:t>
            </a:r>
            <a:endParaRPr lang="es-AR" baseline="-25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75" y="104138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72" y="1225584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75" y="162615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79" y="162615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97" y="104138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86" y="133377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80" y="133377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257571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97297" y="2608866"/>
            <a:ext cx="81644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CO</a:t>
            </a:r>
            <a:r>
              <a:rPr lang="es-AR" baseline="-25000" dirty="0" smtClean="0"/>
              <a:t>2</a:t>
            </a:r>
            <a:endParaRPr lang="es-AR" baseline="500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596420" y="2670420"/>
            <a:ext cx="1293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503152" y="2675276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 + 6 x 2 = 16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76556" y="2681136"/>
            <a:ext cx="40267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C</a:t>
            </a:r>
            <a:endParaRPr lang="es-AR" baseline="-25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977725" y="2681136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423818" y="2685208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5" y="289284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41" y="317269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36" y="3250715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36" y="265222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40" y="290610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68" y="291092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43" y="265140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073" y="2858434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53" y="2480609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4" name="73 Grupo"/>
          <p:cNvGrpSpPr/>
          <p:nvPr/>
        </p:nvGrpSpPr>
        <p:grpSpPr>
          <a:xfrm>
            <a:off x="1442093" y="4047918"/>
            <a:ext cx="2270208" cy="731845"/>
            <a:chOff x="1508768" y="4077622"/>
            <a:chExt cx="2270208" cy="731845"/>
          </a:xfrm>
        </p:grpSpPr>
        <p:sp>
          <p:nvSpPr>
            <p:cNvPr id="35" name="34 CuadroTexto"/>
            <p:cNvSpPr txBox="1"/>
            <p:nvPr/>
          </p:nvSpPr>
          <p:spPr>
            <a:xfrm>
              <a:off x="3171929" y="4146671"/>
              <a:ext cx="4619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3200" b="1">
                  <a:latin typeface="Calibri" pitchFamily="34" charset="0"/>
                </a:defRPr>
              </a:lvl1pPr>
            </a:lstStyle>
            <a:p>
              <a:r>
                <a:rPr lang="es-AR" dirty="0" smtClean="0"/>
                <a:t>O</a:t>
              </a:r>
              <a:endParaRPr lang="es-AR" baseline="-25000" dirty="0"/>
            </a:p>
          </p:txBody>
        </p:sp>
        <p:grpSp>
          <p:nvGrpSpPr>
            <p:cNvPr id="73" name="72 Grupo"/>
            <p:cNvGrpSpPr/>
            <p:nvPr/>
          </p:nvGrpSpPr>
          <p:grpSpPr>
            <a:xfrm>
              <a:off x="1508768" y="4077622"/>
              <a:ext cx="2270208" cy="731845"/>
              <a:chOff x="3269805" y="4109544"/>
              <a:chExt cx="2270208" cy="731845"/>
            </a:xfrm>
          </p:grpSpPr>
          <p:sp>
            <p:nvSpPr>
              <p:cNvPr id="33" name="32 CuadroTexto"/>
              <p:cNvSpPr txBox="1"/>
              <p:nvPr/>
            </p:nvSpPr>
            <p:spPr>
              <a:xfrm>
                <a:off x="4320146" y="4138460"/>
                <a:ext cx="4026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C</a:t>
                </a:r>
                <a:endParaRPr lang="es-AR" baseline="-25000" dirty="0"/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3521315" y="4138460"/>
                <a:ext cx="461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O</a:t>
                </a:r>
                <a:endParaRPr lang="es-AR" baseline="-25000" dirty="0"/>
              </a:p>
            </p:txBody>
          </p:sp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805" y="4350172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131" y="4630018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5526" y="4708039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5526" y="4109544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9179" y="4363432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1658" y="4376870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663" y="4315758"/>
                <a:ext cx="133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25" y="413761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08" y="4285853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82" y="2486363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" name="90 Grupo"/>
          <p:cNvGrpSpPr/>
          <p:nvPr/>
        </p:nvGrpSpPr>
        <p:grpSpPr>
          <a:xfrm>
            <a:off x="4710144" y="4132249"/>
            <a:ext cx="2270208" cy="653000"/>
            <a:chOff x="4710144" y="4132249"/>
            <a:chExt cx="2270208" cy="653000"/>
          </a:xfrm>
        </p:grpSpPr>
        <p:grpSp>
          <p:nvGrpSpPr>
            <p:cNvPr id="77" name="76 Grupo"/>
            <p:cNvGrpSpPr/>
            <p:nvPr/>
          </p:nvGrpSpPr>
          <p:grpSpPr>
            <a:xfrm>
              <a:off x="4710144" y="4132249"/>
              <a:ext cx="2270208" cy="653000"/>
              <a:chOff x="1508768" y="4078446"/>
              <a:chExt cx="2270208" cy="653000"/>
            </a:xfrm>
          </p:grpSpPr>
          <p:sp>
            <p:nvSpPr>
              <p:cNvPr id="79" name="78 CuadroTexto"/>
              <p:cNvSpPr txBox="1"/>
              <p:nvPr/>
            </p:nvSpPr>
            <p:spPr>
              <a:xfrm>
                <a:off x="3183640" y="4078446"/>
                <a:ext cx="461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O</a:t>
                </a:r>
                <a:endParaRPr lang="es-AR" baseline="-25000" dirty="0"/>
              </a:p>
            </p:txBody>
          </p:sp>
          <p:grpSp>
            <p:nvGrpSpPr>
              <p:cNvPr id="80" name="79 Grupo"/>
              <p:cNvGrpSpPr/>
              <p:nvPr/>
            </p:nvGrpSpPr>
            <p:grpSpPr>
              <a:xfrm>
                <a:off x="1508768" y="4106538"/>
                <a:ext cx="2270208" cy="624908"/>
                <a:chOff x="3269805" y="4138460"/>
                <a:chExt cx="2270208" cy="624908"/>
              </a:xfrm>
            </p:grpSpPr>
            <p:sp>
              <p:nvSpPr>
                <p:cNvPr id="81" name="80 CuadroTexto"/>
                <p:cNvSpPr txBox="1"/>
                <p:nvPr/>
              </p:nvSpPr>
              <p:spPr>
                <a:xfrm>
                  <a:off x="4320146" y="4138460"/>
                  <a:ext cx="40267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s-AR"/>
                  </a:defPPr>
                  <a:lvl1pPr>
                    <a:defRPr sz="3200" b="1">
                      <a:latin typeface="Calibri" pitchFamily="34" charset="0"/>
                    </a:defRPr>
                  </a:lvl1pPr>
                </a:lstStyle>
                <a:p>
                  <a:r>
                    <a:rPr lang="es-AR" dirty="0" smtClean="0"/>
                    <a:t>C</a:t>
                  </a:r>
                  <a:endParaRPr lang="es-AR" baseline="-25000" dirty="0"/>
                </a:p>
              </p:txBody>
            </p:sp>
            <p:sp>
              <p:nvSpPr>
                <p:cNvPr id="82" name="81 CuadroTexto"/>
                <p:cNvSpPr txBox="1"/>
                <p:nvPr/>
              </p:nvSpPr>
              <p:spPr>
                <a:xfrm>
                  <a:off x="3521315" y="4138460"/>
                  <a:ext cx="461986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s-AR"/>
                  </a:defPPr>
                  <a:lvl1pPr>
                    <a:defRPr sz="3200" b="1">
                      <a:latin typeface="Calibri" pitchFamily="34" charset="0"/>
                    </a:defRPr>
                  </a:lvl1pPr>
                </a:lstStyle>
                <a:p>
                  <a:r>
                    <a:rPr lang="es-AR" dirty="0" smtClean="0"/>
                    <a:t>O</a:t>
                  </a:r>
                  <a:endParaRPr lang="es-AR" baseline="-25000" dirty="0"/>
                </a:p>
              </p:txBody>
            </p:sp>
            <p:pic>
              <p:nvPicPr>
                <p:cNvPr id="83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9805" y="4350172"/>
                  <a:ext cx="285750" cy="133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4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6131" y="4630018"/>
                  <a:ext cx="285750" cy="133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5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526" y="4575937"/>
                  <a:ext cx="285750" cy="133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7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9179" y="4363432"/>
                  <a:ext cx="285750" cy="133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8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1658" y="4376870"/>
                  <a:ext cx="285750" cy="133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9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6663" y="4315758"/>
                  <a:ext cx="133350" cy="285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518" y="423087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2" name="91 Rectángulo"/>
          <p:cNvSpPr/>
          <p:nvPr/>
        </p:nvSpPr>
        <p:spPr>
          <a:xfrm>
            <a:off x="4436655" y="3735238"/>
            <a:ext cx="3154590" cy="16217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1" name="30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36"/>
    </mc:Choice>
    <mc:Fallback xmlns="">
      <p:transition spd="slow" advTm="19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6" grpId="0"/>
      <p:bldP spid="17" grpId="0"/>
      <p:bldP spid="18" grpId="0"/>
      <p:bldP spid="19" grpId="0"/>
      <p:bldP spid="20" grpId="0"/>
      <p:bldP spid="21" grpId="0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978621" y="3084725"/>
            <a:ext cx="7672850" cy="15230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spcBef>
                <a:spcPts val="1200"/>
              </a:spcBef>
              <a:defRPr/>
            </a:pPr>
            <a:r>
              <a:rPr lang="es-ES" sz="1800" b="1" dirty="0" smtClean="0">
                <a:solidFill>
                  <a:schemeClr val="tx1"/>
                </a:solidFill>
                <a:latin typeface="Calibri" pitchFamily="34" charset="0"/>
              </a:rPr>
              <a:t>SÍMBOLOS DE LEWIS</a:t>
            </a:r>
          </a:p>
          <a:p>
            <a:pPr algn="just">
              <a:spcBef>
                <a:spcPts val="1200"/>
              </a:spcBef>
              <a:defRPr/>
            </a:pPr>
            <a:r>
              <a:rPr lang="es-ES" sz="1800" dirty="0" smtClean="0">
                <a:solidFill>
                  <a:schemeClr val="tx1"/>
                </a:solidFill>
                <a:latin typeface="Calibri" pitchFamily="34" charset="0"/>
              </a:rPr>
              <a:t>Es la representación de los electrones de valencia de un elemento químico a través de puntos.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s-ES" sz="1800" dirty="0" smtClean="0">
                <a:solidFill>
                  <a:schemeClr val="tx1"/>
                </a:solidFill>
                <a:latin typeface="Calibri" pitchFamily="34" charset="0"/>
              </a:rPr>
              <a:t>EJEMPLOS</a:t>
            </a:r>
          </a:p>
        </p:txBody>
      </p:sp>
      <p:grpSp>
        <p:nvGrpSpPr>
          <p:cNvPr id="3" name="70 Grupo"/>
          <p:cNvGrpSpPr/>
          <p:nvPr/>
        </p:nvGrpSpPr>
        <p:grpSpPr>
          <a:xfrm>
            <a:off x="1381830" y="4607743"/>
            <a:ext cx="7157308" cy="1816199"/>
            <a:chOff x="539552" y="2113096"/>
            <a:chExt cx="7331464" cy="1834064"/>
          </a:xfrm>
        </p:grpSpPr>
        <p:grpSp>
          <p:nvGrpSpPr>
            <p:cNvPr id="4" name="38 Grupo"/>
            <p:cNvGrpSpPr>
              <a:grpSpLocks/>
            </p:cNvGrpSpPr>
            <p:nvPr/>
          </p:nvGrpSpPr>
          <p:grpSpPr bwMode="auto">
            <a:xfrm>
              <a:off x="539552" y="2217057"/>
              <a:ext cx="1152525" cy="652688"/>
              <a:chOff x="611560" y="1124744"/>
              <a:chExt cx="1152128" cy="653615"/>
            </a:xfrm>
          </p:grpSpPr>
          <p:sp>
            <p:nvSpPr>
              <p:cNvPr id="56" name="Oval 31"/>
              <p:cNvSpPr>
                <a:spLocks noChangeArrowheads="1"/>
              </p:cNvSpPr>
              <p:nvPr/>
            </p:nvSpPr>
            <p:spPr bwMode="auto">
              <a:xfrm>
                <a:off x="1115616" y="1412776"/>
                <a:ext cx="143950" cy="144204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7" name="29 CuadroTexto"/>
              <p:cNvSpPr txBox="1">
                <a:spLocks noChangeArrowheads="1"/>
              </p:cNvSpPr>
              <p:nvPr/>
            </p:nvSpPr>
            <p:spPr bwMode="auto">
              <a:xfrm>
                <a:off x="611560" y="1124744"/>
                <a:ext cx="1152128" cy="653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3600" dirty="0">
                    <a:latin typeface="Calibri" pitchFamily="34" charset="0"/>
                  </a:rPr>
                  <a:t>Li</a:t>
                </a:r>
              </a:p>
            </p:txBody>
          </p:sp>
        </p:grpSp>
        <p:grpSp>
          <p:nvGrpSpPr>
            <p:cNvPr id="5" name="39 Grupo"/>
            <p:cNvGrpSpPr>
              <a:grpSpLocks/>
            </p:cNvGrpSpPr>
            <p:nvPr/>
          </p:nvGrpSpPr>
          <p:grpSpPr bwMode="auto">
            <a:xfrm>
              <a:off x="1907704" y="2217056"/>
              <a:ext cx="1304970" cy="652688"/>
              <a:chOff x="531896" y="2220816"/>
              <a:chExt cx="1303800" cy="652268"/>
            </a:xfrm>
          </p:grpSpPr>
          <p:sp>
            <p:nvSpPr>
              <p:cNvPr id="53" name="Oval 31"/>
              <p:cNvSpPr>
                <a:spLocks noChangeArrowheads="1"/>
              </p:cNvSpPr>
              <p:nvPr/>
            </p:nvSpPr>
            <p:spPr bwMode="auto">
              <a:xfrm>
                <a:off x="531896" y="2496732"/>
                <a:ext cx="143871" cy="143907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4" name="Oval 31"/>
              <p:cNvSpPr>
                <a:spLocks noChangeArrowheads="1"/>
              </p:cNvSpPr>
              <p:nvPr/>
            </p:nvSpPr>
            <p:spPr bwMode="auto">
              <a:xfrm>
                <a:off x="1366571" y="2496708"/>
                <a:ext cx="143871" cy="143907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5" name="34 CuadroTexto"/>
              <p:cNvSpPr txBox="1">
                <a:spLocks noChangeArrowheads="1"/>
              </p:cNvSpPr>
              <p:nvPr/>
            </p:nvSpPr>
            <p:spPr bwMode="auto">
              <a:xfrm>
                <a:off x="683570" y="2220816"/>
                <a:ext cx="1152126" cy="652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3600" dirty="0">
                    <a:latin typeface="Calibri" pitchFamily="34" charset="0"/>
                  </a:rPr>
                  <a:t>Be</a:t>
                </a:r>
              </a:p>
            </p:txBody>
          </p:sp>
        </p:grpSp>
        <p:grpSp>
          <p:nvGrpSpPr>
            <p:cNvPr id="6" name="40 Grupo"/>
            <p:cNvGrpSpPr>
              <a:grpSpLocks/>
            </p:cNvGrpSpPr>
            <p:nvPr/>
          </p:nvGrpSpPr>
          <p:grpSpPr bwMode="auto">
            <a:xfrm>
              <a:off x="3563888" y="2201117"/>
              <a:ext cx="1298003" cy="754891"/>
              <a:chOff x="514474" y="3235622"/>
              <a:chExt cx="1297159" cy="755804"/>
            </a:xfrm>
          </p:grpSpPr>
          <p:sp>
            <p:nvSpPr>
              <p:cNvPr id="49" name="Oval 31"/>
              <p:cNvSpPr>
                <a:spLocks noChangeArrowheads="1"/>
              </p:cNvSpPr>
              <p:nvPr/>
            </p:nvSpPr>
            <p:spPr bwMode="auto">
              <a:xfrm>
                <a:off x="514474" y="3521649"/>
                <a:ext cx="143906" cy="144174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0" name="Oval 31"/>
              <p:cNvSpPr>
                <a:spLocks noChangeArrowheads="1"/>
              </p:cNvSpPr>
              <p:nvPr/>
            </p:nvSpPr>
            <p:spPr bwMode="auto">
              <a:xfrm>
                <a:off x="1078510" y="3523652"/>
                <a:ext cx="143906" cy="144174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" name="36 CuadroTexto"/>
              <p:cNvSpPr txBox="1">
                <a:spLocks noChangeArrowheads="1"/>
              </p:cNvSpPr>
              <p:nvPr/>
            </p:nvSpPr>
            <p:spPr bwMode="auto">
              <a:xfrm>
                <a:off x="659505" y="3235622"/>
                <a:ext cx="1152128" cy="653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3600" dirty="0">
                    <a:latin typeface="Calibri" pitchFamily="34" charset="0"/>
                  </a:rPr>
                  <a:t>B</a:t>
                </a:r>
              </a:p>
            </p:txBody>
          </p:sp>
          <p:sp>
            <p:nvSpPr>
              <p:cNvPr id="52" name="Oval 31"/>
              <p:cNvSpPr>
                <a:spLocks noChangeArrowheads="1"/>
              </p:cNvSpPr>
              <p:nvPr/>
            </p:nvSpPr>
            <p:spPr bwMode="auto">
              <a:xfrm>
                <a:off x="800305" y="3847252"/>
                <a:ext cx="143906" cy="144174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7" name="47 Grupo"/>
            <p:cNvGrpSpPr>
              <a:grpSpLocks/>
            </p:cNvGrpSpPr>
            <p:nvPr/>
          </p:nvGrpSpPr>
          <p:grpSpPr bwMode="auto">
            <a:xfrm>
              <a:off x="5004048" y="2149497"/>
              <a:ext cx="1338947" cy="814415"/>
              <a:chOff x="473557" y="4848689"/>
              <a:chExt cx="1338076" cy="814344"/>
            </a:xfrm>
          </p:grpSpPr>
          <p:sp>
            <p:nvSpPr>
              <p:cNvPr id="43" name="Oval 31"/>
              <p:cNvSpPr>
                <a:spLocks noChangeArrowheads="1"/>
              </p:cNvSpPr>
              <p:nvPr/>
            </p:nvSpPr>
            <p:spPr bwMode="auto">
              <a:xfrm>
                <a:off x="831037" y="4848689"/>
                <a:ext cx="143906" cy="143987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grpSp>
            <p:nvGrpSpPr>
              <p:cNvPr id="44" name="42 Grupo"/>
              <p:cNvGrpSpPr>
                <a:grpSpLocks/>
              </p:cNvGrpSpPr>
              <p:nvPr/>
            </p:nvGrpSpPr>
            <p:grpSpPr bwMode="auto">
              <a:xfrm>
                <a:off x="473557" y="4891831"/>
                <a:ext cx="1338076" cy="771202"/>
                <a:chOff x="473557" y="3235623"/>
                <a:chExt cx="1338076" cy="771202"/>
              </a:xfrm>
            </p:grpSpPr>
            <p:sp>
              <p:nvSpPr>
                <p:cNvPr id="45" name="Oval 31"/>
                <p:cNvSpPr>
                  <a:spLocks noChangeArrowheads="1"/>
                </p:cNvSpPr>
                <p:nvPr/>
              </p:nvSpPr>
              <p:spPr bwMode="auto">
                <a:xfrm>
                  <a:off x="473557" y="3521666"/>
                  <a:ext cx="143906" cy="143988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6" name="Oval 31"/>
                <p:cNvSpPr>
                  <a:spLocks noChangeArrowheads="1"/>
                </p:cNvSpPr>
                <p:nvPr/>
              </p:nvSpPr>
              <p:spPr bwMode="auto">
                <a:xfrm>
                  <a:off x="1133067" y="3509991"/>
                  <a:ext cx="143906" cy="143988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47" name="45 CuadroTexto"/>
                <p:cNvSpPr txBox="1">
                  <a:spLocks noChangeArrowheads="1"/>
                </p:cNvSpPr>
                <p:nvPr/>
              </p:nvSpPr>
              <p:spPr bwMode="auto">
                <a:xfrm>
                  <a:off x="659505" y="3235623"/>
                  <a:ext cx="1152128" cy="6526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AR" sz="3600" dirty="0">
                      <a:latin typeface="Calibri" pitchFamily="34" charset="0"/>
                    </a:rPr>
                    <a:t>C</a:t>
                  </a:r>
                </a:p>
              </p:txBody>
            </p:sp>
            <p:sp>
              <p:nvSpPr>
                <p:cNvPr id="48" name="Oval 31"/>
                <p:cNvSpPr>
                  <a:spLocks noChangeArrowheads="1"/>
                </p:cNvSpPr>
                <p:nvPr/>
              </p:nvSpPr>
              <p:spPr bwMode="auto">
                <a:xfrm>
                  <a:off x="827584" y="3862837"/>
                  <a:ext cx="143906" cy="143988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</p:grpSp>
        <p:grpSp>
          <p:nvGrpSpPr>
            <p:cNvPr id="8" name="79 Grupo"/>
            <p:cNvGrpSpPr>
              <a:grpSpLocks/>
            </p:cNvGrpSpPr>
            <p:nvPr/>
          </p:nvGrpSpPr>
          <p:grpSpPr bwMode="auto">
            <a:xfrm>
              <a:off x="6588224" y="2113096"/>
              <a:ext cx="1282792" cy="847621"/>
              <a:chOff x="4776786" y="1484788"/>
              <a:chExt cx="1283319" cy="847548"/>
            </a:xfrm>
          </p:grpSpPr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5093135" y="1484788"/>
                <a:ext cx="144060" cy="143988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8" name="Oval 31"/>
              <p:cNvSpPr>
                <a:spLocks noChangeArrowheads="1"/>
              </p:cNvSpPr>
              <p:nvPr/>
            </p:nvSpPr>
            <p:spPr bwMode="auto">
              <a:xfrm>
                <a:off x="4776786" y="1988864"/>
                <a:ext cx="144059" cy="143988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9" name="Oval 31"/>
              <p:cNvSpPr>
                <a:spLocks noChangeArrowheads="1"/>
              </p:cNvSpPr>
              <p:nvPr/>
            </p:nvSpPr>
            <p:spPr bwMode="auto">
              <a:xfrm>
                <a:off x="5367828" y="1843408"/>
                <a:ext cx="144060" cy="143988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0" name="53 CuadroTexto"/>
              <p:cNvSpPr txBox="1">
                <a:spLocks noChangeArrowheads="1"/>
              </p:cNvSpPr>
              <p:nvPr/>
            </p:nvSpPr>
            <p:spPr bwMode="auto">
              <a:xfrm>
                <a:off x="4907977" y="1555376"/>
                <a:ext cx="1152128" cy="65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3600" dirty="0">
                    <a:latin typeface="Calibri" pitchFamily="34" charset="0"/>
                  </a:rPr>
                  <a:t>N</a:t>
                </a:r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5103363" y="2188348"/>
                <a:ext cx="144060" cy="143988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2" name="Oval 31"/>
              <p:cNvSpPr>
                <a:spLocks noChangeArrowheads="1"/>
              </p:cNvSpPr>
              <p:nvPr/>
            </p:nvSpPr>
            <p:spPr bwMode="auto">
              <a:xfrm>
                <a:off x="4776786" y="1700807"/>
                <a:ext cx="144059" cy="143988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9" name="80 Grupo"/>
            <p:cNvGrpSpPr>
              <a:grpSpLocks/>
            </p:cNvGrpSpPr>
            <p:nvPr/>
          </p:nvGrpSpPr>
          <p:grpSpPr bwMode="auto">
            <a:xfrm>
              <a:off x="1331640" y="3145473"/>
              <a:ext cx="1255502" cy="745023"/>
              <a:chOff x="4804088" y="2281600"/>
              <a:chExt cx="1256017" cy="744773"/>
            </a:xfrm>
          </p:grpSpPr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5000309" y="2281600"/>
                <a:ext cx="144060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" name="Oval 31"/>
              <p:cNvSpPr>
                <a:spLocks noChangeArrowheads="1"/>
              </p:cNvSpPr>
              <p:nvPr/>
            </p:nvSpPr>
            <p:spPr bwMode="auto">
              <a:xfrm>
                <a:off x="4804088" y="2595269"/>
                <a:ext cx="144059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2" name="59 CuadroTexto"/>
              <p:cNvSpPr txBox="1">
                <a:spLocks noChangeArrowheads="1"/>
              </p:cNvSpPr>
              <p:nvPr/>
            </p:nvSpPr>
            <p:spPr bwMode="auto">
              <a:xfrm>
                <a:off x="4907977" y="2328484"/>
                <a:ext cx="1152128" cy="652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3600" dirty="0">
                    <a:latin typeface="Calibri" pitchFamily="34" charset="0"/>
                  </a:rPr>
                  <a:t>O</a:t>
                </a:r>
              </a:p>
            </p:txBody>
          </p:sp>
          <p:sp>
            <p:nvSpPr>
              <p:cNvPr id="33" name="Oval 31"/>
              <p:cNvSpPr>
                <a:spLocks noChangeArrowheads="1"/>
              </p:cNvSpPr>
              <p:nvPr/>
            </p:nvSpPr>
            <p:spPr bwMode="auto">
              <a:xfrm>
                <a:off x="4986779" y="2876668"/>
                <a:ext cx="144059" cy="143952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4" name="Oval 31"/>
              <p:cNvSpPr>
                <a:spLocks noChangeArrowheads="1"/>
              </p:cNvSpPr>
              <p:nvPr/>
            </p:nvSpPr>
            <p:spPr bwMode="auto">
              <a:xfrm>
                <a:off x="5364406" y="2580082"/>
                <a:ext cx="144059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5" name="Oval 31"/>
              <p:cNvSpPr>
                <a:spLocks noChangeArrowheads="1"/>
              </p:cNvSpPr>
              <p:nvPr/>
            </p:nvSpPr>
            <p:spPr bwMode="auto">
              <a:xfrm>
                <a:off x="5202993" y="2281601"/>
                <a:ext cx="144060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6" name="Oval 31"/>
              <p:cNvSpPr>
                <a:spLocks noChangeArrowheads="1"/>
              </p:cNvSpPr>
              <p:nvPr/>
            </p:nvSpPr>
            <p:spPr bwMode="auto">
              <a:xfrm>
                <a:off x="5179354" y="2882424"/>
                <a:ext cx="144059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10" name="82 Grupo"/>
            <p:cNvGrpSpPr>
              <a:grpSpLocks/>
            </p:cNvGrpSpPr>
            <p:nvPr/>
          </p:nvGrpSpPr>
          <p:grpSpPr bwMode="auto">
            <a:xfrm>
              <a:off x="5760199" y="3198196"/>
              <a:ext cx="1271356" cy="748964"/>
              <a:chOff x="6768207" y="2524878"/>
              <a:chExt cx="1271461" cy="748712"/>
            </a:xfrm>
          </p:grpSpPr>
          <p:sp>
            <p:nvSpPr>
              <p:cNvPr id="21" name="Oval 31"/>
              <p:cNvSpPr>
                <a:spLocks noChangeArrowheads="1"/>
              </p:cNvSpPr>
              <p:nvPr/>
            </p:nvSpPr>
            <p:spPr bwMode="auto">
              <a:xfrm>
                <a:off x="7500792" y="2967599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2" name="Oval 31"/>
              <p:cNvSpPr>
                <a:spLocks noChangeArrowheads="1"/>
              </p:cNvSpPr>
              <p:nvPr/>
            </p:nvSpPr>
            <p:spPr bwMode="auto">
              <a:xfrm>
                <a:off x="7209629" y="3129620"/>
                <a:ext cx="144013" cy="143950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3" name="Oval 31"/>
              <p:cNvSpPr>
                <a:spLocks noChangeArrowheads="1"/>
              </p:cNvSpPr>
              <p:nvPr/>
            </p:nvSpPr>
            <p:spPr bwMode="auto">
              <a:xfrm>
                <a:off x="7041626" y="2524878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" name="Oval 31"/>
              <p:cNvSpPr>
                <a:spLocks noChangeArrowheads="1"/>
              </p:cNvSpPr>
              <p:nvPr/>
            </p:nvSpPr>
            <p:spPr bwMode="auto">
              <a:xfrm>
                <a:off x="6768218" y="2957408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" name="Oval 31"/>
              <p:cNvSpPr>
                <a:spLocks noChangeArrowheads="1"/>
              </p:cNvSpPr>
              <p:nvPr/>
            </p:nvSpPr>
            <p:spPr bwMode="auto">
              <a:xfrm>
                <a:off x="7504208" y="2761425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" name="75 CuadroTexto"/>
              <p:cNvSpPr txBox="1">
                <a:spLocks noChangeArrowheads="1"/>
              </p:cNvSpPr>
              <p:nvPr/>
            </p:nvSpPr>
            <p:spPr bwMode="auto">
              <a:xfrm>
                <a:off x="6887541" y="2566915"/>
                <a:ext cx="1152127" cy="652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AR" sz="3600" dirty="0">
                    <a:latin typeface="Calibri" pitchFamily="34" charset="0"/>
                  </a:rPr>
                  <a:t>Ar</a:t>
                </a:r>
              </a:p>
            </p:txBody>
          </p:sp>
          <p:sp>
            <p:nvSpPr>
              <p:cNvPr id="27" name="Oval 31"/>
              <p:cNvSpPr>
                <a:spLocks noChangeArrowheads="1"/>
              </p:cNvSpPr>
              <p:nvPr/>
            </p:nvSpPr>
            <p:spPr bwMode="auto">
              <a:xfrm>
                <a:off x="7020558" y="3129641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" name="Oval 31"/>
              <p:cNvSpPr>
                <a:spLocks noChangeArrowheads="1"/>
              </p:cNvSpPr>
              <p:nvPr/>
            </p:nvSpPr>
            <p:spPr bwMode="auto">
              <a:xfrm>
                <a:off x="6768207" y="2778501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" name="Oval 31"/>
              <p:cNvSpPr>
                <a:spLocks noChangeArrowheads="1"/>
              </p:cNvSpPr>
              <p:nvPr/>
            </p:nvSpPr>
            <p:spPr bwMode="auto">
              <a:xfrm>
                <a:off x="7244359" y="2524893"/>
                <a:ext cx="144013" cy="14394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11" name="69 Grupo"/>
            <p:cNvGrpSpPr/>
            <p:nvPr/>
          </p:nvGrpSpPr>
          <p:grpSpPr>
            <a:xfrm>
              <a:off x="3563888" y="3170451"/>
              <a:ext cx="1255203" cy="762796"/>
              <a:chOff x="3491880" y="3170451"/>
              <a:chExt cx="1255203" cy="762796"/>
            </a:xfrm>
          </p:grpSpPr>
          <p:grpSp>
            <p:nvGrpSpPr>
              <p:cNvPr id="12" name="81 Grupo"/>
              <p:cNvGrpSpPr>
                <a:grpSpLocks/>
              </p:cNvGrpSpPr>
              <p:nvPr/>
            </p:nvGrpSpPr>
            <p:grpSpPr bwMode="auto">
              <a:xfrm>
                <a:off x="3491880" y="3170451"/>
                <a:ext cx="1255203" cy="709253"/>
                <a:chOff x="4853595" y="4034707"/>
                <a:chExt cx="1254455" cy="709008"/>
              </a:xfrm>
            </p:grpSpPr>
            <p:sp>
              <p:nvSpPr>
                <p:cNvPr id="15" name="Oval 31"/>
                <p:cNvSpPr>
                  <a:spLocks noChangeArrowheads="1"/>
                </p:cNvSpPr>
                <p:nvPr/>
              </p:nvSpPr>
              <p:spPr bwMode="auto">
                <a:xfrm>
                  <a:off x="5083149" y="4034707"/>
                  <a:ext cx="143914" cy="143950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16" name="Oval 31"/>
                <p:cNvSpPr>
                  <a:spLocks noChangeArrowheads="1"/>
                </p:cNvSpPr>
                <p:nvPr/>
              </p:nvSpPr>
              <p:spPr bwMode="auto">
                <a:xfrm>
                  <a:off x="4853595" y="4432558"/>
                  <a:ext cx="143914" cy="143950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17" name="Oval 31"/>
                <p:cNvSpPr>
                  <a:spLocks noChangeArrowheads="1"/>
                </p:cNvSpPr>
                <p:nvPr/>
              </p:nvSpPr>
              <p:spPr bwMode="auto">
                <a:xfrm>
                  <a:off x="5484629" y="4404629"/>
                  <a:ext cx="143914" cy="143950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18" name="67 CuadroTexto"/>
                <p:cNvSpPr txBox="1">
                  <a:spLocks noChangeArrowheads="1"/>
                </p:cNvSpPr>
                <p:nvPr/>
              </p:nvSpPr>
              <p:spPr bwMode="auto">
                <a:xfrm>
                  <a:off x="4955922" y="4091251"/>
                  <a:ext cx="1152128" cy="652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AR" sz="3600" dirty="0">
                      <a:latin typeface="Calibri" pitchFamily="34" charset="0"/>
                    </a:rPr>
                    <a:t>Cl</a:t>
                  </a:r>
                </a:p>
              </p:txBody>
            </p:sp>
            <p:sp>
              <p:nvSpPr>
                <p:cNvPr id="19" name="Oval 31"/>
                <p:cNvSpPr>
                  <a:spLocks noChangeArrowheads="1"/>
                </p:cNvSpPr>
                <p:nvPr/>
              </p:nvSpPr>
              <p:spPr bwMode="auto">
                <a:xfrm>
                  <a:off x="4853595" y="4240010"/>
                  <a:ext cx="143914" cy="143950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0" name="Oval 31"/>
                <p:cNvSpPr>
                  <a:spLocks noChangeArrowheads="1"/>
                </p:cNvSpPr>
                <p:nvPr/>
              </p:nvSpPr>
              <p:spPr bwMode="auto">
                <a:xfrm>
                  <a:off x="5281656" y="4034707"/>
                  <a:ext cx="143914" cy="143950"/>
                </a:xfrm>
                <a:prstGeom prst="ellipse">
                  <a:avLst/>
                </a:prstGeom>
                <a:solidFill>
                  <a:srgbClr val="99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sp>
            <p:nvSpPr>
              <p:cNvPr id="13" name="Oval 31"/>
              <p:cNvSpPr>
                <a:spLocks noChangeArrowheads="1"/>
              </p:cNvSpPr>
              <p:nvPr/>
            </p:nvSpPr>
            <p:spPr bwMode="auto">
              <a:xfrm>
                <a:off x="3694256" y="3789248"/>
                <a:ext cx="144000" cy="14399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" name="Oval 31"/>
              <p:cNvSpPr>
                <a:spLocks noChangeArrowheads="1"/>
              </p:cNvSpPr>
              <p:nvPr/>
            </p:nvSpPr>
            <p:spPr bwMode="auto">
              <a:xfrm>
                <a:off x="3892882" y="3789248"/>
                <a:ext cx="144000" cy="143999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</p:grpSp>
      <p:sp>
        <p:nvSpPr>
          <p:cNvPr id="58" name="Rectangle 4"/>
          <p:cNvSpPr txBox="1">
            <a:spLocks noChangeArrowheads="1"/>
          </p:cNvSpPr>
          <p:nvPr/>
        </p:nvSpPr>
        <p:spPr>
          <a:xfrm>
            <a:off x="978621" y="98997"/>
            <a:ext cx="7568587" cy="28764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spcAft>
                <a:spcPts val="1200"/>
              </a:spcAft>
              <a:defRPr/>
            </a:pPr>
            <a:r>
              <a:rPr lang="es-ES" sz="2900" b="1" dirty="0" smtClean="0">
                <a:solidFill>
                  <a:schemeClr val="tx1"/>
                </a:solidFill>
                <a:latin typeface="Calibri" pitchFamily="34" charset="0"/>
              </a:rPr>
              <a:t>VISIÓN GENERAL DE LA TEORÍA DE LEWIS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Los electrones de la capa más externa, </a:t>
            </a:r>
            <a:r>
              <a:rPr lang="es-ES" sz="2200" i="1" dirty="0" smtClean="0">
                <a:solidFill>
                  <a:schemeClr val="tx1"/>
                </a:solidFill>
                <a:latin typeface="Calibri" pitchFamily="34" charset="0"/>
              </a:rPr>
              <a:t>de </a:t>
            </a:r>
            <a:r>
              <a:rPr lang="es-ES" sz="2200" b="1" i="1" dirty="0" smtClean="0">
                <a:solidFill>
                  <a:schemeClr val="tx1"/>
                </a:solidFill>
                <a:latin typeface="Calibri" pitchFamily="34" charset="0"/>
              </a:rPr>
              <a:t>valencia</a:t>
            </a:r>
            <a:r>
              <a:rPr lang="es-ES" sz="2200" b="1" dirty="0" smtClean="0">
                <a:solidFill>
                  <a:schemeClr val="tx1"/>
                </a:solidFill>
                <a:latin typeface="Calibri" pitchFamily="34" charset="0"/>
              </a:rPr>
              <a:t>,</a:t>
            </a: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juega un rol fundamental en el enlace químico.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En algunos casos los electrones </a:t>
            </a:r>
            <a:r>
              <a:rPr lang="es-ES" sz="2200" i="1" dirty="0" smtClean="0">
                <a:solidFill>
                  <a:schemeClr val="tx1"/>
                </a:solidFill>
                <a:latin typeface="Calibri" pitchFamily="34" charset="0"/>
              </a:rPr>
              <a:t>se </a:t>
            </a:r>
            <a:r>
              <a:rPr lang="es-ES" sz="2200" b="1" i="1" dirty="0" smtClean="0">
                <a:solidFill>
                  <a:schemeClr val="tx1"/>
                </a:solidFill>
                <a:latin typeface="Calibri" pitchFamily="34" charset="0"/>
              </a:rPr>
              <a:t>transfieren</a:t>
            </a:r>
            <a:r>
              <a:rPr lang="es-ES" sz="2200" i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de un átomo a otro generando iones positivos y negativos que se atraen entre sí mediante fuerzas electrostáticas dando lugar a la formación de enlaces iónicos.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En otros casos </a:t>
            </a:r>
            <a:r>
              <a:rPr lang="es-ES" sz="2200" i="1" dirty="0" smtClean="0">
                <a:solidFill>
                  <a:schemeClr val="tx1"/>
                </a:solidFill>
                <a:latin typeface="Calibri" pitchFamily="34" charset="0"/>
              </a:rPr>
              <a:t>se </a:t>
            </a:r>
            <a:r>
              <a:rPr lang="es-ES" sz="2200" b="1" i="1" dirty="0" smtClean="0">
                <a:solidFill>
                  <a:schemeClr val="tx1"/>
                </a:solidFill>
                <a:latin typeface="Calibri" pitchFamily="34" charset="0"/>
              </a:rPr>
              <a:t>comparten</a:t>
            </a:r>
            <a:r>
              <a:rPr lang="es-ES" sz="2200" i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entre los átomos uno o más pares de electrones, originando enlaces covalentes.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Los electrones se transfieren o se comparten de manera que los átomos adquieren una configuración electrónica especialmente estable.</a:t>
            </a: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s-ES" sz="1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9" name="5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7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168763"/>
    </mc:Choice>
    <mc:Fallback xmlns="">
      <p:transition advTm="16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69 Grupo"/>
          <p:cNvGrpSpPr>
            <a:grpSpLocks noChangeAspect="1"/>
          </p:cNvGrpSpPr>
          <p:nvPr/>
        </p:nvGrpSpPr>
        <p:grpSpPr bwMode="auto">
          <a:xfrm>
            <a:off x="5977921" y="629429"/>
            <a:ext cx="1468209" cy="1117653"/>
            <a:chOff x="4816321" y="-5605991"/>
            <a:chExt cx="2635444" cy="2160825"/>
          </a:xfrm>
        </p:grpSpPr>
        <p:cxnSp>
          <p:nvCxnSpPr>
            <p:cNvPr id="47" name="48 Conector recto"/>
            <p:cNvCxnSpPr/>
            <p:nvPr/>
          </p:nvCxnSpPr>
          <p:spPr>
            <a:xfrm>
              <a:off x="7293390" y="-5568321"/>
              <a:ext cx="1583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66 Abrir corchete"/>
            <p:cNvSpPr/>
            <p:nvPr/>
          </p:nvSpPr>
          <p:spPr>
            <a:xfrm>
              <a:off x="4816321" y="-5605991"/>
              <a:ext cx="360364" cy="2160825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49" name="67 Cerrar corchete"/>
            <p:cNvSpPr/>
            <p:nvPr/>
          </p:nvSpPr>
          <p:spPr>
            <a:xfrm>
              <a:off x="6686760" y="-5605991"/>
              <a:ext cx="360364" cy="2160825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092911" y="-24236"/>
            <a:ext cx="729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latin typeface="Calibri" panose="020F0502020204030204" pitchFamily="34" charset="0"/>
              </a:rPr>
              <a:t>Representación de un compuesto iónico </a:t>
            </a:r>
            <a:endParaRPr lang="es-AR" sz="2800" b="1" dirty="0">
              <a:latin typeface="Calibri" panose="020F0502020204030204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401139" y="1134254"/>
            <a:ext cx="245028" cy="108000"/>
            <a:chOff x="2774571" y="847655"/>
            <a:chExt cx="245028" cy="108000"/>
          </a:xfrm>
        </p:grpSpPr>
        <p:sp>
          <p:nvSpPr>
            <p:cNvPr id="34" name="33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5" name="34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55" name="54 Grupo"/>
          <p:cNvGrpSpPr/>
          <p:nvPr/>
        </p:nvGrpSpPr>
        <p:grpSpPr>
          <a:xfrm>
            <a:off x="3041307" y="1507937"/>
            <a:ext cx="245028" cy="108000"/>
            <a:chOff x="2774571" y="847655"/>
            <a:chExt cx="245028" cy="108000"/>
          </a:xfrm>
        </p:grpSpPr>
        <p:sp>
          <p:nvSpPr>
            <p:cNvPr id="56" name="55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7" name="56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58" name="57 Grupo"/>
          <p:cNvGrpSpPr/>
          <p:nvPr/>
        </p:nvGrpSpPr>
        <p:grpSpPr>
          <a:xfrm>
            <a:off x="3026793" y="842533"/>
            <a:ext cx="245028" cy="108000"/>
            <a:chOff x="2774571" y="847655"/>
            <a:chExt cx="245028" cy="108000"/>
          </a:xfrm>
        </p:grpSpPr>
        <p:sp>
          <p:nvSpPr>
            <p:cNvPr id="59" name="58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0" name="59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61" name="60 Elipse"/>
          <p:cNvSpPr/>
          <p:nvPr/>
        </p:nvSpPr>
        <p:spPr>
          <a:xfrm>
            <a:off x="2843475" y="11537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CuadroTexto"/>
          <p:cNvSpPr txBox="1"/>
          <p:nvPr/>
        </p:nvSpPr>
        <p:spPr>
          <a:xfrm>
            <a:off x="1433293" y="876382"/>
            <a:ext cx="6575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err="1"/>
              <a:t>Na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2348277" y="89586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+</a:t>
            </a:r>
          </a:p>
        </p:txBody>
      </p:sp>
      <p:sp>
        <p:nvSpPr>
          <p:cNvPr id="62" name="61 CuadroTexto"/>
          <p:cNvSpPr txBox="1"/>
          <p:nvPr/>
        </p:nvSpPr>
        <p:spPr>
          <a:xfrm>
            <a:off x="2897475" y="923162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Cl</a:t>
            </a:r>
            <a:endParaRPr lang="es-AR" dirty="0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3712792" y="1181366"/>
            <a:ext cx="68531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CuadroTexto"/>
          <p:cNvSpPr txBox="1"/>
          <p:nvPr/>
        </p:nvSpPr>
        <p:spPr>
          <a:xfrm>
            <a:off x="4750834" y="923162"/>
            <a:ext cx="6575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err="1"/>
              <a:t>Na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272743" y="71970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sz="2400" dirty="0"/>
              <a:t>+</a:t>
            </a:r>
          </a:p>
        </p:txBody>
      </p:sp>
      <p:sp>
        <p:nvSpPr>
          <p:cNvPr id="64" name="63 CuadroTexto"/>
          <p:cNvSpPr txBox="1"/>
          <p:nvPr/>
        </p:nvSpPr>
        <p:spPr>
          <a:xfrm>
            <a:off x="6367127" y="876381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Cl</a:t>
            </a:r>
            <a:endParaRPr lang="es-AR" dirty="0"/>
          </a:p>
        </p:txBody>
      </p:sp>
      <p:sp>
        <p:nvSpPr>
          <p:cNvPr id="67" name="66 Elipse"/>
          <p:cNvSpPr/>
          <p:nvPr/>
        </p:nvSpPr>
        <p:spPr>
          <a:xfrm>
            <a:off x="2063845" y="93538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9" name="68 Grupo"/>
          <p:cNvGrpSpPr/>
          <p:nvPr/>
        </p:nvGrpSpPr>
        <p:grpSpPr>
          <a:xfrm>
            <a:off x="6126895" y="1152706"/>
            <a:ext cx="245028" cy="108000"/>
            <a:chOff x="2774571" y="847655"/>
            <a:chExt cx="245028" cy="108000"/>
          </a:xfrm>
        </p:grpSpPr>
        <p:sp>
          <p:nvSpPr>
            <p:cNvPr id="70" name="69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1" name="70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72" name="71 Grupo"/>
          <p:cNvGrpSpPr/>
          <p:nvPr/>
        </p:nvGrpSpPr>
        <p:grpSpPr>
          <a:xfrm>
            <a:off x="6510959" y="1461157"/>
            <a:ext cx="245028" cy="108000"/>
            <a:chOff x="2774571" y="847655"/>
            <a:chExt cx="245028" cy="108000"/>
          </a:xfrm>
        </p:grpSpPr>
        <p:sp>
          <p:nvSpPr>
            <p:cNvPr id="73" name="72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4" name="73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75" name="74 Grupo"/>
          <p:cNvGrpSpPr/>
          <p:nvPr/>
        </p:nvGrpSpPr>
        <p:grpSpPr>
          <a:xfrm>
            <a:off x="6870791" y="1107549"/>
            <a:ext cx="245028" cy="108000"/>
            <a:chOff x="2774571" y="847655"/>
            <a:chExt cx="245028" cy="108000"/>
          </a:xfrm>
        </p:grpSpPr>
        <p:sp>
          <p:nvSpPr>
            <p:cNvPr id="76" name="75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7" name="76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78" name="77 Grupo"/>
          <p:cNvGrpSpPr/>
          <p:nvPr/>
        </p:nvGrpSpPr>
        <p:grpSpPr>
          <a:xfrm>
            <a:off x="6496445" y="841866"/>
            <a:ext cx="245028" cy="108000"/>
            <a:chOff x="2774571" y="847655"/>
            <a:chExt cx="245028" cy="108000"/>
          </a:xfrm>
        </p:grpSpPr>
        <p:sp>
          <p:nvSpPr>
            <p:cNvPr id="79" name="78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2" name="81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1513192" y="2774330"/>
            <a:ext cx="60465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Ca</a:t>
            </a:r>
          </a:p>
        </p:txBody>
      </p:sp>
      <p:grpSp>
        <p:nvGrpSpPr>
          <p:cNvPr id="83" name="82 Grupo"/>
          <p:cNvGrpSpPr/>
          <p:nvPr/>
        </p:nvGrpSpPr>
        <p:grpSpPr>
          <a:xfrm>
            <a:off x="1693004" y="2720330"/>
            <a:ext cx="245028" cy="108000"/>
            <a:chOff x="2774571" y="847655"/>
            <a:chExt cx="245028" cy="108000"/>
          </a:xfrm>
        </p:grpSpPr>
        <p:sp>
          <p:nvSpPr>
            <p:cNvPr id="84" name="83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5" name="84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86" name="85 CuadroTexto"/>
          <p:cNvSpPr txBox="1"/>
          <p:nvPr/>
        </p:nvSpPr>
        <p:spPr>
          <a:xfrm>
            <a:off x="2305752" y="274740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+</a:t>
            </a:r>
          </a:p>
        </p:txBody>
      </p:sp>
      <p:sp>
        <p:nvSpPr>
          <p:cNvPr id="87" name="86 CuadroTexto"/>
          <p:cNvSpPr txBox="1"/>
          <p:nvPr/>
        </p:nvSpPr>
        <p:spPr>
          <a:xfrm>
            <a:off x="2951475" y="2775835"/>
            <a:ext cx="37382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F</a:t>
            </a:r>
            <a:endParaRPr lang="es-AR" dirty="0"/>
          </a:p>
        </p:txBody>
      </p:sp>
      <p:grpSp>
        <p:nvGrpSpPr>
          <p:cNvPr id="20" name="19 Grupo"/>
          <p:cNvGrpSpPr/>
          <p:nvPr/>
        </p:nvGrpSpPr>
        <p:grpSpPr>
          <a:xfrm>
            <a:off x="6388445" y="2612330"/>
            <a:ext cx="1091968" cy="781105"/>
            <a:chOff x="6388445" y="2612330"/>
            <a:chExt cx="1091968" cy="781105"/>
          </a:xfrm>
        </p:grpSpPr>
        <p:grpSp>
          <p:nvGrpSpPr>
            <p:cNvPr id="91" name="90 Grupo"/>
            <p:cNvGrpSpPr/>
            <p:nvPr/>
          </p:nvGrpSpPr>
          <p:grpSpPr>
            <a:xfrm>
              <a:off x="6388445" y="2966765"/>
              <a:ext cx="245028" cy="108000"/>
              <a:chOff x="2774571" y="847655"/>
              <a:chExt cx="245028" cy="108000"/>
            </a:xfrm>
          </p:grpSpPr>
          <p:sp>
            <p:nvSpPr>
              <p:cNvPr id="92" name="91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93" name="92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94" name="93 Grupo"/>
            <p:cNvGrpSpPr/>
            <p:nvPr/>
          </p:nvGrpSpPr>
          <p:grpSpPr>
            <a:xfrm>
              <a:off x="7235385" y="2972927"/>
              <a:ext cx="245028" cy="108000"/>
              <a:chOff x="2774571" y="847655"/>
              <a:chExt cx="245028" cy="108000"/>
            </a:xfrm>
          </p:grpSpPr>
          <p:sp>
            <p:nvSpPr>
              <p:cNvPr id="95" name="94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96" name="95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97" name="96 Grupo"/>
            <p:cNvGrpSpPr/>
            <p:nvPr/>
          </p:nvGrpSpPr>
          <p:grpSpPr>
            <a:xfrm>
              <a:off x="6816791" y="3285435"/>
              <a:ext cx="245028" cy="108000"/>
              <a:chOff x="2774571" y="847655"/>
              <a:chExt cx="245028" cy="108000"/>
            </a:xfrm>
          </p:grpSpPr>
          <p:sp>
            <p:nvSpPr>
              <p:cNvPr id="98" name="97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4" name="103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05" name="104 Grupo"/>
            <p:cNvGrpSpPr/>
            <p:nvPr/>
          </p:nvGrpSpPr>
          <p:grpSpPr>
            <a:xfrm>
              <a:off x="6816791" y="2612330"/>
              <a:ext cx="245028" cy="108000"/>
              <a:chOff x="2774571" y="847655"/>
              <a:chExt cx="245028" cy="108000"/>
            </a:xfrm>
          </p:grpSpPr>
          <p:sp>
            <p:nvSpPr>
              <p:cNvPr id="106" name="105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7" name="106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  <p:grpSp>
        <p:nvGrpSpPr>
          <p:cNvPr id="108" name="107 Grupo"/>
          <p:cNvGrpSpPr/>
          <p:nvPr/>
        </p:nvGrpSpPr>
        <p:grpSpPr>
          <a:xfrm>
            <a:off x="3002679" y="3332178"/>
            <a:ext cx="245028" cy="108000"/>
            <a:chOff x="2774571" y="847655"/>
            <a:chExt cx="245028" cy="108000"/>
          </a:xfrm>
        </p:grpSpPr>
        <p:sp>
          <p:nvSpPr>
            <p:cNvPr id="109" name="108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0" name="109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11" name="110 Grupo"/>
          <p:cNvGrpSpPr/>
          <p:nvPr/>
        </p:nvGrpSpPr>
        <p:grpSpPr>
          <a:xfrm>
            <a:off x="3360621" y="2985790"/>
            <a:ext cx="245028" cy="108000"/>
            <a:chOff x="2774571" y="847655"/>
            <a:chExt cx="245028" cy="108000"/>
          </a:xfrm>
        </p:grpSpPr>
        <p:sp>
          <p:nvSpPr>
            <p:cNvPr id="112" name="111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3" name="112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14" name="113 Grupo"/>
          <p:cNvGrpSpPr/>
          <p:nvPr/>
        </p:nvGrpSpPr>
        <p:grpSpPr>
          <a:xfrm>
            <a:off x="3040157" y="2720330"/>
            <a:ext cx="245028" cy="108000"/>
            <a:chOff x="2774571" y="847655"/>
            <a:chExt cx="245028" cy="108000"/>
          </a:xfrm>
        </p:grpSpPr>
        <p:sp>
          <p:nvSpPr>
            <p:cNvPr id="115" name="114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6" name="115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cxnSp>
        <p:nvCxnSpPr>
          <p:cNvPr id="117" name="116 Conector recto de flecha"/>
          <p:cNvCxnSpPr/>
          <p:nvPr/>
        </p:nvCxnSpPr>
        <p:spPr>
          <a:xfrm>
            <a:off x="3865192" y="3077727"/>
            <a:ext cx="68531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117 CuadroTexto"/>
          <p:cNvSpPr txBox="1"/>
          <p:nvPr/>
        </p:nvSpPr>
        <p:spPr>
          <a:xfrm>
            <a:off x="4850641" y="2808660"/>
            <a:ext cx="60465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Ca</a:t>
            </a:r>
          </a:p>
        </p:txBody>
      </p:sp>
      <p:sp>
        <p:nvSpPr>
          <p:cNvPr id="119" name="118 CuadroTexto"/>
          <p:cNvSpPr txBox="1"/>
          <p:nvPr/>
        </p:nvSpPr>
        <p:spPr>
          <a:xfrm>
            <a:off x="5272743" y="2577827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sz="2400" dirty="0" smtClean="0"/>
              <a:t>2+</a:t>
            </a:r>
            <a:endParaRPr lang="es-AR" sz="2400" dirty="0"/>
          </a:p>
        </p:txBody>
      </p:sp>
      <p:sp>
        <p:nvSpPr>
          <p:cNvPr id="120" name="119 CuadroTexto"/>
          <p:cNvSpPr txBox="1"/>
          <p:nvPr/>
        </p:nvSpPr>
        <p:spPr>
          <a:xfrm>
            <a:off x="6791881" y="2747104"/>
            <a:ext cx="37382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F</a:t>
            </a:r>
            <a:endParaRPr lang="es-AR" dirty="0"/>
          </a:p>
        </p:txBody>
      </p:sp>
      <p:grpSp>
        <p:nvGrpSpPr>
          <p:cNvPr id="121" name="69 Grupo"/>
          <p:cNvGrpSpPr>
            <a:grpSpLocks noChangeAspect="1"/>
          </p:cNvGrpSpPr>
          <p:nvPr/>
        </p:nvGrpSpPr>
        <p:grpSpPr bwMode="auto">
          <a:xfrm>
            <a:off x="6331080" y="2507890"/>
            <a:ext cx="1468209" cy="1117653"/>
            <a:chOff x="4816321" y="-5605991"/>
            <a:chExt cx="2635444" cy="2160825"/>
          </a:xfrm>
        </p:grpSpPr>
        <p:cxnSp>
          <p:nvCxnSpPr>
            <p:cNvPr id="122" name="48 Conector recto"/>
            <p:cNvCxnSpPr/>
            <p:nvPr/>
          </p:nvCxnSpPr>
          <p:spPr>
            <a:xfrm>
              <a:off x="7293390" y="-5568321"/>
              <a:ext cx="1583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66 Abrir corchete"/>
            <p:cNvSpPr/>
            <p:nvPr/>
          </p:nvSpPr>
          <p:spPr>
            <a:xfrm>
              <a:off x="4816321" y="-5605991"/>
              <a:ext cx="360364" cy="2160825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24" name="67 Cerrar corchete"/>
            <p:cNvSpPr/>
            <p:nvPr/>
          </p:nvSpPr>
          <p:spPr>
            <a:xfrm>
              <a:off x="6686760" y="-5605991"/>
              <a:ext cx="360364" cy="2160825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5766789" y="2808660"/>
            <a:ext cx="414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s-A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124 CuadroTexto"/>
          <p:cNvSpPr txBox="1"/>
          <p:nvPr/>
        </p:nvSpPr>
        <p:spPr>
          <a:xfrm>
            <a:off x="1635705" y="4915188"/>
            <a:ext cx="4090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K</a:t>
            </a: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5" y="2993325"/>
            <a:ext cx="114294" cy="11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78" y="4915188"/>
            <a:ext cx="136518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126 CuadroTexto"/>
          <p:cNvSpPr txBox="1"/>
          <p:nvPr/>
        </p:nvSpPr>
        <p:spPr>
          <a:xfrm>
            <a:off x="2348277" y="491518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+</a:t>
            </a:r>
          </a:p>
        </p:txBody>
      </p:sp>
      <p:sp>
        <p:nvSpPr>
          <p:cNvPr id="128" name="127 CuadroTexto"/>
          <p:cNvSpPr txBox="1"/>
          <p:nvPr/>
        </p:nvSpPr>
        <p:spPr>
          <a:xfrm>
            <a:off x="3045425" y="4915186"/>
            <a:ext cx="3786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S</a:t>
            </a:r>
          </a:p>
        </p:txBody>
      </p:sp>
      <p:grpSp>
        <p:nvGrpSpPr>
          <p:cNvPr id="129" name="128 Grupo"/>
          <p:cNvGrpSpPr/>
          <p:nvPr/>
        </p:nvGrpSpPr>
        <p:grpSpPr>
          <a:xfrm>
            <a:off x="3155079" y="5504312"/>
            <a:ext cx="245028" cy="108000"/>
            <a:chOff x="2774571" y="847655"/>
            <a:chExt cx="245028" cy="108000"/>
          </a:xfrm>
        </p:grpSpPr>
        <p:sp>
          <p:nvSpPr>
            <p:cNvPr id="130" name="129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32" name="131 Grupo"/>
          <p:cNvGrpSpPr/>
          <p:nvPr/>
        </p:nvGrpSpPr>
        <p:grpSpPr>
          <a:xfrm>
            <a:off x="3483135" y="5153575"/>
            <a:ext cx="245028" cy="108000"/>
            <a:chOff x="2774571" y="847655"/>
            <a:chExt cx="245028" cy="108000"/>
          </a:xfrm>
        </p:grpSpPr>
        <p:sp>
          <p:nvSpPr>
            <p:cNvPr id="133" name="132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4" name="133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35" name="134 Grupo"/>
          <p:cNvGrpSpPr/>
          <p:nvPr/>
        </p:nvGrpSpPr>
        <p:grpSpPr>
          <a:xfrm>
            <a:off x="3112226" y="4807188"/>
            <a:ext cx="245028" cy="108000"/>
            <a:chOff x="2774571" y="847655"/>
            <a:chExt cx="245028" cy="108000"/>
          </a:xfrm>
        </p:grpSpPr>
        <p:sp>
          <p:nvSpPr>
            <p:cNvPr id="136" name="135 Elipse"/>
            <p:cNvSpPr/>
            <p:nvPr/>
          </p:nvSpPr>
          <p:spPr>
            <a:xfrm>
              <a:off x="2911599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7" name="136 Elipse"/>
            <p:cNvSpPr/>
            <p:nvPr/>
          </p:nvSpPr>
          <p:spPr>
            <a:xfrm>
              <a:off x="2774571" y="84765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cxnSp>
        <p:nvCxnSpPr>
          <p:cNvPr id="138" name="137 Conector recto de flecha"/>
          <p:cNvCxnSpPr/>
          <p:nvPr/>
        </p:nvCxnSpPr>
        <p:spPr>
          <a:xfrm>
            <a:off x="4053057" y="5216826"/>
            <a:ext cx="68531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138 CuadroTexto"/>
          <p:cNvSpPr txBox="1"/>
          <p:nvPr/>
        </p:nvSpPr>
        <p:spPr>
          <a:xfrm>
            <a:off x="5203843" y="4919537"/>
            <a:ext cx="4090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K</a:t>
            </a:r>
          </a:p>
        </p:txBody>
      </p:sp>
      <p:sp>
        <p:nvSpPr>
          <p:cNvPr id="140" name="139 CuadroTexto"/>
          <p:cNvSpPr txBox="1"/>
          <p:nvPr/>
        </p:nvSpPr>
        <p:spPr>
          <a:xfrm>
            <a:off x="5519766" y="480718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sz="2400" dirty="0"/>
              <a:t>+</a:t>
            </a:r>
          </a:p>
        </p:txBody>
      </p:sp>
      <p:sp>
        <p:nvSpPr>
          <p:cNvPr id="141" name="140 CuadroTexto"/>
          <p:cNvSpPr txBox="1"/>
          <p:nvPr/>
        </p:nvSpPr>
        <p:spPr>
          <a:xfrm>
            <a:off x="4850641" y="4939059"/>
            <a:ext cx="414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s-A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141 CuadroTexto"/>
          <p:cNvSpPr txBox="1"/>
          <p:nvPr/>
        </p:nvSpPr>
        <p:spPr>
          <a:xfrm>
            <a:off x="6492161" y="4915185"/>
            <a:ext cx="3786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S</a:t>
            </a:r>
          </a:p>
        </p:txBody>
      </p:sp>
      <p:grpSp>
        <p:nvGrpSpPr>
          <p:cNvPr id="143" name="142 Grupo"/>
          <p:cNvGrpSpPr/>
          <p:nvPr/>
        </p:nvGrpSpPr>
        <p:grpSpPr>
          <a:xfrm>
            <a:off x="6143417" y="4801937"/>
            <a:ext cx="1091968" cy="781105"/>
            <a:chOff x="6388445" y="2612330"/>
            <a:chExt cx="1091968" cy="781105"/>
          </a:xfrm>
        </p:grpSpPr>
        <p:grpSp>
          <p:nvGrpSpPr>
            <p:cNvPr id="144" name="143 Grupo"/>
            <p:cNvGrpSpPr/>
            <p:nvPr/>
          </p:nvGrpSpPr>
          <p:grpSpPr>
            <a:xfrm>
              <a:off x="6388445" y="2966765"/>
              <a:ext cx="245028" cy="108000"/>
              <a:chOff x="2774571" y="847655"/>
              <a:chExt cx="245028" cy="108000"/>
            </a:xfrm>
          </p:grpSpPr>
          <p:sp>
            <p:nvSpPr>
              <p:cNvPr id="154" name="153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55" name="154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45" name="144 Grupo"/>
            <p:cNvGrpSpPr/>
            <p:nvPr/>
          </p:nvGrpSpPr>
          <p:grpSpPr>
            <a:xfrm>
              <a:off x="7235385" y="2972927"/>
              <a:ext cx="245028" cy="108000"/>
              <a:chOff x="2774571" y="847655"/>
              <a:chExt cx="245028" cy="108000"/>
            </a:xfrm>
          </p:grpSpPr>
          <p:sp>
            <p:nvSpPr>
              <p:cNvPr id="152" name="151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53" name="152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46" name="145 Grupo"/>
            <p:cNvGrpSpPr/>
            <p:nvPr/>
          </p:nvGrpSpPr>
          <p:grpSpPr>
            <a:xfrm>
              <a:off x="6816791" y="3285435"/>
              <a:ext cx="245028" cy="108000"/>
              <a:chOff x="2774571" y="847655"/>
              <a:chExt cx="245028" cy="108000"/>
            </a:xfrm>
          </p:grpSpPr>
          <p:sp>
            <p:nvSpPr>
              <p:cNvPr id="150" name="149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51" name="150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47" name="146 Grupo"/>
            <p:cNvGrpSpPr/>
            <p:nvPr/>
          </p:nvGrpSpPr>
          <p:grpSpPr>
            <a:xfrm>
              <a:off x="6816791" y="2612330"/>
              <a:ext cx="245028" cy="108000"/>
              <a:chOff x="2774571" y="847655"/>
              <a:chExt cx="245028" cy="108000"/>
            </a:xfrm>
          </p:grpSpPr>
          <p:sp>
            <p:nvSpPr>
              <p:cNvPr id="148" name="147 Elipse"/>
              <p:cNvSpPr/>
              <p:nvPr/>
            </p:nvSpPr>
            <p:spPr>
              <a:xfrm>
                <a:off x="2911599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49" name="148 Elipse"/>
              <p:cNvSpPr/>
              <p:nvPr/>
            </p:nvSpPr>
            <p:spPr>
              <a:xfrm>
                <a:off x="2774571" y="84765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  <p:grpSp>
        <p:nvGrpSpPr>
          <p:cNvPr id="22" name="21 Grupo"/>
          <p:cNvGrpSpPr/>
          <p:nvPr/>
        </p:nvGrpSpPr>
        <p:grpSpPr>
          <a:xfrm>
            <a:off x="6078300" y="4601029"/>
            <a:ext cx="1685919" cy="1222169"/>
            <a:chOff x="6078300" y="4601029"/>
            <a:chExt cx="1685919" cy="1222169"/>
          </a:xfrm>
        </p:grpSpPr>
        <p:cxnSp>
          <p:nvCxnSpPr>
            <p:cNvPr id="157" name="48 Conector recto"/>
            <p:cNvCxnSpPr/>
            <p:nvPr/>
          </p:nvCxnSpPr>
          <p:spPr bwMode="auto">
            <a:xfrm>
              <a:off x="7675988" y="4783085"/>
              <a:ext cx="8823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66 Abrir corchete"/>
            <p:cNvSpPr/>
            <p:nvPr/>
          </p:nvSpPr>
          <p:spPr bwMode="auto">
            <a:xfrm>
              <a:off x="6078300" y="4705545"/>
              <a:ext cx="200759" cy="1117653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59" name="67 Cerrar corchete"/>
            <p:cNvSpPr/>
            <p:nvPr/>
          </p:nvSpPr>
          <p:spPr bwMode="auto">
            <a:xfrm>
              <a:off x="7120324" y="4705545"/>
              <a:ext cx="200759" cy="1117653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7402014" y="4601029"/>
              <a:ext cx="171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2</a:t>
              </a:r>
              <a:endParaRPr lang="es-AR" b="1" dirty="0"/>
            </a:p>
          </p:txBody>
        </p:sp>
      </p:grp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97263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177695"/>
    </mc:Choice>
    <mc:Fallback xmlns="">
      <p:transition advTm="17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" grpId="0" animBg="1"/>
      <p:bldP spid="6" grpId="0"/>
      <p:bldP spid="7" grpId="0"/>
      <p:bldP spid="62" grpId="0"/>
      <p:bldP spid="63" grpId="0"/>
      <p:bldP spid="12" grpId="0"/>
      <p:bldP spid="64" grpId="0"/>
      <p:bldP spid="67" grpId="0" animBg="1"/>
      <p:bldP spid="18" grpId="0"/>
      <p:bldP spid="86" grpId="0"/>
      <p:bldP spid="87" grpId="0"/>
      <p:bldP spid="118" grpId="0"/>
      <p:bldP spid="119" grpId="0"/>
      <p:bldP spid="120" grpId="0"/>
      <p:bldP spid="19" grpId="0"/>
      <p:bldP spid="125" grpId="0"/>
      <p:bldP spid="127" grpId="0"/>
      <p:bldP spid="128" grpId="0"/>
      <p:bldP spid="139" grpId="0"/>
      <p:bldP spid="140" grpId="0"/>
      <p:bldP spid="141" grpId="0"/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539552" y="44624"/>
            <a:ext cx="8064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latin typeface="Calibri" pitchFamily="34" charset="0"/>
              </a:rPr>
              <a:t>ENLACE </a:t>
            </a:r>
            <a:r>
              <a:rPr lang="es-ES_tradnl" sz="4000" b="1" dirty="0" smtClean="0">
                <a:latin typeface="Calibri" pitchFamily="34" charset="0"/>
              </a:rPr>
              <a:t>COVALENTE</a:t>
            </a:r>
            <a:r>
              <a:rPr lang="es-ES_tradnl" sz="4000" dirty="0" smtClean="0">
                <a:latin typeface="Calibri" pitchFamily="34" charset="0"/>
              </a:rPr>
              <a:t> </a:t>
            </a:r>
            <a:endParaRPr lang="es-AR" sz="4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233715" y="740794"/>
            <a:ext cx="7620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AR" sz="2000" dirty="0" smtClean="0">
                <a:latin typeface="Calibri" panose="020F0502020204030204" pitchFamily="34" charset="0"/>
              </a:rPr>
              <a:t>Cuando se forma un enlace covalente, los átomos comparten los electrones hasta alcanzar la configuración del gas noble más próximo. </a:t>
            </a:r>
          </a:p>
          <a:p>
            <a:pPr algn="just">
              <a:spcAft>
                <a:spcPts val="600"/>
              </a:spcAft>
            </a:pPr>
            <a:r>
              <a:rPr lang="es-AR" sz="2000" b="1" dirty="0" smtClean="0">
                <a:latin typeface="Calibri" panose="020F0502020204030204" pitchFamily="34" charset="0"/>
              </a:rPr>
              <a:t>Lewis </a:t>
            </a:r>
            <a:r>
              <a:rPr lang="es-AR" sz="2000" dirty="0" smtClean="0">
                <a:latin typeface="Calibri" panose="020F0502020204030204" pitchFamily="34" charset="0"/>
              </a:rPr>
              <a:t>en 1916 llamó a esto la </a:t>
            </a:r>
            <a:r>
              <a:rPr lang="es-AR" sz="2000" b="1" dirty="0" smtClean="0">
                <a:latin typeface="Calibri" panose="020F0502020204030204" pitchFamily="34" charset="0"/>
              </a:rPr>
              <a:t>Regla del Octeto</a:t>
            </a:r>
            <a:r>
              <a:rPr lang="es-AR" sz="2000" dirty="0" smtClean="0"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454226" y="3618888"/>
            <a:ext cx="759328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S" sz="2000" dirty="0" smtClean="0">
                <a:latin typeface="Calibri" pitchFamily="34" charset="0"/>
              </a:rPr>
              <a:t>Los </a:t>
            </a:r>
            <a:r>
              <a:rPr lang="es-ES" sz="2000" i="1" dirty="0">
                <a:solidFill>
                  <a:srgbClr val="CC0000"/>
                </a:solidFill>
                <a:latin typeface="Calibri" pitchFamily="34" charset="0"/>
              </a:rPr>
              <a:t>gases nobles</a:t>
            </a:r>
            <a:r>
              <a:rPr lang="es-ES" sz="2000" dirty="0">
                <a:latin typeface="Calibri" pitchFamily="34" charset="0"/>
              </a:rPr>
              <a:t> presentan gran estabilidad química y existen como moléculas </a:t>
            </a:r>
            <a:r>
              <a:rPr lang="es-ES" sz="2000" dirty="0" smtClean="0">
                <a:latin typeface="Calibri" pitchFamily="34" charset="0"/>
              </a:rPr>
              <a:t>monoatómicas</a:t>
            </a:r>
            <a:r>
              <a:rPr lang="es-ES" sz="2000" dirty="0">
                <a:latin typeface="Calibri" pitchFamily="34" charset="0"/>
              </a:rPr>
              <a:t>. </a:t>
            </a:r>
          </a:p>
        </p:txBody>
      </p:sp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71775"/>
              </p:ext>
            </p:extLst>
          </p:nvPr>
        </p:nvGraphicFramePr>
        <p:xfrm>
          <a:off x="2998182" y="4419107"/>
          <a:ext cx="3923928" cy="2300337"/>
        </p:xfrm>
        <a:graphic>
          <a:graphicData uri="http://schemas.openxmlformats.org/drawingml/2006/table">
            <a:tbl>
              <a:tblPr/>
              <a:tblGrid>
                <a:gridCol w="832066"/>
                <a:gridCol w="1395513"/>
                <a:gridCol w="1696349"/>
              </a:tblGrid>
              <a:tr h="471537">
                <a:tc>
                  <a:txBody>
                    <a:bodyPr/>
                    <a:lstStyle/>
                    <a:p>
                      <a:pPr algn="ctr"/>
                      <a:r>
                        <a:rPr lang="es-AR" sz="1400" b="1" u="none" strike="noStrike" dirty="0">
                          <a:solidFill>
                            <a:srgbClr val="0B0080"/>
                          </a:solidFill>
                          <a:latin typeface="Calibri" pitchFamily="34" charset="0"/>
                          <a:hlinkClick r:id="rId5" tooltip="Número atómico"/>
                        </a:rPr>
                        <a:t>Z</a:t>
                      </a:r>
                      <a:endParaRPr lang="es-AR" sz="1400" b="1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u="none" strike="noStrike" dirty="0">
                          <a:solidFill>
                            <a:srgbClr val="0B0080"/>
                          </a:solidFill>
                          <a:latin typeface="Calibri" pitchFamily="34" charset="0"/>
                          <a:hlinkClick r:id="rId6" tooltip="Elemento químico"/>
                        </a:rPr>
                        <a:t>Elemento</a:t>
                      </a:r>
                      <a:endParaRPr lang="es-AR" sz="1400" b="1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u="none" strike="noStrike" dirty="0">
                          <a:solidFill>
                            <a:srgbClr val="0B0080"/>
                          </a:solidFill>
                          <a:latin typeface="Calibri" pitchFamily="34" charset="0"/>
                          <a:hlinkClick r:id="rId7" tooltip="Capa de electrones"/>
                        </a:rPr>
                        <a:t>Electrones por capa</a:t>
                      </a:r>
                      <a:endParaRPr lang="es-AR" sz="1400" b="1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69450"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 smtClean="0">
                          <a:latin typeface="Calibri" pitchFamily="34" charset="0"/>
                        </a:rPr>
                        <a:t>Helio</a:t>
                      </a:r>
                      <a:endParaRPr lang="es-AR" sz="1400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9450"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10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 smtClean="0">
                          <a:latin typeface="Calibri" pitchFamily="34" charset="0"/>
                        </a:rPr>
                        <a:t>Neón</a:t>
                      </a:r>
                      <a:endParaRPr lang="es-AR" sz="1400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2, </a:t>
                      </a:r>
                      <a:r>
                        <a:rPr lang="es-AR" sz="140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9450">
                <a:tc>
                  <a:txBody>
                    <a:bodyPr/>
                    <a:lstStyle/>
                    <a:p>
                      <a:r>
                        <a:rPr lang="es-AR" sz="1400">
                          <a:latin typeface="Calibri" pitchFamily="34" charset="0"/>
                        </a:rPr>
                        <a:t>18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 smtClean="0">
                          <a:latin typeface="Calibri" pitchFamily="34" charset="0"/>
                        </a:rPr>
                        <a:t>Argón</a:t>
                      </a:r>
                      <a:endParaRPr lang="es-AR" sz="1400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2, 8, </a:t>
                      </a:r>
                      <a:r>
                        <a:rPr lang="es-AR" sz="140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9450">
                <a:tc>
                  <a:txBody>
                    <a:bodyPr/>
                    <a:lstStyle/>
                    <a:p>
                      <a:r>
                        <a:rPr lang="es-AR" sz="1400">
                          <a:latin typeface="Calibri" pitchFamily="34" charset="0"/>
                        </a:rPr>
                        <a:t>36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 smtClean="0">
                          <a:latin typeface="Calibri" pitchFamily="34" charset="0"/>
                        </a:rPr>
                        <a:t>Kriptón</a:t>
                      </a:r>
                      <a:endParaRPr lang="es-AR" sz="1400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2, 8, 18, </a:t>
                      </a:r>
                      <a:r>
                        <a:rPr lang="es-AR" sz="140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9450">
                <a:tc>
                  <a:txBody>
                    <a:bodyPr/>
                    <a:lstStyle/>
                    <a:p>
                      <a:r>
                        <a:rPr lang="es-AR" sz="1400">
                          <a:latin typeface="Calibri" pitchFamily="34" charset="0"/>
                        </a:rPr>
                        <a:t>54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 smtClean="0">
                          <a:latin typeface="Calibri" pitchFamily="34" charset="0"/>
                        </a:rPr>
                        <a:t>Xenón</a:t>
                      </a:r>
                      <a:endParaRPr lang="es-AR" sz="1400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2, 8, 18, 18, </a:t>
                      </a:r>
                      <a:r>
                        <a:rPr lang="es-AR" sz="140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9450">
                <a:tc>
                  <a:txBody>
                    <a:bodyPr/>
                    <a:lstStyle/>
                    <a:p>
                      <a:r>
                        <a:rPr lang="es-AR" sz="1400">
                          <a:latin typeface="Calibri" pitchFamily="34" charset="0"/>
                        </a:rPr>
                        <a:t>86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 smtClean="0">
                          <a:latin typeface="Calibri" pitchFamily="34" charset="0"/>
                        </a:rPr>
                        <a:t>Radón</a:t>
                      </a:r>
                      <a:endParaRPr lang="es-AR" sz="1400" dirty="0">
                        <a:latin typeface="Calibri" pitchFamily="34" charset="0"/>
                      </a:endParaRP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400" dirty="0">
                          <a:latin typeface="Calibri" pitchFamily="34" charset="0"/>
                        </a:rPr>
                        <a:t>2, 8, 18, 32, 18, </a:t>
                      </a:r>
                      <a:r>
                        <a:rPr lang="es-AR" sz="140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9525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4" descr="XBD9709-0339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813" y="1952272"/>
            <a:ext cx="12255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8 CuadroTexto"/>
          <p:cNvSpPr txBox="1"/>
          <p:nvPr/>
        </p:nvSpPr>
        <p:spPr>
          <a:xfrm>
            <a:off x="2339356" y="2241201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b="1" i="1" dirty="0" smtClean="0">
                <a:solidFill>
                  <a:srgbClr val="FF0000"/>
                </a:solidFill>
                <a:latin typeface="Calibri" pitchFamily="34" charset="0"/>
              </a:rPr>
              <a:t>“En la formación de enlaces covalentes, los átomos se acercan todo lo posible a completar sus octetos compartiendo pares de electrones”</a:t>
            </a:r>
            <a:r>
              <a:rPr lang="es-AR" sz="2000" b="1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endParaRPr lang="es-AR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55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45995"/>
    </mc:Choice>
    <mc:Fallback xmlns="">
      <p:transition advTm="4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96686" y="815084"/>
            <a:ext cx="8200571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dirty="0">
                <a:latin typeface="Calibri" pitchFamily="34" charset="0"/>
              </a:rPr>
              <a:t>1- Se suman los </a:t>
            </a:r>
            <a:r>
              <a:rPr lang="es-ES" dirty="0" smtClean="0">
                <a:latin typeface="Calibri" pitchFamily="34" charset="0"/>
              </a:rPr>
              <a:t>electrones de </a:t>
            </a:r>
            <a:r>
              <a:rPr lang="es-ES" dirty="0">
                <a:latin typeface="Calibri" pitchFamily="34" charset="0"/>
              </a:rPr>
              <a:t>valencia de los átomos presentes en la molécula.</a:t>
            </a:r>
            <a:r>
              <a:rPr lang="es-ES" dirty="0" smtClean="0">
                <a:latin typeface="Calibri" pitchFamily="34" charset="0"/>
              </a:rPr>
              <a:t> </a:t>
            </a:r>
            <a:br>
              <a:rPr lang="es-ES" dirty="0" smtClean="0">
                <a:latin typeface="Calibri" pitchFamily="34" charset="0"/>
              </a:rPr>
            </a:br>
            <a:r>
              <a:rPr lang="es-ES" dirty="0" smtClean="0">
                <a:latin typeface="Calibri" pitchFamily="34" charset="0"/>
              </a:rPr>
              <a:t>En </a:t>
            </a:r>
            <a:r>
              <a:rPr lang="es-ES" dirty="0">
                <a:latin typeface="Calibri" pitchFamily="34" charset="0"/>
              </a:rPr>
              <a:t>el caso de un anión se añade un electrón por cada carga negativa </a:t>
            </a:r>
            <a:r>
              <a:rPr lang="es-ES" dirty="0" smtClean="0">
                <a:latin typeface="Calibri" pitchFamily="34" charset="0"/>
              </a:rPr>
              <a:t>y, </a:t>
            </a:r>
            <a:br>
              <a:rPr lang="es-ES" dirty="0" smtClean="0">
                <a:latin typeface="Calibri" pitchFamily="34" charset="0"/>
              </a:rPr>
            </a:br>
            <a:r>
              <a:rPr lang="es-ES" dirty="0" smtClean="0">
                <a:latin typeface="Calibri" pitchFamily="34" charset="0"/>
              </a:rPr>
              <a:t>se </a:t>
            </a:r>
            <a:r>
              <a:rPr lang="es-ES" dirty="0">
                <a:latin typeface="Calibri" pitchFamily="34" charset="0"/>
              </a:rPr>
              <a:t>restan tantos electrones como cargas positivas </a:t>
            </a:r>
            <a:r>
              <a:rPr lang="es-ES" dirty="0" smtClean="0">
                <a:latin typeface="Calibri" pitchFamily="34" charset="0"/>
              </a:rPr>
              <a:t>tenga si se trata de un catión. </a:t>
            </a:r>
          </a:p>
          <a:p>
            <a:pPr algn="just">
              <a:spcAft>
                <a:spcPts val="600"/>
              </a:spcAft>
            </a:pPr>
            <a:endParaRPr lang="es-ES" dirty="0">
              <a:latin typeface="Calibri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s-ES" dirty="0">
                <a:latin typeface="Calibri" pitchFamily="34" charset="0"/>
              </a:rPr>
              <a:t>2- Se dibuja una estructura esquemática con los símbolos  atómicos unidos mediante enlaces sencillos colocando como átomo central al elemento menos electronegativo </a:t>
            </a:r>
            <a:r>
              <a:rPr lang="es-ES" dirty="0" smtClean="0">
                <a:latin typeface="Calibri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s-ES" dirty="0">
              <a:latin typeface="Calibri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s-ES" dirty="0">
                <a:latin typeface="Calibri" pitchFamily="34" charset="0"/>
              </a:rPr>
              <a:t>3- </a:t>
            </a:r>
            <a:r>
              <a:rPr lang="es-ES" dirty="0" smtClean="0">
                <a:latin typeface="Calibri" pitchFamily="34" charset="0"/>
              </a:rPr>
              <a:t>Los electrones se disponen  de a pares alrededor del átomo central, en el caso de quedar electrones, se colocan, siempre de a pares, alrededor de los vecinos, y si aún quedaran electrones se acomodan sobre el átomo central como electrones libres.</a:t>
            </a:r>
          </a:p>
          <a:p>
            <a:pPr algn="just">
              <a:spcAft>
                <a:spcPts val="600"/>
              </a:spcAft>
            </a:pPr>
            <a:endParaRPr lang="es-ES" dirty="0">
              <a:latin typeface="Calibri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s-ES" dirty="0">
                <a:latin typeface="Calibri" pitchFamily="34" charset="0"/>
              </a:rPr>
              <a:t>4- Se distribuyen los </a:t>
            </a:r>
            <a:r>
              <a:rPr lang="es-ES" dirty="0" smtClean="0">
                <a:latin typeface="Calibri" pitchFamily="34" charset="0"/>
              </a:rPr>
              <a:t>electrones de </a:t>
            </a:r>
            <a:r>
              <a:rPr lang="es-ES" dirty="0">
                <a:latin typeface="Calibri" pitchFamily="34" charset="0"/>
              </a:rPr>
              <a:t>forma que se complete un octeto para cada </a:t>
            </a:r>
            <a:r>
              <a:rPr lang="es-ES" dirty="0" smtClean="0">
                <a:latin typeface="Calibri" pitchFamily="34" charset="0"/>
              </a:rPr>
              <a:t>átomo, si es necesario, se desplazan pares de electrones en donde no se alcance el octeto.</a:t>
            </a:r>
          </a:p>
          <a:p>
            <a:pPr algn="just">
              <a:spcAft>
                <a:spcPts val="600"/>
              </a:spcAft>
            </a:pPr>
            <a:endParaRPr lang="es-ES" dirty="0">
              <a:latin typeface="Calibri" pitchFamily="34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09558" y="206458"/>
            <a:ext cx="43303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 dirty="0" smtClean="0">
                <a:latin typeface="Calibri" pitchFamily="34" charset="0"/>
              </a:rPr>
              <a:t>ESTRUCTURAS DE LEWIS</a:t>
            </a:r>
            <a:endParaRPr lang="es-ES" sz="3200" b="1" dirty="0">
              <a:latin typeface="Calibri" pitchFamily="34" charset="0"/>
            </a:endParaRPr>
          </a:p>
        </p:txBody>
      </p:sp>
      <p:pic>
        <p:nvPicPr>
          <p:cNvPr id="5" name="Picture 14" descr="http://www.investiciencias.com/images/imagenes/enlac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9227" r="4614" b="9227"/>
          <a:stretch>
            <a:fillRect/>
          </a:stretch>
        </p:blipFill>
        <p:spPr bwMode="auto">
          <a:xfrm>
            <a:off x="1930811" y="5324011"/>
            <a:ext cx="5674163" cy="124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8332"/>
    </mc:Choice>
    <mc:Fallback xmlns="">
      <p:transition advTm="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50981" y="88021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r>
              <a:rPr lang="es-AR" baseline="-25000" dirty="0" smtClean="0"/>
              <a:t>2</a:t>
            </a:r>
            <a:endParaRPr lang="es-AR" baseline="-25000" dirty="0"/>
          </a:p>
        </p:txBody>
      </p:sp>
      <p:sp>
        <p:nvSpPr>
          <p:cNvPr id="2" name="1 CuadroTexto"/>
          <p:cNvSpPr txBox="1"/>
          <p:nvPr/>
        </p:nvSpPr>
        <p:spPr>
          <a:xfrm>
            <a:off x="2017485" y="999399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Electrones de valencia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803381" y="987938"/>
            <a:ext cx="150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+ 1 = 2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059610" y="1772846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007612" y="1736106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91" y="1955469"/>
            <a:ext cx="1333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62" y="1957118"/>
            <a:ext cx="1333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92160" y="489681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N</a:t>
            </a:r>
            <a:r>
              <a:rPr lang="es-AR" baseline="-25000" dirty="0" smtClean="0"/>
              <a:t>2</a:t>
            </a:r>
            <a:endParaRPr lang="es-AR" baseline="-250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1285748" y="275159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r>
              <a:rPr lang="es-AR" baseline="-25000" dirty="0" smtClean="0"/>
              <a:t>2</a:t>
            </a:r>
            <a:endParaRPr lang="es-AR" baseline="-25000" dirty="0"/>
          </a:p>
        </p:txBody>
      </p:sp>
      <p:sp>
        <p:nvSpPr>
          <p:cNvPr id="22" name="21 Rectángulo"/>
          <p:cNvSpPr/>
          <p:nvPr/>
        </p:nvSpPr>
        <p:spPr>
          <a:xfrm>
            <a:off x="2171496" y="2866758"/>
            <a:ext cx="857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A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(e-v):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3108564" y="2927347"/>
            <a:ext cx="159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 + 6 = 12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455" y="4345991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2490298" y="3761216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3448492" y="3778331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07" y="3638631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99" y="3983753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380" y="3968634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6" y="4342771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6" y="3691366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Elipse"/>
          <p:cNvSpPr/>
          <p:nvPr/>
        </p:nvSpPr>
        <p:spPr>
          <a:xfrm>
            <a:off x="3375691" y="4266571"/>
            <a:ext cx="823638" cy="344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20" y="3736346"/>
            <a:ext cx="19383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39" y="3968634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Rectángulo"/>
          <p:cNvSpPr/>
          <p:nvPr/>
        </p:nvSpPr>
        <p:spPr>
          <a:xfrm>
            <a:off x="2024605" y="5019924"/>
            <a:ext cx="857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A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(e-v):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2882532" y="5030420"/>
            <a:ext cx="159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 + 5 = 10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91" y="5790407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35" y="6082794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65 CuadroTexto"/>
          <p:cNvSpPr txBox="1"/>
          <p:nvPr/>
        </p:nvSpPr>
        <p:spPr>
          <a:xfrm>
            <a:off x="2391182" y="5860257"/>
            <a:ext cx="45557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N</a:t>
            </a:r>
            <a:endParaRPr lang="es-AR" baseline="-25000" dirty="0"/>
          </a:p>
        </p:txBody>
      </p:sp>
      <p:sp>
        <p:nvSpPr>
          <p:cNvPr id="67" name="66 CuadroTexto"/>
          <p:cNvSpPr txBox="1"/>
          <p:nvPr/>
        </p:nvSpPr>
        <p:spPr>
          <a:xfrm>
            <a:off x="3284945" y="5860257"/>
            <a:ext cx="45557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N</a:t>
            </a:r>
            <a:endParaRPr lang="es-AR" baseline="-25000" dirty="0"/>
          </a:p>
        </p:txBody>
      </p: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35" y="6082794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91" y="6375182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41" y="6375182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61" y="5948144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75" y="5629235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84" y="5549900"/>
            <a:ext cx="165258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5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84" y="5997357"/>
            <a:ext cx="28098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6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84" y="5715568"/>
            <a:ext cx="28098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5802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16260"/>
    </mc:Choice>
    <mc:Fallback xmlns="">
      <p:transition advTm="21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/>
      <p:bldP spid="21" grpId="0"/>
      <p:bldP spid="23" grpId="0"/>
      <p:bldP spid="24" grpId="0"/>
      <p:bldP spid="27" grpId="0"/>
      <p:bldP spid="28" grpId="0"/>
      <p:bldP spid="22" grpId="0"/>
      <p:bldP spid="31" grpId="0"/>
      <p:bldP spid="32" grpId="0"/>
      <p:bldP spid="33" grpId="0"/>
      <p:bldP spid="25" grpId="0" animBg="1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39099" y="37070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r>
              <a:rPr lang="es-AR" baseline="-25000" dirty="0" smtClean="0"/>
              <a:t>3</a:t>
            </a:r>
            <a:endParaRPr lang="es-AR" baseline="-25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740546" y="483923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Electrones de valencia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432445" y="489715"/>
            <a:ext cx="150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 x 3 = 18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21" y="133899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08829" y="1345820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621439" y="1345819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71" y="1568357"/>
            <a:ext cx="285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73703" y="1345820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89" y="155775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21" y="184415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57" y="134384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90" y="155775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57" y="180414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21" y="184415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24" y="159689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68" y="1441866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84" y="1137122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29" y="1261685"/>
            <a:ext cx="2335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7920" y="1280990"/>
            <a:ext cx="2335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56" y="1405665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94" y="1154929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83" y="1508541"/>
            <a:ext cx="592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1111230" y="2679709"/>
            <a:ext cx="79541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SO</a:t>
            </a:r>
            <a:r>
              <a:rPr lang="es-AR" baseline="-25000" dirty="0" smtClean="0"/>
              <a:t>3</a:t>
            </a:r>
            <a:endParaRPr lang="es-AR" baseline="-250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1961821" y="2741263"/>
            <a:ext cx="92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852431" y="2799713"/>
            <a:ext cx="203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 + 6 x 3 = 24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944801" y="4425949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1574727" y="4431799"/>
            <a:ext cx="3786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/>
              <a:t>S</a:t>
            </a:r>
            <a:endParaRPr lang="es-AR" baseline="-250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2183515" y="4431799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1533049" y="3820634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40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57" y="4679311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3322" y="4358936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45" y="4679311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07" y="4687549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0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20" y="4946430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1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00" y="4913092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2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6" y="4666688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63" y="3820634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6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50" y="4052756"/>
            <a:ext cx="2809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7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75" y="4225615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8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1" y="3943695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2" y="4247453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9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37" y="437682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72" y="4402137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23" y="4053313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3660775" y="3733800"/>
            <a:ext cx="2127250" cy="1470025"/>
            <a:chOff x="3660775" y="3733800"/>
            <a:chExt cx="2127250" cy="1470025"/>
          </a:xfrm>
        </p:grpSpPr>
        <p:pic>
          <p:nvPicPr>
            <p:cNvPr id="14377" name="Picture 4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775" y="3733800"/>
              <a:ext cx="2127250" cy="147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82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360" y="442322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83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110" y="4050374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8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453105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6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0212" y="4384476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6490039" y="3772859"/>
            <a:ext cx="2127250" cy="1470025"/>
            <a:chOff x="6490039" y="3772859"/>
            <a:chExt cx="2127250" cy="1470025"/>
          </a:xfrm>
        </p:grpSpPr>
        <p:pic>
          <p:nvPicPr>
            <p:cNvPr id="14378" name="Picture 4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039" y="3772859"/>
              <a:ext cx="2127250" cy="147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85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4964" y="442322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87" name="Picture 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577" y="4460676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13 Grupo"/>
          <p:cNvGrpSpPr/>
          <p:nvPr/>
        </p:nvGrpSpPr>
        <p:grpSpPr>
          <a:xfrm>
            <a:off x="6500163" y="5472692"/>
            <a:ext cx="2120900" cy="1470025"/>
            <a:chOff x="6500163" y="5472692"/>
            <a:chExt cx="2120900" cy="1470025"/>
          </a:xfrm>
        </p:grpSpPr>
        <p:pic>
          <p:nvPicPr>
            <p:cNvPr id="14388" name="Picture 5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163" y="5472692"/>
              <a:ext cx="2120900" cy="147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90" name="Picture 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702" y="614102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91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349" y="576621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92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34" y="627437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4" name="Picture 5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02" y="4603440"/>
            <a:ext cx="592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5" name="Picture 5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6232" y="5157566"/>
            <a:ext cx="592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4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5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99"/>
    </mc:Choice>
    <mc:Fallback xmlns="">
      <p:transition spd="slow" advTm="23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7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3343" y="418552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SO</a:t>
            </a:r>
            <a:r>
              <a:rPr lang="es-AR" baseline="-25000" dirty="0" smtClean="0"/>
              <a:t>4</a:t>
            </a:r>
            <a:r>
              <a:rPr lang="es-AR" baseline="50000" dirty="0" smtClean="0"/>
              <a:t>2-</a:t>
            </a:r>
            <a:endParaRPr lang="es-AR" baseline="50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069291" y="418552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Electrones de valencia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751623" y="438468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 + 6 x 4 + 2 = 32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54965" y="1879631"/>
            <a:ext cx="3786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S</a:t>
            </a:r>
            <a:endParaRPr lang="es-AR" baseline="-25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737052" y="1891330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414739" y="1217219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199712" y="1882605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413287" y="2759525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57" y="124472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70" y="187174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95" y="2108317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89" y="211704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405" y="255949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0" y="186902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0" y="234994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60" y="3230105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33" y="2349944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05" y="1753210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11" y="2040842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95" y="2909037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89" y="2909037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77" y="2032117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orchetes"/>
          <p:cNvSpPr/>
          <p:nvPr/>
        </p:nvSpPr>
        <p:spPr>
          <a:xfrm>
            <a:off x="2298976" y="1074284"/>
            <a:ext cx="2818181" cy="2557699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07" y="1395486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95" y="1395486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234742" y="1217219"/>
            <a:ext cx="63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endParaRPr lang="es-A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051064" y="3848990"/>
            <a:ext cx="95571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NO</a:t>
            </a:r>
            <a:r>
              <a:rPr lang="es-AR" baseline="-25000" dirty="0" smtClean="0"/>
              <a:t>3</a:t>
            </a:r>
            <a:r>
              <a:rPr lang="es-AR" baseline="50000" dirty="0" smtClean="0"/>
              <a:t>-</a:t>
            </a:r>
            <a:endParaRPr lang="es-AR" baseline="500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2069290" y="3910544"/>
            <a:ext cx="104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2968045" y="3972100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 + 6 x 3 + 1 = 24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90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5423" y="2968940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33" y="3443070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4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18" y="3395978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7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00" y="5343388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601235" y="4676359"/>
            <a:ext cx="2135817" cy="1368920"/>
            <a:chOff x="601235" y="4676359"/>
            <a:chExt cx="2135817" cy="1368920"/>
          </a:xfrm>
        </p:grpSpPr>
        <p:pic>
          <p:nvPicPr>
            <p:cNvPr id="15387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702" y="5539278"/>
              <a:ext cx="1333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89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35" y="5543341"/>
              <a:ext cx="1333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31" y="5902887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503" y="591192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34 CuadroTexto"/>
            <p:cNvSpPr txBox="1"/>
            <p:nvPr/>
          </p:nvSpPr>
          <p:spPr>
            <a:xfrm>
              <a:off x="1469087" y="5393829"/>
              <a:ext cx="4555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3200" b="1">
                  <a:latin typeface="Calibri" pitchFamily="34" charset="0"/>
                </a:defRPr>
              </a:lvl1pPr>
            </a:lstStyle>
            <a:p>
              <a:r>
                <a:rPr lang="es-AR" dirty="0" smtClean="0"/>
                <a:t>N</a:t>
              </a:r>
              <a:endParaRPr lang="es-AR" baseline="-25000" dirty="0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2218688" y="5393829"/>
              <a:ext cx="4619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3200" b="1">
                  <a:latin typeface="Calibri" pitchFamily="34" charset="0"/>
                </a:defRPr>
              </a:lvl1pPr>
            </a:lstStyle>
            <a:p>
              <a:r>
                <a:rPr lang="es-AR" dirty="0" smtClean="0"/>
                <a:t>O</a:t>
              </a:r>
              <a:endParaRPr lang="es-AR" baseline="-25000" dirty="0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1488472" y="4743034"/>
              <a:ext cx="4619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3200" b="1">
                  <a:latin typeface="Calibri" pitchFamily="34" charset="0"/>
                </a:defRPr>
              </a:lvl1pPr>
            </a:lstStyle>
            <a:p>
              <a:r>
                <a:rPr lang="es-AR" dirty="0" smtClean="0"/>
                <a:t>O</a:t>
              </a:r>
              <a:endParaRPr lang="es-AR" baseline="-25000" dirty="0"/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667910" y="5393829"/>
              <a:ext cx="4619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3200" b="1">
                  <a:latin typeface="Calibri" pitchFamily="34" charset="0"/>
                </a:defRPr>
              </a:lvl1pPr>
            </a:lstStyle>
            <a:p>
              <a:r>
                <a:rPr lang="es-AR" dirty="0" smtClean="0"/>
                <a:t>O</a:t>
              </a:r>
              <a:endParaRPr lang="es-AR" baseline="-25000" dirty="0"/>
            </a:p>
          </p:txBody>
        </p:sp>
        <p:pic>
          <p:nvPicPr>
            <p:cNvPr id="15381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650" y="4676359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83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46" y="5635356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84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399" y="5619541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85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240" y="5250954"/>
              <a:ext cx="111546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88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788" y="4892546"/>
              <a:ext cx="1333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93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310" y="5380697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98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077" y="4905949"/>
              <a:ext cx="1333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43" y="412281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18" y="358489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15" y="413186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64 CuadroTexto"/>
          <p:cNvSpPr txBox="1"/>
          <p:nvPr/>
        </p:nvSpPr>
        <p:spPr>
          <a:xfrm>
            <a:off x="7055999" y="3613761"/>
            <a:ext cx="45557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N</a:t>
            </a:r>
            <a:endParaRPr lang="es-AR" baseline="-25000" dirty="0"/>
          </a:p>
        </p:txBody>
      </p:sp>
      <p:sp>
        <p:nvSpPr>
          <p:cNvPr id="66" name="65 CuadroTexto"/>
          <p:cNvSpPr txBox="1"/>
          <p:nvPr/>
        </p:nvSpPr>
        <p:spPr>
          <a:xfrm>
            <a:off x="7805600" y="3613761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67" name="66 CuadroTexto"/>
          <p:cNvSpPr txBox="1"/>
          <p:nvPr/>
        </p:nvSpPr>
        <p:spPr>
          <a:xfrm>
            <a:off x="7075384" y="2962966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68" name="67 CuadroTexto"/>
          <p:cNvSpPr txBox="1"/>
          <p:nvPr/>
        </p:nvSpPr>
        <p:spPr>
          <a:xfrm>
            <a:off x="6254822" y="3613761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6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62" y="2896291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58" y="385528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11" y="3839473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48" y="3470886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41" y="3779088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00" y="3112478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22" y="360062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9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19" y="3735109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0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112" y="3112478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27" y="5552296"/>
            <a:ext cx="592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90" y="5513251"/>
            <a:ext cx="592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79 Corchetes"/>
          <p:cNvSpPr/>
          <p:nvPr/>
        </p:nvSpPr>
        <p:spPr>
          <a:xfrm>
            <a:off x="558105" y="4365272"/>
            <a:ext cx="2280128" cy="2426041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1" name="80 Corchetes"/>
          <p:cNvSpPr/>
          <p:nvPr/>
        </p:nvSpPr>
        <p:spPr>
          <a:xfrm>
            <a:off x="3636651" y="4535722"/>
            <a:ext cx="2207019" cy="2167637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2" name="81 Corchetes"/>
          <p:cNvSpPr/>
          <p:nvPr/>
        </p:nvSpPr>
        <p:spPr>
          <a:xfrm>
            <a:off x="6551691" y="4481879"/>
            <a:ext cx="2207019" cy="2146071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3" name="82 CuadroTexto"/>
          <p:cNvSpPr txBox="1"/>
          <p:nvPr/>
        </p:nvSpPr>
        <p:spPr>
          <a:xfrm>
            <a:off x="8758710" y="4414749"/>
            <a:ext cx="63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s-A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83 CuadroTexto"/>
          <p:cNvSpPr txBox="1"/>
          <p:nvPr/>
        </p:nvSpPr>
        <p:spPr>
          <a:xfrm>
            <a:off x="5817808" y="4528221"/>
            <a:ext cx="63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s-A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84 CuadroTexto"/>
          <p:cNvSpPr txBox="1"/>
          <p:nvPr/>
        </p:nvSpPr>
        <p:spPr>
          <a:xfrm>
            <a:off x="2792840" y="4528221"/>
            <a:ext cx="63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s-A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9" y="545187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3578904" y="4845396"/>
            <a:ext cx="2322513" cy="1511300"/>
            <a:chOff x="6521089" y="1180053"/>
            <a:chExt cx="2322513" cy="1511300"/>
          </a:xfrm>
        </p:grpSpPr>
        <p:pic>
          <p:nvPicPr>
            <p:cNvPr id="15391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089" y="1180053"/>
              <a:ext cx="2322513" cy="1511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280" y="2029143"/>
              <a:ext cx="1333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82" y="566387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16 Grupo"/>
          <p:cNvGrpSpPr/>
          <p:nvPr/>
        </p:nvGrpSpPr>
        <p:grpSpPr>
          <a:xfrm>
            <a:off x="6549967" y="4762904"/>
            <a:ext cx="2322513" cy="1511300"/>
            <a:chOff x="6505356" y="886277"/>
            <a:chExt cx="2322513" cy="1511300"/>
          </a:xfrm>
        </p:grpSpPr>
        <p:pic>
          <p:nvPicPr>
            <p:cNvPr id="15396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356" y="886277"/>
              <a:ext cx="2322513" cy="1511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753" y="1822567"/>
              <a:ext cx="1333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17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7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35"/>
    </mc:Choice>
    <mc:Fallback xmlns="">
      <p:transition spd="slow" advTm="25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32" grpId="0"/>
      <p:bldP spid="33" grpId="0"/>
      <p:bldP spid="34" grpId="0"/>
      <p:bldP spid="65" grpId="0"/>
      <p:bldP spid="66" grpId="0"/>
      <p:bldP spid="67" grpId="0"/>
      <p:bldP spid="68" grpId="0"/>
      <p:bldP spid="80" grpId="0" animBg="1"/>
      <p:bldP spid="81" grpId="0" animBg="1"/>
      <p:bldP spid="82" grpId="0" animBg="1"/>
      <p:bldP spid="83" grpId="0"/>
      <p:bldP spid="84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97298" y="187718"/>
            <a:ext cx="86113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r>
              <a:rPr lang="es-AR" baseline="-25000" dirty="0" smtClean="0"/>
              <a:t>2</a:t>
            </a:r>
            <a:r>
              <a:rPr lang="es-AR" dirty="0" smtClean="0"/>
              <a:t>O</a:t>
            </a:r>
            <a:endParaRPr lang="es-AR" baseline="50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658431" y="299228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Electrones de valencia 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7940" y="299227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1+ 1 + 6 = 8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86039" y="1021795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869165" y="998290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197633" y="1021795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57" y="103757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10" y="1247507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01" y="1247507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57" y="151639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19549" y="2008347"/>
            <a:ext cx="102575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NH</a:t>
            </a:r>
            <a:r>
              <a:rPr lang="es-AR" baseline="-25000" dirty="0" smtClean="0"/>
              <a:t>3</a:t>
            </a:r>
            <a:endParaRPr lang="es-AR" baseline="50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708952" y="2136576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652952" y="2149088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 + 3 x </a:t>
            </a:r>
            <a:r>
              <a:rPr lang="es-AR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00211" y="4110785"/>
            <a:ext cx="102575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SO</a:t>
            </a:r>
            <a:r>
              <a:rPr lang="es-AR" baseline="-25000" dirty="0" smtClean="0"/>
              <a:t>2</a:t>
            </a:r>
            <a:endParaRPr lang="es-AR" baseline="500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528366" y="4160871"/>
            <a:ext cx="46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(e-v):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267510" y="4172339"/>
            <a:ext cx="270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A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+ 6 x 2 = 18</a:t>
            </a:r>
            <a:endParaRPr lang="es-A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590100" y="2374268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22" y="2749493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036861" y="2307593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5329930" y="2912998"/>
            <a:ext cx="44435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H</a:t>
            </a:r>
            <a:endParaRPr lang="es-AR" baseline="-250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11" y="2572123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44" y="258074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94" y="2240918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87" y="4598787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85" y="3951581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90" y="4278987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59" y="436793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922" y="4134802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54" y="4355187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85 CuadroTexto"/>
          <p:cNvSpPr txBox="1"/>
          <p:nvPr/>
        </p:nvSpPr>
        <p:spPr>
          <a:xfrm>
            <a:off x="5156596" y="4129475"/>
            <a:ext cx="3786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S</a:t>
            </a:r>
            <a:endParaRPr lang="es-AR" baseline="-25000" dirty="0"/>
          </a:p>
        </p:txBody>
      </p:sp>
      <p:sp>
        <p:nvSpPr>
          <p:cNvPr id="87" name="86 CuadroTexto"/>
          <p:cNvSpPr txBox="1"/>
          <p:nvPr/>
        </p:nvSpPr>
        <p:spPr>
          <a:xfrm>
            <a:off x="4402567" y="4129476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sp>
        <p:nvSpPr>
          <p:cNvPr id="88" name="87 CuadroTexto"/>
          <p:cNvSpPr txBox="1"/>
          <p:nvPr/>
        </p:nvSpPr>
        <p:spPr>
          <a:xfrm>
            <a:off x="5845804" y="4137100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O</a:t>
            </a:r>
            <a:endParaRPr lang="es-AR" baseline="-25000" dirty="0"/>
          </a:p>
        </p:txBody>
      </p:sp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34" y="4132973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07" y="4647755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69" y="4278987"/>
            <a:ext cx="1333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6" y="4129476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84" name="16383 Grupo"/>
          <p:cNvGrpSpPr/>
          <p:nvPr/>
        </p:nvGrpSpPr>
        <p:grpSpPr>
          <a:xfrm>
            <a:off x="1255431" y="5319022"/>
            <a:ext cx="2116171" cy="670500"/>
            <a:chOff x="1255431" y="5319022"/>
            <a:chExt cx="2116171" cy="670500"/>
          </a:xfrm>
        </p:grpSpPr>
        <p:grpSp>
          <p:nvGrpSpPr>
            <p:cNvPr id="99" name="98 Grupo"/>
            <p:cNvGrpSpPr/>
            <p:nvPr/>
          </p:nvGrpSpPr>
          <p:grpSpPr>
            <a:xfrm>
              <a:off x="1255431" y="5337893"/>
              <a:ext cx="2116171" cy="651629"/>
              <a:chOff x="5475998" y="5136610"/>
              <a:chExt cx="2116171" cy="651629"/>
            </a:xfrm>
          </p:grpSpPr>
          <p:pic>
            <p:nvPicPr>
              <p:cNvPr id="101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8819" y="5286121"/>
                <a:ext cx="133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2588" y="5375066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1083" y="5362321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" name="103 CuadroTexto"/>
              <p:cNvSpPr txBox="1"/>
              <p:nvPr/>
            </p:nvSpPr>
            <p:spPr>
              <a:xfrm>
                <a:off x="5553596" y="5136610"/>
                <a:ext cx="461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O</a:t>
                </a:r>
                <a:endParaRPr lang="es-AR" baseline="-25000" dirty="0"/>
              </a:p>
            </p:txBody>
          </p:sp>
          <p:sp>
            <p:nvSpPr>
              <p:cNvPr id="105" name="104 CuadroTexto"/>
              <p:cNvSpPr txBox="1"/>
              <p:nvPr/>
            </p:nvSpPr>
            <p:spPr>
              <a:xfrm>
                <a:off x="6996833" y="5144234"/>
                <a:ext cx="461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O</a:t>
                </a:r>
                <a:endParaRPr lang="es-AR" baseline="-25000" dirty="0"/>
              </a:p>
            </p:txBody>
          </p:sp>
          <p:pic>
            <p:nvPicPr>
              <p:cNvPr id="106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4476" y="5635839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3963" y="5140107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936" y="5654889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5998" y="5286121"/>
                <a:ext cx="133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4065" y="5136610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0" name="99 CuadroTexto"/>
            <p:cNvSpPr txBox="1"/>
            <p:nvPr/>
          </p:nvSpPr>
          <p:spPr>
            <a:xfrm>
              <a:off x="2107409" y="5319022"/>
              <a:ext cx="3786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3200" b="1">
                  <a:latin typeface="Calibri" pitchFamily="34" charset="0"/>
                </a:defRPr>
              </a:lvl1pPr>
            </a:lstStyle>
            <a:p>
              <a:r>
                <a:rPr lang="es-AR" dirty="0" smtClean="0"/>
                <a:t>S</a:t>
              </a:r>
              <a:endParaRPr lang="es-AR" baseline="-25000" dirty="0"/>
            </a:p>
          </p:txBody>
        </p:sp>
      </p:grpSp>
      <p:pic>
        <p:nvPicPr>
          <p:cNvPr id="1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66" y="534139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4501968" y="5259972"/>
            <a:ext cx="2116171" cy="651629"/>
            <a:chOff x="4501968" y="5259972"/>
            <a:chExt cx="2116171" cy="651629"/>
          </a:xfrm>
        </p:grpSpPr>
        <p:pic>
          <p:nvPicPr>
            <p:cNvPr id="12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035" y="5259972"/>
              <a:ext cx="28575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24 Grupo"/>
            <p:cNvGrpSpPr/>
            <p:nvPr/>
          </p:nvGrpSpPr>
          <p:grpSpPr>
            <a:xfrm>
              <a:off x="4501968" y="5259972"/>
              <a:ext cx="2116171" cy="651629"/>
              <a:chOff x="4501968" y="5259972"/>
              <a:chExt cx="2116171" cy="651629"/>
            </a:xfrm>
          </p:grpSpPr>
          <p:pic>
            <p:nvPicPr>
              <p:cNvPr id="114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4789" y="5409483"/>
                <a:ext cx="133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8558" y="5498428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6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7053" y="5485683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7" name="116 CuadroTexto"/>
              <p:cNvSpPr txBox="1"/>
              <p:nvPr/>
            </p:nvSpPr>
            <p:spPr>
              <a:xfrm>
                <a:off x="4579566" y="5259972"/>
                <a:ext cx="461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O</a:t>
                </a:r>
                <a:endParaRPr lang="es-AR" baseline="-25000" dirty="0"/>
              </a:p>
            </p:txBody>
          </p:sp>
          <p:sp>
            <p:nvSpPr>
              <p:cNvPr id="118" name="117 CuadroTexto"/>
              <p:cNvSpPr txBox="1"/>
              <p:nvPr/>
            </p:nvSpPr>
            <p:spPr>
              <a:xfrm>
                <a:off x="6022803" y="5267596"/>
                <a:ext cx="461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O</a:t>
                </a:r>
                <a:endParaRPr lang="es-AR" baseline="-25000" dirty="0"/>
              </a:p>
            </p:txBody>
          </p:sp>
          <p:pic>
            <p:nvPicPr>
              <p:cNvPr id="119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0446" y="5759201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1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8906" y="5778251"/>
                <a:ext cx="285750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2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968" y="5409483"/>
                <a:ext cx="13335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3" name="112 CuadroTexto"/>
              <p:cNvSpPr txBox="1"/>
              <p:nvPr/>
            </p:nvSpPr>
            <p:spPr>
              <a:xfrm>
                <a:off x="5364308" y="5283961"/>
                <a:ext cx="3786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AR"/>
                </a:defPPr>
                <a:lvl1pPr>
                  <a:defRPr sz="3200" b="1">
                    <a:latin typeface="Calibri" pitchFamily="34" charset="0"/>
                  </a:defRPr>
                </a:lvl1pPr>
              </a:lstStyle>
              <a:p>
                <a:r>
                  <a:rPr lang="es-AR" dirty="0" smtClean="0"/>
                  <a:t>S</a:t>
                </a:r>
                <a:endParaRPr lang="es-AR" baseline="-25000" dirty="0"/>
              </a:p>
            </p:txBody>
          </p:sp>
        </p:grpSp>
      </p:grpSp>
      <p:pic>
        <p:nvPicPr>
          <p:cNvPr id="1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73" y="5399810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29" y="3951581"/>
            <a:ext cx="8588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5" y="5461241"/>
            <a:ext cx="5921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65 CuadroTexto"/>
          <p:cNvSpPr txBox="1"/>
          <p:nvPr/>
        </p:nvSpPr>
        <p:spPr>
          <a:xfrm>
            <a:off x="5363198" y="2254137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3200" b="1">
                <a:latin typeface="Calibri" pitchFamily="34" charset="0"/>
              </a:defRPr>
            </a:lvl1pPr>
          </a:lstStyle>
          <a:p>
            <a:r>
              <a:rPr lang="es-AR" dirty="0" smtClean="0"/>
              <a:t>N</a:t>
            </a:r>
            <a:endParaRPr lang="es-AR" baseline="-25000" dirty="0"/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46" y="5236069"/>
            <a:ext cx="2857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4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01"/>
    </mc:Choice>
    <mc:Fallback xmlns="">
      <p:transition spd="slow" advTm="22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4" grpId="0"/>
      <p:bldP spid="15" grpId="0"/>
      <p:bldP spid="16" grpId="0"/>
      <p:bldP spid="26" grpId="0"/>
      <p:bldP spid="27" grpId="0"/>
      <p:bldP spid="28" grpId="0"/>
      <p:bldP spid="19" grpId="0"/>
      <p:bldP spid="32" grpId="0"/>
      <p:bldP spid="33" grpId="0"/>
      <p:bldP spid="86" grpId="0"/>
      <p:bldP spid="87" grpId="0"/>
      <p:bldP spid="88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6|3.6|2.3|5.6|0.4|0.3|0.4|2.1|4.4|2.4|7|0.6|0.6|0.6|0.5|0.6|17.7|4.6|5.8|0.9|2.4|0.4|0.3|0.6|1.6|13.8|0.7|3.1|0.7|3.7|4.5|6.9|1.1|10.4|0.6|1.3|0.8|0.7|3|1.1|10.7|2.9|0.7|1.5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|6.7|5.2|1.6|5.6|0.6|11.2|3.3|4.4|9.4|1.1|14.7|4.4|3.3|1|0.9|0.9|15.4|9|0.9|25.3|11.5|3|8.7|2|7.3|5.2|1.6|0.9|0.9|16.1|1.3|1.5|0.9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|2.2|12.4|0.6|0.6|3.5|0.8|1.5|4|0.8|0.6|0.7|0.6|0.6|12.2|2.5|1.7|13.7|1.4|1.7|20.3|27.8|1.7|0.6|15.2|1.5|1.3|0.6|15.2|1.2|0.9|4.9|1.3|0.5|0.6|0.6|0.7|0.6|0.6|0.7|16.5|2.3|4.3|5.7|4.3|1.2|6.4|4.6|1.6|6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7|8.2|20.8|6.2|0.6|0.6|0.6|4.7|0.6|0.5|0.6|1.2|2.9|0.9|0.8|0.6|0.6|0.6|0.6|0.6|0.8|1|1.2|24.3|1.3|42.8|7.3|1.4|15.3|0.7|1|0.7|6.3|0.6|0.5|3.4|5.2|0.7|0.8|0.6|0.7|0.6|0.5|0.6|11.2|3.5|1.3|5.2|4.4|1|3.5|5.8|0.6|7.3|1.1|0.7|0.7|0.8|12.5|0.8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3|2.9|7.4|2.1|0.7|6.7|3.7|12.2|0.7|28.5|1.6|5.7|7.6|1.5|0.7|0.7|7.9|0.7|0.5|8.4|19.4|4.4|1.4|13.2|0.9|0.7|4.7|0.8|11.4|4.6|0.8|0.6|0.7|0.7|1.4|15.8|3.6|3.8|3.8|3.3|8.9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2|4.1|12.3|2.3|0.8|4.9|1.1|4.7|0.5|0.8|0.6|0.5|0.6|54.4|2.1|1.3|11.6|1.1|1.1|2.6|3.2|1.6|0.7|6.1|0.9|0.7|0.7|12|3.8|0.8|13.4|3.9|1.9|8.1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theme/themeOverride2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theme/themeOverride3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theme/themeOverride4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theme/themeOverride5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theme/themeOverride6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theme/themeOverride7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3719</TotalTime>
  <Words>508</Words>
  <Application>Microsoft Office PowerPoint</Application>
  <PresentationFormat>Presentación en pantalla (4:3)</PresentationFormat>
  <Paragraphs>168</Paragraphs>
  <Slides>10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Crop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Cecilia Medaura</dc:creator>
  <cp:lastModifiedBy>CECILIA</cp:lastModifiedBy>
  <cp:revision>211</cp:revision>
  <dcterms:created xsi:type="dcterms:W3CDTF">2018-04-19T17:31:07Z</dcterms:created>
  <dcterms:modified xsi:type="dcterms:W3CDTF">2020-10-20T20:04:30Z</dcterms:modified>
</cp:coreProperties>
</file>