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9" r:id="rId2"/>
    <p:sldId id="257" r:id="rId3"/>
    <p:sldId id="260" r:id="rId4"/>
    <p:sldId id="258" r:id="rId5"/>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E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698" y="-66"/>
      </p:cViewPr>
      <p:guideLst>
        <p:guide orient="horz" pos="1650"/>
        <p:guide pos="4071"/>
      </p:guideLst>
    </p:cSldViewPr>
  </p:slideViewPr>
  <p:notesTextViewPr>
    <p:cViewPr>
      <p:scale>
        <a:sx n="1" d="1"/>
        <a:sy n="1" d="1"/>
      </p:scale>
      <p:origin x="0" y="0"/>
    </p:cViewPr>
  </p:notesTextViewPr>
  <p:gridSpacing cx="90012" cy="90012"/>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AR"/>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E06986-9B18-4A3E-AE83-0F4260510648}" type="datetimeFigureOut">
              <a:rPr lang="es-AR" smtClean="0"/>
              <a:t>29/7/2025</a:t>
            </a:fld>
            <a:endParaRPr lang="es-AR"/>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AR"/>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AR"/>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C84FE9A-5E97-49FC-BCDE-B7F101CFEC2F}" type="slidenum">
              <a:rPr lang="es-AR" smtClean="0"/>
              <a:t>‹Nº›</a:t>
            </a:fld>
            <a:endParaRPr lang="es-AR"/>
          </a:p>
        </p:txBody>
      </p:sp>
    </p:spTree>
    <p:extLst>
      <p:ext uri="{BB962C8B-B14F-4D97-AF65-F5344CB8AC3E}">
        <p14:creationId xmlns:p14="http://schemas.microsoft.com/office/powerpoint/2010/main" val="6583703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a:p>
        </p:txBody>
      </p:sp>
      <p:sp>
        <p:nvSpPr>
          <p:cNvPr id="4" name="3 Marcador de número de diapositiva"/>
          <p:cNvSpPr>
            <a:spLocks noGrp="1"/>
          </p:cNvSpPr>
          <p:nvPr>
            <p:ph type="sldNum" sz="quarter" idx="10"/>
          </p:nvPr>
        </p:nvSpPr>
        <p:spPr/>
        <p:txBody>
          <a:bodyPr/>
          <a:lstStyle/>
          <a:p>
            <a:fld id="{4C84FE9A-5E97-49FC-BCDE-B7F101CFEC2F}" type="slidenum">
              <a:rPr lang="es-AR" smtClean="0"/>
              <a:t>1</a:t>
            </a:fld>
            <a:endParaRPr lang="es-AR"/>
          </a:p>
        </p:txBody>
      </p:sp>
    </p:spTree>
    <p:extLst>
      <p:ext uri="{BB962C8B-B14F-4D97-AF65-F5344CB8AC3E}">
        <p14:creationId xmlns:p14="http://schemas.microsoft.com/office/powerpoint/2010/main" val="5494362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a:p>
        </p:txBody>
      </p:sp>
      <p:sp>
        <p:nvSpPr>
          <p:cNvPr id="4" name="3 Marcador de número de diapositiva"/>
          <p:cNvSpPr>
            <a:spLocks noGrp="1"/>
          </p:cNvSpPr>
          <p:nvPr>
            <p:ph type="sldNum" sz="quarter" idx="10"/>
          </p:nvPr>
        </p:nvSpPr>
        <p:spPr/>
        <p:txBody>
          <a:bodyPr/>
          <a:lstStyle/>
          <a:p>
            <a:fld id="{4C84FE9A-5E97-49FC-BCDE-B7F101CFEC2F}" type="slidenum">
              <a:rPr lang="es-AR" smtClean="0"/>
              <a:t>2</a:t>
            </a:fld>
            <a:endParaRPr lang="es-AR"/>
          </a:p>
        </p:txBody>
      </p:sp>
    </p:spTree>
    <p:extLst>
      <p:ext uri="{BB962C8B-B14F-4D97-AF65-F5344CB8AC3E}">
        <p14:creationId xmlns:p14="http://schemas.microsoft.com/office/powerpoint/2010/main" val="5494362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a:p>
        </p:txBody>
      </p:sp>
      <p:sp>
        <p:nvSpPr>
          <p:cNvPr id="4" name="3 Marcador de número de diapositiva"/>
          <p:cNvSpPr>
            <a:spLocks noGrp="1"/>
          </p:cNvSpPr>
          <p:nvPr>
            <p:ph type="sldNum" sz="quarter" idx="10"/>
          </p:nvPr>
        </p:nvSpPr>
        <p:spPr/>
        <p:txBody>
          <a:bodyPr/>
          <a:lstStyle/>
          <a:p>
            <a:fld id="{4C84FE9A-5E97-49FC-BCDE-B7F101CFEC2F}" type="slidenum">
              <a:rPr lang="es-AR" smtClean="0"/>
              <a:t>3</a:t>
            </a:fld>
            <a:endParaRPr lang="es-AR"/>
          </a:p>
        </p:txBody>
      </p:sp>
    </p:spTree>
    <p:extLst>
      <p:ext uri="{BB962C8B-B14F-4D97-AF65-F5344CB8AC3E}">
        <p14:creationId xmlns:p14="http://schemas.microsoft.com/office/powerpoint/2010/main" val="5494362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a:p>
        </p:txBody>
      </p:sp>
      <p:sp>
        <p:nvSpPr>
          <p:cNvPr id="4" name="3 Marcador de número de diapositiva"/>
          <p:cNvSpPr>
            <a:spLocks noGrp="1"/>
          </p:cNvSpPr>
          <p:nvPr>
            <p:ph type="sldNum" sz="quarter" idx="10"/>
          </p:nvPr>
        </p:nvSpPr>
        <p:spPr/>
        <p:txBody>
          <a:bodyPr/>
          <a:lstStyle/>
          <a:p>
            <a:fld id="{4C84FE9A-5E97-49FC-BCDE-B7F101CFEC2F}" type="slidenum">
              <a:rPr lang="es-AR" smtClean="0"/>
              <a:t>4</a:t>
            </a:fld>
            <a:endParaRPr lang="es-AR"/>
          </a:p>
        </p:txBody>
      </p:sp>
    </p:spTree>
    <p:extLst>
      <p:ext uri="{BB962C8B-B14F-4D97-AF65-F5344CB8AC3E}">
        <p14:creationId xmlns:p14="http://schemas.microsoft.com/office/powerpoint/2010/main" val="5494362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AR"/>
          </a:p>
        </p:txBody>
      </p:sp>
      <p:sp>
        <p:nvSpPr>
          <p:cNvPr id="4" name="3 Marcador de fecha"/>
          <p:cNvSpPr>
            <a:spLocks noGrp="1"/>
          </p:cNvSpPr>
          <p:nvPr>
            <p:ph type="dt" sz="half" idx="10"/>
          </p:nvPr>
        </p:nvSpPr>
        <p:spPr/>
        <p:txBody>
          <a:bodyPr/>
          <a:lstStyle/>
          <a:p>
            <a:fld id="{746663CF-003B-44E2-9076-D61C3A549184}" type="datetimeFigureOut">
              <a:rPr lang="es-AR" smtClean="0"/>
              <a:t>29/7/2025</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D121A87D-DE69-4E7A-9E93-E4AA87D0D1D0}" type="slidenum">
              <a:rPr lang="es-AR" smtClean="0"/>
              <a:t>‹Nº›</a:t>
            </a:fld>
            <a:endParaRPr lang="es-AR"/>
          </a:p>
        </p:txBody>
      </p:sp>
    </p:spTree>
    <p:extLst>
      <p:ext uri="{BB962C8B-B14F-4D97-AF65-F5344CB8AC3E}">
        <p14:creationId xmlns:p14="http://schemas.microsoft.com/office/powerpoint/2010/main" val="1801871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746663CF-003B-44E2-9076-D61C3A549184}" type="datetimeFigureOut">
              <a:rPr lang="es-AR" smtClean="0"/>
              <a:t>29/7/2025</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D121A87D-DE69-4E7A-9E93-E4AA87D0D1D0}" type="slidenum">
              <a:rPr lang="es-AR" smtClean="0"/>
              <a:t>‹Nº›</a:t>
            </a:fld>
            <a:endParaRPr lang="es-AR"/>
          </a:p>
        </p:txBody>
      </p:sp>
    </p:spTree>
    <p:extLst>
      <p:ext uri="{BB962C8B-B14F-4D97-AF65-F5344CB8AC3E}">
        <p14:creationId xmlns:p14="http://schemas.microsoft.com/office/powerpoint/2010/main" val="36365142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746663CF-003B-44E2-9076-D61C3A549184}" type="datetimeFigureOut">
              <a:rPr lang="es-AR" smtClean="0"/>
              <a:t>29/7/2025</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D121A87D-DE69-4E7A-9E93-E4AA87D0D1D0}" type="slidenum">
              <a:rPr lang="es-AR" smtClean="0"/>
              <a:t>‹Nº›</a:t>
            </a:fld>
            <a:endParaRPr lang="es-AR"/>
          </a:p>
        </p:txBody>
      </p:sp>
    </p:spTree>
    <p:extLst>
      <p:ext uri="{BB962C8B-B14F-4D97-AF65-F5344CB8AC3E}">
        <p14:creationId xmlns:p14="http://schemas.microsoft.com/office/powerpoint/2010/main" val="12409353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746663CF-003B-44E2-9076-D61C3A549184}" type="datetimeFigureOut">
              <a:rPr lang="es-AR" smtClean="0"/>
              <a:t>29/7/2025</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D121A87D-DE69-4E7A-9E93-E4AA87D0D1D0}" type="slidenum">
              <a:rPr lang="es-AR" smtClean="0"/>
              <a:t>‹Nº›</a:t>
            </a:fld>
            <a:endParaRPr lang="es-AR"/>
          </a:p>
        </p:txBody>
      </p:sp>
    </p:spTree>
    <p:extLst>
      <p:ext uri="{BB962C8B-B14F-4D97-AF65-F5344CB8AC3E}">
        <p14:creationId xmlns:p14="http://schemas.microsoft.com/office/powerpoint/2010/main" val="42288091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746663CF-003B-44E2-9076-D61C3A549184}" type="datetimeFigureOut">
              <a:rPr lang="es-AR" smtClean="0"/>
              <a:t>29/7/2025</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D121A87D-DE69-4E7A-9E93-E4AA87D0D1D0}" type="slidenum">
              <a:rPr lang="es-AR" smtClean="0"/>
              <a:t>‹Nº›</a:t>
            </a:fld>
            <a:endParaRPr lang="es-AR"/>
          </a:p>
        </p:txBody>
      </p:sp>
    </p:spTree>
    <p:extLst>
      <p:ext uri="{BB962C8B-B14F-4D97-AF65-F5344CB8AC3E}">
        <p14:creationId xmlns:p14="http://schemas.microsoft.com/office/powerpoint/2010/main" val="26632199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4 Marcador de fecha"/>
          <p:cNvSpPr>
            <a:spLocks noGrp="1"/>
          </p:cNvSpPr>
          <p:nvPr>
            <p:ph type="dt" sz="half" idx="10"/>
          </p:nvPr>
        </p:nvSpPr>
        <p:spPr/>
        <p:txBody>
          <a:bodyPr/>
          <a:lstStyle/>
          <a:p>
            <a:fld id="{746663CF-003B-44E2-9076-D61C3A549184}" type="datetimeFigureOut">
              <a:rPr lang="es-AR" smtClean="0"/>
              <a:t>29/7/2025</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D121A87D-DE69-4E7A-9E93-E4AA87D0D1D0}" type="slidenum">
              <a:rPr lang="es-AR" smtClean="0"/>
              <a:t>‹Nº›</a:t>
            </a:fld>
            <a:endParaRPr lang="es-AR"/>
          </a:p>
        </p:txBody>
      </p:sp>
    </p:spTree>
    <p:extLst>
      <p:ext uri="{BB962C8B-B14F-4D97-AF65-F5344CB8AC3E}">
        <p14:creationId xmlns:p14="http://schemas.microsoft.com/office/powerpoint/2010/main" val="30541457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7" name="6 Marcador de fecha"/>
          <p:cNvSpPr>
            <a:spLocks noGrp="1"/>
          </p:cNvSpPr>
          <p:nvPr>
            <p:ph type="dt" sz="half" idx="10"/>
          </p:nvPr>
        </p:nvSpPr>
        <p:spPr/>
        <p:txBody>
          <a:bodyPr/>
          <a:lstStyle/>
          <a:p>
            <a:fld id="{746663CF-003B-44E2-9076-D61C3A549184}" type="datetimeFigureOut">
              <a:rPr lang="es-AR" smtClean="0"/>
              <a:t>29/7/2025</a:t>
            </a:fld>
            <a:endParaRPr lang="es-AR"/>
          </a:p>
        </p:txBody>
      </p:sp>
      <p:sp>
        <p:nvSpPr>
          <p:cNvPr id="8" name="7 Marcador de pie de página"/>
          <p:cNvSpPr>
            <a:spLocks noGrp="1"/>
          </p:cNvSpPr>
          <p:nvPr>
            <p:ph type="ftr" sz="quarter" idx="11"/>
          </p:nvPr>
        </p:nvSpPr>
        <p:spPr/>
        <p:txBody>
          <a:bodyPr/>
          <a:lstStyle/>
          <a:p>
            <a:endParaRPr lang="es-AR"/>
          </a:p>
        </p:txBody>
      </p:sp>
      <p:sp>
        <p:nvSpPr>
          <p:cNvPr id="9" name="8 Marcador de número de diapositiva"/>
          <p:cNvSpPr>
            <a:spLocks noGrp="1"/>
          </p:cNvSpPr>
          <p:nvPr>
            <p:ph type="sldNum" sz="quarter" idx="12"/>
          </p:nvPr>
        </p:nvSpPr>
        <p:spPr/>
        <p:txBody>
          <a:bodyPr/>
          <a:lstStyle/>
          <a:p>
            <a:fld id="{D121A87D-DE69-4E7A-9E93-E4AA87D0D1D0}" type="slidenum">
              <a:rPr lang="es-AR" smtClean="0"/>
              <a:t>‹Nº›</a:t>
            </a:fld>
            <a:endParaRPr lang="es-AR"/>
          </a:p>
        </p:txBody>
      </p:sp>
    </p:spTree>
    <p:extLst>
      <p:ext uri="{BB962C8B-B14F-4D97-AF65-F5344CB8AC3E}">
        <p14:creationId xmlns:p14="http://schemas.microsoft.com/office/powerpoint/2010/main" val="25649172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fecha"/>
          <p:cNvSpPr>
            <a:spLocks noGrp="1"/>
          </p:cNvSpPr>
          <p:nvPr>
            <p:ph type="dt" sz="half" idx="10"/>
          </p:nvPr>
        </p:nvSpPr>
        <p:spPr/>
        <p:txBody>
          <a:bodyPr/>
          <a:lstStyle/>
          <a:p>
            <a:fld id="{746663CF-003B-44E2-9076-D61C3A549184}" type="datetimeFigureOut">
              <a:rPr lang="es-AR" smtClean="0"/>
              <a:t>29/7/2025</a:t>
            </a:fld>
            <a:endParaRPr lang="es-AR"/>
          </a:p>
        </p:txBody>
      </p:sp>
      <p:sp>
        <p:nvSpPr>
          <p:cNvPr id="4" name="3 Marcador de pie de página"/>
          <p:cNvSpPr>
            <a:spLocks noGrp="1"/>
          </p:cNvSpPr>
          <p:nvPr>
            <p:ph type="ftr" sz="quarter" idx="11"/>
          </p:nvPr>
        </p:nvSpPr>
        <p:spPr/>
        <p:txBody>
          <a:bodyPr/>
          <a:lstStyle/>
          <a:p>
            <a:endParaRPr lang="es-AR"/>
          </a:p>
        </p:txBody>
      </p:sp>
      <p:sp>
        <p:nvSpPr>
          <p:cNvPr id="5" name="4 Marcador de número de diapositiva"/>
          <p:cNvSpPr>
            <a:spLocks noGrp="1"/>
          </p:cNvSpPr>
          <p:nvPr>
            <p:ph type="sldNum" sz="quarter" idx="12"/>
          </p:nvPr>
        </p:nvSpPr>
        <p:spPr/>
        <p:txBody>
          <a:bodyPr/>
          <a:lstStyle/>
          <a:p>
            <a:fld id="{D121A87D-DE69-4E7A-9E93-E4AA87D0D1D0}" type="slidenum">
              <a:rPr lang="es-AR" smtClean="0"/>
              <a:t>‹Nº›</a:t>
            </a:fld>
            <a:endParaRPr lang="es-AR"/>
          </a:p>
        </p:txBody>
      </p:sp>
    </p:spTree>
    <p:extLst>
      <p:ext uri="{BB962C8B-B14F-4D97-AF65-F5344CB8AC3E}">
        <p14:creationId xmlns:p14="http://schemas.microsoft.com/office/powerpoint/2010/main" val="32364426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46663CF-003B-44E2-9076-D61C3A549184}" type="datetimeFigureOut">
              <a:rPr lang="es-AR" smtClean="0"/>
              <a:t>29/7/2025</a:t>
            </a:fld>
            <a:endParaRPr lang="es-AR"/>
          </a:p>
        </p:txBody>
      </p:sp>
      <p:sp>
        <p:nvSpPr>
          <p:cNvPr id="3" name="2 Marcador de pie de página"/>
          <p:cNvSpPr>
            <a:spLocks noGrp="1"/>
          </p:cNvSpPr>
          <p:nvPr>
            <p:ph type="ftr" sz="quarter" idx="11"/>
          </p:nvPr>
        </p:nvSpPr>
        <p:spPr/>
        <p:txBody>
          <a:bodyPr/>
          <a:lstStyle/>
          <a:p>
            <a:endParaRPr lang="es-AR"/>
          </a:p>
        </p:txBody>
      </p:sp>
      <p:sp>
        <p:nvSpPr>
          <p:cNvPr id="4" name="3 Marcador de número de diapositiva"/>
          <p:cNvSpPr>
            <a:spLocks noGrp="1"/>
          </p:cNvSpPr>
          <p:nvPr>
            <p:ph type="sldNum" sz="quarter" idx="12"/>
          </p:nvPr>
        </p:nvSpPr>
        <p:spPr/>
        <p:txBody>
          <a:bodyPr/>
          <a:lstStyle/>
          <a:p>
            <a:fld id="{D121A87D-DE69-4E7A-9E93-E4AA87D0D1D0}" type="slidenum">
              <a:rPr lang="es-AR" smtClean="0"/>
              <a:t>‹Nº›</a:t>
            </a:fld>
            <a:endParaRPr lang="es-AR"/>
          </a:p>
        </p:txBody>
      </p:sp>
    </p:spTree>
    <p:extLst>
      <p:ext uri="{BB962C8B-B14F-4D97-AF65-F5344CB8AC3E}">
        <p14:creationId xmlns:p14="http://schemas.microsoft.com/office/powerpoint/2010/main" val="1379508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46663CF-003B-44E2-9076-D61C3A549184}" type="datetimeFigureOut">
              <a:rPr lang="es-AR" smtClean="0"/>
              <a:t>29/7/2025</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D121A87D-DE69-4E7A-9E93-E4AA87D0D1D0}" type="slidenum">
              <a:rPr lang="es-AR" smtClean="0"/>
              <a:t>‹Nº›</a:t>
            </a:fld>
            <a:endParaRPr lang="es-AR"/>
          </a:p>
        </p:txBody>
      </p:sp>
    </p:spTree>
    <p:extLst>
      <p:ext uri="{BB962C8B-B14F-4D97-AF65-F5344CB8AC3E}">
        <p14:creationId xmlns:p14="http://schemas.microsoft.com/office/powerpoint/2010/main" val="1312732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46663CF-003B-44E2-9076-D61C3A549184}" type="datetimeFigureOut">
              <a:rPr lang="es-AR" smtClean="0"/>
              <a:t>29/7/2025</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D121A87D-DE69-4E7A-9E93-E4AA87D0D1D0}" type="slidenum">
              <a:rPr lang="es-AR" smtClean="0"/>
              <a:t>‹Nº›</a:t>
            </a:fld>
            <a:endParaRPr lang="es-AR"/>
          </a:p>
        </p:txBody>
      </p:sp>
    </p:spTree>
    <p:extLst>
      <p:ext uri="{BB962C8B-B14F-4D97-AF65-F5344CB8AC3E}">
        <p14:creationId xmlns:p14="http://schemas.microsoft.com/office/powerpoint/2010/main" val="36240024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6663CF-003B-44E2-9076-D61C3A549184}" type="datetimeFigureOut">
              <a:rPr lang="es-AR" smtClean="0"/>
              <a:t>29/7/2025</a:t>
            </a:fld>
            <a:endParaRPr lang="es-A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A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21A87D-DE69-4E7A-9E93-E4AA87D0D1D0}" type="slidenum">
              <a:rPr lang="es-AR" smtClean="0"/>
              <a:t>‹Nº›</a:t>
            </a:fld>
            <a:endParaRPr lang="es-AR"/>
          </a:p>
        </p:txBody>
      </p:sp>
    </p:spTree>
    <p:extLst>
      <p:ext uri="{BB962C8B-B14F-4D97-AF65-F5344CB8AC3E}">
        <p14:creationId xmlns:p14="http://schemas.microsoft.com/office/powerpoint/2010/main" val="4082394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250825" y="548616"/>
            <a:ext cx="2520975" cy="5755422"/>
          </a:xfrm>
          <a:prstGeom prst="rect">
            <a:avLst/>
          </a:prstGeom>
          <a:noFill/>
        </p:spPr>
        <p:txBody>
          <a:bodyPr wrap="square" rtlCol="0">
            <a:spAutoFit/>
          </a:bodyPr>
          <a:lstStyle/>
          <a:p>
            <a:r>
              <a:rPr lang="es-AR" sz="1600" dirty="0" smtClean="0">
                <a:latin typeface="Arial" pitchFamily="34" charset="0"/>
                <a:cs typeface="Arial" pitchFamily="34" charset="0"/>
              </a:rPr>
              <a:t>TÍTULO</a:t>
            </a:r>
          </a:p>
          <a:p>
            <a:r>
              <a:rPr lang="es-AR" sz="1200" dirty="0" smtClean="0">
                <a:latin typeface="Arial" pitchFamily="34" charset="0"/>
                <a:cs typeface="Arial" pitchFamily="34" charset="0"/>
              </a:rPr>
              <a:t>SUBTITULO</a:t>
            </a:r>
          </a:p>
          <a:p>
            <a:r>
              <a:rPr lang="es-AR" sz="1000" dirty="0" smtClean="0">
                <a:latin typeface="Arial" pitchFamily="34" charset="0"/>
                <a:cs typeface="Arial" pitchFamily="34" charset="0"/>
              </a:rPr>
              <a:t>TEXTO</a:t>
            </a:r>
          </a:p>
          <a:p>
            <a:pPr algn="just"/>
            <a:r>
              <a:rPr lang="es-AR" sz="1000" dirty="0"/>
              <a:t>Una manera particular de relación entre espacio y estructura es la </a:t>
            </a:r>
            <a:r>
              <a:rPr lang="es-AR" sz="1000" dirty="0" smtClean="0"/>
              <a:t>propuesta </a:t>
            </a:r>
            <a:r>
              <a:rPr lang="es-AR" sz="1000" dirty="0"/>
              <a:t>por el arquitecto Louis I. </a:t>
            </a:r>
            <a:r>
              <a:rPr lang="es-AR" sz="1000" dirty="0" err="1"/>
              <a:t>Kahn</a:t>
            </a:r>
            <a:r>
              <a:rPr lang="es-AR" sz="1000" dirty="0"/>
              <a:t>, quien exploró en sus proyectos </a:t>
            </a:r>
            <a:r>
              <a:rPr lang="es-AR" sz="1000" dirty="0" smtClean="0"/>
              <a:t>las </a:t>
            </a:r>
            <a:r>
              <a:rPr lang="es-AR" sz="1000" dirty="0"/>
              <a:t>consecuencias de crear espacio en el interior de los </a:t>
            </a:r>
            <a:r>
              <a:rPr lang="es-AR" sz="1000" dirty="0" smtClean="0"/>
              <a:t> elementos estructurales </a:t>
            </a:r>
            <a:r>
              <a:rPr lang="es-AR" sz="1000" dirty="0"/>
              <a:t>y denominó este procedimiento </a:t>
            </a:r>
            <a:r>
              <a:rPr lang="es-AR" sz="1000" dirty="0" smtClean="0"/>
              <a:t>habitar </a:t>
            </a:r>
            <a:r>
              <a:rPr lang="es-AR" sz="1000" dirty="0"/>
              <a:t>las piedras.</a:t>
            </a:r>
          </a:p>
          <a:p>
            <a:pPr algn="just"/>
            <a:endParaRPr lang="es-AR" sz="1000" dirty="0"/>
          </a:p>
          <a:p>
            <a:pPr algn="just"/>
            <a:r>
              <a:rPr lang="es-AR" sz="1000" dirty="0"/>
              <a:t>El ingeniero francés Robert Le </a:t>
            </a:r>
            <a:r>
              <a:rPr lang="es-AR" sz="1000" dirty="0" err="1"/>
              <a:t>Ricolais</a:t>
            </a:r>
            <a:r>
              <a:rPr lang="es-AR" sz="1000" dirty="0"/>
              <a:t>, a partir del estudio de la </a:t>
            </a:r>
            <a:r>
              <a:rPr lang="es-AR" sz="1000" dirty="0" smtClean="0"/>
              <a:t>estructura </a:t>
            </a:r>
            <a:r>
              <a:rPr lang="es-AR" sz="1000" dirty="0"/>
              <a:t>de los seres vivos, llegó a comprender y explicar las </a:t>
            </a:r>
            <a:r>
              <a:rPr lang="es-AR" sz="1000" dirty="0" smtClean="0"/>
              <a:t>estructuras de </a:t>
            </a:r>
            <a:r>
              <a:rPr lang="es-AR" sz="1000" dirty="0"/>
              <a:t>manera diferente a como lo han hecho otros ingenieros. Su </a:t>
            </a:r>
            <a:r>
              <a:rPr lang="es-AR" sz="1000" dirty="0" smtClean="0"/>
              <a:t>investigación </a:t>
            </a:r>
            <a:r>
              <a:rPr lang="es-AR" sz="1000" dirty="0"/>
              <a:t>se focalizó en lo que él denominó estructura de las </a:t>
            </a:r>
            <a:r>
              <a:rPr lang="es-AR" sz="1000" dirty="0" smtClean="0"/>
              <a:t>estructuras</a:t>
            </a:r>
            <a:r>
              <a:rPr lang="es-AR" sz="1000" dirty="0"/>
              <a:t>. Analizar la composición interna de los huesos (los elementos que </a:t>
            </a:r>
            <a:r>
              <a:rPr lang="es-AR" sz="1000" dirty="0" smtClean="0"/>
              <a:t>conforman </a:t>
            </a:r>
            <a:r>
              <a:rPr lang="es-AR" sz="1000" dirty="0"/>
              <a:t>la estructura portante de los vertebrados) le permitió ver la </a:t>
            </a:r>
            <a:r>
              <a:rPr lang="es-AR" sz="1000" dirty="0" smtClean="0"/>
              <a:t>estructura </a:t>
            </a:r>
            <a:r>
              <a:rPr lang="es-AR" sz="1000" dirty="0"/>
              <a:t>como algo a su vez compuesto por otras estructuras, todas </a:t>
            </a:r>
            <a:r>
              <a:rPr lang="es-AR" sz="1000" dirty="0" smtClean="0"/>
              <a:t>ellas tridimensionales.</a:t>
            </a:r>
          </a:p>
          <a:p>
            <a:pPr algn="just"/>
            <a:endParaRPr lang="es-AR" sz="1000" dirty="0"/>
          </a:p>
          <a:p>
            <a:pPr algn="just"/>
            <a:r>
              <a:rPr lang="es-AR" sz="1000" dirty="0" smtClean="0"/>
              <a:t>Su </a:t>
            </a:r>
            <a:r>
              <a:rPr lang="es-AR" sz="1000" dirty="0"/>
              <a:t>experimentación se basó, más que en </a:t>
            </a:r>
            <a:r>
              <a:rPr lang="es-AR" sz="1000" dirty="0" smtClean="0"/>
              <a:t>aspectos </a:t>
            </a:r>
            <a:r>
              <a:rPr lang="es-AR" sz="1000" dirty="0"/>
              <a:t>cuantitativos, en la relación entre elementos desde un punto de </a:t>
            </a:r>
            <a:r>
              <a:rPr lang="es-AR" sz="1000" dirty="0" smtClean="0"/>
              <a:t>vista </a:t>
            </a:r>
            <a:r>
              <a:rPr lang="es-AR" sz="1000" dirty="0"/>
              <a:t>eminentemente topológico. Es notoria la similitud entre sus ideas </a:t>
            </a:r>
            <a:r>
              <a:rPr lang="es-AR" sz="1000" dirty="0" smtClean="0"/>
              <a:t>y </a:t>
            </a:r>
            <a:r>
              <a:rPr lang="es-AR" sz="1000" dirty="0"/>
              <a:t>las de </a:t>
            </a:r>
            <a:r>
              <a:rPr lang="es-AR" sz="1000" dirty="0" err="1" smtClean="0"/>
              <a:t>Kahn</a:t>
            </a:r>
            <a:r>
              <a:rPr lang="es-AR" sz="1000" dirty="0" smtClean="0"/>
              <a:t> cuando </a:t>
            </a:r>
            <a:r>
              <a:rPr lang="es-AR" sz="1000" dirty="0"/>
              <a:t>propone en su arquitectura espacios </a:t>
            </a:r>
            <a:r>
              <a:rPr lang="es-AR" sz="1000" dirty="0" smtClean="0"/>
              <a:t>delimitados </a:t>
            </a:r>
            <a:r>
              <a:rPr lang="es-AR" sz="1000" dirty="0"/>
              <a:t>por otros espacios que, a su vez, son estructura </a:t>
            </a:r>
            <a:r>
              <a:rPr lang="es-AR" sz="1000" dirty="0" smtClean="0"/>
              <a:t>portante. Se encuentran </a:t>
            </a:r>
            <a:r>
              <a:rPr lang="es-AR" sz="1000" dirty="0"/>
              <a:t>en el interior de la estructura; mientras que los </a:t>
            </a:r>
            <a:r>
              <a:rPr lang="es-AR" sz="1000" dirty="0" smtClean="0"/>
              <a:t>segundos </a:t>
            </a:r>
            <a:r>
              <a:rPr lang="es-AR" sz="1000" dirty="0"/>
              <a:t>se </a:t>
            </a:r>
            <a:r>
              <a:rPr lang="es-AR" sz="1000" dirty="0" smtClean="0"/>
              <a:t>delimitan </a:t>
            </a:r>
            <a:r>
              <a:rPr lang="es-AR" sz="1000" dirty="0"/>
              <a:t>por elementos soportados por </a:t>
            </a:r>
            <a:r>
              <a:rPr lang="es-AR" sz="1000" dirty="0" smtClean="0"/>
              <a:t>esta….</a:t>
            </a:r>
            <a:endParaRPr lang="es-AR" sz="1000" dirty="0">
              <a:latin typeface="Arial" pitchFamily="34" charset="0"/>
              <a:cs typeface="Arial" pitchFamily="34" charset="0"/>
            </a:endParaRPr>
          </a:p>
        </p:txBody>
      </p:sp>
      <p:sp>
        <p:nvSpPr>
          <p:cNvPr id="8" name="7 CuadroTexto"/>
          <p:cNvSpPr txBox="1"/>
          <p:nvPr/>
        </p:nvSpPr>
        <p:spPr>
          <a:xfrm>
            <a:off x="3311832" y="548616"/>
            <a:ext cx="2520975" cy="2215991"/>
          </a:xfrm>
          <a:prstGeom prst="rect">
            <a:avLst/>
          </a:prstGeom>
          <a:noFill/>
        </p:spPr>
        <p:txBody>
          <a:bodyPr wrap="square" rtlCol="0">
            <a:spAutoFit/>
          </a:bodyPr>
          <a:lstStyle/>
          <a:p>
            <a:r>
              <a:rPr lang="es-AR" sz="1600" dirty="0" smtClean="0">
                <a:latin typeface="Arial" pitchFamily="34" charset="0"/>
                <a:cs typeface="Arial" pitchFamily="34" charset="0"/>
              </a:rPr>
              <a:t>TÍTULO</a:t>
            </a:r>
          </a:p>
          <a:p>
            <a:r>
              <a:rPr lang="es-AR" sz="1200" dirty="0" smtClean="0">
                <a:latin typeface="Arial" pitchFamily="34" charset="0"/>
                <a:cs typeface="Arial" pitchFamily="34" charset="0"/>
              </a:rPr>
              <a:t>SUBTITULO</a:t>
            </a:r>
          </a:p>
          <a:p>
            <a:r>
              <a:rPr lang="es-AR" sz="1000" dirty="0" smtClean="0">
                <a:latin typeface="Arial" pitchFamily="34" charset="0"/>
                <a:cs typeface="Arial" pitchFamily="34" charset="0"/>
              </a:rPr>
              <a:t>TEXTO</a:t>
            </a:r>
          </a:p>
          <a:p>
            <a:pPr algn="just"/>
            <a:r>
              <a:rPr lang="es-AR" sz="1000" dirty="0"/>
              <a:t>Una manera particular de relación entre espacio y estructura es la pro</a:t>
            </a:r>
          </a:p>
          <a:p>
            <a:pPr algn="just"/>
            <a:r>
              <a:rPr lang="es-AR" sz="1000" dirty="0"/>
              <a:t>-</a:t>
            </a:r>
          </a:p>
          <a:p>
            <a:pPr algn="just"/>
            <a:r>
              <a:rPr lang="es-AR" sz="1000" dirty="0"/>
              <a:t>puesta por el arquitecto Louis I. </a:t>
            </a:r>
            <a:r>
              <a:rPr lang="es-AR" sz="1000" dirty="0" err="1"/>
              <a:t>Kahn</a:t>
            </a:r>
            <a:r>
              <a:rPr lang="es-AR" sz="1000" dirty="0"/>
              <a:t>, quien exploró en sus proyectos </a:t>
            </a:r>
            <a:r>
              <a:rPr lang="es-AR" sz="1000" dirty="0" smtClean="0"/>
              <a:t>las </a:t>
            </a:r>
            <a:r>
              <a:rPr lang="es-AR" sz="1000" dirty="0"/>
              <a:t>consecuencias de crear espacio en el interior de los </a:t>
            </a:r>
            <a:r>
              <a:rPr lang="es-AR" sz="1000" dirty="0" smtClean="0"/>
              <a:t> elementos estructurales </a:t>
            </a:r>
            <a:r>
              <a:rPr lang="es-AR" sz="1000" dirty="0"/>
              <a:t>y denominó este procedimiento </a:t>
            </a:r>
            <a:r>
              <a:rPr lang="es-AR" sz="1000" dirty="0" smtClean="0"/>
              <a:t>habitar </a:t>
            </a:r>
            <a:r>
              <a:rPr lang="es-AR" sz="1000" dirty="0"/>
              <a:t>las piedras.</a:t>
            </a:r>
          </a:p>
          <a:p>
            <a:pPr algn="just"/>
            <a:endParaRPr lang="es-AR" sz="1000" dirty="0"/>
          </a:p>
          <a:p>
            <a:pPr algn="just"/>
            <a:endParaRPr lang="es-AR" sz="1000" dirty="0"/>
          </a:p>
        </p:txBody>
      </p:sp>
      <p:sp>
        <p:nvSpPr>
          <p:cNvPr id="10" name="9 Marcador de número de diapositiva"/>
          <p:cNvSpPr>
            <a:spLocks noGrp="1"/>
          </p:cNvSpPr>
          <p:nvPr>
            <p:ph type="sldNum" sz="quarter" idx="12"/>
          </p:nvPr>
        </p:nvSpPr>
        <p:spPr>
          <a:xfrm>
            <a:off x="6758976" y="6521075"/>
            <a:ext cx="2133600" cy="365125"/>
          </a:xfrm>
        </p:spPr>
        <p:txBody>
          <a:bodyPr/>
          <a:lstStyle/>
          <a:p>
            <a:fld id="{D121A87D-DE69-4E7A-9E93-E4AA87D0D1D0}" type="slidenum">
              <a:rPr lang="es-AR" sz="1000" b="1" smtClean="0">
                <a:solidFill>
                  <a:schemeClr val="bg1">
                    <a:lumMod val="50000"/>
                  </a:schemeClr>
                </a:solidFill>
                <a:latin typeface="Arial" pitchFamily="34" charset="0"/>
                <a:cs typeface="Arial" pitchFamily="34" charset="0"/>
              </a:rPr>
              <a:t>1</a:t>
            </a:fld>
            <a:endParaRPr lang="es-AR" sz="1000" b="1" dirty="0">
              <a:solidFill>
                <a:schemeClr val="bg1">
                  <a:lumMod val="50000"/>
                </a:schemeClr>
              </a:solidFill>
              <a:latin typeface="Arial" pitchFamily="34" charset="0"/>
              <a:cs typeface="Arial" pitchFamily="34" charset="0"/>
            </a:endParaRPr>
          </a:p>
        </p:txBody>
      </p:sp>
      <p:cxnSp>
        <p:nvCxnSpPr>
          <p:cNvPr id="13" name="12 Conector recto"/>
          <p:cNvCxnSpPr/>
          <p:nvPr/>
        </p:nvCxnSpPr>
        <p:spPr>
          <a:xfrm flipH="1">
            <a:off x="250825" y="6548535"/>
            <a:ext cx="8642389" cy="0"/>
          </a:xfrm>
          <a:prstGeom prst="line">
            <a:avLst/>
          </a:prstGeom>
        </p:spPr>
        <p:style>
          <a:lnRef idx="1">
            <a:schemeClr val="dk1"/>
          </a:lnRef>
          <a:fillRef idx="0">
            <a:schemeClr val="dk1"/>
          </a:fillRef>
          <a:effectRef idx="0">
            <a:schemeClr val="dk1"/>
          </a:effectRef>
          <a:fontRef idx="minor">
            <a:schemeClr val="tx1"/>
          </a:fontRef>
        </p:style>
      </p:cxnSp>
      <p:cxnSp>
        <p:nvCxnSpPr>
          <p:cNvPr id="17" name="16 Conector recto"/>
          <p:cNvCxnSpPr/>
          <p:nvPr/>
        </p:nvCxnSpPr>
        <p:spPr>
          <a:xfrm flipH="1">
            <a:off x="250187" y="548616"/>
            <a:ext cx="8642389" cy="0"/>
          </a:xfrm>
          <a:prstGeom prst="line">
            <a:avLst/>
          </a:prstGeom>
        </p:spPr>
        <p:style>
          <a:lnRef idx="1">
            <a:schemeClr val="dk1"/>
          </a:lnRef>
          <a:fillRef idx="0">
            <a:schemeClr val="dk1"/>
          </a:fillRef>
          <a:effectRef idx="0">
            <a:schemeClr val="dk1"/>
          </a:effectRef>
          <a:fontRef idx="minor">
            <a:schemeClr val="tx1"/>
          </a:fontRef>
        </p:style>
      </p:cxnSp>
      <p:pic>
        <p:nvPicPr>
          <p:cNvPr id="2050" name="Picture 2" descr="C:\Users\Facu\Desktop\FLUJOGRAMA\b09876ed738f761bcd04480dcef02d30.jpg"/>
          <p:cNvPicPr>
            <a:picLocks noChangeAspect="1" noChangeArrowheads="1"/>
          </p:cNvPicPr>
          <p:nvPr/>
        </p:nvPicPr>
        <p:blipFill rotWithShape="1">
          <a:blip r:embed="rId3">
            <a:extLst>
              <a:ext uri="{28A0092B-C50C-407E-A947-70E740481C1C}">
                <a14:useLocalDpi xmlns:a14="http://schemas.microsoft.com/office/drawing/2010/main" val="0"/>
              </a:ext>
            </a:extLst>
          </a:blip>
          <a:srcRect l="3939" b="4652"/>
          <a:stretch/>
        </p:blipFill>
        <p:spPr bwMode="auto">
          <a:xfrm>
            <a:off x="3391270" y="2708905"/>
            <a:ext cx="5494668" cy="3690492"/>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Facu\Desktop\FLUJOGRAMA\conceptmodel-1417776509kg8n4.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11852" r="8245" b="3589"/>
          <a:stretch/>
        </p:blipFill>
        <p:spPr bwMode="auto">
          <a:xfrm>
            <a:off x="6552264" y="592777"/>
            <a:ext cx="2340949" cy="1953859"/>
          </a:xfrm>
          <a:prstGeom prst="rect">
            <a:avLst/>
          </a:prstGeom>
          <a:noFill/>
          <a:extLst>
            <a:ext uri="{909E8E84-426E-40DD-AFC4-6F175D3DCCD1}">
              <a14:hiddenFill xmlns:a14="http://schemas.microsoft.com/office/drawing/2010/main">
                <a:solidFill>
                  <a:srgbClr val="FFFFFF"/>
                </a:solidFill>
              </a14:hiddenFill>
            </a:ext>
          </a:extLst>
        </p:spPr>
      </p:pic>
      <p:sp>
        <p:nvSpPr>
          <p:cNvPr id="14" name="13 CuadroTexto"/>
          <p:cNvSpPr txBox="1"/>
          <p:nvPr/>
        </p:nvSpPr>
        <p:spPr>
          <a:xfrm>
            <a:off x="3310600" y="6363884"/>
            <a:ext cx="2520975" cy="215444"/>
          </a:xfrm>
          <a:prstGeom prst="rect">
            <a:avLst/>
          </a:prstGeom>
          <a:noFill/>
        </p:spPr>
        <p:txBody>
          <a:bodyPr wrap="square" rtlCol="0">
            <a:spAutoFit/>
          </a:bodyPr>
          <a:lstStyle/>
          <a:p>
            <a:r>
              <a:rPr lang="es-AR" sz="800" dirty="0" smtClean="0"/>
              <a:t>Secuencias lineales-Universidad de Columbia</a:t>
            </a:r>
            <a:endParaRPr lang="es-AR" sz="800" dirty="0">
              <a:latin typeface="Arial" pitchFamily="34" charset="0"/>
              <a:cs typeface="Arial" pitchFamily="34" charset="0"/>
            </a:endParaRPr>
          </a:p>
        </p:txBody>
      </p:sp>
      <p:sp>
        <p:nvSpPr>
          <p:cNvPr id="15" name="14 CuadroTexto"/>
          <p:cNvSpPr txBox="1"/>
          <p:nvPr/>
        </p:nvSpPr>
        <p:spPr>
          <a:xfrm>
            <a:off x="6471591" y="2502246"/>
            <a:ext cx="2520975" cy="215444"/>
          </a:xfrm>
          <a:prstGeom prst="rect">
            <a:avLst/>
          </a:prstGeom>
          <a:noFill/>
        </p:spPr>
        <p:txBody>
          <a:bodyPr wrap="square" rtlCol="0">
            <a:spAutoFit/>
          </a:bodyPr>
          <a:lstStyle/>
          <a:p>
            <a:r>
              <a:rPr lang="es-AR" sz="800" dirty="0" smtClean="0"/>
              <a:t>Secuencias lineales-Universidad de Columbia</a:t>
            </a:r>
            <a:endParaRPr lang="es-AR" sz="800" dirty="0">
              <a:latin typeface="Arial" pitchFamily="34" charset="0"/>
              <a:cs typeface="Arial" pitchFamily="34" charset="0"/>
            </a:endParaRPr>
          </a:p>
        </p:txBody>
      </p:sp>
      <p:sp>
        <p:nvSpPr>
          <p:cNvPr id="16" name="15 CuadroTexto"/>
          <p:cNvSpPr txBox="1"/>
          <p:nvPr/>
        </p:nvSpPr>
        <p:spPr>
          <a:xfrm>
            <a:off x="6461015" y="302395"/>
            <a:ext cx="2521573" cy="246221"/>
          </a:xfrm>
          <a:prstGeom prst="rect">
            <a:avLst/>
          </a:prstGeom>
          <a:noFill/>
        </p:spPr>
        <p:txBody>
          <a:bodyPr wrap="square" rtlCol="0">
            <a:spAutoFit/>
          </a:bodyPr>
          <a:lstStyle/>
          <a:p>
            <a:pPr algn="just"/>
            <a:r>
              <a:rPr lang="es-AR" sz="1000" b="1" dirty="0" smtClean="0">
                <a:solidFill>
                  <a:schemeClr val="bg1">
                    <a:lumMod val="50000"/>
                  </a:schemeClr>
                </a:solidFill>
              </a:rPr>
              <a:t>ARQUITECTURA IV            FING          UNCUYO</a:t>
            </a:r>
            <a:endParaRPr lang="es-AR" sz="1000" b="1" dirty="0">
              <a:solidFill>
                <a:schemeClr val="bg1">
                  <a:lumMod val="50000"/>
                </a:schemeClr>
              </a:solidFill>
              <a:latin typeface="Arial" pitchFamily="34" charset="0"/>
              <a:cs typeface="Arial" pitchFamily="34" charset="0"/>
            </a:endParaRPr>
          </a:p>
        </p:txBody>
      </p:sp>
      <p:sp>
        <p:nvSpPr>
          <p:cNvPr id="19" name="18 CuadroTexto"/>
          <p:cNvSpPr txBox="1"/>
          <p:nvPr/>
        </p:nvSpPr>
        <p:spPr>
          <a:xfrm>
            <a:off x="161412" y="302394"/>
            <a:ext cx="2521573" cy="246221"/>
          </a:xfrm>
          <a:prstGeom prst="rect">
            <a:avLst/>
          </a:prstGeom>
          <a:noFill/>
        </p:spPr>
        <p:txBody>
          <a:bodyPr wrap="square" rtlCol="0">
            <a:spAutoFit/>
          </a:bodyPr>
          <a:lstStyle/>
          <a:p>
            <a:pPr algn="just"/>
            <a:r>
              <a:rPr lang="es-AR" sz="1000" b="1" dirty="0" smtClean="0">
                <a:solidFill>
                  <a:schemeClr val="bg1">
                    <a:lumMod val="50000"/>
                  </a:schemeClr>
                </a:solidFill>
              </a:rPr>
              <a:t>TIP 3 INVESTIGACIÓN-GRUPO 1-TEMA</a:t>
            </a:r>
            <a:endParaRPr lang="es-AR" sz="1000" b="1" dirty="0">
              <a:solidFill>
                <a:schemeClr val="bg1">
                  <a:lumMod val="50000"/>
                </a:schemeClr>
              </a:solidFill>
              <a:latin typeface="Arial" pitchFamily="34" charset="0"/>
              <a:cs typeface="Arial" pitchFamily="34" charset="0"/>
            </a:endParaRPr>
          </a:p>
        </p:txBody>
      </p:sp>
    </p:spTree>
    <p:extLst>
      <p:ext uri="{BB962C8B-B14F-4D97-AF65-F5344CB8AC3E}">
        <p14:creationId xmlns:p14="http://schemas.microsoft.com/office/powerpoint/2010/main" val="15555951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9 Marcador de número de diapositiva"/>
          <p:cNvSpPr>
            <a:spLocks noGrp="1"/>
          </p:cNvSpPr>
          <p:nvPr>
            <p:ph type="sldNum" sz="quarter" idx="12"/>
          </p:nvPr>
        </p:nvSpPr>
        <p:spPr>
          <a:xfrm>
            <a:off x="6758976" y="6521075"/>
            <a:ext cx="2133600" cy="365125"/>
          </a:xfrm>
        </p:spPr>
        <p:txBody>
          <a:bodyPr/>
          <a:lstStyle/>
          <a:p>
            <a:fld id="{D121A87D-DE69-4E7A-9E93-E4AA87D0D1D0}" type="slidenum">
              <a:rPr lang="es-AR" sz="1000" b="1" smtClean="0">
                <a:solidFill>
                  <a:schemeClr val="bg1">
                    <a:lumMod val="50000"/>
                  </a:schemeClr>
                </a:solidFill>
                <a:latin typeface="Arial" pitchFamily="34" charset="0"/>
                <a:cs typeface="Arial" pitchFamily="34" charset="0"/>
              </a:rPr>
              <a:t>2</a:t>
            </a:fld>
            <a:endParaRPr lang="es-AR" sz="1000" b="1" dirty="0">
              <a:solidFill>
                <a:schemeClr val="bg1">
                  <a:lumMod val="50000"/>
                </a:schemeClr>
              </a:solidFill>
              <a:latin typeface="Arial" pitchFamily="34" charset="0"/>
              <a:cs typeface="Arial" pitchFamily="34" charset="0"/>
            </a:endParaRPr>
          </a:p>
        </p:txBody>
      </p:sp>
      <p:cxnSp>
        <p:nvCxnSpPr>
          <p:cNvPr id="13" name="12 Conector recto"/>
          <p:cNvCxnSpPr/>
          <p:nvPr/>
        </p:nvCxnSpPr>
        <p:spPr>
          <a:xfrm flipH="1">
            <a:off x="250825" y="6548535"/>
            <a:ext cx="8642389" cy="0"/>
          </a:xfrm>
          <a:prstGeom prst="line">
            <a:avLst/>
          </a:prstGeom>
        </p:spPr>
        <p:style>
          <a:lnRef idx="1">
            <a:schemeClr val="dk1"/>
          </a:lnRef>
          <a:fillRef idx="0">
            <a:schemeClr val="dk1"/>
          </a:fillRef>
          <a:effectRef idx="0">
            <a:schemeClr val="dk1"/>
          </a:effectRef>
          <a:fontRef idx="minor">
            <a:schemeClr val="tx1"/>
          </a:fontRef>
        </p:style>
      </p:cxnSp>
      <p:cxnSp>
        <p:nvCxnSpPr>
          <p:cNvPr id="17" name="16 Conector recto"/>
          <p:cNvCxnSpPr/>
          <p:nvPr/>
        </p:nvCxnSpPr>
        <p:spPr>
          <a:xfrm flipH="1">
            <a:off x="250187" y="548616"/>
            <a:ext cx="8642389" cy="0"/>
          </a:xfrm>
          <a:prstGeom prst="line">
            <a:avLst/>
          </a:prstGeom>
        </p:spPr>
        <p:style>
          <a:lnRef idx="1">
            <a:schemeClr val="dk1"/>
          </a:lnRef>
          <a:fillRef idx="0">
            <a:schemeClr val="dk1"/>
          </a:fillRef>
          <a:effectRef idx="0">
            <a:schemeClr val="dk1"/>
          </a:effectRef>
          <a:fontRef idx="minor">
            <a:schemeClr val="tx1"/>
          </a:fontRef>
        </p:style>
      </p:cxnSp>
      <p:pic>
        <p:nvPicPr>
          <p:cNvPr id="2050" name="Picture 2" descr="C:\Users\Facu\Desktop\FLUJOGRAMA\b09876ed738f761bcd04480dcef02d30.jpg"/>
          <p:cNvPicPr>
            <a:picLocks noChangeAspect="1" noChangeArrowheads="1"/>
          </p:cNvPicPr>
          <p:nvPr/>
        </p:nvPicPr>
        <p:blipFill rotWithShape="1">
          <a:blip r:embed="rId3">
            <a:extLst>
              <a:ext uri="{28A0092B-C50C-407E-A947-70E740481C1C}">
                <a14:useLocalDpi xmlns:a14="http://schemas.microsoft.com/office/drawing/2010/main" val="0"/>
              </a:ext>
            </a:extLst>
          </a:blip>
          <a:srcRect l="12140" r="25108" b="3384"/>
          <a:stretch/>
        </p:blipFill>
        <p:spPr bwMode="auto">
          <a:xfrm>
            <a:off x="3319478" y="638628"/>
            <a:ext cx="5573098" cy="5806391"/>
          </a:xfrm>
          <a:prstGeom prst="rect">
            <a:avLst/>
          </a:prstGeom>
          <a:noFill/>
          <a:extLst>
            <a:ext uri="{909E8E84-426E-40DD-AFC4-6F175D3DCCD1}">
              <a14:hiddenFill xmlns:a14="http://schemas.microsoft.com/office/drawing/2010/main">
                <a:solidFill>
                  <a:srgbClr val="FFFFFF"/>
                </a:solidFill>
              </a14:hiddenFill>
            </a:ext>
          </a:extLst>
        </p:spPr>
      </p:pic>
      <p:sp>
        <p:nvSpPr>
          <p:cNvPr id="14" name="13 CuadroTexto"/>
          <p:cNvSpPr txBox="1"/>
          <p:nvPr/>
        </p:nvSpPr>
        <p:spPr>
          <a:xfrm>
            <a:off x="3239576" y="6399396"/>
            <a:ext cx="2520975" cy="215444"/>
          </a:xfrm>
          <a:prstGeom prst="rect">
            <a:avLst/>
          </a:prstGeom>
          <a:noFill/>
        </p:spPr>
        <p:txBody>
          <a:bodyPr wrap="square" rtlCol="0">
            <a:spAutoFit/>
          </a:bodyPr>
          <a:lstStyle/>
          <a:p>
            <a:r>
              <a:rPr lang="es-AR" sz="800" dirty="0" smtClean="0"/>
              <a:t>Secuencias lineales-Universidad de Columbia</a:t>
            </a:r>
            <a:endParaRPr lang="es-AR" sz="800" dirty="0">
              <a:latin typeface="Arial" pitchFamily="34" charset="0"/>
              <a:cs typeface="Arial" pitchFamily="34" charset="0"/>
            </a:endParaRPr>
          </a:p>
        </p:txBody>
      </p:sp>
      <p:sp>
        <p:nvSpPr>
          <p:cNvPr id="16" name="15 CuadroTexto"/>
          <p:cNvSpPr txBox="1"/>
          <p:nvPr/>
        </p:nvSpPr>
        <p:spPr>
          <a:xfrm>
            <a:off x="6461015" y="302395"/>
            <a:ext cx="2521573" cy="246221"/>
          </a:xfrm>
          <a:prstGeom prst="rect">
            <a:avLst/>
          </a:prstGeom>
          <a:noFill/>
        </p:spPr>
        <p:txBody>
          <a:bodyPr wrap="square" rtlCol="0">
            <a:spAutoFit/>
          </a:bodyPr>
          <a:lstStyle/>
          <a:p>
            <a:pPr algn="just"/>
            <a:r>
              <a:rPr lang="es-AR" sz="1000" b="1" dirty="0" smtClean="0">
                <a:solidFill>
                  <a:schemeClr val="bg1">
                    <a:lumMod val="50000"/>
                  </a:schemeClr>
                </a:solidFill>
              </a:rPr>
              <a:t>ARQUITECTURA IV            FING          UNCUYO</a:t>
            </a:r>
            <a:endParaRPr lang="es-AR" sz="1000" b="1" dirty="0">
              <a:solidFill>
                <a:schemeClr val="bg1">
                  <a:lumMod val="50000"/>
                </a:schemeClr>
              </a:solidFill>
              <a:latin typeface="Arial" pitchFamily="34" charset="0"/>
              <a:cs typeface="Arial" pitchFamily="34" charset="0"/>
            </a:endParaRPr>
          </a:p>
        </p:txBody>
      </p:sp>
      <p:sp>
        <p:nvSpPr>
          <p:cNvPr id="19" name="18 CuadroTexto"/>
          <p:cNvSpPr txBox="1"/>
          <p:nvPr/>
        </p:nvSpPr>
        <p:spPr>
          <a:xfrm>
            <a:off x="161412" y="302394"/>
            <a:ext cx="2521573" cy="246221"/>
          </a:xfrm>
          <a:prstGeom prst="rect">
            <a:avLst/>
          </a:prstGeom>
          <a:noFill/>
        </p:spPr>
        <p:txBody>
          <a:bodyPr wrap="square" rtlCol="0">
            <a:spAutoFit/>
          </a:bodyPr>
          <a:lstStyle/>
          <a:p>
            <a:pPr algn="just"/>
            <a:r>
              <a:rPr lang="es-AR" sz="1000" b="1" dirty="0" smtClean="0">
                <a:solidFill>
                  <a:schemeClr val="bg1">
                    <a:lumMod val="50000"/>
                  </a:schemeClr>
                </a:solidFill>
              </a:rPr>
              <a:t>TIP 3 INVESTIGACIÓN-GRUPO 1-TEMA</a:t>
            </a:r>
            <a:endParaRPr lang="es-AR" sz="1000" b="1" dirty="0">
              <a:solidFill>
                <a:schemeClr val="bg1">
                  <a:lumMod val="50000"/>
                </a:schemeClr>
              </a:solidFill>
              <a:latin typeface="Arial" pitchFamily="34" charset="0"/>
              <a:cs typeface="Arial" pitchFamily="34" charset="0"/>
            </a:endParaRPr>
          </a:p>
        </p:txBody>
      </p:sp>
      <p:sp>
        <p:nvSpPr>
          <p:cNvPr id="25" name="24 CuadroTexto"/>
          <p:cNvSpPr txBox="1"/>
          <p:nvPr/>
        </p:nvSpPr>
        <p:spPr>
          <a:xfrm>
            <a:off x="250825" y="548616"/>
            <a:ext cx="2520975" cy="5755422"/>
          </a:xfrm>
          <a:prstGeom prst="rect">
            <a:avLst/>
          </a:prstGeom>
          <a:noFill/>
        </p:spPr>
        <p:txBody>
          <a:bodyPr wrap="square" rtlCol="0">
            <a:spAutoFit/>
          </a:bodyPr>
          <a:lstStyle/>
          <a:p>
            <a:r>
              <a:rPr lang="es-AR" sz="1600" dirty="0" smtClean="0">
                <a:latin typeface="Arial" pitchFamily="34" charset="0"/>
                <a:cs typeface="Arial" pitchFamily="34" charset="0"/>
              </a:rPr>
              <a:t>TÍTULO</a:t>
            </a:r>
          </a:p>
          <a:p>
            <a:r>
              <a:rPr lang="es-AR" sz="1200" dirty="0" smtClean="0">
                <a:latin typeface="Arial" pitchFamily="34" charset="0"/>
                <a:cs typeface="Arial" pitchFamily="34" charset="0"/>
              </a:rPr>
              <a:t>SUBTITULO</a:t>
            </a:r>
          </a:p>
          <a:p>
            <a:r>
              <a:rPr lang="es-AR" sz="1000" dirty="0" smtClean="0">
                <a:latin typeface="Arial" pitchFamily="34" charset="0"/>
                <a:cs typeface="Arial" pitchFamily="34" charset="0"/>
              </a:rPr>
              <a:t>TEXTO</a:t>
            </a:r>
          </a:p>
          <a:p>
            <a:pPr algn="just"/>
            <a:r>
              <a:rPr lang="es-AR" sz="1000" dirty="0"/>
              <a:t>Una manera particular de relación entre espacio y estructura es la </a:t>
            </a:r>
            <a:r>
              <a:rPr lang="es-AR" sz="1000" dirty="0" smtClean="0"/>
              <a:t>propuesta </a:t>
            </a:r>
            <a:r>
              <a:rPr lang="es-AR" sz="1000" dirty="0"/>
              <a:t>por el arquitecto Louis I. </a:t>
            </a:r>
            <a:r>
              <a:rPr lang="es-AR" sz="1000" dirty="0" err="1"/>
              <a:t>Kahn</a:t>
            </a:r>
            <a:r>
              <a:rPr lang="es-AR" sz="1000" dirty="0"/>
              <a:t>, quien exploró en sus proyectos </a:t>
            </a:r>
            <a:r>
              <a:rPr lang="es-AR" sz="1000" dirty="0" smtClean="0"/>
              <a:t>las </a:t>
            </a:r>
            <a:r>
              <a:rPr lang="es-AR" sz="1000" dirty="0"/>
              <a:t>consecuencias de crear espacio en el interior de los </a:t>
            </a:r>
            <a:r>
              <a:rPr lang="es-AR" sz="1000" dirty="0" smtClean="0"/>
              <a:t> elementos estructurales </a:t>
            </a:r>
            <a:r>
              <a:rPr lang="es-AR" sz="1000" dirty="0"/>
              <a:t>y denominó este procedimiento </a:t>
            </a:r>
            <a:r>
              <a:rPr lang="es-AR" sz="1000" dirty="0" smtClean="0"/>
              <a:t>habitar </a:t>
            </a:r>
            <a:r>
              <a:rPr lang="es-AR" sz="1000" dirty="0"/>
              <a:t>las piedras.</a:t>
            </a:r>
          </a:p>
          <a:p>
            <a:pPr algn="just"/>
            <a:endParaRPr lang="es-AR" sz="1000" dirty="0"/>
          </a:p>
          <a:p>
            <a:pPr algn="just"/>
            <a:r>
              <a:rPr lang="es-AR" sz="1000" dirty="0"/>
              <a:t>El ingeniero francés Robert Le </a:t>
            </a:r>
            <a:r>
              <a:rPr lang="es-AR" sz="1000" dirty="0" err="1"/>
              <a:t>Ricolais</a:t>
            </a:r>
            <a:r>
              <a:rPr lang="es-AR" sz="1000" dirty="0"/>
              <a:t>, a partir del estudio de la </a:t>
            </a:r>
            <a:r>
              <a:rPr lang="es-AR" sz="1000" dirty="0" smtClean="0"/>
              <a:t>estructura </a:t>
            </a:r>
            <a:r>
              <a:rPr lang="es-AR" sz="1000" dirty="0"/>
              <a:t>de los seres vivos, llegó a comprender y explicar las </a:t>
            </a:r>
            <a:r>
              <a:rPr lang="es-AR" sz="1000" dirty="0" smtClean="0"/>
              <a:t>estructuras de </a:t>
            </a:r>
            <a:r>
              <a:rPr lang="es-AR" sz="1000" dirty="0"/>
              <a:t>manera diferente a como lo han hecho otros ingenieros. Su </a:t>
            </a:r>
            <a:r>
              <a:rPr lang="es-AR" sz="1000" dirty="0" smtClean="0"/>
              <a:t>investigación </a:t>
            </a:r>
            <a:r>
              <a:rPr lang="es-AR" sz="1000" dirty="0"/>
              <a:t>se focalizó en lo que él denominó estructura de las </a:t>
            </a:r>
            <a:r>
              <a:rPr lang="es-AR" sz="1000" dirty="0" smtClean="0"/>
              <a:t>estructuras</a:t>
            </a:r>
            <a:r>
              <a:rPr lang="es-AR" sz="1000" dirty="0"/>
              <a:t>. Analizar la composición interna de los huesos (los elementos que </a:t>
            </a:r>
            <a:r>
              <a:rPr lang="es-AR" sz="1000" dirty="0" smtClean="0"/>
              <a:t>conforman </a:t>
            </a:r>
            <a:r>
              <a:rPr lang="es-AR" sz="1000" dirty="0"/>
              <a:t>la estructura portante de los vertebrados) le permitió ver la </a:t>
            </a:r>
            <a:r>
              <a:rPr lang="es-AR" sz="1000" dirty="0" smtClean="0"/>
              <a:t>estructura </a:t>
            </a:r>
            <a:r>
              <a:rPr lang="es-AR" sz="1000" dirty="0"/>
              <a:t>como algo a su vez compuesto por otras estructuras, todas </a:t>
            </a:r>
            <a:r>
              <a:rPr lang="es-AR" sz="1000" dirty="0" smtClean="0"/>
              <a:t>ellas tridimensionales.</a:t>
            </a:r>
          </a:p>
          <a:p>
            <a:pPr algn="just"/>
            <a:endParaRPr lang="es-AR" sz="1000" dirty="0"/>
          </a:p>
          <a:p>
            <a:pPr algn="just"/>
            <a:r>
              <a:rPr lang="es-AR" sz="1000" dirty="0" smtClean="0"/>
              <a:t>Su </a:t>
            </a:r>
            <a:r>
              <a:rPr lang="es-AR" sz="1000" dirty="0"/>
              <a:t>experimentación se basó, más que en </a:t>
            </a:r>
            <a:r>
              <a:rPr lang="es-AR" sz="1000" dirty="0" smtClean="0"/>
              <a:t>aspectos </a:t>
            </a:r>
            <a:r>
              <a:rPr lang="es-AR" sz="1000" dirty="0"/>
              <a:t>cuantitativos, en la relación entre elementos desde un punto de </a:t>
            </a:r>
            <a:r>
              <a:rPr lang="es-AR" sz="1000" dirty="0" smtClean="0"/>
              <a:t>vista </a:t>
            </a:r>
            <a:r>
              <a:rPr lang="es-AR" sz="1000" dirty="0"/>
              <a:t>eminentemente topológico. Es notoria la similitud entre sus ideas </a:t>
            </a:r>
            <a:r>
              <a:rPr lang="es-AR" sz="1000" dirty="0" smtClean="0"/>
              <a:t>y </a:t>
            </a:r>
            <a:r>
              <a:rPr lang="es-AR" sz="1000" dirty="0"/>
              <a:t>las de </a:t>
            </a:r>
            <a:r>
              <a:rPr lang="es-AR" sz="1000" dirty="0" err="1" smtClean="0"/>
              <a:t>Kahn</a:t>
            </a:r>
            <a:r>
              <a:rPr lang="es-AR" sz="1000" dirty="0" smtClean="0"/>
              <a:t> cuando </a:t>
            </a:r>
            <a:r>
              <a:rPr lang="es-AR" sz="1000" dirty="0"/>
              <a:t>propone en su arquitectura espacios </a:t>
            </a:r>
            <a:r>
              <a:rPr lang="es-AR" sz="1000" dirty="0" smtClean="0"/>
              <a:t>delimitados </a:t>
            </a:r>
            <a:r>
              <a:rPr lang="es-AR" sz="1000" dirty="0"/>
              <a:t>por otros espacios que, a su vez, son estructura </a:t>
            </a:r>
            <a:r>
              <a:rPr lang="es-AR" sz="1000" dirty="0" smtClean="0"/>
              <a:t>portante. Se encuentran </a:t>
            </a:r>
            <a:r>
              <a:rPr lang="es-AR" sz="1000" dirty="0"/>
              <a:t>en el interior de la estructura; mientras que los </a:t>
            </a:r>
            <a:r>
              <a:rPr lang="es-AR" sz="1000" dirty="0" smtClean="0"/>
              <a:t>segundos </a:t>
            </a:r>
            <a:r>
              <a:rPr lang="es-AR" sz="1000" dirty="0"/>
              <a:t>se delimitan por elementos soportados por </a:t>
            </a:r>
            <a:r>
              <a:rPr lang="es-AR" sz="1000" dirty="0" smtClean="0"/>
              <a:t>esta….</a:t>
            </a:r>
            <a:endParaRPr lang="es-AR" sz="1000" dirty="0">
              <a:latin typeface="Arial" pitchFamily="34" charset="0"/>
              <a:cs typeface="Arial" pitchFamily="34" charset="0"/>
            </a:endParaRPr>
          </a:p>
        </p:txBody>
      </p:sp>
    </p:spTree>
    <p:extLst>
      <p:ext uri="{BB962C8B-B14F-4D97-AF65-F5344CB8AC3E}">
        <p14:creationId xmlns:p14="http://schemas.microsoft.com/office/powerpoint/2010/main" val="10238964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9 Marcador de número de diapositiva"/>
          <p:cNvSpPr>
            <a:spLocks noGrp="1"/>
          </p:cNvSpPr>
          <p:nvPr>
            <p:ph type="sldNum" sz="quarter" idx="12"/>
          </p:nvPr>
        </p:nvSpPr>
        <p:spPr>
          <a:xfrm>
            <a:off x="6758976" y="6521075"/>
            <a:ext cx="2133600" cy="365125"/>
          </a:xfrm>
        </p:spPr>
        <p:txBody>
          <a:bodyPr/>
          <a:lstStyle/>
          <a:p>
            <a:fld id="{D121A87D-DE69-4E7A-9E93-E4AA87D0D1D0}" type="slidenum">
              <a:rPr lang="es-AR" sz="1000" b="1" smtClean="0">
                <a:solidFill>
                  <a:schemeClr val="bg1">
                    <a:lumMod val="50000"/>
                  </a:schemeClr>
                </a:solidFill>
                <a:latin typeface="Arial" pitchFamily="34" charset="0"/>
                <a:cs typeface="Arial" pitchFamily="34" charset="0"/>
              </a:rPr>
              <a:t>3</a:t>
            </a:fld>
            <a:endParaRPr lang="es-AR" sz="1000" b="1" dirty="0">
              <a:solidFill>
                <a:schemeClr val="bg1">
                  <a:lumMod val="50000"/>
                </a:schemeClr>
              </a:solidFill>
              <a:latin typeface="Arial" pitchFamily="34" charset="0"/>
              <a:cs typeface="Arial" pitchFamily="34" charset="0"/>
            </a:endParaRPr>
          </a:p>
        </p:txBody>
      </p:sp>
      <p:cxnSp>
        <p:nvCxnSpPr>
          <p:cNvPr id="13" name="12 Conector recto"/>
          <p:cNvCxnSpPr/>
          <p:nvPr/>
        </p:nvCxnSpPr>
        <p:spPr>
          <a:xfrm flipH="1">
            <a:off x="250825" y="6548535"/>
            <a:ext cx="8642389" cy="0"/>
          </a:xfrm>
          <a:prstGeom prst="line">
            <a:avLst/>
          </a:prstGeom>
        </p:spPr>
        <p:style>
          <a:lnRef idx="1">
            <a:schemeClr val="dk1"/>
          </a:lnRef>
          <a:fillRef idx="0">
            <a:schemeClr val="dk1"/>
          </a:fillRef>
          <a:effectRef idx="0">
            <a:schemeClr val="dk1"/>
          </a:effectRef>
          <a:fontRef idx="minor">
            <a:schemeClr val="tx1"/>
          </a:fontRef>
        </p:style>
      </p:cxnSp>
      <p:cxnSp>
        <p:nvCxnSpPr>
          <p:cNvPr id="17" name="16 Conector recto"/>
          <p:cNvCxnSpPr/>
          <p:nvPr/>
        </p:nvCxnSpPr>
        <p:spPr>
          <a:xfrm flipH="1">
            <a:off x="250187" y="548616"/>
            <a:ext cx="8642389" cy="0"/>
          </a:xfrm>
          <a:prstGeom prst="line">
            <a:avLst/>
          </a:prstGeom>
        </p:spPr>
        <p:style>
          <a:lnRef idx="1">
            <a:schemeClr val="dk1"/>
          </a:lnRef>
          <a:fillRef idx="0">
            <a:schemeClr val="dk1"/>
          </a:fillRef>
          <a:effectRef idx="0">
            <a:schemeClr val="dk1"/>
          </a:effectRef>
          <a:fontRef idx="minor">
            <a:schemeClr val="tx1"/>
          </a:fontRef>
        </p:style>
      </p:cxnSp>
      <p:pic>
        <p:nvPicPr>
          <p:cNvPr id="2050" name="Picture 2" descr="C:\Users\Facu\Desktop\FLUJOGRAMA\b09876ed738f761bcd04480dcef02d30.jpg"/>
          <p:cNvPicPr>
            <a:picLocks noChangeAspect="1" noChangeArrowheads="1"/>
          </p:cNvPicPr>
          <p:nvPr/>
        </p:nvPicPr>
        <p:blipFill rotWithShape="1">
          <a:blip r:embed="rId3">
            <a:extLst>
              <a:ext uri="{28A0092B-C50C-407E-A947-70E740481C1C}">
                <a14:useLocalDpi xmlns:a14="http://schemas.microsoft.com/office/drawing/2010/main" val="0"/>
              </a:ext>
            </a:extLst>
          </a:blip>
          <a:srcRect l="12140" r="25108" b="3384"/>
          <a:stretch/>
        </p:blipFill>
        <p:spPr bwMode="auto">
          <a:xfrm>
            <a:off x="282169" y="638628"/>
            <a:ext cx="5573098" cy="5806391"/>
          </a:xfrm>
          <a:prstGeom prst="rect">
            <a:avLst/>
          </a:prstGeom>
          <a:noFill/>
          <a:extLst>
            <a:ext uri="{909E8E84-426E-40DD-AFC4-6F175D3DCCD1}">
              <a14:hiddenFill xmlns:a14="http://schemas.microsoft.com/office/drawing/2010/main">
                <a:solidFill>
                  <a:srgbClr val="FFFFFF"/>
                </a:solidFill>
              </a14:hiddenFill>
            </a:ext>
          </a:extLst>
        </p:spPr>
      </p:pic>
      <p:sp>
        <p:nvSpPr>
          <p:cNvPr id="16" name="15 CuadroTexto"/>
          <p:cNvSpPr txBox="1"/>
          <p:nvPr/>
        </p:nvSpPr>
        <p:spPr>
          <a:xfrm>
            <a:off x="6461015" y="302395"/>
            <a:ext cx="2521573" cy="246221"/>
          </a:xfrm>
          <a:prstGeom prst="rect">
            <a:avLst/>
          </a:prstGeom>
          <a:noFill/>
        </p:spPr>
        <p:txBody>
          <a:bodyPr wrap="square" rtlCol="0">
            <a:spAutoFit/>
          </a:bodyPr>
          <a:lstStyle/>
          <a:p>
            <a:pPr algn="just"/>
            <a:r>
              <a:rPr lang="es-AR" sz="1000" b="1" dirty="0" smtClean="0">
                <a:solidFill>
                  <a:schemeClr val="bg1">
                    <a:lumMod val="50000"/>
                  </a:schemeClr>
                </a:solidFill>
              </a:rPr>
              <a:t>ARQUITECTURA IV            FING          UNCUYO</a:t>
            </a:r>
            <a:endParaRPr lang="es-AR" sz="1000" b="1" dirty="0">
              <a:solidFill>
                <a:schemeClr val="bg1">
                  <a:lumMod val="50000"/>
                </a:schemeClr>
              </a:solidFill>
              <a:latin typeface="Arial" pitchFamily="34" charset="0"/>
              <a:cs typeface="Arial" pitchFamily="34" charset="0"/>
            </a:endParaRPr>
          </a:p>
        </p:txBody>
      </p:sp>
      <p:sp>
        <p:nvSpPr>
          <p:cNvPr id="19" name="18 CuadroTexto"/>
          <p:cNvSpPr txBox="1"/>
          <p:nvPr/>
        </p:nvSpPr>
        <p:spPr>
          <a:xfrm>
            <a:off x="161412" y="302394"/>
            <a:ext cx="2521573" cy="246221"/>
          </a:xfrm>
          <a:prstGeom prst="rect">
            <a:avLst/>
          </a:prstGeom>
          <a:noFill/>
        </p:spPr>
        <p:txBody>
          <a:bodyPr wrap="square" rtlCol="0">
            <a:spAutoFit/>
          </a:bodyPr>
          <a:lstStyle/>
          <a:p>
            <a:pPr algn="just"/>
            <a:r>
              <a:rPr lang="es-AR" sz="1000" b="1" dirty="0" smtClean="0">
                <a:solidFill>
                  <a:schemeClr val="bg1">
                    <a:lumMod val="50000"/>
                  </a:schemeClr>
                </a:solidFill>
              </a:rPr>
              <a:t>TIP 3 INVESTIGACIÓN-GRUPO 1-TEMA</a:t>
            </a:r>
            <a:endParaRPr lang="es-AR" sz="1000" b="1" dirty="0">
              <a:solidFill>
                <a:schemeClr val="bg1">
                  <a:lumMod val="50000"/>
                </a:schemeClr>
              </a:solidFill>
              <a:latin typeface="Arial" pitchFamily="34" charset="0"/>
              <a:cs typeface="Arial" pitchFamily="34" charset="0"/>
            </a:endParaRPr>
          </a:p>
        </p:txBody>
      </p:sp>
      <p:sp>
        <p:nvSpPr>
          <p:cNvPr id="24" name="23 CuadroTexto"/>
          <p:cNvSpPr txBox="1"/>
          <p:nvPr/>
        </p:nvSpPr>
        <p:spPr>
          <a:xfrm>
            <a:off x="250192" y="6381732"/>
            <a:ext cx="2520975" cy="215444"/>
          </a:xfrm>
          <a:prstGeom prst="rect">
            <a:avLst/>
          </a:prstGeom>
          <a:noFill/>
        </p:spPr>
        <p:txBody>
          <a:bodyPr wrap="square" rtlCol="0">
            <a:spAutoFit/>
          </a:bodyPr>
          <a:lstStyle/>
          <a:p>
            <a:r>
              <a:rPr lang="es-AR" sz="800" dirty="0" smtClean="0"/>
              <a:t>Secuencias lineales-Universidad de Columbia</a:t>
            </a:r>
            <a:endParaRPr lang="es-AR" sz="800" dirty="0">
              <a:latin typeface="Arial" pitchFamily="34" charset="0"/>
              <a:cs typeface="Arial" pitchFamily="34" charset="0"/>
            </a:endParaRPr>
          </a:p>
        </p:txBody>
      </p:sp>
      <p:sp>
        <p:nvSpPr>
          <p:cNvPr id="25" name="24 CuadroTexto"/>
          <p:cNvSpPr txBox="1"/>
          <p:nvPr/>
        </p:nvSpPr>
        <p:spPr>
          <a:xfrm>
            <a:off x="6371601" y="689597"/>
            <a:ext cx="2520975" cy="5755422"/>
          </a:xfrm>
          <a:prstGeom prst="rect">
            <a:avLst/>
          </a:prstGeom>
          <a:noFill/>
        </p:spPr>
        <p:txBody>
          <a:bodyPr wrap="square" rtlCol="0">
            <a:spAutoFit/>
          </a:bodyPr>
          <a:lstStyle/>
          <a:p>
            <a:r>
              <a:rPr lang="es-AR" sz="1600" dirty="0" smtClean="0">
                <a:latin typeface="Arial" pitchFamily="34" charset="0"/>
                <a:cs typeface="Arial" pitchFamily="34" charset="0"/>
              </a:rPr>
              <a:t>TÍTULO</a:t>
            </a:r>
          </a:p>
          <a:p>
            <a:r>
              <a:rPr lang="es-AR" sz="1200" dirty="0" smtClean="0">
                <a:latin typeface="Arial" pitchFamily="34" charset="0"/>
                <a:cs typeface="Arial" pitchFamily="34" charset="0"/>
              </a:rPr>
              <a:t>SUBTITULO</a:t>
            </a:r>
          </a:p>
          <a:p>
            <a:r>
              <a:rPr lang="es-AR" sz="1000" dirty="0" smtClean="0">
                <a:latin typeface="Arial" pitchFamily="34" charset="0"/>
                <a:cs typeface="Arial" pitchFamily="34" charset="0"/>
              </a:rPr>
              <a:t>TEXTO</a:t>
            </a:r>
          </a:p>
          <a:p>
            <a:pPr algn="just"/>
            <a:r>
              <a:rPr lang="es-AR" sz="1000" dirty="0"/>
              <a:t>Una manera particular de relación entre espacio y estructura es la </a:t>
            </a:r>
            <a:r>
              <a:rPr lang="es-AR" sz="1000" dirty="0" smtClean="0"/>
              <a:t>propuesta </a:t>
            </a:r>
            <a:r>
              <a:rPr lang="es-AR" sz="1000" dirty="0"/>
              <a:t>por el arquitecto Louis I. </a:t>
            </a:r>
            <a:r>
              <a:rPr lang="es-AR" sz="1000" dirty="0" err="1"/>
              <a:t>Kahn</a:t>
            </a:r>
            <a:r>
              <a:rPr lang="es-AR" sz="1000" dirty="0"/>
              <a:t>, quien exploró en sus proyectos </a:t>
            </a:r>
            <a:r>
              <a:rPr lang="es-AR" sz="1000" dirty="0" smtClean="0"/>
              <a:t>las </a:t>
            </a:r>
            <a:r>
              <a:rPr lang="es-AR" sz="1000" dirty="0"/>
              <a:t>consecuencias de crear espacio en el interior de los </a:t>
            </a:r>
            <a:r>
              <a:rPr lang="es-AR" sz="1000" dirty="0" smtClean="0"/>
              <a:t> elementos estructurales </a:t>
            </a:r>
            <a:r>
              <a:rPr lang="es-AR" sz="1000" dirty="0"/>
              <a:t>y denominó este procedimiento </a:t>
            </a:r>
            <a:r>
              <a:rPr lang="es-AR" sz="1000" dirty="0" smtClean="0"/>
              <a:t>habitar </a:t>
            </a:r>
            <a:r>
              <a:rPr lang="es-AR" sz="1000" dirty="0"/>
              <a:t>las piedras.</a:t>
            </a:r>
          </a:p>
          <a:p>
            <a:pPr algn="just"/>
            <a:endParaRPr lang="es-AR" sz="1000" dirty="0"/>
          </a:p>
          <a:p>
            <a:pPr algn="just"/>
            <a:r>
              <a:rPr lang="es-AR" sz="1000" dirty="0"/>
              <a:t>El ingeniero francés Robert Le </a:t>
            </a:r>
            <a:r>
              <a:rPr lang="es-AR" sz="1000" dirty="0" err="1"/>
              <a:t>Ricolais</a:t>
            </a:r>
            <a:r>
              <a:rPr lang="es-AR" sz="1000" dirty="0"/>
              <a:t>, a partir del estudio de la </a:t>
            </a:r>
            <a:r>
              <a:rPr lang="es-AR" sz="1000" dirty="0" smtClean="0"/>
              <a:t>estructura </a:t>
            </a:r>
            <a:r>
              <a:rPr lang="es-AR" sz="1000" dirty="0"/>
              <a:t>de los seres vivos, llegó a comprender y explicar las </a:t>
            </a:r>
            <a:r>
              <a:rPr lang="es-AR" sz="1000" dirty="0" smtClean="0"/>
              <a:t>estructuras de </a:t>
            </a:r>
            <a:r>
              <a:rPr lang="es-AR" sz="1000" dirty="0"/>
              <a:t>manera diferente a como lo han hecho otros ingenieros. Su </a:t>
            </a:r>
            <a:r>
              <a:rPr lang="es-AR" sz="1000" dirty="0" smtClean="0"/>
              <a:t>investigación </a:t>
            </a:r>
            <a:r>
              <a:rPr lang="es-AR" sz="1000" dirty="0"/>
              <a:t>se focalizó en lo que él denominó estructura de las </a:t>
            </a:r>
            <a:r>
              <a:rPr lang="es-AR" sz="1000" dirty="0" smtClean="0"/>
              <a:t>estructuras</a:t>
            </a:r>
            <a:r>
              <a:rPr lang="es-AR" sz="1000" dirty="0"/>
              <a:t>. Analizar la composición interna de los huesos (los elementos que </a:t>
            </a:r>
            <a:r>
              <a:rPr lang="es-AR" sz="1000" dirty="0" smtClean="0"/>
              <a:t>conforman </a:t>
            </a:r>
            <a:r>
              <a:rPr lang="es-AR" sz="1000" dirty="0"/>
              <a:t>la estructura portante de los vertebrados) le permitió ver la </a:t>
            </a:r>
            <a:r>
              <a:rPr lang="es-AR" sz="1000" dirty="0" smtClean="0"/>
              <a:t>estructura </a:t>
            </a:r>
            <a:r>
              <a:rPr lang="es-AR" sz="1000" dirty="0"/>
              <a:t>como algo a su vez compuesto por otras estructuras, todas </a:t>
            </a:r>
            <a:r>
              <a:rPr lang="es-AR" sz="1000" dirty="0" smtClean="0"/>
              <a:t>ellas tridimensionales.</a:t>
            </a:r>
          </a:p>
          <a:p>
            <a:pPr algn="just"/>
            <a:endParaRPr lang="es-AR" sz="1000" dirty="0"/>
          </a:p>
          <a:p>
            <a:pPr algn="just"/>
            <a:r>
              <a:rPr lang="es-AR" sz="1000" dirty="0" smtClean="0"/>
              <a:t>Su </a:t>
            </a:r>
            <a:r>
              <a:rPr lang="es-AR" sz="1000" dirty="0"/>
              <a:t>experimentación se basó, más que en </a:t>
            </a:r>
            <a:r>
              <a:rPr lang="es-AR" sz="1000" dirty="0" smtClean="0"/>
              <a:t>aspectos </a:t>
            </a:r>
            <a:r>
              <a:rPr lang="es-AR" sz="1000" dirty="0"/>
              <a:t>cuantitativos, en la relación entre elementos desde un punto de </a:t>
            </a:r>
            <a:r>
              <a:rPr lang="es-AR" sz="1000" dirty="0" smtClean="0"/>
              <a:t>vista </a:t>
            </a:r>
            <a:r>
              <a:rPr lang="es-AR" sz="1000" dirty="0"/>
              <a:t>eminentemente topológico. Es notoria la similitud entre sus ideas </a:t>
            </a:r>
            <a:r>
              <a:rPr lang="es-AR" sz="1000" dirty="0" smtClean="0"/>
              <a:t>y </a:t>
            </a:r>
            <a:r>
              <a:rPr lang="es-AR" sz="1000" dirty="0"/>
              <a:t>las de </a:t>
            </a:r>
            <a:r>
              <a:rPr lang="es-AR" sz="1000" dirty="0" err="1" smtClean="0"/>
              <a:t>Kahn</a:t>
            </a:r>
            <a:r>
              <a:rPr lang="es-AR" sz="1000" dirty="0" smtClean="0"/>
              <a:t> cuando </a:t>
            </a:r>
            <a:r>
              <a:rPr lang="es-AR" sz="1000" dirty="0"/>
              <a:t>propone en su arquitectura espacios </a:t>
            </a:r>
            <a:r>
              <a:rPr lang="es-AR" sz="1000" dirty="0" smtClean="0"/>
              <a:t>delimitados </a:t>
            </a:r>
            <a:r>
              <a:rPr lang="es-AR" sz="1000" dirty="0"/>
              <a:t>por otros espacios que, a su vez, son estructura </a:t>
            </a:r>
            <a:r>
              <a:rPr lang="es-AR" sz="1000" dirty="0" smtClean="0"/>
              <a:t>portante. Se encuentran </a:t>
            </a:r>
            <a:r>
              <a:rPr lang="es-AR" sz="1000" dirty="0"/>
              <a:t>en el interior de la estructura; mientras que los </a:t>
            </a:r>
            <a:r>
              <a:rPr lang="es-AR" sz="1000" dirty="0" smtClean="0"/>
              <a:t>segundos </a:t>
            </a:r>
            <a:r>
              <a:rPr lang="es-AR" sz="1000" dirty="0"/>
              <a:t>se delimitan por elementos soportados por </a:t>
            </a:r>
            <a:r>
              <a:rPr lang="es-AR" sz="1000" dirty="0" smtClean="0"/>
              <a:t>esta…..</a:t>
            </a:r>
            <a:endParaRPr lang="es-AR" sz="1000" dirty="0">
              <a:latin typeface="Arial" pitchFamily="34" charset="0"/>
              <a:cs typeface="Arial" pitchFamily="34" charset="0"/>
            </a:endParaRPr>
          </a:p>
        </p:txBody>
      </p:sp>
    </p:spTree>
    <p:extLst>
      <p:ext uri="{BB962C8B-B14F-4D97-AF65-F5344CB8AC3E}">
        <p14:creationId xmlns:p14="http://schemas.microsoft.com/office/powerpoint/2010/main" val="7440009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250825" y="548616"/>
            <a:ext cx="2520975" cy="1754326"/>
          </a:xfrm>
          <a:prstGeom prst="rect">
            <a:avLst/>
          </a:prstGeom>
          <a:noFill/>
        </p:spPr>
        <p:txBody>
          <a:bodyPr wrap="square" rtlCol="0">
            <a:spAutoFit/>
          </a:bodyPr>
          <a:lstStyle/>
          <a:p>
            <a:r>
              <a:rPr lang="es-AR" sz="1600" dirty="0" smtClean="0">
                <a:latin typeface="Arial" pitchFamily="34" charset="0"/>
                <a:cs typeface="Arial" pitchFamily="34" charset="0"/>
              </a:rPr>
              <a:t>TÍTULO</a:t>
            </a:r>
          </a:p>
          <a:p>
            <a:r>
              <a:rPr lang="es-AR" sz="1200" dirty="0" smtClean="0">
                <a:latin typeface="Arial" pitchFamily="34" charset="0"/>
                <a:cs typeface="Arial" pitchFamily="34" charset="0"/>
              </a:rPr>
              <a:t>SUBTITULO</a:t>
            </a:r>
          </a:p>
          <a:p>
            <a:r>
              <a:rPr lang="es-AR" sz="1000" dirty="0" smtClean="0">
                <a:latin typeface="Arial" pitchFamily="34" charset="0"/>
                <a:cs typeface="Arial" pitchFamily="34" charset="0"/>
              </a:rPr>
              <a:t>TEXTO</a:t>
            </a:r>
          </a:p>
          <a:p>
            <a:pPr algn="just"/>
            <a:r>
              <a:rPr lang="es-AR" sz="1000" dirty="0"/>
              <a:t>Una manera particular de relación entre espacio y estructura es la </a:t>
            </a:r>
            <a:r>
              <a:rPr lang="es-AR" sz="1000" dirty="0" smtClean="0"/>
              <a:t>propuesta </a:t>
            </a:r>
            <a:r>
              <a:rPr lang="es-AR" sz="1000" dirty="0"/>
              <a:t>por el arquitecto Louis I. </a:t>
            </a:r>
            <a:r>
              <a:rPr lang="es-AR" sz="1000" dirty="0" err="1"/>
              <a:t>Kahn</a:t>
            </a:r>
            <a:r>
              <a:rPr lang="es-AR" sz="1000" dirty="0"/>
              <a:t>, quien exploró en sus proyectos </a:t>
            </a:r>
            <a:r>
              <a:rPr lang="es-AR" sz="1000" dirty="0" smtClean="0"/>
              <a:t>las </a:t>
            </a:r>
            <a:r>
              <a:rPr lang="es-AR" sz="1000" dirty="0"/>
              <a:t>consecuencias de crear espacio en el interior de los </a:t>
            </a:r>
            <a:r>
              <a:rPr lang="es-AR" sz="1000" dirty="0" smtClean="0"/>
              <a:t> elementos estructurales </a:t>
            </a:r>
            <a:r>
              <a:rPr lang="es-AR" sz="1000" dirty="0"/>
              <a:t>y denominó este procedimiento </a:t>
            </a:r>
            <a:r>
              <a:rPr lang="es-AR" sz="1000" dirty="0" smtClean="0"/>
              <a:t>habitar </a:t>
            </a:r>
            <a:r>
              <a:rPr lang="es-AR" sz="1000" dirty="0"/>
              <a:t>las piedras</a:t>
            </a:r>
            <a:r>
              <a:rPr lang="es-AR" sz="1000" dirty="0" smtClean="0"/>
              <a:t>.</a:t>
            </a:r>
            <a:endParaRPr lang="es-AR" sz="1000" dirty="0"/>
          </a:p>
        </p:txBody>
      </p:sp>
      <p:sp>
        <p:nvSpPr>
          <p:cNvPr id="8" name="7 CuadroTexto"/>
          <p:cNvSpPr txBox="1"/>
          <p:nvPr/>
        </p:nvSpPr>
        <p:spPr>
          <a:xfrm>
            <a:off x="3311832" y="548616"/>
            <a:ext cx="2520975" cy="5909310"/>
          </a:xfrm>
          <a:prstGeom prst="rect">
            <a:avLst/>
          </a:prstGeom>
          <a:noFill/>
        </p:spPr>
        <p:txBody>
          <a:bodyPr wrap="square" rtlCol="0">
            <a:spAutoFit/>
          </a:bodyPr>
          <a:lstStyle/>
          <a:p>
            <a:r>
              <a:rPr lang="es-AR" sz="1600" dirty="0" smtClean="0">
                <a:latin typeface="Arial" pitchFamily="34" charset="0"/>
                <a:cs typeface="Arial" pitchFamily="34" charset="0"/>
              </a:rPr>
              <a:t>TÍTULO</a:t>
            </a:r>
          </a:p>
          <a:p>
            <a:r>
              <a:rPr lang="es-AR" sz="1200" dirty="0" smtClean="0">
                <a:latin typeface="Arial" pitchFamily="34" charset="0"/>
                <a:cs typeface="Arial" pitchFamily="34" charset="0"/>
              </a:rPr>
              <a:t>SUBTITULO</a:t>
            </a:r>
          </a:p>
          <a:p>
            <a:r>
              <a:rPr lang="es-AR" sz="1000" dirty="0" smtClean="0">
                <a:latin typeface="Arial" pitchFamily="34" charset="0"/>
                <a:cs typeface="Arial" pitchFamily="34" charset="0"/>
              </a:rPr>
              <a:t>TEXTO</a:t>
            </a:r>
          </a:p>
          <a:p>
            <a:pPr algn="just"/>
            <a:r>
              <a:rPr lang="es-AR" sz="1000" dirty="0"/>
              <a:t>El ingeniero francés Robert Le </a:t>
            </a:r>
            <a:r>
              <a:rPr lang="es-AR" sz="1000" dirty="0" err="1"/>
              <a:t>Ricolais</a:t>
            </a:r>
            <a:r>
              <a:rPr lang="es-AR" sz="1000" dirty="0"/>
              <a:t>, a partir del estudio de la estructura de los seres vivos, llegó a comprender y explicar las estructuras de manera diferente a como lo han hecho otros ingenieros. Su investigación se focalizó en lo que él denominó estructura de las estructuras. Analizar la composición interna de los huesos (los elementos que conforman la estructura portante de los vertebrados) le permitió ver la estructura como algo a su vez compuesto por otras estructuras, todas ellas tridimensionales</a:t>
            </a:r>
            <a:r>
              <a:rPr lang="es-AR" sz="1000" dirty="0" smtClean="0"/>
              <a:t>.</a:t>
            </a:r>
          </a:p>
          <a:p>
            <a:pPr algn="just"/>
            <a:endParaRPr lang="es-AR" sz="1000" dirty="0"/>
          </a:p>
          <a:p>
            <a:pPr algn="just"/>
            <a:r>
              <a:rPr lang="es-AR" sz="1000" dirty="0"/>
              <a:t>Una manera particular de relación entre espacio y estructura es la propuesta por el arquitecto Louis I. </a:t>
            </a:r>
            <a:r>
              <a:rPr lang="es-AR" sz="1000" dirty="0" err="1"/>
              <a:t>Kahn</a:t>
            </a:r>
            <a:r>
              <a:rPr lang="es-AR" sz="1000" dirty="0"/>
              <a:t>, quien exploró en sus proyectos las consecuencias de crear espacio en el interior de los  elementos estructurales y denominó este procedimiento habitar las </a:t>
            </a:r>
            <a:r>
              <a:rPr lang="es-AR" sz="1000" dirty="0" smtClean="0"/>
              <a:t>piedras</a:t>
            </a:r>
          </a:p>
          <a:p>
            <a:pPr algn="just"/>
            <a:endParaRPr lang="es-AR" sz="1000" dirty="0"/>
          </a:p>
          <a:p>
            <a:pPr algn="just"/>
            <a:r>
              <a:rPr lang="es-AR" sz="1000" dirty="0"/>
              <a:t>Una manera particular de relación entre espacio y estructura es la propuesta por el arquitecto Louis I. </a:t>
            </a:r>
            <a:r>
              <a:rPr lang="es-AR" sz="1000" dirty="0" err="1"/>
              <a:t>Kahn</a:t>
            </a:r>
            <a:r>
              <a:rPr lang="es-AR" sz="1000" dirty="0"/>
              <a:t>, quien exploró en sus proyectos las consecuencias de crear espacio en el interior de los  elementos estructurales y denominó este procedimiento habitar las </a:t>
            </a:r>
            <a:r>
              <a:rPr lang="es-AR" sz="1000" dirty="0" smtClean="0"/>
              <a:t>piedras</a:t>
            </a:r>
          </a:p>
          <a:p>
            <a:pPr algn="just"/>
            <a:endParaRPr lang="es-AR" sz="1000" dirty="0"/>
          </a:p>
          <a:p>
            <a:pPr algn="just"/>
            <a:r>
              <a:rPr lang="es-AR" sz="1000" dirty="0"/>
              <a:t>Una manera particular de relación entre espacio y estructura es la propuesta por el arquitecto Louis I. </a:t>
            </a:r>
            <a:r>
              <a:rPr lang="es-AR" sz="1000" dirty="0" err="1"/>
              <a:t>Kahn</a:t>
            </a:r>
            <a:r>
              <a:rPr lang="es-AR" sz="1000" dirty="0"/>
              <a:t>, quien exploró en sus proyectos las consecuencias de crear </a:t>
            </a:r>
            <a:r>
              <a:rPr lang="es-AR" sz="1000" dirty="0" smtClean="0"/>
              <a:t>espacio</a:t>
            </a:r>
            <a:endParaRPr lang="es-AR" sz="1000" dirty="0"/>
          </a:p>
          <a:p>
            <a:pPr algn="just"/>
            <a:endParaRPr lang="es-AR" sz="1000" dirty="0"/>
          </a:p>
        </p:txBody>
      </p:sp>
      <p:sp>
        <p:nvSpPr>
          <p:cNvPr id="10" name="9 Marcador de número de diapositiva"/>
          <p:cNvSpPr>
            <a:spLocks noGrp="1"/>
          </p:cNvSpPr>
          <p:nvPr>
            <p:ph type="sldNum" sz="quarter" idx="12"/>
          </p:nvPr>
        </p:nvSpPr>
        <p:spPr>
          <a:xfrm>
            <a:off x="6758976" y="6521075"/>
            <a:ext cx="2133600" cy="365125"/>
          </a:xfrm>
        </p:spPr>
        <p:txBody>
          <a:bodyPr/>
          <a:lstStyle/>
          <a:p>
            <a:fld id="{D121A87D-DE69-4E7A-9E93-E4AA87D0D1D0}" type="slidenum">
              <a:rPr lang="es-AR" sz="1000" b="1" smtClean="0">
                <a:solidFill>
                  <a:schemeClr val="bg1">
                    <a:lumMod val="50000"/>
                  </a:schemeClr>
                </a:solidFill>
                <a:latin typeface="Arial" pitchFamily="34" charset="0"/>
                <a:cs typeface="Arial" pitchFamily="34" charset="0"/>
              </a:rPr>
              <a:t>4</a:t>
            </a:fld>
            <a:endParaRPr lang="es-AR" sz="1000" b="1" dirty="0">
              <a:solidFill>
                <a:schemeClr val="bg1">
                  <a:lumMod val="50000"/>
                </a:schemeClr>
              </a:solidFill>
              <a:latin typeface="Arial" pitchFamily="34" charset="0"/>
              <a:cs typeface="Arial" pitchFamily="34" charset="0"/>
            </a:endParaRPr>
          </a:p>
        </p:txBody>
      </p:sp>
      <p:cxnSp>
        <p:nvCxnSpPr>
          <p:cNvPr id="13" name="12 Conector recto"/>
          <p:cNvCxnSpPr/>
          <p:nvPr/>
        </p:nvCxnSpPr>
        <p:spPr>
          <a:xfrm flipH="1">
            <a:off x="250825" y="6548535"/>
            <a:ext cx="8642389" cy="0"/>
          </a:xfrm>
          <a:prstGeom prst="line">
            <a:avLst/>
          </a:prstGeom>
        </p:spPr>
        <p:style>
          <a:lnRef idx="1">
            <a:schemeClr val="dk1"/>
          </a:lnRef>
          <a:fillRef idx="0">
            <a:schemeClr val="dk1"/>
          </a:fillRef>
          <a:effectRef idx="0">
            <a:schemeClr val="dk1"/>
          </a:effectRef>
          <a:fontRef idx="minor">
            <a:schemeClr val="tx1"/>
          </a:fontRef>
        </p:style>
      </p:cxnSp>
      <p:cxnSp>
        <p:nvCxnSpPr>
          <p:cNvPr id="17" name="16 Conector recto"/>
          <p:cNvCxnSpPr/>
          <p:nvPr/>
        </p:nvCxnSpPr>
        <p:spPr>
          <a:xfrm flipH="1">
            <a:off x="250187" y="548616"/>
            <a:ext cx="8642389" cy="0"/>
          </a:xfrm>
          <a:prstGeom prst="line">
            <a:avLst/>
          </a:prstGeom>
        </p:spPr>
        <p:style>
          <a:lnRef idx="1">
            <a:schemeClr val="dk1"/>
          </a:lnRef>
          <a:fillRef idx="0">
            <a:schemeClr val="dk1"/>
          </a:fillRef>
          <a:effectRef idx="0">
            <a:schemeClr val="dk1"/>
          </a:effectRef>
          <a:fontRef idx="minor">
            <a:schemeClr val="tx1"/>
          </a:fontRef>
        </p:style>
      </p:cxnSp>
      <p:pic>
        <p:nvPicPr>
          <p:cNvPr id="2051" name="Picture 3" descr="C:\Users\Facu\Desktop\FLUJOGRAMA\conceptmodel-1417776509kg8n4.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11852" r="8245"/>
          <a:stretch/>
        </p:blipFill>
        <p:spPr bwMode="auto">
          <a:xfrm>
            <a:off x="368070" y="4418375"/>
            <a:ext cx="2340949" cy="2026597"/>
          </a:xfrm>
          <a:prstGeom prst="rect">
            <a:avLst/>
          </a:prstGeom>
          <a:noFill/>
          <a:extLst>
            <a:ext uri="{909E8E84-426E-40DD-AFC4-6F175D3DCCD1}">
              <a14:hiddenFill xmlns:a14="http://schemas.microsoft.com/office/drawing/2010/main">
                <a:solidFill>
                  <a:srgbClr val="FFFFFF"/>
                </a:solidFill>
              </a14:hiddenFill>
            </a:ext>
          </a:extLst>
        </p:spPr>
      </p:pic>
      <p:sp>
        <p:nvSpPr>
          <p:cNvPr id="14" name="13 CuadroTexto"/>
          <p:cNvSpPr txBox="1"/>
          <p:nvPr/>
        </p:nvSpPr>
        <p:spPr>
          <a:xfrm>
            <a:off x="275819" y="4247814"/>
            <a:ext cx="2520975" cy="215444"/>
          </a:xfrm>
          <a:prstGeom prst="rect">
            <a:avLst/>
          </a:prstGeom>
          <a:noFill/>
        </p:spPr>
        <p:txBody>
          <a:bodyPr wrap="square" rtlCol="0">
            <a:spAutoFit/>
          </a:bodyPr>
          <a:lstStyle/>
          <a:p>
            <a:r>
              <a:rPr lang="es-AR" sz="800" dirty="0" smtClean="0"/>
              <a:t>Secuencias lineales-Universidad de Columbia</a:t>
            </a:r>
            <a:endParaRPr lang="es-AR" sz="800" dirty="0">
              <a:latin typeface="Arial" pitchFamily="34" charset="0"/>
              <a:cs typeface="Arial" pitchFamily="34" charset="0"/>
            </a:endParaRPr>
          </a:p>
        </p:txBody>
      </p:sp>
      <p:sp>
        <p:nvSpPr>
          <p:cNvPr id="16" name="15 CuadroTexto"/>
          <p:cNvSpPr txBox="1"/>
          <p:nvPr/>
        </p:nvSpPr>
        <p:spPr>
          <a:xfrm>
            <a:off x="6461015" y="302395"/>
            <a:ext cx="2521573" cy="246221"/>
          </a:xfrm>
          <a:prstGeom prst="rect">
            <a:avLst/>
          </a:prstGeom>
          <a:noFill/>
        </p:spPr>
        <p:txBody>
          <a:bodyPr wrap="square" rtlCol="0">
            <a:spAutoFit/>
          </a:bodyPr>
          <a:lstStyle/>
          <a:p>
            <a:pPr algn="just"/>
            <a:r>
              <a:rPr lang="es-AR" sz="1000" b="1" dirty="0" smtClean="0">
                <a:solidFill>
                  <a:schemeClr val="bg1">
                    <a:lumMod val="50000"/>
                  </a:schemeClr>
                </a:solidFill>
              </a:rPr>
              <a:t>ARQUITECTURA IV            FING          UNCUYO</a:t>
            </a:r>
            <a:endParaRPr lang="es-AR" sz="1000" b="1" dirty="0">
              <a:solidFill>
                <a:schemeClr val="bg1">
                  <a:lumMod val="50000"/>
                </a:schemeClr>
              </a:solidFill>
              <a:latin typeface="Arial" pitchFamily="34" charset="0"/>
              <a:cs typeface="Arial" pitchFamily="34" charset="0"/>
            </a:endParaRPr>
          </a:p>
        </p:txBody>
      </p:sp>
      <p:sp>
        <p:nvSpPr>
          <p:cNvPr id="19" name="18 CuadroTexto"/>
          <p:cNvSpPr txBox="1"/>
          <p:nvPr/>
        </p:nvSpPr>
        <p:spPr>
          <a:xfrm>
            <a:off x="161412" y="302394"/>
            <a:ext cx="2521573" cy="246221"/>
          </a:xfrm>
          <a:prstGeom prst="rect">
            <a:avLst/>
          </a:prstGeom>
          <a:noFill/>
        </p:spPr>
        <p:txBody>
          <a:bodyPr wrap="square" rtlCol="0">
            <a:spAutoFit/>
          </a:bodyPr>
          <a:lstStyle/>
          <a:p>
            <a:pPr algn="just"/>
            <a:r>
              <a:rPr lang="es-AR" sz="1000" b="1" dirty="0" smtClean="0">
                <a:solidFill>
                  <a:schemeClr val="bg1">
                    <a:lumMod val="50000"/>
                  </a:schemeClr>
                </a:solidFill>
              </a:rPr>
              <a:t>TIP 3 INVESTIGACIÓN-GRUPO 1-TEMA</a:t>
            </a:r>
            <a:endParaRPr lang="es-AR" sz="1000" b="1" dirty="0">
              <a:solidFill>
                <a:schemeClr val="bg1">
                  <a:lumMod val="50000"/>
                </a:schemeClr>
              </a:solidFill>
              <a:latin typeface="Arial" pitchFamily="34" charset="0"/>
              <a:cs typeface="Arial" pitchFamily="34" charset="0"/>
            </a:endParaRPr>
          </a:p>
        </p:txBody>
      </p:sp>
      <p:pic>
        <p:nvPicPr>
          <p:cNvPr id="20" name="Picture 3" descr="C:\Users\Facu\Desktop\FLUJOGRAMA\conceptmodel-1417776509kg8n4.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11852" r="8245"/>
          <a:stretch/>
        </p:blipFill>
        <p:spPr bwMode="auto">
          <a:xfrm>
            <a:off x="365600" y="2275889"/>
            <a:ext cx="2340949" cy="2026597"/>
          </a:xfrm>
          <a:prstGeom prst="rect">
            <a:avLst/>
          </a:prstGeom>
          <a:noFill/>
          <a:extLst>
            <a:ext uri="{909E8E84-426E-40DD-AFC4-6F175D3DCCD1}">
              <a14:hiddenFill xmlns:a14="http://schemas.microsoft.com/office/drawing/2010/main">
                <a:solidFill>
                  <a:srgbClr val="FFFFFF"/>
                </a:solidFill>
              </a14:hiddenFill>
            </a:ext>
          </a:extLst>
        </p:spPr>
      </p:pic>
      <p:sp>
        <p:nvSpPr>
          <p:cNvPr id="21" name="20 CuadroTexto"/>
          <p:cNvSpPr txBox="1"/>
          <p:nvPr/>
        </p:nvSpPr>
        <p:spPr>
          <a:xfrm>
            <a:off x="6408771" y="550090"/>
            <a:ext cx="2520975" cy="5909310"/>
          </a:xfrm>
          <a:prstGeom prst="rect">
            <a:avLst/>
          </a:prstGeom>
          <a:noFill/>
        </p:spPr>
        <p:txBody>
          <a:bodyPr wrap="square" rtlCol="0">
            <a:spAutoFit/>
          </a:bodyPr>
          <a:lstStyle/>
          <a:p>
            <a:r>
              <a:rPr lang="es-AR" sz="1600" dirty="0" smtClean="0">
                <a:latin typeface="Arial" pitchFamily="34" charset="0"/>
                <a:cs typeface="Arial" pitchFamily="34" charset="0"/>
              </a:rPr>
              <a:t>TÍTULO</a:t>
            </a:r>
          </a:p>
          <a:p>
            <a:r>
              <a:rPr lang="es-AR" sz="1200" dirty="0" smtClean="0">
                <a:latin typeface="Arial" pitchFamily="34" charset="0"/>
                <a:cs typeface="Arial" pitchFamily="34" charset="0"/>
              </a:rPr>
              <a:t>SUBTITULO</a:t>
            </a:r>
          </a:p>
          <a:p>
            <a:r>
              <a:rPr lang="es-AR" sz="1000" dirty="0" smtClean="0">
                <a:latin typeface="Arial" pitchFamily="34" charset="0"/>
                <a:cs typeface="Arial" pitchFamily="34" charset="0"/>
              </a:rPr>
              <a:t>TEXTO</a:t>
            </a:r>
          </a:p>
          <a:p>
            <a:pPr algn="just"/>
            <a:r>
              <a:rPr lang="es-AR" sz="1000" dirty="0"/>
              <a:t>El ingeniero francés Robert Le </a:t>
            </a:r>
            <a:r>
              <a:rPr lang="es-AR" sz="1000" dirty="0" err="1"/>
              <a:t>Ricolais</a:t>
            </a:r>
            <a:r>
              <a:rPr lang="es-AR" sz="1000" dirty="0"/>
              <a:t>, a partir del estudio de la estructura de los seres vivos, llegó a comprender y explicar las estructuras de manera diferente a como lo han hecho otros ingenieros. Su investigación se focalizó en lo que él denominó estructura de las estructuras. Analizar la composición interna de los huesos (los elementos que conforman la estructura portante de los vertebrados) le permitió ver la estructura como algo a su vez compuesto por otras estructuras, todas ellas tridimensionales</a:t>
            </a:r>
            <a:r>
              <a:rPr lang="es-AR" sz="1000" dirty="0" smtClean="0"/>
              <a:t>.</a:t>
            </a:r>
          </a:p>
          <a:p>
            <a:pPr algn="just"/>
            <a:endParaRPr lang="es-AR" sz="1000" dirty="0"/>
          </a:p>
          <a:p>
            <a:pPr algn="just"/>
            <a:r>
              <a:rPr lang="es-AR" sz="1000" dirty="0"/>
              <a:t>Una manera particular de relación entre espacio y estructura es la propuesta por el arquitecto Louis I. </a:t>
            </a:r>
            <a:r>
              <a:rPr lang="es-AR" sz="1000" dirty="0" err="1"/>
              <a:t>Kahn</a:t>
            </a:r>
            <a:r>
              <a:rPr lang="es-AR" sz="1000" dirty="0"/>
              <a:t>, quien exploró en sus proyectos las consecuencias de crear espacio en el interior de los  elementos estructurales y denominó este procedimiento habitar las </a:t>
            </a:r>
            <a:r>
              <a:rPr lang="es-AR" sz="1000" dirty="0" smtClean="0"/>
              <a:t>piedras</a:t>
            </a:r>
          </a:p>
          <a:p>
            <a:pPr algn="just"/>
            <a:endParaRPr lang="es-AR" sz="1000" dirty="0"/>
          </a:p>
          <a:p>
            <a:pPr algn="just"/>
            <a:r>
              <a:rPr lang="es-AR" sz="1000" dirty="0"/>
              <a:t>Una manera particular de relación entre espacio y estructura es la propuesta por el arquitecto Louis I. </a:t>
            </a:r>
            <a:r>
              <a:rPr lang="es-AR" sz="1000" dirty="0" err="1"/>
              <a:t>Kahn</a:t>
            </a:r>
            <a:r>
              <a:rPr lang="es-AR" sz="1000" dirty="0"/>
              <a:t>, quien exploró en sus proyectos las consecuencias de crear espacio en el interior de los  elementos estructurales y denominó este procedimiento habitar las </a:t>
            </a:r>
            <a:r>
              <a:rPr lang="es-AR" sz="1000" dirty="0" smtClean="0"/>
              <a:t>piedras</a:t>
            </a:r>
          </a:p>
          <a:p>
            <a:pPr algn="just"/>
            <a:endParaRPr lang="es-AR" sz="1000" dirty="0"/>
          </a:p>
          <a:p>
            <a:pPr algn="just"/>
            <a:r>
              <a:rPr lang="es-AR" sz="1000" dirty="0"/>
              <a:t>Una manera particular de relación entre espacio y estructura es la propuesta por el arquitecto Louis I. </a:t>
            </a:r>
            <a:r>
              <a:rPr lang="es-AR" sz="1000" dirty="0" err="1"/>
              <a:t>Kahn</a:t>
            </a:r>
            <a:r>
              <a:rPr lang="es-AR" sz="1000" dirty="0"/>
              <a:t>, quien exploró en sus proyectos las consecuencias de crear </a:t>
            </a:r>
            <a:r>
              <a:rPr lang="es-AR" sz="1000" dirty="0" smtClean="0"/>
              <a:t>espacio</a:t>
            </a:r>
            <a:endParaRPr lang="es-AR" sz="1000" dirty="0"/>
          </a:p>
          <a:p>
            <a:pPr algn="just"/>
            <a:endParaRPr lang="es-AR" sz="1000" dirty="0"/>
          </a:p>
        </p:txBody>
      </p:sp>
      <p:sp>
        <p:nvSpPr>
          <p:cNvPr id="22" name="21 CuadroTexto"/>
          <p:cNvSpPr txBox="1"/>
          <p:nvPr/>
        </p:nvSpPr>
        <p:spPr>
          <a:xfrm>
            <a:off x="278058" y="6384096"/>
            <a:ext cx="2520975" cy="215444"/>
          </a:xfrm>
          <a:prstGeom prst="rect">
            <a:avLst/>
          </a:prstGeom>
          <a:noFill/>
        </p:spPr>
        <p:txBody>
          <a:bodyPr wrap="square" rtlCol="0">
            <a:spAutoFit/>
          </a:bodyPr>
          <a:lstStyle/>
          <a:p>
            <a:r>
              <a:rPr lang="es-AR" sz="800" dirty="0" smtClean="0"/>
              <a:t>Secuencias lineales-Universidad de Columbia</a:t>
            </a:r>
            <a:endParaRPr lang="es-AR" sz="800" dirty="0">
              <a:latin typeface="Arial" pitchFamily="34" charset="0"/>
              <a:cs typeface="Arial" pitchFamily="34" charset="0"/>
            </a:endParaRPr>
          </a:p>
        </p:txBody>
      </p:sp>
    </p:spTree>
    <p:extLst>
      <p:ext uri="{BB962C8B-B14F-4D97-AF65-F5344CB8AC3E}">
        <p14:creationId xmlns:p14="http://schemas.microsoft.com/office/powerpoint/2010/main" val="902743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TotalTime>
  <Words>1221</Words>
  <Application>Microsoft Office PowerPoint</Application>
  <PresentationFormat>Presentación en pantalla (4:3)</PresentationFormat>
  <Paragraphs>76</Paragraphs>
  <Slides>4</Slides>
  <Notes>4</Notes>
  <HiddenSlides>0</HiddenSlides>
  <MMClips>0</MMClips>
  <ScaleCrop>false</ScaleCrop>
  <HeadingPairs>
    <vt:vector size="4" baseType="variant">
      <vt:variant>
        <vt:lpstr>Tema</vt:lpstr>
      </vt:variant>
      <vt:variant>
        <vt:i4>1</vt:i4>
      </vt:variant>
      <vt:variant>
        <vt:lpstr>Títulos de diapositiva</vt:lpstr>
      </vt:variant>
      <vt:variant>
        <vt:i4>4</vt:i4>
      </vt:variant>
    </vt:vector>
  </HeadingPairs>
  <TitlesOfParts>
    <vt:vector size="5" baseType="lpstr">
      <vt:lpstr>Tema de Office</vt:lpstr>
      <vt:lpstr>Presentación de PowerPoint</vt:lpstr>
      <vt:lpstr>Presentación de PowerPoint</vt:lpstr>
      <vt:lpstr>Presentación de PowerPoint</vt:lpstr>
      <vt:lpstr>Presentación de PowerPoint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Facu</dc:creator>
  <cp:lastModifiedBy>Facundo Antonietti</cp:lastModifiedBy>
  <cp:revision>8</cp:revision>
  <dcterms:created xsi:type="dcterms:W3CDTF">2016-04-21T14:29:58Z</dcterms:created>
  <dcterms:modified xsi:type="dcterms:W3CDTF">2025-07-30T02:20:01Z</dcterms:modified>
</cp:coreProperties>
</file>