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2455-D84F-451C-B449-C824165214A7}" type="datetimeFigureOut">
              <a:rPr lang="es-AR" smtClean="0"/>
              <a:pPr/>
              <a:t>03/04/2020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967D3-FB24-4B95-8860-5D985BD0B62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1A808-A682-4325-BDB4-2B13CBA9E2E5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62FDB-4639-412C-9124-6E2BFE7961ED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D38-524D-4827-AF2D-9B0E03AF966F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45BC-1527-45CD-9AAF-E124184109A3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6902D-5D46-4B04-B0DD-349CF2D66473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9069F-077C-44EC-9F0F-1042297C0FE2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F7BB-C227-4BA6-AA2B-7D288DA001D2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4D78-ACE1-4C93-8B42-1C464CF81781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1375-F2FA-4CC1-8F2C-19BDA5133518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29BC-B423-4770-8999-08529D0D6105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38F38-8ED4-4710-B5BE-8CC705DB0D4A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B6D6-F468-4FAD-8906-86BDD46BE591}" type="datetime1">
              <a:rPr lang="es-AR" smtClean="0"/>
              <a:pPr/>
              <a:t>03/04/2020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D3AAB-56F0-43F9-9B9C-9B3A293EC72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  <a:solidFill>
            <a:srgbClr val="FFC000"/>
          </a:solidFill>
        </p:spPr>
        <p:txBody>
          <a:bodyPr/>
          <a:lstStyle/>
          <a:p>
            <a:r>
              <a:rPr lang="es-AR" b="1" dirty="0" smtClean="0"/>
              <a:t>Diseño del Paisaje</a:t>
            </a:r>
            <a:endParaRPr lang="es-AR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43200" y="5786454"/>
            <a:ext cx="6400800" cy="828684"/>
          </a:xfrm>
        </p:spPr>
        <p:txBody>
          <a:bodyPr/>
          <a:lstStyle/>
          <a:p>
            <a:r>
              <a:rPr lang="es-AR" dirty="0" smtClean="0"/>
              <a:t>A ver, a ver, qué ves?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z="1500" smtClean="0"/>
              <a:pPr/>
              <a:t>1</a:t>
            </a:fld>
            <a:endParaRPr lang="es-AR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AR" b="1" dirty="0" smtClean="0"/>
              <a:t>Técnica de relevamiento privilegiada: entrevista </a:t>
            </a:r>
            <a:r>
              <a:rPr lang="es-AR" b="1" dirty="0" err="1" smtClean="0"/>
              <a:t>semi</a:t>
            </a:r>
            <a:r>
              <a:rPr lang="es-AR" b="1" dirty="0" smtClean="0"/>
              <a:t>-estructurada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5043510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  <a:p>
            <a:pPr>
              <a:buNone/>
            </a:pPr>
            <a:r>
              <a:rPr lang="es-AR" b="1" dirty="0" smtClean="0"/>
              <a:t>	</a:t>
            </a:r>
            <a:r>
              <a:rPr lang="es-AR" dirty="0" smtClean="0"/>
              <a:t>Se prepara </a:t>
            </a:r>
            <a:r>
              <a:rPr lang="es-AR" dirty="0"/>
              <a:t>un guión temático sobre lo que </a:t>
            </a:r>
            <a:r>
              <a:rPr lang="es-AR" dirty="0" smtClean="0"/>
              <a:t>deseamos conversar. El/La </a:t>
            </a:r>
            <a:r>
              <a:rPr lang="es-AR" dirty="0"/>
              <a:t>informante puede expresar sus opiniones, matizar sus respuestas e incluso desviarse del guión inicial cuando aparecen temas que interesan al </a:t>
            </a:r>
            <a:r>
              <a:rPr lang="es-AR" dirty="0" smtClean="0"/>
              <a:t>investigador/a. </a:t>
            </a:r>
            <a:r>
              <a:rPr lang="es-AR" dirty="0"/>
              <a:t>Es necesario que </a:t>
            </a:r>
            <a:r>
              <a:rPr lang="es-AR" dirty="0" smtClean="0"/>
              <a:t>nos mantengamos atentos para </a:t>
            </a:r>
            <a:r>
              <a:rPr lang="es-AR" dirty="0"/>
              <a:t>introducir los </a:t>
            </a:r>
            <a:r>
              <a:rPr lang="es-AR" dirty="0" smtClean="0"/>
              <a:t>diferentes temas a lo largo de una conversación lo más natural posible. </a:t>
            </a:r>
            <a:r>
              <a:rPr lang="es-AR" dirty="0"/>
              <a:t>Podemos cambiar el orden de las preguntas </a:t>
            </a:r>
            <a:r>
              <a:rPr lang="es-AR" dirty="0" smtClean="0"/>
              <a:t>e incluso, no hacer algunas y hacer otras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10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3116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b="1" dirty="0" smtClean="0"/>
              <a:t>Según el número de participantes, las entrevistas pueden ser…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071810"/>
            <a:ext cx="9144000" cy="3054353"/>
          </a:xfrm>
        </p:spPr>
        <p:txBody>
          <a:bodyPr>
            <a:normAutofit/>
          </a:bodyPr>
          <a:lstStyle/>
          <a:p>
            <a:r>
              <a:rPr lang="es-AR" sz="4000" dirty="0" smtClean="0"/>
              <a:t>Individuales = 1 + 1 </a:t>
            </a:r>
            <a:br>
              <a:rPr lang="es-AR" sz="4000" dirty="0" smtClean="0"/>
            </a:br>
            <a:endParaRPr lang="es-AR" sz="4000" dirty="0" smtClean="0"/>
          </a:p>
          <a:p>
            <a:endParaRPr lang="es-AR" sz="4000" dirty="0"/>
          </a:p>
          <a:p>
            <a:r>
              <a:rPr lang="es-AR" sz="4000" dirty="0" smtClean="0"/>
              <a:t>Grupales = 1 + muchos, muchos + 1 </a:t>
            </a:r>
          </a:p>
          <a:p>
            <a:endParaRPr lang="es-AR" sz="4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11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AR" b="1" dirty="0" smtClean="0"/>
              <a:t>Algunos consejos que les pueden resultar útiles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43510"/>
          </a:xfrm>
        </p:spPr>
        <p:txBody>
          <a:bodyPr>
            <a:normAutofit fontScale="55000" lnSpcReduction="20000"/>
          </a:bodyPr>
          <a:lstStyle/>
          <a:p>
            <a:r>
              <a:rPr lang="es-AR" sz="4000" dirty="0" smtClean="0"/>
              <a:t>Aclarar </a:t>
            </a:r>
            <a:r>
              <a:rPr lang="es-AR" sz="4000" dirty="0"/>
              <a:t>rápidamente que se trata de una instancia anónima </a:t>
            </a:r>
          </a:p>
          <a:p>
            <a:r>
              <a:rPr lang="es-AR" sz="4000" dirty="0" smtClean="0"/>
              <a:t>En </a:t>
            </a:r>
            <a:r>
              <a:rPr lang="es-AR" sz="4000" dirty="0"/>
              <a:t>la medida de las posibilidades grabar el relato </a:t>
            </a:r>
          </a:p>
          <a:p>
            <a:r>
              <a:rPr lang="es-AR" sz="4000" dirty="0" smtClean="0"/>
              <a:t>Abordar </a:t>
            </a:r>
            <a:r>
              <a:rPr lang="es-AR" sz="4000" dirty="0"/>
              <a:t>gradualmente a la persona entrevistada propiciando identificación y cordialidad. </a:t>
            </a:r>
          </a:p>
          <a:p>
            <a:r>
              <a:rPr lang="es-AR" sz="4000" dirty="0" smtClean="0"/>
              <a:t>Ayudar </a:t>
            </a:r>
            <a:r>
              <a:rPr lang="es-AR" sz="4000" dirty="0"/>
              <a:t>a que el entrevistado se sienta seguro </a:t>
            </a:r>
          </a:p>
          <a:p>
            <a:r>
              <a:rPr lang="es-AR" sz="4000" dirty="0" smtClean="0"/>
              <a:t>Dejarle </a:t>
            </a:r>
            <a:r>
              <a:rPr lang="es-AR" sz="4000" dirty="0"/>
              <a:t>concluir el relato y ayudar a completarlo con fechas y hechos </a:t>
            </a:r>
          </a:p>
          <a:p>
            <a:r>
              <a:rPr lang="es-AR" sz="4000" dirty="0" smtClean="0"/>
              <a:t>Utilizar </a:t>
            </a:r>
            <a:r>
              <a:rPr lang="es-AR" sz="4000" dirty="0"/>
              <a:t>preguntas fáciles de comprender </a:t>
            </a:r>
          </a:p>
          <a:p>
            <a:r>
              <a:rPr lang="es-AR" sz="4000" dirty="0" smtClean="0"/>
              <a:t>Actuar </a:t>
            </a:r>
            <a:r>
              <a:rPr lang="es-AR" sz="4000" dirty="0"/>
              <a:t>espontánea y francamente </a:t>
            </a:r>
          </a:p>
          <a:p>
            <a:r>
              <a:rPr lang="es-AR" sz="4000" dirty="0" smtClean="0"/>
              <a:t>Escuchar </a:t>
            </a:r>
            <a:r>
              <a:rPr lang="es-AR" sz="4000" dirty="0"/>
              <a:t>tranquilamente, con paciencia y comprensión </a:t>
            </a:r>
          </a:p>
          <a:p>
            <a:r>
              <a:rPr lang="es-AR" sz="4000" dirty="0" smtClean="0"/>
              <a:t>Evitar </a:t>
            </a:r>
            <a:r>
              <a:rPr lang="es-AR" sz="4000" dirty="0"/>
              <a:t>los roles de “personaje” o “autoridad” </a:t>
            </a:r>
          </a:p>
          <a:p>
            <a:r>
              <a:rPr lang="es-AR" sz="4000" dirty="0" smtClean="0"/>
              <a:t>No </a:t>
            </a:r>
            <a:r>
              <a:rPr lang="es-AR" sz="4000" dirty="0"/>
              <a:t>dar consejos ni valoraciones morales. </a:t>
            </a:r>
          </a:p>
          <a:p>
            <a:r>
              <a:rPr lang="es-AR" sz="4000" dirty="0" smtClean="0"/>
              <a:t>No </a:t>
            </a:r>
            <a:r>
              <a:rPr lang="es-AR" sz="4000" dirty="0"/>
              <a:t>discutir ni rebatir a la persona entrevistada. </a:t>
            </a:r>
          </a:p>
          <a:p>
            <a:r>
              <a:rPr lang="es-AR" sz="4000" dirty="0" smtClean="0"/>
              <a:t>Prestar </a:t>
            </a:r>
            <a:r>
              <a:rPr lang="es-AR" sz="4000" dirty="0"/>
              <a:t>atención a lo que aclara y dice pero también a lo que no quiere decir </a:t>
            </a:r>
          </a:p>
          <a:p>
            <a:r>
              <a:rPr lang="es-AR" sz="4000" dirty="0" smtClean="0"/>
              <a:t>Dar </a:t>
            </a:r>
            <a:r>
              <a:rPr lang="es-AR" sz="4000" dirty="0"/>
              <a:t>tiempo 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12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715000"/>
            <a:ext cx="9144000" cy="1143000"/>
          </a:xfrm>
          <a:solidFill>
            <a:srgbClr val="FFC000"/>
          </a:solidFill>
        </p:spPr>
        <p:txBody>
          <a:bodyPr/>
          <a:lstStyle/>
          <a:p>
            <a:pPr algn="r"/>
            <a:r>
              <a:rPr lang="es-AR" b="1" dirty="0" smtClean="0"/>
              <a:t>Muchas gracias y buena tarea!</a:t>
            </a:r>
            <a:endParaRPr lang="es-A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C000"/>
          </a:solidFill>
        </p:spPr>
        <p:txBody>
          <a:bodyPr/>
          <a:lstStyle/>
          <a:p>
            <a:r>
              <a:rPr lang="es-AR" b="1" dirty="0" smtClean="0"/>
              <a:t>PAISAJE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71546"/>
            <a:ext cx="8572560" cy="5572164"/>
          </a:xfrm>
        </p:spPr>
        <p:txBody>
          <a:bodyPr>
            <a:normAutofit fontScale="92500" lnSpcReduction="20000"/>
          </a:bodyPr>
          <a:lstStyle/>
          <a:p>
            <a:endParaRPr lang="es-AR" dirty="0"/>
          </a:p>
          <a:p>
            <a:r>
              <a:rPr lang="es-AR" dirty="0" smtClean="0"/>
              <a:t>Según </a:t>
            </a:r>
            <a:r>
              <a:rPr lang="es-AR" dirty="0"/>
              <a:t>el CEP (2000), paisaje es cualquier porción del territorio tal como es percibida por las </a:t>
            </a:r>
            <a:r>
              <a:rPr lang="es-AR" b="1" dirty="0"/>
              <a:t>poblaciones</a:t>
            </a:r>
            <a:r>
              <a:rPr lang="es-AR" dirty="0"/>
              <a:t> cuyo carácter deviene de la acción de factores humanos y naturales y sus interrelaciones. </a:t>
            </a:r>
          </a:p>
          <a:p>
            <a:r>
              <a:rPr lang="es-AR" dirty="0" smtClean="0"/>
              <a:t>El </a:t>
            </a:r>
            <a:r>
              <a:rPr lang="es-AR" dirty="0"/>
              <a:t>paisaje forma parte de nuestra vida cotidiana, lo miramos, lo tocamos, olemos y oímos. Al hacerlo, además, lo construimos. </a:t>
            </a:r>
          </a:p>
          <a:p>
            <a:r>
              <a:rPr lang="es-AR" dirty="0" smtClean="0"/>
              <a:t>Es </a:t>
            </a:r>
            <a:r>
              <a:rPr lang="es-AR" dirty="0"/>
              <a:t>una construcción social, una proyección cultural de la </a:t>
            </a:r>
            <a:r>
              <a:rPr lang="es-AR" dirty="0" smtClean="0"/>
              <a:t>sociedad.</a:t>
            </a:r>
            <a:endParaRPr lang="es-AR" dirty="0"/>
          </a:p>
          <a:p>
            <a:r>
              <a:rPr lang="es-AR" dirty="0" smtClean="0"/>
              <a:t>Su </a:t>
            </a:r>
            <a:r>
              <a:rPr lang="es-AR" dirty="0"/>
              <a:t>organización y dinámica se fundamenta en interrelaciones de carácter social y cultural, sobre una base natural, material. 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z="1600" smtClean="0"/>
              <a:pPr/>
              <a:t>2</a:t>
            </a:fld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7174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b="1" dirty="0" smtClean="0"/>
              <a:t>Paisaje como construcción social</a:t>
            </a:r>
            <a:br>
              <a:rPr lang="es-AR" b="1" dirty="0" smtClean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Complejidades para su estudio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2714620"/>
            <a:ext cx="8858312" cy="4000528"/>
          </a:xfrm>
        </p:spPr>
        <p:txBody>
          <a:bodyPr>
            <a:noAutofit/>
          </a:bodyPr>
          <a:lstStyle/>
          <a:p>
            <a:r>
              <a:rPr lang="es-AR" sz="2600" dirty="0" smtClean="0"/>
              <a:t>En </a:t>
            </a:r>
            <a:r>
              <a:rPr lang="es-AR" sz="2600" dirty="0"/>
              <a:t>los procesos de construcción del paisaje interviene una enorme diversidad de actores, prácticas y saberes. </a:t>
            </a:r>
          </a:p>
          <a:p>
            <a:r>
              <a:rPr lang="es-AR" sz="2600" dirty="0" smtClean="0"/>
              <a:t>Esos </a:t>
            </a:r>
            <a:r>
              <a:rPr lang="es-AR" sz="2600" dirty="0"/>
              <a:t>actores tienen, a su vez, una historia, una posición en la sociedad, hacen determinadas cosas, tal vez hicieron y proyectan otras, piensan de determinadas maneras. </a:t>
            </a:r>
          </a:p>
          <a:p>
            <a:r>
              <a:rPr lang="es-AR" sz="2600" dirty="0" smtClean="0"/>
              <a:t>Estudiar el </a:t>
            </a:r>
            <a:r>
              <a:rPr lang="es-AR" sz="2600" dirty="0"/>
              <a:t>paisaje supone desanclar el análisis de los “saberes únicos” y cuestionar la idea de “verdad” y “saber experto” </a:t>
            </a:r>
          </a:p>
          <a:p>
            <a:r>
              <a:rPr lang="es-AR" sz="2600" dirty="0" smtClean="0"/>
              <a:t>Indagar el paisaje supone reconocerlo como </a:t>
            </a:r>
            <a:r>
              <a:rPr lang="es-AR" sz="2600" u="sng" dirty="0" smtClean="0"/>
              <a:t>composición </a:t>
            </a:r>
            <a:r>
              <a:rPr lang="es-AR" sz="2600" u="sng" dirty="0"/>
              <a:t>polifónica y conflictiva</a:t>
            </a:r>
            <a:r>
              <a:rPr lang="es-AR" sz="2600" dirty="0"/>
              <a:t> </a:t>
            </a:r>
          </a:p>
        </p:txBody>
      </p:sp>
      <p:sp>
        <p:nvSpPr>
          <p:cNvPr id="4" name="3 Flecha abajo"/>
          <p:cNvSpPr/>
          <p:nvPr/>
        </p:nvSpPr>
        <p:spPr>
          <a:xfrm>
            <a:off x="3857620" y="928670"/>
            <a:ext cx="928694" cy="785818"/>
          </a:xfrm>
          <a:prstGeom prst="down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b="1" dirty="0" smtClean="0"/>
              <a:t>El paisaje en ustedes, sus paisajes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429288"/>
          </a:xfrm>
        </p:spPr>
        <p:txBody>
          <a:bodyPr>
            <a:normAutofit fontScale="77500" lnSpcReduction="20000"/>
          </a:bodyPr>
          <a:lstStyle/>
          <a:p>
            <a:endParaRPr lang="es-AR" dirty="0"/>
          </a:p>
          <a:p>
            <a:r>
              <a:rPr lang="es-AR" dirty="0" smtClean="0"/>
              <a:t>Qué </a:t>
            </a:r>
            <a:r>
              <a:rPr lang="es-AR" dirty="0"/>
              <a:t>ves? </a:t>
            </a:r>
          </a:p>
          <a:p>
            <a:r>
              <a:rPr lang="es-AR" dirty="0" smtClean="0"/>
              <a:t>Qué </a:t>
            </a:r>
            <a:r>
              <a:rPr lang="es-AR" dirty="0" err="1"/>
              <a:t>olés</a:t>
            </a:r>
            <a:r>
              <a:rPr lang="es-AR" dirty="0"/>
              <a:t>? </a:t>
            </a:r>
          </a:p>
          <a:p>
            <a:r>
              <a:rPr lang="es-AR" dirty="0" smtClean="0"/>
              <a:t>Qué </a:t>
            </a:r>
            <a:r>
              <a:rPr lang="es-AR" dirty="0" err="1"/>
              <a:t>recordás</a:t>
            </a:r>
            <a:r>
              <a:rPr lang="es-AR" dirty="0"/>
              <a:t>? </a:t>
            </a:r>
          </a:p>
          <a:p>
            <a:r>
              <a:rPr lang="es-AR" dirty="0" smtClean="0"/>
              <a:t>Qué </a:t>
            </a:r>
            <a:r>
              <a:rPr lang="es-AR" dirty="0" err="1"/>
              <a:t>proyectás</a:t>
            </a:r>
            <a:r>
              <a:rPr lang="es-AR" dirty="0"/>
              <a:t>? </a:t>
            </a:r>
          </a:p>
          <a:p>
            <a:r>
              <a:rPr lang="es-AR" dirty="0" smtClean="0"/>
              <a:t>Qué </a:t>
            </a:r>
            <a:r>
              <a:rPr lang="es-AR" dirty="0" err="1"/>
              <a:t>hacés</a:t>
            </a:r>
            <a:r>
              <a:rPr lang="es-AR" dirty="0"/>
              <a:t>? </a:t>
            </a:r>
          </a:p>
          <a:p>
            <a:r>
              <a:rPr lang="es-AR" dirty="0" smtClean="0"/>
              <a:t>Qué </a:t>
            </a:r>
            <a:r>
              <a:rPr lang="es-AR" dirty="0"/>
              <a:t>sentís? </a:t>
            </a:r>
          </a:p>
          <a:p>
            <a:r>
              <a:rPr lang="es-AR" dirty="0" smtClean="0"/>
              <a:t>Qué </a:t>
            </a:r>
            <a:r>
              <a:rPr lang="es-AR" dirty="0" err="1"/>
              <a:t>imaginás</a:t>
            </a:r>
            <a:r>
              <a:rPr lang="es-AR" dirty="0"/>
              <a:t>? </a:t>
            </a:r>
          </a:p>
          <a:p>
            <a:r>
              <a:rPr lang="es-AR" dirty="0" smtClean="0"/>
              <a:t>Qué </a:t>
            </a:r>
            <a:r>
              <a:rPr lang="es-AR" dirty="0"/>
              <a:t>deseas para vos y los tuyos? </a:t>
            </a:r>
          </a:p>
          <a:p>
            <a:r>
              <a:rPr lang="es-AR" dirty="0" smtClean="0"/>
              <a:t>Con </a:t>
            </a:r>
            <a:r>
              <a:rPr lang="es-AR" dirty="0"/>
              <a:t>quienes estás, con quienes </a:t>
            </a:r>
            <a:r>
              <a:rPr lang="es-AR" dirty="0" err="1"/>
              <a:t>querés</a:t>
            </a:r>
            <a:r>
              <a:rPr lang="es-AR" dirty="0"/>
              <a:t> estar y de quienes te </a:t>
            </a:r>
            <a:r>
              <a:rPr lang="es-AR" dirty="0" err="1"/>
              <a:t>querés</a:t>
            </a:r>
            <a:r>
              <a:rPr lang="es-AR" dirty="0"/>
              <a:t> alejar? </a:t>
            </a:r>
          </a:p>
          <a:p>
            <a:r>
              <a:rPr lang="es-AR" dirty="0" smtClean="0"/>
              <a:t>Con </a:t>
            </a:r>
            <a:r>
              <a:rPr lang="es-AR" dirty="0"/>
              <a:t>quienes no estuviste nunca, con quienes estás siempre? </a:t>
            </a:r>
          </a:p>
          <a:p>
            <a:r>
              <a:rPr lang="es-AR" dirty="0" smtClean="0"/>
              <a:t>Cómo </a:t>
            </a:r>
            <a:r>
              <a:rPr lang="es-AR" dirty="0"/>
              <a:t>es el lugar donde vivís? 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000"/>
          </a:solidFill>
        </p:spPr>
        <p:txBody>
          <a:bodyPr/>
          <a:lstStyle/>
          <a:p>
            <a:r>
              <a:rPr lang="es-AR" b="1" dirty="0" smtClean="0"/>
              <a:t>Polifonías y Metodologías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525963"/>
          </a:xfrm>
        </p:spPr>
        <p:txBody>
          <a:bodyPr/>
          <a:lstStyle/>
          <a:p>
            <a:pPr algn="ctr">
              <a:buNone/>
            </a:pPr>
            <a:r>
              <a:rPr lang="es-AR" sz="2800" dirty="0" smtClean="0"/>
              <a:t>Metodologías cuantitativas = Metodologías cualitativas</a:t>
            </a:r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dirty="0" smtClean="0"/>
              <a:t>Permiten la comprensión (no generalización) de las realidades sociales</a:t>
            </a:r>
          </a:p>
          <a:p>
            <a:pPr>
              <a:buNone/>
            </a:pPr>
            <a:r>
              <a:rPr lang="es-AR" dirty="0" smtClean="0"/>
              <a:t>Suponen interacciones estrechas con pocas personas, para hablar con ellas “en profundidad”</a:t>
            </a:r>
          </a:p>
          <a:p>
            <a:pPr>
              <a:buNone/>
            </a:pPr>
            <a:r>
              <a:rPr lang="es-AR" dirty="0" smtClean="0"/>
              <a:t>Una clave está en reconocer con quienes tenemos que hablar para comprender algo.</a:t>
            </a:r>
            <a:endParaRPr lang="es-AR" dirty="0"/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4501356" y="1785132"/>
            <a:ext cx="285752" cy="144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5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  <a:solidFill>
            <a:srgbClr val="FFC000"/>
          </a:solidFill>
        </p:spPr>
        <p:txBody>
          <a:bodyPr/>
          <a:lstStyle/>
          <a:p>
            <a:r>
              <a:rPr lang="es-AR" b="1" dirty="0" smtClean="0"/>
              <a:t>Paisajes y Actores Sociales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/>
          <a:lstStyle/>
          <a:p>
            <a:pPr>
              <a:buNone/>
            </a:pPr>
            <a:r>
              <a:rPr lang="es-AR" b="1" dirty="0" smtClean="0"/>
              <a:t>	Una posibilidad: </a:t>
            </a:r>
            <a:r>
              <a:rPr lang="es-AR" b="1" dirty="0"/>
              <a:t>los </a:t>
            </a:r>
            <a:r>
              <a:rPr lang="es-AR" b="1" u="sng" dirty="0"/>
              <a:t>mapas de </a:t>
            </a:r>
            <a:r>
              <a:rPr lang="es-AR" b="1" u="sng" dirty="0" smtClean="0"/>
              <a:t>actores</a:t>
            </a:r>
          </a:p>
          <a:p>
            <a:pPr>
              <a:buNone/>
            </a:pPr>
            <a:r>
              <a:rPr lang="es-AR" b="1" dirty="0" smtClean="0"/>
              <a:t>	Identificación </a:t>
            </a:r>
            <a:r>
              <a:rPr lang="es-AR" b="1" dirty="0"/>
              <a:t>de aquellos actores sociales que pueden informar distintas visiones / percepciones sobre el objeto de estudio </a:t>
            </a:r>
            <a:endParaRPr lang="es-AR" b="1" dirty="0" smtClean="0"/>
          </a:p>
          <a:p>
            <a:pPr>
              <a:buNone/>
            </a:pPr>
            <a:endParaRPr lang="es-AR" b="1" dirty="0" smtClean="0"/>
          </a:p>
          <a:p>
            <a:pPr>
              <a:buNone/>
            </a:pPr>
            <a:endParaRPr lang="es-AR" b="1" dirty="0" smtClean="0"/>
          </a:p>
          <a:p>
            <a:pPr>
              <a:buNone/>
            </a:pPr>
            <a:endParaRPr lang="es-AR" b="1" dirty="0"/>
          </a:p>
          <a:p>
            <a:pPr>
              <a:buNone/>
            </a:pPr>
            <a:r>
              <a:rPr lang="es-AR" b="1" dirty="0" smtClean="0"/>
              <a:t>			</a:t>
            </a:r>
            <a:endParaRPr lang="es-AR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-1" y="4071942"/>
          <a:ext cx="9144000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2000264">
                <a:tc>
                  <a:txBody>
                    <a:bodyPr/>
                    <a:lstStyle/>
                    <a:p>
                      <a:r>
                        <a:rPr lang="es-AR" sz="3200" b="1" dirty="0" smtClean="0">
                          <a:solidFill>
                            <a:schemeClr val="tx1"/>
                          </a:solidFill>
                        </a:rPr>
                        <a:t>Marco teórico</a:t>
                      </a:r>
                      <a:endParaRPr lang="es-A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200" b="1" dirty="0" smtClean="0">
                          <a:solidFill>
                            <a:schemeClr val="tx1"/>
                          </a:solidFill>
                        </a:rPr>
                        <a:t>Realidad Empírica</a:t>
                      </a:r>
                      <a:endParaRPr lang="es-A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3200" b="1" dirty="0" smtClean="0">
                          <a:solidFill>
                            <a:schemeClr val="tx1"/>
                          </a:solidFill>
                        </a:rPr>
                        <a:t>Técnicas de Relevamiento</a:t>
                      </a:r>
                      <a:endParaRPr lang="es-A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1071538" y="5499114"/>
            <a:ext cx="62151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6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b="1" dirty="0" smtClean="0"/>
              <a:t>Mapa de actores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  <a:p>
            <a:r>
              <a:rPr lang="es-AR" dirty="0" smtClean="0"/>
              <a:t>Es </a:t>
            </a:r>
            <a:r>
              <a:rPr lang="es-AR" dirty="0"/>
              <a:t>una técnica que busca identificar a los actores clave de un sistema (paisaje, territorio, institución) para analizar sus intereses, percepciones, conflictos, deseos, proyectos. </a:t>
            </a:r>
          </a:p>
          <a:p>
            <a:r>
              <a:rPr lang="es-AR" dirty="0" smtClean="0"/>
              <a:t>Nos </a:t>
            </a:r>
            <a:r>
              <a:rPr lang="es-AR" dirty="0"/>
              <a:t>permite reconocer la importancia relativa que cada uno posee en el sistema y la influencia que ejerce o puede ejercer. </a:t>
            </a:r>
          </a:p>
          <a:p>
            <a:r>
              <a:rPr lang="es-AR" dirty="0" smtClean="0"/>
              <a:t>El </a:t>
            </a:r>
            <a:r>
              <a:rPr lang="es-AR" dirty="0"/>
              <a:t>nivel de complejidad de los mapas depende de la realidad que enfocamos y de la escala en que trabajamos </a:t>
            </a:r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7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338"/>
            <a:ext cx="9153525" cy="67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3042" y="0"/>
            <a:ext cx="7500958" cy="1142984"/>
          </a:xfrm>
          <a:solidFill>
            <a:srgbClr val="FFC000"/>
          </a:solidFill>
        </p:spPr>
        <p:txBody>
          <a:bodyPr/>
          <a:lstStyle/>
          <a:p>
            <a:r>
              <a:rPr lang="es-AR" b="1" dirty="0" smtClean="0"/>
              <a:t>Una técnica, tres momentos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85918" y="1142984"/>
            <a:ext cx="7358082" cy="5715016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  <a:p>
            <a:pPr>
              <a:buNone/>
            </a:pPr>
            <a:r>
              <a:rPr lang="es-AR" b="1" dirty="0" smtClean="0"/>
              <a:t>	1- </a:t>
            </a:r>
            <a:r>
              <a:rPr lang="es-AR" b="1" dirty="0"/>
              <a:t>Informantes </a:t>
            </a:r>
            <a:r>
              <a:rPr lang="es-AR" b="1" dirty="0" smtClean="0"/>
              <a:t>clave: personas </a:t>
            </a:r>
            <a:r>
              <a:rPr lang="es-AR" b="1" dirty="0"/>
              <a:t>que seleccionamos porque cumplen ciertos requisitos que otros no cumplen </a:t>
            </a:r>
            <a:endParaRPr lang="es-AR" b="1" dirty="0" smtClean="0"/>
          </a:p>
          <a:p>
            <a:pPr>
              <a:buNone/>
            </a:pPr>
            <a:r>
              <a:rPr lang="es-AR" b="1" dirty="0" smtClean="0"/>
              <a:t>	2- Categorías </a:t>
            </a:r>
            <a:r>
              <a:rPr lang="es-AR" b="1" dirty="0"/>
              <a:t>de análisis </a:t>
            </a:r>
            <a:r>
              <a:rPr lang="es-AR" b="1" dirty="0" err="1" smtClean="0"/>
              <a:t>iniciales</a:t>
            </a:r>
            <a:r>
              <a:rPr lang="es-AR" b="1" dirty="0" smtClean="0"/>
              <a:t>: organizamos los temas de los que vamos </a:t>
            </a:r>
            <a:r>
              <a:rPr lang="es-AR" b="1" dirty="0"/>
              <a:t>a </a:t>
            </a:r>
            <a:r>
              <a:rPr lang="es-AR" b="1" dirty="0" smtClean="0"/>
              <a:t>hablar y que se desprenden de la teoría</a:t>
            </a:r>
          </a:p>
          <a:p>
            <a:pPr>
              <a:buNone/>
            </a:pPr>
            <a:r>
              <a:rPr lang="es-AR" b="1" dirty="0"/>
              <a:t>	</a:t>
            </a:r>
            <a:r>
              <a:rPr lang="es-AR" b="1" dirty="0" smtClean="0"/>
              <a:t>3- Categorías </a:t>
            </a:r>
            <a:r>
              <a:rPr lang="es-AR" b="1" dirty="0"/>
              <a:t>de análisis </a:t>
            </a:r>
            <a:r>
              <a:rPr lang="es-AR" b="1" dirty="0" smtClean="0"/>
              <a:t>emergentes y nuevos informantes: son temas que emergen </a:t>
            </a:r>
            <a:r>
              <a:rPr lang="es-AR" b="1" dirty="0"/>
              <a:t>a lo largo del </a:t>
            </a:r>
            <a:r>
              <a:rPr lang="es-AR" b="1" dirty="0" smtClean="0"/>
              <a:t>relevamiento y cuya importancia no habíamos advertido. Unas personas nos ayudan a identificar a otras</a:t>
            </a: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5"/>
            <a:ext cx="1666875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3AAB-56F0-43F9-9B9C-9B3A293EC728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567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Diseño del Paisaje</vt:lpstr>
      <vt:lpstr>PAISAJE</vt:lpstr>
      <vt:lpstr>Paisaje como construcción social  Complejidades para su estudio</vt:lpstr>
      <vt:lpstr>El paisaje en ustedes, sus paisajes</vt:lpstr>
      <vt:lpstr>Polifonías y Metodologías</vt:lpstr>
      <vt:lpstr>Paisajes y Actores Sociales</vt:lpstr>
      <vt:lpstr>Mapa de actores </vt:lpstr>
      <vt:lpstr>Diapositiva 8</vt:lpstr>
      <vt:lpstr>Una técnica, tres momentos</vt:lpstr>
      <vt:lpstr>Técnica de relevamiento privilegiada: entrevista semi-estructurada</vt:lpstr>
      <vt:lpstr>Según el número de participantes, las entrevistas pueden ser…</vt:lpstr>
      <vt:lpstr>Algunos consejos que les pueden resultar útiles</vt:lpstr>
      <vt:lpstr>Muchas gracias y buena tarea!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del Paisaje</dc:title>
  <dc:creator>Mi Pc</dc:creator>
  <cp:lastModifiedBy>Mi Pc</cp:lastModifiedBy>
  <cp:revision>7</cp:revision>
  <dcterms:created xsi:type="dcterms:W3CDTF">2020-04-03T21:20:42Z</dcterms:created>
  <dcterms:modified xsi:type="dcterms:W3CDTF">2020-04-03T22:54:11Z</dcterms:modified>
</cp:coreProperties>
</file>