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33" r:id="rId13"/>
    <p:sldId id="334" r:id="rId14"/>
    <p:sldId id="335" r:id="rId15"/>
    <p:sldId id="336" r:id="rId16"/>
    <p:sldId id="332" r:id="rId17"/>
    <p:sldId id="267" r:id="rId18"/>
    <p:sldId id="331" r:id="rId19"/>
    <p:sldId id="269" r:id="rId20"/>
    <p:sldId id="624" r:id="rId21"/>
    <p:sldId id="270" r:id="rId22"/>
    <p:sldId id="350" r:id="rId23"/>
    <p:sldId id="351" r:id="rId24"/>
    <p:sldId id="352" r:id="rId25"/>
    <p:sldId id="353" r:id="rId26"/>
    <p:sldId id="417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271" r:id="rId39"/>
    <p:sldId id="349" r:id="rId40"/>
    <p:sldId id="282" r:id="rId41"/>
    <p:sldId id="283" r:id="rId42"/>
    <p:sldId id="272" r:id="rId43"/>
    <p:sldId id="273" r:id="rId44"/>
    <p:sldId id="288" r:id="rId45"/>
    <p:sldId id="296" r:id="rId46"/>
    <p:sldId id="289" r:id="rId47"/>
    <p:sldId id="290" r:id="rId48"/>
    <p:sldId id="295" r:id="rId49"/>
    <p:sldId id="294" r:id="rId50"/>
    <p:sldId id="274" r:id="rId51"/>
    <p:sldId id="275" r:id="rId52"/>
    <p:sldId id="416" r:id="rId53"/>
    <p:sldId id="633" r:id="rId54"/>
    <p:sldId id="623" r:id="rId55"/>
    <p:sldId id="276" r:id="rId56"/>
    <p:sldId id="277" r:id="rId57"/>
    <p:sldId id="278" r:id="rId58"/>
    <p:sldId id="279" r:id="rId59"/>
    <p:sldId id="305" r:id="rId60"/>
    <p:sldId id="297" r:id="rId61"/>
    <p:sldId id="632" r:id="rId62"/>
    <p:sldId id="384" r:id="rId63"/>
    <p:sldId id="385" r:id="rId64"/>
    <p:sldId id="625" r:id="rId65"/>
    <p:sldId id="631" r:id="rId66"/>
    <p:sldId id="292" r:id="rId67"/>
    <p:sldId id="306" r:id="rId68"/>
    <p:sldId id="634" r:id="rId69"/>
  </p:sldIdLst>
  <p:sldSz cx="9144000" cy="6858000" type="screen4x3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60" y="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Svrsek" userId="0bf84418e7edb2e7" providerId="LiveId" clId="{BA658B9A-D0B5-4CE2-9D11-D98F3FE08FD8}"/>
    <pc:docChg chg="custSel addSld modSld">
      <pc:chgData name="Fernando Svrsek" userId="0bf84418e7edb2e7" providerId="LiveId" clId="{BA658B9A-D0B5-4CE2-9D11-D98F3FE08FD8}" dt="2025-07-21T10:57:47.201" v="145"/>
      <pc:docMkLst>
        <pc:docMk/>
      </pc:docMkLst>
      <pc:sldChg chg="modSp mod">
        <pc:chgData name="Fernando Svrsek" userId="0bf84418e7edb2e7" providerId="LiveId" clId="{BA658B9A-D0B5-4CE2-9D11-D98F3FE08FD8}" dt="2025-07-21T10:42:51.629" v="1" actId="20577"/>
        <pc:sldMkLst>
          <pc:docMk/>
          <pc:sldMk cId="0" sldId="269"/>
        </pc:sldMkLst>
        <pc:spChg chg="mod">
          <ac:chgData name="Fernando Svrsek" userId="0bf84418e7edb2e7" providerId="LiveId" clId="{BA658B9A-D0B5-4CE2-9D11-D98F3FE08FD8}" dt="2025-07-21T10:42:51.629" v="1" actId="20577"/>
          <ac:spMkLst>
            <pc:docMk/>
            <pc:sldMk cId="0" sldId="269"/>
            <ac:spMk id="3" creationId="{716D29CE-B7DD-30BB-EC01-AE1A543D68D3}"/>
          </ac:spMkLst>
        </pc:spChg>
      </pc:sldChg>
      <pc:sldChg chg="modSp mod">
        <pc:chgData name="Fernando Svrsek" userId="0bf84418e7edb2e7" providerId="LiveId" clId="{BA658B9A-D0B5-4CE2-9D11-D98F3FE08FD8}" dt="2025-07-21T10:50:00.884" v="134" actId="1038"/>
        <pc:sldMkLst>
          <pc:docMk/>
          <pc:sldMk cId="0" sldId="272"/>
        </pc:sldMkLst>
        <pc:spChg chg="mod">
          <ac:chgData name="Fernando Svrsek" userId="0bf84418e7edb2e7" providerId="LiveId" clId="{BA658B9A-D0B5-4CE2-9D11-D98F3FE08FD8}" dt="2025-07-21T10:49:55.598" v="117" actId="1038"/>
          <ac:spMkLst>
            <pc:docMk/>
            <pc:sldMk cId="0" sldId="272"/>
            <ac:spMk id="220" creationId="{00000000-0000-0000-0000-000000000000}"/>
          </ac:spMkLst>
        </pc:spChg>
        <pc:picChg chg="mod">
          <ac:chgData name="Fernando Svrsek" userId="0bf84418e7edb2e7" providerId="LiveId" clId="{BA658B9A-D0B5-4CE2-9D11-D98F3FE08FD8}" dt="2025-07-21T10:50:00.884" v="134" actId="1038"/>
          <ac:picMkLst>
            <pc:docMk/>
            <pc:sldMk cId="0" sldId="272"/>
            <ac:picMk id="221" creationId="{00000000-0000-0000-0000-000000000000}"/>
          </ac:picMkLst>
        </pc:picChg>
      </pc:sldChg>
      <pc:sldChg chg="modSp mod">
        <pc:chgData name="Fernando Svrsek" userId="0bf84418e7edb2e7" providerId="LiveId" clId="{BA658B9A-D0B5-4CE2-9D11-D98F3FE08FD8}" dt="2025-07-21T10:52:17.871" v="142" actId="20577"/>
        <pc:sldMkLst>
          <pc:docMk/>
          <pc:sldMk cId="949795145" sldId="292"/>
        </pc:sldMkLst>
        <pc:spChg chg="mod">
          <ac:chgData name="Fernando Svrsek" userId="0bf84418e7edb2e7" providerId="LiveId" clId="{BA658B9A-D0B5-4CE2-9D11-D98F3FE08FD8}" dt="2025-07-21T10:51:50.656" v="138" actId="6549"/>
          <ac:spMkLst>
            <pc:docMk/>
            <pc:sldMk cId="949795145" sldId="292"/>
            <ac:spMk id="2" creationId="{620122AE-30D2-4F05-B167-E023B5CA3161}"/>
          </ac:spMkLst>
        </pc:spChg>
        <pc:spChg chg="mod">
          <ac:chgData name="Fernando Svrsek" userId="0bf84418e7edb2e7" providerId="LiveId" clId="{BA658B9A-D0B5-4CE2-9D11-D98F3FE08FD8}" dt="2025-07-21T10:52:17.871" v="142" actId="20577"/>
          <ac:spMkLst>
            <pc:docMk/>
            <pc:sldMk cId="949795145" sldId="292"/>
            <ac:spMk id="4" creationId="{4D617474-681D-4423-B673-BC441458FA8B}"/>
          </ac:spMkLst>
        </pc:spChg>
      </pc:sldChg>
      <pc:sldChg chg="add">
        <pc:chgData name="Fernando Svrsek" userId="0bf84418e7edb2e7" providerId="LiveId" clId="{BA658B9A-D0B5-4CE2-9D11-D98F3FE08FD8}" dt="2025-07-21T10:55:36.055" v="143"/>
        <pc:sldMkLst>
          <pc:docMk/>
          <pc:sldMk cId="542469366" sldId="384"/>
        </pc:sldMkLst>
      </pc:sldChg>
      <pc:sldChg chg="add">
        <pc:chgData name="Fernando Svrsek" userId="0bf84418e7edb2e7" providerId="LiveId" clId="{BA658B9A-D0B5-4CE2-9D11-D98F3FE08FD8}" dt="2025-07-21T10:56:40.499" v="144"/>
        <pc:sldMkLst>
          <pc:docMk/>
          <pc:sldMk cId="960129487" sldId="385"/>
        </pc:sldMkLst>
      </pc:sldChg>
      <pc:sldChg chg="modSp mod">
        <pc:chgData name="Fernando Svrsek" userId="0bf84418e7edb2e7" providerId="LiveId" clId="{BA658B9A-D0B5-4CE2-9D11-D98F3FE08FD8}" dt="2025-07-21T10:46:06.941" v="52" actId="5793"/>
        <pc:sldMkLst>
          <pc:docMk/>
          <pc:sldMk cId="0" sldId="417"/>
        </pc:sldMkLst>
        <pc:spChg chg="mod">
          <ac:chgData name="Fernando Svrsek" userId="0bf84418e7edb2e7" providerId="LiveId" clId="{BA658B9A-D0B5-4CE2-9D11-D98F3FE08FD8}" dt="2025-07-21T10:46:06.941" v="52" actId="5793"/>
          <ac:spMkLst>
            <pc:docMk/>
            <pc:sldMk cId="0" sldId="417"/>
            <ac:spMk id="778" creationId="{00000000-0000-0000-0000-000000000000}"/>
          </ac:spMkLst>
        </pc:spChg>
      </pc:sldChg>
      <pc:sldChg chg="add">
        <pc:chgData name="Fernando Svrsek" userId="0bf84418e7edb2e7" providerId="LiveId" clId="{BA658B9A-D0B5-4CE2-9D11-D98F3FE08FD8}" dt="2025-07-21T10:57:47.201" v="145"/>
        <pc:sldMkLst>
          <pc:docMk/>
          <pc:sldMk cId="0" sldId="625"/>
        </pc:sldMkLst>
      </pc:sldChg>
      <pc:sldChg chg="add">
        <pc:chgData name="Fernando Svrsek" userId="0bf84418e7edb2e7" providerId="LiveId" clId="{BA658B9A-D0B5-4CE2-9D11-D98F3FE08FD8}" dt="2025-07-21T10:57:47.201" v="145"/>
        <pc:sldMkLst>
          <pc:docMk/>
          <pc:sldMk cId="612098048" sldId="631"/>
        </pc:sldMkLst>
      </pc:sldChg>
    </pc:docChg>
  </pc:docChgLst>
  <pc:docChgLst>
    <pc:chgData name="Fernando Svrsek" userId="0bf84418e7edb2e7" providerId="LiveId" clId="{458D86F9-BADD-4199-B4CA-896DD2CEF9AB}"/>
    <pc:docChg chg="addSld modSld sldOrd modShowInfo">
      <pc:chgData name="Fernando Svrsek" userId="0bf84418e7edb2e7" providerId="LiveId" clId="{458D86F9-BADD-4199-B4CA-896DD2CEF9AB}" dt="2024-08-13T20:40:02.256" v="58" actId="2744"/>
      <pc:docMkLst>
        <pc:docMk/>
      </pc:docMkLst>
      <pc:sldChg chg="modSp mod">
        <pc:chgData name="Fernando Svrsek" userId="0bf84418e7edb2e7" providerId="LiveId" clId="{458D86F9-BADD-4199-B4CA-896DD2CEF9AB}" dt="2024-08-13T10:28:32.982" v="15" actId="20577"/>
        <pc:sldMkLst>
          <pc:docMk/>
          <pc:sldMk cId="0" sldId="271"/>
        </pc:sldMkLst>
      </pc:sldChg>
      <pc:sldChg chg="modSp mod">
        <pc:chgData name="Fernando Svrsek" userId="0bf84418e7edb2e7" providerId="LiveId" clId="{458D86F9-BADD-4199-B4CA-896DD2CEF9AB}" dt="2024-08-13T11:13:49.755" v="54" actId="20577"/>
        <pc:sldMkLst>
          <pc:docMk/>
          <pc:sldMk cId="0" sldId="273"/>
        </pc:sldMkLst>
      </pc:sldChg>
      <pc:sldChg chg="add">
        <pc:chgData name="Fernando Svrsek" userId="0bf84418e7edb2e7" providerId="LiveId" clId="{458D86F9-BADD-4199-B4CA-896DD2CEF9AB}" dt="2024-08-13T11:14:20.378" v="55"/>
        <pc:sldMkLst>
          <pc:docMk/>
          <pc:sldMk cId="0" sldId="288"/>
        </pc:sldMkLst>
      </pc:sldChg>
      <pc:sldChg chg="add">
        <pc:chgData name="Fernando Svrsek" userId="0bf84418e7edb2e7" providerId="LiveId" clId="{458D86F9-BADD-4199-B4CA-896DD2CEF9AB}" dt="2024-08-13T11:12:57.320" v="24"/>
        <pc:sldMkLst>
          <pc:docMk/>
          <pc:sldMk cId="0" sldId="289"/>
        </pc:sldMkLst>
      </pc:sldChg>
      <pc:sldChg chg="add">
        <pc:chgData name="Fernando Svrsek" userId="0bf84418e7edb2e7" providerId="LiveId" clId="{458D86F9-BADD-4199-B4CA-896DD2CEF9AB}" dt="2024-08-13T11:12:23.996" v="23"/>
        <pc:sldMkLst>
          <pc:docMk/>
          <pc:sldMk cId="0" sldId="290"/>
        </pc:sldMkLst>
      </pc:sldChg>
      <pc:sldChg chg="add">
        <pc:chgData name="Fernando Svrsek" userId="0bf84418e7edb2e7" providerId="LiveId" clId="{458D86F9-BADD-4199-B4CA-896DD2CEF9AB}" dt="2024-08-13T11:11:21.212" v="22"/>
        <pc:sldMkLst>
          <pc:docMk/>
          <pc:sldMk cId="0" sldId="294"/>
        </pc:sldMkLst>
      </pc:sldChg>
      <pc:sldChg chg="add">
        <pc:chgData name="Fernando Svrsek" userId="0bf84418e7edb2e7" providerId="LiveId" clId="{458D86F9-BADD-4199-B4CA-896DD2CEF9AB}" dt="2024-08-13T11:10:41.049" v="21"/>
        <pc:sldMkLst>
          <pc:docMk/>
          <pc:sldMk cId="0" sldId="295"/>
        </pc:sldMkLst>
      </pc:sldChg>
      <pc:sldChg chg="add">
        <pc:chgData name="Fernando Svrsek" userId="0bf84418e7edb2e7" providerId="LiveId" clId="{458D86F9-BADD-4199-B4CA-896DD2CEF9AB}" dt="2024-08-13T11:10:27.314" v="20"/>
        <pc:sldMkLst>
          <pc:docMk/>
          <pc:sldMk cId="0" sldId="296"/>
        </pc:sldMkLst>
      </pc:sldChg>
      <pc:sldChg chg="add ord">
        <pc:chgData name="Fernando Svrsek" userId="0bf84418e7edb2e7" providerId="LiveId" clId="{458D86F9-BADD-4199-B4CA-896DD2CEF9AB}" dt="2024-08-13T11:15:11.055" v="57"/>
        <pc:sldMkLst>
          <pc:docMk/>
          <pc:sldMk cId="0" sldId="297"/>
        </pc:sldMkLst>
      </pc:sldChg>
      <pc:sldChg chg="add">
        <pc:chgData name="Fernando Svrsek" userId="0bf84418e7edb2e7" providerId="LiveId" clId="{458D86F9-BADD-4199-B4CA-896DD2CEF9AB}" dt="2024-08-13T11:06:22.807" v="17"/>
        <pc:sldMkLst>
          <pc:docMk/>
          <pc:sldMk cId="0" sldId="305"/>
        </pc:sldMkLst>
      </pc:sldChg>
      <pc:sldChg chg="add">
        <pc:chgData name="Fernando Svrsek" userId="0bf84418e7edb2e7" providerId="LiveId" clId="{458D86F9-BADD-4199-B4CA-896DD2CEF9AB}" dt="2024-08-13T11:05:01.774" v="16"/>
        <pc:sldMkLst>
          <pc:docMk/>
          <pc:sldMk cId="0" sldId="306"/>
        </pc:sldMkLst>
      </pc:sldChg>
      <pc:sldChg chg="add">
        <pc:chgData name="Fernando Svrsek" userId="0bf84418e7edb2e7" providerId="LiveId" clId="{458D86F9-BADD-4199-B4CA-896DD2CEF9AB}" dt="2024-08-13T11:09:32.986" v="19"/>
        <pc:sldMkLst>
          <pc:docMk/>
          <pc:sldMk cId="2761067360" sldId="623"/>
        </pc:sldMkLst>
      </pc:sldChg>
    </pc:docChg>
  </pc:docChgLst>
  <pc:docChgLst>
    <pc:chgData name="Fernando Svrsek" userId="0bf84418e7edb2e7" providerId="LiveId" clId="{92B7F9D2-0950-459B-AD29-A716C5C49672}"/>
    <pc:docChg chg="undo custSel delSld modSld modMainMaster">
      <pc:chgData name="Fernando Svrsek" userId="0bf84418e7edb2e7" providerId="LiveId" clId="{92B7F9D2-0950-459B-AD29-A716C5C49672}" dt="2023-08-08T22:14:36.796" v="1311" actId="1035"/>
      <pc:docMkLst>
        <pc:docMk/>
      </pc:docMkLst>
      <pc:sldChg chg="modSp mod">
        <pc:chgData name="Fernando Svrsek" userId="0bf84418e7edb2e7" providerId="LiveId" clId="{92B7F9D2-0950-459B-AD29-A716C5C49672}" dt="2023-08-08T13:53:57.955" v="78" actId="14100"/>
        <pc:sldMkLst>
          <pc:docMk/>
          <pc:sldMk cId="0" sldId="257"/>
        </pc:sldMkLst>
      </pc:sldChg>
      <pc:sldChg chg="modSp mod">
        <pc:chgData name="Fernando Svrsek" userId="0bf84418e7edb2e7" providerId="LiveId" clId="{92B7F9D2-0950-459B-AD29-A716C5C49672}" dt="2023-08-08T13:54:18.920" v="79" actId="14100"/>
        <pc:sldMkLst>
          <pc:docMk/>
          <pc:sldMk cId="0" sldId="258"/>
        </pc:sldMkLst>
      </pc:sldChg>
      <pc:sldChg chg="modSp mod">
        <pc:chgData name="Fernando Svrsek" userId="0bf84418e7edb2e7" providerId="LiveId" clId="{92B7F9D2-0950-459B-AD29-A716C5C49672}" dt="2023-08-08T13:54:28.270" v="80" actId="14100"/>
        <pc:sldMkLst>
          <pc:docMk/>
          <pc:sldMk cId="0" sldId="259"/>
        </pc:sldMkLst>
      </pc:sldChg>
      <pc:sldChg chg="modSp mod">
        <pc:chgData name="Fernando Svrsek" userId="0bf84418e7edb2e7" providerId="LiveId" clId="{92B7F9D2-0950-459B-AD29-A716C5C49672}" dt="2023-08-08T13:54:46.676" v="109" actId="1035"/>
        <pc:sldMkLst>
          <pc:docMk/>
          <pc:sldMk cId="0" sldId="260"/>
        </pc:sldMkLst>
      </pc:sldChg>
      <pc:sldChg chg="delSp modSp mod">
        <pc:chgData name="Fernando Svrsek" userId="0bf84418e7edb2e7" providerId="LiveId" clId="{92B7F9D2-0950-459B-AD29-A716C5C49672}" dt="2023-08-08T22:07:49.091" v="1156" actId="1038"/>
        <pc:sldMkLst>
          <pc:docMk/>
          <pc:sldMk cId="0" sldId="261"/>
        </pc:sldMkLst>
      </pc:sldChg>
      <pc:sldChg chg="modSp mod">
        <pc:chgData name="Fernando Svrsek" userId="0bf84418e7edb2e7" providerId="LiveId" clId="{92B7F9D2-0950-459B-AD29-A716C5C49672}" dt="2023-08-08T13:55:09.587" v="160" actId="1035"/>
        <pc:sldMkLst>
          <pc:docMk/>
          <pc:sldMk cId="0" sldId="262"/>
        </pc:sldMkLst>
      </pc:sldChg>
      <pc:sldChg chg="modSp mod">
        <pc:chgData name="Fernando Svrsek" userId="0bf84418e7edb2e7" providerId="LiveId" clId="{92B7F9D2-0950-459B-AD29-A716C5C49672}" dt="2023-08-08T13:55:23.946" v="180" actId="1035"/>
        <pc:sldMkLst>
          <pc:docMk/>
          <pc:sldMk cId="0" sldId="263"/>
        </pc:sldMkLst>
      </pc:sldChg>
      <pc:sldChg chg="modSp mod">
        <pc:chgData name="Fernando Svrsek" userId="0bf84418e7edb2e7" providerId="LiveId" clId="{92B7F9D2-0950-459B-AD29-A716C5C49672}" dt="2023-08-08T13:55:32.614" v="201" actId="1035"/>
        <pc:sldMkLst>
          <pc:docMk/>
          <pc:sldMk cId="0" sldId="264"/>
        </pc:sldMkLst>
      </pc:sldChg>
      <pc:sldChg chg="modSp mod">
        <pc:chgData name="Fernando Svrsek" userId="0bf84418e7edb2e7" providerId="LiveId" clId="{92B7F9D2-0950-459B-AD29-A716C5C49672}" dt="2023-08-08T13:55:43.310" v="234" actId="1035"/>
        <pc:sldMkLst>
          <pc:docMk/>
          <pc:sldMk cId="0" sldId="265"/>
        </pc:sldMkLst>
      </pc:sldChg>
      <pc:sldChg chg="modSp mod">
        <pc:chgData name="Fernando Svrsek" userId="0bf84418e7edb2e7" providerId="LiveId" clId="{92B7F9D2-0950-459B-AD29-A716C5C49672}" dt="2023-08-08T20:31:45.314" v="891" actId="122"/>
        <pc:sldMkLst>
          <pc:docMk/>
          <pc:sldMk cId="0" sldId="272"/>
        </pc:sldMkLst>
      </pc:sldChg>
      <pc:sldChg chg="modSp mod">
        <pc:chgData name="Fernando Svrsek" userId="0bf84418e7edb2e7" providerId="LiveId" clId="{92B7F9D2-0950-459B-AD29-A716C5C49672}" dt="2023-08-08T20:32:03.267" v="893" actId="255"/>
        <pc:sldMkLst>
          <pc:docMk/>
          <pc:sldMk cId="0" sldId="273"/>
        </pc:sldMkLst>
      </pc:sldChg>
      <pc:sldChg chg="modSp mod">
        <pc:chgData name="Fernando Svrsek" userId="0bf84418e7edb2e7" providerId="LiveId" clId="{92B7F9D2-0950-459B-AD29-A716C5C49672}" dt="2023-08-08T20:32:34.175" v="924" actId="122"/>
        <pc:sldMkLst>
          <pc:docMk/>
          <pc:sldMk cId="0" sldId="274"/>
        </pc:sldMkLst>
      </pc:sldChg>
      <pc:sldChg chg="modSp mod">
        <pc:chgData name="Fernando Svrsek" userId="0bf84418e7edb2e7" providerId="LiveId" clId="{92B7F9D2-0950-459B-AD29-A716C5C49672}" dt="2023-08-08T20:33:01.785" v="949" actId="255"/>
        <pc:sldMkLst>
          <pc:docMk/>
          <pc:sldMk cId="0" sldId="275"/>
        </pc:sldMkLst>
      </pc:sldChg>
      <pc:sldChg chg="modSp mod">
        <pc:chgData name="Fernando Svrsek" userId="0bf84418e7edb2e7" providerId="LiveId" clId="{92B7F9D2-0950-459B-AD29-A716C5C49672}" dt="2023-08-08T20:37:30.243" v="1019" actId="1036"/>
        <pc:sldMkLst>
          <pc:docMk/>
          <pc:sldMk cId="0" sldId="276"/>
        </pc:sldMkLst>
      </pc:sldChg>
      <pc:sldChg chg="modSp mod">
        <pc:chgData name="Fernando Svrsek" userId="0bf84418e7edb2e7" providerId="LiveId" clId="{92B7F9D2-0950-459B-AD29-A716C5C49672}" dt="2023-08-08T20:37:51.845" v="1053" actId="255"/>
        <pc:sldMkLst>
          <pc:docMk/>
          <pc:sldMk cId="0" sldId="277"/>
        </pc:sldMkLst>
      </pc:sldChg>
      <pc:sldChg chg="modSp mod">
        <pc:chgData name="Fernando Svrsek" userId="0bf84418e7edb2e7" providerId="LiveId" clId="{92B7F9D2-0950-459B-AD29-A716C5C49672}" dt="2023-08-08T20:38:29.697" v="1081" actId="122"/>
        <pc:sldMkLst>
          <pc:docMk/>
          <pc:sldMk cId="0" sldId="278"/>
        </pc:sldMkLst>
      </pc:sldChg>
      <pc:sldChg chg="modSp mod">
        <pc:chgData name="Fernando Svrsek" userId="0bf84418e7edb2e7" providerId="LiveId" clId="{92B7F9D2-0950-459B-AD29-A716C5C49672}" dt="2023-08-08T20:39:12.726" v="1120" actId="1035"/>
        <pc:sldMkLst>
          <pc:docMk/>
          <pc:sldMk cId="0" sldId="279"/>
        </pc:sldMkLst>
      </pc:sldChg>
      <pc:sldChg chg="delSp modSp del mod">
        <pc:chgData name="Fernando Svrsek" userId="0bf84418e7edb2e7" providerId="LiveId" clId="{92B7F9D2-0950-459B-AD29-A716C5C49672}" dt="2023-08-08T20:30:01.006" v="885" actId="478"/>
        <pc:sldMkLst>
          <pc:docMk/>
          <pc:sldMk cId="1941355564" sldId="282"/>
        </pc:sldMkLst>
      </pc:sldChg>
      <pc:sldChg chg="delSp modSp del mod">
        <pc:chgData name="Fernando Svrsek" userId="0bf84418e7edb2e7" providerId="LiveId" clId="{92B7F9D2-0950-459B-AD29-A716C5C49672}" dt="2023-08-08T20:30:41.730" v="889" actId="122"/>
        <pc:sldMkLst>
          <pc:docMk/>
          <pc:sldMk cId="4073893947" sldId="283"/>
        </pc:sldMkLst>
      </pc:sldChg>
      <pc:sldChg chg="modSp mod">
        <pc:chgData name="Fernando Svrsek" userId="0bf84418e7edb2e7" providerId="LiveId" clId="{92B7F9D2-0950-459B-AD29-A716C5C49672}" dt="2023-08-08T13:56:06.108" v="235" actId="255"/>
        <pc:sldMkLst>
          <pc:docMk/>
          <pc:sldMk cId="0" sldId="331"/>
        </pc:sldMkLst>
      </pc:sldChg>
      <pc:sldChg chg="modSp mod">
        <pc:chgData name="Fernando Svrsek" userId="0bf84418e7edb2e7" providerId="LiveId" clId="{92B7F9D2-0950-459B-AD29-A716C5C49672}" dt="2023-08-08T13:56:22.788" v="237" actId="14100"/>
        <pc:sldMkLst>
          <pc:docMk/>
          <pc:sldMk cId="0" sldId="332"/>
        </pc:sldMkLst>
      </pc:sldChg>
      <pc:sldChg chg="modSp mod">
        <pc:chgData name="Fernando Svrsek" userId="0bf84418e7edb2e7" providerId="LiveId" clId="{92B7F9D2-0950-459B-AD29-A716C5C49672}" dt="2023-08-08T13:58:06.134" v="247" actId="14100"/>
        <pc:sldMkLst>
          <pc:docMk/>
          <pc:sldMk cId="0" sldId="333"/>
        </pc:sldMkLst>
      </pc:sldChg>
      <pc:sldChg chg="delSp modSp mod">
        <pc:chgData name="Fernando Svrsek" userId="0bf84418e7edb2e7" providerId="LiveId" clId="{92B7F9D2-0950-459B-AD29-A716C5C49672}" dt="2023-08-08T13:59:28.185" v="248" actId="113"/>
        <pc:sldMkLst>
          <pc:docMk/>
          <pc:sldMk cId="0" sldId="334"/>
        </pc:sldMkLst>
      </pc:sldChg>
      <pc:sldChg chg="addSp delSp modSp mod">
        <pc:chgData name="Fernando Svrsek" userId="0bf84418e7edb2e7" providerId="LiveId" clId="{92B7F9D2-0950-459B-AD29-A716C5C49672}" dt="2023-08-08T14:03:29.423" v="286" actId="255"/>
        <pc:sldMkLst>
          <pc:docMk/>
          <pc:sldMk cId="0" sldId="335"/>
        </pc:sldMkLst>
      </pc:sldChg>
      <pc:sldChg chg="addSp delSp modSp mod">
        <pc:chgData name="Fernando Svrsek" userId="0bf84418e7edb2e7" providerId="LiveId" clId="{92B7F9D2-0950-459B-AD29-A716C5C49672}" dt="2023-08-08T14:07:19.852" v="332" actId="20577"/>
        <pc:sldMkLst>
          <pc:docMk/>
          <pc:sldMk cId="0" sldId="336"/>
        </pc:sldMkLst>
      </pc:sldChg>
      <pc:sldChg chg="modSp mod">
        <pc:chgData name="Fernando Svrsek" userId="0bf84418e7edb2e7" providerId="LiveId" clId="{92B7F9D2-0950-459B-AD29-A716C5C49672}" dt="2023-08-08T20:29:05.472" v="879" actId="1035"/>
        <pc:sldMkLst>
          <pc:docMk/>
          <pc:sldMk cId="0" sldId="349"/>
        </pc:sldMkLst>
      </pc:sldChg>
      <pc:sldChg chg="modSp mod">
        <pc:chgData name="Fernando Svrsek" userId="0bf84418e7edb2e7" providerId="LiveId" clId="{92B7F9D2-0950-459B-AD29-A716C5C49672}" dt="2023-08-08T22:08:56.348" v="1157" actId="255"/>
        <pc:sldMkLst>
          <pc:docMk/>
          <pc:sldMk cId="0" sldId="350"/>
        </pc:sldMkLst>
      </pc:sldChg>
      <pc:sldChg chg="modSp mod">
        <pc:chgData name="Fernando Svrsek" userId="0bf84418e7edb2e7" providerId="LiveId" clId="{92B7F9D2-0950-459B-AD29-A716C5C49672}" dt="2023-08-08T22:09:11.076" v="1158" actId="255"/>
        <pc:sldMkLst>
          <pc:docMk/>
          <pc:sldMk cId="0" sldId="351"/>
        </pc:sldMkLst>
      </pc:sldChg>
      <pc:sldChg chg="addSp delSp modSp mod">
        <pc:chgData name="Fernando Svrsek" userId="0bf84418e7edb2e7" providerId="LiveId" clId="{92B7F9D2-0950-459B-AD29-A716C5C49672}" dt="2023-08-08T22:10:57.535" v="1172" actId="255"/>
        <pc:sldMkLst>
          <pc:docMk/>
          <pc:sldMk cId="0" sldId="352"/>
        </pc:sldMkLst>
      </pc:sldChg>
      <pc:sldChg chg="addSp delSp modSp mod">
        <pc:chgData name="Fernando Svrsek" userId="0bf84418e7edb2e7" providerId="LiveId" clId="{92B7F9D2-0950-459B-AD29-A716C5C49672}" dt="2023-08-08T22:11:28.096" v="1173" actId="255"/>
        <pc:sldMkLst>
          <pc:docMk/>
          <pc:sldMk cId="0" sldId="353"/>
        </pc:sldMkLst>
      </pc:sldChg>
      <pc:sldChg chg="modSp mod">
        <pc:chgData name="Fernando Svrsek" userId="0bf84418e7edb2e7" providerId="LiveId" clId="{92B7F9D2-0950-459B-AD29-A716C5C49672}" dt="2023-08-08T22:13:36.825" v="1241" actId="255"/>
        <pc:sldMkLst>
          <pc:docMk/>
          <pc:sldMk cId="0" sldId="354"/>
        </pc:sldMkLst>
      </pc:sldChg>
      <pc:sldChg chg="modSp mod">
        <pc:chgData name="Fernando Svrsek" userId="0bf84418e7edb2e7" providerId="LiveId" clId="{92B7F9D2-0950-459B-AD29-A716C5C49672}" dt="2023-08-08T22:14:36.796" v="1311" actId="1035"/>
        <pc:sldMkLst>
          <pc:docMk/>
          <pc:sldMk cId="0" sldId="355"/>
        </pc:sldMkLst>
      </pc:sldChg>
      <pc:sldChg chg="modSp mod">
        <pc:chgData name="Fernando Svrsek" userId="0bf84418e7edb2e7" providerId="LiveId" clId="{92B7F9D2-0950-459B-AD29-A716C5C49672}" dt="2023-08-08T20:21:15.384" v="635" actId="255"/>
        <pc:sldMkLst>
          <pc:docMk/>
          <pc:sldMk cId="0" sldId="356"/>
        </pc:sldMkLst>
      </pc:sldChg>
      <pc:sldChg chg="modSp mod">
        <pc:chgData name="Fernando Svrsek" userId="0bf84418e7edb2e7" providerId="LiveId" clId="{92B7F9D2-0950-459B-AD29-A716C5C49672}" dt="2023-08-08T20:23:27.644" v="638" actId="14100"/>
        <pc:sldMkLst>
          <pc:docMk/>
          <pc:sldMk cId="0" sldId="357"/>
        </pc:sldMkLst>
      </pc:sldChg>
      <pc:sldChg chg="modSp mod">
        <pc:chgData name="Fernando Svrsek" userId="0bf84418e7edb2e7" providerId="LiveId" clId="{92B7F9D2-0950-459B-AD29-A716C5C49672}" dt="2023-08-08T20:23:52.581" v="663" actId="255"/>
        <pc:sldMkLst>
          <pc:docMk/>
          <pc:sldMk cId="0" sldId="358"/>
        </pc:sldMkLst>
      </pc:sldChg>
      <pc:sldChg chg="modSp mod">
        <pc:chgData name="Fernando Svrsek" userId="0bf84418e7edb2e7" providerId="LiveId" clId="{92B7F9D2-0950-459B-AD29-A716C5C49672}" dt="2023-08-08T20:24:46.918" v="691" actId="1038"/>
        <pc:sldMkLst>
          <pc:docMk/>
          <pc:sldMk cId="0" sldId="359"/>
        </pc:sldMkLst>
      </pc:sldChg>
      <pc:sldChg chg="modSp mod">
        <pc:chgData name="Fernando Svrsek" userId="0bf84418e7edb2e7" providerId="LiveId" clId="{92B7F9D2-0950-459B-AD29-A716C5C49672}" dt="2023-08-08T20:26:06.013" v="718" actId="1035"/>
        <pc:sldMkLst>
          <pc:docMk/>
          <pc:sldMk cId="0" sldId="360"/>
        </pc:sldMkLst>
      </pc:sldChg>
      <pc:sldChg chg="modSp mod">
        <pc:chgData name="Fernando Svrsek" userId="0bf84418e7edb2e7" providerId="LiveId" clId="{92B7F9D2-0950-459B-AD29-A716C5C49672}" dt="2023-08-08T20:26:33.981" v="749" actId="255"/>
        <pc:sldMkLst>
          <pc:docMk/>
          <pc:sldMk cId="0" sldId="361"/>
        </pc:sldMkLst>
      </pc:sldChg>
      <pc:sldChg chg="modSp mod">
        <pc:chgData name="Fernando Svrsek" userId="0bf84418e7edb2e7" providerId="LiveId" clId="{92B7F9D2-0950-459B-AD29-A716C5C49672}" dt="2023-08-08T20:27:20.611" v="784" actId="1038"/>
        <pc:sldMkLst>
          <pc:docMk/>
          <pc:sldMk cId="0" sldId="362"/>
        </pc:sldMkLst>
      </pc:sldChg>
      <pc:sldChg chg="modSp mod">
        <pc:chgData name="Fernando Svrsek" userId="0bf84418e7edb2e7" providerId="LiveId" clId="{92B7F9D2-0950-459B-AD29-A716C5C49672}" dt="2023-08-08T20:27:43.168" v="824" actId="255"/>
        <pc:sldMkLst>
          <pc:docMk/>
          <pc:sldMk cId="0" sldId="363"/>
        </pc:sldMkLst>
      </pc:sldChg>
      <pc:sldChg chg="modSp mod">
        <pc:chgData name="Fernando Svrsek" userId="0bf84418e7edb2e7" providerId="LiveId" clId="{92B7F9D2-0950-459B-AD29-A716C5C49672}" dt="2023-08-08T20:28:02.891" v="860" actId="1036"/>
        <pc:sldMkLst>
          <pc:docMk/>
          <pc:sldMk cId="0" sldId="364"/>
        </pc:sldMkLst>
      </pc:sldChg>
      <pc:sldChg chg="modSp mod">
        <pc:chgData name="Fernando Svrsek" userId="0bf84418e7edb2e7" providerId="LiveId" clId="{92B7F9D2-0950-459B-AD29-A716C5C49672}" dt="2023-08-08T20:33:48.045" v="1002" actId="1035"/>
        <pc:sldMkLst>
          <pc:docMk/>
          <pc:sldMk cId="878156656" sldId="416"/>
        </pc:sldMkLst>
      </pc:sldChg>
      <pc:sldChg chg="modSp mod">
        <pc:chgData name="Fernando Svrsek" userId="0bf84418e7edb2e7" providerId="LiveId" clId="{92B7F9D2-0950-459B-AD29-A716C5C49672}" dt="2023-08-08T22:13:12.634" v="1240" actId="14100"/>
        <pc:sldMkLst>
          <pc:docMk/>
          <pc:sldMk cId="0" sldId="417"/>
        </pc:sldMkLst>
      </pc:sldChg>
      <pc:sldMasterChg chg="addSp modSp mod modSldLayout">
        <pc:chgData name="Fernando Svrsek" userId="0bf84418e7edb2e7" providerId="LiveId" clId="{92B7F9D2-0950-459B-AD29-A716C5C49672}" dt="2023-08-08T20:17:02.261" v="394" actId="1076"/>
        <pc:sldMasterMkLst>
          <pc:docMk/>
          <pc:sldMasterMk cId="0" sldId="2147483660"/>
        </pc:sldMasterMkLst>
        <pc:sldLayoutChg chg="addSp modSp mod">
          <pc:chgData name="Fernando Svrsek" userId="0bf84418e7edb2e7" providerId="LiveId" clId="{92B7F9D2-0950-459B-AD29-A716C5C49672}" dt="2023-08-08T20:17:02.261" v="394" actId="1076"/>
          <pc:sldLayoutMkLst>
            <pc:docMk/>
            <pc:sldMasterMk cId="0" sldId="2147483660"/>
            <pc:sldLayoutMk cId="0" sldId="2147483648"/>
          </pc:sldLayoutMkLst>
        </pc:sldLayoutChg>
      </pc:sldMasterChg>
    </pc:docChg>
  </pc:docChgLst>
  <pc:docChgLst>
    <pc:chgData name="Fernando Svrsek" userId="0bf84418e7edb2e7" providerId="LiveId" clId="{4E7253C3-B463-47ED-9B4F-645FFEB7306E}"/>
    <pc:docChg chg="custSel addSld modSld sldOrd">
      <pc:chgData name="Fernando Svrsek" userId="0bf84418e7edb2e7" providerId="LiveId" clId="{4E7253C3-B463-47ED-9B4F-645FFEB7306E}" dt="2025-05-26T11:16:05.581" v="394" actId="20577"/>
      <pc:docMkLst>
        <pc:docMk/>
      </pc:docMkLst>
      <pc:sldChg chg="modSp mod">
        <pc:chgData name="Fernando Svrsek" userId="0bf84418e7edb2e7" providerId="LiveId" clId="{4E7253C3-B463-47ED-9B4F-645FFEB7306E}" dt="2025-05-24T23:09:15.295" v="52" actId="207"/>
        <pc:sldMkLst>
          <pc:docMk/>
          <pc:sldMk cId="0" sldId="267"/>
        </pc:sldMkLst>
      </pc:sldChg>
      <pc:sldChg chg="addSp delSp modSp mod modNotesTx">
        <pc:chgData name="Fernando Svrsek" userId="0bf84418e7edb2e7" providerId="LiveId" clId="{4E7253C3-B463-47ED-9B4F-645FFEB7306E}" dt="2025-05-26T11:16:05.581" v="394" actId="20577"/>
        <pc:sldMkLst>
          <pc:docMk/>
          <pc:sldMk cId="0" sldId="269"/>
        </pc:sldMkLst>
      </pc:sldChg>
      <pc:sldChg chg="addSp delSp modSp mod ord">
        <pc:chgData name="Fernando Svrsek" userId="0bf84418e7edb2e7" providerId="LiveId" clId="{4E7253C3-B463-47ED-9B4F-645FFEB7306E}" dt="2025-05-26T11:11:24.978" v="310" actId="1076"/>
        <pc:sldMkLst>
          <pc:docMk/>
          <pc:sldMk cId="0" sldId="270"/>
        </pc:sldMkLst>
      </pc:sldChg>
      <pc:sldChg chg="delSp modSp mod">
        <pc:chgData name="Fernando Svrsek" userId="0bf84418e7edb2e7" providerId="LiveId" clId="{4E7253C3-B463-47ED-9B4F-645FFEB7306E}" dt="2025-05-24T22:07:15.612" v="10" actId="20577"/>
        <pc:sldMkLst>
          <pc:docMk/>
          <pc:sldMk cId="0" sldId="272"/>
        </pc:sldMkLst>
      </pc:sldChg>
      <pc:sldChg chg="modSp mod">
        <pc:chgData name="Fernando Svrsek" userId="0bf84418e7edb2e7" providerId="LiveId" clId="{4E7253C3-B463-47ED-9B4F-645FFEB7306E}" dt="2025-05-24T22:10:11.466" v="51" actId="1037"/>
        <pc:sldMkLst>
          <pc:docMk/>
          <pc:sldMk cId="0" sldId="297"/>
        </pc:sldMkLst>
      </pc:sldChg>
      <pc:sldChg chg="modSp mod ord">
        <pc:chgData name="Fernando Svrsek" userId="0bf84418e7edb2e7" providerId="LiveId" clId="{4E7253C3-B463-47ED-9B4F-645FFEB7306E}" dt="2025-05-26T11:08:44.879" v="300" actId="20577"/>
        <pc:sldMkLst>
          <pc:docMk/>
          <pc:sldMk cId="0" sldId="331"/>
        </pc:sldMkLst>
      </pc:sldChg>
      <pc:sldChg chg="ord">
        <pc:chgData name="Fernando Svrsek" userId="0bf84418e7edb2e7" providerId="LiveId" clId="{4E7253C3-B463-47ED-9B4F-645FFEB7306E}" dt="2025-05-26T10:59:28.587" v="56"/>
        <pc:sldMkLst>
          <pc:docMk/>
          <pc:sldMk cId="0" sldId="332"/>
        </pc:sldMkLst>
      </pc:sldChg>
      <pc:sldChg chg="ord">
        <pc:chgData name="Fernando Svrsek" userId="0bf84418e7edb2e7" providerId="LiveId" clId="{4E7253C3-B463-47ED-9B4F-645FFEB7306E}" dt="2025-05-26T10:59:01.282" v="54"/>
        <pc:sldMkLst>
          <pc:docMk/>
          <pc:sldMk cId="0" sldId="333"/>
        </pc:sldMkLst>
      </pc:sldChg>
      <pc:sldChg chg="ord">
        <pc:chgData name="Fernando Svrsek" userId="0bf84418e7edb2e7" providerId="LiveId" clId="{4E7253C3-B463-47ED-9B4F-645FFEB7306E}" dt="2025-05-26T10:59:01.282" v="54"/>
        <pc:sldMkLst>
          <pc:docMk/>
          <pc:sldMk cId="0" sldId="334"/>
        </pc:sldMkLst>
      </pc:sldChg>
      <pc:sldChg chg="ord">
        <pc:chgData name="Fernando Svrsek" userId="0bf84418e7edb2e7" providerId="LiveId" clId="{4E7253C3-B463-47ED-9B4F-645FFEB7306E}" dt="2025-05-26T10:59:01.282" v="54"/>
        <pc:sldMkLst>
          <pc:docMk/>
          <pc:sldMk cId="0" sldId="335"/>
        </pc:sldMkLst>
      </pc:sldChg>
      <pc:sldChg chg="ord">
        <pc:chgData name="Fernando Svrsek" userId="0bf84418e7edb2e7" providerId="LiveId" clId="{4E7253C3-B463-47ED-9B4F-645FFEB7306E}" dt="2025-05-26T10:59:01.282" v="54"/>
        <pc:sldMkLst>
          <pc:docMk/>
          <pc:sldMk cId="0" sldId="336"/>
        </pc:sldMkLst>
      </pc:sldChg>
      <pc:sldChg chg="addSp delSp modSp add mod">
        <pc:chgData name="Fernando Svrsek" userId="0bf84418e7edb2e7" providerId="LiveId" clId="{4E7253C3-B463-47ED-9B4F-645FFEB7306E}" dt="2025-05-26T11:06:08.386" v="288" actId="20577"/>
        <pc:sldMkLst>
          <pc:docMk/>
          <pc:sldMk cId="2546923363" sldId="624"/>
        </pc:sldMkLst>
      </pc:sldChg>
    </pc:docChg>
  </pc:docChgLst>
  <pc:docChgLst>
    <pc:chgData name="Fernando Svrsek" userId="0bf84418e7edb2e7" providerId="LiveId" clId="{5F4F04A5-AC50-47F6-BA5F-EA9F4A9B1C7C}"/>
    <pc:docChg chg="custSel modSld">
      <pc:chgData name="Fernando Svrsek" userId="0bf84418e7edb2e7" providerId="LiveId" clId="{5F4F04A5-AC50-47F6-BA5F-EA9F4A9B1C7C}" dt="2025-08-07T19:32:17.026" v="138" actId="14100"/>
      <pc:docMkLst>
        <pc:docMk/>
      </pc:docMkLst>
      <pc:sldChg chg="addSp delSp modSp mod modNotesTx">
        <pc:chgData name="Fernando Svrsek" userId="0bf84418e7edb2e7" providerId="LiveId" clId="{5F4F04A5-AC50-47F6-BA5F-EA9F4A9B1C7C}" dt="2025-08-07T19:32:17.026" v="138" actId="14100"/>
        <pc:sldMkLst>
          <pc:docMk/>
          <pc:sldMk cId="397516352" sldId="633"/>
        </pc:sldMkLst>
        <pc:spChg chg="mod">
          <ac:chgData name="Fernando Svrsek" userId="0bf84418e7edb2e7" providerId="LiveId" clId="{5F4F04A5-AC50-47F6-BA5F-EA9F4A9B1C7C}" dt="2025-08-07T19:31:58.101" v="136" actId="1036"/>
          <ac:spMkLst>
            <pc:docMk/>
            <pc:sldMk cId="397516352" sldId="633"/>
            <ac:spMk id="3" creationId="{5A734AB4-B23E-4A99-CC34-075A3325BF5F}"/>
          </ac:spMkLst>
        </pc:spChg>
        <pc:spChg chg="add mod ord">
          <ac:chgData name="Fernando Svrsek" userId="0bf84418e7edb2e7" providerId="LiveId" clId="{5F4F04A5-AC50-47F6-BA5F-EA9F4A9B1C7C}" dt="2025-08-07T19:29:19.133" v="47" actId="167"/>
          <ac:spMkLst>
            <pc:docMk/>
            <pc:sldMk cId="397516352" sldId="633"/>
            <ac:spMk id="4" creationId="{3F7855AA-B8A6-7861-0362-89C777FAE92E}"/>
          </ac:spMkLst>
        </pc:spChg>
        <pc:spChg chg="del">
          <ac:chgData name="Fernando Svrsek" userId="0bf84418e7edb2e7" providerId="LiveId" clId="{5F4F04A5-AC50-47F6-BA5F-EA9F4A9B1C7C}" dt="2025-08-07T19:28:16.990" v="46" actId="478"/>
          <ac:spMkLst>
            <pc:docMk/>
            <pc:sldMk cId="397516352" sldId="633"/>
            <ac:spMk id="1329" creationId="{305B9247-3E80-DE01-8A0A-BC1288EA534E}"/>
          </ac:spMkLst>
        </pc:spChg>
        <pc:spChg chg="mod">
          <ac:chgData name="Fernando Svrsek" userId="0bf84418e7edb2e7" providerId="LiveId" clId="{5F4F04A5-AC50-47F6-BA5F-EA9F4A9B1C7C}" dt="2025-08-07T19:30:04.485" v="118" actId="1035"/>
          <ac:spMkLst>
            <pc:docMk/>
            <pc:sldMk cId="397516352" sldId="633"/>
            <ac:spMk id="1330" creationId="{ACD43A2D-9564-2DEC-E8B7-636436E35B66}"/>
          </ac:spMkLst>
        </pc:spChg>
        <pc:spChg chg="mod">
          <ac:chgData name="Fernando Svrsek" userId="0bf84418e7edb2e7" providerId="LiveId" clId="{5F4F04A5-AC50-47F6-BA5F-EA9F4A9B1C7C}" dt="2025-08-07T19:29:55.352" v="75" actId="1035"/>
          <ac:spMkLst>
            <pc:docMk/>
            <pc:sldMk cId="397516352" sldId="633"/>
            <ac:spMk id="1331" creationId="{421C1F03-7E5A-3125-5BCC-B1D749C26482}"/>
          </ac:spMkLst>
        </pc:spChg>
        <pc:picChg chg="mod">
          <ac:chgData name="Fernando Svrsek" userId="0bf84418e7edb2e7" providerId="LiveId" clId="{5F4F04A5-AC50-47F6-BA5F-EA9F4A9B1C7C}" dt="2025-08-07T19:32:17.026" v="138" actId="14100"/>
          <ac:picMkLst>
            <pc:docMk/>
            <pc:sldMk cId="397516352" sldId="633"/>
            <ac:picMk id="5" creationId="{7E9BBC45-B0A0-56EB-018C-19492BD72602}"/>
          </ac:picMkLst>
        </pc:picChg>
      </pc:sldChg>
    </pc:docChg>
  </pc:docChgLst>
  <pc:docChgLst>
    <pc:chgData name="Fernando Svrsek" userId="0bf84418e7edb2e7" providerId="LiveId" clId="{3CABBF02-B341-4122-AF2C-86B2E48E5455}"/>
    <pc:docChg chg="modSld">
      <pc:chgData name="Fernando Svrsek" userId="0bf84418e7edb2e7" providerId="LiveId" clId="{3CABBF02-B341-4122-AF2C-86B2E48E5455}" dt="2024-09-20T10:14:29.028" v="1" actId="1035"/>
      <pc:docMkLst>
        <pc:docMk/>
      </pc:docMkLst>
      <pc:sldChg chg="modSp mod">
        <pc:chgData name="Fernando Svrsek" userId="0bf84418e7edb2e7" providerId="LiveId" clId="{3CABBF02-B341-4122-AF2C-86B2E48E5455}" dt="2024-09-20T10:14:29.028" v="1" actId="1035"/>
        <pc:sldMkLst>
          <pc:docMk/>
          <pc:sldMk cId="0" sldId="305"/>
        </pc:sldMkLst>
      </pc:sldChg>
    </pc:docChg>
  </pc:docChgLst>
  <pc:docChgLst>
    <pc:chgData name="Fernando Svrsek" userId="0bf84418e7edb2e7" providerId="LiveId" clId="{E852F824-4264-4B4B-BFEE-7480F8F7A561}"/>
    <pc:docChg chg="modSld">
      <pc:chgData name="Fernando Svrsek" userId="0bf84418e7edb2e7" providerId="LiveId" clId="{E852F824-4264-4B4B-BFEE-7480F8F7A561}" dt="2024-10-10T14:25:26.739" v="0" actId="108"/>
      <pc:docMkLst>
        <pc:docMk/>
      </pc:docMkLst>
      <pc:sldChg chg="modSp mod">
        <pc:chgData name="Fernando Svrsek" userId="0bf84418e7edb2e7" providerId="LiveId" clId="{E852F824-4264-4B4B-BFEE-7480F8F7A561}" dt="2024-10-10T14:25:26.739" v="0" actId="108"/>
        <pc:sldMkLst>
          <pc:docMk/>
          <pc:sldMk cId="0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9" name="Google Shape;669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8" name="Google Shape;678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7" name="Google Shape;687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r>
              <a:rPr lang="es-AR" dirty="0"/>
              <a:t>Usuario no paga por el carrito de supermercado, paga por la fruta. Sin </a:t>
            </a:r>
            <a:r>
              <a:rPr lang="es-AR" dirty="0" err="1"/>
              <a:t>embar</a:t>
            </a:r>
            <a:r>
              <a:rPr lang="es-AR" dirty="0"/>
              <a:t> el carrito hace posible el traslado de la mercadería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6" name="Google Shape;696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1" name="Google Shape;661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2" name="Google Shape;652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ES" dirty="0"/>
              <a:t>Mayor </a:t>
            </a:r>
            <a:r>
              <a:rPr lang="es-ES" dirty="0" err="1"/>
              <a:t>eficiencia:al</a:t>
            </a:r>
            <a:r>
              <a:rPr lang="es-ES" dirty="0"/>
              <a:t> crear un mapa de flujo de valor, puedes centrar la actividad en las necesidades de los clientes y eliminar el trabajo innecesario en productos y servicios que los clientes no desean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ES" dirty="0"/>
              <a:t>Reducción de problemas: la metodología lean mitiga incidencias, como la falta de comunicación y los plazos poco realistas, antes de que vayan a peor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ES" dirty="0"/>
              <a:t>Reducción de costos: Al eliminar o reducir los desperdicios , la asignación de recursos es más eficiente.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ES" dirty="0"/>
              <a:t>Mejoras en la relación con el cliente: al centrarse en el valor para los clientes, se crean relaciones más sólidas con ellos, lo cual es crucial para una empresa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ES" dirty="0"/>
              <a:t>Mejora </a:t>
            </a:r>
            <a:r>
              <a:rPr lang="es-ES" dirty="0" err="1"/>
              <a:t>continua:el</a:t>
            </a:r>
            <a:r>
              <a:rPr lang="es-ES" dirty="0"/>
              <a:t> ciclo de </a:t>
            </a:r>
            <a:r>
              <a:rPr lang="es-ES" dirty="0" err="1"/>
              <a:t>feedback</a:t>
            </a:r>
            <a:r>
              <a:rPr lang="es-ES" dirty="0"/>
              <a:t> continuo de la metodología lean ayuda a perfeccionar y mejorar continuamente los procesos para aportar valor de manera eficiente.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ES" dirty="0"/>
              <a:t>Autocontrol y compromiso: Al incluir al equipo en el proceso estarán más comprometidos con el resultado final.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1199C053-B93A-FC54-2BAD-AB3C4B6B9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>
            <a:extLst>
              <a:ext uri="{FF2B5EF4-FFF2-40B4-BE49-F238E27FC236}">
                <a16:creationId xmlns:a16="http://schemas.microsoft.com/office/drawing/2014/main" id="{F1D48CC3-D361-9FD2-B633-9FF10498D3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4:notes">
            <a:extLst>
              <a:ext uri="{FF2B5EF4-FFF2-40B4-BE49-F238E27FC236}">
                <a16:creationId xmlns:a16="http://schemas.microsoft.com/office/drawing/2014/main" id="{2EADD249-EB62-02A6-E7E9-5E6D61D9F0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AR" dirty="0"/>
              <a:t>Destacar la problemática conque se encontró la industria automovilística al aplicar el montaje de vehículos en serie</a:t>
            </a:r>
          </a:p>
          <a:p>
            <a:r>
              <a:rPr lang="es-AR" dirty="0"/>
              <a:t>Incapacidad de ofrecer variedad</a:t>
            </a:r>
          </a:p>
          <a:p>
            <a:endParaRPr lang="es-A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5850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1" name="Google Shape;821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0" name="Google Shape;830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9" name="Google Shape;839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0" name="Google Shape;850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2" name="Google Shape;772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9" name="Google Shape;859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8" name="Google Shape;868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9" name="Google Shape;879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1" name="Google Shape;891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9" name="Google Shape;899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1" name="Google Shape;911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3" name="Google Shape;923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5" name="Google Shape;935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7" name="Google Shape;947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9" name="Google Shape;959;p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9" name="Google Shape;969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2" name="Google Shape;812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8674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4928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3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01" name="Google Shape;401;p33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2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3" name="Google Shape;46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64" name="Google Shape;464;p42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4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Google Shape;40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08" name="Google Shape;408;p34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5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4" name="Google Shape;41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15" name="Google Shape;415;p35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1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3" name="Google Shape;45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54" name="Google Shape;454;p41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0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3" name="Google Shape;44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4" name="Google Shape;444;p40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"/>
              <a:t>La economía del conocimiento, economía basada en conocimiento o industria del conocimiento, es el sector de la economía que utiliza la información como elemento fundamental para generar valor y riqueza por medio de su transformación a conocimiento.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7" name="Google Shape;1327;p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7330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>
          <a:extLst>
            <a:ext uri="{FF2B5EF4-FFF2-40B4-BE49-F238E27FC236}">
              <a16:creationId xmlns:a16="http://schemas.microsoft.com/office/drawing/2014/main" id="{07ACEEBB-06BF-C39A-2882-96B3D9B19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61:notes">
            <a:extLst>
              <a:ext uri="{FF2B5EF4-FFF2-40B4-BE49-F238E27FC236}">
                <a16:creationId xmlns:a16="http://schemas.microsoft.com/office/drawing/2014/main" id="{44F43B4B-C77C-C769-58F4-C8C311AECD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7" name="Google Shape;1327;p161:notes">
            <a:extLst>
              <a:ext uri="{FF2B5EF4-FFF2-40B4-BE49-F238E27FC236}">
                <a16:creationId xmlns:a16="http://schemas.microsoft.com/office/drawing/2014/main" id="{29200CFC-0041-9A57-9DDF-59537C8A0D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None/>
            </a:pPr>
            <a:r>
              <a:rPr lang="es-AR" dirty="0"/>
              <a:t>Tareas internas: se pueden hacer mientras la </a:t>
            </a:r>
            <a:r>
              <a:rPr lang="es-AR" dirty="0" err="1"/>
              <a:t>mqn</a:t>
            </a:r>
            <a:r>
              <a:rPr lang="es-AR" dirty="0"/>
              <a:t> está detenida</a:t>
            </a:r>
            <a:br>
              <a:rPr lang="es-AR" dirty="0"/>
            </a:br>
            <a:r>
              <a:rPr lang="es-AR" dirty="0"/>
              <a:t>Tareas externas: </a:t>
            </a:r>
            <a:r>
              <a:rPr lang="es-AR" dirty="0" err="1"/>
              <a:t>mqn</a:t>
            </a:r>
            <a:r>
              <a:rPr lang="es-AR" dirty="0"/>
              <a:t> en funcionamiento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64081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5BEB70-6DCD-4A43-93F4-83F5D0AA3D14}" type="slidenum">
              <a:rPr lang="es-AR" altLang="en-US"/>
              <a:pPr/>
              <a:t>54</a:t>
            </a:fld>
            <a:endParaRPr lang="es-AR" altLang="en-US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4140200" y="9120188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C09F234C-4164-4DBD-B17A-E0E1E0064B02}" type="slidenum">
              <a:rPr lang="es-AR" altLang="en-US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54</a:t>
            </a:fld>
            <a:endParaRPr lang="es-AR" altLang="en-US" sz="1400">
              <a:solidFill>
                <a:srgbClr val="000000"/>
              </a:solidFill>
            </a:endParaRPr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140200" y="9120188"/>
            <a:ext cx="31654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C0A30D39-87AF-45E5-ACA2-1E324A60A0F8}" type="slidenum">
              <a:rPr lang="es-AR" altLang="en-US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54</a:t>
            </a:fld>
            <a:endParaRPr lang="es-AR" altLang="en-US" sz="1400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8888" y="728663"/>
            <a:ext cx="4797425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731838" y="4560888"/>
            <a:ext cx="5848350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335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-AR" dirty="0"/>
              <a:t>Ayudas visuales ayudan reducir errores</a:t>
            </a:r>
            <a:endParaRPr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1:notes"/>
          <p:cNvSpPr txBox="1"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dirty="0"/>
              <a:t>Importancia de la cuña en la estandarización de procesos, evita que volvamos atrás</a:t>
            </a:r>
            <a:endParaRPr dirty="0"/>
          </a:p>
        </p:txBody>
      </p:sp>
      <p:sp>
        <p:nvSpPr>
          <p:cNvPr id="555" name="Google Shape;55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3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1" name="Google Shape;471;p43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>
          <a:extLst>
            <a:ext uri="{FF2B5EF4-FFF2-40B4-BE49-F238E27FC236}">
              <a16:creationId xmlns:a16="http://schemas.microsoft.com/office/drawing/2014/main" id="{546B37C8-A344-3022-7734-B491A5FD4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3:notes">
            <a:extLst>
              <a:ext uri="{FF2B5EF4-FFF2-40B4-BE49-F238E27FC236}">
                <a16:creationId xmlns:a16="http://schemas.microsoft.com/office/drawing/2014/main" id="{12ADEB72-84C8-3561-6215-A76449EA41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61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43:notes">
            <a:extLst>
              <a:ext uri="{FF2B5EF4-FFF2-40B4-BE49-F238E27FC236}">
                <a16:creationId xmlns:a16="http://schemas.microsoft.com/office/drawing/2014/main" id="{70FC47B0-5C62-5D4B-E809-9FA024D517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1" name="Google Shape;471;p43:notes">
            <a:extLst>
              <a:ext uri="{FF2B5EF4-FFF2-40B4-BE49-F238E27FC236}">
                <a16:creationId xmlns:a16="http://schemas.microsoft.com/office/drawing/2014/main" id="{63A21942-8F7B-481F-1877-A17BE50A3E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06957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3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1" name="Google Shape;471;p43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04996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3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1" name="Google Shape;471;p43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dirty="0">
                <a:latin typeface="Times New Roman"/>
                <a:ea typeface="Times New Roman"/>
                <a:cs typeface="Times New Roman"/>
                <a:sym typeface="Times New Roman"/>
              </a:rPr>
              <a:t>Ya sea in situ o a distancia y con o sin alcance de seguridad, los </a:t>
            </a:r>
            <a:r>
              <a:rPr lang="es-AR" dirty="0" err="1">
                <a:latin typeface="Times New Roman"/>
                <a:ea typeface="Times New Roman"/>
                <a:cs typeface="Times New Roman"/>
                <a:sym typeface="Times New Roman"/>
              </a:rPr>
              <a:t>Gemba</a:t>
            </a:r>
            <a:r>
              <a:rPr lang="es-AR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AR" dirty="0" err="1">
                <a:latin typeface="Times New Roman"/>
                <a:ea typeface="Times New Roman"/>
                <a:cs typeface="Times New Roman"/>
                <a:sym typeface="Times New Roman"/>
              </a:rPr>
              <a:t>Walks</a:t>
            </a:r>
            <a:r>
              <a:rPr lang="es-AR" dirty="0">
                <a:latin typeface="Times New Roman"/>
                <a:ea typeface="Times New Roman"/>
                <a:cs typeface="Times New Roman"/>
                <a:sym typeface="Times New Roman"/>
              </a:rPr>
              <a:t> o recorridos </a:t>
            </a:r>
            <a:r>
              <a:rPr lang="es-AR" dirty="0" err="1">
                <a:latin typeface="Times New Roman"/>
                <a:ea typeface="Times New Roman"/>
                <a:cs typeface="Times New Roman"/>
                <a:sym typeface="Times New Roman"/>
              </a:rPr>
              <a:t>Gemba</a:t>
            </a:r>
            <a:r>
              <a:rPr lang="es-AR" dirty="0">
                <a:latin typeface="Times New Roman"/>
                <a:ea typeface="Times New Roman"/>
                <a:cs typeface="Times New Roman"/>
                <a:sym typeface="Times New Roman"/>
              </a:rPr>
              <a:t> son importantes porque permiten a los directivos y líderes ver cómo son los procesos a nivel operativo. Los </a:t>
            </a:r>
            <a:r>
              <a:rPr lang="es-AR" dirty="0" err="1">
                <a:latin typeface="Times New Roman"/>
                <a:ea typeface="Times New Roman"/>
                <a:cs typeface="Times New Roman"/>
                <a:sym typeface="Times New Roman"/>
              </a:rPr>
              <a:t>Gemba</a:t>
            </a:r>
            <a:r>
              <a:rPr lang="es-AR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AR" dirty="0" err="1">
                <a:latin typeface="Times New Roman"/>
                <a:ea typeface="Times New Roman"/>
                <a:cs typeface="Times New Roman"/>
                <a:sym typeface="Times New Roman"/>
              </a:rPr>
              <a:t>Walks</a:t>
            </a:r>
            <a:r>
              <a:rPr lang="es-AR" dirty="0">
                <a:latin typeface="Times New Roman"/>
                <a:ea typeface="Times New Roman"/>
                <a:cs typeface="Times New Roman"/>
                <a:sym typeface="Times New Roman"/>
              </a:rPr>
              <a:t> ayudan a eliminar las suposiciones incorrectas sobre la mano de obra y a impulsar cambios con un impacto positivo duradero. Desarrollados en Toyota, los </a:t>
            </a:r>
            <a:r>
              <a:rPr lang="es-AR" dirty="0" err="1">
                <a:latin typeface="Times New Roman"/>
                <a:ea typeface="Times New Roman"/>
                <a:cs typeface="Times New Roman"/>
                <a:sym typeface="Times New Roman"/>
              </a:rPr>
              <a:t>Gemba</a:t>
            </a:r>
            <a:r>
              <a:rPr lang="es-AR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AR" dirty="0" err="1">
                <a:latin typeface="Times New Roman"/>
                <a:ea typeface="Times New Roman"/>
                <a:cs typeface="Times New Roman"/>
                <a:sym typeface="Times New Roman"/>
              </a:rPr>
              <a:t>Walks</a:t>
            </a:r>
            <a:r>
              <a:rPr lang="es-AR" dirty="0">
                <a:latin typeface="Times New Roman"/>
                <a:ea typeface="Times New Roman"/>
                <a:cs typeface="Times New Roman"/>
                <a:sym typeface="Times New Roman"/>
              </a:rPr>
              <a:t> pueden capacitar a las organizaciones para mantener los esfuerzos de mejora continua y ayudar a resolver las desconexiones entre la visión de los líderes y la implementación de los procesos en las operaciones.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96412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2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64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5" name="Google Shape;58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86" name="Google Shape;586;p52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>
          <a:extLst>
            <a:ext uri="{FF2B5EF4-FFF2-40B4-BE49-F238E27FC236}">
              <a16:creationId xmlns:a16="http://schemas.microsoft.com/office/drawing/2014/main" id="{4810B984-4594-4DF8-380F-36E6D717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2:notes">
            <a:extLst>
              <a:ext uri="{FF2B5EF4-FFF2-40B4-BE49-F238E27FC236}">
                <a16:creationId xmlns:a16="http://schemas.microsoft.com/office/drawing/2014/main" id="{E44FA68B-8FEC-0CF7-D010-D60808111E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5" name="Google Shape;585;p52:notes">
            <a:extLst>
              <a:ext uri="{FF2B5EF4-FFF2-40B4-BE49-F238E27FC236}">
                <a16:creationId xmlns:a16="http://schemas.microsoft.com/office/drawing/2014/main" id="{187285CD-CF69-AA3F-06B1-16AA8A3DBA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86" name="Google Shape;586;p52:notes">
            <a:extLst>
              <a:ext uri="{FF2B5EF4-FFF2-40B4-BE49-F238E27FC236}">
                <a16:creationId xmlns:a16="http://schemas.microsoft.com/office/drawing/2014/main" id="{CD750937-B947-6F79-ADD0-2E34B464C5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94903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D6C02-41FD-4867-B91E-1DC99799AE45}" type="slidenum">
              <a:rPr kumimoji="0" lang="es-A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s-A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296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2:notes"/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5" name="Google Shape;58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86" name="Google Shape;586;p52:notes"/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>
          <a:extLst>
            <a:ext uri="{FF2B5EF4-FFF2-40B4-BE49-F238E27FC236}">
              <a16:creationId xmlns:a16="http://schemas.microsoft.com/office/drawing/2014/main" id="{D034CACE-30DE-58C4-162B-00A3C06F4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2:notes">
            <a:extLst>
              <a:ext uri="{FF2B5EF4-FFF2-40B4-BE49-F238E27FC236}">
                <a16:creationId xmlns:a16="http://schemas.microsoft.com/office/drawing/2014/main" id="{2F040E41-5E88-C417-6DD4-56C98A1BFF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5"/>
              <a:buFont typeface="Times New Roman"/>
              <a:buNone/>
            </a:pPr>
            <a:fld id="{00000000-1234-1234-1234-123412341234}" type="slidenum">
              <a:rPr lang="es-ES" sz="1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68</a:t>
            </a:fld>
            <a:endParaRPr sz="1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5" name="Google Shape;585;p52:notes">
            <a:extLst>
              <a:ext uri="{FF2B5EF4-FFF2-40B4-BE49-F238E27FC236}">
                <a16:creationId xmlns:a16="http://schemas.microsoft.com/office/drawing/2014/main" id="{32D33E40-0078-3011-59AF-1C317894FD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86" name="Google Shape;586;p52:notes">
            <a:extLst>
              <a:ext uri="{FF2B5EF4-FFF2-40B4-BE49-F238E27FC236}">
                <a16:creationId xmlns:a16="http://schemas.microsoft.com/office/drawing/2014/main" id="{2D92CA99-3AD2-DACF-6589-289DFFEDE9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1810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>
            <a:gsLst>
              <a:gs pos="0">
                <a:srgbClr val="007795"/>
              </a:gs>
              <a:gs pos="55000">
                <a:srgbClr val="47BBE0"/>
              </a:gs>
              <a:gs pos="100000">
                <a:srgbClr val="007795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R="64008" lvl="0" algn="r">
              <a:spcBef>
                <a:spcPts val="400"/>
              </a:spcBef>
              <a:spcAft>
                <a:spcPts val="0"/>
              </a:spcAft>
              <a:buSzPts val="1836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324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5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2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24" name="Google Shape;24;p2"/>
            <p:cNvSpPr/>
            <p:nvPr/>
          </p:nvSpPr>
          <p:spPr>
            <a:xfrm>
              <a:off x="1687513" y="4832896"/>
              <a:ext cx="7456487" cy="518816"/>
            </a:xfrm>
            <a:custGeom>
              <a:avLst/>
              <a:gdLst/>
              <a:ahLst/>
              <a:cxnLst/>
              <a:rect l="l" t="t" r="r" b="b"/>
              <a:pathLst>
                <a:path w="4697" h="367" extrusionOk="0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9CCADC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5443" y="5135526"/>
              <a:ext cx="9108557" cy="838200"/>
            </a:xfrm>
            <a:custGeom>
              <a:avLst/>
              <a:gdLst/>
              <a:ahLst/>
              <a:cxnLst/>
              <a:rect l="l" t="t" r="r" b="b"/>
              <a:pathLst>
                <a:path w="5760" h="528" extrusionOk="0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0" y="4883888"/>
              <a:ext cx="9144000" cy="1981200"/>
            </a:xfrm>
            <a:custGeom>
              <a:avLst/>
              <a:gdLst/>
              <a:ahLst/>
              <a:cxnLst/>
              <a:rect l="l" t="t" r="r" b="b"/>
              <a:pathLst>
                <a:path w="5760" h="1248" extrusionOk="0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tx="0" ty="0" sx="50000" sy="50000" flip="none" algn="t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7" name="Google Shape;27;p2"/>
            <p:cNvCxnSpPr/>
            <p:nvPr/>
          </p:nvCxnSpPr>
          <p:spPr>
            <a:xfrm>
              <a:off x="-3765" y="4880373"/>
              <a:ext cx="9147765" cy="839943"/>
            </a:xfrm>
            <a:prstGeom prst="straightConnector1">
              <a:avLst/>
            </a:prstGeom>
            <a:noFill/>
            <a:ln w="12050" cap="flat" cmpd="sng">
              <a:solidFill>
                <a:srgbClr val="93C5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8" name="Google Shape;28;p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7F0F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34026B-1751-7226-375E-25F779E215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1748" y="0"/>
            <a:ext cx="2542252" cy="83522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1141232" y="5443402"/>
            <a:ext cx="7162800" cy="64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marR="18288" lvl="0" indent="-228600" algn="r">
              <a:spcBef>
                <a:spcPts val="400"/>
              </a:spcBef>
              <a:spcAft>
                <a:spcPts val="0"/>
              </a:spcAft>
              <a:buSzPts val="952"/>
              <a:buNone/>
              <a:defRPr sz="1400"/>
            </a:lvl1pPr>
            <a:lvl2pPr marL="914400" lvl="1" indent="-304800" algn="l">
              <a:spcBef>
                <a:spcPts val="324"/>
              </a:spcBef>
              <a:spcAft>
                <a:spcPts val="0"/>
              </a:spcAft>
              <a:buSzPts val="1200"/>
              <a:buChar char="◦"/>
              <a:defRPr sz="1200"/>
            </a:lvl2pPr>
            <a:lvl3pPr marL="1371600" lvl="2" indent="-292100" algn="l">
              <a:spcBef>
                <a:spcPts val="35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85750" algn="l">
              <a:spcBef>
                <a:spcPts val="35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spcBef>
                <a:spcPts val="350"/>
              </a:spcBef>
              <a:spcAft>
                <a:spcPts val="0"/>
              </a:spcAft>
              <a:buSzPts val="900"/>
              <a:buChar char="●"/>
              <a:defRPr sz="9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>
            <a:spLocks noGrp="1"/>
          </p:cNvSpPr>
          <p:nvPr>
            <p:ph type="pic" idx="2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●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/>
          <p:nvPr/>
        </p:nvSpPr>
        <p:spPr>
          <a:xfrm>
            <a:off x="499273" y="5944936"/>
            <a:ext cx="4940624" cy="921076"/>
          </a:xfrm>
          <a:custGeom>
            <a:avLst/>
            <a:gdLst/>
            <a:ahLst/>
            <a:cxnLst/>
            <a:rect l="l" t="t" r="r" b="b"/>
            <a:pathLst>
              <a:path w="7485" h="337" extrusionOk="0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"/>
          <p:cNvSpPr/>
          <p:nvPr/>
        </p:nvSpPr>
        <p:spPr>
          <a:xfrm>
            <a:off x="485717" y="5939011"/>
            <a:ext cx="3690451" cy="933450"/>
          </a:xfrm>
          <a:custGeom>
            <a:avLst/>
            <a:gdLst/>
            <a:ahLst/>
            <a:cxnLst/>
            <a:rect l="l" t="t" r="r" b="b"/>
            <a:pathLst>
              <a:path w="5591" h="588" extrusionOk="0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1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2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" name="Google Shape;91;p11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" name="Google Shape;92;p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1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 rot="5400000">
            <a:off x="2378964" y="-440436"/>
            <a:ext cx="4386071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6324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marL="914400" lvl="1" indent="-342900" algn="l">
              <a:spcBef>
                <a:spcPts val="324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 rot="5400000">
            <a:off x="4936367" y="2182285"/>
            <a:ext cx="5592761" cy="1777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 rot="5400000">
            <a:off x="823120" y="-91279"/>
            <a:ext cx="5592760" cy="6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6324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marL="914400" lvl="1" indent="-342900" algn="l">
              <a:spcBef>
                <a:spcPts val="324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1"/>
              </a:buClr>
              <a:buSzPts val="1000"/>
              <a:buFont typeface="Arial"/>
              <a:buNone/>
              <a:defRPr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6324" algn="l">
              <a:spcBef>
                <a:spcPts val="400"/>
              </a:spcBef>
              <a:spcAft>
                <a:spcPts val="0"/>
              </a:spcAft>
              <a:buSzPts val="1224"/>
              <a:buChar char="🞂"/>
              <a:defRPr/>
            </a:lvl1pPr>
            <a:lvl2pPr marL="914400" lvl="1" indent="-342900" algn="l">
              <a:spcBef>
                <a:spcPts val="324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564"/>
              <a:buNone/>
              <a:defRPr sz="23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24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w="9525" cap="rnd" cmpd="sng">
            <a:solidFill>
              <a:srgbClr val="20768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25400" dir="5400000">
              <a:srgbClr val="000000">
                <a:alpha val="4588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504" algn="l">
              <a:spcBef>
                <a:spcPts val="400"/>
              </a:spcBef>
              <a:spcAft>
                <a:spcPts val="0"/>
              </a:spcAft>
              <a:buSzPts val="1904"/>
              <a:buChar char="🞂"/>
              <a:defRPr sz="2800"/>
            </a:lvl1pPr>
            <a:lvl2pPr marL="914400" lvl="1" indent="-381000" algn="l">
              <a:spcBef>
                <a:spcPts val="324"/>
              </a:spcBef>
              <a:spcAft>
                <a:spcPts val="0"/>
              </a:spcAft>
              <a:buSzPts val="2400"/>
              <a:buChar char="◦"/>
              <a:defRPr sz="2400"/>
            </a:lvl2pPr>
            <a:lvl3pPr marL="1371600" lvl="2" indent="-3556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504" algn="l">
              <a:spcBef>
                <a:spcPts val="400"/>
              </a:spcBef>
              <a:spcAft>
                <a:spcPts val="0"/>
              </a:spcAft>
              <a:buSzPts val="1904"/>
              <a:buChar char="🞂"/>
              <a:defRPr sz="2800"/>
            </a:lvl1pPr>
            <a:lvl2pPr marL="914400" lvl="1" indent="-381000" algn="l">
              <a:spcBef>
                <a:spcPts val="324"/>
              </a:spcBef>
              <a:spcAft>
                <a:spcPts val="0"/>
              </a:spcAft>
              <a:buSzPts val="2400"/>
              <a:buChar char="◦"/>
              <a:defRPr sz="2400"/>
            </a:lvl2pPr>
            <a:lvl3pPr marL="1371600" lvl="2" indent="-3556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ación" type="twoTxTwoObj">
  <p:cSld name="TWO_OBJECTS_WITH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32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24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2"/>
          </p:nvPr>
        </p:nvSpPr>
        <p:spPr>
          <a:xfrm>
            <a:off x="4645026" y="5410200"/>
            <a:ext cx="4041775" cy="762000"/>
          </a:xfrm>
          <a:prstGeom prst="rect">
            <a:avLst/>
          </a:prstGeom>
          <a:solidFill>
            <a:schemeClr val="accent1"/>
          </a:solidFill>
          <a:ln w="96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32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24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3"/>
          </p:nvPr>
        </p:nvSpPr>
        <p:spPr>
          <a:xfrm>
            <a:off x="457200" y="1444294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2232" algn="l">
              <a:spcBef>
                <a:spcPts val="400"/>
              </a:spcBef>
              <a:spcAft>
                <a:spcPts val="0"/>
              </a:spcAft>
              <a:buSzPts val="1632"/>
              <a:buChar char="🞂"/>
              <a:defRPr sz="2400"/>
            </a:lvl1pPr>
            <a:lvl2pPr marL="914400" lvl="1" indent="-355600" algn="l">
              <a:spcBef>
                <a:spcPts val="324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4"/>
          </p:nvPr>
        </p:nvSpPr>
        <p:spPr>
          <a:xfrm>
            <a:off x="4645025" y="1444294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2232" algn="l">
              <a:spcBef>
                <a:spcPts val="0"/>
              </a:spcBef>
              <a:spcAft>
                <a:spcPts val="0"/>
              </a:spcAft>
              <a:buSzPts val="1632"/>
              <a:buChar char="🞂"/>
              <a:defRPr sz="2400"/>
            </a:lvl1pPr>
            <a:lvl2pPr marL="914400" lvl="1" indent="-355600" algn="l">
              <a:spcBef>
                <a:spcPts val="324"/>
              </a:spcBef>
              <a:spcAft>
                <a:spcPts val="0"/>
              </a:spcAft>
              <a:buSzPts val="2000"/>
              <a:buChar char="◦"/>
              <a:defRPr sz="2000"/>
            </a:lvl2pPr>
            <a:lvl3pPr marL="1371600" lvl="2" indent="-342900" algn="l">
              <a:spcBef>
                <a:spcPts val="35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spcBef>
                <a:spcPts val="35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bg>
      <p:bgPr>
        <a:blipFill rotWithShape="1">
          <a:blip r:embed="rId2">
            <a:alphaModFix/>
          </a:blip>
          <a:tile tx="0" ty="0" sx="50000" sy="50000" flip="none" algn="tl"/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sz="25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4419600" y="5355102"/>
            <a:ext cx="397459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1088"/>
              <a:buNone/>
              <a:defRPr sz="1600"/>
            </a:lvl1pPr>
            <a:lvl2pPr marL="914400" lvl="1" indent="-228600" algn="l">
              <a:spcBef>
                <a:spcPts val="324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35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35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35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2"/>
          </p:nvPr>
        </p:nvSpPr>
        <p:spPr>
          <a:xfrm>
            <a:off x="914400" y="274320"/>
            <a:ext cx="7479792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6776" algn="l">
              <a:spcBef>
                <a:spcPts val="400"/>
              </a:spcBef>
              <a:spcAft>
                <a:spcPts val="0"/>
              </a:spcAft>
              <a:buSzPts val="2176"/>
              <a:buChar char="🞂"/>
              <a:defRPr sz="3200"/>
            </a:lvl1pPr>
            <a:lvl2pPr marL="914400" lvl="1" indent="-406400" algn="l">
              <a:spcBef>
                <a:spcPts val="324"/>
              </a:spcBef>
              <a:spcAft>
                <a:spcPts val="0"/>
              </a:spcAft>
              <a:buSzPts val="2800"/>
              <a:buChar char="◦"/>
              <a:defRPr sz="2800"/>
            </a:lvl2pPr>
            <a:lvl3pPr marL="1371600" lvl="2" indent="-381000" algn="l">
              <a:spcBef>
                <a:spcPts val="350"/>
              </a:spcBef>
              <a:spcAft>
                <a:spcPts val="0"/>
              </a:spcAft>
              <a:buSzPts val="2400"/>
              <a:buChar char="●"/>
              <a:defRPr sz="2400"/>
            </a:lvl3pPr>
            <a:lvl4pPr marL="1828800" lvl="3" indent="-3556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spcBef>
                <a:spcPts val="350"/>
              </a:spcBef>
              <a:spcAft>
                <a:spcPts val="0"/>
              </a:spcAft>
              <a:buSzPts val="2000"/>
              <a:buChar char="●"/>
              <a:defRPr sz="2000"/>
            </a:lvl5pPr>
            <a:lvl6pPr marL="2743200" lvl="5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7pPr>
            <a:lvl8pPr marL="3657600" lvl="7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8pPr>
            <a:lvl9pPr marL="4114800" lvl="8" indent="-342900" algn="l">
              <a:spcBef>
                <a:spcPts val="35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499273" y="5944936"/>
            <a:ext cx="4940624" cy="921076"/>
          </a:xfrm>
          <a:custGeom>
            <a:avLst/>
            <a:gdLst/>
            <a:ahLst/>
            <a:cxnLst/>
            <a:rect l="l" t="t" r="r" b="b"/>
            <a:pathLst>
              <a:path w="7485" h="337" extrusionOk="0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485717" y="5939011"/>
            <a:ext cx="3690451" cy="933450"/>
          </a:xfrm>
          <a:custGeom>
            <a:avLst/>
            <a:gdLst/>
            <a:ahLst/>
            <a:cxnLst/>
            <a:rect l="l" t="t" r="r" b="b"/>
            <a:pathLst>
              <a:path w="5591" h="588" extrusionOk="0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-6042" y="5791253"/>
            <a:ext cx="3402314" cy="1080868"/>
          </a:xfrm>
          <a:prstGeom prst="rtTriangle">
            <a:avLst/>
          </a:prstGeom>
          <a:blipFill rotWithShape="1">
            <a:blip r:embed="rId14">
              <a:alphaModFix amt="50000"/>
            </a:blip>
            <a:tile tx="0" ty="0" sx="50000" sy="50000" flip="none" algn="t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Google Shape;13;p1"/>
          <p:cNvCxnSpPr/>
          <p:nvPr/>
        </p:nvCxnSpPr>
        <p:spPr>
          <a:xfrm>
            <a:off x="-9237" y="5787738"/>
            <a:ext cx="3405509" cy="1084383"/>
          </a:xfrm>
          <a:prstGeom prst="straightConnector1">
            <a:avLst/>
          </a:prstGeom>
          <a:noFill/>
          <a:ln w="12050" cap="flat" cmpd="sng">
            <a:solidFill>
              <a:srgbClr val="93C5D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12E4064-4B40-7563-A7CD-92C532BFF5B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599583" y="0"/>
            <a:ext cx="2544417" cy="832548"/>
          </a:xfrm>
          <a:prstGeom prst="rect">
            <a:avLst/>
          </a:prstGeom>
        </p:spPr>
      </p:pic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Arial"/>
              <a:buNone/>
              <a:defRPr sz="41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518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🞂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4650" algn="l" rtl="0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■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dt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ft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DJXmEnjskv8/?igsh=Ym9jcWhwNWR3bHpk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EKuuJopQ_o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youtube.com/watch?v=R_E1JOnvK7Y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ctrTitle"/>
          </p:nvPr>
        </p:nvSpPr>
        <p:spPr>
          <a:xfrm>
            <a:off x="323528" y="1820206"/>
            <a:ext cx="856895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s" dirty="0"/>
              <a:t>GESTIÓN ESBELTA</a:t>
            </a:r>
            <a:br>
              <a:rPr lang="es" dirty="0"/>
            </a:br>
            <a:br>
              <a:rPr lang="es" dirty="0"/>
            </a:br>
            <a:r>
              <a:rPr lang="es" dirty="0"/>
              <a:t>LEAN MANAGEMENT</a:t>
            </a:r>
            <a:br>
              <a:rPr lang="es" dirty="0"/>
            </a:b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311700" y="1264285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Flexibilidad de la Capacidad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311700" y="2774750"/>
            <a:ext cx="45648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7926"/>
              <a:buNone/>
            </a:pPr>
            <a:r>
              <a:rPr lang="es" sz="2152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Procesos:</a:t>
            </a:r>
            <a:endParaRPr sz="2152"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35118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s" sz="2164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Sistemas flexibles de producción</a:t>
            </a:r>
            <a:endParaRPr sz="2164"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3511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s" sz="2164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Equipamiento simple y fácil de </a:t>
            </a:r>
            <a:r>
              <a:rPr lang="es" sz="2164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preparar.</a:t>
            </a:r>
            <a:endParaRPr sz="2164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6021"/>
              <a:buNone/>
            </a:pP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“No tarda nada de tiempo en pasar de un producto a otro”</a:t>
            </a:r>
            <a:endParaRPr b="1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86021"/>
              <a:buNone/>
            </a:pP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500" y="2774751"/>
            <a:ext cx="3905650" cy="292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311700" y="1101003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Flexibilidad de la Capacidad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4"/>
          <p:cNvSpPr txBox="1">
            <a:spLocks noGrp="1"/>
          </p:cNvSpPr>
          <p:nvPr>
            <p:ph type="body" idx="1"/>
          </p:nvPr>
        </p:nvSpPr>
        <p:spPr>
          <a:xfrm>
            <a:off x="311700" y="2774750"/>
            <a:ext cx="45648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7926"/>
              <a:buNone/>
            </a:pP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Personal</a:t>
            </a:r>
            <a:r>
              <a:rPr lang="es" sz="2152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152"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86021"/>
              <a:buFont typeface="Arial"/>
              <a:buChar char="●"/>
            </a:pP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Equipos multidisciplinarios.</a:t>
            </a: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86021"/>
              <a:buFont typeface="Arial"/>
              <a:buChar char="●"/>
            </a:pP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Competencias polivalentes.</a:t>
            </a: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86021"/>
              <a:buFont typeface="Arial"/>
              <a:buChar char="●"/>
            </a:pP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Trabajo en equipo.</a:t>
            </a: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ct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86021"/>
              <a:buNone/>
            </a:pPr>
            <a:endParaRPr b="1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86021"/>
              <a:buNone/>
            </a:pP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2505" y="2762275"/>
            <a:ext cx="4806698" cy="28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97"/>
          <p:cNvSpPr txBox="1">
            <a:spLocks noGrp="1"/>
          </p:cNvSpPr>
          <p:nvPr>
            <p:ph type="body" idx="1"/>
          </p:nvPr>
        </p:nvSpPr>
        <p:spPr>
          <a:xfrm>
            <a:off x="1" y="3049434"/>
            <a:ext cx="4329953" cy="240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266700">
              <a:lnSpc>
                <a:spcPct val="200000"/>
              </a:lnSpc>
              <a:buClr>
                <a:srgbClr val="434343"/>
              </a:buClr>
              <a:buSzPts val="2000"/>
              <a:buFont typeface="Arial"/>
              <a:buChar char="●"/>
            </a:pPr>
            <a:r>
              <a:rPr lang="en-US" sz="2100" b="1">
                <a:solidFill>
                  <a:srgbClr val="434343"/>
                </a:solidFill>
              </a:rPr>
              <a:t>Procesos naturales</a:t>
            </a:r>
            <a:endParaRPr/>
          </a:p>
          <a:p>
            <a:pPr marL="342900" indent="-266700">
              <a:lnSpc>
                <a:spcPct val="200000"/>
              </a:lnSpc>
              <a:buClr>
                <a:srgbClr val="434343"/>
              </a:buClr>
              <a:buSzPts val="2000"/>
              <a:buFont typeface="Arial"/>
              <a:buChar char="●"/>
            </a:pPr>
            <a:r>
              <a:rPr lang="en-US" sz="2100" b="1">
                <a:solidFill>
                  <a:srgbClr val="434343"/>
                </a:solidFill>
              </a:rPr>
              <a:t>Procesos posibilitadores</a:t>
            </a:r>
            <a:endParaRPr sz="2100" b="1">
              <a:solidFill>
                <a:srgbClr val="434343"/>
              </a:solidFill>
            </a:endParaRPr>
          </a:p>
          <a:p>
            <a:pPr marL="342900" indent="-266700">
              <a:lnSpc>
                <a:spcPct val="200000"/>
              </a:lnSpc>
              <a:buClr>
                <a:srgbClr val="434343"/>
              </a:buClr>
              <a:buSzPts val="2000"/>
              <a:buFont typeface="Arial"/>
              <a:buChar char="●"/>
            </a:pPr>
            <a:r>
              <a:rPr lang="en-US" sz="2100" b="1">
                <a:solidFill>
                  <a:srgbClr val="434343"/>
                </a:solidFill>
              </a:rPr>
              <a:t>Tareas endogámicas</a:t>
            </a:r>
            <a:endParaRPr sz="2100" b="1">
              <a:solidFill>
                <a:srgbClr val="434343"/>
              </a:solidFill>
            </a:endParaRPr>
          </a:p>
        </p:txBody>
      </p:sp>
      <p:sp>
        <p:nvSpPr>
          <p:cNvPr id="672" name="Google Shape;672;p97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12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673" name="Google Shape;673;p97"/>
          <p:cNvSpPr txBox="1"/>
          <p:nvPr/>
        </p:nvSpPr>
        <p:spPr>
          <a:xfrm>
            <a:off x="1062319" y="1406492"/>
            <a:ext cx="7288306" cy="10243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Procesos</a:t>
            </a:r>
            <a:r>
              <a:rPr lang="en-US" sz="3200" b="1" dirty="0">
                <a:solidFill>
                  <a:srgbClr val="434343"/>
                </a:solidFill>
              </a:rPr>
              <a:t> de Trabajo</a:t>
            </a: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674" name="Google Shape;674;p97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pic>
        <p:nvPicPr>
          <p:cNvPr id="675" name="Google Shape;675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3095" y="2508421"/>
            <a:ext cx="5048708" cy="3158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8"/>
          <p:cNvSpPr txBox="1"/>
          <p:nvPr/>
        </p:nvSpPr>
        <p:spPr>
          <a:xfrm>
            <a:off x="1062319" y="228600"/>
            <a:ext cx="5501767" cy="9177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Procesos</a:t>
            </a:r>
            <a:r>
              <a:rPr lang="en-US" sz="3200" b="1" dirty="0">
                <a:solidFill>
                  <a:srgbClr val="434343"/>
                </a:solidFill>
              </a:rPr>
              <a:t> de Trabajo</a:t>
            </a:r>
          </a:p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Procesos</a:t>
            </a:r>
            <a:r>
              <a:rPr lang="en-US" sz="3200" b="1" dirty="0">
                <a:solidFill>
                  <a:srgbClr val="434343"/>
                </a:solidFill>
              </a:rPr>
              <a:t> Naturales</a:t>
            </a:r>
            <a:endParaRPr sz="3200" b="1" dirty="0">
              <a:solidFill>
                <a:schemeClr val="dk1"/>
              </a:solidFill>
            </a:endParaRPr>
          </a:p>
        </p:txBody>
      </p:sp>
      <p:sp>
        <p:nvSpPr>
          <p:cNvPr id="681" name="Google Shape;681;p98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683" name="Google Shape;683;p98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13</a:t>
            </a:fld>
            <a:endParaRPr sz="1500" b="1">
              <a:solidFill>
                <a:schemeClr val="lt1"/>
              </a:solidFill>
            </a:endParaRPr>
          </a:p>
        </p:txBody>
      </p:sp>
      <p:pic>
        <p:nvPicPr>
          <p:cNvPr id="684" name="Google Shape;684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0971" y="1577461"/>
            <a:ext cx="7288306" cy="4025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99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693" name="Google Shape;693;p99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14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5543912-5827-6DB7-3B98-A2E005C11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93367"/>
            <a:ext cx="6949071" cy="763600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AR" sz="3200" b="1" dirty="0">
                <a:solidFill>
                  <a:srgbClr val="434343"/>
                </a:solidFill>
              </a:rPr>
              <a:t>Procesos de Trabajo</a:t>
            </a:r>
            <a:br>
              <a:rPr lang="es-AR" sz="3200" b="1" dirty="0">
                <a:solidFill>
                  <a:srgbClr val="434343"/>
                </a:solidFill>
              </a:rPr>
            </a:br>
            <a:r>
              <a:rPr lang="es-AR" sz="3200" b="1" dirty="0">
                <a:solidFill>
                  <a:srgbClr val="434343"/>
                </a:solidFill>
              </a:rPr>
              <a:t>Procesos Posibilitadores</a:t>
            </a:r>
            <a:endParaRPr lang="es-AR" sz="3200" dirty="0"/>
          </a:p>
        </p:txBody>
      </p:sp>
      <p:pic>
        <p:nvPicPr>
          <p:cNvPr id="2050" name="Picture 2" descr="Un carrito de compras con un carrito lleno de productos que incluye una ...">
            <a:extLst>
              <a:ext uri="{FF2B5EF4-FFF2-40B4-BE49-F238E27FC236}">
                <a16:creationId xmlns:a16="http://schemas.microsoft.com/office/drawing/2014/main" id="{472BDC62-9944-FDDA-16A6-8C6CF6225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39" y="1837943"/>
            <a:ext cx="4261485" cy="426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00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701" name="Google Shape;701;p100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15</a:t>
            </a:fld>
            <a:endParaRPr sz="1500" b="1">
              <a:solidFill>
                <a:schemeClr val="lt1"/>
              </a:solidFill>
            </a:endParaRPr>
          </a:p>
        </p:txBody>
      </p:sp>
      <p:pic>
        <p:nvPicPr>
          <p:cNvPr id="702" name="Google Shape;702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8686" y="2035629"/>
            <a:ext cx="5668259" cy="37096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B78ACA-A249-1494-9061-9AA1B4DE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86" y="593367"/>
            <a:ext cx="5501748" cy="76360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s-AR" sz="3600" b="1" dirty="0">
                <a:solidFill>
                  <a:srgbClr val="434343"/>
                </a:solidFill>
              </a:rPr>
              <a:t>Procesos de Trabajo</a:t>
            </a:r>
            <a:br>
              <a:rPr lang="es-AR" sz="3600" b="1" dirty="0">
                <a:solidFill>
                  <a:srgbClr val="434343"/>
                </a:solidFill>
              </a:rPr>
            </a:br>
            <a:r>
              <a:rPr lang="es-AR" sz="3600" b="1" dirty="0">
                <a:solidFill>
                  <a:srgbClr val="434343"/>
                </a:solidFill>
              </a:rPr>
              <a:t>Tareas Endogámicas</a:t>
            </a:r>
            <a:br>
              <a:rPr lang="es-AR" sz="4400" b="1" dirty="0">
                <a:solidFill>
                  <a:schemeClr val="dk1"/>
                </a:solidFill>
              </a:rPr>
            </a:br>
            <a:endParaRPr lang="es-A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96"/>
          <p:cNvSpPr txBox="1">
            <a:spLocks noGrp="1"/>
          </p:cNvSpPr>
          <p:nvPr>
            <p:ph type="body" idx="1"/>
          </p:nvPr>
        </p:nvSpPr>
        <p:spPr>
          <a:xfrm>
            <a:off x="0" y="3065381"/>
            <a:ext cx="9131820" cy="240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200000"/>
              </a:lnSpc>
              <a:spcAft>
                <a:spcPts val="900"/>
              </a:spcAft>
              <a:buClr>
                <a:srgbClr val="548135"/>
              </a:buClr>
              <a:buNone/>
            </a:pPr>
            <a:r>
              <a:rPr lang="en-US" sz="2100" b="1">
                <a:solidFill>
                  <a:srgbClr val="548135"/>
                </a:solidFill>
              </a:rPr>
              <a:t>“Un Proceso es una secuencia de tareas , mientras que Flujo de Trabajo es la forma en que esta secuencia es más eficiente y más productiva”</a:t>
            </a:r>
            <a:endParaRPr/>
          </a:p>
        </p:txBody>
      </p:sp>
      <p:sp>
        <p:nvSpPr>
          <p:cNvPr id="664" name="Google Shape;664;p96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16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665" name="Google Shape;665;p96"/>
          <p:cNvSpPr txBox="1"/>
          <p:nvPr/>
        </p:nvSpPr>
        <p:spPr>
          <a:xfrm>
            <a:off x="555171" y="1951125"/>
            <a:ext cx="7795454" cy="495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Proceso</a:t>
            </a:r>
            <a:r>
              <a:rPr lang="en-US" sz="3200" b="1" dirty="0">
                <a:solidFill>
                  <a:srgbClr val="434343"/>
                </a:solidFill>
              </a:rPr>
              <a:t> de Trabajo - </a:t>
            </a:r>
            <a:r>
              <a:rPr lang="en-US" sz="3200" b="1" dirty="0" err="1">
                <a:solidFill>
                  <a:srgbClr val="434343"/>
                </a:solidFill>
              </a:rPr>
              <a:t>Flujo</a:t>
            </a:r>
            <a:r>
              <a:rPr lang="en-US" sz="3200" b="1" dirty="0">
                <a:solidFill>
                  <a:srgbClr val="434343"/>
                </a:solidFill>
              </a:rPr>
              <a:t> de Trabajo</a:t>
            </a: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666" name="Google Shape;666;p96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311700" y="1340489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311550" y="27747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8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Es una filosofía de gestión enfocada a la reducción de “</a:t>
            </a:r>
            <a:r>
              <a:rPr lang="es" sz="2900" b="1" kern="1200" spc="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desperdicios</a:t>
            </a:r>
            <a:r>
              <a:rPr lang="es" sz="28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”, todo aquello que no aporta valor para el cliente.</a:t>
            </a:r>
            <a:endParaRPr sz="28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8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8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Eliminando el despilfarro, la calidad mejora y el tiempo de producción y el costo, se reducen.</a:t>
            </a:r>
            <a:endParaRPr sz="28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5"/>
          <p:cNvSpPr txBox="1">
            <a:spLocks noGrp="1"/>
          </p:cNvSpPr>
          <p:nvPr>
            <p:ph type="body" idx="1"/>
          </p:nvPr>
        </p:nvSpPr>
        <p:spPr>
          <a:xfrm>
            <a:off x="0" y="2710286"/>
            <a:ext cx="7074420" cy="2910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lnSpc>
                <a:spcPct val="200000"/>
              </a:lnSpc>
              <a:buClr>
                <a:srgbClr val="548135"/>
              </a:buClr>
              <a:buNone/>
            </a:pPr>
            <a:r>
              <a:rPr lang="en-US" sz="2100" b="1" dirty="0">
                <a:solidFill>
                  <a:srgbClr val="548135"/>
                </a:solidFill>
              </a:rPr>
              <a:t>“</a:t>
            </a:r>
            <a:r>
              <a:rPr lang="en-US" sz="2100" b="1" dirty="0" err="1">
                <a:solidFill>
                  <a:srgbClr val="548135"/>
                </a:solidFill>
              </a:rPr>
              <a:t>Todas</a:t>
            </a:r>
            <a:r>
              <a:rPr lang="en-US" sz="2100" b="1" dirty="0">
                <a:solidFill>
                  <a:srgbClr val="548135"/>
                </a:solidFill>
              </a:rPr>
              <a:t> las </a:t>
            </a:r>
            <a:r>
              <a:rPr lang="en-US" sz="2100" b="1" dirty="0" err="1">
                <a:solidFill>
                  <a:srgbClr val="548135"/>
                </a:solidFill>
              </a:rPr>
              <a:t>actividades</a:t>
            </a:r>
            <a:r>
              <a:rPr lang="en-US" sz="2100" b="1" dirty="0">
                <a:solidFill>
                  <a:srgbClr val="548135"/>
                </a:solidFill>
              </a:rPr>
              <a:t> </a:t>
            </a:r>
            <a:r>
              <a:rPr lang="en-US" sz="2100" b="1" dirty="0" err="1">
                <a:solidFill>
                  <a:srgbClr val="548135"/>
                </a:solidFill>
              </a:rPr>
              <a:t>relacionadas</a:t>
            </a:r>
            <a:r>
              <a:rPr lang="en-US" sz="2100" b="1" dirty="0">
                <a:solidFill>
                  <a:srgbClr val="548135"/>
                </a:solidFill>
              </a:rPr>
              <a:t> con </a:t>
            </a:r>
            <a:r>
              <a:rPr lang="en-US" sz="2100" b="1" dirty="0" err="1">
                <a:solidFill>
                  <a:srgbClr val="548135"/>
                </a:solidFill>
              </a:rPr>
              <a:t>el</a:t>
            </a:r>
            <a:r>
              <a:rPr lang="en-US" sz="2100" b="1" dirty="0">
                <a:solidFill>
                  <a:srgbClr val="548135"/>
                </a:solidFill>
              </a:rPr>
              <a:t> </a:t>
            </a:r>
            <a:r>
              <a:rPr lang="en-US" sz="2100" b="1" dirty="0" err="1">
                <a:solidFill>
                  <a:srgbClr val="548135"/>
                </a:solidFill>
              </a:rPr>
              <a:t>producto</a:t>
            </a:r>
            <a:r>
              <a:rPr lang="en-US" sz="2100" b="1" dirty="0">
                <a:solidFill>
                  <a:srgbClr val="548135"/>
                </a:solidFill>
              </a:rPr>
              <a:t> o </a:t>
            </a:r>
            <a:r>
              <a:rPr lang="en-US" sz="2100" b="1" dirty="0" err="1">
                <a:solidFill>
                  <a:srgbClr val="548135"/>
                </a:solidFill>
              </a:rPr>
              <a:t>servicio</a:t>
            </a:r>
            <a:r>
              <a:rPr lang="en-US" sz="2100" b="1" dirty="0">
                <a:solidFill>
                  <a:srgbClr val="548135"/>
                </a:solidFill>
              </a:rPr>
              <a:t>, que </a:t>
            </a:r>
            <a:r>
              <a:rPr lang="en-US" sz="2100" b="1" dirty="0" err="1">
                <a:solidFill>
                  <a:srgbClr val="548135"/>
                </a:solidFill>
              </a:rPr>
              <a:t>aumentan</a:t>
            </a:r>
            <a:r>
              <a:rPr lang="en-US" sz="2100" b="1" dirty="0">
                <a:solidFill>
                  <a:srgbClr val="548135"/>
                </a:solidFill>
              </a:rPr>
              <a:t> </a:t>
            </a:r>
            <a:r>
              <a:rPr lang="en-US" sz="2100" b="1" dirty="0" err="1">
                <a:solidFill>
                  <a:srgbClr val="548135"/>
                </a:solidFill>
              </a:rPr>
              <a:t>el</a:t>
            </a:r>
            <a:r>
              <a:rPr lang="en-US" sz="2100" b="1" dirty="0">
                <a:solidFill>
                  <a:srgbClr val="548135"/>
                </a:solidFill>
              </a:rPr>
              <a:t> valor del </a:t>
            </a:r>
            <a:r>
              <a:rPr lang="en-US" sz="2100" b="1" dirty="0" err="1">
                <a:solidFill>
                  <a:srgbClr val="548135"/>
                </a:solidFill>
              </a:rPr>
              <a:t>mismo</a:t>
            </a:r>
            <a:r>
              <a:rPr lang="en-US" sz="2100" b="1" dirty="0">
                <a:solidFill>
                  <a:srgbClr val="548135"/>
                </a:solidFill>
              </a:rPr>
              <a:t> </a:t>
            </a:r>
            <a:r>
              <a:rPr lang="en-US" sz="2100" b="1" dirty="0" err="1">
                <a:solidFill>
                  <a:srgbClr val="548135"/>
                </a:solidFill>
              </a:rPr>
              <a:t>desde</a:t>
            </a:r>
            <a:r>
              <a:rPr lang="en-US" sz="2100" b="1" dirty="0">
                <a:solidFill>
                  <a:srgbClr val="548135"/>
                </a:solidFill>
              </a:rPr>
              <a:t> </a:t>
            </a:r>
            <a:r>
              <a:rPr lang="en-US" sz="2100" b="1" dirty="0" err="1">
                <a:solidFill>
                  <a:srgbClr val="548135"/>
                </a:solidFill>
              </a:rPr>
              <a:t>el</a:t>
            </a:r>
            <a:r>
              <a:rPr lang="en-US" sz="2100" b="1" dirty="0">
                <a:solidFill>
                  <a:srgbClr val="548135"/>
                </a:solidFill>
              </a:rPr>
              <a:t> punto de vista del </a:t>
            </a:r>
            <a:r>
              <a:rPr lang="en-US" sz="2100" b="1" dirty="0" err="1">
                <a:solidFill>
                  <a:srgbClr val="548135"/>
                </a:solidFill>
              </a:rPr>
              <a:t>cliente</a:t>
            </a:r>
            <a:r>
              <a:rPr lang="en-US" sz="2100" b="1" dirty="0">
                <a:solidFill>
                  <a:srgbClr val="548135"/>
                </a:solidFill>
              </a:rPr>
              <a:t>”</a:t>
            </a:r>
            <a:endParaRPr dirty="0"/>
          </a:p>
          <a:p>
            <a:pPr marL="0" indent="0" algn="ctr">
              <a:lnSpc>
                <a:spcPct val="200000"/>
              </a:lnSpc>
              <a:spcBef>
                <a:spcPts val="900"/>
              </a:spcBef>
              <a:spcAft>
                <a:spcPts val="900"/>
              </a:spcAft>
              <a:buClr>
                <a:srgbClr val="548135"/>
              </a:buClr>
              <a:buNone/>
            </a:pPr>
            <a:r>
              <a:rPr lang="en-US" sz="2100" b="1" dirty="0">
                <a:solidFill>
                  <a:srgbClr val="548135"/>
                </a:solidFill>
              </a:rPr>
              <a:t>“Es lo que </a:t>
            </a:r>
            <a:r>
              <a:rPr lang="en-US" sz="2100" b="1" dirty="0" err="1">
                <a:solidFill>
                  <a:srgbClr val="548135"/>
                </a:solidFill>
              </a:rPr>
              <a:t>el</a:t>
            </a:r>
            <a:r>
              <a:rPr lang="en-US" sz="2100" b="1" dirty="0">
                <a:solidFill>
                  <a:srgbClr val="548135"/>
                </a:solidFill>
              </a:rPr>
              <a:t> </a:t>
            </a:r>
            <a:r>
              <a:rPr lang="en-US" sz="2100" b="1" dirty="0" err="1">
                <a:solidFill>
                  <a:srgbClr val="548135"/>
                </a:solidFill>
              </a:rPr>
              <a:t>cliente</a:t>
            </a:r>
            <a:r>
              <a:rPr lang="en-US" sz="2100" b="1" dirty="0">
                <a:solidFill>
                  <a:srgbClr val="548135"/>
                </a:solidFill>
              </a:rPr>
              <a:t> </a:t>
            </a:r>
            <a:r>
              <a:rPr lang="en-US" sz="2100" b="1" dirty="0" err="1">
                <a:solidFill>
                  <a:srgbClr val="548135"/>
                </a:solidFill>
              </a:rPr>
              <a:t>quiere</a:t>
            </a:r>
            <a:r>
              <a:rPr lang="en-US" sz="2100" b="1" dirty="0">
                <a:solidFill>
                  <a:srgbClr val="548135"/>
                </a:solidFill>
              </a:rPr>
              <a:t> </a:t>
            </a:r>
            <a:r>
              <a:rPr lang="en-US" sz="2100" b="1" dirty="0" err="1">
                <a:solidFill>
                  <a:srgbClr val="548135"/>
                </a:solidFill>
              </a:rPr>
              <a:t>pagar</a:t>
            </a:r>
            <a:r>
              <a:rPr lang="en-US" sz="2100" b="1" dirty="0">
                <a:solidFill>
                  <a:srgbClr val="548135"/>
                </a:solidFill>
              </a:rPr>
              <a:t>”</a:t>
            </a:r>
            <a:endParaRPr dirty="0"/>
          </a:p>
        </p:txBody>
      </p:sp>
      <p:sp>
        <p:nvSpPr>
          <p:cNvPr id="655" name="Google Shape;655;p95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18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656" name="Google Shape;656;p95"/>
          <p:cNvSpPr txBox="1"/>
          <p:nvPr/>
        </p:nvSpPr>
        <p:spPr>
          <a:xfrm>
            <a:off x="1062319" y="1959101"/>
            <a:ext cx="7288306" cy="495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>
                <a:solidFill>
                  <a:srgbClr val="434343"/>
                </a:solidFill>
              </a:rPr>
              <a:t>Valor </a:t>
            </a:r>
            <a:r>
              <a:rPr lang="en-US" sz="3200" b="1" dirty="0" err="1">
                <a:solidFill>
                  <a:srgbClr val="434343"/>
                </a:solidFill>
              </a:rPr>
              <a:t>Agregado</a:t>
            </a: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657" name="Google Shape;657;p95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pic>
        <p:nvPicPr>
          <p:cNvPr id="658" name="Google Shape;658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7783" y="3113693"/>
            <a:ext cx="2057400" cy="197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>
            <a:spLocks noGrp="1"/>
          </p:cNvSpPr>
          <p:nvPr>
            <p:ph type="title"/>
          </p:nvPr>
        </p:nvSpPr>
        <p:spPr>
          <a:xfrm>
            <a:off x="311700" y="1101003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Lean- Ventajas</a:t>
            </a: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5880"/>
              <a:buFont typeface="Arial"/>
              <a:buNone/>
            </a:pP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6D29CE-B7DD-30BB-EC01-AE1A543D6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Mayor eficiencia:</a:t>
            </a:r>
          </a:p>
          <a:p>
            <a:r>
              <a:rPr lang="es-ES" dirty="0"/>
              <a:t>Reducción de problemas:</a:t>
            </a:r>
          </a:p>
          <a:p>
            <a:r>
              <a:rPr lang="es-ES" dirty="0"/>
              <a:t>Reducción de costos: </a:t>
            </a:r>
          </a:p>
          <a:p>
            <a:r>
              <a:rPr lang="es-ES" dirty="0"/>
              <a:t>Mejoras en la relación con el cliente.</a:t>
            </a:r>
          </a:p>
          <a:p>
            <a:r>
              <a:rPr lang="es-ES" dirty="0"/>
              <a:t>Autocontrol y compromiso:</a:t>
            </a:r>
            <a:endParaRPr lang="es-A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/>
          <p:nvPr/>
        </p:nvSpPr>
        <p:spPr>
          <a:xfrm>
            <a:off x="-23600" y="845450"/>
            <a:ext cx="9167700" cy="507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311700" y="632918"/>
            <a:ext cx="6110871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Organización Flexible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311700" y="27747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8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Actualmente muchas organizaciones se preguntan:</a:t>
            </a:r>
            <a:endParaRPr sz="28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8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¿Por qué y para qué cambiar?</a:t>
            </a:r>
            <a:endParaRPr sz="28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8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>
          <a:extLst>
            <a:ext uri="{FF2B5EF4-FFF2-40B4-BE49-F238E27FC236}">
              <a16:creationId xmlns:a16="http://schemas.microsoft.com/office/drawing/2014/main" id="{3E4399EB-0371-55DA-4FD5-6A64F947D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>
            <a:extLst>
              <a:ext uri="{FF2B5EF4-FFF2-40B4-BE49-F238E27FC236}">
                <a16:creationId xmlns:a16="http://schemas.microsoft.com/office/drawing/2014/main" id="{B7D9FE8E-D53C-ECC3-7C94-94B215D7B4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684" y="607227"/>
            <a:ext cx="5805636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 - Historia</a:t>
            </a: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1EFEB2-7885-C528-BB9C-8CC386DA09D4}"/>
              </a:ext>
            </a:extLst>
          </p:cNvPr>
          <p:cNvCxnSpPr>
            <a:cxnSpLocks/>
          </p:cNvCxnSpPr>
          <p:nvPr/>
        </p:nvCxnSpPr>
        <p:spPr>
          <a:xfrm>
            <a:off x="885825" y="3493008"/>
            <a:ext cx="7753350" cy="0"/>
          </a:xfrm>
          <a:prstGeom prst="straightConnector1">
            <a:avLst/>
          </a:prstGeom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B94608-6A3A-B7BD-3858-BC9DAC46CF3A}"/>
              </a:ext>
            </a:extLst>
          </p:cNvPr>
          <p:cNvCxnSpPr>
            <a:cxnSpLocks/>
          </p:cNvCxnSpPr>
          <p:nvPr/>
        </p:nvCxnSpPr>
        <p:spPr>
          <a:xfrm flipV="1">
            <a:off x="970961" y="3124200"/>
            <a:ext cx="0" cy="3688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7A5BB82-3B73-9723-FAF6-F01CD676D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05" y="1878111"/>
            <a:ext cx="1296911" cy="11820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69B531-3BE7-D032-E05B-35BCB8B4DDF7}"/>
              </a:ext>
            </a:extLst>
          </p:cNvPr>
          <p:cNvSpPr txBox="1"/>
          <p:nvPr/>
        </p:nvSpPr>
        <p:spPr>
          <a:xfrm>
            <a:off x="1745550" y="1714127"/>
            <a:ext cx="1729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Frederick Taylor</a:t>
            </a:r>
          </a:p>
          <a:p>
            <a:r>
              <a:rPr lang="es-AR" dirty="0"/>
              <a:t>1880-1915</a:t>
            </a:r>
            <a:br>
              <a:rPr lang="es-AR" dirty="0"/>
            </a:br>
            <a:r>
              <a:rPr lang="es-AR" dirty="0"/>
              <a:t>EEUU</a:t>
            </a:r>
            <a:br>
              <a:rPr lang="es-AR" dirty="0"/>
            </a:br>
            <a:r>
              <a:rPr lang="es-AR" dirty="0"/>
              <a:t>Máquinas de uso general agrupadas por proceso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7815E2-C26B-828E-79E0-4D695FEF622A}"/>
              </a:ext>
            </a:extLst>
          </p:cNvPr>
          <p:cNvCxnSpPr>
            <a:cxnSpLocks/>
          </p:cNvCxnSpPr>
          <p:nvPr/>
        </p:nvCxnSpPr>
        <p:spPr>
          <a:xfrm flipV="1">
            <a:off x="4895261" y="3124200"/>
            <a:ext cx="0" cy="3688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7622CB-FF1C-C353-AAE0-B074EDE2FDC7}"/>
              </a:ext>
            </a:extLst>
          </p:cNvPr>
          <p:cNvCxnSpPr>
            <a:cxnSpLocks/>
          </p:cNvCxnSpPr>
          <p:nvPr/>
        </p:nvCxnSpPr>
        <p:spPr>
          <a:xfrm>
            <a:off x="2714036" y="3493008"/>
            <a:ext cx="0" cy="4027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7B250D0-9818-FC52-A5D1-BAB51FF22FF6}"/>
              </a:ext>
            </a:extLst>
          </p:cNvPr>
          <p:cNvCxnSpPr>
            <a:cxnSpLocks/>
          </p:cNvCxnSpPr>
          <p:nvPr/>
        </p:nvCxnSpPr>
        <p:spPr>
          <a:xfrm>
            <a:off x="7047911" y="3493008"/>
            <a:ext cx="0" cy="4027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69D7307-78B2-4493-AF9B-0FF00FDB0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387" y="4071555"/>
            <a:ext cx="1318592" cy="10723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CFD2DDD-4DF9-6704-9E1F-CC0AEFA853C0}"/>
              </a:ext>
            </a:extLst>
          </p:cNvPr>
          <p:cNvSpPr txBox="1"/>
          <p:nvPr/>
        </p:nvSpPr>
        <p:spPr>
          <a:xfrm>
            <a:off x="3340977" y="3996627"/>
            <a:ext cx="19755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Henry Ford</a:t>
            </a:r>
            <a:br>
              <a:rPr lang="es-AR" dirty="0"/>
            </a:br>
            <a:r>
              <a:rPr lang="es-AR" dirty="0"/>
              <a:t>1905- 1979</a:t>
            </a:r>
            <a:br>
              <a:rPr lang="es-AR" dirty="0"/>
            </a:br>
            <a:r>
              <a:rPr lang="es-AR" dirty="0"/>
              <a:t>EEUU</a:t>
            </a:r>
            <a:br>
              <a:rPr lang="es-AR" dirty="0"/>
            </a:br>
            <a:r>
              <a:rPr lang="es-AR" dirty="0"/>
              <a:t>Producción en cadena de montaje</a:t>
            </a:r>
          </a:p>
          <a:p>
            <a:r>
              <a:rPr lang="es-AR" dirty="0"/>
              <a:t>Puestos muy especializados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2D0BACB-2A48-E66B-758E-A9953C3C90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70"/>
          <a:stretch>
            <a:fillRect/>
          </a:stretch>
        </p:blipFill>
        <p:spPr>
          <a:xfrm>
            <a:off x="3700686" y="1905818"/>
            <a:ext cx="2123628" cy="116955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ECC26E3-5B58-AF3B-5D84-4D49B1D5FE62}"/>
              </a:ext>
            </a:extLst>
          </p:cNvPr>
          <p:cNvSpPr txBox="1"/>
          <p:nvPr/>
        </p:nvSpPr>
        <p:spPr>
          <a:xfrm>
            <a:off x="7398959" y="3876001"/>
            <a:ext cx="1536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Daniel Jones &amp; James </a:t>
            </a:r>
            <a:r>
              <a:rPr lang="es-AR" dirty="0" err="1"/>
              <a:t>Worrack</a:t>
            </a:r>
            <a:endParaRPr lang="es-AR" dirty="0"/>
          </a:p>
          <a:p>
            <a:r>
              <a:rPr lang="es-AR" dirty="0"/>
              <a:t>1990 - Hoy</a:t>
            </a:r>
            <a:br>
              <a:rPr lang="es-AR" dirty="0"/>
            </a:br>
            <a:r>
              <a:rPr lang="es-AR" dirty="0"/>
              <a:t>EEUU</a:t>
            </a:r>
            <a:br>
              <a:rPr lang="es-AR" dirty="0"/>
            </a:br>
            <a:r>
              <a:rPr lang="es-AR" dirty="0"/>
              <a:t>Extienden  SPT en Occidente</a:t>
            </a:r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85CECC-A53E-A589-463B-3CAB9EDC2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875" y="3895725"/>
            <a:ext cx="864090" cy="11041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6DFB96C-1E57-4385-23C8-60C43C0A3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651" y="3876001"/>
            <a:ext cx="729075" cy="105310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5B6F391-2865-0EBC-6EA0-8A9CB19B1243}"/>
              </a:ext>
            </a:extLst>
          </p:cNvPr>
          <p:cNvSpPr txBox="1"/>
          <p:nvPr/>
        </p:nvSpPr>
        <p:spPr>
          <a:xfrm>
            <a:off x="5997919" y="1683751"/>
            <a:ext cx="27263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Taiichi Ohno</a:t>
            </a:r>
          </a:p>
          <a:p>
            <a:r>
              <a:rPr lang="es-AR" dirty="0"/>
              <a:t>1955- 1990</a:t>
            </a:r>
            <a:br>
              <a:rPr lang="es-AR" dirty="0"/>
            </a:br>
            <a:r>
              <a:rPr lang="es-AR" dirty="0"/>
              <a:t>Japón</a:t>
            </a:r>
            <a:br>
              <a:rPr lang="es-AR" dirty="0"/>
            </a:br>
            <a:r>
              <a:rPr lang="es-AR" dirty="0"/>
              <a:t>Sistema de Producción Toyota (SPT)</a:t>
            </a:r>
          </a:p>
          <a:p>
            <a:r>
              <a:rPr lang="es-AR" dirty="0"/>
              <a:t>Agilidad en el flujo de proceso</a:t>
            </a:r>
          </a:p>
          <a:p>
            <a:r>
              <a:rPr lang="es-AR" dirty="0"/>
              <a:t>Aumento calidad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92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>
            <a:spLocks noGrp="1"/>
          </p:cNvSpPr>
          <p:nvPr>
            <p:ph type="title"/>
          </p:nvPr>
        </p:nvSpPr>
        <p:spPr>
          <a:xfrm>
            <a:off x="311700" y="1340489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Lean- Principios</a:t>
            </a: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5880"/>
              <a:buFont typeface="Arial"/>
              <a:buNone/>
            </a:pP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8"/>
          <p:cNvSpPr txBox="1">
            <a:spLocks noGrp="1"/>
          </p:cNvSpPr>
          <p:nvPr>
            <p:ph type="body" idx="1"/>
          </p:nvPr>
        </p:nvSpPr>
        <p:spPr>
          <a:xfrm>
            <a:off x="311550" y="27747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Concepto de </a:t>
            </a: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Valor</a:t>
            </a: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Flujo</a:t>
            </a: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valor.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Mapear la </a:t>
            </a: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Cadena de Valor.</a:t>
            </a:r>
            <a:endParaRPr sz="20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Gestión</a:t>
            </a: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 Pull</a:t>
            </a: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Perseguir la </a:t>
            </a: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Perfección.</a:t>
            </a:r>
            <a:endParaRPr sz="20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14B0A5-2DF8-FE7B-05B3-0D4FA4C88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87" y="2883855"/>
            <a:ext cx="36861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14"/>
          <p:cNvSpPr txBox="1"/>
          <p:nvPr/>
        </p:nvSpPr>
        <p:spPr>
          <a:xfrm>
            <a:off x="1062319" y="1035711"/>
            <a:ext cx="7288306" cy="495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Gestión</a:t>
            </a:r>
            <a:r>
              <a:rPr lang="en-US" sz="3200" b="1" dirty="0">
                <a:solidFill>
                  <a:srgbClr val="434343"/>
                </a:solidFill>
              </a:rPr>
              <a:t> Lean</a:t>
            </a:r>
            <a:endParaRPr sz="3200" dirty="0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32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Desperdicios</a:t>
            </a: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824" name="Google Shape;824;p114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825" name="Google Shape;825;p114"/>
          <p:cNvSpPr txBox="1">
            <a:spLocks noGrp="1"/>
          </p:cNvSpPr>
          <p:nvPr>
            <p:ph type="body" idx="1"/>
          </p:nvPr>
        </p:nvSpPr>
        <p:spPr>
          <a:xfrm>
            <a:off x="311944" y="3413272"/>
            <a:ext cx="533582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76200" indent="0" algn="ctr">
              <a:lnSpc>
                <a:spcPct val="150000"/>
              </a:lnSpc>
              <a:buClr>
                <a:srgbClr val="000000"/>
              </a:buClr>
              <a:buSzPts val="2000"/>
              <a:buNone/>
            </a:pPr>
            <a:r>
              <a:rPr lang="en-US" sz="2800" b="1" dirty="0">
                <a:solidFill>
                  <a:srgbClr val="548135"/>
                </a:solidFill>
              </a:rPr>
              <a:t>“</a:t>
            </a:r>
            <a:r>
              <a:rPr lang="en-US" sz="2800" b="1" dirty="0" err="1">
                <a:solidFill>
                  <a:srgbClr val="548135"/>
                </a:solidFill>
              </a:rPr>
              <a:t>Todas</a:t>
            </a:r>
            <a:r>
              <a:rPr lang="en-US" sz="2800" b="1" dirty="0">
                <a:solidFill>
                  <a:srgbClr val="548135"/>
                </a:solidFill>
              </a:rPr>
              <a:t> las </a:t>
            </a:r>
            <a:r>
              <a:rPr lang="en-US" sz="2800" b="1" dirty="0" err="1">
                <a:solidFill>
                  <a:srgbClr val="548135"/>
                </a:solidFill>
              </a:rPr>
              <a:t>actividades</a:t>
            </a:r>
            <a:r>
              <a:rPr lang="en-US" sz="2800" b="1" dirty="0">
                <a:solidFill>
                  <a:srgbClr val="548135"/>
                </a:solidFill>
              </a:rPr>
              <a:t> que no </a:t>
            </a:r>
            <a:r>
              <a:rPr lang="en-US" sz="2800" b="1" dirty="0" err="1">
                <a:solidFill>
                  <a:srgbClr val="548135"/>
                </a:solidFill>
              </a:rPr>
              <a:t>aumentan</a:t>
            </a:r>
            <a:r>
              <a:rPr lang="en-US" sz="2800" b="1" dirty="0">
                <a:solidFill>
                  <a:srgbClr val="548135"/>
                </a:solidFill>
              </a:rPr>
              <a:t> </a:t>
            </a:r>
            <a:r>
              <a:rPr lang="en-US" sz="2800" b="1" dirty="0" err="1">
                <a:solidFill>
                  <a:srgbClr val="548135"/>
                </a:solidFill>
              </a:rPr>
              <a:t>el</a:t>
            </a:r>
            <a:r>
              <a:rPr lang="en-US" sz="2800" b="1" dirty="0">
                <a:solidFill>
                  <a:srgbClr val="548135"/>
                </a:solidFill>
              </a:rPr>
              <a:t> valor del </a:t>
            </a:r>
            <a:r>
              <a:rPr lang="en-US" sz="2800" b="1" dirty="0" err="1">
                <a:solidFill>
                  <a:srgbClr val="548135"/>
                </a:solidFill>
              </a:rPr>
              <a:t>producto</a:t>
            </a:r>
            <a:r>
              <a:rPr lang="en-US" sz="2800" b="1" dirty="0">
                <a:solidFill>
                  <a:srgbClr val="548135"/>
                </a:solidFill>
              </a:rPr>
              <a:t> </a:t>
            </a:r>
            <a:r>
              <a:rPr lang="en-US" sz="2800" b="1" dirty="0" err="1">
                <a:solidFill>
                  <a:srgbClr val="548135"/>
                </a:solidFill>
              </a:rPr>
              <a:t>desde</a:t>
            </a:r>
            <a:r>
              <a:rPr lang="en-US" sz="2800" b="1" dirty="0">
                <a:solidFill>
                  <a:srgbClr val="548135"/>
                </a:solidFill>
              </a:rPr>
              <a:t> </a:t>
            </a:r>
            <a:r>
              <a:rPr lang="en-US" sz="2800" b="1" dirty="0" err="1">
                <a:solidFill>
                  <a:srgbClr val="548135"/>
                </a:solidFill>
              </a:rPr>
              <a:t>el</a:t>
            </a:r>
            <a:r>
              <a:rPr lang="en-US" sz="2800" b="1" dirty="0">
                <a:solidFill>
                  <a:srgbClr val="548135"/>
                </a:solidFill>
              </a:rPr>
              <a:t> punto de vista del </a:t>
            </a:r>
            <a:r>
              <a:rPr lang="en-US" sz="2800" b="1" dirty="0" err="1">
                <a:solidFill>
                  <a:srgbClr val="548135"/>
                </a:solidFill>
              </a:rPr>
              <a:t>cliente</a:t>
            </a:r>
            <a:r>
              <a:rPr lang="en-US" sz="2800" b="1" dirty="0">
                <a:solidFill>
                  <a:srgbClr val="548135"/>
                </a:solidFill>
              </a:rPr>
              <a:t>”</a:t>
            </a:r>
            <a:endParaRPr sz="2800" dirty="0"/>
          </a:p>
        </p:txBody>
      </p:sp>
      <p:sp>
        <p:nvSpPr>
          <p:cNvPr id="826" name="Google Shape;826;p114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22</a:t>
            </a:fld>
            <a:endParaRPr sz="1500" b="1">
              <a:solidFill>
                <a:schemeClr val="lt1"/>
              </a:solidFill>
            </a:endParaRPr>
          </a:p>
        </p:txBody>
      </p:sp>
      <p:pic>
        <p:nvPicPr>
          <p:cNvPr id="827" name="Google Shape;827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9010" y="2894965"/>
            <a:ext cx="2057400" cy="3118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15"/>
          <p:cNvSpPr txBox="1"/>
          <p:nvPr/>
        </p:nvSpPr>
        <p:spPr>
          <a:xfrm>
            <a:off x="1062319" y="1246925"/>
            <a:ext cx="7288306" cy="495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Gestión</a:t>
            </a:r>
            <a:r>
              <a:rPr lang="en-US" sz="3200" b="1" dirty="0">
                <a:solidFill>
                  <a:srgbClr val="434343"/>
                </a:solidFill>
              </a:rPr>
              <a:t> Lean</a:t>
            </a:r>
            <a:endParaRPr sz="3200" dirty="0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32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Desperdicios</a:t>
            </a: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833" name="Google Shape;833;p115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834" name="Google Shape;834;p115"/>
          <p:cNvSpPr txBox="1">
            <a:spLocks noGrp="1"/>
          </p:cNvSpPr>
          <p:nvPr>
            <p:ph type="body" idx="1"/>
          </p:nvPr>
        </p:nvSpPr>
        <p:spPr>
          <a:xfrm>
            <a:off x="2663" y="3101975"/>
            <a:ext cx="5766126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76200" indent="0" algn="ctr">
              <a:lnSpc>
                <a:spcPct val="150000"/>
              </a:lnSpc>
              <a:buClr>
                <a:srgbClr val="000000"/>
              </a:buClr>
              <a:buSzPts val="2000"/>
              <a:buNone/>
            </a:pPr>
            <a:r>
              <a:rPr lang="en-US" sz="2400" b="1" dirty="0">
                <a:solidFill>
                  <a:srgbClr val="548135"/>
                </a:solidFill>
              </a:rPr>
              <a:t>“</a:t>
            </a:r>
            <a:r>
              <a:rPr lang="en-US" sz="2400" b="1" dirty="0" err="1">
                <a:solidFill>
                  <a:srgbClr val="548135"/>
                </a:solidFill>
              </a:rPr>
              <a:t>Resultan</a:t>
            </a:r>
            <a:r>
              <a:rPr lang="en-US" sz="2400" b="1" dirty="0">
                <a:solidFill>
                  <a:srgbClr val="548135"/>
                </a:solidFill>
              </a:rPr>
              <a:t> </a:t>
            </a:r>
            <a:r>
              <a:rPr lang="en-US" sz="2400" b="1" dirty="0" err="1">
                <a:solidFill>
                  <a:srgbClr val="548135"/>
                </a:solidFill>
              </a:rPr>
              <a:t>en</a:t>
            </a:r>
            <a:r>
              <a:rPr lang="en-US" sz="2400" b="1" dirty="0">
                <a:solidFill>
                  <a:srgbClr val="548135"/>
                </a:solidFill>
              </a:rPr>
              <a:t> </a:t>
            </a:r>
            <a:r>
              <a:rPr lang="en-US" sz="2400" b="1" dirty="0" err="1">
                <a:solidFill>
                  <a:srgbClr val="548135"/>
                </a:solidFill>
              </a:rPr>
              <a:t>costos</a:t>
            </a:r>
            <a:r>
              <a:rPr lang="en-US" sz="2400" b="1" dirty="0">
                <a:solidFill>
                  <a:srgbClr val="548135"/>
                </a:solidFill>
              </a:rPr>
              <a:t> </a:t>
            </a:r>
            <a:r>
              <a:rPr lang="en-US" sz="2400" b="1" dirty="0" err="1">
                <a:solidFill>
                  <a:srgbClr val="548135"/>
                </a:solidFill>
              </a:rPr>
              <a:t>aumentados</a:t>
            </a:r>
            <a:r>
              <a:rPr lang="en-US" sz="2400" b="1" dirty="0">
                <a:solidFill>
                  <a:srgbClr val="548135"/>
                </a:solidFill>
              </a:rPr>
              <a:t> que </a:t>
            </a:r>
            <a:r>
              <a:rPr lang="en-US" sz="2400" b="1" dirty="0" err="1">
                <a:solidFill>
                  <a:srgbClr val="548135"/>
                </a:solidFill>
              </a:rPr>
              <a:t>llevan</a:t>
            </a:r>
            <a:r>
              <a:rPr lang="en-US" sz="2400" b="1" dirty="0">
                <a:solidFill>
                  <a:srgbClr val="548135"/>
                </a:solidFill>
              </a:rPr>
              <a:t> a la </a:t>
            </a:r>
            <a:r>
              <a:rPr lang="en-US" sz="2400" b="1" dirty="0" err="1">
                <a:solidFill>
                  <a:srgbClr val="548135"/>
                </a:solidFill>
              </a:rPr>
              <a:t>pérdida</a:t>
            </a:r>
            <a:r>
              <a:rPr lang="en-US" sz="2400" b="1" dirty="0">
                <a:solidFill>
                  <a:srgbClr val="548135"/>
                </a:solidFill>
              </a:rPr>
              <a:t> de </a:t>
            </a:r>
            <a:r>
              <a:rPr lang="en-US" sz="2400" b="1" dirty="0" err="1">
                <a:solidFill>
                  <a:srgbClr val="548135"/>
                </a:solidFill>
              </a:rPr>
              <a:t>competitividad</a:t>
            </a:r>
            <a:r>
              <a:rPr lang="en-US" sz="2400" b="1" dirty="0">
                <a:solidFill>
                  <a:srgbClr val="548135"/>
                </a:solidFill>
              </a:rPr>
              <a:t>”</a:t>
            </a:r>
            <a:endParaRPr sz="2400" dirty="0"/>
          </a:p>
          <a:p>
            <a:pPr marL="76200" indent="0" algn="ctr">
              <a:lnSpc>
                <a:spcPct val="150000"/>
              </a:lnSpc>
              <a:buClr>
                <a:srgbClr val="000000"/>
              </a:buClr>
              <a:buSzPts val="2000"/>
              <a:buNone/>
            </a:pPr>
            <a:r>
              <a:rPr lang="en-US" sz="2400" b="1" dirty="0">
                <a:solidFill>
                  <a:srgbClr val="548135"/>
                </a:solidFill>
              </a:rPr>
              <a:t>“Deben ser </a:t>
            </a:r>
            <a:r>
              <a:rPr lang="en-US" sz="2400" b="1" dirty="0" err="1">
                <a:solidFill>
                  <a:srgbClr val="548135"/>
                </a:solidFill>
              </a:rPr>
              <a:t>detectados</a:t>
            </a:r>
            <a:r>
              <a:rPr lang="en-US" sz="2400" b="1" dirty="0">
                <a:solidFill>
                  <a:srgbClr val="548135"/>
                </a:solidFill>
              </a:rPr>
              <a:t> y </a:t>
            </a:r>
            <a:r>
              <a:rPr lang="en-US" sz="2400" b="1" dirty="0" err="1">
                <a:solidFill>
                  <a:srgbClr val="548135"/>
                </a:solidFill>
              </a:rPr>
              <a:t>aceptados</a:t>
            </a:r>
            <a:r>
              <a:rPr lang="en-US" sz="2400" b="1" dirty="0">
                <a:solidFill>
                  <a:srgbClr val="548135"/>
                </a:solidFill>
              </a:rPr>
              <a:t> </a:t>
            </a:r>
            <a:r>
              <a:rPr lang="en-US" sz="2400" b="1" dirty="0" err="1">
                <a:solidFill>
                  <a:srgbClr val="548135"/>
                </a:solidFill>
              </a:rPr>
              <a:t>como</a:t>
            </a:r>
            <a:r>
              <a:rPr lang="en-US" sz="2400" b="1" dirty="0">
                <a:solidFill>
                  <a:srgbClr val="548135"/>
                </a:solidFill>
              </a:rPr>
              <a:t> </a:t>
            </a:r>
            <a:r>
              <a:rPr lang="en-US" sz="2400" b="1" dirty="0" err="1">
                <a:solidFill>
                  <a:srgbClr val="548135"/>
                </a:solidFill>
              </a:rPr>
              <a:t>tal</a:t>
            </a:r>
            <a:r>
              <a:rPr lang="en-US" sz="2400" b="1" dirty="0">
                <a:solidFill>
                  <a:srgbClr val="548135"/>
                </a:solidFill>
              </a:rPr>
              <a:t> para que se </a:t>
            </a:r>
            <a:r>
              <a:rPr lang="en-US" sz="2400" b="1" dirty="0" err="1">
                <a:solidFill>
                  <a:srgbClr val="548135"/>
                </a:solidFill>
              </a:rPr>
              <a:t>puedan</a:t>
            </a:r>
            <a:r>
              <a:rPr lang="en-US" sz="2400" b="1" dirty="0">
                <a:solidFill>
                  <a:srgbClr val="548135"/>
                </a:solidFill>
              </a:rPr>
              <a:t> </a:t>
            </a:r>
            <a:r>
              <a:rPr lang="en-US" sz="2400" b="1" dirty="0" err="1">
                <a:solidFill>
                  <a:srgbClr val="548135"/>
                </a:solidFill>
              </a:rPr>
              <a:t>reducir</a:t>
            </a:r>
            <a:r>
              <a:rPr lang="en-US" sz="2400" b="1" dirty="0">
                <a:solidFill>
                  <a:srgbClr val="548135"/>
                </a:solidFill>
              </a:rPr>
              <a:t> o </a:t>
            </a:r>
            <a:r>
              <a:rPr lang="en-US" sz="2400" b="1" dirty="0" err="1">
                <a:solidFill>
                  <a:srgbClr val="548135"/>
                </a:solidFill>
              </a:rPr>
              <a:t>eliminar</a:t>
            </a:r>
            <a:r>
              <a:rPr lang="en-US" sz="2400" b="1" dirty="0">
                <a:solidFill>
                  <a:srgbClr val="548135"/>
                </a:solidFill>
              </a:rPr>
              <a:t>”</a:t>
            </a:r>
            <a:endParaRPr sz="2400" dirty="0"/>
          </a:p>
        </p:txBody>
      </p:sp>
      <p:sp>
        <p:nvSpPr>
          <p:cNvPr id="835" name="Google Shape;835;p115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23</a:t>
            </a:fld>
            <a:endParaRPr sz="1500" b="1">
              <a:solidFill>
                <a:schemeClr val="lt1"/>
              </a:solidFill>
            </a:endParaRPr>
          </a:p>
        </p:txBody>
      </p:sp>
      <p:pic>
        <p:nvPicPr>
          <p:cNvPr id="836" name="Google Shape;836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8788" y="2904191"/>
            <a:ext cx="3209645" cy="2683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16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843" name="Google Shape;843;p116"/>
          <p:cNvSpPr txBox="1">
            <a:spLocks noGrp="1"/>
          </p:cNvSpPr>
          <p:nvPr>
            <p:ph type="body" idx="1"/>
          </p:nvPr>
        </p:nvSpPr>
        <p:spPr>
          <a:xfrm>
            <a:off x="311944" y="3264275"/>
            <a:ext cx="4260056" cy="292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 marL="419100" algn="just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/>
              <a:t>Es </a:t>
            </a:r>
            <a:r>
              <a:rPr lang="en-US" sz="2000" b="1" dirty="0" err="1"/>
              <a:t>innecesario</a:t>
            </a:r>
            <a:r>
              <a:rPr lang="en-US" sz="2000" b="1" dirty="0"/>
              <a:t>.</a:t>
            </a:r>
            <a:endParaRPr sz="2000" dirty="0"/>
          </a:p>
          <a:p>
            <a:pPr marL="419100" algn="just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/>
              <a:t>Se </a:t>
            </a:r>
            <a:r>
              <a:rPr lang="en-US" sz="2000" b="1" dirty="0" err="1"/>
              <a:t>detecta</a:t>
            </a:r>
            <a:r>
              <a:rPr lang="en-US" sz="2000" b="1" dirty="0"/>
              <a:t> </a:t>
            </a:r>
            <a:r>
              <a:rPr lang="en-US" sz="2000" b="1" dirty="0" err="1"/>
              <a:t>fácilmente</a:t>
            </a:r>
            <a:r>
              <a:rPr lang="en-US" sz="2000" b="1" dirty="0"/>
              <a:t>.</a:t>
            </a:r>
            <a:endParaRPr sz="2000" dirty="0"/>
          </a:p>
          <a:p>
            <a:pPr marL="419100" algn="just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 err="1"/>
              <a:t>Debe</a:t>
            </a:r>
            <a:r>
              <a:rPr lang="en-US" sz="2000" b="1" dirty="0"/>
              <a:t> ser </a:t>
            </a:r>
            <a:r>
              <a:rPr lang="en-US" sz="2000" b="1" dirty="0" err="1"/>
              <a:t>eliminado</a:t>
            </a:r>
            <a:r>
              <a:rPr lang="en-US" sz="2000" b="1" dirty="0"/>
              <a:t>.</a:t>
            </a:r>
            <a:endParaRPr sz="2000" dirty="0"/>
          </a:p>
          <a:p>
            <a:pPr marL="419100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 err="1"/>
              <a:t>Ej</a:t>
            </a:r>
            <a:r>
              <a:rPr lang="en-US" sz="2000" b="1" dirty="0"/>
              <a:t>: </a:t>
            </a:r>
            <a:r>
              <a:rPr lang="en-US" sz="2000" b="1" dirty="0" err="1"/>
              <a:t>tpo</a:t>
            </a:r>
            <a:r>
              <a:rPr lang="en-US" sz="2000" b="1" dirty="0"/>
              <a:t> de </a:t>
            </a:r>
            <a:r>
              <a:rPr lang="en-US" sz="2000" b="1" dirty="0" err="1"/>
              <a:t>espera</a:t>
            </a:r>
            <a:r>
              <a:rPr lang="en-US" sz="2000" b="1" dirty="0"/>
              <a:t>, </a:t>
            </a:r>
            <a:r>
              <a:rPr lang="en-US" sz="2000" b="1" dirty="0" err="1"/>
              <a:t>desecho</a:t>
            </a:r>
            <a:r>
              <a:rPr lang="en-US" sz="2000" b="1" dirty="0"/>
              <a:t>, </a:t>
            </a:r>
            <a:r>
              <a:rPr lang="en-US" sz="2000" b="1" dirty="0" err="1"/>
              <a:t>falla</a:t>
            </a:r>
            <a:r>
              <a:rPr lang="en-US" sz="2000" b="1" dirty="0"/>
              <a:t>, </a:t>
            </a:r>
            <a:r>
              <a:rPr lang="en-US" sz="2000" b="1" dirty="0" err="1"/>
              <a:t>búsqueda</a:t>
            </a:r>
            <a:endParaRPr sz="2000" dirty="0"/>
          </a:p>
          <a:p>
            <a:pPr marL="76200" indent="0" algn="just">
              <a:lnSpc>
                <a:spcPct val="150000"/>
              </a:lnSpc>
              <a:buClr>
                <a:srgbClr val="000000"/>
              </a:buClr>
              <a:buSzPts val="2000"/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16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24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845" name="Google Shape;845;p116"/>
          <p:cNvSpPr txBox="1"/>
          <p:nvPr/>
        </p:nvSpPr>
        <p:spPr>
          <a:xfrm>
            <a:off x="4572000" y="3206559"/>
            <a:ext cx="4463143" cy="345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 marL="419100" indent="-342900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1" dirty="0">
                <a:solidFill>
                  <a:schemeClr val="dk1"/>
                </a:solidFill>
              </a:rPr>
              <a:t>Es </a:t>
            </a:r>
            <a:r>
              <a:rPr lang="en-US" sz="2000" b="1" dirty="0" err="1">
                <a:solidFill>
                  <a:schemeClr val="dk1"/>
                </a:solidFill>
              </a:rPr>
              <a:t>necesario</a:t>
            </a:r>
            <a:r>
              <a:rPr lang="en-US" sz="2000" b="1" dirty="0">
                <a:solidFill>
                  <a:schemeClr val="dk1"/>
                </a:solidFill>
              </a:rPr>
              <a:t>.</a:t>
            </a:r>
            <a:endParaRPr sz="2000" dirty="0"/>
          </a:p>
          <a:p>
            <a:pPr marL="419100" indent="-342900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1" dirty="0" err="1">
                <a:solidFill>
                  <a:schemeClr val="dk1"/>
                </a:solidFill>
              </a:rPr>
              <a:t>Debe</a:t>
            </a:r>
            <a:r>
              <a:rPr lang="en-US" sz="2000" b="1" dirty="0">
                <a:solidFill>
                  <a:schemeClr val="dk1"/>
                </a:solidFill>
              </a:rPr>
              <a:t> ser </a:t>
            </a:r>
            <a:r>
              <a:rPr lang="en-US" sz="2000" b="1" dirty="0" err="1">
                <a:solidFill>
                  <a:schemeClr val="dk1"/>
                </a:solidFill>
              </a:rPr>
              <a:t>minimizado</a:t>
            </a:r>
            <a:r>
              <a:rPr lang="en-US" sz="2000" b="1" dirty="0">
                <a:solidFill>
                  <a:schemeClr val="dk1"/>
                </a:solidFill>
              </a:rPr>
              <a:t>.</a:t>
            </a:r>
            <a:endParaRPr sz="2000" dirty="0"/>
          </a:p>
          <a:p>
            <a:pPr marL="419100" indent="-342900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1" dirty="0">
                <a:solidFill>
                  <a:schemeClr val="dk1"/>
                </a:solidFill>
              </a:rPr>
              <a:t>Tb se llama </a:t>
            </a:r>
            <a:r>
              <a:rPr lang="en-US" sz="2000" b="1" dirty="0" err="1">
                <a:solidFill>
                  <a:schemeClr val="dk1"/>
                </a:solidFill>
              </a:rPr>
              <a:t>proceso</a:t>
            </a:r>
            <a:r>
              <a:rPr lang="en-US" sz="2000" b="1" dirty="0">
                <a:solidFill>
                  <a:schemeClr val="dk1"/>
                </a:solidFill>
              </a:rPr>
              <a:t> lateral.</a:t>
            </a:r>
            <a:endParaRPr sz="2000" dirty="0"/>
          </a:p>
          <a:p>
            <a:pPr marL="419100" indent="-342900">
              <a:lnSpc>
                <a:spcPct val="150000"/>
              </a:lnSpc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1" dirty="0" err="1">
                <a:solidFill>
                  <a:schemeClr val="dk1"/>
                </a:solidFill>
              </a:rPr>
              <a:t>Ej</a:t>
            </a:r>
            <a:r>
              <a:rPr lang="en-US" sz="2000" b="1" dirty="0">
                <a:solidFill>
                  <a:schemeClr val="dk1"/>
                </a:solidFill>
              </a:rPr>
              <a:t>: </a:t>
            </a:r>
            <a:r>
              <a:rPr lang="en-US" sz="2000" b="1" dirty="0" err="1">
                <a:solidFill>
                  <a:schemeClr val="dk1"/>
                </a:solidFill>
              </a:rPr>
              <a:t>verificación</a:t>
            </a:r>
            <a:r>
              <a:rPr lang="en-US" sz="2000" b="1" dirty="0">
                <a:solidFill>
                  <a:schemeClr val="dk1"/>
                </a:solidFill>
              </a:rPr>
              <a:t>, </a:t>
            </a:r>
            <a:r>
              <a:rPr lang="en-US" sz="2000" b="1" dirty="0" err="1">
                <a:solidFill>
                  <a:schemeClr val="dk1"/>
                </a:solidFill>
              </a:rPr>
              <a:t>cambio</a:t>
            </a:r>
            <a:r>
              <a:rPr lang="en-US" sz="2000" b="1" dirty="0">
                <a:solidFill>
                  <a:schemeClr val="dk1"/>
                </a:solidFill>
              </a:rPr>
              <a:t> de </a:t>
            </a:r>
            <a:r>
              <a:rPr lang="en-US" sz="2000" b="1" dirty="0" err="1">
                <a:solidFill>
                  <a:schemeClr val="dk1"/>
                </a:solidFill>
              </a:rPr>
              <a:t>herramientas</a:t>
            </a:r>
            <a:r>
              <a:rPr lang="en-US" sz="2000" b="1" dirty="0">
                <a:solidFill>
                  <a:schemeClr val="dk1"/>
                </a:solidFill>
              </a:rPr>
              <a:t>.</a:t>
            </a:r>
            <a:endParaRPr sz="2000" dirty="0"/>
          </a:p>
          <a:p>
            <a:pPr marL="76200">
              <a:lnSpc>
                <a:spcPct val="150000"/>
              </a:lnSpc>
              <a:buClr>
                <a:schemeClr val="dk1"/>
              </a:buClr>
              <a:buSzPts val="2000"/>
            </a:pPr>
            <a:endParaRPr sz="2100" b="1" dirty="0">
              <a:solidFill>
                <a:schemeClr val="dk1"/>
              </a:solidFill>
            </a:endParaRPr>
          </a:p>
        </p:txBody>
      </p:sp>
      <p:sp>
        <p:nvSpPr>
          <p:cNvPr id="846" name="Google Shape;846;p116"/>
          <p:cNvSpPr txBox="1"/>
          <p:nvPr/>
        </p:nvSpPr>
        <p:spPr>
          <a:xfrm>
            <a:off x="188259" y="2766732"/>
            <a:ext cx="4202206" cy="58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marL="76200" algn="just">
              <a:lnSpc>
                <a:spcPct val="150000"/>
              </a:lnSpc>
              <a:buSzPts val="2000"/>
            </a:pPr>
            <a:r>
              <a:rPr lang="en-US" sz="2400" b="1" dirty="0" err="1"/>
              <a:t>Desperdicio</a:t>
            </a:r>
            <a:r>
              <a:rPr lang="en-US" sz="2400" b="1" dirty="0"/>
              <a:t> </a:t>
            </a:r>
            <a:r>
              <a:rPr lang="en-US" sz="2400" b="1" dirty="0" err="1"/>
              <a:t>Evidente</a:t>
            </a:r>
            <a:r>
              <a:rPr lang="en-US" sz="2400" b="1" dirty="0"/>
              <a:t> (DE)</a:t>
            </a:r>
            <a:endParaRPr sz="2400" dirty="0"/>
          </a:p>
        </p:txBody>
      </p:sp>
      <p:sp>
        <p:nvSpPr>
          <p:cNvPr id="847" name="Google Shape;847;p116"/>
          <p:cNvSpPr txBox="1"/>
          <p:nvPr/>
        </p:nvSpPr>
        <p:spPr>
          <a:xfrm>
            <a:off x="5066174" y="2756649"/>
            <a:ext cx="4202206" cy="58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marL="76200" algn="just">
              <a:lnSpc>
                <a:spcPct val="150000"/>
              </a:lnSpc>
              <a:buSzPts val="2000"/>
            </a:pPr>
            <a:r>
              <a:rPr lang="en-US" sz="2400" b="1" dirty="0" err="1"/>
              <a:t>Desperdicio</a:t>
            </a:r>
            <a:r>
              <a:rPr lang="en-US" sz="2400" b="1" dirty="0"/>
              <a:t> </a:t>
            </a:r>
            <a:r>
              <a:rPr lang="en-US" sz="2400" b="1" dirty="0" err="1"/>
              <a:t>Oculto</a:t>
            </a:r>
            <a:r>
              <a:rPr lang="en-US" sz="2400" b="1" dirty="0"/>
              <a:t> (DO)</a:t>
            </a:r>
            <a:endParaRPr sz="2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55B0BF-9F5D-8CD9-2D47-BBAB4AE2A24C}"/>
              </a:ext>
            </a:extLst>
          </p:cNvPr>
          <p:cNvSpPr txBox="1"/>
          <p:nvPr/>
        </p:nvSpPr>
        <p:spPr>
          <a:xfrm>
            <a:off x="2250621" y="1003532"/>
            <a:ext cx="4675414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4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Gestión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Lean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4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Desperdicios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17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854" name="Google Shape;854;p117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25</a:t>
            </a:fld>
            <a:endParaRPr sz="1500" b="1">
              <a:solidFill>
                <a:schemeClr val="lt1"/>
              </a:solidFill>
            </a:endParaRPr>
          </a:p>
        </p:txBody>
      </p:sp>
      <p:pic>
        <p:nvPicPr>
          <p:cNvPr id="855" name="Google Shape;855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587" y="2143795"/>
            <a:ext cx="3722940" cy="3735248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117"/>
          <p:cNvSpPr txBox="1"/>
          <p:nvPr/>
        </p:nvSpPr>
        <p:spPr>
          <a:xfrm>
            <a:off x="158005" y="3475146"/>
            <a:ext cx="4642595" cy="1696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marL="76200" algn="ctr">
              <a:lnSpc>
                <a:spcPct val="150000"/>
              </a:lnSpc>
              <a:buClr>
                <a:srgbClr val="548135"/>
              </a:buClr>
              <a:buSzPts val="2000"/>
            </a:pPr>
            <a:r>
              <a:rPr lang="en-US" sz="2400" b="1" dirty="0">
                <a:solidFill>
                  <a:srgbClr val="548135"/>
                </a:solidFill>
              </a:rPr>
              <a:t>“ Hay que </a:t>
            </a:r>
            <a:r>
              <a:rPr lang="en-US" sz="2400" b="1" dirty="0" err="1">
                <a:solidFill>
                  <a:srgbClr val="548135"/>
                </a:solidFill>
              </a:rPr>
              <a:t>maximizar</a:t>
            </a:r>
            <a:r>
              <a:rPr lang="en-US" sz="2400" b="1" dirty="0">
                <a:solidFill>
                  <a:srgbClr val="548135"/>
                </a:solidFill>
              </a:rPr>
              <a:t> la </a:t>
            </a:r>
            <a:r>
              <a:rPr lang="en-US" sz="2400" b="1" dirty="0" err="1">
                <a:solidFill>
                  <a:srgbClr val="548135"/>
                </a:solidFill>
              </a:rPr>
              <a:t>relación</a:t>
            </a:r>
            <a:r>
              <a:rPr lang="en-US" sz="2400" b="1" dirty="0">
                <a:solidFill>
                  <a:srgbClr val="548135"/>
                </a:solidFill>
              </a:rPr>
              <a:t> entre valor </a:t>
            </a:r>
            <a:r>
              <a:rPr lang="en-US" sz="2400" b="1" dirty="0" err="1">
                <a:solidFill>
                  <a:srgbClr val="548135"/>
                </a:solidFill>
              </a:rPr>
              <a:t>agregado</a:t>
            </a:r>
            <a:r>
              <a:rPr lang="en-US" sz="2400" b="1" dirty="0">
                <a:solidFill>
                  <a:srgbClr val="548135"/>
                </a:solidFill>
              </a:rPr>
              <a:t> y </a:t>
            </a:r>
            <a:r>
              <a:rPr lang="en-US" sz="2400" b="1" dirty="0" err="1">
                <a:solidFill>
                  <a:srgbClr val="548135"/>
                </a:solidFill>
              </a:rPr>
              <a:t>desperdicio</a:t>
            </a:r>
            <a:r>
              <a:rPr lang="en-US" sz="2400" b="1" dirty="0">
                <a:solidFill>
                  <a:srgbClr val="548135"/>
                </a:solidFill>
              </a:rPr>
              <a:t>.”</a:t>
            </a:r>
            <a:endParaRPr sz="2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06B02F-21B0-568C-0315-B749A22E2E5D}"/>
              </a:ext>
            </a:extLst>
          </p:cNvPr>
          <p:cNvSpPr txBox="1"/>
          <p:nvPr/>
        </p:nvSpPr>
        <p:spPr>
          <a:xfrm>
            <a:off x="1458685" y="698736"/>
            <a:ext cx="4659086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4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Gestión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Lean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4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Desperdicios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96"/>
          <p:cNvSpPr txBox="1"/>
          <p:nvPr/>
        </p:nvSpPr>
        <p:spPr>
          <a:xfrm>
            <a:off x="833075" y="460054"/>
            <a:ext cx="4975410" cy="643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  <a:latin typeface="+mj-lt"/>
                <a:ea typeface="IBM Plex Sans"/>
                <a:cs typeface="IBM Plex Sans"/>
                <a:sym typeface="IBM Plex Sans"/>
              </a:rPr>
              <a:t>Excelencia</a:t>
            </a:r>
            <a:r>
              <a:rPr lang="en-US" sz="3200" b="1" dirty="0">
                <a:solidFill>
                  <a:srgbClr val="434343"/>
                </a:solidFill>
                <a:latin typeface="+mj-lt"/>
                <a:ea typeface="IBM Plex Sans"/>
                <a:cs typeface="IBM Plex Sans"/>
                <a:sym typeface="IBM Plex Sans"/>
              </a:rPr>
              <a:t> de Valor </a:t>
            </a:r>
            <a:r>
              <a:rPr lang="en-US" sz="3200" b="1" dirty="0" err="1">
                <a:solidFill>
                  <a:srgbClr val="434343"/>
                </a:solidFill>
                <a:latin typeface="+mj-lt"/>
                <a:ea typeface="IBM Plex Sans"/>
                <a:cs typeface="IBM Plex Sans"/>
                <a:sym typeface="IBM Plex Sans"/>
              </a:rPr>
              <a:t>Agregado</a:t>
            </a:r>
            <a:endParaRPr sz="3200" b="1" dirty="0">
              <a:solidFill>
                <a:srgbClr val="434343"/>
              </a:solidFill>
              <a:latin typeface="+mj-lt"/>
              <a:ea typeface="IBM Plex Sans"/>
              <a:cs typeface="IBM Plex Sans"/>
              <a:sym typeface="IBM Plex Sans"/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775" name="Google Shape;775;p96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Ing. Fernando </a:t>
            </a:r>
            <a:r>
              <a:rPr lang="en-US" sz="15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Svrsek</a:t>
            </a:r>
            <a:r>
              <a:rPr lang="en-US" sz="1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2021</a:t>
            </a:r>
            <a:endParaRPr sz="525" dirty="0"/>
          </a:p>
        </p:txBody>
      </p:sp>
      <p:sp>
        <p:nvSpPr>
          <p:cNvPr id="776" name="Google Shape;776;p96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26</a:t>
            </a:fld>
            <a:endParaRPr sz="1500" b="1">
              <a:solidFill>
                <a:schemeClr val="lt1"/>
              </a:solidFill>
            </a:endParaRPr>
          </a:p>
        </p:txBody>
      </p:sp>
      <p:pic>
        <p:nvPicPr>
          <p:cNvPr id="777" name="Google Shape;777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6052" y="2510990"/>
            <a:ext cx="2661050" cy="3162955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96"/>
          <p:cNvSpPr txBox="1">
            <a:spLocks noGrp="1"/>
          </p:cNvSpPr>
          <p:nvPr>
            <p:ph type="body" idx="1"/>
          </p:nvPr>
        </p:nvSpPr>
        <p:spPr>
          <a:xfrm>
            <a:off x="26897" y="2501117"/>
            <a:ext cx="6548073" cy="315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461963" indent="-385763" algn="just">
              <a:buClr>
                <a:srgbClr val="000000"/>
              </a:buClr>
              <a:buSzPts val="2000"/>
            </a:pP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Una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empresa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ha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alcanzado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la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Excelencia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de Valor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Agregado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cuando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cada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forma de </a:t>
            </a:r>
            <a:r>
              <a:rPr lang="en-US" sz="2000" b="1" dirty="0" err="1">
                <a:latin typeface="+mn-lt"/>
                <a:ea typeface="IBM Plex Sans"/>
                <a:cs typeface="IBM Plex Sans"/>
                <a:sym typeface="IBM Plex Sans"/>
              </a:rPr>
              <a:t>desperdicio</a:t>
            </a:r>
            <a:r>
              <a:rPr lang="en-US" sz="2000" b="1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b="1" dirty="0" err="1">
                <a:latin typeface="+mn-lt"/>
                <a:ea typeface="IBM Plex Sans"/>
                <a:cs typeface="IBM Plex Sans"/>
                <a:sym typeface="IBM Plex Sans"/>
              </a:rPr>
              <a:t>evidente</a:t>
            </a:r>
            <a:r>
              <a:rPr lang="en-US" sz="2000" b="1" dirty="0">
                <a:latin typeface="+mn-lt"/>
                <a:ea typeface="IBM Plex Sans"/>
                <a:cs typeface="IBM Plex Sans"/>
                <a:sym typeface="IBM Plex Sans"/>
              </a:rPr>
              <a:t> es </a:t>
            </a:r>
            <a:r>
              <a:rPr lang="en-US" sz="2000" b="1" dirty="0" err="1">
                <a:latin typeface="+mn-lt"/>
                <a:ea typeface="IBM Plex Sans"/>
                <a:cs typeface="IBM Plex Sans"/>
                <a:sym typeface="IBM Plex Sans"/>
              </a:rPr>
              <a:t>eliminada</a:t>
            </a:r>
            <a:r>
              <a:rPr lang="en-US" sz="2000" b="1" dirty="0">
                <a:latin typeface="+mn-lt"/>
                <a:ea typeface="IBM Plex Sans"/>
                <a:cs typeface="IBM Plex Sans"/>
                <a:sym typeface="IBM Plex Sans"/>
              </a:rPr>
              <a:t> y </a:t>
            </a:r>
            <a:r>
              <a:rPr lang="en-US" sz="2000" b="1" dirty="0" err="1">
                <a:latin typeface="+mn-lt"/>
                <a:ea typeface="IBM Plex Sans"/>
                <a:cs typeface="IBM Plex Sans"/>
                <a:sym typeface="IBM Plex Sans"/>
              </a:rPr>
              <a:t>el</a:t>
            </a:r>
            <a:r>
              <a:rPr lang="en-US" sz="2000" b="1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b="1" dirty="0" err="1">
                <a:latin typeface="+mn-lt"/>
                <a:ea typeface="IBM Plex Sans"/>
                <a:cs typeface="IBM Plex Sans"/>
                <a:sym typeface="IBM Plex Sans"/>
              </a:rPr>
              <a:t>desperdicio</a:t>
            </a:r>
            <a:r>
              <a:rPr lang="en-US" sz="2000" b="1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b="1" dirty="0" err="1">
                <a:latin typeface="+mn-lt"/>
                <a:ea typeface="IBM Plex Sans"/>
                <a:cs typeface="IBM Plex Sans"/>
                <a:sym typeface="IBM Plex Sans"/>
              </a:rPr>
              <a:t>oculto</a:t>
            </a:r>
            <a:r>
              <a:rPr lang="en-US" sz="2000" b="1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b="1" dirty="0" err="1">
                <a:latin typeface="+mn-lt"/>
                <a:ea typeface="IBM Plex Sans"/>
                <a:cs typeface="IBM Plex Sans"/>
                <a:sym typeface="IBM Plex Sans"/>
              </a:rPr>
              <a:t>está</a:t>
            </a:r>
            <a:r>
              <a:rPr lang="en-US" sz="2000" b="1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b="1" dirty="0" err="1">
                <a:latin typeface="+mn-lt"/>
                <a:ea typeface="IBM Plex Sans"/>
                <a:cs typeface="IBM Plex Sans"/>
                <a:sym typeface="IBM Plex Sans"/>
              </a:rPr>
              <a:t>minimizado</a:t>
            </a:r>
            <a:r>
              <a:rPr lang="en-US" sz="2000" b="1" dirty="0">
                <a:latin typeface="+mn-lt"/>
                <a:ea typeface="IBM Plex Sans"/>
                <a:cs typeface="IBM Plex Sans"/>
                <a:sym typeface="IBM Plex Sans"/>
              </a:rPr>
              <a:t> lo </a:t>
            </a:r>
            <a:r>
              <a:rPr lang="en-US" sz="2000" b="1" dirty="0" err="1">
                <a:latin typeface="+mn-lt"/>
                <a:ea typeface="IBM Plex Sans"/>
                <a:cs typeface="IBM Plex Sans"/>
                <a:sym typeface="IBM Plex Sans"/>
              </a:rPr>
              <a:t>más</a:t>
            </a:r>
            <a:r>
              <a:rPr lang="en-US" sz="2000" b="1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b="1" dirty="0" err="1">
                <a:latin typeface="+mn-lt"/>
                <a:ea typeface="IBM Plex Sans"/>
                <a:cs typeface="IBM Plex Sans"/>
                <a:sym typeface="IBM Plex Sans"/>
              </a:rPr>
              <a:t>posible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. </a:t>
            </a:r>
            <a:endParaRPr sz="2000" dirty="0">
              <a:latin typeface="+mn-lt"/>
            </a:endParaRPr>
          </a:p>
          <a:p>
            <a:pPr marL="461963" indent="-385763" algn="just">
              <a:buClr>
                <a:srgbClr val="000000"/>
              </a:buClr>
              <a:buSzPts val="2000"/>
            </a:pP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Esto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no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solamente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aplica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a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los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procesos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de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producción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sino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a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todos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los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demás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procesos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de la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empresa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. </a:t>
            </a:r>
            <a:endParaRPr sz="2000" dirty="0">
              <a:latin typeface="+mn-lt"/>
            </a:endParaRPr>
          </a:p>
          <a:p>
            <a:pPr marL="461963" indent="-385763" algn="just">
              <a:buClr>
                <a:srgbClr val="000000"/>
              </a:buClr>
              <a:buSzPts val="2000"/>
            </a:pP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La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empresa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excelente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persigue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 la </a:t>
            </a:r>
            <a:r>
              <a:rPr lang="en-US" sz="2000" dirty="0" err="1">
                <a:latin typeface="+mn-lt"/>
                <a:ea typeface="IBM Plex Sans"/>
                <a:cs typeface="IBM Plex Sans"/>
                <a:sym typeface="IBM Plex Sans"/>
              </a:rPr>
              <a:t>perfección</a:t>
            </a:r>
            <a:r>
              <a:rPr lang="en-US" sz="2000" dirty="0">
                <a:latin typeface="+mn-lt"/>
                <a:ea typeface="IBM Plex Sans"/>
                <a:cs typeface="IBM Plex Sans"/>
                <a:sym typeface="IBM Plex Sans"/>
              </a:rPr>
              <a:t>.</a:t>
            </a:r>
            <a:endParaRPr sz="2000" dirty="0">
              <a:latin typeface="+mn-lt"/>
            </a:endParaRPr>
          </a:p>
          <a:p>
            <a:pPr marL="114298" indent="0">
              <a:buClr>
                <a:schemeClr val="dk1"/>
              </a:buClr>
              <a:buNone/>
            </a:pPr>
            <a:endParaRPr sz="2000" dirty="0"/>
          </a:p>
          <a:p>
            <a:pPr marL="461963" indent="-338138" algn="just">
              <a:lnSpc>
                <a:spcPct val="150000"/>
              </a:lnSpc>
              <a:spcBef>
                <a:spcPts val="300"/>
              </a:spcBef>
              <a:buClr>
                <a:srgbClr val="000000"/>
              </a:buClr>
              <a:buSzPts val="2000"/>
              <a:buNone/>
            </a:pPr>
            <a:endParaRPr sz="1650" b="1" dirty="0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18"/>
          <p:cNvSpPr txBox="1"/>
          <p:nvPr/>
        </p:nvSpPr>
        <p:spPr>
          <a:xfrm>
            <a:off x="0" y="1370726"/>
            <a:ext cx="9131820" cy="3818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Gestión</a:t>
            </a:r>
            <a:r>
              <a:rPr lang="en-US" sz="3200" b="1" dirty="0">
                <a:solidFill>
                  <a:srgbClr val="434343"/>
                </a:solidFill>
              </a:rPr>
              <a:t> Lean</a:t>
            </a:r>
            <a:endParaRPr sz="3200" dirty="0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rgbClr val="434343"/>
              </a:buClr>
              <a:buSzPts val="5400"/>
            </a:pPr>
            <a:r>
              <a:rPr lang="en-US" sz="2025" b="1" dirty="0">
                <a:solidFill>
                  <a:srgbClr val="434343"/>
                </a:solidFill>
              </a:rPr>
              <a:t>En la </a:t>
            </a:r>
            <a:r>
              <a:rPr lang="en-US" sz="2025" b="1" dirty="0" err="1">
                <a:solidFill>
                  <a:srgbClr val="434343"/>
                </a:solidFill>
              </a:rPr>
              <a:t>producción</a:t>
            </a:r>
            <a:r>
              <a:rPr lang="en-US" sz="2025" b="1" dirty="0">
                <a:solidFill>
                  <a:srgbClr val="434343"/>
                </a:solidFill>
              </a:rPr>
              <a:t> se </a:t>
            </a:r>
            <a:r>
              <a:rPr lang="en-US" sz="2025" b="1" dirty="0" err="1">
                <a:solidFill>
                  <a:srgbClr val="434343"/>
                </a:solidFill>
              </a:rPr>
              <a:t>diferencian</a:t>
            </a:r>
            <a:r>
              <a:rPr lang="en-US" sz="2025" b="1" dirty="0">
                <a:solidFill>
                  <a:srgbClr val="434343"/>
                </a:solidFill>
              </a:rPr>
              <a:t> 7 </a:t>
            </a:r>
            <a:r>
              <a:rPr lang="en-US" sz="2025" b="1" dirty="0" err="1">
                <a:solidFill>
                  <a:srgbClr val="434343"/>
                </a:solidFill>
              </a:rPr>
              <a:t>categorías</a:t>
            </a:r>
            <a:r>
              <a:rPr lang="en-US" sz="2025" b="1" dirty="0">
                <a:solidFill>
                  <a:srgbClr val="434343"/>
                </a:solidFill>
              </a:rPr>
              <a:t> de </a:t>
            </a:r>
            <a:r>
              <a:rPr lang="en-US" sz="2025" b="1" dirty="0" err="1">
                <a:solidFill>
                  <a:srgbClr val="434343"/>
                </a:solidFill>
              </a:rPr>
              <a:t>Desperdicios</a:t>
            </a:r>
            <a:endParaRPr sz="2025" dirty="0">
              <a:solidFill>
                <a:schemeClr val="dk1"/>
              </a:solidFill>
            </a:endParaRPr>
          </a:p>
        </p:txBody>
      </p:sp>
      <p:sp>
        <p:nvSpPr>
          <p:cNvPr id="862" name="Google Shape;862;p118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863" name="Google Shape;863;p118"/>
          <p:cNvSpPr txBox="1">
            <a:spLocks noGrp="1"/>
          </p:cNvSpPr>
          <p:nvPr>
            <p:ph type="body" idx="1"/>
          </p:nvPr>
        </p:nvSpPr>
        <p:spPr>
          <a:xfrm>
            <a:off x="311944" y="3193115"/>
            <a:ext cx="4058351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 err="1"/>
              <a:t>Sobreproducción</a:t>
            </a:r>
            <a:r>
              <a:rPr lang="en-US" sz="2000" b="1" dirty="0"/>
              <a:t>.</a:t>
            </a:r>
            <a:endParaRPr sz="2000" b="1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 err="1"/>
              <a:t>Inventario</a:t>
            </a:r>
            <a:endParaRPr sz="2000" b="1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 err="1"/>
              <a:t>Desechos</a:t>
            </a:r>
            <a:endParaRPr sz="2000" b="1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 err="1"/>
              <a:t>Sobre</a:t>
            </a:r>
            <a:r>
              <a:rPr lang="en-US" sz="2000" b="1" dirty="0"/>
              <a:t> </a:t>
            </a:r>
            <a:r>
              <a:rPr lang="en-US" sz="2000" b="1" dirty="0" err="1"/>
              <a:t>procesamiento</a:t>
            </a:r>
            <a:endParaRPr sz="2000" b="1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 err="1"/>
              <a:t>Transporte</a:t>
            </a:r>
            <a:endParaRPr sz="2000" b="1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 err="1"/>
              <a:t>Movimiento</a:t>
            </a:r>
            <a:endParaRPr sz="2000" b="1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2000" b="1" dirty="0" err="1"/>
              <a:t>Tiempo</a:t>
            </a:r>
            <a:r>
              <a:rPr lang="en-US" sz="2000" b="1" dirty="0"/>
              <a:t> de </a:t>
            </a:r>
            <a:r>
              <a:rPr lang="en-US" sz="2000" b="1" dirty="0" err="1"/>
              <a:t>espera</a:t>
            </a:r>
            <a:endParaRPr sz="2000" b="1" dirty="0"/>
          </a:p>
        </p:txBody>
      </p:sp>
      <p:sp>
        <p:nvSpPr>
          <p:cNvPr id="864" name="Google Shape;864;p118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27</a:t>
            </a:fld>
            <a:endParaRPr sz="1500" b="1">
              <a:solidFill>
                <a:schemeClr val="lt1"/>
              </a:solidFill>
            </a:endParaRPr>
          </a:p>
        </p:txBody>
      </p:sp>
      <p:pic>
        <p:nvPicPr>
          <p:cNvPr id="865" name="Google Shape;865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6594" y="3193115"/>
            <a:ext cx="4499488" cy="2491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9"/>
          <p:cNvSpPr txBox="1"/>
          <p:nvPr/>
        </p:nvSpPr>
        <p:spPr>
          <a:xfrm>
            <a:off x="-4315" y="538823"/>
            <a:ext cx="3751730" cy="643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Sobreproducción</a:t>
            </a:r>
            <a:endParaRPr sz="32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871" name="Google Shape;871;p119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872" name="Google Shape;872;p119"/>
          <p:cNvSpPr txBox="1">
            <a:spLocks noGrp="1"/>
          </p:cNvSpPr>
          <p:nvPr>
            <p:ph type="body" idx="1"/>
          </p:nvPr>
        </p:nvSpPr>
        <p:spPr>
          <a:xfrm>
            <a:off x="80689" y="2761017"/>
            <a:ext cx="6531268" cy="306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800" dirty="0"/>
              <a:t>Causa </a:t>
            </a:r>
            <a:r>
              <a:rPr lang="en-US" sz="1800" dirty="0" err="1"/>
              <a:t>otras</a:t>
            </a:r>
            <a:r>
              <a:rPr lang="en-US" sz="1800" dirty="0"/>
              <a:t> </a:t>
            </a:r>
            <a:r>
              <a:rPr lang="en-US" sz="1800" dirty="0" err="1"/>
              <a:t>categorías</a:t>
            </a:r>
            <a:r>
              <a:rPr lang="en-US" sz="1800" dirty="0"/>
              <a:t> de </a:t>
            </a:r>
            <a:r>
              <a:rPr lang="en-US" sz="1800" dirty="0" err="1"/>
              <a:t>desperdicios</a:t>
            </a:r>
            <a:endParaRPr sz="1800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800" dirty="0" err="1"/>
              <a:t>Hace</a:t>
            </a:r>
            <a:r>
              <a:rPr lang="en-US" sz="1800" dirty="0"/>
              <a:t> invisibles </a:t>
            </a:r>
            <a:r>
              <a:rPr lang="en-US" sz="1800" dirty="0" err="1"/>
              <a:t>otras</a:t>
            </a:r>
            <a:r>
              <a:rPr lang="en-US" sz="1800" dirty="0"/>
              <a:t> </a:t>
            </a:r>
            <a:r>
              <a:rPr lang="en-US" sz="1800" dirty="0" err="1"/>
              <a:t>categorías</a:t>
            </a:r>
            <a:r>
              <a:rPr lang="en-US" sz="1800" dirty="0"/>
              <a:t> de </a:t>
            </a:r>
            <a:r>
              <a:rPr lang="en-US" sz="1800" dirty="0" err="1"/>
              <a:t>desperdicios</a:t>
            </a:r>
            <a:endParaRPr sz="1800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800" dirty="0" err="1"/>
              <a:t>Bloquea</a:t>
            </a:r>
            <a:r>
              <a:rPr lang="en-US" sz="1800" dirty="0"/>
              <a:t> </a:t>
            </a:r>
            <a:r>
              <a:rPr lang="en-US" sz="1800" dirty="0" err="1"/>
              <a:t>capacidades</a:t>
            </a:r>
            <a:r>
              <a:rPr lang="en-US" sz="1800" dirty="0"/>
              <a:t> y </a:t>
            </a:r>
            <a:r>
              <a:rPr lang="en-US" sz="1800" dirty="0" err="1"/>
              <a:t>así</a:t>
            </a:r>
            <a:r>
              <a:rPr lang="en-US" sz="1800" dirty="0"/>
              <a:t> reduce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poder</a:t>
            </a:r>
            <a:r>
              <a:rPr lang="en-US" sz="1800" dirty="0"/>
              <a:t> de la </a:t>
            </a:r>
            <a:r>
              <a:rPr lang="en-US" sz="1800" dirty="0" err="1"/>
              <a:t>reacción</a:t>
            </a:r>
            <a:r>
              <a:rPr lang="en-US" sz="1800" dirty="0"/>
              <a:t> a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cambios</a:t>
            </a:r>
            <a:endParaRPr sz="1800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800" dirty="0" err="1"/>
              <a:t>Contiene</a:t>
            </a:r>
            <a:r>
              <a:rPr lang="en-US" sz="1800" dirty="0"/>
              <a:t> un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calidad</a:t>
            </a:r>
            <a:endParaRPr sz="1800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800" dirty="0" err="1"/>
              <a:t>Prolonga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tiempo</a:t>
            </a:r>
            <a:r>
              <a:rPr lang="en-US" sz="1800" dirty="0"/>
              <a:t> de </a:t>
            </a:r>
            <a:r>
              <a:rPr lang="en-US" sz="1800" dirty="0" err="1"/>
              <a:t>entrega</a:t>
            </a:r>
            <a:r>
              <a:rPr lang="en-US" sz="1800" dirty="0"/>
              <a:t>.</a:t>
            </a:r>
            <a:endParaRPr sz="1800"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800" dirty="0"/>
              <a:t>Se </a:t>
            </a:r>
            <a:r>
              <a:rPr lang="en-US" sz="1800" dirty="0" err="1"/>
              <a:t>justifica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:</a:t>
            </a:r>
            <a:endParaRPr sz="1800" dirty="0"/>
          </a:p>
          <a:p>
            <a:pPr marL="919151" lvl="1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800" dirty="0" err="1"/>
              <a:t>Pensamientos</a:t>
            </a:r>
            <a:r>
              <a:rPr lang="en-US" sz="1800" dirty="0"/>
              <a:t> </a:t>
            </a:r>
            <a:r>
              <a:rPr lang="en-US" sz="1800" dirty="0" err="1"/>
              <a:t>equivocados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endParaRPr sz="1800" dirty="0"/>
          </a:p>
          <a:p>
            <a:pPr marL="919151" lvl="1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800" dirty="0" err="1"/>
              <a:t>Excesivos</a:t>
            </a:r>
            <a:r>
              <a:rPr lang="en-US" sz="1800" dirty="0"/>
              <a:t> </a:t>
            </a:r>
            <a:r>
              <a:rPr lang="en-US" sz="1800" dirty="0" err="1"/>
              <a:t>tiempos</a:t>
            </a:r>
            <a:r>
              <a:rPr lang="en-US" sz="1800" dirty="0"/>
              <a:t> de </a:t>
            </a:r>
            <a:r>
              <a:rPr lang="en-US" sz="1800" dirty="0" err="1"/>
              <a:t>preparación</a:t>
            </a:r>
            <a:r>
              <a:rPr lang="en-US" sz="1800" dirty="0"/>
              <a:t> </a:t>
            </a:r>
            <a:endParaRPr sz="1800" dirty="0"/>
          </a:p>
        </p:txBody>
      </p:sp>
      <p:sp>
        <p:nvSpPr>
          <p:cNvPr id="873" name="Google Shape;873;p119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28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874" name="Google Shape;874;p119"/>
          <p:cNvSpPr txBox="1"/>
          <p:nvPr/>
        </p:nvSpPr>
        <p:spPr>
          <a:xfrm>
            <a:off x="23534" y="1791655"/>
            <a:ext cx="8972547" cy="35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Es la producción  de partes que no se necesitan al momento actual</a:t>
            </a:r>
            <a:endParaRPr sz="2100"/>
          </a:p>
        </p:txBody>
      </p:sp>
      <p:sp>
        <p:nvSpPr>
          <p:cNvPr id="875" name="Google Shape;875;p119"/>
          <p:cNvSpPr txBox="1"/>
          <p:nvPr/>
        </p:nvSpPr>
        <p:spPr>
          <a:xfrm>
            <a:off x="3825684" y="1266563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 dirty="0" err="1">
                <a:solidFill>
                  <a:srgbClr val="434343"/>
                </a:solidFill>
              </a:rPr>
              <a:t>Desperdicio</a:t>
            </a:r>
            <a:r>
              <a:rPr lang="en-US" sz="2100" b="1" dirty="0">
                <a:solidFill>
                  <a:srgbClr val="434343"/>
                </a:solidFill>
              </a:rPr>
              <a:t> </a:t>
            </a:r>
            <a:r>
              <a:rPr lang="en-US" sz="2100" b="1" dirty="0" err="1">
                <a:solidFill>
                  <a:srgbClr val="434343"/>
                </a:solidFill>
              </a:rPr>
              <a:t>Evidente</a:t>
            </a:r>
            <a:r>
              <a:rPr lang="en-US" sz="2100" b="1" dirty="0">
                <a:solidFill>
                  <a:srgbClr val="434343"/>
                </a:solidFill>
              </a:rPr>
              <a:t> – ¡</a:t>
            </a:r>
            <a:r>
              <a:rPr lang="en-US" sz="2100" b="1" dirty="0" err="1">
                <a:solidFill>
                  <a:srgbClr val="434343"/>
                </a:solidFill>
              </a:rPr>
              <a:t>Eliminar</a:t>
            </a:r>
            <a:r>
              <a:rPr lang="en-US" sz="2100" b="1" dirty="0">
                <a:solidFill>
                  <a:srgbClr val="434343"/>
                </a:solidFill>
              </a:rPr>
              <a:t>!</a:t>
            </a:r>
            <a:endParaRPr sz="525" dirty="0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pic>
        <p:nvPicPr>
          <p:cNvPr id="876" name="Google Shape;876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0256" y="2761016"/>
            <a:ext cx="2303436" cy="2728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20"/>
          <p:cNvSpPr txBox="1"/>
          <p:nvPr/>
        </p:nvSpPr>
        <p:spPr>
          <a:xfrm>
            <a:off x="26895" y="925907"/>
            <a:ext cx="3751730" cy="643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Inventario</a:t>
            </a:r>
            <a:endParaRPr sz="32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882" name="Google Shape;882;p120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883" name="Google Shape;883;p120"/>
          <p:cNvSpPr txBox="1">
            <a:spLocks noGrp="1"/>
          </p:cNvSpPr>
          <p:nvPr>
            <p:ph type="body" idx="1"/>
          </p:nvPr>
        </p:nvSpPr>
        <p:spPr>
          <a:xfrm>
            <a:off x="80689" y="2999331"/>
            <a:ext cx="6531268" cy="272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500" b="1"/>
              <a:t>Lleva a altos costos de inventario.</a:t>
            </a:r>
            <a:endParaRPr sz="150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500" b="1"/>
              <a:t>Demanda mucho espacio en almacenes y lotes.</a:t>
            </a:r>
            <a:endParaRPr sz="150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500" b="1"/>
              <a:t>Crea costos adicionales de administración.</a:t>
            </a:r>
            <a:endParaRPr sz="150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500" b="1"/>
              <a:t>Causa altos costos de búsqueda.</a:t>
            </a:r>
            <a:endParaRPr sz="150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500" b="1"/>
              <a:t>Riesgo de desecho por obsolescencia o rotura.</a:t>
            </a:r>
            <a:endParaRPr sz="150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500" b="1"/>
              <a:t>Dificulta el manejo visual :</a:t>
            </a:r>
            <a:endParaRPr sz="1500"/>
          </a:p>
          <a:p>
            <a:pPr marL="919151" lvl="1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500" b="1"/>
              <a:t>No deja ver las fallas de máquinas</a:t>
            </a:r>
            <a:endParaRPr sz="1500"/>
          </a:p>
          <a:p>
            <a:pPr marL="919151" lvl="1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500" b="1"/>
              <a:t>No se solucionan problemas de calidad y procesos del proveedor. </a:t>
            </a:r>
            <a:endParaRPr sz="1500"/>
          </a:p>
        </p:txBody>
      </p:sp>
      <p:sp>
        <p:nvSpPr>
          <p:cNvPr id="884" name="Google Shape;884;p120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29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885" name="Google Shape;885;p120"/>
          <p:cNvSpPr txBox="1"/>
          <p:nvPr/>
        </p:nvSpPr>
        <p:spPr>
          <a:xfrm>
            <a:off x="23534" y="2429115"/>
            <a:ext cx="8972547" cy="35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Material adquirido o producido en el almacén, sin pedido actual</a:t>
            </a:r>
            <a:endParaRPr sz="2100"/>
          </a:p>
        </p:txBody>
      </p:sp>
      <p:sp>
        <p:nvSpPr>
          <p:cNvPr id="886" name="Google Shape;886;p120"/>
          <p:cNvSpPr txBox="1"/>
          <p:nvPr/>
        </p:nvSpPr>
        <p:spPr>
          <a:xfrm>
            <a:off x="3825684" y="1958448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Eliminar</a:t>
            </a:r>
            <a:endParaRPr sz="2100" b="1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sp>
        <p:nvSpPr>
          <p:cNvPr id="887" name="Google Shape;887;p120"/>
          <p:cNvSpPr txBox="1"/>
          <p:nvPr/>
        </p:nvSpPr>
        <p:spPr>
          <a:xfrm>
            <a:off x="3939984" y="1965789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¡Eliminar!</a:t>
            </a:r>
            <a:endParaRPr sz="525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pic>
        <p:nvPicPr>
          <p:cNvPr id="888" name="Google Shape;888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9220" y="2859977"/>
            <a:ext cx="2524721" cy="2689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>
            <a:off x="-23600" y="845450"/>
            <a:ext cx="9167700" cy="507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6"/>
          <p:cNvSpPr txBox="1">
            <a:spLocks noGrp="1"/>
          </p:cNvSpPr>
          <p:nvPr>
            <p:ph type="title"/>
          </p:nvPr>
        </p:nvSpPr>
        <p:spPr>
          <a:xfrm>
            <a:off x="311700" y="632918"/>
            <a:ext cx="6187071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Organización Flexible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5322100" y="2774750"/>
            <a:ext cx="3510000" cy="2892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72072"/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ct val="72072"/>
              <a:buNone/>
            </a:pP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“</a:t>
            </a:r>
            <a:r>
              <a:rPr lang="es" b="1" i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La transformación digital está a años de distancia. No veo que nuestra empresa tenga que cambiar pronto.”</a:t>
            </a:r>
            <a:endParaRPr b="1" i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1928825" y="1257200"/>
            <a:ext cx="69414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Facultad de Ciencias Económicas y Jurídicas</a:t>
            </a:r>
            <a:endParaRPr sz="19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2774750"/>
            <a:ext cx="5010400" cy="28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21"/>
          <p:cNvSpPr txBox="1"/>
          <p:nvPr/>
        </p:nvSpPr>
        <p:spPr>
          <a:xfrm>
            <a:off x="1" y="924483"/>
            <a:ext cx="8972547" cy="11717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Sobreproducción</a:t>
            </a:r>
            <a:r>
              <a:rPr lang="en-US" sz="3200" b="1" dirty="0">
                <a:solidFill>
                  <a:srgbClr val="434343"/>
                </a:solidFill>
              </a:rPr>
              <a:t> e </a:t>
            </a:r>
            <a:r>
              <a:rPr lang="en-US" sz="3200" b="1" dirty="0" err="1">
                <a:solidFill>
                  <a:srgbClr val="434343"/>
                </a:solidFill>
              </a:rPr>
              <a:t>Inventario</a:t>
            </a:r>
            <a:r>
              <a:rPr lang="en-US" sz="3200" b="1" dirty="0">
                <a:solidFill>
                  <a:srgbClr val="434343"/>
                </a:solidFill>
              </a:rPr>
              <a:t> </a:t>
            </a:r>
            <a:r>
              <a:rPr lang="en-US" sz="3200" b="1" dirty="0" err="1">
                <a:solidFill>
                  <a:srgbClr val="434343"/>
                </a:solidFill>
              </a:rPr>
              <a:t>ocultan</a:t>
            </a:r>
            <a:r>
              <a:rPr lang="en-US" sz="3200" b="1" dirty="0">
                <a:solidFill>
                  <a:srgbClr val="434343"/>
                </a:solidFill>
              </a:rPr>
              <a:t> </a:t>
            </a:r>
            <a:r>
              <a:rPr lang="en-US" sz="3200" b="1" dirty="0" err="1">
                <a:solidFill>
                  <a:srgbClr val="434343"/>
                </a:solidFill>
              </a:rPr>
              <a:t>problemas</a:t>
            </a:r>
            <a:r>
              <a:rPr lang="en-US" sz="3200" b="1" dirty="0">
                <a:solidFill>
                  <a:srgbClr val="434343"/>
                </a:solidFill>
              </a:rPr>
              <a:t>.</a:t>
            </a:r>
            <a:endParaRPr sz="3200" dirty="0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894" name="Google Shape;894;p121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30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895" name="Google Shape;895;p121"/>
          <p:cNvSpPr txBox="1"/>
          <p:nvPr/>
        </p:nvSpPr>
        <p:spPr>
          <a:xfrm>
            <a:off x="23534" y="2382050"/>
            <a:ext cx="8972547" cy="35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Su paulatina disminución hace visible los problemas</a:t>
            </a:r>
            <a:endParaRPr sz="2100"/>
          </a:p>
        </p:txBody>
      </p:sp>
      <p:pic>
        <p:nvPicPr>
          <p:cNvPr id="896" name="Google Shape;896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84" y="3025661"/>
            <a:ext cx="9111937" cy="244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22"/>
          <p:cNvSpPr txBox="1"/>
          <p:nvPr/>
        </p:nvSpPr>
        <p:spPr>
          <a:xfrm>
            <a:off x="26895" y="939670"/>
            <a:ext cx="3751730" cy="643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3200" b="1" dirty="0" err="1">
                <a:solidFill>
                  <a:srgbClr val="434343"/>
                </a:solidFill>
              </a:rPr>
              <a:t>Desecho</a:t>
            </a:r>
            <a:r>
              <a:rPr lang="en-US" sz="3200" b="1" dirty="0">
                <a:solidFill>
                  <a:srgbClr val="434343"/>
                </a:solidFill>
              </a:rPr>
              <a:t> (Scrap)</a:t>
            </a:r>
            <a:endParaRPr sz="3200" dirty="0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902" name="Google Shape;902;p122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903" name="Google Shape;903;p122"/>
          <p:cNvSpPr txBox="1">
            <a:spLocks noGrp="1"/>
          </p:cNvSpPr>
          <p:nvPr>
            <p:ph type="body" idx="1"/>
          </p:nvPr>
        </p:nvSpPr>
        <p:spPr>
          <a:xfrm>
            <a:off x="80689" y="2848421"/>
            <a:ext cx="6531268" cy="272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1849"/>
            </a:pPr>
            <a:r>
              <a:rPr lang="en-US" sz="1650" b="1"/>
              <a:t>Orden y limpieza insuficiente.</a:t>
            </a:r>
            <a:endParaRPr sz="1650" b="1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1849"/>
            </a:pPr>
            <a:r>
              <a:rPr lang="en-US" sz="1650" b="1"/>
              <a:t>Falta de calidad y capacitación.</a:t>
            </a:r>
            <a:endParaRPr sz="1650" b="1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1849"/>
            </a:pPr>
            <a:r>
              <a:rPr lang="en-US" sz="1650" b="1"/>
              <a:t>Documentos erróneos.</a:t>
            </a:r>
            <a:endParaRPr sz="1650" b="1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1849"/>
            </a:pPr>
            <a:r>
              <a:rPr lang="en-US" sz="1650" b="1"/>
              <a:t>No cumplimiento de estándares de producción.</a:t>
            </a:r>
            <a:endParaRPr sz="1650" b="1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1849"/>
            </a:pPr>
            <a:r>
              <a:rPr lang="en-US" sz="1650" b="1"/>
              <a:t>Instalaciones y dispositivos inadecuados.</a:t>
            </a:r>
            <a:endParaRPr sz="1650" b="1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1849"/>
            </a:pPr>
            <a:r>
              <a:rPr lang="en-US" sz="1650" b="1"/>
              <a:t>Falta o controles inadecuados</a:t>
            </a:r>
            <a:endParaRPr sz="1650" b="1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1849"/>
            </a:pPr>
            <a:r>
              <a:rPr lang="en-US" sz="1650" b="1"/>
              <a:t>Especificaciones por encima de límites de control</a:t>
            </a:r>
            <a:endParaRPr sz="1650" b="1"/>
          </a:p>
        </p:txBody>
      </p:sp>
      <p:sp>
        <p:nvSpPr>
          <p:cNvPr id="904" name="Google Shape;904;p122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31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905" name="Google Shape;905;p122"/>
          <p:cNvSpPr txBox="1"/>
          <p:nvPr/>
        </p:nvSpPr>
        <p:spPr>
          <a:xfrm>
            <a:off x="23534" y="2456006"/>
            <a:ext cx="8972547" cy="35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Productos defectuosos que no se pueden retrabajar</a:t>
            </a:r>
            <a:endParaRPr sz="2100"/>
          </a:p>
        </p:txBody>
      </p:sp>
      <p:sp>
        <p:nvSpPr>
          <p:cNvPr id="906" name="Google Shape;906;p122"/>
          <p:cNvSpPr txBox="1"/>
          <p:nvPr/>
        </p:nvSpPr>
        <p:spPr>
          <a:xfrm>
            <a:off x="3825684" y="1985340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Eliminar</a:t>
            </a:r>
            <a:endParaRPr sz="2100" b="1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sp>
        <p:nvSpPr>
          <p:cNvPr id="907" name="Google Shape;907;p122"/>
          <p:cNvSpPr txBox="1"/>
          <p:nvPr/>
        </p:nvSpPr>
        <p:spPr>
          <a:xfrm>
            <a:off x="3939984" y="1992680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¡Eliminar!</a:t>
            </a:r>
            <a:endParaRPr sz="525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pic>
        <p:nvPicPr>
          <p:cNvPr id="908" name="Google Shape;908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2748" y="2911063"/>
            <a:ext cx="2299238" cy="261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23"/>
          <p:cNvSpPr txBox="1"/>
          <p:nvPr/>
        </p:nvSpPr>
        <p:spPr>
          <a:xfrm>
            <a:off x="70439" y="1208294"/>
            <a:ext cx="3751730" cy="643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Sobreproceso</a:t>
            </a:r>
            <a:endParaRPr sz="32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914" name="Google Shape;914;p123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915" name="Google Shape;915;p123"/>
          <p:cNvSpPr txBox="1">
            <a:spLocks noGrp="1"/>
          </p:cNvSpPr>
          <p:nvPr>
            <p:ph type="body" idx="1"/>
          </p:nvPr>
        </p:nvSpPr>
        <p:spPr>
          <a:xfrm>
            <a:off x="80690" y="3103916"/>
            <a:ext cx="6574944" cy="272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/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Procedimientos inadecuados de producción</a:t>
            </a:r>
            <a:endParaRPr sz="165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Mala organización del puesto de trabajo (ergonomía).</a:t>
            </a:r>
            <a:endParaRPr sz="165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Materia prima o herramientas inadecuadas.</a:t>
            </a:r>
            <a:endParaRPr sz="165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Falta de capacitación del personal.</a:t>
            </a:r>
            <a:endParaRPr sz="1650"/>
          </a:p>
        </p:txBody>
      </p:sp>
      <p:sp>
        <p:nvSpPr>
          <p:cNvPr id="916" name="Google Shape;916;p123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32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917" name="Google Shape;917;p123"/>
          <p:cNvSpPr txBox="1"/>
          <p:nvPr/>
        </p:nvSpPr>
        <p:spPr>
          <a:xfrm>
            <a:off x="23534" y="2711502"/>
            <a:ext cx="8972547" cy="35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Retrabajado de partes debido a procesos o equipos inadecuados</a:t>
            </a:r>
            <a:endParaRPr sz="2100"/>
          </a:p>
        </p:txBody>
      </p:sp>
      <p:sp>
        <p:nvSpPr>
          <p:cNvPr id="918" name="Google Shape;918;p123"/>
          <p:cNvSpPr txBox="1"/>
          <p:nvPr/>
        </p:nvSpPr>
        <p:spPr>
          <a:xfrm>
            <a:off x="3825684" y="2240835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Eliminar</a:t>
            </a:r>
            <a:endParaRPr sz="2100" b="1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sp>
        <p:nvSpPr>
          <p:cNvPr id="919" name="Google Shape;919;p123"/>
          <p:cNvSpPr txBox="1"/>
          <p:nvPr/>
        </p:nvSpPr>
        <p:spPr>
          <a:xfrm>
            <a:off x="3818962" y="2248176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¡Eliminar!</a:t>
            </a:r>
            <a:endParaRPr sz="525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pic>
        <p:nvPicPr>
          <p:cNvPr id="920" name="Google Shape;920;p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57389" y="3136106"/>
            <a:ext cx="3170271" cy="23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24"/>
          <p:cNvSpPr txBox="1"/>
          <p:nvPr/>
        </p:nvSpPr>
        <p:spPr>
          <a:xfrm>
            <a:off x="26895" y="1050131"/>
            <a:ext cx="3751730" cy="643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Transporte</a:t>
            </a:r>
            <a:endParaRPr sz="32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926" name="Google Shape;926;p124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927" name="Google Shape;927;p124"/>
          <p:cNvSpPr txBox="1">
            <a:spLocks noGrp="1"/>
          </p:cNvSpPr>
          <p:nvPr>
            <p:ph type="body" idx="1"/>
          </p:nvPr>
        </p:nvSpPr>
        <p:spPr>
          <a:xfrm>
            <a:off x="80690" y="2902212"/>
            <a:ext cx="5776923" cy="256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/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Causa costos de transporte y manejo adicional.</a:t>
            </a:r>
            <a:endParaRPr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Riesgo de daño de partes transportadas.</a:t>
            </a:r>
            <a:endParaRPr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Necesita espacio para las vías de circulación.</a:t>
            </a:r>
            <a:endParaRPr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Causa gastos adicionales de administración.</a:t>
            </a:r>
            <a:endParaRPr/>
          </a:p>
        </p:txBody>
      </p:sp>
      <p:sp>
        <p:nvSpPr>
          <p:cNvPr id="928" name="Google Shape;928;p124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33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929" name="Google Shape;929;p124"/>
          <p:cNvSpPr txBox="1"/>
          <p:nvPr/>
        </p:nvSpPr>
        <p:spPr>
          <a:xfrm>
            <a:off x="23534" y="2509796"/>
            <a:ext cx="8972547" cy="35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Movimientos de material de producción</a:t>
            </a:r>
            <a:endParaRPr sz="2100"/>
          </a:p>
        </p:txBody>
      </p:sp>
      <p:sp>
        <p:nvSpPr>
          <p:cNvPr id="930" name="Google Shape;930;p124"/>
          <p:cNvSpPr txBox="1"/>
          <p:nvPr/>
        </p:nvSpPr>
        <p:spPr>
          <a:xfrm>
            <a:off x="3825684" y="2039130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Eliminar</a:t>
            </a:r>
            <a:endParaRPr sz="2100" b="1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sp>
        <p:nvSpPr>
          <p:cNvPr id="931" name="Google Shape;931;p124"/>
          <p:cNvSpPr txBox="1"/>
          <p:nvPr/>
        </p:nvSpPr>
        <p:spPr>
          <a:xfrm>
            <a:off x="3805517" y="2046470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Oculto – ¡Reducir!</a:t>
            </a:r>
            <a:endParaRPr sz="525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pic>
        <p:nvPicPr>
          <p:cNvPr id="932" name="Google Shape;932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8384" y="3034278"/>
            <a:ext cx="3190856" cy="2498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25"/>
          <p:cNvSpPr txBox="1"/>
          <p:nvPr/>
        </p:nvSpPr>
        <p:spPr>
          <a:xfrm>
            <a:off x="26895" y="856541"/>
            <a:ext cx="3751730" cy="643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Movimiento</a:t>
            </a:r>
            <a:endParaRPr sz="32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938" name="Google Shape;938;p125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939" name="Google Shape;939;p125"/>
          <p:cNvSpPr txBox="1">
            <a:spLocks noGrp="1"/>
          </p:cNvSpPr>
          <p:nvPr>
            <p:ph type="body" idx="1"/>
          </p:nvPr>
        </p:nvSpPr>
        <p:spPr>
          <a:xfrm>
            <a:off x="80689" y="2707229"/>
            <a:ext cx="4868353" cy="24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/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Movimientos innecesarios causan pérdidas de tiempo.</a:t>
            </a:r>
            <a:endParaRPr sz="165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Recarga física y descenso de desempeño.</a:t>
            </a:r>
            <a:endParaRPr sz="165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Inadecuada distribución de planta (layout)</a:t>
            </a:r>
            <a:endParaRPr sz="165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80% de los movimientos de un trabajador son desperdicios.</a:t>
            </a:r>
            <a:endParaRPr sz="1650"/>
          </a:p>
        </p:txBody>
      </p:sp>
      <p:sp>
        <p:nvSpPr>
          <p:cNvPr id="940" name="Google Shape;940;p125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34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941" name="Google Shape;941;p125"/>
          <p:cNvSpPr txBox="1"/>
          <p:nvPr/>
        </p:nvSpPr>
        <p:spPr>
          <a:xfrm>
            <a:off x="23534" y="2322787"/>
            <a:ext cx="8972547" cy="35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Movimientos de personal y materiales no de producción.</a:t>
            </a:r>
            <a:endParaRPr sz="2100"/>
          </a:p>
        </p:txBody>
      </p:sp>
      <p:sp>
        <p:nvSpPr>
          <p:cNvPr id="942" name="Google Shape;942;p125"/>
          <p:cNvSpPr txBox="1"/>
          <p:nvPr/>
        </p:nvSpPr>
        <p:spPr>
          <a:xfrm>
            <a:off x="3825684" y="1844147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Eliminar</a:t>
            </a:r>
            <a:endParaRPr sz="2100" b="1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sp>
        <p:nvSpPr>
          <p:cNvPr id="943" name="Google Shape;943;p125"/>
          <p:cNvSpPr txBox="1"/>
          <p:nvPr/>
        </p:nvSpPr>
        <p:spPr>
          <a:xfrm>
            <a:off x="3805517" y="1851487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Oculto – ¡Reducir!</a:t>
            </a:r>
            <a:endParaRPr sz="525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pic>
        <p:nvPicPr>
          <p:cNvPr id="944" name="Google Shape;944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9042" y="2981620"/>
            <a:ext cx="4008555" cy="2387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26"/>
          <p:cNvSpPr txBox="1"/>
          <p:nvPr/>
        </p:nvSpPr>
        <p:spPr>
          <a:xfrm>
            <a:off x="277266" y="959524"/>
            <a:ext cx="3751730" cy="643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 err="1">
                <a:solidFill>
                  <a:srgbClr val="434343"/>
                </a:solidFill>
              </a:rPr>
              <a:t>Tiempo</a:t>
            </a:r>
            <a:r>
              <a:rPr lang="en-US" sz="3200" b="1" dirty="0">
                <a:solidFill>
                  <a:srgbClr val="434343"/>
                </a:solidFill>
              </a:rPr>
              <a:t> de </a:t>
            </a:r>
            <a:r>
              <a:rPr lang="en-US" sz="3200" b="1" dirty="0" err="1">
                <a:solidFill>
                  <a:srgbClr val="434343"/>
                </a:solidFill>
              </a:rPr>
              <a:t>Espera</a:t>
            </a:r>
            <a:endParaRPr sz="32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950" name="Google Shape;950;p126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951" name="Google Shape;951;p126"/>
          <p:cNvSpPr txBox="1">
            <a:spLocks noGrp="1"/>
          </p:cNvSpPr>
          <p:nvPr>
            <p:ph type="body" idx="1"/>
          </p:nvPr>
        </p:nvSpPr>
        <p:spPr>
          <a:xfrm>
            <a:off x="80690" y="2855147"/>
            <a:ext cx="6348891" cy="240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/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 dirty="0"/>
              <a:t>Falta de material o </a:t>
            </a:r>
            <a:r>
              <a:rPr lang="en-US" sz="1650" b="1" dirty="0" err="1"/>
              <a:t>herramienta</a:t>
            </a:r>
            <a:r>
              <a:rPr lang="en-US" sz="1650" b="1" dirty="0"/>
              <a:t> (DE).</a:t>
            </a:r>
            <a:endParaRPr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 dirty="0" err="1"/>
              <a:t>Organización</a:t>
            </a:r>
            <a:r>
              <a:rPr lang="en-US" sz="1650" b="1" dirty="0"/>
              <a:t> </a:t>
            </a:r>
            <a:r>
              <a:rPr lang="en-US" sz="1650" b="1" dirty="0" err="1"/>
              <a:t>insuficiente</a:t>
            </a:r>
            <a:r>
              <a:rPr lang="en-US" sz="1650" b="1" dirty="0"/>
              <a:t> (DE).</a:t>
            </a:r>
            <a:endParaRPr dirty="0"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 dirty="0" err="1"/>
              <a:t>Línea</a:t>
            </a:r>
            <a:r>
              <a:rPr lang="en-US" sz="1650" b="1" dirty="0"/>
              <a:t> de </a:t>
            </a:r>
            <a:r>
              <a:rPr lang="en-US" sz="1650" b="1" dirty="0" err="1"/>
              <a:t>producción</a:t>
            </a:r>
            <a:r>
              <a:rPr lang="en-US" sz="1650" b="1" dirty="0"/>
              <a:t> mal </a:t>
            </a:r>
            <a:r>
              <a:rPr lang="en-US" sz="1650" b="1" dirty="0" err="1"/>
              <a:t>balanceada</a:t>
            </a:r>
            <a:r>
              <a:rPr lang="en-US" sz="1650" b="1" dirty="0"/>
              <a:t> (DE)</a:t>
            </a:r>
            <a:endParaRPr dirty="0"/>
          </a:p>
        </p:txBody>
      </p:sp>
      <p:sp>
        <p:nvSpPr>
          <p:cNvPr id="952" name="Google Shape;952;p126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35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953" name="Google Shape;953;p126"/>
          <p:cNvSpPr txBox="1"/>
          <p:nvPr/>
        </p:nvSpPr>
        <p:spPr>
          <a:xfrm>
            <a:off x="23534" y="2462732"/>
            <a:ext cx="8972547" cy="35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434343"/>
              </a:buClr>
              <a:buSzPts val="5600"/>
            </a:pPr>
            <a:r>
              <a:rPr lang="en-US" sz="2100" b="1" dirty="0" err="1">
                <a:solidFill>
                  <a:srgbClr val="434343"/>
                </a:solidFill>
              </a:rPr>
              <a:t>Cada</a:t>
            </a:r>
            <a:r>
              <a:rPr lang="en-US" sz="2100" b="1" dirty="0">
                <a:solidFill>
                  <a:srgbClr val="434343"/>
                </a:solidFill>
              </a:rPr>
              <a:t> </a:t>
            </a:r>
            <a:r>
              <a:rPr lang="en-US" sz="2100" b="1" dirty="0" err="1">
                <a:solidFill>
                  <a:srgbClr val="434343"/>
                </a:solidFill>
              </a:rPr>
              <a:t>retraso</a:t>
            </a:r>
            <a:r>
              <a:rPr lang="en-US" sz="2100" b="1" dirty="0">
                <a:solidFill>
                  <a:srgbClr val="434343"/>
                </a:solidFill>
              </a:rPr>
              <a:t> del </a:t>
            </a:r>
            <a:r>
              <a:rPr lang="en-US" sz="2100" b="1" dirty="0" err="1">
                <a:solidFill>
                  <a:srgbClr val="434343"/>
                </a:solidFill>
              </a:rPr>
              <a:t>flujo</a:t>
            </a:r>
            <a:r>
              <a:rPr lang="en-US" sz="2100" b="1" dirty="0">
                <a:solidFill>
                  <a:srgbClr val="434343"/>
                </a:solidFill>
              </a:rPr>
              <a:t> del </a:t>
            </a:r>
            <a:r>
              <a:rPr lang="en-US" sz="2100" b="1" dirty="0" err="1">
                <a:solidFill>
                  <a:srgbClr val="434343"/>
                </a:solidFill>
              </a:rPr>
              <a:t>producto</a:t>
            </a:r>
            <a:r>
              <a:rPr lang="en-US" sz="2100" b="1" dirty="0">
                <a:solidFill>
                  <a:srgbClr val="434343"/>
                </a:solidFill>
              </a:rPr>
              <a:t> y/o </a:t>
            </a:r>
            <a:r>
              <a:rPr lang="en-US" sz="2100" b="1" dirty="0" err="1">
                <a:solidFill>
                  <a:srgbClr val="434343"/>
                </a:solidFill>
              </a:rPr>
              <a:t>inactividad</a:t>
            </a:r>
            <a:r>
              <a:rPr lang="en-US" sz="2100" b="1" dirty="0">
                <a:solidFill>
                  <a:srgbClr val="434343"/>
                </a:solidFill>
              </a:rPr>
              <a:t> del </a:t>
            </a:r>
            <a:r>
              <a:rPr lang="en-US" sz="2100" b="1" dirty="0" err="1">
                <a:solidFill>
                  <a:srgbClr val="434343"/>
                </a:solidFill>
              </a:rPr>
              <a:t>trabajador</a:t>
            </a:r>
            <a:r>
              <a:rPr lang="en-US" sz="2100" b="1" dirty="0">
                <a:solidFill>
                  <a:srgbClr val="434343"/>
                </a:solidFill>
              </a:rPr>
              <a:t>.</a:t>
            </a:r>
            <a:endParaRPr sz="2100" dirty="0"/>
          </a:p>
        </p:txBody>
      </p:sp>
      <p:sp>
        <p:nvSpPr>
          <p:cNvPr id="954" name="Google Shape;954;p126"/>
          <p:cNvSpPr txBox="1"/>
          <p:nvPr/>
        </p:nvSpPr>
        <p:spPr>
          <a:xfrm>
            <a:off x="3825684" y="1992066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Eliminar</a:t>
            </a:r>
            <a:endParaRPr sz="2100" b="1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sp>
        <p:nvSpPr>
          <p:cNvPr id="955" name="Google Shape;955;p126"/>
          <p:cNvSpPr txBox="1"/>
          <p:nvPr/>
        </p:nvSpPr>
        <p:spPr>
          <a:xfrm>
            <a:off x="3805517" y="1999406"/>
            <a:ext cx="5318316" cy="5244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¡Eliminar!</a:t>
            </a:r>
            <a:endParaRPr sz="525"/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pic>
        <p:nvPicPr>
          <p:cNvPr id="956" name="Google Shape;956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8412" y="2855147"/>
            <a:ext cx="2934825" cy="2728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27"/>
          <p:cNvSpPr txBox="1"/>
          <p:nvPr/>
        </p:nvSpPr>
        <p:spPr>
          <a:xfrm>
            <a:off x="26895" y="951199"/>
            <a:ext cx="4975410" cy="643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>
                <a:solidFill>
                  <a:srgbClr val="434343"/>
                </a:solidFill>
              </a:rPr>
              <a:t>No </a:t>
            </a:r>
            <a:r>
              <a:rPr lang="en-US" sz="3200" b="1" dirty="0" err="1">
                <a:solidFill>
                  <a:srgbClr val="434343"/>
                </a:solidFill>
              </a:rPr>
              <a:t>uso</a:t>
            </a:r>
            <a:r>
              <a:rPr lang="en-US" sz="3200" b="1" dirty="0">
                <a:solidFill>
                  <a:srgbClr val="434343"/>
                </a:solidFill>
              </a:rPr>
              <a:t> del </a:t>
            </a:r>
            <a:r>
              <a:rPr lang="en-US" sz="3200" b="1" dirty="0" err="1">
                <a:solidFill>
                  <a:srgbClr val="434343"/>
                </a:solidFill>
              </a:rPr>
              <a:t>conocimiento</a:t>
            </a:r>
            <a:r>
              <a:rPr lang="en-US" sz="3200" b="1" dirty="0">
                <a:solidFill>
                  <a:srgbClr val="434343"/>
                </a:solidFill>
              </a:rPr>
              <a:t> </a:t>
            </a:r>
            <a:r>
              <a:rPr lang="en-US" sz="3200" b="1" dirty="0" err="1">
                <a:solidFill>
                  <a:srgbClr val="434343"/>
                </a:solidFill>
              </a:rPr>
              <a:t>Experto</a:t>
            </a:r>
            <a:endParaRPr sz="32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962" name="Google Shape;962;p127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963" name="Google Shape;963;p127"/>
          <p:cNvSpPr txBox="1">
            <a:spLocks noGrp="1"/>
          </p:cNvSpPr>
          <p:nvPr>
            <p:ph type="body" idx="1"/>
          </p:nvPr>
        </p:nvSpPr>
        <p:spPr>
          <a:xfrm>
            <a:off x="80690" y="2868593"/>
            <a:ext cx="5217452" cy="272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/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La experiencia no se transmite. </a:t>
            </a:r>
            <a:endParaRPr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No se toma en cuenta el parecer del trabajador en la toma de decisiones.</a:t>
            </a:r>
            <a:endParaRPr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Insatisfacción y desmotivación.</a:t>
            </a:r>
            <a:endParaRPr/>
          </a:p>
        </p:txBody>
      </p:sp>
      <p:sp>
        <p:nvSpPr>
          <p:cNvPr id="964" name="Google Shape;964;p127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36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965" name="Google Shape;965;p127"/>
          <p:cNvSpPr txBox="1"/>
          <p:nvPr/>
        </p:nvSpPr>
        <p:spPr>
          <a:xfrm>
            <a:off x="5109881" y="1976475"/>
            <a:ext cx="3953435" cy="7028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Eliminar</a:t>
            </a:r>
            <a:endParaRPr sz="2100" b="1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BA098-A992-3879-B313-D4EC8EB06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438" y="2844160"/>
            <a:ext cx="4250392" cy="241695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28"/>
          <p:cNvSpPr txBox="1"/>
          <p:nvPr/>
        </p:nvSpPr>
        <p:spPr>
          <a:xfrm>
            <a:off x="26895" y="884926"/>
            <a:ext cx="4975410" cy="6436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>
                <a:solidFill>
                  <a:srgbClr val="434343"/>
                </a:solidFill>
              </a:rPr>
              <a:t>No </a:t>
            </a:r>
            <a:r>
              <a:rPr lang="en-US" sz="3200" b="1" dirty="0" err="1">
                <a:solidFill>
                  <a:srgbClr val="434343"/>
                </a:solidFill>
              </a:rPr>
              <a:t>cumplimiento</a:t>
            </a:r>
            <a:r>
              <a:rPr lang="en-US" sz="3200" b="1" dirty="0">
                <a:solidFill>
                  <a:srgbClr val="434343"/>
                </a:solidFill>
              </a:rPr>
              <a:t> del </a:t>
            </a:r>
            <a:r>
              <a:rPr lang="en-US" sz="3200" b="1" dirty="0" err="1">
                <a:solidFill>
                  <a:srgbClr val="434343"/>
                </a:solidFill>
              </a:rPr>
              <a:t>desempeño</a:t>
            </a:r>
            <a:r>
              <a:rPr lang="en-US" sz="3200" b="1" dirty="0">
                <a:solidFill>
                  <a:srgbClr val="434343"/>
                </a:solidFill>
              </a:rPr>
              <a:t>  </a:t>
            </a:r>
            <a:r>
              <a:rPr lang="en-US" sz="3200" b="1" dirty="0" err="1">
                <a:solidFill>
                  <a:srgbClr val="434343"/>
                </a:solidFill>
              </a:rPr>
              <a:t>estándar</a:t>
            </a:r>
            <a:endParaRPr sz="3200" b="1" dirty="0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 dirty="0">
              <a:solidFill>
                <a:srgbClr val="434343"/>
              </a:solidFill>
            </a:endParaRPr>
          </a:p>
        </p:txBody>
      </p:sp>
      <p:sp>
        <p:nvSpPr>
          <p:cNvPr id="972" name="Google Shape;972;p128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973" name="Google Shape;973;p128"/>
          <p:cNvSpPr txBox="1">
            <a:spLocks noGrp="1"/>
          </p:cNvSpPr>
          <p:nvPr>
            <p:ph type="body" idx="1"/>
          </p:nvPr>
        </p:nvSpPr>
        <p:spPr>
          <a:xfrm>
            <a:off x="80690" y="2834975"/>
            <a:ext cx="5029191" cy="272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rmAutofit/>
          </a:bodyPr>
          <a:lstStyle/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Disminuye la eficiencia del desempeño.</a:t>
            </a:r>
            <a:endParaRPr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La calidad depende de la predisposición del trabajador.</a:t>
            </a:r>
            <a:endParaRPr/>
          </a:p>
          <a:p>
            <a:pPr marL="461963" indent="-385763">
              <a:lnSpc>
                <a:spcPct val="150000"/>
              </a:lnSpc>
              <a:buClr>
                <a:srgbClr val="000000"/>
              </a:buClr>
              <a:buSzPts val="2000"/>
            </a:pPr>
            <a:r>
              <a:rPr lang="en-US" sz="1650" b="1"/>
              <a:t>Dificultad el balance de líneas.</a:t>
            </a:r>
            <a:endParaRPr/>
          </a:p>
        </p:txBody>
      </p:sp>
      <p:sp>
        <p:nvSpPr>
          <p:cNvPr id="974" name="Google Shape;974;p128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37</a:t>
            </a:fld>
            <a:endParaRPr sz="1500" b="1">
              <a:solidFill>
                <a:schemeClr val="lt1"/>
              </a:solidFill>
            </a:endParaRPr>
          </a:p>
        </p:txBody>
      </p:sp>
      <p:sp>
        <p:nvSpPr>
          <p:cNvPr id="975" name="Google Shape;975;p128"/>
          <p:cNvSpPr txBox="1"/>
          <p:nvPr/>
        </p:nvSpPr>
        <p:spPr>
          <a:xfrm>
            <a:off x="5109881" y="1942857"/>
            <a:ext cx="3953435" cy="7028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5600"/>
            </a:pPr>
            <a:r>
              <a:rPr lang="en-US" sz="2100" b="1">
                <a:solidFill>
                  <a:srgbClr val="434343"/>
                </a:solidFill>
              </a:rPr>
              <a:t>Desperdicio Evidente – Eliminar</a:t>
            </a:r>
            <a:endParaRPr sz="2100" b="1">
              <a:solidFill>
                <a:srgbClr val="434343"/>
              </a:solidFill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6400"/>
            </a:pPr>
            <a:endParaRPr sz="2400" b="1">
              <a:solidFill>
                <a:srgbClr val="434343"/>
              </a:solidFill>
            </a:endParaRPr>
          </a:p>
        </p:txBody>
      </p:sp>
      <p:pic>
        <p:nvPicPr>
          <p:cNvPr id="976" name="Google Shape;976;p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5826" y="2960825"/>
            <a:ext cx="2788584" cy="2568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>
            <a:spLocks noGrp="1"/>
          </p:cNvSpPr>
          <p:nvPr>
            <p:ph type="title"/>
          </p:nvPr>
        </p:nvSpPr>
        <p:spPr>
          <a:xfrm>
            <a:off x="311700" y="828860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Lean- Características</a:t>
            </a: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5880"/>
              <a:buFont typeface="Arial"/>
              <a:buNone/>
            </a:pP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9"/>
          <p:cNvSpPr txBox="1">
            <a:spLocks noGrp="1"/>
          </p:cNvSpPr>
          <p:nvPr>
            <p:ph type="body" idx="1"/>
          </p:nvPr>
        </p:nvSpPr>
        <p:spPr>
          <a:xfrm>
            <a:off x="311550" y="27747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Procesos</a:t>
            </a: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2000" b="1" dirty="0">
                <a:solidFill>
                  <a:srgbClr val="000000"/>
                </a:solidFill>
              </a:rPr>
              <a:t>confiable</a:t>
            </a: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Flujo</a:t>
            </a: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materiales.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Ritmo: </a:t>
            </a: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Takt time.</a:t>
            </a:r>
            <a:endParaRPr sz="20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Tirar, jalar, </a:t>
            </a: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 Pull</a:t>
            </a: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Producción </a:t>
            </a: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Nivelada.</a:t>
            </a:r>
            <a:endParaRPr sz="20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406" y="2774758"/>
            <a:ext cx="4415753" cy="28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8928" y="3849624"/>
            <a:ext cx="3888145" cy="1771586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13"/>
          <p:cNvSpPr txBox="1"/>
          <p:nvPr/>
        </p:nvSpPr>
        <p:spPr>
          <a:xfrm>
            <a:off x="1062319" y="1303803"/>
            <a:ext cx="7288306" cy="4956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ts val="6400"/>
            </a:pPr>
            <a:r>
              <a:rPr lang="en-US" sz="3200" b="1" dirty="0">
                <a:solidFill>
                  <a:srgbClr val="434343"/>
                </a:solidFill>
              </a:rPr>
              <a:t>Cultura de </a:t>
            </a:r>
            <a:r>
              <a:rPr lang="en-US" sz="3200" b="1" dirty="0" err="1">
                <a:solidFill>
                  <a:srgbClr val="434343"/>
                </a:solidFill>
              </a:rPr>
              <a:t>respeto</a:t>
            </a:r>
            <a:r>
              <a:rPr lang="en-US" sz="3200" b="1" dirty="0">
                <a:solidFill>
                  <a:srgbClr val="434343"/>
                </a:solidFill>
              </a:rPr>
              <a:t> </a:t>
            </a:r>
            <a:r>
              <a:rPr lang="en-US" sz="3200" b="1" dirty="0" err="1">
                <a:solidFill>
                  <a:srgbClr val="434343"/>
                </a:solidFill>
              </a:rPr>
              <a:t>por</a:t>
            </a:r>
            <a:r>
              <a:rPr lang="en-US" sz="3200" b="1" dirty="0">
                <a:solidFill>
                  <a:srgbClr val="434343"/>
                </a:solidFill>
              </a:rPr>
              <a:t> la </a:t>
            </a:r>
            <a:r>
              <a:rPr lang="en-US" sz="3200" b="1" dirty="0" err="1">
                <a:solidFill>
                  <a:srgbClr val="434343"/>
                </a:solidFill>
              </a:rPr>
              <a:t>gente</a:t>
            </a:r>
            <a:endParaRPr sz="3200" b="1" dirty="0">
              <a:solidFill>
                <a:srgbClr val="434343"/>
              </a:solidFill>
            </a:endParaRPr>
          </a:p>
        </p:txBody>
      </p:sp>
      <p:sp>
        <p:nvSpPr>
          <p:cNvPr id="815" name="Google Shape;815;p113"/>
          <p:cNvSpPr txBox="1"/>
          <p:nvPr/>
        </p:nvSpPr>
        <p:spPr>
          <a:xfrm>
            <a:off x="0" y="5621210"/>
            <a:ext cx="6655634" cy="38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>
              <a:buClr>
                <a:schemeClr val="lt1"/>
              </a:buClr>
              <a:buSzPts val="4000"/>
            </a:pPr>
            <a:r>
              <a:rPr lang="en-US" sz="1500" b="1">
                <a:solidFill>
                  <a:schemeClr val="lt1"/>
                </a:solidFill>
              </a:rPr>
              <a:t>Ing. Fernando Svrsek                                                                                   2021</a:t>
            </a:r>
            <a:endParaRPr sz="525"/>
          </a:p>
        </p:txBody>
      </p:sp>
      <p:sp>
        <p:nvSpPr>
          <p:cNvPr id="816" name="Google Shape;816;p113"/>
          <p:cNvSpPr txBox="1">
            <a:spLocks noGrp="1"/>
          </p:cNvSpPr>
          <p:nvPr>
            <p:ph type="body" idx="1"/>
          </p:nvPr>
        </p:nvSpPr>
        <p:spPr>
          <a:xfrm>
            <a:off x="311944" y="2884893"/>
            <a:ext cx="5707856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 indent="-266700" algn="just">
              <a:lnSpc>
                <a:spcPct val="150000"/>
              </a:lnSpc>
              <a:buClr>
                <a:srgbClr val="000000"/>
              </a:buClr>
              <a:buSzPts val="1905"/>
              <a:buFont typeface="Arial"/>
              <a:buChar char="●"/>
            </a:pPr>
            <a:r>
              <a:rPr lang="en-US" sz="1650" b="1"/>
              <a:t>Valorar las opiniones de las personas en todos los niveles de la organización.</a:t>
            </a:r>
            <a:endParaRPr sz="1650" b="1"/>
          </a:p>
          <a:p>
            <a:pPr marL="342900" indent="-266700" algn="just">
              <a:lnSpc>
                <a:spcPct val="150000"/>
              </a:lnSpc>
              <a:buClr>
                <a:srgbClr val="000000"/>
              </a:buClr>
              <a:buSzPts val="1905"/>
              <a:buFont typeface="Arial"/>
              <a:buChar char="●"/>
            </a:pPr>
            <a:r>
              <a:rPr lang="en-US" sz="1650" b="1"/>
              <a:t>Darle participación a la gente en la mejora continua de los procesos.</a:t>
            </a:r>
            <a:endParaRPr sz="1650" b="1"/>
          </a:p>
          <a:p>
            <a:pPr marL="342900" indent="-266700" algn="just">
              <a:lnSpc>
                <a:spcPct val="150000"/>
              </a:lnSpc>
              <a:buClr>
                <a:srgbClr val="000000"/>
              </a:buClr>
              <a:buSzPts val="1905"/>
              <a:buFont typeface="Arial"/>
              <a:buChar char="●"/>
            </a:pPr>
            <a:r>
              <a:rPr lang="en-US" sz="1650" b="1"/>
              <a:t>Proveer un entorno de trabajo seguro y estable.</a:t>
            </a:r>
            <a:endParaRPr sz="1650" b="1"/>
          </a:p>
          <a:p>
            <a:pPr marL="342900" indent="-266700" algn="just">
              <a:lnSpc>
                <a:spcPct val="150000"/>
              </a:lnSpc>
              <a:buClr>
                <a:srgbClr val="000000"/>
              </a:buClr>
              <a:buSzPts val="1905"/>
              <a:buFont typeface="Arial"/>
              <a:buChar char="●"/>
            </a:pPr>
            <a:r>
              <a:rPr lang="en-US" sz="1650" b="1"/>
              <a:t>Generar un ambiente de trabajo de alta moral.</a:t>
            </a:r>
            <a:endParaRPr sz="1650" b="1"/>
          </a:p>
          <a:p>
            <a:pPr marL="342900" indent="-266700" algn="just">
              <a:lnSpc>
                <a:spcPct val="150000"/>
              </a:lnSpc>
              <a:buClr>
                <a:srgbClr val="000000"/>
              </a:buClr>
              <a:buSzPts val="1905"/>
              <a:buFont typeface="Arial"/>
              <a:buChar char="●"/>
            </a:pPr>
            <a:r>
              <a:rPr lang="en-US" sz="1650" b="1"/>
              <a:t>Guiar con el ejemplo.</a:t>
            </a:r>
            <a:endParaRPr sz="1650" b="1"/>
          </a:p>
          <a:p>
            <a:pPr marL="342900" indent="-266700" algn="just">
              <a:lnSpc>
                <a:spcPct val="150000"/>
              </a:lnSpc>
              <a:buClr>
                <a:srgbClr val="000000"/>
              </a:buClr>
              <a:buSzPts val="1905"/>
              <a:buFont typeface="Arial"/>
              <a:buChar char="●"/>
            </a:pPr>
            <a:r>
              <a:rPr lang="en-US" sz="1650" b="1"/>
              <a:t>Apoyar la gestión del cambio con líderes positivos.</a:t>
            </a:r>
            <a:endParaRPr sz="1650" b="1">
              <a:solidFill>
                <a:srgbClr val="548135"/>
              </a:solidFill>
            </a:endParaRPr>
          </a:p>
        </p:txBody>
      </p:sp>
      <p:sp>
        <p:nvSpPr>
          <p:cNvPr id="817" name="Google Shape;817;p113"/>
          <p:cNvSpPr txBox="1">
            <a:spLocks noGrp="1"/>
          </p:cNvSpPr>
          <p:nvPr>
            <p:ph type="sldNum" idx="12"/>
          </p:nvPr>
        </p:nvSpPr>
        <p:spPr>
          <a:xfrm>
            <a:off x="7074420" y="565967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>
              <a:spcAft>
                <a:spcPts val="450"/>
              </a:spcAft>
              <a:buClr>
                <a:schemeClr val="lt1"/>
              </a:buClr>
              <a:buSzPts val="4000"/>
            </a:pPr>
            <a:fld id="{00000000-1234-1234-1234-123412341234}" type="slidenum">
              <a:rPr lang="en-US" sz="1500" b="1">
                <a:solidFill>
                  <a:schemeClr val="lt1"/>
                </a:solidFill>
              </a:rPr>
              <a:pPr>
                <a:spcAft>
                  <a:spcPts val="450"/>
                </a:spcAft>
                <a:buClr>
                  <a:schemeClr val="lt1"/>
                </a:buClr>
                <a:buSzPts val="4000"/>
              </a:pPr>
              <a:t>39</a:t>
            </a:fld>
            <a:endParaRPr sz="15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title"/>
          </p:nvPr>
        </p:nvSpPr>
        <p:spPr>
          <a:xfrm>
            <a:off x="311700" y="632918"/>
            <a:ext cx="5991129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Organización Flexible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311700" y="1970314"/>
            <a:ext cx="8520600" cy="366913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8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Darwin dijo: “Las especies que sobreviven no son las más fuertes, ni las más rápidas, ni las más inteligentes, sino aquellas que se adaptan mejor al cambio”.</a:t>
            </a:r>
            <a:endParaRPr sz="28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8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7"/>
          <p:cNvSpPr/>
          <p:nvPr/>
        </p:nvSpPr>
        <p:spPr>
          <a:xfrm>
            <a:off x="-23600" y="845450"/>
            <a:ext cx="9167700" cy="507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413" name="Google Shape;413;p27"/>
          <p:cNvSpPr txBox="1">
            <a:spLocks noGrp="1"/>
          </p:cNvSpPr>
          <p:nvPr>
            <p:ph type="title"/>
          </p:nvPr>
        </p:nvSpPr>
        <p:spPr>
          <a:xfrm>
            <a:off x="311700" y="761999"/>
            <a:ext cx="8520600" cy="5415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ct val="111111"/>
            </a:pPr>
            <a:r>
              <a:rPr lang="es" sz="3200" b="1" dirty="0">
                <a:solidFill>
                  <a:srgbClr val="434343"/>
                </a:solidFill>
                <a:latin typeface="+mj-lt"/>
                <a:ea typeface="IBM Plex Sans"/>
                <a:cs typeface="IBM Plex Sans"/>
                <a:sym typeface="IBM Plex Sans"/>
              </a:rPr>
              <a:t>Manejo del error en Organización Tradicional</a:t>
            </a:r>
            <a:endParaRPr sz="3200" dirty="0">
              <a:latin typeface="+mj-lt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14" name="Google Shape;414;p27"/>
          <p:cNvSpPr txBox="1">
            <a:spLocks noGrp="1"/>
          </p:cNvSpPr>
          <p:nvPr>
            <p:ph type="body" idx="1"/>
          </p:nvPr>
        </p:nvSpPr>
        <p:spPr>
          <a:xfrm>
            <a:off x="311700" y="2850950"/>
            <a:ext cx="4816200" cy="2454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>
              <a:lnSpc>
                <a:spcPct val="150000"/>
              </a:lnSpc>
              <a:buClr>
                <a:srgbClr val="434343"/>
              </a:buClr>
              <a:buSzPct val="108108"/>
              <a:buFont typeface="IBM Plex Sans"/>
              <a:buChar char="●"/>
            </a:pPr>
            <a:r>
              <a:rPr lang="es" b="1">
                <a:solidFill>
                  <a:srgbClr val="434343"/>
                </a:solidFill>
                <a:latin typeface="IBM Plex Sans"/>
                <a:ea typeface="IBM Plex Sans"/>
                <a:cs typeface="IBM Plex Sans"/>
                <a:sym typeface="IBM Plex Sans"/>
              </a:rPr>
              <a:t>Se identifica a quien lo cometió.</a:t>
            </a:r>
            <a:endParaRPr b="1">
              <a:solidFill>
                <a:srgbClr val="434343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50000"/>
              </a:lnSpc>
              <a:buClr>
                <a:srgbClr val="434343"/>
              </a:buClr>
              <a:buSzPct val="108108"/>
              <a:buFont typeface="IBM Plex Sans"/>
              <a:buChar char="●"/>
            </a:pPr>
            <a:r>
              <a:rPr lang="es" b="1">
                <a:solidFill>
                  <a:srgbClr val="434343"/>
                </a:solidFill>
                <a:latin typeface="IBM Plex Sans"/>
                <a:ea typeface="IBM Plex Sans"/>
                <a:cs typeface="IBM Plex Sans"/>
                <a:sym typeface="IBM Plex Sans"/>
              </a:rPr>
              <a:t>Se lo reprende frente al resto y se lo intima a que no vuelva a incurrir en él.</a:t>
            </a:r>
            <a:endParaRPr b="1">
              <a:solidFill>
                <a:srgbClr val="434343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>
              <a:lnSpc>
                <a:spcPct val="150000"/>
              </a:lnSpc>
              <a:buClr>
                <a:srgbClr val="434343"/>
              </a:buClr>
              <a:buSzPct val="108108"/>
              <a:buFont typeface="IBM Plex Sans"/>
              <a:buChar char="●"/>
            </a:pPr>
            <a:r>
              <a:rPr lang="es" b="1">
                <a:solidFill>
                  <a:srgbClr val="434343"/>
                </a:solidFill>
                <a:latin typeface="IBM Plex Sans"/>
                <a:ea typeface="IBM Plex Sans"/>
                <a:cs typeface="IBM Plex Sans"/>
                <a:sym typeface="IBM Plex Sans"/>
              </a:rPr>
              <a:t>Se evalúa una suspensión del trabajador y/o cesar la relación de dependencia.</a:t>
            </a:r>
            <a:endParaRPr b="1">
              <a:solidFill>
                <a:srgbClr val="434343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20" name="Google Shape;42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7900" y="2850951"/>
            <a:ext cx="3688150" cy="244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355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8"/>
          <p:cNvSpPr txBox="1">
            <a:spLocks noGrp="1"/>
          </p:cNvSpPr>
          <p:nvPr>
            <p:ph type="title"/>
          </p:nvPr>
        </p:nvSpPr>
        <p:spPr>
          <a:xfrm>
            <a:off x="311700" y="915945"/>
            <a:ext cx="7711071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ct val="111111"/>
            </a:pPr>
            <a:r>
              <a:rPr lang="es" sz="3200" b="1" dirty="0">
                <a:solidFill>
                  <a:srgbClr val="434343"/>
                </a:solidFill>
                <a:latin typeface="+mj-lt"/>
                <a:ea typeface="IBM Plex Sans"/>
                <a:cs typeface="IBM Plex Sans"/>
                <a:sym typeface="IBM Plex Sans"/>
              </a:rPr>
              <a:t>Manejo del error en Organización Moderna</a:t>
            </a:r>
            <a:endParaRPr sz="3200" dirty="0">
              <a:latin typeface="+mj-lt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28" name="Google Shape;428;p28"/>
          <p:cNvSpPr txBox="1">
            <a:spLocks noGrp="1"/>
          </p:cNvSpPr>
          <p:nvPr>
            <p:ph type="body" idx="1"/>
          </p:nvPr>
        </p:nvSpPr>
        <p:spPr>
          <a:xfrm>
            <a:off x="311700" y="2850950"/>
            <a:ext cx="4778700" cy="2454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indent="-334327">
              <a:lnSpc>
                <a:spcPct val="150000"/>
              </a:lnSpc>
              <a:buClr>
                <a:srgbClr val="434343"/>
              </a:buClr>
              <a:buSzPct val="100000"/>
              <a:buFont typeface="IBM Plex Sans"/>
              <a:buChar char="●"/>
            </a:pPr>
            <a:r>
              <a:rPr lang="es" b="1">
                <a:solidFill>
                  <a:srgbClr val="434343"/>
                </a:solidFill>
                <a:latin typeface="IBM Plex Sans"/>
                <a:ea typeface="IBM Plex Sans"/>
                <a:cs typeface="IBM Plex Sans"/>
                <a:sym typeface="IBM Plex Sans"/>
              </a:rPr>
              <a:t>Se contiene al integrante que lo cometió.</a:t>
            </a:r>
            <a:endParaRPr b="1">
              <a:solidFill>
                <a:srgbClr val="434343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34327">
              <a:lnSpc>
                <a:spcPct val="150000"/>
              </a:lnSpc>
              <a:buClr>
                <a:srgbClr val="434343"/>
              </a:buClr>
              <a:buSzPct val="100000"/>
              <a:buFont typeface="IBM Plex Sans"/>
              <a:buChar char="●"/>
            </a:pPr>
            <a:r>
              <a:rPr lang="es" b="1">
                <a:solidFill>
                  <a:srgbClr val="434343"/>
                </a:solidFill>
                <a:latin typeface="IBM Plex Sans"/>
                <a:ea typeface="IBM Plex Sans"/>
                <a:cs typeface="IBM Plex Sans"/>
                <a:sym typeface="IBM Plex Sans"/>
              </a:rPr>
              <a:t>Se lo analiza en equipo buscando entre todos la causa raíz que lo originó.</a:t>
            </a:r>
            <a:endParaRPr b="1">
              <a:solidFill>
                <a:srgbClr val="434343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34327">
              <a:lnSpc>
                <a:spcPct val="150000"/>
              </a:lnSpc>
              <a:buClr>
                <a:srgbClr val="434343"/>
              </a:buClr>
              <a:buSzPct val="100000"/>
              <a:buFont typeface="IBM Plex Sans"/>
              <a:buChar char="●"/>
            </a:pPr>
            <a:r>
              <a:rPr lang="es" b="1">
                <a:solidFill>
                  <a:srgbClr val="434343"/>
                </a:solidFill>
                <a:latin typeface="IBM Plex Sans"/>
                <a:ea typeface="IBM Plex Sans"/>
                <a:cs typeface="IBM Plex Sans"/>
                <a:sym typeface="IBM Plex Sans"/>
              </a:rPr>
              <a:t>Si bien no es motivo de “felicitaciones” se lo ve como una oportunidad de mejora de conductas o procesos.</a:t>
            </a:r>
            <a:endParaRPr b="1">
              <a:solidFill>
                <a:srgbClr val="434343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34" name="Google Shape;43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0400" y="2850950"/>
            <a:ext cx="3748800" cy="245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893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>
            <a:spLocks noGrp="1"/>
          </p:cNvSpPr>
          <p:nvPr>
            <p:ph type="title"/>
          </p:nvPr>
        </p:nvSpPr>
        <p:spPr>
          <a:xfrm>
            <a:off x="311700" y="1013917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sz="32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 - Herramientas - La Casa Toyota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0"/>
          <p:cNvSpPr txBox="1">
            <a:spLocks noGrp="1"/>
          </p:cNvSpPr>
          <p:nvPr>
            <p:ph type="body" idx="1"/>
          </p:nvPr>
        </p:nvSpPr>
        <p:spPr>
          <a:xfrm>
            <a:off x="3754519" y="2674044"/>
            <a:ext cx="5392800" cy="2965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Just in Time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Orden y Limpieza 5 “S”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Mantenimiento Productivo Total (MTP)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Andon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Poka Yoke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SMED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 en Equipo</a:t>
            </a: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</a:rPr>
              <a:t>KAIZEN </a:t>
            </a: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</a:rPr>
              <a:t>Gemba Walk</a:t>
            </a: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endParaRPr lang="es"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30"/>
          <p:cNvPicPr preferRelativeResize="0"/>
          <p:nvPr/>
        </p:nvPicPr>
        <p:blipFill rotWithShape="1">
          <a:blip r:embed="rId3">
            <a:alphaModFix/>
          </a:blip>
          <a:srcRect t="24766"/>
          <a:stretch/>
        </p:blipFill>
        <p:spPr>
          <a:xfrm>
            <a:off x="-7685" y="1951745"/>
            <a:ext cx="3669997" cy="3687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311700" y="1503773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sz="32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Teoría de los 5 ceros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1"/>
          </p:nvPr>
        </p:nvSpPr>
        <p:spPr>
          <a:xfrm>
            <a:off x="311675" y="27747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Cero defectos.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Cero averías.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Cero stocks.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Cero papel.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Cero plazos de entrega.</a:t>
            </a: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1336" y="2774752"/>
            <a:ext cx="5000941" cy="28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3"/>
          <p:cNvSpPr txBox="1"/>
          <p:nvPr/>
        </p:nvSpPr>
        <p:spPr>
          <a:xfrm>
            <a:off x="934144" y="1651374"/>
            <a:ext cx="8534400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Filosofía Justo a tiempo (JIT)</a:t>
            </a:r>
            <a:endParaRPr sz="3600"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404" name="Google Shape;40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2715161"/>
            <a:ext cx="4421633" cy="3299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2"/>
          <p:cNvSpPr txBox="1"/>
          <p:nvPr/>
        </p:nvSpPr>
        <p:spPr>
          <a:xfrm>
            <a:off x="248097" y="1340768"/>
            <a:ext cx="8895903" cy="4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4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Eliminar saldo disponible que entre o salga de inventario entre procesos.</a:t>
            </a:r>
            <a:endParaRPr sz="2400"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4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Eliminar determinación de tamaños de lotes de producción, reduciendo preparaciones.</a:t>
            </a:r>
            <a:endParaRPr sz="2400"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4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Eliminar stock de seguridad, al eliminar las causas que lo justifican.</a:t>
            </a:r>
            <a:endParaRPr sz="2400"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4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Reducir tiempos de transporte, documentación , producción y distribución.</a:t>
            </a:r>
            <a:endParaRPr sz="2400"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4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Emparejar los requerimientos brutos, fabricando sólo lo que se necesita.</a:t>
            </a:r>
            <a:endParaRPr sz="2400"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4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Eliminar cualquier diferencia entre lo pedido y lo entregado.</a:t>
            </a:r>
            <a:endParaRPr sz="2400" dirty="0">
              <a:latin typeface="+mn-lt"/>
            </a:endParaRPr>
          </a:p>
          <a:p>
            <a:pPr marL="228600" marR="0" lvl="0" indent="-863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None/>
            </a:pPr>
            <a:endParaRPr sz="2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60350" marR="0" lvl="0" indent="-26035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240"/>
              <a:buFont typeface="Noto Sans Symbols"/>
              <a:buNone/>
            </a:pPr>
            <a:endParaRPr sz="28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7" name="Google Shape;467;p42"/>
          <p:cNvSpPr txBox="1"/>
          <p:nvPr/>
        </p:nvSpPr>
        <p:spPr>
          <a:xfrm>
            <a:off x="271463" y="404665"/>
            <a:ext cx="8534400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s-ES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OBJETIVOS DEL JIT</a:t>
            </a:r>
            <a:endParaRPr sz="2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4"/>
          <p:cNvSpPr txBox="1"/>
          <p:nvPr/>
        </p:nvSpPr>
        <p:spPr>
          <a:xfrm>
            <a:off x="428624" y="2114376"/>
            <a:ext cx="8895903" cy="4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Rigurosidad en el cumplimiento de la cadena de abastecimiento.</a:t>
            </a:r>
            <a:endParaRPr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Cero defecto de producción.</a:t>
            </a:r>
            <a:endParaRPr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Mantenimiento Productivo Total.</a:t>
            </a:r>
            <a:endParaRPr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Operarios flexibles, polivalentes.</a:t>
            </a:r>
            <a:endParaRPr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Sistema nivelado de producción.</a:t>
            </a:r>
            <a:endParaRPr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Programas de mejoras y de adiestramiento.</a:t>
            </a:r>
            <a:endParaRPr dirty="0">
              <a:latin typeface="+mn-lt"/>
            </a:endParaRPr>
          </a:p>
          <a:p>
            <a:pPr marL="260350" marR="0" lvl="0" indent="-26035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240"/>
              <a:buFont typeface="Noto Sans Symbols"/>
              <a:buNone/>
            </a:pPr>
            <a:endParaRPr sz="28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1" name="Google Shape;411;p34"/>
          <p:cNvSpPr txBox="1"/>
          <p:nvPr/>
        </p:nvSpPr>
        <p:spPr>
          <a:xfrm>
            <a:off x="1691679" y="859286"/>
            <a:ext cx="4320481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s-ES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REQUERIMIENTOS DEL JIT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5"/>
          <p:cNvSpPr txBox="1"/>
          <p:nvPr/>
        </p:nvSpPr>
        <p:spPr>
          <a:xfrm>
            <a:off x="428624" y="2686346"/>
            <a:ext cx="8377239" cy="302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Costos de Productividad.</a:t>
            </a:r>
            <a:endParaRPr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Stock de reserva nulo.</a:t>
            </a:r>
            <a:endParaRPr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Tiempo de capacitación.</a:t>
            </a:r>
            <a:endParaRPr dirty="0">
              <a:latin typeface="+mn-lt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 dirty="0">
                <a:solidFill>
                  <a:schemeClr val="dk1"/>
                </a:solidFill>
                <a:latin typeface="+mn-lt"/>
                <a:ea typeface="Century Gothic"/>
                <a:cs typeface="Century Gothic"/>
                <a:sym typeface="Century Gothic"/>
              </a:rPr>
              <a:t>Riesgos como proveedor (Integración y/o Asociación).</a:t>
            </a:r>
            <a:endParaRPr dirty="0">
              <a:latin typeface="+mn-lt"/>
            </a:endParaRPr>
          </a:p>
          <a:p>
            <a:pPr marL="260350" marR="0" lvl="0" indent="-26035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240"/>
              <a:buFont typeface="Noto Sans Symbols"/>
              <a:buNone/>
            </a:pPr>
            <a:endParaRPr sz="28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8" name="Google Shape;418;p35"/>
          <p:cNvSpPr txBox="1"/>
          <p:nvPr/>
        </p:nvSpPr>
        <p:spPr>
          <a:xfrm>
            <a:off x="271463" y="1124744"/>
            <a:ext cx="6532785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s-ES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RIESGOS DEL JIT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1"/>
          <p:cNvSpPr txBox="1"/>
          <p:nvPr/>
        </p:nvSpPr>
        <p:spPr>
          <a:xfrm>
            <a:off x="428624" y="2348880"/>
            <a:ext cx="889590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28600" marR="0" lvl="0" indent="-457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856D"/>
              </a:buClr>
              <a:buSzPts val="2880"/>
              <a:buFont typeface="Arial"/>
              <a:buNone/>
            </a:pPr>
            <a:endParaRPr sz="3600">
              <a:solidFill>
                <a:srgbClr val="3F937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Alianzas estratégicas con competidores</a:t>
            </a:r>
            <a:endParaRPr/>
          </a:p>
          <a:p>
            <a:pPr marL="260350" marR="0" lvl="0" indent="-26035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240"/>
              <a:buFont typeface="Noto Sans Symbols"/>
              <a:buNone/>
            </a:pPr>
            <a:endParaRPr sz="2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7" name="Google Shape;457;p41"/>
          <p:cNvSpPr txBox="1"/>
          <p:nvPr/>
        </p:nvSpPr>
        <p:spPr>
          <a:xfrm>
            <a:off x="271463" y="1651374"/>
            <a:ext cx="8534400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s-ES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RIGUROSIDAD EN EL CUMPLIMIENTO DE LA CADENA DE ABASTECIMIENTO</a:t>
            </a:r>
            <a:endParaRPr sz="2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41"/>
          <p:cNvSpPr txBox="1"/>
          <p:nvPr/>
        </p:nvSpPr>
        <p:spPr>
          <a:xfrm>
            <a:off x="2051720" y="3933056"/>
            <a:ext cx="482453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COMPETENCIA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9" name="Google Shape;459;p41"/>
          <p:cNvSpPr/>
          <p:nvPr/>
        </p:nvSpPr>
        <p:spPr>
          <a:xfrm>
            <a:off x="2611616" y="5662989"/>
            <a:ext cx="35445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COOPETENCIA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0" name="Google Shape;460;p41"/>
          <p:cNvSpPr/>
          <p:nvPr/>
        </p:nvSpPr>
        <p:spPr>
          <a:xfrm>
            <a:off x="4211960" y="4829674"/>
            <a:ext cx="360040" cy="5778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0"/>
          <p:cNvSpPr txBox="1"/>
          <p:nvPr/>
        </p:nvSpPr>
        <p:spPr>
          <a:xfrm>
            <a:off x="428624" y="2564904"/>
            <a:ext cx="8895903" cy="244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Alianzas estratégicas con proveedores.</a:t>
            </a:r>
            <a:endParaRPr/>
          </a:p>
          <a:p>
            <a:pPr marL="228600" marR="0" lvl="0" indent="-863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240"/>
              <a:buFont typeface="Arial"/>
              <a:buChar char="•"/>
            </a:pPr>
            <a:r>
              <a:rPr lang="es-E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Alianzas estratégicas con clientes.</a:t>
            </a:r>
            <a:endParaRPr/>
          </a:p>
          <a:p>
            <a:pPr marL="228600" marR="0" lvl="0" indent="-457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A856D"/>
              </a:buClr>
              <a:buSzPts val="2880"/>
              <a:buFont typeface="Arial"/>
              <a:buNone/>
            </a:pPr>
            <a:endParaRPr sz="3600">
              <a:solidFill>
                <a:srgbClr val="3F937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60350" marR="0" lvl="0" indent="-26035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dk2"/>
              </a:buClr>
              <a:buSzPts val="2240"/>
              <a:buFont typeface="Noto Sans Symbols"/>
              <a:buNone/>
            </a:pPr>
            <a:endParaRPr sz="28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7" name="Google Shape;447;p40"/>
          <p:cNvSpPr txBox="1"/>
          <p:nvPr/>
        </p:nvSpPr>
        <p:spPr>
          <a:xfrm>
            <a:off x="271463" y="1268760"/>
            <a:ext cx="8534400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es-ES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RIGUROSIDAD EN EL CUMPLIMIENTO DE LA CADENA DE ABASTECIMIENTO</a:t>
            </a:r>
            <a:endParaRPr sz="2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8" name="Google Shape;448;p40"/>
          <p:cNvSpPr txBox="1"/>
          <p:nvPr/>
        </p:nvSpPr>
        <p:spPr>
          <a:xfrm>
            <a:off x="4572000" y="4798893"/>
            <a:ext cx="482453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GANAR - GANAR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9" name="Google Shape;449;p40"/>
          <p:cNvSpPr txBox="1"/>
          <p:nvPr/>
        </p:nvSpPr>
        <p:spPr>
          <a:xfrm>
            <a:off x="-36512" y="4798893"/>
            <a:ext cx="38164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NEGOCIACIÓN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0" name="Google Shape;450;p40"/>
          <p:cNvSpPr/>
          <p:nvPr/>
        </p:nvSpPr>
        <p:spPr>
          <a:xfrm>
            <a:off x="3923928" y="4860202"/>
            <a:ext cx="936104" cy="5085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311700" y="1231632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Organización Flexible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8"/>
          <p:cNvSpPr txBox="1">
            <a:spLocks noGrp="1"/>
          </p:cNvSpPr>
          <p:nvPr>
            <p:ph type="body" idx="1"/>
          </p:nvPr>
        </p:nvSpPr>
        <p:spPr>
          <a:xfrm>
            <a:off x="311700" y="27747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Datos son los pilares del conocimiento</a:t>
            </a: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Economía digital</a:t>
            </a: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Economía del conocimiento.</a:t>
            </a: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●"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Inteligencia de negocios</a:t>
            </a:r>
            <a:endParaRPr b="1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3176" y="1438006"/>
            <a:ext cx="1434805" cy="1122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>
            <a:spLocks noGrp="1"/>
          </p:cNvSpPr>
          <p:nvPr>
            <p:ph type="title"/>
          </p:nvPr>
        </p:nvSpPr>
        <p:spPr>
          <a:xfrm>
            <a:off x="76200" y="1253406"/>
            <a:ext cx="8980714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sz="32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 - Orden y Limpieza 5 “S”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2"/>
          <p:cNvSpPr txBox="1">
            <a:spLocks noGrp="1"/>
          </p:cNvSpPr>
          <p:nvPr>
            <p:ph type="body" idx="1"/>
          </p:nvPr>
        </p:nvSpPr>
        <p:spPr>
          <a:xfrm>
            <a:off x="5753875" y="2774750"/>
            <a:ext cx="30783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Clasificación.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Orden.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Limpieza.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Estandarización.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Autodisciplina.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027" y="2774750"/>
            <a:ext cx="5140399" cy="28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>
            <a:spLocks noGrp="1"/>
          </p:cNvSpPr>
          <p:nvPr>
            <p:ph type="title"/>
          </p:nvPr>
        </p:nvSpPr>
        <p:spPr>
          <a:xfrm>
            <a:off x="311700" y="1013917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sz="32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 - Orden y Limpieza 5 “S”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575" y="2331720"/>
            <a:ext cx="3172289" cy="330773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indent="0">
              <a:lnSpc>
                <a:spcPct val="115000"/>
              </a:lnSpc>
              <a:buNone/>
            </a:pPr>
            <a:r>
              <a:rPr lang="es" sz="2000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“Mejorar nuestra vida y hacer de nuestro sitio de trabajo un lugar  donde valga la pena vivir plenamente”</a:t>
            </a:r>
            <a:endParaRPr sz="2000" b="1" dirty="0">
              <a:solidFill>
                <a:srgbClr val="41A8C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D8BDB-180A-A431-9AF6-18BBA4B0E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414016"/>
            <a:ext cx="4571999" cy="256062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180"/>
          <p:cNvSpPr txBox="1">
            <a:spLocks noGrp="1"/>
          </p:cNvSpPr>
          <p:nvPr>
            <p:ph type="body" idx="1"/>
          </p:nvPr>
        </p:nvSpPr>
        <p:spPr>
          <a:xfrm>
            <a:off x="5226" y="3099770"/>
            <a:ext cx="4721700" cy="28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189" indent="-35559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dirty="0">
                <a:solidFill>
                  <a:srgbClr val="000000"/>
                </a:solidFill>
              </a:rPr>
              <a:t>Reduce </a:t>
            </a:r>
            <a:r>
              <a:rPr lang="en-US" sz="2000" b="1" dirty="0" err="1">
                <a:solidFill>
                  <a:srgbClr val="000000"/>
                </a:solidFill>
              </a:rPr>
              <a:t>tiempos</a:t>
            </a:r>
            <a:r>
              <a:rPr lang="en-US" sz="2000" b="1" dirty="0">
                <a:solidFill>
                  <a:srgbClr val="000000"/>
                </a:solidFill>
              </a:rPr>
              <a:t> de </a:t>
            </a:r>
            <a:r>
              <a:rPr lang="en-US" sz="2000" b="1" dirty="0" err="1">
                <a:solidFill>
                  <a:srgbClr val="000000"/>
                </a:solidFill>
              </a:rPr>
              <a:t>preparación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  <a:endParaRPr sz="2000" b="1" dirty="0">
              <a:solidFill>
                <a:srgbClr val="000000"/>
              </a:solidFill>
            </a:endParaRPr>
          </a:p>
          <a:p>
            <a:pPr marL="457189" indent="-35559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dirty="0" err="1">
                <a:solidFill>
                  <a:srgbClr val="000000"/>
                </a:solidFill>
              </a:rPr>
              <a:t>Separa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tareas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internas</a:t>
            </a:r>
            <a:r>
              <a:rPr lang="en-US" sz="2000" b="1" dirty="0">
                <a:solidFill>
                  <a:srgbClr val="000000"/>
                </a:solidFill>
              </a:rPr>
              <a:t> y </a:t>
            </a:r>
            <a:r>
              <a:rPr lang="en-US" sz="2000" b="1" dirty="0" err="1">
                <a:solidFill>
                  <a:srgbClr val="000000"/>
                </a:solidFill>
              </a:rPr>
              <a:t>externas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  <a:endParaRPr sz="2000" b="1" dirty="0">
              <a:solidFill>
                <a:srgbClr val="000000"/>
              </a:solidFill>
            </a:endParaRPr>
          </a:p>
          <a:p>
            <a:pPr marL="457189" indent="-35559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dirty="0" err="1">
                <a:solidFill>
                  <a:srgbClr val="000000"/>
                </a:solidFill>
              </a:rPr>
              <a:t>Convierte</a:t>
            </a:r>
            <a:r>
              <a:rPr lang="en-US" sz="2000" b="1" dirty="0">
                <a:solidFill>
                  <a:srgbClr val="000000"/>
                </a:solidFill>
              </a:rPr>
              <a:t> las </a:t>
            </a:r>
            <a:r>
              <a:rPr lang="en-US" sz="2000" b="1" dirty="0" err="1">
                <a:solidFill>
                  <a:srgbClr val="000000"/>
                </a:solidFill>
              </a:rPr>
              <a:t>internas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en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externas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  <a:endParaRPr sz="2000" b="1" dirty="0">
              <a:solidFill>
                <a:srgbClr val="000000"/>
              </a:solidFill>
            </a:endParaRPr>
          </a:p>
        </p:txBody>
      </p:sp>
      <p:sp>
        <p:nvSpPr>
          <p:cNvPr id="1330" name="Google Shape;1330;p180"/>
          <p:cNvSpPr txBox="1"/>
          <p:nvPr/>
        </p:nvSpPr>
        <p:spPr>
          <a:xfrm>
            <a:off x="1221821" y="2028032"/>
            <a:ext cx="6629407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ct val="35353"/>
            </a:pPr>
            <a:r>
              <a:rPr lang="en-US" sz="3300" b="1" dirty="0">
                <a:solidFill>
                  <a:srgbClr val="434343"/>
                </a:solidFill>
              </a:rPr>
              <a:t>SMED - Single Minute Exchange of Die</a:t>
            </a:r>
            <a:endParaRPr sz="3300" dirty="0">
              <a:solidFill>
                <a:schemeClr val="dk1"/>
              </a:solidFill>
            </a:endParaRPr>
          </a:p>
        </p:txBody>
      </p:sp>
      <p:sp>
        <p:nvSpPr>
          <p:cNvPr id="1331" name="Google Shape;1331;p180"/>
          <p:cNvSpPr txBox="1"/>
          <p:nvPr/>
        </p:nvSpPr>
        <p:spPr>
          <a:xfrm>
            <a:off x="2803038" y="1210477"/>
            <a:ext cx="3530356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434343"/>
              </a:buClr>
              <a:buSzPct val="35353"/>
            </a:pPr>
            <a:r>
              <a:rPr lang="en-US" sz="3200" b="1" dirty="0" err="1">
                <a:solidFill>
                  <a:srgbClr val="434343"/>
                </a:solidFill>
              </a:rPr>
              <a:t>Gestión</a:t>
            </a:r>
            <a:r>
              <a:rPr lang="en-US" sz="3200" b="1" dirty="0">
                <a:solidFill>
                  <a:srgbClr val="434343"/>
                </a:solidFill>
              </a:rPr>
              <a:t> Lean</a:t>
            </a:r>
            <a:endParaRPr sz="3200" dirty="0">
              <a:solidFill>
                <a:schemeClr val="dk1"/>
              </a:solidFill>
            </a:endParaRPr>
          </a:p>
        </p:txBody>
      </p:sp>
      <p:pic>
        <p:nvPicPr>
          <p:cNvPr id="1332" name="Google Shape;1332;p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2601" y="3012197"/>
            <a:ext cx="4382350" cy="2733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1566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>
          <a:extLst>
            <a:ext uri="{FF2B5EF4-FFF2-40B4-BE49-F238E27FC236}">
              <a16:creationId xmlns:a16="http://schemas.microsoft.com/office/drawing/2014/main" id="{53BC3262-C431-4B66-6697-7E94EC861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80">
            <a:extLst>
              <a:ext uri="{FF2B5EF4-FFF2-40B4-BE49-F238E27FC236}">
                <a16:creationId xmlns:a16="http://schemas.microsoft.com/office/drawing/2014/main" id="{ACD43A2D-9564-2DEC-E8B7-636436E35B66}"/>
              </a:ext>
            </a:extLst>
          </p:cNvPr>
          <p:cNvSpPr txBox="1"/>
          <p:nvPr/>
        </p:nvSpPr>
        <p:spPr>
          <a:xfrm>
            <a:off x="1221821" y="813960"/>
            <a:ext cx="6629407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2500" lnSpcReduction="10000"/>
          </a:bodyPr>
          <a:lstStyle/>
          <a:p>
            <a:pPr algn="ctr">
              <a:lnSpc>
                <a:spcPct val="90000"/>
              </a:lnSpc>
              <a:buClr>
                <a:srgbClr val="434343"/>
              </a:buClr>
              <a:buSzPct val="35353"/>
            </a:pPr>
            <a:r>
              <a:rPr lang="en-US" sz="3300" b="1" dirty="0">
                <a:solidFill>
                  <a:srgbClr val="434343"/>
                </a:solidFill>
              </a:rPr>
              <a:t>SMED - Single Minute Exchange of Die</a:t>
            </a:r>
            <a:endParaRPr sz="3300" dirty="0">
              <a:solidFill>
                <a:schemeClr val="dk1"/>
              </a:solidFill>
            </a:endParaRPr>
          </a:p>
        </p:txBody>
      </p:sp>
      <p:sp>
        <p:nvSpPr>
          <p:cNvPr id="1331" name="Google Shape;1331;p180">
            <a:extLst>
              <a:ext uri="{FF2B5EF4-FFF2-40B4-BE49-F238E27FC236}">
                <a16:creationId xmlns:a16="http://schemas.microsoft.com/office/drawing/2014/main" id="{421C1F03-7E5A-3125-5BCC-B1D749C26482}"/>
              </a:ext>
            </a:extLst>
          </p:cNvPr>
          <p:cNvSpPr txBox="1"/>
          <p:nvPr/>
        </p:nvSpPr>
        <p:spPr>
          <a:xfrm>
            <a:off x="2803038" y="303765"/>
            <a:ext cx="3530356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434343"/>
              </a:buClr>
              <a:buSzPct val="35353"/>
            </a:pPr>
            <a:r>
              <a:rPr lang="en-US" sz="3200" b="1" dirty="0" err="1">
                <a:solidFill>
                  <a:srgbClr val="434343"/>
                </a:solidFill>
              </a:rPr>
              <a:t>Gestión</a:t>
            </a:r>
            <a:r>
              <a:rPr lang="en-US" sz="3200" b="1" dirty="0">
                <a:solidFill>
                  <a:srgbClr val="434343"/>
                </a:solidFill>
              </a:rPr>
              <a:t> Lean</a:t>
            </a: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34AB4-B23E-4A99-CC34-075A3325BF5F}"/>
              </a:ext>
            </a:extLst>
          </p:cNvPr>
          <p:cNvSpPr txBox="1"/>
          <p:nvPr/>
        </p:nvSpPr>
        <p:spPr>
          <a:xfrm>
            <a:off x="5400320" y="6044039"/>
            <a:ext cx="39170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Instagram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0AFEF-A895-5EC8-86D0-F14F0E6FB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320" y="1557636"/>
            <a:ext cx="2934109" cy="4315427"/>
          </a:xfrm>
          <a:prstGeom prst="rect">
            <a:avLst/>
          </a:prstGeom>
        </p:spPr>
      </p:pic>
      <p:sp>
        <p:nvSpPr>
          <p:cNvPr id="8" name="Google Shape;1329;p180">
            <a:extLst>
              <a:ext uri="{FF2B5EF4-FFF2-40B4-BE49-F238E27FC236}">
                <a16:creationId xmlns:a16="http://schemas.microsoft.com/office/drawing/2014/main" id="{72F6822A-1F7C-479C-9813-60ED532152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2880" y="2093930"/>
            <a:ext cx="4538820" cy="28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189" indent="-35559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dirty="0">
                <a:solidFill>
                  <a:srgbClr val="000000"/>
                </a:solidFill>
              </a:rPr>
              <a:t>Cambio </a:t>
            </a:r>
            <a:r>
              <a:rPr lang="en-US" sz="2000" b="1" dirty="0" err="1">
                <a:solidFill>
                  <a:srgbClr val="000000"/>
                </a:solidFill>
              </a:rPr>
              <a:t>rápido</a:t>
            </a:r>
            <a:r>
              <a:rPr lang="en-US" sz="2000" b="1" dirty="0">
                <a:solidFill>
                  <a:srgbClr val="000000"/>
                </a:solidFill>
              </a:rPr>
              <a:t> de </a:t>
            </a:r>
            <a:r>
              <a:rPr lang="en-US" sz="2000" b="1" dirty="0" err="1">
                <a:solidFill>
                  <a:srgbClr val="000000"/>
                </a:solidFill>
              </a:rPr>
              <a:t>herramientas</a:t>
            </a:r>
            <a:r>
              <a:rPr lang="en-US" sz="2000" b="1" dirty="0">
                <a:solidFill>
                  <a:srgbClr val="000000"/>
                </a:solidFill>
              </a:rPr>
              <a:t>.</a:t>
            </a:r>
            <a:endParaRPr sz="2000" b="1" dirty="0">
              <a:solidFill>
                <a:srgbClr val="000000"/>
              </a:solidFill>
            </a:endParaRPr>
          </a:p>
          <a:p>
            <a:pPr marL="457189" indent="-35559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dirty="0">
                <a:solidFill>
                  <a:srgbClr val="000000"/>
                </a:solidFill>
              </a:rPr>
              <a:t>Tarea interna: (</a:t>
            </a:r>
            <a:r>
              <a:rPr lang="en-US" sz="2000" b="1" dirty="0" err="1">
                <a:solidFill>
                  <a:srgbClr val="000000"/>
                </a:solidFill>
              </a:rPr>
              <a:t>Máquina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Detenida</a:t>
            </a:r>
            <a:r>
              <a:rPr lang="en-US" sz="2000" b="1" dirty="0">
                <a:solidFill>
                  <a:srgbClr val="000000"/>
                </a:solidFill>
              </a:rPr>
              <a:t>)</a:t>
            </a:r>
          </a:p>
          <a:p>
            <a:pPr marL="457189" indent="-355590">
              <a:lnSpc>
                <a:spcPct val="150000"/>
              </a:lnSpc>
              <a:buClr>
                <a:srgbClr val="000000"/>
              </a:buClr>
              <a:buSzPts val="2000"/>
              <a:buFont typeface="Arial"/>
              <a:buChar char="●"/>
            </a:pPr>
            <a:r>
              <a:rPr lang="en-US" sz="2000" b="1" dirty="0">
                <a:solidFill>
                  <a:srgbClr val="000000"/>
                </a:solidFill>
              </a:rPr>
              <a:t>Tarea externa: (</a:t>
            </a:r>
            <a:r>
              <a:rPr lang="en-US" sz="2000" b="1" dirty="0" err="1">
                <a:solidFill>
                  <a:srgbClr val="000000"/>
                </a:solidFill>
              </a:rPr>
              <a:t>Máquina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en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Movimiento</a:t>
            </a:r>
            <a:r>
              <a:rPr lang="en-US" sz="2000" b="1" dirty="0">
                <a:solidFill>
                  <a:srgbClr val="000000"/>
                </a:solidFill>
              </a:rPr>
              <a:t>)</a:t>
            </a:r>
            <a:endParaRPr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6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6556375" y="6675438"/>
            <a:ext cx="212248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9pPr>
          </a:lstStyle>
          <a:p>
            <a:pPr algn="r">
              <a:lnSpc>
                <a:spcPct val="93000"/>
              </a:lnSpc>
              <a:buClrTx/>
              <a:buFontTx/>
              <a:buNone/>
            </a:pPr>
            <a:fld id="{A51F0E4D-8F8F-4EFC-9437-7D0D93D72F4C}" type="slidenum">
              <a:rPr lang="es-AR" altLang="en-US" sz="1400">
                <a:solidFill>
                  <a:srgbClr val="000000"/>
                </a:solidFill>
              </a:rPr>
              <a:pPr algn="r">
                <a:lnSpc>
                  <a:spcPct val="93000"/>
                </a:lnSpc>
                <a:buClrTx/>
                <a:buFontTx/>
                <a:buNone/>
              </a:pPr>
              <a:t>54</a:t>
            </a:fld>
            <a:endParaRPr lang="es-AR" altLang="en-US" sz="1400">
              <a:solidFill>
                <a:srgbClr val="000000"/>
              </a:solidFill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11163" y="1052736"/>
            <a:ext cx="873283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ES" altLang="en-US" sz="3600" b="1" dirty="0">
                <a:solidFill>
                  <a:schemeClr val="tx1"/>
                </a:solidFill>
                <a:latin typeface="Arial" panose="020B0604020202020204" pitchFamily="34" charset="0"/>
              </a:rPr>
              <a:t>Método SMED</a:t>
            </a:r>
          </a:p>
          <a:p>
            <a:pPr algn="ctr">
              <a:buClrTx/>
              <a:buFontTx/>
              <a:buNone/>
            </a:pPr>
            <a:endParaRPr lang="es-ES" altLang="en-US" sz="3600" b="1" dirty="0">
              <a:solidFill>
                <a:srgbClr val="339966"/>
              </a:solidFill>
              <a:latin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E8365E-6902-4132-8622-0AF8E20E6054}"/>
              </a:ext>
            </a:extLst>
          </p:cNvPr>
          <p:cNvSpPr txBox="1"/>
          <p:nvPr/>
        </p:nvSpPr>
        <p:spPr>
          <a:xfrm>
            <a:off x="179512" y="1692041"/>
            <a:ext cx="9145015" cy="4321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650"/>
              </a:spcBef>
              <a:buClr>
                <a:srgbClr val="D16349"/>
              </a:buClr>
              <a:buSzPct val="85000"/>
            </a:pPr>
            <a:r>
              <a:rPr lang="es-ES" altLang="es-ES" sz="3000" b="1" dirty="0">
                <a:solidFill>
                  <a:schemeClr val="tx1"/>
                </a:solidFill>
                <a:latin typeface="+mn-lt"/>
                <a:cs typeface="+mn-cs"/>
              </a:rPr>
              <a:t>Fases para obtener mejoras  en la preparación:</a:t>
            </a:r>
          </a:p>
          <a:p>
            <a:pPr eaLnBrk="1" hangingPunct="1">
              <a:spcBef>
                <a:spcPts val="65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+mn-cs"/>
              </a:rPr>
              <a:t>Distinguir y separar la preparación interna de la externa.</a:t>
            </a:r>
          </a:p>
          <a:p>
            <a:pPr eaLnBrk="1" hangingPunct="1">
              <a:spcBef>
                <a:spcPts val="65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+mn-cs"/>
              </a:rPr>
              <a:t>Convertir la preparación interna en externa.</a:t>
            </a:r>
          </a:p>
          <a:p>
            <a:pPr eaLnBrk="1" hangingPunct="1">
              <a:spcBef>
                <a:spcPts val="65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+mn-cs"/>
              </a:rPr>
              <a:t>Estandarizar la operación de preparación.</a:t>
            </a:r>
          </a:p>
          <a:p>
            <a:pPr eaLnBrk="1" hangingPunct="1">
              <a:spcBef>
                <a:spcPts val="65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+mn-cs"/>
              </a:rPr>
              <a:t>Utilizar sistemas de fijación rápida.</a:t>
            </a:r>
          </a:p>
          <a:p>
            <a:pPr eaLnBrk="1" hangingPunct="1">
              <a:spcBef>
                <a:spcPts val="65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+mn-cs"/>
              </a:rPr>
              <a:t>Adoptar medios de preparación en paralelo</a:t>
            </a:r>
          </a:p>
          <a:p>
            <a:pPr eaLnBrk="1" hangingPunct="1">
              <a:spcBef>
                <a:spcPts val="65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+mn-cs"/>
              </a:rPr>
              <a:t>Eliminar ajustes: consumen 50% al 70 % del total.</a:t>
            </a:r>
          </a:p>
          <a:p>
            <a:pPr eaLnBrk="1" hangingPunct="1">
              <a:spcBef>
                <a:spcPts val="650"/>
              </a:spcBef>
              <a:buClr>
                <a:srgbClr val="D16349"/>
              </a:buClr>
              <a:buSzPct val="85000"/>
              <a:buFont typeface="Wingdings 2" panose="05020102010507070707" pitchFamily="18" charset="2"/>
              <a:buChar char=""/>
            </a:pPr>
            <a:r>
              <a:rPr lang="es-ES" altLang="es-ES" sz="2400" b="1" dirty="0">
                <a:solidFill>
                  <a:schemeClr val="tx1"/>
                </a:solidFill>
                <a:latin typeface="+mn-lt"/>
                <a:cs typeface="+mn-cs"/>
              </a:rPr>
              <a:t>Utilizar plantillas o Kit de herramientas </a:t>
            </a:r>
            <a:r>
              <a:rPr lang="es-ES" altLang="es-ES" sz="3000" b="1" dirty="0">
                <a:solidFill>
                  <a:schemeClr val="tx1"/>
                </a:solidFill>
                <a:latin typeface="+mn-lt"/>
                <a:cs typeface="+mn-cs"/>
              </a:rPr>
              <a:t>intercambiables con las medidas ya probadas.</a:t>
            </a:r>
          </a:p>
        </p:txBody>
      </p:sp>
    </p:spTree>
    <p:extLst>
      <p:ext uri="{BB962C8B-B14F-4D97-AF65-F5344CB8AC3E}">
        <p14:creationId xmlns:p14="http://schemas.microsoft.com/office/powerpoint/2010/main" val="276106736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>
            <a:spLocks noGrp="1"/>
          </p:cNvSpPr>
          <p:nvPr>
            <p:ph type="title"/>
          </p:nvPr>
        </p:nvSpPr>
        <p:spPr>
          <a:xfrm>
            <a:off x="310025" y="861519"/>
            <a:ext cx="8522275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 - Mantenimiento Productivo Total   (TPM)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4"/>
          <p:cNvSpPr txBox="1">
            <a:spLocks noGrp="1"/>
          </p:cNvSpPr>
          <p:nvPr>
            <p:ph type="body" idx="1"/>
          </p:nvPr>
        </p:nvSpPr>
        <p:spPr>
          <a:xfrm>
            <a:off x="310025" y="2824450"/>
            <a:ext cx="30783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Prevención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Cero defectos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Cero accidentes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Participación total de las personas</a:t>
            </a: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8326" y="2838475"/>
            <a:ext cx="5481899" cy="29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>
            <a:spLocks noGrp="1"/>
          </p:cNvSpPr>
          <p:nvPr>
            <p:ph type="title"/>
          </p:nvPr>
        </p:nvSpPr>
        <p:spPr>
          <a:xfrm>
            <a:off x="311700" y="926832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sz="32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 - Andon - Comunicación Tradicional 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5"/>
          <p:cNvSpPr txBox="1">
            <a:spLocks noGrp="1"/>
          </p:cNvSpPr>
          <p:nvPr>
            <p:ph type="body" idx="1"/>
          </p:nvPr>
        </p:nvSpPr>
        <p:spPr>
          <a:xfrm>
            <a:off x="310025" y="28244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925" y="2846426"/>
            <a:ext cx="6140750" cy="29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>
            <a:spLocks noGrp="1"/>
          </p:cNvSpPr>
          <p:nvPr>
            <p:ph type="title"/>
          </p:nvPr>
        </p:nvSpPr>
        <p:spPr>
          <a:xfrm>
            <a:off x="311700" y="828860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sz="32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 - Andon - Comunicación Visual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6"/>
          <p:cNvSpPr txBox="1">
            <a:spLocks noGrp="1"/>
          </p:cNvSpPr>
          <p:nvPr>
            <p:ph type="body" idx="1"/>
          </p:nvPr>
        </p:nvSpPr>
        <p:spPr>
          <a:xfrm>
            <a:off x="310025" y="28244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055" y="2824450"/>
            <a:ext cx="6025944" cy="28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>
            <a:spLocks noGrp="1"/>
          </p:cNvSpPr>
          <p:nvPr>
            <p:ph type="title"/>
          </p:nvPr>
        </p:nvSpPr>
        <p:spPr>
          <a:xfrm>
            <a:off x="311700" y="1122773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sz="3200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Gestión Lean - Poka Yoke: A prueba de errores</a:t>
            </a:r>
            <a:endParaRPr sz="32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7"/>
          <p:cNvSpPr txBox="1">
            <a:spLocks noGrp="1"/>
          </p:cNvSpPr>
          <p:nvPr>
            <p:ph type="body" idx="1"/>
          </p:nvPr>
        </p:nvSpPr>
        <p:spPr>
          <a:xfrm>
            <a:off x="310025" y="28244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2824450"/>
            <a:ext cx="4163800" cy="272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6818" y="2824450"/>
            <a:ext cx="4163809" cy="28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1"/>
          <p:cNvSpPr/>
          <p:nvPr/>
        </p:nvSpPr>
        <p:spPr>
          <a:xfrm>
            <a:off x="612775" y="1988840"/>
            <a:ext cx="83661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hay mejora sin estándares. El inicio de toda mejora es saber exactamente donde está usted”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51"/>
          <p:cNvSpPr txBox="1"/>
          <p:nvPr/>
        </p:nvSpPr>
        <p:spPr>
          <a:xfrm>
            <a:off x="6072188" y="6255661"/>
            <a:ext cx="24066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Taiichi Ohno</a:t>
            </a:r>
            <a:endParaRPr dirty="0"/>
          </a:p>
        </p:txBody>
      </p:sp>
      <p:sp>
        <p:nvSpPr>
          <p:cNvPr id="559" name="Google Shape;559;p51"/>
          <p:cNvSpPr/>
          <p:nvPr/>
        </p:nvSpPr>
        <p:spPr>
          <a:xfrm flipH="1">
            <a:off x="906463" y="4466550"/>
            <a:ext cx="7318375" cy="1655762"/>
          </a:xfrm>
          <a:prstGeom prst="rtTriangle">
            <a:avLst/>
          </a:pr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 scaled="0"/>
          </a:gradFill>
          <a:ln w="9525" cap="flat" cmpd="sng">
            <a:solidFill>
              <a:srgbClr val="4A7EB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0" name="Google Shape;560;p51"/>
          <p:cNvSpPr txBox="1"/>
          <p:nvPr/>
        </p:nvSpPr>
        <p:spPr>
          <a:xfrm rot="-780000">
            <a:off x="1109663" y="5415875"/>
            <a:ext cx="136525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Anormalidad</a:t>
            </a:r>
            <a:endParaRPr/>
          </a:p>
        </p:txBody>
      </p:sp>
      <p:sp>
        <p:nvSpPr>
          <p:cNvPr id="561" name="Google Shape;561;p51"/>
          <p:cNvSpPr txBox="1"/>
          <p:nvPr/>
        </p:nvSpPr>
        <p:spPr>
          <a:xfrm rot="-780000">
            <a:off x="6786563" y="4107775"/>
            <a:ext cx="145732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Mejoramiento</a:t>
            </a:r>
            <a:endParaRPr/>
          </a:p>
        </p:txBody>
      </p:sp>
      <p:sp>
        <p:nvSpPr>
          <p:cNvPr id="562" name="Google Shape;562;p51"/>
          <p:cNvSpPr/>
          <p:nvPr/>
        </p:nvSpPr>
        <p:spPr>
          <a:xfrm rot="-747365">
            <a:off x="3824288" y="4961850"/>
            <a:ext cx="622300" cy="415925"/>
          </a:xfrm>
          <a:prstGeom prst="rtTriangle">
            <a:avLst/>
          </a:prstGeom>
          <a:solidFill>
            <a:srgbClr val="11256E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51"/>
          <p:cNvSpPr/>
          <p:nvPr/>
        </p:nvSpPr>
        <p:spPr>
          <a:xfrm>
            <a:off x="3954463" y="5260300"/>
            <a:ext cx="1054100" cy="48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11256E"/>
                </a:solidFill>
                <a:latin typeface="Arial Narrow"/>
                <a:ea typeface="Arial Narrow"/>
                <a:cs typeface="Arial Narrow"/>
                <a:sym typeface="Arial Narrow"/>
              </a:rPr>
              <a:t>Estándar</a:t>
            </a:r>
            <a:endParaRPr sz="1800" b="1" u="sng">
              <a:solidFill>
                <a:srgbClr val="11256E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4" name="Google Shape;564;p51"/>
          <p:cNvSpPr txBox="1"/>
          <p:nvPr/>
        </p:nvSpPr>
        <p:spPr>
          <a:xfrm rot="-780000">
            <a:off x="3779838" y="3876000"/>
            <a:ext cx="615950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Actue</a:t>
            </a:r>
            <a:endParaRPr/>
          </a:p>
        </p:txBody>
      </p:sp>
      <p:sp>
        <p:nvSpPr>
          <p:cNvPr id="565" name="Google Shape;565;p51"/>
          <p:cNvSpPr txBox="1"/>
          <p:nvPr/>
        </p:nvSpPr>
        <p:spPr>
          <a:xfrm rot="-780000">
            <a:off x="4446588" y="3717250"/>
            <a:ext cx="711200" cy="5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Planee</a:t>
            </a:r>
            <a:endParaRPr/>
          </a:p>
        </p:txBody>
      </p:sp>
      <p:sp>
        <p:nvSpPr>
          <p:cNvPr id="566" name="Google Shape;566;p51"/>
          <p:cNvSpPr txBox="1"/>
          <p:nvPr/>
        </p:nvSpPr>
        <p:spPr>
          <a:xfrm rot="-780000">
            <a:off x="3929063" y="4544337"/>
            <a:ext cx="701675" cy="58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Revise</a:t>
            </a:r>
            <a:endParaRPr/>
          </a:p>
        </p:txBody>
      </p:sp>
      <p:sp>
        <p:nvSpPr>
          <p:cNvPr id="567" name="Google Shape;567;p51"/>
          <p:cNvSpPr txBox="1"/>
          <p:nvPr/>
        </p:nvSpPr>
        <p:spPr>
          <a:xfrm rot="-780000">
            <a:off x="4652963" y="4396700"/>
            <a:ext cx="58737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Haga</a:t>
            </a:r>
            <a:endParaRPr/>
          </a:p>
        </p:txBody>
      </p:sp>
      <p:sp>
        <p:nvSpPr>
          <p:cNvPr id="568" name="Google Shape;568;p51"/>
          <p:cNvSpPr/>
          <p:nvPr/>
        </p:nvSpPr>
        <p:spPr>
          <a:xfrm>
            <a:off x="3719513" y="3664862"/>
            <a:ext cx="1619250" cy="1603375"/>
          </a:xfrm>
          <a:prstGeom prst="ellipse">
            <a:avLst/>
          </a:pr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69" name="Google Shape;569;p51"/>
          <p:cNvCxnSpPr/>
          <p:nvPr/>
        </p:nvCxnSpPr>
        <p:spPr>
          <a:xfrm rot="10800000" flipH="1">
            <a:off x="3725863" y="4287162"/>
            <a:ext cx="1584325" cy="358775"/>
          </a:xfrm>
          <a:prstGeom prst="straightConnector1">
            <a:avLst/>
          </a:pr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0" name="Google Shape;570;p51"/>
          <p:cNvCxnSpPr/>
          <p:nvPr/>
        </p:nvCxnSpPr>
        <p:spPr>
          <a:xfrm rot="-5400000" flipH="1">
            <a:off x="3735388" y="4288750"/>
            <a:ext cx="1584325" cy="358775"/>
          </a:xfrm>
          <a:prstGeom prst="straightConnector1">
            <a:avLst/>
          </a:pr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1" name="Google Shape;571;p51"/>
          <p:cNvSpPr/>
          <p:nvPr/>
        </p:nvSpPr>
        <p:spPr>
          <a:xfrm rot="-752962">
            <a:off x="5773738" y="4542750"/>
            <a:ext cx="596900" cy="342900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dk1"/>
          </a:solidFill>
          <a:ln>
            <a:noFill/>
          </a:ln>
          <a:effectLst>
            <a:outerShdw blurRad="40000" dist="23000" dir="5400000" rotWithShape="0">
              <a:srgbClr val="80808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2" name="Google Shape;572;p51"/>
          <p:cNvSpPr/>
          <p:nvPr/>
        </p:nvSpPr>
        <p:spPr>
          <a:xfrm>
            <a:off x="665163" y="2780928"/>
            <a:ext cx="78136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estándar es la cuña que asegura que una vez mejorado el proceso no vuelva hacia atrás.</a:t>
            </a:r>
            <a:endParaRPr dirty="0"/>
          </a:p>
        </p:txBody>
      </p:sp>
      <p:grpSp>
        <p:nvGrpSpPr>
          <p:cNvPr id="573" name="Google Shape;573;p51"/>
          <p:cNvGrpSpPr/>
          <p:nvPr/>
        </p:nvGrpSpPr>
        <p:grpSpPr>
          <a:xfrm>
            <a:off x="3639005" y="3553425"/>
            <a:ext cx="1750096" cy="1739130"/>
            <a:chOff x="795197" y="202136"/>
            <a:chExt cx="1750096" cy="1739130"/>
          </a:xfrm>
        </p:grpSpPr>
        <p:sp>
          <p:nvSpPr>
            <p:cNvPr id="574" name="Google Shape;574;p51"/>
            <p:cNvSpPr/>
            <p:nvPr/>
          </p:nvSpPr>
          <p:spPr>
            <a:xfrm>
              <a:off x="795197" y="203348"/>
              <a:ext cx="1737918" cy="1737918"/>
            </a:xfrm>
            <a:prstGeom prst="pie">
              <a:avLst>
                <a:gd name="adj1" fmla="val 16200000"/>
                <a:gd name="adj2" fmla="val 0"/>
              </a:avLst>
            </a:prstGeom>
            <a:gradFill>
              <a:gsLst>
                <a:gs pos="0">
                  <a:srgbClr val="7E9165"/>
                </a:gs>
                <a:gs pos="100000">
                  <a:srgbClr val="677B4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1"/>
            <p:cNvSpPr txBox="1"/>
            <p:nvPr/>
          </p:nvSpPr>
          <p:spPr>
            <a:xfrm>
              <a:off x="1684018" y="524863"/>
              <a:ext cx="641374" cy="517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entury Gothic"/>
                <a:buNone/>
              </a:pPr>
              <a:r>
                <a:rPr lang="es-ES" sz="1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 Planee</a:t>
              </a:r>
              <a:endParaRPr/>
            </a:p>
          </p:txBody>
        </p:sp>
        <p:sp>
          <p:nvSpPr>
            <p:cNvPr id="576" name="Google Shape;576;p51"/>
            <p:cNvSpPr/>
            <p:nvPr/>
          </p:nvSpPr>
          <p:spPr>
            <a:xfrm>
              <a:off x="807375" y="202136"/>
              <a:ext cx="1737918" cy="1737918"/>
            </a:xfrm>
            <a:prstGeom prst="pie">
              <a:avLst>
                <a:gd name="adj1" fmla="val 0"/>
                <a:gd name="adj2" fmla="val 5400000"/>
              </a:avLst>
            </a:prstGeom>
            <a:gradFill>
              <a:gsLst>
                <a:gs pos="0">
                  <a:srgbClr val="889B62"/>
                </a:gs>
                <a:gs pos="100000">
                  <a:srgbClr val="70854A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1"/>
            <p:cNvSpPr txBox="1"/>
            <p:nvPr/>
          </p:nvSpPr>
          <p:spPr>
            <a:xfrm>
              <a:off x="1707368" y="1102130"/>
              <a:ext cx="641374" cy="517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entury Gothic"/>
                <a:buNone/>
              </a:pPr>
              <a:r>
                <a:rPr lang="es-ES" sz="1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  Haga </a:t>
              </a:r>
              <a:endParaRPr/>
            </a:p>
          </p:txBody>
        </p:sp>
        <p:sp>
          <p:nvSpPr>
            <p:cNvPr id="578" name="Google Shape;578;p51"/>
            <p:cNvSpPr/>
            <p:nvPr/>
          </p:nvSpPr>
          <p:spPr>
            <a:xfrm>
              <a:off x="807375" y="202136"/>
              <a:ext cx="1737918" cy="1737918"/>
            </a:xfrm>
            <a:prstGeom prst="pie">
              <a:avLst>
                <a:gd name="adj1" fmla="val 5400000"/>
                <a:gd name="adj2" fmla="val 10800000"/>
              </a:avLst>
            </a:prstGeom>
            <a:gradFill>
              <a:gsLst>
                <a:gs pos="0">
                  <a:srgbClr val="90A464"/>
                </a:gs>
                <a:gs pos="100000">
                  <a:srgbClr val="7A8F48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1"/>
            <p:cNvSpPr txBox="1"/>
            <p:nvPr/>
          </p:nvSpPr>
          <p:spPr>
            <a:xfrm>
              <a:off x="1003925" y="1102130"/>
              <a:ext cx="641374" cy="517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entury Gothic"/>
                <a:buNone/>
              </a:pPr>
              <a:r>
                <a:rPr lang="es-ES" sz="1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 Revise</a:t>
              </a:r>
              <a:endParaRPr/>
            </a:p>
          </p:txBody>
        </p:sp>
        <p:sp>
          <p:nvSpPr>
            <p:cNvPr id="580" name="Google Shape;580;p51"/>
            <p:cNvSpPr/>
            <p:nvPr/>
          </p:nvSpPr>
          <p:spPr>
            <a:xfrm>
              <a:off x="807375" y="202136"/>
              <a:ext cx="1737918" cy="1737918"/>
            </a:xfrm>
            <a:prstGeom prst="pie">
              <a:avLst>
                <a:gd name="adj1" fmla="val 10800000"/>
                <a:gd name="adj2" fmla="val 16200000"/>
              </a:avLst>
            </a:prstGeom>
            <a:gradFill>
              <a:gsLst>
                <a:gs pos="0">
                  <a:srgbClr val="9AAF62"/>
                </a:gs>
                <a:gs pos="100000">
                  <a:srgbClr val="859B46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1"/>
            <p:cNvSpPr txBox="1"/>
            <p:nvPr/>
          </p:nvSpPr>
          <p:spPr>
            <a:xfrm>
              <a:off x="1003925" y="522823"/>
              <a:ext cx="641374" cy="5172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entury Gothic"/>
                <a:buNone/>
              </a:pPr>
              <a:r>
                <a:rPr lang="es-ES" sz="14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 Actúe</a:t>
              </a:r>
              <a:endParaRPr/>
            </a:p>
          </p:txBody>
        </p:sp>
      </p:grpSp>
      <p:sp>
        <p:nvSpPr>
          <p:cNvPr id="582" name="Google Shape;582;p51"/>
          <p:cNvSpPr txBox="1"/>
          <p:nvPr/>
        </p:nvSpPr>
        <p:spPr>
          <a:xfrm>
            <a:off x="1616234" y="1178608"/>
            <a:ext cx="5957093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Estandarización  de procesos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877758" y="828860"/>
            <a:ext cx="5751643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Organización Flexible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629" y="1948543"/>
            <a:ext cx="6934199" cy="4637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3"/>
          <p:cNvSpPr txBox="1"/>
          <p:nvPr/>
        </p:nvSpPr>
        <p:spPr>
          <a:xfrm>
            <a:off x="-126248" y="1340768"/>
            <a:ext cx="9270248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KAIZEN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Trabajo en Equipo Mejora Continua</a:t>
            </a:r>
            <a:endParaRPr sz="3600" b="1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474" name="Google Shape;47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640" y="3077241"/>
            <a:ext cx="6844740" cy="3592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>
          <a:extLst>
            <a:ext uri="{FF2B5EF4-FFF2-40B4-BE49-F238E27FC236}">
              <a16:creationId xmlns:a16="http://schemas.microsoft.com/office/drawing/2014/main" id="{DB6B6B80-5BB8-A934-FEA8-A33E3AA7A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3">
            <a:extLst>
              <a:ext uri="{FF2B5EF4-FFF2-40B4-BE49-F238E27FC236}">
                <a16:creationId xmlns:a16="http://schemas.microsoft.com/office/drawing/2014/main" id="{EF1FD820-64F2-A2FA-C865-20700E632EB6}"/>
              </a:ext>
            </a:extLst>
          </p:cNvPr>
          <p:cNvSpPr txBox="1"/>
          <p:nvPr/>
        </p:nvSpPr>
        <p:spPr>
          <a:xfrm>
            <a:off x="0" y="1340768"/>
            <a:ext cx="9144000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KAIZEN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Trabajo en Equipo Mejora Continua</a:t>
            </a:r>
            <a:endParaRPr sz="3600" b="1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1A2CC-FA54-E1E2-4B99-F2D927C5D00A}"/>
              </a:ext>
            </a:extLst>
          </p:cNvPr>
          <p:cNvSpPr txBox="1"/>
          <p:nvPr/>
        </p:nvSpPr>
        <p:spPr>
          <a:xfrm>
            <a:off x="1579418" y="5517232"/>
            <a:ext cx="5478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err="1">
                <a:hlinkClick r:id="rId3"/>
              </a:rPr>
              <a:t>Kaizen</a:t>
            </a:r>
            <a:r>
              <a:rPr lang="es-ES" dirty="0">
                <a:hlinkClick r:id="rId3"/>
              </a:rPr>
              <a:t> El secreto detrás de la productividad japonesa - YouTube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42367-278A-11B0-78D4-B76F95931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917" y="2376512"/>
            <a:ext cx="6003096" cy="29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90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3"/>
          <p:cNvSpPr txBox="1"/>
          <p:nvPr/>
        </p:nvSpPr>
        <p:spPr>
          <a:xfrm>
            <a:off x="2297723" y="683046"/>
            <a:ext cx="5771456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KAIZEN Mejora Continua</a:t>
            </a:r>
            <a:endParaRPr sz="3600" b="1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87570F-1E74-5E91-F5E8-ADD4BC9B751C}"/>
              </a:ext>
            </a:extLst>
          </p:cNvPr>
          <p:cNvSpPr txBox="1"/>
          <p:nvPr/>
        </p:nvSpPr>
        <p:spPr>
          <a:xfrm>
            <a:off x="737938" y="1560295"/>
            <a:ext cx="8406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2800" dirty="0"/>
              <a:t>Sin inversión se puede mejorar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AF4428-6A6B-395A-FEC7-B0897AD1EB38}"/>
              </a:ext>
            </a:extLst>
          </p:cNvPr>
          <p:cNvSpPr txBox="1"/>
          <p:nvPr/>
        </p:nvSpPr>
        <p:spPr>
          <a:xfrm>
            <a:off x="962526" y="2869574"/>
            <a:ext cx="36094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AR" sz="2400" b="0" i="0" dirty="0">
                <a:solidFill>
                  <a:srgbClr val="2C2F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Alta inversión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AR" sz="2400" b="0" i="0" dirty="0">
                <a:solidFill>
                  <a:srgbClr val="2C2F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Alto impacto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AR" sz="2400" b="0" i="0" dirty="0">
                <a:solidFill>
                  <a:srgbClr val="2C2F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Alta tecnología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AR" sz="2400" b="0" i="0" dirty="0">
                <a:solidFill>
                  <a:srgbClr val="2C2F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Media / Baja participación del personal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AR" sz="2400" b="0" i="0" dirty="0">
                <a:solidFill>
                  <a:srgbClr val="2C2F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Alto riesgo de perder el nivel de mejora (Depreciable)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30171A-8F08-998D-0484-393253F1F920}"/>
              </a:ext>
            </a:extLst>
          </p:cNvPr>
          <p:cNvSpPr txBox="1"/>
          <p:nvPr/>
        </p:nvSpPr>
        <p:spPr>
          <a:xfrm>
            <a:off x="962526" y="2083515"/>
            <a:ext cx="325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INVERSIÓN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580A386-EEC8-7A7C-834A-2BB7846BB5B5}"/>
              </a:ext>
            </a:extLst>
          </p:cNvPr>
          <p:cNvSpPr txBox="1"/>
          <p:nvPr/>
        </p:nvSpPr>
        <p:spPr>
          <a:xfrm>
            <a:off x="4580021" y="2059453"/>
            <a:ext cx="325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KAIZEN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5E0A036-FF1F-651E-28DB-ABBBBA142C3D}"/>
              </a:ext>
            </a:extLst>
          </p:cNvPr>
          <p:cNvSpPr txBox="1"/>
          <p:nvPr/>
        </p:nvSpPr>
        <p:spPr>
          <a:xfrm>
            <a:off x="4462272" y="2701134"/>
            <a:ext cx="46817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s-AR" sz="2400" b="0" i="0" dirty="0">
                <a:solidFill>
                  <a:srgbClr val="2C2F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Optimización del recurso existente (Baja inversión)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AR" sz="2400" b="0" i="0" dirty="0">
                <a:solidFill>
                  <a:srgbClr val="2C2F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Velocidad en implementación de cambios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AR" sz="2400" b="0" i="0" dirty="0">
                <a:solidFill>
                  <a:srgbClr val="2C2F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Alta participación del personal (En todas las fases de la mejora)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AR" sz="2400" b="0" i="0" dirty="0">
                <a:solidFill>
                  <a:srgbClr val="2C2F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Pequeños pasos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AR" sz="2400" b="0" i="0" dirty="0">
                <a:solidFill>
                  <a:srgbClr val="2C2F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Acercamiento continuo al objetivo trazado (No depreciable)</a:t>
            </a:r>
          </a:p>
        </p:txBody>
      </p:sp>
    </p:spTree>
    <p:extLst>
      <p:ext uri="{BB962C8B-B14F-4D97-AF65-F5344CB8AC3E}">
        <p14:creationId xmlns:p14="http://schemas.microsoft.com/office/powerpoint/2010/main" val="542469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3"/>
          <p:cNvSpPr txBox="1"/>
          <p:nvPr/>
        </p:nvSpPr>
        <p:spPr>
          <a:xfrm>
            <a:off x="0" y="683046"/>
            <a:ext cx="9143999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Gemba</a:t>
            </a:r>
            <a:r>
              <a:rPr lang="es-ES" sz="3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s-ES" sz="3600" b="1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Walk</a:t>
            </a:r>
            <a:endParaRPr lang="es-ES" sz="3600" b="1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87570F-1E74-5E91-F5E8-ADD4BC9B751C}"/>
              </a:ext>
            </a:extLst>
          </p:cNvPr>
          <p:cNvSpPr txBox="1"/>
          <p:nvPr/>
        </p:nvSpPr>
        <p:spPr>
          <a:xfrm>
            <a:off x="740665" y="1560295"/>
            <a:ext cx="78364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AR" sz="2000" dirty="0"/>
              <a:t>Es un recorrido por el lugar de trabajo cuyo objetivo es observar a los empleados, preguntarles por sus tareas e identificar las mejoras de productividad. </a:t>
            </a:r>
          </a:p>
          <a:p>
            <a:pPr algn="just"/>
            <a:r>
              <a:rPr lang="es-AR" sz="2000" dirty="0"/>
              <a:t>Es el acto de ver dónde ocurre el trabajo real. Un paseo </a:t>
            </a:r>
            <a:r>
              <a:rPr lang="es-AR" sz="2000" dirty="0" err="1"/>
              <a:t>gemba</a:t>
            </a:r>
            <a:r>
              <a:rPr lang="es-AR" sz="2000" dirty="0"/>
              <a:t> es un método lean sencillo pero potente que realizan los empresarios para promover la mejora continua.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2E52C00-1D6C-76C6-96B7-F8EDC7E7C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294" y="3978631"/>
            <a:ext cx="5568095" cy="263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294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2"/>
          <p:cNvSpPr txBox="1"/>
          <p:nvPr/>
        </p:nvSpPr>
        <p:spPr>
          <a:xfrm>
            <a:off x="2693772" y="-166764"/>
            <a:ext cx="4732639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LEAN STARTUP</a:t>
            </a:r>
            <a:endParaRPr sz="3600" b="1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F23AAB-DEAD-B720-62D6-40F7CFD97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52" y="877330"/>
            <a:ext cx="8055429" cy="598067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>
          <a:extLst>
            <a:ext uri="{FF2B5EF4-FFF2-40B4-BE49-F238E27FC236}">
              <a16:creationId xmlns:a16="http://schemas.microsoft.com/office/drawing/2014/main" id="{36BBDC03-D402-CDD7-7577-7B2A0F007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2">
            <a:extLst>
              <a:ext uri="{FF2B5EF4-FFF2-40B4-BE49-F238E27FC236}">
                <a16:creationId xmlns:a16="http://schemas.microsoft.com/office/drawing/2014/main" id="{0E151E75-94C3-473C-563C-AA87229212ED}"/>
              </a:ext>
            </a:extLst>
          </p:cNvPr>
          <p:cNvSpPr txBox="1"/>
          <p:nvPr/>
        </p:nvSpPr>
        <p:spPr>
          <a:xfrm>
            <a:off x="2693772" y="451078"/>
            <a:ext cx="4732639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LEAN STARTUP</a:t>
            </a:r>
            <a:endParaRPr sz="3600" b="1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0388D7-AF76-E875-B015-A5A72766AB29}"/>
              </a:ext>
            </a:extLst>
          </p:cNvPr>
          <p:cNvSpPr txBox="1"/>
          <p:nvPr/>
        </p:nvSpPr>
        <p:spPr>
          <a:xfrm>
            <a:off x="1024128" y="2429857"/>
            <a:ext cx="6793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/>
              <a:t>Ciclo Construir - Medir – Aprender</a:t>
            </a:r>
          </a:p>
          <a:p>
            <a:r>
              <a:rPr lang="es-AR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b="1" dirty="0"/>
              <a:t>Construir</a:t>
            </a:r>
            <a:r>
              <a:rPr lang="es-AR" sz="2000" dirty="0"/>
              <a:t>: Empezar a pequeña escala. Salir al mercado con un mínimo producto viable (MVP)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b="1" dirty="0"/>
              <a:t>Medir</a:t>
            </a:r>
            <a:r>
              <a:rPr lang="es-AR" sz="2000" dirty="0"/>
              <a:t>: Registrar los datos obtenidos de la iteración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b="1" dirty="0"/>
              <a:t>Aprender</a:t>
            </a:r>
            <a:r>
              <a:rPr lang="es-AR" sz="2000" dirty="0"/>
              <a:t>: Tomar los datos obtenidos y sacar conclusiones y próximas mejoras (Pivotar o perseverar)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000" b="1" dirty="0"/>
              <a:t>Iterar continuamente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120980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0122AE-30D2-4F05-B167-E023B5CA3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1" y="1562668"/>
            <a:ext cx="7875270" cy="213385"/>
          </a:xfrm>
        </p:spPr>
        <p:txBody>
          <a:bodyPr>
            <a:noAutofit/>
          </a:bodyPr>
          <a:lstStyle/>
          <a:p>
            <a:r>
              <a:rPr lang="es-AR" sz="4000" dirty="0"/>
              <a:t>Trabajo Práctico </a:t>
            </a:r>
            <a:br>
              <a:rPr lang="es-AR" sz="4000" dirty="0"/>
            </a:br>
            <a:r>
              <a:rPr lang="es-AR" sz="2475" dirty="0"/>
              <a:t> </a:t>
            </a:r>
            <a:r>
              <a:rPr lang="es-AR" sz="4000" dirty="0"/>
              <a:t>Lean Management</a:t>
            </a:r>
            <a:br>
              <a:rPr lang="en-US" dirty="0"/>
            </a:br>
            <a:r>
              <a:rPr lang="es-AR" b="1" dirty="0"/>
              <a:t>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CA53D42-3D1D-45D6-946E-8E98A8263C0E}"/>
              </a:ext>
            </a:extLst>
          </p:cNvPr>
          <p:cNvSpPr/>
          <p:nvPr/>
        </p:nvSpPr>
        <p:spPr>
          <a:xfrm>
            <a:off x="996215" y="2077823"/>
            <a:ext cx="733445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buClrTx/>
              <a:defRPr/>
            </a:pPr>
            <a:endParaRPr lang="es-ES" sz="1350" kern="1200" dirty="0">
              <a:solidFill>
                <a:prstClr val="black"/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617474-681D-4423-B673-BC441458FA8B}"/>
              </a:ext>
            </a:extLst>
          </p:cNvPr>
          <p:cNvSpPr txBox="1"/>
          <p:nvPr/>
        </p:nvSpPr>
        <p:spPr>
          <a:xfrm>
            <a:off x="264920" y="1341901"/>
            <a:ext cx="8799072" cy="5062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>
              <a:lnSpc>
                <a:spcPct val="150000"/>
              </a:lnSpc>
              <a:spcBef>
                <a:spcPts val="750"/>
              </a:spcBef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s-E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Cada grupo seleccionará una dependencia , área o sector  (biblioteca, sección clases,  Mantenimiento, Aula Abierta, Sección alumnos) de la </a:t>
            </a:r>
            <a:r>
              <a:rPr lang="es-ES" sz="2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Fac</a:t>
            </a:r>
            <a:r>
              <a:rPr lang="es-E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Ingeniería.</a:t>
            </a:r>
          </a:p>
          <a:p>
            <a:pPr marL="257175" indent="-257175" defTabSz="342900">
              <a:lnSpc>
                <a:spcPct val="150000"/>
              </a:lnSpc>
              <a:spcBef>
                <a:spcPts val="750"/>
              </a:spcBef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s-E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Identificar 5 desperdicios y proponer  una mejora para cada uno con el uso de una herramienta Lean .</a:t>
            </a:r>
          </a:p>
          <a:p>
            <a:pPr marL="257175" indent="-257175" defTabSz="342900">
              <a:lnSpc>
                <a:spcPct val="150000"/>
              </a:lnSpc>
              <a:spcBef>
                <a:spcPts val="750"/>
              </a:spcBef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s-E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Realizar un presentación en PPT o Prezi para mostrar el trabajo realizado.</a:t>
            </a:r>
          </a:p>
          <a:p>
            <a:pPr marL="257175" indent="-257175" defTabSz="342900">
              <a:lnSpc>
                <a:spcPct val="150000"/>
              </a:lnSpc>
              <a:spcBef>
                <a:spcPts val="750"/>
              </a:spcBef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s-E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 bien se hará en grupo, cada alumno debe subir el trabajo indicando en el nombre del archivo: "Grupo X TP Lean Management" </a:t>
            </a:r>
          </a:p>
          <a:p>
            <a:pPr marL="257175" indent="-257175" defTabSz="342900">
              <a:lnSpc>
                <a:spcPct val="150000"/>
              </a:lnSpc>
              <a:spcBef>
                <a:spcPts val="750"/>
              </a:spcBef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es-E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Fecha límite: 22/08/2025 23:59</a:t>
            </a:r>
            <a:endParaRPr lang="es-ES_tradnl" sz="2000" b="1" kern="12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951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2"/>
          <p:cNvSpPr txBox="1"/>
          <p:nvPr/>
        </p:nvSpPr>
        <p:spPr>
          <a:xfrm>
            <a:off x="769552" y="1011584"/>
            <a:ext cx="8534400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 dirty="0" err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Kaizen</a:t>
            </a:r>
            <a:r>
              <a:rPr lang="es-ES" sz="3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personal</a:t>
            </a:r>
            <a:endParaRPr sz="3600" b="1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4F08D-48FF-EF6C-A6CD-C8A58D34A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259" y="2099365"/>
            <a:ext cx="5601482" cy="2905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18DC6-B1B8-F7C3-2C13-33D85D2203F3}"/>
              </a:ext>
            </a:extLst>
          </p:cNvPr>
          <p:cNvSpPr txBox="1"/>
          <p:nvPr/>
        </p:nvSpPr>
        <p:spPr>
          <a:xfrm>
            <a:off x="1623059" y="5128778"/>
            <a:ext cx="5749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hlinkClick r:id="rId4"/>
              </a:rPr>
              <a:t>La Filosofía </a:t>
            </a:r>
            <a:r>
              <a:rPr lang="es-ES" dirty="0" err="1">
                <a:hlinkClick r:id="rId4"/>
              </a:rPr>
              <a:t>Kaizen</a:t>
            </a:r>
            <a:r>
              <a:rPr lang="es-ES" dirty="0">
                <a:hlinkClick r:id="rId4"/>
              </a:rPr>
              <a:t> Explicada De La Manera Más Simple! - YouTube</a:t>
            </a:r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>
          <a:extLst>
            <a:ext uri="{FF2B5EF4-FFF2-40B4-BE49-F238E27FC236}">
              <a16:creationId xmlns:a16="http://schemas.microsoft.com/office/drawing/2014/main" id="{5F386A63-B2E7-5D8F-4AAF-4FE791A4B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2">
            <a:extLst>
              <a:ext uri="{FF2B5EF4-FFF2-40B4-BE49-F238E27FC236}">
                <a16:creationId xmlns:a16="http://schemas.microsoft.com/office/drawing/2014/main" id="{8C04781E-669D-1A4E-2112-53499A637C2C}"/>
              </a:ext>
            </a:extLst>
          </p:cNvPr>
          <p:cNvSpPr txBox="1"/>
          <p:nvPr/>
        </p:nvSpPr>
        <p:spPr>
          <a:xfrm>
            <a:off x="934144" y="1340768"/>
            <a:ext cx="8534400" cy="84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None/>
            </a:pPr>
            <a:r>
              <a:rPr lang="es-ES" sz="3600" b="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Muchas gracias por su atención</a:t>
            </a:r>
            <a:endParaRPr sz="3600"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589" name="Google Shape;589;p52" descr="Imagen que contiene cuchillo&#10;&#10;Descripción generada automáticamente">
            <a:extLst>
              <a:ext uri="{FF2B5EF4-FFF2-40B4-BE49-F238E27FC236}">
                <a16:creationId xmlns:a16="http://schemas.microsoft.com/office/drawing/2014/main" id="{36E07A95-27DA-BA9C-5EF0-7DA6D559FD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2535296"/>
            <a:ext cx="6667500" cy="3774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910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311700" y="1264289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Organización Flexible- Objetivo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0"/>
          <p:cNvSpPr txBox="1">
            <a:spLocks noGrp="1"/>
          </p:cNvSpPr>
          <p:nvPr>
            <p:ph type="body" idx="1"/>
          </p:nvPr>
        </p:nvSpPr>
        <p:spPr>
          <a:xfrm>
            <a:off x="311700" y="27747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 fontScale="85000" lnSpcReduction="1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ct val="78431"/>
              <a:buNone/>
            </a:pP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Generar </a:t>
            </a: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conocimiento</a:t>
            </a: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a partir de los </a:t>
            </a: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datos</a:t>
            </a: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con el fin de transformar la empresa en una organización </a:t>
            </a: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ágil</a:t>
            </a: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y que </a:t>
            </a: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aprende</a:t>
            </a: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, permitiendo tomar </a:t>
            </a: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decisiones </a:t>
            </a:r>
            <a:r>
              <a:rPr lang="es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manera</a:t>
            </a: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 rápida</a:t>
            </a: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adaptar </a:t>
            </a:r>
            <a:r>
              <a:rPr lang="es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ágilmente los </a:t>
            </a: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procesos</a:t>
            </a: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en todas las partes del negocio y </a:t>
            </a: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atravesando</a:t>
            </a: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todas las</a:t>
            </a:r>
            <a:r>
              <a:rPr lang="es" b="1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 áreas </a:t>
            </a: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de procesos.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>
            <a:spLocks noGrp="1"/>
          </p:cNvSpPr>
          <p:nvPr>
            <p:ph type="title"/>
          </p:nvPr>
        </p:nvSpPr>
        <p:spPr>
          <a:xfrm>
            <a:off x="311700" y="1340489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Organización Flexible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1"/>
          </p:nvPr>
        </p:nvSpPr>
        <p:spPr>
          <a:xfrm>
            <a:off x="4937759" y="2774750"/>
            <a:ext cx="3900565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s" b="1" dirty="0">
                <a:solidFill>
                  <a:srgbClr val="41A8C7"/>
                </a:solidFill>
                <a:latin typeface="Arial"/>
                <a:ea typeface="Arial"/>
                <a:cs typeface="Arial"/>
                <a:sym typeface="Arial"/>
              </a:rPr>
              <a:t>¿Cómo hacer que una organización sea flexible?</a:t>
            </a:r>
            <a:endParaRPr dirty="0"/>
          </a:p>
        </p:txBody>
      </p:sp>
      <p:pic>
        <p:nvPicPr>
          <p:cNvPr id="1026" name="Picture 2" descr="Workplace revolution: Six key priorities for HR in 2021 and beyond - AIHR">
            <a:extLst>
              <a:ext uri="{FF2B5EF4-FFF2-40B4-BE49-F238E27FC236}">
                <a16:creationId xmlns:a16="http://schemas.microsoft.com/office/drawing/2014/main" id="{5B335FA2-8DD3-A7C0-CA83-ADE747DBC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4561"/>
          <a:stretch/>
        </p:blipFill>
        <p:spPr bwMode="auto">
          <a:xfrm>
            <a:off x="305677" y="2801802"/>
            <a:ext cx="4655748" cy="286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311700" y="1264289"/>
            <a:ext cx="8520600" cy="5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5880"/>
              <a:buFont typeface="Arial"/>
              <a:buNone/>
            </a:pPr>
            <a:r>
              <a:rPr lang="es" b="1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Flexibilidad de la Capacidad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311700" y="2774750"/>
            <a:ext cx="8520600" cy="2864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78431"/>
              <a:buNone/>
            </a:pP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78431"/>
              <a:buNone/>
            </a:pP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Instalaciones:</a:t>
            </a: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ct val="78431"/>
              <a:buFont typeface="Arial"/>
              <a:buChar char="●"/>
            </a:pP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Equipamiento movible.</a:t>
            </a: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8431"/>
              <a:buFont typeface="Arial"/>
              <a:buChar char="●"/>
            </a:pP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Muros desmontables.</a:t>
            </a: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78431"/>
              <a:buFont typeface="Arial"/>
              <a:buChar char="●"/>
            </a:pPr>
            <a:r>
              <a:rPr lang="es" b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Accesibilidad de insumos.</a:t>
            </a: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78431"/>
              <a:buNone/>
            </a:pPr>
            <a:endParaRPr b="1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9876" y="2774750"/>
            <a:ext cx="3902425" cy="32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ncurrencia">
  <a:themeElements>
    <a:clrScheme name="Concurrencia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2742</Words>
  <Application>Microsoft Office PowerPoint</Application>
  <PresentationFormat>On-screen Show (4:3)</PresentationFormat>
  <Paragraphs>439</Paragraphs>
  <Slides>68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Arial</vt:lpstr>
      <vt:lpstr>Arial Narrow</vt:lpstr>
      <vt:lpstr>Calibri</vt:lpstr>
      <vt:lpstr>Candara</vt:lpstr>
      <vt:lpstr>Century Gothic</vt:lpstr>
      <vt:lpstr>Helvetica Neue</vt:lpstr>
      <vt:lpstr>IBM Plex Sans</vt:lpstr>
      <vt:lpstr>Noto Sans Symbols</vt:lpstr>
      <vt:lpstr>Times New Roman</vt:lpstr>
      <vt:lpstr>Verdana</vt:lpstr>
      <vt:lpstr>Wingdings 2</vt:lpstr>
      <vt:lpstr>Wingdings 3</vt:lpstr>
      <vt:lpstr>Concurrencia</vt:lpstr>
      <vt:lpstr>GESTIÓN ESBELTA  LEAN MANAGEMENT </vt:lpstr>
      <vt:lpstr>Organización Flexible</vt:lpstr>
      <vt:lpstr>Organización Flexible</vt:lpstr>
      <vt:lpstr>Organización Flexible</vt:lpstr>
      <vt:lpstr>Organización Flexible</vt:lpstr>
      <vt:lpstr>Organización Flexible</vt:lpstr>
      <vt:lpstr>Organización Flexible- Objetivo</vt:lpstr>
      <vt:lpstr>Organización Flexible</vt:lpstr>
      <vt:lpstr>Flexibilidad de la Capacidad</vt:lpstr>
      <vt:lpstr>Flexibilidad de la Capacidad</vt:lpstr>
      <vt:lpstr>Flexibilidad de la Capacidad</vt:lpstr>
      <vt:lpstr>PowerPoint Presentation</vt:lpstr>
      <vt:lpstr>PowerPoint Presentation</vt:lpstr>
      <vt:lpstr>Procesos de Trabajo Procesos Posibilitadores</vt:lpstr>
      <vt:lpstr>Procesos de Trabajo Tareas Endogámicas </vt:lpstr>
      <vt:lpstr>PowerPoint Presentation</vt:lpstr>
      <vt:lpstr>Gestión Lean</vt:lpstr>
      <vt:lpstr>PowerPoint Presentation</vt:lpstr>
      <vt:lpstr>Gestión Lean- Ventajas </vt:lpstr>
      <vt:lpstr>Gestión Lean - Historia</vt:lpstr>
      <vt:lpstr>Gestión Lean- Principios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Gestión Lean- Características </vt:lpstr>
      <vt:lpstr>PowerPoint Presentation</vt:lpstr>
      <vt:lpstr>Manejo del error en Organización Tradicional</vt:lpstr>
      <vt:lpstr>Manejo del error en Organización Moderna</vt:lpstr>
      <vt:lpstr>Gestión Lean - Herramientas - La Casa Toyota</vt:lpstr>
      <vt:lpstr>Teoría de los 5 ceros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Gestión Lean - Orden y Limpieza 5 “S”</vt:lpstr>
      <vt:lpstr>Gestión Lean - Orden y Limpieza 5 “S”</vt:lpstr>
      <vt:lpstr>PowerPoint Presentation</vt:lpstr>
      <vt:lpstr>PowerPoint Presentation</vt:lpstr>
      <vt:lpstr>PowerPoint Presentation</vt:lpstr>
      <vt:lpstr>Gestión Lean - Mantenimiento Productivo Total   (TPM)</vt:lpstr>
      <vt:lpstr>Gestión Lean - Andon - Comunicación Tradicional </vt:lpstr>
      <vt:lpstr>Gestión Lean - Andon - Comunicación Visual</vt:lpstr>
      <vt:lpstr>Gestión Lean - Poka Yoke: A prueba de errores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Trabajo Práctico   Lean Management  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GESTIÓN ESBELTA  LEAN MANAGEMENT</dc:title>
  <dc:creator>Fernando Svrsek</dc:creator>
  <cp:lastModifiedBy>palma, victoria</cp:lastModifiedBy>
  <cp:revision>16</cp:revision>
  <dcterms:modified xsi:type="dcterms:W3CDTF">2025-08-08T01:29:03Z</dcterms:modified>
</cp:coreProperties>
</file>