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334" r:id="rId3"/>
    <p:sldId id="335" r:id="rId4"/>
    <p:sldId id="340" r:id="rId5"/>
    <p:sldId id="339" r:id="rId6"/>
    <p:sldId id="344" r:id="rId7"/>
    <p:sldId id="345" r:id="rId8"/>
    <p:sldId id="332" r:id="rId9"/>
    <p:sldId id="342" r:id="rId10"/>
    <p:sldId id="336" r:id="rId11"/>
    <p:sldId id="337" r:id="rId12"/>
    <p:sldId id="343" r:id="rId13"/>
    <p:sldId id="338" r:id="rId14"/>
    <p:sldId id="329" r:id="rId15"/>
    <p:sldId id="33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B21-AB63-4A18-979C-EF674A58B9F7}" type="datetimeFigureOut">
              <a:rPr lang="es-AR" smtClean="0"/>
              <a:t>21/3/2025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188B6A-7DC9-4D87-A64B-C743B32059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95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B21-AB63-4A18-979C-EF674A58B9F7}" type="datetimeFigureOut">
              <a:rPr lang="es-AR" smtClean="0"/>
              <a:t>21/3/2025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188B6A-7DC9-4D87-A64B-C743B32059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600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B21-AB63-4A18-979C-EF674A58B9F7}" type="datetimeFigureOut">
              <a:rPr lang="es-AR" smtClean="0"/>
              <a:t>21/3/2025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188B6A-7DC9-4D87-A64B-C743B3205949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20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B21-AB63-4A18-979C-EF674A58B9F7}" type="datetimeFigureOut">
              <a:rPr lang="es-AR" smtClean="0"/>
              <a:t>21/3/2025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188B6A-7DC9-4D87-A64B-C743B32059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291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B21-AB63-4A18-979C-EF674A58B9F7}" type="datetimeFigureOut">
              <a:rPr lang="es-AR" smtClean="0"/>
              <a:t>21/3/2025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188B6A-7DC9-4D87-A64B-C743B3205949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73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B21-AB63-4A18-979C-EF674A58B9F7}" type="datetimeFigureOut">
              <a:rPr lang="es-AR" smtClean="0"/>
              <a:t>21/3/2025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188B6A-7DC9-4D87-A64B-C743B32059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1132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B21-AB63-4A18-979C-EF674A58B9F7}" type="datetimeFigureOut">
              <a:rPr lang="es-AR" smtClean="0"/>
              <a:t>21/3/2025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8B6A-7DC9-4D87-A64B-C743B32059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3140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B21-AB63-4A18-979C-EF674A58B9F7}" type="datetimeFigureOut">
              <a:rPr lang="es-AR" smtClean="0"/>
              <a:t>21/3/2025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8B6A-7DC9-4D87-A64B-C743B32059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875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B21-AB63-4A18-979C-EF674A58B9F7}" type="datetimeFigureOut">
              <a:rPr lang="es-AR" smtClean="0"/>
              <a:t>21/3/2025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8B6A-7DC9-4D87-A64B-C743B32059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235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B21-AB63-4A18-979C-EF674A58B9F7}" type="datetimeFigureOut">
              <a:rPr lang="es-AR" smtClean="0"/>
              <a:t>21/3/2025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188B6A-7DC9-4D87-A64B-C743B32059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260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B21-AB63-4A18-979C-EF674A58B9F7}" type="datetimeFigureOut">
              <a:rPr lang="es-AR" smtClean="0"/>
              <a:t>21/3/2025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188B6A-7DC9-4D87-A64B-C743B32059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819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B21-AB63-4A18-979C-EF674A58B9F7}" type="datetimeFigureOut">
              <a:rPr lang="es-AR" smtClean="0"/>
              <a:t>21/3/2025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188B6A-7DC9-4D87-A64B-C743B32059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749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B21-AB63-4A18-979C-EF674A58B9F7}" type="datetimeFigureOut">
              <a:rPr lang="es-AR" smtClean="0"/>
              <a:t>21/3/2025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8B6A-7DC9-4D87-A64B-C743B32059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1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B21-AB63-4A18-979C-EF674A58B9F7}" type="datetimeFigureOut">
              <a:rPr lang="es-AR" smtClean="0"/>
              <a:t>21/3/2025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8B6A-7DC9-4D87-A64B-C743B32059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837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B21-AB63-4A18-979C-EF674A58B9F7}" type="datetimeFigureOut">
              <a:rPr lang="es-AR" smtClean="0"/>
              <a:t>21/3/2025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8B6A-7DC9-4D87-A64B-C743B32059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419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1B21-AB63-4A18-979C-EF674A58B9F7}" type="datetimeFigureOut">
              <a:rPr lang="es-AR" smtClean="0"/>
              <a:t>21/3/2025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188B6A-7DC9-4D87-A64B-C743B32059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867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51B21-AB63-4A18-979C-EF674A58B9F7}" type="datetimeFigureOut">
              <a:rPr lang="es-AR" smtClean="0"/>
              <a:t>21/3/2025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188B6A-7DC9-4D87-A64B-C743B32059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82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BD228-A2EA-F3A4-77D5-B518DA30F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891" y="1011829"/>
            <a:ext cx="10890218" cy="76070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400" dirty="0"/>
              <a:t>EQUIPOS E INSTALACIONES INDUSTRIALES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AC10E6-335F-571B-6C18-E783989A5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7792" y="2222033"/>
            <a:ext cx="4118572" cy="10968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AR" b="1" dirty="0">
                <a:solidFill>
                  <a:schemeClr val="tx1"/>
                </a:solidFill>
              </a:rPr>
              <a:t>PROFESOR: ING. JORGE NOZICA</a:t>
            </a:r>
          </a:p>
          <a:p>
            <a:pPr algn="l"/>
            <a:r>
              <a:rPr lang="es-AR" b="1" dirty="0">
                <a:solidFill>
                  <a:schemeClr val="tx1"/>
                </a:solidFill>
              </a:rPr>
              <a:t>PROFESOR: ING. HÉCTOR PÉREZ</a:t>
            </a:r>
          </a:p>
          <a:p>
            <a:pPr algn="l"/>
            <a:r>
              <a:rPr lang="es-AR" b="1" dirty="0">
                <a:solidFill>
                  <a:schemeClr val="tx1"/>
                </a:solidFill>
              </a:rPr>
              <a:t>PROFESORA: ING. LETICIA SIMONCINI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98C9452-21C5-A599-B7E7-C18641856B3B}"/>
              </a:ext>
            </a:extLst>
          </p:cNvPr>
          <p:cNvSpPr txBox="1">
            <a:spLocks/>
          </p:cNvSpPr>
          <p:nvPr/>
        </p:nvSpPr>
        <p:spPr>
          <a:xfrm>
            <a:off x="3372679" y="3861200"/>
            <a:ext cx="5950226" cy="22082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4800" b="1" dirty="0"/>
              <a:t>Unidad 1</a:t>
            </a:r>
          </a:p>
          <a:p>
            <a:pPr algn="ctr"/>
            <a:endParaRPr lang="es-AR" sz="4800" b="1" dirty="0"/>
          </a:p>
          <a:p>
            <a:pPr algn="ctr"/>
            <a:r>
              <a:rPr lang="es-AR" sz="4400" dirty="0"/>
              <a:t>CAÑERÍAS Y TUBERÍAS</a:t>
            </a:r>
          </a:p>
          <a:p>
            <a:pPr algn="ctr"/>
            <a:r>
              <a:rPr lang="es-AR" sz="4400" dirty="0"/>
              <a:t>PIPING</a:t>
            </a:r>
          </a:p>
          <a:p>
            <a:pPr algn="ctr"/>
            <a:r>
              <a:rPr lang="es-AR" sz="4400" dirty="0"/>
              <a:t>PARTE 2</a:t>
            </a:r>
          </a:p>
        </p:txBody>
      </p:sp>
    </p:spTree>
    <p:extLst>
      <p:ext uri="{BB962C8B-B14F-4D97-AF65-F5344CB8AC3E}">
        <p14:creationId xmlns:p14="http://schemas.microsoft.com/office/powerpoint/2010/main" val="294281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3BCA07-0D0C-A6B7-3B09-E7034344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Diseño por presión interna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EF24E6-EF72-FCE2-E5B7-51D28D472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577008"/>
            <a:ext cx="8522872" cy="4784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/>
              <a:t>1° Paso:</a:t>
            </a:r>
          </a:p>
          <a:p>
            <a:r>
              <a:rPr lang="es-AR" dirty="0"/>
              <a:t>Determinar el código aplicable</a:t>
            </a:r>
          </a:p>
          <a:p>
            <a:r>
              <a:rPr lang="es-AR" dirty="0"/>
              <a:t>Definir ecuación de cálculo</a:t>
            </a:r>
          </a:p>
          <a:p>
            <a:r>
              <a:rPr lang="es-AR" dirty="0"/>
              <a:t>Recopilar datos de condición de diseño</a:t>
            </a:r>
          </a:p>
          <a:p>
            <a:r>
              <a:rPr lang="es-AR" dirty="0"/>
              <a:t>Establecer que se busca calcular</a:t>
            </a:r>
          </a:p>
          <a:p>
            <a:pPr marL="0" indent="0">
              <a:buNone/>
            </a:pPr>
            <a:r>
              <a:rPr lang="es-AR" b="1" dirty="0"/>
              <a:t>2° Paso:</a:t>
            </a:r>
          </a:p>
          <a:p>
            <a:r>
              <a:rPr lang="es-AR" dirty="0"/>
              <a:t>Organizar la información</a:t>
            </a:r>
          </a:p>
          <a:p>
            <a:r>
              <a:rPr lang="es-AR" dirty="0"/>
              <a:t>Determinar datos faltantes</a:t>
            </a:r>
          </a:p>
          <a:p>
            <a:pPr marL="0" indent="0">
              <a:buNone/>
            </a:pPr>
            <a:r>
              <a:rPr lang="es-AR" b="1" dirty="0"/>
              <a:t>3° Paso:</a:t>
            </a:r>
          </a:p>
          <a:p>
            <a:r>
              <a:rPr lang="es-AR" dirty="0"/>
              <a:t>Sustituir datos en fórmula y calcular</a:t>
            </a:r>
          </a:p>
          <a:p>
            <a:pPr marL="0" indent="0">
              <a:buNone/>
            </a:pPr>
            <a:r>
              <a:rPr lang="es-AR" b="1" dirty="0"/>
              <a:t>4° Paso:</a:t>
            </a:r>
          </a:p>
          <a:p>
            <a:r>
              <a:rPr lang="es-AR" dirty="0"/>
              <a:t>Analizar resultados</a:t>
            </a:r>
          </a:p>
          <a:p>
            <a:endParaRPr lang="es-AR" dirty="0"/>
          </a:p>
          <a:p>
            <a:pPr marL="0" indent="0">
              <a:buNone/>
            </a:pPr>
            <a:endParaRPr lang="es-AR" b="1" dirty="0"/>
          </a:p>
          <a:p>
            <a:endParaRPr lang="es-AR" b="1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1028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3BCA07-0D0C-A6B7-3B09-E7034344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Diseño por presión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6A1C50-C263-43C8-3026-AEA7B2F18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678" y="1537563"/>
            <a:ext cx="3842670" cy="118130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891533D-8711-F2EB-E3B0-EBAA5F3C5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2298424"/>
            <a:ext cx="5750511" cy="455957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B21658B-2470-9060-317D-D67136069943}"/>
              </a:ext>
            </a:extLst>
          </p:cNvPr>
          <p:cNvSpPr txBox="1"/>
          <p:nvPr/>
        </p:nvSpPr>
        <p:spPr>
          <a:xfrm>
            <a:off x="6211188" y="2811709"/>
            <a:ext cx="56586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dirty="0"/>
              <a:t> w: Factor de reducción de resistencia de junta soldada. A temperaturas altas, la resistencia a largo plazo de las juntas soldadas puede ser menor que la resistencia a	largo plazo del material base .	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D3C944-6B7C-DBE6-649D-A480BCD1666D}"/>
              </a:ext>
            </a:extLst>
          </p:cNvPr>
          <p:cNvSpPr txBox="1"/>
          <p:nvPr/>
        </p:nvSpPr>
        <p:spPr>
          <a:xfrm>
            <a:off x="6206840" y="3765816"/>
            <a:ext cx="5547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dirty="0"/>
              <a:t> S: Tabla A1A	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2BFA323-0FDB-DE63-0831-5ECDFD76D83F}"/>
              </a:ext>
            </a:extLst>
          </p:cNvPr>
          <p:cNvSpPr txBox="1"/>
          <p:nvPr/>
        </p:nvSpPr>
        <p:spPr>
          <a:xfrm>
            <a:off x="6206840" y="4073593"/>
            <a:ext cx="5547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dirty="0"/>
              <a:t> E: Tabla A1B </a:t>
            </a:r>
            <a:r>
              <a:rPr lang="es-AR" sz="1400" dirty="0" err="1"/>
              <a:t>pag</a:t>
            </a:r>
            <a:r>
              <a:rPr lang="es-AR" sz="1400" dirty="0"/>
              <a:t> 209	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20D2EB9-E692-D597-F671-43A593502776}"/>
              </a:ext>
            </a:extLst>
          </p:cNvPr>
          <p:cNvSpPr txBox="1"/>
          <p:nvPr/>
        </p:nvSpPr>
        <p:spPr>
          <a:xfrm>
            <a:off x="6206840" y="4412146"/>
            <a:ext cx="5547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dirty="0"/>
              <a:t> W: Tabla 302.3.5 </a:t>
            </a:r>
            <a:r>
              <a:rPr lang="es-AR" sz="1400" dirty="0" err="1"/>
              <a:t>pag</a:t>
            </a:r>
            <a:r>
              <a:rPr lang="es-AR" sz="1400" dirty="0"/>
              <a:t> 21	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A4FA43-04D9-80AE-9120-BCF3B64497E2}"/>
              </a:ext>
            </a:extLst>
          </p:cNvPr>
          <p:cNvSpPr txBox="1"/>
          <p:nvPr/>
        </p:nvSpPr>
        <p:spPr>
          <a:xfrm>
            <a:off x="6206840" y="4750699"/>
            <a:ext cx="5547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dirty="0"/>
              <a:t> Y: Tabla 304.1.1 </a:t>
            </a:r>
            <a:r>
              <a:rPr lang="es-AR" sz="1400" dirty="0" err="1"/>
              <a:t>pag</a:t>
            </a:r>
            <a:r>
              <a:rPr lang="es-AR" sz="1400" dirty="0"/>
              <a:t> 22	</a:t>
            </a:r>
          </a:p>
        </p:txBody>
      </p:sp>
    </p:spTree>
    <p:extLst>
      <p:ext uri="{BB962C8B-B14F-4D97-AF65-F5344CB8AC3E}">
        <p14:creationId xmlns:p14="http://schemas.microsoft.com/office/powerpoint/2010/main" val="44786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3562184-CAE9-CF85-1829-F47E539D9E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09" r="15947"/>
          <a:stretch/>
        </p:blipFill>
        <p:spPr>
          <a:xfrm rot="5400000">
            <a:off x="3077713" y="-1954187"/>
            <a:ext cx="6857998" cy="107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4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16458-D2C3-1E1B-5084-DE06CED89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078C5-8946-5A24-6EC0-962C6762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EJERCICIO -Parte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64E5D4-35C8-E005-7AB7-D809648AF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Seleccionar la cañería acorde a su caso, considerando que la condición mecánica de diseño es la presión interna operativa, considerando los factores de seguridad adicionales acordes al código de diseño aplicable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56053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DDF1F-231D-8891-4526-ECBED04F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209" y="470452"/>
            <a:ext cx="4015408" cy="608342"/>
          </a:xfrm>
        </p:spPr>
        <p:txBody>
          <a:bodyPr>
            <a:normAutofit fontScale="90000"/>
          </a:bodyPr>
          <a:lstStyle/>
          <a:p>
            <a:r>
              <a:rPr lang="es-AR" dirty="0"/>
              <a:t>Cargas adicionales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F6FBFD-8968-D528-0B5B-6DA3162D9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45" y="1195630"/>
            <a:ext cx="9496772" cy="5046143"/>
          </a:xfrm>
        </p:spPr>
        <p:txBody>
          <a:bodyPr>
            <a:normAutofit fontScale="92500" lnSpcReduction="10000"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Cargas primarias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son generadas por fuerzas motoras como la gravedad, la presión, reacciones de resortes y golpe de Ariete. 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 son autolimitantes, una vez que se inicia la deformación plástica del material, esta no se detiene hasta lograr el equilibrio o hasta que se produce la falla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 son cíclicas y su aplicación excesiva causa la deformación plástica o la ruptura de la cañería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presentan como como cargas sostenidas y cargas ocasionales</a:t>
            </a: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Cargas secundarias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producen por desplazamiento de las tuberías como expansión térmica, vibraciones y asentamientos. 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Autolimitantes, tienden a disiparse cuando el sistema se deforma o desplaza y son de naturaleza cíclicas excepto los asentamientos el esfuerzo admisible  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Basados en modo de falla por fatiga.</a:t>
            </a:r>
          </a:p>
          <a:p>
            <a:pPr marL="0" indent="0"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Estas cargas se analizan por métodos distintos y su análisis se realiza de manera aislada</a:t>
            </a:r>
          </a:p>
          <a:p>
            <a:pPr marL="0" indent="0">
              <a:buNone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Cargas ocasionales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son aquellas que se producen como consecuencia de movimientos sísmicos, vientos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 sé consideran en forma simultánea.</a:t>
            </a:r>
            <a:endParaRPr lang="es-A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2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694A0-FC88-1366-EE4B-DCFE30CB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EJERCICIO-Parte 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3D4E0-735C-D124-E0E0-07B6BA98C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Seleccionar la cañería acorde a su caso, considerando que la condición mecánica de diseño es la presión interna operativa, considerando los factores de seguridad adicionales acordes al código de diseño aplicable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5040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9F06E-2C72-89B1-19B8-7D91BEBF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311" y="202080"/>
            <a:ext cx="9959925" cy="670118"/>
          </a:xfrm>
        </p:spPr>
        <p:txBody>
          <a:bodyPr/>
          <a:lstStyle/>
          <a:p>
            <a:pPr algn="ctr"/>
            <a:r>
              <a:rPr lang="es-AR" dirty="0"/>
              <a:t>Esfuerzos provocados por la Presión Radial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3554BF-2D2E-347F-D014-FC49C05BF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837" y="2974551"/>
            <a:ext cx="6414868" cy="3777622"/>
          </a:xfrm>
        </p:spPr>
        <p:txBody>
          <a:bodyPr>
            <a:normAutofit lnSpcReduction="10000"/>
          </a:bodyPr>
          <a:lstStyle/>
          <a:p>
            <a:r>
              <a:rPr lang="es-AR" dirty="0"/>
              <a:t>F= P interna x Área de trabajo : F=Pi x At</a:t>
            </a:r>
          </a:p>
          <a:p>
            <a:r>
              <a:rPr lang="es-AR" dirty="0">
                <a:latin typeface="Symbol" panose="05050102010706020507" pitchFamily="18" charset="2"/>
              </a:rPr>
              <a:t>s </a:t>
            </a:r>
            <a:r>
              <a:rPr lang="es-AR" dirty="0"/>
              <a:t>= F/Área resistente : S=F/Ar</a:t>
            </a:r>
          </a:p>
          <a:p>
            <a:r>
              <a:rPr lang="es-AR" dirty="0"/>
              <a:t>At= Área proyectada (las componentes vectoriales de las fuerzas se anulan, dando argumento al uso del área proyectada)</a:t>
            </a:r>
          </a:p>
          <a:p>
            <a:r>
              <a:rPr lang="es-AR" dirty="0"/>
              <a:t>At= Diámetro x largo : D x L</a:t>
            </a:r>
          </a:p>
          <a:p>
            <a:r>
              <a:rPr lang="es-AR" dirty="0"/>
              <a:t>Ar= largo x espesor x 2 : L x t x 2</a:t>
            </a:r>
          </a:p>
          <a:p>
            <a:r>
              <a:rPr lang="es-AR" dirty="0">
                <a:latin typeface="Symbol" panose="05050102010706020507" pitchFamily="18" charset="2"/>
              </a:rPr>
              <a:t>s</a:t>
            </a:r>
            <a:r>
              <a:rPr lang="es-AR" dirty="0"/>
              <a:t> = Pi D L/ L t 2</a:t>
            </a:r>
          </a:p>
          <a:p>
            <a:r>
              <a:rPr lang="es-AR" dirty="0">
                <a:latin typeface="Symbol" panose="05050102010706020507" pitchFamily="18" charset="2"/>
              </a:rPr>
              <a:t>s</a:t>
            </a:r>
            <a:r>
              <a:rPr lang="es-AR" dirty="0"/>
              <a:t> = Tensión normal actuando en ambas caras , en dirección tangente a la circunferencial (</a:t>
            </a:r>
            <a:r>
              <a:rPr lang="es-AR" dirty="0">
                <a:latin typeface="Symbol" panose="05050102010706020507" pitchFamily="18" charset="2"/>
              </a:rPr>
              <a:t>s</a:t>
            </a:r>
            <a:r>
              <a:rPr lang="es-AR" dirty="0"/>
              <a:t>y)</a:t>
            </a:r>
          </a:p>
          <a:p>
            <a:r>
              <a:rPr lang="es-AR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y = PD/2t</a:t>
            </a:r>
            <a:endParaRPr lang="es-AR" dirty="0">
              <a:latin typeface="Symbol" panose="05050102010706020507" pitchFamily="18" charset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3A702F-3B84-DE93-8F96-3F0CEB018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53157" y="4135902"/>
            <a:ext cx="3629464" cy="2722098"/>
          </a:xfrm>
          <a:prstGeom prst="rect">
            <a:avLst/>
          </a:prstGeo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3F915FB-A47A-098D-51F3-1E4B3B7AB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950" y="1109459"/>
            <a:ext cx="3682843" cy="250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B3C9F0A4-30C0-68BC-67D9-6AC1ECCD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07" y="632933"/>
            <a:ext cx="3682843" cy="242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9F06E-2C72-89B1-19B8-7D91BEBF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652246"/>
            <a:ext cx="9959925" cy="670118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/>
              <a:t>Esfuerzos provocados por la Presión Longitudinal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3554BF-2D2E-347F-D014-FC49C05BF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717" y="1932431"/>
            <a:ext cx="6414868" cy="3777622"/>
          </a:xfrm>
        </p:spPr>
        <p:txBody>
          <a:bodyPr>
            <a:normAutofit lnSpcReduction="10000"/>
          </a:bodyPr>
          <a:lstStyle/>
          <a:p>
            <a:r>
              <a:rPr lang="es-AR" dirty="0"/>
              <a:t>F= P interna x Área de trabajo: F=Pi x At</a:t>
            </a:r>
          </a:p>
          <a:p>
            <a:r>
              <a:rPr lang="es-AR" dirty="0">
                <a:latin typeface="Symbol" panose="05050102010706020507" pitchFamily="18" charset="2"/>
              </a:rPr>
              <a:t>s </a:t>
            </a:r>
            <a:r>
              <a:rPr lang="es-AR" dirty="0"/>
              <a:t>= F/Área resistente : S=F/Ar</a:t>
            </a:r>
          </a:p>
          <a:p>
            <a:r>
              <a:rPr lang="es-AR" dirty="0"/>
              <a:t>At= Área de la circunferencia</a:t>
            </a:r>
          </a:p>
          <a:p>
            <a:r>
              <a:rPr lang="es-AR" dirty="0"/>
              <a:t>At= </a:t>
            </a:r>
            <a:r>
              <a:rPr lang="es-AR" dirty="0">
                <a:latin typeface="Symbol" panose="05050102010706020507" pitchFamily="18" charset="2"/>
              </a:rPr>
              <a:t>p</a:t>
            </a:r>
            <a:r>
              <a:rPr lang="es-AR" dirty="0"/>
              <a:t> D^2/4</a:t>
            </a:r>
          </a:p>
          <a:p>
            <a:r>
              <a:rPr lang="es-AR" dirty="0"/>
              <a:t>Ar= Área de la corono circular </a:t>
            </a:r>
            <a:r>
              <a:rPr lang="es-AR" dirty="0">
                <a:latin typeface="Symbol" panose="05050102010706020507" pitchFamily="18" charset="2"/>
              </a:rPr>
              <a:t>p/4</a:t>
            </a:r>
            <a:r>
              <a:rPr lang="es-AR" dirty="0"/>
              <a:t> (De^2-Di^2)</a:t>
            </a:r>
          </a:p>
          <a:p>
            <a:r>
              <a:rPr lang="es-AR" dirty="0"/>
              <a:t>Ar = </a:t>
            </a:r>
            <a:r>
              <a:rPr lang="es-AR" dirty="0">
                <a:latin typeface="Symbol" panose="05050102010706020507" pitchFamily="18" charset="2"/>
              </a:rPr>
              <a:t>p</a:t>
            </a:r>
            <a:r>
              <a:rPr lang="es-AR" dirty="0"/>
              <a:t> D t para espesores bajos</a:t>
            </a:r>
          </a:p>
          <a:p>
            <a:r>
              <a:rPr lang="es-AR" dirty="0">
                <a:latin typeface="Symbol" panose="05050102010706020507" pitchFamily="18" charset="2"/>
              </a:rPr>
              <a:t>s</a:t>
            </a:r>
            <a:r>
              <a:rPr lang="es-AR" dirty="0"/>
              <a:t> = Pi </a:t>
            </a:r>
            <a:r>
              <a:rPr lang="es-AR" dirty="0">
                <a:latin typeface="Symbol" panose="05050102010706020507" pitchFamily="18" charset="2"/>
              </a:rPr>
              <a:t>p</a:t>
            </a:r>
            <a:r>
              <a:rPr lang="es-AR" dirty="0"/>
              <a:t> D^2/ 4 </a:t>
            </a:r>
            <a:r>
              <a:rPr lang="es-AR" dirty="0">
                <a:latin typeface="Symbol" panose="05050102010706020507" pitchFamily="18" charset="2"/>
              </a:rPr>
              <a:t>p</a:t>
            </a:r>
            <a:r>
              <a:rPr lang="es-AR" dirty="0"/>
              <a:t> D t</a:t>
            </a:r>
          </a:p>
          <a:p>
            <a:r>
              <a:rPr lang="es-AR" dirty="0" err="1">
                <a:latin typeface="Symbol" panose="05050102010706020507" pitchFamily="18" charset="2"/>
              </a:rPr>
              <a:t>s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AR" dirty="0"/>
              <a:t> = Tensión normal actuando sobre las paredes longitudinalmente</a:t>
            </a:r>
          </a:p>
          <a:p>
            <a:r>
              <a:rPr lang="es-AR" dirty="0" err="1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= PD/4t</a:t>
            </a:r>
            <a:endParaRPr lang="es-AR" dirty="0">
              <a:latin typeface="Symbol" panose="05050102010706020507" pitchFamily="18" charset="2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3F915FB-A47A-098D-51F3-1E4B3B7AB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53" y="2037926"/>
            <a:ext cx="3682843" cy="250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1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829D7-4BB8-2B0F-E511-04FAA8BC6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7EFAC1-F23B-DE0E-F35A-30D86EAED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= PD/4t</a:t>
            </a:r>
          </a:p>
          <a:p>
            <a:r>
              <a:rPr lang="es-AR" dirty="0" err="1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= PD/2t</a:t>
            </a:r>
            <a:endParaRPr lang="es-AR" dirty="0">
              <a:latin typeface="Symbol" panose="05050102010706020507" pitchFamily="18" charset="2"/>
            </a:endParaRPr>
          </a:p>
          <a:p>
            <a:endParaRPr lang="es-AR" dirty="0">
              <a:latin typeface="Symbol" panose="05050102010706020507" pitchFamily="18" charset="2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1151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D051C-9F0D-D935-2C61-F0FF89FA5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240D3-BA33-9A25-475E-BE89060A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EJERCICIO -Parte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3ABF1B-C6A1-56DA-A1D1-A6B380CA4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Seleccionar la cañería acorde a su caso, considerando que la condición mecánica de diseño es la presión interna </a:t>
            </a:r>
          </a:p>
          <a:p>
            <a:r>
              <a:rPr lang="es-AR" dirty="0"/>
              <a:t>Definir una especificación técnica de elementos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3290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21FDA-D57A-CB0B-5F45-850AB969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CC3F314-9096-DFE7-4F53-248037779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81" y="466240"/>
            <a:ext cx="11811438" cy="6255401"/>
          </a:xfrm>
        </p:spPr>
      </p:pic>
    </p:spTree>
    <p:extLst>
      <p:ext uri="{BB962C8B-B14F-4D97-AF65-F5344CB8AC3E}">
        <p14:creationId xmlns:p14="http://schemas.microsoft.com/office/powerpoint/2010/main" val="311558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21A15-E8EC-6E5D-7373-AD2AE6EC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C17C59-DF9B-CB77-458F-1FDDD28C4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7F00F3-934C-A1AD-86D9-27A0273F7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69" y="464219"/>
            <a:ext cx="118967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0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2C65B-9A60-670A-0E43-9E9D5924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768" y="182301"/>
            <a:ext cx="4484176" cy="756813"/>
          </a:xfrm>
        </p:spPr>
        <p:txBody>
          <a:bodyPr/>
          <a:lstStyle/>
          <a:p>
            <a:r>
              <a:rPr lang="es-AR" dirty="0"/>
              <a:t>Códigos de diseño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92556A-A6CD-DE6B-EBAC-67FDB0BE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967" y="2293870"/>
            <a:ext cx="10116049" cy="3777622"/>
          </a:xfrm>
        </p:spPr>
        <p:txBody>
          <a:bodyPr>
            <a:normAutofit lnSpcReduction="10000"/>
          </a:bodyPr>
          <a:lstStyle/>
          <a:p>
            <a:r>
              <a:rPr lang="es-AR" dirty="0"/>
              <a:t>Determina factores de sobredimensión en base a condiciones de uso</a:t>
            </a:r>
          </a:p>
          <a:p>
            <a:r>
              <a:rPr lang="es-AR" dirty="0"/>
              <a:t>Diseño con criterio establecido en base a la seguridad y a </a:t>
            </a:r>
            <a:r>
              <a:rPr lang="es-AR" dirty="0" err="1"/>
              <a:t>standares</a:t>
            </a:r>
            <a:r>
              <a:rPr lang="es-AR" dirty="0"/>
              <a:t> recomendados</a:t>
            </a:r>
          </a:p>
          <a:p>
            <a:r>
              <a:rPr lang="es-AR" dirty="0"/>
              <a:t>Serie ASME B31</a:t>
            </a:r>
          </a:p>
          <a:p>
            <a:pPr lvl="1"/>
            <a:r>
              <a:rPr lang="es-AR" dirty="0"/>
              <a:t>B31.1 </a:t>
            </a:r>
            <a:r>
              <a:rPr lang="es-AR" dirty="0" err="1"/>
              <a:t>Power</a:t>
            </a:r>
            <a:r>
              <a:rPr lang="es-AR" dirty="0"/>
              <a:t> </a:t>
            </a:r>
            <a:r>
              <a:rPr lang="es-AR" dirty="0" err="1"/>
              <a:t>systems</a:t>
            </a:r>
            <a:r>
              <a:rPr lang="es-AR" dirty="0"/>
              <a:t> (sistemas de alta temperatura y presión)</a:t>
            </a:r>
          </a:p>
          <a:p>
            <a:pPr lvl="1"/>
            <a:r>
              <a:rPr lang="es-AR" dirty="0"/>
              <a:t>B31.3 </a:t>
            </a:r>
            <a:r>
              <a:rPr lang="es-AR" dirty="0" err="1"/>
              <a:t>Process</a:t>
            </a:r>
            <a:r>
              <a:rPr lang="es-AR" dirty="0"/>
              <a:t> </a:t>
            </a:r>
            <a:r>
              <a:rPr lang="es-AR" dirty="0" err="1"/>
              <a:t>systems</a:t>
            </a:r>
            <a:r>
              <a:rPr lang="es-AR" dirty="0"/>
              <a:t> (cañerías para plantas químicas y refinerías)</a:t>
            </a:r>
          </a:p>
          <a:p>
            <a:pPr lvl="1"/>
            <a:r>
              <a:rPr lang="es-AR" dirty="0"/>
              <a:t>B31.4 Sistemas de transporte de hidrocarburos líquidos</a:t>
            </a:r>
          </a:p>
          <a:p>
            <a:pPr lvl="1"/>
            <a:r>
              <a:rPr lang="es-AR" dirty="0"/>
              <a:t>B31.5 Sistemas de refrigeración y componentes de transferencia de calor</a:t>
            </a:r>
          </a:p>
          <a:p>
            <a:pPr lvl="1"/>
            <a:r>
              <a:rPr lang="es-AR" dirty="0"/>
              <a:t>B31.8 Sistemas de transporte de hidrocarburos gaseosos</a:t>
            </a:r>
          </a:p>
          <a:p>
            <a:pPr lvl="1"/>
            <a:r>
              <a:rPr lang="es-AR" dirty="0"/>
              <a:t>B31.9 Sistema de transporte de servicios dentro de edificios comerciales e institucionales, con restricciones de presión y temperatura.</a:t>
            </a:r>
          </a:p>
          <a:p>
            <a:pPr lvl="1"/>
            <a:r>
              <a:rPr lang="es-AR" dirty="0"/>
              <a:t>B31.G Determinación de la resistencia remanente en tuberías corroídas</a:t>
            </a:r>
          </a:p>
          <a:p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B996EB-F68B-BFFD-3CFE-122BB99389E5}"/>
              </a:ext>
            </a:extLst>
          </p:cNvPr>
          <p:cNvSpPr txBox="1"/>
          <p:nvPr/>
        </p:nvSpPr>
        <p:spPr>
          <a:xfrm>
            <a:off x="2253916" y="1037968"/>
            <a:ext cx="9344944" cy="11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0" i="0" dirty="0">
                <a:solidFill>
                  <a:srgbClr val="666666"/>
                </a:solidFill>
                <a:effectLst/>
                <a:latin typeface="Libre Franklin" panose="020F0502020204030204" pitchFamily="2" charset="0"/>
              </a:rPr>
              <a:t>El Código ASME B31 original para Tuberías a Presión se introdujo provisionalmente en 1935 como un documento único e integral para el diseño de tuberías. A partir de 1955, se dividieron varias secciones para abordar el diseño de sistemas de tuberías específicos. 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237099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1B1A5-B42C-421F-D7AC-257FB9ECD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43B2A-D849-3B02-F4F9-8119BEEB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484" y="182301"/>
            <a:ext cx="6404460" cy="756813"/>
          </a:xfrm>
        </p:spPr>
        <p:txBody>
          <a:bodyPr>
            <a:normAutofit fontScale="90000"/>
          </a:bodyPr>
          <a:lstStyle/>
          <a:p>
            <a:r>
              <a:rPr lang="es-AR" dirty="0"/>
              <a:t>Código de diseño-ASME B31.3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F7EDE7-F8D9-CE42-CFFB-A71C27DE6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917" y="1564252"/>
            <a:ext cx="10431028" cy="4443516"/>
          </a:xfrm>
        </p:spPr>
        <p:txBody>
          <a:bodyPr>
            <a:normAutofit/>
          </a:bodyPr>
          <a:lstStyle/>
          <a:p>
            <a:r>
              <a:rPr lang="es-AR" dirty="0"/>
              <a:t>CAPÍTULO 1 – Alcance y definiciones</a:t>
            </a:r>
          </a:p>
          <a:p>
            <a:r>
              <a:rPr lang="es-AR" dirty="0"/>
              <a:t>CAPÍTULO 2 – DISEÑO</a:t>
            </a:r>
          </a:p>
          <a:p>
            <a:r>
              <a:rPr lang="es-AR" dirty="0"/>
              <a:t>CAPÍTULO 3 – MATERIALES</a:t>
            </a:r>
          </a:p>
          <a:p>
            <a:r>
              <a:rPr lang="es-AR" dirty="0"/>
              <a:t>CAPÍTULO 4 – NORMAS PARA COMPONENTES</a:t>
            </a:r>
          </a:p>
          <a:p>
            <a:r>
              <a:rPr lang="es-AR" dirty="0"/>
              <a:t>CAPÍTULO 5 – FABRICACIÓN, MONTAJE E INSTALACIÓN</a:t>
            </a:r>
          </a:p>
          <a:p>
            <a:r>
              <a:rPr lang="es-AR" dirty="0"/>
              <a:t>CAPÍTULO 6 – INSPECCIÓN, EXAMEN Y PRUEBAS</a:t>
            </a:r>
          </a:p>
          <a:p>
            <a:r>
              <a:rPr lang="es-AR" dirty="0"/>
              <a:t>CAPÍTULO 7 – TUBERÍAS NO METALICAS Y REVESTIDAS</a:t>
            </a:r>
          </a:p>
          <a:p>
            <a:r>
              <a:rPr lang="es-AR" dirty="0"/>
              <a:t>CAPÍTULO 8 – TUBERIAS EN SERVICIO CATEGORIAS M (</a:t>
            </a:r>
            <a:r>
              <a:rPr lang="es-AR" sz="1400" dirty="0"/>
              <a:t>condición especial-ver algoritmo figura M300</a:t>
            </a:r>
            <a:r>
              <a:rPr lang="es-AR" dirty="0"/>
              <a:t>)</a:t>
            </a:r>
          </a:p>
          <a:p>
            <a:r>
              <a:rPr lang="es-AR" dirty="0"/>
              <a:t>CAPÍTULO 9 – TUBERÍAS DE ALTA PRESIÓN</a:t>
            </a:r>
          </a:p>
          <a:p>
            <a:r>
              <a:rPr lang="es-AR" dirty="0"/>
              <a:t>CAPÍTULO 10 – TUBERIAS PARA FLUIDOS DE ALTA PUREZA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4521478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7032</TotalTime>
  <Words>865</Words>
  <Application>Microsoft Office PowerPoint</Application>
  <PresentationFormat>Panorámica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Libre Franklin</vt:lpstr>
      <vt:lpstr>Symbol</vt:lpstr>
      <vt:lpstr>Wingdings 3</vt:lpstr>
      <vt:lpstr>Espiral</vt:lpstr>
      <vt:lpstr>EQUIPOS E INSTALACIONES INDUSTRIALES</vt:lpstr>
      <vt:lpstr>Esfuerzos provocados por la Presión Radial</vt:lpstr>
      <vt:lpstr>Esfuerzos provocados por la Presión Longitudinal</vt:lpstr>
      <vt:lpstr>Presentación de PowerPoint</vt:lpstr>
      <vt:lpstr>EJERCICIO -Parte 1</vt:lpstr>
      <vt:lpstr>Presentación de PowerPoint</vt:lpstr>
      <vt:lpstr>Presentación de PowerPoint</vt:lpstr>
      <vt:lpstr>Códigos de diseño</vt:lpstr>
      <vt:lpstr>Código de diseño-ASME B31.3</vt:lpstr>
      <vt:lpstr>Diseño por presión interna</vt:lpstr>
      <vt:lpstr>Diseño por presión interna</vt:lpstr>
      <vt:lpstr>Presentación de PowerPoint</vt:lpstr>
      <vt:lpstr>EJERCICIO -Parte 2</vt:lpstr>
      <vt:lpstr>Cargas adicionales</vt:lpstr>
      <vt:lpstr>EJERCICIO-Parte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jorge nozica</dc:creator>
  <cp:lastModifiedBy>jorge nozica</cp:lastModifiedBy>
  <cp:revision>50</cp:revision>
  <dcterms:created xsi:type="dcterms:W3CDTF">2022-12-06T22:37:56Z</dcterms:created>
  <dcterms:modified xsi:type="dcterms:W3CDTF">2025-03-21T21:09:16Z</dcterms:modified>
</cp:coreProperties>
</file>