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68" r:id="rId3"/>
    <p:sldId id="333" r:id="rId4"/>
    <p:sldId id="323" r:id="rId5"/>
    <p:sldId id="33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20/3/2026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3953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20/3/2026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46006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20/3/2026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22086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20/3/2026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22915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20/3/2026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4733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20/3/2026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31132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20/3/2026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831404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20/3/2026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58753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20/3/2026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52350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20/3/2026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82606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20/3/2026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18198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20/3/2026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07491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20/3/2026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510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20/3/2026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58374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20/3/2026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14193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51B21-AB63-4A18-979C-EF674A58B9F7}" type="datetimeFigureOut">
              <a:rPr lang="es-AR" smtClean="0"/>
              <a:t>20/3/2026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48674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51B21-AB63-4A18-979C-EF674A58B9F7}" type="datetimeFigureOut">
              <a:rPr lang="es-AR" smtClean="0"/>
              <a:t>20/3/2026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3188B6A-7DC9-4D87-A64B-C743B32059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9827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iAzy4N5kD4" TargetMode="External"/><Relationship Id="rId2" Type="http://schemas.openxmlformats.org/officeDocument/2006/relationships/hyperlink" Target="https://www.youtube.com/watch?v=GFspvH6dhj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d56S97ugvDQ" TargetMode="External"/><Relationship Id="rId4" Type="http://schemas.openxmlformats.org/officeDocument/2006/relationships/hyperlink" Target="https://www.youtube.com/watch?v=ZhczYq_aeP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DBD228-A2EA-F3A4-77D5-B518DA30F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0891" y="1011829"/>
            <a:ext cx="10890218" cy="760700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400" dirty="0"/>
              <a:t>EQUIPOS E INSTALACIONES INDUSTRIALES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2AC10E6-335F-571B-6C18-E783989A58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7792" y="2222033"/>
            <a:ext cx="4118572" cy="1096899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s-AR" b="1" dirty="0">
                <a:solidFill>
                  <a:schemeClr val="tx1"/>
                </a:solidFill>
              </a:rPr>
              <a:t>PROFESOR: ING. JORGE NOZICA</a:t>
            </a:r>
          </a:p>
          <a:p>
            <a:pPr algn="l"/>
            <a:r>
              <a:rPr lang="es-AR" b="1" dirty="0">
                <a:solidFill>
                  <a:schemeClr val="tx1"/>
                </a:solidFill>
              </a:rPr>
              <a:t>PROFESOR: ING. HÉCTOR PÉREZ</a:t>
            </a:r>
          </a:p>
          <a:p>
            <a:pPr algn="l"/>
            <a:r>
              <a:rPr lang="es-AR" b="1" dirty="0">
                <a:solidFill>
                  <a:schemeClr val="tx1"/>
                </a:solidFill>
              </a:rPr>
              <a:t>PROFESORA: ING. LETICIA SIMONCINI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A98C9452-21C5-A599-B7E7-C18641856B3B}"/>
              </a:ext>
            </a:extLst>
          </p:cNvPr>
          <p:cNvSpPr txBox="1">
            <a:spLocks/>
          </p:cNvSpPr>
          <p:nvPr/>
        </p:nvSpPr>
        <p:spPr>
          <a:xfrm>
            <a:off x="3372679" y="3861200"/>
            <a:ext cx="5950226" cy="220829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AR" sz="4800" b="1" dirty="0"/>
              <a:t>Unidad 1</a:t>
            </a:r>
          </a:p>
          <a:p>
            <a:pPr algn="ctr"/>
            <a:endParaRPr lang="es-AR" sz="4800" b="1" dirty="0"/>
          </a:p>
          <a:p>
            <a:pPr algn="ctr"/>
            <a:r>
              <a:rPr lang="es-AR" sz="4400" dirty="0"/>
              <a:t>CAÑERÍAS Y TUBERÍAS</a:t>
            </a:r>
          </a:p>
          <a:p>
            <a:pPr algn="ctr"/>
            <a:r>
              <a:rPr lang="es-AR" sz="4400" dirty="0"/>
              <a:t>PIPING</a:t>
            </a:r>
          </a:p>
          <a:p>
            <a:pPr algn="ctr"/>
            <a:r>
              <a:rPr lang="es-AR" sz="4400" dirty="0"/>
              <a:t>Procesos de fabricación</a:t>
            </a:r>
          </a:p>
        </p:txBody>
      </p:sp>
    </p:spTree>
    <p:extLst>
      <p:ext uri="{BB962C8B-B14F-4D97-AF65-F5344CB8AC3E}">
        <p14:creationId xmlns:p14="http://schemas.microsoft.com/office/powerpoint/2010/main" val="2942815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B629CF-55F2-297F-4D9F-FD3F6EB52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84785"/>
            <a:ext cx="5387009" cy="372827"/>
          </a:xfrm>
        </p:spPr>
        <p:txBody>
          <a:bodyPr>
            <a:noAutofit/>
          </a:bodyPr>
          <a:lstStyle/>
          <a:p>
            <a:r>
              <a:rPr lang="es-AR" sz="2400" b="1" dirty="0"/>
              <a:t>PROCESOS DE FABRICACION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50FDDA-C3BB-553B-AA22-5C5EBA0D9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8469" y="371198"/>
            <a:ext cx="10144540" cy="6188628"/>
          </a:xfrm>
        </p:spPr>
        <p:txBody>
          <a:bodyPr>
            <a:noAutofit/>
          </a:bodyPr>
          <a:lstStyle/>
          <a:p>
            <a:endParaRPr lang="es-AR" sz="1400" dirty="0"/>
          </a:p>
          <a:p>
            <a:r>
              <a:rPr lang="es-A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Furnace</a:t>
            </a:r>
            <a:r>
              <a:rPr lang="es-AR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Butt</a:t>
            </a:r>
            <a:r>
              <a:rPr lang="es-AR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Welding</a:t>
            </a:r>
            <a:r>
              <a:rPr lang="es-AR" sz="1400" b="1" dirty="0">
                <a:latin typeface="Arial" panose="020B0604020202020204" pitchFamily="34" charset="0"/>
                <a:cs typeface="Arial" panose="020B0604020202020204" pitchFamily="34" charset="0"/>
              </a:rPr>
              <a:t> (Soldadura por tope en horno):</a:t>
            </a:r>
          </a:p>
          <a:p>
            <a:r>
              <a:rPr lang="es-AR" sz="1400" dirty="0">
                <a:latin typeface="Arial" panose="020B0604020202020204" pitchFamily="34" charset="0"/>
                <a:cs typeface="Arial" panose="020B0604020202020204" pitchFamily="34" charset="0"/>
              </a:rPr>
              <a:t>Se sueldan dos extremos de tubos largos mediante la aplicación de calor en un horno. Luego se aplica presión para unir los extremos.</a:t>
            </a:r>
          </a:p>
          <a:p>
            <a:r>
              <a:rPr lang="es-AR" sz="1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https://www.youtube.com/watch?v=GFspvH6dhjg</a:t>
            </a:r>
            <a:r>
              <a:rPr lang="es-AR" sz="1400" dirty="0">
                <a:latin typeface="Arial" panose="020B0604020202020204" pitchFamily="34" charset="0"/>
                <a:cs typeface="Arial" panose="020B0604020202020204" pitchFamily="34" charset="0"/>
              </a:rPr>
              <a:t>     método SAW pipe</a:t>
            </a:r>
          </a:p>
          <a:p>
            <a:endParaRPr lang="es-A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A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Electrical</a:t>
            </a:r>
            <a:r>
              <a:rPr lang="es-AR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Resistance</a:t>
            </a:r>
            <a:r>
              <a:rPr lang="es-AR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Welding</a:t>
            </a:r>
            <a:r>
              <a:rPr lang="es-AR" sz="1400" b="1" dirty="0">
                <a:latin typeface="Arial" panose="020B0604020202020204" pitchFamily="34" charset="0"/>
                <a:cs typeface="Arial" panose="020B0604020202020204" pitchFamily="34" charset="0"/>
              </a:rPr>
              <a:t> (Soldadura por resistencia eléctrica):</a:t>
            </a:r>
          </a:p>
          <a:p>
            <a:r>
              <a:rPr lang="es-AR" sz="1400" dirty="0">
                <a:latin typeface="Arial" panose="020B0604020202020204" pitchFamily="34" charset="0"/>
                <a:cs typeface="Arial" panose="020B0604020202020204" pitchFamily="34" charset="0"/>
              </a:rPr>
              <a:t>Características: En este proceso, se utiliza un electrodo para aplicar corriente eléctrica a la zona de solape entre dos extremos de tubos. La resistencia al flujo de corriente eléctrica genera calor, que funde los extremos y permite su unión.</a:t>
            </a:r>
          </a:p>
          <a:p>
            <a:r>
              <a:rPr lang="es-A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Seamless</a:t>
            </a:r>
            <a:r>
              <a:rPr lang="es-AR" sz="1400" b="1" dirty="0">
                <a:latin typeface="Arial" panose="020B0604020202020204" pitchFamily="34" charset="0"/>
                <a:cs typeface="Arial" panose="020B0604020202020204" pitchFamily="34" charset="0"/>
              </a:rPr>
              <a:t> (Sin costura):</a:t>
            </a:r>
          </a:p>
          <a:p>
            <a:r>
              <a:rPr lang="es-AR" sz="1400" dirty="0">
                <a:latin typeface="Arial" panose="020B0604020202020204" pitchFamily="34" charset="0"/>
                <a:cs typeface="Arial" panose="020B0604020202020204" pitchFamily="34" charset="0"/>
              </a:rPr>
              <a:t>Características: En este método, las tuberías se fabrican a partir de una pieza sólida de acero que se calienta y se estira o se perfora para formar una tubería sin costura.</a:t>
            </a:r>
          </a:p>
          <a:p>
            <a:endParaRPr lang="es-A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AR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https://www.youtube.com/watch?v=SiAzy4N5kD4</a:t>
            </a:r>
            <a:r>
              <a:rPr lang="es-AR" sz="1400" dirty="0">
                <a:latin typeface="Arial" panose="020B0604020202020204" pitchFamily="34" charset="0"/>
                <a:cs typeface="Arial" panose="020B0604020202020204" pitchFamily="34" charset="0"/>
              </a:rPr>
              <a:t>    para distintos métodos</a:t>
            </a:r>
          </a:p>
          <a:p>
            <a:r>
              <a:rPr lang="es-AR" sz="14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https://www.youtube.com/watch?v=ZhczYq_aePM</a:t>
            </a:r>
            <a:r>
              <a:rPr lang="es-AR" sz="1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s-AR" sz="1400" dirty="0" err="1">
                <a:latin typeface="Arial" panose="020B0604020202020204" pitchFamily="34" charset="0"/>
                <a:cs typeface="Arial" panose="020B0604020202020204" pitchFamily="34" charset="0"/>
              </a:rPr>
              <a:t>seamless</a:t>
            </a:r>
            <a:endParaRPr lang="es-A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AR" sz="14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https://www.youtube.com/watch?v=d56S97ugvDQ</a:t>
            </a:r>
            <a:r>
              <a:rPr lang="es-AR" sz="1400" dirty="0">
                <a:latin typeface="Arial" panose="020B0604020202020204" pitchFamily="34" charset="0"/>
                <a:cs typeface="Arial" panose="020B0604020202020204" pitchFamily="34" charset="0"/>
              </a:rPr>
              <a:t>    socket vs </a:t>
            </a:r>
            <a:r>
              <a:rPr lang="es-AR" sz="1400" dirty="0" err="1">
                <a:latin typeface="Arial" panose="020B0604020202020204" pitchFamily="34" charset="0"/>
                <a:cs typeface="Arial" panose="020B0604020202020204" pitchFamily="34" charset="0"/>
              </a:rPr>
              <a:t>butt</a:t>
            </a:r>
            <a:r>
              <a:rPr lang="es-A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400" dirty="0" err="1">
                <a:latin typeface="Arial" panose="020B0604020202020204" pitchFamily="34" charset="0"/>
                <a:cs typeface="Arial" panose="020B0604020202020204" pitchFamily="34" charset="0"/>
              </a:rPr>
              <a:t>welded</a:t>
            </a:r>
            <a:endParaRPr lang="es-A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819302D0-B726-719C-E65A-137268536D87}"/>
              </a:ext>
            </a:extLst>
          </p:cNvPr>
          <p:cNvSpPr txBox="1">
            <a:spLocks/>
          </p:cNvSpPr>
          <p:nvPr/>
        </p:nvSpPr>
        <p:spPr>
          <a:xfrm>
            <a:off x="9713495" y="6193266"/>
            <a:ext cx="2319478" cy="58707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AR" sz="1000" dirty="0">
                <a:latin typeface="Arial" panose="020B0604020202020204" pitchFamily="34" charset="0"/>
                <a:cs typeface="Arial" panose="020B0604020202020204" pitchFamily="34" charset="0"/>
              </a:rPr>
              <a:t>Equipos e Instalaciones Industriales </a:t>
            </a:r>
          </a:p>
          <a:p>
            <a:r>
              <a:rPr lang="es-AR" sz="1000" dirty="0">
                <a:latin typeface="Arial" panose="020B0604020202020204" pitchFamily="34" charset="0"/>
                <a:cs typeface="Arial" panose="020B0604020202020204" pitchFamily="34" charset="0"/>
              </a:rPr>
              <a:t>Ingeniería Industrial FING-UNCUYO</a:t>
            </a:r>
          </a:p>
          <a:p>
            <a:r>
              <a:rPr lang="es-AR" sz="1000" dirty="0" err="1">
                <a:latin typeface="Arial" panose="020B0604020202020204" pitchFamily="34" charset="0"/>
                <a:cs typeface="Arial" panose="020B0604020202020204" pitchFamily="34" charset="0"/>
              </a:rPr>
              <a:t>Prof</a:t>
            </a:r>
            <a:r>
              <a:rPr lang="es-AR" sz="1000" dirty="0">
                <a:latin typeface="Arial" panose="020B0604020202020204" pitchFamily="34" charset="0"/>
                <a:cs typeface="Arial" panose="020B0604020202020204" pitchFamily="34" charset="0"/>
              </a:rPr>
              <a:t>: Ing. Jorge Nozica</a:t>
            </a:r>
          </a:p>
        </p:txBody>
      </p:sp>
    </p:spTree>
    <p:extLst>
      <p:ext uri="{BB962C8B-B14F-4D97-AF65-F5344CB8AC3E}">
        <p14:creationId xmlns:p14="http://schemas.microsoft.com/office/powerpoint/2010/main" val="3448173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34D5F6-0217-015D-C3E5-5135F4B8E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Clasificación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6A0189-E7C5-BB97-79C7-BB34E2BA9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1" y="1371746"/>
            <a:ext cx="10820399" cy="4499665"/>
          </a:xfrm>
        </p:spPr>
        <p:txBody>
          <a:bodyPr>
            <a:normAutofit/>
          </a:bodyPr>
          <a:lstStyle/>
          <a:p>
            <a:r>
              <a:rPr lang="es-AR" dirty="0"/>
              <a:t>Especificación de PRODUCTO</a:t>
            </a:r>
          </a:p>
          <a:p>
            <a:pPr lvl="1"/>
            <a:r>
              <a:rPr lang="es-AR" dirty="0"/>
              <a:t>Se refieren a las </a:t>
            </a:r>
            <a:r>
              <a:rPr lang="es-AR" dirty="0" err="1"/>
              <a:t>caracteristicas</a:t>
            </a:r>
            <a:r>
              <a:rPr lang="es-AR" dirty="0"/>
              <a:t> constructivas del material con que esta hecha la tubería.</a:t>
            </a:r>
          </a:p>
          <a:p>
            <a:pPr lvl="1"/>
            <a:r>
              <a:rPr lang="es-AR" dirty="0"/>
              <a:t>Ejemplo ASTM A53 ASTM 106 ASTM 554 ASTM 312</a:t>
            </a:r>
          </a:p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Especificación geométrica</a:t>
            </a:r>
          </a:p>
          <a:p>
            <a:pPr lvl="1"/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Es la que establece la rigurosidad dimensional conque el elemento se fabrica, aquí radica la mayor diferencia entre caño o pipe y tubo o </a:t>
            </a:r>
            <a:r>
              <a:rPr lang="es-AR" dirty="0" err="1">
                <a:latin typeface="Arial" panose="020B0604020202020204" pitchFamily="34" charset="0"/>
                <a:cs typeface="Arial" panose="020B0604020202020204" pitchFamily="34" charset="0"/>
              </a:rPr>
              <a:t>tube</a:t>
            </a:r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ASME B36.10 – Dimensionamiento de Tuberías de acero al carbono</a:t>
            </a:r>
          </a:p>
          <a:p>
            <a:pPr lvl="1"/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ASME B36.19 Dimensionamiento de tuberías de Acero inoxidable</a:t>
            </a:r>
          </a:p>
          <a:p>
            <a:pPr lvl="1"/>
            <a:r>
              <a:rPr lang="es-AR" sz="1800" spc="89" dirty="0">
                <a:latin typeface="Arial" panose="020B0604020202020204" pitchFamily="34" charset="0"/>
                <a:cs typeface="Arial" panose="020B0604020202020204" pitchFamily="34" charset="0"/>
              </a:rPr>
              <a:t>BWG (Birmingham Wire </a:t>
            </a:r>
            <a:r>
              <a:rPr lang="es-AR" sz="1800" spc="89" dirty="0" err="1">
                <a:latin typeface="Arial" panose="020B0604020202020204" pitchFamily="34" charset="0"/>
                <a:cs typeface="Arial" panose="020B0604020202020204" pitchFamily="34" charset="0"/>
              </a:rPr>
              <a:t>Gage</a:t>
            </a:r>
            <a:r>
              <a:rPr lang="es-AR" sz="1800" spc="89" dirty="0">
                <a:latin typeface="Arial" panose="020B0604020202020204" pitchFamily="34" charset="0"/>
                <a:cs typeface="Arial" panose="020B0604020202020204" pitchFamily="34" charset="0"/>
              </a:rPr>
              <a:t>). Calibre de alambres para tubos</a:t>
            </a:r>
            <a:endParaRPr lang="es-A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A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07676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7B30D6-A2CA-36BC-4AE5-B9D8447F5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1214" y="102741"/>
            <a:ext cx="3141662" cy="747490"/>
          </a:xfrm>
        </p:spPr>
        <p:txBody>
          <a:bodyPr>
            <a:normAutofit fontScale="90000"/>
          </a:bodyPr>
          <a:lstStyle/>
          <a:p>
            <a:r>
              <a:rPr lang="es-AR" dirty="0"/>
              <a:t>Identificación</a:t>
            </a:r>
          </a:p>
        </p:txBody>
      </p:sp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B0E12D03-147A-B18F-C91C-2E93940BF4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46" b="25378"/>
          <a:stretch>
            <a:fillRect/>
          </a:stretch>
        </p:blipFill>
        <p:spPr>
          <a:xfrm>
            <a:off x="6769769" y="-1"/>
            <a:ext cx="5422232" cy="5225113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0C04DB2A-1D98-D524-BF6B-D5D6B392FD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205" b="34737"/>
          <a:stretch>
            <a:fillRect/>
          </a:stretch>
        </p:blipFill>
        <p:spPr>
          <a:xfrm>
            <a:off x="280738" y="1656347"/>
            <a:ext cx="6229766" cy="4057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10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EC2D20-5D1E-0234-780D-7F1FBF5CE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503" y="149750"/>
            <a:ext cx="4024443" cy="616503"/>
          </a:xfrm>
        </p:spPr>
        <p:txBody>
          <a:bodyPr>
            <a:normAutofit fontScale="90000"/>
          </a:bodyPr>
          <a:lstStyle/>
          <a:p>
            <a:r>
              <a:rPr lang="es-ES" dirty="0" err="1"/>
              <a:t>Guia</a:t>
            </a:r>
            <a:r>
              <a:rPr lang="es-ES" dirty="0"/>
              <a:t> de selección</a:t>
            </a:r>
            <a:endParaRPr lang="es-AR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E5741D4-9456-A7C4-43A6-94CC401AD5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2" t="16140" r="4133" b="27603"/>
          <a:stretch>
            <a:fillRect/>
          </a:stretch>
        </p:blipFill>
        <p:spPr>
          <a:xfrm>
            <a:off x="6970296" y="-1"/>
            <a:ext cx="5075202" cy="6688145"/>
          </a:xfrm>
          <a:prstGeom prst="rect">
            <a:avLst/>
          </a:prstGeom>
        </p:spPr>
      </p:pic>
      <p:sp>
        <p:nvSpPr>
          <p:cNvPr id="10" name="Marcador de contenido 9">
            <a:extLst>
              <a:ext uri="{FF2B5EF4-FFF2-40B4-BE49-F238E27FC236}">
                <a16:creationId xmlns:a16="http://schemas.microsoft.com/office/drawing/2014/main" id="{CB0FD407-080A-2372-78A1-5E009FD6C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9765623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6692</TotalTime>
  <Words>328</Words>
  <Application>Microsoft Office PowerPoint</Application>
  <PresentationFormat>Panorámica</PresentationFormat>
  <Paragraphs>38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Espiral</vt:lpstr>
      <vt:lpstr>EQUIPOS E INSTALACIONES INDUSTRIALES</vt:lpstr>
      <vt:lpstr>PROCESOS DE FABRICACION</vt:lpstr>
      <vt:lpstr>Clasificación</vt:lpstr>
      <vt:lpstr>Identificación</vt:lpstr>
      <vt:lpstr>Guia de selección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</dc:title>
  <dc:creator>jorge nozica</dc:creator>
  <cp:lastModifiedBy>jorge nozica</cp:lastModifiedBy>
  <cp:revision>45</cp:revision>
  <dcterms:created xsi:type="dcterms:W3CDTF">2022-12-06T22:37:56Z</dcterms:created>
  <dcterms:modified xsi:type="dcterms:W3CDTF">2026-03-20T14:29:03Z</dcterms:modified>
</cp:coreProperties>
</file>