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81" r:id="rId2"/>
    <p:sldMasterId id="2147483669" r:id="rId3"/>
  </p:sldMasterIdLst>
  <p:notesMasterIdLst>
    <p:notesMasterId r:id="rId57"/>
  </p:notesMasterIdLst>
  <p:sldIdLst>
    <p:sldId id="256" r:id="rId4"/>
    <p:sldId id="261" r:id="rId5"/>
    <p:sldId id="262" r:id="rId6"/>
    <p:sldId id="263" r:id="rId7"/>
    <p:sldId id="264" r:id="rId8"/>
    <p:sldId id="265" r:id="rId9"/>
    <p:sldId id="266" r:id="rId10"/>
    <p:sldId id="267" r:id="rId11"/>
    <p:sldId id="268" r:id="rId12"/>
    <p:sldId id="269" r:id="rId13"/>
    <p:sldId id="270" r:id="rId14"/>
    <p:sldId id="271" r:id="rId15"/>
    <p:sldId id="308" r:id="rId16"/>
    <p:sldId id="272" r:id="rId17"/>
    <p:sldId id="273" r:id="rId18"/>
    <p:sldId id="274" r:id="rId19"/>
    <p:sldId id="275" r:id="rId20"/>
    <p:sldId id="276" r:id="rId21"/>
    <p:sldId id="277" r:id="rId22"/>
    <p:sldId id="278" r:id="rId23"/>
    <p:sldId id="281" r:id="rId24"/>
    <p:sldId id="279" r:id="rId25"/>
    <p:sldId id="282" r:id="rId26"/>
    <p:sldId id="280" r:id="rId27"/>
    <p:sldId id="283" r:id="rId28"/>
    <p:sldId id="285" r:id="rId29"/>
    <p:sldId id="312" r:id="rId30"/>
    <p:sldId id="284" r:id="rId31"/>
    <p:sldId id="287" r:id="rId32"/>
    <p:sldId id="289" r:id="rId33"/>
    <p:sldId id="290" r:id="rId34"/>
    <p:sldId id="291" r:id="rId35"/>
    <p:sldId id="292" r:id="rId36"/>
    <p:sldId id="309" r:id="rId37"/>
    <p:sldId id="310" r:id="rId38"/>
    <p:sldId id="311" r:id="rId39"/>
    <p:sldId id="293" r:id="rId40"/>
    <p:sldId id="294" r:id="rId41"/>
    <p:sldId id="301" r:id="rId42"/>
    <p:sldId id="288" r:id="rId43"/>
    <p:sldId id="302" r:id="rId44"/>
    <p:sldId id="295" r:id="rId45"/>
    <p:sldId id="303" r:id="rId46"/>
    <p:sldId id="296" r:id="rId47"/>
    <p:sldId id="297" r:id="rId48"/>
    <p:sldId id="298" r:id="rId49"/>
    <p:sldId id="299" r:id="rId50"/>
    <p:sldId id="300" r:id="rId51"/>
    <p:sldId id="286" r:id="rId52"/>
    <p:sldId id="304" r:id="rId53"/>
    <p:sldId id="305" r:id="rId54"/>
    <p:sldId id="306" r:id="rId55"/>
    <p:sldId id="30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7" d="100"/>
          <a:sy n="67" d="100"/>
        </p:scale>
        <p:origin x="66"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62B7E-5BF9-45FD-9494-96A0A2012041}" type="datetimeFigureOut">
              <a:rPr lang="es-AR" smtClean="0"/>
              <a:t>07/10/2017</a:t>
            </a:fld>
            <a:endParaRPr lang="es-A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F172A-C235-45E2-9335-2A957AD74C77}" type="slidenum">
              <a:rPr lang="es-AR" smtClean="0"/>
              <a:t>‹Nº›</a:t>
            </a:fld>
            <a:endParaRPr lang="es-AR" dirty="0"/>
          </a:p>
        </p:txBody>
      </p:sp>
    </p:spTree>
    <p:extLst>
      <p:ext uri="{BB962C8B-B14F-4D97-AF65-F5344CB8AC3E}">
        <p14:creationId xmlns:p14="http://schemas.microsoft.com/office/powerpoint/2010/main" val="216237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40F172A-C235-45E2-9335-2A957AD74C77}" type="slidenum">
              <a:rPr lang="es-AR" smtClean="0"/>
              <a:t>1</a:t>
            </a:fld>
            <a:endParaRPr lang="es-AR" dirty="0"/>
          </a:p>
        </p:txBody>
      </p:sp>
    </p:spTree>
    <p:extLst>
      <p:ext uri="{BB962C8B-B14F-4D97-AF65-F5344CB8AC3E}">
        <p14:creationId xmlns:p14="http://schemas.microsoft.com/office/powerpoint/2010/main" val="162424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40F172A-C235-45E2-9335-2A957AD74C77}" type="slidenum">
              <a:rPr lang="es-AR" smtClean="0"/>
              <a:t>50</a:t>
            </a:fld>
            <a:endParaRPr lang="es-AR" dirty="0"/>
          </a:p>
        </p:txBody>
      </p:sp>
    </p:spTree>
    <p:extLst>
      <p:ext uri="{BB962C8B-B14F-4D97-AF65-F5344CB8AC3E}">
        <p14:creationId xmlns:p14="http://schemas.microsoft.com/office/powerpoint/2010/main" val="202112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40F172A-C235-45E2-9335-2A957AD74C77}" type="slidenum">
              <a:rPr lang="es-AR" smtClean="0"/>
              <a:t>51</a:t>
            </a:fld>
            <a:endParaRPr lang="es-AR" dirty="0"/>
          </a:p>
        </p:txBody>
      </p:sp>
    </p:spTree>
    <p:extLst>
      <p:ext uri="{BB962C8B-B14F-4D97-AF65-F5344CB8AC3E}">
        <p14:creationId xmlns:p14="http://schemas.microsoft.com/office/powerpoint/2010/main" val="314656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740F172A-C235-45E2-9335-2A957AD74C77}" type="slidenum">
              <a:rPr lang="es-AR" smtClean="0"/>
              <a:t>52</a:t>
            </a:fld>
            <a:endParaRPr lang="es-AR" dirty="0"/>
          </a:p>
        </p:txBody>
      </p:sp>
    </p:spTree>
    <p:extLst>
      <p:ext uri="{BB962C8B-B14F-4D97-AF65-F5344CB8AC3E}">
        <p14:creationId xmlns:p14="http://schemas.microsoft.com/office/powerpoint/2010/main" val="27237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740F172A-C235-45E2-9335-2A957AD74C77}" type="slidenum">
              <a:rPr lang="es-AR" smtClean="0"/>
              <a:t>53</a:t>
            </a:fld>
            <a:endParaRPr lang="es-AR" dirty="0"/>
          </a:p>
        </p:txBody>
      </p:sp>
    </p:spTree>
    <p:extLst>
      <p:ext uri="{BB962C8B-B14F-4D97-AF65-F5344CB8AC3E}">
        <p14:creationId xmlns:p14="http://schemas.microsoft.com/office/powerpoint/2010/main" val="394492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363DAE9C-A0D1-4F82-8350-F91EBD82D0C7}" type="datetime10">
              <a:rPr lang="es-AR" smtClean="0"/>
              <a:t>08:43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23FCD8-B6FA-460B-8754-8D500C3F9913}" type="datetime10">
              <a:rPr lang="es-AR" smtClean="0"/>
              <a:t>08:43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9E4653-2851-46C8-9576-DD0AAFCE7F85}" type="datetime10">
              <a:rPr lang="es-AR" smtClean="0"/>
              <a:t>08:43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46DC24-7EB8-4C8F-B258-92F1000F62E8}" type="datetime10">
              <a:rPr lang="es-AR" smtClean="0"/>
              <a:t>08:43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F5BE9E-3961-4F90-A321-1F61B9704304}" type="datetime10">
              <a:rPr lang="es-AR" smtClean="0"/>
              <a:t>08:43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9F60F239-1F4A-45FA-AF94-578CF3FBA066}" type="datetime10">
              <a:rPr lang="es-AR" smtClean="0"/>
              <a:t>08:43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5DF467A-17E9-40B3-B17C-B64558D21C67}" type="datetime10">
              <a:rPr lang="es-AR" smtClean="0"/>
              <a:t>08:43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3B5CC67-667C-4157-BC36-4BAE045A6893}" type="datetime10">
              <a:rPr lang="es-AR" smtClean="0"/>
              <a:t>08:43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44D9E6-4145-45D6-B5F6-D570EF8F17CF}" type="datetime10">
              <a:rPr lang="es-AR" smtClean="0"/>
              <a:t>08:43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8F09A795-E3B9-47D9-9CFE-1338F144E157}"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383131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94A4B42-4FD0-4EC1-98E8-A3632618BCD7}"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8352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308CCC-D191-4D1D-A6E3-5370605A232D}" type="datetime10">
              <a:rPr lang="es-AR" smtClean="0"/>
              <a:t>08:43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r>
              <a:rPr lang="en-US" dirty="0" smtClean="0"/>
              <a:t> de 53</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FF0D28E-571E-40D5-9241-C969E8775B71}"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1273555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6EF7C568-3EC9-4F84-BA26-94C7CF632501}" type="datetime10">
              <a:rPr lang="es-AR" smtClean="0"/>
              <a:t>08:43</a:t>
            </a:fld>
            <a:endParaRPr lang="es-AR" dirty="0"/>
          </a:p>
        </p:txBody>
      </p:sp>
      <p:sp>
        <p:nvSpPr>
          <p:cNvPr id="6" name="Marcador de pie de página 5"/>
          <p:cNvSpPr>
            <a:spLocks noGrp="1"/>
          </p:cNvSpPr>
          <p:nvPr>
            <p:ph type="ftr" sz="quarter" idx="11"/>
          </p:nvPr>
        </p:nvSpPr>
        <p:spPr/>
        <p:txBody>
          <a:bodyPr/>
          <a:lstStyle/>
          <a:p>
            <a:r>
              <a:rPr lang="es-AR" dirty="0" smtClean="0"/>
              <a:t>
              </a:t>
            </a:r>
            <a:endParaRPr lang="es-AR" dirty="0"/>
          </a:p>
        </p:txBody>
      </p:sp>
      <p:sp>
        <p:nvSpPr>
          <p:cNvPr id="7" name="Marcador de número de diapositiva 6"/>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267771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BBCDF84D-7537-4B4A-9DA4-5BF45A5D59C0}" type="datetime10">
              <a:rPr lang="es-AR" smtClean="0"/>
              <a:t>08:43</a:t>
            </a:fld>
            <a:endParaRPr lang="es-AR" dirty="0"/>
          </a:p>
        </p:txBody>
      </p:sp>
      <p:sp>
        <p:nvSpPr>
          <p:cNvPr id="8" name="Marcador de pie de página 7"/>
          <p:cNvSpPr>
            <a:spLocks noGrp="1"/>
          </p:cNvSpPr>
          <p:nvPr>
            <p:ph type="ftr" sz="quarter" idx="11"/>
          </p:nvPr>
        </p:nvSpPr>
        <p:spPr/>
        <p:txBody>
          <a:bodyPr/>
          <a:lstStyle/>
          <a:p>
            <a:r>
              <a:rPr lang="es-AR" dirty="0" smtClean="0"/>
              <a:t>
              </a:t>
            </a:r>
            <a:endParaRPr lang="es-AR" dirty="0"/>
          </a:p>
        </p:txBody>
      </p:sp>
      <p:sp>
        <p:nvSpPr>
          <p:cNvPr id="9" name="Marcador de número de diapositiva 8"/>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2438634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AD62F41E-23E2-4A50-93B8-62371EE5D76A}" type="datetime10">
              <a:rPr lang="es-AR" smtClean="0"/>
              <a:t>08:43</a:t>
            </a:fld>
            <a:endParaRPr lang="es-AR" dirty="0"/>
          </a:p>
        </p:txBody>
      </p:sp>
      <p:sp>
        <p:nvSpPr>
          <p:cNvPr id="4" name="Marcador de pie de página 3"/>
          <p:cNvSpPr>
            <a:spLocks noGrp="1"/>
          </p:cNvSpPr>
          <p:nvPr>
            <p:ph type="ftr" sz="quarter" idx="11"/>
          </p:nvPr>
        </p:nvSpPr>
        <p:spPr/>
        <p:txBody>
          <a:bodyPr/>
          <a:lstStyle/>
          <a:p>
            <a:r>
              <a:rPr lang="es-AR" dirty="0" smtClean="0"/>
              <a:t>
              </a:t>
            </a:r>
            <a:endParaRPr lang="es-AR" dirty="0"/>
          </a:p>
        </p:txBody>
      </p:sp>
      <p:sp>
        <p:nvSpPr>
          <p:cNvPr id="5" name="Marcador de número de diapositiva 4"/>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791598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FE36D27-E064-48E7-8504-BB0D7DD2CDE7}" type="datetime10">
              <a:rPr lang="es-AR" smtClean="0"/>
              <a:t>08:43</a:t>
            </a:fld>
            <a:endParaRPr lang="es-AR" dirty="0"/>
          </a:p>
        </p:txBody>
      </p:sp>
      <p:sp>
        <p:nvSpPr>
          <p:cNvPr id="3" name="Marcador de pie de página 2"/>
          <p:cNvSpPr>
            <a:spLocks noGrp="1"/>
          </p:cNvSpPr>
          <p:nvPr>
            <p:ph type="ftr" sz="quarter" idx="11"/>
          </p:nvPr>
        </p:nvSpPr>
        <p:spPr/>
        <p:txBody>
          <a:bodyPr/>
          <a:lstStyle/>
          <a:p>
            <a:r>
              <a:rPr lang="es-AR" dirty="0" smtClean="0"/>
              <a:t>
              </a:t>
            </a:r>
            <a:endParaRPr lang="es-AR" dirty="0"/>
          </a:p>
        </p:txBody>
      </p:sp>
      <p:sp>
        <p:nvSpPr>
          <p:cNvPr id="4" name="Marcador de número de diapositiva 3"/>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467245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46ABC86-540A-41D6-BDA9-97E5E65ED6AB}" type="datetime10">
              <a:rPr lang="es-AR" smtClean="0"/>
              <a:t>08:43</a:t>
            </a:fld>
            <a:endParaRPr lang="es-AR" dirty="0"/>
          </a:p>
        </p:txBody>
      </p:sp>
      <p:sp>
        <p:nvSpPr>
          <p:cNvPr id="6" name="Marcador de pie de página 5"/>
          <p:cNvSpPr>
            <a:spLocks noGrp="1"/>
          </p:cNvSpPr>
          <p:nvPr>
            <p:ph type="ftr" sz="quarter" idx="11"/>
          </p:nvPr>
        </p:nvSpPr>
        <p:spPr/>
        <p:txBody>
          <a:bodyPr/>
          <a:lstStyle/>
          <a:p>
            <a:r>
              <a:rPr lang="es-AR" dirty="0" smtClean="0"/>
              <a:t>
              </a:t>
            </a:r>
            <a:endParaRPr lang="es-AR" dirty="0"/>
          </a:p>
        </p:txBody>
      </p:sp>
      <p:sp>
        <p:nvSpPr>
          <p:cNvPr id="7" name="Marcador de número de diapositiva 6"/>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184865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38C3174-4688-44D2-BED4-80E5C3479014}" type="datetime10">
              <a:rPr lang="es-AR" smtClean="0"/>
              <a:t>08:43</a:t>
            </a:fld>
            <a:endParaRPr lang="es-AR" dirty="0"/>
          </a:p>
        </p:txBody>
      </p:sp>
      <p:sp>
        <p:nvSpPr>
          <p:cNvPr id="6" name="Marcador de pie de página 5"/>
          <p:cNvSpPr>
            <a:spLocks noGrp="1"/>
          </p:cNvSpPr>
          <p:nvPr>
            <p:ph type="ftr" sz="quarter" idx="11"/>
          </p:nvPr>
        </p:nvSpPr>
        <p:spPr/>
        <p:txBody>
          <a:bodyPr/>
          <a:lstStyle/>
          <a:p>
            <a:r>
              <a:rPr lang="es-AR" dirty="0" smtClean="0"/>
              <a:t>
              </a:t>
            </a:r>
            <a:endParaRPr lang="es-AR" dirty="0"/>
          </a:p>
        </p:txBody>
      </p:sp>
      <p:sp>
        <p:nvSpPr>
          <p:cNvPr id="7" name="Marcador de número de diapositiva 6"/>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310245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048445E5-C72C-4A88-95E5-DB38EBD11BE0}"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2718203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DA4051C2-8246-4C08-AD0C-7A09BE4F7C51}"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92FEC508-7802-4B4A-A878-7B82EB8DC884}" type="slidenum">
              <a:rPr lang="es-AR" smtClean="0"/>
              <a:t>‹Nº›</a:t>
            </a:fld>
            <a:endParaRPr lang="es-AR" dirty="0"/>
          </a:p>
        </p:txBody>
      </p:sp>
    </p:spTree>
    <p:extLst>
      <p:ext uri="{BB962C8B-B14F-4D97-AF65-F5344CB8AC3E}">
        <p14:creationId xmlns:p14="http://schemas.microsoft.com/office/powerpoint/2010/main" val="967626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5DB7130F-2274-4A84-BF3F-835487DFB858}"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174232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smtClean="0"/>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F0CD008-1C16-4F0D-8B1D-6A47F5347B80}" type="datetime10">
              <a:rPr lang="es-AR" smtClean="0"/>
              <a:t>08:43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DBC235D6-5DAC-44F4-9681-C6D5EDDA1CD9}"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592926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9A0EFB4-50AF-437D-AA4F-B6F76E6A2DBF}"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461332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2A9DD7AF-27E2-42E0-9902-FAD7D328BDE4}" type="datetime10">
              <a:rPr lang="es-AR" smtClean="0"/>
              <a:t>08:43</a:t>
            </a:fld>
            <a:endParaRPr lang="es-AR" dirty="0"/>
          </a:p>
        </p:txBody>
      </p:sp>
      <p:sp>
        <p:nvSpPr>
          <p:cNvPr id="6" name="Marcador de pie de página 5"/>
          <p:cNvSpPr>
            <a:spLocks noGrp="1"/>
          </p:cNvSpPr>
          <p:nvPr>
            <p:ph type="ftr" sz="quarter" idx="11"/>
          </p:nvPr>
        </p:nvSpPr>
        <p:spPr/>
        <p:txBody>
          <a:bodyPr/>
          <a:lstStyle/>
          <a:p>
            <a:r>
              <a:rPr lang="es-AR" dirty="0" smtClean="0"/>
              <a:t>
              </a:t>
            </a:r>
            <a:endParaRPr lang="es-AR" dirty="0"/>
          </a:p>
        </p:txBody>
      </p:sp>
      <p:sp>
        <p:nvSpPr>
          <p:cNvPr id="7" name="Marcador de número de diapositiva 6"/>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1260597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45F91CCB-DDB6-4B2E-AE4F-C8D2CA8F9102}" type="datetime10">
              <a:rPr lang="es-AR" smtClean="0"/>
              <a:t>08:43</a:t>
            </a:fld>
            <a:endParaRPr lang="es-AR" dirty="0"/>
          </a:p>
        </p:txBody>
      </p:sp>
      <p:sp>
        <p:nvSpPr>
          <p:cNvPr id="8" name="Marcador de pie de página 7"/>
          <p:cNvSpPr>
            <a:spLocks noGrp="1"/>
          </p:cNvSpPr>
          <p:nvPr>
            <p:ph type="ftr" sz="quarter" idx="11"/>
          </p:nvPr>
        </p:nvSpPr>
        <p:spPr/>
        <p:txBody>
          <a:bodyPr/>
          <a:lstStyle/>
          <a:p>
            <a:r>
              <a:rPr lang="es-AR" dirty="0" smtClean="0"/>
              <a:t>
              </a:t>
            </a:r>
            <a:endParaRPr lang="es-AR" dirty="0"/>
          </a:p>
        </p:txBody>
      </p:sp>
      <p:sp>
        <p:nvSpPr>
          <p:cNvPr id="9" name="Marcador de número de diapositiva 8"/>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1611422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FCB908A4-8CBD-48B8-8155-58D6CB2C1423}" type="datetime10">
              <a:rPr lang="es-AR" smtClean="0"/>
              <a:t>08:43</a:t>
            </a:fld>
            <a:endParaRPr lang="es-AR" dirty="0"/>
          </a:p>
        </p:txBody>
      </p:sp>
      <p:sp>
        <p:nvSpPr>
          <p:cNvPr id="4" name="Marcador de pie de página 3"/>
          <p:cNvSpPr>
            <a:spLocks noGrp="1"/>
          </p:cNvSpPr>
          <p:nvPr>
            <p:ph type="ftr" sz="quarter" idx="11"/>
          </p:nvPr>
        </p:nvSpPr>
        <p:spPr/>
        <p:txBody>
          <a:bodyPr/>
          <a:lstStyle/>
          <a:p>
            <a:r>
              <a:rPr lang="es-AR" dirty="0" smtClean="0"/>
              <a:t>
              </a:t>
            </a:r>
            <a:endParaRPr lang="es-AR" dirty="0"/>
          </a:p>
        </p:txBody>
      </p:sp>
      <p:sp>
        <p:nvSpPr>
          <p:cNvPr id="5" name="Marcador de número de diapositiva 4"/>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201751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93DEB83-B6A8-490C-B0B4-1E584B51CCF1}" type="datetime10">
              <a:rPr lang="es-AR" smtClean="0"/>
              <a:t>08:43</a:t>
            </a:fld>
            <a:endParaRPr lang="es-AR" dirty="0"/>
          </a:p>
        </p:txBody>
      </p:sp>
      <p:sp>
        <p:nvSpPr>
          <p:cNvPr id="3" name="Marcador de pie de página 2"/>
          <p:cNvSpPr>
            <a:spLocks noGrp="1"/>
          </p:cNvSpPr>
          <p:nvPr>
            <p:ph type="ftr" sz="quarter" idx="11"/>
          </p:nvPr>
        </p:nvSpPr>
        <p:spPr/>
        <p:txBody>
          <a:bodyPr/>
          <a:lstStyle/>
          <a:p>
            <a:r>
              <a:rPr lang="es-AR" dirty="0" smtClean="0"/>
              <a:t>
              </a:t>
            </a:r>
            <a:endParaRPr lang="es-AR" dirty="0"/>
          </a:p>
        </p:txBody>
      </p:sp>
      <p:sp>
        <p:nvSpPr>
          <p:cNvPr id="4" name="Marcador de número de diapositiva 3"/>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91064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16FCBB2-4F8D-4C38-B389-91B6C72FC00E}" type="datetime10">
              <a:rPr lang="es-AR" smtClean="0"/>
              <a:t>08:43</a:t>
            </a:fld>
            <a:endParaRPr lang="es-AR" dirty="0"/>
          </a:p>
        </p:txBody>
      </p:sp>
      <p:sp>
        <p:nvSpPr>
          <p:cNvPr id="6" name="Marcador de pie de página 5"/>
          <p:cNvSpPr>
            <a:spLocks noGrp="1"/>
          </p:cNvSpPr>
          <p:nvPr>
            <p:ph type="ftr" sz="quarter" idx="11"/>
          </p:nvPr>
        </p:nvSpPr>
        <p:spPr/>
        <p:txBody>
          <a:bodyPr/>
          <a:lstStyle/>
          <a:p>
            <a:r>
              <a:rPr lang="es-AR" dirty="0" smtClean="0"/>
              <a:t>
              </a:t>
            </a:r>
            <a:endParaRPr lang="es-AR" dirty="0"/>
          </a:p>
        </p:txBody>
      </p:sp>
      <p:sp>
        <p:nvSpPr>
          <p:cNvPr id="7" name="Marcador de número de diapositiva 6"/>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4277664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0F4ABD0-F759-4BC8-93BC-D89E82ACB4CF}" type="datetime10">
              <a:rPr lang="es-AR" smtClean="0"/>
              <a:t>08:43</a:t>
            </a:fld>
            <a:endParaRPr lang="es-AR" dirty="0"/>
          </a:p>
        </p:txBody>
      </p:sp>
      <p:sp>
        <p:nvSpPr>
          <p:cNvPr id="6" name="Marcador de pie de página 5"/>
          <p:cNvSpPr>
            <a:spLocks noGrp="1"/>
          </p:cNvSpPr>
          <p:nvPr>
            <p:ph type="ftr" sz="quarter" idx="11"/>
          </p:nvPr>
        </p:nvSpPr>
        <p:spPr/>
        <p:txBody>
          <a:bodyPr/>
          <a:lstStyle/>
          <a:p>
            <a:r>
              <a:rPr lang="es-AR" dirty="0" smtClean="0"/>
              <a:t>
              </a:t>
            </a:r>
            <a:endParaRPr lang="es-AR" dirty="0"/>
          </a:p>
        </p:txBody>
      </p:sp>
      <p:sp>
        <p:nvSpPr>
          <p:cNvPr id="7" name="Marcador de número de diapositiva 6"/>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2673707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C2B553CE-5347-44E8-91E6-82DAC7DFAAEA}"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978071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48592FD8-EC82-4611-91FF-A8843A1274B9}" type="datetime10">
              <a:rPr lang="es-AR" smtClean="0"/>
              <a:t>08:43</a:t>
            </a:fld>
            <a:endParaRPr lang="es-AR" dirty="0"/>
          </a:p>
        </p:txBody>
      </p:sp>
      <p:sp>
        <p:nvSpPr>
          <p:cNvPr id="5" name="Marcador de pie de página 4"/>
          <p:cNvSpPr>
            <a:spLocks noGrp="1"/>
          </p:cNvSpPr>
          <p:nvPr>
            <p:ph type="ftr" sz="quarter" idx="11"/>
          </p:nvPr>
        </p:nvSpPr>
        <p:spPr/>
        <p:txBody>
          <a:bodyPr/>
          <a:lstStyle/>
          <a:p>
            <a:r>
              <a:rPr lang="es-AR" dirty="0" smtClean="0"/>
              <a:t>
              </a:t>
            </a:r>
            <a:endParaRPr lang="es-AR" dirty="0"/>
          </a:p>
        </p:txBody>
      </p:sp>
      <p:sp>
        <p:nvSpPr>
          <p:cNvPr id="6" name="Marcador de número de diapositiva 5"/>
          <p:cNvSpPr>
            <a:spLocks noGrp="1"/>
          </p:cNvSpPr>
          <p:nvPr>
            <p:ph type="sldNum" sz="quarter" idx="12"/>
          </p:nvPr>
        </p:nvSpPr>
        <p:spPr/>
        <p:txBody>
          <a:bodyPr/>
          <a:lstStyle/>
          <a:p>
            <a:fld id="{107187EE-EC17-40B8-B9EE-29A8E8808165}" type="slidenum">
              <a:rPr lang="es-AR" smtClean="0"/>
              <a:t>‹Nº›</a:t>
            </a:fld>
            <a:endParaRPr lang="es-AR" dirty="0"/>
          </a:p>
        </p:txBody>
      </p:sp>
    </p:spTree>
    <p:extLst>
      <p:ext uri="{BB962C8B-B14F-4D97-AF65-F5344CB8AC3E}">
        <p14:creationId xmlns:p14="http://schemas.microsoft.com/office/powerpoint/2010/main" val="1779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86719BD-6208-49D8-B234-CBFD865B0C18}" type="datetime10">
              <a:rPr lang="es-AR" smtClean="0"/>
              <a:t>08:43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5BED9C5-3CAD-409F-A3FE-A7DA9DF2DBFE}" type="datetime10">
              <a:rPr lang="es-AR" smtClean="0"/>
              <a:t>08:43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B4C8316-5FC8-4034-BA89-A28D3801323F}" type="datetime10">
              <a:rPr lang="es-AR" smtClean="0"/>
              <a:t>08:43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A62BA-BDD5-46ED-B1D8-D8DAAC584582}" type="datetime10">
              <a:rPr lang="es-AR" smtClean="0"/>
              <a:t>08:43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18C92B-7B4A-4BAF-80BA-2EA95A7A6291}" type="datetime10">
              <a:rPr lang="es-AR" smtClean="0"/>
              <a:t>08:43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E4842A-5F2E-47F8-A327-8B731425449C}" type="datetime10">
              <a:rPr lang="es-AR" smtClean="0"/>
              <a:t>08:43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4BC3A4A-1ADF-464E-9CB0-44B7F9957FAF}" type="datetime10">
              <a:rPr lang="es-AR" smtClean="0"/>
              <a:t>08:43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‹Nº›</a:t>
            </a:fld>
            <a:r>
              <a:rPr lang="en-US" dirty="0" smtClean="0"/>
              <a:t> de XX</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352A9-F1C3-4F2F-9F5C-5B39D251B690}" type="datetime10">
              <a:rPr lang="es-AR" smtClean="0"/>
              <a:t>08:43</a:t>
            </a:fld>
            <a:endParaRPr lang="es-AR"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AR" dirty="0" smtClean="0"/>
              <a:t>
              </a:t>
            </a:r>
            <a:endParaRPr lang="es-AR"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EC508-7802-4B4A-A878-7B82EB8DC884}" type="slidenum">
              <a:rPr lang="es-AR" smtClean="0"/>
              <a:t>‹Nº›</a:t>
            </a:fld>
            <a:endParaRPr lang="es-AR" dirty="0"/>
          </a:p>
        </p:txBody>
      </p:sp>
    </p:spTree>
    <p:extLst>
      <p:ext uri="{BB962C8B-B14F-4D97-AF65-F5344CB8AC3E}">
        <p14:creationId xmlns:p14="http://schemas.microsoft.com/office/powerpoint/2010/main" val="29104914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362D6-8892-44F8-8D95-6DE808E8F77A}" type="datetime10">
              <a:rPr lang="es-AR" smtClean="0"/>
              <a:t>08:43</a:t>
            </a:fld>
            <a:endParaRPr lang="es-AR"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AR" dirty="0" smtClean="0"/>
              <a:t>
              </a:t>
            </a:r>
            <a:endParaRPr lang="es-AR"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87EE-EC17-40B8-B9EE-29A8E8808165}" type="slidenum">
              <a:rPr lang="es-AR" smtClean="0"/>
              <a:t>‹Nº›</a:t>
            </a:fld>
            <a:endParaRPr lang="es-AR" dirty="0"/>
          </a:p>
        </p:txBody>
      </p:sp>
    </p:spTree>
    <p:extLst>
      <p:ext uri="{BB962C8B-B14F-4D97-AF65-F5344CB8AC3E}">
        <p14:creationId xmlns:p14="http://schemas.microsoft.com/office/powerpoint/2010/main" val="21806088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Turbinas Francis</a:t>
            </a:r>
            <a:endParaRPr lang="es-AR" dirty="0"/>
          </a:p>
        </p:txBody>
      </p:sp>
      <p:sp>
        <p:nvSpPr>
          <p:cNvPr id="3" name="Subtítulo 2"/>
          <p:cNvSpPr>
            <a:spLocks noGrp="1"/>
          </p:cNvSpPr>
          <p:nvPr>
            <p:ph type="subTitle" idx="1"/>
          </p:nvPr>
        </p:nvSpPr>
        <p:spPr/>
        <p:txBody>
          <a:bodyPr/>
          <a:lstStyle/>
          <a:p>
            <a:r>
              <a:rPr lang="es-AR" dirty="0" smtClean="0"/>
              <a:t>Trabajo de Seminario</a:t>
            </a:r>
            <a:endParaRPr lang="es-AR" dirty="0"/>
          </a:p>
        </p:txBody>
      </p:sp>
    </p:spTree>
    <p:extLst>
      <p:ext uri="{BB962C8B-B14F-4D97-AF65-F5344CB8AC3E}">
        <p14:creationId xmlns:p14="http://schemas.microsoft.com/office/powerpoint/2010/main" val="341568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Clasificación: Velocidad específica</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a:bodyPr>
              <a:lstStyle/>
              <a:p>
                <a:pPr algn="just"/>
                <a:r>
                  <a:rPr lang="es-AR" dirty="0" smtClean="0"/>
                  <a:t>Al analizar esta expresión se comprueba que (</a:t>
                </a:r>
                <a14:m>
                  <m:oMath xmlns:m="http://schemas.openxmlformats.org/officeDocument/2006/math">
                    <m:r>
                      <a:rPr lang="es-AR" i="1">
                        <a:latin typeface="Cambria Math" panose="02040503050406030204" pitchFamily="18" charset="0"/>
                      </a:rPr>
                      <m:t>𝑛</m:t>
                    </m:r>
                    <m:r>
                      <a:rPr lang="es-AR" b="0" i="0" smtClean="0">
                        <a:latin typeface="Cambria Math" panose="02040503050406030204" pitchFamily="18" charset="0"/>
                      </a:rPr>
                      <m:t>, </m:t>
                    </m:r>
                    <m:r>
                      <a:rPr lang="es-AR" b="0" i="1" smtClean="0">
                        <a:latin typeface="Cambria Math" panose="02040503050406030204" pitchFamily="18" charset="0"/>
                      </a:rPr>
                      <m:t>𝑝</m:t>
                    </m:r>
                    <m:r>
                      <a:rPr lang="es-AR" b="0" i="0" smtClean="0">
                        <a:latin typeface="Cambria Math" panose="02040503050406030204" pitchFamily="18" charset="0"/>
                      </a:rPr>
                      <m:t>=</m:t>
                    </m:r>
                    <m:r>
                      <m:rPr>
                        <m:sty m:val="p"/>
                      </m:rPr>
                      <a:rPr lang="es-AR" b="0" i="0" smtClean="0">
                        <a:latin typeface="Cambria Math" panose="02040503050406030204" pitchFamily="18" charset="0"/>
                      </a:rPr>
                      <m:t>cte</m:t>
                    </m:r>
                  </m:oMath>
                </a14:m>
                <a:r>
                  <a:rPr lang="es-AR" dirty="0" smtClean="0"/>
                  <a:t>)</a:t>
                </a:r>
              </a:p>
              <a:p>
                <a:pPr marL="0" indent="0" algn="just">
                  <a:buNone/>
                </a:pPr>
                <a:endParaRPr lang="es-AR" b="0" i="1" dirty="0" smtClean="0">
                  <a:latin typeface="Cambria Math" panose="02040503050406030204" pitchFamily="18" charset="0"/>
                  <a:ea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ea typeface="Cambria Math" panose="02040503050406030204" pitchFamily="18" charset="0"/>
                        </a:rPr>
                        <m:t>𝐻</m:t>
                      </m:r>
                      <m:r>
                        <a:rPr lang="es-AR" b="0" i="1" smtClean="0">
                          <a:latin typeface="Cambria Math" panose="02040503050406030204" pitchFamily="18" charset="0"/>
                          <a:ea typeface="Cambria Math" panose="02040503050406030204" pitchFamily="18" charset="0"/>
                        </a:rPr>
                        <m:t>↑ ↔</m:t>
                      </m:r>
                      <m:sSub>
                        <m:sSubPr>
                          <m:ctrlPr>
                            <a:rPr lang="es-AR" i="1">
                              <a:latin typeface="Cambria Math" panose="02040503050406030204" pitchFamily="18" charset="0"/>
                            </a:rPr>
                          </m:ctrlPr>
                        </m:sSubPr>
                        <m:e>
                          <m:r>
                            <a:rPr lang="es-AR" i="1">
                              <a:latin typeface="Cambria Math" panose="02040503050406030204" pitchFamily="18" charset="0"/>
                            </a:rPr>
                            <m:t>𝑛</m:t>
                          </m:r>
                        </m:e>
                        <m:sub>
                          <m:r>
                            <a:rPr lang="es-AR" i="1">
                              <a:latin typeface="Cambria Math" panose="02040503050406030204" pitchFamily="18" charset="0"/>
                            </a:rPr>
                            <m:t>𝑠</m:t>
                          </m:r>
                        </m:sub>
                      </m:sSub>
                      <m:r>
                        <a:rPr lang="es-AR" i="1" smtClean="0">
                          <a:latin typeface="Cambria Math" panose="02040503050406030204" pitchFamily="18" charset="0"/>
                          <a:ea typeface="Cambria Math" panose="02040503050406030204" pitchFamily="18" charset="0"/>
                        </a:rPr>
                        <m:t>↓</m:t>
                      </m:r>
                    </m:oMath>
                  </m:oMathPara>
                </a14:m>
                <a:endParaRPr lang="es-AR" dirty="0" smtClean="0"/>
              </a:p>
              <a:p>
                <a:pPr marL="0" indent="0" algn="just">
                  <a:buNone/>
                </a:pPr>
                <a:endParaRPr lang="es-AR" i="1" dirty="0" smtClean="0">
                  <a:latin typeface="Cambria Math" panose="02040503050406030204" pitchFamily="18" charset="0"/>
                  <a:ea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s-AR" i="1">
                          <a:latin typeface="Cambria Math" panose="02040503050406030204" pitchFamily="18" charset="0"/>
                          <a:ea typeface="Cambria Math" panose="02040503050406030204" pitchFamily="18" charset="0"/>
                        </a:rPr>
                        <m:t>𝐻</m:t>
                      </m:r>
                      <m:r>
                        <a:rPr lang="es-AR" i="1" smtClean="0">
                          <a:latin typeface="Cambria Math" panose="02040503050406030204" pitchFamily="18" charset="0"/>
                          <a:ea typeface="Cambria Math" panose="02040503050406030204" pitchFamily="18" charset="0"/>
                        </a:rPr>
                        <m:t>↓</m:t>
                      </m:r>
                      <m:r>
                        <a:rPr lang="es-AR" i="1">
                          <a:latin typeface="Cambria Math" panose="02040503050406030204" pitchFamily="18" charset="0"/>
                          <a:ea typeface="Cambria Math" panose="02040503050406030204" pitchFamily="18" charset="0"/>
                        </a:rPr>
                        <m:t> ↔</m:t>
                      </m:r>
                      <m:sSub>
                        <m:sSubPr>
                          <m:ctrlPr>
                            <a:rPr lang="es-AR" i="1">
                              <a:latin typeface="Cambria Math" panose="02040503050406030204" pitchFamily="18" charset="0"/>
                            </a:rPr>
                          </m:ctrlPr>
                        </m:sSubPr>
                        <m:e>
                          <m:r>
                            <a:rPr lang="es-AR" i="1">
                              <a:latin typeface="Cambria Math" panose="02040503050406030204" pitchFamily="18" charset="0"/>
                            </a:rPr>
                            <m:t>𝑛</m:t>
                          </m:r>
                        </m:e>
                        <m:sub>
                          <m:r>
                            <a:rPr lang="es-AR" i="1">
                              <a:latin typeface="Cambria Math" panose="02040503050406030204" pitchFamily="18" charset="0"/>
                            </a:rPr>
                            <m:t>𝑠</m:t>
                          </m:r>
                        </m:sub>
                      </m:sSub>
                      <m:r>
                        <a:rPr lang="es-AR" i="1" smtClean="0">
                          <a:latin typeface="Cambria Math" panose="02040503050406030204" pitchFamily="18" charset="0"/>
                          <a:ea typeface="Cambria Math" panose="02040503050406030204" pitchFamily="18" charset="0"/>
                        </a:rPr>
                        <m:t>↑</m:t>
                      </m:r>
                    </m:oMath>
                  </m:oMathPara>
                </a14:m>
                <a:endParaRPr lang="es-AR" dirty="0"/>
              </a:p>
              <a:p>
                <a:pPr algn="just"/>
                <a:endParaRPr lang="es-AR" dirty="0"/>
              </a:p>
              <a:p>
                <a:pPr marL="0" indent="0" algn="just">
                  <a:buNone/>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𝑛</m:t>
                          </m:r>
                        </m:e>
                        <m:sub>
                          <m:r>
                            <a:rPr lang="es-AR" i="1">
                              <a:latin typeface="Cambria Math" panose="02040503050406030204" pitchFamily="18" charset="0"/>
                            </a:rPr>
                            <m:t>𝑠</m:t>
                          </m:r>
                        </m:sub>
                      </m:sSub>
                      <m:r>
                        <a:rPr lang="es-AR" i="1">
                          <a:latin typeface="Cambria Math" panose="02040503050406030204" pitchFamily="18" charset="0"/>
                        </a:rPr>
                        <m:t>=</m:t>
                      </m:r>
                      <m:f>
                        <m:fPr>
                          <m:ctrlPr>
                            <a:rPr lang="es-AR" i="1">
                              <a:latin typeface="Cambria Math" panose="02040503050406030204" pitchFamily="18" charset="0"/>
                            </a:rPr>
                          </m:ctrlPr>
                        </m:fPr>
                        <m:num>
                          <m:r>
                            <a:rPr lang="es-AR" i="1">
                              <a:latin typeface="Cambria Math" panose="02040503050406030204" pitchFamily="18" charset="0"/>
                            </a:rPr>
                            <m:t>𝑛</m:t>
                          </m:r>
                          <m:r>
                            <a:rPr lang="es-AR" i="1">
                              <a:latin typeface="Cambria Math" panose="02040503050406030204" pitchFamily="18" charset="0"/>
                            </a:rPr>
                            <m:t>∙</m:t>
                          </m:r>
                          <m:rad>
                            <m:radPr>
                              <m:degHide m:val="on"/>
                              <m:ctrlPr>
                                <a:rPr lang="es-AR" i="1">
                                  <a:latin typeface="Cambria Math" panose="02040503050406030204" pitchFamily="18" charset="0"/>
                                </a:rPr>
                              </m:ctrlPr>
                            </m:radPr>
                            <m:deg/>
                            <m:e>
                              <m:r>
                                <a:rPr lang="es-AR" i="1">
                                  <a:latin typeface="Cambria Math" panose="02040503050406030204" pitchFamily="18" charset="0"/>
                                </a:rPr>
                                <m:t>𝑝</m:t>
                              </m:r>
                            </m:e>
                          </m:rad>
                        </m:num>
                        <m:den>
                          <m:sSup>
                            <m:sSupPr>
                              <m:ctrlPr>
                                <a:rPr lang="es-AR" i="1">
                                  <a:latin typeface="Cambria Math" panose="02040503050406030204" pitchFamily="18" charset="0"/>
                                </a:rPr>
                              </m:ctrlPr>
                            </m:sSupPr>
                            <m:e>
                              <m:r>
                                <a:rPr lang="es-AR" i="1">
                                  <a:latin typeface="Cambria Math" panose="02040503050406030204" pitchFamily="18" charset="0"/>
                                </a:rPr>
                                <m:t>𝐻</m:t>
                              </m:r>
                            </m:e>
                            <m:sup>
                              <m:r>
                                <a:rPr lang="es-AR" i="1">
                                  <a:latin typeface="Cambria Math" panose="02040503050406030204" pitchFamily="18" charset="0"/>
                                </a:rPr>
                                <m:t>5/4</m:t>
                              </m:r>
                            </m:sup>
                          </m:sSup>
                        </m:den>
                      </m:f>
                    </m:oMath>
                  </m:oMathPara>
                </a14:m>
                <a:endParaRPr lang="es-AR" dirty="0" smtClean="0"/>
              </a:p>
              <a:p>
                <a:pPr marL="0" indent="0" algn="just">
                  <a:buNone/>
                </a:pPr>
                <a:endParaRPr lang="es-AR" dirty="0"/>
              </a:p>
              <a:p>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AR">
                    <a:noFill/>
                  </a:rPr>
                  <a:t> </a:t>
                </a:r>
              </a:p>
            </p:txBody>
          </p:sp>
        </mc:Fallback>
      </mc:AlternateContent>
      <p:sp>
        <p:nvSpPr>
          <p:cNvPr id="4" name="Marcador de fecha 3"/>
          <p:cNvSpPr>
            <a:spLocks noGrp="1"/>
          </p:cNvSpPr>
          <p:nvPr>
            <p:ph type="dt" sz="half" idx="10"/>
          </p:nvPr>
        </p:nvSpPr>
        <p:spPr/>
        <p:txBody>
          <a:bodyPr/>
          <a:lstStyle/>
          <a:p>
            <a:fld id="{988AB8CA-4FA4-45D7-9306-ADCFC904D664}"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10</a:t>
            </a:fld>
            <a:r>
              <a:rPr lang="en-US" smtClean="0"/>
              <a:t> de 53</a:t>
            </a:r>
            <a:endParaRPr lang="en-US" dirty="0"/>
          </a:p>
        </p:txBody>
      </p:sp>
    </p:spTree>
    <p:extLst>
      <p:ext uri="{BB962C8B-B14F-4D97-AF65-F5344CB8AC3E}">
        <p14:creationId xmlns:p14="http://schemas.microsoft.com/office/powerpoint/2010/main" val="2576484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Clasificación: Velocidad específica</a:t>
            </a:r>
          </a:p>
        </p:txBody>
      </p:sp>
      <p:sp>
        <p:nvSpPr>
          <p:cNvPr id="4" name="Marcador de fecha 3"/>
          <p:cNvSpPr>
            <a:spLocks noGrp="1"/>
          </p:cNvSpPr>
          <p:nvPr>
            <p:ph type="dt" sz="half" idx="10"/>
          </p:nvPr>
        </p:nvSpPr>
        <p:spPr/>
        <p:txBody>
          <a:bodyPr/>
          <a:lstStyle/>
          <a:p>
            <a:fld id="{C6199CBB-9831-48F9-9BA2-B04C7CC25BAD}" type="datetime10">
              <a:rPr lang="es-AR" smtClean="0"/>
              <a:t>08:43</a:t>
            </a:fld>
            <a:endParaRPr lang="en-US"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4166167690"/>
              </p:ext>
            </p:extLst>
          </p:nvPr>
        </p:nvGraphicFramePr>
        <p:xfrm>
          <a:off x="1027289" y="1690689"/>
          <a:ext cx="9979378" cy="1413756"/>
        </p:xfrm>
        <a:graphic>
          <a:graphicData uri="http://schemas.openxmlformats.org/drawingml/2006/table">
            <a:tbl>
              <a:tblPr firstRow="1" firstCol="1" bandRow="1">
                <a:tableStyleId>{5C22544A-7EE6-4342-B048-85BDC9FD1C3A}</a:tableStyleId>
              </a:tblPr>
              <a:tblGrid>
                <a:gridCol w="1995034"/>
                <a:gridCol w="1996086"/>
                <a:gridCol w="1996086"/>
                <a:gridCol w="1996086"/>
                <a:gridCol w="1996086"/>
              </a:tblGrid>
              <a:tr h="348014">
                <a:tc>
                  <a:txBody>
                    <a:bodyPr/>
                    <a:lstStyle/>
                    <a:p>
                      <a:pPr algn="ctr">
                        <a:lnSpc>
                          <a:spcPct val="115000"/>
                        </a:lnSpc>
                        <a:spcAft>
                          <a:spcPts val="1000"/>
                        </a:spcAft>
                      </a:pPr>
                      <a:r>
                        <a:rPr lang="es-ES_tradnl" sz="1800" dirty="0">
                          <a:effectLst/>
                        </a:rPr>
                        <a:t> </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_tradnl" sz="1800" dirty="0">
                          <a:effectLst/>
                        </a:rPr>
                        <a:t>Francis Lentas</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_tradnl" sz="1800" dirty="0">
                          <a:effectLst/>
                        </a:rPr>
                        <a:t>Francis Normales</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_tradnl" sz="1800" dirty="0">
                          <a:effectLst/>
                        </a:rPr>
                        <a:t>Francis Rápidas</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_tradnl" sz="1800" dirty="0">
                          <a:effectLst/>
                        </a:rPr>
                        <a:t>Extrarrápidas</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48014">
                <a:tc>
                  <a:txBody>
                    <a:bodyPr/>
                    <a:lstStyle/>
                    <a:p>
                      <a:pPr algn="ctr">
                        <a:lnSpc>
                          <a:spcPct val="115000"/>
                        </a:lnSpc>
                        <a:spcAft>
                          <a:spcPts val="1000"/>
                        </a:spcAft>
                      </a:pPr>
                      <a:r>
                        <a:rPr lang="es-ES_tradnl" sz="1800" dirty="0">
                          <a:effectLst/>
                        </a:rPr>
                        <a:t>Salto H</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AR" sz="1800" dirty="0">
                          <a:effectLst/>
                          <a:sym typeface="Symbol" panose="05050102010706020507" pitchFamily="18" charset="2"/>
                        </a:rPr>
                        <a:t></a:t>
                      </a:r>
                      <a:r>
                        <a:rPr lang="es-AR" sz="1800" dirty="0">
                          <a:effectLst/>
                        </a:rPr>
                        <a:t> 500m</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AR" sz="1800" dirty="0">
                          <a:effectLst/>
                          <a:sym typeface="Symbol" panose="05050102010706020507" pitchFamily="18" charset="2"/>
                        </a:rPr>
                        <a:t></a:t>
                      </a:r>
                      <a:r>
                        <a:rPr lang="es-AR" sz="1800" dirty="0">
                          <a:effectLst/>
                        </a:rPr>
                        <a:t> 300 m</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AR" sz="1800" dirty="0">
                          <a:effectLst/>
                          <a:sym typeface="Symbol" panose="05050102010706020507" pitchFamily="18" charset="2"/>
                        </a:rPr>
                        <a:t></a:t>
                      </a:r>
                      <a:r>
                        <a:rPr lang="es-AR" sz="1800" dirty="0">
                          <a:effectLst/>
                        </a:rPr>
                        <a:t> 100 m</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AR" sz="1800" dirty="0">
                          <a:effectLst/>
                          <a:sym typeface="Symbol" panose="05050102010706020507" pitchFamily="18" charset="2"/>
                        </a:rPr>
                        <a:t></a:t>
                      </a:r>
                      <a:r>
                        <a:rPr lang="es-AR" sz="1800" dirty="0">
                          <a:effectLst/>
                        </a:rPr>
                        <a:t> 50 m</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717728">
                <a:tc>
                  <a:txBody>
                    <a:bodyPr/>
                    <a:lstStyle/>
                    <a:p>
                      <a:pPr algn="ctr">
                        <a:lnSpc>
                          <a:spcPct val="115000"/>
                        </a:lnSpc>
                        <a:spcAft>
                          <a:spcPts val="1000"/>
                        </a:spcAft>
                      </a:pPr>
                      <a:r>
                        <a:rPr lang="es-ES_tradnl" sz="1800" dirty="0">
                          <a:effectLst/>
                        </a:rPr>
                        <a:t>Velocidad específica </a:t>
                      </a:r>
                      <a:r>
                        <a:rPr lang="es-AR" sz="1800" dirty="0">
                          <a:effectLst/>
                        </a:rPr>
                        <a:t>n</a:t>
                      </a:r>
                      <a:r>
                        <a:rPr lang="es-AR" sz="1800" baseline="-25000" dirty="0">
                          <a:effectLst/>
                        </a:rPr>
                        <a:t>s</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AR" sz="1800" dirty="0">
                          <a:effectLst/>
                        </a:rPr>
                        <a:t>&lt; 100 rpm</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AR" sz="1800" dirty="0">
                          <a:effectLst/>
                        </a:rPr>
                        <a:t>100 rpm - 200 rpm</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AR" sz="1800" dirty="0">
                          <a:effectLst/>
                        </a:rPr>
                        <a:t>200 rpm - 300 rpm</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AR" sz="1800" dirty="0">
                          <a:effectLst/>
                        </a:rPr>
                        <a:t>300 rpm - 400 rpm</a:t>
                      </a:r>
                      <a:endParaRPr lang="es-AR"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pic>
        <p:nvPicPr>
          <p:cNvPr id="9" name="Imagen 8"/>
          <p:cNvPicPr/>
          <p:nvPr/>
        </p:nvPicPr>
        <p:blipFill>
          <a:blip r:embed="rId2"/>
          <a:stretch>
            <a:fillRect/>
          </a:stretch>
        </p:blipFill>
        <p:spPr>
          <a:xfrm>
            <a:off x="3426072" y="3443111"/>
            <a:ext cx="5339856" cy="2913239"/>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11</a:t>
            </a:fld>
            <a:r>
              <a:rPr lang="en-US" smtClean="0"/>
              <a:t> de 53</a:t>
            </a:r>
            <a:endParaRPr lang="en-US" dirty="0"/>
          </a:p>
        </p:txBody>
      </p:sp>
    </p:spTree>
    <p:extLst>
      <p:ext uri="{BB962C8B-B14F-4D97-AF65-F5344CB8AC3E}">
        <p14:creationId xmlns:p14="http://schemas.microsoft.com/office/powerpoint/2010/main" val="2583548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Clasificación: </a:t>
            </a:r>
            <a:r>
              <a:rPr lang="es-AR" dirty="0" smtClean="0"/>
              <a:t>Posición del eje</a:t>
            </a:r>
            <a:endParaRPr lang="es-AR" dirty="0"/>
          </a:p>
        </p:txBody>
      </p:sp>
      <p:sp>
        <p:nvSpPr>
          <p:cNvPr id="3" name="Marcador de contenido 2"/>
          <p:cNvSpPr>
            <a:spLocks noGrp="1"/>
          </p:cNvSpPr>
          <p:nvPr>
            <p:ph idx="1"/>
          </p:nvPr>
        </p:nvSpPr>
        <p:spPr/>
        <p:txBody>
          <a:bodyPr/>
          <a:lstStyle/>
          <a:p>
            <a:pPr algn="just"/>
            <a:r>
              <a:rPr lang="es-AR" dirty="0"/>
              <a:t>Las turbinas Francis pueden ser instaladas con el eje en posición horizontal </a:t>
            </a:r>
            <a:r>
              <a:rPr lang="es-AR" dirty="0" smtClean="0"/>
              <a:t>o vertical</a:t>
            </a:r>
          </a:p>
          <a:p>
            <a:pPr algn="just"/>
            <a:endParaRPr lang="es-AR" dirty="0"/>
          </a:p>
        </p:txBody>
      </p:sp>
      <p:sp>
        <p:nvSpPr>
          <p:cNvPr id="4" name="Marcador de fecha 3"/>
          <p:cNvSpPr>
            <a:spLocks noGrp="1"/>
          </p:cNvSpPr>
          <p:nvPr>
            <p:ph type="dt" sz="half" idx="10"/>
          </p:nvPr>
        </p:nvSpPr>
        <p:spPr/>
        <p:txBody>
          <a:bodyPr/>
          <a:lstStyle/>
          <a:p>
            <a:fld id="{87CFF7FA-8505-4FD5-9003-0E7D887E7B93}" type="datetime10">
              <a:rPr lang="es-AR" smtClean="0"/>
              <a:t>08:43</a:t>
            </a:fld>
            <a:endParaRPr lang="en-US" dirty="0"/>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t="8569" r="31292" b="40789"/>
          <a:stretch/>
        </p:blipFill>
        <p:spPr bwMode="auto">
          <a:xfrm>
            <a:off x="1903943" y="2651919"/>
            <a:ext cx="3125258" cy="3555219"/>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8725" t="61277" r="8412" b="6168"/>
          <a:stretch/>
        </p:blipFill>
        <p:spPr bwMode="auto">
          <a:xfrm>
            <a:off x="5813144" y="2833290"/>
            <a:ext cx="4882899" cy="3192475"/>
          </a:xfrm>
          <a:prstGeom prst="rect">
            <a:avLst/>
          </a:prstGeom>
          <a:ln>
            <a:noFill/>
          </a:ln>
          <a:extLst>
            <a:ext uri="{53640926-AAD7-44D8-BBD7-CCE9431645EC}">
              <a14:shadowObscured xmlns:a14="http://schemas.microsoft.com/office/drawing/2010/main"/>
            </a:ext>
          </a:extLst>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12</a:t>
            </a:fld>
            <a:r>
              <a:rPr lang="en-US" smtClean="0"/>
              <a:t> de 53</a:t>
            </a:r>
            <a:endParaRPr lang="en-US" dirty="0"/>
          </a:p>
        </p:txBody>
      </p:sp>
    </p:spTree>
    <p:extLst>
      <p:ext uri="{BB962C8B-B14F-4D97-AF65-F5344CB8AC3E}">
        <p14:creationId xmlns:p14="http://schemas.microsoft.com/office/powerpoint/2010/main" val="1522027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Clasificación: </a:t>
            </a:r>
            <a:r>
              <a:rPr lang="es-AR" dirty="0" smtClean="0"/>
              <a:t>Posición del eje</a:t>
            </a:r>
            <a:endParaRPr lang="es-AR" dirty="0"/>
          </a:p>
        </p:txBody>
      </p:sp>
      <p:sp>
        <p:nvSpPr>
          <p:cNvPr id="3" name="Marcador de contenido 2"/>
          <p:cNvSpPr>
            <a:spLocks noGrp="1"/>
          </p:cNvSpPr>
          <p:nvPr>
            <p:ph idx="1"/>
          </p:nvPr>
        </p:nvSpPr>
        <p:spPr/>
        <p:txBody>
          <a:bodyPr/>
          <a:lstStyle/>
          <a:p>
            <a:pPr algn="just"/>
            <a:r>
              <a:rPr lang="es-AR" dirty="0" smtClean="0"/>
              <a:t>Eje horizontal</a:t>
            </a:r>
          </a:p>
          <a:p>
            <a:pPr algn="just"/>
            <a:r>
              <a:rPr lang="es-AR" dirty="0" smtClean="0"/>
              <a:t>Complejo Hidroeléctrico</a:t>
            </a:r>
          </a:p>
          <a:p>
            <a:pPr marL="0" indent="0" algn="just">
              <a:buNone/>
            </a:pPr>
            <a:r>
              <a:rPr lang="es-AR" dirty="0" smtClean="0"/>
              <a:t>FLORENTINO </a:t>
            </a:r>
            <a:r>
              <a:rPr lang="es-AR" dirty="0"/>
              <a:t>AMEGHINO</a:t>
            </a:r>
          </a:p>
          <a:p>
            <a:pPr algn="just"/>
            <a:endParaRPr lang="es-AR" dirty="0"/>
          </a:p>
        </p:txBody>
      </p:sp>
      <p:sp>
        <p:nvSpPr>
          <p:cNvPr id="4" name="Marcador de fecha 3"/>
          <p:cNvSpPr>
            <a:spLocks noGrp="1"/>
          </p:cNvSpPr>
          <p:nvPr>
            <p:ph type="dt" sz="half" idx="10"/>
          </p:nvPr>
        </p:nvSpPr>
        <p:spPr/>
        <p:txBody>
          <a:bodyPr/>
          <a:lstStyle/>
          <a:p>
            <a:fld id="{CFAC9589-A11F-4673-9F6E-CC2615B613B8}" type="datetime10">
              <a:rPr lang="es-AR" smtClean="0"/>
              <a:t>08:43</a:t>
            </a:fld>
            <a:endParaRPr lang="en-US" dirty="0"/>
          </a:p>
        </p:txBody>
      </p:sp>
      <p:pic>
        <p:nvPicPr>
          <p:cNvPr id="9" name="Imagen 8"/>
          <p:cNvPicPr/>
          <p:nvPr/>
        </p:nvPicPr>
        <p:blipFill>
          <a:blip r:embed="rId2"/>
          <a:stretch>
            <a:fillRect/>
          </a:stretch>
        </p:blipFill>
        <p:spPr>
          <a:xfrm>
            <a:off x="7022148" y="1496536"/>
            <a:ext cx="3599815" cy="5009515"/>
          </a:xfrm>
          <a:prstGeom prst="rect">
            <a:avLst/>
          </a:prstGeom>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13</a:t>
            </a:fld>
            <a:r>
              <a:rPr lang="en-US" smtClean="0"/>
              <a:t> de 53</a:t>
            </a:r>
            <a:endParaRPr lang="en-US" dirty="0"/>
          </a:p>
        </p:txBody>
      </p:sp>
    </p:spTree>
    <p:extLst>
      <p:ext uri="{BB962C8B-B14F-4D97-AF65-F5344CB8AC3E}">
        <p14:creationId xmlns:p14="http://schemas.microsoft.com/office/powerpoint/2010/main" val="433976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Clasificación: Forma de actuar de los filetes líquidos</a:t>
            </a:r>
            <a:endParaRPr lang="es-AR" dirty="0"/>
          </a:p>
        </p:txBody>
      </p:sp>
      <p:sp>
        <p:nvSpPr>
          <p:cNvPr id="3" name="Marcador de contenido 2"/>
          <p:cNvSpPr>
            <a:spLocks noGrp="1"/>
          </p:cNvSpPr>
          <p:nvPr>
            <p:ph idx="1"/>
          </p:nvPr>
        </p:nvSpPr>
        <p:spPr/>
        <p:txBody>
          <a:bodyPr/>
          <a:lstStyle/>
          <a:p>
            <a:pPr algn="just"/>
            <a:r>
              <a:rPr lang="es-AR" dirty="0" smtClean="0"/>
              <a:t>Para operar eficientemente en un campo tan amplio se han diseñado diversos tipos de turbinas que pueden clasificarse en dos grupos principales:</a:t>
            </a:r>
          </a:p>
          <a:p>
            <a:pPr marL="0" indent="0" algn="just">
              <a:buNone/>
            </a:pPr>
            <a:r>
              <a:rPr lang="es-AR" dirty="0" smtClean="0"/>
              <a:t>	- Turbinas de acción, en las que el caudal de agua se utiliza en forma de chorro a la presión atmosférica, para lo que previamente se ha de transformar toda la energía potencial del agua en energía cinética. Pelton.</a:t>
            </a:r>
          </a:p>
          <a:p>
            <a:pPr marL="0" indent="0" algn="just">
              <a:buNone/>
            </a:pPr>
            <a:r>
              <a:rPr lang="es-AR" dirty="0" smtClean="0"/>
              <a:t>	- Turbinas de reacción, en las que el agua se utiliza a una presión superior a la atmosférica, por lo que solo una parte de su energía es cinética. Francis y Kaplan.</a:t>
            </a:r>
            <a:endParaRPr lang="es-AR" dirty="0"/>
          </a:p>
        </p:txBody>
      </p:sp>
      <p:sp>
        <p:nvSpPr>
          <p:cNvPr id="4" name="Marcador de fecha 3"/>
          <p:cNvSpPr>
            <a:spLocks noGrp="1"/>
          </p:cNvSpPr>
          <p:nvPr>
            <p:ph type="dt" sz="half" idx="10"/>
          </p:nvPr>
        </p:nvSpPr>
        <p:spPr/>
        <p:txBody>
          <a:bodyPr/>
          <a:lstStyle/>
          <a:p>
            <a:fld id="{4E1B2ABF-1E69-4827-9166-5B7149EC51D6}"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14</a:t>
            </a:fld>
            <a:r>
              <a:rPr lang="en-US" smtClean="0"/>
              <a:t> de 53</a:t>
            </a:r>
            <a:endParaRPr lang="en-US" dirty="0"/>
          </a:p>
        </p:txBody>
      </p:sp>
    </p:spTree>
    <p:extLst>
      <p:ext uri="{BB962C8B-B14F-4D97-AF65-F5344CB8AC3E}">
        <p14:creationId xmlns:p14="http://schemas.microsoft.com/office/powerpoint/2010/main" val="2650511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Clasificación: Forma de actuar de los filetes líquidos</a:t>
            </a:r>
            <a:endParaRPr lang="es-AR" dirty="0"/>
          </a:p>
        </p:txBody>
      </p:sp>
      <p:sp>
        <p:nvSpPr>
          <p:cNvPr id="3" name="Marcador de contenido 2"/>
          <p:cNvSpPr>
            <a:spLocks noGrp="1"/>
          </p:cNvSpPr>
          <p:nvPr>
            <p:ph idx="1"/>
          </p:nvPr>
        </p:nvSpPr>
        <p:spPr/>
        <p:txBody>
          <a:bodyPr>
            <a:normAutofit fontScale="92500" lnSpcReduction="20000"/>
          </a:bodyPr>
          <a:lstStyle/>
          <a:p>
            <a:pPr algn="just"/>
            <a:r>
              <a:rPr lang="es-AR" dirty="0"/>
              <a:t>Las turbinas de reacción se pueden clasificar en tres tipos principales en función de la forma del rodete y de la trayectoria de las partículas de agua:</a:t>
            </a:r>
          </a:p>
          <a:p>
            <a:pPr marL="0" indent="0" algn="just">
              <a:buNone/>
            </a:pPr>
            <a:r>
              <a:rPr lang="es-AR" dirty="0" smtClean="0"/>
              <a:t>	-</a:t>
            </a:r>
            <a:r>
              <a:rPr lang="es-AR" dirty="0"/>
              <a:t> Turbinas Francis (TF) en las que el agua llega al rodete desde su periferia y sale axialmente por lo que las partículas describen trayectorias helicoidales inscritas en superficies </a:t>
            </a:r>
            <a:r>
              <a:rPr lang="es-AR" dirty="0" smtClean="0"/>
              <a:t>cónicas.</a:t>
            </a:r>
          </a:p>
          <a:p>
            <a:pPr marL="0" indent="0" algn="just">
              <a:buNone/>
            </a:pPr>
            <a:r>
              <a:rPr lang="es-AR" dirty="0"/>
              <a:t>	</a:t>
            </a:r>
            <a:r>
              <a:rPr lang="es-AR" dirty="0" smtClean="0"/>
              <a:t>- </a:t>
            </a:r>
            <a:r>
              <a:rPr lang="es-AR" dirty="0"/>
              <a:t>Turbinas Kaplan (TK) en las que el agua llega al rodete y se descarga axialmente siguiendo trayectorias con la forma de hélices cilíndricas, razón por la cual se suelen llamar turbinas de flujo axial</a:t>
            </a:r>
            <a:r>
              <a:rPr lang="es-AR" dirty="0" smtClean="0"/>
              <a:t>.</a:t>
            </a:r>
          </a:p>
          <a:p>
            <a:pPr marL="0" indent="0" algn="just">
              <a:buNone/>
            </a:pPr>
            <a:r>
              <a:rPr lang="es-AR" dirty="0" smtClean="0"/>
              <a:t>	-</a:t>
            </a:r>
            <a:r>
              <a:rPr lang="es-AR" dirty="0"/>
              <a:t>Turbinas Deriaz: (TD) </a:t>
            </a:r>
            <a:r>
              <a:rPr lang="es-AR" dirty="0" smtClean="0"/>
              <a:t>Este </a:t>
            </a:r>
            <a:r>
              <a:rPr lang="es-AR" dirty="0"/>
              <a:t>es un tipo intermedio entre las TF y las TK en las que el rodete, a semejanza de las últimas, tiene palas orientables, aunque el flujo no es axial como en las TK, sino diagonal, por lo que también se llaman turbinas de flujo diagonal.</a:t>
            </a:r>
          </a:p>
        </p:txBody>
      </p:sp>
      <p:sp>
        <p:nvSpPr>
          <p:cNvPr id="4" name="Marcador de fecha 3"/>
          <p:cNvSpPr>
            <a:spLocks noGrp="1"/>
          </p:cNvSpPr>
          <p:nvPr>
            <p:ph type="dt" sz="half" idx="10"/>
          </p:nvPr>
        </p:nvSpPr>
        <p:spPr/>
        <p:txBody>
          <a:bodyPr/>
          <a:lstStyle/>
          <a:p>
            <a:fld id="{D460E28E-0780-4452-A58D-B79DB5A6A2BE}"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15</a:t>
            </a:fld>
            <a:r>
              <a:rPr lang="en-US" smtClean="0"/>
              <a:t> de 53</a:t>
            </a:r>
            <a:endParaRPr lang="en-US" dirty="0"/>
          </a:p>
        </p:txBody>
      </p:sp>
    </p:spTree>
    <p:extLst>
      <p:ext uri="{BB962C8B-B14F-4D97-AF65-F5344CB8AC3E}">
        <p14:creationId xmlns:p14="http://schemas.microsoft.com/office/powerpoint/2010/main" val="2169719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a:t>Clasificación: </a:t>
            </a:r>
            <a:r>
              <a:rPr lang="es-AR" dirty="0" smtClean="0"/>
              <a:t>Dirección </a:t>
            </a:r>
            <a:r>
              <a:rPr lang="es-AR" dirty="0"/>
              <a:t>de flujo respecto al eje de rotación</a:t>
            </a:r>
          </a:p>
        </p:txBody>
      </p:sp>
      <p:sp>
        <p:nvSpPr>
          <p:cNvPr id="3" name="Marcador de contenido 2"/>
          <p:cNvSpPr>
            <a:spLocks noGrp="1"/>
          </p:cNvSpPr>
          <p:nvPr>
            <p:ph idx="1"/>
          </p:nvPr>
        </p:nvSpPr>
        <p:spPr/>
        <p:txBody>
          <a:bodyPr/>
          <a:lstStyle/>
          <a:p>
            <a:pPr algn="just"/>
            <a:r>
              <a:rPr lang="es-ES_tradnl" sz="2400" dirty="0"/>
              <a:t>Cuando el paso del agua por el rotor se efectúa en dirección radial, las máquinas se llaman radiales, de las cuales, el tipo más representativo es la turbina Francis. Cuando el paso por entre los </a:t>
            </a:r>
            <a:r>
              <a:rPr lang="es-ES_tradnl" sz="2400" dirty="0" smtClean="0"/>
              <a:t>álabes </a:t>
            </a:r>
            <a:r>
              <a:rPr lang="es-ES_tradnl" sz="2400" dirty="0"/>
              <a:t>se hace en la dirección del eje de la máquina, se dice que ésta es de tipo axial, de las que son ejemplo la turbina Kaplan y la turbina Pelton, aunque a esta última se la clasifica también como turbina tangencial, por la forma particular de ataque del agua al </a:t>
            </a:r>
            <a:r>
              <a:rPr lang="es-ES_tradnl" sz="2400" dirty="0" smtClean="0"/>
              <a:t>rotor.</a:t>
            </a:r>
          </a:p>
          <a:p>
            <a:pPr algn="just"/>
            <a:endParaRPr lang="es-AR" dirty="0"/>
          </a:p>
        </p:txBody>
      </p:sp>
      <p:sp>
        <p:nvSpPr>
          <p:cNvPr id="4" name="Marcador de fecha 3"/>
          <p:cNvSpPr>
            <a:spLocks noGrp="1"/>
          </p:cNvSpPr>
          <p:nvPr>
            <p:ph type="dt" sz="half" idx="10"/>
          </p:nvPr>
        </p:nvSpPr>
        <p:spPr/>
        <p:txBody>
          <a:bodyPr/>
          <a:lstStyle/>
          <a:p>
            <a:fld id="{C26A7A86-1066-4522-BD5C-B13F87353DFD}" type="datetime10">
              <a:rPr lang="es-AR" smtClean="0"/>
              <a:t>08:43</a:t>
            </a:fld>
            <a:endParaRPr lang="en-U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45855"/>
            <a:ext cx="3280550" cy="231049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950" y="4045283"/>
            <a:ext cx="3281362" cy="2311067"/>
          </a:xfrm>
          <a:prstGeom prst="rect">
            <a:avLst/>
          </a:prstGeom>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16</a:t>
            </a:fld>
            <a:r>
              <a:rPr lang="en-US" smtClean="0"/>
              <a:t> de 53</a:t>
            </a:r>
            <a:endParaRPr lang="en-US" dirty="0"/>
          </a:p>
        </p:txBody>
      </p:sp>
    </p:spTree>
    <p:extLst>
      <p:ext uri="{BB962C8B-B14F-4D97-AF65-F5344CB8AC3E}">
        <p14:creationId xmlns:p14="http://schemas.microsoft.com/office/powerpoint/2010/main" val="3640478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a:t>Clasificación: Dirección de flujo respecto al eje de rotación</a:t>
            </a:r>
          </a:p>
        </p:txBody>
      </p:sp>
      <p:sp>
        <p:nvSpPr>
          <p:cNvPr id="3" name="Marcador de contenido 2"/>
          <p:cNvSpPr>
            <a:spLocks noGrp="1"/>
          </p:cNvSpPr>
          <p:nvPr>
            <p:ph idx="1"/>
          </p:nvPr>
        </p:nvSpPr>
        <p:spPr/>
        <p:txBody>
          <a:bodyPr/>
          <a:lstStyle/>
          <a:p>
            <a:pPr algn="just"/>
            <a:r>
              <a:rPr lang="es-AR" dirty="0"/>
              <a:t> </a:t>
            </a:r>
            <a:r>
              <a:rPr lang="es-ES_tradnl" dirty="0"/>
              <a:t>De acuerdo con la ponderación de la carga sobre el caudal o viceversa, se originan unas particulares características en la máquina, que dan lugar a dos tipos, no siempre completamente definidos: la Francis pura y la Francis mixta</a:t>
            </a:r>
            <a:r>
              <a:rPr lang="es-ES_tradnl" dirty="0" smtClean="0"/>
              <a:t>.</a:t>
            </a:r>
          </a:p>
          <a:p>
            <a:pPr algn="just"/>
            <a:endParaRPr lang="es-AR" dirty="0"/>
          </a:p>
        </p:txBody>
      </p:sp>
      <p:sp>
        <p:nvSpPr>
          <p:cNvPr id="4" name="Marcador de fecha 3"/>
          <p:cNvSpPr>
            <a:spLocks noGrp="1"/>
          </p:cNvSpPr>
          <p:nvPr>
            <p:ph type="dt" sz="half" idx="10"/>
          </p:nvPr>
        </p:nvSpPr>
        <p:spPr/>
        <p:txBody>
          <a:bodyPr/>
          <a:lstStyle/>
          <a:p>
            <a:fld id="{5B87DFA5-F968-41B1-89CD-D235D5795272}"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17</a:t>
            </a:fld>
            <a:r>
              <a:rPr lang="en-US" smtClean="0"/>
              <a:t> de 53</a:t>
            </a:r>
            <a:endParaRPr lang="en-US" dirty="0"/>
          </a:p>
        </p:txBody>
      </p:sp>
    </p:spTree>
    <p:extLst>
      <p:ext uri="{BB962C8B-B14F-4D97-AF65-F5344CB8AC3E}">
        <p14:creationId xmlns:p14="http://schemas.microsoft.com/office/powerpoint/2010/main" val="3293386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a:t>Clasificación: Dirección de flujo respecto al eje de rotación</a:t>
            </a:r>
          </a:p>
        </p:txBody>
      </p:sp>
      <p:sp>
        <p:nvSpPr>
          <p:cNvPr id="3" name="Marcador de contenido 2"/>
          <p:cNvSpPr>
            <a:spLocks noGrp="1"/>
          </p:cNvSpPr>
          <p:nvPr>
            <p:ph idx="1"/>
          </p:nvPr>
        </p:nvSpPr>
        <p:spPr/>
        <p:txBody>
          <a:bodyPr/>
          <a:lstStyle/>
          <a:p>
            <a:pPr algn="just"/>
            <a:r>
              <a:rPr lang="es-ES_tradnl" sz="2200" dirty="0" smtClean="0"/>
              <a:t>Francis Pura: </a:t>
            </a:r>
            <a:r>
              <a:rPr lang="es-ES_tradnl" sz="2200" dirty="0"/>
              <a:t> </a:t>
            </a:r>
            <a:r>
              <a:rPr lang="es-ES_tradnl" sz="2200" dirty="0" smtClean="0"/>
              <a:t>El </a:t>
            </a:r>
            <a:r>
              <a:rPr lang="es-ES_tradnl" sz="2200" dirty="0"/>
              <a:t>agua pasa a través de los alabes, todo el tiempo, en dirección radial y de afuera hacia dentro, con un aprovechamiento máximo de la acción centrípeta, para lo cual se procura siempre dar al agua un recorrido radial relativamente </a:t>
            </a:r>
            <a:r>
              <a:rPr lang="es-ES_tradnl" sz="2200" dirty="0" smtClean="0"/>
              <a:t>largo. Se </a:t>
            </a:r>
            <a:r>
              <a:rPr lang="es-ES_tradnl" sz="2200" dirty="0"/>
              <a:t>justifica este tipo de Francis pura en los saltos de agua con cargas relativamente grandes y caudales relativamente reducidos</a:t>
            </a:r>
            <a:r>
              <a:rPr lang="es-ES_tradnl" sz="2200" dirty="0" smtClean="0"/>
              <a:t>.</a:t>
            </a:r>
          </a:p>
          <a:p>
            <a:pPr algn="just"/>
            <a:endParaRPr lang="es-AR" dirty="0"/>
          </a:p>
        </p:txBody>
      </p:sp>
      <p:sp>
        <p:nvSpPr>
          <p:cNvPr id="4" name="Marcador de fecha 3"/>
          <p:cNvSpPr>
            <a:spLocks noGrp="1"/>
          </p:cNvSpPr>
          <p:nvPr>
            <p:ph type="dt" sz="half" idx="10"/>
          </p:nvPr>
        </p:nvSpPr>
        <p:spPr/>
        <p:txBody>
          <a:bodyPr/>
          <a:lstStyle/>
          <a:p>
            <a:fld id="{D6AFBF57-7214-4D41-8123-A8A5F255B078}" type="datetime10">
              <a:rPr lang="es-AR" smtClean="0"/>
              <a:t>08:43</a:t>
            </a:fld>
            <a:endParaRPr lang="en-U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9269" y="3786188"/>
            <a:ext cx="6475261" cy="2390775"/>
          </a:xfrm>
          <a:prstGeom prst="rect">
            <a:avLst/>
          </a:prstGeom>
          <a:noFill/>
          <a:ln>
            <a:noFill/>
          </a:ln>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18</a:t>
            </a:fld>
            <a:r>
              <a:rPr lang="en-US" smtClean="0"/>
              <a:t> de 53</a:t>
            </a:r>
            <a:endParaRPr lang="en-US" dirty="0"/>
          </a:p>
        </p:txBody>
      </p:sp>
    </p:spTree>
    <p:extLst>
      <p:ext uri="{BB962C8B-B14F-4D97-AF65-F5344CB8AC3E}">
        <p14:creationId xmlns:p14="http://schemas.microsoft.com/office/powerpoint/2010/main" val="1595395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a:t>Clasificación: Dirección de flujo respecto al eje de rotación</a:t>
            </a:r>
          </a:p>
        </p:txBody>
      </p:sp>
      <p:sp>
        <p:nvSpPr>
          <p:cNvPr id="3" name="Marcador de contenido 2"/>
          <p:cNvSpPr>
            <a:spLocks noGrp="1"/>
          </p:cNvSpPr>
          <p:nvPr>
            <p:ph idx="1"/>
          </p:nvPr>
        </p:nvSpPr>
        <p:spPr/>
        <p:txBody>
          <a:bodyPr/>
          <a:lstStyle/>
          <a:p>
            <a:pPr algn="just"/>
            <a:r>
              <a:rPr lang="es-ES_tradnl" sz="2200" dirty="0" smtClean="0"/>
              <a:t>Francis mixta: </a:t>
            </a:r>
            <a:r>
              <a:rPr lang="es-ES_tradnl" sz="2200" dirty="0"/>
              <a:t>E</a:t>
            </a:r>
            <a:r>
              <a:rPr lang="es-ES_tradnl" sz="2200" dirty="0" smtClean="0"/>
              <a:t>l </a:t>
            </a:r>
            <a:r>
              <a:rPr lang="es-ES_tradnl" sz="2200" dirty="0"/>
              <a:t>agua recorre los alabes en dirección radial y de afuera hacia dentro sólo en una parte de los mismos (la superior), terminando el agua su recorrido por entre los alabes en dirección axial (vertical hacia abajo en las máquinas de eje vertical), en cuya fase final trabaja como turbina </a:t>
            </a:r>
            <a:r>
              <a:rPr lang="es-ES_tradnl" sz="2200" dirty="0" smtClean="0"/>
              <a:t>axial. Tiene </a:t>
            </a:r>
            <a:r>
              <a:rPr lang="es-ES_tradnl" sz="2200" dirty="0"/>
              <a:t>aplicación en saltos de agua de cargas medianas y bajas, con caudales medianos y relativamente grandes.</a:t>
            </a:r>
            <a:endParaRPr lang="es-AR" sz="2200" dirty="0"/>
          </a:p>
          <a:p>
            <a:pPr algn="just"/>
            <a:endParaRPr lang="es-AR" dirty="0"/>
          </a:p>
        </p:txBody>
      </p:sp>
      <p:sp>
        <p:nvSpPr>
          <p:cNvPr id="4" name="Marcador de fecha 3"/>
          <p:cNvSpPr>
            <a:spLocks noGrp="1"/>
          </p:cNvSpPr>
          <p:nvPr>
            <p:ph type="dt" sz="half" idx="10"/>
          </p:nvPr>
        </p:nvSpPr>
        <p:spPr/>
        <p:txBody>
          <a:bodyPr/>
          <a:lstStyle/>
          <a:p>
            <a:fld id="{0B3C3BB5-DBC3-429D-BB42-C3877D1C1444}" type="datetime10">
              <a:rPr lang="es-AR" smtClean="0"/>
              <a:t>08:43</a:t>
            </a:fld>
            <a:endParaRPr lang="en-US"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2885" y="3591691"/>
            <a:ext cx="5626230" cy="2764659"/>
          </a:xfrm>
          <a:prstGeom prst="rect">
            <a:avLst/>
          </a:prstGeom>
          <a:noFill/>
          <a:ln>
            <a:noFill/>
          </a:ln>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19</a:t>
            </a:fld>
            <a:r>
              <a:rPr lang="en-US" smtClean="0"/>
              <a:t> de 53</a:t>
            </a:r>
            <a:endParaRPr lang="en-US" dirty="0"/>
          </a:p>
        </p:txBody>
      </p:sp>
    </p:spTree>
    <p:extLst>
      <p:ext uri="{BB962C8B-B14F-4D97-AF65-F5344CB8AC3E}">
        <p14:creationId xmlns:p14="http://schemas.microsoft.com/office/powerpoint/2010/main" val="21123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Introducción</a:t>
            </a:r>
          </a:p>
        </p:txBody>
      </p:sp>
      <p:sp>
        <p:nvSpPr>
          <p:cNvPr id="3" name="Marcador de contenido 2"/>
          <p:cNvSpPr>
            <a:spLocks noGrp="1"/>
          </p:cNvSpPr>
          <p:nvPr>
            <p:ph idx="1"/>
          </p:nvPr>
        </p:nvSpPr>
        <p:spPr/>
        <p:txBody>
          <a:bodyPr/>
          <a:lstStyle/>
          <a:p>
            <a:pPr algn="just"/>
            <a:r>
              <a:rPr lang="es-AR" sz="2200" dirty="0"/>
              <a:t>Las turbomáquinas son máquinas rotativas que permiten una transferencia energética entre un fluido y un rotor provisto de alabes o paletas, mientras el fluido pasa a través de ellos. </a:t>
            </a:r>
          </a:p>
          <a:p>
            <a:pPr algn="just"/>
            <a:r>
              <a:rPr lang="es-AR" sz="2200" dirty="0"/>
              <a:t>Si la transferencia de energía se efectúa de máquina a fluido se le da el nombre genérico de bomba; si por el contrario el fluido cede energía al rotor se llama turbina Entre las turbinas figuran las hidráulicas, de vapor, de gas, de aire, etcétera, también para cualquier clase de fluido</a:t>
            </a:r>
            <a:r>
              <a:rPr lang="es-AR" sz="2200" dirty="0" smtClean="0"/>
              <a:t>.</a:t>
            </a:r>
          </a:p>
          <a:p>
            <a:pPr algn="just"/>
            <a:endParaRPr lang="es-AR" dirty="0"/>
          </a:p>
          <a:p>
            <a:pPr algn="just"/>
            <a:endParaRPr lang="es-AR" dirty="0"/>
          </a:p>
        </p:txBody>
      </p:sp>
      <p:sp>
        <p:nvSpPr>
          <p:cNvPr id="4" name="Marcador de fecha 3"/>
          <p:cNvSpPr>
            <a:spLocks noGrp="1"/>
          </p:cNvSpPr>
          <p:nvPr>
            <p:ph type="dt" sz="half" idx="10"/>
          </p:nvPr>
        </p:nvSpPr>
        <p:spPr/>
        <p:txBody>
          <a:bodyPr/>
          <a:lstStyle/>
          <a:p>
            <a:fld id="{F8DED72F-9E81-4D7E-90DE-30FF1E5563A1}" type="datetime10">
              <a:rPr lang="es-AR" smtClean="0"/>
              <a:t>08:43</a:t>
            </a:fld>
            <a:endParaRPr lang="en-US" dirty="0"/>
          </a:p>
        </p:txBody>
      </p:sp>
      <p:pic>
        <p:nvPicPr>
          <p:cNvPr id="8" name="Imagen 7"/>
          <p:cNvPicPr>
            <a:picLocks noChangeAspect="1"/>
          </p:cNvPicPr>
          <p:nvPr/>
        </p:nvPicPr>
        <p:blipFill>
          <a:blip r:embed="rId2"/>
          <a:stretch>
            <a:fillRect/>
          </a:stretch>
        </p:blipFill>
        <p:spPr>
          <a:xfrm>
            <a:off x="3148012" y="4194332"/>
            <a:ext cx="5895975" cy="2117568"/>
          </a:xfrm>
          <a:prstGeom prst="rect">
            <a:avLst/>
          </a:prstGeom>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2</a:t>
            </a:fld>
            <a:r>
              <a:rPr lang="en-US" smtClean="0"/>
              <a:t> de 53</a:t>
            </a:r>
            <a:endParaRPr lang="en-US" dirty="0"/>
          </a:p>
        </p:txBody>
      </p:sp>
    </p:spTree>
    <p:extLst>
      <p:ext uri="{BB962C8B-B14F-4D97-AF65-F5344CB8AC3E}">
        <p14:creationId xmlns:p14="http://schemas.microsoft.com/office/powerpoint/2010/main" val="2388208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a:t>
            </a:r>
            <a:endParaRPr lang="es-AR" dirty="0"/>
          </a:p>
        </p:txBody>
      </p:sp>
      <p:sp>
        <p:nvSpPr>
          <p:cNvPr id="4" name="Marcador de fecha 3"/>
          <p:cNvSpPr>
            <a:spLocks noGrp="1"/>
          </p:cNvSpPr>
          <p:nvPr>
            <p:ph type="dt" sz="half" idx="10"/>
          </p:nvPr>
        </p:nvSpPr>
        <p:spPr/>
        <p:txBody>
          <a:bodyPr/>
          <a:lstStyle/>
          <a:p>
            <a:fld id="{F1263A9F-64D1-49BE-A7EF-7F5B55545212}"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20</a:t>
            </a:fld>
            <a:r>
              <a:rPr lang="en-US" smtClean="0"/>
              <a:t> de 53</a:t>
            </a:r>
            <a:endParaRPr lang="en-US" dirty="0"/>
          </a:p>
        </p:txBody>
      </p:sp>
    </p:spTree>
    <p:extLst>
      <p:ext uri="{BB962C8B-B14F-4D97-AF65-F5344CB8AC3E}">
        <p14:creationId xmlns:p14="http://schemas.microsoft.com/office/powerpoint/2010/main" val="1997652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Cámara espiral</a:t>
            </a:r>
            <a:endParaRPr lang="es-AR" dirty="0"/>
          </a:p>
        </p:txBody>
      </p:sp>
      <p:sp>
        <p:nvSpPr>
          <p:cNvPr id="4" name="Marcador de fecha 3"/>
          <p:cNvSpPr>
            <a:spLocks noGrp="1"/>
          </p:cNvSpPr>
          <p:nvPr>
            <p:ph type="dt" sz="half" idx="10"/>
          </p:nvPr>
        </p:nvSpPr>
        <p:spPr/>
        <p:txBody>
          <a:bodyPr/>
          <a:lstStyle/>
          <a:p>
            <a:fld id="{DA7BBD23-C7EA-4955-A0EC-2BD27ED457F3}"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21</a:t>
            </a:fld>
            <a:r>
              <a:rPr lang="en-US" smtClean="0"/>
              <a:t> de 53</a:t>
            </a:r>
            <a:endParaRPr lang="en-US" dirty="0"/>
          </a:p>
        </p:txBody>
      </p:sp>
    </p:spTree>
    <p:extLst>
      <p:ext uri="{BB962C8B-B14F-4D97-AF65-F5344CB8AC3E}">
        <p14:creationId xmlns:p14="http://schemas.microsoft.com/office/powerpoint/2010/main" val="1127692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Cámara espiral</a:t>
            </a:r>
            <a:endParaRPr lang="es-AR" dirty="0"/>
          </a:p>
        </p:txBody>
      </p:sp>
      <p:sp>
        <p:nvSpPr>
          <p:cNvPr id="4" name="Marcador de fecha 3"/>
          <p:cNvSpPr>
            <a:spLocks noGrp="1"/>
          </p:cNvSpPr>
          <p:nvPr>
            <p:ph type="dt" sz="half" idx="10"/>
          </p:nvPr>
        </p:nvSpPr>
        <p:spPr/>
        <p:txBody>
          <a:bodyPr/>
          <a:lstStyle/>
          <a:p>
            <a:fld id="{408ED9B4-C036-4546-8724-63CED8978924}" type="datetime10">
              <a:rPr lang="es-AR" smtClean="0"/>
              <a:t>08:43</a:t>
            </a:fld>
            <a:endParaRPr lang="en-US" dirty="0"/>
          </a:p>
        </p:txBody>
      </p:sp>
      <p:pic>
        <p:nvPicPr>
          <p:cNvPr id="7" name="Marcador de contenido 6"/>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7180" y="1825625"/>
            <a:ext cx="5640215" cy="4351338"/>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22</a:t>
            </a:fld>
            <a:r>
              <a:rPr lang="en-US" smtClean="0"/>
              <a:t> de 53</a:t>
            </a:r>
            <a:endParaRPr lang="en-US" dirty="0"/>
          </a:p>
        </p:txBody>
      </p:sp>
    </p:spTree>
    <p:extLst>
      <p:ext uri="{BB962C8B-B14F-4D97-AF65-F5344CB8AC3E}">
        <p14:creationId xmlns:p14="http://schemas.microsoft.com/office/powerpoint/2010/main" val="1026165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Predistribuidor</a:t>
            </a:r>
            <a:endParaRPr lang="es-AR" dirty="0"/>
          </a:p>
        </p:txBody>
      </p:sp>
      <p:sp>
        <p:nvSpPr>
          <p:cNvPr id="4" name="Marcador de fecha 3"/>
          <p:cNvSpPr>
            <a:spLocks noGrp="1"/>
          </p:cNvSpPr>
          <p:nvPr>
            <p:ph type="dt" sz="half" idx="10"/>
          </p:nvPr>
        </p:nvSpPr>
        <p:spPr/>
        <p:txBody>
          <a:bodyPr/>
          <a:lstStyle/>
          <a:p>
            <a:fld id="{376AA0AE-6494-45EE-A8D3-C4D002F7FE8F}"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23</a:t>
            </a:fld>
            <a:r>
              <a:rPr lang="en-US" smtClean="0"/>
              <a:t> de 53</a:t>
            </a:r>
            <a:endParaRPr lang="en-US" dirty="0"/>
          </a:p>
        </p:txBody>
      </p:sp>
    </p:spTree>
    <p:extLst>
      <p:ext uri="{BB962C8B-B14F-4D97-AF65-F5344CB8AC3E}">
        <p14:creationId xmlns:p14="http://schemas.microsoft.com/office/powerpoint/2010/main" val="222668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Predistribuidor</a:t>
            </a:r>
            <a:endParaRPr lang="es-AR" dirty="0"/>
          </a:p>
        </p:txBody>
      </p:sp>
      <p:sp>
        <p:nvSpPr>
          <p:cNvPr id="4" name="Marcador de fecha 3"/>
          <p:cNvSpPr>
            <a:spLocks noGrp="1"/>
          </p:cNvSpPr>
          <p:nvPr>
            <p:ph type="dt" sz="half" idx="10"/>
          </p:nvPr>
        </p:nvSpPr>
        <p:spPr/>
        <p:txBody>
          <a:bodyPr/>
          <a:lstStyle/>
          <a:p>
            <a:fld id="{6EFBB519-2D9F-4198-86AF-58E284B0FCE7}" type="datetime10">
              <a:rPr lang="es-AR" smtClean="0"/>
              <a:t>08:43</a:t>
            </a:fld>
            <a:endParaRPr lang="en-US" dirty="0"/>
          </a:p>
        </p:txBody>
      </p:sp>
      <p:pic>
        <p:nvPicPr>
          <p:cNvPr id="8" name="Marcador de contenido 7"/>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4269" y="1825625"/>
            <a:ext cx="5326037" cy="4351338"/>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24</a:t>
            </a:fld>
            <a:r>
              <a:rPr lang="en-US" smtClean="0"/>
              <a:t> de 53</a:t>
            </a:r>
            <a:endParaRPr lang="en-US" dirty="0"/>
          </a:p>
        </p:txBody>
      </p:sp>
    </p:spTree>
    <p:extLst>
      <p:ext uri="{BB962C8B-B14F-4D97-AF65-F5344CB8AC3E}">
        <p14:creationId xmlns:p14="http://schemas.microsoft.com/office/powerpoint/2010/main" val="1188832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Distribuidor</a:t>
            </a:r>
            <a:endParaRPr lang="es-AR" dirty="0"/>
          </a:p>
        </p:txBody>
      </p:sp>
      <p:sp>
        <p:nvSpPr>
          <p:cNvPr id="4" name="Marcador de fecha 3"/>
          <p:cNvSpPr>
            <a:spLocks noGrp="1"/>
          </p:cNvSpPr>
          <p:nvPr>
            <p:ph type="dt" sz="half" idx="10"/>
          </p:nvPr>
        </p:nvSpPr>
        <p:spPr/>
        <p:txBody>
          <a:bodyPr/>
          <a:lstStyle/>
          <a:p>
            <a:fld id="{CAFF3D48-39C4-44B9-91CA-A583CC7B749B}"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25</a:t>
            </a:fld>
            <a:r>
              <a:rPr lang="en-US" smtClean="0"/>
              <a:t> de 53</a:t>
            </a:r>
            <a:endParaRPr lang="en-US" dirty="0"/>
          </a:p>
        </p:txBody>
      </p:sp>
    </p:spTree>
    <p:extLst>
      <p:ext uri="{BB962C8B-B14F-4D97-AF65-F5344CB8AC3E}">
        <p14:creationId xmlns:p14="http://schemas.microsoft.com/office/powerpoint/2010/main" val="2215636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Distribuidor</a:t>
            </a:r>
            <a:endParaRPr lang="es-AR" dirty="0"/>
          </a:p>
        </p:txBody>
      </p:sp>
      <p:sp>
        <p:nvSpPr>
          <p:cNvPr id="4" name="Marcador de fecha 3"/>
          <p:cNvSpPr>
            <a:spLocks noGrp="1"/>
          </p:cNvSpPr>
          <p:nvPr>
            <p:ph type="dt" sz="half" idx="10"/>
          </p:nvPr>
        </p:nvSpPr>
        <p:spPr/>
        <p:txBody>
          <a:bodyPr/>
          <a:lstStyle/>
          <a:p>
            <a:fld id="{D4000390-E567-4C17-8051-1754D3D27710}" type="datetime10">
              <a:rPr lang="es-AR" smtClean="0"/>
              <a:t>08:43</a:t>
            </a:fld>
            <a:endParaRPr lang="en-US" dirty="0"/>
          </a:p>
        </p:txBody>
      </p:sp>
      <p:pic>
        <p:nvPicPr>
          <p:cNvPr id="7" name="Marcador de contenido 6"/>
          <p:cNvPicPr>
            <a:picLocks noGrp="1" noChangeAspect="1"/>
          </p:cNvPicPr>
          <p:nvPr>
            <p:ph idx="1"/>
          </p:nvPr>
        </p:nvPicPr>
        <p:blipFill rotWithShape="1">
          <a:blip r:embed="rId2"/>
          <a:srcRect b="3909"/>
          <a:stretch/>
        </p:blipFill>
        <p:spPr bwMode="auto">
          <a:xfrm>
            <a:off x="710193" y="1690688"/>
            <a:ext cx="10771614" cy="4076850"/>
          </a:xfrm>
          <a:prstGeom prst="rect">
            <a:avLst/>
          </a:prstGeom>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26</a:t>
            </a:fld>
            <a:r>
              <a:rPr lang="en-US" smtClean="0"/>
              <a:t> de 53</a:t>
            </a:r>
            <a:endParaRPr lang="en-US" dirty="0"/>
          </a:p>
        </p:txBody>
      </p:sp>
    </p:spTree>
    <p:extLst>
      <p:ext uri="{BB962C8B-B14F-4D97-AF65-F5344CB8AC3E}">
        <p14:creationId xmlns:p14="http://schemas.microsoft.com/office/powerpoint/2010/main" val="729155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Distribuidor</a:t>
            </a:r>
            <a:endParaRPr lang="es-AR" dirty="0"/>
          </a:p>
        </p:txBody>
      </p:sp>
      <p:sp>
        <p:nvSpPr>
          <p:cNvPr id="4" name="Marcador de fecha 3"/>
          <p:cNvSpPr>
            <a:spLocks noGrp="1"/>
          </p:cNvSpPr>
          <p:nvPr>
            <p:ph type="dt" sz="half" idx="10"/>
          </p:nvPr>
        </p:nvSpPr>
        <p:spPr/>
        <p:txBody>
          <a:bodyPr/>
          <a:lstStyle/>
          <a:p>
            <a:fld id="{CD2CF6AD-3B3A-41F4-A4E7-901FE3F6DDD1}" type="datetime10">
              <a:rPr lang="es-AR" smtClean="0"/>
              <a:t>08:43</a:t>
            </a:fld>
            <a:endParaRPr lang="en-US" dirty="0"/>
          </a:p>
        </p:txBody>
      </p:sp>
      <p:pic>
        <p:nvPicPr>
          <p:cNvPr id="9" name="Marcador de contenido 8"/>
          <p:cNvPicPr>
            <a:picLocks noGrp="1"/>
          </p:cNvPicPr>
          <p:nvPr>
            <p:ph idx="1"/>
          </p:nvPr>
        </p:nvPicPr>
        <p:blipFill>
          <a:blip r:embed="rId2"/>
          <a:stretch>
            <a:fillRect/>
          </a:stretch>
        </p:blipFill>
        <p:spPr>
          <a:xfrm>
            <a:off x="5001482" y="1690688"/>
            <a:ext cx="6352318" cy="4351338"/>
          </a:xfrm>
          <a:prstGeom prst="rect">
            <a:avLst/>
          </a:prstGeom>
        </p:spPr>
      </p:pic>
      <p:sp>
        <p:nvSpPr>
          <p:cNvPr id="5" name="Rectángulo 4"/>
          <p:cNvSpPr/>
          <p:nvPr/>
        </p:nvSpPr>
        <p:spPr>
          <a:xfrm>
            <a:off x="1014993" y="2058471"/>
            <a:ext cx="3809697" cy="369332"/>
          </a:xfrm>
          <a:prstGeom prst="rect">
            <a:avLst/>
          </a:prstGeom>
        </p:spPr>
        <p:txBody>
          <a:bodyPr wrap="none">
            <a:spAutoFit/>
          </a:bodyPr>
          <a:lstStyle/>
          <a:p>
            <a:r>
              <a:rPr lang="es-AR" b="1" dirty="0">
                <a:latin typeface="Arial" panose="020B0604020202020204" pitchFamily="34" charset="0"/>
                <a:ea typeface="MS Mincho" panose="02020609040205080304" pitchFamily="49" charset="-128"/>
              </a:rPr>
              <a:t>Complejo Hidroeléctrico NIHUIL I</a:t>
            </a:r>
            <a:endParaRPr lang="es-AR"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pPr/>
              <a:t>27</a:t>
            </a:fld>
            <a:r>
              <a:rPr lang="en-US" smtClean="0"/>
              <a:t> de 53</a:t>
            </a:r>
            <a:endParaRPr lang="en-US" dirty="0"/>
          </a:p>
        </p:txBody>
      </p:sp>
    </p:spTree>
    <p:extLst>
      <p:ext uri="{BB962C8B-B14F-4D97-AF65-F5344CB8AC3E}">
        <p14:creationId xmlns:p14="http://schemas.microsoft.com/office/powerpoint/2010/main" val="1628596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Distribuidor</a:t>
            </a:r>
            <a:endParaRPr lang="es-AR" dirty="0"/>
          </a:p>
        </p:txBody>
      </p:sp>
      <p:sp>
        <p:nvSpPr>
          <p:cNvPr id="4" name="Marcador de fecha 3"/>
          <p:cNvSpPr>
            <a:spLocks noGrp="1"/>
          </p:cNvSpPr>
          <p:nvPr>
            <p:ph type="dt" sz="half" idx="10"/>
          </p:nvPr>
        </p:nvSpPr>
        <p:spPr/>
        <p:txBody>
          <a:bodyPr/>
          <a:lstStyle/>
          <a:p>
            <a:fld id="{03B058F5-7B96-41D8-8189-45DA2A6A9DBD}" type="datetime10">
              <a:rPr lang="es-AR" smtClean="0"/>
              <a:t>08:43</a:t>
            </a:fld>
            <a:endParaRPr lang="en-US" dirty="0"/>
          </a:p>
        </p:txBody>
      </p:sp>
      <p:pic>
        <p:nvPicPr>
          <p:cNvPr id="10" name="Marcador de contenido 9"/>
          <p:cNvPicPr>
            <a:picLocks noGrp="1" noChangeAspect="1"/>
          </p:cNvPicPr>
          <p:nvPr>
            <p:ph idx="1"/>
          </p:nvPr>
        </p:nvPicPr>
        <p:blipFill>
          <a:blip r:embed="rId2"/>
          <a:stretch>
            <a:fillRect/>
          </a:stretch>
        </p:blipFill>
        <p:spPr>
          <a:xfrm>
            <a:off x="6682834" y="1286336"/>
            <a:ext cx="4089941" cy="4950158"/>
          </a:xfrm>
          <a:prstGeom prst="rect">
            <a:avLst/>
          </a:prstGeom>
        </p:spPr>
      </p:pic>
      <p:pic>
        <p:nvPicPr>
          <p:cNvPr id="9" name="Imagen 8"/>
          <p:cNvPicPr>
            <a:picLocks noChangeAspect="1"/>
          </p:cNvPicPr>
          <p:nvPr/>
        </p:nvPicPr>
        <p:blipFill>
          <a:blip r:embed="rId3"/>
          <a:stretch>
            <a:fillRect/>
          </a:stretch>
        </p:blipFill>
        <p:spPr>
          <a:xfrm>
            <a:off x="2126980" y="1494465"/>
            <a:ext cx="3267075" cy="2266950"/>
          </a:xfrm>
          <a:prstGeom prst="rect">
            <a:avLst/>
          </a:prstGeom>
        </p:spPr>
      </p:pic>
      <p:pic>
        <p:nvPicPr>
          <p:cNvPr id="11" name="Imagen 10"/>
          <p:cNvPicPr/>
          <p:nvPr/>
        </p:nvPicPr>
        <p:blipFill>
          <a:blip r:embed="rId4" cstate="print">
            <a:extLst>
              <a:ext uri="{28A0092B-C50C-407E-A947-70E740481C1C}">
                <a14:useLocalDpi xmlns:a14="http://schemas.microsoft.com/office/drawing/2010/main" val="0"/>
              </a:ext>
            </a:extLst>
          </a:blip>
          <a:stretch>
            <a:fillRect/>
          </a:stretch>
        </p:blipFill>
        <p:spPr>
          <a:xfrm>
            <a:off x="3006454" y="4110510"/>
            <a:ext cx="1508125" cy="1896745"/>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28</a:t>
            </a:fld>
            <a:r>
              <a:rPr lang="en-US" smtClean="0"/>
              <a:t> de 53</a:t>
            </a:r>
            <a:endParaRPr lang="en-US" dirty="0"/>
          </a:p>
        </p:txBody>
      </p:sp>
    </p:spTree>
    <p:extLst>
      <p:ext uri="{BB962C8B-B14F-4D97-AF65-F5344CB8AC3E}">
        <p14:creationId xmlns:p14="http://schemas.microsoft.com/office/powerpoint/2010/main" val="118014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Distribuidor</a:t>
            </a:r>
            <a:endParaRPr lang="es-AR" dirty="0"/>
          </a:p>
        </p:txBody>
      </p:sp>
      <p:sp>
        <p:nvSpPr>
          <p:cNvPr id="4" name="Marcador de fecha 3"/>
          <p:cNvSpPr>
            <a:spLocks noGrp="1"/>
          </p:cNvSpPr>
          <p:nvPr>
            <p:ph type="dt" sz="half" idx="10"/>
          </p:nvPr>
        </p:nvSpPr>
        <p:spPr/>
        <p:txBody>
          <a:bodyPr/>
          <a:lstStyle/>
          <a:p>
            <a:fld id="{852B7555-54E8-4312-A575-799926A9B690}" type="datetime10">
              <a:rPr lang="es-AR" smtClean="0"/>
              <a:t>08:43</a:t>
            </a:fld>
            <a:endParaRPr lang="en-US" dirty="0"/>
          </a:p>
        </p:txBody>
      </p:sp>
      <p:sp>
        <p:nvSpPr>
          <p:cNvPr id="3" name="Marcador de contenido 2"/>
          <p:cNvSpPr>
            <a:spLocks noGrp="1"/>
          </p:cNvSpPr>
          <p:nvPr>
            <p:ph idx="1"/>
          </p:nvPr>
        </p:nvSpPr>
        <p:spPr/>
        <p:txBody>
          <a:bodyPr/>
          <a:lstStyle/>
          <a:p>
            <a:endParaRPr lang="es-AR" dirty="0"/>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8257" t="1826" r="3928" b="3610"/>
          <a:stretch/>
        </p:blipFill>
        <p:spPr bwMode="auto">
          <a:xfrm>
            <a:off x="6153150" y="90489"/>
            <a:ext cx="3748088" cy="6630986"/>
          </a:xfrm>
          <a:prstGeom prst="rect">
            <a:avLst/>
          </a:prstGeom>
          <a:ln>
            <a:noFill/>
          </a:ln>
          <a:extLst>
            <a:ext uri="{53640926-AAD7-44D8-BBD7-CCE9431645EC}">
              <a14:shadowObscured xmlns:a14="http://schemas.microsoft.com/office/drawing/2010/main"/>
            </a:ext>
          </a:extLst>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29</a:t>
            </a:fld>
            <a:r>
              <a:rPr lang="en-US" smtClean="0"/>
              <a:t> de 53</a:t>
            </a:r>
            <a:endParaRPr lang="en-US" dirty="0"/>
          </a:p>
        </p:txBody>
      </p:sp>
    </p:spTree>
    <p:extLst>
      <p:ext uri="{BB962C8B-B14F-4D97-AF65-F5344CB8AC3E}">
        <p14:creationId xmlns:p14="http://schemas.microsoft.com/office/powerpoint/2010/main" val="4134371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Introducción</a:t>
            </a:r>
            <a:endParaRPr lang="es-AR" dirty="0"/>
          </a:p>
        </p:txBody>
      </p:sp>
      <p:sp>
        <p:nvSpPr>
          <p:cNvPr id="3" name="Marcador de contenido 2"/>
          <p:cNvSpPr>
            <a:spLocks noGrp="1"/>
          </p:cNvSpPr>
          <p:nvPr>
            <p:ph idx="1"/>
          </p:nvPr>
        </p:nvSpPr>
        <p:spPr/>
        <p:txBody>
          <a:bodyPr/>
          <a:lstStyle/>
          <a:p>
            <a:pPr algn="just"/>
            <a:r>
              <a:rPr lang="es-AR" dirty="0"/>
              <a:t>El ingenio principal de una central hidroeléctrica es la turbina, la misma cuenta con  dispositivos para regular el caudal utilizado y dirigirlo hacia el órgano rotatorio donde se realiza la transformación energética mencionada y varios equipos complementarios, como un regulador de velocidad para controlar la velocidad de giro y la potencia generada, válvulas o compuertas para aislar la máquina de la corriente de agua y los equipos auxiliares necesarios para la operación.</a:t>
            </a:r>
          </a:p>
          <a:p>
            <a:endParaRPr lang="es-AR" dirty="0"/>
          </a:p>
        </p:txBody>
      </p:sp>
      <p:sp>
        <p:nvSpPr>
          <p:cNvPr id="4" name="Marcador de fecha 3"/>
          <p:cNvSpPr>
            <a:spLocks noGrp="1"/>
          </p:cNvSpPr>
          <p:nvPr>
            <p:ph type="dt" sz="half" idx="10"/>
          </p:nvPr>
        </p:nvSpPr>
        <p:spPr/>
        <p:txBody>
          <a:bodyPr/>
          <a:lstStyle/>
          <a:p>
            <a:fld id="{6BCB7CDE-3E1C-48A3-82D5-A2D3885AB73F}"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3</a:t>
            </a:fld>
            <a:r>
              <a:rPr lang="en-US" smtClean="0"/>
              <a:t> de 53</a:t>
            </a:r>
            <a:endParaRPr lang="en-US" dirty="0"/>
          </a:p>
        </p:txBody>
      </p:sp>
    </p:spTree>
    <p:extLst>
      <p:ext uri="{BB962C8B-B14F-4D97-AF65-F5344CB8AC3E}">
        <p14:creationId xmlns:p14="http://schemas.microsoft.com/office/powerpoint/2010/main" val="1089607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Distribuidor</a:t>
            </a:r>
            <a:endParaRPr lang="es-AR" dirty="0"/>
          </a:p>
        </p:txBody>
      </p:sp>
      <p:sp>
        <p:nvSpPr>
          <p:cNvPr id="4" name="Marcador de fecha 3"/>
          <p:cNvSpPr>
            <a:spLocks noGrp="1"/>
          </p:cNvSpPr>
          <p:nvPr>
            <p:ph type="dt" sz="half" idx="10"/>
          </p:nvPr>
        </p:nvSpPr>
        <p:spPr/>
        <p:txBody>
          <a:bodyPr/>
          <a:lstStyle/>
          <a:p>
            <a:fld id="{2A936D26-F7AD-4114-81E5-E7724762FFB6}" type="datetime10">
              <a:rPr lang="es-AR" smtClean="0"/>
              <a:t>08:43</a:t>
            </a:fld>
            <a:endParaRPr lang="en-US" dirty="0"/>
          </a:p>
        </p:txBody>
      </p:sp>
      <p:sp>
        <p:nvSpPr>
          <p:cNvPr id="3" name="Marcador de contenido 2"/>
          <p:cNvSpPr>
            <a:spLocks noGrp="1"/>
          </p:cNvSpPr>
          <p:nvPr>
            <p:ph idx="1"/>
          </p:nvPr>
        </p:nvSpPr>
        <p:spPr/>
        <p:txBody>
          <a:bodyPr/>
          <a:lstStyle/>
          <a:p>
            <a:pPr algn="just"/>
            <a:r>
              <a:rPr lang="es-AR" dirty="0"/>
              <a:t>La conexión entre la bieleta correspondiente, ligada al anillo, y el eje de la pala directriz respectiva, se realiza mediante una biela formada, en ocasiones, por dos piezas superpuestas adecuadamente, o disposición similar, en cuyo caso, el punto común de enlace entre las mismas puede ser un bulón que, además, hace la función de fusible mecánico.</a:t>
            </a:r>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30</a:t>
            </a:fld>
            <a:r>
              <a:rPr lang="en-US" smtClean="0"/>
              <a:t> de 53</a:t>
            </a:r>
            <a:endParaRPr lang="en-US" dirty="0"/>
          </a:p>
        </p:txBody>
      </p:sp>
    </p:spTree>
    <p:extLst>
      <p:ext uri="{BB962C8B-B14F-4D97-AF65-F5344CB8AC3E}">
        <p14:creationId xmlns:p14="http://schemas.microsoft.com/office/powerpoint/2010/main" val="741105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Distribuidor</a:t>
            </a:r>
            <a:endParaRPr lang="es-AR" dirty="0"/>
          </a:p>
        </p:txBody>
      </p:sp>
      <p:sp>
        <p:nvSpPr>
          <p:cNvPr id="4" name="Marcador de fecha 3"/>
          <p:cNvSpPr>
            <a:spLocks noGrp="1"/>
          </p:cNvSpPr>
          <p:nvPr>
            <p:ph type="dt" sz="half" idx="10"/>
          </p:nvPr>
        </p:nvSpPr>
        <p:spPr/>
        <p:txBody>
          <a:bodyPr/>
          <a:lstStyle/>
          <a:p>
            <a:fld id="{E813CC20-F4D1-414B-A72B-5CDBF34A0061}" type="datetime10">
              <a:rPr lang="es-AR" smtClean="0"/>
              <a:t>08:43</a:t>
            </a:fld>
            <a:endParaRPr lang="en-US" dirty="0"/>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51515" y="625475"/>
            <a:ext cx="6302285" cy="5746912"/>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31</a:t>
            </a:fld>
            <a:r>
              <a:rPr lang="en-US" smtClean="0"/>
              <a:t> de 53</a:t>
            </a:r>
            <a:endParaRPr lang="en-US" dirty="0"/>
          </a:p>
        </p:txBody>
      </p:sp>
    </p:spTree>
    <p:extLst>
      <p:ext uri="{BB962C8B-B14F-4D97-AF65-F5344CB8AC3E}">
        <p14:creationId xmlns:p14="http://schemas.microsoft.com/office/powerpoint/2010/main" val="2670031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Rodete</a:t>
            </a:r>
            <a:endParaRPr lang="es-AR" dirty="0"/>
          </a:p>
        </p:txBody>
      </p:sp>
      <p:sp>
        <p:nvSpPr>
          <p:cNvPr id="4" name="Marcador de fecha 3"/>
          <p:cNvSpPr>
            <a:spLocks noGrp="1"/>
          </p:cNvSpPr>
          <p:nvPr>
            <p:ph type="dt" sz="half" idx="10"/>
          </p:nvPr>
        </p:nvSpPr>
        <p:spPr/>
        <p:txBody>
          <a:bodyPr/>
          <a:lstStyle/>
          <a:p>
            <a:fld id="{1C1299C9-45C0-462E-A8C2-B21F0744377E}"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32</a:t>
            </a:fld>
            <a:r>
              <a:rPr lang="en-US" smtClean="0"/>
              <a:t> de 53</a:t>
            </a:r>
            <a:endParaRPr lang="en-US" dirty="0"/>
          </a:p>
        </p:txBody>
      </p:sp>
    </p:spTree>
    <p:extLst>
      <p:ext uri="{BB962C8B-B14F-4D97-AF65-F5344CB8AC3E}">
        <p14:creationId xmlns:p14="http://schemas.microsoft.com/office/powerpoint/2010/main" val="106113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Rodete</a:t>
            </a:r>
            <a:endParaRPr lang="es-AR" dirty="0"/>
          </a:p>
        </p:txBody>
      </p:sp>
      <p:sp>
        <p:nvSpPr>
          <p:cNvPr id="4" name="Marcador de fecha 3"/>
          <p:cNvSpPr>
            <a:spLocks noGrp="1"/>
          </p:cNvSpPr>
          <p:nvPr>
            <p:ph type="dt" sz="half" idx="10"/>
          </p:nvPr>
        </p:nvSpPr>
        <p:spPr/>
        <p:txBody>
          <a:bodyPr/>
          <a:lstStyle/>
          <a:p>
            <a:fld id="{B2FADC1F-46E2-4961-9616-BB5025680021}" type="datetime10">
              <a:rPr lang="es-AR" smtClean="0"/>
              <a:t>08:43</a:t>
            </a:fld>
            <a:endParaRPr lang="en-US" dirty="0"/>
          </a:p>
        </p:txBody>
      </p:sp>
      <p:pic>
        <p:nvPicPr>
          <p:cNvPr id="7" name="Marcador de contenid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793" y="1690688"/>
            <a:ext cx="10920413" cy="3859883"/>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33</a:t>
            </a:fld>
            <a:r>
              <a:rPr lang="en-US" smtClean="0"/>
              <a:t> de 53</a:t>
            </a:r>
            <a:endParaRPr lang="en-US" dirty="0"/>
          </a:p>
        </p:txBody>
      </p:sp>
    </p:spTree>
    <p:extLst>
      <p:ext uri="{BB962C8B-B14F-4D97-AF65-F5344CB8AC3E}">
        <p14:creationId xmlns:p14="http://schemas.microsoft.com/office/powerpoint/2010/main" val="3352040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Rodete</a:t>
            </a:r>
            <a:endParaRPr lang="es-AR" dirty="0"/>
          </a:p>
        </p:txBody>
      </p:sp>
      <p:sp>
        <p:nvSpPr>
          <p:cNvPr id="4" name="Marcador de fecha 3"/>
          <p:cNvSpPr>
            <a:spLocks noGrp="1"/>
          </p:cNvSpPr>
          <p:nvPr>
            <p:ph type="dt" sz="half" idx="10"/>
          </p:nvPr>
        </p:nvSpPr>
        <p:spPr/>
        <p:txBody>
          <a:bodyPr/>
          <a:lstStyle/>
          <a:p>
            <a:fld id="{1E077391-6A6B-47CA-A5F4-8370663EA673}" type="datetime10">
              <a:rPr lang="es-AR" smtClean="0"/>
              <a:t>08:43</a:t>
            </a:fld>
            <a:endParaRPr lang="en-US" dirty="0"/>
          </a:p>
        </p:txBody>
      </p:sp>
      <p:sp>
        <p:nvSpPr>
          <p:cNvPr id="3" name="Marcador de contenido 2"/>
          <p:cNvSpPr>
            <a:spLocks noGrp="1"/>
          </p:cNvSpPr>
          <p:nvPr>
            <p:ph idx="1"/>
          </p:nvPr>
        </p:nvSpPr>
        <p:spPr/>
        <p:txBody>
          <a:bodyPr/>
          <a:lstStyle/>
          <a:p>
            <a:r>
              <a:rPr lang="es-AR" dirty="0" smtClean="0"/>
              <a:t>Complejo </a:t>
            </a:r>
            <a:r>
              <a:rPr lang="es-AR" dirty="0"/>
              <a:t>Hidroeléctrico CABRA </a:t>
            </a:r>
            <a:r>
              <a:rPr lang="es-AR" dirty="0" smtClean="0"/>
              <a:t>CORRAL</a:t>
            </a:r>
          </a:p>
          <a:p>
            <a:r>
              <a:rPr lang="es-AR" dirty="0" smtClean="0"/>
              <a:t>H=94.75 m, Q=29.00 m3/s, P=34.60 MW</a:t>
            </a:r>
          </a:p>
          <a:p>
            <a:endParaRPr lang="es-AR" dirty="0"/>
          </a:p>
        </p:txBody>
      </p:sp>
      <p:pic>
        <p:nvPicPr>
          <p:cNvPr id="8" name="Imagen 7"/>
          <p:cNvPicPr/>
          <p:nvPr/>
        </p:nvPicPr>
        <p:blipFill>
          <a:blip r:embed="rId2"/>
          <a:stretch>
            <a:fillRect/>
          </a:stretch>
        </p:blipFill>
        <p:spPr>
          <a:xfrm>
            <a:off x="3557905" y="2837657"/>
            <a:ext cx="5076190" cy="3429000"/>
          </a:xfrm>
          <a:prstGeom prst="rect">
            <a:avLst/>
          </a:prstGeom>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34</a:t>
            </a:fld>
            <a:r>
              <a:rPr lang="en-US" smtClean="0"/>
              <a:t> de 53</a:t>
            </a:r>
            <a:endParaRPr lang="en-US" dirty="0"/>
          </a:p>
        </p:txBody>
      </p:sp>
    </p:spTree>
    <p:extLst>
      <p:ext uri="{BB962C8B-B14F-4D97-AF65-F5344CB8AC3E}">
        <p14:creationId xmlns:p14="http://schemas.microsoft.com/office/powerpoint/2010/main" val="2746581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Rodete</a:t>
            </a:r>
            <a:endParaRPr lang="es-AR" dirty="0"/>
          </a:p>
        </p:txBody>
      </p:sp>
      <p:sp>
        <p:nvSpPr>
          <p:cNvPr id="4" name="Marcador de fecha 3"/>
          <p:cNvSpPr>
            <a:spLocks noGrp="1"/>
          </p:cNvSpPr>
          <p:nvPr>
            <p:ph type="dt" sz="half" idx="10"/>
          </p:nvPr>
        </p:nvSpPr>
        <p:spPr/>
        <p:txBody>
          <a:bodyPr/>
          <a:lstStyle/>
          <a:p>
            <a:fld id="{CA1739E4-7328-4882-835F-3A297CA9B018}" type="datetime10">
              <a:rPr lang="es-AR" smtClean="0"/>
              <a:t>08:43</a:t>
            </a:fld>
            <a:endParaRPr lang="en-US" dirty="0"/>
          </a:p>
        </p:txBody>
      </p:sp>
      <p:sp>
        <p:nvSpPr>
          <p:cNvPr id="3" name="Marcador de contenido 2"/>
          <p:cNvSpPr>
            <a:spLocks noGrp="1"/>
          </p:cNvSpPr>
          <p:nvPr>
            <p:ph idx="1"/>
          </p:nvPr>
        </p:nvSpPr>
        <p:spPr/>
        <p:txBody>
          <a:bodyPr/>
          <a:lstStyle/>
          <a:p>
            <a:r>
              <a:rPr lang="es-AR" dirty="0" smtClean="0"/>
              <a:t>Complejo </a:t>
            </a:r>
            <a:r>
              <a:rPr lang="es-AR" dirty="0"/>
              <a:t>Hidroeléctrico EL </a:t>
            </a:r>
            <a:r>
              <a:rPr lang="es-AR" dirty="0" smtClean="0"/>
              <a:t>CARRIZAL</a:t>
            </a:r>
          </a:p>
          <a:p>
            <a:r>
              <a:rPr lang="es-AR" dirty="0" smtClean="0"/>
              <a:t>H=46.00 m, Q=33.70 m3/s, P=8.50 MW</a:t>
            </a:r>
          </a:p>
          <a:p>
            <a:endParaRPr lang="es-AR" dirty="0" smtClean="0"/>
          </a:p>
          <a:p>
            <a:endParaRPr lang="es-AR" dirty="0"/>
          </a:p>
        </p:txBody>
      </p:sp>
      <p:pic>
        <p:nvPicPr>
          <p:cNvPr id="7" name="Imagen 6"/>
          <p:cNvPicPr/>
          <p:nvPr/>
        </p:nvPicPr>
        <p:blipFill>
          <a:blip r:embed="rId2"/>
          <a:stretch>
            <a:fillRect/>
          </a:stretch>
        </p:blipFill>
        <p:spPr>
          <a:xfrm>
            <a:off x="3692455" y="2928938"/>
            <a:ext cx="5088890" cy="3248025"/>
          </a:xfrm>
          <a:prstGeom prst="rect">
            <a:avLst/>
          </a:prstGeom>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35</a:t>
            </a:fld>
            <a:r>
              <a:rPr lang="en-US" smtClean="0"/>
              <a:t> de 53</a:t>
            </a:r>
            <a:endParaRPr lang="en-US" dirty="0"/>
          </a:p>
        </p:txBody>
      </p:sp>
    </p:spTree>
    <p:extLst>
      <p:ext uri="{BB962C8B-B14F-4D97-AF65-F5344CB8AC3E}">
        <p14:creationId xmlns:p14="http://schemas.microsoft.com/office/powerpoint/2010/main" val="412794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Rodete</a:t>
            </a:r>
            <a:endParaRPr lang="es-AR" dirty="0"/>
          </a:p>
        </p:txBody>
      </p:sp>
      <p:sp>
        <p:nvSpPr>
          <p:cNvPr id="4" name="Marcador de fecha 3"/>
          <p:cNvSpPr>
            <a:spLocks noGrp="1"/>
          </p:cNvSpPr>
          <p:nvPr>
            <p:ph type="dt" sz="half" idx="10"/>
          </p:nvPr>
        </p:nvSpPr>
        <p:spPr/>
        <p:txBody>
          <a:bodyPr/>
          <a:lstStyle/>
          <a:p>
            <a:fld id="{B20C915E-54D3-498C-BD75-A32452697761}" type="datetime10">
              <a:rPr lang="es-AR" smtClean="0"/>
              <a:t>08:43</a:t>
            </a:fld>
            <a:endParaRPr lang="en-US" dirty="0"/>
          </a:p>
        </p:txBody>
      </p:sp>
      <p:sp>
        <p:nvSpPr>
          <p:cNvPr id="3" name="Marcador de contenido 2"/>
          <p:cNvSpPr>
            <a:spLocks noGrp="1"/>
          </p:cNvSpPr>
          <p:nvPr>
            <p:ph idx="1"/>
          </p:nvPr>
        </p:nvSpPr>
        <p:spPr/>
        <p:txBody>
          <a:bodyPr/>
          <a:lstStyle/>
          <a:p>
            <a:r>
              <a:rPr lang="es-AR" dirty="0" smtClean="0"/>
              <a:t>Complejo Hidroeléctrico</a:t>
            </a:r>
          </a:p>
          <a:p>
            <a:r>
              <a:rPr lang="es-AR" dirty="0" smtClean="0"/>
              <a:t>LOS REYUNOS</a:t>
            </a:r>
          </a:p>
          <a:p>
            <a:r>
              <a:rPr lang="es-AR" dirty="0" smtClean="0"/>
              <a:t>H=106.00 m</a:t>
            </a:r>
          </a:p>
          <a:p>
            <a:r>
              <a:rPr lang="es-AR" dirty="0" smtClean="0"/>
              <a:t>Q=34.80 m3/s</a:t>
            </a:r>
          </a:p>
          <a:p>
            <a:r>
              <a:rPr lang="es-AR" dirty="0" smtClean="0"/>
              <a:t>P=115.00 MW</a:t>
            </a:r>
          </a:p>
          <a:p>
            <a:endParaRPr lang="es-AR" dirty="0" smtClean="0"/>
          </a:p>
          <a:p>
            <a:endParaRPr lang="es-AR" dirty="0" smtClean="0"/>
          </a:p>
          <a:p>
            <a:endParaRPr lang="es-AR" dirty="0"/>
          </a:p>
        </p:txBody>
      </p:sp>
      <p:pic>
        <p:nvPicPr>
          <p:cNvPr id="8" name="Imagen 7"/>
          <p:cNvPicPr>
            <a:picLocks noChangeAspect="1"/>
          </p:cNvPicPr>
          <p:nvPr/>
        </p:nvPicPr>
        <p:blipFill>
          <a:blip r:embed="rId2"/>
          <a:stretch>
            <a:fillRect/>
          </a:stretch>
        </p:blipFill>
        <p:spPr>
          <a:xfrm>
            <a:off x="6096000" y="444751"/>
            <a:ext cx="4807338" cy="5821906"/>
          </a:xfrm>
          <a:prstGeom prst="rect">
            <a:avLst/>
          </a:prstGeom>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36</a:t>
            </a:fld>
            <a:r>
              <a:rPr lang="en-US" smtClean="0"/>
              <a:t> de 53</a:t>
            </a:r>
            <a:endParaRPr lang="en-US" dirty="0"/>
          </a:p>
        </p:txBody>
      </p:sp>
    </p:spTree>
    <p:extLst>
      <p:ext uri="{BB962C8B-B14F-4D97-AF65-F5344CB8AC3E}">
        <p14:creationId xmlns:p14="http://schemas.microsoft.com/office/powerpoint/2010/main" val="1327671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Tubo difusor</a:t>
            </a:r>
            <a:endParaRPr lang="es-AR" dirty="0"/>
          </a:p>
        </p:txBody>
      </p:sp>
      <p:sp>
        <p:nvSpPr>
          <p:cNvPr id="4" name="Marcador de fecha 3"/>
          <p:cNvSpPr>
            <a:spLocks noGrp="1"/>
          </p:cNvSpPr>
          <p:nvPr>
            <p:ph type="dt" sz="half" idx="10"/>
          </p:nvPr>
        </p:nvSpPr>
        <p:spPr/>
        <p:txBody>
          <a:bodyPr/>
          <a:lstStyle/>
          <a:p>
            <a:fld id="{F7A2C838-F5AE-4E0A-9047-14F90A527EFB}"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37</a:t>
            </a:fld>
            <a:r>
              <a:rPr lang="en-US" smtClean="0"/>
              <a:t> de 53</a:t>
            </a:r>
            <a:endParaRPr lang="en-US" dirty="0"/>
          </a:p>
        </p:txBody>
      </p:sp>
    </p:spTree>
    <p:extLst>
      <p:ext uri="{BB962C8B-B14F-4D97-AF65-F5344CB8AC3E}">
        <p14:creationId xmlns:p14="http://schemas.microsoft.com/office/powerpoint/2010/main" val="668616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Componentes: Tubo difusor</a:t>
            </a:r>
            <a:endParaRPr lang="es-AR" dirty="0"/>
          </a:p>
        </p:txBody>
      </p:sp>
      <p:sp>
        <p:nvSpPr>
          <p:cNvPr id="4" name="Marcador de fecha 3"/>
          <p:cNvSpPr>
            <a:spLocks noGrp="1"/>
          </p:cNvSpPr>
          <p:nvPr>
            <p:ph type="dt" sz="half" idx="10"/>
          </p:nvPr>
        </p:nvSpPr>
        <p:spPr/>
        <p:txBody>
          <a:bodyPr/>
          <a:lstStyle/>
          <a:p>
            <a:fld id="{EDAE84F2-8F19-4341-A1FB-95BC903814BC}" type="datetime10">
              <a:rPr lang="es-AR" smtClean="0"/>
              <a:t>08:43</a:t>
            </a:fld>
            <a:endParaRPr lang="en-US" dirty="0"/>
          </a:p>
        </p:txBody>
      </p:sp>
      <p:pic>
        <p:nvPicPr>
          <p:cNvPr id="10" name="Marcador de contenido 9"/>
          <p:cNvPicPr>
            <a:picLocks noGrp="1" noChangeAspect="1"/>
          </p:cNvPicPr>
          <p:nvPr>
            <p:ph idx="1"/>
          </p:nvPr>
        </p:nvPicPr>
        <p:blipFill>
          <a:blip r:embed="rId2"/>
          <a:stretch>
            <a:fillRect/>
          </a:stretch>
        </p:blipFill>
        <p:spPr>
          <a:xfrm>
            <a:off x="394569" y="2008979"/>
            <a:ext cx="5444255" cy="3984625"/>
          </a:xfrm>
          <a:prstGeom prst="rect">
            <a:avLst/>
          </a:prstGeom>
        </p:spPr>
      </p:pic>
      <p:pic>
        <p:nvPicPr>
          <p:cNvPr id="11" name="Imagen 10"/>
          <p:cNvPicPr>
            <a:picLocks noChangeAspect="1"/>
          </p:cNvPicPr>
          <p:nvPr/>
        </p:nvPicPr>
        <p:blipFill>
          <a:blip r:embed="rId3"/>
          <a:stretch>
            <a:fillRect/>
          </a:stretch>
        </p:blipFill>
        <p:spPr>
          <a:xfrm>
            <a:off x="6096000" y="2118121"/>
            <a:ext cx="5716294" cy="3766343"/>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38</a:t>
            </a:fld>
            <a:r>
              <a:rPr lang="en-US" smtClean="0"/>
              <a:t> de 53</a:t>
            </a:r>
            <a:endParaRPr lang="en-US" dirty="0"/>
          </a:p>
        </p:txBody>
      </p:sp>
    </p:spTree>
    <p:extLst>
      <p:ext uri="{BB962C8B-B14F-4D97-AF65-F5344CB8AC3E}">
        <p14:creationId xmlns:p14="http://schemas.microsoft.com/office/powerpoint/2010/main" val="3704216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Eje</a:t>
            </a:r>
            <a:endParaRPr lang="es-AR" dirty="0"/>
          </a:p>
        </p:txBody>
      </p:sp>
      <p:sp>
        <p:nvSpPr>
          <p:cNvPr id="4" name="Marcador de fecha 3"/>
          <p:cNvSpPr>
            <a:spLocks noGrp="1"/>
          </p:cNvSpPr>
          <p:nvPr>
            <p:ph type="dt" sz="half" idx="10"/>
          </p:nvPr>
        </p:nvSpPr>
        <p:spPr/>
        <p:txBody>
          <a:bodyPr/>
          <a:lstStyle/>
          <a:p>
            <a:fld id="{A9492741-C8F1-43F9-9637-968E0EE16A15}"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39</a:t>
            </a:fld>
            <a:r>
              <a:rPr lang="en-US" smtClean="0"/>
              <a:t> de 53</a:t>
            </a:r>
            <a:endParaRPr lang="en-US" dirty="0"/>
          </a:p>
        </p:txBody>
      </p:sp>
    </p:spTree>
    <p:extLst>
      <p:ext uri="{BB962C8B-B14F-4D97-AF65-F5344CB8AC3E}">
        <p14:creationId xmlns:p14="http://schemas.microsoft.com/office/powerpoint/2010/main" val="4035294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Reseña histórica</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algn="just"/>
                <a:r>
                  <a:rPr lang="es-AR" dirty="0"/>
                  <a:t>B. Fourneyron (1827): Diseño de primera turbina hidráulica práctica con una eficiencia de </a:t>
                </a:r>
                <a14:m>
                  <m:oMath xmlns:m="http://schemas.openxmlformats.org/officeDocument/2006/math">
                    <m:r>
                      <a:rPr lang="es-AR" i="1">
                        <a:latin typeface="Cambria Math" panose="02040503050406030204" pitchFamily="18" charset="0"/>
                        <a:ea typeface="Cambria Math" panose="02040503050406030204" pitchFamily="18" charset="0"/>
                      </a:rPr>
                      <m:t>𝜂</m:t>
                    </m:r>
                    <m:r>
                      <a:rPr lang="es-AR" i="1">
                        <a:latin typeface="Cambria Math" panose="02040503050406030204" pitchFamily="18" charset="0"/>
                        <a:ea typeface="Cambria Math" panose="02040503050406030204" pitchFamily="18" charset="0"/>
                      </a:rPr>
                      <m:t>≅80%</m:t>
                    </m:r>
                  </m:oMath>
                </a14:m>
                <a:endParaRPr lang="es-AR" dirty="0"/>
              </a:p>
              <a:p>
                <a:pPr algn="just"/>
                <a:r>
                  <a:rPr lang="es-AR" dirty="0"/>
                  <a:t>S. B. Howd  (1838): Obtiene una patente en EE. UU. para un diseño similar</a:t>
                </a:r>
              </a:p>
              <a:p>
                <a:pPr algn="just"/>
                <a:r>
                  <a:rPr lang="es-AR" dirty="0"/>
                  <a:t>F. B. Francis (1848): Mejora los diseños de Howd y desarrolla una turbina de alta eficiencia </a:t>
                </a:r>
                <a14:m>
                  <m:oMath xmlns:m="http://schemas.openxmlformats.org/officeDocument/2006/math">
                    <m:r>
                      <a:rPr lang="es-AR" i="1">
                        <a:latin typeface="Cambria Math" panose="02040503050406030204" pitchFamily="18" charset="0"/>
                        <a:ea typeface="Cambria Math" panose="02040503050406030204" pitchFamily="18" charset="0"/>
                      </a:rPr>
                      <m:t>𝜂</m:t>
                    </m:r>
                    <m:r>
                      <a:rPr lang="es-AR" i="1">
                        <a:latin typeface="Cambria Math" panose="02040503050406030204" pitchFamily="18" charset="0"/>
                        <a:ea typeface="Cambria Math" panose="02040503050406030204" pitchFamily="18" charset="0"/>
                      </a:rPr>
                      <m:t>≅90%</m:t>
                    </m:r>
                  </m:oMath>
                </a14:m>
                <a:endParaRPr lang="es-AR" dirty="0"/>
              </a:p>
              <a:p>
                <a:pPr algn="just"/>
                <a:r>
                  <a:rPr lang="es-AR" dirty="0"/>
                  <a:t>Hoy en día las turbinas alcanzan eficiencias del </a:t>
                </a:r>
                <a14:m>
                  <m:oMath xmlns:m="http://schemas.openxmlformats.org/officeDocument/2006/math">
                    <m:r>
                      <a:rPr lang="es-AR" i="1">
                        <a:latin typeface="Cambria Math" panose="02040503050406030204" pitchFamily="18" charset="0"/>
                        <a:ea typeface="Cambria Math" panose="02040503050406030204" pitchFamily="18" charset="0"/>
                      </a:rPr>
                      <m:t>𝜂</m:t>
                    </m:r>
                    <m:r>
                      <a:rPr lang="es-AR" i="1">
                        <a:latin typeface="Cambria Math" panose="02040503050406030204" pitchFamily="18" charset="0"/>
                        <a:ea typeface="Cambria Math" panose="02040503050406030204" pitchFamily="18" charset="0"/>
                      </a:rPr>
                      <m:t>≅96%</m:t>
                    </m:r>
                  </m:oMath>
                </a14:m>
                <a:endParaRPr lang="es-AR" dirty="0"/>
              </a:p>
              <a:p>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AR">
                    <a:noFill/>
                  </a:rPr>
                  <a:t> </a:t>
                </a:r>
              </a:p>
            </p:txBody>
          </p:sp>
        </mc:Fallback>
      </mc:AlternateContent>
      <p:sp>
        <p:nvSpPr>
          <p:cNvPr id="4" name="Marcador de fecha 3"/>
          <p:cNvSpPr>
            <a:spLocks noGrp="1"/>
          </p:cNvSpPr>
          <p:nvPr>
            <p:ph type="dt" sz="half" idx="10"/>
          </p:nvPr>
        </p:nvSpPr>
        <p:spPr/>
        <p:txBody>
          <a:bodyPr/>
          <a:lstStyle/>
          <a:p>
            <a:fld id="{42DB80B9-34ED-4B63-9B33-812CCAED0FE1}"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4</a:t>
            </a:fld>
            <a:r>
              <a:rPr lang="en-US" smtClean="0"/>
              <a:t> de 53</a:t>
            </a:r>
            <a:endParaRPr lang="en-US" dirty="0"/>
          </a:p>
        </p:txBody>
      </p:sp>
    </p:spTree>
    <p:extLst>
      <p:ext uri="{BB962C8B-B14F-4D97-AF65-F5344CB8AC3E}">
        <p14:creationId xmlns:p14="http://schemas.microsoft.com/office/powerpoint/2010/main" val="3028484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Componentes: </a:t>
            </a:r>
            <a:r>
              <a:rPr lang="es-AR" dirty="0" smtClean="0"/>
              <a:t>Eje</a:t>
            </a:r>
            <a:endParaRPr lang="es-AR" dirty="0"/>
          </a:p>
        </p:txBody>
      </p:sp>
      <p:pic>
        <p:nvPicPr>
          <p:cNvPr id="6" name="Marcador de contenido 5"/>
          <p:cNvPicPr>
            <a:picLocks noGrp="1" noChangeAspect="1"/>
          </p:cNvPicPr>
          <p:nvPr>
            <p:ph idx="1"/>
          </p:nvPr>
        </p:nvPicPr>
        <p:blipFill>
          <a:blip r:embed="rId2"/>
          <a:stretch>
            <a:fillRect/>
          </a:stretch>
        </p:blipFill>
        <p:spPr>
          <a:xfrm>
            <a:off x="838200" y="1819275"/>
            <a:ext cx="10670220" cy="3810793"/>
          </a:xfrm>
          <a:prstGeom prst="rect">
            <a:avLst/>
          </a:prstGeom>
        </p:spPr>
      </p:pic>
      <p:sp>
        <p:nvSpPr>
          <p:cNvPr id="4" name="Marcador de fecha 3"/>
          <p:cNvSpPr>
            <a:spLocks noGrp="1"/>
          </p:cNvSpPr>
          <p:nvPr>
            <p:ph type="dt" sz="half" idx="10"/>
          </p:nvPr>
        </p:nvSpPr>
        <p:spPr/>
        <p:txBody>
          <a:bodyPr/>
          <a:lstStyle/>
          <a:p>
            <a:fld id="{E1308E6B-D25B-4CFB-AF3C-48483AFD5C79}" type="datetime10">
              <a:rPr lang="es-AR" smtClean="0"/>
              <a:t>08:43</a:t>
            </a:fld>
            <a:endParaRPr lang="en-US" dirty="0"/>
          </a:p>
        </p:txBody>
      </p:sp>
      <p:sp>
        <p:nvSpPr>
          <p:cNvPr id="3" name="Marcador de número de diapositiva 2"/>
          <p:cNvSpPr>
            <a:spLocks noGrp="1"/>
          </p:cNvSpPr>
          <p:nvPr>
            <p:ph type="sldNum" sz="quarter" idx="12"/>
          </p:nvPr>
        </p:nvSpPr>
        <p:spPr/>
        <p:txBody>
          <a:bodyPr/>
          <a:lstStyle/>
          <a:p>
            <a:fld id="{6D22F896-40B5-4ADD-8801-0D06FADFA095}" type="slidenum">
              <a:rPr lang="en-US" smtClean="0"/>
              <a:pPr/>
              <a:t>40</a:t>
            </a:fld>
            <a:r>
              <a:rPr lang="en-US" smtClean="0"/>
              <a:t> de 53</a:t>
            </a:r>
            <a:endParaRPr lang="en-US" dirty="0"/>
          </a:p>
        </p:txBody>
      </p:sp>
    </p:spTree>
    <p:extLst>
      <p:ext uri="{BB962C8B-B14F-4D97-AF65-F5344CB8AC3E}">
        <p14:creationId xmlns:p14="http://schemas.microsoft.com/office/powerpoint/2010/main" val="706788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Equipo de sellado</a:t>
            </a:r>
            <a:endParaRPr lang="es-AR" dirty="0"/>
          </a:p>
        </p:txBody>
      </p:sp>
      <p:sp>
        <p:nvSpPr>
          <p:cNvPr id="4" name="Marcador de fecha 3"/>
          <p:cNvSpPr>
            <a:spLocks noGrp="1"/>
          </p:cNvSpPr>
          <p:nvPr>
            <p:ph type="dt" sz="half" idx="10"/>
          </p:nvPr>
        </p:nvSpPr>
        <p:spPr/>
        <p:txBody>
          <a:bodyPr/>
          <a:lstStyle/>
          <a:p>
            <a:fld id="{595B78D5-D6EC-4A8D-B7EF-59F359D0BAC6}"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41</a:t>
            </a:fld>
            <a:r>
              <a:rPr lang="en-US" smtClean="0"/>
              <a:t> de 53</a:t>
            </a:r>
            <a:endParaRPr lang="en-US" dirty="0"/>
          </a:p>
        </p:txBody>
      </p:sp>
    </p:spTree>
    <p:extLst>
      <p:ext uri="{BB962C8B-B14F-4D97-AF65-F5344CB8AC3E}">
        <p14:creationId xmlns:p14="http://schemas.microsoft.com/office/powerpoint/2010/main" val="4119181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a:t>Componentes: </a:t>
            </a:r>
            <a:r>
              <a:rPr lang="es-AR" dirty="0" smtClean="0"/>
              <a:t>Equipo de sellado del eje</a:t>
            </a:r>
            <a:endParaRPr lang="es-AR" dirty="0"/>
          </a:p>
        </p:txBody>
      </p:sp>
      <p:sp>
        <p:nvSpPr>
          <p:cNvPr id="4" name="Marcador de fecha 3"/>
          <p:cNvSpPr>
            <a:spLocks noGrp="1"/>
          </p:cNvSpPr>
          <p:nvPr>
            <p:ph type="dt" sz="half" idx="10"/>
          </p:nvPr>
        </p:nvSpPr>
        <p:spPr/>
        <p:txBody>
          <a:bodyPr/>
          <a:lstStyle/>
          <a:p>
            <a:fld id="{8001A4D1-3058-437F-B754-49A1CCA99AD7}" type="datetime10">
              <a:rPr lang="es-AR" smtClean="0"/>
              <a:t>08:43</a:t>
            </a:fld>
            <a:endParaRPr lang="en-US" dirty="0"/>
          </a:p>
        </p:txBody>
      </p:sp>
      <p:pic>
        <p:nvPicPr>
          <p:cNvPr id="7" name="Marcador de contenid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9959" y="1418667"/>
            <a:ext cx="6372082" cy="5302808"/>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42</a:t>
            </a:fld>
            <a:r>
              <a:rPr lang="en-US" smtClean="0"/>
              <a:t> de 53</a:t>
            </a:r>
            <a:endParaRPr lang="en-US" dirty="0"/>
          </a:p>
        </p:txBody>
      </p:sp>
    </p:spTree>
    <p:extLst>
      <p:ext uri="{BB962C8B-B14F-4D97-AF65-F5344CB8AC3E}">
        <p14:creationId xmlns:p14="http://schemas.microsoft.com/office/powerpoint/2010/main" val="1926643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Cojinetes</a:t>
            </a:r>
            <a:endParaRPr lang="es-AR" dirty="0"/>
          </a:p>
        </p:txBody>
      </p:sp>
      <p:sp>
        <p:nvSpPr>
          <p:cNvPr id="4" name="Marcador de fecha 3"/>
          <p:cNvSpPr>
            <a:spLocks noGrp="1"/>
          </p:cNvSpPr>
          <p:nvPr>
            <p:ph type="dt" sz="half" idx="10"/>
          </p:nvPr>
        </p:nvSpPr>
        <p:spPr/>
        <p:txBody>
          <a:bodyPr/>
          <a:lstStyle/>
          <a:p>
            <a:fld id="{E1EFF1FF-8BCB-406E-AD0B-49507D723EB6}" type="datetime10">
              <a:rPr lang="es-AR" smtClean="0"/>
              <a:t>08:43</a:t>
            </a:fld>
            <a:endParaRPr lang="en-US" dirty="0"/>
          </a:p>
        </p:txBody>
      </p:sp>
      <p:pic>
        <p:nvPicPr>
          <p:cNvPr id="8" name="Marcador de contenido 7" descr="C:\Users\German\Desktop\NuevoDocumento 2017-10-04 (1)\NuevoDocumento 2017-10-04 (1)_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7" b="3228"/>
          <a:stretch/>
        </p:blipFill>
        <p:spPr bwMode="auto">
          <a:xfrm>
            <a:off x="5480726" y="-111125"/>
            <a:ext cx="6259747" cy="6969125"/>
          </a:xfrm>
          <a:prstGeom prst="rect">
            <a:avLst/>
          </a:prstGeom>
          <a:noFill/>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43</a:t>
            </a:fld>
            <a:r>
              <a:rPr lang="en-US" smtClean="0"/>
              <a:t> de 53</a:t>
            </a:r>
            <a:endParaRPr lang="en-US" dirty="0"/>
          </a:p>
        </p:txBody>
      </p:sp>
    </p:spTree>
    <p:extLst>
      <p:ext uri="{BB962C8B-B14F-4D97-AF65-F5344CB8AC3E}">
        <p14:creationId xmlns:p14="http://schemas.microsoft.com/office/powerpoint/2010/main" val="1074387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Componentes:</a:t>
            </a:r>
            <a:br>
              <a:rPr lang="es-AR" dirty="0" smtClean="0"/>
            </a:br>
            <a:r>
              <a:rPr lang="es-AR" dirty="0" smtClean="0"/>
              <a:t>Cojinete guía</a:t>
            </a:r>
            <a:endParaRPr lang="es-AR" dirty="0"/>
          </a:p>
        </p:txBody>
      </p:sp>
      <p:sp>
        <p:nvSpPr>
          <p:cNvPr id="4" name="Marcador de fecha 3"/>
          <p:cNvSpPr>
            <a:spLocks noGrp="1"/>
          </p:cNvSpPr>
          <p:nvPr>
            <p:ph type="dt" sz="half" idx="10"/>
          </p:nvPr>
        </p:nvSpPr>
        <p:spPr/>
        <p:txBody>
          <a:bodyPr/>
          <a:lstStyle/>
          <a:p>
            <a:fld id="{3F91D369-CB2C-40E2-805A-57956A4F3832}" type="datetime10">
              <a:rPr lang="es-AR" smtClean="0"/>
              <a:t>08:43</a:t>
            </a:fld>
            <a:endParaRPr lang="en-US" dirty="0"/>
          </a:p>
        </p:txBody>
      </p:sp>
      <p:pic>
        <p:nvPicPr>
          <p:cNvPr id="8" name="Marcador de contenido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4148" y="365125"/>
            <a:ext cx="7219894" cy="5991225"/>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44</a:t>
            </a:fld>
            <a:r>
              <a:rPr lang="en-US" smtClean="0"/>
              <a:t> de 53</a:t>
            </a:r>
            <a:endParaRPr lang="en-US" dirty="0"/>
          </a:p>
        </p:txBody>
      </p:sp>
    </p:spTree>
    <p:extLst>
      <p:ext uri="{BB962C8B-B14F-4D97-AF65-F5344CB8AC3E}">
        <p14:creationId xmlns:p14="http://schemas.microsoft.com/office/powerpoint/2010/main" val="2541740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6587"/>
            <a:ext cx="10515600" cy="1325563"/>
          </a:xfrm>
        </p:spPr>
        <p:txBody>
          <a:bodyPr>
            <a:normAutofit fontScale="90000"/>
          </a:bodyPr>
          <a:lstStyle/>
          <a:p>
            <a:r>
              <a:rPr lang="es-AR" dirty="0" smtClean="0"/>
              <a:t>Componentes:</a:t>
            </a:r>
            <a:br>
              <a:rPr lang="es-AR" dirty="0" smtClean="0"/>
            </a:br>
            <a:r>
              <a:rPr lang="es-AR" dirty="0" smtClean="0"/>
              <a:t>Cojinete de</a:t>
            </a:r>
            <a:br>
              <a:rPr lang="es-AR" dirty="0" smtClean="0"/>
            </a:br>
            <a:r>
              <a:rPr lang="es-AR" dirty="0" smtClean="0"/>
              <a:t>empuje</a:t>
            </a:r>
            <a:endParaRPr lang="es-AR" dirty="0"/>
          </a:p>
        </p:txBody>
      </p:sp>
      <p:sp>
        <p:nvSpPr>
          <p:cNvPr id="4" name="Marcador de fecha 3"/>
          <p:cNvSpPr>
            <a:spLocks noGrp="1"/>
          </p:cNvSpPr>
          <p:nvPr>
            <p:ph type="dt" sz="half" idx="10"/>
          </p:nvPr>
        </p:nvSpPr>
        <p:spPr/>
        <p:txBody>
          <a:bodyPr/>
          <a:lstStyle/>
          <a:p>
            <a:fld id="{7E48AD39-0C01-4D4C-B4F6-1A33034ACFCF}" type="datetime10">
              <a:rPr lang="es-AR" smtClean="0"/>
              <a:t>08:43</a:t>
            </a:fld>
            <a:endParaRPr lang="en-US" dirty="0"/>
          </a:p>
        </p:txBody>
      </p:sp>
      <p:pic>
        <p:nvPicPr>
          <p:cNvPr id="9" name="Marcador de contenid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5125" y="1002375"/>
            <a:ext cx="6985837" cy="5353975"/>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45</a:t>
            </a:fld>
            <a:r>
              <a:rPr lang="en-US" smtClean="0"/>
              <a:t> de 53</a:t>
            </a:r>
            <a:endParaRPr lang="en-US" dirty="0"/>
          </a:p>
        </p:txBody>
      </p:sp>
    </p:spTree>
    <p:extLst>
      <p:ext uri="{BB962C8B-B14F-4D97-AF65-F5344CB8AC3E}">
        <p14:creationId xmlns:p14="http://schemas.microsoft.com/office/powerpoint/2010/main" val="642965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6587"/>
            <a:ext cx="10515600" cy="1325563"/>
          </a:xfrm>
        </p:spPr>
        <p:txBody>
          <a:bodyPr>
            <a:normAutofit fontScale="90000"/>
          </a:bodyPr>
          <a:lstStyle/>
          <a:p>
            <a:r>
              <a:rPr lang="es-AR" dirty="0" smtClean="0"/>
              <a:t>Componentes:</a:t>
            </a:r>
            <a:br>
              <a:rPr lang="es-AR" dirty="0" smtClean="0"/>
            </a:br>
            <a:r>
              <a:rPr lang="es-AR" dirty="0" smtClean="0"/>
              <a:t>Cojinete de</a:t>
            </a:r>
            <a:br>
              <a:rPr lang="es-AR" dirty="0" smtClean="0"/>
            </a:br>
            <a:r>
              <a:rPr lang="es-AR" dirty="0" smtClean="0"/>
              <a:t>empuje</a:t>
            </a:r>
            <a:endParaRPr lang="es-AR" dirty="0"/>
          </a:p>
        </p:txBody>
      </p:sp>
      <p:sp>
        <p:nvSpPr>
          <p:cNvPr id="4" name="Marcador de fecha 3"/>
          <p:cNvSpPr>
            <a:spLocks noGrp="1"/>
          </p:cNvSpPr>
          <p:nvPr>
            <p:ph type="dt" sz="half" idx="10"/>
          </p:nvPr>
        </p:nvSpPr>
        <p:spPr/>
        <p:txBody>
          <a:bodyPr/>
          <a:lstStyle/>
          <a:p>
            <a:fld id="{7FC88963-BF5C-46D8-92B8-A3582E2CCD51}" type="datetime10">
              <a:rPr lang="es-AR" smtClean="0"/>
              <a:t>08:43</a:t>
            </a:fld>
            <a:endParaRPr lang="en-US" dirty="0"/>
          </a:p>
        </p:txBody>
      </p:sp>
      <p:pic>
        <p:nvPicPr>
          <p:cNvPr id="7" name="Marcador de contenido 6"/>
          <p:cNvPicPr>
            <a:picLocks noGrp="1"/>
          </p:cNvPicPr>
          <p:nvPr>
            <p:ph idx="1"/>
          </p:nvPr>
        </p:nvPicPr>
        <p:blipFill rotWithShape="1">
          <a:blip r:embed="rId2" cstate="print">
            <a:extLst>
              <a:ext uri="{28A0092B-C50C-407E-A947-70E740481C1C}">
                <a14:useLocalDpi xmlns:a14="http://schemas.microsoft.com/office/drawing/2010/main" val="0"/>
              </a:ext>
            </a:extLst>
          </a:blip>
          <a:srcRect l="52876" t="1879" r="2404" b="21892"/>
          <a:stretch/>
        </p:blipFill>
        <p:spPr bwMode="auto">
          <a:xfrm>
            <a:off x="4252891" y="1825625"/>
            <a:ext cx="3968792" cy="4351338"/>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2141" t="4799" r="50337" b="4229"/>
          <a:stretch/>
        </p:blipFill>
        <p:spPr bwMode="auto">
          <a:xfrm>
            <a:off x="8221683" y="1825625"/>
            <a:ext cx="3534603" cy="4351338"/>
          </a:xfrm>
          <a:prstGeom prst="rect">
            <a:avLst/>
          </a:prstGeom>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46</a:t>
            </a:fld>
            <a:r>
              <a:rPr lang="en-US" smtClean="0"/>
              <a:t> de 53</a:t>
            </a:r>
            <a:endParaRPr lang="en-US" dirty="0"/>
          </a:p>
        </p:txBody>
      </p:sp>
    </p:spTree>
    <p:extLst>
      <p:ext uri="{BB962C8B-B14F-4D97-AF65-F5344CB8AC3E}">
        <p14:creationId xmlns:p14="http://schemas.microsoft.com/office/powerpoint/2010/main" val="1003833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6587"/>
            <a:ext cx="10515600" cy="1325563"/>
          </a:xfrm>
        </p:spPr>
        <p:txBody>
          <a:bodyPr>
            <a:normAutofit fontScale="90000"/>
          </a:bodyPr>
          <a:lstStyle/>
          <a:p>
            <a:r>
              <a:rPr lang="es-AR" dirty="0" smtClean="0"/>
              <a:t>Componentes:</a:t>
            </a:r>
            <a:br>
              <a:rPr lang="es-AR" dirty="0" smtClean="0"/>
            </a:br>
            <a:r>
              <a:rPr lang="es-AR" dirty="0" smtClean="0"/>
              <a:t>Cojinete de</a:t>
            </a:r>
            <a:br>
              <a:rPr lang="es-AR" dirty="0" smtClean="0"/>
            </a:br>
            <a:r>
              <a:rPr lang="es-AR" dirty="0" smtClean="0"/>
              <a:t>empuje</a:t>
            </a:r>
            <a:endParaRPr lang="es-AR" dirty="0"/>
          </a:p>
        </p:txBody>
      </p:sp>
      <p:sp>
        <p:nvSpPr>
          <p:cNvPr id="4" name="Marcador de fecha 3"/>
          <p:cNvSpPr>
            <a:spLocks noGrp="1"/>
          </p:cNvSpPr>
          <p:nvPr>
            <p:ph type="dt" sz="half" idx="10"/>
          </p:nvPr>
        </p:nvSpPr>
        <p:spPr/>
        <p:txBody>
          <a:bodyPr/>
          <a:lstStyle/>
          <a:p>
            <a:fld id="{A4F035F0-8763-4A33-8D04-5FA9DB5B355D}" type="datetime10">
              <a:rPr lang="es-AR" smtClean="0"/>
              <a:t>08:43</a:t>
            </a:fld>
            <a:endParaRPr lang="en-US" dirty="0"/>
          </a:p>
        </p:txBody>
      </p:sp>
      <p:pic>
        <p:nvPicPr>
          <p:cNvPr id="9" name="Marcador de contenido 8"/>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5454298" y="-271815"/>
            <a:ext cx="5964147" cy="7292183"/>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47</a:t>
            </a:fld>
            <a:r>
              <a:rPr lang="en-US" smtClean="0"/>
              <a:t> de 53</a:t>
            </a:r>
            <a:endParaRPr lang="en-US" dirty="0"/>
          </a:p>
        </p:txBody>
      </p:sp>
    </p:spTree>
    <p:extLst>
      <p:ext uri="{BB962C8B-B14F-4D97-AF65-F5344CB8AC3E}">
        <p14:creationId xmlns:p14="http://schemas.microsoft.com/office/powerpoint/2010/main" val="20789864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36587"/>
            <a:ext cx="10515600" cy="1325563"/>
          </a:xfrm>
        </p:spPr>
        <p:txBody>
          <a:bodyPr>
            <a:normAutofit fontScale="90000"/>
          </a:bodyPr>
          <a:lstStyle/>
          <a:p>
            <a:r>
              <a:rPr lang="es-AR" dirty="0" smtClean="0"/>
              <a:t>Componentes:</a:t>
            </a:r>
            <a:br>
              <a:rPr lang="es-AR" dirty="0" smtClean="0"/>
            </a:br>
            <a:r>
              <a:rPr lang="es-AR" dirty="0" smtClean="0"/>
              <a:t>Cojinete de</a:t>
            </a:r>
            <a:br>
              <a:rPr lang="es-AR" dirty="0" smtClean="0"/>
            </a:br>
            <a:r>
              <a:rPr lang="es-AR" dirty="0" smtClean="0"/>
              <a:t>empuje</a:t>
            </a:r>
            <a:endParaRPr lang="es-AR" dirty="0"/>
          </a:p>
        </p:txBody>
      </p:sp>
      <p:sp>
        <p:nvSpPr>
          <p:cNvPr id="4" name="Marcador de fecha 3"/>
          <p:cNvSpPr>
            <a:spLocks noGrp="1"/>
          </p:cNvSpPr>
          <p:nvPr>
            <p:ph type="dt" sz="half" idx="10"/>
          </p:nvPr>
        </p:nvSpPr>
        <p:spPr/>
        <p:txBody>
          <a:bodyPr/>
          <a:lstStyle/>
          <a:p>
            <a:fld id="{6D843D71-3490-45A3-9B96-86566FBDF347}" type="datetime10">
              <a:rPr lang="es-AR" smtClean="0"/>
              <a:t>08:43</a:t>
            </a:fld>
            <a:endParaRPr lang="en-US" dirty="0"/>
          </a:p>
        </p:txBody>
      </p:sp>
      <p:pic>
        <p:nvPicPr>
          <p:cNvPr id="7" name="Marcador de contenido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31" t="2362"/>
          <a:stretch/>
        </p:blipFill>
        <p:spPr>
          <a:xfrm>
            <a:off x="4929188" y="200024"/>
            <a:ext cx="7158038" cy="6156325"/>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48</a:t>
            </a:fld>
            <a:r>
              <a:rPr lang="en-US" smtClean="0"/>
              <a:t> de 53</a:t>
            </a:r>
            <a:endParaRPr lang="en-US" dirty="0"/>
          </a:p>
        </p:txBody>
      </p:sp>
    </p:spTree>
    <p:extLst>
      <p:ext uri="{BB962C8B-B14F-4D97-AF65-F5344CB8AC3E}">
        <p14:creationId xmlns:p14="http://schemas.microsoft.com/office/powerpoint/2010/main" val="38901133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Variación de velocidad y presión a través de la turbina</a:t>
            </a:r>
            <a:endParaRPr lang="es-AR" dirty="0"/>
          </a:p>
        </p:txBody>
      </p:sp>
      <p:sp>
        <p:nvSpPr>
          <p:cNvPr id="4" name="Marcador de fecha 3"/>
          <p:cNvSpPr>
            <a:spLocks noGrp="1"/>
          </p:cNvSpPr>
          <p:nvPr>
            <p:ph type="dt" sz="half" idx="10"/>
          </p:nvPr>
        </p:nvSpPr>
        <p:spPr/>
        <p:txBody>
          <a:bodyPr/>
          <a:lstStyle/>
          <a:p>
            <a:fld id="{D5A14A3D-7844-4C2B-8D11-559C944D82C2}" type="datetime10">
              <a:rPr lang="es-AR" smtClean="0"/>
              <a:t>08:43</a:t>
            </a:fld>
            <a:endParaRPr lang="en-US" dirty="0"/>
          </a:p>
        </p:txBody>
      </p:sp>
      <p:pic>
        <p:nvPicPr>
          <p:cNvPr id="6" name="Marcador de contenido 5"/>
          <p:cNvPicPr>
            <a:picLocks noGrp="1"/>
          </p:cNvPicPr>
          <p:nvPr>
            <p:ph idx="1"/>
          </p:nvPr>
        </p:nvPicPr>
        <p:blipFill>
          <a:blip r:embed="rId2"/>
          <a:stretch>
            <a:fillRect/>
          </a:stretch>
        </p:blipFill>
        <p:spPr>
          <a:xfrm>
            <a:off x="4299522" y="1825625"/>
            <a:ext cx="3875530" cy="4351338"/>
          </a:xfrm>
          <a:prstGeom prst="rect">
            <a:avLst/>
          </a:prstGeom>
        </p:spPr>
      </p:pic>
      <p:sp>
        <p:nvSpPr>
          <p:cNvPr id="3" name="Marcador de número de diapositiva 2"/>
          <p:cNvSpPr>
            <a:spLocks noGrp="1"/>
          </p:cNvSpPr>
          <p:nvPr>
            <p:ph type="sldNum" sz="quarter" idx="12"/>
          </p:nvPr>
        </p:nvSpPr>
        <p:spPr/>
        <p:txBody>
          <a:bodyPr/>
          <a:lstStyle/>
          <a:p>
            <a:fld id="{6D22F896-40B5-4ADD-8801-0D06FADFA095}" type="slidenum">
              <a:rPr lang="en-US" smtClean="0"/>
              <a:pPr/>
              <a:t>49</a:t>
            </a:fld>
            <a:r>
              <a:rPr lang="en-US" smtClean="0"/>
              <a:t> de 53</a:t>
            </a:r>
            <a:endParaRPr lang="en-US" dirty="0"/>
          </a:p>
        </p:txBody>
      </p:sp>
    </p:spTree>
    <p:extLst>
      <p:ext uri="{BB962C8B-B14F-4D97-AF65-F5344CB8AC3E}">
        <p14:creationId xmlns:p14="http://schemas.microsoft.com/office/powerpoint/2010/main" val="206354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Principio de funcionamiento</a:t>
            </a:r>
            <a:endParaRPr lang="es-AR" dirty="0"/>
          </a:p>
        </p:txBody>
      </p:sp>
      <p:sp>
        <p:nvSpPr>
          <p:cNvPr id="3" name="Marcador de contenido 2"/>
          <p:cNvSpPr>
            <a:spLocks noGrp="1"/>
          </p:cNvSpPr>
          <p:nvPr>
            <p:ph idx="1"/>
          </p:nvPr>
        </p:nvSpPr>
        <p:spPr/>
        <p:txBody>
          <a:bodyPr>
            <a:normAutofit/>
          </a:bodyPr>
          <a:lstStyle/>
          <a:p>
            <a:pPr algn="just"/>
            <a:r>
              <a:rPr lang="es-AR" sz="2200" dirty="0"/>
              <a:t>La energía potencial gravitatoria del agua embalsada se convierte en energía cinética en su recorrido hacia el distribuidor, donde, a la salida de éste, se dispone de energía en forma cinética y de </a:t>
            </a:r>
            <a:r>
              <a:rPr lang="es-AR" sz="2200" dirty="0" smtClean="0"/>
              <a:t>presión.</a:t>
            </a:r>
          </a:p>
          <a:p>
            <a:pPr algn="just"/>
            <a:endParaRPr lang="es-AR" dirty="0"/>
          </a:p>
        </p:txBody>
      </p:sp>
      <p:sp>
        <p:nvSpPr>
          <p:cNvPr id="4" name="Marcador de fecha 3"/>
          <p:cNvSpPr>
            <a:spLocks noGrp="1"/>
          </p:cNvSpPr>
          <p:nvPr>
            <p:ph type="dt" sz="half" idx="10"/>
          </p:nvPr>
        </p:nvSpPr>
        <p:spPr/>
        <p:txBody>
          <a:bodyPr/>
          <a:lstStyle/>
          <a:p>
            <a:fld id="{FF3F4888-E6A8-4A0D-BAA9-46FD55136184}" type="datetime10">
              <a:rPr lang="es-AR" smtClean="0"/>
              <a:t>08:43</a:t>
            </a:fld>
            <a:endParaRPr lang="en-U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599" y="3049601"/>
            <a:ext cx="5562601" cy="3217055"/>
          </a:xfrm>
          <a:prstGeom prst="rect">
            <a:avLst/>
          </a:prstGeom>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5</a:t>
            </a:fld>
            <a:r>
              <a:rPr lang="en-US" smtClean="0"/>
              <a:t> de 53</a:t>
            </a:r>
            <a:endParaRPr lang="en-US" dirty="0"/>
          </a:p>
        </p:txBody>
      </p:sp>
    </p:spTree>
    <p:extLst>
      <p:ext uri="{BB962C8B-B14F-4D97-AF65-F5344CB8AC3E}">
        <p14:creationId xmlns:p14="http://schemas.microsoft.com/office/powerpoint/2010/main" val="1658325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Velocidad síncrona y de embalamiento</a:t>
            </a:r>
            <a:endParaRPr lang="es-AR" dirty="0"/>
          </a:p>
        </p:txBody>
      </p:sp>
      <p:sp>
        <p:nvSpPr>
          <p:cNvPr id="4" name="Marcador de fecha 3"/>
          <p:cNvSpPr>
            <a:spLocks noGrp="1"/>
          </p:cNvSpPr>
          <p:nvPr>
            <p:ph type="dt" sz="half" idx="10"/>
          </p:nvPr>
        </p:nvSpPr>
        <p:spPr/>
        <p:txBody>
          <a:bodyPr/>
          <a:lstStyle/>
          <a:p>
            <a:fld id="{A5C71F30-B6A2-4BBB-9FA4-EA1AF9CEF6F3}" type="datetime10">
              <a:rPr lang="es-AR" smtClean="0"/>
              <a:t>08:43</a:t>
            </a:fld>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lnSpcReduction="10000"/>
              </a:bodyPr>
              <a:lstStyle/>
              <a:p>
                <a:pPr algn="just"/>
                <a:r>
                  <a:rPr lang="es-AR" dirty="0"/>
                  <a:t>Los alternadores acoplados a las turbinas hidráulicas no pueden girar con una velocidad arbitraria, sino que, al estar conectados a la red eléctrica, deben girar con una velocidad que origine una corriente alterna con la frecuencia propia de la red; llamando a esta frecuencia </a:t>
                </a:r>
                <a:r>
                  <a:rPr lang="es-AR" i="1" dirty="0"/>
                  <a:t>f</a:t>
                </a:r>
                <a:r>
                  <a:rPr lang="es-AR" dirty="0"/>
                  <a:t> y al número de pares de polos del alternador </a:t>
                </a:r>
                <a:r>
                  <a:rPr lang="es-AR" i="1" dirty="0"/>
                  <a:t>2p, </a:t>
                </a:r>
                <a:r>
                  <a:rPr lang="es-AR" dirty="0"/>
                  <a:t>se debe verificar </a:t>
                </a:r>
                <a:r>
                  <a:rPr lang="es-AR" dirty="0" smtClean="0"/>
                  <a:t>que:</a:t>
                </a:r>
                <a:endParaRPr lang="es-AR" i="1" dirty="0" smtClean="0">
                  <a:latin typeface="Cambria Math" panose="02040503050406030204" pitchFamily="18" charset="0"/>
                </a:endParaRPr>
              </a:p>
              <a:p>
                <a:pPr marL="0" indent="0">
                  <a:buNone/>
                </a:pPr>
                <a:r>
                  <a:rPr lang="es-ES_tradnl" dirty="0" smtClean="0"/>
                  <a:t>			</a:t>
                </a:r>
                <a14:m>
                  <m:oMath xmlns:m="http://schemas.openxmlformats.org/officeDocument/2006/math">
                    <m:r>
                      <a:rPr lang="es-ES_tradnl" i="1">
                        <a:latin typeface="Cambria Math" panose="02040503050406030204" pitchFamily="18" charset="0"/>
                      </a:rPr>
                      <m:t>𝑛</m:t>
                    </m:r>
                    <m:r>
                      <a:rPr lang="es-ES_tradnl" i="1">
                        <a:latin typeface="Cambria Math" panose="02040503050406030204" pitchFamily="18" charset="0"/>
                      </a:rPr>
                      <m:t>=</m:t>
                    </m:r>
                    <m:f>
                      <m:fPr>
                        <m:ctrlPr>
                          <a:rPr lang="es-AR" i="1">
                            <a:latin typeface="Cambria Math" panose="02040503050406030204" pitchFamily="18" charset="0"/>
                          </a:rPr>
                        </m:ctrlPr>
                      </m:fPr>
                      <m:num>
                        <m:r>
                          <a:rPr lang="es-ES_tradnl" i="1">
                            <a:latin typeface="Cambria Math" panose="02040503050406030204" pitchFamily="18" charset="0"/>
                          </a:rPr>
                          <m:t>60∙</m:t>
                        </m:r>
                        <m:r>
                          <a:rPr lang="es-ES_tradnl" i="1">
                            <a:latin typeface="Cambria Math" panose="02040503050406030204" pitchFamily="18" charset="0"/>
                          </a:rPr>
                          <m:t>𝑓</m:t>
                        </m:r>
                      </m:num>
                      <m:den>
                        <m:r>
                          <a:rPr lang="es-ES_tradnl" i="1">
                            <a:latin typeface="Cambria Math" panose="02040503050406030204" pitchFamily="18" charset="0"/>
                          </a:rPr>
                          <m:t>2</m:t>
                        </m:r>
                        <m:r>
                          <a:rPr lang="es-ES_tradnl" i="1">
                            <a:latin typeface="Cambria Math" panose="02040503050406030204" pitchFamily="18" charset="0"/>
                          </a:rPr>
                          <m:t>𝑝</m:t>
                        </m:r>
                      </m:den>
                    </m:f>
                  </m:oMath>
                </a14:m>
                <a:r>
                  <a:rPr lang="es-AR" dirty="0" smtClean="0"/>
                  <a:t> 		</a:t>
                </a:r>
                <a14:m>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𝑛</m:t>
                        </m:r>
                      </m:e>
                      <m:sub>
                        <m:r>
                          <a:rPr lang="es-AR" i="1">
                            <a:latin typeface="Cambria Math" panose="02040503050406030204" pitchFamily="18" charset="0"/>
                          </a:rPr>
                          <m:t>𝑠</m:t>
                        </m:r>
                      </m:sub>
                    </m:sSub>
                    <m:r>
                      <a:rPr lang="es-AR" i="1">
                        <a:latin typeface="Cambria Math" panose="02040503050406030204" pitchFamily="18" charset="0"/>
                      </a:rPr>
                      <m:t>=</m:t>
                    </m:r>
                    <m:f>
                      <m:fPr>
                        <m:ctrlPr>
                          <a:rPr lang="es-AR" i="1">
                            <a:latin typeface="Cambria Math" panose="02040503050406030204" pitchFamily="18" charset="0"/>
                          </a:rPr>
                        </m:ctrlPr>
                      </m:fPr>
                      <m:num>
                        <m:r>
                          <a:rPr lang="es-AR" i="1">
                            <a:latin typeface="Cambria Math" panose="02040503050406030204" pitchFamily="18" charset="0"/>
                          </a:rPr>
                          <m:t>𝑛</m:t>
                        </m:r>
                        <m:r>
                          <a:rPr lang="es-AR" i="1">
                            <a:latin typeface="Cambria Math" panose="02040503050406030204" pitchFamily="18" charset="0"/>
                          </a:rPr>
                          <m:t>∙</m:t>
                        </m:r>
                        <m:rad>
                          <m:radPr>
                            <m:degHide m:val="on"/>
                            <m:ctrlPr>
                              <a:rPr lang="es-AR" i="1">
                                <a:latin typeface="Cambria Math" panose="02040503050406030204" pitchFamily="18" charset="0"/>
                              </a:rPr>
                            </m:ctrlPr>
                          </m:radPr>
                          <m:deg/>
                          <m:e>
                            <m:r>
                              <a:rPr lang="es-AR" i="1">
                                <a:latin typeface="Cambria Math" panose="02040503050406030204" pitchFamily="18" charset="0"/>
                              </a:rPr>
                              <m:t>𝑝</m:t>
                            </m:r>
                          </m:e>
                        </m:rad>
                      </m:num>
                      <m:den>
                        <m:sSup>
                          <m:sSupPr>
                            <m:ctrlPr>
                              <a:rPr lang="es-AR" i="1">
                                <a:latin typeface="Cambria Math" panose="02040503050406030204" pitchFamily="18" charset="0"/>
                              </a:rPr>
                            </m:ctrlPr>
                          </m:sSupPr>
                          <m:e>
                            <m:r>
                              <a:rPr lang="es-AR" i="1">
                                <a:latin typeface="Cambria Math" panose="02040503050406030204" pitchFamily="18" charset="0"/>
                              </a:rPr>
                              <m:t>𝐻</m:t>
                            </m:r>
                          </m:e>
                          <m:sup>
                            <m:r>
                              <a:rPr lang="es-AR" i="1">
                                <a:latin typeface="Cambria Math" panose="02040503050406030204" pitchFamily="18" charset="0"/>
                              </a:rPr>
                              <m:t>5/4</m:t>
                            </m:r>
                          </m:sup>
                        </m:sSup>
                      </m:den>
                    </m:f>
                  </m:oMath>
                </a14:m>
                <a:endParaRPr lang="es-AR" dirty="0" smtClean="0"/>
              </a:p>
              <a:p>
                <a:pPr algn="just"/>
                <a:r>
                  <a:rPr lang="es-AR" dirty="0"/>
                  <a:t>Las velocidades de giro correspondientes a esta condición se denominan velocidades de sincronismo o síncronas y, dependiendo del número de pares de polos utilizado.</a:t>
                </a:r>
                <a:endParaRPr lang="es-AR" dirty="0" smtClean="0"/>
              </a:p>
              <a:p>
                <a:pPr marL="0" indent="0">
                  <a:buNone/>
                </a:pPr>
                <a:endParaRPr lang="es-AR" dirty="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es-AR">
                    <a:noFill/>
                  </a:rPr>
                  <a:t> </a:t>
                </a:r>
              </a:p>
            </p:txBody>
          </p:sp>
        </mc:Fallback>
      </mc:AlternateContent>
      <p:sp>
        <p:nvSpPr>
          <p:cNvPr id="5" name="Marcador de número de diapositiva 4"/>
          <p:cNvSpPr>
            <a:spLocks noGrp="1"/>
          </p:cNvSpPr>
          <p:nvPr>
            <p:ph type="sldNum" sz="quarter" idx="12"/>
          </p:nvPr>
        </p:nvSpPr>
        <p:spPr/>
        <p:txBody>
          <a:bodyPr/>
          <a:lstStyle/>
          <a:p>
            <a:fld id="{6D22F896-40B5-4ADD-8801-0D06FADFA095}" type="slidenum">
              <a:rPr lang="en-US" smtClean="0"/>
              <a:pPr/>
              <a:t>50</a:t>
            </a:fld>
            <a:r>
              <a:rPr lang="en-US" smtClean="0"/>
              <a:t> de 53</a:t>
            </a:r>
            <a:endParaRPr lang="en-US" dirty="0"/>
          </a:p>
        </p:txBody>
      </p:sp>
    </p:spTree>
    <p:extLst>
      <p:ext uri="{BB962C8B-B14F-4D97-AF65-F5344CB8AC3E}">
        <p14:creationId xmlns:p14="http://schemas.microsoft.com/office/powerpoint/2010/main" val="3863226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Velocidad síncrona y de embalamiento</a:t>
            </a:r>
            <a:endParaRPr lang="es-AR" dirty="0"/>
          </a:p>
        </p:txBody>
      </p:sp>
      <p:sp>
        <p:nvSpPr>
          <p:cNvPr id="4" name="Marcador de fecha 3"/>
          <p:cNvSpPr>
            <a:spLocks noGrp="1"/>
          </p:cNvSpPr>
          <p:nvPr>
            <p:ph type="dt" sz="half" idx="10"/>
          </p:nvPr>
        </p:nvSpPr>
        <p:spPr/>
        <p:txBody>
          <a:bodyPr/>
          <a:lstStyle/>
          <a:p>
            <a:fld id="{7768A009-3175-495F-946E-70CDCF7D8AD9}" type="datetime10">
              <a:rPr lang="es-AR" smtClean="0"/>
              <a:t>08:43</a:t>
            </a:fld>
            <a:endParaRPr lang="en-US" dirty="0"/>
          </a:p>
        </p:txBody>
      </p:sp>
      <p:sp>
        <p:nvSpPr>
          <p:cNvPr id="3" name="Marcador de contenido 2"/>
          <p:cNvSpPr>
            <a:spLocks noGrp="1"/>
          </p:cNvSpPr>
          <p:nvPr>
            <p:ph idx="1"/>
          </p:nvPr>
        </p:nvSpPr>
        <p:spPr/>
        <p:txBody>
          <a:bodyPr>
            <a:normAutofit/>
          </a:bodyPr>
          <a:lstStyle/>
          <a:p>
            <a:pPr algn="just"/>
            <a:r>
              <a:rPr lang="es-ES_tradnl" dirty="0"/>
              <a:t>Cuando se retira bruscamente la carga eléctrica del alternador el distribuidor de la turbina comienza a cerrarse para reducir el caudal de agua admitido pero, mientras se completa el proceso de cierre, el grupo se acelera como consecuencia del exceso de energía hidráulica utilizada; la velocidad máxima se alcanza coincidiendo con el cierre total y su magnitud depende, de la ley de cierre del distribuidor, del rendimiento de la turbina fuera del campo de utilización normal, de la inercia del grupo y de la masa de agua en movimiento y suele oscilar entre el 130 % y 160 % de la velocidad síncrona para las turbinas de tamaño medio y grande y entre el 140 % y 180 % para los grupos pequeños.</a:t>
            </a:r>
            <a:endParaRPr lang="es-AR" dirty="0"/>
          </a:p>
          <a:p>
            <a:pPr marL="0" indent="0">
              <a:buNone/>
            </a:pPr>
            <a:endParaRPr lang="es-AR"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51</a:t>
            </a:fld>
            <a:r>
              <a:rPr lang="en-US" smtClean="0"/>
              <a:t> de 53</a:t>
            </a:r>
            <a:endParaRPr lang="en-US" dirty="0"/>
          </a:p>
        </p:txBody>
      </p:sp>
    </p:spTree>
    <p:extLst>
      <p:ext uri="{BB962C8B-B14F-4D97-AF65-F5344CB8AC3E}">
        <p14:creationId xmlns:p14="http://schemas.microsoft.com/office/powerpoint/2010/main" val="14677683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Velocidad síncrona y de embalamiento</a:t>
            </a:r>
            <a:endParaRPr lang="es-AR" dirty="0"/>
          </a:p>
        </p:txBody>
      </p:sp>
      <p:sp>
        <p:nvSpPr>
          <p:cNvPr id="4" name="Marcador de fecha 3"/>
          <p:cNvSpPr>
            <a:spLocks noGrp="1"/>
          </p:cNvSpPr>
          <p:nvPr>
            <p:ph type="dt" sz="half" idx="10"/>
          </p:nvPr>
        </p:nvSpPr>
        <p:spPr/>
        <p:txBody>
          <a:bodyPr/>
          <a:lstStyle/>
          <a:p>
            <a:fld id="{A3DCBF94-19CA-4A22-BABC-032123A0C4D0}" type="datetime10">
              <a:rPr lang="es-AR" smtClean="0"/>
              <a:t>08:43</a:t>
            </a:fld>
            <a:endParaRPr lang="en-US" dirty="0"/>
          </a:p>
        </p:txBody>
      </p:sp>
      <p:sp>
        <p:nvSpPr>
          <p:cNvPr id="3" name="Marcador de contenido 2"/>
          <p:cNvSpPr>
            <a:spLocks noGrp="1"/>
          </p:cNvSpPr>
          <p:nvPr>
            <p:ph idx="1"/>
          </p:nvPr>
        </p:nvSpPr>
        <p:spPr/>
        <p:txBody>
          <a:bodyPr>
            <a:normAutofit lnSpcReduction="10000"/>
          </a:bodyPr>
          <a:lstStyle/>
          <a:p>
            <a:pPr algn="just"/>
            <a:r>
              <a:rPr lang="es-AR" dirty="0" smtClean="0"/>
              <a:t>Si </a:t>
            </a:r>
            <a:r>
              <a:rPr lang="es-AR" dirty="0"/>
              <a:t>por una operación defectuosa el distribuidor no cierra totalmente, se sigue turbinando un caudal de agua que depende del grado de apertura y de las características de la turbina, con lo que el grupo se acelera hasta alcanzar una velocidad límite con la que se anula el rendimiento de la turbina. La velocidad de giro correspondiente a esta situación y a una apertura total del distribuidor se denomina velocidad de embalamiento y constituye un estado límite para el diseño mecánico de la turbina, del alternador y de los equipos auxiliares como cojinetes, equipo de engrase, etc. La velocidad de embalamiento se estima mediante un coeficiente multiplicador de la velocidad nominal que, por lo general, oscila en tomo de 1.8 para las TF, </a:t>
            </a:r>
            <a:r>
              <a:rPr lang="es-AR" dirty="0" smtClean="0"/>
              <a:t>1.9.</a:t>
            </a:r>
            <a:endParaRPr lang="es-AR" dirty="0"/>
          </a:p>
          <a:p>
            <a:pPr marL="0" indent="0">
              <a:buNone/>
            </a:pPr>
            <a:endParaRPr lang="es-AR"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52</a:t>
            </a:fld>
            <a:r>
              <a:rPr lang="en-US" smtClean="0"/>
              <a:t> de 53</a:t>
            </a:r>
            <a:endParaRPr lang="en-US" dirty="0"/>
          </a:p>
        </p:txBody>
      </p:sp>
    </p:spTree>
    <p:extLst>
      <p:ext uri="{BB962C8B-B14F-4D97-AF65-F5344CB8AC3E}">
        <p14:creationId xmlns:p14="http://schemas.microsoft.com/office/powerpoint/2010/main" val="3995132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22825"/>
            <a:ext cx="10515600" cy="1325563"/>
          </a:xfrm>
          <a:solidFill>
            <a:schemeClr val="accent1">
              <a:lumMod val="75000"/>
            </a:schemeClr>
          </a:solidFill>
          <a:ln w="88900" cmpd="sng">
            <a:solidFill>
              <a:schemeClr val="bg1"/>
            </a:solidFill>
          </a:ln>
        </p:spPr>
        <p:txBody>
          <a:bodyPr/>
          <a:lstStyle/>
          <a:p>
            <a:pPr algn="ctr"/>
            <a:r>
              <a:rPr lang="es-AR" b="1" dirty="0" smtClean="0">
                <a:solidFill>
                  <a:schemeClr val="bg1"/>
                </a:solidFill>
              </a:rPr>
              <a:t>Muchas gracias por su atención</a:t>
            </a:r>
            <a:endParaRPr lang="es-AR" b="1" dirty="0">
              <a:solidFill>
                <a:schemeClr val="bg1"/>
              </a:solidFill>
            </a:endParaRPr>
          </a:p>
        </p:txBody>
      </p:sp>
      <p:sp>
        <p:nvSpPr>
          <p:cNvPr id="4" name="Marcador de fecha 3"/>
          <p:cNvSpPr>
            <a:spLocks noGrp="1"/>
          </p:cNvSpPr>
          <p:nvPr>
            <p:ph type="dt" sz="half" idx="10"/>
          </p:nvPr>
        </p:nvSpPr>
        <p:spPr/>
        <p:txBody>
          <a:bodyPr/>
          <a:lstStyle/>
          <a:p>
            <a:fld id="{F3D629A7-7CE7-48C2-967D-6D24A2D15EE1}" type="datetime10">
              <a:rPr lang="es-AR" smtClean="0"/>
              <a:t>08:43</a:t>
            </a:fld>
            <a:endParaRPr lang="en-US" dirty="0"/>
          </a:p>
        </p:txBody>
      </p:sp>
      <p:sp>
        <p:nvSpPr>
          <p:cNvPr id="3" name="Marcador de número de diapositiva 2"/>
          <p:cNvSpPr>
            <a:spLocks noGrp="1"/>
          </p:cNvSpPr>
          <p:nvPr>
            <p:ph type="sldNum" sz="quarter" idx="12"/>
          </p:nvPr>
        </p:nvSpPr>
        <p:spPr/>
        <p:txBody>
          <a:bodyPr/>
          <a:lstStyle/>
          <a:p>
            <a:fld id="{6D22F896-40B5-4ADD-8801-0D06FADFA095}" type="slidenum">
              <a:rPr lang="en-US" smtClean="0"/>
              <a:pPr/>
              <a:t>53</a:t>
            </a:fld>
            <a:r>
              <a:rPr lang="en-US" smtClean="0"/>
              <a:t> de 53</a:t>
            </a:r>
            <a:endParaRPr lang="en-US" dirty="0"/>
          </a:p>
        </p:txBody>
      </p:sp>
    </p:spTree>
    <p:extLst>
      <p:ext uri="{BB962C8B-B14F-4D97-AF65-F5344CB8AC3E}">
        <p14:creationId xmlns:p14="http://schemas.microsoft.com/office/powerpoint/2010/main" val="1487898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Principio de funcionamiento</a:t>
            </a:r>
            <a:endParaRPr lang="es-AR" dirty="0"/>
          </a:p>
        </p:txBody>
      </p:sp>
      <p:sp>
        <p:nvSpPr>
          <p:cNvPr id="3" name="Marcador de contenido 2"/>
          <p:cNvSpPr>
            <a:spLocks noGrp="1"/>
          </p:cNvSpPr>
          <p:nvPr>
            <p:ph idx="1"/>
          </p:nvPr>
        </p:nvSpPr>
        <p:spPr/>
        <p:txBody>
          <a:bodyPr>
            <a:normAutofit/>
          </a:bodyPr>
          <a:lstStyle/>
          <a:p>
            <a:pPr algn="just"/>
            <a:r>
              <a:rPr lang="es-AR" sz="2200" dirty="0"/>
              <a:t>Centrándose en la zona del distribuidor, </a:t>
            </a:r>
            <a:r>
              <a:rPr lang="es-AR" sz="2200" dirty="0" smtClean="0"/>
              <a:t>a </a:t>
            </a:r>
            <a:r>
              <a:rPr lang="es-AR" sz="2200" dirty="0"/>
              <a:t>su paso por las palas fijas de la cámara espiral y las palas directrices del distribuidor</a:t>
            </a:r>
            <a:r>
              <a:rPr lang="es-AR" sz="2200" dirty="0" smtClean="0"/>
              <a:t>, el agua </a:t>
            </a:r>
            <a:r>
              <a:rPr lang="es-AR" sz="2200" dirty="0"/>
              <a:t>disminuye su presión, adquiriendo velocidad y, en tales condiciones, provoca el giro del rodete, al discurrir a través de los álabes de éste, sobre los cuales actúa el resto de la </a:t>
            </a:r>
            <a:r>
              <a:rPr lang="es-AR" sz="2200" dirty="0" smtClean="0"/>
              <a:t>presión.</a:t>
            </a:r>
          </a:p>
          <a:p>
            <a:pPr algn="just"/>
            <a:endParaRPr lang="es-AR" sz="2200" dirty="0"/>
          </a:p>
        </p:txBody>
      </p:sp>
      <p:sp>
        <p:nvSpPr>
          <p:cNvPr id="4" name="Marcador de fecha 3"/>
          <p:cNvSpPr>
            <a:spLocks noGrp="1"/>
          </p:cNvSpPr>
          <p:nvPr>
            <p:ph type="dt" sz="half" idx="10"/>
          </p:nvPr>
        </p:nvSpPr>
        <p:spPr/>
        <p:txBody>
          <a:bodyPr/>
          <a:lstStyle/>
          <a:p>
            <a:fld id="{EFBDEA13-A240-4B8E-A461-517880F26724}" type="datetime10">
              <a:rPr lang="es-AR" smtClean="0"/>
              <a:t>08:43</a:t>
            </a:fld>
            <a:endParaRPr lang="en-US"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5917" b="10243"/>
          <a:stretch/>
        </p:blipFill>
        <p:spPr>
          <a:xfrm>
            <a:off x="3734187" y="3307644"/>
            <a:ext cx="5005426" cy="2869319"/>
          </a:xfrm>
          <a:prstGeom prst="rect">
            <a:avLst/>
          </a:prstGeom>
        </p:spPr>
      </p:pic>
      <p:sp>
        <p:nvSpPr>
          <p:cNvPr id="5" name="Marcador de número de diapositiva 4"/>
          <p:cNvSpPr>
            <a:spLocks noGrp="1"/>
          </p:cNvSpPr>
          <p:nvPr>
            <p:ph type="sldNum" sz="quarter" idx="12"/>
          </p:nvPr>
        </p:nvSpPr>
        <p:spPr/>
        <p:txBody>
          <a:bodyPr/>
          <a:lstStyle/>
          <a:p>
            <a:fld id="{6D22F896-40B5-4ADD-8801-0D06FADFA095}" type="slidenum">
              <a:rPr lang="en-US" smtClean="0"/>
              <a:pPr/>
              <a:t>6</a:t>
            </a:fld>
            <a:r>
              <a:rPr lang="en-US" smtClean="0"/>
              <a:t> de 53</a:t>
            </a:r>
            <a:endParaRPr lang="en-US" dirty="0"/>
          </a:p>
        </p:txBody>
      </p:sp>
    </p:spTree>
    <p:extLst>
      <p:ext uri="{BB962C8B-B14F-4D97-AF65-F5344CB8AC3E}">
        <p14:creationId xmlns:p14="http://schemas.microsoft.com/office/powerpoint/2010/main" val="2373086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Ámbito de aplicación</a:t>
            </a:r>
            <a:endParaRPr lang="es-AR" dirty="0"/>
          </a:p>
        </p:txBody>
      </p:sp>
      <p:sp>
        <p:nvSpPr>
          <p:cNvPr id="3" name="Marcador de contenido 2"/>
          <p:cNvSpPr>
            <a:spLocks noGrp="1"/>
          </p:cNvSpPr>
          <p:nvPr>
            <p:ph idx="1"/>
          </p:nvPr>
        </p:nvSpPr>
        <p:spPr/>
        <p:txBody>
          <a:bodyPr/>
          <a:lstStyle/>
          <a:p>
            <a:pPr algn="just"/>
            <a:r>
              <a:rPr lang="es-AR" dirty="0"/>
              <a:t>El campo de aplicación es muy extenso, dado el avance tecnológico conseguido en la construcción de este tipo de turbinas. Pueden emplearse en saltos de distintas alturas dentro de una amplia gama de caudales (entre 2 y 200 m³/s aproximadamente</a:t>
            </a:r>
            <a:r>
              <a:rPr lang="es-AR" dirty="0" smtClean="0"/>
              <a:t>).</a:t>
            </a:r>
          </a:p>
          <a:p>
            <a:pPr lvl="1" algn="just"/>
            <a:r>
              <a:rPr lang="es-AR" dirty="0"/>
              <a:t>Turbina Francis lenta. Para saltos de gran altura (alrededor de 200 m o más).</a:t>
            </a:r>
          </a:p>
          <a:p>
            <a:pPr lvl="1" algn="just"/>
            <a:r>
              <a:rPr lang="es-AR" dirty="0"/>
              <a:t>Turbina Francis normal. Indicada en saltos de altura media (entre 200 y 20 m)</a:t>
            </a:r>
          </a:p>
          <a:p>
            <a:pPr lvl="1" algn="just"/>
            <a:r>
              <a:rPr lang="es-AR" dirty="0"/>
              <a:t>Turbinas Francis rápidas y extrarrápidas. Apropiadas a saltos de pequeña altura (inferiores a 20 m).</a:t>
            </a:r>
          </a:p>
          <a:p>
            <a:pPr marL="0" indent="0">
              <a:buNone/>
            </a:pPr>
            <a:endParaRPr lang="es-AR" dirty="0"/>
          </a:p>
          <a:p>
            <a:endParaRPr lang="es-AR" dirty="0"/>
          </a:p>
        </p:txBody>
      </p:sp>
      <p:sp>
        <p:nvSpPr>
          <p:cNvPr id="4" name="Marcador de fecha 3"/>
          <p:cNvSpPr>
            <a:spLocks noGrp="1"/>
          </p:cNvSpPr>
          <p:nvPr>
            <p:ph type="dt" sz="half" idx="10"/>
          </p:nvPr>
        </p:nvSpPr>
        <p:spPr/>
        <p:txBody>
          <a:bodyPr/>
          <a:lstStyle/>
          <a:p>
            <a:fld id="{800F6083-81B7-4D79-8A42-ECCD90195C1A}"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7</a:t>
            </a:fld>
            <a:r>
              <a:rPr lang="en-US" smtClean="0"/>
              <a:t> de 53</a:t>
            </a:r>
            <a:endParaRPr lang="en-US" dirty="0"/>
          </a:p>
        </p:txBody>
      </p:sp>
    </p:spTree>
    <p:extLst>
      <p:ext uri="{BB962C8B-B14F-4D97-AF65-F5344CB8AC3E}">
        <p14:creationId xmlns:p14="http://schemas.microsoft.com/office/powerpoint/2010/main" val="1541889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Clasificación</a:t>
            </a:r>
            <a:endParaRPr lang="es-AR" dirty="0"/>
          </a:p>
        </p:txBody>
      </p:sp>
      <p:sp>
        <p:nvSpPr>
          <p:cNvPr id="3" name="Marcador de contenido 2"/>
          <p:cNvSpPr>
            <a:spLocks noGrp="1"/>
          </p:cNvSpPr>
          <p:nvPr>
            <p:ph idx="1"/>
          </p:nvPr>
        </p:nvSpPr>
        <p:spPr/>
        <p:txBody>
          <a:bodyPr/>
          <a:lstStyle/>
          <a:p>
            <a:r>
              <a:rPr lang="es-AR" dirty="0" smtClean="0"/>
              <a:t>Velocidad específica</a:t>
            </a:r>
          </a:p>
          <a:p>
            <a:r>
              <a:rPr lang="es-AR" dirty="0" smtClean="0"/>
              <a:t>Posición de eje</a:t>
            </a:r>
          </a:p>
          <a:p>
            <a:r>
              <a:rPr lang="es-AR" dirty="0" smtClean="0"/>
              <a:t>Forma de actuar de  los filetes líquidos sobre los álabes</a:t>
            </a:r>
          </a:p>
          <a:p>
            <a:r>
              <a:rPr lang="es-AR" dirty="0" smtClean="0"/>
              <a:t>Dirección del flujo respecto al eje de rotación</a:t>
            </a:r>
            <a:endParaRPr lang="es-AR" dirty="0"/>
          </a:p>
        </p:txBody>
      </p:sp>
      <p:sp>
        <p:nvSpPr>
          <p:cNvPr id="4" name="Marcador de fecha 3"/>
          <p:cNvSpPr>
            <a:spLocks noGrp="1"/>
          </p:cNvSpPr>
          <p:nvPr>
            <p:ph type="dt" sz="half" idx="10"/>
          </p:nvPr>
        </p:nvSpPr>
        <p:spPr/>
        <p:txBody>
          <a:bodyPr/>
          <a:lstStyle/>
          <a:p>
            <a:fld id="{D3B53FA1-23C1-419C-89E5-E4BBCFFC5BC9}"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8</a:t>
            </a:fld>
            <a:r>
              <a:rPr lang="en-US" smtClean="0"/>
              <a:t> de 53</a:t>
            </a:r>
            <a:endParaRPr lang="en-US" dirty="0"/>
          </a:p>
        </p:txBody>
      </p:sp>
    </p:spTree>
    <p:extLst>
      <p:ext uri="{BB962C8B-B14F-4D97-AF65-F5344CB8AC3E}">
        <p14:creationId xmlns:p14="http://schemas.microsoft.com/office/powerpoint/2010/main" val="3082871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Clasificación: Velocidad específica</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fontScale="70000" lnSpcReduction="20000"/>
              </a:bodyPr>
              <a:lstStyle/>
              <a:p>
                <a:pPr algn="just"/>
                <a:r>
                  <a:rPr lang="es-AR" dirty="0" smtClean="0"/>
                  <a:t>El parámetro más utilizado en relación con el dimensionamiento y diseño de una turbina de características determinadas (salto, velocidad de giro y potencia) es la velocidad específica. Esta se puede definir como el número de </a:t>
                </a:r>
                <a:r>
                  <a:rPr lang="es-AR" dirty="0"/>
                  <a:t>revoluciones por minuto </a:t>
                </a:r>
                <a:r>
                  <a:rPr lang="es-AR" dirty="0" smtClean="0"/>
                  <a:t>que daría una turbina semejante a la que se desea proyectar (de igual forma pero con dimensiones reducidas) y que entrega una potencia unitaria al ser instalada en un salto unitario. </a:t>
                </a:r>
              </a:p>
              <a:p>
                <a:pPr algn="just"/>
                <a:endParaRPr lang="es-AR"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AR" i="1">
                              <a:latin typeface="Cambria Math" panose="02040503050406030204" pitchFamily="18" charset="0"/>
                            </a:rPr>
                          </m:ctrlPr>
                        </m:sSubPr>
                        <m:e>
                          <m:r>
                            <a:rPr lang="es-AR" i="1">
                              <a:latin typeface="Cambria Math" panose="02040503050406030204" pitchFamily="18" charset="0"/>
                            </a:rPr>
                            <m:t>𝑛</m:t>
                          </m:r>
                        </m:e>
                        <m:sub>
                          <m:r>
                            <a:rPr lang="es-AR" i="1">
                              <a:latin typeface="Cambria Math" panose="02040503050406030204" pitchFamily="18" charset="0"/>
                            </a:rPr>
                            <m:t>𝑠</m:t>
                          </m:r>
                        </m:sub>
                      </m:sSub>
                      <m:r>
                        <a:rPr lang="es-AR" i="1">
                          <a:latin typeface="Cambria Math" panose="02040503050406030204" pitchFamily="18" charset="0"/>
                        </a:rPr>
                        <m:t>=</m:t>
                      </m:r>
                      <m:f>
                        <m:fPr>
                          <m:ctrlPr>
                            <a:rPr lang="es-AR" i="1">
                              <a:latin typeface="Cambria Math" panose="02040503050406030204" pitchFamily="18" charset="0"/>
                            </a:rPr>
                          </m:ctrlPr>
                        </m:fPr>
                        <m:num>
                          <m:r>
                            <a:rPr lang="es-AR" i="1">
                              <a:latin typeface="Cambria Math" panose="02040503050406030204" pitchFamily="18" charset="0"/>
                            </a:rPr>
                            <m:t>𝑛</m:t>
                          </m:r>
                          <m:r>
                            <a:rPr lang="es-AR" i="1">
                              <a:latin typeface="Cambria Math" panose="02040503050406030204" pitchFamily="18" charset="0"/>
                            </a:rPr>
                            <m:t>∙</m:t>
                          </m:r>
                          <m:rad>
                            <m:radPr>
                              <m:degHide m:val="on"/>
                              <m:ctrlPr>
                                <a:rPr lang="es-AR" i="1">
                                  <a:latin typeface="Cambria Math" panose="02040503050406030204" pitchFamily="18" charset="0"/>
                                </a:rPr>
                              </m:ctrlPr>
                            </m:radPr>
                            <m:deg/>
                            <m:e>
                              <m:r>
                                <a:rPr lang="es-AR" i="1">
                                  <a:latin typeface="Cambria Math" panose="02040503050406030204" pitchFamily="18" charset="0"/>
                                </a:rPr>
                                <m:t>𝑝</m:t>
                              </m:r>
                            </m:e>
                          </m:rad>
                        </m:num>
                        <m:den>
                          <m:sSup>
                            <m:sSupPr>
                              <m:ctrlPr>
                                <a:rPr lang="es-AR" i="1">
                                  <a:latin typeface="Cambria Math" panose="02040503050406030204" pitchFamily="18" charset="0"/>
                                </a:rPr>
                              </m:ctrlPr>
                            </m:sSupPr>
                            <m:e>
                              <m:r>
                                <a:rPr lang="es-AR" i="1">
                                  <a:latin typeface="Cambria Math" panose="02040503050406030204" pitchFamily="18" charset="0"/>
                                </a:rPr>
                                <m:t>𝐻</m:t>
                              </m:r>
                            </m:e>
                            <m:sup>
                              <m:r>
                                <a:rPr lang="es-AR" i="1">
                                  <a:latin typeface="Cambria Math" panose="02040503050406030204" pitchFamily="18" charset="0"/>
                                </a:rPr>
                                <m:t>5/4</m:t>
                              </m:r>
                            </m:sup>
                          </m:sSup>
                        </m:den>
                      </m:f>
                    </m:oMath>
                  </m:oMathPara>
                </a14:m>
                <a:endParaRPr lang="es-AR" dirty="0"/>
              </a:p>
              <a:p>
                <a:pPr marL="0" indent="0" algn="just">
                  <a:buNone/>
                </a:pPr>
                <a:r>
                  <a:rPr lang="es-AR" dirty="0" smtClean="0"/>
                  <a:t>	Siendo</a:t>
                </a:r>
                <a:endParaRPr lang="es-AR" dirty="0"/>
              </a:p>
              <a:p>
                <a:pPr marL="0" indent="0" algn="just">
                  <a:buNone/>
                </a:pPr>
                <a:r>
                  <a:rPr lang="es-AR" dirty="0" smtClean="0"/>
                  <a:t>	</a:t>
                </a:r>
                <a14:m>
                  <m:oMath xmlns:m="http://schemas.openxmlformats.org/officeDocument/2006/math">
                    <m:r>
                      <a:rPr lang="es-AR" i="1">
                        <a:latin typeface="Cambria Math" panose="02040503050406030204" pitchFamily="18" charset="0"/>
                      </a:rPr>
                      <m:t>𝑛</m:t>
                    </m:r>
                  </m:oMath>
                </a14:m>
                <a:r>
                  <a:rPr lang="es-AR" dirty="0"/>
                  <a:t>: Revoluciones por minuto </a:t>
                </a:r>
                <a14:m>
                  <m:oMath xmlns:m="http://schemas.openxmlformats.org/officeDocument/2006/math">
                    <m:r>
                      <a:rPr lang="es-AR" i="1">
                        <a:latin typeface="Cambria Math" panose="02040503050406030204" pitchFamily="18" charset="0"/>
                      </a:rPr>
                      <m:t>[</m:t>
                    </m:r>
                    <m:r>
                      <a:rPr lang="es-AR" i="1">
                        <a:latin typeface="Cambria Math" panose="02040503050406030204" pitchFamily="18" charset="0"/>
                      </a:rPr>
                      <m:t>𝑟𝑝𝑚</m:t>
                    </m:r>
                    <m:r>
                      <a:rPr lang="es-AR" i="1">
                        <a:latin typeface="Cambria Math" panose="02040503050406030204" pitchFamily="18" charset="0"/>
                      </a:rPr>
                      <m:t>]</m:t>
                    </m:r>
                  </m:oMath>
                </a14:m>
                <a:endParaRPr lang="es-AR" dirty="0"/>
              </a:p>
              <a:p>
                <a:pPr marL="0" indent="0" algn="just">
                  <a:buNone/>
                </a:pPr>
                <a:r>
                  <a:rPr lang="es-AR" dirty="0" smtClean="0"/>
                  <a:t>	</a:t>
                </a:r>
                <a14:m>
                  <m:oMath xmlns:m="http://schemas.openxmlformats.org/officeDocument/2006/math">
                    <m:r>
                      <a:rPr lang="es-AR" i="1">
                        <a:latin typeface="Cambria Math" panose="02040503050406030204" pitchFamily="18" charset="0"/>
                      </a:rPr>
                      <m:t>𝑃</m:t>
                    </m:r>
                  </m:oMath>
                </a14:m>
                <a:r>
                  <a:rPr lang="es-AR" i="1" dirty="0"/>
                  <a:t>: </a:t>
                </a:r>
                <a:r>
                  <a:rPr lang="es-AR" dirty="0"/>
                  <a:t>Potencia del eje </a:t>
                </a:r>
                <a14:m>
                  <m:oMath xmlns:m="http://schemas.openxmlformats.org/officeDocument/2006/math">
                    <m:r>
                      <a:rPr lang="es-AR" i="1">
                        <a:latin typeface="Cambria Math" panose="02040503050406030204" pitchFamily="18" charset="0"/>
                      </a:rPr>
                      <m:t>[</m:t>
                    </m:r>
                    <m:r>
                      <a:rPr lang="es-AR" i="1">
                        <a:latin typeface="Cambria Math" panose="02040503050406030204" pitchFamily="18" charset="0"/>
                      </a:rPr>
                      <m:t>𝑘𝑊h</m:t>
                    </m:r>
                    <m:r>
                      <a:rPr lang="es-AR" i="1">
                        <a:latin typeface="Cambria Math" panose="02040503050406030204" pitchFamily="18" charset="0"/>
                      </a:rPr>
                      <m:t>]</m:t>
                    </m:r>
                  </m:oMath>
                </a14:m>
                <a:endParaRPr lang="es-AR" dirty="0"/>
              </a:p>
              <a:p>
                <a:pPr marL="0" indent="0" algn="just">
                  <a:buNone/>
                </a:pPr>
                <a:r>
                  <a:rPr lang="es-AR" dirty="0" smtClean="0"/>
                  <a:t>	</a:t>
                </a:r>
                <a14:m>
                  <m:oMath xmlns:m="http://schemas.openxmlformats.org/officeDocument/2006/math">
                    <m:r>
                      <a:rPr lang="es-AR" i="1">
                        <a:latin typeface="Cambria Math" panose="02040503050406030204" pitchFamily="18" charset="0"/>
                      </a:rPr>
                      <m:t>𝐻</m:t>
                    </m:r>
                  </m:oMath>
                </a14:m>
                <a:r>
                  <a:rPr lang="es-AR" i="1" dirty="0"/>
                  <a:t>: </a:t>
                </a:r>
                <a:r>
                  <a:rPr lang="es-AR" dirty="0"/>
                  <a:t>Salto neto </a:t>
                </a:r>
                <a14:m>
                  <m:oMath xmlns:m="http://schemas.openxmlformats.org/officeDocument/2006/math">
                    <m:r>
                      <a:rPr lang="es-AR" i="1">
                        <a:latin typeface="Cambria Math" panose="02040503050406030204" pitchFamily="18" charset="0"/>
                      </a:rPr>
                      <m:t>[</m:t>
                    </m:r>
                    <m:r>
                      <a:rPr lang="es-AR" i="1">
                        <a:latin typeface="Cambria Math" panose="02040503050406030204" pitchFamily="18" charset="0"/>
                      </a:rPr>
                      <m:t>𝑚</m:t>
                    </m:r>
                    <m:r>
                      <a:rPr lang="es-AR" i="1">
                        <a:latin typeface="Cambria Math" panose="02040503050406030204" pitchFamily="18" charset="0"/>
                      </a:rPr>
                      <m:t>]</m:t>
                    </m:r>
                  </m:oMath>
                </a14:m>
                <a:endParaRPr lang="es-AR" dirty="0"/>
              </a:p>
              <a:p>
                <a:pPr marL="0" indent="0" algn="just">
                  <a:buNone/>
                </a:pPr>
                <a:r>
                  <a:rPr lang="es-ES_tradnl" dirty="0" smtClean="0"/>
                  <a:t>	</a:t>
                </a:r>
              </a:p>
              <a:p>
                <a:pPr marL="0" indent="0" algn="just">
                  <a:buNone/>
                </a:pPr>
                <a:r>
                  <a:rPr lang="es-ES_tradnl" i="1" dirty="0"/>
                  <a:t>	</a:t>
                </a:r>
                <a:r>
                  <a:rPr lang="es-ES_tradnl" i="1" dirty="0" smtClean="0"/>
                  <a:t>En </a:t>
                </a:r>
                <a:r>
                  <a:rPr lang="es-ES_tradnl" i="1" dirty="0"/>
                  <a:t>el punto nominal de funcionamiento o punto para el que la turbina alcanza el rendimiento óptimo</a:t>
                </a:r>
                <a:r>
                  <a:rPr lang="es-ES_tradnl" dirty="0"/>
                  <a:t>.</a:t>
                </a:r>
                <a:endParaRPr lang="es-AR" dirty="0"/>
              </a:p>
              <a:p>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AR">
                    <a:noFill/>
                  </a:rPr>
                  <a:t> </a:t>
                </a:r>
              </a:p>
            </p:txBody>
          </p:sp>
        </mc:Fallback>
      </mc:AlternateContent>
      <p:sp>
        <p:nvSpPr>
          <p:cNvPr id="4" name="Marcador de fecha 3"/>
          <p:cNvSpPr>
            <a:spLocks noGrp="1"/>
          </p:cNvSpPr>
          <p:nvPr>
            <p:ph type="dt" sz="half" idx="10"/>
          </p:nvPr>
        </p:nvSpPr>
        <p:spPr/>
        <p:txBody>
          <a:bodyPr/>
          <a:lstStyle/>
          <a:p>
            <a:fld id="{D7135ED1-12AD-4E6A-BAF4-A697D3513394}" type="datetime10">
              <a:rPr lang="es-AR" smtClean="0"/>
              <a:t>08:43</a:t>
            </a:fld>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pPr/>
              <a:t>9</a:t>
            </a:fld>
            <a:r>
              <a:rPr lang="en-US" smtClean="0"/>
              <a:t> de 53</a:t>
            </a:r>
            <a:endParaRPr lang="en-US" dirty="0"/>
          </a:p>
        </p:txBody>
      </p:sp>
    </p:spTree>
    <p:extLst>
      <p:ext uri="{BB962C8B-B14F-4D97-AF65-F5344CB8AC3E}">
        <p14:creationId xmlns:p14="http://schemas.microsoft.com/office/powerpoint/2010/main" val="3554830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undidad">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TM04033923[[fn=Profundidad]]</Template>
  <TotalTime>539</TotalTime>
  <Words>1808</Words>
  <Application>Microsoft Office PowerPoint</Application>
  <PresentationFormat>Panorámica</PresentationFormat>
  <Paragraphs>243</Paragraphs>
  <Slides>53</Slides>
  <Notes>5</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53</vt:i4>
      </vt:variant>
    </vt:vector>
  </HeadingPairs>
  <TitlesOfParts>
    <vt:vector size="64" baseType="lpstr">
      <vt:lpstr>MS Mincho</vt:lpstr>
      <vt:lpstr>Arial</vt:lpstr>
      <vt:lpstr>Calibri</vt:lpstr>
      <vt:lpstr>Calibri Light</vt:lpstr>
      <vt:lpstr>Cambria Math</vt:lpstr>
      <vt:lpstr>Corbel</vt:lpstr>
      <vt:lpstr>Symbol</vt:lpstr>
      <vt:lpstr>Times New Roman</vt:lpstr>
      <vt:lpstr>Profundidad</vt:lpstr>
      <vt:lpstr>1_Diseño personalizado</vt:lpstr>
      <vt:lpstr>Diseño personalizado</vt:lpstr>
      <vt:lpstr>Turbinas Francis</vt:lpstr>
      <vt:lpstr>Introducción</vt:lpstr>
      <vt:lpstr>Introducción</vt:lpstr>
      <vt:lpstr>Reseña histórica</vt:lpstr>
      <vt:lpstr>Principio de funcionamiento</vt:lpstr>
      <vt:lpstr>Principio de funcionamiento</vt:lpstr>
      <vt:lpstr>Ámbito de aplicación</vt:lpstr>
      <vt:lpstr>Clasificación</vt:lpstr>
      <vt:lpstr>Clasificación: Velocidad específica</vt:lpstr>
      <vt:lpstr>Clasificación: Velocidad específica</vt:lpstr>
      <vt:lpstr>Clasificación: Velocidad específica</vt:lpstr>
      <vt:lpstr>Clasificación: Posición del eje</vt:lpstr>
      <vt:lpstr>Clasificación: Posición del eje</vt:lpstr>
      <vt:lpstr>Clasificación: Forma de actuar de los filetes líquidos</vt:lpstr>
      <vt:lpstr>Clasificación: Forma de actuar de los filetes líquidos</vt:lpstr>
      <vt:lpstr>Clasificación: Dirección de flujo respecto al eje de rotación</vt:lpstr>
      <vt:lpstr>Clasificación: Dirección de flujo respecto al eje de rotación</vt:lpstr>
      <vt:lpstr>Clasificación: Dirección de flujo respecto al eje de rotación</vt:lpstr>
      <vt:lpstr>Clasificación: Dirección de flujo respecto al eje de rotación</vt:lpstr>
      <vt:lpstr>Componentes</vt:lpstr>
      <vt:lpstr>Componentes: Cámara espiral</vt:lpstr>
      <vt:lpstr>Componentes: Cámara espiral</vt:lpstr>
      <vt:lpstr>Componentes: Predistribuidor</vt:lpstr>
      <vt:lpstr>Componentes: Predistribuidor</vt:lpstr>
      <vt:lpstr>Componentes: Distribuidor</vt:lpstr>
      <vt:lpstr>Componentes: Distribuidor</vt:lpstr>
      <vt:lpstr>Componentes: Distribuidor</vt:lpstr>
      <vt:lpstr>Componentes: Distribuidor</vt:lpstr>
      <vt:lpstr>Componentes: Distribuidor</vt:lpstr>
      <vt:lpstr>Componentes: Distribuidor</vt:lpstr>
      <vt:lpstr>Componentes: Distribuidor</vt:lpstr>
      <vt:lpstr>Componentes: Rodete</vt:lpstr>
      <vt:lpstr>Componentes: Rodete</vt:lpstr>
      <vt:lpstr>Componentes: Rodete</vt:lpstr>
      <vt:lpstr>Componentes: Rodete</vt:lpstr>
      <vt:lpstr>Componentes: Rodete</vt:lpstr>
      <vt:lpstr>Componentes: Tubo difusor</vt:lpstr>
      <vt:lpstr>Componentes: Tubo difusor</vt:lpstr>
      <vt:lpstr>Componentes: Eje</vt:lpstr>
      <vt:lpstr>Componentes: Eje</vt:lpstr>
      <vt:lpstr>Componentes: Equipo de sellado</vt:lpstr>
      <vt:lpstr>Componentes: Equipo de sellado del eje</vt:lpstr>
      <vt:lpstr>Componentes: Cojinetes</vt:lpstr>
      <vt:lpstr>Componentes: Cojinete guía</vt:lpstr>
      <vt:lpstr>Componentes: Cojinete de empuje</vt:lpstr>
      <vt:lpstr>Componentes: Cojinete de empuje</vt:lpstr>
      <vt:lpstr>Componentes: Cojinete de empuje</vt:lpstr>
      <vt:lpstr>Componentes: Cojinete de empuje</vt:lpstr>
      <vt:lpstr>Variación de velocidad y presión a través de la turbina</vt:lpstr>
      <vt:lpstr>Velocidad síncrona y de embalamiento</vt:lpstr>
      <vt:lpstr>Velocidad síncrona y de embalamiento</vt:lpstr>
      <vt:lpstr>Velocidad síncrona y de embalamiento</vt:lpstr>
      <vt:lpstr>Muchas 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Turbinas Francis</dc:title>
  <dc:creator>German Gonzalez</dc:creator>
  <cp:lastModifiedBy>German Gonzalez</cp:lastModifiedBy>
  <cp:revision>26</cp:revision>
  <dcterms:created xsi:type="dcterms:W3CDTF">2017-10-06T16:27:37Z</dcterms:created>
  <dcterms:modified xsi:type="dcterms:W3CDTF">2017-10-07T11:43:22Z</dcterms:modified>
</cp:coreProperties>
</file>