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5" r:id="rId2"/>
    <p:sldId id="310" r:id="rId3"/>
    <p:sldId id="320" r:id="rId4"/>
    <p:sldId id="321" r:id="rId5"/>
    <p:sldId id="322" r:id="rId6"/>
    <p:sldId id="323" r:id="rId7"/>
    <p:sldId id="325" r:id="rId8"/>
    <p:sldId id="327" r:id="rId9"/>
    <p:sldId id="329" r:id="rId10"/>
    <p:sldId id="328" r:id="rId11"/>
    <p:sldId id="330" r:id="rId12"/>
    <p:sldId id="331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5" r:id="rId35"/>
  </p:sldIdLst>
  <p:sldSz cx="12188825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E8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6" autoAdjust="0"/>
    <p:restoredTop sz="90054" autoAdjust="0"/>
  </p:normalViewPr>
  <p:slideViewPr>
    <p:cSldViewPr showGuides="1">
      <p:cViewPr varScale="1">
        <p:scale>
          <a:sx n="62" d="100"/>
          <a:sy n="62" d="100"/>
        </p:scale>
        <p:origin x="-1056" y="-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312" y="430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10/14/2017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10/14/2017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finalidad de sus investigaciones fue inventar un modelo que funcionase a grandes velocidades en pequeños </a:t>
            </a:r>
            <a:r>
              <a:rPr lang="es-A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desnivéles</a:t>
            </a:r>
            <a:r>
              <a:rPr lang="es-A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hidraúlicos</a:t>
            </a:r>
            <a:r>
              <a:rPr lang="es-A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con medias y grandes cargas, donde el resto de los modelos de turbinas fallaban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0F2B-B280-4C9E-9F5F-85FF60E2566F}" type="datetime1">
              <a:rPr lang="es-AR" smtClean="0"/>
              <a:pPr/>
              <a:t>14/10/2017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B2-FD0B-4FB6-974A-A8DA10182434}" type="datetime1">
              <a:rPr lang="es-AR" smtClean="0"/>
              <a:pPr/>
              <a:t>14/10/2017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3379-DD10-432B-8083-516FE083E384}" type="datetime1">
              <a:rPr lang="es-AR" smtClean="0"/>
              <a:pPr/>
              <a:t>14/10/2017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94ED-0C81-4A03-8ED5-FD50240C74EA}" type="datetime1">
              <a:rPr lang="es-AR" smtClean="0"/>
              <a:pPr/>
              <a:t>14/10/2017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3A86-A7D4-4BDD-A64D-3A7B09A2E77B}" type="datetime1">
              <a:rPr lang="es-AR" smtClean="0"/>
              <a:pPr/>
              <a:t>14/10/2017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F262-A6EF-4928-9FE0-FB7473973A2A}" type="datetime1">
              <a:rPr lang="es-AR" smtClean="0"/>
              <a:pPr/>
              <a:t>14/10/2017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94D5-65F1-4CCB-88FD-2739DBFA8B94}" type="datetime1">
              <a:rPr lang="es-AR" smtClean="0"/>
              <a:pPr/>
              <a:t>14/10/2017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3199-56A3-4422-9630-A2BF290AA92C}" type="datetime1">
              <a:rPr lang="es-AR" smtClean="0"/>
              <a:pPr/>
              <a:t>14/10/2017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90C5-A723-456B-BD94-C84BDB2DEB40}" type="datetime1">
              <a:rPr lang="es-AR" smtClean="0"/>
              <a:pPr/>
              <a:t>14/10/2017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E25-D3A2-4B82-818B-C4152FDC407C}" type="datetime1">
              <a:rPr lang="es-AR" smtClean="0"/>
              <a:pPr/>
              <a:t>14/10/2017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5642-A4AB-41FC-95C8-13A665FE3D00}" type="datetime1">
              <a:rPr lang="es-AR" smtClean="0"/>
              <a:pPr/>
              <a:t>14/10/2017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AR" smtClean="0"/>
              <a:t>Aprovechamientos Hidráulicos - 2017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thumb/7/7f/MettlachKaplanturbine.jpg/150px-MettlachKaplanturbine.jpg" TargetMode="External"/><Relationship Id="rId5" Type="http://schemas.openxmlformats.org/officeDocument/2006/relationships/image" Target="../media/image6.jpeg"/><Relationship Id="rId4" Type="http://schemas.openxmlformats.org/officeDocument/2006/relationships/image" Target="http://upload.wikimedia.org/wikipedia/commons/f/f0/Viktor_kaplan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TURBINAS KAPLAN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Aprovechamientos Hidráulicos</a:t>
            </a:r>
          </a:p>
          <a:p>
            <a:r>
              <a:rPr lang="it-IT" dirty="0" smtClean="0"/>
              <a:t>Trabajo de seminario 2017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PRINCIPIO DE FUNCIONAMIENTO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s-AR" dirty="0" smtClean="0"/>
              <a:t>Diferencia de presión  entre la entrada y la salida  del rodete.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 smtClean="0"/>
              <a:t>El agua posee E. Cinética y E. </a:t>
            </a:r>
            <a:r>
              <a:rPr lang="es-AR" dirty="0" err="1" smtClean="0"/>
              <a:t>Pot</a:t>
            </a:r>
            <a:r>
              <a:rPr lang="es-AR" dirty="0" smtClean="0"/>
              <a:t> de Presión.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 smtClean="0"/>
              <a:t>El agua ocupa todos los espacios entre los álabes, queda sometida a presión.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 smtClean="0"/>
              <a:t>Por la curvatura de los álabes y el gradiente de presión, se origina un cambio de dirección y magnitud de la velocidad. Esto ocasiona la reacción.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 smtClean="0"/>
              <a:t>Tubo de aspiración, contribuye al aprovechamiento del salto.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ÁMBITO DE APLICACIÓN			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227012" y="1828800"/>
            <a:ext cx="3886200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AR" sz="2000" dirty="0" smtClean="0"/>
              <a:t>Altura de caída :  7 –  40 m</a:t>
            </a:r>
          </a:p>
          <a:p>
            <a:pPr lvl="0">
              <a:lnSpc>
                <a:spcPct val="150000"/>
              </a:lnSpc>
            </a:pPr>
            <a:r>
              <a:rPr lang="es-AR" sz="2000" dirty="0" smtClean="0"/>
              <a:t>Caudal : 0,5  –  1000 m</a:t>
            </a:r>
            <a:r>
              <a:rPr lang="es-AR" sz="2000" baseline="30000" dirty="0" smtClean="0"/>
              <a:t>3</a:t>
            </a:r>
            <a:r>
              <a:rPr lang="es-AR" sz="2000" dirty="0" smtClean="0"/>
              <a:t>/s</a:t>
            </a:r>
          </a:p>
          <a:p>
            <a:pPr>
              <a:lnSpc>
                <a:spcPct val="150000"/>
              </a:lnSpc>
            </a:pPr>
            <a:r>
              <a:rPr lang="es-AR" sz="2000" dirty="0" err="1" smtClean="0"/>
              <a:t>Vel</a:t>
            </a:r>
            <a:r>
              <a:rPr lang="es-AR" sz="2000" dirty="0" smtClean="0"/>
              <a:t>. específica : mayor a 300 rpm 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13212" y="1447800"/>
            <a:ext cx="7924800" cy="4759762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11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1012" y="2133600"/>
            <a:ext cx="1441938" cy="685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4001" cy="1371600"/>
          </a:xfrm>
        </p:spPr>
        <p:txBody>
          <a:bodyPr anchor="ctr"/>
          <a:lstStyle/>
          <a:p>
            <a:r>
              <a:rPr lang="es-AR" dirty="0" smtClean="0"/>
              <a:t>COMPONENTES PRINCIPALES </a:t>
            </a:r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12</a:t>
            </a:fld>
            <a:endParaRPr lang="es-AR"/>
          </a:p>
        </p:txBody>
      </p:sp>
      <p:pic>
        <p:nvPicPr>
          <p:cNvPr id="11" name="10 Imagen" descr="S_vs_kaplan_schnitt_1_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0282" y="1271550"/>
            <a:ext cx="5357850" cy="5357850"/>
          </a:xfrm>
          <a:prstGeom prst="rect">
            <a:avLst/>
          </a:prstGeom>
        </p:spPr>
      </p:pic>
      <p:cxnSp>
        <p:nvCxnSpPr>
          <p:cNvPr id="12" name="11 Conector recto de flecha"/>
          <p:cNvCxnSpPr/>
          <p:nvPr/>
        </p:nvCxnSpPr>
        <p:spPr>
          <a:xfrm rot="10800000">
            <a:off x="3098778" y="6129334"/>
            <a:ext cx="3214710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7027868" y="5486392"/>
            <a:ext cx="228601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7599372" y="4700574"/>
            <a:ext cx="171451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7527934" y="2557434"/>
            <a:ext cx="171451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6384926" y="3271814"/>
            <a:ext cx="300039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0800000">
            <a:off x="3241654" y="4486260"/>
            <a:ext cx="1357322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>
            <a:off x="3098778" y="4772012"/>
            <a:ext cx="3000396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0800000">
            <a:off x="3027340" y="3843318"/>
            <a:ext cx="2928958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>
            <a:off x="3313092" y="3128938"/>
            <a:ext cx="2786082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>
            <a:off x="3455968" y="5629268"/>
            <a:ext cx="2714644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812894" y="2843186"/>
            <a:ext cx="157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COJINETE GUIA GENERADOR</a:t>
            </a:r>
            <a:endParaRPr lang="es-ES_tradnl" sz="1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9313884" y="2362200"/>
            <a:ext cx="165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GENERADOR</a:t>
            </a:r>
            <a:endParaRPr lang="es-ES_tradnl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9404346" y="3121223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EJE</a:t>
            </a:r>
            <a:endParaRPr lang="es-ES_tradnl" sz="14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912812" y="3733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COJINETE EMPUJE/ GUÍA</a:t>
            </a:r>
            <a:endParaRPr lang="es-ES_tradnl" sz="1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555738" y="4340423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CAMARA ESPIRAL</a:t>
            </a:r>
            <a:endParaRPr lang="es-ES_tradnl" sz="14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41456" y="462913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COJINETE GUIA TURBINA</a:t>
            </a:r>
            <a:endParaRPr lang="es-ES_tradnl" sz="14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812894" y="5410200"/>
            <a:ext cx="199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CUBO DEL ROTOR</a:t>
            </a:r>
            <a:endParaRPr lang="es-ES_tradnl" sz="1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598612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CONO INFERIOR</a:t>
            </a:r>
            <a:endParaRPr lang="es-ES_tradnl" sz="14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9385322" y="520064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ÁLABES MOVILES</a:t>
            </a:r>
            <a:endParaRPr lang="es-ES_tradnl" sz="14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9313884" y="4557698"/>
            <a:ext cx="1428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DISTRIBUIDOR</a:t>
            </a:r>
            <a:endParaRPr lang="es-ES_tradnl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CÁMARA ESPIRAL		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989012" y="1828800"/>
            <a:ext cx="4419600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Sección rectangular o circular  decreciente</a:t>
            </a:r>
          </a:p>
          <a:p>
            <a:pPr lvl="0">
              <a:lnSpc>
                <a:spcPct val="150000"/>
              </a:lnSpc>
            </a:pPr>
            <a:r>
              <a:rPr lang="es-AR" dirty="0" smtClean="0"/>
              <a:t>Velocidad constante </a:t>
            </a:r>
          </a:p>
          <a:p>
            <a:pPr lvl="0">
              <a:lnSpc>
                <a:spcPct val="150000"/>
              </a:lnSpc>
            </a:pPr>
            <a:r>
              <a:rPr lang="es-AR" dirty="0" smtClean="0"/>
              <a:t>Distribución uniforme del agua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789612" y="1676400"/>
            <a:ext cx="5574021" cy="430027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13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DISTRIBUIDOR		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989012" y="1828800"/>
            <a:ext cx="4419600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Órgano de regulación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Componentes</a:t>
            </a:r>
          </a:p>
          <a:p>
            <a:pPr lvl="1" algn="just"/>
            <a:r>
              <a:rPr lang="es-AR" dirty="0" smtClean="0"/>
              <a:t>Servomotor</a:t>
            </a:r>
          </a:p>
          <a:p>
            <a:pPr lvl="1" algn="just"/>
            <a:r>
              <a:rPr lang="es-AR" dirty="0" smtClean="0"/>
              <a:t>Anillo de distribución </a:t>
            </a:r>
          </a:p>
          <a:p>
            <a:pPr lvl="1" algn="just"/>
            <a:r>
              <a:rPr lang="es-AR" dirty="0" smtClean="0"/>
              <a:t>Bielas y </a:t>
            </a:r>
            <a:r>
              <a:rPr lang="es-AR" dirty="0" err="1" smtClean="0"/>
              <a:t>bieletas</a:t>
            </a:r>
            <a:endParaRPr lang="es-AR" dirty="0" smtClean="0"/>
          </a:p>
          <a:p>
            <a:pPr lvl="1" algn="just"/>
            <a:r>
              <a:rPr lang="es-AR" dirty="0" smtClean="0"/>
              <a:t>Fusibles mecánicos</a:t>
            </a:r>
          </a:p>
          <a:p>
            <a:pPr lvl="1" algn="just"/>
            <a:r>
              <a:rPr lang="es-AR" dirty="0" smtClean="0"/>
              <a:t>Equipo de engrase</a:t>
            </a:r>
          </a:p>
          <a:p>
            <a:pPr>
              <a:lnSpc>
                <a:spcPct val="150000"/>
              </a:lnSpc>
            </a:pPr>
            <a:endParaRPr lang="es-AR" dirty="0" smtClean="0"/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22811" y="1447800"/>
            <a:ext cx="6858001" cy="4896611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14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RODETE MÓVIL		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608012" y="1828800"/>
            <a:ext cx="4114800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AR" dirty="0" smtClean="0"/>
              <a:t>Hélice de barco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AR" dirty="0" smtClean="0"/>
              <a:t>Cubo 40-50% del diámetro total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AR" dirty="0" smtClean="0"/>
              <a:t>Mecanismo de regulación de álabes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15556" r="14444" b="12511"/>
          <a:stretch>
            <a:fillRect/>
          </a:stretch>
        </p:blipFill>
        <p:spPr>
          <a:xfrm>
            <a:off x="4875212" y="1752600"/>
            <a:ext cx="6828385" cy="42672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15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ÁLABES	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5612" y="1828800"/>
            <a:ext cx="4572000" cy="41910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 smtClean="0"/>
              <a:t>Perfil de ala de avión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AR" dirty="0" smtClean="0"/>
              <a:t>Desarrollo helicoidal (la </a:t>
            </a:r>
            <a:r>
              <a:rPr lang="es-AR" dirty="0" err="1" smtClean="0"/>
              <a:t>vel</a:t>
            </a:r>
            <a:r>
              <a:rPr lang="es-AR" dirty="0" smtClean="0"/>
              <a:t>. relativa varía con la distancia al eje)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AR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 smtClean="0"/>
              <a:t>Libertad de movimiento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2299" t="1325" r="3448" b="1974"/>
          <a:stretch>
            <a:fillRect/>
          </a:stretch>
        </p:blipFill>
        <p:spPr>
          <a:xfrm>
            <a:off x="5103812" y="550127"/>
            <a:ext cx="6400800" cy="569827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16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TUBO DIFUSOR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5612" y="1828800"/>
            <a:ext cx="4572000" cy="41910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 smtClean="0"/>
              <a:t>Descarga del flujo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 smtClean="0"/>
              <a:t>Disipador de velocidad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 smtClean="0"/>
              <a:t>Recuperación de energía potencial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 smtClean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4762" t="6086" r="4762" b="6435"/>
          <a:stretch>
            <a:fillRect/>
          </a:stretch>
        </p:blipFill>
        <p:spPr>
          <a:xfrm>
            <a:off x="4951412" y="1395663"/>
            <a:ext cx="6705600" cy="4852737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17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EJE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5612" y="1828800"/>
            <a:ext cx="4572000" cy="41910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 smtClean="0"/>
              <a:t>Transmite el </a:t>
            </a:r>
            <a:r>
              <a:rPr lang="es-AR" dirty="0" err="1" smtClean="0"/>
              <a:t>mov</a:t>
            </a:r>
            <a:r>
              <a:rPr lang="es-AR" dirty="0" smtClean="0"/>
              <a:t>.. de rotación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 smtClean="0"/>
              <a:t>Suele ser hueco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 smtClean="0"/>
              <a:t>Dispone de: </a:t>
            </a:r>
          </a:p>
          <a:p>
            <a:pPr lvl="8"/>
            <a:r>
              <a:rPr lang="es-AR" sz="2000" dirty="0" smtClean="0"/>
              <a:t>Cojinete de empuje</a:t>
            </a:r>
          </a:p>
          <a:p>
            <a:pPr lvl="8"/>
            <a:r>
              <a:rPr lang="es-AR" sz="2000" dirty="0" smtClean="0"/>
              <a:t>Cojinetes guías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 smtClean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99012" y="1375189"/>
            <a:ext cx="6858000" cy="4787301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18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381000"/>
            <a:ext cx="9144001" cy="1371600"/>
          </a:xfrm>
        </p:spPr>
        <p:txBody>
          <a:bodyPr anchor="ctr"/>
          <a:lstStyle/>
          <a:p>
            <a:r>
              <a:rPr lang="es-AR" dirty="0" smtClean="0"/>
              <a:t>COJINETE DE EMPUJE</a:t>
            </a:r>
            <a:endParaRPr lang="es-AR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674812" y="1676400"/>
            <a:ext cx="5486400" cy="4326248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19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2" name="11 Marcador de contenido" descr="cojinete de empuj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466012" y="609600"/>
            <a:ext cx="3709987" cy="2782490"/>
          </a:xfrm>
        </p:spPr>
      </p:pic>
      <p:pic>
        <p:nvPicPr>
          <p:cNvPr id="13" name="11 Marcador de contenido" descr="cojinete de empu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6012" y="3505200"/>
            <a:ext cx="3709986" cy="278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TURBOMÁQUINAS	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AR" dirty="0" smtClean="0"/>
              <a:t>Las </a:t>
            </a:r>
            <a:r>
              <a:rPr lang="es-AR" dirty="0" err="1" smtClean="0"/>
              <a:t>turbomáquinas</a:t>
            </a:r>
            <a:r>
              <a:rPr lang="es-AR" dirty="0" smtClean="0"/>
              <a:t> son máquinas rotativas que permiten una transferencia energética entre un fluido y un rotor provisto de álabes o paletas, mientras el fluido pasa a través de ellos.</a:t>
            </a:r>
          </a:p>
          <a:p>
            <a:pPr algn="just">
              <a:lnSpc>
                <a:spcPct val="100000"/>
              </a:lnSpc>
            </a:pPr>
            <a:endParaRPr lang="es-AR" dirty="0" smtClean="0"/>
          </a:p>
          <a:p>
            <a:pPr algn="just">
              <a:lnSpc>
                <a:spcPct val="100000"/>
              </a:lnSpc>
            </a:pPr>
            <a:r>
              <a:rPr lang="es-AR" dirty="0" smtClean="0"/>
              <a:t>Si la transferencia de energía se efectúa de máquina a fluido se le da el nombre genérico de </a:t>
            </a:r>
            <a:r>
              <a:rPr lang="es-AR" i="1" dirty="0" smtClean="0"/>
              <a:t>bomba</a:t>
            </a:r>
            <a:r>
              <a:rPr lang="es-AR" dirty="0" smtClean="0"/>
              <a:t>; si por el contrario el fluido cede energía al rotor se llama </a:t>
            </a:r>
            <a:r>
              <a:rPr lang="es-AR" i="1" dirty="0" smtClean="0"/>
              <a:t>turbina</a:t>
            </a:r>
            <a:r>
              <a:rPr lang="es-AR" dirty="0" smtClean="0"/>
              <a:t>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381000"/>
            <a:ext cx="9144001" cy="1371600"/>
          </a:xfrm>
        </p:spPr>
        <p:txBody>
          <a:bodyPr anchor="ctr"/>
          <a:lstStyle/>
          <a:p>
            <a:r>
              <a:rPr lang="es-AR" dirty="0" smtClean="0"/>
              <a:t>COJINETES GUÍAS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20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217612" y="1676400"/>
            <a:ext cx="8610600" cy="3276600"/>
          </a:xfrm>
        </p:spPr>
        <p:txBody>
          <a:bodyPr anchor="ctr">
            <a:normAutofit/>
          </a:bodyPr>
          <a:lstStyle/>
          <a:p>
            <a:r>
              <a:rPr lang="es-AR" dirty="0" smtClean="0"/>
              <a:t>Anillo dividido radialmente en  2 mitades, o varios segmentos.</a:t>
            </a:r>
          </a:p>
          <a:p>
            <a:endParaRPr lang="es-AR" dirty="0" smtClean="0"/>
          </a:p>
          <a:p>
            <a:r>
              <a:rPr lang="es-AR" dirty="0" smtClean="0"/>
              <a:t>Superficies de contacto de material antifricción y entalladas para  facilitar la circulación del aceite.</a:t>
            </a:r>
          </a:p>
        </p:txBody>
      </p:sp>
      <p:pic>
        <p:nvPicPr>
          <p:cNvPr id="18" name="17 Imagen" descr="cojinete-gu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1741" y="1600200"/>
            <a:ext cx="4562475" cy="3886200"/>
          </a:xfrm>
          <a:prstGeom prst="rect">
            <a:avLst/>
          </a:prstGeom>
        </p:spPr>
      </p:pic>
      <p:pic>
        <p:nvPicPr>
          <p:cNvPr id="19" name="18 Imagen" descr="cojinete-gu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8812" y="1885952"/>
            <a:ext cx="3381375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MECANISMOS DE REGULACIÓN</a:t>
            </a:r>
            <a:endParaRPr lang="es-AR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912812" y="1828800"/>
            <a:ext cx="9134391" cy="4114801"/>
          </a:xfrm>
        </p:spPr>
        <p:txBody>
          <a:bodyPr/>
          <a:lstStyle/>
          <a:p>
            <a:r>
              <a:rPr lang="es-AR" dirty="0" smtClean="0"/>
              <a:t>Dispositivos mecánicos (servomotores, palancas, bielas) ubicados en eje y núcleo del rotor.</a:t>
            </a:r>
          </a:p>
          <a:p>
            <a:endParaRPr lang="es-AR" dirty="0" smtClean="0"/>
          </a:p>
          <a:p>
            <a:r>
              <a:rPr lang="es-AR" dirty="0" smtClean="0"/>
              <a:t>Dependiendo de la ubicación:</a:t>
            </a:r>
          </a:p>
          <a:p>
            <a:pPr lvl="4"/>
            <a:r>
              <a:rPr lang="es-AR" sz="2000" dirty="0" smtClean="0"/>
              <a:t>Servomotor en cabeza</a:t>
            </a:r>
          </a:p>
          <a:p>
            <a:pPr lvl="4"/>
            <a:r>
              <a:rPr lang="es-AR" sz="2000" dirty="0" smtClean="0"/>
              <a:t>Servomotor intermedio</a:t>
            </a:r>
          </a:p>
          <a:p>
            <a:pPr lvl="4"/>
            <a:r>
              <a:rPr lang="es-AR" sz="2000" dirty="0" smtClean="0"/>
              <a:t>Servomotor en núcleo.</a:t>
            </a:r>
          </a:p>
          <a:p>
            <a:pPr lvl="4"/>
            <a:endParaRPr lang="es-AR" sz="2000" dirty="0" smtClean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21</a:t>
            </a:fld>
            <a:endParaRPr lang="es-AR"/>
          </a:p>
        </p:txBody>
      </p:sp>
      <p:pic>
        <p:nvPicPr>
          <p:cNvPr id="13" name="3 Imagen" descr="servomotor en núcleo.jpg"/>
          <p:cNvPicPr>
            <a:picLocks noChangeAspect="1"/>
          </p:cNvPicPr>
          <p:nvPr/>
        </p:nvPicPr>
        <p:blipFill>
          <a:blip r:embed="rId2" cstate="print"/>
          <a:srcRect t="17476" r="8531" b="14563"/>
          <a:stretch>
            <a:fillRect/>
          </a:stretch>
        </p:blipFill>
        <p:spPr>
          <a:xfrm>
            <a:off x="9142412" y="3151443"/>
            <a:ext cx="2286000" cy="2487357"/>
          </a:xfrm>
          <a:prstGeom prst="rect">
            <a:avLst/>
          </a:prstGeom>
        </p:spPr>
      </p:pic>
      <p:pic>
        <p:nvPicPr>
          <p:cNvPr id="14" name="2 Imagen" descr="servomotor intermedio.jpg"/>
          <p:cNvPicPr>
            <a:picLocks noChangeAspect="1"/>
          </p:cNvPicPr>
          <p:nvPr/>
        </p:nvPicPr>
        <p:blipFill>
          <a:blip r:embed="rId3" cstate="print"/>
          <a:srcRect t="7614" r="31386" b="5437"/>
          <a:stretch>
            <a:fillRect/>
          </a:stretch>
        </p:blipFill>
        <p:spPr>
          <a:xfrm rot="5400000">
            <a:off x="5689710" y="3300303"/>
            <a:ext cx="3552604" cy="198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22413" y="76200"/>
            <a:ext cx="9144001" cy="1371600"/>
          </a:xfrm>
        </p:spPr>
        <p:txBody>
          <a:bodyPr anchor="ctr"/>
          <a:lstStyle/>
          <a:p>
            <a:r>
              <a:rPr lang="es-AR" dirty="0" smtClean="0"/>
              <a:t>MECANISMOS DE REGULACIÓN</a:t>
            </a:r>
            <a:endParaRPr lang="es-AR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379412" y="1524000"/>
            <a:ext cx="4343400" cy="4648200"/>
          </a:xfrm>
        </p:spPr>
        <p:txBody>
          <a:bodyPr/>
          <a:lstStyle/>
          <a:p>
            <a:r>
              <a:rPr lang="es-AR" dirty="0" smtClean="0"/>
              <a:t>Cada pala se prolonga mediante un eje, que penetra en el cubo.</a:t>
            </a:r>
          </a:p>
          <a:p>
            <a:r>
              <a:rPr lang="es-AR" dirty="0" smtClean="0"/>
              <a:t>Eje pivota, en palieres  P1 y P2.</a:t>
            </a:r>
          </a:p>
          <a:p>
            <a:r>
              <a:rPr lang="es-AR" dirty="0" smtClean="0"/>
              <a:t>Palanca L regula la orientación y se sujeta en el eje.</a:t>
            </a:r>
          </a:p>
          <a:p>
            <a:r>
              <a:rPr lang="es-AR" dirty="0" smtClean="0"/>
              <a:t>Las </a:t>
            </a:r>
            <a:r>
              <a:rPr lang="es-AR" dirty="0" err="1" smtClean="0"/>
              <a:t>bieletas</a:t>
            </a:r>
            <a:r>
              <a:rPr lang="es-AR" dirty="0" smtClean="0"/>
              <a:t> X transmiten la fuerza centrífuga del álabe.</a:t>
            </a:r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22</a:t>
            </a:fld>
            <a:endParaRPr lang="es-AR"/>
          </a:p>
        </p:txBody>
      </p:sp>
      <p:pic>
        <p:nvPicPr>
          <p:cNvPr id="17" name="0 Imagen" descr="mecanismo de regulació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82" r="9857" b="5073"/>
          <a:stretch>
            <a:fillRect/>
          </a:stretch>
        </p:blipFill>
        <p:spPr>
          <a:xfrm>
            <a:off x="5229774" y="1295400"/>
            <a:ext cx="6808238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22413" y="76200"/>
            <a:ext cx="9144001" cy="1371600"/>
          </a:xfrm>
        </p:spPr>
        <p:txBody>
          <a:bodyPr anchor="ctr"/>
          <a:lstStyle/>
          <a:p>
            <a:r>
              <a:rPr lang="es-AR" dirty="0" smtClean="0"/>
              <a:t>MECANISMOS DE REGULACIÓN</a:t>
            </a:r>
            <a:endParaRPr lang="es-AR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379412" y="1600200"/>
            <a:ext cx="4343400" cy="4191000"/>
          </a:xfrm>
        </p:spPr>
        <p:txBody>
          <a:bodyPr/>
          <a:lstStyle/>
          <a:p>
            <a:r>
              <a:rPr lang="es-AR" dirty="0" smtClean="0"/>
              <a:t>Las </a:t>
            </a:r>
            <a:r>
              <a:rPr lang="es-AR" dirty="0" err="1" smtClean="0"/>
              <a:t>bieletas</a:t>
            </a:r>
            <a:r>
              <a:rPr lang="es-AR" dirty="0" smtClean="0"/>
              <a:t> van sujetas mediante el soporte E.</a:t>
            </a:r>
          </a:p>
          <a:p>
            <a:r>
              <a:rPr lang="es-AR" dirty="0" smtClean="0"/>
              <a:t>Todo está dirigido por el vástago T, de modo que un desplazamiento  axial de T provoca la rotación de los álabes.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23</a:t>
            </a:fld>
            <a:endParaRPr lang="es-AR"/>
          </a:p>
        </p:txBody>
      </p:sp>
      <p:pic>
        <p:nvPicPr>
          <p:cNvPr id="17" name="0 Imagen" descr="mecanismo de regulació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82" r="9857" b="5073"/>
          <a:stretch>
            <a:fillRect/>
          </a:stretch>
        </p:blipFill>
        <p:spPr>
          <a:xfrm>
            <a:off x="5229774" y="1295400"/>
            <a:ext cx="6808238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22413" y="76200"/>
            <a:ext cx="9144001" cy="1371600"/>
          </a:xfrm>
        </p:spPr>
        <p:txBody>
          <a:bodyPr anchor="ctr"/>
          <a:lstStyle/>
          <a:p>
            <a:r>
              <a:rPr lang="es-AR" dirty="0" smtClean="0"/>
              <a:t>MECANISMOS DE REGULACIÓN</a:t>
            </a:r>
            <a:endParaRPr lang="es-AR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379412" y="1676400"/>
            <a:ext cx="4343400" cy="4343400"/>
          </a:xfrm>
        </p:spPr>
        <p:txBody>
          <a:bodyPr>
            <a:normAutofit/>
          </a:bodyPr>
          <a:lstStyle/>
          <a:p>
            <a:r>
              <a:rPr lang="es-AR" dirty="0" smtClean="0"/>
              <a:t>El vástago T, se acciona por el servomotor S que gira solidariamente.</a:t>
            </a:r>
          </a:p>
          <a:p>
            <a:r>
              <a:rPr lang="es-AR" dirty="0" smtClean="0"/>
              <a:t>Cámaras C1 y C2 están comunicadas con la válvula D.</a:t>
            </a:r>
          </a:p>
          <a:p>
            <a:r>
              <a:rPr lang="es-AR" dirty="0" smtClean="0"/>
              <a:t>Los tubos concéntricos  T1 y T2 llevan el aceite a presión.</a:t>
            </a:r>
          </a:p>
          <a:p>
            <a:r>
              <a:rPr lang="es-AR" dirty="0" smtClean="0"/>
              <a:t>Con T1 se comunica C1 con la parte inferior de S.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24</a:t>
            </a:fld>
            <a:endParaRPr lang="es-AR"/>
          </a:p>
        </p:txBody>
      </p:sp>
      <p:pic>
        <p:nvPicPr>
          <p:cNvPr id="17" name="0 Imagen" descr="mecanismo de regulació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82" r="9857" b="5073"/>
          <a:stretch>
            <a:fillRect/>
          </a:stretch>
        </p:blipFill>
        <p:spPr>
          <a:xfrm>
            <a:off x="5229774" y="1295400"/>
            <a:ext cx="6808238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22413" y="76200"/>
            <a:ext cx="9144001" cy="1371600"/>
          </a:xfrm>
        </p:spPr>
        <p:txBody>
          <a:bodyPr anchor="ctr"/>
          <a:lstStyle/>
          <a:p>
            <a:r>
              <a:rPr lang="es-AR" dirty="0" smtClean="0"/>
              <a:t>MECANISMOS DE REGULACIÓN</a:t>
            </a:r>
            <a:endParaRPr lang="es-AR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379412" y="1676400"/>
            <a:ext cx="4343400" cy="4114800"/>
          </a:xfrm>
        </p:spPr>
        <p:txBody>
          <a:bodyPr>
            <a:normAutofit/>
          </a:bodyPr>
          <a:lstStyle/>
          <a:p>
            <a:r>
              <a:rPr lang="es-AR" dirty="0" smtClean="0"/>
              <a:t>Con T2 se comunica C3 con el interior del cubo del rotor. </a:t>
            </a:r>
          </a:p>
          <a:p>
            <a:r>
              <a:rPr lang="es-AR" dirty="0" smtClean="0"/>
              <a:t>La C3 está a presión atmosférica y  actúa como depósito de expansión del aceite del cubo.</a:t>
            </a:r>
          </a:p>
          <a:p>
            <a:r>
              <a:rPr lang="es-AR" dirty="0" smtClean="0"/>
              <a:t>C3 debe estar a un nivel tal que la presión estática asegure la estanqueidad del cubo.</a:t>
            </a:r>
          </a:p>
          <a:p>
            <a:endParaRPr lang="es-AR" dirty="0" smtClean="0"/>
          </a:p>
          <a:p>
            <a:pPr>
              <a:buNone/>
            </a:pPr>
            <a:endParaRPr lang="es-AR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Aprovechamientos Hidráulicos - 2017</a:t>
            </a: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25</a:t>
            </a:fld>
            <a:endParaRPr lang="es-AR"/>
          </a:p>
        </p:txBody>
      </p:sp>
      <p:pic>
        <p:nvPicPr>
          <p:cNvPr id="17" name="0 Imagen" descr="mecanismo de regulació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82" r="9857" b="5073"/>
          <a:stretch>
            <a:fillRect/>
          </a:stretch>
        </p:blipFill>
        <p:spPr>
          <a:xfrm>
            <a:off x="5229774" y="1295400"/>
            <a:ext cx="6808238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CAVITACIÓN</a:t>
            </a:r>
            <a:endParaRPr lang="es-AR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141412" y="1904999"/>
            <a:ext cx="5562600" cy="4114801"/>
          </a:xfrm>
        </p:spPr>
        <p:txBody>
          <a:bodyPr/>
          <a:lstStyle/>
          <a:p>
            <a:pPr algn="just"/>
            <a:r>
              <a:rPr lang="es-AR" dirty="0" smtClean="0"/>
              <a:t>Formación de cavidades en el seno del líquido.</a:t>
            </a:r>
          </a:p>
          <a:p>
            <a:pPr algn="just"/>
            <a:r>
              <a:rPr lang="es-AR" dirty="0" smtClean="0"/>
              <a:t>Producidas por vaporización local por condiciones dinámicas:</a:t>
            </a:r>
          </a:p>
          <a:p>
            <a:pPr lvl="6" algn="just"/>
            <a:r>
              <a:rPr lang="es-AR" sz="2000" dirty="0" smtClean="0"/>
              <a:t>Alta velocidad relativa</a:t>
            </a:r>
          </a:p>
          <a:p>
            <a:pPr lvl="6" algn="just"/>
            <a:r>
              <a:rPr lang="es-AR" sz="2000" dirty="0" smtClean="0"/>
              <a:t>Reducción de la presión local hasta el valor de tensión de vapor.</a:t>
            </a:r>
            <a:endParaRPr lang="es-AR" sz="20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26</a:t>
            </a:fld>
            <a:endParaRPr lang="es-AR"/>
          </a:p>
        </p:txBody>
      </p:sp>
      <p:pic>
        <p:nvPicPr>
          <p:cNvPr id="9" name="27 Imagen" descr="cavitación img_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2612" y="1752600"/>
            <a:ext cx="49530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CAVITACIÓN</a:t>
            </a:r>
            <a:endParaRPr lang="es-AR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2413" y="2133599"/>
            <a:ext cx="5257799" cy="4114801"/>
          </a:xfrm>
        </p:spPr>
        <p:txBody>
          <a:bodyPr/>
          <a:lstStyle/>
          <a:p>
            <a:r>
              <a:rPr lang="es-AR" dirty="0" smtClean="0"/>
              <a:t>Disminución del rendimiento hidráulico.</a:t>
            </a:r>
          </a:p>
          <a:p>
            <a:endParaRPr lang="es-AR" sz="2000" dirty="0" smtClean="0"/>
          </a:p>
          <a:p>
            <a:r>
              <a:rPr lang="es-AR" dirty="0" smtClean="0"/>
              <a:t>Erosión </a:t>
            </a:r>
            <a:r>
              <a:rPr lang="es-AR" dirty="0" smtClean="0">
                <a:sym typeface="Wingdings" pitchFamily="2" charset="2"/>
              </a:rPr>
              <a:t> Pérdida de masa local  Vibraciones en el rotor.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27</a:t>
            </a:fld>
            <a:endParaRPr lang="es-AR"/>
          </a:p>
        </p:txBody>
      </p:sp>
      <p:pic>
        <p:nvPicPr>
          <p:cNvPr id="9" name="27 Imagen" descr="cavitación img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0212" y="2133600"/>
            <a:ext cx="5072185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POSICIÓN TURBINA RESPECTO NIVEL RESTITUCIÓN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28</a:t>
            </a:fld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8304212" y="2057400"/>
            <a:ext cx="3505200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1012" y="2209800"/>
            <a:ext cx="2057400" cy="720969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9572" y="3133725"/>
            <a:ext cx="1082040" cy="676275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7050" y="3886201"/>
            <a:ext cx="2177562" cy="720000"/>
          </a:xfrm>
          <a:prstGeom prst="rect">
            <a:avLst/>
          </a:prstGeom>
          <a:noFill/>
        </p:spPr>
      </p:pic>
      <p:pic>
        <p:nvPicPr>
          <p:cNvPr id="12" name="11 Marcador de contenido" descr="esquema para definir el parámetro de cavitación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1200" r="31217"/>
          <a:stretch>
            <a:fillRect/>
          </a:stretch>
        </p:blipFill>
        <p:spPr>
          <a:xfrm>
            <a:off x="684212" y="2057400"/>
            <a:ext cx="8305800" cy="304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COEFICIENTE DE CAVITACIÓN  (</a:t>
            </a:r>
            <a:r>
              <a:rPr lang="el-GR" dirty="0" smtClean="0"/>
              <a:t>σ</a:t>
            </a:r>
            <a:r>
              <a:rPr lang="es-AR" dirty="0" smtClean="0"/>
              <a:t>)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29</a:t>
            </a:fld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3656012" y="1905000"/>
            <a:ext cx="1905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212" y="2057400"/>
            <a:ext cx="1532308" cy="720000"/>
          </a:xfrm>
          <a:prstGeom prst="rect">
            <a:avLst/>
          </a:prstGeom>
          <a:noFill/>
        </p:spPr>
      </p:pic>
      <p:sp>
        <p:nvSpPr>
          <p:cNvPr id="15" name="14 Marcador de contenido"/>
          <p:cNvSpPr>
            <a:spLocks noGrp="1"/>
          </p:cNvSpPr>
          <p:nvPr>
            <p:ph idx="1"/>
          </p:nvPr>
        </p:nvSpPr>
        <p:spPr>
          <a:xfrm>
            <a:off x="1522413" y="3124200"/>
            <a:ext cx="9134391" cy="2590800"/>
          </a:xfrm>
        </p:spPr>
        <p:txBody>
          <a:bodyPr/>
          <a:lstStyle/>
          <a:p>
            <a:r>
              <a:rPr lang="es-AR" dirty="0" smtClean="0"/>
              <a:t>El numerador representa el valor de la carga de velocidad y carga de presión a la salida del rotor.</a:t>
            </a:r>
          </a:p>
          <a:p>
            <a:r>
              <a:rPr lang="es-AR" dirty="0" smtClean="0"/>
              <a:t>Denominador es la carga neta  sobre la turbina</a:t>
            </a:r>
          </a:p>
          <a:p>
            <a:r>
              <a:rPr lang="es-AR" dirty="0" smtClean="0"/>
              <a:t>La posición de la turbina la fija la altura de aspiración Hs.</a:t>
            </a:r>
            <a:endParaRPr lang="es-AR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8" name="17 Rectángulo"/>
          <p:cNvSpPr/>
          <p:nvPr/>
        </p:nvSpPr>
        <p:spPr>
          <a:xfrm>
            <a:off x="8761412" y="5029200"/>
            <a:ext cx="25908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3812" y="5105400"/>
            <a:ext cx="2171700" cy="381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TURBINAS  HIDRÁULICAS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AR" dirty="0" smtClean="0"/>
              <a:t>Son máquinas que aprovechan la energía potencial de presión y la energía cinética de un fluido en movimiento para convertirla en energía mecánica.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COEFICIENTE DE CAVITACIÓN  (</a:t>
            </a:r>
            <a:r>
              <a:rPr lang="el-GR" dirty="0" smtClean="0"/>
              <a:t>σ</a:t>
            </a:r>
            <a:r>
              <a:rPr lang="es-AR" dirty="0" smtClean="0"/>
              <a:t>)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2413" y="1676401"/>
            <a:ext cx="9134391" cy="4343400"/>
          </a:xfrm>
        </p:spPr>
        <p:txBody>
          <a:bodyPr/>
          <a:lstStyle/>
          <a:p>
            <a:r>
              <a:rPr lang="es-AR" dirty="0" smtClean="0"/>
              <a:t>Valores determinados experimentalmente en función de la velocidad específica.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Para una misma carga, a mayor </a:t>
            </a:r>
            <a:r>
              <a:rPr lang="es-AR" dirty="0" err="1" smtClean="0"/>
              <a:t>n</a:t>
            </a:r>
            <a:r>
              <a:rPr lang="es-AR" baseline="-25000" dirty="0" err="1" smtClean="0"/>
              <a:t>s</a:t>
            </a:r>
            <a:r>
              <a:rPr lang="es-AR" baseline="-25000" dirty="0" smtClean="0"/>
              <a:t> </a:t>
            </a:r>
            <a:r>
              <a:rPr lang="es-AR" dirty="0" smtClean="0"/>
              <a:t> , se debe reducir Hs.</a:t>
            </a:r>
            <a:endParaRPr lang="es-AR" baseline="-25000" dirty="0" smtClean="0"/>
          </a:p>
          <a:p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Aprovechamientos Hidráulicos - 2017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30</a:t>
            </a:fld>
            <a:endParaRPr lang="es-AR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79612" y="2743200"/>
          <a:ext cx="8458202" cy="22692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3161"/>
                <a:gridCol w="585709"/>
                <a:gridCol w="619611"/>
                <a:gridCol w="619611"/>
                <a:gridCol w="620454"/>
                <a:gridCol w="670966"/>
                <a:gridCol w="619611"/>
                <a:gridCol w="670966"/>
                <a:gridCol w="789669"/>
                <a:gridCol w="619611"/>
                <a:gridCol w="619611"/>
                <a:gridCol w="619611"/>
                <a:gridCol w="619611"/>
              </a:tblGrid>
              <a:tr h="711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err="1" smtClean="0"/>
                        <a:t>n</a:t>
                      </a:r>
                      <a:r>
                        <a:rPr lang="es-AR" sz="1600" baseline="-25000" dirty="0" err="1" smtClean="0"/>
                        <a:t>s</a:t>
                      </a:r>
                      <a:r>
                        <a:rPr lang="es-AR" sz="1600" baseline="-25000" dirty="0" smtClean="0"/>
                        <a:t>  </a:t>
                      </a:r>
                      <a:r>
                        <a:rPr lang="es-AR" sz="1600" baseline="0" dirty="0" smtClean="0"/>
                        <a:t>[rpm]</a:t>
                      </a:r>
                      <a:endParaRPr lang="es-AR" sz="1600" baseline="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/>
                        <a:t>50</a:t>
                      </a:r>
                      <a:endParaRPr lang="es-AR" sz="16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100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150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200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250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300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350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400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500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600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700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800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σ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0,04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0,05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0,08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0,13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0,22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0,31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0,45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0,6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0,7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0,9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1,5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2,1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Tipo turbina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Francis lenta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Francis normal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Francis rápida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/>
                        <a:t>Francis extra rápida</a:t>
                      </a:r>
                      <a:endParaRPr lang="es-AR" sz="16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/>
                        <a:t>Hélice y </a:t>
                      </a:r>
                      <a:r>
                        <a:rPr lang="es-AR" sz="1600" dirty="0" err="1"/>
                        <a:t>Kaplan</a:t>
                      </a:r>
                      <a:endParaRPr lang="es-AR" sz="16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APROVECHAMIENTOS</a:t>
            </a:r>
            <a:endParaRPr lang="es-AR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217612" y="1981200"/>
          <a:ext cx="10058402" cy="2971800"/>
        </p:xfrm>
        <a:graphic>
          <a:graphicData uri="http://schemas.openxmlformats.org/drawingml/2006/table">
            <a:tbl>
              <a:tblPr/>
              <a:tblGrid>
                <a:gridCol w="2598168"/>
                <a:gridCol w="1382649"/>
                <a:gridCol w="1215517"/>
                <a:gridCol w="1215517"/>
                <a:gridCol w="1215517"/>
                <a:gridCol w="1215517"/>
                <a:gridCol w="1215517"/>
              </a:tblGrid>
              <a:tr h="938165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Tocoma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Yacyretá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Salto Grande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El Tigre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Nihuil 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Quebrada del Ullum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Cantidad turbinas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75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Potencia unitaria [MW]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Generación promedio anual [GWh]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8500,00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31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YACYRETÁ</a:t>
            </a:r>
            <a:endParaRPr lang="es-AR" dirty="0"/>
          </a:p>
        </p:txBody>
      </p:sp>
      <p:pic>
        <p:nvPicPr>
          <p:cNvPr id="6" name="5 Marcador de contenido" descr="rotor yacyret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5881" y="1447800"/>
            <a:ext cx="3225531" cy="4836327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32</a:t>
            </a:fld>
            <a:endParaRPr lang="es-AR"/>
          </a:p>
        </p:txBody>
      </p:sp>
      <p:pic>
        <p:nvPicPr>
          <p:cNvPr id="7" name="6 Imagen" descr="rotor yacyretá 1.jpg"/>
          <p:cNvPicPr>
            <a:picLocks noChangeAspect="1"/>
          </p:cNvPicPr>
          <p:nvPr/>
        </p:nvPicPr>
        <p:blipFill>
          <a:blip r:embed="rId3" cstate="print"/>
          <a:srcRect l="14800" r="15600"/>
          <a:stretch>
            <a:fillRect/>
          </a:stretch>
        </p:blipFill>
        <p:spPr>
          <a:xfrm>
            <a:off x="6323012" y="3340976"/>
            <a:ext cx="4038600" cy="2901293"/>
          </a:xfrm>
          <a:prstGeom prst="rect">
            <a:avLst/>
          </a:prstGeom>
        </p:spPr>
      </p:pic>
      <p:pic>
        <p:nvPicPr>
          <p:cNvPr id="56322" name="Picture 2" descr="C:\Users\Tomás\Desktop\Tomás\0- Facultad\Aprovechamientos Hidráulicos\Turbinas Kaplan\corte yacir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412" y="233892"/>
            <a:ext cx="3733800" cy="29351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TOCOMA</a:t>
            </a:r>
            <a:endParaRPr lang="es-AR" dirty="0"/>
          </a:p>
        </p:txBody>
      </p:sp>
      <p:pic>
        <p:nvPicPr>
          <p:cNvPr id="6" name="5 Marcador de contenido" descr="toc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612" y="2114550"/>
            <a:ext cx="6667500" cy="36957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33</a:t>
            </a:fld>
            <a:endParaRPr lang="es-AR"/>
          </a:p>
        </p:txBody>
      </p:sp>
      <p:pic>
        <p:nvPicPr>
          <p:cNvPr id="7" name="6 Imagen" descr="tocom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1412" y="914400"/>
            <a:ext cx="6807200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0" y="5410200"/>
            <a:ext cx="12188825" cy="609601"/>
          </a:xfrm>
        </p:spPr>
        <p:txBody>
          <a:bodyPr anchor="ctr"/>
          <a:lstStyle/>
          <a:p>
            <a:pPr algn="ctr"/>
            <a:r>
              <a:rPr lang="es-AR" spc="0" dirty="0" smtClean="0"/>
              <a:t>MUCHAS GRACIAS POR SU ATENCIÓN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34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RESEÑA HISTÓRICA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10058399" cy="4114801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dirty="0" smtClean="0"/>
              <a:t>Siglo XVIII </a:t>
            </a:r>
            <a:r>
              <a:rPr lang="es-AR" dirty="0" smtClean="0">
                <a:sym typeface="Wingdings" pitchFamily="2" charset="2"/>
              </a:rPr>
              <a:t> Gestación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dirty="0" smtClean="0">
                <a:sym typeface="Wingdings" pitchFamily="2" charset="2"/>
              </a:rPr>
              <a:t>Siglo XIX  Nacimiento (  Surgimiento turbinas </a:t>
            </a:r>
            <a:r>
              <a:rPr lang="es-AR" dirty="0" err="1" smtClean="0">
                <a:sym typeface="Wingdings" pitchFamily="2" charset="2"/>
              </a:rPr>
              <a:t>Pelton</a:t>
            </a:r>
            <a:r>
              <a:rPr lang="es-AR" dirty="0" smtClean="0">
                <a:sym typeface="Wingdings" pitchFamily="2" charset="2"/>
              </a:rPr>
              <a:t> y Francis 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dirty="0" smtClean="0">
                <a:sym typeface="Wingdings" pitchFamily="2" charset="2"/>
              </a:rPr>
              <a:t>Siglo XX  Desarrollo</a:t>
            </a:r>
          </a:p>
          <a:p>
            <a:pPr lvl="8" algn="just">
              <a:buFont typeface="Wingdings" pitchFamily="2" charset="2"/>
              <a:buChar char="§"/>
            </a:pPr>
            <a:r>
              <a:rPr lang="es-AR" sz="2400" dirty="0" smtClean="0"/>
              <a:t>1915: </a:t>
            </a:r>
            <a:r>
              <a:rPr lang="es-AR" sz="2400" dirty="0" err="1" smtClean="0"/>
              <a:t>Kaplan</a:t>
            </a:r>
            <a:r>
              <a:rPr lang="es-AR" sz="2400" dirty="0" smtClean="0"/>
              <a:t> </a:t>
            </a:r>
          </a:p>
          <a:p>
            <a:pPr lvl="8" algn="just">
              <a:buFont typeface="Wingdings" pitchFamily="2" charset="2"/>
              <a:buChar char="§"/>
            </a:pPr>
            <a:r>
              <a:rPr lang="es-AR" sz="2400" dirty="0" smtClean="0"/>
              <a:t>1918: </a:t>
            </a:r>
            <a:r>
              <a:rPr lang="es-AR" sz="2400" dirty="0" err="1" smtClean="0"/>
              <a:t>Banki</a:t>
            </a:r>
            <a:endParaRPr lang="es-AR" sz="2400" dirty="0" smtClean="0"/>
          </a:p>
          <a:p>
            <a:pPr lvl="8" algn="just">
              <a:buFont typeface="Wingdings" pitchFamily="2" charset="2"/>
              <a:buChar char="§"/>
            </a:pPr>
            <a:r>
              <a:rPr lang="es-AR" sz="2400" dirty="0" smtClean="0"/>
              <a:t>1919: </a:t>
            </a:r>
            <a:r>
              <a:rPr lang="es-AR" sz="2400" dirty="0" err="1" smtClean="0"/>
              <a:t>Turgo</a:t>
            </a:r>
            <a:endParaRPr lang="es-AR" sz="2400" dirty="0" smtClean="0"/>
          </a:p>
          <a:p>
            <a:pPr lvl="8" algn="just">
              <a:buFont typeface="Wingdings" pitchFamily="2" charset="2"/>
              <a:buChar char="§"/>
            </a:pPr>
            <a:r>
              <a:rPr lang="es-AR" sz="2400" dirty="0" smtClean="0"/>
              <a:t>1950: Deriaz</a:t>
            </a:r>
          </a:p>
          <a:p>
            <a:pPr lvl="8" algn="just">
              <a:buFont typeface="Wingdings" pitchFamily="2" charset="2"/>
              <a:buChar char="§"/>
            </a:pPr>
            <a:r>
              <a:rPr lang="es-AR" sz="2400" dirty="0" smtClean="0"/>
              <a:t>1970: Bulbo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 smtClean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CLASIFICACIÓN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10058399" cy="4114801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sz="2800" dirty="0" smtClean="0"/>
              <a:t>De acuerdo al modo de actuar del agua 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smtClean="0"/>
              <a:t>Turbinas de acción ( </a:t>
            </a:r>
            <a:r>
              <a:rPr lang="es-AR" sz="2400" dirty="0" err="1" smtClean="0"/>
              <a:t>Pelton</a:t>
            </a:r>
            <a:r>
              <a:rPr lang="es-AR" sz="2400" dirty="0" smtClean="0"/>
              <a:t>)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smtClean="0"/>
              <a:t>Turbinas de reacción (Francis y </a:t>
            </a:r>
            <a:r>
              <a:rPr lang="es-AR" sz="2400" dirty="0" err="1" smtClean="0"/>
              <a:t>Kaplan</a:t>
            </a:r>
            <a:r>
              <a:rPr lang="es-AR" sz="2400" dirty="0" smtClean="0"/>
              <a:t>)</a:t>
            </a:r>
          </a:p>
          <a:p>
            <a:pPr lvl="8" algn="just">
              <a:spcAft>
                <a:spcPts val="600"/>
              </a:spcAft>
              <a:buNone/>
            </a:pPr>
            <a:endParaRPr lang="es-AR" sz="2400" dirty="0" smtClean="0"/>
          </a:p>
          <a:p>
            <a:pPr algn="just">
              <a:spcAft>
                <a:spcPts val="600"/>
              </a:spcAft>
            </a:pPr>
            <a:r>
              <a:rPr lang="es-AR" sz="2800" dirty="0" smtClean="0"/>
              <a:t>En función de la dirección del flujo en el rodete</a:t>
            </a:r>
          </a:p>
          <a:p>
            <a:pPr lvl="8" algn="just"/>
            <a:r>
              <a:rPr lang="es-AR" sz="2400" dirty="0" smtClean="0"/>
              <a:t>Axiales</a:t>
            </a:r>
          </a:p>
          <a:p>
            <a:pPr lvl="8" algn="just"/>
            <a:r>
              <a:rPr lang="es-AR" sz="2400" dirty="0" smtClean="0"/>
              <a:t>Radiales</a:t>
            </a:r>
          </a:p>
          <a:p>
            <a:pPr lvl="8" algn="just"/>
            <a:r>
              <a:rPr lang="es-AR" sz="2400" dirty="0" smtClean="0"/>
              <a:t>Mixtas</a:t>
            </a:r>
          </a:p>
          <a:p>
            <a:pPr algn="just">
              <a:spcAft>
                <a:spcPts val="600"/>
              </a:spcAft>
            </a:pPr>
            <a:endParaRPr lang="es-AR" sz="2800" dirty="0" smtClean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CLASIFICACIÓN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10058399" cy="4114801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sz="2800" dirty="0" smtClean="0"/>
              <a:t>Según la dirección del eje: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smtClean="0"/>
              <a:t>Horizontales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smtClean="0"/>
              <a:t>Verticales</a:t>
            </a:r>
          </a:p>
          <a:p>
            <a:pPr lvl="8" algn="just">
              <a:spcAft>
                <a:spcPts val="600"/>
              </a:spcAft>
              <a:buNone/>
            </a:pPr>
            <a:endParaRPr lang="es-AR" sz="2400" dirty="0" smtClean="0"/>
          </a:p>
          <a:p>
            <a:pPr algn="just">
              <a:spcAft>
                <a:spcPts val="600"/>
              </a:spcAft>
            </a:pPr>
            <a:r>
              <a:rPr lang="es-AR" sz="2800" dirty="0" smtClean="0"/>
              <a:t>De acuerdo con el tipo de admisión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smtClean="0"/>
              <a:t>Total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smtClean="0"/>
              <a:t>Parcial</a:t>
            </a:r>
          </a:p>
          <a:p>
            <a:pPr algn="just">
              <a:spcAft>
                <a:spcPts val="600"/>
              </a:spcAft>
            </a:pPr>
            <a:endParaRPr lang="es-AR" sz="2800" dirty="0" smtClean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CLASIFICACIÓN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10058399" cy="4114801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sz="2800" dirty="0" smtClean="0"/>
              <a:t>Según el diseño del rodete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smtClean="0"/>
              <a:t>Francis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smtClean="0"/>
              <a:t>Hélice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err="1" smtClean="0"/>
              <a:t>Kaplan</a:t>
            </a:r>
            <a:endParaRPr lang="es-AR" sz="2400" dirty="0" smtClean="0"/>
          </a:p>
          <a:p>
            <a:pPr lvl="8" algn="just">
              <a:spcAft>
                <a:spcPts val="600"/>
              </a:spcAft>
            </a:pPr>
            <a:r>
              <a:rPr lang="es-AR" sz="2400" dirty="0" err="1" smtClean="0"/>
              <a:t>Pelton</a:t>
            </a:r>
            <a:r>
              <a:rPr lang="es-AR" sz="2400" dirty="0" smtClean="0"/>
              <a:t> 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smtClean="0"/>
              <a:t>Bulbo</a:t>
            </a:r>
          </a:p>
          <a:p>
            <a:pPr lvl="8" algn="just">
              <a:spcAft>
                <a:spcPts val="600"/>
              </a:spcAft>
            </a:pPr>
            <a:endParaRPr lang="es-AR" sz="2800" dirty="0" smtClean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VIKTOR KAPLAN 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12812" y="1904999"/>
            <a:ext cx="8153399" cy="4114801"/>
          </a:xfrm>
        </p:spPr>
        <p:txBody>
          <a:bodyPr anchor="ctr">
            <a:noAutofit/>
          </a:bodyPr>
          <a:lstStyle/>
          <a:p>
            <a:r>
              <a:rPr lang="es-AR" sz="3000" dirty="0" smtClean="0"/>
              <a:t>Nació en Austria en 1876.</a:t>
            </a:r>
          </a:p>
          <a:p>
            <a:r>
              <a:rPr lang="es-AR" sz="3000" dirty="0" smtClean="0"/>
              <a:t>En 1895, ingresa a la Universidad Técnica .</a:t>
            </a:r>
            <a:endParaRPr lang="es-AR" sz="3000" dirty="0" smtClean="0">
              <a:sym typeface="Wingdings" pitchFamily="2" charset="2"/>
            </a:endParaRPr>
          </a:p>
          <a:p>
            <a:r>
              <a:rPr lang="es-AR" sz="3000" dirty="0" smtClean="0">
                <a:sym typeface="Wingdings" pitchFamily="2" charset="2"/>
              </a:rPr>
              <a:t>Ing. Civil especializado en motores diesel.</a:t>
            </a:r>
          </a:p>
          <a:p>
            <a:r>
              <a:rPr lang="es-AR" sz="3000" dirty="0" smtClean="0">
                <a:sym typeface="Wingdings" pitchFamily="2" charset="2"/>
              </a:rPr>
              <a:t>Estudió un modelo para grandes velocidades en pequeños desniveles hidráulicos con cargas medias y grandes.</a:t>
            </a:r>
          </a:p>
          <a:p>
            <a:r>
              <a:rPr lang="es-AR" sz="3000" dirty="0" smtClean="0">
                <a:sym typeface="Wingdings" pitchFamily="2" charset="2"/>
              </a:rPr>
              <a:t>En 1915, inventa las turbinas </a:t>
            </a:r>
            <a:r>
              <a:rPr lang="es-AR" sz="3000" dirty="0" err="1" smtClean="0">
                <a:sym typeface="Wingdings" pitchFamily="2" charset="2"/>
              </a:rPr>
              <a:t>Kaplan</a:t>
            </a:r>
            <a:r>
              <a:rPr lang="es-AR" sz="3000" dirty="0" smtClean="0">
                <a:sym typeface="Wingdings" pitchFamily="2" charset="2"/>
              </a:rPr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8</a:t>
            </a:fld>
            <a:endParaRPr lang="es-AR"/>
          </a:p>
        </p:txBody>
      </p:sp>
      <p:pic>
        <p:nvPicPr>
          <p:cNvPr id="11" name="Picture 3" descr="http://upload.wikimedia.org/wikipedia/commons/f/f0/Viktor_kapla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442450" y="795302"/>
            <a:ext cx="2225678" cy="255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upload.wikimedia.org/wikipedia/commons/thumb/7/7f/MettlachKaplanturbine.jpg/150px-MettlachKaplanturbine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9371012" y="3809984"/>
            <a:ext cx="24733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 smtClean="0"/>
              <a:t>CARACTERÍSTICAS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AR" dirty="0" smtClean="0"/>
              <a:t>Turbina de  admisión total, de reacción  y de flujo axial. </a:t>
            </a:r>
          </a:p>
          <a:p>
            <a:pPr algn="just">
              <a:lnSpc>
                <a:spcPct val="100000"/>
              </a:lnSpc>
            </a:pPr>
            <a:r>
              <a:rPr lang="es-AR" dirty="0" smtClean="0"/>
              <a:t>Rodete similar a la turbina de un barco.</a:t>
            </a:r>
          </a:p>
          <a:p>
            <a:pPr algn="just">
              <a:lnSpc>
                <a:spcPct val="100000"/>
              </a:lnSpc>
            </a:pPr>
            <a:r>
              <a:rPr lang="es-AR" dirty="0" smtClean="0"/>
              <a:t>Doble regulación. (Distribuidor y álabes)</a:t>
            </a:r>
          </a:p>
          <a:p>
            <a:pPr algn="just">
              <a:lnSpc>
                <a:spcPct val="100000"/>
              </a:lnSpc>
            </a:pPr>
            <a:r>
              <a:rPr lang="es-AR" dirty="0" smtClean="0"/>
              <a:t>Desarrolla elevadas velocidades específicas, obteniendo buenos rendimientos</a:t>
            </a:r>
          </a:p>
          <a:p>
            <a:pPr algn="just">
              <a:lnSpc>
                <a:spcPct val="100000"/>
              </a:lnSpc>
            </a:pPr>
            <a:r>
              <a:rPr lang="es-AR" dirty="0" smtClean="0"/>
              <a:t>A igual potencia, las turbinas </a:t>
            </a:r>
            <a:r>
              <a:rPr lang="es-AR" dirty="0" err="1" smtClean="0"/>
              <a:t>Kaplan</a:t>
            </a:r>
            <a:r>
              <a:rPr lang="es-AR" dirty="0" smtClean="0"/>
              <a:t> son menos voluminosas que las Francis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Aprovechamientos Hidráulicos - 2017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3903</TotalTime>
  <Words>1215</Words>
  <Application>Microsoft Office PowerPoint</Application>
  <PresentationFormat>Personalizado</PresentationFormat>
  <Paragraphs>300</Paragraphs>
  <Slides>34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Digital Blue Tunnel 16x9</vt:lpstr>
      <vt:lpstr>TURBINAS KAPLAN</vt:lpstr>
      <vt:lpstr>TURBOMÁQUINAS </vt:lpstr>
      <vt:lpstr>TURBINAS  HIDRÁULICAS</vt:lpstr>
      <vt:lpstr>RESEÑA HISTÓRICA</vt:lpstr>
      <vt:lpstr>CLASIFICACIÓN</vt:lpstr>
      <vt:lpstr>CLASIFICACIÓN</vt:lpstr>
      <vt:lpstr>CLASIFICACIÓN</vt:lpstr>
      <vt:lpstr>VIKTOR KAPLAN </vt:lpstr>
      <vt:lpstr>CARACTERÍSTICAS</vt:lpstr>
      <vt:lpstr>PRINCIPIO DE FUNCIONAMIENTO </vt:lpstr>
      <vt:lpstr>ÁMBITO DE APLICACIÓN   </vt:lpstr>
      <vt:lpstr>COMPONENTES PRINCIPALES </vt:lpstr>
      <vt:lpstr>CÁMARA ESPIRAL  </vt:lpstr>
      <vt:lpstr>DISTRIBUIDOR  </vt:lpstr>
      <vt:lpstr>RODETE MÓVIL  </vt:lpstr>
      <vt:lpstr>ÁLABES </vt:lpstr>
      <vt:lpstr>TUBO DIFUSOR</vt:lpstr>
      <vt:lpstr>EJE</vt:lpstr>
      <vt:lpstr>COJINETE DE EMPUJE</vt:lpstr>
      <vt:lpstr>COJINETES GUÍAS</vt:lpstr>
      <vt:lpstr>MECANISMOS DE REGULACIÓN</vt:lpstr>
      <vt:lpstr>MECANISMOS DE REGULACIÓN</vt:lpstr>
      <vt:lpstr>MECANISMOS DE REGULACIÓN</vt:lpstr>
      <vt:lpstr>MECANISMOS DE REGULACIÓN</vt:lpstr>
      <vt:lpstr>MECANISMOS DE REGULACIÓN</vt:lpstr>
      <vt:lpstr>CAVITACIÓN</vt:lpstr>
      <vt:lpstr>CAVITACIÓN</vt:lpstr>
      <vt:lpstr>POSICIÓN TURBINA RESPECTO NIVEL RESTITUCIÓN</vt:lpstr>
      <vt:lpstr>COEFICIENTE DE CAVITACIÓN  (σ)</vt:lpstr>
      <vt:lpstr>COEFICIENTE DE CAVITACIÓN  (σ)</vt:lpstr>
      <vt:lpstr>APROVECHAMIENTOS</vt:lpstr>
      <vt:lpstr>YACYRETÁ</vt:lpstr>
      <vt:lpstr>TOCOMA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Tomás Mur</dc:creator>
  <cp:lastModifiedBy>Tomás Mur</cp:lastModifiedBy>
  <cp:revision>42</cp:revision>
  <dcterms:created xsi:type="dcterms:W3CDTF">2014-04-17T22:11:49Z</dcterms:created>
  <dcterms:modified xsi:type="dcterms:W3CDTF">2017-10-16T21:44:36Z</dcterms:modified>
</cp:coreProperties>
</file>