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8"/>
  </p:notesMasterIdLst>
  <p:handoutMasterIdLst>
    <p:handoutMasterId r:id="rId39"/>
  </p:handoutMasterIdLst>
  <p:sldIdLst>
    <p:sldId id="265" r:id="rId2"/>
    <p:sldId id="356" r:id="rId3"/>
    <p:sldId id="310" r:id="rId4"/>
    <p:sldId id="320" r:id="rId5"/>
    <p:sldId id="321" r:id="rId6"/>
    <p:sldId id="327" r:id="rId7"/>
    <p:sldId id="322" r:id="rId8"/>
    <p:sldId id="323" r:id="rId9"/>
    <p:sldId id="325" r:id="rId10"/>
    <p:sldId id="369" r:id="rId11"/>
    <p:sldId id="328" r:id="rId12"/>
    <p:sldId id="330" r:id="rId13"/>
    <p:sldId id="370" r:id="rId14"/>
    <p:sldId id="331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74" r:id="rId25"/>
    <p:sldId id="367" r:id="rId26"/>
    <p:sldId id="357" r:id="rId27"/>
    <p:sldId id="360" r:id="rId28"/>
    <p:sldId id="358" r:id="rId29"/>
    <p:sldId id="373" r:id="rId30"/>
    <p:sldId id="371" r:id="rId31"/>
    <p:sldId id="372" r:id="rId32"/>
    <p:sldId id="361" r:id="rId33"/>
    <p:sldId id="362" r:id="rId34"/>
    <p:sldId id="366" r:id="rId35"/>
    <p:sldId id="365" r:id="rId36"/>
    <p:sldId id="355" r:id="rId37"/>
  </p:sldIdLst>
  <p:sldSz cx="12188825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A35A3B5-A238-DB40-8B92-E0B15570E721}">
          <p14:sldIdLst>
            <p14:sldId id="265"/>
            <p14:sldId id="356"/>
            <p14:sldId id="310"/>
            <p14:sldId id="320"/>
            <p14:sldId id="321"/>
            <p14:sldId id="327"/>
            <p14:sldId id="322"/>
            <p14:sldId id="323"/>
            <p14:sldId id="325"/>
            <p14:sldId id="369"/>
            <p14:sldId id="328"/>
            <p14:sldId id="330"/>
            <p14:sldId id="370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74"/>
            <p14:sldId id="367"/>
            <p14:sldId id="357"/>
            <p14:sldId id="360"/>
            <p14:sldId id="358"/>
            <p14:sldId id="373"/>
            <p14:sldId id="371"/>
            <p14:sldId id="372"/>
            <p14:sldId id="361"/>
            <p14:sldId id="362"/>
            <p14:sldId id="366"/>
            <p14:sldId id="365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87843" autoAdjust="0"/>
  </p:normalViewPr>
  <p:slideViewPr>
    <p:cSldViewPr showGuides="1">
      <p:cViewPr varScale="1">
        <p:scale>
          <a:sx n="68" d="100"/>
          <a:sy n="68" d="100"/>
        </p:scale>
        <p:origin x="95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312" y="430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4/30/2019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4/30/2019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9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finalidad de sus investigaciones fue inventar un modelo que funcionase a grandes velocidades en pequeños </a:t>
            </a:r>
            <a:r>
              <a:rPr lang="es-A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desnivéles</a:t>
            </a:r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hidraúlicos</a:t>
            </a:r>
            <a:r>
              <a:rPr lang="es-A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con medias y grandes cargas, donde el resto de los modelos de turbinas fallaban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7452"/>
            <a:ext cx="11766623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45" y="2492376"/>
            <a:ext cx="901465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047" y="3966882"/>
            <a:ext cx="9014650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7452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15" y="590550"/>
            <a:ext cx="487553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734" y="739589"/>
            <a:ext cx="487553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015" y="1816100"/>
            <a:ext cx="487553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0" y="187452"/>
            <a:ext cx="11379244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250" y="533400"/>
            <a:ext cx="5967446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150" y="1828800"/>
            <a:ext cx="5964498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80150" y="6288742"/>
            <a:ext cx="2516061" cy="365125"/>
          </a:xfrm>
        </p:spPr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1162" y="6288742"/>
            <a:ext cx="3567024" cy="365125"/>
          </a:xfrm>
        </p:spPr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50940" y="179292"/>
            <a:ext cx="4373643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7452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635" y="533400"/>
            <a:ext cx="487553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794664" y="1600200"/>
            <a:ext cx="487553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8914" y="1828800"/>
            <a:ext cx="487553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868" y="6288742"/>
            <a:ext cx="2486186" cy="365125"/>
          </a:xfrm>
        </p:spPr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3263" y="6288742"/>
            <a:ext cx="6954923" cy="365125"/>
          </a:xfrm>
        </p:spPr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7452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04" y="3778624"/>
            <a:ext cx="10078061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161809" y="762000"/>
            <a:ext cx="990105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99" y="4827494"/>
            <a:ext cx="10077344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868" y="6288742"/>
            <a:ext cx="2486186" cy="365125"/>
          </a:xfrm>
        </p:spPr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3263" y="6288742"/>
            <a:ext cx="6954923" cy="365125"/>
          </a:xfrm>
        </p:spPr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68984" y="779463"/>
            <a:ext cx="1810399" cy="526891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013" y="779465"/>
            <a:ext cx="8225341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" y="187452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14" y="2591361"/>
            <a:ext cx="10108683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14" y="3950355"/>
            <a:ext cx="10108683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012" y="1828800"/>
            <a:ext cx="487553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760" y="1828800"/>
            <a:ext cx="487553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14" y="381000"/>
            <a:ext cx="10108683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13" y="1438835"/>
            <a:ext cx="487553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013" y="2362200"/>
            <a:ext cx="487553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2166" y="1438835"/>
            <a:ext cx="487553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166" y="2362200"/>
            <a:ext cx="487553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5109" y="2286000"/>
            <a:ext cx="474943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19448" y="2286000"/>
            <a:ext cx="475364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5109" y="2286000"/>
            <a:ext cx="474943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19448" y="2286000"/>
            <a:ext cx="475364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012" y="1828801"/>
            <a:ext cx="10110801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9012" y="3991816"/>
            <a:ext cx="10110801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635" y="1828801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79635" y="3991816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039012" y="1828800"/>
            <a:ext cx="487553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1039013" y="1828801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039013" y="3991816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79635" y="1828801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79635" y="3991816"/>
            <a:ext cx="487553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0" y="186645"/>
            <a:ext cx="11766623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52877" y="189708"/>
            <a:ext cx="11683073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014" y="381000"/>
            <a:ext cx="10108683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14" y="1828800"/>
            <a:ext cx="10108683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868" y="6288742"/>
            <a:ext cx="2516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585642-A4AB-41FC-95C8-13A665FE3D00}" type="datetime1">
              <a:rPr lang="es-AR" smtClean="0"/>
              <a:pPr/>
              <a:t>30/4/2019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5006" y="6288742"/>
            <a:ext cx="6983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AR"/>
              <a:t>Aprovechamientos Hidráulicos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964" y="219636"/>
            <a:ext cx="657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bkw.ch/ein-wegweiser-fuer-fische-durch-das-wasserkraftwer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7/7f/MettlachKaplanturbine.jpg/150px-MettlachKaplanturbine.jpg" TargetMode="External"/><Relationship Id="rId5" Type="http://schemas.openxmlformats.org/officeDocument/2006/relationships/image" Target="../media/image11.jpeg"/><Relationship Id="rId4" Type="http://schemas.openxmlformats.org/officeDocument/2006/relationships/image" Target="http://upload.wikimedia.org/wikipedia/commons/f/f0/Viktor_kaplan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TURBINAS KAPLAN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 err="1"/>
              <a:t>Aprovechamientos</a:t>
            </a:r>
            <a:r>
              <a:rPr lang="it-IT" dirty="0"/>
              <a:t> </a:t>
            </a:r>
            <a:r>
              <a:rPr lang="it-IT" dirty="0" err="1"/>
              <a:t>Hidráulicos</a:t>
            </a:r>
            <a:endParaRPr lang="it-IT" dirty="0"/>
          </a:p>
          <a:p>
            <a:pPr algn="l"/>
            <a:r>
              <a:rPr lang="it-IT" dirty="0"/>
              <a:t>Annabella </a:t>
            </a:r>
            <a:r>
              <a:rPr lang="it-IT" dirty="0" err="1"/>
              <a:t>Reinke</a:t>
            </a:r>
            <a:endParaRPr lang="it-IT" dirty="0"/>
          </a:p>
          <a:p>
            <a:pPr algn="l"/>
            <a:r>
              <a:rPr lang="it-IT" dirty="0" err="1"/>
              <a:t>Trabajo</a:t>
            </a:r>
            <a:r>
              <a:rPr lang="it-IT" dirty="0"/>
              <a:t> de seminario 2018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Bild 5" descr="Kaplan_Turb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2860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3. CLASIFICACIÓN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10</a:t>
            </a:fld>
            <a:endParaRPr lang="es-AR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AR" dirty="0"/>
              <a:t>CARÁCTERÍSTICAS TURBINA KAPLAN</a:t>
            </a:r>
          </a:p>
          <a:p>
            <a:pPr algn="just"/>
            <a:r>
              <a:rPr lang="es-AR" dirty="0"/>
              <a:t>Turbina de flujo axial, de reacción</a:t>
            </a:r>
          </a:p>
          <a:p>
            <a:r>
              <a:rPr lang="es-AR" sz="2400" dirty="0"/>
              <a:t>Altura de caída pequeñas :  7 –  40 m</a:t>
            </a:r>
          </a:p>
          <a:p>
            <a:pPr lvl="0"/>
            <a:r>
              <a:rPr lang="es-AR" sz="2400" dirty="0"/>
              <a:t>Caudales grandes : </a:t>
            </a:r>
            <a:r>
              <a:rPr lang="es-AR" dirty="0"/>
              <a:t>10</a:t>
            </a:r>
            <a:r>
              <a:rPr lang="es-AR" sz="2400" dirty="0"/>
              <a:t>  –  1000 m</a:t>
            </a:r>
            <a:r>
              <a:rPr lang="es-AR" sz="2400" baseline="30000" dirty="0"/>
              <a:t>3</a:t>
            </a:r>
            <a:r>
              <a:rPr lang="es-AR" sz="2400" dirty="0"/>
              <a:t>/s</a:t>
            </a:r>
          </a:p>
          <a:p>
            <a:pPr algn="just"/>
            <a:r>
              <a:rPr lang="es-AR" dirty="0"/>
              <a:t>Rodete similar a la turbina de un barco.</a:t>
            </a:r>
          </a:p>
          <a:p>
            <a:pPr algn="just"/>
            <a:r>
              <a:rPr lang="es-AR" dirty="0"/>
              <a:t>Doble regulación. (Distribuidor y álabes)</a:t>
            </a:r>
          </a:p>
          <a:p>
            <a:pPr lvl="0" algn="just"/>
            <a:r>
              <a:rPr lang="es-AR" sz="2000" dirty="0"/>
              <a:t>Muy adecuado para caudales de agua variables </a:t>
            </a:r>
            <a:r>
              <a:rPr lang="es-AR" sz="2000" dirty="0">
                <a:sym typeface="Wingdings"/>
              </a:rPr>
              <a:t> central de agua fluyente</a:t>
            </a:r>
            <a:endParaRPr lang="es-AR" dirty="0">
              <a:sym typeface="Wingdings"/>
            </a:endParaRPr>
          </a:p>
          <a:p>
            <a:pPr lvl="0" algn="just"/>
            <a:r>
              <a:rPr lang="es-AR" dirty="0">
                <a:sym typeface="Wingdings"/>
              </a:rPr>
              <a:t>Turbinas</a:t>
            </a:r>
          </a:p>
          <a:p>
            <a:pPr lvl="1" algn="just"/>
            <a:r>
              <a:rPr lang="es-AR" dirty="0">
                <a:sym typeface="Wingdings"/>
              </a:rPr>
              <a:t>Bulbo - pasa el agua horizontal</a:t>
            </a:r>
          </a:p>
          <a:p>
            <a:pPr lvl="1" algn="just"/>
            <a:r>
              <a:rPr lang="es-AR" dirty="0">
                <a:sym typeface="Wingdings"/>
              </a:rPr>
              <a:t>Kaplan- pasa el agua vertikal</a:t>
            </a:r>
          </a:p>
        </p:txBody>
      </p:sp>
    </p:spTree>
    <p:extLst>
      <p:ext uri="{BB962C8B-B14F-4D97-AF65-F5344CB8AC3E}">
        <p14:creationId xmlns:p14="http://schemas.microsoft.com/office/powerpoint/2010/main" val="2894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4. PRINCIPIO DE FUNCIONAMIENTO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s-AR" dirty="0"/>
              <a:t>El agua fluye a las turbinas desde el embalse por la galería a presión y la tubería forzada.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La turbina hace girar al rotor del generador por estar ambos sujetos por un eje común.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Mantener salida constante de voltaje mediante la velocidad constante de la turbina.</a:t>
            </a:r>
          </a:p>
          <a:p>
            <a:pPr marL="457200" indent="-457200">
              <a:buFont typeface="+mj-lt"/>
              <a:buAutoNum type="arabicParenR"/>
            </a:pPr>
            <a:r>
              <a:rPr lang="es-AR" dirty="0"/>
              <a:t>Por efecto electromagnético entre rotor y estator del generador se produce energía eléctrica que fluye por líneas de interconexión.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>
                <a:solidFill>
                  <a:srgbClr val="CCFFCC"/>
                </a:solidFill>
              </a:rPr>
              <a:pPr/>
              <a:t>11</a:t>
            </a:fld>
            <a:endParaRPr lang="es-AR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5. ÁMBITO DE APLICACIÓN	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27012" y="1828800"/>
            <a:ext cx="38862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2000" dirty="0"/>
              <a:t>Altura de caída :  7 –  40 m</a:t>
            </a:r>
          </a:p>
          <a:p>
            <a:pPr lvl="0">
              <a:lnSpc>
                <a:spcPct val="150000"/>
              </a:lnSpc>
            </a:pPr>
            <a:r>
              <a:rPr lang="es-AR" sz="2000" dirty="0"/>
              <a:t>Caudal : </a:t>
            </a:r>
            <a:r>
              <a:rPr lang="es-AR" dirty="0"/>
              <a:t>10</a:t>
            </a:r>
            <a:r>
              <a:rPr lang="es-AR" sz="2000" dirty="0"/>
              <a:t>  –  1000 m</a:t>
            </a:r>
            <a:r>
              <a:rPr lang="es-AR" sz="2000" baseline="30000" dirty="0"/>
              <a:t>3</a:t>
            </a:r>
            <a:r>
              <a:rPr lang="es-AR" sz="2000" dirty="0"/>
              <a:t>/s</a:t>
            </a:r>
          </a:p>
          <a:p>
            <a:pPr>
              <a:lnSpc>
                <a:spcPct val="150000"/>
              </a:lnSpc>
            </a:pPr>
            <a:r>
              <a:rPr lang="es-AR" sz="2000" dirty="0" err="1"/>
              <a:t>Vel</a:t>
            </a:r>
            <a:r>
              <a:rPr lang="es-AR" sz="2000" dirty="0"/>
              <a:t>. específica : mayor a 300 rpm 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13212" y="1447800"/>
            <a:ext cx="7924800" cy="4759762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12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1013" y="2133600"/>
            <a:ext cx="1441938" cy="685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6. COMPONENTES PRINCIPALES </a:t>
            </a:r>
            <a:endParaRPr lang="de-DE" dirty="0"/>
          </a:p>
        </p:txBody>
      </p:sp>
      <p:pic>
        <p:nvPicPr>
          <p:cNvPr id="6" name="Inhaltsplatzhalter 5" descr="partes-de-turbi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62" r="-27862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8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989011" y="228600"/>
            <a:ext cx="9677405" cy="1371600"/>
          </a:xfrm>
        </p:spPr>
        <p:txBody>
          <a:bodyPr anchor="ctr"/>
          <a:lstStyle/>
          <a:p>
            <a:r>
              <a:rPr lang="es-AR" dirty="0"/>
              <a:t>6. COMPONENTES PRINCIPALES 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>
                <a:solidFill>
                  <a:srgbClr val="CCFFCC"/>
                </a:solidFill>
              </a:rPr>
              <a:pPr/>
              <a:t>14</a:t>
            </a:fld>
            <a:endParaRPr lang="es-AR" dirty="0">
              <a:solidFill>
                <a:srgbClr val="CCFFCC"/>
              </a:solidFill>
            </a:endParaRPr>
          </a:p>
        </p:txBody>
      </p:sp>
      <p:pic>
        <p:nvPicPr>
          <p:cNvPr id="11" name="10 Imagen" descr="S_vs_kaplan_schnitt_1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282" y="1271550"/>
            <a:ext cx="5357850" cy="5357850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 rot="10800000">
            <a:off x="3098779" y="6129334"/>
            <a:ext cx="3214711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027868" y="5486392"/>
            <a:ext cx="228601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599373" y="470057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527934" y="255743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384927" y="3271814"/>
            <a:ext cx="300039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>
            <a:off x="3241655" y="4486260"/>
            <a:ext cx="135732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3098779" y="4772012"/>
            <a:ext cx="3000396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>
            <a:off x="3027340" y="3843318"/>
            <a:ext cx="2928958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3313092" y="3128938"/>
            <a:ext cx="2786082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3455968" y="5629268"/>
            <a:ext cx="2714644" cy="1588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812894" y="2843186"/>
            <a:ext cx="157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GUIA GENERADOR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9313883" y="2362202"/>
            <a:ext cx="165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GENERADOR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9404347" y="3121224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EJE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12812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EMPUJE/ GUÍA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555739" y="4340424"/>
            <a:ext cx="1643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CAMARA ESPIRAL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741455" y="4629136"/>
            <a:ext cx="15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COJINETE GUIA TURBINA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812894" y="5410202"/>
            <a:ext cx="199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CUBO DEL ROTOR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598612" y="594360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CONO INFERIOR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385322" y="520064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ÁLABES MOVILES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9313885" y="4557699"/>
            <a:ext cx="142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DISTRIBUIDOR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AR" dirty="0"/>
              <a:t>6. CÁMARA ESPIRAL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3" y="1828800"/>
            <a:ext cx="4419599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Sección rectangular o circular  decreciente</a:t>
            </a:r>
          </a:p>
          <a:p>
            <a:pPr lvl="0">
              <a:lnSpc>
                <a:spcPct val="150000"/>
              </a:lnSpc>
            </a:pPr>
            <a:r>
              <a:rPr lang="es-AR" dirty="0"/>
              <a:t>Velocidad constante </a:t>
            </a:r>
          </a:p>
          <a:p>
            <a:pPr lvl="0">
              <a:lnSpc>
                <a:spcPct val="150000"/>
              </a:lnSpc>
            </a:pPr>
            <a:r>
              <a:rPr lang="es-AR" dirty="0"/>
              <a:t>Distribución uniforme del agua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89613" y="1676400"/>
            <a:ext cx="5574021" cy="430027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15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DISTRIBUIDOR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989013" y="1828800"/>
            <a:ext cx="4419599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Órgano de regulación</a:t>
            </a:r>
          </a:p>
          <a:p>
            <a:pPr>
              <a:lnSpc>
                <a:spcPct val="150000"/>
              </a:lnSpc>
            </a:pPr>
            <a:r>
              <a:rPr lang="es-AR" dirty="0"/>
              <a:t>Componentes</a:t>
            </a:r>
          </a:p>
          <a:p>
            <a:pPr lvl="1" algn="just"/>
            <a:r>
              <a:rPr lang="es-AR" dirty="0"/>
              <a:t>Servomotor</a:t>
            </a:r>
          </a:p>
          <a:p>
            <a:pPr lvl="1" algn="just"/>
            <a:r>
              <a:rPr lang="es-AR" dirty="0"/>
              <a:t>Anillo de distribución </a:t>
            </a:r>
          </a:p>
          <a:p>
            <a:pPr lvl="1" algn="just"/>
            <a:r>
              <a:rPr lang="es-AR" dirty="0"/>
              <a:t>Bielas y </a:t>
            </a:r>
            <a:r>
              <a:rPr lang="es-AR" dirty="0" err="1"/>
              <a:t>bieletas</a:t>
            </a:r>
            <a:endParaRPr lang="es-AR" dirty="0"/>
          </a:p>
          <a:p>
            <a:pPr lvl="1" algn="just"/>
            <a:r>
              <a:rPr lang="es-AR" dirty="0"/>
              <a:t>Fusibles mecánicos</a:t>
            </a:r>
          </a:p>
          <a:p>
            <a:pPr lvl="1" algn="just"/>
            <a:r>
              <a:rPr lang="es-AR" dirty="0"/>
              <a:t>Equipo de engrase</a:t>
            </a:r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2812" y="1447802"/>
            <a:ext cx="6858002" cy="4896611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16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RODETE MÓVIL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08012" y="1828800"/>
            <a:ext cx="4114800" cy="41910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Hélice de barco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Cubo 40-50% del diámetro total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AR" dirty="0"/>
              <a:t>Mecanismo de regulación de álabes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5556" r="14444" b="12511"/>
          <a:stretch>
            <a:fillRect/>
          </a:stretch>
        </p:blipFill>
        <p:spPr>
          <a:xfrm>
            <a:off x="4875214" y="1752600"/>
            <a:ext cx="6828385" cy="42672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17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ÁLABES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3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Perfil de ala de avión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AR" dirty="0"/>
              <a:t>Desarrollo helicoidal (la </a:t>
            </a:r>
            <a:r>
              <a:rPr lang="es-AR" dirty="0" err="1"/>
              <a:t>vel</a:t>
            </a:r>
            <a:r>
              <a:rPr lang="es-AR" dirty="0"/>
              <a:t>. relativa varía con la distancia al eje)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Libertad de movimiento</a:t>
            </a:r>
          </a:p>
          <a:p>
            <a:pPr>
              <a:lnSpc>
                <a:spcPct val="150000"/>
              </a:lnSpc>
            </a:pPr>
            <a:endParaRPr lang="es-AR" sz="2000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2299" t="1325" r="3448" b="1974"/>
          <a:stretch>
            <a:fillRect/>
          </a:stretch>
        </p:blipFill>
        <p:spPr>
          <a:xfrm>
            <a:off x="5103812" y="550129"/>
            <a:ext cx="6400799" cy="569827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18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TUBO DIFUSOR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3" y="1828800"/>
            <a:ext cx="4572000" cy="41910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Descarga del flujo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Disipador de velocidad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Recuperación de energía potencial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4762" t="6086" r="4762" b="6435"/>
          <a:stretch>
            <a:fillRect/>
          </a:stretch>
        </p:blipFill>
        <p:spPr>
          <a:xfrm>
            <a:off x="4951412" y="1395665"/>
            <a:ext cx="6705600" cy="485273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19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Indice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014" y="1828800"/>
            <a:ext cx="10108683" cy="4419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Introduccion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Reseña</a:t>
            </a:r>
            <a:r>
              <a:rPr lang="de-DE" dirty="0"/>
              <a:t> </a:t>
            </a:r>
            <a:r>
              <a:rPr lang="de-DE" dirty="0" err="1"/>
              <a:t>historica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Clasificacion</a:t>
            </a:r>
            <a:r>
              <a:rPr lang="de-DE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Principio</a:t>
            </a:r>
            <a:r>
              <a:rPr lang="de-DE" dirty="0"/>
              <a:t> de </a:t>
            </a:r>
            <a:r>
              <a:rPr lang="de-DE" dirty="0" err="1"/>
              <a:t>funcionamiento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Ambito</a:t>
            </a:r>
            <a:r>
              <a:rPr lang="de-DE" dirty="0"/>
              <a:t> de </a:t>
            </a:r>
            <a:r>
              <a:rPr lang="de-DE" dirty="0" err="1"/>
              <a:t>Aplicacion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Componentes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Aspecto</a:t>
            </a:r>
            <a:r>
              <a:rPr lang="de-DE" dirty="0"/>
              <a:t> de la </a:t>
            </a:r>
            <a:r>
              <a:rPr lang="de-DE" dirty="0" err="1"/>
              <a:t>permeabilidad</a:t>
            </a:r>
            <a:r>
              <a:rPr lang="de-DE" dirty="0"/>
              <a:t> de </a:t>
            </a:r>
            <a:r>
              <a:rPr lang="de-DE" dirty="0" err="1"/>
              <a:t>pescado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6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EJE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5613" y="2514600"/>
            <a:ext cx="4572000" cy="3505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Transmite el movimiento de rotación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Suele ser hueco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AR" dirty="0"/>
              <a:t>Dispone de: </a:t>
            </a:r>
          </a:p>
          <a:p>
            <a:pPr lvl="1"/>
            <a:r>
              <a:rPr lang="es-AR" sz="1800" dirty="0"/>
              <a:t>Cojinete de empuje</a:t>
            </a:r>
          </a:p>
          <a:p>
            <a:pPr lvl="1"/>
            <a:r>
              <a:rPr lang="es-AR" sz="2000" dirty="0"/>
              <a:t>Cojinetes guías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AR" dirty="0"/>
          </a:p>
        </p:txBody>
      </p:sp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7612" y="1676400"/>
            <a:ext cx="6858000" cy="4787301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20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4" y="381000"/>
            <a:ext cx="9144001" cy="1371600"/>
          </a:xfrm>
        </p:spPr>
        <p:txBody>
          <a:bodyPr anchor="ctr"/>
          <a:lstStyle/>
          <a:p>
            <a:r>
              <a:rPr lang="es-AR" dirty="0"/>
              <a:t>6. COJINETE DE EMPUJE</a:t>
            </a:r>
          </a:p>
        </p:txBody>
      </p:sp>
      <p:pic>
        <p:nvPicPr>
          <p:cNvPr id="12" name="11 Marcador de contenido" descr="cojinete de empuj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6013" y="609600"/>
            <a:ext cx="3709987" cy="2782490"/>
          </a:xfrm>
        </p:spPr>
      </p:pic>
      <p:pic>
        <p:nvPicPr>
          <p:cNvPr id="10" name="9 Marcador de contenido" descr="campo aplicación 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217612" y="1905000"/>
            <a:ext cx="5486400" cy="432624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21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3" name="11 Marcador de contenido" descr="cojinete de empu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6012" y="3505200"/>
            <a:ext cx="3709986" cy="278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4" y="381000"/>
            <a:ext cx="9144001" cy="1371600"/>
          </a:xfrm>
        </p:spPr>
        <p:txBody>
          <a:bodyPr anchor="ctr"/>
          <a:lstStyle/>
          <a:p>
            <a:r>
              <a:rPr lang="es-AR" dirty="0"/>
              <a:t>6. COJINETES GUÍAS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1217612" y="2362200"/>
            <a:ext cx="4953000" cy="3276600"/>
          </a:xfrm>
        </p:spPr>
        <p:txBody>
          <a:bodyPr anchor="ctr">
            <a:normAutofit/>
          </a:bodyPr>
          <a:lstStyle/>
          <a:p>
            <a:r>
              <a:rPr lang="es-AR" dirty="0"/>
              <a:t>Anillo dividido radialmente en  2 mitades, o varios segmentos.</a:t>
            </a:r>
          </a:p>
          <a:p>
            <a:endParaRPr lang="es-AR" dirty="0"/>
          </a:p>
          <a:p>
            <a:r>
              <a:rPr lang="es-AR" dirty="0"/>
              <a:t>Superficies de contacto de material antifricción y entalladas para  facilitar la circulación del aceite.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22</a:t>
            </a:fld>
            <a:endParaRPr 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8" name="17 Imagen" descr="cojinete-gu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212" y="381000"/>
            <a:ext cx="3657600" cy="3115450"/>
          </a:xfrm>
          <a:prstGeom prst="rect">
            <a:avLst/>
          </a:prstGeom>
        </p:spPr>
      </p:pic>
      <p:pic>
        <p:nvPicPr>
          <p:cNvPr id="19" name="18 Imagen" descr="cojinete-gu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8012" y="2590800"/>
            <a:ext cx="3381375" cy="378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AR" dirty="0"/>
              <a:t>6. MECANISMOS DE REGULACIÓN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912813" y="1828801"/>
            <a:ext cx="9134391" cy="4114801"/>
          </a:xfrm>
        </p:spPr>
        <p:txBody>
          <a:bodyPr/>
          <a:lstStyle/>
          <a:p>
            <a:r>
              <a:rPr lang="es-AR" dirty="0"/>
              <a:t>Dispositivos mecánicos (servomotores, palancas, bielas) ubicados en eje y núcleo del rotor.</a:t>
            </a:r>
          </a:p>
          <a:p>
            <a:endParaRPr lang="es-AR" dirty="0"/>
          </a:p>
          <a:p>
            <a:r>
              <a:rPr lang="es-AR" dirty="0"/>
              <a:t>Depende de la ubicación:</a:t>
            </a:r>
          </a:p>
          <a:p>
            <a:pPr lvl="4"/>
            <a:r>
              <a:rPr lang="es-AR" sz="2000" dirty="0"/>
              <a:t>Servomotor en cabeza</a:t>
            </a:r>
          </a:p>
          <a:p>
            <a:pPr lvl="4"/>
            <a:r>
              <a:rPr lang="es-AR" sz="2000" dirty="0"/>
              <a:t>Servomotor intermedio</a:t>
            </a:r>
          </a:p>
          <a:p>
            <a:pPr lvl="4"/>
            <a:r>
              <a:rPr lang="es-AR" sz="2000" dirty="0"/>
              <a:t>Servomotor en núcleo.</a:t>
            </a:r>
          </a:p>
          <a:p>
            <a:pPr lvl="4"/>
            <a:endParaRPr lang="es-AR" sz="2000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23</a:t>
            </a:fld>
            <a:endParaRPr lang="es-AR"/>
          </a:p>
        </p:txBody>
      </p:sp>
      <p:pic>
        <p:nvPicPr>
          <p:cNvPr id="13" name="3 Imagen" descr="servomotor en núcleo.jpg"/>
          <p:cNvPicPr>
            <a:picLocks noChangeAspect="1"/>
          </p:cNvPicPr>
          <p:nvPr/>
        </p:nvPicPr>
        <p:blipFill>
          <a:blip r:embed="rId2" cstate="print"/>
          <a:srcRect t="17476" r="8531" b="14563"/>
          <a:stretch>
            <a:fillRect/>
          </a:stretch>
        </p:blipFill>
        <p:spPr>
          <a:xfrm>
            <a:off x="9142412" y="3151445"/>
            <a:ext cx="2286001" cy="2487357"/>
          </a:xfrm>
          <a:prstGeom prst="rect">
            <a:avLst/>
          </a:prstGeom>
        </p:spPr>
      </p:pic>
      <p:pic>
        <p:nvPicPr>
          <p:cNvPr id="14" name="2 Imagen" descr="servomotor intermedio.jpg"/>
          <p:cNvPicPr>
            <a:picLocks noChangeAspect="1"/>
          </p:cNvPicPr>
          <p:nvPr/>
        </p:nvPicPr>
        <p:blipFill>
          <a:blip r:embed="rId3" cstate="print"/>
          <a:srcRect t="7614" r="31386" b="5437"/>
          <a:stretch>
            <a:fillRect/>
          </a:stretch>
        </p:blipFill>
        <p:spPr>
          <a:xfrm rot="5400000">
            <a:off x="5689711" y="3300304"/>
            <a:ext cx="3552604" cy="19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pic>
        <p:nvPicPr>
          <p:cNvPr id="6" name="Inhaltsplatzhalter 5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49" r="-39949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Aprovechamientos Hidráulicos - 2017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34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Problema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Los </a:t>
            </a:r>
            <a:r>
              <a:rPr lang="de-DE" dirty="0" err="1"/>
              <a:t>peces</a:t>
            </a:r>
            <a:r>
              <a:rPr lang="de-DE" dirty="0"/>
              <a:t> </a:t>
            </a:r>
            <a:r>
              <a:rPr lang="de-DE" dirty="0" err="1"/>
              <a:t>necesitan</a:t>
            </a:r>
            <a:r>
              <a:rPr lang="de-DE" dirty="0"/>
              <a:t> a </a:t>
            </a:r>
            <a:r>
              <a:rPr lang="de-DE" dirty="0" err="1"/>
              <a:t>pasar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rio</a:t>
            </a:r>
            <a:r>
              <a:rPr lang="de-DE" dirty="0"/>
              <a:t> en </a:t>
            </a:r>
            <a:r>
              <a:rPr lang="de-DE" dirty="0" err="1"/>
              <a:t>ambos</a:t>
            </a:r>
            <a:r>
              <a:rPr lang="de-DE" dirty="0"/>
              <a:t> </a:t>
            </a:r>
            <a:r>
              <a:rPr lang="de-DE" dirty="0" err="1"/>
              <a:t>direciones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hacer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caminatas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reproducción</a:t>
            </a:r>
            <a:endParaRPr lang="de-DE" dirty="0"/>
          </a:p>
          <a:p>
            <a:pPr lvl="1"/>
            <a:r>
              <a:rPr lang="de-DE" dirty="0"/>
              <a:t>Para </a:t>
            </a:r>
            <a:r>
              <a:rPr lang="de-DE" dirty="0" err="1"/>
              <a:t>pasar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rio</a:t>
            </a:r>
            <a:r>
              <a:rPr lang="de-DE" dirty="0"/>
              <a:t> </a:t>
            </a:r>
            <a:r>
              <a:rPr lang="de-DE" dirty="0" err="1"/>
              <a:t>ariba</a:t>
            </a:r>
            <a:r>
              <a:rPr lang="de-DE" dirty="0"/>
              <a:t> del </a:t>
            </a:r>
            <a:r>
              <a:rPr lang="de-DE" dirty="0" err="1"/>
              <a:t>flujo</a:t>
            </a:r>
            <a:r>
              <a:rPr lang="de-DE" dirty="0"/>
              <a:t> </a:t>
            </a:r>
            <a:r>
              <a:rPr lang="de-DE" dirty="0" err="1"/>
              <a:t>hay</a:t>
            </a:r>
            <a:r>
              <a:rPr lang="de-DE" dirty="0"/>
              <a:t> </a:t>
            </a:r>
            <a:r>
              <a:rPr lang="de-DE" dirty="0" err="1"/>
              <a:t>suficientes</a:t>
            </a:r>
            <a:r>
              <a:rPr lang="de-DE" dirty="0"/>
              <a:t> </a:t>
            </a:r>
            <a:r>
              <a:rPr lang="de-DE" dirty="0" err="1"/>
              <a:t>conocimientos</a:t>
            </a:r>
            <a:endParaRPr lang="de-DE" dirty="0"/>
          </a:p>
          <a:p>
            <a:pPr lvl="1"/>
            <a:r>
              <a:rPr lang="de-DE" dirty="0"/>
              <a:t>Para </a:t>
            </a:r>
            <a:r>
              <a:rPr lang="de-DE" dirty="0" err="1"/>
              <a:t>pasar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rio</a:t>
            </a:r>
            <a:r>
              <a:rPr lang="de-DE" dirty="0"/>
              <a:t> </a:t>
            </a:r>
            <a:r>
              <a:rPr lang="de-DE" dirty="0" err="1"/>
              <a:t>abajo</a:t>
            </a:r>
            <a:r>
              <a:rPr lang="de-DE" dirty="0"/>
              <a:t> solo </a:t>
            </a:r>
            <a:r>
              <a:rPr lang="de-DE" dirty="0" err="1"/>
              <a:t>hay</a:t>
            </a:r>
            <a:r>
              <a:rPr lang="de-DE" dirty="0"/>
              <a:t> poco </a:t>
            </a:r>
            <a:r>
              <a:rPr lang="de-DE" dirty="0" err="1"/>
              <a:t>conocimiento</a:t>
            </a:r>
            <a:endParaRPr lang="de-DE" dirty="0"/>
          </a:p>
          <a:p>
            <a:pPr lvl="2"/>
            <a:r>
              <a:rPr lang="de-DE" dirty="0"/>
              <a:t>Solo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parte</a:t>
            </a:r>
            <a:r>
              <a:rPr lang="de-DE" dirty="0"/>
              <a:t> </a:t>
            </a:r>
            <a:r>
              <a:rPr lang="de-DE" dirty="0" err="1"/>
              <a:t>muy</a:t>
            </a:r>
            <a:r>
              <a:rPr lang="de-DE" dirty="0"/>
              <a:t> </a:t>
            </a:r>
            <a:r>
              <a:rPr lang="de-DE" dirty="0" err="1"/>
              <a:t>pequeno</a:t>
            </a:r>
            <a:r>
              <a:rPr lang="de-DE" dirty="0"/>
              <a:t> de los </a:t>
            </a:r>
            <a:r>
              <a:rPr lang="de-DE" dirty="0" err="1"/>
              <a:t>peces</a:t>
            </a:r>
            <a:r>
              <a:rPr lang="de-DE" dirty="0"/>
              <a:t> </a:t>
            </a:r>
            <a:r>
              <a:rPr lang="de-DE" dirty="0" err="1"/>
              <a:t>pasa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rio</a:t>
            </a:r>
            <a:r>
              <a:rPr lang="de-DE" dirty="0"/>
              <a:t> </a:t>
            </a:r>
            <a:r>
              <a:rPr lang="de-DE" dirty="0" err="1"/>
              <a:t>abajo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las </a:t>
            </a:r>
            <a:r>
              <a:rPr lang="de-DE" dirty="0" err="1"/>
              <a:t>escaleras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peces</a:t>
            </a:r>
            <a:r>
              <a:rPr lang="de-DE" dirty="0"/>
              <a:t> o la </a:t>
            </a:r>
            <a:r>
              <a:rPr lang="de-DE" dirty="0" err="1"/>
              <a:t>sistema</a:t>
            </a:r>
            <a:r>
              <a:rPr lang="de-DE" dirty="0"/>
              <a:t> de </a:t>
            </a:r>
            <a:r>
              <a:rPr lang="de-DE" dirty="0" err="1"/>
              <a:t>defensa</a:t>
            </a:r>
            <a:endParaRPr lang="de-DE" dirty="0"/>
          </a:p>
          <a:p>
            <a:pPr lvl="2"/>
            <a:r>
              <a:rPr lang="de-DE" dirty="0"/>
              <a:t>La </a:t>
            </a:r>
            <a:r>
              <a:rPr lang="de-DE" dirty="0" err="1"/>
              <a:t>mayoria</a:t>
            </a:r>
            <a:r>
              <a:rPr lang="de-DE" dirty="0"/>
              <a:t> de los </a:t>
            </a:r>
            <a:r>
              <a:rPr lang="de-DE" dirty="0" err="1"/>
              <a:t>peces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a </a:t>
            </a:r>
            <a:r>
              <a:rPr lang="de-DE" dirty="0" err="1"/>
              <a:t>pasar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flujo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la </a:t>
            </a:r>
            <a:r>
              <a:rPr lang="de-DE" dirty="0" err="1"/>
              <a:t>turbina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110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014" y="457200"/>
            <a:ext cx="10108683" cy="1219200"/>
          </a:xfrm>
        </p:spPr>
        <p:txBody>
          <a:bodyPr>
            <a:noAutofit/>
          </a:bodyPr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err="1"/>
              <a:t>Razones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las </a:t>
            </a:r>
            <a:r>
              <a:rPr lang="de-DE" dirty="0" err="1"/>
              <a:t>que</a:t>
            </a:r>
            <a:r>
              <a:rPr lang="de-DE" dirty="0"/>
              <a:t> los </a:t>
            </a:r>
            <a:r>
              <a:rPr lang="de-DE" dirty="0" err="1"/>
              <a:t>peces</a:t>
            </a:r>
            <a:r>
              <a:rPr lang="de-DE" dirty="0"/>
              <a:t> </a:t>
            </a:r>
            <a:r>
              <a:rPr lang="de-DE" dirty="0" err="1"/>
              <a:t>mueren</a:t>
            </a:r>
            <a:r>
              <a:rPr lang="de-DE" dirty="0"/>
              <a:t> al </a:t>
            </a:r>
            <a:r>
              <a:rPr lang="de-DE" dirty="0" err="1"/>
              <a:t>pasar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las </a:t>
            </a:r>
            <a:r>
              <a:rPr lang="de-DE" dirty="0" err="1"/>
              <a:t>turbinas</a:t>
            </a:r>
            <a:r>
              <a:rPr lang="de-DE" dirty="0"/>
              <a:t> de </a:t>
            </a:r>
            <a:r>
              <a:rPr lang="de-DE" dirty="0" err="1"/>
              <a:t>agua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/>
              <a:t>Cambio</a:t>
            </a:r>
            <a:r>
              <a:rPr lang="de-DE" dirty="0"/>
              <a:t> de </a:t>
            </a:r>
            <a:r>
              <a:rPr lang="de-DE" dirty="0" err="1"/>
              <a:t>presión</a:t>
            </a:r>
            <a:r>
              <a:rPr lang="de-DE" dirty="0"/>
              <a:t> </a:t>
            </a:r>
            <a:r>
              <a:rPr lang="de-DE" dirty="0" err="1"/>
              <a:t>rapido</a:t>
            </a:r>
            <a:endParaRPr lang="de-DE" dirty="0"/>
          </a:p>
          <a:p>
            <a:pPr lvl="1"/>
            <a:r>
              <a:rPr lang="de-DE" dirty="0" err="1"/>
              <a:t>Cavitación</a:t>
            </a:r>
            <a:endParaRPr lang="de-DE" dirty="0"/>
          </a:p>
          <a:p>
            <a:pPr lvl="1"/>
            <a:r>
              <a:rPr lang="de-DE" dirty="0" err="1"/>
              <a:t>Turbulencia</a:t>
            </a:r>
            <a:r>
              <a:rPr lang="de-DE" dirty="0"/>
              <a:t> de </a:t>
            </a:r>
            <a:r>
              <a:rPr lang="de-DE" dirty="0" err="1"/>
              <a:t>agua</a:t>
            </a:r>
            <a:endParaRPr lang="de-DE" dirty="0"/>
          </a:p>
          <a:p>
            <a:pPr lvl="1"/>
            <a:r>
              <a:rPr lang="de-DE" dirty="0" err="1"/>
              <a:t>Coalisón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palas</a:t>
            </a:r>
            <a:r>
              <a:rPr lang="de-DE" dirty="0"/>
              <a:t> de </a:t>
            </a:r>
            <a:r>
              <a:rPr lang="de-DE" dirty="0" err="1"/>
              <a:t>rotor</a:t>
            </a:r>
            <a:endParaRPr lang="de-DE" dirty="0"/>
          </a:p>
          <a:p>
            <a:pPr lvl="1"/>
            <a:r>
              <a:rPr lang="de-DE" dirty="0" err="1"/>
              <a:t>Aplastamiento</a:t>
            </a:r>
            <a:r>
              <a:rPr lang="de-DE" dirty="0"/>
              <a:t> a </a:t>
            </a:r>
            <a:r>
              <a:rPr lang="de-DE" dirty="0" err="1"/>
              <a:t>traves</a:t>
            </a:r>
            <a:r>
              <a:rPr lang="de-DE" dirty="0"/>
              <a:t> de </a:t>
            </a:r>
            <a:r>
              <a:rPr lang="de-DE" dirty="0" err="1"/>
              <a:t>espacios</a:t>
            </a:r>
            <a:r>
              <a:rPr lang="de-DE" dirty="0"/>
              <a:t> </a:t>
            </a:r>
            <a:r>
              <a:rPr lang="de-DE" dirty="0" err="1"/>
              <a:t>estrechos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90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014" y="381000"/>
            <a:ext cx="10108683" cy="1219200"/>
          </a:xfrm>
        </p:spPr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8" name="Inhaltsplatzhalter 7" descr="Stellen für fischsterbe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15" r="-43815"/>
          <a:stretch>
            <a:fillRect/>
          </a:stretch>
        </p:blipFill>
        <p:spPr>
          <a:xfrm>
            <a:off x="1038225" y="1828800"/>
            <a:ext cx="10109200" cy="4208463"/>
          </a:xfrm>
        </p:spPr>
      </p:pic>
      <p:sp>
        <p:nvSpPr>
          <p:cNvPr id="9" name="Textfeld 8"/>
          <p:cNvSpPr txBox="1"/>
          <p:nvPr/>
        </p:nvSpPr>
        <p:spPr>
          <a:xfrm>
            <a:off x="608012" y="2362200"/>
            <a:ext cx="2308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prstClr val="white"/>
                </a:solidFill>
                <a:ea typeface="+mj-ea"/>
                <a:cs typeface="+mj-cs"/>
              </a:rPr>
              <a:t>Donde</a:t>
            </a:r>
            <a:r>
              <a:rPr lang="de-DE" sz="32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prstClr val="white"/>
                </a:solidFill>
                <a:ea typeface="+mj-ea"/>
                <a:cs typeface="+mj-cs"/>
              </a:rPr>
              <a:t>son</a:t>
            </a:r>
            <a:r>
              <a:rPr lang="de-DE" sz="3200" dirty="0">
                <a:solidFill>
                  <a:prstClr val="white"/>
                </a:solidFill>
                <a:ea typeface="+mj-ea"/>
                <a:cs typeface="+mj-cs"/>
              </a:rPr>
              <a:t> los </a:t>
            </a:r>
            <a:r>
              <a:rPr lang="de-DE" sz="3200" dirty="0" err="1">
                <a:solidFill>
                  <a:schemeClr val="bg1"/>
                </a:solidFill>
              </a:rPr>
              <a:t>peces</a:t>
            </a:r>
            <a:r>
              <a:rPr lang="de-DE" sz="32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prstClr val="white"/>
                </a:solidFill>
                <a:ea typeface="+mj-ea"/>
                <a:cs typeface="+mj-cs"/>
              </a:rPr>
              <a:t>afectado</a:t>
            </a:r>
            <a:r>
              <a:rPr lang="de-DE" sz="3200" dirty="0">
                <a:solidFill>
                  <a:prstClr val="white"/>
                </a:solidFill>
                <a:ea typeface="+mj-ea"/>
                <a:cs typeface="+mj-cs"/>
              </a:rPr>
              <a:t>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1645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014" y="381000"/>
            <a:ext cx="10108683" cy="1219200"/>
          </a:xfrm>
        </p:spPr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podemos</a:t>
            </a:r>
            <a:r>
              <a:rPr lang="de-DE" dirty="0"/>
              <a:t> </a:t>
            </a:r>
            <a:r>
              <a:rPr lang="de-DE" dirty="0" err="1"/>
              <a:t>cambiar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reducir</a:t>
            </a:r>
            <a:r>
              <a:rPr lang="de-DE" dirty="0"/>
              <a:t> la </a:t>
            </a:r>
            <a:r>
              <a:rPr lang="de-DE" dirty="0" err="1"/>
              <a:t>mortabilidad</a:t>
            </a:r>
            <a:r>
              <a:rPr lang="de-DE" dirty="0"/>
              <a:t> de los </a:t>
            </a:r>
            <a:r>
              <a:rPr lang="de-DE" dirty="0" err="1"/>
              <a:t>peces</a:t>
            </a:r>
            <a:r>
              <a:rPr lang="de-DE" dirty="0"/>
              <a:t> en las </a:t>
            </a:r>
            <a:r>
              <a:rPr lang="de-DE" dirty="0" err="1"/>
              <a:t>maquinas</a:t>
            </a:r>
            <a:r>
              <a:rPr lang="de-DE" dirty="0"/>
              <a:t> </a:t>
            </a:r>
            <a:r>
              <a:rPr lang="de-DE" dirty="0" err="1"/>
              <a:t>Hidraulicas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/>
              <a:t>Menor</a:t>
            </a:r>
            <a:r>
              <a:rPr lang="de-DE" dirty="0"/>
              <a:t> </a:t>
            </a:r>
            <a:r>
              <a:rPr lang="de-DE" dirty="0" err="1"/>
              <a:t>palas</a:t>
            </a:r>
            <a:r>
              <a:rPr lang="de-DE" dirty="0"/>
              <a:t> de </a:t>
            </a:r>
            <a:r>
              <a:rPr lang="de-DE" dirty="0" err="1"/>
              <a:t>turbina</a:t>
            </a:r>
            <a:endParaRPr lang="de-DE" dirty="0"/>
          </a:p>
          <a:p>
            <a:pPr lvl="1"/>
            <a:r>
              <a:rPr lang="de-DE" dirty="0" err="1"/>
              <a:t>Grán</a:t>
            </a:r>
            <a:r>
              <a:rPr lang="de-DE" dirty="0"/>
              <a:t> </a:t>
            </a:r>
            <a:r>
              <a:rPr lang="de-DE" dirty="0" err="1"/>
              <a:t>diámetro</a:t>
            </a:r>
            <a:endParaRPr lang="de-DE" dirty="0"/>
          </a:p>
          <a:p>
            <a:pPr lvl="1"/>
            <a:r>
              <a:rPr lang="de-DE" dirty="0" err="1"/>
              <a:t>Menor</a:t>
            </a:r>
            <a:r>
              <a:rPr lang="de-DE" dirty="0"/>
              <a:t> </a:t>
            </a:r>
            <a:r>
              <a:rPr lang="de-DE" dirty="0" err="1"/>
              <a:t>velocidad</a:t>
            </a:r>
            <a:r>
              <a:rPr lang="de-DE" dirty="0"/>
              <a:t> de </a:t>
            </a:r>
            <a:r>
              <a:rPr lang="de-DE" dirty="0" err="1"/>
              <a:t>rotación</a:t>
            </a:r>
            <a:endParaRPr lang="de-DE" dirty="0"/>
          </a:p>
          <a:p>
            <a:pPr lvl="1"/>
            <a:r>
              <a:rPr lang="de-DE" dirty="0" err="1"/>
              <a:t>Menor</a:t>
            </a:r>
            <a:r>
              <a:rPr lang="de-DE" dirty="0"/>
              <a:t> </a:t>
            </a:r>
            <a:r>
              <a:rPr lang="de-DE" dirty="0" err="1"/>
              <a:t>alturas</a:t>
            </a:r>
            <a:r>
              <a:rPr lang="de-DE" dirty="0"/>
              <a:t> de </a:t>
            </a:r>
            <a:r>
              <a:rPr lang="de-DE" dirty="0" err="1"/>
              <a:t>ciada</a:t>
            </a:r>
            <a:r>
              <a:rPr lang="de-DE" dirty="0"/>
              <a:t> inferiores (Fallhöhe)</a:t>
            </a:r>
          </a:p>
          <a:p>
            <a:pPr lvl="1"/>
            <a:r>
              <a:rPr lang="de-DE" dirty="0"/>
              <a:t>Alta </a:t>
            </a:r>
            <a:r>
              <a:rPr lang="de-DE" dirty="0" err="1"/>
              <a:t>presión</a:t>
            </a:r>
            <a:r>
              <a:rPr lang="de-DE" dirty="0"/>
              <a:t> </a:t>
            </a:r>
            <a:r>
              <a:rPr lang="de-DE" dirty="0" err="1"/>
              <a:t>mínima</a:t>
            </a:r>
            <a:endParaRPr lang="de-DE" dirty="0"/>
          </a:p>
          <a:p>
            <a:pPr lvl="1"/>
            <a:r>
              <a:rPr lang="de-DE" dirty="0" err="1"/>
              <a:t>Hidráulica</a:t>
            </a:r>
            <a:r>
              <a:rPr lang="de-DE" dirty="0"/>
              <a:t> </a:t>
            </a:r>
            <a:r>
              <a:rPr lang="de-DE" dirty="0" err="1"/>
              <a:t>óptima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148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676054"/>
              </p:ext>
            </p:extLst>
          </p:nvPr>
        </p:nvGraphicFramePr>
        <p:xfrm>
          <a:off x="1065212" y="2667000"/>
          <a:ext cx="10109202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Tipo</a:t>
                      </a:r>
                      <a:r>
                        <a:rPr lang="de-DE" baseline="0" dirty="0"/>
                        <a:t> de </a:t>
                      </a:r>
                      <a:r>
                        <a:rPr lang="de-DE" baseline="0" dirty="0" err="1"/>
                        <a:t>turbina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Salto </a:t>
                      </a:r>
                      <a:r>
                        <a:rPr lang="de-DE" dirty="0" err="1"/>
                        <a:t>grande</a:t>
                      </a:r>
                      <a:r>
                        <a:rPr lang="de-DE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Cuadal</a:t>
                      </a:r>
                      <a:endParaRPr lang="de-DE" dirty="0"/>
                    </a:p>
                    <a:p>
                      <a:r>
                        <a:rPr lang="de-DE" dirty="0"/>
                        <a:t>(m</a:t>
                      </a:r>
                      <a:r>
                        <a:rPr lang="de-DE" baseline="30000" dirty="0"/>
                        <a:t>3</a:t>
                      </a:r>
                      <a:r>
                        <a:rPr lang="de-DE" baseline="0" dirty="0"/>
                        <a:t> /s)</a:t>
                      </a:r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Eficiencia</a:t>
                      </a:r>
                      <a:endParaRPr lang="de-DE" dirty="0"/>
                    </a:p>
                    <a:p>
                      <a:r>
                        <a:rPr lang="de-DE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Tasa</a:t>
                      </a:r>
                      <a:r>
                        <a:rPr lang="de-DE" baseline="0" dirty="0"/>
                        <a:t> de </a:t>
                      </a:r>
                      <a:r>
                        <a:rPr lang="de-DE" baseline="0" dirty="0" err="1"/>
                        <a:t>mortalidad</a:t>
                      </a:r>
                      <a:endParaRPr lang="de-DE" dirty="0"/>
                    </a:p>
                    <a:p>
                      <a:r>
                        <a:rPr lang="de-DE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Posibilidad</a:t>
                      </a:r>
                      <a:r>
                        <a:rPr lang="de-DE" dirty="0"/>
                        <a:t> de </a:t>
                      </a:r>
                      <a:r>
                        <a:rPr lang="de-DE" dirty="0" err="1"/>
                        <a:t>supervivencia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Pelton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300- 2000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1- 100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90- 92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&gt;&gt; </a:t>
                      </a:r>
                      <a:r>
                        <a:rPr lang="de-DE" baseline="0" dirty="0"/>
                        <a:t>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possible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Francis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30- 600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94- 96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Kaplan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3- 40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92- 94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</a:t>
                      </a:r>
                      <a:r>
                        <a:rPr lang="de-DE" baseline="0" dirty="0"/>
                        <a:t>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aceptable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Kaplan (MGR)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3- 30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5-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92- 94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aceptable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20- 30</a:t>
                      </a:r>
                    </a:p>
                    <a:p>
                      <a:pPr algn="ctr"/>
                      <a:r>
                        <a:rPr lang="de-DE" dirty="0"/>
                        <a:t>(10-40)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35-</a:t>
                      </a:r>
                      <a:r>
                        <a:rPr lang="de-DE" baseline="0" dirty="0"/>
                        <a:t> 65 (20-400)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&lt;&lt;</a:t>
                      </a:r>
                      <a:r>
                        <a:rPr lang="de-DE" baseline="0" dirty="0"/>
                        <a:t> 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36612" y="2057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err="1">
                <a:solidFill>
                  <a:schemeClr val="bg1"/>
                </a:solidFill>
              </a:rPr>
              <a:t>Tipos</a:t>
            </a:r>
            <a:r>
              <a:rPr lang="de-DE" sz="2200" dirty="0">
                <a:solidFill>
                  <a:schemeClr val="bg1"/>
                </a:solidFill>
              </a:rPr>
              <a:t> de </a:t>
            </a:r>
            <a:r>
              <a:rPr lang="de-DE" sz="2200" dirty="0" err="1">
                <a:solidFill>
                  <a:schemeClr val="bg1"/>
                </a:solidFill>
              </a:rPr>
              <a:t>turbina</a:t>
            </a:r>
            <a:endParaRPr lang="de-D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1. </a:t>
            </a:r>
            <a:r>
              <a:rPr lang="de-DE" dirty="0"/>
              <a:t>INTRODUCCION</a:t>
            </a:r>
            <a:r>
              <a:rPr lang="en-US" dirty="0"/>
              <a:t>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TURBOMÁQUINAS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AR" dirty="0"/>
              <a:t>Las turbomáquinas son máquinas rotativas que permiten una transferencia energética entre un fluido y un rotor provisto de álabes o paletas, mientras el fluido pasa a través de ellos.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AR" dirty="0"/>
              <a:t>Si la transferencia de energía se efectúa de máquina a fluido se le da el nombre genérico de </a:t>
            </a:r>
            <a:r>
              <a:rPr lang="es-AR" i="1" dirty="0"/>
              <a:t>bomba</a:t>
            </a:r>
            <a:r>
              <a:rPr lang="es-AR" dirty="0"/>
              <a:t>; si por el contrario el fluido cede energía al rotor se llama </a:t>
            </a:r>
            <a:r>
              <a:rPr lang="es-AR" i="1" dirty="0"/>
              <a:t>turbina</a:t>
            </a:r>
            <a:r>
              <a:rPr lang="es-AR" dirty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AR" dirty="0"/>
          </a:p>
          <a:p>
            <a:pPr algn="just">
              <a:lnSpc>
                <a:spcPct val="100000"/>
              </a:lnSpc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015" y="1828800"/>
            <a:ext cx="4521998" cy="420893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Turbina</a:t>
            </a:r>
            <a:r>
              <a:rPr lang="de-DE" dirty="0"/>
              <a:t> Kaplan (</a:t>
            </a:r>
            <a:r>
              <a:rPr lang="de-DE" dirty="0" err="1"/>
              <a:t>vertical</a:t>
            </a:r>
            <a:r>
              <a:rPr lang="de-DE" dirty="0"/>
              <a:t>)</a:t>
            </a:r>
          </a:p>
          <a:p>
            <a:r>
              <a:rPr lang="de-DE" dirty="0" err="1"/>
              <a:t>Cambio</a:t>
            </a:r>
            <a:r>
              <a:rPr lang="de-DE" dirty="0"/>
              <a:t> de </a:t>
            </a:r>
            <a:r>
              <a:rPr lang="de-DE" dirty="0" err="1"/>
              <a:t>presiion</a:t>
            </a:r>
            <a:r>
              <a:rPr lang="de-DE" dirty="0"/>
              <a:t> </a:t>
            </a:r>
            <a:r>
              <a:rPr lang="de-DE" dirty="0" err="1"/>
              <a:t>sobre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tiempo</a:t>
            </a:r>
            <a:r>
              <a:rPr lang="de-DE" dirty="0"/>
              <a:t> de </a:t>
            </a:r>
            <a:r>
              <a:rPr lang="de-DE" dirty="0" err="1"/>
              <a:t>pasar</a:t>
            </a:r>
            <a:r>
              <a:rPr lang="de-DE" dirty="0"/>
              <a:t> la </a:t>
            </a:r>
            <a:r>
              <a:rPr lang="de-DE" dirty="0" err="1"/>
              <a:t>turbina</a:t>
            </a:r>
            <a:r>
              <a:rPr lang="de-DE" dirty="0"/>
              <a:t> </a:t>
            </a:r>
          </a:p>
          <a:p>
            <a:r>
              <a:rPr lang="de-DE" dirty="0" err="1"/>
              <a:t>Mortalidad</a:t>
            </a:r>
            <a:r>
              <a:rPr lang="de-DE" dirty="0"/>
              <a:t> </a:t>
            </a:r>
            <a:r>
              <a:rPr lang="de-DE" dirty="0" err="1"/>
              <a:t>depende</a:t>
            </a:r>
            <a:r>
              <a:rPr lang="de-DE" dirty="0"/>
              <a:t> de </a:t>
            </a:r>
            <a:r>
              <a:rPr lang="de-DE" dirty="0" err="1"/>
              <a:t>tipo</a:t>
            </a:r>
            <a:r>
              <a:rPr lang="de-DE" dirty="0"/>
              <a:t> de </a:t>
            </a:r>
            <a:r>
              <a:rPr lang="de-DE" dirty="0" err="1"/>
              <a:t>turbina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21431" y="6288742"/>
            <a:ext cx="6983181" cy="365125"/>
          </a:xfrm>
        </p:spPr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7" name="Bild 6" descr="kaplan ver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219200"/>
            <a:ext cx="5655477" cy="52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ASPECTO DE LA PERMEABILIDAD DE PESCADO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015" y="1828800"/>
            <a:ext cx="4140997" cy="420893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Turbina</a:t>
            </a:r>
            <a:r>
              <a:rPr lang="de-DE" dirty="0"/>
              <a:t> </a:t>
            </a:r>
            <a:r>
              <a:rPr lang="de-DE" dirty="0" err="1"/>
              <a:t>bulbo</a:t>
            </a:r>
            <a:r>
              <a:rPr lang="de-DE" dirty="0"/>
              <a:t> (horizontal)</a:t>
            </a:r>
          </a:p>
          <a:p>
            <a:r>
              <a:rPr lang="de-DE" dirty="0" err="1"/>
              <a:t>Cambio</a:t>
            </a:r>
            <a:r>
              <a:rPr lang="de-DE" dirty="0"/>
              <a:t> de </a:t>
            </a:r>
            <a:r>
              <a:rPr lang="de-DE" dirty="0" err="1"/>
              <a:t>presiion</a:t>
            </a:r>
            <a:r>
              <a:rPr lang="de-DE" dirty="0"/>
              <a:t> </a:t>
            </a:r>
            <a:r>
              <a:rPr lang="de-DE" dirty="0" err="1"/>
              <a:t>sobre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tiempo</a:t>
            </a:r>
            <a:r>
              <a:rPr lang="de-DE" dirty="0"/>
              <a:t> de </a:t>
            </a:r>
            <a:r>
              <a:rPr lang="de-DE" dirty="0" err="1"/>
              <a:t>pasar</a:t>
            </a:r>
            <a:r>
              <a:rPr lang="de-DE" dirty="0"/>
              <a:t> la </a:t>
            </a:r>
            <a:r>
              <a:rPr lang="de-DE" dirty="0" err="1"/>
              <a:t>turbina</a:t>
            </a:r>
            <a:r>
              <a:rPr lang="de-DE" dirty="0"/>
              <a:t> </a:t>
            </a:r>
          </a:p>
          <a:p>
            <a:r>
              <a:rPr lang="de-DE" dirty="0" err="1"/>
              <a:t>Mortalidad</a:t>
            </a:r>
            <a:r>
              <a:rPr lang="de-DE" dirty="0"/>
              <a:t> </a:t>
            </a:r>
            <a:r>
              <a:rPr lang="de-DE" dirty="0" err="1"/>
              <a:t>depende</a:t>
            </a:r>
            <a:r>
              <a:rPr lang="de-DE" dirty="0"/>
              <a:t> de </a:t>
            </a:r>
            <a:r>
              <a:rPr lang="de-DE" dirty="0" err="1"/>
              <a:t>tipo</a:t>
            </a:r>
            <a:r>
              <a:rPr lang="de-DE" dirty="0"/>
              <a:t> de </a:t>
            </a:r>
            <a:r>
              <a:rPr lang="de-DE" dirty="0" err="1"/>
              <a:t>turbina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ym typeface="Wingdings"/>
              </a:rPr>
              <a:t> la </a:t>
            </a:r>
            <a:r>
              <a:rPr lang="de-DE" dirty="0" err="1">
                <a:sym typeface="Wingdings"/>
              </a:rPr>
              <a:t>diferencia</a:t>
            </a:r>
            <a:r>
              <a:rPr lang="de-DE" dirty="0">
                <a:sym typeface="Wingdings"/>
              </a:rPr>
              <a:t> de </a:t>
            </a:r>
            <a:r>
              <a:rPr lang="de-DE" dirty="0" err="1">
                <a:sym typeface="Wingdings"/>
              </a:rPr>
              <a:t>presion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mínima</a:t>
            </a:r>
            <a:r>
              <a:rPr lang="de-DE" dirty="0">
                <a:sym typeface="Wingdings"/>
              </a:rPr>
              <a:t> es </a:t>
            </a:r>
            <a:r>
              <a:rPr lang="de-DE" dirty="0" err="1">
                <a:sym typeface="Wingdings"/>
              </a:rPr>
              <a:t>mas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pequeno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6" name="Bild 5" descr="bulbo kap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1600200"/>
            <a:ext cx="632301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0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8.1 MINIMUM GAP RUN</a:t>
            </a:r>
          </a:p>
        </p:txBody>
      </p:sp>
      <p:pic>
        <p:nvPicPr>
          <p:cNvPr id="6" name="Inhaltsplatzhalter 5" descr="Comparison-of-conventional-Kaplan-turbines-and-the-Minimum-Gap-Runner-MGR-turbine-und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26" r="-52726"/>
          <a:stretch>
            <a:fillRect/>
          </a:stretch>
        </p:blipFill>
        <p:spPr>
          <a:xfrm>
            <a:off x="1038225" y="1828800"/>
            <a:ext cx="10109200" cy="42084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9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8.1 MINIMUM GAP RUN (KAPLAN)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015" y="1828800"/>
            <a:ext cx="5360198" cy="420893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Voith </a:t>
            </a:r>
            <a:r>
              <a:rPr lang="de-DE" dirty="0" err="1"/>
              <a:t>desarolló</a:t>
            </a:r>
            <a:r>
              <a:rPr lang="de-DE" dirty="0"/>
              <a:t> la </a:t>
            </a:r>
            <a:r>
              <a:rPr lang="de-DE" dirty="0" err="1"/>
              <a:t>technología</a:t>
            </a:r>
            <a:r>
              <a:rPr lang="de-DE" dirty="0"/>
              <a:t> MGR </a:t>
            </a:r>
            <a:r>
              <a:rPr lang="de-DE" dirty="0" err="1"/>
              <a:t>como</a:t>
            </a:r>
            <a:r>
              <a:rPr lang="de-DE" dirty="0"/>
              <a:t> </a:t>
            </a:r>
            <a:r>
              <a:rPr lang="de-DE" dirty="0" err="1"/>
              <a:t>parte</a:t>
            </a:r>
            <a:r>
              <a:rPr lang="de-DE" dirty="0"/>
              <a:t> del </a:t>
            </a:r>
            <a:r>
              <a:rPr lang="de-DE" dirty="0" err="1"/>
              <a:t>programa</a:t>
            </a:r>
            <a:r>
              <a:rPr lang="de-DE" dirty="0"/>
              <a:t> AHTS (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Hidropower</a:t>
            </a:r>
            <a:r>
              <a:rPr lang="de-DE" dirty="0"/>
              <a:t> Turbine System) del </a:t>
            </a:r>
            <a:r>
              <a:rPr lang="de-DE" dirty="0" err="1"/>
              <a:t>Departamento</a:t>
            </a:r>
            <a:r>
              <a:rPr lang="de-DE" dirty="0"/>
              <a:t> de </a:t>
            </a:r>
            <a:r>
              <a:rPr lang="de-DE" dirty="0" err="1"/>
              <a:t>Energía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Las </a:t>
            </a:r>
            <a:r>
              <a:rPr lang="de-DE" dirty="0" err="1"/>
              <a:t>palas</a:t>
            </a:r>
            <a:r>
              <a:rPr lang="de-DE" dirty="0"/>
              <a:t> </a:t>
            </a:r>
            <a:r>
              <a:rPr lang="de-DE" dirty="0" err="1"/>
              <a:t>están</a:t>
            </a:r>
            <a:r>
              <a:rPr lang="de-DE" dirty="0"/>
              <a:t> </a:t>
            </a:r>
            <a:r>
              <a:rPr lang="de-DE" dirty="0" err="1"/>
              <a:t>formado</a:t>
            </a:r>
            <a:r>
              <a:rPr lang="de-DE" dirty="0"/>
              <a:t> a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buje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periferia</a:t>
            </a:r>
            <a:r>
              <a:rPr lang="de-DE" dirty="0"/>
              <a:t> </a:t>
            </a:r>
            <a:r>
              <a:rPr lang="de-DE" dirty="0" err="1"/>
              <a:t>completamente</a:t>
            </a:r>
            <a:r>
              <a:rPr lang="de-DE" dirty="0"/>
              <a:t> </a:t>
            </a:r>
            <a:r>
              <a:rPr lang="de-DE" dirty="0" err="1"/>
              <a:t>esféricos</a:t>
            </a:r>
            <a:r>
              <a:rPr lang="de-DE" dirty="0"/>
              <a:t> de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espacio</a:t>
            </a:r>
            <a:r>
              <a:rPr lang="de-DE" dirty="0"/>
              <a:t> de </a:t>
            </a:r>
            <a:r>
              <a:rPr lang="de-DE" dirty="0" err="1"/>
              <a:t>diseno</a:t>
            </a:r>
            <a:r>
              <a:rPr lang="de-DE" dirty="0"/>
              <a:t> </a:t>
            </a:r>
            <a:r>
              <a:rPr lang="de-DE" dirty="0" err="1"/>
              <a:t>permanece</a:t>
            </a:r>
            <a:r>
              <a:rPr lang="de-DE" dirty="0"/>
              <a:t> </a:t>
            </a:r>
            <a:r>
              <a:rPr lang="de-DE" dirty="0" err="1"/>
              <a:t>constante</a:t>
            </a:r>
            <a:r>
              <a:rPr lang="de-DE" dirty="0"/>
              <a:t> en </a:t>
            </a:r>
            <a:r>
              <a:rPr lang="de-DE" dirty="0" err="1"/>
              <a:t>todo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rango</a:t>
            </a:r>
            <a:r>
              <a:rPr lang="de-DE" dirty="0"/>
              <a:t> de </a:t>
            </a:r>
            <a:r>
              <a:rPr lang="de-DE" dirty="0" err="1"/>
              <a:t>paso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Objetivo</a:t>
            </a:r>
            <a:r>
              <a:rPr lang="de-DE" dirty="0"/>
              <a:t> de </a:t>
            </a:r>
            <a:r>
              <a:rPr lang="de-DE" dirty="0" err="1"/>
              <a:t>mejorar</a:t>
            </a:r>
            <a:r>
              <a:rPr lang="de-DE" dirty="0"/>
              <a:t> la </a:t>
            </a:r>
            <a:r>
              <a:rPr lang="de-DE" dirty="0" err="1"/>
              <a:t>supervivencia</a:t>
            </a:r>
            <a:r>
              <a:rPr lang="de-DE" dirty="0"/>
              <a:t> de los </a:t>
            </a:r>
            <a:r>
              <a:rPr lang="de-DE" dirty="0" err="1"/>
              <a:t>peces</a:t>
            </a:r>
            <a:r>
              <a:rPr lang="de-DE" dirty="0"/>
              <a:t> (95%), la </a:t>
            </a:r>
            <a:r>
              <a:rPr lang="de-DE" dirty="0" err="1"/>
              <a:t>brecha</a:t>
            </a:r>
            <a:r>
              <a:rPr lang="de-DE" dirty="0"/>
              <a:t> </a:t>
            </a:r>
            <a:r>
              <a:rPr lang="de-DE" dirty="0" err="1"/>
              <a:t>mínima</a:t>
            </a:r>
            <a:r>
              <a:rPr lang="de-DE" dirty="0"/>
              <a:t> </a:t>
            </a:r>
            <a:r>
              <a:rPr lang="de-DE" dirty="0" err="1"/>
              <a:t>tambien</a:t>
            </a:r>
            <a:r>
              <a:rPr lang="de-DE" dirty="0"/>
              <a:t> </a:t>
            </a:r>
            <a:r>
              <a:rPr lang="de-DE" dirty="0" err="1"/>
              <a:t>tiene</a:t>
            </a:r>
            <a:r>
              <a:rPr lang="de-DE" dirty="0"/>
              <a:t> </a:t>
            </a:r>
            <a:r>
              <a:rPr lang="de-DE" dirty="0" err="1"/>
              <a:t>impactos</a:t>
            </a:r>
            <a:r>
              <a:rPr lang="de-DE" dirty="0"/>
              <a:t> </a:t>
            </a:r>
            <a:r>
              <a:rPr lang="de-DE" dirty="0" err="1"/>
              <a:t>positivos</a:t>
            </a:r>
            <a:r>
              <a:rPr lang="de-DE" dirty="0"/>
              <a:t> en la </a:t>
            </a:r>
            <a:r>
              <a:rPr lang="de-DE" dirty="0" err="1"/>
              <a:t>eficiencia</a:t>
            </a:r>
            <a:r>
              <a:rPr lang="de-DE" dirty="0"/>
              <a:t> de las </a:t>
            </a:r>
            <a:r>
              <a:rPr lang="de-DE" dirty="0" err="1"/>
              <a:t>turbinas</a:t>
            </a:r>
            <a:r>
              <a:rPr lang="de-DE" dirty="0"/>
              <a:t>.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9" name="Bild 8" descr="M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877657"/>
            <a:ext cx="3313648" cy="33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5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8.2 Alden </a:t>
            </a:r>
            <a:r>
              <a:rPr lang="de-DE" dirty="0" err="1"/>
              <a:t>Turbina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014" y="1828800"/>
            <a:ext cx="604599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Projecto</a:t>
            </a:r>
            <a:r>
              <a:rPr lang="de-DE" dirty="0"/>
              <a:t> de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laboratorio</a:t>
            </a:r>
            <a:r>
              <a:rPr lang="de-DE" dirty="0"/>
              <a:t> Alden, USA</a:t>
            </a:r>
          </a:p>
          <a:p>
            <a:pPr lvl="1"/>
            <a:r>
              <a:rPr lang="de-DE" dirty="0" err="1"/>
              <a:t>Optimiza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Voith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financiado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EPRI (</a:t>
            </a:r>
            <a:r>
              <a:rPr lang="de-DE" dirty="0" err="1"/>
              <a:t>Electric</a:t>
            </a:r>
            <a:r>
              <a:rPr lang="de-DE" dirty="0"/>
              <a:t> Power Research Institut)</a:t>
            </a:r>
          </a:p>
          <a:p>
            <a:r>
              <a:rPr lang="de-DE" dirty="0" err="1"/>
              <a:t>Tiene</a:t>
            </a:r>
            <a:r>
              <a:rPr lang="de-DE" dirty="0"/>
              <a:t> solo 3 </a:t>
            </a:r>
            <a:r>
              <a:rPr lang="de-DE" dirty="0" err="1"/>
              <a:t>palas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es </a:t>
            </a:r>
            <a:r>
              <a:rPr lang="de-DE" dirty="0" err="1"/>
              <a:t>mas</a:t>
            </a:r>
            <a:r>
              <a:rPr lang="de-DE" dirty="0"/>
              <a:t> lento </a:t>
            </a:r>
            <a:r>
              <a:rPr lang="de-DE" dirty="0">
                <a:sym typeface="Wingdings"/>
              </a:rPr>
              <a:t> </a:t>
            </a:r>
            <a:r>
              <a:rPr lang="de-DE" dirty="0" err="1">
                <a:sym typeface="Wingdings"/>
              </a:rPr>
              <a:t>reduce</a:t>
            </a:r>
            <a:r>
              <a:rPr lang="de-DE" dirty="0">
                <a:sym typeface="Wingdings"/>
              </a:rPr>
              <a:t> la </a:t>
            </a:r>
            <a:r>
              <a:rPr lang="de-DE" dirty="0" err="1">
                <a:sym typeface="Wingdings"/>
              </a:rPr>
              <a:t>mortabilidad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por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colisión</a:t>
            </a:r>
            <a:endParaRPr lang="de-DE" dirty="0">
              <a:sym typeface="Wingdings"/>
            </a:endParaRPr>
          </a:p>
          <a:p>
            <a:r>
              <a:rPr lang="de-DE" dirty="0">
                <a:sym typeface="Wingdings"/>
              </a:rPr>
              <a:t>Forma de </a:t>
            </a:r>
            <a:r>
              <a:rPr lang="de-DE" dirty="0" err="1">
                <a:sym typeface="Wingdings"/>
              </a:rPr>
              <a:t>palas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reduce</a:t>
            </a:r>
            <a:r>
              <a:rPr lang="de-DE" dirty="0">
                <a:sym typeface="Wingdings"/>
              </a:rPr>
              <a:t> la </a:t>
            </a:r>
            <a:r>
              <a:rPr lang="de-DE" dirty="0" err="1">
                <a:sym typeface="Wingdings"/>
              </a:rPr>
              <a:t>fuerza</a:t>
            </a:r>
            <a:r>
              <a:rPr lang="de-DE" dirty="0">
                <a:sym typeface="Wingdings"/>
              </a:rPr>
              <a:t> de </a:t>
            </a:r>
            <a:r>
              <a:rPr lang="de-DE" dirty="0" err="1">
                <a:sym typeface="Wingdings"/>
              </a:rPr>
              <a:t>corte</a:t>
            </a:r>
            <a:r>
              <a:rPr lang="de-DE" dirty="0">
                <a:sym typeface="Wingdings"/>
              </a:rPr>
              <a:t>, </a:t>
            </a:r>
            <a:r>
              <a:rPr lang="de-DE" dirty="0" err="1">
                <a:sym typeface="Wingdings"/>
              </a:rPr>
              <a:t>cambios</a:t>
            </a:r>
            <a:r>
              <a:rPr lang="de-DE" dirty="0">
                <a:sym typeface="Wingdings"/>
              </a:rPr>
              <a:t> de </a:t>
            </a:r>
            <a:r>
              <a:rPr lang="de-DE" dirty="0" err="1">
                <a:sym typeface="Wingdings"/>
              </a:rPr>
              <a:t>preciones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y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presiones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minimos</a:t>
            </a:r>
            <a:endParaRPr lang="de-DE" dirty="0">
              <a:sym typeface="Wingdings"/>
            </a:endParaRPr>
          </a:p>
          <a:p>
            <a:r>
              <a:rPr lang="de-DE" dirty="0" err="1">
                <a:sym typeface="Wingdings"/>
              </a:rPr>
              <a:t>Mejorar</a:t>
            </a:r>
            <a:r>
              <a:rPr lang="de-DE" dirty="0">
                <a:sym typeface="Wingdings"/>
              </a:rPr>
              <a:t> la </a:t>
            </a:r>
            <a:r>
              <a:rPr lang="de-DE" dirty="0" err="1">
                <a:sym typeface="Wingdings"/>
              </a:rPr>
              <a:t>curva</a:t>
            </a:r>
            <a:r>
              <a:rPr lang="de-DE" dirty="0">
                <a:sym typeface="Wingdings"/>
              </a:rPr>
              <a:t> de </a:t>
            </a:r>
            <a:r>
              <a:rPr lang="de-DE" dirty="0" err="1">
                <a:sym typeface="Wingdings"/>
              </a:rPr>
              <a:t>eficiencia</a:t>
            </a:r>
            <a:endParaRPr lang="de-DE" dirty="0"/>
          </a:p>
          <a:p>
            <a:r>
              <a:rPr lang="de-DE" dirty="0" err="1"/>
              <a:t>Tasa</a:t>
            </a:r>
            <a:r>
              <a:rPr lang="de-DE" dirty="0"/>
              <a:t> de </a:t>
            </a:r>
            <a:r>
              <a:rPr lang="de-DE" dirty="0" err="1"/>
              <a:t>superviviencia</a:t>
            </a:r>
            <a:r>
              <a:rPr lang="de-DE" dirty="0"/>
              <a:t> (98-100 %)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6" name="Bild 5" descr="Voith-Hydro-Minimum-Gap-Runner-MGR-during-installation-at-Wanapum-Dam-on-the-Columb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828800"/>
            <a:ext cx="4265613" cy="40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Origens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https://blog.bkw.ch/ein-wegweiser-fuer-fische-durch-das-wasserkraftwerk/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www.sfv-fsp.ch</a:t>
            </a:r>
            <a:r>
              <a:rPr lang="de-DE" dirty="0"/>
              <a:t>/</a:t>
            </a:r>
            <a:r>
              <a:rPr lang="de-DE" dirty="0" err="1"/>
              <a:t>fileadmin</a:t>
            </a:r>
            <a:r>
              <a:rPr lang="de-DE" dirty="0"/>
              <a:t>/</a:t>
            </a:r>
            <a:r>
              <a:rPr lang="de-DE" dirty="0" err="1"/>
              <a:t>user_upload</a:t>
            </a:r>
            <a:r>
              <a:rPr lang="de-DE" dirty="0"/>
              <a:t>/Herausforderungen/Fischabstieg/FischpassagedurchTurbinen_final__3_.pdf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38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0" y="5410202"/>
            <a:ext cx="12188825" cy="609601"/>
          </a:xfrm>
        </p:spPr>
        <p:txBody>
          <a:bodyPr anchor="ctr"/>
          <a:lstStyle/>
          <a:p>
            <a:pPr algn="ctr"/>
            <a:r>
              <a:rPr lang="es-AR" spc="0" dirty="0"/>
              <a:t>MUCHAS GRACIAS POR SU ATENCIÓN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34238" y="6305550"/>
            <a:ext cx="4954587" cy="258763"/>
          </a:xfrm>
        </p:spPr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212388" y="5476875"/>
            <a:ext cx="1976437" cy="850900"/>
          </a:xfrm>
        </p:spPr>
        <p:txBody>
          <a:bodyPr/>
          <a:lstStyle/>
          <a:p>
            <a:fld id="{2A013F82-EE5E-44EE-A61D-E31C6657F26F}" type="slidenum">
              <a:rPr lang="es-AR" smtClean="0"/>
              <a:pPr/>
              <a:t>36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1. </a:t>
            </a:r>
            <a:r>
              <a:rPr lang="de-DE" dirty="0"/>
              <a:t>INTRODUCCION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39014" y="1828800"/>
            <a:ext cx="10108683" cy="420893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TURBINAS  HIDRÁULICAS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AR" dirty="0"/>
              <a:t>Son máquinas que aprovechan la energía potencial de presión y la energía cinética de un fluido en movimiento para convertirla en energía mecánica.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2. RESEÑA HISTÓRICA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828800"/>
            <a:ext cx="10591801" cy="4191000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/>
              <a:t>Siglo XVIII </a:t>
            </a:r>
            <a:r>
              <a:rPr lang="es-AR" dirty="0">
                <a:sym typeface="Wingdings" pitchFamily="2" charset="2"/>
              </a:rPr>
              <a:t> Gestación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>
                <a:sym typeface="Wingdings" pitchFamily="2" charset="2"/>
              </a:rPr>
              <a:t>Siglo XIX  Nacimiento (  Surgimiento turbinas </a:t>
            </a:r>
            <a:r>
              <a:rPr lang="es-AR" dirty="0" err="1">
                <a:sym typeface="Wingdings" pitchFamily="2" charset="2"/>
              </a:rPr>
              <a:t>Pelton</a:t>
            </a:r>
            <a:r>
              <a:rPr lang="es-AR" dirty="0">
                <a:sym typeface="Wingdings" pitchFamily="2" charset="2"/>
              </a:rPr>
              <a:t> y Francis 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dirty="0">
                <a:sym typeface="Wingdings" pitchFamily="2" charset="2"/>
              </a:rPr>
              <a:t>Siglo XX  Desarrollo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1915: </a:t>
            </a:r>
            <a:r>
              <a:rPr lang="es-AR" sz="2400" dirty="0" err="1"/>
              <a:t>Kaplan</a:t>
            </a:r>
            <a:r>
              <a:rPr lang="es-AR" sz="2400" dirty="0"/>
              <a:t> 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1918: </a:t>
            </a:r>
            <a:r>
              <a:rPr lang="es-AR" sz="2400" dirty="0" err="1"/>
              <a:t>Banki</a:t>
            </a:r>
            <a:endParaRPr lang="es-AR" sz="2400" dirty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1919: </a:t>
            </a:r>
            <a:r>
              <a:rPr lang="es-AR" sz="2400" dirty="0" err="1"/>
              <a:t>Turgo</a:t>
            </a:r>
            <a:endParaRPr lang="es-AR" sz="2400" dirty="0"/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1950: Deriaz</a:t>
            </a:r>
          </a:p>
          <a:p>
            <a:pPr lvl="8" algn="just">
              <a:buFont typeface="Wingdings" pitchFamily="2" charset="2"/>
              <a:buChar char="§"/>
            </a:pPr>
            <a:r>
              <a:rPr lang="es-AR" sz="2400" dirty="0"/>
              <a:t>1970: Bulbo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2. RESEÑA HISTÓRICA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12813" y="1904999"/>
            <a:ext cx="8153399" cy="411480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s-AR" sz="3800" dirty="0">
                <a:solidFill>
                  <a:prstClr val="white"/>
                </a:solidFill>
                <a:ea typeface="+mj-ea"/>
                <a:cs typeface="+mj-cs"/>
              </a:rPr>
              <a:t>VIKTOR KAPLAN </a:t>
            </a:r>
            <a:endParaRPr lang="es-AR" sz="3000" dirty="0"/>
          </a:p>
          <a:p>
            <a:r>
              <a:rPr lang="es-AR" sz="3000" dirty="0"/>
              <a:t>Nació en Austria en 1876.</a:t>
            </a:r>
          </a:p>
          <a:p>
            <a:r>
              <a:rPr lang="es-AR" sz="3000" dirty="0"/>
              <a:t>En 1895, ingresa a la Universidad Técnica .</a:t>
            </a:r>
            <a:endParaRPr lang="es-AR" sz="3000" dirty="0">
              <a:sym typeface="Wingdings" pitchFamily="2" charset="2"/>
            </a:endParaRPr>
          </a:p>
          <a:p>
            <a:r>
              <a:rPr lang="es-AR" sz="3000" dirty="0">
                <a:sym typeface="Wingdings" pitchFamily="2" charset="2"/>
              </a:rPr>
              <a:t>Ing. Civil especializado en motores diesel.</a:t>
            </a:r>
          </a:p>
          <a:p>
            <a:r>
              <a:rPr lang="es-AR" sz="3000" dirty="0">
                <a:sym typeface="Wingdings" pitchFamily="2" charset="2"/>
              </a:rPr>
              <a:t>Estudió un modelo para grandes velocidades en pequeños desniveles hidráulicos con cargas medias y grandes.</a:t>
            </a:r>
          </a:p>
          <a:p>
            <a:r>
              <a:rPr lang="es-AR" sz="3000" dirty="0">
                <a:sym typeface="Wingdings" pitchFamily="2" charset="2"/>
              </a:rPr>
              <a:t>En 1915, inventa las turbinas </a:t>
            </a:r>
            <a:r>
              <a:rPr lang="es-AR" sz="3000" dirty="0" err="1">
                <a:sym typeface="Wingdings" pitchFamily="2" charset="2"/>
              </a:rPr>
              <a:t>Kaplan</a:t>
            </a:r>
            <a:r>
              <a:rPr lang="es-AR" sz="3000" dirty="0">
                <a:sym typeface="Wingdings" pitchFamily="2" charset="2"/>
              </a:rPr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6</a:t>
            </a:fld>
            <a:endParaRPr lang="es-AR"/>
          </a:p>
        </p:txBody>
      </p:sp>
      <p:pic>
        <p:nvPicPr>
          <p:cNvPr id="11" name="Picture 3" descr="http://upload.wikimedia.org/wikipedia/commons/f/f0/Viktor_kapla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442450" y="795302"/>
            <a:ext cx="2225678" cy="25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7/7f/MettlachKaplanturbine.jpg/150px-MettlachKaplanturbin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9371013" y="3809984"/>
            <a:ext cx="2473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3. 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4999"/>
            <a:ext cx="10058399" cy="4114801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De acuerdo al modo de actuar del agua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Turbinas de acción ( </a:t>
            </a:r>
            <a:r>
              <a:rPr lang="es-AR" sz="2400" dirty="0" err="1"/>
              <a:t>Pelton</a:t>
            </a:r>
            <a:r>
              <a:rPr lang="es-AR" sz="2400" dirty="0"/>
              <a:t>)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Turbinas de reacción (Francis y </a:t>
            </a:r>
            <a:r>
              <a:rPr lang="es-AR" sz="2400" dirty="0" err="1"/>
              <a:t>Kaplan</a:t>
            </a:r>
            <a:r>
              <a:rPr lang="es-AR" sz="2400" dirty="0"/>
              <a:t>)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/>
          </a:p>
          <a:p>
            <a:pPr algn="just">
              <a:spcAft>
                <a:spcPts val="600"/>
              </a:spcAft>
            </a:pPr>
            <a:r>
              <a:rPr lang="es-AR" sz="2800" dirty="0"/>
              <a:t>En función de la dirección del flujo en el rodete</a:t>
            </a:r>
          </a:p>
          <a:p>
            <a:pPr lvl="8" algn="just"/>
            <a:r>
              <a:rPr lang="es-AR" sz="2400" dirty="0"/>
              <a:t>Axiales</a:t>
            </a:r>
          </a:p>
          <a:p>
            <a:pPr lvl="8" algn="just"/>
            <a:r>
              <a:rPr lang="es-AR" sz="2400" dirty="0"/>
              <a:t>Radiales</a:t>
            </a:r>
          </a:p>
          <a:p>
            <a:pPr lvl="8" algn="just"/>
            <a:r>
              <a:rPr lang="es-AR" sz="2400" dirty="0"/>
              <a:t>Mixtas</a:t>
            </a:r>
          </a:p>
          <a:p>
            <a:pPr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3. 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Según la dirección del eje: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Horizontales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Verticales</a:t>
            </a:r>
          </a:p>
          <a:p>
            <a:pPr lvl="8" algn="just">
              <a:spcAft>
                <a:spcPts val="600"/>
              </a:spcAft>
              <a:buNone/>
            </a:pPr>
            <a:endParaRPr lang="es-AR" sz="2400" dirty="0"/>
          </a:p>
          <a:p>
            <a:pPr algn="just">
              <a:spcAft>
                <a:spcPts val="600"/>
              </a:spcAft>
            </a:pPr>
            <a:r>
              <a:rPr lang="es-AR" sz="2800" dirty="0"/>
              <a:t>De acuerdo con el tipo de admisión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Total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Parcial</a:t>
            </a:r>
          </a:p>
          <a:p>
            <a:pPr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3. CLASIFICACIÓN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4999"/>
            <a:ext cx="10058399" cy="411480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s-AR" sz="2800" dirty="0"/>
              <a:t>Según el diseño del rodete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Francis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Hélice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 err="1"/>
              <a:t>Kaplan</a:t>
            </a:r>
            <a:endParaRPr lang="es-AR" sz="2400" dirty="0"/>
          </a:p>
          <a:p>
            <a:pPr lvl="8" algn="just">
              <a:spcAft>
                <a:spcPts val="600"/>
              </a:spcAft>
            </a:pPr>
            <a:r>
              <a:rPr lang="es-AR" sz="2400" dirty="0" err="1"/>
              <a:t>Pelton</a:t>
            </a:r>
            <a:r>
              <a:rPr lang="es-AR" sz="2400" dirty="0"/>
              <a:t> </a:t>
            </a:r>
          </a:p>
          <a:p>
            <a:pPr lvl="8" algn="just">
              <a:spcAft>
                <a:spcPts val="600"/>
              </a:spcAft>
            </a:pPr>
            <a:r>
              <a:rPr lang="es-AR" sz="2400" dirty="0"/>
              <a:t>Bulbo</a:t>
            </a:r>
          </a:p>
          <a:p>
            <a:pPr lvl="8" algn="just">
              <a:spcAft>
                <a:spcPts val="600"/>
              </a:spcAft>
            </a:pPr>
            <a:endParaRPr lang="es-AR" sz="2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Aprovechamientos Hidráulicos - 2018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Words>1430</Words>
  <Application>Microsoft Office PowerPoint</Application>
  <PresentationFormat>Personalizado</PresentationFormat>
  <Paragraphs>314</Paragraphs>
  <Slides>36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Corbel</vt:lpstr>
      <vt:lpstr>Trebuchet MS</vt:lpstr>
      <vt:lpstr>Wingdings</vt:lpstr>
      <vt:lpstr>Wingdings 2</vt:lpstr>
      <vt:lpstr>Revolution</vt:lpstr>
      <vt:lpstr>TURBINAS KAPLAN</vt:lpstr>
      <vt:lpstr>Indice</vt:lpstr>
      <vt:lpstr>1. INTRODUCCION </vt:lpstr>
      <vt:lpstr>1. INTRODUCCION</vt:lpstr>
      <vt:lpstr>2. RESEÑA HISTÓRICA</vt:lpstr>
      <vt:lpstr>2. RESEÑA HISTÓRICA</vt:lpstr>
      <vt:lpstr>3. CLASIFICACIÓN</vt:lpstr>
      <vt:lpstr>3. CLASIFICACIÓN</vt:lpstr>
      <vt:lpstr>3. CLASIFICACIÓN</vt:lpstr>
      <vt:lpstr>3. CLASIFICACIÓN</vt:lpstr>
      <vt:lpstr>4. PRINCIPIO DE FUNCIONAMIENTO </vt:lpstr>
      <vt:lpstr>5. ÁMBITO DE APLICACIÓN   </vt:lpstr>
      <vt:lpstr>6. COMPONENTES PRINCIPALES </vt:lpstr>
      <vt:lpstr>6. COMPONENTES PRINCIPALES </vt:lpstr>
      <vt:lpstr>6. CÁMARA ESPIRAL  </vt:lpstr>
      <vt:lpstr>6. DISTRIBUIDOR  </vt:lpstr>
      <vt:lpstr>6. RODETE MÓVIL  </vt:lpstr>
      <vt:lpstr>6. ÁLABES </vt:lpstr>
      <vt:lpstr>6. TUBO DIFUSOR</vt:lpstr>
      <vt:lpstr>6. EJE</vt:lpstr>
      <vt:lpstr>6. COJINETE DE EMPUJE</vt:lpstr>
      <vt:lpstr>6. COJINETES GUÍAS</vt:lpstr>
      <vt:lpstr>6. MECANISMOS DE REGULACIÓN</vt:lpstr>
      <vt:lpstr>8. ASPECTO DE LA PERMEABILIDAD DE PESCADO</vt:lpstr>
      <vt:lpstr>8. ASPECTO DE LA PERMEABILIDAD DE PESCADO</vt:lpstr>
      <vt:lpstr>8. ASPECTO DE LA PERMEABILIDAD DE PESCADO</vt:lpstr>
      <vt:lpstr>8. ASPECTO DE LA PERMEABILIDAD DE PESCADO</vt:lpstr>
      <vt:lpstr>8. ASPECTO DE LA PERMEABILIDAD DE PESCADO</vt:lpstr>
      <vt:lpstr>8. ASPECTO DE LA PERMEABILIDAD DE PESCADO</vt:lpstr>
      <vt:lpstr>8. ASPECTO DE LA PERMEABILIDAD DE PESCADO</vt:lpstr>
      <vt:lpstr>8. ASPECTO DE LA PERMEABILIDAD DE PESCADO</vt:lpstr>
      <vt:lpstr>8.1 MINIMUM GAP RUN</vt:lpstr>
      <vt:lpstr>8.1 MINIMUM GAP RUN (KAPLAN)</vt:lpstr>
      <vt:lpstr>8.2 Alden Turbina</vt:lpstr>
      <vt:lpstr>Origens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Tomás Mur</dc:creator>
  <cp:lastModifiedBy>German Gonzalez</cp:lastModifiedBy>
  <cp:revision>59</cp:revision>
  <dcterms:created xsi:type="dcterms:W3CDTF">2014-04-17T22:11:49Z</dcterms:created>
  <dcterms:modified xsi:type="dcterms:W3CDTF">2019-04-30T14:14:15Z</dcterms:modified>
</cp:coreProperties>
</file>