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65" r:id="rId2"/>
    <p:sldId id="310" r:id="rId3"/>
    <p:sldId id="320" r:id="rId4"/>
    <p:sldId id="321" r:id="rId5"/>
    <p:sldId id="322" r:id="rId6"/>
    <p:sldId id="323" r:id="rId7"/>
    <p:sldId id="325" r:id="rId8"/>
    <p:sldId id="327" r:id="rId9"/>
    <p:sldId id="329" r:id="rId10"/>
    <p:sldId id="328" r:id="rId11"/>
    <p:sldId id="330" r:id="rId12"/>
    <p:sldId id="356" r:id="rId13"/>
    <p:sldId id="357" r:id="rId14"/>
    <p:sldId id="358" r:id="rId15"/>
    <p:sldId id="331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62" r:id="rId26"/>
    <p:sldId id="363" r:id="rId27"/>
    <p:sldId id="364" r:id="rId28"/>
    <p:sldId id="365" r:id="rId29"/>
    <p:sldId id="366" r:id="rId30"/>
    <p:sldId id="367" r:id="rId31"/>
    <p:sldId id="346" r:id="rId32"/>
    <p:sldId id="347" r:id="rId33"/>
    <p:sldId id="348" r:id="rId34"/>
    <p:sldId id="349" r:id="rId35"/>
    <p:sldId id="350" r:id="rId36"/>
    <p:sldId id="359" r:id="rId37"/>
    <p:sldId id="360" r:id="rId38"/>
    <p:sldId id="361" r:id="rId39"/>
    <p:sldId id="368" r:id="rId40"/>
    <p:sldId id="369" r:id="rId41"/>
    <p:sldId id="370" r:id="rId42"/>
    <p:sldId id="371" r:id="rId43"/>
    <p:sldId id="372" r:id="rId44"/>
    <p:sldId id="374" r:id="rId45"/>
    <p:sldId id="355" r:id="rId46"/>
  </p:sldIdLst>
  <p:sldSz cx="12188825" cy="6858000"/>
  <p:notesSz cx="6858000" cy="9144000"/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26" autoAdjust="0"/>
    <p:restoredTop sz="94291" autoAdjust="0"/>
  </p:normalViewPr>
  <p:slideViewPr>
    <p:cSldViewPr showGuides="1">
      <p:cViewPr varScale="1">
        <p:scale>
          <a:sx n="69" d="100"/>
          <a:sy n="69" d="100"/>
        </p:scale>
        <p:origin x="834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312" y="430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10/25/2019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10/25/2019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5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7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finalidad de sus investigaciones fue inventar un modelo que funcionase a grandes velocidades en pequeños </a:t>
            </a:r>
            <a:r>
              <a:rPr lang="es-A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desnivéles</a:t>
            </a:r>
            <a:r>
              <a:rPr lang="es-A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A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hidraúlicos</a:t>
            </a:r>
            <a:r>
              <a:rPr lang="es-A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con medias y grandes cargas, donde el resto de los modelos de turbinas fallaban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8</a:t>
            </a:fld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237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5749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343" y="4243845"/>
            <a:ext cx="3076307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57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09342" y="2590078"/>
            <a:ext cx="3076308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145" y="2733709"/>
            <a:ext cx="8142013" cy="1373070"/>
          </a:xfrm>
        </p:spPr>
        <p:txBody>
          <a:bodyPr anchor="b">
            <a:noAutofit/>
          </a:bodyPr>
          <a:lstStyle>
            <a:lvl1pPr algn="r">
              <a:defRPr sz="53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145" y="4394040"/>
            <a:ext cx="8142013" cy="1117687"/>
          </a:xfrm>
        </p:spPr>
        <p:txBody>
          <a:bodyPr>
            <a:normAutofit/>
          </a:bodyPr>
          <a:lstStyle>
            <a:lvl1pPr marL="0" indent="0" algn="r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25/10/2019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2936" y="2750337"/>
            <a:ext cx="1171583" cy="1356442"/>
          </a:xfrm>
        </p:spPr>
        <p:txBody>
          <a:bodyPr/>
          <a:lstStyle/>
          <a:p>
            <a:fld id="{2A013F82-EE5E-44EE-A61D-E31C6657F2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655228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6" y="4711617"/>
            <a:ext cx="9611355" cy="453051"/>
          </a:xfrm>
        </p:spPr>
        <p:txBody>
          <a:bodyPr anchor="b">
            <a:normAutofit/>
          </a:bodyPr>
          <a:lstStyle>
            <a:lvl1pPr>
              <a:defRPr sz="23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146" y="609598"/>
            <a:ext cx="9611355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2" y="5169584"/>
            <a:ext cx="9611358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25/10/2019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11310"/>
            <a:ext cx="1153850" cy="1090789"/>
          </a:xfrm>
        </p:spPr>
        <p:txBody>
          <a:bodyPr/>
          <a:lstStyle/>
          <a:p>
            <a:fld id="{2A013F82-EE5E-44EE-A61D-E31C6657F2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99904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609597"/>
            <a:ext cx="9611354" cy="3592750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4711616"/>
            <a:ext cx="9611355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25/10/2019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11616"/>
            <a:ext cx="1153850" cy="1090789"/>
          </a:xfrm>
        </p:spPr>
        <p:txBody>
          <a:bodyPr/>
          <a:lstStyle/>
          <a:p>
            <a:fld id="{2A013F82-EE5E-44EE-A61D-E31C6657F2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006658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563" y="609599"/>
            <a:ext cx="8716606" cy="3036061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1923" y="3653379"/>
            <a:ext cx="8154455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4711616"/>
            <a:ext cx="9611355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25/10/2019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09926"/>
            <a:ext cx="1153850" cy="1090789"/>
          </a:xfrm>
        </p:spPr>
        <p:txBody>
          <a:bodyPr/>
          <a:lstStyle/>
          <a:p>
            <a:fld id="{2A013F82-EE5E-44EE-A61D-E31C6657F26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6" name="TextBox 15"/>
          <p:cNvSpPr txBox="1"/>
          <p:nvPr/>
        </p:nvSpPr>
        <p:spPr>
          <a:xfrm>
            <a:off x="583420" y="74811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1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0293" y="30335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1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10340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2" y="4711616"/>
            <a:ext cx="9611358" cy="58853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3" y="5300150"/>
            <a:ext cx="9611358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25/10/2019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09926"/>
            <a:ext cx="1153850" cy="1090789"/>
          </a:xfrm>
        </p:spPr>
        <p:txBody>
          <a:bodyPr/>
          <a:lstStyle/>
          <a:p>
            <a:fld id="{2A013F82-EE5E-44EE-A61D-E31C6657F2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07090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047" y="753228"/>
            <a:ext cx="9622454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774" y="2336873"/>
            <a:ext cx="3069235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145" y="3022674"/>
            <a:ext cx="3048908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4995" y="2336873"/>
            <a:ext cx="306244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4443" y="3022674"/>
            <a:ext cx="306244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2275" y="2336873"/>
            <a:ext cx="306922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2275" y="3022674"/>
            <a:ext cx="3069226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25/10/2019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37154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145" y="753228"/>
            <a:ext cx="9611356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141" y="4297503"/>
            <a:ext cx="3048911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141" y="2336873"/>
            <a:ext cx="3048911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141" y="4873765"/>
            <a:ext cx="3048911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4444" y="4297503"/>
            <a:ext cx="306244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4443" y="2336873"/>
            <a:ext cx="306244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3090" y="4873764"/>
            <a:ext cx="3066498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8796" y="4297503"/>
            <a:ext cx="3062707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28795" y="2336873"/>
            <a:ext cx="306270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28671" y="4873762"/>
            <a:ext cx="306676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25/10/2019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290751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25/10/2019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13584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3428" y="1869573"/>
            <a:ext cx="5106988" cy="136784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5424" y="5372581"/>
            <a:ext cx="1602997" cy="1367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6593" y="609597"/>
            <a:ext cx="107352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145" y="609598"/>
            <a:ext cx="886769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5353" y="5936188"/>
            <a:ext cx="2742486" cy="365125"/>
          </a:xfrm>
        </p:spPr>
        <p:txBody>
          <a:bodyPr/>
          <a:lstStyle/>
          <a:p>
            <a:fld id="{29585642-A4AB-41FC-95C8-13A665FE3D00}" type="datetime1">
              <a:rPr lang="es-AR" smtClean="0"/>
              <a:pPr/>
              <a:t>25/10/2019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145" y="5936189"/>
            <a:ext cx="6125209" cy="365125"/>
          </a:xfrm>
        </p:spPr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4921" y="5398634"/>
            <a:ext cx="1153850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A013F82-EE5E-44EE-A61D-E31C6657F2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856763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25/10/2019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18226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5094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68" y="4087901"/>
            <a:ext cx="1602580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3069" y="2726267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2869895"/>
            <a:ext cx="9611356" cy="1090788"/>
          </a:xfrm>
        </p:spPr>
        <p:txBody>
          <a:bodyPr anchor="ctr">
            <a:normAutofit/>
          </a:bodyPr>
          <a:lstStyle>
            <a:lvl1pPr algn="r">
              <a:defRPr sz="35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145" y="4232172"/>
            <a:ext cx="9611356" cy="1704017"/>
          </a:xfrm>
        </p:spPr>
        <p:txBody>
          <a:bodyPr>
            <a:normAutofit/>
          </a:bodyPr>
          <a:lstStyle>
            <a:lvl1pPr marL="0" indent="0" algn="r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25/10/2019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6662" y="2869896"/>
            <a:ext cx="1153850" cy="1090789"/>
          </a:xfrm>
        </p:spPr>
        <p:txBody>
          <a:bodyPr/>
          <a:lstStyle/>
          <a:p>
            <a:fld id="{2A013F82-EE5E-44EE-A61D-E31C6657F2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987752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143" y="2336873"/>
            <a:ext cx="4697134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2666" y="2336873"/>
            <a:ext cx="4698834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25/10/2019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329646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3" y="753230"/>
            <a:ext cx="9611359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115" y="2336874"/>
            <a:ext cx="4471162" cy="6931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146" y="3030009"/>
            <a:ext cx="4697131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18638" y="2336873"/>
            <a:ext cx="4472863" cy="69207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2667" y="3030009"/>
            <a:ext cx="469883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25/10/2019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727323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25/10/2019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582147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25/10/2019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744903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753227"/>
            <a:ext cx="9611355" cy="1080940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626" y="2336874"/>
            <a:ext cx="5606875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5" y="2336873"/>
            <a:ext cx="3789091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25/10/2019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834547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7" y="753228"/>
            <a:ext cx="9611353" cy="1080938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7066" y="2336874"/>
            <a:ext cx="5424436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2336874"/>
            <a:ext cx="387524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25/10/2019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078428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145" y="753228"/>
            <a:ext cx="961135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145" y="2336873"/>
            <a:ext cx="9611357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9014" y="5936188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5642-A4AB-41FC-95C8-13A665FE3D00}" type="datetime1">
              <a:rPr lang="es-AR" smtClean="0"/>
              <a:pPr/>
              <a:t>25/10/2019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144" y="5936189"/>
            <a:ext cx="68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AR"/>
              <a:t>Aprovechamientos Hidráulicos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6662" y="753228"/>
            <a:ext cx="1153850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1046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upload.wikimedia.org/wikipedia/commons/thumb/7/7f/MettlachKaplanturbine.jpg/150px-MettlachKaplanturbine.jpg" TargetMode="External"/><Relationship Id="rId5" Type="http://schemas.openxmlformats.org/officeDocument/2006/relationships/image" Target="../media/image6.jpeg"/><Relationship Id="rId4" Type="http://schemas.openxmlformats.org/officeDocument/2006/relationships/image" Target="http://upload.wikimedia.org/wikipedia/commons/f/f0/Viktor_kaplan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2413000"/>
            <a:ext cx="6862067" cy="1373070"/>
          </a:xfrm>
        </p:spPr>
        <p:txBody>
          <a:bodyPr anchor="ctr"/>
          <a:lstStyle/>
          <a:p>
            <a:pPr algn="ctr"/>
            <a:r>
              <a:rPr lang="en-US" dirty="0"/>
              <a:t>TURBINAS KAPLAN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13012" y="4576592"/>
            <a:ext cx="3725120" cy="1117687"/>
          </a:xfrm>
        </p:spPr>
        <p:txBody>
          <a:bodyPr>
            <a:normAutofit lnSpcReduction="10000"/>
          </a:bodyPr>
          <a:lstStyle/>
          <a:p>
            <a:r>
              <a:rPr lang="it-IT" dirty="0"/>
              <a:t>Aprovechamientos Hidráulicos</a:t>
            </a:r>
          </a:p>
          <a:p>
            <a:r>
              <a:rPr lang="it-IT" dirty="0"/>
              <a:t>Trabajo de seminario 2019</a:t>
            </a:r>
          </a:p>
          <a:p>
            <a:r>
              <a:rPr lang="it-IT" dirty="0"/>
              <a:t>Mauricio Kuri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DC5CB9-564A-4645-8673-DC04A67B4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37" y="2590800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PRINCIPIO DE FUNCIONAMIENTO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9413" y="1997152"/>
            <a:ext cx="7772399" cy="425124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s-AR" dirty="0"/>
              <a:t>Diferencia de presión  entre la entrada y la salida  del rodete.</a:t>
            </a:r>
          </a:p>
          <a:p>
            <a:pPr marL="457200" indent="-457200">
              <a:buFont typeface="+mj-lt"/>
              <a:buAutoNum type="arabicParenR"/>
            </a:pPr>
            <a:r>
              <a:rPr lang="es-AR" dirty="0"/>
              <a:t>El agua posee E. Cinética y E. </a:t>
            </a:r>
            <a:r>
              <a:rPr lang="es-AR" dirty="0" err="1"/>
              <a:t>Pot</a:t>
            </a:r>
            <a:r>
              <a:rPr lang="es-AR" dirty="0"/>
              <a:t> de Presión.</a:t>
            </a:r>
          </a:p>
          <a:p>
            <a:pPr marL="457200" indent="-457200">
              <a:buFont typeface="+mj-lt"/>
              <a:buAutoNum type="arabicParenR"/>
            </a:pPr>
            <a:r>
              <a:rPr lang="es-AR" dirty="0"/>
              <a:t>El agua ocupa todos los espacios entre los álabes, queda sometida a presión.</a:t>
            </a:r>
          </a:p>
          <a:p>
            <a:pPr marL="457200" indent="-457200">
              <a:buFont typeface="+mj-lt"/>
              <a:buAutoNum type="arabicParenR"/>
            </a:pPr>
            <a:r>
              <a:rPr lang="es-AR" dirty="0"/>
              <a:t>Por la curvatura de los álabes y el gradiente de presión, se origina un cambio de dirección y magnitud de la velocidad. Esto ocasiona la reacción.</a:t>
            </a:r>
          </a:p>
          <a:p>
            <a:pPr marL="457200" indent="-457200">
              <a:buFont typeface="+mj-lt"/>
              <a:buAutoNum type="arabicParenR"/>
            </a:pPr>
            <a:r>
              <a:rPr lang="es-AR" dirty="0"/>
              <a:t>La turbina hace girar al rotor del generador por estar ambos sujetos por un eje común.</a:t>
            </a:r>
          </a:p>
          <a:p>
            <a:pPr marL="457200" indent="-457200">
              <a:buFont typeface="+mj-lt"/>
              <a:buAutoNum type="arabicParenR"/>
            </a:pPr>
            <a:r>
              <a:rPr lang="es-AR" dirty="0"/>
              <a:t>Por efecto electromagnético entre rotor y estator del generador se produce energía eléctrica</a:t>
            </a:r>
          </a:p>
          <a:p>
            <a:pPr marL="457200" indent="-457200">
              <a:buFont typeface="+mj-lt"/>
              <a:buAutoNum type="arabicParenR"/>
            </a:pPr>
            <a:r>
              <a:rPr lang="es-AR" dirty="0"/>
              <a:t>Tubo de aspiración, contribuye al aprovechamiento del salto.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10</a:t>
            </a:fld>
            <a:endParaRPr lang="es-AR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5F69A9DD-EBE6-445E-952C-C6F5C1B7A3CC}"/>
              </a:ext>
            </a:extLst>
          </p:cNvPr>
          <p:cNvSpPr txBox="1">
            <a:spLocks/>
          </p:cNvSpPr>
          <p:nvPr/>
        </p:nvSpPr>
        <p:spPr>
          <a:xfrm>
            <a:off x="680144" y="6111875"/>
            <a:ext cx="10900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Aprovechamientos Hidráulicos – 2019 																	Mauricio Kuri</a:t>
            </a:r>
          </a:p>
        </p:txBody>
      </p:sp>
      <p:pic>
        <p:nvPicPr>
          <p:cNvPr id="7" name="Imagen 6" descr="Imagen relacionada">
            <a:extLst>
              <a:ext uri="{FF2B5EF4-FFF2-40B4-BE49-F238E27FC236}">
                <a16:creationId xmlns:a16="http://schemas.microsoft.com/office/drawing/2014/main" id="{026EB8B0-36C8-427A-A17C-55C8D7B585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1997152"/>
            <a:ext cx="3810000" cy="3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ÁMBITO DE APLICACIÓN			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227012" y="1828800"/>
            <a:ext cx="3886200" cy="41910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AR" sz="2000" dirty="0"/>
              <a:t>Altura de caída :  hasta 50 m (pequeños)</a:t>
            </a:r>
          </a:p>
          <a:p>
            <a:pPr>
              <a:lnSpc>
                <a:spcPct val="150000"/>
              </a:lnSpc>
            </a:pPr>
            <a:r>
              <a:rPr lang="es-AR" sz="2000" dirty="0"/>
              <a:t>Caudal : 0,5  –  1000 m</a:t>
            </a:r>
            <a:r>
              <a:rPr lang="es-AR" sz="2000" baseline="30000" dirty="0"/>
              <a:t>3</a:t>
            </a:r>
            <a:r>
              <a:rPr lang="es-AR" sz="2000" dirty="0"/>
              <a:t>/s (medios a grandes)</a:t>
            </a:r>
          </a:p>
          <a:p>
            <a:pPr>
              <a:lnSpc>
                <a:spcPct val="150000"/>
              </a:lnSpc>
            </a:pPr>
            <a:r>
              <a:rPr lang="es-AR" sz="2000" dirty="0" err="1"/>
              <a:t>Vel</a:t>
            </a:r>
            <a:r>
              <a:rPr lang="es-AR" sz="2000" dirty="0"/>
              <a:t>. específica : mayor a 300 rpm </a:t>
            </a:r>
          </a:p>
          <a:p>
            <a:pPr>
              <a:lnSpc>
                <a:spcPct val="150000"/>
              </a:lnSpc>
            </a:pPr>
            <a:endParaRPr lang="es-AR" sz="2000" dirty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240082" y="1524000"/>
            <a:ext cx="7797930" cy="4683562"/>
          </a:xfr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11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71012" y="2133600"/>
            <a:ext cx="1441938" cy="685800"/>
          </a:xfrm>
          <a:prstGeom prst="rect">
            <a:avLst/>
          </a:prstGeom>
          <a:noFill/>
        </p:spPr>
      </p:pic>
      <p:sp>
        <p:nvSpPr>
          <p:cNvPr id="11" name="5 Marcador de pie de página">
            <a:extLst>
              <a:ext uri="{FF2B5EF4-FFF2-40B4-BE49-F238E27FC236}">
                <a16:creationId xmlns:a16="http://schemas.microsoft.com/office/drawing/2014/main" id="{13A4C9F6-BEEC-410E-8067-D7E177DBEE57}"/>
              </a:ext>
            </a:extLst>
          </p:cNvPr>
          <p:cNvSpPr txBox="1">
            <a:spLocks/>
          </p:cNvSpPr>
          <p:nvPr/>
        </p:nvSpPr>
        <p:spPr>
          <a:xfrm>
            <a:off x="680144" y="6111875"/>
            <a:ext cx="10900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Aprovechamientos Hidráulicos – 2019 																	Mauricio Kuri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VELOCIDAD ESPECÍFICA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227012" y="1524000"/>
            <a:ext cx="5867400" cy="41910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AR" dirty="0"/>
              <a:t>Es el número de revoluciones por minuto que tendría un rodete de diámetro unitario bajo un salto unitario para producir una potencia de 1kW.</a:t>
            </a:r>
            <a:endParaRPr lang="es-AR" sz="20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12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3200" y="2426188"/>
            <a:ext cx="1441938" cy="685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5 Marcador de pie de página">
            <a:extLst>
              <a:ext uri="{FF2B5EF4-FFF2-40B4-BE49-F238E27FC236}">
                <a16:creationId xmlns:a16="http://schemas.microsoft.com/office/drawing/2014/main" id="{13A4C9F6-BEEC-410E-8067-D7E177DBEE57}"/>
              </a:ext>
            </a:extLst>
          </p:cNvPr>
          <p:cNvSpPr txBox="1">
            <a:spLocks/>
          </p:cNvSpPr>
          <p:nvPr/>
        </p:nvSpPr>
        <p:spPr>
          <a:xfrm>
            <a:off x="680144" y="6111875"/>
            <a:ext cx="10900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Aprovechamientos Hidráulicos – 2019 																	Mauricio Kuri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865F083-C2E4-4E3B-994E-15A38270C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04012" y="3253646"/>
            <a:ext cx="4698835" cy="2906179"/>
          </a:xfrm>
        </p:spPr>
        <p:txBody>
          <a:bodyPr/>
          <a:lstStyle/>
          <a:p>
            <a:pPr lvl="0"/>
            <a:r>
              <a:rPr lang="es-AR" dirty="0" err="1"/>
              <a:t>ns</a:t>
            </a:r>
            <a:r>
              <a:rPr lang="es-AR" dirty="0"/>
              <a:t> : velocidad específica [rpm]</a:t>
            </a:r>
          </a:p>
          <a:p>
            <a:pPr lvl="0"/>
            <a:r>
              <a:rPr lang="es-AR" dirty="0"/>
              <a:t>N : velocidad de sincronismo [rpm]</a:t>
            </a:r>
          </a:p>
          <a:p>
            <a:pPr lvl="0"/>
            <a:r>
              <a:rPr lang="es-AR" dirty="0"/>
              <a:t>P : potencia hidráulica de la turbina [kW]</a:t>
            </a:r>
          </a:p>
          <a:p>
            <a:pPr lvl="0"/>
            <a:r>
              <a:rPr lang="es-AR" dirty="0"/>
              <a:t>H : altura del salto neto [m]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238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VELOCIDAD SINCRÓNICA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227012" y="1524000"/>
            <a:ext cx="5867400" cy="419100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AR" dirty="0"/>
              <a:t>La turbina va acoplada a un alternador. Su velocidad debe ser tal que, conjugada con el número de pares de polos, produzca determinada frecuencia (50 Hz para Argentina)</a:t>
            </a:r>
            <a:endParaRPr lang="es-AR" sz="20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13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1" name="5 Marcador de pie de página">
            <a:extLst>
              <a:ext uri="{FF2B5EF4-FFF2-40B4-BE49-F238E27FC236}">
                <a16:creationId xmlns:a16="http://schemas.microsoft.com/office/drawing/2014/main" id="{13A4C9F6-BEEC-410E-8067-D7E177DBEE57}"/>
              </a:ext>
            </a:extLst>
          </p:cNvPr>
          <p:cNvSpPr txBox="1">
            <a:spLocks/>
          </p:cNvSpPr>
          <p:nvPr/>
        </p:nvSpPr>
        <p:spPr>
          <a:xfrm>
            <a:off x="680144" y="6111875"/>
            <a:ext cx="10900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Aprovechamientos Hidráulicos – 2019 																	Mauricio Kuri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865F083-C2E4-4E3B-994E-15A38270C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04012" y="3253647"/>
            <a:ext cx="5257801" cy="2689954"/>
          </a:xfrm>
        </p:spPr>
        <p:txBody>
          <a:bodyPr>
            <a:normAutofit lnSpcReduction="10000"/>
          </a:bodyPr>
          <a:lstStyle/>
          <a:p>
            <a:pPr lvl="0"/>
            <a:r>
              <a:rPr lang="es-AR" dirty="0"/>
              <a:t>n : velocidad del alternador [rpm]</a:t>
            </a:r>
          </a:p>
          <a:p>
            <a:pPr lvl="0"/>
            <a:r>
              <a:rPr lang="es-AR" dirty="0"/>
              <a:t>z : número de pares de polos </a:t>
            </a:r>
          </a:p>
          <a:p>
            <a:pPr lvl="0"/>
            <a:r>
              <a:rPr lang="es-AR" dirty="0"/>
              <a:t>f : frecuencia [Hz]</a:t>
            </a:r>
          </a:p>
          <a:p>
            <a:pPr lvl="0"/>
            <a:endParaRPr lang="es-AR" dirty="0"/>
          </a:p>
          <a:p>
            <a:pPr marL="0" lvl="0" indent="0">
              <a:buNone/>
            </a:pPr>
            <a:r>
              <a:rPr lang="es-AR" dirty="0"/>
              <a:t>Las velocidades que cumplen la condición anterior se llaman </a:t>
            </a:r>
            <a:r>
              <a:rPr lang="es-AR" b="1" dirty="0"/>
              <a:t>velocidades sincrónicas.</a:t>
            </a:r>
          </a:p>
          <a:p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15B9986C-998C-40FA-B3CA-A7A11AA54E13}"/>
                  </a:ext>
                </a:extLst>
              </p:cNvPr>
              <p:cNvSpPr/>
              <p:nvPr/>
            </p:nvSpPr>
            <p:spPr>
              <a:xfrm>
                <a:off x="6704012" y="2488515"/>
                <a:ext cx="4267257" cy="56669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AR" i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s-AR" i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AR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s-AR" i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s-AR" i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AR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𝑝𝑎𝑟𝑎</m:t>
                      </m:r>
                      <m:r>
                        <a:rPr lang="es-AR" i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AR" i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es-AR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𝐻𝑧</m:t>
                      </m:r>
                      <m:r>
                        <a:rPr lang="es-AR" i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s-AR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𝑧𝑛</m:t>
                      </m:r>
                      <m:r>
                        <a:rPr lang="es-AR" i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=3000</m:t>
                      </m:r>
                    </m:oMath>
                  </m:oMathPara>
                </a14:m>
                <a:endParaRPr lang="es-AR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15B9986C-998C-40FA-B3CA-A7A11AA54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012" y="2488515"/>
                <a:ext cx="4267257" cy="566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VELOCIDAD DE EMBALAMIENTO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680142" y="1676399"/>
            <a:ext cx="10214869" cy="41910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AR" dirty="0"/>
              <a:t>Velocidad máxima que alcanza una turbina con el distribuidor en posición de máxima apertura y con el generador desconectado de la red. Depende del tipo de turbina.</a:t>
            </a:r>
          </a:p>
          <a:p>
            <a:pPr>
              <a:lnSpc>
                <a:spcPct val="150000"/>
              </a:lnSpc>
            </a:pPr>
            <a:r>
              <a:rPr lang="es-AR" dirty="0"/>
              <a:t>Los cojinetes y engrase preparados para soportar estas condiciones extremas de funcionamiento.</a:t>
            </a:r>
            <a:endParaRPr lang="es-AR" sz="20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14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1" name="5 Marcador de pie de página">
            <a:extLst>
              <a:ext uri="{FF2B5EF4-FFF2-40B4-BE49-F238E27FC236}">
                <a16:creationId xmlns:a16="http://schemas.microsoft.com/office/drawing/2014/main" id="{13A4C9F6-BEEC-410E-8067-D7E177DBEE57}"/>
              </a:ext>
            </a:extLst>
          </p:cNvPr>
          <p:cNvSpPr txBox="1">
            <a:spLocks/>
          </p:cNvSpPr>
          <p:nvPr/>
        </p:nvSpPr>
        <p:spPr>
          <a:xfrm>
            <a:off x="680144" y="6111875"/>
            <a:ext cx="10900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Aprovechamientos Hidráulicos – 2019 																	Mauricio Kuri</a:t>
            </a:r>
          </a:p>
        </p:txBody>
      </p:sp>
    </p:spTree>
    <p:extLst>
      <p:ext uri="{BB962C8B-B14F-4D97-AF65-F5344CB8AC3E}">
        <p14:creationId xmlns:p14="http://schemas.microsoft.com/office/powerpoint/2010/main" val="272955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4001" cy="1371600"/>
          </a:xfrm>
        </p:spPr>
        <p:txBody>
          <a:bodyPr anchor="ctr"/>
          <a:lstStyle/>
          <a:p>
            <a:r>
              <a:rPr lang="es-AR" dirty="0"/>
              <a:t>COMPONENTES PRINCIPALES 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15</a:t>
            </a:fld>
            <a:endParaRPr lang="es-AR"/>
          </a:p>
        </p:txBody>
      </p:sp>
      <p:pic>
        <p:nvPicPr>
          <p:cNvPr id="11" name="10 Imagen" descr="S_vs_kaplan_schnitt_1_z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0282" y="1271550"/>
            <a:ext cx="5357850" cy="5357850"/>
          </a:xfrm>
          <a:prstGeom prst="rect">
            <a:avLst/>
          </a:prstGeom>
        </p:spPr>
      </p:pic>
      <p:cxnSp>
        <p:nvCxnSpPr>
          <p:cNvPr id="12" name="11 Conector recto de flecha"/>
          <p:cNvCxnSpPr/>
          <p:nvPr/>
        </p:nvCxnSpPr>
        <p:spPr>
          <a:xfrm rot="10800000">
            <a:off x="3098778" y="6018211"/>
            <a:ext cx="3214710" cy="1588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7027868" y="5486392"/>
            <a:ext cx="228601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7599372" y="4700574"/>
            <a:ext cx="171451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7527934" y="2557434"/>
            <a:ext cx="171451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6384926" y="3271814"/>
            <a:ext cx="300039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10800000">
            <a:off x="3241654" y="4486260"/>
            <a:ext cx="1357322" cy="1588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10800000">
            <a:off x="3098778" y="4772012"/>
            <a:ext cx="3000396" cy="1588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10800000">
            <a:off x="3027340" y="3843318"/>
            <a:ext cx="2928958" cy="1588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10800000">
            <a:off x="3313092" y="3128938"/>
            <a:ext cx="2786082" cy="1588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>
            <a:off x="3455968" y="5629268"/>
            <a:ext cx="2714644" cy="1588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1812894" y="2843186"/>
            <a:ext cx="157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COJINETE GUIA GENERADOR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9313884" y="2362200"/>
            <a:ext cx="165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GENERADOR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9404346" y="3121223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EJE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912812" y="3733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COJINETE EMPUJE/ GUÍA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1555738" y="4340423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CAMARA ESPIRAL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741456" y="462913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COJINETE GUIA TURBINA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1812894" y="5410200"/>
            <a:ext cx="1995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CUBO DEL ROTOR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1598612" y="58644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CONO INFERIOR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9385322" y="520064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ÁLABES MOVILES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9313884" y="4557698"/>
            <a:ext cx="1428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DISTRIBUIDOR</a:t>
            </a:r>
          </a:p>
        </p:txBody>
      </p:sp>
      <p:sp>
        <p:nvSpPr>
          <p:cNvPr id="33" name="5 Marcador de pie de página">
            <a:extLst>
              <a:ext uri="{FF2B5EF4-FFF2-40B4-BE49-F238E27FC236}">
                <a16:creationId xmlns:a16="http://schemas.microsoft.com/office/drawing/2014/main" id="{0312F711-F251-468B-8F13-A462F619993A}"/>
              </a:ext>
            </a:extLst>
          </p:cNvPr>
          <p:cNvSpPr txBox="1">
            <a:spLocks/>
          </p:cNvSpPr>
          <p:nvPr/>
        </p:nvSpPr>
        <p:spPr>
          <a:xfrm>
            <a:off x="680144" y="6111875"/>
            <a:ext cx="10900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Aprovechamientos Hidráulicos – 2019 																	Mauricio Kuri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CÁMARA ESPIRAL		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989012" y="1828800"/>
            <a:ext cx="4980575" cy="41910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AR" dirty="0"/>
              <a:t>Sección rectangular o circular  decreciente</a:t>
            </a:r>
          </a:p>
          <a:p>
            <a:pPr lvl="0">
              <a:lnSpc>
                <a:spcPct val="150000"/>
              </a:lnSpc>
            </a:pPr>
            <a:r>
              <a:rPr lang="es-AR" dirty="0"/>
              <a:t>Velocidad constante </a:t>
            </a:r>
          </a:p>
          <a:p>
            <a:pPr lvl="0">
              <a:lnSpc>
                <a:spcPct val="150000"/>
              </a:lnSpc>
            </a:pPr>
            <a:r>
              <a:rPr lang="es-AR" dirty="0"/>
              <a:t>Distribución uniforme del agua</a:t>
            </a:r>
          </a:p>
          <a:p>
            <a:pPr>
              <a:lnSpc>
                <a:spcPct val="150000"/>
              </a:lnSpc>
            </a:pPr>
            <a:endParaRPr lang="es-AR" sz="20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16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F85A8FBA-2F4E-47AE-BE75-F82BAC749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  <p:pic>
        <p:nvPicPr>
          <p:cNvPr id="12" name="Bild 9">
            <a:extLst>
              <a:ext uri="{FF2B5EF4-FFF2-40B4-BE49-F238E27FC236}">
                <a16:creationId xmlns:a16="http://schemas.microsoft.com/office/drawing/2014/main" id="{6DFB22B5-722C-4D4C-8F58-364B24A106A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t="8825" r="4840" b="3262"/>
          <a:stretch/>
        </p:blipFill>
        <p:spPr bwMode="auto">
          <a:xfrm>
            <a:off x="5969587" y="2130197"/>
            <a:ext cx="5334000" cy="38719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DISTRIBUIDOR		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989012" y="2133599"/>
            <a:ext cx="4419600" cy="41910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AR" dirty="0"/>
              <a:t>Órgano de regulación</a:t>
            </a:r>
          </a:p>
          <a:p>
            <a:pPr>
              <a:lnSpc>
                <a:spcPct val="150000"/>
              </a:lnSpc>
            </a:pPr>
            <a:r>
              <a:rPr lang="es-AR" dirty="0"/>
              <a:t>Componentes</a:t>
            </a:r>
          </a:p>
          <a:p>
            <a:pPr lvl="1" algn="just"/>
            <a:r>
              <a:rPr lang="es-AR" dirty="0"/>
              <a:t>Servomotor</a:t>
            </a:r>
          </a:p>
          <a:p>
            <a:pPr lvl="1" algn="just"/>
            <a:r>
              <a:rPr lang="es-AR" dirty="0"/>
              <a:t>Anillo de distribución </a:t>
            </a:r>
          </a:p>
          <a:p>
            <a:pPr lvl="1" algn="just"/>
            <a:r>
              <a:rPr lang="es-AR" dirty="0"/>
              <a:t>Bielas y </a:t>
            </a:r>
            <a:r>
              <a:rPr lang="es-AR" dirty="0" err="1"/>
              <a:t>bieletas</a:t>
            </a:r>
            <a:endParaRPr lang="es-AR" dirty="0"/>
          </a:p>
          <a:p>
            <a:pPr lvl="1" algn="just"/>
            <a:r>
              <a:rPr lang="es-AR" dirty="0"/>
              <a:t>Fusibles mecánicos</a:t>
            </a:r>
          </a:p>
          <a:p>
            <a:pPr lvl="1" algn="just"/>
            <a:r>
              <a:rPr lang="es-AR" dirty="0"/>
              <a:t>Equipo de engrase</a:t>
            </a:r>
          </a:p>
          <a:p>
            <a:pPr>
              <a:lnSpc>
                <a:spcPct val="150000"/>
              </a:lnSpc>
            </a:pPr>
            <a:endParaRPr lang="es-AR" dirty="0"/>
          </a:p>
          <a:p>
            <a:pPr>
              <a:lnSpc>
                <a:spcPct val="150000"/>
              </a:lnSpc>
            </a:pPr>
            <a:endParaRPr lang="es-AR" sz="2000" dirty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84171" y="1600200"/>
            <a:ext cx="6296641" cy="4495800"/>
          </a:xfr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17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5DAD455F-3604-486F-9052-EF8759E6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RODETE MÓVIL		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608012" y="1828800"/>
            <a:ext cx="4114800" cy="41910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AR" dirty="0"/>
              <a:t>Hélice de barco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AR" dirty="0"/>
              <a:t>Cubo 40-50% del diámetro total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AR" dirty="0"/>
              <a:t>Mecanismo de regulación de álabes</a:t>
            </a:r>
          </a:p>
          <a:p>
            <a:pPr>
              <a:lnSpc>
                <a:spcPct val="150000"/>
              </a:lnSpc>
            </a:pPr>
            <a:endParaRPr lang="es-AR" sz="2000" dirty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15556" r="14444" b="12511"/>
          <a:stretch>
            <a:fillRect/>
          </a:stretch>
        </p:blipFill>
        <p:spPr>
          <a:xfrm>
            <a:off x="4875212" y="1752600"/>
            <a:ext cx="6828385" cy="4267200"/>
          </a:xfr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18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4ACB687F-6958-41CD-8B8B-1C5AFFF2E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ÁLABES	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5612" y="1828800"/>
            <a:ext cx="4572000" cy="419100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/>
              <a:t>Perfil de ala de avión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AR" dirty="0"/>
              <a:t>Desarrollo helicoidal (la </a:t>
            </a:r>
            <a:r>
              <a:rPr lang="es-AR" dirty="0" err="1"/>
              <a:t>vel</a:t>
            </a:r>
            <a:r>
              <a:rPr lang="es-AR" dirty="0"/>
              <a:t>. relativa varía con la distancia al eje)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AR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/>
              <a:t>Libertad de movimiento</a:t>
            </a:r>
          </a:p>
          <a:p>
            <a:pPr>
              <a:lnSpc>
                <a:spcPct val="150000"/>
              </a:lnSpc>
            </a:pPr>
            <a:endParaRPr lang="es-AR" sz="2000" dirty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2299" t="1325" r="3448" b="1974"/>
          <a:stretch>
            <a:fillRect/>
          </a:stretch>
        </p:blipFill>
        <p:spPr>
          <a:xfrm>
            <a:off x="5252142" y="550128"/>
            <a:ext cx="6252469" cy="5566222"/>
          </a:xfr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19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5CD04877-6539-47A4-955F-0C954986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TURBOMÁQUINAS	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AR" dirty="0"/>
              <a:t>Las turbomáquinas son máquinas rotativas que permiten una transferencia energética entre un fluido y un rotor provisto de álabes o paletas, mientras el fluido pasa a través de ellos.</a:t>
            </a:r>
          </a:p>
          <a:p>
            <a:pPr algn="just">
              <a:lnSpc>
                <a:spcPct val="100000"/>
              </a:lnSpc>
            </a:pPr>
            <a:endParaRPr lang="es-AR" dirty="0"/>
          </a:p>
          <a:p>
            <a:pPr algn="just">
              <a:lnSpc>
                <a:spcPct val="100000"/>
              </a:lnSpc>
            </a:pPr>
            <a:r>
              <a:rPr lang="es-AR" dirty="0"/>
              <a:t>Si la transferencia de energía se efectúa de máquina a fluido se le da el nombre genérico de </a:t>
            </a:r>
            <a:r>
              <a:rPr lang="es-AR" i="1" dirty="0"/>
              <a:t>bomba</a:t>
            </a:r>
            <a:r>
              <a:rPr lang="es-AR" dirty="0"/>
              <a:t>; si por el contrario el fluido cede energía al rotor se llama </a:t>
            </a:r>
            <a:r>
              <a:rPr lang="es-AR" i="1" dirty="0"/>
              <a:t>turbina</a:t>
            </a:r>
            <a:r>
              <a:rPr lang="es-AR" dirty="0"/>
              <a:t>.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</a:t>
            </a:fld>
            <a:endParaRPr lang="es-AR" dirty="0"/>
          </a:p>
        </p:txBody>
      </p:sp>
      <p:sp>
        <p:nvSpPr>
          <p:cNvPr id="8" name="5 Marcador de pie de página">
            <a:extLst>
              <a:ext uri="{FF2B5EF4-FFF2-40B4-BE49-F238E27FC236}">
                <a16:creationId xmlns:a16="http://schemas.microsoft.com/office/drawing/2014/main" id="{358A6412-3542-4F94-95B7-BB2B4FCC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TUBO DIFUSOR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5612" y="1828800"/>
            <a:ext cx="4572000" cy="419100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/>
              <a:t>Descarga del flujo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/>
              <a:t>Disipador de velocidad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/>
              <a:t>Recuperación de energía potencial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4762" t="6086" r="4762" b="6435"/>
          <a:stretch>
            <a:fillRect/>
          </a:stretch>
        </p:blipFill>
        <p:spPr>
          <a:xfrm>
            <a:off x="5027612" y="1395664"/>
            <a:ext cx="6629400" cy="4797592"/>
          </a:xfr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20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F1D068C9-A662-4756-83E6-BF01A131D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EJE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5612" y="2209800"/>
            <a:ext cx="3908240" cy="381000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/>
              <a:t>Transmite el </a:t>
            </a:r>
            <a:r>
              <a:rPr lang="es-AR" dirty="0" err="1"/>
              <a:t>mov</a:t>
            </a:r>
            <a:r>
              <a:rPr lang="es-AR" dirty="0"/>
              <a:t>. de rotación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/>
              <a:t>Suele ser hueco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/>
              <a:t>Dispone de: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s-AR" sz="2000" dirty="0"/>
              <a:t>Cojinete de empuje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s-AR" sz="2000" dirty="0"/>
              <a:t>Cojinetes guías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55600" algn="l"/>
              </a:tabLst>
            </a:pPr>
            <a:endParaRPr lang="es-AR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99012" y="1375189"/>
            <a:ext cx="6858000" cy="4787301"/>
          </a:xfr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21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D0289857-B11B-4381-AD69-6810519B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2" y="381000"/>
            <a:ext cx="9144001" cy="1371600"/>
          </a:xfrm>
        </p:spPr>
        <p:txBody>
          <a:bodyPr anchor="ctr"/>
          <a:lstStyle/>
          <a:p>
            <a:r>
              <a:rPr lang="es-AR" dirty="0"/>
              <a:t>COJINETE DE EMPUJE</a:t>
            </a:r>
          </a:p>
        </p:txBody>
      </p:sp>
      <p:pic>
        <p:nvPicPr>
          <p:cNvPr id="12" name="11 Marcador de contenido" descr="cojinete de empuj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66012" y="609600"/>
            <a:ext cx="3709987" cy="2782490"/>
          </a:xfrm>
        </p:spPr>
      </p:pic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674812" y="1676400"/>
            <a:ext cx="5486400" cy="4326248"/>
          </a:xfr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22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3" name="11 Marcador de contenido" descr="cojinete de empu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6012" y="3352800"/>
            <a:ext cx="3709986" cy="2782490"/>
          </a:xfrm>
          <a:prstGeom prst="rect">
            <a:avLst/>
          </a:prstGeom>
        </p:spPr>
      </p:pic>
      <p:sp>
        <p:nvSpPr>
          <p:cNvPr id="11" name="5 Marcador de pie de página">
            <a:extLst>
              <a:ext uri="{FF2B5EF4-FFF2-40B4-BE49-F238E27FC236}">
                <a16:creationId xmlns:a16="http://schemas.microsoft.com/office/drawing/2014/main" id="{712213A9-234A-4680-A154-2B1605643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2" y="381000"/>
            <a:ext cx="9144001" cy="1371600"/>
          </a:xfrm>
        </p:spPr>
        <p:txBody>
          <a:bodyPr anchor="ctr"/>
          <a:lstStyle/>
          <a:p>
            <a:r>
              <a:rPr lang="es-AR" dirty="0"/>
              <a:t>COJINETES GUÍAS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1217612" y="1676400"/>
            <a:ext cx="8610600" cy="3276600"/>
          </a:xfrm>
        </p:spPr>
        <p:txBody>
          <a:bodyPr anchor="ctr">
            <a:normAutofit/>
          </a:bodyPr>
          <a:lstStyle/>
          <a:p>
            <a:r>
              <a:rPr lang="es-AR" dirty="0"/>
              <a:t>Anillo dividido radialmente en  2 mitades, o varios segmentos.</a:t>
            </a:r>
          </a:p>
          <a:p>
            <a:endParaRPr lang="es-AR" dirty="0"/>
          </a:p>
          <a:p>
            <a:r>
              <a:rPr lang="es-AR" dirty="0"/>
              <a:t>Superficies de contacto de material antifricción y entalladas para  facilitar la circulación del aceite.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23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8" name="17 Imagen" descr="cojinete-gu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1741" y="1600200"/>
            <a:ext cx="4562475" cy="3886200"/>
          </a:xfrm>
          <a:prstGeom prst="rect">
            <a:avLst/>
          </a:prstGeom>
        </p:spPr>
      </p:pic>
      <p:pic>
        <p:nvPicPr>
          <p:cNvPr id="19" name="18 Imagen" descr="cojinete-gu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8812" y="1885952"/>
            <a:ext cx="3381375" cy="3629025"/>
          </a:xfrm>
          <a:prstGeom prst="rect">
            <a:avLst/>
          </a:prstGeom>
        </p:spPr>
      </p:pic>
      <p:sp>
        <p:nvSpPr>
          <p:cNvPr id="10" name="5 Marcador de pie de página">
            <a:extLst>
              <a:ext uri="{FF2B5EF4-FFF2-40B4-BE49-F238E27FC236}">
                <a16:creationId xmlns:a16="http://schemas.microsoft.com/office/drawing/2014/main" id="{BE5765A2-3446-43D3-97E5-1D80B7A1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MECANISMOS DE REGULACIÓN</a:t>
            </a: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912812" y="2057399"/>
            <a:ext cx="9134391" cy="4114801"/>
          </a:xfrm>
        </p:spPr>
        <p:txBody>
          <a:bodyPr/>
          <a:lstStyle/>
          <a:p>
            <a:r>
              <a:rPr lang="es-AR" dirty="0"/>
              <a:t>Dispositivos mecánicos (servomotores, palancas, bielas) ubicados en eje y núcleo del rotor.</a:t>
            </a:r>
          </a:p>
          <a:p>
            <a:endParaRPr lang="es-AR" dirty="0"/>
          </a:p>
          <a:p>
            <a:r>
              <a:rPr lang="es-AR" dirty="0"/>
              <a:t>Dependiendo de la ubicación:</a:t>
            </a:r>
          </a:p>
          <a:p>
            <a:pPr lvl="4"/>
            <a:r>
              <a:rPr lang="es-AR" sz="2000" dirty="0"/>
              <a:t>Servomotor en cabeza</a:t>
            </a:r>
          </a:p>
          <a:p>
            <a:pPr lvl="4"/>
            <a:r>
              <a:rPr lang="es-AR" sz="2000" dirty="0"/>
              <a:t>Servomotor intermedio</a:t>
            </a:r>
          </a:p>
          <a:p>
            <a:pPr lvl="4"/>
            <a:r>
              <a:rPr lang="es-AR" sz="2000" dirty="0"/>
              <a:t>Servomotor en núcleo.</a:t>
            </a:r>
          </a:p>
          <a:p>
            <a:pPr lvl="4"/>
            <a:endParaRPr lang="es-AR" sz="2000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24</a:t>
            </a:fld>
            <a:endParaRPr lang="es-AR"/>
          </a:p>
        </p:txBody>
      </p:sp>
      <p:pic>
        <p:nvPicPr>
          <p:cNvPr id="13" name="3 Imagen" descr="servomotor en núcleo.jpg"/>
          <p:cNvPicPr>
            <a:picLocks noChangeAspect="1"/>
          </p:cNvPicPr>
          <p:nvPr/>
        </p:nvPicPr>
        <p:blipFill>
          <a:blip r:embed="rId2" cstate="print"/>
          <a:srcRect t="17476" r="8531" b="14563"/>
          <a:stretch>
            <a:fillRect/>
          </a:stretch>
        </p:blipFill>
        <p:spPr>
          <a:xfrm>
            <a:off x="9142412" y="3151443"/>
            <a:ext cx="2286000" cy="2487357"/>
          </a:xfrm>
          <a:prstGeom prst="rect">
            <a:avLst/>
          </a:prstGeom>
        </p:spPr>
      </p:pic>
      <p:pic>
        <p:nvPicPr>
          <p:cNvPr id="14" name="2 Imagen" descr="servomotor intermedio.jpg"/>
          <p:cNvPicPr>
            <a:picLocks noChangeAspect="1"/>
          </p:cNvPicPr>
          <p:nvPr/>
        </p:nvPicPr>
        <p:blipFill>
          <a:blip r:embed="rId3" cstate="print"/>
          <a:srcRect t="7614" r="31386" b="5437"/>
          <a:stretch>
            <a:fillRect/>
          </a:stretch>
        </p:blipFill>
        <p:spPr>
          <a:xfrm rot="5400000">
            <a:off x="5689710" y="3300303"/>
            <a:ext cx="3552604" cy="1981199"/>
          </a:xfrm>
          <a:prstGeom prst="rect">
            <a:avLst/>
          </a:prstGeom>
        </p:spPr>
      </p:pic>
      <p:sp>
        <p:nvSpPr>
          <p:cNvPr id="11" name="5 Marcador de pie de página">
            <a:extLst>
              <a:ext uri="{FF2B5EF4-FFF2-40B4-BE49-F238E27FC236}">
                <a16:creationId xmlns:a16="http://schemas.microsoft.com/office/drawing/2014/main" id="{DF075A9C-75D1-4926-AA2C-FA61B273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MECANISMOS DE REGULACIÓN</a:t>
            </a: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912813" y="2057399"/>
            <a:ext cx="5410200" cy="4114801"/>
          </a:xfrm>
        </p:spPr>
        <p:txBody>
          <a:bodyPr/>
          <a:lstStyle/>
          <a:p>
            <a:r>
              <a:rPr lang="es-AR" dirty="0"/>
              <a:t>Cada pala se prolonga mediante un eje, que penetra en el cubo.</a:t>
            </a:r>
          </a:p>
          <a:p>
            <a:r>
              <a:rPr lang="es-AR" dirty="0"/>
              <a:t>Eje pivota, en palieres  P1 y P2.</a:t>
            </a:r>
          </a:p>
          <a:p>
            <a:r>
              <a:rPr lang="es-AR" dirty="0"/>
              <a:t>Palanca L regula la orientación y se sujeta en el eje.</a:t>
            </a:r>
          </a:p>
          <a:p>
            <a:r>
              <a:rPr lang="es-AR" dirty="0"/>
              <a:t>Las bieletas X transmiten la fuerza centrífuga del álabe.</a:t>
            </a:r>
          </a:p>
          <a:p>
            <a:pPr lvl="4"/>
            <a:endParaRPr lang="es-AR" sz="2000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25</a:t>
            </a:fld>
            <a:endParaRPr lang="es-AR"/>
          </a:p>
        </p:txBody>
      </p:sp>
      <p:sp>
        <p:nvSpPr>
          <p:cNvPr id="11" name="5 Marcador de pie de página">
            <a:extLst>
              <a:ext uri="{FF2B5EF4-FFF2-40B4-BE49-F238E27FC236}">
                <a16:creationId xmlns:a16="http://schemas.microsoft.com/office/drawing/2014/main" id="{DF075A9C-75D1-4926-AA2C-FA61B273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  <p:pic>
        <p:nvPicPr>
          <p:cNvPr id="12" name="0 Imagen" descr="mecanismo de regulación.PNG">
            <a:extLst>
              <a:ext uri="{FF2B5EF4-FFF2-40B4-BE49-F238E27FC236}">
                <a16:creationId xmlns:a16="http://schemas.microsoft.com/office/drawing/2014/main" id="{10E4EE6B-5B9D-4E54-ADA3-7CD09B2B59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8082" r="9857" b="5073"/>
          <a:stretch>
            <a:fillRect/>
          </a:stretch>
        </p:blipFill>
        <p:spPr>
          <a:xfrm>
            <a:off x="6475412" y="1981200"/>
            <a:ext cx="5562600" cy="423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MECANISMOS DE REGULACIÓN</a:t>
            </a: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912813" y="2057399"/>
            <a:ext cx="5410200" cy="4114801"/>
          </a:xfrm>
        </p:spPr>
        <p:txBody>
          <a:bodyPr/>
          <a:lstStyle/>
          <a:p>
            <a:r>
              <a:rPr lang="es-AR" dirty="0"/>
              <a:t>Las bieletas van sujetas mediante el soporte E.</a:t>
            </a:r>
          </a:p>
          <a:p>
            <a:r>
              <a:rPr lang="es-AR" dirty="0"/>
              <a:t>Todo está dirigido por el vástago T, de modo que un desplazamiento  axial de T provoca la rotación de los álabes.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26</a:t>
            </a:fld>
            <a:endParaRPr lang="es-AR"/>
          </a:p>
        </p:txBody>
      </p:sp>
      <p:sp>
        <p:nvSpPr>
          <p:cNvPr id="11" name="5 Marcador de pie de página">
            <a:extLst>
              <a:ext uri="{FF2B5EF4-FFF2-40B4-BE49-F238E27FC236}">
                <a16:creationId xmlns:a16="http://schemas.microsoft.com/office/drawing/2014/main" id="{DF075A9C-75D1-4926-AA2C-FA61B273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  <p:pic>
        <p:nvPicPr>
          <p:cNvPr id="12" name="0 Imagen" descr="mecanismo de regulación.PNG">
            <a:extLst>
              <a:ext uri="{FF2B5EF4-FFF2-40B4-BE49-F238E27FC236}">
                <a16:creationId xmlns:a16="http://schemas.microsoft.com/office/drawing/2014/main" id="{10E4EE6B-5B9D-4E54-ADA3-7CD09B2B59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8082" r="9857" b="5073"/>
          <a:stretch>
            <a:fillRect/>
          </a:stretch>
        </p:blipFill>
        <p:spPr>
          <a:xfrm>
            <a:off x="6475412" y="1981200"/>
            <a:ext cx="5562600" cy="423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MECANISMOS DE REGULACIÓN</a:t>
            </a: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912813" y="2057399"/>
            <a:ext cx="5410200" cy="4114801"/>
          </a:xfrm>
        </p:spPr>
        <p:txBody>
          <a:bodyPr/>
          <a:lstStyle/>
          <a:p>
            <a:r>
              <a:rPr lang="es-AR" dirty="0"/>
              <a:t>El vástago T, se acciona por el servomotor S que gira solidariamente.</a:t>
            </a:r>
          </a:p>
          <a:p>
            <a:r>
              <a:rPr lang="es-AR" dirty="0"/>
              <a:t>Cámaras C1 y C2 están comunicadas con la válvula D.</a:t>
            </a:r>
          </a:p>
          <a:p>
            <a:r>
              <a:rPr lang="es-AR" dirty="0"/>
              <a:t>Los tubos concéntricos  T1 y T2 llevan el aceite a presión.</a:t>
            </a:r>
          </a:p>
          <a:p>
            <a:r>
              <a:rPr lang="es-AR" dirty="0"/>
              <a:t>Con T1 se comunica C1 con la parte inferior de S.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27</a:t>
            </a:fld>
            <a:endParaRPr lang="es-AR"/>
          </a:p>
        </p:txBody>
      </p:sp>
      <p:sp>
        <p:nvSpPr>
          <p:cNvPr id="11" name="5 Marcador de pie de página">
            <a:extLst>
              <a:ext uri="{FF2B5EF4-FFF2-40B4-BE49-F238E27FC236}">
                <a16:creationId xmlns:a16="http://schemas.microsoft.com/office/drawing/2014/main" id="{DF075A9C-75D1-4926-AA2C-FA61B273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  <p:pic>
        <p:nvPicPr>
          <p:cNvPr id="12" name="0 Imagen" descr="mecanismo de regulación.PNG">
            <a:extLst>
              <a:ext uri="{FF2B5EF4-FFF2-40B4-BE49-F238E27FC236}">
                <a16:creationId xmlns:a16="http://schemas.microsoft.com/office/drawing/2014/main" id="{10E4EE6B-5B9D-4E54-ADA3-7CD09B2B59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8082" r="9857" b="5073"/>
          <a:stretch>
            <a:fillRect/>
          </a:stretch>
        </p:blipFill>
        <p:spPr>
          <a:xfrm>
            <a:off x="6475412" y="1981200"/>
            <a:ext cx="5562600" cy="423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4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MECANISMOS DE REGULACIÓN</a:t>
            </a: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912813" y="2057399"/>
            <a:ext cx="5410200" cy="4114801"/>
          </a:xfrm>
        </p:spPr>
        <p:txBody>
          <a:bodyPr/>
          <a:lstStyle/>
          <a:p>
            <a:r>
              <a:rPr lang="es-AR" dirty="0"/>
              <a:t>Con T2 se comunica C3 con el interior del cubo del rotor. </a:t>
            </a:r>
          </a:p>
          <a:p>
            <a:r>
              <a:rPr lang="es-AR" dirty="0"/>
              <a:t>La C3 está a presión atmosférica y  actúa como depósito de expansión del aceite del cubo.</a:t>
            </a:r>
          </a:p>
          <a:p>
            <a:r>
              <a:rPr lang="es-AR" dirty="0"/>
              <a:t>C3 debe estar a un nivel tal que la presión estática asegure la estanqueidad del cubo.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28</a:t>
            </a:fld>
            <a:endParaRPr lang="es-AR"/>
          </a:p>
        </p:txBody>
      </p:sp>
      <p:sp>
        <p:nvSpPr>
          <p:cNvPr id="11" name="5 Marcador de pie de página">
            <a:extLst>
              <a:ext uri="{FF2B5EF4-FFF2-40B4-BE49-F238E27FC236}">
                <a16:creationId xmlns:a16="http://schemas.microsoft.com/office/drawing/2014/main" id="{DF075A9C-75D1-4926-AA2C-FA61B273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  <p:pic>
        <p:nvPicPr>
          <p:cNvPr id="12" name="0 Imagen" descr="mecanismo de regulación.PNG">
            <a:extLst>
              <a:ext uri="{FF2B5EF4-FFF2-40B4-BE49-F238E27FC236}">
                <a16:creationId xmlns:a16="http://schemas.microsoft.com/office/drawing/2014/main" id="{10E4EE6B-5B9D-4E54-ADA3-7CD09B2B59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8082" r="9857" b="5073"/>
          <a:stretch>
            <a:fillRect/>
          </a:stretch>
        </p:blipFill>
        <p:spPr>
          <a:xfrm>
            <a:off x="6475412" y="1981200"/>
            <a:ext cx="5562600" cy="423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7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MOMENTO HIDRÁULICO</a:t>
            </a: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912813" y="2057399"/>
            <a:ext cx="5410200" cy="4114801"/>
          </a:xfrm>
        </p:spPr>
        <p:txBody>
          <a:bodyPr/>
          <a:lstStyle/>
          <a:p>
            <a:r>
              <a:rPr lang="es-AR" dirty="0"/>
              <a:t>Reacción del agua sobre las palas </a:t>
            </a:r>
            <a:r>
              <a:rPr lang="es-AR" b="1" dirty="0" err="1"/>
              <a:t>dR</a:t>
            </a:r>
            <a:r>
              <a:rPr lang="es-AR" b="1" dirty="0"/>
              <a:t>, </a:t>
            </a:r>
            <a:r>
              <a:rPr lang="es-AR" dirty="0"/>
              <a:t>se puede descomponer en </a:t>
            </a:r>
            <a:r>
              <a:rPr lang="es-AR" b="1" dirty="0" err="1"/>
              <a:t>dFx</a:t>
            </a:r>
            <a:r>
              <a:rPr lang="es-AR" b="1" dirty="0"/>
              <a:t> </a:t>
            </a:r>
            <a:r>
              <a:rPr lang="es-AR" dirty="0"/>
              <a:t>y </a:t>
            </a:r>
            <a:r>
              <a:rPr lang="es-AR" b="1" dirty="0" err="1"/>
              <a:t>dFy</a:t>
            </a:r>
            <a:r>
              <a:rPr lang="es-AR" b="1" dirty="0"/>
              <a:t>.</a:t>
            </a:r>
          </a:p>
          <a:p>
            <a:r>
              <a:rPr lang="es-AR" dirty="0"/>
              <a:t>Brazo de palanca </a:t>
            </a:r>
            <a:r>
              <a:rPr lang="es-AR" b="1" dirty="0"/>
              <a:t>a</a:t>
            </a:r>
            <a:r>
              <a:rPr lang="es-AR" dirty="0"/>
              <a:t>, con relación al eje de la articulación elegido </a:t>
            </a:r>
            <a:r>
              <a:rPr lang="es-AR" b="1" dirty="0"/>
              <a:t>O.</a:t>
            </a:r>
          </a:p>
          <a:p>
            <a:r>
              <a:rPr lang="es-AR" dirty="0"/>
              <a:t>El momento hidráulico </a:t>
            </a:r>
            <a:r>
              <a:rPr lang="es-AR" b="1" dirty="0" err="1"/>
              <a:t>dC</a:t>
            </a:r>
            <a:r>
              <a:rPr lang="es-AR" b="1" dirty="0"/>
              <a:t> = a*</a:t>
            </a:r>
            <a:r>
              <a:rPr lang="es-AR" b="1" dirty="0" err="1"/>
              <a:t>dR</a:t>
            </a:r>
            <a:r>
              <a:rPr lang="es-AR" b="1" dirty="0"/>
              <a:t> </a:t>
            </a:r>
            <a:r>
              <a:rPr lang="es-AR" dirty="0"/>
              <a:t>varía con la posición de las palas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29</a:t>
            </a:fld>
            <a:endParaRPr lang="es-AR"/>
          </a:p>
        </p:txBody>
      </p:sp>
      <p:sp>
        <p:nvSpPr>
          <p:cNvPr id="11" name="5 Marcador de pie de página">
            <a:extLst>
              <a:ext uri="{FF2B5EF4-FFF2-40B4-BE49-F238E27FC236}">
                <a16:creationId xmlns:a16="http://schemas.microsoft.com/office/drawing/2014/main" id="{DF075A9C-75D1-4926-AA2C-FA61B273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  <p:pic>
        <p:nvPicPr>
          <p:cNvPr id="7" name="Bild 14">
            <a:extLst>
              <a:ext uri="{FF2B5EF4-FFF2-40B4-BE49-F238E27FC236}">
                <a16:creationId xmlns:a16="http://schemas.microsoft.com/office/drawing/2014/main" id="{6956D8FC-4280-4DD8-A310-F74A95A2B97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"/>
          <a:stretch/>
        </p:blipFill>
        <p:spPr bwMode="auto">
          <a:xfrm>
            <a:off x="6624638" y="1981200"/>
            <a:ext cx="5410200" cy="41355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45162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TURBINAS  HIDRÁULICAS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0145" y="1752600"/>
            <a:ext cx="9611357" cy="3599316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AR" dirty="0"/>
              <a:t>Son máquinas que aprovechan la energía potencial de presión y la energía cinética de un fluido en movimiento para convertirla en energía mecánica.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3</a:t>
            </a:fld>
            <a:endParaRPr lang="es-AR"/>
          </a:p>
        </p:txBody>
      </p:sp>
      <p:sp>
        <p:nvSpPr>
          <p:cNvPr id="7" name="5 Marcador de pie de página">
            <a:extLst>
              <a:ext uri="{FF2B5EF4-FFF2-40B4-BE49-F238E27FC236}">
                <a16:creationId xmlns:a16="http://schemas.microsoft.com/office/drawing/2014/main" id="{64141B30-D82D-45E3-AFF2-15590E6C5A57}"/>
              </a:ext>
            </a:extLst>
          </p:cNvPr>
          <p:cNvSpPr txBox="1">
            <a:spLocks/>
          </p:cNvSpPr>
          <p:nvPr/>
        </p:nvSpPr>
        <p:spPr>
          <a:xfrm>
            <a:off x="680144" y="6111875"/>
            <a:ext cx="10900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Aprovechamientos Hidráulicos – 2019 																	Mauricio Kuri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MOMENTO HIDRÁULICO</a:t>
            </a: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912813" y="2057399"/>
            <a:ext cx="5410200" cy="4114801"/>
          </a:xfrm>
        </p:spPr>
        <p:txBody>
          <a:bodyPr/>
          <a:lstStyle/>
          <a:p>
            <a:r>
              <a:rPr lang="es-AR" dirty="0"/>
              <a:t>En una posición determinada de la pala, ésta tiene tendencia hacia la apertura o hacia el cierre.</a:t>
            </a:r>
          </a:p>
          <a:p>
            <a:r>
              <a:rPr lang="es-AR" dirty="0"/>
              <a:t>Tendencia al cierre: seguridad contra el embalamiento.</a:t>
            </a:r>
          </a:p>
          <a:p>
            <a:r>
              <a:rPr lang="es-AR" dirty="0"/>
              <a:t>Servomotor se calcula para vencer par hidráulico máximo (incluido rozamiento).</a:t>
            </a:r>
          </a:p>
          <a:p>
            <a:endParaRPr lang="es-AR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30</a:t>
            </a:fld>
            <a:endParaRPr lang="es-AR"/>
          </a:p>
        </p:txBody>
      </p:sp>
      <p:sp>
        <p:nvSpPr>
          <p:cNvPr id="11" name="5 Marcador de pie de página">
            <a:extLst>
              <a:ext uri="{FF2B5EF4-FFF2-40B4-BE49-F238E27FC236}">
                <a16:creationId xmlns:a16="http://schemas.microsoft.com/office/drawing/2014/main" id="{DF075A9C-75D1-4926-AA2C-FA61B273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  <p:pic>
        <p:nvPicPr>
          <p:cNvPr id="7" name="Bild 14">
            <a:extLst>
              <a:ext uri="{FF2B5EF4-FFF2-40B4-BE49-F238E27FC236}">
                <a16:creationId xmlns:a16="http://schemas.microsoft.com/office/drawing/2014/main" id="{6956D8FC-4280-4DD8-A310-F74A95A2B97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"/>
          <a:stretch/>
        </p:blipFill>
        <p:spPr bwMode="auto">
          <a:xfrm>
            <a:off x="6624638" y="1981200"/>
            <a:ext cx="5410200" cy="41355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8382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CAVITACIÓN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836612" y="2133599"/>
            <a:ext cx="5562600" cy="3429001"/>
          </a:xfrm>
        </p:spPr>
        <p:txBody>
          <a:bodyPr/>
          <a:lstStyle/>
          <a:p>
            <a:pPr algn="just"/>
            <a:r>
              <a:rPr lang="es-AR" dirty="0"/>
              <a:t>Formación de cavidades en el seno del líquido.</a:t>
            </a:r>
          </a:p>
          <a:p>
            <a:pPr algn="just"/>
            <a:r>
              <a:rPr lang="es-AR" dirty="0"/>
              <a:t>Producidas por vaporización local por condiciones dinámicas:</a:t>
            </a:r>
          </a:p>
          <a:p>
            <a:pPr marL="0" indent="0" algn="just">
              <a:buNone/>
            </a:pPr>
            <a:endParaRPr lang="es-AR" sz="300" dirty="0"/>
          </a:p>
          <a:p>
            <a:pPr lvl="1" algn="just"/>
            <a:r>
              <a:rPr lang="es-AR" sz="2000" dirty="0"/>
              <a:t>Alta velocidad relativa</a:t>
            </a:r>
          </a:p>
          <a:p>
            <a:pPr marL="457063" lvl="1" indent="0" algn="just">
              <a:buNone/>
            </a:pPr>
            <a:endParaRPr lang="es-AR" sz="800" dirty="0"/>
          </a:p>
          <a:p>
            <a:pPr lvl="1" algn="just"/>
            <a:r>
              <a:rPr lang="es-AR" sz="2000" dirty="0"/>
              <a:t>Reducción de la presión local hasta el valor de tensión de vapor.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31</a:t>
            </a:fld>
            <a:endParaRPr lang="es-AR"/>
          </a:p>
        </p:txBody>
      </p:sp>
      <p:pic>
        <p:nvPicPr>
          <p:cNvPr id="9" name="27 Imagen" descr="cavitación img_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2612" y="1752600"/>
            <a:ext cx="4953000" cy="4114800"/>
          </a:xfrm>
          <a:prstGeom prst="rect">
            <a:avLst/>
          </a:prstGeom>
        </p:spPr>
      </p:pic>
      <p:sp>
        <p:nvSpPr>
          <p:cNvPr id="10" name="5 Marcador de pie de página">
            <a:extLst>
              <a:ext uri="{FF2B5EF4-FFF2-40B4-BE49-F238E27FC236}">
                <a16:creationId xmlns:a16="http://schemas.microsoft.com/office/drawing/2014/main" id="{3F23BDF8-87BB-4F0E-A772-4B23366AE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CAVITACIÓN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522413" y="2133599"/>
            <a:ext cx="5257799" cy="4114801"/>
          </a:xfrm>
        </p:spPr>
        <p:txBody>
          <a:bodyPr/>
          <a:lstStyle/>
          <a:p>
            <a:r>
              <a:rPr lang="es-AR" dirty="0"/>
              <a:t>Disminución del rendimiento hidráulico.</a:t>
            </a:r>
          </a:p>
          <a:p>
            <a:endParaRPr lang="es-AR" sz="2000" dirty="0"/>
          </a:p>
          <a:p>
            <a:r>
              <a:rPr lang="es-AR" dirty="0"/>
              <a:t>Erosión </a:t>
            </a:r>
            <a:r>
              <a:rPr lang="es-AR" dirty="0">
                <a:sym typeface="Wingdings" pitchFamily="2" charset="2"/>
              </a:rPr>
              <a:t> Pérdida de masa local  Vibraciones en el rotor.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32</a:t>
            </a:fld>
            <a:endParaRPr lang="es-AR"/>
          </a:p>
        </p:txBody>
      </p:sp>
      <p:pic>
        <p:nvPicPr>
          <p:cNvPr id="9" name="27 Imagen" descr="cavitación img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0212" y="2133600"/>
            <a:ext cx="5072185" cy="3352800"/>
          </a:xfrm>
          <a:prstGeom prst="rect">
            <a:avLst/>
          </a:prstGeom>
        </p:spPr>
      </p:pic>
      <p:sp>
        <p:nvSpPr>
          <p:cNvPr id="10" name="5 Marcador de pie de página">
            <a:extLst>
              <a:ext uri="{FF2B5EF4-FFF2-40B4-BE49-F238E27FC236}">
                <a16:creationId xmlns:a16="http://schemas.microsoft.com/office/drawing/2014/main" id="{7084606E-1E06-4DA7-B460-1DCBE092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POSICIÓN TURBINA RESPECTO NIVEL RESTITUCIÓN</a:t>
            </a:r>
          </a:p>
        </p:txBody>
      </p:sp>
      <p:pic>
        <p:nvPicPr>
          <p:cNvPr id="12" name="11 Marcador de contenido" descr="esquema para definir el parámetro de cavitació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00" r="31217"/>
          <a:stretch>
            <a:fillRect/>
          </a:stretch>
        </p:blipFill>
        <p:spPr>
          <a:xfrm>
            <a:off x="684212" y="2057400"/>
            <a:ext cx="8305800" cy="3048000"/>
          </a:xfr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33</a:t>
            </a:fld>
            <a:endParaRPr lang="es-AR"/>
          </a:p>
        </p:txBody>
      </p:sp>
      <p:sp>
        <p:nvSpPr>
          <p:cNvPr id="13" name="12 Rectángulo"/>
          <p:cNvSpPr/>
          <p:nvPr/>
        </p:nvSpPr>
        <p:spPr>
          <a:xfrm>
            <a:off x="8304212" y="2057400"/>
            <a:ext cx="3505200" cy="30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71012" y="2209800"/>
            <a:ext cx="2057400" cy="720969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79572" y="3133725"/>
            <a:ext cx="1082040" cy="676275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7050" y="3886201"/>
            <a:ext cx="2177562" cy="720000"/>
          </a:xfrm>
          <a:prstGeom prst="rect">
            <a:avLst/>
          </a:prstGeom>
          <a:noFill/>
        </p:spPr>
      </p:pic>
      <p:sp>
        <p:nvSpPr>
          <p:cNvPr id="14" name="5 Marcador de pie de página">
            <a:extLst>
              <a:ext uri="{FF2B5EF4-FFF2-40B4-BE49-F238E27FC236}">
                <a16:creationId xmlns:a16="http://schemas.microsoft.com/office/drawing/2014/main" id="{B92DA207-863D-40B9-93FB-4630C415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COEFICIENTE DE CAVITACIÓN  (</a:t>
            </a:r>
            <a:r>
              <a:rPr lang="el-GR" dirty="0"/>
              <a:t>σ</a:t>
            </a:r>
            <a:r>
              <a:rPr lang="es-AR" dirty="0"/>
              <a:t>)</a:t>
            </a:r>
          </a:p>
        </p:txBody>
      </p:sp>
      <p:sp>
        <p:nvSpPr>
          <p:cNvPr id="15" name="14 Marcador de contenido"/>
          <p:cNvSpPr>
            <a:spLocks noGrp="1"/>
          </p:cNvSpPr>
          <p:nvPr>
            <p:ph idx="1"/>
          </p:nvPr>
        </p:nvSpPr>
        <p:spPr>
          <a:xfrm>
            <a:off x="1522413" y="3200400"/>
            <a:ext cx="9134391" cy="1904996"/>
          </a:xfrm>
        </p:spPr>
        <p:txBody>
          <a:bodyPr/>
          <a:lstStyle/>
          <a:p>
            <a:r>
              <a:rPr lang="es-AR" dirty="0"/>
              <a:t>El numerador representa el valor de la carga de velocidad y carga de presión a la salida del rotor.</a:t>
            </a:r>
          </a:p>
          <a:p>
            <a:r>
              <a:rPr lang="es-AR" dirty="0"/>
              <a:t>Denominador es la carga neta  sobre la turbina</a:t>
            </a:r>
          </a:p>
          <a:p>
            <a:r>
              <a:rPr lang="es-AR" dirty="0"/>
              <a:t>La posición de la turbina la fija la altura de aspiración Hs.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34</a:t>
            </a:fld>
            <a:endParaRPr lang="es-AR"/>
          </a:p>
        </p:txBody>
      </p:sp>
      <p:sp>
        <p:nvSpPr>
          <p:cNvPr id="13" name="12 Rectángulo"/>
          <p:cNvSpPr/>
          <p:nvPr/>
        </p:nvSpPr>
        <p:spPr>
          <a:xfrm>
            <a:off x="3656012" y="2057400"/>
            <a:ext cx="1905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2212" y="2251800"/>
            <a:ext cx="1532308" cy="720000"/>
          </a:xfrm>
          <a:prstGeom prst="rect">
            <a:avLst/>
          </a:prstGeom>
          <a:noFill/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8" name="17 Rectángulo"/>
          <p:cNvSpPr/>
          <p:nvPr/>
        </p:nvSpPr>
        <p:spPr>
          <a:xfrm>
            <a:off x="8761412" y="5029200"/>
            <a:ext cx="25908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3812" y="5105400"/>
            <a:ext cx="2171700" cy="381000"/>
          </a:xfrm>
          <a:prstGeom prst="rect">
            <a:avLst/>
          </a:prstGeom>
          <a:noFill/>
        </p:spPr>
      </p:pic>
      <p:sp>
        <p:nvSpPr>
          <p:cNvPr id="16" name="5 Marcador de pie de página">
            <a:extLst>
              <a:ext uri="{FF2B5EF4-FFF2-40B4-BE49-F238E27FC236}">
                <a16:creationId xmlns:a16="http://schemas.microsoft.com/office/drawing/2014/main" id="{93BC5DA0-A020-496D-A9A2-4F609467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COEFICIENTE DE CAVITACIÓN  (</a:t>
            </a:r>
            <a:r>
              <a:rPr lang="el-GR" dirty="0"/>
              <a:t>σ</a:t>
            </a:r>
            <a:r>
              <a:rPr lang="es-AR" dirty="0"/>
              <a:t>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2413" y="2057400"/>
            <a:ext cx="9134391" cy="3810000"/>
          </a:xfrm>
        </p:spPr>
        <p:txBody>
          <a:bodyPr/>
          <a:lstStyle/>
          <a:p>
            <a:r>
              <a:rPr lang="es-AR" dirty="0"/>
              <a:t>Valores determinados experimentalmente en función de la velocidad específica.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Para una misma carga, a mayor </a:t>
            </a:r>
            <a:r>
              <a:rPr lang="es-AR" dirty="0" err="1"/>
              <a:t>n</a:t>
            </a:r>
            <a:r>
              <a:rPr lang="es-AR" baseline="-25000" dirty="0" err="1"/>
              <a:t>s</a:t>
            </a:r>
            <a:r>
              <a:rPr lang="es-AR" baseline="-25000" dirty="0"/>
              <a:t> </a:t>
            </a:r>
            <a:r>
              <a:rPr lang="es-AR" dirty="0"/>
              <a:t> , se debe reducir Hs.</a:t>
            </a:r>
            <a:endParaRPr lang="es-AR" baseline="-25000" dirty="0"/>
          </a:p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35</a:t>
            </a:fld>
            <a:endParaRPr lang="es-AR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607704"/>
              </p:ext>
            </p:extLst>
          </p:nvPr>
        </p:nvGraphicFramePr>
        <p:xfrm>
          <a:off x="1979612" y="2971800"/>
          <a:ext cx="8458202" cy="20655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83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0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6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09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96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96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96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96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96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23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 err="1"/>
                        <a:t>n</a:t>
                      </a:r>
                      <a:r>
                        <a:rPr lang="es-AR" sz="1600" baseline="-25000" dirty="0" err="1"/>
                        <a:t>s</a:t>
                      </a:r>
                      <a:r>
                        <a:rPr lang="es-AR" sz="1600" baseline="-25000" dirty="0"/>
                        <a:t>  </a:t>
                      </a:r>
                      <a:r>
                        <a:rPr lang="es-AR" sz="1600" baseline="0" dirty="0"/>
                        <a:t>[rpm]</a:t>
                      </a:r>
                      <a:endParaRPr lang="es-AR" sz="1600" baseline="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/>
                        <a:t>50</a:t>
                      </a:r>
                      <a:endParaRPr lang="es-AR" sz="16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100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150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200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250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300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350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400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500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600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700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800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σ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0,04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0,05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0,08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0,13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0,22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0,31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0,45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0,6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0,7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0,9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1,5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2,1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Tipo turbina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Francis lenta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Francis normal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Francis rápida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Francis extra rápida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/>
                        <a:t>Hélice y </a:t>
                      </a:r>
                      <a:r>
                        <a:rPr lang="es-AR" sz="1600" dirty="0" err="1"/>
                        <a:t>Kaplan</a:t>
                      </a:r>
                      <a:endParaRPr lang="es-AR" sz="16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5 Marcador de pie de página">
            <a:extLst>
              <a:ext uri="{FF2B5EF4-FFF2-40B4-BE49-F238E27FC236}">
                <a16:creationId xmlns:a16="http://schemas.microsoft.com/office/drawing/2014/main" id="{005EA679-533C-497B-AE48-2AA3D071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 dirty="0"/>
              <a:t>PROPORCIÓN EN DIMENSIONES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5612" y="2895600"/>
            <a:ext cx="7086600" cy="2971800"/>
          </a:xfrm>
        </p:spPr>
        <p:txBody>
          <a:bodyPr>
            <a:normAutofit/>
          </a:bodyPr>
          <a:lstStyle/>
          <a:p>
            <a:pPr lvl="1"/>
            <a:r>
              <a:rPr lang="es-AR" dirty="0"/>
              <a:t>D en pulgadas</a:t>
            </a:r>
          </a:p>
          <a:p>
            <a:pPr lvl="1"/>
            <a:r>
              <a:rPr lang="es-AR" dirty="0"/>
              <a:t>Carga H en pies</a:t>
            </a:r>
          </a:p>
          <a:p>
            <a:pPr lvl="1"/>
            <a:r>
              <a:rPr lang="es-AR" dirty="0"/>
              <a:t>Potencia en caballos de fuerza</a:t>
            </a:r>
          </a:p>
          <a:p>
            <a:endParaRPr lang="es-AR" dirty="0"/>
          </a:p>
          <a:p>
            <a:r>
              <a:rPr lang="es-AR" dirty="0"/>
              <a:t>La distancia A entre el plano ecuatorial del distribuidor y el del rodete móvil está entre el 40 y el 50% del valor del diámetro del rodete.</a:t>
            </a:r>
            <a:endParaRPr lang="es-AR" baseline="-25000" dirty="0"/>
          </a:p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36</a:t>
            </a:fld>
            <a:endParaRPr lang="es-AR"/>
          </a:p>
        </p:txBody>
      </p:sp>
      <p:sp>
        <p:nvSpPr>
          <p:cNvPr id="7" name="5 Marcador de pie de página">
            <a:extLst>
              <a:ext uri="{FF2B5EF4-FFF2-40B4-BE49-F238E27FC236}">
                <a16:creationId xmlns:a16="http://schemas.microsoft.com/office/drawing/2014/main" id="{005EA679-533C-497B-AE48-2AA3D071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  <p:pic>
        <p:nvPicPr>
          <p:cNvPr id="8" name="Bild 18">
            <a:extLst>
              <a:ext uri="{FF2B5EF4-FFF2-40B4-BE49-F238E27FC236}">
                <a16:creationId xmlns:a16="http://schemas.microsoft.com/office/drawing/2014/main" id="{2B195BF2-6480-40DC-A8C8-8A5673D969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2514600"/>
            <a:ext cx="44196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4B3C359-1899-4C95-B307-54FBDD1876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36812" y="1958194"/>
            <a:ext cx="1371600" cy="8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 dirty="0"/>
              <a:t>PROPORCIÓN EN DIMENSIONES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5612" y="2209800"/>
            <a:ext cx="7086600" cy="3657600"/>
          </a:xfrm>
        </p:spPr>
        <p:txBody>
          <a:bodyPr>
            <a:normAutofit/>
          </a:bodyPr>
          <a:lstStyle/>
          <a:p>
            <a:r>
              <a:rPr lang="es-AR" dirty="0"/>
              <a:t>Diámetro ecuatorial del distribuidor Do, medido entre los puntos de pivoteo de los álabes, es del orden de 1.20 a 1.30 D.</a:t>
            </a:r>
          </a:p>
          <a:p>
            <a:r>
              <a:rPr lang="es-AR" dirty="0"/>
              <a:t>Relación B/D (altura del distribuidor al diámetro de la hélice) es del orden de 0.40.</a:t>
            </a:r>
            <a:endParaRPr lang="es-AR" baseline="-25000" dirty="0"/>
          </a:p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37</a:t>
            </a:fld>
            <a:endParaRPr lang="es-AR"/>
          </a:p>
        </p:txBody>
      </p:sp>
      <p:sp>
        <p:nvSpPr>
          <p:cNvPr id="7" name="5 Marcador de pie de página">
            <a:extLst>
              <a:ext uri="{FF2B5EF4-FFF2-40B4-BE49-F238E27FC236}">
                <a16:creationId xmlns:a16="http://schemas.microsoft.com/office/drawing/2014/main" id="{005EA679-533C-497B-AE48-2AA3D071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  <p:pic>
        <p:nvPicPr>
          <p:cNvPr id="8" name="Bild 18">
            <a:extLst>
              <a:ext uri="{FF2B5EF4-FFF2-40B4-BE49-F238E27FC236}">
                <a16:creationId xmlns:a16="http://schemas.microsoft.com/office/drawing/2014/main" id="{2B195BF2-6480-40DC-A8C8-8A5673D969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2514600"/>
            <a:ext cx="44196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79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TRIÁNGULO DE VELOCIDADES EN UNA TURBINA KAPLAN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5612" y="2209800"/>
            <a:ext cx="11424900" cy="838200"/>
          </a:xfrm>
        </p:spPr>
        <p:txBody>
          <a:bodyPr>
            <a:normAutofit/>
          </a:bodyPr>
          <a:lstStyle/>
          <a:p>
            <a:r>
              <a:rPr lang="es-AR" dirty="0"/>
              <a:t>Euler: ecuación fundamental de las turbomáquinas, que rige el comportamiento de las turbinas hidráulicas. De ella surge el triángulo de velocidades.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38</a:t>
            </a:fld>
            <a:endParaRPr lang="es-AR"/>
          </a:p>
        </p:txBody>
      </p:sp>
      <p:sp>
        <p:nvSpPr>
          <p:cNvPr id="7" name="5 Marcador de pie de página">
            <a:extLst>
              <a:ext uri="{FF2B5EF4-FFF2-40B4-BE49-F238E27FC236}">
                <a16:creationId xmlns:a16="http://schemas.microsoft.com/office/drawing/2014/main" id="{005EA679-533C-497B-AE48-2AA3D071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21FE526-ED56-4A19-BE37-30FAA7E79ACF}"/>
              </a:ext>
            </a:extLst>
          </p:cNvPr>
          <p:cNvPicPr/>
          <p:nvPr/>
        </p:nvPicPr>
        <p:blipFill rotWithShape="1">
          <a:blip r:embed="rId2"/>
          <a:srcRect l="3244" t="10816" r="1474" b="44995"/>
          <a:stretch/>
        </p:blipFill>
        <p:spPr bwMode="auto">
          <a:xfrm>
            <a:off x="2436812" y="3200400"/>
            <a:ext cx="7315200" cy="2666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52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TRIÁNGULO DE VELOCIDADES EN UNA TURBINA KAPLAN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5612" y="2209800"/>
            <a:ext cx="11424900" cy="838200"/>
          </a:xfrm>
        </p:spPr>
        <p:txBody>
          <a:bodyPr>
            <a:normAutofit/>
          </a:bodyPr>
          <a:lstStyle/>
          <a:p>
            <a:r>
              <a:rPr lang="es-AR" dirty="0"/>
              <a:t>Euler: ecuación fundamental de las turbomáquinas, que rige el comportamiento de las turbinas hidráulicas. De ella surge el triángulo de velocidades.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39</a:t>
            </a:fld>
            <a:endParaRPr lang="es-AR"/>
          </a:p>
        </p:txBody>
      </p:sp>
      <p:sp>
        <p:nvSpPr>
          <p:cNvPr id="7" name="5 Marcador de pie de página">
            <a:extLst>
              <a:ext uri="{FF2B5EF4-FFF2-40B4-BE49-F238E27FC236}">
                <a16:creationId xmlns:a16="http://schemas.microsoft.com/office/drawing/2014/main" id="{005EA679-533C-497B-AE48-2AA3D071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E85EE0-46C4-4220-BD28-C29F8324A2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00592" y="3034145"/>
            <a:ext cx="7932420" cy="30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RESEÑA HISTÓRICA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2133599"/>
            <a:ext cx="10058399" cy="4114801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s-AR" dirty="0"/>
              <a:t>Siglo XVIII </a:t>
            </a:r>
            <a:r>
              <a:rPr lang="es-AR" dirty="0">
                <a:sym typeface="Wingdings" pitchFamily="2" charset="2"/>
              </a:rPr>
              <a:t> Gestación (</a:t>
            </a:r>
            <a:r>
              <a:rPr lang="es-AR" dirty="0" err="1">
                <a:sym typeface="Wingdings" pitchFamily="2" charset="2"/>
              </a:rPr>
              <a:t>Parent</a:t>
            </a:r>
            <a:r>
              <a:rPr lang="es-AR" dirty="0">
                <a:sym typeface="Wingdings" pitchFamily="2" charset="2"/>
              </a:rPr>
              <a:t>, Euler)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s-AR" dirty="0">
                <a:sym typeface="Wingdings" pitchFamily="2" charset="2"/>
              </a:rPr>
              <a:t>Siglo XIX  Nacimiento (</a:t>
            </a:r>
            <a:r>
              <a:rPr lang="es-AR" dirty="0" err="1">
                <a:sym typeface="Wingdings" pitchFamily="2" charset="2"/>
              </a:rPr>
              <a:t>Fourneyron</a:t>
            </a:r>
            <a:r>
              <a:rPr lang="es-AR" dirty="0">
                <a:sym typeface="Wingdings" pitchFamily="2" charset="2"/>
              </a:rPr>
              <a:t>. Surgimiento turbinas Pelton y Francis)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s-AR" dirty="0">
                <a:sym typeface="Wingdings" pitchFamily="2" charset="2"/>
              </a:rPr>
              <a:t>Siglo XX  Desarrollo</a:t>
            </a:r>
          </a:p>
          <a:p>
            <a:pPr lvl="8" algn="just">
              <a:buFont typeface="Wingdings" pitchFamily="2" charset="2"/>
              <a:buChar char="§"/>
            </a:pPr>
            <a:r>
              <a:rPr lang="es-AR" sz="2400" dirty="0"/>
              <a:t>1915: </a:t>
            </a:r>
            <a:r>
              <a:rPr lang="es-AR" sz="2400" dirty="0" err="1"/>
              <a:t>Kaplan</a:t>
            </a:r>
            <a:r>
              <a:rPr lang="es-AR" sz="2400" dirty="0"/>
              <a:t> </a:t>
            </a:r>
          </a:p>
          <a:p>
            <a:pPr lvl="8" algn="just">
              <a:buFont typeface="Wingdings" pitchFamily="2" charset="2"/>
              <a:buChar char="§"/>
            </a:pPr>
            <a:r>
              <a:rPr lang="es-AR" sz="2400" dirty="0"/>
              <a:t>1918: </a:t>
            </a:r>
            <a:r>
              <a:rPr lang="es-AR" sz="2400" dirty="0" err="1"/>
              <a:t>Banki</a:t>
            </a:r>
            <a:endParaRPr lang="es-AR" sz="2400" dirty="0"/>
          </a:p>
          <a:p>
            <a:pPr lvl="8" algn="just">
              <a:buFont typeface="Wingdings" pitchFamily="2" charset="2"/>
              <a:buChar char="§"/>
            </a:pPr>
            <a:r>
              <a:rPr lang="es-AR" sz="2400" dirty="0"/>
              <a:t>1919: </a:t>
            </a:r>
            <a:r>
              <a:rPr lang="es-AR" sz="2400" dirty="0" err="1"/>
              <a:t>Turgo</a:t>
            </a:r>
            <a:endParaRPr lang="es-AR" sz="2400" dirty="0"/>
          </a:p>
          <a:p>
            <a:pPr lvl="8" algn="just">
              <a:buFont typeface="Wingdings" pitchFamily="2" charset="2"/>
              <a:buChar char="§"/>
            </a:pPr>
            <a:r>
              <a:rPr lang="es-AR" sz="2400" dirty="0"/>
              <a:t>1950: Deriaz</a:t>
            </a:r>
          </a:p>
          <a:p>
            <a:pPr lvl="8" algn="just">
              <a:buFont typeface="Wingdings" pitchFamily="2" charset="2"/>
              <a:buChar char="§"/>
            </a:pPr>
            <a:r>
              <a:rPr lang="es-AR" sz="2400" dirty="0"/>
              <a:t>1970: Bulbo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es-AR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b="1" u="sng" dirty="0"/>
              <a:t>REGULACIÓN:</a:t>
            </a:r>
            <a:r>
              <a:rPr lang="es-AR" b="1" dirty="0"/>
              <a:t> GIRO DE LOS ÁLABES</a:t>
            </a:r>
            <a:endParaRPr lang="es-AR" b="1" u="sng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40</a:t>
            </a:fld>
            <a:endParaRPr lang="es-AR"/>
          </a:p>
        </p:txBody>
      </p:sp>
      <p:sp>
        <p:nvSpPr>
          <p:cNvPr id="7" name="5 Marcador de pie de página">
            <a:extLst>
              <a:ext uri="{FF2B5EF4-FFF2-40B4-BE49-F238E27FC236}">
                <a16:creationId xmlns:a16="http://schemas.microsoft.com/office/drawing/2014/main" id="{005EA679-533C-497B-AE48-2AA3D071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54818F37-FD57-4CE7-8B95-AFD5EF2307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6412" y="2249310"/>
                <a:ext cx="5414267" cy="2864028"/>
              </a:xfrm>
            </p:spPr>
            <p:txBody>
              <a:bodyPr/>
              <a:lstStyle/>
              <a:p>
                <a:r>
                  <a:rPr lang="es-ES" dirty="0"/>
                  <a:t>El giro de los álabes del rodete permite buscar el punto óptimo de trabajo.</a:t>
                </a:r>
              </a:p>
              <a:p>
                <a:r>
                  <a:rPr lang="es-ES" dirty="0"/>
                  <a:t>Se busca que el flujo de agua a la salida sea totalmente axial (c</a:t>
                </a:r>
                <a:r>
                  <a:rPr lang="es-ES" baseline="-25000" dirty="0"/>
                  <a:t>2u</a:t>
                </a:r>
                <a:r>
                  <a:rPr lang="es-ES" dirty="0"/>
                  <a:t> = 0)</a:t>
                </a:r>
              </a:p>
              <a:p>
                <a:r>
                  <a:rPr lang="es-ES" dirty="0"/>
                  <a:t>El giro de los álabes del distribuidor permite modificar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AR" dirty="0"/>
                  <a:t>.</a:t>
                </a:r>
              </a:p>
            </p:txBody>
          </p:sp>
        </mc:Choice>
        <mc:Fallback xmlns="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54818F37-FD57-4CE7-8B95-AFD5EF2307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6412" y="2249310"/>
                <a:ext cx="5414267" cy="2864028"/>
              </a:xfrm>
              <a:blipFill>
                <a:blip r:embed="rId2"/>
                <a:stretch>
                  <a:fillRect l="-1577" t="-2979" r="-1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00B0F62F-C91C-41CC-9AED-02ED2DEB23B5}"/>
              </a:ext>
            </a:extLst>
          </p:cNvPr>
          <p:cNvPicPr/>
          <p:nvPr/>
        </p:nvPicPr>
        <p:blipFill rotWithShape="1">
          <a:blip r:embed="rId3"/>
          <a:srcRect l="746" t="28634" r="83031" b="9548"/>
          <a:stretch/>
        </p:blipFill>
        <p:spPr bwMode="auto">
          <a:xfrm>
            <a:off x="1065212" y="2220420"/>
            <a:ext cx="1676400" cy="2351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848B47E-27DB-4A57-9DFD-384208B29466}"/>
              </a:ext>
            </a:extLst>
          </p:cNvPr>
          <p:cNvPicPr/>
          <p:nvPr/>
        </p:nvPicPr>
        <p:blipFill rotWithShape="1">
          <a:blip r:embed="rId3"/>
          <a:srcRect l="70870" t="21774" b="17611"/>
          <a:stretch/>
        </p:blipFill>
        <p:spPr bwMode="auto">
          <a:xfrm>
            <a:off x="8913053" y="2341165"/>
            <a:ext cx="2756897" cy="2175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b="1" u="sng" dirty="0"/>
              <a:t>REGULACIÓN:</a:t>
            </a:r>
            <a:r>
              <a:rPr lang="es-AR" b="1" dirty="0"/>
              <a:t> GIRO DE LOS ÁLABES</a:t>
            </a:r>
            <a:endParaRPr lang="es-AR" b="1" u="sng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41</a:t>
            </a:fld>
            <a:endParaRPr lang="es-AR"/>
          </a:p>
        </p:txBody>
      </p:sp>
      <p:sp>
        <p:nvSpPr>
          <p:cNvPr id="7" name="5 Marcador de pie de página">
            <a:extLst>
              <a:ext uri="{FF2B5EF4-FFF2-40B4-BE49-F238E27FC236}">
                <a16:creationId xmlns:a16="http://schemas.microsoft.com/office/drawing/2014/main" id="{005EA679-533C-497B-AE48-2AA3D071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AF01DC1-AD94-461F-9A79-E8189B422C60}"/>
              </a:ext>
            </a:extLst>
          </p:cNvPr>
          <p:cNvPicPr/>
          <p:nvPr/>
        </p:nvPicPr>
        <p:blipFill rotWithShape="1">
          <a:blip r:embed="rId2"/>
          <a:srcRect t="7079"/>
          <a:stretch/>
        </p:blipFill>
        <p:spPr bwMode="auto">
          <a:xfrm>
            <a:off x="2326510" y="2372103"/>
            <a:ext cx="7607935" cy="3381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72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b="1" u="sng" dirty="0"/>
              <a:t>REGULACIÓN:</a:t>
            </a:r>
            <a:r>
              <a:rPr lang="es-AR" b="1" dirty="0"/>
              <a:t> GIRO DE LOS ÁLABES</a:t>
            </a:r>
            <a:endParaRPr lang="es-AR" b="1" u="sng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42</a:t>
            </a:fld>
            <a:endParaRPr lang="es-AR"/>
          </a:p>
        </p:txBody>
      </p:sp>
      <p:sp>
        <p:nvSpPr>
          <p:cNvPr id="7" name="5 Marcador de pie de página">
            <a:extLst>
              <a:ext uri="{FF2B5EF4-FFF2-40B4-BE49-F238E27FC236}">
                <a16:creationId xmlns:a16="http://schemas.microsoft.com/office/drawing/2014/main" id="{005EA679-533C-497B-AE48-2AA3D071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6F3FB2B-8D90-4819-8634-948EF80983A7}"/>
              </a:ext>
            </a:extLst>
          </p:cNvPr>
          <p:cNvPicPr/>
          <p:nvPr/>
        </p:nvPicPr>
        <p:blipFill rotWithShape="1">
          <a:blip r:embed="rId2"/>
          <a:srcRect l="921" t="917" r="1733" b="5705"/>
          <a:stretch/>
        </p:blipFill>
        <p:spPr bwMode="auto">
          <a:xfrm>
            <a:off x="2272505" y="1981200"/>
            <a:ext cx="7643813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85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b="1" u="sng" dirty="0"/>
              <a:t>REGULACIÓN:</a:t>
            </a:r>
            <a:r>
              <a:rPr lang="es-AR" b="1" dirty="0"/>
              <a:t> GIRO DE LOS ÁLABES</a:t>
            </a:r>
            <a:endParaRPr lang="es-AR" b="1" u="sng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43</a:t>
            </a:fld>
            <a:endParaRPr lang="es-AR"/>
          </a:p>
        </p:txBody>
      </p:sp>
      <p:sp>
        <p:nvSpPr>
          <p:cNvPr id="7" name="5 Marcador de pie de página">
            <a:extLst>
              <a:ext uri="{FF2B5EF4-FFF2-40B4-BE49-F238E27FC236}">
                <a16:creationId xmlns:a16="http://schemas.microsoft.com/office/drawing/2014/main" id="{005EA679-533C-497B-AE48-2AA3D071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31E9CEA-7043-4836-9BF1-D922C886F920}"/>
              </a:ext>
            </a:extLst>
          </p:cNvPr>
          <p:cNvPicPr/>
          <p:nvPr/>
        </p:nvPicPr>
        <p:blipFill rotWithShape="1">
          <a:blip r:embed="rId2"/>
          <a:srcRect l="798" t="9548" r="4605"/>
          <a:stretch/>
        </p:blipFill>
        <p:spPr bwMode="auto">
          <a:xfrm>
            <a:off x="2308571" y="1981200"/>
            <a:ext cx="7643813" cy="4267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457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b="1" u="sng" dirty="0"/>
              <a:t>COMPARACIÓN DE EFICIENCIAS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44</a:t>
            </a:fld>
            <a:endParaRPr lang="es-AR"/>
          </a:p>
        </p:txBody>
      </p:sp>
      <p:sp>
        <p:nvSpPr>
          <p:cNvPr id="7" name="5 Marcador de pie de página">
            <a:extLst>
              <a:ext uri="{FF2B5EF4-FFF2-40B4-BE49-F238E27FC236}">
                <a16:creationId xmlns:a16="http://schemas.microsoft.com/office/drawing/2014/main" id="{005EA679-533C-497B-AE48-2AA3D071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4818F37-FD57-4CE7-8B95-AFD5EF230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057400"/>
            <a:ext cx="5867400" cy="4191000"/>
          </a:xfrm>
        </p:spPr>
        <p:txBody>
          <a:bodyPr>
            <a:normAutofit lnSpcReduction="10000"/>
          </a:bodyPr>
          <a:lstStyle/>
          <a:p>
            <a:pPr algn="just"/>
            <a:r>
              <a:rPr lang="es-AR" b="1" u="sng" dirty="0"/>
              <a:t>Kaplan y Deriaz</a:t>
            </a:r>
            <a:r>
              <a:rPr lang="es-AR" dirty="0"/>
              <a:t>: álabes de rodetes móviles permiten acercar vectores de velocidades </a:t>
            </a:r>
            <a:r>
              <a:rPr lang="es-AR" dirty="0">
                <a:sym typeface="Wingdings" pitchFamily="2" charset="2"/>
              </a:rPr>
              <a:t></a:t>
            </a:r>
            <a:r>
              <a:rPr lang="es-AR" dirty="0"/>
              <a:t> eficiencia más estable.</a:t>
            </a:r>
          </a:p>
          <a:p>
            <a:pPr algn="just"/>
            <a:r>
              <a:rPr lang="es-AR" b="1" u="sng" dirty="0"/>
              <a:t>Pelton</a:t>
            </a:r>
            <a:r>
              <a:rPr lang="es-AR" dirty="0"/>
              <a:t>: una característica estable, pero menos eficientes frente a turbinas de reacción.</a:t>
            </a:r>
          </a:p>
          <a:p>
            <a:pPr algn="just"/>
            <a:r>
              <a:rPr lang="es-AR" b="1" u="sng" dirty="0"/>
              <a:t>Francis y Hélice</a:t>
            </a:r>
            <a:r>
              <a:rPr lang="es-AR" dirty="0"/>
              <a:t>: pico: velocidad de entrada a directriz y velocidad de caudal dentro del rodete coinciden en dirección </a:t>
            </a:r>
            <a:r>
              <a:rPr lang="es-AR" dirty="0">
                <a:sym typeface="Wingdings" pitchFamily="2" charset="2"/>
              </a:rPr>
              <a:t></a:t>
            </a:r>
            <a:r>
              <a:rPr lang="es-AR" dirty="0"/>
              <a:t> menores pérdidas.  Variar posición de álabes aumenta pérdidas, disminuye eficiencia.</a:t>
            </a:r>
          </a:p>
          <a:p>
            <a:pPr algn="just"/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197119-0758-4B98-A051-915DF5E8E3EF}"/>
              </a:ext>
            </a:extLst>
          </p:cNvPr>
          <p:cNvPicPr/>
          <p:nvPr/>
        </p:nvPicPr>
        <p:blipFill rotWithShape="1">
          <a:blip r:embed="rId2"/>
          <a:srcRect t="3684" b="9905"/>
          <a:stretch/>
        </p:blipFill>
        <p:spPr bwMode="auto">
          <a:xfrm>
            <a:off x="6704012" y="2048418"/>
            <a:ext cx="5276215" cy="3895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70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0" y="2857197"/>
            <a:ext cx="12188825" cy="1090790"/>
          </a:xfrm>
        </p:spPr>
        <p:txBody>
          <a:bodyPr anchor="ctr">
            <a:normAutofit/>
          </a:bodyPr>
          <a:lstStyle/>
          <a:p>
            <a:pPr algn="ctr"/>
            <a:r>
              <a:rPr lang="es-AR" sz="3200" spc="0" dirty="0"/>
              <a:t>MUCHAS GRACIAS POR SU ATENCIÓN</a:t>
            </a:r>
            <a:endParaRPr lang="es-AR" sz="32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45</a:t>
            </a:fld>
            <a:endParaRPr lang="es-AR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524838E7-41F1-412C-9B35-FE3D95B6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144" y="6111875"/>
            <a:ext cx="10900668" cy="365125"/>
          </a:xfrm>
        </p:spPr>
        <p:txBody>
          <a:bodyPr/>
          <a:lstStyle/>
          <a:p>
            <a:r>
              <a:rPr lang="es-AR" dirty="0"/>
              <a:t>Aprovechamientos Hidráulicos – 2019 																	Mauricio Kuri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CLASIFICACIÓN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10058399" cy="4114801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s-AR" sz="2800" dirty="0"/>
              <a:t>De acuerdo al modo de actuar del agua 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/>
              <a:t>Turbinas de acción ( </a:t>
            </a:r>
            <a:r>
              <a:rPr lang="es-AR" sz="2400" dirty="0" err="1"/>
              <a:t>Pelton</a:t>
            </a:r>
            <a:r>
              <a:rPr lang="es-AR" sz="2400" dirty="0"/>
              <a:t>)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/>
              <a:t>Turbinas de reacción (Francis y </a:t>
            </a:r>
            <a:r>
              <a:rPr lang="es-AR" sz="2400" dirty="0" err="1"/>
              <a:t>Kaplan</a:t>
            </a:r>
            <a:r>
              <a:rPr lang="es-AR" sz="2400" dirty="0"/>
              <a:t>)</a:t>
            </a:r>
          </a:p>
          <a:p>
            <a:pPr lvl="8" algn="just">
              <a:spcAft>
                <a:spcPts val="600"/>
              </a:spcAft>
              <a:buNone/>
            </a:pPr>
            <a:endParaRPr lang="es-AR" sz="2400" dirty="0"/>
          </a:p>
          <a:p>
            <a:pPr algn="just">
              <a:spcAft>
                <a:spcPts val="600"/>
              </a:spcAft>
            </a:pPr>
            <a:r>
              <a:rPr lang="es-AR" sz="2800" dirty="0"/>
              <a:t>En función de la dirección del flujo en el rodete</a:t>
            </a:r>
          </a:p>
          <a:p>
            <a:pPr lvl="8" algn="just"/>
            <a:r>
              <a:rPr lang="es-AR" sz="2400" dirty="0"/>
              <a:t>Axiales</a:t>
            </a:r>
          </a:p>
          <a:p>
            <a:pPr lvl="8" algn="just"/>
            <a:r>
              <a:rPr lang="es-AR" sz="2400" dirty="0"/>
              <a:t>Radiales</a:t>
            </a:r>
          </a:p>
          <a:p>
            <a:pPr lvl="8" algn="just"/>
            <a:r>
              <a:rPr lang="es-AR" sz="2400" dirty="0"/>
              <a:t>Mixtas</a:t>
            </a:r>
          </a:p>
          <a:p>
            <a:pPr algn="just">
              <a:spcAft>
                <a:spcPts val="600"/>
              </a:spcAft>
            </a:pPr>
            <a:endParaRPr lang="es-AR" sz="2800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5</a:t>
            </a:fld>
            <a:endParaRPr lang="es-AR"/>
          </a:p>
        </p:txBody>
      </p:sp>
      <p:sp>
        <p:nvSpPr>
          <p:cNvPr id="7" name="5 Marcador de pie de página">
            <a:extLst>
              <a:ext uri="{FF2B5EF4-FFF2-40B4-BE49-F238E27FC236}">
                <a16:creationId xmlns:a16="http://schemas.microsoft.com/office/drawing/2014/main" id="{22D2F04B-A5CC-4593-A84D-A3FD72AFC0FF}"/>
              </a:ext>
            </a:extLst>
          </p:cNvPr>
          <p:cNvSpPr txBox="1">
            <a:spLocks/>
          </p:cNvSpPr>
          <p:nvPr/>
        </p:nvSpPr>
        <p:spPr>
          <a:xfrm>
            <a:off x="680144" y="6111875"/>
            <a:ext cx="10900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Aprovechamientos Hidráulicos – 2019 																	Mauricio Kuri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CLASIFICACIÓN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199"/>
            <a:ext cx="10058399" cy="4114801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s-AR" sz="2800" dirty="0"/>
              <a:t>Según la dirección del eje: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/>
              <a:t>Horizontales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/>
              <a:t>Verticales</a:t>
            </a:r>
          </a:p>
          <a:p>
            <a:pPr lvl="8" algn="just">
              <a:spcAft>
                <a:spcPts val="600"/>
              </a:spcAft>
              <a:buNone/>
            </a:pPr>
            <a:endParaRPr lang="es-AR" sz="2400" dirty="0"/>
          </a:p>
          <a:p>
            <a:pPr algn="just">
              <a:spcAft>
                <a:spcPts val="600"/>
              </a:spcAft>
            </a:pPr>
            <a:r>
              <a:rPr lang="es-AR" sz="2800" dirty="0"/>
              <a:t>De acuerdo con el tipo de admisión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/>
              <a:t>Total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/>
              <a:t>Parcial</a:t>
            </a:r>
          </a:p>
          <a:p>
            <a:pPr algn="just">
              <a:spcAft>
                <a:spcPts val="600"/>
              </a:spcAft>
            </a:pPr>
            <a:endParaRPr lang="es-AR" sz="2800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7" name="5 Marcador de pie de página">
            <a:extLst>
              <a:ext uri="{FF2B5EF4-FFF2-40B4-BE49-F238E27FC236}">
                <a16:creationId xmlns:a16="http://schemas.microsoft.com/office/drawing/2014/main" id="{4554DEED-1751-438C-A0B8-3AA7853AFFB9}"/>
              </a:ext>
            </a:extLst>
          </p:cNvPr>
          <p:cNvSpPr txBox="1">
            <a:spLocks/>
          </p:cNvSpPr>
          <p:nvPr/>
        </p:nvSpPr>
        <p:spPr>
          <a:xfrm>
            <a:off x="680144" y="6111875"/>
            <a:ext cx="10900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Aprovechamientos Hidráulicos – 2019 																	Mauricio Kuri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CLASIFICACIÓN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2133599"/>
            <a:ext cx="10058399" cy="4114801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s-AR" sz="2800" dirty="0"/>
              <a:t>Según el diseño del rodete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/>
              <a:t>Francis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/>
              <a:t>Hélice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 err="1"/>
              <a:t>Kaplan</a:t>
            </a:r>
            <a:endParaRPr lang="es-AR" sz="2400" dirty="0"/>
          </a:p>
          <a:p>
            <a:pPr lvl="8" algn="just">
              <a:spcAft>
                <a:spcPts val="600"/>
              </a:spcAft>
            </a:pPr>
            <a:r>
              <a:rPr lang="es-AR" sz="2400" dirty="0" err="1"/>
              <a:t>Pelton</a:t>
            </a:r>
            <a:r>
              <a:rPr lang="es-AR" sz="2400" dirty="0"/>
              <a:t> 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/>
              <a:t>Bulbo</a:t>
            </a:r>
          </a:p>
          <a:p>
            <a:pPr lvl="8" algn="just">
              <a:spcAft>
                <a:spcPts val="600"/>
              </a:spcAft>
            </a:pPr>
            <a:endParaRPr lang="es-AR" sz="2800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7</a:t>
            </a:fld>
            <a:endParaRPr lang="es-AR"/>
          </a:p>
        </p:txBody>
      </p:sp>
      <p:sp>
        <p:nvSpPr>
          <p:cNvPr id="7" name="5 Marcador de pie de página">
            <a:extLst>
              <a:ext uri="{FF2B5EF4-FFF2-40B4-BE49-F238E27FC236}">
                <a16:creationId xmlns:a16="http://schemas.microsoft.com/office/drawing/2014/main" id="{01B2D19F-61E5-4112-86B0-2A5175DE19D5}"/>
              </a:ext>
            </a:extLst>
          </p:cNvPr>
          <p:cNvSpPr txBox="1">
            <a:spLocks/>
          </p:cNvSpPr>
          <p:nvPr/>
        </p:nvSpPr>
        <p:spPr>
          <a:xfrm>
            <a:off x="680144" y="6111875"/>
            <a:ext cx="10900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/>
              <a:t>Aprovechamientos Hidráulicos – 2019 																	Mauricio Kuri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VIKTOR KAPLAN 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12812" y="1904999"/>
            <a:ext cx="8153399" cy="4114801"/>
          </a:xfrm>
        </p:spPr>
        <p:txBody>
          <a:bodyPr anchor="ctr">
            <a:noAutofit/>
          </a:bodyPr>
          <a:lstStyle/>
          <a:p>
            <a:r>
              <a:rPr lang="es-AR" sz="3000" dirty="0"/>
              <a:t>Nació en Austria en 1876.</a:t>
            </a:r>
          </a:p>
          <a:p>
            <a:r>
              <a:rPr lang="es-AR" sz="3000" dirty="0"/>
              <a:t>En 1895, ingresa a la Universidad Técnica .</a:t>
            </a:r>
            <a:endParaRPr lang="es-AR" sz="3000" dirty="0">
              <a:sym typeface="Wingdings" pitchFamily="2" charset="2"/>
            </a:endParaRPr>
          </a:p>
          <a:p>
            <a:r>
              <a:rPr lang="es-AR" sz="3000" dirty="0">
                <a:sym typeface="Wingdings" pitchFamily="2" charset="2"/>
              </a:rPr>
              <a:t>Ing. Civil especializado en motores diesel.</a:t>
            </a:r>
          </a:p>
          <a:p>
            <a:r>
              <a:rPr lang="es-AR" sz="3000" dirty="0">
                <a:sym typeface="Wingdings" pitchFamily="2" charset="2"/>
              </a:rPr>
              <a:t>Estudió un modelo para grandes velocidades en pequeños desniveles hidráulicos con cargas medias y grandes.</a:t>
            </a:r>
          </a:p>
          <a:p>
            <a:r>
              <a:rPr lang="es-AR" sz="3000" dirty="0">
                <a:sym typeface="Wingdings" pitchFamily="2" charset="2"/>
              </a:rPr>
              <a:t>En 1915, inventa las turbinas </a:t>
            </a:r>
            <a:r>
              <a:rPr lang="es-AR" sz="3000" dirty="0" err="1">
                <a:sym typeface="Wingdings" pitchFamily="2" charset="2"/>
              </a:rPr>
              <a:t>Kaplan</a:t>
            </a:r>
            <a:r>
              <a:rPr lang="es-AR" sz="3000" dirty="0">
                <a:sym typeface="Wingdings" pitchFamily="2" charset="2"/>
              </a:rPr>
              <a:t>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8</a:t>
            </a:fld>
            <a:endParaRPr lang="es-AR"/>
          </a:p>
        </p:txBody>
      </p:sp>
      <p:pic>
        <p:nvPicPr>
          <p:cNvPr id="11" name="Picture 3" descr="http://upload.wikimedia.org/wikipedia/commons/f/f0/Viktor_kaplan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9442450" y="795302"/>
            <a:ext cx="2225678" cy="255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upload.wikimedia.org/wikipedia/commons/thumb/7/7f/MettlachKaplanturbine.jpg/150px-MettlachKaplanturbine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9371012" y="3581400"/>
            <a:ext cx="24733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 Marcador de pie de página">
            <a:extLst>
              <a:ext uri="{FF2B5EF4-FFF2-40B4-BE49-F238E27FC236}">
                <a16:creationId xmlns:a16="http://schemas.microsoft.com/office/drawing/2014/main" id="{25EF41C0-B667-4942-AD11-AD64C720CFBE}"/>
              </a:ext>
            </a:extLst>
          </p:cNvPr>
          <p:cNvSpPr txBox="1">
            <a:spLocks/>
          </p:cNvSpPr>
          <p:nvPr/>
        </p:nvSpPr>
        <p:spPr>
          <a:xfrm>
            <a:off x="680144" y="6111875"/>
            <a:ext cx="10900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Aprovechamientos Hidráulicos – 2019 																	Mauricio Kuri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CARACTERÍSTICAS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2821" y="1676400"/>
            <a:ext cx="9134391" cy="4572000"/>
          </a:xfrm>
        </p:spPr>
        <p:txBody>
          <a:bodyPr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AR" dirty="0"/>
              <a:t>Turbina de flujo axial, de reacción y de admisión total. </a:t>
            </a:r>
          </a:p>
          <a:p>
            <a:pPr algn="just">
              <a:lnSpc>
                <a:spcPct val="100000"/>
              </a:lnSpc>
            </a:pPr>
            <a:r>
              <a:rPr lang="es-AR" dirty="0"/>
              <a:t>Rodete similar a la turbina de un barco.</a:t>
            </a:r>
          </a:p>
          <a:p>
            <a:r>
              <a:rPr lang="es-AR" dirty="0"/>
              <a:t>Altura de caída pequeñas :  7 –  40 m</a:t>
            </a:r>
          </a:p>
          <a:p>
            <a:pPr lvl="0"/>
            <a:r>
              <a:rPr lang="es-AR" dirty="0"/>
              <a:t>Caudales grandes : 10  –  1000 m</a:t>
            </a:r>
            <a:r>
              <a:rPr lang="es-AR" baseline="30000" dirty="0"/>
              <a:t>3</a:t>
            </a:r>
            <a:r>
              <a:rPr lang="es-AR" dirty="0"/>
              <a:t>/s</a:t>
            </a:r>
          </a:p>
          <a:p>
            <a:pPr algn="just">
              <a:lnSpc>
                <a:spcPct val="100000"/>
              </a:lnSpc>
            </a:pPr>
            <a:r>
              <a:rPr lang="es-AR" dirty="0"/>
              <a:t>Doble regulación. (Distribuidor y álabes)</a:t>
            </a:r>
          </a:p>
          <a:p>
            <a:pPr algn="just">
              <a:lnSpc>
                <a:spcPct val="100000"/>
              </a:lnSpc>
            </a:pPr>
            <a:r>
              <a:rPr lang="es-AR" dirty="0"/>
              <a:t>Desarrolla elevadas velocidades específicas, obteniendo buenos rendimientos</a:t>
            </a:r>
          </a:p>
          <a:p>
            <a:pPr algn="just">
              <a:lnSpc>
                <a:spcPct val="100000"/>
              </a:lnSpc>
            </a:pPr>
            <a:r>
              <a:rPr lang="es-AR" dirty="0"/>
              <a:t>A igual potencia, las turbinas </a:t>
            </a:r>
            <a:r>
              <a:rPr lang="es-AR" dirty="0" err="1"/>
              <a:t>Kaplan</a:t>
            </a:r>
            <a:r>
              <a:rPr lang="es-AR" dirty="0"/>
              <a:t> son menos voluminosas que las Francis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0D3D28A6-1867-491D-92B2-C0B905E2D74C}"/>
              </a:ext>
            </a:extLst>
          </p:cNvPr>
          <p:cNvSpPr txBox="1">
            <a:spLocks/>
          </p:cNvSpPr>
          <p:nvPr/>
        </p:nvSpPr>
        <p:spPr>
          <a:xfrm>
            <a:off x="680144" y="6111875"/>
            <a:ext cx="10900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Aprovechamientos Hidráulicos – 2019 																	Mauricio Kuri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6B4E65F-5F33-4D55-8CA7-3759AD784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612" y="1834166"/>
            <a:ext cx="3730625" cy="2186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4531</TotalTime>
  <Words>1863</Words>
  <Application>Microsoft Office PowerPoint</Application>
  <PresentationFormat>Personalizado</PresentationFormat>
  <Paragraphs>348</Paragraphs>
  <Slides>45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1" baseType="lpstr">
      <vt:lpstr>Arial</vt:lpstr>
      <vt:lpstr>Cambria Math</vt:lpstr>
      <vt:lpstr>Corbel</vt:lpstr>
      <vt:lpstr>Trebuchet MS</vt:lpstr>
      <vt:lpstr>Wingdings</vt:lpstr>
      <vt:lpstr>Berlín</vt:lpstr>
      <vt:lpstr>TURBINAS KAPLAN</vt:lpstr>
      <vt:lpstr>TURBOMÁQUINAS </vt:lpstr>
      <vt:lpstr>TURBINAS  HIDRÁULICAS</vt:lpstr>
      <vt:lpstr>RESEÑA HISTÓRICA</vt:lpstr>
      <vt:lpstr>CLASIFICACIÓN</vt:lpstr>
      <vt:lpstr>CLASIFICACIÓN</vt:lpstr>
      <vt:lpstr>CLASIFICACIÓN</vt:lpstr>
      <vt:lpstr>VIKTOR KAPLAN </vt:lpstr>
      <vt:lpstr>CARACTERÍSTICAS</vt:lpstr>
      <vt:lpstr>PRINCIPIO DE FUNCIONAMIENTO </vt:lpstr>
      <vt:lpstr>ÁMBITO DE APLICACIÓN   </vt:lpstr>
      <vt:lpstr>VELOCIDAD ESPECÍFICA</vt:lpstr>
      <vt:lpstr>VELOCIDAD SINCRÓNICA</vt:lpstr>
      <vt:lpstr>VELOCIDAD DE EMBALAMIENTO</vt:lpstr>
      <vt:lpstr>COMPONENTES PRINCIPALES </vt:lpstr>
      <vt:lpstr>CÁMARA ESPIRAL  </vt:lpstr>
      <vt:lpstr>DISTRIBUIDOR  </vt:lpstr>
      <vt:lpstr>RODETE MÓVIL  </vt:lpstr>
      <vt:lpstr>ÁLABES </vt:lpstr>
      <vt:lpstr>TUBO DIFUSOR</vt:lpstr>
      <vt:lpstr>EJE</vt:lpstr>
      <vt:lpstr>COJINETE DE EMPUJE</vt:lpstr>
      <vt:lpstr>COJINETES GUÍAS</vt:lpstr>
      <vt:lpstr>MECANISMOS DE REGULACIÓN</vt:lpstr>
      <vt:lpstr>MECANISMOS DE REGULACIÓN</vt:lpstr>
      <vt:lpstr>MECANISMOS DE REGULACIÓN</vt:lpstr>
      <vt:lpstr>MECANISMOS DE REGULACIÓN</vt:lpstr>
      <vt:lpstr>MECANISMOS DE REGULACIÓN</vt:lpstr>
      <vt:lpstr>MOMENTO HIDRÁULICO</vt:lpstr>
      <vt:lpstr>MOMENTO HIDRÁULICO</vt:lpstr>
      <vt:lpstr>CAVITACIÓN</vt:lpstr>
      <vt:lpstr>CAVITACIÓN</vt:lpstr>
      <vt:lpstr>POSICIÓN TURBINA RESPECTO NIVEL RESTITUCIÓN</vt:lpstr>
      <vt:lpstr>COEFICIENTE DE CAVITACIÓN  (σ)</vt:lpstr>
      <vt:lpstr>COEFICIENTE DE CAVITACIÓN  (σ)</vt:lpstr>
      <vt:lpstr>PROPORCIÓN EN DIMENSIONES</vt:lpstr>
      <vt:lpstr>PROPORCIÓN EN DIMENSIONES</vt:lpstr>
      <vt:lpstr>TRIÁNGULO DE VELOCIDADES EN UNA TURBINA KAPLAN</vt:lpstr>
      <vt:lpstr>TRIÁNGULO DE VELOCIDADES EN UNA TURBINA KAPLAN</vt:lpstr>
      <vt:lpstr>REGULACIÓN: GIRO DE LOS ÁLABES</vt:lpstr>
      <vt:lpstr>REGULACIÓN: GIRO DE LOS ÁLABES</vt:lpstr>
      <vt:lpstr>REGULACIÓN: GIRO DE LOS ÁLABES</vt:lpstr>
      <vt:lpstr>REGULACIÓN: GIRO DE LOS ÁLABES</vt:lpstr>
      <vt:lpstr>COMPARACIÓN DE EFICIENCIAS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Tomás Mur</dc:creator>
  <cp:lastModifiedBy>Mauricio</cp:lastModifiedBy>
  <cp:revision>71</cp:revision>
  <dcterms:created xsi:type="dcterms:W3CDTF">2014-04-17T22:11:49Z</dcterms:created>
  <dcterms:modified xsi:type="dcterms:W3CDTF">2019-10-25T23:37:11Z</dcterms:modified>
</cp:coreProperties>
</file>