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394" r:id="rId2"/>
    <p:sldId id="392" r:id="rId3"/>
    <p:sldId id="395" r:id="rId4"/>
    <p:sldId id="396" r:id="rId5"/>
    <p:sldId id="397" r:id="rId6"/>
    <p:sldId id="399" r:id="rId7"/>
    <p:sldId id="443" r:id="rId8"/>
    <p:sldId id="444" r:id="rId9"/>
    <p:sldId id="413" r:id="rId10"/>
    <p:sldId id="416" r:id="rId11"/>
    <p:sldId id="414" r:id="rId12"/>
    <p:sldId id="398" r:id="rId13"/>
    <p:sldId id="441" r:id="rId14"/>
    <p:sldId id="415" r:id="rId15"/>
    <p:sldId id="402" r:id="rId16"/>
    <p:sldId id="445" r:id="rId17"/>
    <p:sldId id="401" r:id="rId18"/>
    <p:sldId id="406" r:id="rId19"/>
    <p:sldId id="447" r:id="rId20"/>
    <p:sldId id="448" r:id="rId21"/>
    <p:sldId id="449" r:id="rId22"/>
    <p:sldId id="450" r:id="rId23"/>
    <p:sldId id="453" r:id="rId24"/>
    <p:sldId id="404" r:id="rId25"/>
    <p:sldId id="451" r:id="rId26"/>
    <p:sldId id="452" r:id="rId27"/>
    <p:sldId id="412" r:id="rId28"/>
    <p:sldId id="454" r:id="rId29"/>
    <p:sldId id="455" r:id="rId30"/>
    <p:sldId id="456" r:id="rId31"/>
    <p:sldId id="457" r:id="rId32"/>
    <p:sldId id="420" r:id="rId33"/>
    <p:sldId id="421" r:id="rId34"/>
    <p:sldId id="422" r:id="rId35"/>
    <p:sldId id="425" r:id="rId36"/>
    <p:sldId id="426" r:id="rId37"/>
    <p:sldId id="424" r:id="rId38"/>
    <p:sldId id="427" r:id="rId39"/>
    <p:sldId id="428" r:id="rId40"/>
    <p:sldId id="429" r:id="rId41"/>
    <p:sldId id="430" r:id="rId42"/>
    <p:sldId id="431" r:id="rId43"/>
    <p:sldId id="432" r:id="rId44"/>
    <p:sldId id="442" r:id="rId45"/>
    <p:sldId id="433" r:id="rId46"/>
    <p:sldId id="434" r:id="rId47"/>
    <p:sldId id="435" r:id="rId48"/>
    <p:sldId id="436" r:id="rId49"/>
    <p:sldId id="437" r:id="rId50"/>
    <p:sldId id="438" r:id="rId51"/>
    <p:sldId id="439" r:id="rId52"/>
    <p:sldId id="440" r:id="rId53"/>
  </p:sldIdLst>
  <p:sldSz cx="9144000" cy="6858000" type="screen4x3"/>
  <p:notesSz cx="6669088" cy="9926638"/>
  <p:defaultTextStyle>
    <a:defPPr>
      <a:defRPr lang="es-E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FF66"/>
    <a:srgbClr val="D60093"/>
    <a:srgbClr val="D6E739"/>
    <a:srgbClr val="FFCC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95730" autoAdjust="0"/>
  </p:normalViewPr>
  <p:slideViewPr>
    <p:cSldViewPr>
      <p:cViewPr>
        <p:scale>
          <a:sx n="80" d="100"/>
          <a:sy n="80" d="100"/>
        </p:scale>
        <p:origin x="-9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3426596D-D91C-4046-9E7A-FB6949B0765D}" type="datetimeFigureOut">
              <a:rPr lang="es-ES"/>
              <a:pPr>
                <a:defRPr/>
              </a:pPr>
              <a:t>07/09/2023</a:t>
            </a:fld>
            <a:endParaRPr lang="es-ES"/>
          </a:p>
        </p:txBody>
      </p:sp>
      <p:sp>
        <p:nvSpPr>
          <p:cNvPr id="4" name="3 Marcador de pie de página"/>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pPr>
              <a:defRPr/>
            </a:pPr>
            <a:endParaRPr lang="es-ES"/>
          </a:p>
        </p:txBody>
      </p:sp>
      <p:sp>
        <p:nvSpPr>
          <p:cNvPr id="5" name="4 Marcador de número de diapositiva"/>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pPr>
              <a:defRPr/>
            </a:pPr>
            <a:fld id="{CB917208-FC9A-4F00-9C44-08E69993C770}" type="slidenum">
              <a:rPr lang="es-ES"/>
              <a:pPr>
                <a:defRPr/>
              </a:pPr>
              <a:t>‹Nº›</a:t>
            </a:fld>
            <a:endParaRPr lang="es-ES"/>
          </a:p>
        </p:txBody>
      </p:sp>
    </p:spTree>
    <p:extLst>
      <p:ext uri="{BB962C8B-B14F-4D97-AF65-F5344CB8AC3E}">
        <p14:creationId xmlns:p14="http://schemas.microsoft.com/office/powerpoint/2010/main" val="2056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2F585E77-4AFC-41B7-BD61-146B46F9D5C6}" type="datetimeFigureOut">
              <a:rPr lang="es-ES"/>
              <a:pPr>
                <a:defRPr/>
              </a:pPr>
              <a:t>07/09/2023</a:t>
            </a:fld>
            <a:endParaRPr lang="es-ES"/>
          </a:p>
        </p:txBody>
      </p:sp>
      <p:sp>
        <p:nvSpPr>
          <p:cNvPr id="4" name="3 Marcador de imagen de diapositiva"/>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pPr>
              <a:defRPr/>
            </a:pPr>
            <a:fld id="{8115A8B7-F7CB-432C-9A32-79CCF2475A7F}" type="slidenum">
              <a:rPr lang="es-ES"/>
              <a:pPr>
                <a:defRPr/>
              </a:pPr>
              <a:t>‹Nº›</a:t>
            </a:fld>
            <a:endParaRPr lang="es-ES"/>
          </a:p>
        </p:txBody>
      </p:sp>
    </p:spTree>
    <p:extLst>
      <p:ext uri="{BB962C8B-B14F-4D97-AF65-F5344CB8AC3E}">
        <p14:creationId xmlns:p14="http://schemas.microsoft.com/office/powerpoint/2010/main" val="28373701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AR" dirty="0" smtClean="0"/>
              <a:t>Mapa hidrogeológico: representación en 2D de las distintas Unidades hidrogeológica a partir de Unidades geológicas según sus propiedades para que pase el agua.</a:t>
            </a:r>
          </a:p>
          <a:p>
            <a:r>
              <a:rPr lang="es-AR" dirty="0" smtClean="0"/>
              <a:t>Cortes como se distribuyen los distintos estratos geológicos. Si encontramos zonas interesantes se procede se determinan lugares de perforaciones exploratorias. </a:t>
            </a:r>
          </a:p>
        </p:txBody>
      </p:sp>
      <p:sp>
        <p:nvSpPr>
          <p:cNvPr id="440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B8974F5B-09EE-48F0-BDB9-50886A752C92}" type="slidenum">
              <a:rPr lang="es-ES" smtClean="0"/>
              <a:pPr eaLnBrk="1" hangingPunct="1"/>
              <a:t>1</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smtClean="0"/>
          </a:p>
        </p:txBody>
      </p:sp>
      <p:sp>
        <p:nvSpPr>
          <p:cNvPr id="532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9EB28A2D-E6D5-4AC6-9A9B-FDE11DC8BDCE}" type="slidenum">
              <a:rPr lang="es-AR" smtClean="0"/>
              <a:pPr eaLnBrk="1" hangingPunct="1"/>
              <a:t>35</a:t>
            </a:fld>
            <a:endParaRPr lang="es-A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smtClean="0"/>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DC5EB65D-B4A6-438A-B45C-BC68F79AB04F}" type="slidenum">
              <a:rPr lang="es-AR" smtClean="0"/>
              <a:pPr eaLnBrk="1" hangingPunct="1"/>
              <a:t>37</a:t>
            </a:fld>
            <a:endParaRPr lang="es-A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smtClean="0"/>
          </a:p>
        </p:txBody>
      </p:sp>
      <p:sp>
        <p:nvSpPr>
          <p:cNvPr id="450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5BF3E75D-EFEE-4B0B-945D-2494EA8B4C8D}" type="slidenum">
              <a:rPr lang="es-ES" smtClean="0"/>
              <a:pPr eaLnBrk="1" hangingPunct="1"/>
              <a:t>2</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AR" smtClean="0"/>
              <a:t>Abanicos aluviales y las partes más llanas o valles.</a:t>
            </a:r>
          </a:p>
        </p:txBody>
      </p:sp>
      <p:sp>
        <p:nvSpPr>
          <p:cNvPr id="460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F640C910-0088-48FC-AB64-5E81ACF68423}" type="slidenum">
              <a:rPr lang="es-ES" smtClean="0"/>
              <a:pPr eaLnBrk="1" hangingPunct="1"/>
              <a:t>5</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dirty="0" smtClean="0">
                <a:solidFill>
                  <a:schemeClr val="bg1"/>
                </a:solidFill>
              </a:rPr>
              <a:t>Es la rama de la Geofísica que trata sobre el comportamiento de rocas y sedimentos en relación a la corriente eléctrica. </a:t>
            </a:r>
            <a:endParaRPr lang="es-AR" dirty="0" smtClean="0">
              <a:solidFill>
                <a:schemeClr val="bg1"/>
              </a:solidFill>
            </a:endParaRPr>
          </a:p>
          <a:p>
            <a:r>
              <a:rPr lang="es-AR" dirty="0" smtClean="0"/>
              <a:t>Toda la </a:t>
            </a:r>
            <a:r>
              <a:rPr lang="es-AR" dirty="0" err="1" smtClean="0"/>
              <a:t>geoléctrica</a:t>
            </a:r>
            <a:r>
              <a:rPr lang="es-AR" dirty="0" smtClean="0"/>
              <a:t> se basa en la Ley de ohm. Diferencia de potencial (V) es directamente proporcional a la intensidad por la resistencia. La resistividad tiene unidades de </a:t>
            </a:r>
            <a:r>
              <a:rPr lang="es-AR" dirty="0" err="1" smtClean="0"/>
              <a:t>ohm.metro</a:t>
            </a:r>
            <a:r>
              <a:rPr lang="es-AR" dirty="0" smtClean="0"/>
              <a:t>…</a:t>
            </a:r>
          </a:p>
        </p:txBody>
      </p:sp>
      <p:sp>
        <p:nvSpPr>
          <p:cNvPr id="471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4128EF79-FF26-4962-BCAA-F271C1569470}" type="slidenum">
              <a:rPr lang="es-ES" smtClean="0"/>
              <a:pPr eaLnBrk="1" hangingPunct="1"/>
              <a:t>6</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dirty="0" smtClean="0">
                <a:solidFill>
                  <a:schemeClr val="bg1"/>
                </a:solidFill>
              </a:rPr>
              <a:t>El equipo de campo más usado está diseñado para corrientes continuas artificiales. </a:t>
            </a:r>
          </a:p>
          <a:p>
            <a:r>
              <a:rPr lang="es-ES" dirty="0" smtClean="0">
                <a:solidFill>
                  <a:schemeClr val="bg1"/>
                </a:solidFill>
              </a:rPr>
              <a:t>Emisión: La corriente generada por una batería se transmite a través de cables aislados (de 1mm</a:t>
            </a:r>
            <a:r>
              <a:rPr lang="es-ES" baseline="30000" dirty="0" smtClean="0">
                <a:solidFill>
                  <a:schemeClr val="bg1"/>
                </a:solidFill>
              </a:rPr>
              <a:t>2</a:t>
            </a:r>
            <a:r>
              <a:rPr lang="es-ES" dirty="0" smtClean="0">
                <a:solidFill>
                  <a:schemeClr val="bg1"/>
                </a:solidFill>
              </a:rPr>
              <a:t> de área – carretes de 500m) dispuestos sobre el suelo , y en sus extremos se conectan a electrodos (varillas de cobre o acero, de 0,5 a 1m de longitud y 20 mm de área) que se clavan para cerrar el circuito eléctrico. </a:t>
            </a:r>
          </a:p>
          <a:p>
            <a:endParaRPr lang="es-ES" dirty="0" smtClean="0">
              <a:solidFill>
                <a:schemeClr val="bg1"/>
              </a:solidFill>
            </a:endParaRPr>
          </a:p>
          <a:p>
            <a:r>
              <a:rPr lang="es-ES" dirty="0" smtClean="0">
                <a:solidFill>
                  <a:schemeClr val="bg1"/>
                </a:solidFill>
              </a:rPr>
              <a:t>Recepción: Con otros dos electrodos independientes (vasos con fondo poroso que contienen una solución saturada de sulfato de cobre, en los que se sumerge una varilla de cobre que está conectada al cable de medición del circuito)</a:t>
            </a:r>
            <a:r>
              <a:rPr lang="es-ES" dirty="0" smtClean="0"/>
              <a:t>.</a:t>
            </a:r>
            <a:r>
              <a:rPr lang="es-ES" dirty="0" smtClean="0">
                <a:solidFill>
                  <a:schemeClr val="bg1"/>
                </a:solidFill>
              </a:rPr>
              <a:t> se mide la tensión resultante a través de un  voltímetro. </a:t>
            </a:r>
            <a:endParaRPr lang="es-AR" dirty="0" smtClean="0">
              <a:solidFill>
                <a:schemeClr val="bg1"/>
              </a:solidFill>
            </a:endParaRPr>
          </a:p>
          <a:p>
            <a:endParaRPr lang="es-AR" dirty="0" smtClean="0"/>
          </a:p>
        </p:txBody>
      </p:sp>
      <p:sp>
        <p:nvSpPr>
          <p:cNvPr id="481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8B14255B-6DF4-4A79-89A3-64F813942AE5}" type="slidenum">
              <a:rPr lang="es-ES" smtClean="0"/>
              <a:pPr eaLnBrk="1" hangingPunct="1"/>
              <a:t>9</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AR" dirty="0" smtClean="0"/>
              <a:t>Sino hay camino debe abrirse una huella. </a:t>
            </a:r>
          </a:p>
        </p:txBody>
      </p:sp>
      <p:sp>
        <p:nvSpPr>
          <p:cNvPr id="491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8E706158-2585-4FFD-B075-89D5A072F7DD}" type="slidenum">
              <a:rPr lang="es-ES" smtClean="0"/>
              <a:pPr eaLnBrk="1" hangingPunct="1"/>
              <a:t>11</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smtClean="0"/>
              <a:t>Para que circule la corriente necesitamos cerrar un circuito, es decir que la corriente sea introducida en un punto </a:t>
            </a:r>
            <a:r>
              <a:rPr lang="es-ES" b="1" smtClean="0"/>
              <a:t>A </a:t>
            </a:r>
            <a:r>
              <a:rPr lang="es-ES" smtClean="0"/>
              <a:t>mediante</a:t>
            </a:r>
            <a:br>
              <a:rPr lang="es-ES" smtClean="0"/>
            </a:br>
            <a:r>
              <a:rPr lang="es-ES" smtClean="0"/>
              <a:t>un </a:t>
            </a:r>
            <a:r>
              <a:rPr lang="es-ES" b="1" smtClean="0"/>
              <a:t>electrodo de corriente</a:t>
            </a:r>
            <a:r>
              <a:rPr lang="es-ES" smtClean="0"/>
              <a:t>, circule por el material y salga por otro electrodo en el punto </a:t>
            </a:r>
            <a:r>
              <a:rPr lang="es-ES" b="1" smtClean="0"/>
              <a:t>B</a:t>
            </a:r>
            <a:r>
              <a:rPr lang="es-ES" smtClean="0"/>
              <a:t>. Como el voltímetro mide diferencia de tensión o de potencial, necesitamos conectarlo en dos puntos </a:t>
            </a:r>
            <a:r>
              <a:rPr lang="es-ES" b="1" smtClean="0"/>
              <a:t>M </a:t>
            </a:r>
            <a:r>
              <a:rPr lang="es-ES" smtClean="0"/>
              <a:t>y </a:t>
            </a:r>
            <a:r>
              <a:rPr lang="es-ES" b="1" smtClean="0"/>
              <a:t>N </a:t>
            </a:r>
            <a:r>
              <a:rPr lang="es-ES" smtClean="0"/>
              <a:t>mediante dos </a:t>
            </a:r>
            <a:r>
              <a:rPr lang="es-ES" b="1" smtClean="0"/>
              <a:t>electrodos de potencial</a:t>
            </a:r>
            <a:r>
              <a:rPr lang="es-ES" smtClean="0"/>
              <a:t>. </a:t>
            </a:r>
            <a:endParaRPr lang="es-AR" smtClean="0"/>
          </a:p>
        </p:txBody>
      </p:sp>
      <p:sp>
        <p:nvSpPr>
          <p:cNvPr id="501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F3F412B2-6AE0-4B26-9CDF-238D407AE7E5}" type="slidenum">
              <a:rPr lang="es-ES" smtClean="0"/>
              <a:pPr eaLnBrk="1" hangingPunct="1"/>
              <a:t>12</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dirty="0" smtClean="0">
                <a:solidFill>
                  <a:schemeClr val="bg1"/>
                </a:solidFill>
              </a:rPr>
              <a:t>k se denomina constante geométrica, porque depende directamente de la geometría del dispositivo empleado para inyectar y medir la corriente y tiene las dimensiones de una distancia. Hay dos configuraciones importantes de distribución de electrodos en el suelo. </a:t>
            </a:r>
            <a:endParaRPr lang="es-AR" dirty="0" smtClean="0"/>
          </a:p>
        </p:txBody>
      </p:sp>
      <p:sp>
        <p:nvSpPr>
          <p:cNvPr id="512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C17091E3-10B6-433E-BF5C-AE3292A80728}" type="slidenum">
              <a:rPr lang="es-ES" smtClean="0"/>
              <a:pPr eaLnBrk="1" hangingPunct="1"/>
              <a:t>14</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AR" smtClean="0"/>
              <a:t>Correlacionar con la geología debo tener un pozo paramétrico, es decir un pozo que haya ido analizando su litología en profundidad y pueda correlacionar los valores de resistividad real con litología. Un corte geoeléctrico puede tener varias interpretaciones litológicas</a:t>
            </a:r>
          </a:p>
        </p:txBody>
      </p:sp>
      <p:sp>
        <p:nvSpPr>
          <p:cNvPr id="5222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7858AA79-818D-4C8F-A54C-99ADFAFD1813}" type="slidenum">
              <a:rPr lang="es-ES" smtClean="0"/>
              <a:pPr eaLnBrk="1" hangingPunct="1"/>
              <a:t>17</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D94A28EE-0823-4302-90DB-3A1259C3629B}" type="datetimeFigureOut">
              <a:rPr lang="es-ES"/>
              <a:pPr>
                <a:defRPr/>
              </a:pPr>
              <a:t>07/09/2023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7E7721F-AD62-4314-AF3F-39D2CD789ADC}" type="slidenum">
              <a:rPr lang="es-ES"/>
              <a:pPr>
                <a:defRPr/>
              </a:pPr>
              <a:t>‹Nº›</a:t>
            </a:fld>
            <a:endParaRPr lang="es-ES"/>
          </a:p>
        </p:txBody>
      </p:sp>
    </p:spTree>
    <p:extLst>
      <p:ext uri="{BB962C8B-B14F-4D97-AF65-F5344CB8AC3E}">
        <p14:creationId xmlns:p14="http://schemas.microsoft.com/office/powerpoint/2010/main" val="37802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297B6023-1F30-4F6B-8F70-82483A5DE139}" type="datetimeFigureOut">
              <a:rPr lang="es-ES"/>
              <a:pPr>
                <a:defRPr/>
              </a:pPr>
              <a:t>07/09/2023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6647570-B2C7-4ACE-AA31-E0B9E2F1011F}" type="slidenum">
              <a:rPr lang="es-ES"/>
              <a:pPr>
                <a:defRPr/>
              </a:pPr>
              <a:t>‹Nº›</a:t>
            </a:fld>
            <a:endParaRPr lang="es-ES"/>
          </a:p>
        </p:txBody>
      </p:sp>
    </p:spTree>
    <p:extLst>
      <p:ext uri="{BB962C8B-B14F-4D97-AF65-F5344CB8AC3E}">
        <p14:creationId xmlns:p14="http://schemas.microsoft.com/office/powerpoint/2010/main" val="2042422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EAD6ECF-6201-4CD5-B977-48FEC27C19E5}" type="datetimeFigureOut">
              <a:rPr lang="es-ES"/>
              <a:pPr>
                <a:defRPr/>
              </a:pPr>
              <a:t>07/09/2023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0BD64BB-8CD9-49D6-9F2F-945F09772A21}" type="slidenum">
              <a:rPr lang="es-ES"/>
              <a:pPr>
                <a:defRPr/>
              </a:pPr>
              <a:t>‹Nº›</a:t>
            </a:fld>
            <a:endParaRPr lang="es-ES"/>
          </a:p>
        </p:txBody>
      </p:sp>
    </p:spTree>
    <p:extLst>
      <p:ext uri="{BB962C8B-B14F-4D97-AF65-F5344CB8AC3E}">
        <p14:creationId xmlns:p14="http://schemas.microsoft.com/office/powerpoint/2010/main" val="3138091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44D0C29-371B-4D6C-AA60-D2B5F4EC510E}" type="datetimeFigureOut">
              <a:rPr lang="es-ES"/>
              <a:pPr>
                <a:defRPr/>
              </a:pPr>
              <a:t>07/09/2023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C61B815-9528-451B-9DB5-D344885A3A41}" type="slidenum">
              <a:rPr lang="es-ES"/>
              <a:pPr>
                <a:defRPr/>
              </a:pPr>
              <a:t>‹Nº›</a:t>
            </a:fld>
            <a:endParaRPr lang="es-ES"/>
          </a:p>
        </p:txBody>
      </p:sp>
    </p:spTree>
    <p:extLst>
      <p:ext uri="{BB962C8B-B14F-4D97-AF65-F5344CB8AC3E}">
        <p14:creationId xmlns:p14="http://schemas.microsoft.com/office/powerpoint/2010/main" val="722320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A2BAB3A-C830-403F-AA68-B8686FBC08E2}" type="datetimeFigureOut">
              <a:rPr lang="es-ES"/>
              <a:pPr>
                <a:defRPr/>
              </a:pPr>
              <a:t>07/09/2023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C623788-2FAC-4694-8A68-7965B0B5BED0}" type="slidenum">
              <a:rPr lang="es-ES"/>
              <a:pPr>
                <a:defRPr/>
              </a:pPr>
              <a:t>‹Nº›</a:t>
            </a:fld>
            <a:endParaRPr lang="es-ES"/>
          </a:p>
        </p:txBody>
      </p:sp>
    </p:spTree>
    <p:extLst>
      <p:ext uri="{BB962C8B-B14F-4D97-AF65-F5344CB8AC3E}">
        <p14:creationId xmlns:p14="http://schemas.microsoft.com/office/powerpoint/2010/main" val="1412636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FDB4718-AEB0-47C4-8224-1E52A9E8E974}" type="datetimeFigureOut">
              <a:rPr lang="es-ES"/>
              <a:pPr>
                <a:defRPr/>
              </a:pPr>
              <a:t>07/09/2023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B4F9802-E744-4E24-8226-5A4FDC2B9EA3}" type="slidenum">
              <a:rPr lang="es-ES"/>
              <a:pPr>
                <a:defRPr/>
              </a:pPr>
              <a:t>‹Nº›</a:t>
            </a:fld>
            <a:endParaRPr lang="es-ES"/>
          </a:p>
        </p:txBody>
      </p:sp>
    </p:spTree>
    <p:extLst>
      <p:ext uri="{BB962C8B-B14F-4D97-AF65-F5344CB8AC3E}">
        <p14:creationId xmlns:p14="http://schemas.microsoft.com/office/powerpoint/2010/main" val="4775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97B6C55B-3515-4D28-8B37-D059373C29C2}" type="datetimeFigureOut">
              <a:rPr lang="es-ES"/>
              <a:pPr>
                <a:defRPr/>
              </a:pPr>
              <a:t>07/09/2023</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A2F7F946-6255-4FF3-BA74-7083A12838E2}" type="slidenum">
              <a:rPr lang="es-ES"/>
              <a:pPr>
                <a:defRPr/>
              </a:pPr>
              <a:t>‹Nº›</a:t>
            </a:fld>
            <a:endParaRPr lang="es-ES"/>
          </a:p>
        </p:txBody>
      </p:sp>
    </p:spTree>
    <p:extLst>
      <p:ext uri="{BB962C8B-B14F-4D97-AF65-F5344CB8AC3E}">
        <p14:creationId xmlns:p14="http://schemas.microsoft.com/office/powerpoint/2010/main" val="3521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55D86743-1ED0-43DB-A576-00EB16AEA859}" type="datetimeFigureOut">
              <a:rPr lang="es-ES"/>
              <a:pPr>
                <a:defRPr/>
              </a:pPr>
              <a:t>07/09/2023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C22A05E1-5274-4559-A3C7-EE464018175F}" type="slidenum">
              <a:rPr lang="es-ES"/>
              <a:pPr>
                <a:defRPr/>
              </a:pPr>
              <a:t>‹Nº›</a:t>
            </a:fld>
            <a:endParaRPr lang="es-ES"/>
          </a:p>
        </p:txBody>
      </p:sp>
    </p:spTree>
    <p:extLst>
      <p:ext uri="{BB962C8B-B14F-4D97-AF65-F5344CB8AC3E}">
        <p14:creationId xmlns:p14="http://schemas.microsoft.com/office/powerpoint/2010/main" val="7350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6598588-F87E-4C63-BFB4-903485A17E23}" type="datetimeFigureOut">
              <a:rPr lang="es-ES"/>
              <a:pPr>
                <a:defRPr/>
              </a:pPr>
              <a:t>07/09/2023</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A67EF09C-A7EE-4D7C-8F54-044EF41CF42B}" type="slidenum">
              <a:rPr lang="es-ES"/>
              <a:pPr>
                <a:defRPr/>
              </a:pPr>
              <a:t>‹Nº›</a:t>
            </a:fld>
            <a:endParaRPr lang="es-ES"/>
          </a:p>
        </p:txBody>
      </p:sp>
    </p:spTree>
    <p:extLst>
      <p:ext uri="{BB962C8B-B14F-4D97-AF65-F5344CB8AC3E}">
        <p14:creationId xmlns:p14="http://schemas.microsoft.com/office/powerpoint/2010/main" val="2766695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2E8E8BB-ED60-43EA-A9D7-A875A00AEE09}" type="datetimeFigureOut">
              <a:rPr lang="es-ES"/>
              <a:pPr>
                <a:defRPr/>
              </a:pPr>
              <a:t>07/09/2023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4B4205B-AD8A-4E89-BEB6-38D66FE7EA22}" type="slidenum">
              <a:rPr lang="es-ES"/>
              <a:pPr>
                <a:defRPr/>
              </a:pPr>
              <a:t>‹Nº›</a:t>
            </a:fld>
            <a:endParaRPr lang="es-ES"/>
          </a:p>
        </p:txBody>
      </p:sp>
    </p:spTree>
    <p:extLst>
      <p:ext uri="{BB962C8B-B14F-4D97-AF65-F5344CB8AC3E}">
        <p14:creationId xmlns:p14="http://schemas.microsoft.com/office/powerpoint/2010/main" val="3169202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7A2D39C-6446-4D80-B6B8-0E59B78A8DC3}" type="datetimeFigureOut">
              <a:rPr lang="es-ES"/>
              <a:pPr>
                <a:defRPr/>
              </a:pPr>
              <a:t>07/09/2023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332A013-6659-4BB0-B1D8-387AB7B3A731}" type="slidenum">
              <a:rPr lang="es-ES"/>
              <a:pPr>
                <a:defRPr/>
              </a:pPr>
              <a:t>‹Nº›</a:t>
            </a:fld>
            <a:endParaRPr lang="es-ES"/>
          </a:p>
        </p:txBody>
      </p:sp>
    </p:spTree>
    <p:extLst>
      <p:ext uri="{BB962C8B-B14F-4D97-AF65-F5344CB8AC3E}">
        <p14:creationId xmlns:p14="http://schemas.microsoft.com/office/powerpoint/2010/main" val="10098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rgbClr val="000076"/>
            </a:gs>
          </a:gsLst>
          <a:lin ang="5400000" scaled="1"/>
        </a:gra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AR"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smtClean="0"/>
              <a:t>Haga clic para modificar el estilo de texto del patrón</a:t>
            </a:r>
          </a:p>
          <a:p>
            <a:pPr lvl="1"/>
            <a:r>
              <a:rPr lang="es-ES" altLang="es-AR" smtClean="0"/>
              <a:t>Segundo nivel</a:t>
            </a:r>
          </a:p>
          <a:p>
            <a:pPr lvl="2"/>
            <a:r>
              <a:rPr lang="es-ES" altLang="es-AR" smtClean="0"/>
              <a:t>Tercer nivel</a:t>
            </a:r>
          </a:p>
          <a:p>
            <a:pPr lvl="3"/>
            <a:r>
              <a:rPr lang="es-ES" altLang="es-AR" smtClean="0"/>
              <a:t>Cuarto nivel</a:t>
            </a:r>
          </a:p>
          <a:p>
            <a:pPr lvl="4"/>
            <a:r>
              <a:rPr lang="es-ES" altLang="es-AR"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cs typeface="+mn-cs"/>
              </a:defRPr>
            </a:lvl1pPr>
          </a:lstStyle>
          <a:p>
            <a:pPr>
              <a:defRPr/>
            </a:pPr>
            <a:fld id="{AA47BB7D-BAA1-4636-AFD6-28495262A106}" type="datetimeFigureOut">
              <a:rPr lang="es-ES"/>
              <a:pPr>
                <a:defRPr/>
              </a:pPr>
              <a:t>07/09/2023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fld id="{E73454BD-8AB8-49F9-93DD-A4D4E500BE65}"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07950" y="-87313"/>
            <a:ext cx="896937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s-AR" altLang="es-AR" sz="4000" dirty="0" smtClean="0">
                <a:solidFill>
                  <a:srgbClr val="FFFF00"/>
                </a:solidFill>
                <a:effectLst>
                  <a:outerShdw blurRad="38100" dist="38100" dir="2700000" algn="tl">
                    <a:srgbClr val="000000">
                      <a:alpha val="43137"/>
                    </a:srgbClr>
                  </a:outerShdw>
                </a:effectLst>
              </a:rPr>
              <a:t>Exploración de Aguas Subterráneas</a:t>
            </a:r>
            <a:endParaRPr lang="es-ES" altLang="es-AR" sz="4000" dirty="0" smtClean="0">
              <a:solidFill>
                <a:srgbClr val="FFFF00"/>
              </a:solidFill>
              <a:effectLst>
                <a:outerShdw blurRad="38100" dist="38100" dir="2700000" algn="tl">
                  <a:srgbClr val="000000">
                    <a:alpha val="43137"/>
                  </a:srgbClr>
                </a:outerShdw>
              </a:effectLst>
            </a:endParaRPr>
          </a:p>
        </p:txBody>
      </p:sp>
      <p:sp>
        <p:nvSpPr>
          <p:cNvPr id="3075" name="Text Box 13"/>
          <p:cNvSpPr txBox="1">
            <a:spLocks noChangeArrowheads="1"/>
          </p:cNvSpPr>
          <p:nvPr/>
        </p:nvSpPr>
        <p:spPr bwMode="auto">
          <a:xfrm>
            <a:off x="96838" y="1108869"/>
            <a:ext cx="2674937" cy="120015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s-AR" altLang="es-AR" sz="2400" dirty="0" smtClean="0"/>
              <a:t>A. Método Geológico </a:t>
            </a:r>
          </a:p>
          <a:p>
            <a:pPr eaLnBrk="1" hangingPunct="1">
              <a:defRPr/>
            </a:pPr>
            <a:r>
              <a:rPr lang="es-AR" altLang="es-AR" sz="2400" dirty="0" smtClean="0"/>
              <a:t>de Superficie</a:t>
            </a:r>
            <a:endParaRPr lang="es-ES" altLang="es-AR" sz="2400" dirty="0" smtClean="0"/>
          </a:p>
        </p:txBody>
      </p:sp>
      <p:sp>
        <p:nvSpPr>
          <p:cNvPr id="3076" name="Text Box 14"/>
          <p:cNvSpPr txBox="1">
            <a:spLocks noChangeArrowheads="1"/>
          </p:cNvSpPr>
          <p:nvPr/>
        </p:nvSpPr>
        <p:spPr bwMode="auto">
          <a:xfrm>
            <a:off x="96838" y="4365625"/>
            <a:ext cx="2012950" cy="1200150"/>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defPPr>
              <a:defRPr lang="es-ES"/>
            </a:defPPr>
            <a:lvl1pPr eaLnBrk="1" hangingPunct="1">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s-AR" altLang="es-AR" sz="2400" dirty="0" smtClean="0"/>
              <a:t>B. Método </a:t>
            </a:r>
          </a:p>
          <a:p>
            <a:pPr>
              <a:defRPr/>
            </a:pPr>
            <a:r>
              <a:rPr lang="es-AR" altLang="es-AR" sz="2400" dirty="0" smtClean="0"/>
              <a:t>Geológico </a:t>
            </a:r>
          </a:p>
          <a:p>
            <a:pPr>
              <a:defRPr/>
            </a:pPr>
            <a:r>
              <a:rPr lang="es-AR" altLang="es-AR" sz="2400" dirty="0" smtClean="0"/>
              <a:t>de Subsuelo</a:t>
            </a:r>
            <a:endParaRPr lang="es-ES" altLang="es-AR" sz="2400" dirty="0" smtClean="0"/>
          </a:p>
        </p:txBody>
      </p:sp>
      <p:sp>
        <p:nvSpPr>
          <p:cNvPr id="2053" name="Text Box 15"/>
          <p:cNvSpPr txBox="1">
            <a:spLocks noChangeArrowheads="1"/>
          </p:cNvSpPr>
          <p:nvPr/>
        </p:nvSpPr>
        <p:spPr bwMode="auto">
          <a:xfrm>
            <a:off x="2987675" y="585788"/>
            <a:ext cx="33782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s-AR" altLang="es-AR" sz="2000" dirty="0">
                <a:solidFill>
                  <a:schemeClr val="bg1"/>
                </a:solidFill>
              </a:rPr>
              <a:t>Fotointerpretación</a:t>
            </a:r>
          </a:p>
          <a:p>
            <a:pPr eaLnBrk="1" hangingPunct="1">
              <a:spcBef>
                <a:spcPct val="50000"/>
              </a:spcBef>
            </a:pPr>
            <a:r>
              <a:rPr lang="es-AR" altLang="es-AR" sz="2000" dirty="0">
                <a:solidFill>
                  <a:schemeClr val="bg1"/>
                </a:solidFill>
              </a:rPr>
              <a:t>Imágenes satelitales</a:t>
            </a:r>
          </a:p>
          <a:p>
            <a:pPr eaLnBrk="1" hangingPunct="1">
              <a:spcBef>
                <a:spcPct val="50000"/>
              </a:spcBef>
            </a:pPr>
            <a:r>
              <a:rPr lang="es-AR" altLang="es-AR" sz="2000" dirty="0">
                <a:solidFill>
                  <a:schemeClr val="bg1"/>
                </a:solidFill>
              </a:rPr>
              <a:t>Recopilación información</a:t>
            </a:r>
          </a:p>
          <a:p>
            <a:pPr eaLnBrk="1" hangingPunct="1">
              <a:spcBef>
                <a:spcPct val="50000"/>
              </a:spcBef>
            </a:pPr>
            <a:r>
              <a:rPr lang="es-AR" altLang="es-AR" sz="2000" dirty="0" smtClean="0">
                <a:solidFill>
                  <a:schemeClr val="bg1"/>
                </a:solidFill>
              </a:rPr>
              <a:t>Reconocimiento, campaña </a:t>
            </a:r>
            <a:r>
              <a:rPr lang="es-AR" altLang="es-AR" sz="2000" dirty="0">
                <a:solidFill>
                  <a:schemeClr val="bg1"/>
                </a:solidFill>
              </a:rPr>
              <a:t>de ajuste</a:t>
            </a:r>
            <a:endParaRPr lang="es-ES" altLang="es-AR" sz="2000" dirty="0">
              <a:solidFill>
                <a:schemeClr val="bg1"/>
              </a:solidFill>
            </a:endParaRPr>
          </a:p>
        </p:txBody>
      </p:sp>
      <p:sp>
        <p:nvSpPr>
          <p:cNvPr id="3078" name="Text Box 16"/>
          <p:cNvSpPr txBox="1">
            <a:spLocks noChangeArrowheads="1"/>
          </p:cNvSpPr>
          <p:nvPr/>
        </p:nvSpPr>
        <p:spPr bwMode="auto">
          <a:xfrm>
            <a:off x="6466906" y="764704"/>
            <a:ext cx="1676970" cy="120015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dk1"/>
          </a:lnRef>
          <a:fillRef idx="3">
            <a:schemeClr val="dk1"/>
          </a:fillRef>
          <a:effectRef idx="2">
            <a:schemeClr val="dk1"/>
          </a:effectRef>
          <a:fontRef idx="minor">
            <a:schemeClr val="lt1"/>
          </a:fontRef>
        </p:style>
        <p:txBody>
          <a:bodyPr wrap="square">
            <a:spAutoFit/>
          </a:bodyPr>
          <a:lstStyle>
            <a:defPPr>
              <a:defRPr lang="es-ES"/>
            </a:defPPr>
            <a:lvl1pPr algn="ctr" eaLnBrk="1" hangingPunct="1">
              <a:spcBef>
                <a:spcPct val="50000"/>
              </a:spcBef>
              <a:defRPr sz="2400">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s-AR" altLang="es-AR" dirty="0" smtClean="0"/>
              <a:t>Plano Hidrogeológico</a:t>
            </a:r>
            <a:endParaRPr lang="es-ES" altLang="es-AR" dirty="0" smtClean="0"/>
          </a:p>
        </p:txBody>
      </p:sp>
      <p:sp>
        <p:nvSpPr>
          <p:cNvPr id="3079" name="Text Box 17"/>
          <p:cNvSpPr txBox="1">
            <a:spLocks noChangeArrowheads="1"/>
          </p:cNvSpPr>
          <p:nvPr/>
        </p:nvSpPr>
        <p:spPr bwMode="auto">
          <a:xfrm rot="5400000">
            <a:off x="7044531" y="1868388"/>
            <a:ext cx="3235325" cy="461962"/>
          </a:xfrm>
          <a:prstGeom prst="rect">
            <a:avLst/>
          </a:prstGeom>
          <a:ln/>
        </p:spPr>
        <p:style>
          <a:lnRef idx="1">
            <a:schemeClr val="accent3"/>
          </a:lnRef>
          <a:fillRef idx="3">
            <a:schemeClr val="accent3"/>
          </a:fillRef>
          <a:effectRef idx="2">
            <a:schemeClr val="accent3"/>
          </a:effectRef>
          <a:fontRef idx="minor">
            <a:schemeClr val="lt1"/>
          </a:fontRef>
        </p:style>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defRPr/>
            </a:pPr>
            <a:r>
              <a:rPr lang="es-AR" altLang="es-AR" sz="2400" dirty="0" err="1" smtClean="0">
                <a:solidFill>
                  <a:schemeClr val="bg1"/>
                </a:solidFill>
              </a:rPr>
              <a:t>Conoc</a:t>
            </a:r>
            <a:r>
              <a:rPr lang="es-AR" altLang="es-AR" sz="2400" dirty="0" smtClean="0">
                <a:solidFill>
                  <a:schemeClr val="bg1"/>
                </a:solidFill>
              </a:rPr>
              <a:t>. de superficie</a:t>
            </a:r>
            <a:endParaRPr lang="es-ES" altLang="es-AR" sz="2400" dirty="0" smtClean="0">
              <a:solidFill>
                <a:schemeClr val="bg1"/>
              </a:solidFill>
            </a:endParaRPr>
          </a:p>
        </p:txBody>
      </p:sp>
      <p:sp>
        <p:nvSpPr>
          <p:cNvPr id="2056" name="AutoShape 19"/>
          <p:cNvSpPr>
            <a:spLocks/>
          </p:cNvSpPr>
          <p:nvPr/>
        </p:nvSpPr>
        <p:spPr bwMode="auto">
          <a:xfrm>
            <a:off x="2771775" y="620713"/>
            <a:ext cx="288925" cy="2160587"/>
          </a:xfrm>
          <a:prstGeom prst="leftBrace">
            <a:avLst>
              <a:gd name="adj1" fmla="val 51931"/>
              <a:gd name="adj2" fmla="val 50000"/>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2057" name="AutoShape 21"/>
          <p:cNvSpPr>
            <a:spLocks/>
          </p:cNvSpPr>
          <p:nvPr/>
        </p:nvSpPr>
        <p:spPr bwMode="auto">
          <a:xfrm>
            <a:off x="8101013" y="620713"/>
            <a:ext cx="215900" cy="2663825"/>
          </a:xfrm>
          <a:prstGeom prst="rightBrace">
            <a:avLst>
              <a:gd name="adj1" fmla="val 91667"/>
              <a:gd name="adj2" fmla="val 50000"/>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2058" name="Text Box 27"/>
          <p:cNvSpPr txBox="1">
            <a:spLocks noChangeArrowheads="1"/>
          </p:cNvSpPr>
          <p:nvPr/>
        </p:nvSpPr>
        <p:spPr bwMode="auto">
          <a:xfrm>
            <a:off x="2339752" y="4077072"/>
            <a:ext cx="2689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sz="2000" dirty="0">
                <a:solidFill>
                  <a:schemeClr val="bg1"/>
                </a:solidFill>
              </a:rPr>
              <a:t>Proyecto Ejecución:</a:t>
            </a:r>
          </a:p>
          <a:p>
            <a:pPr eaLnBrk="1" hangingPunct="1"/>
            <a:r>
              <a:rPr lang="es-AR" altLang="es-AR" sz="2000" dirty="0" smtClean="0">
                <a:solidFill>
                  <a:schemeClr val="bg1"/>
                </a:solidFill>
              </a:rPr>
              <a:t>Programa </a:t>
            </a:r>
            <a:r>
              <a:rPr lang="es-AR" altLang="es-AR" sz="2000" dirty="0">
                <a:solidFill>
                  <a:schemeClr val="bg1"/>
                </a:solidFill>
              </a:rPr>
              <a:t>Geofísico</a:t>
            </a:r>
            <a:endParaRPr lang="es-ES" altLang="es-AR" sz="2000" dirty="0">
              <a:solidFill>
                <a:schemeClr val="bg1"/>
              </a:solidFill>
            </a:endParaRPr>
          </a:p>
        </p:txBody>
      </p:sp>
      <p:sp>
        <p:nvSpPr>
          <p:cNvPr id="2059" name="AutoShape 28"/>
          <p:cNvSpPr>
            <a:spLocks/>
          </p:cNvSpPr>
          <p:nvPr/>
        </p:nvSpPr>
        <p:spPr bwMode="auto">
          <a:xfrm>
            <a:off x="5062538" y="4006850"/>
            <a:ext cx="144462" cy="935038"/>
          </a:xfrm>
          <a:prstGeom prst="leftBrace">
            <a:avLst>
              <a:gd name="adj1" fmla="val 53938"/>
              <a:gd name="adj2" fmla="val 50000"/>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2060" name="Text Box 29"/>
          <p:cNvSpPr txBox="1">
            <a:spLocks noChangeArrowheads="1"/>
          </p:cNvSpPr>
          <p:nvPr/>
        </p:nvSpPr>
        <p:spPr bwMode="auto">
          <a:xfrm>
            <a:off x="5207000" y="4079875"/>
            <a:ext cx="231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dirty="0">
                <a:solidFill>
                  <a:schemeClr val="bg1"/>
                </a:solidFill>
              </a:rPr>
              <a:t>Cortes </a:t>
            </a:r>
            <a:r>
              <a:rPr lang="es-AR" altLang="es-AR" dirty="0" err="1">
                <a:solidFill>
                  <a:schemeClr val="bg1"/>
                </a:solidFill>
              </a:rPr>
              <a:t>Geoeléctricos</a:t>
            </a:r>
            <a:endParaRPr lang="es-ES" altLang="es-AR" dirty="0">
              <a:solidFill>
                <a:schemeClr val="bg1"/>
              </a:solidFill>
            </a:endParaRPr>
          </a:p>
        </p:txBody>
      </p:sp>
      <p:sp>
        <p:nvSpPr>
          <p:cNvPr id="2061" name="Text Box 30"/>
          <p:cNvSpPr txBox="1">
            <a:spLocks noChangeArrowheads="1"/>
          </p:cNvSpPr>
          <p:nvPr/>
        </p:nvSpPr>
        <p:spPr bwMode="auto">
          <a:xfrm>
            <a:off x="5207000" y="4438650"/>
            <a:ext cx="88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solidFill>
                  <a:schemeClr val="bg1"/>
                </a:solidFill>
              </a:rPr>
              <a:t>Planos</a:t>
            </a:r>
            <a:endParaRPr lang="es-ES" altLang="es-AR">
              <a:solidFill>
                <a:schemeClr val="bg1"/>
              </a:solidFill>
            </a:endParaRPr>
          </a:p>
        </p:txBody>
      </p:sp>
      <p:sp>
        <p:nvSpPr>
          <p:cNvPr id="2062" name="Text Box 31"/>
          <p:cNvSpPr txBox="1">
            <a:spLocks noChangeArrowheads="1"/>
          </p:cNvSpPr>
          <p:nvPr/>
        </p:nvSpPr>
        <p:spPr bwMode="auto">
          <a:xfrm>
            <a:off x="2267744" y="5601295"/>
            <a:ext cx="2878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sz="2000" dirty="0">
                <a:solidFill>
                  <a:schemeClr val="bg1"/>
                </a:solidFill>
              </a:rPr>
              <a:t>Proyecto Ejecución:</a:t>
            </a:r>
          </a:p>
          <a:p>
            <a:pPr eaLnBrk="1" hangingPunct="1"/>
            <a:r>
              <a:rPr lang="es-AR" altLang="es-AR" sz="2000" dirty="0">
                <a:solidFill>
                  <a:schemeClr val="bg1"/>
                </a:solidFill>
              </a:rPr>
              <a:t>Programa Perforación</a:t>
            </a:r>
            <a:endParaRPr lang="es-ES" altLang="es-AR" sz="2000" dirty="0">
              <a:solidFill>
                <a:schemeClr val="bg1"/>
              </a:solidFill>
            </a:endParaRPr>
          </a:p>
        </p:txBody>
      </p:sp>
      <p:sp>
        <p:nvSpPr>
          <p:cNvPr id="2063" name="AutoShape 32"/>
          <p:cNvSpPr>
            <a:spLocks/>
          </p:cNvSpPr>
          <p:nvPr/>
        </p:nvSpPr>
        <p:spPr bwMode="auto">
          <a:xfrm>
            <a:off x="5213350" y="5516563"/>
            <a:ext cx="73025" cy="936625"/>
          </a:xfrm>
          <a:prstGeom prst="leftBrace">
            <a:avLst>
              <a:gd name="adj1" fmla="val 106884"/>
              <a:gd name="adj2" fmla="val 50000"/>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2064" name="Text Box 33"/>
          <p:cNvSpPr txBox="1">
            <a:spLocks noChangeArrowheads="1"/>
          </p:cNvSpPr>
          <p:nvPr/>
        </p:nvSpPr>
        <p:spPr bwMode="auto">
          <a:xfrm>
            <a:off x="5286375" y="5588000"/>
            <a:ext cx="173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solidFill>
                  <a:schemeClr val="bg1"/>
                </a:solidFill>
              </a:rPr>
              <a:t>Perfil Litológico</a:t>
            </a:r>
            <a:endParaRPr lang="es-ES" altLang="es-AR">
              <a:solidFill>
                <a:schemeClr val="bg1"/>
              </a:solidFill>
            </a:endParaRPr>
          </a:p>
        </p:txBody>
      </p:sp>
      <p:sp>
        <p:nvSpPr>
          <p:cNvPr id="2065" name="Text Box 34"/>
          <p:cNvSpPr txBox="1">
            <a:spLocks noChangeArrowheads="1"/>
          </p:cNvSpPr>
          <p:nvPr/>
        </p:nvSpPr>
        <p:spPr bwMode="auto">
          <a:xfrm>
            <a:off x="5286375" y="6019800"/>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solidFill>
                  <a:schemeClr val="bg1"/>
                </a:solidFill>
              </a:rPr>
              <a:t>Perfilaje</a:t>
            </a:r>
            <a:endParaRPr lang="es-ES" altLang="es-AR">
              <a:solidFill>
                <a:schemeClr val="bg1"/>
              </a:solidFill>
            </a:endParaRPr>
          </a:p>
        </p:txBody>
      </p:sp>
      <p:sp>
        <p:nvSpPr>
          <p:cNvPr id="3094" name="Text Box 35"/>
          <p:cNvSpPr txBox="1">
            <a:spLocks noChangeArrowheads="1"/>
          </p:cNvSpPr>
          <p:nvPr/>
        </p:nvSpPr>
        <p:spPr bwMode="auto">
          <a:xfrm rot="5400000">
            <a:off x="7196138" y="4972053"/>
            <a:ext cx="2932111" cy="461962"/>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3">
            <a:schemeClr val="accent3"/>
          </a:fillRef>
          <a:effectRef idx="2">
            <a:schemeClr val="accent3"/>
          </a:effectRef>
          <a:fontRef idx="minor">
            <a:schemeClr val="lt1"/>
          </a:fontRef>
        </p:style>
        <p:txBody>
          <a:bodyPr wrap="square">
            <a:spAutoFit/>
          </a:bodyPr>
          <a:lstStyle>
            <a:defPPr>
              <a:defRPr lang="es-ES"/>
            </a:defPPr>
            <a:lvl1pPr eaLnBrk="1" hangingPunct="1">
              <a:spcBef>
                <a:spcPct val="50000"/>
              </a:spcBef>
              <a:defRPr sz="2400">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s-AR" altLang="es-AR" dirty="0" err="1" smtClean="0"/>
              <a:t>Conoc</a:t>
            </a:r>
            <a:r>
              <a:rPr lang="es-AR" altLang="es-AR" dirty="0" smtClean="0"/>
              <a:t>. de subsuelo</a:t>
            </a:r>
            <a:endParaRPr lang="es-ES" altLang="es-AR" dirty="0" smtClean="0"/>
          </a:p>
        </p:txBody>
      </p:sp>
      <p:sp>
        <p:nvSpPr>
          <p:cNvPr id="2067" name="AutoShape 36"/>
          <p:cNvSpPr>
            <a:spLocks/>
          </p:cNvSpPr>
          <p:nvPr/>
        </p:nvSpPr>
        <p:spPr bwMode="auto">
          <a:xfrm>
            <a:off x="7991549" y="3641725"/>
            <a:ext cx="396875" cy="3100388"/>
          </a:xfrm>
          <a:prstGeom prst="rightBrace">
            <a:avLst>
              <a:gd name="adj1" fmla="val 91502"/>
              <a:gd name="adj2" fmla="val 50000"/>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2068" name="AutoShape 37"/>
          <p:cNvSpPr>
            <a:spLocks/>
          </p:cNvSpPr>
          <p:nvPr/>
        </p:nvSpPr>
        <p:spPr bwMode="auto">
          <a:xfrm>
            <a:off x="2124075" y="3714750"/>
            <a:ext cx="215900" cy="2882900"/>
          </a:xfrm>
          <a:prstGeom prst="leftBrace">
            <a:avLst>
              <a:gd name="adj1" fmla="val 86176"/>
              <a:gd name="adj2" fmla="val 50000"/>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25" name="24 Flecha derecha"/>
          <p:cNvSpPr/>
          <p:nvPr/>
        </p:nvSpPr>
        <p:spPr>
          <a:xfrm>
            <a:off x="5940152" y="1030288"/>
            <a:ext cx="526753" cy="647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6" name="25 Flecha derecha"/>
          <p:cNvSpPr/>
          <p:nvPr/>
        </p:nvSpPr>
        <p:spPr>
          <a:xfrm rot="5400000">
            <a:off x="6709831" y="2420405"/>
            <a:ext cx="504302" cy="64928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7" name="26 Flecha derecha"/>
          <p:cNvSpPr/>
          <p:nvPr/>
        </p:nvSpPr>
        <p:spPr>
          <a:xfrm rot="10800000">
            <a:off x="1331640" y="2781300"/>
            <a:ext cx="5629548" cy="6477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8" name="27 Flecha derecha"/>
          <p:cNvSpPr/>
          <p:nvPr/>
        </p:nvSpPr>
        <p:spPr>
          <a:xfrm rot="5400000">
            <a:off x="631044" y="3456781"/>
            <a:ext cx="1184275" cy="51593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12788"/>
            <a:ext cx="4127500" cy="543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588" y="735013"/>
            <a:ext cx="4102100" cy="543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88913"/>
            <a:ext cx="59594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2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0044" y="2503250"/>
            <a:ext cx="6354762"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a:extLst>
              <a:ext uri="{28A0092B-C50C-407E-A947-70E740481C1C}">
                <a14:useLocalDpi xmlns:a14="http://schemas.microsoft.com/office/drawing/2010/main" val="0"/>
              </a:ext>
            </a:extLst>
          </a:blip>
          <a:srcRect l="3311"/>
          <a:stretch>
            <a:fillRect/>
          </a:stretch>
        </p:blipFill>
        <p:spPr bwMode="auto">
          <a:xfrm>
            <a:off x="290513" y="3046413"/>
            <a:ext cx="4321175" cy="239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1 Rectángulo"/>
          <p:cNvSpPr>
            <a:spLocks noChangeArrowheads="1"/>
          </p:cNvSpPr>
          <p:nvPr/>
        </p:nvSpPr>
        <p:spPr bwMode="auto">
          <a:xfrm>
            <a:off x="179388" y="5589588"/>
            <a:ext cx="86233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dirty="0">
                <a:solidFill>
                  <a:schemeClr val="bg1"/>
                </a:solidFill>
              </a:rPr>
              <a:t>Para que circule corriente se necesita dos puntos para que cierre el circuito A-B. El voltímetro mide diferencia de potencial por lo que también necesita 2 </a:t>
            </a:r>
            <a:r>
              <a:rPr lang="es-ES" dirty="0" err="1">
                <a:solidFill>
                  <a:schemeClr val="bg1"/>
                </a:solidFill>
              </a:rPr>
              <a:t>ptos</a:t>
            </a:r>
            <a:r>
              <a:rPr lang="es-ES" dirty="0">
                <a:solidFill>
                  <a:schemeClr val="bg1"/>
                </a:solidFill>
              </a:rPr>
              <a:t> M-N.</a:t>
            </a:r>
            <a:endParaRPr lang="es-AR" dirty="0">
              <a:solidFill>
                <a:schemeClr val="bg1"/>
              </a:solidFill>
            </a:endParaRPr>
          </a:p>
        </p:txBody>
      </p:sp>
      <p:sp>
        <p:nvSpPr>
          <p:cNvPr id="4" name="3 Rectángulo"/>
          <p:cNvSpPr/>
          <p:nvPr/>
        </p:nvSpPr>
        <p:spPr>
          <a:xfrm>
            <a:off x="201613" y="174625"/>
            <a:ext cx="8785225" cy="1077913"/>
          </a:xfrm>
          <a:prstGeom prst="rect">
            <a:avLst/>
          </a:prstGeom>
        </p:spPr>
        <p:txBody>
          <a:bodyPr>
            <a:spAutoFit/>
          </a:bodyPr>
          <a:lstStyle/>
          <a:p>
            <a:pPr algn="ctr">
              <a:defRPr/>
            </a:pPr>
            <a:r>
              <a:rPr lang="es-ES" sz="3200" dirty="0">
                <a:solidFill>
                  <a:srgbClr val="FFFF00"/>
                </a:solidFill>
                <a:effectLst>
                  <a:outerShdw blurRad="38100" dist="38100" dir="2700000" algn="tl">
                    <a:srgbClr val="000000">
                      <a:alpha val="43137"/>
                    </a:srgbClr>
                  </a:outerShdw>
                </a:effectLst>
              </a:rPr>
              <a:t>¿Cómo se distribuye la corriente en el suelo?</a:t>
            </a:r>
            <a:endParaRPr lang="es-AR" sz="3200" dirty="0">
              <a:solidFill>
                <a:srgbClr val="FFFF00"/>
              </a:solidFill>
              <a:effectLst>
                <a:outerShdw blurRad="38100" dist="38100" dir="2700000" algn="tl">
                  <a:srgbClr val="000000">
                    <a:alpha val="43137"/>
                  </a:srgbClr>
                </a:outerShdw>
              </a:effectLst>
            </a:endParaRPr>
          </a:p>
        </p:txBody>
      </p:sp>
      <p:sp>
        <p:nvSpPr>
          <p:cNvPr id="5" name="4 CuadroTexto"/>
          <p:cNvSpPr txBox="1"/>
          <p:nvPr/>
        </p:nvSpPr>
        <p:spPr>
          <a:xfrm>
            <a:off x="0" y="1252538"/>
            <a:ext cx="8270875" cy="1508125"/>
          </a:xfrm>
          <a:prstGeom prst="rect">
            <a:avLst/>
          </a:prstGeom>
          <a:noFill/>
        </p:spPr>
        <p:txBody>
          <a:bodyPr wrap="none">
            <a:spAutoFit/>
          </a:bodyPr>
          <a:lstStyle/>
          <a:p>
            <a:pPr>
              <a:defRPr/>
            </a:pPr>
            <a:r>
              <a:rPr lang="es-AR" sz="2000" dirty="0">
                <a:solidFill>
                  <a:schemeClr val="bg1"/>
                </a:solidFill>
              </a:rPr>
              <a:t>Hipótesis:</a:t>
            </a:r>
          </a:p>
          <a:p>
            <a:pPr marL="285750" indent="-285750">
              <a:buFontTx/>
              <a:buChar char="-"/>
              <a:defRPr/>
            </a:pPr>
            <a:r>
              <a:rPr lang="es-AR" dirty="0">
                <a:solidFill>
                  <a:schemeClr val="bg1"/>
                </a:solidFill>
              </a:rPr>
              <a:t>1 Electrodo puntual</a:t>
            </a:r>
          </a:p>
          <a:p>
            <a:pPr marL="285750" indent="-285750">
              <a:buFontTx/>
              <a:buChar char="-"/>
              <a:defRPr/>
            </a:pPr>
            <a:r>
              <a:rPr lang="es-AR" dirty="0">
                <a:solidFill>
                  <a:schemeClr val="bg1"/>
                </a:solidFill>
              </a:rPr>
              <a:t>Suelo homogéneo e isótropo</a:t>
            </a:r>
          </a:p>
          <a:p>
            <a:pPr marL="285750" indent="-285750">
              <a:buFontTx/>
              <a:buChar char="-"/>
              <a:defRPr/>
            </a:pPr>
            <a:r>
              <a:rPr lang="es-AR" dirty="0">
                <a:solidFill>
                  <a:schemeClr val="bg1"/>
                </a:solidFill>
              </a:rPr>
              <a:t>Igual flujo de corriente en todas las direcciones.</a:t>
            </a:r>
          </a:p>
          <a:p>
            <a:pPr marL="285750" indent="-285750">
              <a:buFontTx/>
              <a:buChar char="-"/>
              <a:defRPr/>
            </a:pPr>
            <a:r>
              <a:rPr lang="es-AR" dirty="0">
                <a:solidFill>
                  <a:schemeClr val="bg1"/>
                </a:solidFill>
              </a:rPr>
              <a:t>Distribución radial de la corriente en subsuelo sin propagación en aire.</a:t>
            </a:r>
          </a:p>
        </p:txBody>
      </p:sp>
      <p:sp>
        <p:nvSpPr>
          <p:cNvPr id="11270" name="5 Rectángulo"/>
          <p:cNvSpPr>
            <a:spLocks noChangeArrowheads="1"/>
          </p:cNvSpPr>
          <p:nvPr/>
        </p:nvSpPr>
        <p:spPr bwMode="auto">
          <a:xfrm>
            <a:off x="4767263" y="3046413"/>
            <a:ext cx="4305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solidFill>
                  <a:schemeClr val="bg1"/>
                </a:solidFill>
              </a:rPr>
              <a:t>Área atravesada por las líneas de corriente será la de la media esfera: </a:t>
            </a:r>
            <a:endParaRPr lang="es-AR"/>
          </a:p>
        </p:txBody>
      </p:sp>
      <p:sp>
        <p:nvSpPr>
          <p:cNvPr id="11271" name="6 Rectángulo"/>
          <p:cNvSpPr>
            <a:spLocks noChangeArrowheads="1"/>
          </p:cNvSpPr>
          <p:nvPr/>
        </p:nvSpPr>
        <p:spPr bwMode="auto">
          <a:xfrm>
            <a:off x="5507038" y="3668713"/>
            <a:ext cx="2378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400">
                <a:solidFill>
                  <a:schemeClr val="bg1"/>
                </a:solidFill>
              </a:rPr>
              <a:t>4π</a:t>
            </a:r>
            <a:r>
              <a:rPr lang="es-AR" sz="2400">
                <a:solidFill>
                  <a:schemeClr val="bg1"/>
                </a:solidFill>
              </a:rPr>
              <a:t>r</a:t>
            </a:r>
            <a:r>
              <a:rPr lang="es-AR" sz="2400" baseline="30000">
                <a:solidFill>
                  <a:schemeClr val="bg1"/>
                </a:solidFill>
              </a:rPr>
              <a:t>2</a:t>
            </a:r>
            <a:r>
              <a:rPr lang="es-AR" sz="2400">
                <a:solidFill>
                  <a:schemeClr val="bg1"/>
                </a:solidFill>
              </a:rPr>
              <a:t>/2 = 2</a:t>
            </a:r>
            <a:r>
              <a:rPr lang="el-GR" sz="2400">
                <a:solidFill>
                  <a:schemeClr val="bg1"/>
                </a:solidFill>
              </a:rPr>
              <a:t>π</a:t>
            </a:r>
            <a:r>
              <a:rPr lang="es-AR" sz="2400">
                <a:solidFill>
                  <a:schemeClr val="bg1"/>
                </a:solidFill>
              </a:rPr>
              <a:t>r</a:t>
            </a:r>
            <a:r>
              <a:rPr lang="es-AR" sz="2400" baseline="30000">
                <a:solidFill>
                  <a:schemeClr val="bg1"/>
                </a:solidFill>
              </a:rPr>
              <a:t>2</a:t>
            </a:r>
            <a:r>
              <a:rPr lang="es-AR" sz="2400">
                <a:solidFill>
                  <a:schemeClr val="bg1"/>
                </a:solidFill>
              </a:rPr>
              <a:t> </a:t>
            </a:r>
          </a:p>
        </p:txBody>
      </p:sp>
      <p:sp>
        <p:nvSpPr>
          <p:cNvPr id="11272" name="7 Rectángulo"/>
          <p:cNvSpPr>
            <a:spLocks noChangeArrowheads="1"/>
          </p:cNvSpPr>
          <p:nvPr/>
        </p:nvSpPr>
        <p:spPr bwMode="auto">
          <a:xfrm>
            <a:off x="4572000" y="4500563"/>
            <a:ext cx="917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AR">
                <a:solidFill>
                  <a:schemeClr val="bg1"/>
                </a:solidFill>
              </a:rPr>
              <a:t>V = IR</a:t>
            </a:r>
          </a:p>
        </p:txBody>
      </p:sp>
      <p:sp>
        <p:nvSpPr>
          <p:cNvPr id="9" name="8 Abrir llave"/>
          <p:cNvSpPr/>
          <p:nvPr/>
        </p:nvSpPr>
        <p:spPr>
          <a:xfrm>
            <a:off x="5384800" y="4149725"/>
            <a:ext cx="360363" cy="1098550"/>
          </a:xfrm>
          <a:prstGeom prst="leftBrace">
            <a:avLst>
              <a:gd name="adj1" fmla="val 39033"/>
              <a:gd name="adj2" fmla="val 50000"/>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sp>
        <p:nvSpPr>
          <p:cNvPr id="11274" name="9 Rectángulo"/>
          <p:cNvSpPr>
            <a:spLocks noChangeArrowheads="1"/>
          </p:cNvSpPr>
          <p:nvPr/>
        </p:nvSpPr>
        <p:spPr bwMode="auto">
          <a:xfrm>
            <a:off x="5580063" y="4211638"/>
            <a:ext cx="1927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AR" dirty="0">
                <a:solidFill>
                  <a:schemeClr val="bg1"/>
                </a:solidFill>
              </a:rPr>
              <a:t>R = </a:t>
            </a:r>
            <a:r>
              <a:rPr lang="el-GR" dirty="0">
                <a:solidFill>
                  <a:schemeClr val="bg1"/>
                </a:solidFill>
              </a:rPr>
              <a:t>ρ</a:t>
            </a:r>
            <a:r>
              <a:rPr lang="es-AR" dirty="0" smtClean="0">
                <a:solidFill>
                  <a:schemeClr val="bg1"/>
                </a:solidFill>
              </a:rPr>
              <a:t>L/A= </a:t>
            </a:r>
            <a:r>
              <a:rPr lang="el-GR" dirty="0">
                <a:solidFill>
                  <a:schemeClr val="bg1"/>
                </a:solidFill>
              </a:rPr>
              <a:t>ρ</a:t>
            </a:r>
            <a:r>
              <a:rPr lang="es-AR" dirty="0" smtClean="0">
                <a:solidFill>
                  <a:schemeClr val="bg1"/>
                </a:solidFill>
              </a:rPr>
              <a:t>r/A </a:t>
            </a:r>
            <a:endParaRPr lang="es-AR" dirty="0">
              <a:solidFill>
                <a:schemeClr val="bg1"/>
              </a:solidFill>
            </a:endParaRPr>
          </a:p>
        </p:txBody>
      </p:sp>
      <p:sp>
        <p:nvSpPr>
          <p:cNvPr id="11275" name="10 Rectángulo"/>
          <p:cNvSpPr>
            <a:spLocks noChangeArrowheads="1"/>
          </p:cNvSpPr>
          <p:nvPr/>
        </p:nvSpPr>
        <p:spPr bwMode="auto">
          <a:xfrm>
            <a:off x="5580063" y="4787900"/>
            <a:ext cx="1206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AR" dirty="0" smtClean="0">
                <a:solidFill>
                  <a:schemeClr val="bg1"/>
                </a:solidFill>
              </a:rPr>
              <a:t>A= </a:t>
            </a:r>
            <a:r>
              <a:rPr lang="es-AR" dirty="0">
                <a:solidFill>
                  <a:schemeClr val="bg1"/>
                </a:solidFill>
              </a:rPr>
              <a:t>2</a:t>
            </a:r>
            <a:r>
              <a:rPr lang="el-GR" b="0" dirty="0">
                <a:solidFill>
                  <a:schemeClr val="bg1"/>
                </a:solidFill>
              </a:rPr>
              <a:t>π</a:t>
            </a:r>
            <a:r>
              <a:rPr lang="es-AR" dirty="0">
                <a:solidFill>
                  <a:schemeClr val="bg1"/>
                </a:solidFill>
              </a:rPr>
              <a:t>r2 </a:t>
            </a:r>
          </a:p>
        </p:txBody>
      </p:sp>
      <p:sp>
        <p:nvSpPr>
          <p:cNvPr id="12" name="11 Flecha derecha"/>
          <p:cNvSpPr/>
          <p:nvPr/>
        </p:nvSpPr>
        <p:spPr>
          <a:xfrm>
            <a:off x="7164388" y="4498975"/>
            <a:ext cx="433387" cy="368300"/>
          </a:xfrm>
          <a:prstGeom prst="rightArrow">
            <a:avLst/>
          </a:prstGeom>
          <a:solidFill>
            <a:srgbClr val="FF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11277" name="12 Rectángulo"/>
          <p:cNvSpPr>
            <a:spLocks noChangeArrowheads="1"/>
          </p:cNvSpPr>
          <p:nvPr/>
        </p:nvSpPr>
        <p:spPr bwMode="auto">
          <a:xfrm>
            <a:off x="7507289" y="4500563"/>
            <a:ext cx="1479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AR" dirty="0">
                <a:solidFill>
                  <a:schemeClr val="bg1"/>
                </a:solidFill>
              </a:rPr>
              <a:t>V = </a:t>
            </a:r>
            <a:r>
              <a:rPr lang="es-AR" dirty="0" smtClean="0">
                <a:solidFill>
                  <a:schemeClr val="bg1"/>
                </a:solidFill>
              </a:rPr>
              <a:t>I (</a:t>
            </a:r>
            <a:r>
              <a:rPr lang="el-GR" dirty="0" smtClean="0">
                <a:solidFill>
                  <a:schemeClr val="bg1"/>
                </a:solidFill>
              </a:rPr>
              <a:t>ρ/2π</a:t>
            </a:r>
            <a:r>
              <a:rPr lang="es-AR" dirty="0" smtClean="0">
                <a:solidFill>
                  <a:schemeClr val="bg1"/>
                </a:solidFill>
              </a:rPr>
              <a:t>r) </a:t>
            </a:r>
            <a:endParaRPr lang="es-AR"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07" y="1052736"/>
            <a:ext cx="46577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12939" y="116632"/>
            <a:ext cx="8747047" cy="923330"/>
          </a:xfrm>
          <a:prstGeom prst="rect">
            <a:avLst/>
          </a:prstGeom>
          <a:noFill/>
        </p:spPr>
        <p:txBody>
          <a:bodyPr wrap="square" rtlCol="0">
            <a:spAutoFit/>
          </a:bodyPr>
          <a:lstStyle/>
          <a:p>
            <a:r>
              <a:rPr lang="es-AR" b="0" dirty="0" smtClean="0">
                <a:solidFill>
                  <a:schemeClr val="bg1"/>
                </a:solidFill>
              </a:rPr>
              <a:t>Para introducir esa corriente, debe existir otro electrodo B, por lo cual el potencial generado en el punto M será igual al producido por A menos el producido por B. Aplicando dos veces la </a:t>
            </a:r>
            <a:r>
              <a:rPr lang="es-AR" b="0" dirty="0" err="1" smtClean="0">
                <a:solidFill>
                  <a:schemeClr val="bg1"/>
                </a:solidFill>
              </a:rPr>
              <a:t>expresion</a:t>
            </a:r>
            <a:r>
              <a:rPr lang="es-AR" b="0" dirty="0" smtClean="0">
                <a:solidFill>
                  <a:schemeClr val="bg1"/>
                </a:solidFill>
              </a:rPr>
              <a:t>, obtenemos el potencial en el punto M.</a:t>
            </a:r>
            <a:endParaRPr lang="es-AR" b="0" dirty="0">
              <a:solidFill>
                <a:schemeClr val="bg1"/>
              </a:solidFill>
            </a:endParaRPr>
          </a:p>
        </p:txBody>
      </p:sp>
      <p:sp>
        <p:nvSpPr>
          <p:cNvPr id="5" name="12 Rectángulo"/>
          <p:cNvSpPr>
            <a:spLocks noChangeArrowheads="1"/>
          </p:cNvSpPr>
          <p:nvPr/>
        </p:nvSpPr>
        <p:spPr bwMode="auto">
          <a:xfrm>
            <a:off x="5292080" y="1052736"/>
            <a:ext cx="1479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AR" dirty="0">
                <a:solidFill>
                  <a:schemeClr val="bg1"/>
                </a:solidFill>
              </a:rPr>
              <a:t>V = </a:t>
            </a:r>
            <a:r>
              <a:rPr lang="es-AR" dirty="0" smtClean="0">
                <a:solidFill>
                  <a:schemeClr val="bg1"/>
                </a:solidFill>
              </a:rPr>
              <a:t>I (</a:t>
            </a:r>
            <a:r>
              <a:rPr lang="el-GR" dirty="0" smtClean="0">
                <a:solidFill>
                  <a:schemeClr val="bg1"/>
                </a:solidFill>
              </a:rPr>
              <a:t>ρ/2π</a:t>
            </a:r>
            <a:r>
              <a:rPr lang="es-AR" dirty="0" smtClean="0">
                <a:solidFill>
                  <a:schemeClr val="bg1"/>
                </a:solidFill>
              </a:rPr>
              <a:t>r) </a:t>
            </a:r>
            <a:endParaRPr lang="es-AR" dirty="0">
              <a:solidFill>
                <a:schemeClr val="bg1"/>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1855" y="1484784"/>
            <a:ext cx="2402586" cy="64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501008"/>
            <a:ext cx="49339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5496" y="2852936"/>
            <a:ext cx="8941693" cy="648072"/>
          </a:xfrm>
          <a:prstGeom prst="rect">
            <a:avLst/>
          </a:prstGeom>
          <a:noFill/>
        </p:spPr>
        <p:txBody>
          <a:bodyPr wrap="square" rtlCol="0">
            <a:spAutoFit/>
          </a:bodyPr>
          <a:lstStyle/>
          <a:p>
            <a:r>
              <a:rPr lang="es-AR" b="0" dirty="0" smtClean="0">
                <a:solidFill>
                  <a:schemeClr val="bg1"/>
                </a:solidFill>
              </a:rPr>
              <a:t>En la práctica no se mide el potencial en un punto sino que medimos la diferencia de potencial entre dos puntos M y N. Por lo que calculamos VN como</a:t>
            </a:r>
            <a:endParaRPr lang="es-AR" b="0" dirty="0">
              <a:solidFill>
                <a:schemeClr val="bg1"/>
              </a:solidFill>
            </a:endParaRP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6591" y="3573016"/>
            <a:ext cx="290192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148064" y="4653136"/>
            <a:ext cx="3923928" cy="646331"/>
          </a:xfrm>
          <a:prstGeom prst="rect">
            <a:avLst/>
          </a:prstGeom>
          <a:noFill/>
        </p:spPr>
        <p:txBody>
          <a:bodyPr wrap="square" rtlCol="0">
            <a:spAutoFit/>
          </a:bodyPr>
          <a:lstStyle/>
          <a:p>
            <a:r>
              <a:rPr lang="es-AR" b="0" dirty="0" smtClean="0">
                <a:solidFill>
                  <a:schemeClr val="bg1"/>
                </a:solidFill>
              </a:rPr>
              <a:t>Por lo que la diferencia de potencial se expresará  como VM-VN</a:t>
            </a:r>
            <a:endParaRPr lang="es-AR" b="0" dirty="0">
              <a:solidFill>
                <a:schemeClr val="bg1"/>
              </a:solidFill>
            </a:endParaRPr>
          </a:p>
        </p:txBody>
      </p:sp>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709" y="5301208"/>
            <a:ext cx="3986251" cy="67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derecha"/>
          <p:cNvSpPr/>
          <p:nvPr/>
        </p:nvSpPr>
        <p:spPr>
          <a:xfrm>
            <a:off x="4355976" y="5445224"/>
            <a:ext cx="554992" cy="67746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072" y="5301208"/>
            <a:ext cx="2644527" cy="71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Flecha derecha"/>
          <p:cNvSpPr/>
          <p:nvPr/>
        </p:nvSpPr>
        <p:spPr>
          <a:xfrm rot="5400000">
            <a:off x="6615648" y="5821303"/>
            <a:ext cx="277496" cy="67746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6322160"/>
            <a:ext cx="981376" cy="563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857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1505623"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973167" y="398984"/>
            <a:ext cx="7063329" cy="646331"/>
          </a:xfrm>
          <a:prstGeom prst="rect">
            <a:avLst/>
          </a:prstGeom>
          <a:noFill/>
        </p:spPr>
        <p:txBody>
          <a:bodyPr wrap="square" rtlCol="0">
            <a:spAutoFit/>
          </a:bodyPr>
          <a:lstStyle/>
          <a:p>
            <a:r>
              <a:rPr lang="es-AR" b="0" dirty="0" smtClean="0">
                <a:solidFill>
                  <a:schemeClr val="bg1"/>
                </a:solidFill>
              </a:rPr>
              <a:t>K coeficiente geométrico del dispositivo, depende solamente de las distancias entre los cuatro electrodos</a:t>
            </a:r>
            <a:endParaRPr lang="es-AR" b="0" dirty="0">
              <a:solidFill>
                <a:schemeClr val="bg1"/>
              </a:solidFill>
            </a:endParaRPr>
          </a:p>
        </p:txBody>
      </p:sp>
      <p:sp>
        <p:nvSpPr>
          <p:cNvPr id="5" name="4 CuadroTexto"/>
          <p:cNvSpPr txBox="1"/>
          <p:nvPr/>
        </p:nvSpPr>
        <p:spPr>
          <a:xfrm>
            <a:off x="32763" y="1393380"/>
            <a:ext cx="9003733" cy="923330"/>
          </a:xfrm>
          <a:prstGeom prst="rect">
            <a:avLst/>
          </a:prstGeom>
          <a:noFill/>
        </p:spPr>
        <p:txBody>
          <a:bodyPr wrap="square" rtlCol="0">
            <a:spAutoFit/>
          </a:bodyPr>
          <a:lstStyle/>
          <a:p>
            <a:r>
              <a:rPr lang="es-AR" b="0" dirty="0" smtClean="0">
                <a:solidFill>
                  <a:schemeClr val="bg1"/>
                </a:solidFill>
              </a:rPr>
              <a:t>El valor de </a:t>
            </a:r>
            <a:r>
              <a:rPr lang="es-AR" b="0" dirty="0" smtClean="0">
                <a:solidFill>
                  <a:schemeClr val="bg1"/>
                </a:solidFill>
                <a:latin typeface="Symbol" pitchFamily="18" charset="2"/>
              </a:rPr>
              <a:t>r</a:t>
            </a:r>
            <a:r>
              <a:rPr lang="es-AR" b="0" dirty="0" smtClean="0">
                <a:solidFill>
                  <a:schemeClr val="bg1"/>
                </a:solidFill>
              </a:rPr>
              <a:t> obtenido sería la resistividad real del terreno si este fuera homogéneo, pero es habitual que la </a:t>
            </a:r>
            <a:r>
              <a:rPr lang="es-AR" b="0" dirty="0" smtClean="0">
                <a:solidFill>
                  <a:schemeClr val="bg1"/>
                </a:solidFill>
                <a:latin typeface="Symbol" pitchFamily="18" charset="2"/>
              </a:rPr>
              <a:t>r </a:t>
            </a:r>
            <a:r>
              <a:rPr lang="es-AR" b="0" dirty="0" smtClean="0">
                <a:solidFill>
                  <a:schemeClr val="bg1"/>
                </a:solidFill>
              </a:rPr>
              <a:t>obtenida sea una mezcla de las resistividades de diversos materiales, por lo que se denomina resistividad aparente (</a:t>
            </a:r>
            <a:r>
              <a:rPr lang="es-AR" b="0" dirty="0" err="1" smtClean="0">
                <a:solidFill>
                  <a:schemeClr val="bg1"/>
                </a:solidFill>
                <a:latin typeface="Symbol" pitchFamily="18" charset="2"/>
              </a:rPr>
              <a:t>r</a:t>
            </a:r>
            <a:r>
              <a:rPr lang="es-AR" b="0" dirty="0" err="1" smtClean="0">
                <a:solidFill>
                  <a:schemeClr val="bg1"/>
                </a:solidFill>
              </a:rPr>
              <a:t>a</a:t>
            </a:r>
            <a:r>
              <a:rPr lang="es-AR" b="0" dirty="0" smtClean="0">
                <a:solidFill>
                  <a:schemeClr val="bg1"/>
                </a:solidFill>
              </a:rPr>
              <a:t>)</a:t>
            </a:r>
            <a:endParaRPr lang="es-AR" b="0" dirty="0">
              <a:solidFill>
                <a:schemeClr val="bg1"/>
              </a:solidFill>
            </a:endParaRPr>
          </a:p>
        </p:txBody>
      </p:sp>
      <p:sp>
        <p:nvSpPr>
          <p:cNvPr id="6" name="5 CuadroTexto"/>
          <p:cNvSpPr txBox="1"/>
          <p:nvPr/>
        </p:nvSpPr>
        <p:spPr>
          <a:xfrm>
            <a:off x="2123729" y="2740858"/>
            <a:ext cx="4248472" cy="400110"/>
          </a:xfrm>
          <a:prstGeom prst="rect">
            <a:avLst/>
          </a:prstGeom>
          <a:noFill/>
        </p:spPr>
        <p:txBody>
          <a:bodyPr wrap="square" rtlCol="0">
            <a:spAutoFit/>
          </a:bodyPr>
          <a:lstStyle/>
          <a:p>
            <a:r>
              <a:rPr lang="es-AR" sz="2000" dirty="0" smtClean="0">
                <a:solidFill>
                  <a:schemeClr val="bg1"/>
                </a:solidFill>
              </a:rPr>
              <a:t>DISPOSITIVOS ELECTRÓDICOS</a:t>
            </a:r>
            <a:endParaRPr lang="es-AR" sz="2000" dirty="0">
              <a:solidFill>
                <a:schemeClr val="bg1"/>
              </a:solidFill>
            </a:endParaRPr>
          </a:p>
        </p:txBody>
      </p:sp>
      <p:sp>
        <p:nvSpPr>
          <p:cNvPr id="8" name="7 CuadroTexto"/>
          <p:cNvSpPr txBox="1"/>
          <p:nvPr/>
        </p:nvSpPr>
        <p:spPr>
          <a:xfrm>
            <a:off x="97375" y="3284984"/>
            <a:ext cx="8972007" cy="1200329"/>
          </a:xfrm>
          <a:prstGeom prst="rect">
            <a:avLst/>
          </a:prstGeom>
          <a:noFill/>
        </p:spPr>
        <p:txBody>
          <a:bodyPr wrap="square" rtlCol="0">
            <a:spAutoFit/>
          </a:bodyPr>
          <a:lstStyle/>
          <a:p>
            <a:r>
              <a:rPr lang="es-AR" b="0" dirty="0" smtClean="0">
                <a:solidFill>
                  <a:schemeClr val="bg1"/>
                </a:solidFill>
              </a:rPr>
              <a:t>En el campo los cuatro electrodos se colocan con una estructura determinada, es lo que se denomina «dispositivo </a:t>
            </a:r>
            <a:r>
              <a:rPr lang="es-AR" b="0" dirty="0" err="1" smtClean="0">
                <a:solidFill>
                  <a:schemeClr val="bg1"/>
                </a:solidFill>
              </a:rPr>
              <a:t>electródico</a:t>
            </a:r>
            <a:r>
              <a:rPr lang="es-AR" b="0" dirty="0" smtClean="0">
                <a:solidFill>
                  <a:schemeClr val="bg1"/>
                </a:solidFill>
              </a:rPr>
              <a:t>».</a:t>
            </a:r>
          </a:p>
          <a:p>
            <a:r>
              <a:rPr lang="es-AR" b="0" dirty="0" smtClean="0">
                <a:solidFill>
                  <a:schemeClr val="bg1"/>
                </a:solidFill>
              </a:rPr>
              <a:t>Los más utilizados disponen los cuatro electrodos alineados y simétricos respecto del centro, aunque hay otros dispositivos en que no están alineados. </a:t>
            </a:r>
            <a:endParaRPr lang="es-AR" b="0" dirty="0">
              <a:solidFill>
                <a:schemeClr val="bg1"/>
              </a:solidFill>
            </a:endParaRPr>
          </a:p>
        </p:txBody>
      </p:sp>
      <p:sp>
        <p:nvSpPr>
          <p:cNvPr id="2" name="1 CuadroTexto"/>
          <p:cNvSpPr txBox="1"/>
          <p:nvPr/>
        </p:nvSpPr>
        <p:spPr>
          <a:xfrm>
            <a:off x="226441" y="4509120"/>
            <a:ext cx="8817862" cy="2308324"/>
          </a:xfrm>
          <a:prstGeom prst="rect">
            <a:avLst/>
          </a:prstGeom>
          <a:noFill/>
        </p:spPr>
        <p:txBody>
          <a:bodyPr wrap="square" rtlCol="0">
            <a:spAutoFit/>
          </a:bodyPr>
          <a:lstStyle/>
          <a:p>
            <a:r>
              <a:rPr lang="es-AR" b="0" dirty="0" smtClean="0">
                <a:solidFill>
                  <a:schemeClr val="bg1"/>
                </a:solidFill>
              </a:rPr>
              <a:t>En el dispositivo </a:t>
            </a:r>
            <a:r>
              <a:rPr lang="es-AR" b="0" dirty="0" err="1" smtClean="0">
                <a:solidFill>
                  <a:schemeClr val="bg1"/>
                </a:solidFill>
              </a:rPr>
              <a:t>Schlumberger</a:t>
            </a:r>
            <a:r>
              <a:rPr lang="es-AR" b="0" dirty="0" smtClean="0">
                <a:solidFill>
                  <a:schemeClr val="bg1"/>
                </a:solidFill>
              </a:rPr>
              <a:t> la distancia MN es pequeña con AB, generalmente AB/5&gt;MN&gt;AB/20. En la práctica MN se mantiene tan pequeño como sea posible siempre que se puedan conseguir lecturas correctas del voltímetro. </a:t>
            </a:r>
            <a:endParaRPr lang="es-AR" b="0" dirty="0">
              <a:solidFill>
                <a:schemeClr val="bg1"/>
              </a:solidFill>
            </a:endParaRPr>
          </a:p>
          <a:p>
            <a:endParaRPr lang="es-AR" b="0" dirty="0" smtClean="0">
              <a:solidFill>
                <a:schemeClr val="bg1"/>
              </a:solidFill>
            </a:endParaRPr>
          </a:p>
          <a:p>
            <a:r>
              <a:rPr lang="es-AR" b="0" dirty="0" smtClean="0">
                <a:solidFill>
                  <a:schemeClr val="bg1"/>
                </a:solidFill>
              </a:rPr>
              <a:t>El dispositivo </a:t>
            </a:r>
            <a:r>
              <a:rPr lang="es-AR" b="0" dirty="0" err="1" smtClean="0">
                <a:solidFill>
                  <a:schemeClr val="bg1"/>
                </a:solidFill>
              </a:rPr>
              <a:t>Wenner</a:t>
            </a:r>
            <a:r>
              <a:rPr lang="es-AR" b="0" dirty="0" smtClean="0">
                <a:solidFill>
                  <a:schemeClr val="bg1"/>
                </a:solidFill>
              </a:rPr>
              <a:t>, mantiene idénticos las tres distancias AM=MN=NB, si se mueve AB se deben mover MN. </a:t>
            </a:r>
          </a:p>
          <a:p>
            <a:endParaRPr lang="es-AR" b="0" dirty="0" smtClean="0">
              <a:solidFill>
                <a:schemeClr val="bg1"/>
              </a:solidFill>
            </a:endParaRPr>
          </a:p>
          <a:p>
            <a:r>
              <a:rPr lang="es-AR" b="0" dirty="0" smtClean="0">
                <a:solidFill>
                  <a:schemeClr val="bg1"/>
                </a:solidFill>
              </a:rPr>
              <a:t>El coeficiente geométrico para cada dispositivo será</a:t>
            </a:r>
            <a:endParaRPr lang="es-AR" b="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489" y="115962"/>
            <a:ext cx="4518025"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2 Conector recto"/>
          <p:cNvCxnSpPr/>
          <p:nvPr/>
        </p:nvCxnSpPr>
        <p:spPr>
          <a:xfrm>
            <a:off x="4427984" y="0"/>
            <a:ext cx="0" cy="6858000"/>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2660" y="5051425"/>
            <a:ext cx="361315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3 Rectángulo"/>
          <p:cNvSpPr>
            <a:spLocks noChangeArrowheads="1"/>
          </p:cNvSpPr>
          <p:nvPr/>
        </p:nvSpPr>
        <p:spPr bwMode="auto">
          <a:xfrm>
            <a:off x="4427984" y="3833813"/>
            <a:ext cx="4572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b="0" dirty="0">
                <a:solidFill>
                  <a:schemeClr val="bg1"/>
                </a:solidFill>
              </a:rPr>
              <a:t>Los valores de resistividad aparente se representan en función de </a:t>
            </a:r>
            <a:r>
              <a:rPr lang="es-ES" dirty="0">
                <a:solidFill>
                  <a:schemeClr val="bg1"/>
                </a:solidFill>
              </a:rPr>
              <a:t>AB/2 </a:t>
            </a:r>
            <a:r>
              <a:rPr lang="es-ES" b="0" dirty="0">
                <a:solidFill>
                  <a:schemeClr val="bg1"/>
                </a:solidFill>
              </a:rPr>
              <a:t>y la</a:t>
            </a:r>
            <a:br>
              <a:rPr lang="es-ES" b="0" dirty="0">
                <a:solidFill>
                  <a:schemeClr val="bg1"/>
                </a:solidFill>
              </a:rPr>
            </a:br>
            <a:r>
              <a:rPr lang="es-ES" b="0" dirty="0">
                <a:solidFill>
                  <a:schemeClr val="bg1"/>
                </a:solidFill>
              </a:rPr>
              <a:t>constante geométrica es:</a:t>
            </a:r>
            <a:r>
              <a:rPr lang="es-ES" dirty="0">
                <a:solidFill>
                  <a:schemeClr val="bg1"/>
                </a:solidFill>
              </a:rPr>
              <a:t> </a:t>
            </a:r>
            <a:endParaRPr lang="es-AR" dirty="0">
              <a:solidFill>
                <a:schemeClr val="bg1"/>
              </a:solidFill>
            </a:endParaRPr>
          </a:p>
        </p:txBody>
      </p:sp>
      <p:sp>
        <p:nvSpPr>
          <p:cNvPr id="13318" name="4 Rectángulo"/>
          <p:cNvSpPr>
            <a:spLocks noChangeArrowheads="1"/>
          </p:cNvSpPr>
          <p:nvPr/>
        </p:nvSpPr>
        <p:spPr bwMode="auto">
          <a:xfrm>
            <a:off x="4464497" y="2633663"/>
            <a:ext cx="4716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b="0">
                <a:solidFill>
                  <a:schemeClr val="bg1"/>
                </a:solidFill>
              </a:rPr>
              <a:t>Es un dispositivo simétrico que debe cumplir con la condición de que la distancia</a:t>
            </a:r>
            <a:br>
              <a:rPr lang="es-ES" b="0">
                <a:solidFill>
                  <a:schemeClr val="bg1"/>
                </a:solidFill>
              </a:rPr>
            </a:br>
            <a:r>
              <a:rPr lang="es-ES" b="0">
                <a:solidFill>
                  <a:schemeClr val="bg1"/>
                </a:solidFill>
              </a:rPr>
              <a:t>que separa a </a:t>
            </a:r>
            <a:r>
              <a:rPr lang="es-ES">
                <a:solidFill>
                  <a:schemeClr val="bg1"/>
                </a:solidFill>
              </a:rPr>
              <a:t>AB </a:t>
            </a:r>
            <a:r>
              <a:rPr lang="es-ES" b="0">
                <a:solidFill>
                  <a:schemeClr val="bg1"/>
                </a:solidFill>
              </a:rPr>
              <a:t>debe ser mayor o igual que </a:t>
            </a:r>
            <a:r>
              <a:rPr lang="es-ES">
                <a:solidFill>
                  <a:schemeClr val="bg1"/>
                </a:solidFill>
              </a:rPr>
              <a:t>5MN. </a:t>
            </a:r>
            <a:endParaRPr lang="es-AR">
              <a:solidFill>
                <a:schemeClr val="bg1"/>
              </a:solidFill>
            </a:endParaRPr>
          </a:p>
        </p:txBody>
      </p:sp>
      <p:grpSp>
        <p:nvGrpSpPr>
          <p:cNvPr id="12" name="5 Grupo"/>
          <p:cNvGrpSpPr>
            <a:grpSpLocks/>
          </p:cNvGrpSpPr>
          <p:nvPr/>
        </p:nvGrpSpPr>
        <p:grpSpPr bwMode="auto">
          <a:xfrm>
            <a:off x="35496" y="115888"/>
            <a:ext cx="4283075" cy="2520950"/>
            <a:chOff x="4716016" y="116631"/>
            <a:chExt cx="4320480" cy="2520281"/>
          </a:xfrm>
        </p:grpSpPr>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16631"/>
              <a:ext cx="4320480" cy="252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838" y="116631"/>
              <a:ext cx="2643838" cy="3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6 Rectángulo"/>
          <p:cNvSpPr>
            <a:spLocks noChangeArrowheads="1"/>
          </p:cNvSpPr>
          <p:nvPr/>
        </p:nvSpPr>
        <p:spPr bwMode="auto">
          <a:xfrm>
            <a:off x="-36512" y="2887142"/>
            <a:ext cx="43195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b="0" dirty="0">
                <a:solidFill>
                  <a:schemeClr val="bg1"/>
                </a:solidFill>
              </a:rPr>
              <a:t>Es un dispositivo simétrico pero los elementos se mantienen </a:t>
            </a:r>
            <a:r>
              <a:rPr lang="es-ES" b="0" dirty="0" err="1">
                <a:solidFill>
                  <a:schemeClr val="bg1"/>
                </a:solidFill>
              </a:rPr>
              <a:t>equiespaciados</a:t>
            </a:r>
            <a:r>
              <a:rPr lang="es-ES" b="0" dirty="0">
                <a:solidFill>
                  <a:schemeClr val="bg1"/>
                </a:solidFill>
              </a:rPr>
              <a:t>.</a:t>
            </a:r>
            <a:r>
              <a:rPr lang="es-ES" dirty="0">
                <a:solidFill>
                  <a:schemeClr val="bg1"/>
                </a:solidFill>
              </a:rPr>
              <a:t> </a:t>
            </a:r>
          </a:p>
          <a:p>
            <a:endParaRPr lang="es-ES" dirty="0">
              <a:solidFill>
                <a:schemeClr val="bg1"/>
              </a:solidFill>
            </a:endParaRPr>
          </a:p>
          <a:p>
            <a:r>
              <a:rPr lang="es-ES" dirty="0">
                <a:solidFill>
                  <a:schemeClr val="bg1"/>
                </a:solidFill>
              </a:rPr>
              <a:t>La constante geométrica:</a:t>
            </a:r>
            <a:endParaRPr lang="es-AR" dirty="0">
              <a:solidFill>
                <a:schemeClr val="bg1"/>
              </a:solidFill>
            </a:endParaRPr>
          </a:p>
        </p:txBody>
      </p:sp>
      <p:pic>
        <p:nvPicPr>
          <p:cNvPr id="1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190" y="4474369"/>
            <a:ext cx="166687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2069" y="278457"/>
            <a:ext cx="8721466" cy="923330"/>
          </a:xfrm>
          <a:prstGeom prst="rect">
            <a:avLst/>
          </a:prstGeom>
          <a:noFill/>
        </p:spPr>
        <p:txBody>
          <a:bodyPr wrap="square" rtlCol="0">
            <a:spAutoFit/>
          </a:bodyPr>
          <a:lstStyle/>
          <a:p>
            <a:r>
              <a:rPr lang="es-AR" b="0" dirty="0" smtClean="0">
                <a:solidFill>
                  <a:schemeClr val="bg1"/>
                </a:solidFill>
              </a:rPr>
              <a:t>El subsuelo se compone de formaciones de diferentes resistividades, la medida de resistividad que se realiza no corresponde a ninguna de ellas, sino que tendrá un valor intermedio. </a:t>
            </a:r>
            <a:endParaRPr lang="es-AR" b="0" dirty="0">
              <a:solidFill>
                <a:schemeClr val="bg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070451"/>
            <a:ext cx="4793515" cy="222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797152"/>
            <a:ext cx="4119111" cy="165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17779" y="1268760"/>
            <a:ext cx="8540055" cy="646331"/>
          </a:xfrm>
          <a:prstGeom prst="rect">
            <a:avLst/>
          </a:prstGeom>
          <a:noFill/>
        </p:spPr>
        <p:txBody>
          <a:bodyPr wrap="square" rtlCol="0">
            <a:spAutoFit/>
          </a:bodyPr>
          <a:lstStyle/>
          <a:p>
            <a:r>
              <a:rPr lang="es-AR" b="0" dirty="0" smtClean="0">
                <a:solidFill>
                  <a:schemeClr val="bg1"/>
                </a:solidFill>
              </a:rPr>
              <a:t>Existen dos estrategias para deducir la estructura del subsuelo con una serie de medidas sucesivas de </a:t>
            </a:r>
            <a:r>
              <a:rPr lang="es-AR" b="0" dirty="0" err="1" smtClean="0">
                <a:solidFill>
                  <a:schemeClr val="bg1"/>
                </a:solidFill>
                <a:latin typeface="Symbol" pitchFamily="18" charset="2"/>
              </a:rPr>
              <a:t>r</a:t>
            </a:r>
            <a:r>
              <a:rPr lang="es-AR" b="0" dirty="0" err="1" smtClean="0">
                <a:solidFill>
                  <a:schemeClr val="bg1"/>
                </a:solidFill>
              </a:rPr>
              <a:t>a</a:t>
            </a:r>
            <a:endParaRPr lang="es-AR" b="0" dirty="0">
              <a:solidFill>
                <a:schemeClr val="bg1"/>
              </a:solidFill>
            </a:endParaRPr>
          </a:p>
        </p:txBody>
      </p:sp>
      <p:sp>
        <p:nvSpPr>
          <p:cNvPr id="4" name="3 CuadroTexto"/>
          <p:cNvSpPr txBox="1"/>
          <p:nvPr/>
        </p:nvSpPr>
        <p:spPr>
          <a:xfrm>
            <a:off x="4896543" y="1988840"/>
            <a:ext cx="4283969" cy="2585323"/>
          </a:xfrm>
          <a:prstGeom prst="rect">
            <a:avLst/>
          </a:prstGeom>
          <a:noFill/>
        </p:spPr>
        <p:txBody>
          <a:bodyPr wrap="square" rtlCol="0">
            <a:spAutoFit/>
          </a:bodyPr>
          <a:lstStyle/>
          <a:p>
            <a:r>
              <a:rPr lang="es-AR" b="0" dirty="0" smtClean="0">
                <a:solidFill>
                  <a:schemeClr val="bg1"/>
                </a:solidFill>
              </a:rPr>
              <a:t>Manteniendo el punto central (O) y vamos abriendo sucesivamente la distancia AB, la corriente eléctrica atravesará cada vez a mayor profundidad. Los sucesivos valores de </a:t>
            </a:r>
            <a:r>
              <a:rPr lang="es-AR" b="0" dirty="0" err="1" smtClean="0">
                <a:solidFill>
                  <a:schemeClr val="bg1"/>
                </a:solidFill>
              </a:rPr>
              <a:t>ra</a:t>
            </a:r>
            <a:r>
              <a:rPr lang="es-AR" b="0" dirty="0" smtClean="0">
                <a:solidFill>
                  <a:schemeClr val="bg1"/>
                </a:solidFill>
              </a:rPr>
              <a:t> que vamos obteniendo corresponden a profundidades cada vez mayores, por eso son </a:t>
            </a:r>
            <a:r>
              <a:rPr lang="es-AR" dirty="0" smtClean="0">
                <a:solidFill>
                  <a:schemeClr val="bg1"/>
                </a:solidFill>
              </a:rPr>
              <a:t>Sondeos eléctricos verticales</a:t>
            </a:r>
            <a:r>
              <a:rPr lang="es-AR" b="0" dirty="0" smtClean="0">
                <a:solidFill>
                  <a:schemeClr val="bg1"/>
                </a:solidFill>
              </a:rPr>
              <a:t>.</a:t>
            </a:r>
            <a:endParaRPr lang="es-AR" b="0" dirty="0">
              <a:solidFill>
                <a:schemeClr val="bg1"/>
              </a:solidFill>
            </a:endParaRPr>
          </a:p>
        </p:txBody>
      </p:sp>
      <p:sp>
        <p:nvSpPr>
          <p:cNvPr id="5" name="4 CuadroTexto"/>
          <p:cNvSpPr txBox="1"/>
          <p:nvPr/>
        </p:nvSpPr>
        <p:spPr>
          <a:xfrm>
            <a:off x="144036" y="4809923"/>
            <a:ext cx="4571980" cy="1477328"/>
          </a:xfrm>
          <a:prstGeom prst="rect">
            <a:avLst/>
          </a:prstGeom>
          <a:noFill/>
        </p:spPr>
        <p:txBody>
          <a:bodyPr wrap="square" rtlCol="0">
            <a:spAutoFit/>
          </a:bodyPr>
          <a:lstStyle/>
          <a:p>
            <a:r>
              <a:rPr lang="es-AR" b="0" dirty="0" smtClean="0">
                <a:solidFill>
                  <a:schemeClr val="bg1"/>
                </a:solidFill>
              </a:rPr>
              <a:t>Si mantenemos la apertura AB y se mueve lateralmente todo el dispositivo, la profundidad se mantendrá constante y se observarán las variaciones laterales del terreno, esto es una </a:t>
            </a:r>
            <a:r>
              <a:rPr lang="es-AR" dirty="0" smtClean="0">
                <a:solidFill>
                  <a:schemeClr val="bg1"/>
                </a:solidFill>
              </a:rPr>
              <a:t>calicata eléctrica</a:t>
            </a:r>
            <a:r>
              <a:rPr lang="es-AR" b="0" dirty="0" smtClean="0">
                <a:solidFill>
                  <a:schemeClr val="bg1"/>
                </a:solidFill>
              </a:rPr>
              <a:t>. </a:t>
            </a:r>
            <a:endParaRPr lang="es-AR" b="0" dirty="0">
              <a:solidFill>
                <a:schemeClr val="bg1"/>
              </a:solidFill>
            </a:endParaRPr>
          </a:p>
        </p:txBody>
      </p:sp>
    </p:spTree>
    <p:extLst>
      <p:ext uri="{BB962C8B-B14F-4D97-AF65-F5344CB8AC3E}">
        <p14:creationId xmlns:p14="http://schemas.microsoft.com/office/powerpoint/2010/main" val="1122133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4938" y="44450"/>
            <a:ext cx="5830887" cy="646113"/>
          </a:xfrm>
          <a:prstGeom prst="rect">
            <a:avLst/>
          </a:prstGeom>
        </p:spPr>
        <p:txBody>
          <a:bodyPr>
            <a:spAutoFit/>
          </a:bodyPr>
          <a:lstStyle/>
          <a:p>
            <a:pPr>
              <a:defRPr/>
            </a:pPr>
            <a:r>
              <a:rPr lang="es-AR" sz="3600" dirty="0">
                <a:solidFill>
                  <a:srgbClr val="FFFF00"/>
                </a:solidFill>
                <a:effectLst>
                  <a:outerShdw blurRad="38100" dist="38100" dir="2700000" algn="tl">
                    <a:srgbClr val="000000">
                      <a:alpha val="43137"/>
                    </a:srgbClr>
                  </a:outerShdw>
                </a:effectLst>
              </a:rPr>
              <a:t>Medición en campo: SEV</a:t>
            </a:r>
          </a:p>
        </p:txBody>
      </p:sp>
      <p:sp>
        <p:nvSpPr>
          <p:cNvPr id="14339" name="2 Rectángulo"/>
          <p:cNvSpPr>
            <a:spLocks noChangeArrowheads="1"/>
          </p:cNvSpPr>
          <p:nvPr/>
        </p:nvSpPr>
        <p:spPr bwMode="auto">
          <a:xfrm>
            <a:off x="23688" y="620688"/>
            <a:ext cx="89408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b="0" dirty="0" smtClean="0">
                <a:solidFill>
                  <a:schemeClr val="bg1"/>
                </a:solidFill>
              </a:rPr>
              <a:t>Considerando el dispositivo </a:t>
            </a:r>
            <a:r>
              <a:rPr lang="es-ES" b="0" dirty="0" err="1" smtClean="0">
                <a:solidFill>
                  <a:schemeClr val="bg1"/>
                </a:solidFill>
              </a:rPr>
              <a:t>Schlumberger</a:t>
            </a:r>
            <a:r>
              <a:rPr lang="es-ES" b="0" dirty="0" smtClean="0">
                <a:solidFill>
                  <a:schemeClr val="bg1"/>
                </a:solidFill>
              </a:rPr>
              <a:t>, los electrodos dependen de los objetivos planteados. </a:t>
            </a:r>
          </a:p>
          <a:p>
            <a:endParaRPr lang="es-ES" b="0" dirty="0" smtClean="0">
              <a:solidFill>
                <a:schemeClr val="bg1"/>
              </a:solidFill>
            </a:endParaRPr>
          </a:p>
          <a:p>
            <a:r>
              <a:rPr lang="es-ES" b="0" dirty="0" smtClean="0">
                <a:solidFill>
                  <a:schemeClr val="bg1"/>
                </a:solidFill>
              </a:rPr>
              <a:t>Por ejemplo: se quiere investigar hasta una profundidad es de 150m, el SEV podría empezar con AB/2=2 m y terminar en AB/2=300m, realizando 15 a 25 medidas de resistividad aparente. Las distancias se van espaciando de modo que al representarse en escala logarítmica queden equidistantes. </a:t>
            </a:r>
            <a:endParaRPr lang="es-ES" b="0" dirty="0">
              <a:solidFill>
                <a:schemeClr val="bg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975181"/>
            <a:ext cx="4242568" cy="340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552444" y="3075925"/>
            <a:ext cx="4441804" cy="2862322"/>
          </a:xfrm>
          <a:prstGeom prst="rect">
            <a:avLst/>
          </a:prstGeom>
          <a:noFill/>
        </p:spPr>
        <p:txBody>
          <a:bodyPr wrap="square" rtlCol="0">
            <a:spAutoFit/>
          </a:bodyPr>
          <a:lstStyle/>
          <a:p>
            <a:r>
              <a:rPr lang="es-AR" b="0" dirty="0" smtClean="0">
                <a:solidFill>
                  <a:schemeClr val="bg1"/>
                </a:solidFill>
              </a:rPr>
              <a:t>Los resultados se representan en gráfico logarítmicos, en abscisas las distancias AB/2 de cada medida, y en ordenadas la resistividad aparente </a:t>
            </a:r>
            <a:r>
              <a:rPr lang="es-AR" b="0" dirty="0" err="1" smtClean="0">
                <a:solidFill>
                  <a:schemeClr val="bg1"/>
                </a:solidFill>
                <a:latin typeface="Symbol" pitchFamily="18" charset="2"/>
              </a:rPr>
              <a:t>r</a:t>
            </a:r>
            <a:r>
              <a:rPr lang="es-AR" b="0" dirty="0" err="1" smtClean="0">
                <a:solidFill>
                  <a:schemeClr val="bg1"/>
                </a:solidFill>
              </a:rPr>
              <a:t>a</a:t>
            </a:r>
            <a:r>
              <a:rPr lang="es-AR" b="0" dirty="0" smtClean="0">
                <a:solidFill>
                  <a:schemeClr val="bg1"/>
                </a:solidFill>
              </a:rPr>
              <a:t>. </a:t>
            </a:r>
          </a:p>
          <a:p>
            <a:endParaRPr lang="es-AR" b="0" dirty="0" smtClean="0">
              <a:solidFill>
                <a:schemeClr val="bg1"/>
              </a:solidFill>
            </a:endParaRPr>
          </a:p>
          <a:p>
            <a:r>
              <a:rPr lang="es-AR" b="0" dirty="0" smtClean="0">
                <a:solidFill>
                  <a:schemeClr val="bg1"/>
                </a:solidFill>
              </a:rPr>
              <a:t>Esta curva es la que se interpreta para conocer los espesores y las resistividades de las formaciones geológicas de la zona que hemos realizado el SEV.</a:t>
            </a:r>
            <a:endParaRPr lang="es-AR" b="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20" y="260649"/>
            <a:ext cx="8615460"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13572" y="-27384"/>
            <a:ext cx="3802644" cy="523220"/>
          </a:xfrm>
          <a:prstGeom prst="rect">
            <a:avLst/>
          </a:prstGeom>
          <a:noFill/>
        </p:spPr>
        <p:txBody>
          <a:bodyPr wrap="none" rtlCol="0">
            <a:spAutoFit/>
          </a:bodyPr>
          <a:lstStyle/>
          <a:p>
            <a:r>
              <a:rPr lang="es-AR" sz="2800" dirty="0" smtClean="0">
                <a:solidFill>
                  <a:srgbClr val="FFC000"/>
                </a:solidFill>
              </a:rPr>
              <a:t>Cortes </a:t>
            </a:r>
            <a:r>
              <a:rPr lang="es-AR" sz="2800" dirty="0" err="1" smtClean="0">
                <a:solidFill>
                  <a:srgbClr val="FFC000"/>
                </a:solidFill>
              </a:rPr>
              <a:t>Geoeléctricos</a:t>
            </a:r>
            <a:endParaRPr lang="es-AR" sz="2800" dirty="0">
              <a:solidFill>
                <a:srgbClr val="FFC000"/>
              </a:solidFill>
            </a:endParaRPr>
          </a:p>
        </p:txBody>
      </p:sp>
      <p:sp>
        <p:nvSpPr>
          <p:cNvPr id="3" name="2 CuadroTexto"/>
          <p:cNvSpPr txBox="1"/>
          <p:nvPr/>
        </p:nvSpPr>
        <p:spPr>
          <a:xfrm>
            <a:off x="89755" y="450538"/>
            <a:ext cx="8964488" cy="1754326"/>
          </a:xfrm>
          <a:prstGeom prst="rect">
            <a:avLst/>
          </a:prstGeom>
          <a:noFill/>
        </p:spPr>
        <p:txBody>
          <a:bodyPr wrap="square" rtlCol="0">
            <a:spAutoFit/>
          </a:bodyPr>
          <a:lstStyle/>
          <a:p>
            <a:r>
              <a:rPr lang="es-AR" b="0" dirty="0" smtClean="0">
                <a:solidFill>
                  <a:schemeClr val="bg1"/>
                </a:solidFill>
              </a:rPr>
              <a:t>Un SEV puede realizarse sobre cualquier combinación de formaciones geológicas, pero para que la curva de resistividad aparente obtenida sea interpretable, el subsuelo debe estar formado por capas horizontales y homogéneas. En muchos casos la realidad se acerca lo suficiente. </a:t>
            </a:r>
          </a:p>
          <a:p>
            <a:r>
              <a:rPr lang="es-AR" b="0" dirty="0" smtClean="0">
                <a:solidFill>
                  <a:schemeClr val="bg1"/>
                </a:solidFill>
              </a:rPr>
              <a:t>Un corte </a:t>
            </a:r>
            <a:r>
              <a:rPr lang="es-AR" b="0" dirty="0" err="1" smtClean="0">
                <a:solidFill>
                  <a:schemeClr val="bg1"/>
                </a:solidFill>
              </a:rPr>
              <a:t>geoeléctrico</a:t>
            </a:r>
            <a:r>
              <a:rPr lang="es-AR" b="0" dirty="0" smtClean="0">
                <a:solidFill>
                  <a:schemeClr val="bg1"/>
                </a:solidFill>
              </a:rPr>
              <a:t> de n capas se compone de los siguientes datos: n valores de resistividad y n-1 espesores.</a:t>
            </a:r>
            <a:endParaRPr lang="es-AR" b="0" dirty="0">
              <a:solidFill>
                <a:schemeClr val="bg1"/>
              </a:solidFill>
            </a:endParaRPr>
          </a:p>
        </p:txBody>
      </p:sp>
      <p:sp>
        <p:nvSpPr>
          <p:cNvPr id="6" name="5 CuadroTexto"/>
          <p:cNvSpPr txBox="1"/>
          <p:nvPr/>
        </p:nvSpPr>
        <p:spPr>
          <a:xfrm>
            <a:off x="113675" y="2267580"/>
            <a:ext cx="2226077" cy="369332"/>
          </a:xfrm>
          <a:prstGeom prst="rect">
            <a:avLst/>
          </a:prstGeom>
          <a:noFill/>
        </p:spPr>
        <p:txBody>
          <a:bodyPr wrap="square" rtlCol="0">
            <a:spAutoFit/>
          </a:bodyPr>
          <a:lstStyle/>
          <a:p>
            <a:r>
              <a:rPr lang="es-AR" dirty="0" smtClean="0">
                <a:solidFill>
                  <a:srgbClr val="FFC000"/>
                </a:solidFill>
              </a:rPr>
              <a:t>Cortes de 2 capas</a:t>
            </a:r>
            <a:endParaRPr lang="es-AR" dirty="0">
              <a:solidFill>
                <a:srgbClr val="FFC000"/>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36912"/>
            <a:ext cx="238668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670182" y="2887278"/>
            <a:ext cx="1892011" cy="369332"/>
          </a:xfrm>
          <a:prstGeom prst="rect">
            <a:avLst/>
          </a:prstGeom>
          <a:noFill/>
        </p:spPr>
        <p:txBody>
          <a:bodyPr wrap="square" rtlCol="0">
            <a:spAutoFit/>
          </a:bodyPr>
          <a:lstStyle/>
          <a:p>
            <a:r>
              <a:rPr lang="es-AR" dirty="0" smtClean="0">
                <a:solidFill>
                  <a:schemeClr val="bg1"/>
                </a:solidFill>
                <a:latin typeface="Symbol" pitchFamily="18" charset="2"/>
              </a:rPr>
              <a:t>r</a:t>
            </a:r>
            <a:r>
              <a:rPr lang="es-AR" dirty="0" smtClean="0">
                <a:solidFill>
                  <a:schemeClr val="bg1"/>
                </a:solidFill>
              </a:rPr>
              <a:t>1&gt;</a:t>
            </a:r>
            <a:r>
              <a:rPr lang="es-AR" dirty="0" smtClean="0">
                <a:solidFill>
                  <a:schemeClr val="bg1"/>
                </a:solidFill>
                <a:latin typeface="Symbol" pitchFamily="18" charset="2"/>
              </a:rPr>
              <a:t>r</a:t>
            </a:r>
            <a:r>
              <a:rPr lang="es-AR" dirty="0" smtClean="0">
                <a:solidFill>
                  <a:schemeClr val="bg1"/>
                </a:solidFill>
              </a:rPr>
              <a:t>2  ó </a:t>
            </a:r>
            <a:r>
              <a:rPr lang="es-AR" dirty="0" smtClean="0">
                <a:solidFill>
                  <a:schemeClr val="bg1"/>
                </a:solidFill>
                <a:latin typeface="Symbol" pitchFamily="18" charset="2"/>
              </a:rPr>
              <a:t>r</a:t>
            </a:r>
            <a:r>
              <a:rPr lang="es-AR" dirty="0" smtClean="0">
                <a:solidFill>
                  <a:schemeClr val="bg1"/>
                </a:solidFill>
              </a:rPr>
              <a:t>1&lt;</a:t>
            </a:r>
            <a:r>
              <a:rPr lang="es-AR" dirty="0" smtClean="0">
                <a:solidFill>
                  <a:schemeClr val="bg1"/>
                </a:solidFill>
                <a:latin typeface="Symbol" pitchFamily="18" charset="2"/>
              </a:rPr>
              <a:t>r</a:t>
            </a:r>
            <a:r>
              <a:rPr lang="es-AR" dirty="0" smtClean="0">
                <a:solidFill>
                  <a:schemeClr val="bg1"/>
                </a:solidFill>
              </a:rPr>
              <a:t>2</a:t>
            </a:r>
            <a:endParaRPr lang="es-AR" dirty="0">
              <a:solidFill>
                <a:schemeClr val="bg1"/>
              </a:solidFill>
            </a:endParaRPr>
          </a:p>
        </p:txBody>
      </p:sp>
      <p:grpSp>
        <p:nvGrpSpPr>
          <p:cNvPr id="7" name="6 Grupo"/>
          <p:cNvGrpSpPr/>
          <p:nvPr/>
        </p:nvGrpSpPr>
        <p:grpSpPr>
          <a:xfrm>
            <a:off x="1979712" y="4327401"/>
            <a:ext cx="4884160" cy="2530599"/>
            <a:chOff x="2908146" y="3933056"/>
            <a:chExt cx="4884160" cy="2530599"/>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146" y="3933056"/>
              <a:ext cx="4884160" cy="253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732240" y="4725144"/>
              <a:ext cx="720080" cy="473211"/>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pic>
        <p:nvPicPr>
          <p:cNvPr id="12" name="1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2193" y="2132856"/>
            <a:ext cx="4459287"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635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3"/>
          <p:cNvSpPr txBox="1">
            <a:spLocks noChangeArrowheads="1"/>
          </p:cNvSpPr>
          <p:nvPr/>
        </p:nvSpPr>
        <p:spPr bwMode="auto">
          <a:xfrm>
            <a:off x="1042988" y="14288"/>
            <a:ext cx="7058025" cy="461962"/>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defRPr/>
            </a:pPr>
            <a:r>
              <a:rPr lang="es-AR" altLang="es-AR" sz="2400" dirty="0" smtClean="0"/>
              <a:t>A. Método Geológico de Superficie</a:t>
            </a:r>
            <a:endParaRPr lang="es-ES" altLang="es-AR" sz="2400" dirty="0" smtClean="0"/>
          </a:p>
        </p:txBody>
      </p:sp>
      <p:sp>
        <p:nvSpPr>
          <p:cNvPr id="3078" name="Text Box 16"/>
          <p:cNvSpPr txBox="1">
            <a:spLocks noChangeArrowheads="1"/>
          </p:cNvSpPr>
          <p:nvPr/>
        </p:nvSpPr>
        <p:spPr bwMode="auto">
          <a:xfrm>
            <a:off x="1619250" y="1141413"/>
            <a:ext cx="5400675" cy="461962"/>
          </a:xfrm>
          <a:prstGeom prst="rect">
            <a:avLst/>
          </a:prstGeom>
          <a:ln/>
        </p:spPr>
        <p:style>
          <a:lnRef idx="1">
            <a:schemeClr val="dk1"/>
          </a:lnRef>
          <a:fillRef idx="3">
            <a:schemeClr val="dk1"/>
          </a:fillRef>
          <a:effectRef idx="2">
            <a:schemeClr val="dk1"/>
          </a:effectRef>
          <a:fontRef idx="minor">
            <a:schemeClr val="lt1"/>
          </a:fontRef>
        </p:style>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50000"/>
              </a:spcBef>
              <a:defRPr/>
            </a:pPr>
            <a:r>
              <a:rPr lang="es-AR" altLang="es-AR" sz="2400" dirty="0" smtClean="0">
                <a:solidFill>
                  <a:schemeClr val="bg1"/>
                </a:solidFill>
              </a:rPr>
              <a:t>Plano Hidrogeológico</a:t>
            </a:r>
            <a:endParaRPr lang="es-ES" altLang="es-AR" sz="2400" dirty="0" smtClean="0">
              <a:solidFill>
                <a:schemeClr val="bg1"/>
              </a:solidFill>
            </a:endParaRPr>
          </a:p>
        </p:txBody>
      </p:sp>
      <p:sp>
        <p:nvSpPr>
          <p:cNvPr id="2" name="1 Flecha derecha"/>
          <p:cNvSpPr/>
          <p:nvPr/>
        </p:nvSpPr>
        <p:spPr>
          <a:xfrm rot="5400000">
            <a:off x="4025106" y="446882"/>
            <a:ext cx="588963" cy="647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3077" name="30 CuadroTexto"/>
          <p:cNvSpPr txBox="1">
            <a:spLocks noChangeArrowheads="1"/>
          </p:cNvSpPr>
          <p:nvPr/>
        </p:nvSpPr>
        <p:spPr bwMode="auto">
          <a:xfrm>
            <a:off x="179388" y="1822450"/>
            <a:ext cx="8785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just" eaLnBrk="1" hangingPunct="1"/>
            <a:r>
              <a:rPr lang="es-AR" sz="2400" dirty="0">
                <a:solidFill>
                  <a:schemeClr val="bg1"/>
                </a:solidFill>
              </a:rPr>
              <a:t>Es una representación gráfica en </a:t>
            </a:r>
            <a:r>
              <a:rPr lang="es-AR" sz="2400" u="sng" dirty="0">
                <a:solidFill>
                  <a:schemeClr val="bg1"/>
                </a:solidFill>
              </a:rPr>
              <a:t>dos dimensiones </a:t>
            </a:r>
            <a:r>
              <a:rPr lang="es-AR" sz="2400" dirty="0">
                <a:solidFill>
                  <a:schemeClr val="bg1"/>
                </a:solidFill>
              </a:rPr>
              <a:t>de las </a:t>
            </a:r>
            <a:r>
              <a:rPr lang="es-AR" sz="2400" u="sng" dirty="0">
                <a:solidFill>
                  <a:schemeClr val="bg1"/>
                </a:solidFill>
              </a:rPr>
              <a:t>unidades hidrogeológicas </a:t>
            </a:r>
            <a:r>
              <a:rPr lang="es-AR" sz="2400" dirty="0">
                <a:solidFill>
                  <a:schemeClr val="bg1"/>
                </a:solidFill>
              </a:rPr>
              <a:t>definidas para una región.</a:t>
            </a:r>
          </a:p>
        </p:txBody>
      </p:sp>
      <p:sp>
        <p:nvSpPr>
          <p:cNvPr id="32" name="31 CuadroTexto"/>
          <p:cNvSpPr txBox="1">
            <a:spLocks noChangeArrowheads="1"/>
          </p:cNvSpPr>
          <p:nvPr/>
        </p:nvSpPr>
        <p:spPr bwMode="auto">
          <a:xfrm>
            <a:off x="395288" y="2781300"/>
            <a:ext cx="83534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just" eaLnBrk="1" hangingPunct="1"/>
            <a:r>
              <a:rPr lang="es-AR" sz="2000" i="1" dirty="0">
                <a:solidFill>
                  <a:schemeClr val="bg1"/>
                </a:solidFill>
              </a:rPr>
              <a:t>Unidad hidrogeológica</a:t>
            </a:r>
            <a:r>
              <a:rPr lang="es-AR" sz="2000" dirty="0">
                <a:solidFill>
                  <a:schemeClr val="bg1"/>
                </a:solidFill>
              </a:rPr>
              <a:t>: corresponde a unidades litológicas interpretadas y definidas con un </a:t>
            </a:r>
            <a:r>
              <a:rPr lang="es-AR" sz="2000" u="sng" dirty="0">
                <a:solidFill>
                  <a:schemeClr val="bg1"/>
                </a:solidFill>
              </a:rPr>
              <a:t>criterio cualitativo </a:t>
            </a:r>
            <a:r>
              <a:rPr lang="es-AR" sz="2000" dirty="0">
                <a:solidFill>
                  <a:schemeClr val="bg1"/>
                </a:solidFill>
              </a:rPr>
              <a:t>desde el punto de vista de su capacidad para </a:t>
            </a:r>
            <a:r>
              <a:rPr lang="es-AR" sz="2000" u="sng" dirty="0">
                <a:solidFill>
                  <a:schemeClr val="bg1"/>
                </a:solidFill>
              </a:rPr>
              <a:t>conducir</a:t>
            </a:r>
            <a:r>
              <a:rPr lang="es-AR" sz="2000" dirty="0">
                <a:solidFill>
                  <a:schemeClr val="bg1"/>
                </a:solidFill>
              </a:rPr>
              <a:t> y </a:t>
            </a:r>
            <a:r>
              <a:rPr lang="es-AR" sz="2000" u="sng" dirty="0">
                <a:solidFill>
                  <a:schemeClr val="bg1"/>
                </a:solidFill>
              </a:rPr>
              <a:t>almacenar</a:t>
            </a:r>
            <a:r>
              <a:rPr lang="es-AR" sz="2000" dirty="0">
                <a:solidFill>
                  <a:schemeClr val="bg1"/>
                </a:solidFill>
              </a:rPr>
              <a:t> agua subterránea.  Las unidades tienen carácter relativo en cuanto a sus propiedades hidráulicas. </a:t>
            </a:r>
          </a:p>
        </p:txBody>
      </p:sp>
      <p:sp>
        <p:nvSpPr>
          <p:cNvPr id="33" name="32 CuadroTexto"/>
          <p:cNvSpPr txBox="1">
            <a:spLocks noChangeArrowheads="1"/>
          </p:cNvSpPr>
          <p:nvPr/>
        </p:nvSpPr>
        <p:spPr bwMode="auto">
          <a:xfrm>
            <a:off x="195263" y="4711700"/>
            <a:ext cx="3924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sz="2800" dirty="0">
                <a:solidFill>
                  <a:srgbClr val="FFFF00"/>
                </a:solidFill>
              </a:rPr>
              <a:t>Se clasifican en base:</a:t>
            </a:r>
          </a:p>
        </p:txBody>
      </p:sp>
      <p:sp>
        <p:nvSpPr>
          <p:cNvPr id="34" name="33 CuadroTexto"/>
          <p:cNvSpPr txBox="1">
            <a:spLocks noChangeArrowheads="1"/>
          </p:cNvSpPr>
          <p:nvPr/>
        </p:nvSpPr>
        <p:spPr bwMode="auto">
          <a:xfrm>
            <a:off x="852488" y="5254625"/>
            <a:ext cx="8112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buFontTx/>
              <a:buChar char="-"/>
            </a:pPr>
            <a:r>
              <a:rPr lang="es-AR" sz="2400" dirty="0">
                <a:solidFill>
                  <a:srgbClr val="FFFF00"/>
                </a:solidFill>
              </a:rPr>
              <a:t>Diversidad de los materiales geológicos.</a:t>
            </a:r>
          </a:p>
          <a:p>
            <a:pPr eaLnBrk="1" hangingPunct="1">
              <a:buFontTx/>
              <a:buChar char="-"/>
            </a:pPr>
            <a:r>
              <a:rPr lang="es-AR" sz="2400" dirty="0">
                <a:solidFill>
                  <a:srgbClr val="FFFF00"/>
                </a:solidFill>
              </a:rPr>
              <a:t>Distribución de los mismos en la región.</a:t>
            </a:r>
          </a:p>
          <a:p>
            <a:pPr eaLnBrk="1" hangingPunct="1">
              <a:buFontTx/>
              <a:buChar char="-"/>
            </a:pPr>
            <a:r>
              <a:rPr lang="es-AR" sz="2400" dirty="0">
                <a:solidFill>
                  <a:srgbClr val="FFFF00"/>
                </a:solidFill>
              </a:rPr>
              <a:t>Propiedades relacionadas a la conducción del agua.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2000"/>
                                        <p:tgtEl>
                                          <p:spTgt spid="33"/>
                                        </p:tgtEl>
                                      </p:cBhvr>
                                    </p:animEffect>
                                    <p:anim calcmode="lin" valueType="num">
                                      <p:cBhvr>
                                        <p:cTn id="14" dur="2000" fill="hold"/>
                                        <p:tgtEl>
                                          <p:spTgt spid="33"/>
                                        </p:tgtEl>
                                        <p:attrNameLst>
                                          <p:attrName>ppt_w</p:attrName>
                                        </p:attrNameLst>
                                      </p:cBhvr>
                                      <p:tavLst>
                                        <p:tav tm="0" fmla="#ppt_w*sin(2.5*pi*$)">
                                          <p:val>
                                            <p:fltVal val="0"/>
                                          </p:val>
                                        </p:tav>
                                        <p:tav tm="100000">
                                          <p:val>
                                            <p:fltVal val="1"/>
                                          </p:val>
                                        </p:tav>
                                      </p:tavLst>
                                    </p:anim>
                                    <p:anim calcmode="lin" valueType="num">
                                      <p:cBhvr>
                                        <p:cTn id="15" dur="2000" fill="hold"/>
                                        <p:tgtEl>
                                          <p:spTgt spid="33"/>
                                        </p:tgtEl>
                                        <p:attrNameLst>
                                          <p:attrName>ppt_h</p:attrName>
                                        </p:attrNameLst>
                                      </p:cBhvr>
                                      <p:tavLst>
                                        <p:tav tm="0">
                                          <p:val>
                                            <p:strVal val="#ppt_h"/>
                                          </p:val>
                                        </p:tav>
                                        <p:tav tm="100000">
                                          <p:val>
                                            <p:strVal val="#ppt_h"/>
                                          </p:val>
                                        </p:tav>
                                      </p:tavLst>
                                    </p:anim>
                                  </p:childTnLst>
                                </p:cTn>
                              </p:par>
                              <p:par>
                                <p:cTn id="16" presetID="45"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2000"/>
                                        <p:tgtEl>
                                          <p:spTgt spid="34"/>
                                        </p:tgtEl>
                                      </p:cBhvr>
                                    </p:animEffect>
                                    <p:anim calcmode="lin" valueType="num">
                                      <p:cBhvr>
                                        <p:cTn id="19" dur="2000" fill="hold"/>
                                        <p:tgtEl>
                                          <p:spTgt spid="34"/>
                                        </p:tgtEl>
                                        <p:attrNameLst>
                                          <p:attrName>ppt_w</p:attrName>
                                        </p:attrNameLst>
                                      </p:cBhvr>
                                      <p:tavLst>
                                        <p:tav tm="0" fmla="#ppt_w*sin(2.5*pi*$)">
                                          <p:val>
                                            <p:fltVal val="0"/>
                                          </p:val>
                                        </p:tav>
                                        <p:tav tm="100000">
                                          <p:val>
                                            <p:fltVal val="1"/>
                                          </p:val>
                                        </p:tav>
                                      </p:tavLst>
                                    </p:anim>
                                    <p:anim calcmode="lin" valueType="num">
                                      <p:cBhvr>
                                        <p:cTn id="20" dur="20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20831"/>
            <a:ext cx="8784976" cy="646331"/>
          </a:xfrm>
          <a:prstGeom prst="rect">
            <a:avLst/>
          </a:prstGeom>
          <a:noFill/>
        </p:spPr>
        <p:txBody>
          <a:bodyPr wrap="square" rtlCol="0">
            <a:spAutoFit/>
          </a:bodyPr>
          <a:lstStyle/>
          <a:p>
            <a:r>
              <a:rPr lang="es-AR" b="0" dirty="0" smtClean="0">
                <a:solidFill>
                  <a:schemeClr val="bg1"/>
                </a:solidFill>
              </a:rPr>
              <a:t>Cualquier otro corte </a:t>
            </a:r>
            <a:r>
              <a:rPr lang="es-AR" b="0" dirty="0" err="1" smtClean="0">
                <a:solidFill>
                  <a:schemeClr val="bg1"/>
                </a:solidFill>
              </a:rPr>
              <a:t>geoléctrico</a:t>
            </a:r>
            <a:r>
              <a:rPr lang="es-AR" b="0" dirty="0" smtClean="0">
                <a:solidFill>
                  <a:schemeClr val="bg1"/>
                </a:solidFill>
              </a:rPr>
              <a:t> en que </a:t>
            </a:r>
            <a:r>
              <a:rPr lang="es-AR" b="0" dirty="0" smtClean="0">
                <a:solidFill>
                  <a:schemeClr val="bg1"/>
                </a:solidFill>
                <a:latin typeface="Symbol" pitchFamily="18" charset="2"/>
              </a:rPr>
              <a:t>r</a:t>
            </a:r>
            <a:r>
              <a:rPr lang="es-AR" b="0" dirty="0" smtClean="0">
                <a:solidFill>
                  <a:schemeClr val="bg1"/>
                </a:solidFill>
              </a:rPr>
              <a:t>2=</a:t>
            </a:r>
            <a:r>
              <a:rPr lang="es-AR" b="0" dirty="0" smtClean="0">
                <a:solidFill>
                  <a:schemeClr val="bg1"/>
                </a:solidFill>
                <a:latin typeface="Symbol" pitchFamily="18" charset="2"/>
              </a:rPr>
              <a:t>r</a:t>
            </a:r>
            <a:r>
              <a:rPr lang="es-AR" b="0" dirty="0" smtClean="0">
                <a:solidFill>
                  <a:schemeClr val="bg1"/>
                </a:solidFill>
              </a:rPr>
              <a:t>1/5, nos proporcionará exactamente la misma curva, simplemente situada más arriba</a:t>
            </a:r>
            <a:endParaRPr lang="es-AR" b="0" dirty="0">
              <a:solidFill>
                <a:schemeClr val="bg1"/>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37723"/>
            <a:ext cx="6743142" cy="5659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7020272" y="1366880"/>
            <a:ext cx="2088232" cy="4801314"/>
          </a:xfrm>
          <a:prstGeom prst="rect">
            <a:avLst/>
          </a:prstGeom>
          <a:noFill/>
        </p:spPr>
        <p:txBody>
          <a:bodyPr wrap="square" rtlCol="0">
            <a:spAutoFit/>
          </a:bodyPr>
          <a:lstStyle/>
          <a:p>
            <a:r>
              <a:rPr lang="es-AR" b="0" dirty="0" smtClean="0">
                <a:solidFill>
                  <a:schemeClr val="bg1"/>
                </a:solidFill>
              </a:rPr>
              <a:t>Curvas de resistividad aparente que obtendrían sobre 2 capas siendo </a:t>
            </a:r>
            <a:r>
              <a:rPr lang="es-AR" b="0" dirty="0" smtClean="0">
                <a:solidFill>
                  <a:schemeClr val="bg1"/>
                </a:solidFill>
                <a:latin typeface="Symbol" pitchFamily="18" charset="2"/>
              </a:rPr>
              <a:t>r</a:t>
            </a:r>
            <a:r>
              <a:rPr lang="es-AR" b="0" dirty="0" smtClean="0">
                <a:solidFill>
                  <a:schemeClr val="bg1"/>
                </a:solidFill>
              </a:rPr>
              <a:t>1= 100 </a:t>
            </a:r>
            <a:r>
              <a:rPr lang="es-AR" b="0" dirty="0" err="1" smtClean="0">
                <a:solidFill>
                  <a:schemeClr val="bg1"/>
                </a:solidFill>
                <a:latin typeface="Symbol" pitchFamily="18" charset="2"/>
              </a:rPr>
              <a:t>W</a:t>
            </a:r>
            <a:r>
              <a:rPr lang="es-AR" b="0" dirty="0" err="1" smtClean="0">
                <a:solidFill>
                  <a:schemeClr val="bg1"/>
                </a:solidFill>
              </a:rPr>
              <a:t>m</a:t>
            </a:r>
            <a:r>
              <a:rPr lang="es-AR" b="0" dirty="0" smtClean="0">
                <a:solidFill>
                  <a:schemeClr val="bg1"/>
                </a:solidFill>
              </a:rPr>
              <a:t> y </a:t>
            </a:r>
            <a:r>
              <a:rPr lang="es-AR" b="0" dirty="0" err="1" smtClean="0">
                <a:solidFill>
                  <a:schemeClr val="bg1"/>
                </a:solidFill>
              </a:rPr>
              <a:t>esp</a:t>
            </a:r>
            <a:r>
              <a:rPr lang="es-AR" b="0" dirty="0" smtClean="0">
                <a:solidFill>
                  <a:schemeClr val="bg1"/>
                </a:solidFill>
              </a:rPr>
              <a:t>=3m.</a:t>
            </a:r>
          </a:p>
          <a:p>
            <a:r>
              <a:rPr lang="es-AR" b="0" dirty="0" smtClean="0">
                <a:solidFill>
                  <a:schemeClr val="bg1"/>
                </a:solidFill>
              </a:rPr>
              <a:t>Si se mantiene el valor de r1 y la resistividad de la segunda capa puede presentar cualquier valor, las infinitas posibilidades se representan en estos ábacos.  </a:t>
            </a:r>
            <a:endParaRPr lang="es-AR" b="0" dirty="0">
              <a:solidFill>
                <a:schemeClr val="bg1"/>
              </a:solidFill>
            </a:endParaRPr>
          </a:p>
        </p:txBody>
      </p:sp>
    </p:spTree>
    <p:extLst>
      <p:ext uri="{BB962C8B-B14F-4D97-AF65-F5344CB8AC3E}">
        <p14:creationId xmlns:p14="http://schemas.microsoft.com/office/powerpoint/2010/main" val="1958280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59632" y="266313"/>
            <a:ext cx="6919138" cy="400110"/>
          </a:xfrm>
          <a:prstGeom prst="rect">
            <a:avLst/>
          </a:prstGeom>
          <a:noFill/>
        </p:spPr>
        <p:txBody>
          <a:bodyPr wrap="none" rtlCol="0">
            <a:spAutoFit/>
          </a:bodyPr>
          <a:lstStyle/>
          <a:p>
            <a:r>
              <a:rPr lang="es-AR" sz="2000" dirty="0" smtClean="0">
                <a:solidFill>
                  <a:srgbClr val="FFC000"/>
                </a:solidFill>
              </a:rPr>
              <a:t>Variación de la curva con el espesor de la primera capa</a:t>
            </a:r>
            <a:endParaRPr lang="es-AR" sz="2000" dirty="0">
              <a:solidFill>
                <a:srgbClr val="FFC000"/>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66423"/>
            <a:ext cx="5172075" cy="279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5423595" y="692696"/>
            <a:ext cx="3612901" cy="2862322"/>
          </a:xfrm>
          <a:prstGeom prst="rect">
            <a:avLst/>
          </a:prstGeom>
          <a:noFill/>
        </p:spPr>
        <p:txBody>
          <a:bodyPr wrap="square" rtlCol="0">
            <a:spAutoFit/>
          </a:bodyPr>
          <a:lstStyle/>
          <a:p>
            <a:r>
              <a:rPr lang="es-AR" b="0" dirty="0" smtClean="0">
                <a:solidFill>
                  <a:schemeClr val="bg1"/>
                </a:solidFill>
              </a:rPr>
              <a:t>Se ve que todas las curvas van de 100 a 20 a medida que va bajando a mayor profundidad. </a:t>
            </a:r>
          </a:p>
          <a:p>
            <a:r>
              <a:rPr lang="es-AR" b="0" dirty="0" smtClean="0">
                <a:solidFill>
                  <a:schemeClr val="bg1"/>
                </a:solidFill>
              </a:rPr>
              <a:t>Si el espesor de la primera capa es mayor la curva comenzará a bajar más tarde, es decir, será necesario abrir más los electrodos AB para que la corriente comience a circular por la capa inferior.</a:t>
            </a:r>
            <a:endParaRPr lang="es-AR" b="0" dirty="0">
              <a:solidFill>
                <a:schemeClr val="bg1"/>
              </a:solidFill>
            </a:endParaRPr>
          </a:p>
        </p:txBody>
      </p:sp>
      <p:sp>
        <p:nvSpPr>
          <p:cNvPr id="6" name="5 CuadroTexto"/>
          <p:cNvSpPr txBox="1"/>
          <p:nvPr/>
        </p:nvSpPr>
        <p:spPr>
          <a:xfrm>
            <a:off x="1698" y="3573016"/>
            <a:ext cx="3234189" cy="369332"/>
          </a:xfrm>
          <a:prstGeom prst="rect">
            <a:avLst/>
          </a:prstGeom>
          <a:noFill/>
        </p:spPr>
        <p:txBody>
          <a:bodyPr wrap="square" rtlCol="0">
            <a:spAutoFit/>
          </a:bodyPr>
          <a:lstStyle/>
          <a:p>
            <a:r>
              <a:rPr lang="es-AR" dirty="0" smtClean="0">
                <a:solidFill>
                  <a:srgbClr val="FFC000"/>
                </a:solidFill>
              </a:rPr>
              <a:t>Cortes de 3 capas</a:t>
            </a:r>
            <a:endParaRPr lang="es-AR" dirty="0">
              <a:solidFill>
                <a:srgbClr val="FFC000"/>
              </a:solidFill>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933056"/>
            <a:ext cx="5153025"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05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459" y="116632"/>
            <a:ext cx="734481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040" y="3084642"/>
            <a:ext cx="502920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164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147711" y="620688"/>
            <a:ext cx="3489303" cy="3096344"/>
            <a:chOff x="395536" y="1340768"/>
            <a:chExt cx="2867025" cy="261937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286702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411760" y="1700808"/>
              <a:ext cx="72008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5" name="4 CuadroTexto"/>
          <p:cNvSpPr txBox="1"/>
          <p:nvPr/>
        </p:nvSpPr>
        <p:spPr>
          <a:xfrm>
            <a:off x="402825" y="116632"/>
            <a:ext cx="3234189" cy="461665"/>
          </a:xfrm>
          <a:prstGeom prst="rect">
            <a:avLst/>
          </a:prstGeom>
          <a:noFill/>
        </p:spPr>
        <p:txBody>
          <a:bodyPr wrap="square" rtlCol="0">
            <a:spAutoFit/>
          </a:bodyPr>
          <a:lstStyle/>
          <a:p>
            <a:r>
              <a:rPr lang="es-AR" sz="2400" dirty="0" smtClean="0">
                <a:solidFill>
                  <a:srgbClr val="FFC000"/>
                </a:solidFill>
              </a:rPr>
              <a:t>Cortes de 4 capas</a:t>
            </a:r>
            <a:endParaRPr lang="es-AR" sz="2400" dirty="0">
              <a:solidFill>
                <a:srgbClr val="FFC000"/>
              </a:solidFill>
            </a:endParaRPr>
          </a:p>
        </p:txBody>
      </p:sp>
      <p:sp>
        <p:nvSpPr>
          <p:cNvPr id="4" name="3 CuadroTexto"/>
          <p:cNvSpPr txBox="1"/>
          <p:nvPr/>
        </p:nvSpPr>
        <p:spPr>
          <a:xfrm>
            <a:off x="3995936" y="666562"/>
            <a:ext cx="4680520" cy="1754326"/>
          </a:xfrm>
          <a:prstGeom prst="rect">
            <a:avLst/>
          </a:prstGeom>
          <a:noFill/>
        </p:spPr>
        <p:txBody>
          <a:bodyPr wrap="square" rtlCol="0">
            <a:spAutoFit/>
          </a:bodyPr>
          <a:lstStyle/>
          <a:p>
            <a:r>
              <a:rPr lang="es-AR" b="0" dirty="0" smtClean="0">
                <a:solidFill>
                  <a:schemeClr val="bg1"/>
                </a:solidFill>
              </a:rPr>
              <a:t>Un corte </a:t>
            </a:r>
            <a:r>
              <a:rPr lang="es-AR" b="0" dirty="0" err="1" smtClean="0">
                <a:solidFill>
                  <a:schemeClr val="bg1"/>
                </a:solidFill>
              </a:rPr>
              <a:t>geoeléctrico</a:t>
            </a:r>
            <a:r>
              <a:rPr lang="es-AR" b="0" dirty="0" smtClean="0">
                <a:solidFill>
                  <a:schemeClr val="bg1"/>
                </a:solidFill>
              </a:rPr>
              <a:t> de cuatro o más capas se descompone en intervalos de 3 en 3, </a:t>
            </a:r>
            <a:r>
              <a:rPr lang="es-AR" b="0" dirty="0" err="1" smtClean="0">
                <a:solidFill>
                  <a:schemeClr val="bg1"/>
                </a:solidFill>
              </a:rPr>
              <a:t>dandole</a:t>
            </a:r>
            <a:r>
              <a:rPr lang="es-AR" b="0" dirty="0" smtClean="0">
                <a:solidFill>
                  <a:schemeClr val="bg1"/>
                </a:solidFill>
              </a:rPr>
              <a:t> la nomenclatura correspondiente a cada tramo. </a:t>
            </a:r>
          </a:p>
          <a:p>
            <a:r>
              <a:rPr lang="es-AR" b="0" dirty="0" smtClean="0">
                <a:solidFill>
                  <a:schemeClr val="bg1"/>
                </a:solidFill>
              </a:rPr>
              <a:t>Y se puede leer el corte completo luego como en el ejemplo HKQ</a:t>
            </a:r>
            <a:endParaRPr lang="es-AR" b="0" dirty="0">
              <a:solidFill>
                <a:schemeClr val="bg1"/>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304" y="3645024"/>
            <a:ext cx="61722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854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32656"/>
            <a:ext cx="5996228" cy="6085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59" y="347464"/>
            <a:ext cx="7880684" cy="461665"/>
          </a:xfrm>
          <a:prstGeom prst="rect">
            <a:avLst/>
          </a:prstGeom>
          <a:noFill/>
        </p:spPr>
        <p:txBody>
          <a:bodyPr wrap="none" rtlCol="0">
            <a:spAutoFit/>
          </a:bodyPr>
          <a:lstStyle/>
          <a:p>
            <a:r>
              <a:rPr lang="es-AR" sz="2400" dirty="0" smtClean="0">
                <a:solidFill>
                  <a:srgbClr val="FFC000"/>
                </a:solidFill>
              </a:rPr>
              <a:t>Interpretación de las curvas de resistividad aparente</a:t>
            </a:r>
            <a:endParaRPr lang="es-AR" sz="2400" dirty="0">
              <a:solidFill>
                <a:srgbClr val="FFC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30" y="809129"/>
            <a:ext cx="791588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22582" y="3473425"/>
            <a:ext cx="8856984" cy="1200329"/>
          </a:xfrm>
          <a:prstGeom prst="rect">
            <a:avLst/>
          </a:prstGeom>
          <a:noFill/>
        </p:spPr>
        <p:txBody>
          <a:bodyPr wrap="square" rtlCol="0">
            <a:spAutoFit/>
          </a:bodyPr>
          <a:lstStyle/>
          <a:p>
            <a:r>
              <a:rPr lang="es-AR" b="0" dirty="0" smtClean="0">
                <a:solidFill>
                  <a:schemeClr val="bg1"/>
                </a:solidFill>
              </a:rPr>
              <a:t>La resistividad de los materiales naturales es muy variable varia desde 10-8 hasta 10+15. </a:t>
            </a:r>
          </a:p>
          <a:p>
            <a:r>
              <a:rPr lang="es-AR" b="0" dirty="0" smtClean="0">
                <a:solidFill>
                  <a:schemeClr val="bg1"/>
                </a:solidFill>
              </a:rPr>
              <a:t>Los valores en una roca dependen por su composición mineralógica y por el agua que contienen, fundamentalmente por la porosidad y la salinidad del agua. </a:t>
            </a:r>
            <a:endParaRPr lang="es-AR" b="0" dirty="0">
              <a:solidFill>
                <a:schemeClr val="bg1"/>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745762"/>
            <a:ext cx="5306659" cy="185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5476554" y="4618002"/>
            <a:ext cx="3327446" cy="2031325"/>
          </a:xfrm>
          <a:prstGeom prst="rect">
            <a:avLst/>
          </a:prstGeom>
          <a:noFill/>
        </p:spPr>
        <p:txBody>
          <a:bodyPr wrap="square" rtlCol="0">
            <a:spAutoFit/>
          </a:bodyPr>
          <a:lstStyle/>
          <a:p>
            <a:r>
              <a:rPr lang="es-AR" b="0" dirty="0" smtClean="0">
                <a:solidFill>
                  <a:schemeClr val="bg1"/>
                </a:solidFill>
              </a:rPr>
              <a:t>En materiales detríticos la </a:t>
            </a:r>
            <a:r>
              <a:rPr lang="es-AR" b="0" dirty="0" err="1" smtClean="0">
                <a:solidFill>
                  <a:schemeClr val="bg1"/>
                </a:solidFill>
              </a:rPr>
              <a:t>resisitividad</a:t>
            </a:r>
            <a:r>
              <a:rPr lang="es-AR" b="0" dirty="0" smtClean="0">
                <a:solidFill>
                  <a:schemeClr val="bg1"/>
                </a:solidFill>
              </a:rPr>
              <a:t> aumenta por el tamaño de grano. Por eso nos interesa resistividades elevadas que indiquen materiales más gruesos, mayor permeabilidad.</a:t>
            </a:r>
            <a:endParaRPr lang="es-AR" b="0" dirty="0">
              <a:solidFill>
                <a:schemeClr val="bg1"/>
              </a:solidFill>
            </a:endParaRPr>
          </a:p>
        </p:txBody>
      </p:sp>
    </p:spTree>
    <p:extLst>
      <p:ext uri="{BB962C8B-B14F-4D97-AF65-F5344CB8AC3E}">
        <p14:creationId xmlns:p14="http://schemas.microsoft.com/office/powerpoint/2010/main" val="2947513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2491" y="219998"/>
            <a:ext cx="8791997" cy="1200329"/>
          </a:xfrm>
          <a:prstGeom prst="rect">
            <a:avLst/>
          </a:prstGeom>
          <a:noFill/>
        </p:spPr>
        <p:txBody>
          <a:bodyPr wrap="square" rtlCol="0">
            <a:spAutoFit/>
          </a:bodyPr>
          <a:lstStyle/>
          <a:p>
            <a:r>
              <a:rPr lang="es-AR" b="0" dirty="0" smtClean="0">
                <a:solidFill>
                  <a:schemeClr val="bg1"/>
                </a:solidFill>
              </a:rPr>
              <a:t>En rocas compactas de porosidad secundaria buscaremos resistividades bajas, que indican las zonas en que la formación presenta mayor fracturación o alteración. </a:t>
            </a:r>
            <a:endParaRPr lang="es-AR" b="0" dirty="0">
              <a:solidFill>
                <a:schemeClr val="bg1"/>
              </a:solidFill>
            </a:endParaRPr>
          </a:p>
          <a:p>
            <a:r>
              <a:rPr lang="es-AR" b="0" dirty="0" smtClean="0">
                <a:solidFill>
                  <a:schemeClr val="bg1"/>
                </a:solidFill>
              </a:rPr>
              <a:t>Para conocer a qué litología corresponde deberemos hacer un SEV y un pozo para analizar el tipo de material y correlacionarlo. A eso se les llama </a:t>
            </a:r>
            <a:r>
              <a:rPr lang="es-AR" dirty="0" smtClean="0">
                <a:solidFill>
                  <a:schemeClr val="bg1"/>
                </a:solidFill>
              </a:rPr>
              <a:t>SEV paramétricos</a:t>
            </a:r>
            <a:r>
              <a:rPr lang="es-AR" b="0" dirty="0" smtClean="0">
                <a:solidFill>
                  <a:schemeClr val="bg1"/>
                </a:solidFill>
              </a:rPr>
              <a:t>.  </a:t>
            </a:r>
            <a:endParaRPr lang="es-AR" b="0" dirty="0">
              <a:solidFill>
                <a:schemeClr val="bg1"/>
              </a:solidFill>
            </a:endParaRP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33" y="1988840"/>
            <a:ext cx="89201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270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549275"/>
            <a:ext cx="7888288" cy="568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653"/>
            <a:ext cx="8520164" cy="686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467544" y="4725144"/>
            <a:ext cx="4189288" cy="1938992"/>
          </a:xfrm>
          <a:prstGeom prst="rect">
            <a:avLst/>
          </a:prstGeom>
          <a:noFill/>
        </p:spPr>
        <p:txBody>
          <a:bodyPr wrap="square">
            <a:spAutoFit/>
          </a:bodyPr>
          <a:lstStyle/>
          <a:p>
            <a:pPr>
              <a:defRPr/>
            </a:pPr>
            <a:r>
              <a:rPr lang="es-AR" sz="4000" dirty="0">
                <a:effectLst>
                  <a:outerShdw blurRad="38100" dist="38100" dir="2700000" algn="tl">
                    <a:srgbClr val="000000">
                      <a:alpha val="43137"/>
                    </a:srgbClr>
                  </a:outerShdw>
                </a:effectLst>
              </a:rPr>
              <a:t>Actividad </a:t>
            </a:r>
            <a:r>
              <a:rPr lang="es-AR" sz="4000" dirty="0" smtClean="0">
                <a:effectLst>
                  <a:outerShdw blurRad="38100" dist="38100" dir="2700000" algn="tl">
                    <a:srgbClr val="000000">
                      <a:alpha val="43137"/>
                    </a:srgbClr>
                  </a:outerShdw>
                </a:effectLst>
              </a:rPr>
              <a:t>5A:</a:t>
            </a:r>
            <a:endParaRPr lang="es-AR" sz="4000" dirty="0">
              <a:effectLst>
                <a:outerShdw blurRad="38100" dist="38100" dir="2700000" algn="tl">
                  <a:srgbClr val="000000">
                    <a:alpha val="43137"/>
                  </a:srgbClr>
                </a:outerShdw>
              </a:effectLst>
            </a:endParaRPr>
          </a:p>
          <a:p>
            <a:pPr>
              <a:defRPr/>
            </a:pPr>
            <a:r>
              <a:rPr lang="es-AR" sz="4000" dirty="0" smtClean="0">
                <a:effectLst>
                  <a:outerShdw blurRad="38100" dist="38100" dir="2700000" algn="tl">
                    <a:srgbClr val="000000">
                      <a:alpha val="43137"/>
                    </a:srgbClr>
                  </a:outerShdw>
                </a:effectLst>
              </a:rPr>
              <a:t>Mapas Hidrogeológicos</a:t>
            </a:r>
            <a:endParaRPr lang="es-A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7155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1242" y="188640"/>
            <a:ext cx="8712968" cy="1754326"/>
          </a:xfrm>
          <a:prstGeom prst="rect">
            <a:avLst/>
          </a:prstGeom>
        </p:spPr>
        <p:txBody>
          <a:bodyPr wrap="square">
            <a:spAutoFit/>
          </a:bodyPr>
          <a:lstStyle/>
          <a:p>
            <a:r>
              <a:rPr lang="es-ES" dirty="0">
                <a:solidFill>
                  <a:srgbClr val="FFC000"/>
                </a:solidFill>
              </a:rPr>
              <a:t>Confeccionar </a:t>
            </a:r>
            <a:r>
              <a:rPr lang="es-ES" dirty="0" smtClean="0">
                <a:solidFill>
                  <a:srgbClr val="FFC000"/>
                </a:solidFill>
              </a:rPr>
              <a:t>un Mapa </a:t>
            </a:r>
            <a:r>
              <a:rPr lang="es-ES" dirty="0">
                <a:solidFill>
                  <a:srgbClr val="FFC000"/>
                </a:solidFill>
              </a:rPr>
              <a:t>Hidrogeológico, </a:t>
            </a:r>
            <a:r>
              <a:rPr lang="es-ES" dirty="0" smtClean="0">
                <a:solidFill>
                  <a:srgbClr val="FFC000"/>
                </a:solidFill>
              </a:rPr>
              <a:t>escala 1:50000</a:t>
            </a:r>
            <a:r>
              <a:rPr lang="es-ES" dirty="0">
                <a:solidFill>
                  <a:srgbClr val="FFC000"/>
                </a:solidFill>
              </a:rPr>
              <a:t>, sobre la base de: un "Mapa </a:t>
            </a:r>
            <a:r>
              <a:rPr lang="es-ES" dirty="0" smtClean="0">
                <a:solidFill>
                  <a:srgbClr val="FFC000"/>
                </a:solidFill>
              </a:rPr>
              <a:t>de interpretación fotogeológica </a:t>
            </a:r>
            <a:r>
              <a:rPr lang="es-ES" dirty="0">
                <a:solidFill>
                  <a:srgbClr val="FFC000"/>
                </a:solidFill>
              </a:rPr>
              <a:t>del área Río </a:t>
            </a:r>
            <a:r>
              <a:rPr lang="es-ES" dirty="0" smtClean="0">
                <a:solidFill>
                  <a:srgbClr val="FFC000"/>
                </a:solidFill>
              </a:rPr>
              <a:t>Mendoza-Río </a:t>
            </a:r>
            <a:r>
              <a:rPr lang="es-ES" dirty="0" err="1" smtClean="0">
                <a:solidFill>
                  <a:srgbClr val="FFC000"/>
                </a:solidFill>
              </a:rPr>
              <a:t>Tunuyán</a:t>
            </a:r>
            <a:r>
              <a:rPr lang="es-ES" dirty="0" smtClean="0">
                <a:solidFill>
                  <a:srgbClr val="FFC000"/>
                </a:solidFill>
              </a:rPr>
              <a:t> (Valero, 1991).</a:t>
            </a:r>
          </a:p>
          <a:p>
            <a:r>
              <a:rPr lang="es-ES" dirty="0">
                <a:solidFill>
                  <a:srgbClr val="FFC000"/>
                </a:solidFill>
              </a:rPr>
              <a:t/>
            </a:r>
            <a:br>
              <a:rPr lang="es-ES" dirty="0">
                <a:solidFill>
                  <a:srgbClr val="FFC000"/>
                </a:solidFill>
              </a:rPr>
            </a:br>
            <a:r>
              <a:rPr lang="es-ES" dirty="0">
                <a:solidFill>
                  <a:srgbClr val="FFC000"/>
                </a:solidFill>
              </a:rPr>
              <a:t>2. Elaborar un texto de tipo descriptivo, resumiendo </a:t>
            </a:r>
            <a:r>
              <a:rPr lang="es-ES" dirty="0" smtClean="0">
                <a:solidFill>
                  <a:srgbClr val="FFC000"/>
                </a:solidFill>
              </a:rPr>
              <a:t>los aspectos </a:t>
            </a:r>
            <a:r>
              <a:rPr lang="es-ES" dirty="0">
                <a:solidFill>
                  <a:srgbClr val="FFC000"/>
                </a:solidFill>
              </a:rPr>
              <a:t>principales de las Unidades </a:t>
            </a:r>
            <a:r>
              <a:rPr lang="es-ES" dirty="0" smtClean="0">
                <a:solidFill>
                  <a:srgbClr val="FFC000"/>
                </a:solidFill>
              </a:rPr>
              <a:t>Hidrogeológicas interpretadas</a:t>
            </a:r>
            <a:r>
              <a:rPr lang="es-ES" dirty="0">
                <a:solidFill>
                  <a:srgbClr val="FFC000"/>
                </a:solidFill>
              </a:rPr>
              <a:t>. </a:t>
            </a:r>
            <a:endParaRPr lang="es-AR" dirty="0">
              <a:solidFill>
                <a:srgbClr val="FFC000"/>
              </a:solidFill>
            </a:endParaRPr>
          </a:p>
        </p:txBody>
      </p:sp>
      <p:sp>
        <p:nvSpPr>
          <p:cNvPr id="4" name="3 Rectángulo"/>
          <p:cNvSpPr/>
          <p:nvPr/>
        </p:nvSpPr>
        <p:spPr>
          <a:xfrm>
            <a:off x="221242" y="2073329"/>
            <a:ext cx="8712968" cy="2723823"/>
          </a:xfrm>
          <a:prstGeom prst="rect">
            <a:avLst/>
          </a:prstGeom>
        </p:spPr>
        <p:txBody>
          <a:bodyPr wrap="square">
            <a:spAutoFit/>
          </a:bodyPr>
          <a:lstStyle/>
          <a:p>
            <a:r>
              <a:rPr lang="es-ES" i="1" u="sng" dirty="0">
                <a:solidFill>
                  <a:srgbClr val="FFC000"/>
                </a:solidFill>
              </a:rPr>
              <a:t>Información Geológica de las Unidades distribuidas en la región</a:t>
            </a:r>
            <a:r>
              <a:rPr lang="es-ES" i="1" u="sng" dirty="0" smtClean="0">
                <a:solidFill>
                  <a:srgbClr val="FFC000"/>
                </a:solidFill>
              </a:rPr>
              <a:t>:</a:t>
            </a:r>
          </a:p>
          <a:p>
            <a:r>
              <a:rPr lang="es-ES" sz="900" b="0" dirty="0">
                <a:solidFill>
                  <a:schemeClr val="bg1"/>
                </a:solidFill>
              </a:rPr>
              <a:t/>
            </a:r>
            <a:br>
              <a:rPr lang="es-ES" sz="900" b="0" dirty="0">
                <a:solidFill>
                  <a:schemeClr val="bg1"/>
                </a:solidFill>
              </a:rPr>
            </a:br>
            <a:r>
              <a:rPr lang="es-ES" b="0" dirty="0" smtClean="0">
                <a:solidFill>
                  <a:schemeClr val="bg1"/>
                </a:solidFill>
              </a:rPr>
              <a:t>- Unidad </a:t>
            </a:r>
            <a:r>
              <a:rPr lang="es-ES" b="0" dirty="0">
                <a:solidFill>
                  <a:schemeClr val="bg1"/>
                </a:solidFill>
              </a:rPr>
              <a:t>2: Fm. Villavicencio:</a:t>
            </a:r>
            <a:br>
              <a:rPr lang="es-ES" b="0" dirty="0">
                <a:solidFill>
                  <a:schemeClr val="bg1"/>
                </a:solidFill>
              </a:rPr>
            </a:br>
            <a:r>
              <a:rPr lang="es-ES" b="0" dirty="0">
                <a:solidFill>
                  <a:schemeClr val="bg1"/>
                </a:solidFill>
              </a:rPr>
              <a:t>Litológicamente se caracteriza por la presencia de </a:t>
            </a:r>
            <a:r>
              <a:rPr lang="es-ES" b="0" dirty="0" err="1">
                <a:solidFill>
                  <a:schemeClr val="bg1"/>
                </a:solidFill>
              </a:rPr>
              <a:t>lutitas</a:t>
            </a:r>
            <a:r>
              <a:rPr lang="es-ES" b="0" dirty="0">
                <a:solidFill>
                  <a:schemeClr val="bg1"/>
                </a:solidFill>
              </a:rPr>
              <a:t> y </a:t>
            </a:r>
            <a:r>
              <a:rPr lang="es-ES" b="0" dirty="0" smtClean="0">
                <a:solidFill>
                  <a:schemeClr val="bg1"/>
                </a:solidFill>
              </a:rPr>
              <a:t>sub grauvacas de colores </a:t>
            </a:r>
            <a:r>
              <a:rPr lang="es-ES" b="0" dirty="0">
                <a:solidFill>
                  <a:schemeClr val="bg1"/>
                </a:solidFill>
              </a:rPr>
              <a:t>verdes, presentando delgados </a:t>
            </a:r>
            <a:r>
              <a:rPr lang="es-ES" b="0" dirty="0" smtClean="0">
                <a:solidFill>
                  <a:schemeClr val="bg1"/>
                </a:solidFill>
              </a:rPr>
              <a:t>bancos </a:t>
            </a:r>
            <a:r>
              <a:rPr lang="es-ES" b="0" dirty="0" err="1" smtClean="0">
                <a:solidFill>
                  <a:schemeClr val="bg1"/>
                </a:solidFill>
              </a:rPr>
              <a:t>conglomerádicos</a:t>
            </a:r>
            <a:r>
              <a:rPr lang="es-ES" b="0" dirty="0" smtClean="0">
                <a:solidFill>
                  <a:schemeClr val="bg1"/>
                </a:solidFill>
              </a:rPr>
              <a:t> </a:t>
            </a:r>
            <a:r>
              <a:rPr lang="es-ES" b="0" dirty="0">
                <a:solidFill>
                  <a:schemeClr val="bg1"/>
                </a:solidFill>
              </a:rPr>
              <a:t>intercalados.</a:t>
            </a:r>
            <a:br>
              <a:rPr lang="es-ES" b="0" dirty="0">
                <a:solidFill>
                  <a:schemeClr val="bg1"/>
                </a:solidFill>
              </a:rPr>
            </a:br>
            <a:endParaRPr lang="es-ES" sz="900" b="0" dirty="0" smtClean="0">
              <a:solidFill>
                <a:schemeClr val="bg1"/>
              </a:solidFill>
            </a:endParaRPr>
          </a:p>
          <a:p>
            <a:r>
              <a:rPr lang="es-ES" b="0" dirty="0" smtClean="0">
                <a:solidFill>
                  <a:schemeClr val="bg1"/>
                </a:solidFill>
              </a:rPr>
              <a:t>- Unidad 2a: </a:t>
            </a:r>
            <a:r>
              <a:rPr lang="es-ES" b="0" dirty="0">
                <a:solidFill>
                  <a:schemeClr val="bg1"/>
                </a:solidFill>
              </a:rPr>
              <a:t>Intrusito </a:t>
            </a:r>
            <a:r>
              <a:rPr lang="es-ES" b="0" dirty="0" err="1">
                <a:solidFill>
                  <a:schemeClr val="bg1"/>
                </a:solidFill>
              </a:rPr>
              <a:t>granodiorítico</a:t>
            </a:r>
            <a:r>
              <a:rPr lang="es-ES" b="0" dirty="0">
                <a:solidFill>
                  <a:schemeClr val="bg1"/>
                </a:solidFill>
              </a:rPr>
              <a:t> en la Fm. </a:t>
            </a:r>
            <a:r>
              <a:rPr lang="es-ES" b="0" dirty="0" smtClean="0">
                <a:solidFill>
                  <a:schemeClr val="bg1"/>
                </a:solidFill>
              </a:rPr>
              <a:t>Villavicencio </a:t>
            </a:r>
          </a:p>
          <a:p>
            <a:endParaRPr lang="es-ES" sz="900" b="0" dirty="0">
              <a:solidFill>
                <a:schemeClr val="bg1"/>
              </a:solidFill>
            </a:endParaRPr>
          </a:p>
          <a:p>
            <a:r>
              <a:rPr lang="es-ES" b="0" dirty="0" smtClean="0">
                <a:solidFill>
                  <a:schemeClr val="bg1"/>
                </a:solidFill>
              </a:rPr>
              <a:t>- Unidad </a:t>
            </a:r>
            <a:r>
              <a:rPr lang="es-ES" b="0" dirty="0">
                <a:solidFill>
                  <a:schemeClr val="bg1"/>
                </a:solidFill>
              </a:rPr>
              <a:t>3: </a:t>
            </a:r>
            <a:r>
              <a:rPr lang="es-ES" b="0" dirty="0" err="1">
                <a:solidFill>
                  <a:schemeClr val="bg1"/>
                </a:solidFill>
              </a:rPr>
              <a:t>Plutonitas</a:t>
            </a:r>
            <a:r>
              <a:rPr lang="es-ES" b="0" dirty="0">
                <a:solidFill>
                  <a:schemeClr val="bg1"/>
                </a:solidFill>
              </a:rPr>
              <a:t> "Stock de </a:t>
            </a:r>
            <a:r>
              <a:rPr lang="es-ES" b="0" dirty="0" err="1">
                <a:solidFill>
                  <a:schemeClr val="bg1"/>
                </a:solidFill>
              </a:rPr>
              <a:t>Cacheuta</a:t>
            </a:r>
            <a:r>
              <a:rPr lang="es-ES" b="0" dirty="0">
                <a:solidFill>
                  <a:schemeClr val="bg1"/>
                </a:solidFill>
              </a:rPr>
              <a:t>":</a:t>
            </a:r>
            <a:br>
              <a:rPr lang="es-ES" b="0" dirty="0">
                <a:solidFill>
                  <a:schemeClr val="bg1"/>
                </a:solidFill>
              </a:rPr>
            </a:br>
            <a:r>
              <a:rPr lang="es-ES" b="0" dirty="0">
                <a:solidFill>
                  <a:schemeClr val="bg1"/>
                </a:solidFill>
              </a:rPr>
              <a:t>Este complejo esta compuesto mitológicamente por dioritas</a:t>
            </a:r>
            <a:r>
              <a:rPr lang="es-ES" b="0" dirty="0" smtClean="0">
                <a:solidFill>
                  <a:schemeClr val="bg1"/>
                </a:solidFill>
              </a:rPr>
              <a:t>, granodioritas </a:t>
            </a:r>
            <a:r>
              <a:rPr lang="es-ES" b="0" dirty="0">
                <a:solidFill>
                  <a:schemeClr val="bg1"/>
                </a:solidFill>
              </a:rPr>
              <a:t>y por granitos.</a:t>
            </a:r>
            <a:r>
              <a:rPr lang="es-ES" dirty="0">
                <a:solidFill>
                  <a:schemeClr val="bg1"/>
                </a:solidFill>
              </a:rPr>
              <a:t> </a:t>
            </a:r>
            <a:endParaRPr lang="es-AR" dirty="0">
              <a:solidFill>
                <a:schemeClr val="bg1"/>
              </a:solidFill>
            </a:endParaRPr>
          </a:p>
        </p:txBody>
      </p:sp>
      <p:sp>
        <p:nvSpPr>
          <p:cNvPr id="5" name="4 Rectángulo"/>
          <p:cNvSpPr/>
          <p:nvPr/>
        </p:nvSpPr>
        <p:spPr>
          <a:xfrm>
            <a:off x="35496" y="4771018"/>
            <a:ext cx="8826706" cy="1754326"/>
          </a:xfrm>
          <a:prstGeom prst="rect">
            <a:avLst/>
          </a:prstGeom>
        </p:spPr>
        <p:txBody>
          <a:bodyPr wrap="square">
            <a:spAutoFit/>
          </a:bodyPr>
          <a:lstStyle/>
          <a:p>
            <a:pPr marL="285750" indent="-285750">
              <a:buFontTx/>
              <a:buChar char="-"/>
            </a:pPr>
            <a:r>
              <a:rPr lang="es-AR" b="0" dirty="0" smtClean="0">
                <a:solidFill>
                  <a:schemeClr val="bg1"/>
                </a:solidFill>
              </a:rPr>
              <a:t>Unidad </a:t>
            </a:r>
            <a:r>
              <a:rPr lang="es-AR" b="0" dirty="0">
                <a:solidFill>
                  <a:schemeClr val="bg1"/>
                </a:solidFill>
              </a:rPr>
              <a:t>4: Grupo </a:t>
            </a:r>
            <a:r>
              <a:rPr lang="es-AR" b="0" dirty="0" err="1">
                <a:solidFill>
                  <a:schemeClr val="bg1"/>
                </a:solidFill>
              </a:rPr>
              <a:t>Choiyoi</a:t>
            </a:r>
            <a:r>
              <a:rPr lang="es-AR" b="0" dirty="0">
                <a:solidFill>
                  <a:schemeClr val="bg1"/>
                </a:solidFill>
              </a:rPr>
              <a:t>:</a:t>
            </a:r>
            <a:br>
              <a:rPr lang="es-AR" b="0" dirty="0">
                <a:solidFill>
                  <a:schemeClr val="bg1"/>
                </a:solidFill>
              </a:rPr>
            </a:br>
            <a:r>
              <a:rPr lang="es-AR" b="0" dirty="0">
                <a:solidFill>
                  <a:schemeClr val="bg1"/>
                </a:solidFill>
              </a:rPr>
              <a:t>La serie volcánica esta integrada por andesitas, </a:t>
            </a:r>
            <a:r>
              <a:rPr lang="es-AR" b="0" dirty="0" err="1">
                <a:solidFill>
                  <a:schemeClr val="bg1"/>
                </a:solidFill>
              </a:rPr>
              <a:t>riolitas</a:t>
            </a:r>
            <a:r>
              <a:rPr lang="es-AR" b="0" dirty="0">
                <a:solidFill>
                  <a:schemeClr val="bg1"/>
                </a:solidFill>
              </a:rPr>
              <a:t>, </a:t>
            </a:r>
            <a:r>
              <a:rPr lang="es-AR" b="0" dirty="0" smtClean="0">
                <a:solidFill>
                  <a:schemeClr val="bg1"/>
                </a:solidFill>
              </a:rPr>
              <a:t>brechas volcánicas </a:t>
            </a:r>
            <a:r>
              <a:rPr lang="es-AR" b="0" dirty="0">
                <a:solidFill>
                  <a:schemeClr val="bg1"/>
                </a:solidFill>
              </a:rPr>
              <a:t>y dacitas</a:t>
            </a:r>
            <a:r>
              <a:rPr lang="es-AR" b="0" dirty="0" smtClean="0">
                <a:solidFill>
                  <a:schemeClr val="bg1"/>
                </a:solidFill>
              </a:rPr>
              <a:t>.</a:t>
            </a:r>
          </a:p>
          <a:p>
            <a:pPr marL="285750" indent="-285750">
              <a:buFontTx/>
              <a:buChar char="-"/>
            </a:pPr>
            <a:endParaRPr lang="es-AR" b="0" dirty="0">
              <a:solidFill>
                <a:schemeClr val="bg1"/>
              </a:solidFill>
            </a:endParaRPr>
          </a:p>
          <a:p>
            <a:pPr marL="285750" indent="-285750">
              <a:buFontTx/>
              <a:buChar char="-"/>
            </a:pPr>
            <a:r>
              <a:rPr lang="es-AR" b="0" dirty="0" smtClean="0">
                <a:solidFill>
                  <a:schemeClr val="bg1"/>
                </a:solidFill>
              </a:rPr>
              <a:t>Unidad </a:t>
            </a:r>
            <a:r>
              <a:rPr lang="es-AR" b="0" dirty="0">
                <a:solidFill>
                  <a:schemeClr val="bg1"/>
                </a:solidFill>
              </a:rPr>
              <a:t>5: Sedimentitas Continentales Triásicas:</a:t>
            </a:r>
            <a:br>
              <a:rPr lang="es-AR" b="0" dirty="0">
                <a:solidFill>
                  <a:schemeClr val="bg1"/>
                </a:solidFill>
              </a:rPr>
            </a:br>
            <a:r>
              <a:rPr lang="es-AR" b="0" dirty="0">
                <a:solidFill>
                  <a:schemeClr val="bg1"/>
                </a:solidFill>
              </a:rPr>
              <a:t>Constituidas litológicamente por conglomerados, areniscas, </a:t>
            </a:r>
            <a:r>
              <a:rPr lang="es-AR" b="0" dirty="0" err="1">
                <a:solidFill>
                  <a:schemeClr val="bg1"/>
                </a:solidFill>
              </a:rPr>
              <a:t>lutitas</a:t>
            </a:r>
            <a:r>
              <a:rPr lang="es-AR" b="0" dirty="0">
                <a:solidFill>
                  <a:schemeClr val="bg1"/>
                </a:solidFill>
              </a:rPr>
              <a:t> </a:t>
            </a:r>
            <a:r>
              <a:rPr lang="es-AR" b="0" dirty="0" smtClean="0">
                <a:solidFill>
                  <a:schemeClr val="bg1"/>
                </a:solidFill>
              </a:rPr>
              <a:t>y </a:t>
            </a:r>
            <a:r>
              <a:rPr lang="es-AR" b="0" dirty="0" err="1" smtClean="0">
                <a:solidFill>
                  <a:schemeClr val="bg1"/>
                </a:solidFill>
              </a:rPr>
              <a:t>arcilitas</a:t>
            </a:r>
            <a:r>
              <a:rPr lang="es-AR" b="0" dirty="0" smtClean="0">
                <a:solidFill>
                  <a:schemeClr val="bg1"/>
                </a:solidFill>
              </a:rPr>
              <a:t>.</a:t>
            </a:r>
            <a:endParaRPr lang="es-AR" dirty="0">
              <a:solidFill>
                <a:schemeClr val="bg1"/>
              </a:solidFill>
            </a:endParaRPr>
          </a:p>
        </p:txBody>
      </p:sp>
    </p:spTree>
    <p:extLst>
      <p:ext uri="{BB962C8B-B14F-4D97-AF65-F5344CB8AC3E}">
        <p14:creationId xmlns:p14="http://schemas.microsoft.com/office/powerpoint/2010/main" val="1562805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765175"/>
            <a:ext cx="7970838"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1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814388"/>
            <a:ext cx="7970838"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2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82314"/>
            <a:ext cx="8486613" cy="555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Forma libre"/>
          <p:cNvSpPr/>
          <p:nvPr/>
        </p:nvSpPr>
        <p:spPr>
          <a:xfrm>
            <a:off x="760413" y="2708275"/>
            <a:ext cx="3248025" cy="3170238"/>
          </a:xfrm>
          <a:custGeom>
            <a:avLst/>
            <a:gdLst>
              <a:gd name="connsiteX0" fmla="*/ 106900 w 3248411"/>
              <a:gd name="connsiteY0" fmla="*/ 47501 h 3171534"/>
              <a:gd name="connsiteX1" fmla="*/ 166276 w 3248411"/>
              <a:gd name="connsiteY1" fmla="*/ 106878 h 3171534"/>
              <a:gd name="connsiteX2" fmla="*/ 190027 w 3248411"/>
              <a:gd name="connsiteY2" fmla="*/ 142504 h 3171534"/>
              <a:gd name="connsiteX3" fmla="*/ 201902 w 3248411"/>
              <a:gd name="connsiteY3" fmla="*/ 178130 h 3171534"/>
              <a:gd name="connsiteX4" fmla="*/ 237528 w 3248411"/>
              <a:gd name="connsiteY4" fmla="*/ 190005 h 3171534"/>
              <a:gd name="connsiteX5" fmla="*/ 296905 w 3248411"/>
              <a:gd name="connsiteY5" fmla="*/ 296883 h 3171534"/>
              <a:gd name="connsiteX6" fmla="*/ 332531 w 3248411"/>
              <a:gd name="connsiteY6" fmla="*/ 320634 h 3171534"/>
              <a:gd name="connsiteX7" fmla="*/ 391907 w 3248411"/>
              <a:gd name="connsiteY7" fmla="*/ 380010 h 3171534"/>
              <a:gd name="connsiteX8" fmla="*/ 415658 w 3248411"/>
              <a:gd name="connsiteY8" fmla="*/ 415636 h 3171534"/>
              <a:gd name="connsiteX9" fmla="*/ 522536 w 3248411"/>
              <a:gd name="connsiteY9" fmla="*/ 475013 h 3171534"/>
              <a:gd name="connsiteX10" fmla="*/ 581913 w 3248411"/>
              <a:gd name="connsiteY10" fmla="*/ 534390 h 3171534"/>
              <a:gd name="connsiteX11" fmla="*/ 605663 w 3248411"/>
              <a:gd name="connsiteY11" fmla="*/ 570016 h 3171534"/>
              <a:gd name="connsiteX12" fmla="*/ 676915 w 3248411"/>
              <a:gd name="connsiteY12" fmla="*/ 617517 h 3171534"/>
              <a:gd name="connsiteX13" fmla="*/ 712541 w 3248411"/>
              <a:gd name="connsiteY13" fmla="*/ 641268 h 3171534"/>
              <a:gd name="connsiteX14" fmla="*/ 807544 w 3248411"/>
              <a:gd name="connsiteY14" fmla="*/ 724395 h 3171534"/>
              <a:gd name="connsiteX15" fmla="*/ 843170 w 3248411"/>
              <a:gd name="connsiteY15" fmla="*/ 748145 h 3171534"/>
              <a:gd name="connsiteX16" fmla="*/ 890671 w 3248411"/>
              <a:gd name="connsiteY16" fmla="*/ 795647 h 3171534"/>
              <a:gd name="connsiteX17" fmla="*/ 914422 w 3248411"/>
              <a:gd name="connsiteY17" fmla="*/ 831273 h 3171534"/>
              <a:gd name="connsiteX18" fmla="*/ 1021300 w 3248411"/>
              <a:gd name="connsiteY18" fmla="*/ 914400 h 3171534"/>
              <a:gd name="connsiteX19" fmla="*/ 1056926 w 3248411"/>
              <a:gd name="connsiteY19" fmla="*/ 926275 h 3171534"/>
              <a:gd name="connsiteX20" fmla="*/ 1092552 w 3248411"/>
              <a:gd name="connsiteY20" fmla="*/ 950026 h 3171534"/>
              <a:gd name="connsiteX21" fmla="*/ 1128178 w 3248411"/>
              <a:gd name="connsiteY21" fmla="*/ 985652 h 3171534"/>
              <a:gd name="connsiteX22" fmla="*/ 1163804 w 3248411"/>
              <a:gd name="connsiteY22" fmla="*/ 997527 h 3171534"/>
              <a:gd name="connsiteX23" fmla="*/ 1235056 w 3248411"/>
              <a:gd name="connsiteY23" fmla="*/ 1068779 h 3171534"/>
              <a:gd name="connsiteX24" fmla="*/ 1318183 w 3248411"/>
              <a:gd name="connsiteY24" fmla="*/ 1163782 h 3171534"/>
              <a:gd name="connsiteX25" fmla="*/ 1365684 w 3248411"/>
              <a:gd name="connsiteY25" fmla="*/ 1175657 h 3171534"/>
              <a:gd name="connsiteX26" fmla="*/ 1484437 w 3248411"/>
              <a:gd name="connsiteY26" fmla="*/ 1211283 h 3171534"/>
              <a:gd name="connsiteX27" fmla="*/ 1531939 w 3248411"/>
              <a:gd name="connsiteY27" fmla="*/ 1235034 h 3171534"/>
              <a:gd name="connsiteX28" fmla="*/ 1603191 w 3248411"/>
              <a:gd name="connsiteY28" fmla="*/ 1258784 h 3171534"/>
              <a:gd name="connsiteX29" fmla="*/ 1674443 w 3248411"/>
              <a:gd name="connsiteY29" fmla="*/ 1306286 h 3171534"/>
              <a:gd name="connsiteX30" fmla="*/ 1710069 w 3248411"/>
              <a:gd name="connsiteY30" fmla="*/ 1318161 h 3171534"/>
              <a:gd name="connsiteX31" fmla="*/ 1757570 w 3248411"/>
              <a:gd name="connsiteY31" fmla="*/ 1341912 h 3171534"/>
              <a:gd name="connsiteX32" fmla="*/ 1805071 w 3248411"/>
              <a:gd name="connsiteY32" fmla="*/ 1353787 h 3171534"/>
              <a:gd name="connsiteX33" fmla="*/ 1876323 w 3248411"/>
              <a:gd name="connsiteY33" fmla="*/ 1377538 h 3171534"/>
              <a:gd name="connsiteX34" fmla="*/ 1947575 w 3248411"/>
              <a:gd name="connsiteY34" fmla="*/ 1401288 h 3171534"/>
              <a:gd name="connsiteX35" fmla="*/ 1983201 w 3248411"/>
              <a:gd name="connsiteY35" fmla="*/ 1413164 h 3171534"/>
              <a:gd name="connsiteX36" fmla="*/ 2042578 w 3248411"/>
              <a:gd name="connsiteY36" fmla="*/ 1508166 h 3171534"/>
              <a:gd name="connsiteX37" fmla="*/ 2078204 w 3248411"/>
              <a:gd name="connsiteY37" fmla="*/ 1496291 h 3171534"/>
              <a:gd name="connsiteX38" fmla="*/ 2066328 w 3248411"/>
              <a:gd name="connsiteY38" fmla="*/ 1448790 h 3171534"/>
              <a:gd name="connsiteX39" fmla="*/ 2054453 w 3248411"/>
              <a:gd name="connsiteY39" fmla="*/ 1413164 h 3171534"/>
              <a:gd name="connsiteX40" fmla="*/ 2042578 w 3248411"/>
              <a:gd name="connsiteY40" fmla="*/ 1365662 h 3171534"/>
              <a:gd name="connsiteX41" fmla="*/ 2018827 w 3248411"/>
              <a:gd name="connsiteY41" fmla="*/ 1330036 h 3171534"/>
              <a:gd name="connsiteX42" fmla="*/ 2410713 w 3248411"/>
              <a:gd name="connsiteY42" fmla="*/ 1318161 h 3171534"/>
              <a:gd name="connsiteX43" fmla="*/ 2434463 w 3248411"/>
              <a:gd name="connsiteY43" fmla="*/ 1246909 h 3171534"/>
              <a:gd name="connsiteX44" fmla="*/ 2517591 w 3248411"/>
              <a:gd name="connsiteY44" fmla="*/ 1211283 h 3171534"/>
              <a:gd name="connsiteX45" fmla="*/ 2588843 w 3248411"/>
              <a:gd name="connsiteY45" fmla="*/ 1163782 h 3171534"/>
              <a:gd name="connsiteX46" fmla="*/ 2624469 w 3248411"/>
              <a:gd name="connsiteY46" fmla="*/ 1140031 h 3171534"/>
              <a:gd name="connsiteX47" fmla="*/ 2660095 w 3248411"/>
              <a:gd name="connsiteY47" fmla="*/ 1128156 h 3171534"/>
              <a:gd name="connsiteX48" fmla="*/ 2826349 w 3248411"/>
              <a:gd name="connsiteY48" fmla="*/ 1104405 h 3171534"/>
              <a:gd name="connsiteX49" fmla="*/ 2945102 w 3248411"/>
              <a:gd name="connsiteY49" fmla="*/ 1128156 h 3171534"/>
              <a:gd name="connsiteX50" fmla="*/ 2956978 w 3248411"/>
              <a:gd name="connsiteY50" fmla="*/ 1163782 h 3171534"/>
              <a:gd name="connsiteX51" fmla="*/ 2992604 w 3248411"/>
              <a:gd name="connsiteY51" fmla="*/ 1187532 h 3171534"/>
              <a:gd name="connsiteX52" fmla="*/ 2945102 w 3248411"/>
              <a:gd name="connsiteY52" fmla="*/ 1294410 h 3171534"/>
              <a:gd name="connsiteX53" fmla="*/ 2909476 w 3248411"/>
              <a:gd name="connsiteY53" fmla="*/ 1330036 h 3171534"/>
              <a:gd name="connsiteX54" fmla="*/ 2838224 w 3248411"/>
              <a:gd name="connsiteY54" fmla="*/ 1377538 h 3171534"/>
              <a:gd name="connsiteX55" fmla="*/ 2814474 w 3248411"/>
              <a:gd name="connsiteY55" fmla="*/ 1413164 h 3171534"/>
              <a:gd name="connsiteX56" fmla="*/ 2814474 w 3248411"/>
              <a:gd name="connsiteY56" fmla="*/ 1531917 h 3171534"/>
              <a:gd name="connsiteX57" fmla="*/ 2897601 w 3248411"/>
              <a:gd name="connsiteY57" fmla="*/ 1508166 h 3171534"/>
              <a:gd name="connsiteX58" fmla="*/ 2945102 w 3248411"/>
              <a:gd name="connsiteY58" fmla="*/ 1496291 h 3171534"/>
              <a:gd name="connsiteX59" fmla="*/ 3016354 w 3248411"/>
              <a:gd name="connsiteY59" fmla="*/ 1448790 h 3171534"/>
              <a:gd name="connsiteX60" fmla="*/ 3111357 w 3248411"/>
              <a:gd name="connsiteY60" fmla="*/ 1425039 h 3171534"/>
              <a:gd name="connsiteX61" fmla="*/ 3146983 w 3248411"/>
              <a:gd name="connsiteY61" fmla="*/ 1413164 h 3171534"/>
              <a:gd name="connsiteX62" fmla="*/ 3241985 w 3248411"/>
              <a:gd name="connsiteY62" fmla="*/ 1389413 h 3171534"/>
              <a:gd name="connsiteX63" fmla="*/ 3135107 w 3248411"/>
              <a:gd name="connsiteY63" fmla="*/ 1413164 h 3171534"/>
              <a:gd name="connsiteX64" fmla="*/ 3182609 w 3248411"/>
              <a:gd name="connsiteY64" fmla="*/ 1721922 h 3171534"/>
              <a:gd name="connsiteX65" fmla="*/ 3206359 w 3248411"/>
              <a:gd name="connsiteY65" fmla="*/ 1757548 h 3171534"/>
              <a:gd name="connsiteX66" fmla="*/ 3194484 w 3248411"/>
              <a:gd name="connsiteY66" fmla="*/ 1793174 h 3171534"/>
              <a:gd name="connsiteX67" fmla="*/ 3075731 w 3248411"/>
              <a:gd name="connsiteY67" fmla="*/ 1828800 h 3171534"/>
              <a:gd name="connsiteX68" fmla="*/ 3051980 w 3248411"/>
              <a:gd name="connsiteY68" fmla="*/ 1864426 h 3171534"/>
              <a:gd name="connsiteX69" fmla="*/ 2968853 w 3248411"/>
              <a:gd name="connsiteY69" fmla="*/ 1923803 h 3171534"/>
              <a:gd name="connsiteX70" fmla="*/ 2885726 w 3248411"/>
              <a:gd name="connsiteY70" fmla="*/ 1983179 h 3171534"/>
              <a:gd name="connsiteX71" fmla="*/ 2850100 w 3248411"/>
              <a:gd name="connsiteY71" fmla="*/ 2054431 h 3171534"/>
              <a:gd name="connsiteX72" fmla="*/ 2838224 w 3248411"/>
              <a:gd name="connsiteY72" fmla="*/ 2018805 h 3171534"/>
              <a:gd name="connsiteX73" fmla="*/ 2850100 w 3248411"/>
              <a:gd name="connsiteY73" fmla="*/ 1876301 h 3171534"/>
              <a:gd name="connsiteX74" fmla="*/ 2873850 w 3248411"/>
              <a:gd name="connsiteY74" fmla="*/ 1840675 h 3171534"/>
              <a:gd name="connsiteX75" fmla="*/ 2945102 w 3248411"/>
              <a:gd name="connsiteY75" fmla="*/ 1816925 h 3171534"/>
              <a:gd name="connsiteX76" fmla="*/ 2992604 w 3248411"/>
              <a:gd name="connsiteY76" fmla="*/ 1745673 h 3171534"/>
              <a:gd name="connsiteX77" fmla="*/ 3063856 w 3248411"/>
              <a:gd name="connsiteY77" fmla="*/ 1710047 h 3171534"/>
              <a:gd name="connsiteX78" fmla="*/ 3016354 w 3248411"/>
              <a:gd name="connsiteY78" fmla="*/ 1698171 h 3171534"/>
              <a:gd name="connsiteX79" fmla="*/ 2968853 w 3248411"/>
              <a:gd name="connsiteY79" fmla="*/ 1674421 h 3171534"/>
              <a:gd name="connsiteX80" fmla="*/ 2434463 w 3248411"/>
              <a:gd name="connsiteY80" fmla="*/ 1686296 h 3171534"/>
              <a:gd name="connsiteX81" fmla="*/ 2351336 w 3248411"/>
              <a:gd name="connsiteY81" fmla="*/ 1721922 h 3171534"/>
              <a:gd name="connsiteX82" fmla="*/ 2303835 w 3248411"/>
              <a:gd name="connsiteY82" fmla="*/ 1733797 h 3171534"/>
              <a:gd name="connsiteX83" fmla="*/ 2268209 w 3248411"/>
              <a:gd name="connsiteY83" fmla="*/ 1769423 h 3171534"/>
              <a:gd name="connsiteX84" fmla="*/ 2256333 w 3248411"/>
              <a:gd name="connsiteY84" fmla="*/ 1805049 h 3171534"/>
              <a:gd name="connsiteX85" fmla="*/ 2185082 w 3248411"/>
              <a:gd name="connsiteY85" fmla="*/ 1852551 h 3171534"/>
              <a:gd name="connsiteX86" fmla="*/ 1710069 w 3248411"/>
              <a:gd name="connsiteY86" fmla="*/ 1900052 h 3171534"/>
              <a:gd name="connsiteX87" fmla="*/ 1674443 w 3248411"/>
              <a:gd name="connsiteY87" fmla="*/ 1888177 h 3171534"/>
              <a:gd name="connsiteX88" fmla="*/ 1650692 w 3248411"/>
              <a:gd name="connsiteY88" fmla="*/ 1852551 h 3171534"/>
              <a:gd name="connsiteX89" fmla="*/ 1615066 w 3248411"/>
              <a:gd name="connsiteY89" fmla="*/ 1828800 h 3171534"/>
              <a:gd name="connsiteX90" fmla="*/ 1436936 w 3248411"/>
              <a:gd name="connsiteY90" fmla="*/ 1852551 h 3171534"/>
              <a:gd name="connsiteX91" fmla="*/ 1389435 w 3248411"/>
              <a:gd name="connsiteY91" fmla="*/ 1888177 h 3171534"/>
              <a:gd name="connsiteX92" fmla="*/ 1353809 w 3248411"/>
              <a:gd name="connsiteY92" fmla="*/ 1911927 h 3171534"/>
              <a:gd name="connsiteX93" fmla="*/ 1318183 w 3248411"/>
              <a:gd name="connsiteY93" fmla="*/ 1947553 h 3171534"/>
              <a:gd name="connsiteX94" fmla="*/ 1246931 w 3248411"/>
              <a:gd name="connsiteY94" fmla="*/ 1995055 h 3171534"/>
              <a:gd name="connsiteX95" fmla="*/ 1223180 w 3248411"/>
              <a:gd name="connsiteY95" fmla="*/ 2030681 h 3171534"/>
              <a:gd name="connsiteX96" fmla="*/ 1246931 w 3248411"/>
              <a:gd name="connsiteY96" fmla="*/ 2125683 h 3171534"/>
              <a:gd name="connsiteX97" fmla="*/ 1235056 w 3248411"/>
              <a:gd name="connsiteY97" fmla="*/ 2208810 h 3171534"/>
              <a:gd name="connsiteX98" fmla="*/ 1116302 w 3248411"/>
              <a:gd name="connsiteY98" fmla="*/ 2268187 h 3171534"/>
              <a:gd name="connsiteX99" fmla="*/ 1080676 w 3248411"/>
              <a:gd name="connsiteY99" fmla="*/ 2280062 h 3171534"/>
              <a:gd name="connsiteX100" fmla="*/ 1045050 w 3248411"/>
              <a:gd name="connsiteY100" fmla="*/ 2303813 h 3171534"/>
              <a:gd name="connsiteX101" fmla="*/ 1033175 w 3248411"/>
              <a:gd name="connsiteY101" fmla="*/ 2339439 h 3171534"/>
              <a:gd name="connsiteX102" fmla="*/ 1009424 w 3248411"/>
              <a:gd name="connsiteY102" fmla="*/ 2375065 h 3171534"/>
              <a:gd name="connsiteX103" fmla="*/ 1341933 w 3248411"/>
              <a:gd name="connsiteY103" fmla="*/ 2386940 h 3171534"/>
              <a:gd name="connsiteX104" fmla="*/ 1377559 w 3248411"/>
              <a:gd name="connsiteY104" fmla="*/ 2363190 h 3171534"/>
              <a:gd name="connsiteX105" fmla="*/ 1413185 w 3248411"/>
              <a:gd name="connsiteY105" fmla="*/ 2351314 h 3171534"/>
              <a:gd name="connsiteX106" fmla="*/ 1460687 w 3248411"/>
              <a:gd name="connsiteY106" fmla="*/ 2327564 h 3171534"/>
              <a:gd name="connsiteX107" fmla="*/ 1531939 w 3248411"/>
              <a:gd name="connsiteY107" fmla="*/ 2268187 h 3171534"/>
              <a:gd name="connsiteX108" fmla="*/ 1603191 w 3248411"/>
              <a:gd name="connsiteY108" fmla="*/ 2244436 h 3171534"/>
              <a:gd name="connsiteX109" fmla="*/ 1900074 w 3248411"/>
              <a:gd name="connsiteY109" fmla="*/ 2268187 h 3171534"/>
              <a:gd name="connsiteX110" fmla="*/ 1852572 w 3248411"/>
              <a:gd name="connsiteY110" fmla="*/ 2375065 h 3171534"/>
              <a:gd name="connsiteX111" fmla="*/ 1769445 w 3248411"/>
              <a:gd name="connsiteY111" fmla="*/ 2410691 h 3171534"/>
              <a:gd name="connsiteX112" fmla="*/ 1721944 w 3248411"/>
              <a:gd name="connsiteY112" fmla="*/ 2422566 h 3171534"/>
              <a:gd name="connsiteX113" fmla="*/ 1591315 w 3248411"/>
              <a:gd name="connsiteY113" fmla="*/ 2458192 h 3171534"/>
              <a:gd name="connsiteX114" fmla="*/ 1543814 w 3248411"/>
              <a:gd name="connsiteY114" fmla="*/ 2493818 h 3171534"/>
              <a:gd name="connsiteX115" fmla="*/ 1472562 w 3248411"/>
              <a:gd name="connsiteY115" fmla="*/ 2553195 h 3171534"/>
              <a:gd name="connsiteX116" fmla="*/ 1448811 w 3248411"/>
              <a:gd name="connsiteY116" fmla="*/ 2588821 h 3171534"/>
              <a:gd name="connsiteX117" fmla="*/ 1448811 w 3248411"/>
              <a:gd name="connsiteY117" fmla="*/ 2778826 h 3171534"/>
              <a:gd name="connsiteX118" fmla="*/ 1436936 w 3248411"/>
              <a:gd name="connsiteY118" fmla="*/ 3087584 h 3171534"/>
              <a:gd name="connsiteX119" fmla="*/ 1401310 w 3248411"/>
              <a:gd name="connsiteY119" fmla="*/ 3099460 h 3171534"/>
              <a:gd name="connsiteX120" fmla="*/ 1365684 w 3248411"/>
              <a:gd name="connsiteY120" fmla="*/ 3123210 h 3171534"/>
              <a:gd name="connsiteX121" fmla="*/ 1294432 w 3248411"/>
              <a:gd name="connsiteY121" fmla="*/ 3146961 h 3171534"/>
              <a:gd name="connsiteX122" fmla="*/ 1258806 w 3248411"/>
              <a:gd name="connsiteY122" fmla="*/ 3170712 h 3171534"/>
              <a:gd name="connsiteX123" fmla="*/ 985674 w 3248411"/>
              <a:gd name="connsiteY123" fmla="*/ 3158836 h 3171534"/>
              <a:gd name="connsiteX124" fmla="*/ 950048 w 3248411"/>
              <a:gd name="connsiteY124" fmla="*/ 3146961 h 3171534"/>
              <a:gd name="connsiteX125" fmla="*/ 902546 w 3248411"/>
              <a:gd name="connsiteY125" fmla="*/ 3135086 h 3171534"/>
              <a:gd name="connsiteX126" fmla="*/ 831295 w 3248411"/>
              <a:gd name="connsiteY126" fmla="*/ 3123210 h 3171534"/>
              <a:gd name="connsiteX127" fmla="*/ 760043 w 3248411"/>
              <a:gd name="connsiteY127" fmla="*/ 3099460 h 3171534"/>
              <a:gd name="connsiteX128" fmla="*/ 296905 w 3248411"/>
              <a:gd name="connsiteY128" fmla="*/ 3111335 h 3171534"/>
              <a:gd name="connsiteX129" fmla="*/ 261279 w 3248411"/>
              <a:gd name="connsiteY129" fmla="*/ 3123210 h 3171534"/>
              <a:gd name="connsiteX130" fmla="*/ 130650 w 3248411"/>
              <a:gd name="connsiteY130" fmla="*/ 3135086 h 3171534"/>
              <a:gd name="connsiteX131" fmla="*/ 11897 w 3248411"/>
              <a:gd name="connsiteY131" fmla="*/ 3087584 h 3171534"/>
              <a:gd name="connsiteX132" fmla="*/ 35648 w 3248411"/>
              <a:gd name="connsiteY132" fmla="*/ 3051958 h 3171534"/>
              <a:gd name="connsiteX133" fmla="*/ 11897 w 3248411"/>
              <a:gd name="connsiteY133" fmla="*/ 2850078 h 3171534"/>
              <a:gd name="connsiteX134" fmla="*/ 22 w 3248411"/>
              <a:gd name="connsiteY134" fmla="*/ 2814452 h 3171534"/>
              <a:gd name="connsiteX135" fmla="*/ 11897 w 3248411"/>
              <a:gd name="connsiteY135" fmla="*/ 2042556 h 3171534"/>
              <a:gd name="connsiteX136" fmla="*/ 59398 w 3248411"/>
              <a:gd name="connsiteY136" fmla="*/ 1840675 h 3171534"/>
              <a:gd name="connsiteX137" fmla="*/ 83149 w 3248411"/>
              <a:gd name="connsiteY137" fmla="*/ 1769423 h 3171534"/>
              <a:gd name="connsiteX138" fmla="*/ 83149 w 3248411"/>
              <a:gd name="connsiteY138" fmla="*/ 1056904 h 3171534"/>
              <a:gd name="connsiteX139" fmla="*/ 71274 w 3248411"/>
              <a:gd name="connsiteY139" fmla="*/ 1021278 h 3171534"/>
              <a:gd name="connsiteX140" fmla="*/ 83149 w 3248411"/>
              <a:gd name="connsiteY140" fmla="*/ 486888 h 3171534"/>
              <a:gd name="connsiteX141" fmla="*/ 106900 w 3248411"/>
              <a:gd name="connsiteY141" fmla="*/ 380010 h 3171534"/>
              <a:gd name="connsiteX142" fmla="*/ 130650 w 3248411"/>
              <a:gd name="connsiteY142" fmla="*/ 285008 h 3171534"/>
              <a:gd name="connsiteX143" fmla="*/ 118775 w 3248411"/>
              <a:gd name="connsiteY143" fmla="*/ 225631 h 3171534"/>
              <a:gd name="connsiteX144" fmla="*/ 95024 w 3248411"/>
              <a:gd name="connsiteY144" fmla="*/ 154379 h 3171534"/>
              <a:gd name="connsiteX145" fmla="*/ 95024 w 3248411"/>
              <a:gd name="connsiteY145" fmla="*/ 11875 h 3171534"/>
              <a:gd name="connsiteX146" fmla="*/ 130650 w 3248411"/>
              <a:gd name="connsiteY146" fmla="*/ 0 h 3171534"/>
              <a:gd name="connsiteX147" fmla="*/ 154401 w 3248411"/>
              <a:gd name="connsiteY147" fmla="*/ 35626 h 3171534"/>
              <a:gd name="connsiteX148" fmla="*/ 190027 w 3248411"/>
              <a:gd name="connsiteY148" fmla="*/ 59377 h 3171534"/>
              <a:gd name="connsiteX149" fmla="*/ 237528 w 3248411"/>
              <a:gd name="connsiteY149" fmla="*/ 118753 h 3171534"/>
              <a:gd name="connsiteX150" fmla="*/ 249404 w 3248411"/>
              <a:gd name="connsiteY150" fmla="*/ 154379 h 317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248411" h="3171534">
                <a:moveTo>
                  <a:pt x="106900" y="47501"/>
                </a:moveTo>
                <a:cubicBezTo>
                  <a:pt x="126692" y="67293"/>
                  <a:pt x="147844" y="85813"/>
                  <a:pt x="166276" y="106878"/>
                </a:cubicBezTo>
                <a:cubicBezTo>
                  <a:pt x="175674" y="117619"/>
                  <a:pt x="183644" y="129738"/>
                  <a:pt x="190027" y="142504"/>
                </a:cubicBezTo>
                <a:cubicBezTo>
                  <a:pt x="195625" y="153700"/>
                  <a:pt x="193051" y="169279"/>
                  <a:pt x="201902" y="178130"/>
                </a:cubicBezTo>
                <a:cubicBezTo>
                  <a:pt x="210753" y="186981"/>
                  <a:pt x="225653" y="186047"/>
                  <a:pt x="237528" y="190005"/>
                </a:cubicBezTo>
                <a:cubicBezTo>
                  <a:pt x="249903" y="227129"/>
                  <a:pt x="261906" y="273550"/>
                  <a:pt x="296905" y="296883"/>
                </a:cubicBezTo>
                <a:lnTo>
                  <a:pt x="332531" y="320634"/>
                </a:lnTo>
                <a:cubicBezTo>
                  <a:pt x="395868" y="415638"/>
                  <a:pt x="312738" y="300841"/>
                  <a:pt x="391907" y="380010"/>
                </a:cubicBezTo>
                <a:cubicBezTo>
                  <a:pt x="401999" y="390102"/>
                  <a:pt x="404917" y="406238"/>
                  <a:pt x="415658" y="415636"/>
                </a:cubicBezTo>
                <a:cubicBezTo>
                  <a:pt x="465916" y="459612"/>
                  <a:pt x="473603" y="458703"/>
                  <a:pt x="522536" y="475013"/>
                </a:cubicBezTo>
                <a:cubicBezTo>
                  <a:pt x="585875" y="570020"/>
                  <a:pt x="502741" y="455217"/>
                  <a:pt x="581913" y="534390"/>
                </a:cubicBezTo>
                <a:cubicBezTo>
                  <a:pt x="592005" y="544482"/>
                  <a:pt x="594922" y="560618"/>
                  <a:pt x="605663" y="570016"/>
                </a:cubicBezTo>
                <a:cubicBezTo>
                  <a:pt x="627145" y="588813"/>
                  <a:pt x="653164" y="601683"/>
                  <a:pt x="676915" y="617517"/>
                </a:cubicBezTo>
                <a:lnTo>
                  <a:pt x="712541" y="641268"/>
                </a:lnTo>
                <a:cubicBezTo>
                  <a:pt x="752126" y="700644"/>
                  <a:pt x="724417" y="668978"/>
                  <a:pt x="807544" y="724395"/>
                </a:cubicBezTo>
                <a:lnTo>
                  <a:pt x="843170" y="748145"/>
                </a:lnTo>
                <a:cubicBezTo>
                  <a:pt x="869079" y="825873"/>
                  <a:pt x="833094" y="749585"/>
                  <a:pt x="890671" y="795647"/>
                </a:cubicBezTo>
                <a:cubicBezTo>
                  <a:pt x="901816" y="804563"/>
                  <a:pt x="905285" y="820309"/>
                  <a:pt x="914422" y="831273"/>
                </a:cubicBezTo>
                <a:cubicBezTo>
                  <a:pt x="938068" y="859648"/>
                  <a:pt x="990743" y="904215"/>
                  <a:pt x="1021300" y="914400"/>
                </a:cubicBezTo>
                <a:lnTo>
                  <a:pt x="1056926" y="926275"/>
                </a:lnTo>
                <a:cubicBezTo>
                  <a:pt x="1068801" y="934192"/>
                  <a:pt x="1081588" y="940889"/>
                  <a:pt x="1092552" y="950026"/>
                </a:cubicBezTo>
                <a:cubicBezTo>
                  <a:pt x="1105454" y="960777"/>
                  <a:pt x="1114204" y="976336"/>
                  <a:pt x="1128178" y="985652"/>
                </a:cubicBezTo>
                <a:cubicBezTo>
                  <a:pt x="1138593" y="992596"/>
                  <a:pt x="1151929" y="993569"/>
                  <a:pt x="1163804" y="997527"/>
                </a:cubicBezTo>
                <a:cubicBezTo>
                  <a:pt x="1280237" y="1152773"/>
                  <a:pt x="1130867" y="964590"/>
                  <a:pt x="1235056" y="1068779"/>
                </a:cubicBezTo>
                <a:cubicBezTo>
                  <a:pt x="1246062" y="1079785"/>
                  <a:pt x="1295767" y="1150973"/>
                  <a:pt x="1318183" y="1163782"/>
                </a:cubicBezTo>
                <a:cubicBezTo>
                  <a:pt x="1332354" y="1171879"/>
                  <a:pt x="1350051" y="1170967"/>
                  <a:pt x="1365684" y="1175657"/>
                </a:cubicBezTo>
                <a:cubicBezTo>
                  <a:pt x="1510243" y="1219025"/>
                  <a:pt x="1374952" y="1183912"/>
                  <a:pt x="1484437" y="1211283"/>
                </a:cubicBezTo>
                <a:cubicBezTo>
                  <a:pt x="1500271" y="1219200"/>
                  <a:pt x="1515502" y="1228459"/>
                  <a:pt x="1531939" y="1235034"/>
                </a:cubicBezTo>
                <a:cubicBezTo>
                  <a:pt x="1555184" y="1244332"/>
                  <a:pt x="1603191" y="1258784"/>
                  <a:pt x="1603191" y="1258784"/>
                </a:cubicBezTo>
                <a:cubicBezTo>
                  <a:pt x="1626942" y="1274618"/>
                  <a:pt x="1647363" y="1297260"/>
                  <a:pt x="1674443" y="1306286"/>
                </a:cubicBezTo>
                <a:cubicBezTo>
                  <a:pt x="1686318" y="1310244"/>
                  <a:pt x="1698563" y="1313230"/>
                  <a:pt x="1710069" y="1318161"/>
                </a:cubicBezTo>
                <a:cubicBezTo>
                  <a:pt x="1726340" y="1325134"/>
                  <a:pt x="1740995" y="1335696"/>
                  <a:pt x="1757570" y="1341912"/>
                </a:cubicBezTo>
                <a:cubicBezTo>
                  <a:pt x="1772852" y="1347643"/>
                  <a:pt x="1789438" y="1349097"/>
                  <a:pt x="1805071" y="1353787"/>
                </a:cubicBezTo>
                <a:cubicBezTo>
                  <a:pt x="1829051" y="1360981"/>
                  <a:pt x="1852572" y="1369621"/>
                  <a:pt x="1876323" y="1377538"/>
                </a:cubicBezTo>
                <a:lnTo>
                  <a:pt x="1947575" y="1401288"/>
                </a:lnTo>
                <a:lnTo>
                  <a:pt x="1983201" y="1413164"/>
                </a:lnTo>
                <a:cubicBezTo>
                  <a:pt x="2011465" y="1497956"/>
                  <a:pt x="1986121" y="1470529"/>
                  <a:pt x="2042578" y="1508166"/>
                </a:cubicBezTo>
                <a:cubicBezTo>
                  <a:pt x="2054453" y="1504208"/>
                  <a:pt x="2073555" y="1507913"/>
                  <a:pt x="2078204" y="1496291"/>
                </a:cubicBezTo>
                <a:cubicBezTo>
                  <a:pt x="2084265" y="1481137"/>
                  <a:pt x="2070812" y="1464483"/>
                  <a:pt x="2066328" y="1448790"/>
                </a:cubicBezTo>
                <a:cubicBezTo>
                  <a:pt x="2062889" y="1436754"/>
                  <a:pt x="2057892" y="1425200"/>
                  <a:pt x="2054453" y="1413164"/>
                </a:cubicBezTo>
                <a:cubicBezTo>
                  <a:pt x="2049969" y="1397471"/>
                  <a:pt x="2049007" y="1380664"/>
                  <a:pt x="2042578" y="1365662"/>
                </a:cubicBezTo>
                <a:cubicBezTo>
                  <a:pt x="2036956" y="1352544"/>
                  <a:pt x="2026744" y="1341911"/>
                  <a:pt x="2018827" y="1330036"/>
                </a:cubicBezTo>
                <a:cubicBezTo>
                  <a:pt x="2149456" y="1326078"/>
                  <a:pt x="2282562" y="1343791"/>
                  <a:pt x="2410713" y="1318161"/>
                </a:cubicBezTo>
                <a:cubicBezTo>
                  <a:pt x="2435262" y="1313251"/>
                  <a:pt x="2410712" y="1254826"/>
                  <a:pt x="2434463" y="1246909"/>
                </a:cubicBezTo>
                <a:cubicBezTo>
                  <a:pt x="2471320" y="1234624"/>
                  <a:pt x="2480903" y="1233295"/>
                  <a:pt x="2517591" y="1211283"/>
                </a:cubicBezTo>
                <a:cubicBezTo>
                  <a:pt x="2542068" y="1196597"/>
                  <a:pt x="2565092" y="1179616"/>
                  <a:pt x="2588843" y="1163782"/>
                </a:cubicBezTo>
                <a:cubicBezTo>
                  <a:pt x="2600718" y="1155865"/>
                  <a:pt x="2610929" y="1144544"/>
                  <a:pt x="2624469" y="1140031"/>
                </a:cubicBezTo>
                <a:cubicBezTo>
                  <a:pt x="2636344" y="1136073"/>
                  <a:pt x="2647875" y="1130871"/>
                  <a:pt x="2660095" y="1128156"/>
                </a:cubicBezTo>
                <a:cubicBezTo>
                  <a:pt x="2704118" y="1118373"/>
                  <a:pt x="2785269" y="1109540"/>
                  <a:pt x="2826349" y="1104405"/>
                </a:cubicBezTo>
                <a:cubicBezTo>
                  <a:pt x="2865933" y="1112322"/>
                  <a:pt x="2908352" y="1111451"/>
                  <a:pt x="2945102" y="1128156"/>
                </a:cubicBezTo>
                <a:cubicBezTo>
                  <a:pt x="2956498" y="1133336"/>
                  <a:pt x="2949158" y="1154007"/>
                  <a:pt x="2956978" y="1163782"/>
                </a:cubicBezTo>
                <a:cubicBezTo>
                  <a:pt x="2965894" y="1174927"/>
                  <a:pt x="2980729" y="1179615"/>
                  <a:pt x="2992604" y="1187532"/>
                </a:cubicBezTo>
                <a:cubicBezTo>
                  <a:pt x="2975343" y="1239315"/>
                  <a:pt x="2976467" y="1256772"/>
                  <a:pt x="2945102" y="1294410"/>
                </a:cubicBezTo>
                <a:cubicBezTo>
                  <a:pt x="2934351" y="1307312"/>
                  <a:pt x="2922733" y="1319725"/>
                  <a:pt x="2909476" y="1330036"/>
                </a:cubicBezTo>
                <a:cubicBezTo>
                  <a:pt x="2886944" y="1347561"/>
                  <a:pt x="2838224" y="1377538"/>
                  <a:pt x="2838224" y="1377538"/>
                </a:cubicBezTo>
                <a:cubicBezTo>
                  <a:pt x="2830307" y="1389413"/>
                  <a:pt x="2820857" y="1400399"/>
                  <a:pt x="2814474" y="1413164"/>
                </a:cubicBezTo>
                <a:cubicBezTo>
                  <a:pt x="2791443" y="1459225"/>
                  <a:pt x="2805977" y="1472440"/>
                  <a:pt x="2814474" y="1531917"/>
                </a:cubicBezTo>
                <a:cubicBezTo>
                  <a:pt x="2962968" y="1494794"/>
                  <a:pt x="2778346" y="1542239"/>
                  <a:pt x="2897601" y="1508166"/>
                </a:cubicBezTo>
                <a:cubicBezTo>
                  <a:pt x="2913294" y="1503682"/>
                  <a:pt x="2929268" y="1500249"/>
                  <a:pt x="2945102" y="1496291"/>
                </a:cubicBezTo>
                <a:cubicBezTo>
                  <a:pt x="2968853" y="1480457"/>
                  <a:pt x="2989274" y="1457817"/>
                  <a:pt x="3016354" y="1448790"/>
                </a:cubicBezTo>
                <a:cubicBezTo>
                  <a:pt x="3097781" y="1421646"/>
                  <a:pt x="2996729" y="1453695"/>
                  <a:pt x="3111357" y="1425039"/>
                </a:cubicBezTo>
                <a:cubicBezTo>
                  <a:pt x="3123501" y="1422003"/>
                  <a:pt x="3134906" y="1416458"/>
                  <a:pt x="3146983" y="1413164"/>
                </a:cubicBezTo>
                <a:cubicBezTo>
                  <a:pt x="3178475" y="1404575"/>
                  <a:pt x="3273850" y="1382332"/>
                  <a:pt x="3241985" y="1389413"/>
                </a:cubicBezTo>
                <a:lnTo>
                  <a:pt x="3135107" y="1413164"/>
                </a:lnTo>
                <a:cubicBezTo>
                  <a:pt x="3152695" y="1817656"/>
                  <a:pt x="3081626" y="1600741"/>
                  <a:pt x="3182609" y="1721922"/>
                </a:cubicBezTo>
                <a:cubicBezTo>
                  <a:pt x="3191746" y="1732886"/>
                  <a:pt x="3198442" y="1745673"/>
                  <a:pt x="3206359" y="1757548"/>
                </a:cubicBezTo>
                <a:cubicBezTo>
                  <a:pt x="3202401" y="1769423"/>
                  <a:pt x="3204670" y="1785898"/>
                  <a:pt x="3194484" y="1793174"/>
                </a:cubicBezTo>
                <a:cubicBezTo>
                  <a:pt x="3178915" y="1804295"/>
                  <a:pt x="3101126" y="1822451"/>
                  <a:pt x="3075731" y="1828800"/>
                </a:cubicBezTo>
                <a:cubicBezTo>
                  <a:pt x="3067814" y="1840675"/>
                  <a:pt x="3062072" y="1854334"/>
                  <a:pt x="3051980" y="1864426"/>
                </a:cubicBezTo>
                <a:cubicBezTo>
                  <a:pt x="3032576" y="1883830"/>
                  <a:pt x="2992452" y="1906946"/>
                  <a:pt x="2968853" y="1923803"/>
                </a:cubicBezTo>
                <a:cubicBezTo>
                  <a:pt x="2865771" y="1997434"/>
                  <a:pt x="2969667" y="1927220"/>
                  <a:pt x="2885726" y="1983179"/>
                </a:cubicBezTo>
                <a:cubicBezTo>
                  <a:pt x="2882798" y="1991963"/>
                  <a:pt x="2865445" y="2054431"/>
                  <a:pt x="2850100" y="2054431"/>
                </a:cubicBezTo>
                <a:cubicBezTo>
                  <a:pt x="2837582" y="2054431"/>
                  <a:pt x="2842183" y="2030680"/>
                  <a:pt x="2838224" y="2018805"/>
                </a:cubicBezTo>
                <a:cubicBezTo>
                  <a:pt x="2842183" y="1971304"/>
                  <a:pt x="2840752" y="1923041"/>
                  <a:pt x="2850100" y="1876301"/>
                </a:cubicBezTo>
                <a:cubicBezTo>
                  <a:pt x="2852899" y="1862306"/>
                  <a:pt x="2861747" y="1848239"/>
                  <a:pt x="2873850" y="1840675"/>
                </a:cubicBezTo>
                <a:cubicBezTo>
                  <a:pt x="2895080" y="1827406"/>
                  <a:pt x="2945102" y="1816925"/>
                  <a:pt x="2945102" y="1816925"/>
                </a:cubicBezTo>
                <a:cubicBezTo>
                  <a:pt x="2960936" y="1793174"/>
                  <a:pt x="2965524" y="1754700"/>
                  <a:pt x="2992604" y="1745673"/>
                </a:cubicBezTo>
                <a:cubicBezTo>
                  <a:pt x="3041770" y="1729283"/>
                  <a:pt x="3017814" y="1740740"/>
                  <a:pt x="3063856" y="1710047"/>
                </a:cubicBezTo>
                <a:cubicBezTo>
                  <a:pt x="3048022" y="1706088"/>
                  <a:pt x="3031636" y="1703902"/>
                  <a:pt x="3016354" y="1698171"/>
                </a:cubicBezTo>
                <a:cubicBezTo>
                  <a:pt x="2999779" y="1691955"/>
                  <a:pt x="2986552" y="1674782"/>
                  <a:pt x="2968853" y="1674421"/>
                </a:cubicBezTo>
                <a:lnTo>
                  <a:pt x="2434463" y="1686296"/>
                </a:lnTo>
                <a:cubicBezTo>
                  <a:pt x="2298092" y="1720388"/>
                  <a:pt x="2466149" y="1672716"/>
                  <a:pt x="2351336" y="1721922"/>
                </a:cubicBezTo>
                <a:cubicBezTo>
                  <a:pt x="2336335" y="1728351"/>
                  <a:pt x="2319669" y="1729839"/>
                  <a:pt x="2303835" y="1733797"/>
                </a:cubicBezTo>
                <a:cubicBezTo>
                  <a:pt x="2291960" y="1745672"/>
                  <a:pt x="2277525" y="1755449"/>
                  <a:pt x="2268209" y="1769423"/>
                </a:cubicBezTo>
                <a:cubicBezTo>
                  <a:pt x="2261265" y="1779838"/>
                  <a:pt x="2265184" y="1796198"/>
                  <a:pt x="2256333" y="1805049"/>
                </a:cubicBezTo>
                <a:cubicBezTo>
                  <a:pt x="2236149" y="1825233"/>
                  <a:pt x="2185082" y="1852551"/>
                  <a:pt x="2185082" y="1852551"/>
                </a:cubicBezTo>
                <a:cubicBezTo>
                  <a:pt x="2058411" y="2042556"/>
                  <a:pt x="2166081" y="1925386"/>
                  <a:pt x="1710069" y="1900052"/>
                </a:cubicBezTo>
                <a:cubicBezTo>
                  <a:pt x="1698194" y="1896094"/>
                  <a:pt x="1684218" y="1895997"/>
                  <a:pt x="1674443" y="1888177"/>
                </a:cubicBezTo>
                <a:cubicBezTo>
                  <a:pt x="1663298" y="1879261"/>
                  <a:pt x="1660784" y="1862643"/>
                  <a:pt x="1650692" y="1852551"/>
                </a:cubicBezTo>
                <a:cubicBezTo>
                  <a:pt x="1640600" y="1842459"/>
                  <a:pt x="1626941" y="1836717"/>
                  <a:pt x="1615066" y="1828800"/>
                </a:cubicBezTo>
                <a:cubicBezTo>
                  <a:pt x="1610249" y="1829201"/>
                  <a:pt x="1478347" y="1828887"/>
                  <a:pt x="1436936" y="1852551"/>
                </a:cubicBezTo>
                <a:cubicBezTo>
                  <a:pt x="1419752" y="1862371"/>
                  <a:pt x="1405541" y="1876673"/>
                  <a:pt x="1389435" y="1888177"/>
                </a:cubicBezTo>
                <a:cubicBezTo>
                  <a:pt x="1377821" y="1896473"/>
                  <a:pt x="1364773" y="1902790"/>
                  <a:pt x="1353809" y="1911927"/>
                </a:cubicBezTo>
                <a:cubicBezTo>
                  <a:pt x="1340907" y="1922678"/>
                  <a:pt x="1331440" y="1937242"/>
                  <a:pt x="1318183" y="1947553"/>
                </a:cubicBezTo>
                <a:cubicBezTo>
                  <a:pt x="1295651" y="1965078"/>
                  <a:pt x="1246931" y="1995055"/>
                  <a:pt x="1246931" y="1995055"/>
                </a:cubicBezTo>
                <a:cubicBezTo>
                  <a:pt x="1239014" y="2006930"/>
                  <a:pt x="1223180" y="2016409"/>
                  <a:pt x="1223180" y="2030681"/>
                </a:cubicBezTo>
                <a:cubicBezTo>
                  <a:pt x="1223180" y="2063323"/>
                  <a:pt x="1246931" y="2125683"/>
                  <a:pt x="1246931" y="2125683"/>
                </a:cubicBezTo>
                <a:cubicBezTo>
                  <a:pt x="1242973" y="2153392"/>
                  <a:pt x="1250083" y="2185196"/>
                  <a:pt x="1235056" y="2208810"/>
                </a:cubicBezTo>
                <a:cubicBezTo>
                  <a:pt x="1206267" y="2254051"/>
                  <a:pt x="1159453" y="2255859"/>
                  <a:pt x="1116302" y="2268187"/>
                </a:cubicBezTo>
                <a:cubicBezTo>
                  <a:pt x="1104266" y="2271626"/>
                  <a:pt x="1092551" y="2276104"/>
                  <a:pt x="1080676" y="2280062"/>
                </a:cubicBezTo>
                <a:cubicBezTo>
                  <a:pt x="1068801" y="2287979"/>
                  <a:pt x="1053966" y="2292668"/>
                  <a:pt x="1045050" y="2303813"/>
                </a:cubicBezTo>
                <a:cubicBezTo>
                  <a:pt x="1037230" y="2313588"/>
                  <a:pt x="1038773" y="2328243"/>
                  <a:pt x="1033175" y="2339439"/>
                </a:cubicBezTo>
                <a:cubicBezTo>
                  <a:pt x="1026792" y="2352205"/>
                  <a:pt x="1017341" y="2363190"/>
                  <a:pt x="1009424" y="2375065"/>
                </a:cubicBezTo>
                <a:cubicBezTo>
                  <a:pt x="1135569" y="2438137"/>
                  <a:pt x="1073634" y="2416751"/>
                  <a:pt x="1341933" y="2386940"/>
                </a:cubicBezTo>
                <a:cubicBezTo>
                  <a:pt x="1356118" y="2385364"/>
                  <a:pt x="1364794" y="2369573"/>
                  <a:pt x="1377559" y="2363190"/>
                </a:cubicBezTo>
                <a:cubicBezTo>
                  <a:pt x="1388755" y="2357592"/>
                  <a:pt x="1401679" y="2356245"/>
                  <a:pt x="1413185" y="2351314"/>
                </a:cubicBezTo>
                <a:cubicBezTo>
                  <a:pt x="1429456" y="2344341"/>
                  <a:pt x="1444853" y="2335481"/>
                  <a:pt x="1460687" y="2327564"/>
                </a:cubicBezTo>
                <a:cubicBezTo>
                  <a:pt x="1483059" y="2305192"/>
                  <a:pt x="1502180" y="2281414"/>
                  <a:pt x="1531939" y="2268187"/>
                </a:cubicBezTo>
                <a:cubicBezTo>
                  <a:pt x="1554817" y="2258019"/>
                  <a:pt x="1603191" y="2244436"/>
                  <a:pt x="1603191" y="2244436"/>
                </a:cubicBezTo>
                <a:cubicBezTo>
                  <a:pt x="1702152" y="2252353"/>
                  <a:pt x="1805891" y="2236793"/>
                  <a:pt x="1900074" y="2268187"/>
                </a:cubicBezTo>
                <a:cubicBezTo>
                  <a:pt x="1953332" y="2285940"/>
                  <a:pt x="1857868" y="2371282"/>
                  <a:pt x="1852572" y="2375065"/>
                </a:cubicBezTo>
                <a:cubicBezTo>
                  <a:pt x="1831458" y="2390146"/>
                  <a:pt x="1795290" y="2403307"/>
                  <a:pt x="1769445" y="2410691"/>
                </a:cubicBezTo>
                <a:cubicBezTo>
                  <a:pt x="1753752" y="2415175"/>
                  <a:pt x="1737577" y="2417876"/>
                  <a:pt x="1721944" y="2422566"/>
                </a:cubicBezTo>
                <a:cubicBezTo>
                  <a:pt x="1601409" y="2458727"/>
                  <a:pt x="1699537" y="2436548"/>
                  <a:pt x="1591315" y="2458192"/>
                </a:cubicBezTo>
                <a:cubicBezTo>
                  <a:pt x="1575481" y="2470067"/>
                  <a:pt x="1558841" y="2480937"/>
                  <a:pt x="1543814" y="2493818"/>
                </a:cubicBezTo>
                <a:cubicBezTo>
                  <a:pt x="1463807" y="2562396"/>
                  <a:pt x="1551302" y="2500701"/>
                  <a:pt x="1472562" y="2553195"/>
                </a:cubicBezTo>
                <a:cubicBezTo>
                  <a:pt x="1464645" y="2565070"/>
                  <a:pt x="1455194" y="2576055"/>
                  <a:pt x="1448811" y="2588821"/>
                </a:cubicBezTo>
                <a:cubicBezTo>
                  <a:pt x="1418736" y="2648972"/>
                  <a:pt x="1443727" y="2712728"/>
                  <a:pt x="1448811" y="2778826"/>
                </a:cubicBezTo>
                <a:cubicBezTo>
                  <a:pt x="1444853" y="2881745"/>
                  <a:pt x="1452030" y="2985701"/>
                  <a:pt x="1436936" y="3087584"/>
                </a:cubicBezTo>
                <a:cubicBezTo>
                  <a:pt x="1435102" y="3099967"/>
                  <a:pt x="1412506" y="3093862"/>
                  <a:pt x="1401310" y="3099460"/>
                </a:cubicBezTo>
                <a:cubicBezTo>
                  <a:pt x="1388545" y="3105843"/>
                  <a:pt x="1378726" y="3117414"/>
                  <a:pt x="1365684" y="3123210"/>
                </a:cubicBezTo>
                <a:cubicBezTo>
                  <a:pt x="1342806" y="3133378"/>
                  <a:pt x="1294432" y="3146961"/>
                  <a:pt x="1294432" y="3146961"/>
                </a:cubicBezTo>
                <a:cubicBezTo>
                  <a:pt x="1282557" y="3154878"/>
                  <a:pt x="1273068" y="3170163"/>
                  <a:pt x="1258806" y="3170712"/>
                </a:cubicBezTo>
                <a:cubicBezTo>
                  <a:pt x="1167743" y="3174214"/>
                  <a:pt x="1076536" y="3165825"/>
                  <a:pt x="985674" y="3158836"/>
                </a:cubicBezTo>
                <a:cubicBezTo>
                  <a:pt x="973193" y="3157876"/>
                  <a:pt x="962084" y="3150400"/>
                  <a:pt x="950048" y="3146961"/>
                </a:cubicBezTo>
                <a:cubicBezTo>
                  <a:pt x="934355" y="3142477"/>
                  <a:pt x="918550" y="3138287"/>
                  <a:pt x="902546" y="3135086"/>
                </a:cubicBezTo>
                <a:cubicBezTo>
                  <a:pt x="878936" y="3130364"/>
                  <a:pt x="854654" y="3129050"/>
                  <a:pt x="831295" y="3123210"/>
                </a:cubicBezTo>
                <a:cubicBezTo>
                  <a:pt x="807007" y="3117138"/>
                  <a:pt x="760043" y="3099460"/>
                  <a:pt x="760043" y="3099460"/>
                </a:cubicBezTo>
                <a:cubicBezTo>
                  <a:pt x="605664" y="3103418"/>
                  <a:pt x="451160" y="3103990"/>
                  <a:pt x="296905" y="3111335"/>
                </a:cubicBezTo>
                <a:cubicBezTo>
                  <a:pt x="284402" y="3111930"/>
                  <a:pt x="273671" y="3121440"/>
                  <a:pt x="261279" y="3123210"/>
                </a:cubicBezTo>
                <a:cubicBezTo>
                  <a:pt x="217996" y="3129393"/>
                  <a:pt x="174193" y="3131127"/>
                  <a:pt x="130650" y="3135086"/>
                </a:cubicBezTo>
                <a:cubicBezTo>
                  <a:pt x="30492" y="3125980"/>
                  <a:pt x="-26097" y="3163571"/>
                  <a:pt x="11897" y="3087584"/>
                </a:cubicBezTo>
                <a:cubicBezTo>
                  <a:pt x="18280" y="3074818"/>
                  <a:pt x="27731" y="3063833"/>
                  <a:pt x="35648" y="3051958"/>
                </a:cubicBezTo>
                <a:cubicBezTo>
                  <a:pt x="30938" y="3004858"/>
                  <a:pt x="22396" y="2902576"/>
                  <a:pt x="11897" y="2850078"/>
                </a:cubicBezTo>
                <a:cubicBezTo>
                  <a:pt x="9442" y="2837803"/>
                  <a:pt x="3980" y="2826327"/>
                  <a:pt x="22" y="2814452"/>
                </a:cubicBezTo>
                <a:cubicBezTo>
                  <a:pt x="3980" y="2557153"/>
                  <a:pt x="1879" y="2299690"/>
                  <a:pt x="11897" y="2042556"/>
                </a:cubicBezTo>
                <a:cubicBezTo>
                  <a:pt x="16788" y="1917020"/>
                  <a:pt x="27663" y="1927946"/>
                  <a:pt x="59398" y="1840675"/>
                </a:cubicBezTo>
                <a:cubicBezTo>
                  <a:pt x="67954" y="1817147"/>
                  <a:pt x="83149" y="1769423"/>
                  <a:pt x="83149" y="1769423"/>
                </a:cubicBezTo>
                <a:cubicBezTo>
                  <a:pt x="113082" y="1470085"/>
                  <a:pt x="103977" y="1608865"/>
                  <a:pt x="83149" y="1056904"/>
                </a:cubicBezTo>
                <a:cubicBezTo>
                  <a:pt x="82677" y="1044395"/>
                  <a:pt x="75232" y="1033153"/>
                  <a:pt x="71274" y="1021278"/>
                </a:cubicBezTo>
                <a:cubicBezTo>
                  <a:pt x="75232" y="843148"/>
                  <a:pt x="76028" y="664920"/>
                  <a:pt x="83149" y="486888"/>
                </a:cubicBezTo>
                <a:cubicBezTo>
                  <a:pt x="84023" y="465044"/>
                  <a:pt x="101613" y="403802"/>
                  <a:pt x="106900" y="380010"/>
                </a:cubicBezTo>
                <a:cubicBezTo>
                  <a:pt x="126008" y="294024"/>
                  <a:pt x="109429" y="348673"/>
                  <a:pt x="130650" y="285008"/>
                </a:cubicBezTo>
                <a:cubicBezTo>
                  <a:pt x="126692" y="265216"/>
                  <a:pt x="124086" y="245104"/>
                  <a:pt x="118775" y="225631"/>
                </a:cubicBezTo>
                <a:cubicBezTo>
                  <a:pt x="112188" y="201478"/>
                  <a:pt x="95024" y="154379"/>
                  <a:pt x="95024" y="154379"/>
                </a:cubicBezTo>
                <a:cubicBezTo>
                  <a:pt x="90210" y="120680"/>
                  <a:pt x="70510" y="48647"/>
                  <a:pt x="95024" y="11875"/>
                </a:cubicBezTo>
                <a:cubicBezTo>
                  <a:pt x="101968" y="1460"/>
                  <a:pt x="118775" y="3958"/>
                  <a:pt x="130650" y="0"/>
                </a:cubicBezTo>
                <a:cubicBezTo>
                  <a:pt x="138567" y="11875"/>
                  <a:pt x="144309" y="25534"/>
                  <a:pt x="154401" y="35626"/>
                </a:cubicBezTo>
                <a:cubicBezTo>
                  <a:pt x="164493" y="45718"/>
                  <a:pt x="181111" y="48232"/>
                  <a:pt x="190027" y="59377"/>
                </a:cubicBezTo>
                <a:cubicBezTo>
                  <a:pt x="255579" y="141318"/>
                  <a:pt x="135432" y="50691"/>
                  <a:pt x="237528" y="118753"/>
                </a:cubicBezTo>
                <a:lnTo>
                  <a:pt x="249404" y="154379"/>
                </a:lnTo>
              </a:path>
            </a:pathLst>
          </a:custGeom>
          <a:solidFill>
            <a:schemeClr val="accent2"/>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fade">
                                      <p:cBhvr>
                                        <p:cTn id="7" dur="500"/>
                                        <p:tgtEl>
                                          <p:spTgt spid="92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139033"/>
            <a:ext cx="8826706" cy="1754326"/>
          </a:xfrm>
          <a:prstGeom prst="rect">
            <a:avLst/>
          </a:prstGeom>
        </p:spPr>
        <p:txBody>
          <a:bodyPr wrap="square">
            <a:spAutoFit/>
          </a:bodyPr>
          <a:lstStyle/>
          <a:p>
            <a:pPr marL="285750" indent="-285750">
              <a:buFontTx/>
              <a:buChar char="-"/>
            </a:pPr>
            <a:r>
              <a:rPr lang="es-AR" b="0" dirty="0" smtClean="0">
                <a:solidFill>
                  <a:schemeClr val="bg1"/>
                </a:solidFill>
              </a:rPr>
              <a:t>Unidad </a:t>
            </a:r>
            <a:r>
              <a:rPr lang="es-AR" b="0" dirty="0">
                <a:solidFill>
                  <a:schemeClr val="bg1"/>
                </a:solidFill>
              </a:rPr>
              <a:t>7: Fm. Mariño - Serie Amarilla (terciario indiferenciado):</a:t>
            </a:r>
            <a:br>
              <a:rPr lang="es-AR" b="0" dirty="0">
                <a:solidFill>
                  <a:schemeClr val="bg1"/>
                </a:solidFill>
              </a:rPr>
            </a:br>
            <a:r>
              <a:rPr lang="es-AR" b="0" dirty="0">
                <a:solidFill>
                  <a:schemeClr val="bg1"/>
                </a:solidFill>
              </a:rPr>
              <a:t>Litológicamente esta constituida por areniscas de grano grueso </a:t>
            </a:r>
            <a:r>
              <a:rPr lang="es-AR" b="0" dirty="0" smtClean="0">
                <a:solidFill>
                  <a:schemeClr val="bg1"/>
                </a:solidFill>
              </a:rPr>
              <a:t>a medio</a:t>
            </a:r>
            <a:r>
              <a:rPr lang="es-AR" b="0" dirty="0">
                <a:solidFill>
                  <a:schemeClr val="bg1"/>
                </a:solidFill>
              </a:rPr>
              <a:t>, </a:t>
            </a:r>
            <a:r>
              <a:rPr lang="es-AR" b="0" dirty="0" err="1">
                <a:solidFill>
                  <a:schemeClr val="bg1"/>
                </a:solidFill>
              </a:rPr>
              <a:t>arcilitas</a:t>
            </a:r>
            <a:r>
              <a:rPr lang="es-AR" b="0" dirty="0">
                <a:solidFill>
                  <a:schemeClr val="bg1"/>
                </a:solidFill>
              </a:rPr>
              <a:t>, areniscas arcillosas, </a:t>
            </a:r>
            <a:r>
              <a:rPr lang="es-AR" b="0" dirty="0" err="1">
                <a:solidFill>
                  <a:schemeClr val="bg1"/>
                </a:solidFill>
              </a:rPr>
              <a:t>arcilitas</a:t>
            </a:r>
            <a:r>
              <a:rPr lang="es-AR" b="0" dirty="0">
                <a:solidFill>
                  <a:schemeClr val="bg1"/>
                </a:solidFill>
              </a:rPr>
              <a:t> </a:t>
            </a:r>
            <a:r>
              <a:rPr lang="es-AR" b="0" dirty="0" err="1">
                <a:solidFill>
                  <a:schemeClr val="bg1"/>
                </a:solidFill>
              </a:rPr>
              <a:t>tobáceas</a:t>
            </a:r>
            <a:r>
              <a:rPr lang="es-AR" b="0" dirty="0">
                <a:solidFill>
                  <a:schemeClr val="bg1"/>
                </a:solidFill>
              </a:rPr>
              <a:t> y margas</a:t>
            </a:r>
            <a:r>
              <a:rPr lang="es-AR" b="0" dirty="0" smtClean="0">
                <a:solidFill>
                  <a:schemeClr val="bg1"/>
                </a:solidFill>
              </a:rPr>
              <a:t>. </a:t>
            </a:r>
            <a:r>
              <a:rPr lang="es-ES" b="0" dirty="0" smtClean="0">
                <a:solidFill>
                  <a:schemeClr val="bg1"/>
                </a:solidFill>
              </a:rPr>
              <a:t>Serie </a:t>
            </a:r>
            <a:r>
              <a:rPr lang="es-ES" b="0" dirty="0">
                <a:solidFill>
                  <a:schemeClr val="bg1"/>
                </a:solidFill>
              </a:rPr>
              <a:t>Amarilla: Representa una secuencia </a:t>
            </a:r>
            <a:r>
              <a:rPr lang="es-ES" b="0" dirty="0" err="1">
                <a:solidFill>
                  <a:schemeClr val="bg1"/>
                </a:solidFill>
              </a:rPr>
              <a:t>clásticafina</a:t>
            </a:r>
            <a:r>
              <a:rPr lang="es-ES" b="0" dirty="0">
                <a:solidFill>
                  <a:schemeClr val="bg1"/>
                </a:solidFill>
              </a:rPr>
              <a:t> compuesta por</a:t>
            </a:r>
            <a:br>
              <a:rPr lang="es-ES" b="0" dirty="0">
                <a:solidFill>
                  <a:schemeClr val="bg1"/>
                </a:solidFill>
              </a:rPr>
            </a:br>
            <a:r>
              <a:rPr lang="es-ES" b="0" dirty="0" err="1">
                <a:solidFill>
                  <a:schemeClr val="bg1"/>
                </a:solidFill>
              </a:rPr>
              <a:t>arcilitas</a:t>
            </a:r>
            <a:r>
              <a:rPr lang="es-ES" b="0" dirty="0">
                <a:solidFill>
                  <a:schemeClr val="bg1"/>
                </a:solidFill>
              </a:rPr>
              <a:t>, limonitas y areniscas finas con matriz arcillas y </a:t>
            </a:r>
            <a:r>
              <a:rPr lang="es-ES" b="0" dirty="0" err="1">
                <a:solidFill>
                  <a:schemeClr val="bg1"/>
                </a:solidFill>
              </a:rPr>
              <a:t>tobácea</a:t>
            </a:r>
            <a:r>
              <a:rPr lang="es-ES" b="0" dirty="0">
                <a:solidFill>
                  <a:schemeClr val="bg1"/>
                </a:solidFill>
              </a:rPr>
              <a:t>;</a:t>
            </a:r>
            <a:br>
              <a:rPr lang="es-ES" b="0" dirty="0">
                <a:solidFill>
                  <a:schemeClr val="bg1"/>
                </a:solidFill>
              </a:rPr>
            </a:br>
            <a:r>
              <a:rPr lang="es-ES" b="0" dirty="0">
                <a:solidFill>
                  <a:schemeClr val="bg1"/>
                </a:solidFill>
              </a:rPr>
              <a:t>yeso fibroso o en nódulos.</a:t>
            </a:r>
            <a:r>
              <a:rPr lang="es-ES" dirty="0">
                <a:solidFill>
                  <a:schemeClr val="bg1"/>
                </a:solidFill>
              </a:rPr>
              <a:t> </a:t>
            </a:r>
            <a:endParaRPr lang="es-AR" dirty="0">
              <a:solidFill>
                <a:schemeClr val="bg1"/>
              </a:solidFill>
            </a:endParaRPr>
          </a:p>
        </p:txBody>
      </p:sp>
      <p:sp>
        <p:nvSpPr>
          <p:cNvPr id="3" name="2 Rectángulo"/>
          <p:cNvSpPr/>
          <p:nvPr/>
        </p:nvSpPr>
        <p:spPr>
          <a:xfrm>
            <a:off x="80851" y="1916832"/>
            <a:ext cx="8934210" cy="4801314"/>
          </a:xfrm>
          <a:prstGeom prst="rect">
            <a:avLst/>
          </a:prstGeom>
        </p:spPr>
        <p:txBody>
          <a:bodyPr wrap="square">
            <a:spAutoFit/>
          </a:bodyPr>
          <a:lstStyle/>
          <a:p>
            <a:pPr marL="285750" indent="-285750">
              <a:buFontTx/>
              <a:buChar char="-"/>
            </a:pPr>
            <a:r>
              <a:rPr lang="es-ES" b="0" dirty="0" smtClean="0">
                <a:solidFill>
                  <a:schemeClr val="bg1"/>
                </a:solidFill>
              </a:rPr>
              <a:t>Unidad </a:t>
            </a:r>
            <a:r>
              <a:rPr lang="es-ES" b="0" dirty="0">
                <a:solidFill>
                  <a:schemeClr val="bg1"/>
                </a:solidFill>
              </a:rPr>
              <a:t>8: Fm. </a:t>
            </a:r>
            <a:r>
              <a:rPr lang="es-ES" b="0" dirty="0" smtClean="0">
                <a:solidFill>
                  <a:schemeClr val="bg1"/>
                </a:solidFill>
              </a:rPr>
              <a:t>Mogotes</a:t>
            </a:r>
            <a:r>
              <a:rPr lang="es-ES" b="0" dirty="0">
                <a:solidFill>
                  <a:schemeClr val="bg1"/>
                </a:solidFill>
              </a:rPr>
              <a:t/>
            </a:r>
            <a:br>
              <a:rPr lang="es-ES" b="0" dirty="0">
                <a:solidFill>
                  <a:schemeClr val="bg1"/>
                </a:solidFill>
              </a:rPr>
            </a:br>
            <a:r>
              <a:rPr lang="es-ES" b="0" dirty="0">
                <a:solidFill>
                  <a:schemeClr val="bg1"/>
                </a:solidFill>
              </a:rPr>
              <a:t>Esta formación esta formada en su mayor parte por una secuencia </a:t>
            </a:r>
            <a:r>
              <a:rPr lang="es-ES" b="0" dirty="0" smtClean="0">
                <a:solidFill>
                  <a:schemeClr val="bg1"/>
                </a:solidFill>
              </a:rPr>
              <a:t>de estructura </a:t>
            </a:r>
            <a:r>
              <a:rPr lang="es-ES" b="0" dirty="0">
                <a:solidFill>
                  <a:schemeClr val="bg1"/>
                </a:solidFill>
              </a:rPr>
              <a:t>gruesa, constituida, por conglomerados con matriz </a:t>
            </a:r>
            <a:r>
              <a:rPr lang="es-ES" b="0" dirty="0" smtClean="0">
                <a:solidFill>
                  <a:schemeClr val="bg1"/>
                </a:solidFill>
              </a:rPr>
              <a:t>arenosa y </a:t>
            </a:r>
            <a:r>
              <a:rPr lang="es-ES" b="0" dirty="0">
                <a:solidFill>
                  <a:schemeClr val="bg1"/>
                </a:solidFill>
              </a:rPr>
              <a:t>limosa-arcillosa en menor proporciones, con cementos </a:t>
            </a:r>
            <a:r>
              <a:rPr lang="es-ES" b="0" dirty="0" smtClean="0">
                <a:solidFill>
                  <a:schemeClr val="bg1"/>
                </a:solidFill>
              </a:rPr>
              <a:t>químicos generalmente </a:t>
            </a:r>
            <a:r>
              <a:rPr lang="es-ES" b="0" dirty="0">
                <a:solidFill>
                  <a:schemeClr val="bg1"/>
                </a:solidFill>
              </a:rPr>
              <a:t>de tipo </a:t>
            </a:r>
            <a:r>
              <a:rPr lang="es-ES" b="0" dirty="0" err="1">
                <a:solidFill>
                  <a:schemeClr val="bg1"/>
                </a:solidFill>
              </a:rPr>
              <a:t>carbonático</a:t>
            </a:r>
            <a:r>
              <a:rPr lang="es-ES" b="0" dirty="0">
                <a:solidFill>
                  <a:schemeClr val="bg1"/>
                </a:solidFill>
              </a:rPr>
              <a:t>. Presenta alternancia de </a:t>
            </a:r>
            <a:r>
              <a:rPr lang="es-ES" b="0" dirty="0" smtClean="0">
                <a:solidFill>
                  <a:schemeClr val="bg1"/>
                </a:solidFill>
              </a:rPr>
              <a:t>estratos de </a:t>
            </a:r>
            <a:r>
              <a:rPr lang="es-ES" b="0" dirty="0">
                <a:solidFill>
                  <a:schemeClr val="bg1"/>
                </a:solidFill>
              </a:rPr>
              <a:t>areniscas y </a:t>
            </a:r>
            <a:r>
              <a:rPr lang="es-ES" b="0" dirty="0" err="1">
                <a:solidFill>
                  <a:schemeClr val="bg1"/>
                </a:solidFill>
              </a:rPr>
              <a:t>arcilitas</a:t>
            </a:r>
            <a:r>
              <a:rPr lang="es-ES" b="0" dirty="0">
                <a:solidFill>
                  <a:schemeClr val="bg1"/>
                </a:solidFill>
              </a:rPr>
              <a:t/>
            </a:r>
            <a:br>
              <a:rPr lang="es-ES" b="0" dirty="0">
                <a:solidFill>
                  <a:schemeClr val="bg1"/>
                </a:solidFill>
              </a:rPr>
            </a:br>
            <a:endParaRPr lang="es-ES" b="0" dirty="0" smtClean="0">
              <a:solidFill>
                <a:schemeClr val="bg1"/>
              </a:solidFill>
            </a:endParaRPr>
          </a:p>
          <a:p>
            <a:pPr marL="285750" indent="-285750">
              <a:buFontTx/>
              <a:buChar char="-"/>
            </a:pPr>
            <a:r>
              <a:rPr lang="es-ES" b="0" dirty="0" smtClean="0">
                <a:solidFill>
                  <a:schemeClr val="bg1"/>
                </a:solidFill>
              </a:rPr>
              <a:t>Unidad </a:t>
            </a:r>
            <a:r>
              <a:rPr lang="es-ES" b="0" dirty="0">
                <a:solidFill>
                  <a:schemeClr val="bg1"/>
                </a:solidFill>
              </a:rPr>
              <a:t>9: Depósitos 1° Nivel de glacis:</a:t>
            </a:r>
            <a:br>
              <a:rPr lang="es-ES" b="0" dirty="0">
                <a:solidFill>
                  <a:schemeClr val="bg1"/>
                </a:solidFill>
              </a:rPr>
            </a:br>
            <a:r>
              <a:rPr lang="es-ES" b="0" dirty="0">
                <a:solidFill>
                  <a:schemeClr val="bg1"/>
                </a:solidFill>
              </a:rPr>
              <a:t>Corresponde a los depósitos cuaternarios más antiguos del área</a:t>
            </a:r>
            <a:r>
              <a:rPr lang="es-ES" b="0" dirty="0" smtClean="0">
                <a:solidFill>
                  <a:schemeClr val="bg1"/>
                </a:solidFill>
              </a:rPr>
              <a:t>. Estos </a:t>
            </a:r>
            <a:r>
              <a:rPr lang="es-ES" b="0" dirty="0">
                <a:solidFill>
                  <a:schemeClr val="bg1"/>
                </a:solidFill>
              </a:rPr>
              <a:t>depósitos corresponden a sedimentos de textura gruesa</a:t>
            </a:r>
            <a:r>
              <a:rPr lang="es-ES" b="0" dirty="0" smtClean="0">
                <a:solidFill>
                  <a:schemeClr val="bg1"/>
                </a:solidFill>
              </a:rPr>
              <a:t>, representados </a:t>
            </a:r>
            <a:r>
              <a:rPr lang="es-ES" b="0" dirty="0">
                <a:solidFill>
                  <a:schemeClr val="bg1"/>
                </a:solidFill>
              </a:rPr>
              <a:t>por fanglomerados con poca variedad litológica y </a:t>
            </a:r>
            <a:r>
              <a:rPr lang="es-ES" b="0" dirty="0" smtClean="0">
                <a:solidFill>
                  <a:schemeClr val="bg1"/>
                </a:solidFill>
              </a:rPr>
              <a:t>corto </a:t>
            </a:r>
            <a:r>
              <a:rPr lang="es-ES" b="0" dirty="0" err="1" smtClean="0">
                <a:solidFill>
                  <a:schemeClr val="bg1"/>
                </a:solidFill>
              </a:rPr>
              <a:t>transpote</a:t>
            </a:r>
            <a:r>
              <a:rPr lang="es-ES" b="0" dirty="0">
                <a:solidFill>
                  <a:schemeClr val="bg1"/>
                </a:solidFill>
              </a:rPr>
              <a:t>. Los clastos son de forma poligonales, angulares </a:t>
            </a:r>
            <a:r>
              <a:rPr lang="es-ES" b="0" dirty="0" smtClean="0">
                <a:solidFill>
                  <a:schemeClr val="bg1"/>
                </a:solidFill>
              </a:rPr>
              <a:t>y </a:t>
            </a:r>
            <a:r>
              <a:rPr lang="es-ES" b="0" dirty="0" err="1" smtClean="0">
                <a:solidFill>
                  <a:schemeClr val="bg1"/>
                </a:solidFill>
              </a:rPr>
              <a:t>subangulares</a:t>
            </a:r>
            <a:r>
              <a:rPr lang="es-ES" b="0" dirty="0" smtClean="0">
                <a:solidFill>
                  <a:schemeClr val="bg1"/>
                </a:solidFill>
              </a:rPr>
              <a:t> </a:t>
            </a:r>
            <a:r>
              <a:rPr lang="es-ES" b="0" dirty="0">
                <a:solidFill>
                  <a:schemeClr val="bg1"/>
                </a:solidFill>
              </a:rPr>
              <a:t>y la matriz limosa y limo-arenosa muy fina (al Norte </a:t>
            </a:r>
            <a:r>
              <a:rPr lang="es-ES" b="0" dirty="0" smtClean="0">
                <a:solidFill>
                  <a:schemeClr val="bg1"/>
                </a:solidFill>
              </a:rPr>
              <a:t>del Río </a:t>
            </a:r>
            <a:r>
              <a:rPr lang="es-ES" b="0" dirty="0">
                <a:solidFill>
                  <a:schemeClr val="bg1"/>
                </a:solidFill>
              </a:rPr>
              <a:t>Mendoza). Al Sur del Río Mendoza los depósitos adosados a la</a:t>
            </a:r>
            <a:br>
              <a:rPr lang="es-ES" b="0" dirty="0">
                <a:solidFill>
                  <a:schemeClr val="bg1"/>
                </a:solidFill>
              </a:rPr>
            </a:br>
            <a:r>
              <a:rPr lang="es-ES" b="0" dirty="0">
                <a:solidFill>
                  <a:schemeClr val="bg1"/>
                </a:solidFill>
              </a:rPr>
              <a:t>cuchilla de </a:t>
            </a:r>
            <a:r>
              <a:rPr lang="es-ES" b="0" dirty="0" err="1">
                <a:solidFill>
                  <a:schemeClr val="bg1"/>
                </a:solidFill>
              </a:rPr>
              <a:t>Tupungato</a:t>
            </a:r>
            <a:r>
              <a:rPr lang="es-ES" b="0" dirty="0">
                <a:solidFill>
                  <a:schemeClr val="bg1"/>
                </a:solidFill>
              </a:rPr>
              <a:t> y </a:t>
            </a:r>
            <a:r>
              <a:rPr lang="es-ES" b="0" dirty="0" err="1">
                <a:solidFill>
                  <a:schemeClr val="bg1"/>
                </a:solidFill>
              </a:rPr>
              <a:t>Lunlunta</a:t>
            </a:r>
            <a:r>
              <a:rPr lang="es-ES" b="0" dirty="0">
                <a:solidFill>
                  <a:schemeClr val="bg1"/>
                </a:solidFill>
              </a:rPr>
              <a:t> están integrados por gravas </a:t>
            </a:r>
            <a:r>
              <a:rPr lang="es-ES" b="0" dirty="0" smtClean="0">
                <a:solidFill>
                  <a:schemeClr val="bg1"/>
                </a:solidFill>
              </a:rPr>
              <a:t>de variada </a:t>
            </a:r>
            <a:r>
              <a:rPr lang="es-ES" b="0" dirty="0">
                <a:solidFill>
                  <a:schemeClr val="bg1"/>
                </a:solidFill>
              </a:rPr>
              <a:t>composición litológica.</a:t>
            </a:r>
            <a:br>
              <a:rPr lang="es-ES" b="0" dirty="0">
                <a:solidFill>
                  <a:schemeClr val="bg1"/>
                </a:solidFill>
              </a:rPr>
            </a:br>
            <a:endParaRPr lang="es-ES" b="0" dirty="0" smtClean="0">
              <a:solidFill>
                <a:schemeClr val="bg1"/>
              </a:solidFill>
            </a:endParaRPr>
          </a:p>
          <a:p>
            <a:pPr marL="285750" indent="-285750">
              <a:buFontTx/>
              <a:buChar char="-"/>
            </a:pPr>
            <a:r>
              <a:rPr lang="es-ES" b="0" dirty="0" smtClean="0">
                <a:solidFill>
                  <a:schemeClr val="bg1"/>
                </a:solidFill>
              </a:rPr>
              <a:t>Unidad </a:t>
            </a:r>
            <a:r>
              <a:rPr lang="es-ES" b="0" dirty="0">
                <a:solidFill>
                  <a:schemeClr val="bg1"/>
                </a:solidFill>
              </a:rPr>
              <a:t>10 y unidad 11: Depósitos 20 y 30 </a:t>
            </a:r>
            <a:r>
              <a:rPr lang="es-ES" b="0" dirty="0" err="1">
                <a:solidFill>
                  <a:schemeClr val="bg1"/>
                </a:solidFill>
              </a:rPr>
              <a:t>Nivelde</a:t>
            </a:r>
            <a:r>
              <a:rPr lang="es-ES" b="0" dirty="0">
                <a:solidFill>
                  <a:schemeClr val="bg1"/>
                </a:solidFill>
              </a:rPr>
              <a:t> glacis:</a:t>
            </a:r>
            <a:br>
              <a:rPr lang="es-ES" b="0" dirty="0">
                <a:solidFill>
                  <a:schemeClr val="bg1"/>
                </a:solidFill>
              </a:rPr>
            </a:br>
            <a:r>
              <a:rPr lang="es-ES" b="0" dirty="0">
                <a:solidFill>
                  <a:schemeClr val="bg1"/>
                </a:solidFill>
              </a:rPr>
              <a:t>Corresponden a sedimentos de </a:t>
            </a:r>
            <a:r>
              <a:rPr lang="es-ES" b="0" dirty="0" smtClean="0">
                <a:solidFill>
                  <a:schemeClr val="bg1"/>
                </a:solidFill>
              </a:rPr>
              <a:t>textura gruesa. </a:t>
            </a:r>
            <a:endParaRPr lang="es-AR" dirty="0">
              <a:solidFill>
                <a:schemeClr val="bg1"/>
              </a:solidFill>
            </a:endParaRPr>
          </a:p>
        </p:txBody>
      </p:sp>
    </p:spTree>
    <p:extLst>
      <p:ext uri="{BB962C8B-B14F-4D97-AF65-F5344CB8AC3E}">
        <p14:creationId xmlns:p14="http://schemas.microsoft.com/office/powerpoint/2010/main" val="38841019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778" y="260648"/>
            <a:ext cx="8937710" cy="5586145"/>
          </a:xfrm>
          <a:prstGeom prst="rect">
            <a:avLst/>
          </a:prstGeom>
        </p:spPr>
        <p:txBody>
          <a:bodyPr wrap="square">
            <a:spAutoFit/>
          </a:bodyPr>
          <a:lstStyle/>
          <a:p>
            <a:pPr marL="285750" indent="-285750">
              <a:spcAft>
                <a:spcPts val="600"/>
              </a:spcAft>
              <a:buFontTx/>
              <a:buChar char="-"/>
            </a:pPr>
            <a:r>
              <a:rPr lang="es-ES" b="0" dirty="0" smtClean="0">
                <a:solidFill>
                  <a:schemeClr val="bg1"/>
                </a:solidFill>
              </a:rPr>
              <a:t>Unidad </a:t>
            </a:r>
            <a:r>
              <a:rPr lang="es-ES" b="0" dirty="0">
                <a:solidFill>
                  <a:schemeClr val="bg1"/>
                </a:solidFill>
              </a:rPr>
              <a:t>12: Depósitos de conos aluviales:</a:t>
            </a:r>
            <a:br>
              <a:rPr lang="es-ES" b="0" dirty="0">
                <a:solidFill>
                  <a:schemeClr val="bg1"/>
                </a:solidFill>
              </a:rPr>
            </a:br>
            <a:r>
              <a:rPr lang="es-ES" b="0" dirty="0" smtClean="0">
                <a:solidFill>
                  <a:schemeClr val="bg1"/>
                </a:solidFill>
              </a:rPr>
              <a:t>Litológicamente </a:t>
            </a:r>
            <a:r>
              <a:rPr lang="es-ES" b="0" dirty="0">
                <a:solidFill>
                  <a:schemeClr val="bg1"/>
                </a:solidFill>
              </a:rPr>
              <a:t>están compuestos en los sectores apicales </a:t>
            </a:r>
            <a:r>
              <a:rPr lang="es-ES" b="0" dirty="0" smtClean="0">
                <a:solidFill>
                  <a:schemeClr val="bg1"/>
                </a:solidFill>
              </a:rPr>
              <a:t>por sedimentos </a:t>
            </a:r>
            <a:r>
              <a:rPr lang="es-ES" b="0" dirty="0">
                <a:solidFill>
                  <a:schemeClr val="bg1"/>
                </a:solidFill>
              </a:rPr>
              <a:t>de textura gruesa, gravas y bloques y su </a:t>
            </a:r>
            <a:r>
              <a:rPr lang="es-ES" b="0" dirty="0" err="1">
                <a:solidFill>
                  <a:schemeClr val="bg1"/>
                </a:solidFill>
              </a:rPr>
              <a:t>granulometria</a:t>
            </a:r>
            <a:r>
              <a:rPr lang="es-ES" b="0" dirty="0" smtClean="0">
                <a:solidFill>
                  <a:schemeClr val="bg1"/>
                </a:solidFill>
              </a:rPr>
              <a:t>, disminuye </a:t>
            </a:r>
            <a:r>
              <a:rPr lang="es-ES" b="0" dirty="0">
                <a:solidFill>
                  <a:schemeClr val="bg1"/>
                </a:solidFill>
              </a:rPr>
              <a:t>hacia los sectores distales de los mismos</a:t>
            </a:r>
            <a:r>
              <a:rPr lang="es-ES" b="0" dirty="0" smtClean="0">
                <a:solidFill>
                  <a:schemeClr val="bg1"/>
                </a:solidFill>
              </a:rPr>
              <a:t>.</a:t>
            </a:r>
          </a:p>
          <a:p>
            <a:pPr marL="285750" indent="-285750">
              <a:spcAft>
                <a:spcPts val="600"/>
              </a:spcAft>
              <a:buFontTx/>
              <a:buChar char="-"/>
            </a:pPr>
            <a:r>
              <a:rPr lang="es-ES" b="0" dirty="0" smtClean="0">
                <a:solidFill>
                  <a:schemeClr val="bg1"/>
                </a:solidFill>
              </a:rPr>
              <a:t>Unidad </a:t>
            </a:r>
            <a:r>
              <a:rPr lang="es-ES" b="0" dirty="0">
                <a:solidFill>
                  <a:schemeClr val="bg1"/>
                </a:solidFill>
              </a:rPr>
              <a:t>13: Depósitos del abanico aluvial del Río Mendoza:</a:t>
            </a:r>
            <a:br>
              <a:rPr lang="es-ES" b="0" dirty="0">
                <a:solidFill>
                  <a:schemeClr val="bg1"/>
                </a:solidFill>
              </a:rPr>
            </a:br>
            <a:r>
              <a:rPr lang="es-ES" b="0" dirty="0">
                <a:solidFill>
                  <a:schemeClr val="bg1"/>
                </a:solidFill>
              </a:rPr>
              <a:t>Están integrados por sedimentos fluviales representados por </a:t>
            </a:r>
            <a:r>
              <a:rPr lang="es-ES" b="0" dirty="0" smtClean="0">
                <a:solidFill>
                  <a:schemeClr val="bg1"/>
                </a:solidFill>
              </a:rPr>
              <a:t>gravas de </a:t>
            </a:r>
            <a:r>
              <a:rPr lang="es-ES" b="0" dirty="0" err="1">
                <a:solidFill>
                  <a:schemeClr val="bg1"/>
                </a:solidFill>
              </a:rPr>
              <a:t>granulometrias</a:t>
            </a:r>
            <a:r>
              <a:rPr lang="es-ES" b="0" dirty="0">
                <a:solidFill>
                  <a:schemeClr val="bg1"/>
                </a:solidFill>
              </a:rPr>
              <a:t> muy gruesas a finas, con clastos redondeados </a:t>
            </a:r>
            <a:r>
              <a:rPr lang="es-ES" b="0" dirty="0" smtClean="0">
                <a:solidFill>
                  <a:schemeClr val="bg1"/>
                </a:solidFill>
              </a:rPr>
              <a:t>a </a:t>
            </a:r>
            <a:r>
              <a:rPr lang="es-ES" b="0" dirty="0" err="1" smtClean="0">
                <a:solidFill>
                  <a:schemeClr val="bg1"/>
                </a:solidFill>
              </a:rPr>
              <a:t>subredondeados</a:t>
            </a:r>
            <a:r>
              <a:rPr lang="es-ES" b="0" dirty="0">
                <a:solidFill>
                  <a:schemeClr val="bg1"/>
                </a:solidFill>
              </a:rPr>
              <a:t>, de litología variada (rodados andinos), con </a:t>
            </a:r>
            <a:r>
              <a:rPr lang="es-ES" b="0" dirty="0" smtClean="0">
                <a:solidFill>
                  <a:schemeClr val="bg1"/>
                </a:solidFill>
              </a:rPr>
              <a:t>una matriz </a:t>
            </a:r>
            <a:r>
              <a:rPr lang="es-ES" b="0" dirty="0">
                <a:solidFill>
                  <a:schemeClr val="bg1"/>
                </a:solidFill>
              </a:rPr>
              <a:t>de textura arenosa. Presentan lentes de arena. Los </a:t>
            </a:r>
            <a:r>
              <a:rPr lang="es-ES" b="0" dirty="0" smtClean="0">
                <a:solidFill>
                  <a:schemeClr val="bg1"/>
                </a:solidFill>
              </a:rPr>
              <a:t>depósitos experimentan </a:t>
            </a:r>
            <a:r>
              <a:rPr lang="es-ES" b="0" dirty="0">
                <a:solidFill>
                  <a:schemeClr val="bg1"/>
                </a:solidFill>
              </a:rPr>
              <a:t>una disminución granulométricas hacia el Este, Norte </a:t>
            </a:r>
            <a:r>
              <a:rPr lang="es-ES" b="0" dirty="0" smtClean="0">
                <a:solidFill>
                  <a:schemeClr val="bg1"/>
                </a:solidFill>
              </a:rPr>
              <a:t>y Sur.</a:t>
            </a:r>
          </a:p>
          <a:p>
            <a:pPr marL="285750" indent="-285750">
              <a:spcAft>
                <a:spcPts val="600"/>
              </a:spcAft>
              <a:buFontTx/>
              <a:buChar char="-"/>
            </a:pPr>
            <a:r>
              <a:rPr lang="es-ES" b="0" dirty="0" smtClean="0">
                <a:solidFill>
                  <a:schemeClr val="bg1"/>
                </a:solidFill>
              </a:rPr>
              <a:t>Unidad </a:t>
            </a:r>
            <a:r>
              <a:rPr lang="es-ES" b="0" dirty="0">
                <a:solidFill>
                  <a:schemeClr val="bg1"/>
                </a:solidFill>
              </a:rPr>
              <a:t>14: Depósitos de limos:</a:t>
            </a:r>
            <a:br>
              <a:rPr lang="es-ES" b="0" dirty="0">
                <a:solidFill>
                  <a:schemeClr val="bg1"/>
                </a:solidFill>
              </a:rPr>
            </a:br>
            <a:r>
              <a:rPr lang="es-ES" b="0" dirty="0">
                <a:solidFill>
                  <a:schemeClr val="bg1"/>
                </a:solidFill>
              </a:rPr>
              <a:t>Corresponden a depósitos de limos eólicos con características </a:t>
            </a:r>
            <a:r>
              <a:rPr lang="es-ES" b="0" dirty="0" smtClean="0">
                <a:solidFill>
                  <a:schemeClr val="bg1"/>
                </a:solidFill>
              </a:rPr>
              <a:t>de loess</a:t>
            </a:r>
            <a:r>
              <a:rPr lang="es-ES" b="0" dirty="0">
                <a:solidFill>
                  <a:schemeClr val="bg1"/>
                </a:solidFill>
              </a:rPr>
              <a:t>, no presenta estratificación interna, se disponen en la </a:t>
            </a:r>
            <a:r>
              <a:rPr lang="es-ES" b="0" dirty="0" smtClean="0">
                <a:solidFill>
                  <a:schemeClr val="bg1"/>
                </a:solidFill>
              </a:rPr>
              <a:t>parte Superior </a:t>
            </a:r>
            <a:r>
              <a:rPr lang="es-ES" b="0" dirty="0">
                <a:solidFill>
                  <a:schemeClr val="bg1"/>
                </a:solidFill>
              </a:rPr>
              <a:t>de la llanura de conos aluviales en forma continua </a:t>
            </a:r>
            <a:r>
              <a:rPr lang="es-ES" b="0" dirty="0" smtClean="0">
                <a:solidFill>
                  <a:schemeClr val="bg1"/>
                </a:solidFill>
              </a:rPr>
              <a:t>o </a:t>
            </a:r>
            <a:r>
              <a:rPr lang="es-ES" b="0" dirty="0" err="1" smtClean="0">
                <a:solidFill>
                  <a:schemeClr val="bg1"/>
                </a:solidFill>
              </a:rPr>
              <a:t>mantiforme</a:t>
            </a:r>
            <a:r>
              <a:rPr lang="es-ES" b="0" dirty="0">
                <a:solidFill>
                  <a:schemeClr val="bg1"/>
                </a:solidFill>
              </a:rPr>
              <a:t>, con espesores variables (menores a 10metros</a:t>
            </a:r>
            <a:r>
              <a:rPr lang="es-ES" b="0" dirty="0" smtClean="0">
                <a:solidFill>
                  <a:schemeClr val="bg1"/>
                </a:solidFill>
              </a:rPr>
              <a:t>).</a:t>
            </a:r>
          </a:p>
          <a:p>
            <a:pPr marL="285750" indent="-285750">
              <a:spcAft>
                <a:spcPts val="600"/>
              </a:spcAft>
              <a:buFontTx/>
              <a:buChar char="-"/>
            </a:pPr>
            <a:r>
              <a:rPr lang="es-ES" b="0" dirty="0" smtClean="0">
                <a:solidFill>
                  <a:schemeClr val="bg1"/>
                </a:solidFill>
              </a:rPr>
              <a:t>Unidad </a:t>
            </a:r>
            <a:r>
              <a:rPr lang="es-ES" b="0" dirty="0">
                <a:solidFill>
                  <a:schemeClr val="bg1"/>
                </a:solidFill>
              </a:rPr>
              <a:t>15: Depósitos de limos laminares:</a:t>
            </a:r>
            <a:br>
              <a:rPr lang="es-ES" b="0" dirty="0">
                <a:solidFill>
                  <a:schemeClr val="bg1"/>
                </a:solidFill>
              </a:rPr>
            </a:br>
            <a:r>
              <a:rPr lang="es-ES" b="0" dirty="0">
                <a:solidFill>
                  <a:schemeClr val="bg1"/>
                </a:solidFill>
              </a:rPr>
              <a:t>Corresponden a sedimentos limos0s que presentan laminación</a:t>
            </a:r>
            <a:br>
              <a:rPr lang="es-ES" b="0" dirty="0">
                <a:solidFill>
                  <a:schemeClr val="bg1"/>
                </a:solidFill>
              </a:rPr>
            </a:br>
            <a:r>
              <a:rPr lang="es-ES" b="0" dirty="0">
                <a:solidFill>
                  <a:schemeClr val="bg1"/>
                </a:solidFill>
              </a:rPr>
              <a:t>paralela, </a:t>
            </a:r>
            <a:r>
              <a:rPr lang="es-ES" b="0" dirty="0" err="1">
                <a:solidFill>
                  <a:schemeClr val="bg1"/>
                </a:solidFill>
              </a:rPr>
              <a:t>interestratificados</a:t>
            </a:r>
            <a:r>
              <a:rPr lang="es-ES" b="0" dirty="0">
                <a:solidFill>
                  <a:schemeClr val="bg1"/>
                </a:solidFill>
              </a:rPr>
              <a:t>, con lentes de arena muy fina.</a:t>
            </a:r>
            <a:r>
              <a:rPr lang="es-ES" dirty="0">
                <a:solidFill>
                  <a:schemeClr val="bg1"/>
                </a:solidFill>
              </a:rPr>
              <a:t> </a:t>
            </a:r>
            <a:br>
              <a:rPr lang="es-ES" dirty="0">
                <a:solidFill>
                  <a:schemeClr val="bg1"/>
                </a:solidFill>
              </a:rPr>
            </a:br>
            <a:endParaRPr lang="es-AR" dirty="0">
              <a:solidFill>
                <a:schemeClr val="bg1"/>
              </a:solidFill>
            </a:endParaRPr>
          </a:p>
        </p:txBody>
      </p:sp>
    </p:spTree>
    <p:extLst>
      <p:ext uri="{BB962C8B-B14F-4D97-AF65-F5344CB8AC3E}">
        <p14:creationId xmlns:p14="http://schemas.microsoft.com/office/powerpoint/2010/main" val="33846854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88" y="508000"/>
            <a:ext cx="3705225"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554038"/>
            <a:ext cx="2922588"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echa derecha 3"/>
          <p:cNvSpPr/>
          <p:nvPr/>
        </p:nvSpPr>
        <p:spPr>
          <a:xfrm>
            <a:off x="4086225" y="1522413"/>
            <a:ext cx="908050" cy="67627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22533" name="Imagen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3390900"/>
            <a:ext cx="417195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echa abajo 5"/>
          <p:cNvSpPr/>
          <p:nvPr/>
        </p:nvSpPr>
        <p:spPr>
          <a:xfrm>
            <a:off x="6307138" y="2900363"/>
            <a:ext cx="338137" cy="528637"/>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CuadroTexto"/>
          <p:cNvSpPr txBox="1"/>
          <p:nvPr/>
        </p:nvSpPr>
        <p:spPr>
          <a:xfrm>
            <a:off x="166688" y="4318000"/>
            <a:ext cx="3919537" cy="1938992"/>
          </a:xfrm>
          <a:prstGeom prst="rect">
            <a:avLst/>
          </a:prstGeom>
          <a:noFill/>
        </p:spPr>
        <p:txBody>
          <a:bodyPr wrap="square">
            <a:spAutoFit/>
          </a:bodyPr>
          <a:lstStyle/>
          <a:p>
            <a:pPr>
              <a:defRPr/>
            </a:pPr>
            <a:r>
              <a:rPr lang="es-AR" sz="4000" dirty="0">
                <a:solidFill>
                  <a:srgbClr val="FFFF00"/>
                </a:solidFill>
                <a:effectLst>
                  <a:outerShdw blurRad="38100" dist="38100" dir="2700000" algn="tl">
                    <a:srgbClr val="000000">
                      <a:alpha val="43137"/>
                    </a:srgbClr>
                  </a:outerShdw>
                </a:effectLst>
              </a:rPr>
              <a:t>Actividad </a:t>
            </a:r>
            <a:r>
              <a:rPr lang="es-AR" sz="4000" dirty="0" smtClean="0">
                <a:solidFill>
                  <a:srgbClr val="FFFF00"/>
                </a:solidFill>
                <a:effectLst>
                  <a:outerShdw blurRad="38100" dist="38100" dir="2700000" algn="tl">
                    <a:srgbClr val="000000">
                      <a:alpha val="43137"/>
                    </a:srgbClr>
                  </a:outerShdw>
                </a:effectLst>
              </a:rPr>
              <a:t>5AA:</a:t>
            </a:r>
            <a:endParaRPr lang="es-AR" sz="4000" dirty="0">
              <a:solidFill>
                <a:srgbClr val="FFFF00"/>
              </a:solidFill>
              <a:effectLst>
                <a:outerShdw blurRad="38100" dist="38100" dir="2700000" algn="tl">
                  <a:srgbClr val="000000">
                    <a:alpha val="43137"/>
                  </a:srgbClr>
                </a:outerShdw>
              </a:effectLst>
            </a:endParaRPr>
          </a:p>
          <a:p>
            <a:pPr>
              <a:defRPr/>
            </a:pPr>
            <a:r>
              <a:rPr lang="es-AR" sz="4000" dirty="0">
                <a:solidFill>
                  <a:srgbClr val="FFFF00"/>
                </a:solidFill>
                <a:effectLst>
                  <a:outerShdw blurRad="38100" dist="38100" dir="2700000" algn="tl">
                    <a:srgbClr val="000000">
                      <a:alpha val="43137"/>
                    </a:srgbClr>
                  </a:outerShdw>
                </a:effectLst>
              </a:rPr>
              <a:t>Cortes </a:t>
            </a:r>
            <a:r>
              <a:rPr lang="es-AR" sz="4000" dirty="0" err="1">
                <a:solidFill>
                  <a:srgbClr val="FFFF00"/>
                </a:solidFill>
                <a:effectLst>
                  <a:outerShdw blurRad="38100" dist="38100" dir="2700000" algn="tl">
                    <a:srgbClr val="000000">
                      <a:alpha val="43137"/>
                    </a:srgbClr>
                  </a:outerShdw>
                </a:effectLst>
              </a:rPr>
              <a:t>Geoléctricos</a:t>
            </a:r>
            <a:endParaRPr lang="es-AR" sz="40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n 1" descr="http://hydrowells.ec/assets/public/images/catalog/gal_108_126_big.jpg?14284226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620713"/>
            <a:ext cx="5891212" cy="5903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5"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188" y="2251075"/>
            <a:ext cx="2698750" cy="1598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Elipse 5"/>
          <p:cNvSpPr/>
          <p:nvPr/>
        </p:nvSpPr>
        <p:spPr>
          <a:xfrm>
            <a:off x="1354138" y="3074988"/>
            <a:ext cx="288925" cy="2936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8" name="Conector recto de flecha 7"/>
          <p:cNvCxnSpPr>
            <a:stCxn id="6" idx="6"/>
          </p:cNvCxnSpPr>
          <p:nvPr/>
        </p:nvCxnSpPr>
        <p:spPr>
          <a:xfrm>
            <a:off x="1643063" y="3222625"/>
            <a:ext cx="4600575" cy="3492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512888" y="188640"/>
            <a:ext cx="5291137" cy="708025"/>
          </a:xfrm>
          <a:prstGeom prst="rect">
            <a:avLst/>
          </a:prstGeom>
          <a:noFill/>
        </p:spPr>
        <p:txBody>
          <a:bodyPr>
            <a:spAutoFit/>
          </a:bodyPr>
          <a:lstStyle/>
          <a:p>
            <a:pPr>
              <a:defRPr/>
            </a:pPr>
            <a:r>
              <a:rPr lang="es-AR" sz="4000" dirty="0">
                <a:solidFill>
                  <a:srgbClr val="FFFF00"/>
                </a:solidFill>
                <a:effectLst>
                  <a:outerShdw blurRad="38100" dist="38100" dir="2700000" algn="tl">
                    <a:srgbClr val="000000">
                      <a:alpha val="43137"/>
                    </a:srgbClr>
                  </a:outerShdw>
                </a:effectLst>
              </a:rPr>
              <a:t>Actividad 5B: Mapas</a:t>
            </a:r>
          </a:p>
        </p:txBody>
      </p:sp>
      <p:sp>
        <p:nvSpPr>
          <p:cNvPr id="4" name="3 CuadroTexto"/>
          <p:cNvSpPr txBox="1"/>
          <p:nvPr/>
        </p:nvSpPr>
        <p:spPr>
          <a:xfrm>
            <a:off x="323528" y="980728"/>
            <a:ext cx="8568952" cy="1384300"/>
          </a:xfrm>
          <a:prstGeom prst="rect">
            <a:avLst/>
          </a:prstGeom>
          <a:noFill/>
        </p:spPr>
        <p:txBody>
          <a:bodyPr wrap="square">
            <a:spAutoFit/>
          </a:bodyPr>
          <a:lstStyle/>
          <a:p>
            <a:pPr fontAlgn="auto">
              <a:spcBef>
                <a:spcPts val="0"/>
              </a:spcBef>
              <a:spcAft>
                <a:spcPts val="0"/>
              </a:spcAft>
              <a:defRPr/>
            </a:pPr>
            <a:r>
              <a:rPr lang="es-AR" sz="2800" u="sng" dirty="0">
                <a:solidFill>
                  <a:srgbClr val="FFC000"/>
                </a:solidFill>
                <a:effectLst>
                  <a:outerShdw blurRad="38100" dist="38100" dir="2700000" algn="tl">
                    <a:srgbClr val="000000">
                      <a:alpha val="43137"/>
                    </a:srgbClr>
                  </a:outerShdw>
                </a:effectLst>
                <a:latin typeface="+mn-lt"/>
                <a:cs typeface="+mn-cs"/>
              </a:rPr>
              <a:t>Planos </a:t>
            </a:r>
            <a:r>
              <a:rPr lang="es-AR" sz="2800" u="sng" dirty="0" err="1">
                <a:solidFill>
                  <a:srgbClr val="FFC000"/>
                </a:solidFill>
                <a:effectLst>
                  <a:outerShdw blurRad="38100" dist="38100" dir="2700000" algn="tl">
                    <a:srgbClr val="000000">
                      <a:alpha val="43137"/>
                    </a:srgbClr>
                  </a:outerShdw>
                </a:effectLst>
                <a:latin typeface="+mn-lt"/>
                <a:cs typeface="+mn-cs"/>
              </a:rPr>
              <a:t>isoprofundidad</a:t>
            </a:r>
            <a:r>
              <a:rPr lang="es-AR" sz="2800" u="sng" dirty="0">
                <a:solidFill>
                  <a:srgbClr val="FFC000"/>
                </a:solidFill>
                <a:effectLst>
                  <a:outerShdw blurRad="38100" dist="38100" dir="2700000" algn="tl">
                    <a:srgbClr val="000000">
                      <a:alpha val="43137"/>
                    </a:srgbClr>
                  </a:outerShdw>
                </a:effectLst>
                <a:latin typeface="+mn-lt"/>
                <a:cs typeface="+mn-cs"/>
              </a:rPr>
              <a:t> </a:t>
            </a:r>
            <a:r>
              <a:rPr lang="es-AR" sz="2800" dirty="0">
                <a:solidFill>
                  <a:srgbClr val="FFC000"/>
                </a:solidFill>
                <a:effectLst>
                  <a:outerShdw blurRad="38100" dist="38100" dir="2700000" algn="tl">
                    <a:srgbClr val="000000">
                      <a:alpha val="43137"/>
                    </a:srgbClr>
                  </a:outerShdw>
                </a:effectLst>
                <a:latin typeface="+mn-lt"/>
                <a:cs typeface="+mn-cs"/>
              </a:rPr>
              <a:t>: </a:t>
            </a:r>
            <a:r>
              <a:rPr lang="es-AR" sz="2800" dirty="0">
                <a:solidFill>
                  <a:srgbClr val="FFFFFF"/>
                </a:solidFill>
                <a:effectLst>
                  <a:outerShdw blurRad="38100" dist="38100" dir="2700000" algn="tl">
                    <a:srgbClr val="000000">
                      <a:alpha val="43137"/>
                    </a:srgbClr>
                  </a:outerShdw>
                </a:effectLst>
                <a:latin typeface="+mn-lt"/>
                <a:cs typeface="+mn-cs"/>
              </a:rPr>
              <a:t>(a partir de SEV) </a:t>
            </a:r>
            <a:r>
              <a:rPr lang="es-AR" sz="2800" dirty="0">
                <a:solidFill>
                  <a:srgbClr val="FFFFFF"/>
                </a:solidFill>
                <a:latin typeface="+mn-lt"/>
                <a:cs typeface="+mn-cs"/>
              </a:rPr>
              <a:t>representan la distribución en una región de un probable nivel estático de un acuífero.</a:t>
            </a:r>
          </a:p>
        </p:txBody>
      </p:sp>
      <p:sp>
        <p:nvSpPr>
          <p:cNvPr id="5" name="4 CuadroTexto"/>
          <p:cNvSpPr txBox="1"/>
          <p:nvPr/>
        </p:nvSpPr>
        <p:spPr>
          <a:xfrm>
            <a:off x="358651" y="2620963"/>
            <a:ext cx="8533829" cy="1816100"/>
          </a:xfrm>
          <a:prstGeom prst="rect">
            <a:avLst/>
          </a:prstGeom>
          <a:noFill/>
        </p:spPr>
        <p:txBody>
          <a:bodyPr wrap="square">
            <a:spAutoFit/>
          </a:bodyPr>
          <a:lstStyle/>
          <a:p>
            <a:pPr fontAlgn="auto">
              <a:spcBef>
                <a:spcPts val="0"/>
              </a:spcBef>
              <a:spcAft>
                <a:spcPts val="0"/>
              </a:spcAft>
              <a:defRPr/>
            </a:pPr>
            <a:r>
              <a:rPr lang="es-AR" sz="2800" u="sng" dirty="0">
                <a:solidFill>
                  <a:srgbClr val="FFC000"/>
                </a:solidFill>
                <a:effectLst>
                  <a:outerShdw blurRad="38100" dist="38100" dir="2700000" algn="tl">
                    <a:srgbClr val="000000">
                      <a:alpha val="43137"/>
                    </a:srgbClr>
                  </a:outerShdw>
                </a:effectLst>
                <a:latin typeface="+mn-lt"/>
                <a:cs typeface="+mn-cs"/>
              </a:rPr>
              <a:t>Planos </a:t>
            </a:r>
            <a:r>
              <a:rPr lang="es-AR" sz="2800" u="sng" dirty="0" err="1">
                <a:solidFill>
                  <a:srgbClr val="FFC000"/>
                </a:solidFill>
                <a:effectLst>
                  <a:outerShdw blurRad="38100" dist="38100" dir="2700000" algn="tl">
                    <a:srgbClr val="000000">
                      <a:alpha val="43137"/>
                    </a:srgbClr>
                  </a:outerShdw>
                </a:effectLst>
                <a:latin typeface="+mn-lt"/>
                <a:cs typeface="+mn-cs"/>
              </a:rPr>
              <a:t>isopáquicos</a:t>
            </a:r>
            <a:r>
              <a:rPr lang="es-AR" sz="2800" dirty="0">
                <a:solidFill>
                  <a:srgbClr val="FFC000"/>
                </a:solidFill>
                <a:effectLst>
                  <a:outerShdw blurRad="38100" dist="38100" dir="2700000" algn="tl">
                    <a:srgbClr val="000000">
                      <a:alpha val="43137"/>
                    </a:srgbClr>
                  </a:outerShdw>
                </a:effectLst>
                <a:latin typeface="+mn-lt"/>
                <a:cs typeface="+mn-cs"/>
              </a:rPr>
              <a:t>: </a:t>
            </a:r>
            <a:r>
              <a:rPr lang="es-AR" sz="2800" dirty="0">
                <a:solidFill>
                  <a:srgbClr val="FFFFFF"/>
                </a:solidFill>
                <a:effectLst>
                  <a:outerShdw blurRad="38100" dist="38100" dir="2700000" algn="tl">
                    <a:srgbClr val="000000">
                      <a:alpha val="43137"/>
                    </a:srgbClr>
                  </a:outerShdw>
                </a:effectLst>
                <a:latin typeface="+mn-lt"/>
                <a:cs typeface="+mn-cs"/>
              </a:rPr>
              <a:t>(a partir de SEV) </a:t>
            </a:r>
            <a:r>
              <a:rPr lang="es-AR" sz="2800" dirty="0">
                <a:solidFill>
                  <a:srgbClr val="FFFFFF"/>
                </a:solidFill>
                <a:latin typeface="+mn-lt"/>
                <a:cs typeface="+mn-cs"/>
              </a:rPr>
              <a:t>representan la distribución en un área de los probable espesores relativos de sedimentos, mediante curvas de igual espesor (curvas </a:t>
            </a:r>
            <a:r>
              <a:rPr lang="es-AR" sz="2800" dirty="0" err="1">
                <a:solidFill>
                  <a:srgbClr val="FFFFFF"/>
                </a:solidFill>
                <a:latin typeface="+mn-lt"/>
                <a:cs typeface="+mn-cs"/>
              </a:rPr>
              <a:t>isopáquicas</a:t>
            </a:r>
            <a:r>
              <a:rPr lang="es-AR" sz="2800" dirty="0">
                <a:solidFill>
                  <a:srgbClr val="FFFFFF"/>
                </a:solidFill>
                <a:latin typeface="+mn-lt"/>
                <a:cs typeface="+mn-cs"/>
              </a:rPr>
              <a:t>). </a:t>
            </a:r>
          </a:p>
        </p:txBody>
      </p:sp>
      <p:sp>
        <p:nvSpPr>
          <p:cNvPr id="6" name="5 CuadroTexto"/>
          <p:cNvSpPr txBox="1"/>
          <p:nvPr/>
        </p:nvSpPr>
        <p:spPr>
          <a:xfrm>
            <a:off x="391740" y="4637088"/>
            <a:ext cx="8356724" cy="1816100"/>
          </a:xfrm>
          <a:prstGeom prst="rect">
            <a:avLst/>
          </a:prstGeom>
          <a:noFill/>
        </p:spPr>
        <p:txBody>
          <a:bodyPr wrap="square">
            <a:spAutoFit/>
          </a:bodyPr>
          <a:lstStyle/>
          <a:p>
            <a:pPr fontAlgn="auto">
              <a:spcBef>
                <a:spcPts val="0"/>
              </a:spcBef>
              <a:spcAft>
                <a:spcPts val="0"/>
              </a:spcAft>
              <a:defRPr/>
            </a:pPr>
            <a:r>
              <a:rPr lang="es-AR" sz="2800" u="sng" dirty="0">
                <a:solidFill>
                  <a:srgbClr val="FFC000"/>
                </a:solidFill>
                <a:effectLst>
                  <a:outerShdw blurRad="38100" dist="38100" dir="2700000" algn="tl">
                    <a:srgbClr val="000000">
                      <a:alpha val="43137"/>
                    </a:srgbClr>
                  </a:outerShdw>
                </a:effectLst>
                <a:latin typeface="+mn-lt"/>
                <a:cs typeface="+mn-cs"/>
              </a:rPr>
              <a:t>Planos </a:t>
            </a:r>
            <a:r>
              <a:rPr lang="es-AR" sz="2800" u="sng" dirty="0" err="1">
                <a:solidFill>
                  <a:srgbClr val="FFC000"/>
                </a:solidFill>
                <a:effectLst>
                  <a:outerShdw blurRad="38100" dist="38100" dir="2700000" algn="tl">
                    <a:srgbClr val="000000">
                      <a:alpha val="43137"/>
                    </a:srgbClr>
                  </a:outerShdw>
                </a:effectLst>
                <a:latin typeface="+mn-lt"/>
                <a:cs typeface="+mn-cs"/>
              </a:rPr>
              <a:t>isoresistividad</a:t>
            </a:r>
            <a:r>
              <a:rPr lang="es-AR" sz="2800" u="sng" dirty="0">
                <a:solidFill>
                  <a:srgbClr val="FFC000"/>
                </a:solidFill>
                <a:effectLst>
                  <a:outerShdw blurRad="38100" dist="38100" dir="2700000" algn="tl">
                    <a:srgbClr val="000000">
                      <a:alpha val="43137"/>
                    </a:srgbClr>
                  </a:outerShdw>
                </a:effectLst>
                <a:latin typeface="+mn-lt"/>
                <a:cs typeface="+mn-cs"/>
              </a:rPr>
              <a:t> transversal</a:t>
            </a:r>
            <a:r>
              <a:rPr lang="es-AR" sz="2800" dirty="0">
                <a:solidFill>
                  <a:srgbClr val="FFC000"/>
                </a:solidFill>
                <a:effectLst>
                  <a:outerShdw blurRad="38100" dist="38100" dir="2700000" algn="tl">
                    <a:srgbClr val="000000">
                      <a:alpha val="43137"/>
                    </a:srgbClr>
                  </a:outerShdw>
                </a:effectLst>
                <a:latin typeface="+mn-lt"/>
                <a:cs typeface="+mn-cs"/>
              </a:rPr>
              <a:t>: </a:t>
            </a:r>
            <a:r>
              <a:rPr lang="es-AR" sz="2800" dirty="0">
                <a:solidFill>
                  <a:srgbClr val="FFFFFF"/>
                </a:solidFill>
                <a:effectLst>
                  <a:outerShdw blurRad="38100" dist="38100" dir="2700000" algn="tl">
                    <a:srgbClr val="000000">
                      <a:alpha val="43137"/>
                    </a:srgbClr>
                  </a:outerShdw>
                </a:effectLst>
                <a:latin typeface="+mn-lt"/>
                <a:cs typeface="+mn-cs"/>
              </a:rPr>
              <a:t>(a partir de SEV) </a:t>
            </a:r>
            <a:r>
              <a:rPr lang="es-AR" sz="2800" dirty="0">
                <a:solidFill>
                  <a:srgbClr val="FFFFFF"/>
                </a:solidFill>
                <a:latin typeface="+mn-lt"/>
                <a:cs typeface="+mn-cs"/>
              </a:rPr>
              <a:t>permiten correlacionar valores de espesor con las respectivas magnitudes de resistividad para un estrato de interés.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633" y="260648"/>
            <a:ext cx="5098247" cy="6356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33375"/>
            <a:ext cx="4124325"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de flecha"/>
          <p:cNvCxnSpPr/>
          <p:nvPr/>
        </p:nvCxnSpPr>
        <p:spPr>
          <a:xfrm flipH="1" flipV="1">
            <a:off x="3132138" y="962025"/>
            <a:ext cx="576262" cy="16351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628" name="4 CuadroTexto"/>
          <p:cNvSpPr txBox="1">
            <a:spLocks noChangeArrowheads="1"/>
          </p:cNvSpPr>
          <p:nvPr/>
        </p:nvSpPr>
        <p:spPr bwMode="auto">
          <a:xfrm>
            <a:off x="3516313" y="5651500"/>
            <a:ext cx="1944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solidFill>
                  <a:srgbClr val="0000FF"/>
                </a:solidFill>
                <a:latin typeface="Calibri" pitchFamily="34" charset="0"/>
              </a:rPr>
              <a:t>NE aprox 140 m</a:t>
            </a:r>
          </a:p>
        </p:txBody>
      </p:sp>
      <p:cxnSp>
        <p:nvCxnSpPr>
          <p:cNvPr id="7" name="6 Conector recto de flecha"/>
          <p:cNvCxnSpPr/>
          <p:nvPr/>
        </p:nvCxnSpPr>
        <p:spPr>
          <a:xfrm flipV="1">
            <a:off x="5580063" y="908050"/>
            <a:ext cx="360362" cy="10795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266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609600"/>
            <a:ext cx="3094038" cy="70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668338"/>
            <a:ext cx="31813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10 Conector recto de flecha"/>
          <p:cNvCxnSpPr/>
          <p:nvPr/>
        </p:nvCxnSpPr>
        <p:spPr>
          <a:xfrm>
            <a:off x="4489450" y="1844675"/>
            <a:ext cx="1450975" cy="14446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H="1" flipV="1">
            <a:off x="3132138" y="1916113"/>
            <a:ext cx="144462" cy="350837"/>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flipH="1">
            <a:off x="3276600" y="2781300"/>
            <a:ext cx="935038" cy="123825"/>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flipH="1" flipV="1">
            <a:off x="3219450" y="3573463"/>
            <a:ext cx="200025" cy="122237"/>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5148263" y="3213100"/>
            <a:ext cx="719137" cy="7143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flipH="1">
            <a:off x="2627313" y="4941888"/>
            <a:ext cx="649287" cy="287337"/>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096" name="4095 Conector recto de flecha"/>
          <p:cNvCxnSpPr/>
          <p:nvPr/>
        </p:nvCxnSpPr>
        <p:spPr>
          <a:xfrm>
            <a:off x="5322888" y="4941888"/>
            <a:ext cx="833437" cy="534987"/>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105" name="4104 Conector recto de flecha"/>
          <p:cNvCxnSpPr/>
          <p:nvPr/>
        </p:nvCxnSpPr>
        <p:spPr>
          <a:xfrm>
            <a:off x="4489450" y="4149725"/>
            <a:ext cx="1322388" cy="32861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2664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1930400"/>
            <a:ext cx="318135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4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3" y="1520825"/>
            <a:ext cx="3162301"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42"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00" y="2392363"/>
            <a:ext cx="322897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43"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 y="3284538"/>
            <a:ext cx="31813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44"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3011488"/>
            <a:ext cx="319087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45"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11838" y="4006850"/>
            <a:ext cx="31908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46"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 y="5229225"/>
            <a:ext cx="316230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47"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61000" y="5637213"/>
            <a:ext cx="31527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156791483"/>
              </p:ext>
            </p:extLst>
          </p:nvPr>
        </p:nvGraphicFramePr>
        <p:xfrm>
          <a:off x="539625" y="548680"/>
          <a:ext cx="7992815" cy="5905199"/>
        </p:xfrm>
        <a:graphic>
          <a:graphicData uri="http://schemas.openxmlformats.org/drawingml/2006/table">
            <a:tbl>
              <a:tblPr/>
              <a:tblGrid>
                <a:gridCol w="705919"/>
                <a:gridCol w="1821724"/>
                <a:gridCol w="1821724"/>
                <a:gridCol w="1821724"/>
                <a:gridCol w="1821724"/>
              </a:tblGrid>
              <a:tr h="973769">
                <a:tc>
                  <a:txBody>
                    <a:bodyPr/>
                    <a:lstStyle/>
                    <a:p>
                      <a:pPr algn="ctr" fontAlgn="ctr"/>
                      <a:r>
                        <a:rPr lang="es-AR" sz="2400" b="1" i="0" u="none" strike="noStrike" dirty="0">
                          <a:solidFill>
                            <a:srgbClr val="000000"/>
                          </a:solidFill>
                          <a:effectLst/>
                          <a:latin typeface="Calibri"/>
                        </a:rPr>
                        <a:t>SEV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AR" sz="2400" b="1" i="0" u="none" strike="noStrike" dirty="0">
                          <a:solidFill>
                            <a:srgbClr val="000000"/>
                          </a:solidFill>
                          <a:effectLst/>
                          <a:latin typeface="Calibri"/>
                        </a:rPr>
                        <a:t>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AR" sz="2400" b="1" i="0" u="none" strike="noStrike" dirty="0">
                          <a:solidFill>
                            <a:srgbClr val="000000"/>
                          </a:solidFill>
                          <a:effectLst/>
                          <a:latin typeface="Calibri"/>
                        </a:rPr>
                        <a:t>Espesor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AR" sz="2400" b="1" i="0" u="none" strike="noStrike" dirty="0">
                          <a:solidFill>
                            <a:srgbClr val="000000"/>
                          </a:solidFill>
                          <a:effectLst/>
                          <a:latin typeface="Calibri"/>
                        </a:rPr>
                        <a:t>Resistividad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AR" sz="2400" b="1" i="0" u="none" strike="noStrike">
                          <a:solidFill>
                            <a:srgbClr val="000000"/>
                          </a:solidFill>
                          <a:effectLst/>
                          <a:latin typeface="Calibri"/>
                        </a:rPr>
                        <a:t>Res x Espes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93143">
                <a:tc>
                  <a:txBody>
                    <a:bodyPr/>
                    <a:lstStyle/>
                    <a:p>
                      <a:pPr algn="ctr" fontAlgn="ctr"/>
                      <a:r>
                        <a:rPr lang="es-AR" sz="2400" b="0" i="0" u="none" strike="noStrike">
                          <a:solidFill>
                            <a:srgbClr val="000000"/>
                          </a:solidFill>
                          <a:effectLst/>
                          <a:latin typeface="Calibri"/>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AR" sz="2400" b="0" i="0" u="none" strike="noStrike" dirty="0">
                          <a:solidFill>
                            <a:srgbClr val="000000"/>
                          </a:solidFill>
                          <a:effectLst/>
                          <a:latin typeface="Calibri"/>
                        </a:rPr>
                        <a:t>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AR" sz="2400" b="0" i="0" u="none" strike="noStrike" dirty="0">
                          <a:solidFill>
                            <a:srgbClr val="000000"/>
                          </a:solidFill>
                          <a:effectLst/>
                          <a:latin typeface="Calibri"/>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AR" sz="2400" b="0" i="0" u="none" strike="noStrike" dirty="0">
                          <a:solidFill>
                            <a:srgbClr val="000000"/>
                          </a:solidFill>
                          <a:effectLst/>
                          <a:latin typeface="Calibri"/>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2400" b="0" i="0" u="none" strike="noStrike" dirty="0">
                          <a:solidFill>
                            <a:srgbClr val="000000"/>
                          </a:solidFill>
                          <a:effectLst/>
                          <a:latin typeface="Calibri"/>
                        </a:rPr>
                        <a:t>9144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93143">
                <a:tc>
                  <a:txBody>
                    <a:bodyPr/>
                    <a:lstStyle/>
                    <a:p>
                      <a:pPr algn="ctr" fontAlgn="ctr"/>
                      <a:r>
                        <a:rPr lang="es-AR" sz="2400" b="0" i="0" u="none" strike="noStrike">
                          <a:solidFill>
                            <a:srgbClr val="000000"/>
                          </a:solidFill>
                          <a:effectLst/>
                          <a:latin typeface="Calibri"/>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AR" sz="2400" b="0" i="0" u="none" strike="noStrike" dirty="0">
                          <a:solidFill>
                            <a:srgbClr val="000000"/>
                          </a:solidFill>
                          <a:effectLst/>
                          <a:latin typeface="Calibri"/>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AR" sz="2400" b="0" i="0" u="none" strike="noStrike" dirty="0">
                          <a:solidFill>
                            <a:srgbClr val="000000"/>
                          </a:solidFill>
                          <a:effectLst/>
                          <a:latin typeface="Calibri"/>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AR" sz="2400" b="0" i="0" u="none" strike="noStrike" dirty="0">
                          <a:solidFill>
                            <a:srgbClr val="000000"/>
                          </a:solidFill>
                          <a:effectLst/>
                          <a:latin typeface="Calibri"/>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2400" b="0" i="0" u="none" strike="noStrike" dirty="0">
                          <a:solidFill>
                            <a:srgbClr val="000000"/>
                          </a:solidFill>
                          <a:effectLst/>
                          <a:latin typeface="Calibri"/>
                        </a:rPr>
                        <a:t>8450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93143">
                <a:tc>
                  <a:txBody>
                    <a:bodyPr/>
                    <a:lstStyle/>
                    <a:p>
                      <a:pPr algn="ctr" fontAlgn="ctr"/>
                      <a:r>
                        <a:rPr lang="es-AR" sz="2400" b="0" i="0" u="none" strike="noStrike">
                          <a:solidFill>
                            <a:srgbClr val="000000"/>
                          </a:solidFill>
                          <a:effectLst/>
                          <a:latin typeface="Calibri"/>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AR" sz="2400" b="0" i="0" u="none" strike="noStrike" dirty="0">
                          <a:solidFill>
                            <a:srgbClr val="000000"/>
                          </a:solidFill>
                          <a:effectLst/>
                          <a:latin typeface="Calibri"/>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AR" sz="2400" b="0" i="0" u="none" strike="noStrike" dirty="0">
                          <a:solidFill>
                            <a:srgbClr val="000000"/>
                          </a:solidFill>
                          <a:effectLst/>
                          <a:latin typeface="Calibri"/>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AR" sz="2400" b="0" i="0" u="none" strike="noStrike" dirty="0">
                          <a:solidFill>
                            <a:srgbClr val="000000"/>
                          </a:solidFill>
                          <a:effectLst/>
                          <a:latin typeface="Calibri"/>
                        </a:rPr>
                        <a:t>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2400" b="0" i="0" u="none" strike="noStrike" dirty="0">
                          <a:solidFill>
                            <a:srgbClr val="000000"/>
                          </a:solidFill>
                          <a:effectLst/>
                          <a:latin typeface="Calibri"/>
                        </a:rPr>
                        <a:t>21175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93143">
                <a:tc>
                  <a:txBody>
                    <a:bodyPr/>
                    <a:lstStyle/>
                    <a:p>
                      <a:pPr algn="ctr" fontAlgn="ctr"/>
                      <a:r>
                        <a:rPr lang="es-AR" sz="2400" b="0" i="0" u="none" strike="noStrike">
                          <a:solidFill>
                            <a:srgbClr val="000000"/>
                          </a:solidFill>
                          <a:effectLst/>
                          <a:latin typeface="Calibri"/>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AR" sz="2400" b="0" i="0" u="none" strike="noStrike" dirty="0">
                          <a:solidFill>
                            <a:srgbClr val="000000"/>
                          </a:solidFill>
                          <a:effectLst/>
                          <a:latin typeface="Calibri"/>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AR" sz="2400" b="0" i="0" u="none" strike="noStrike" dirty="0">
                          <a:solidFill>
                            <a:srgbClr val="000000"/>
                          </a:solidFill>
                          <a:effectLst/>
                          <a:latin typeface="Calibri"/>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AR" sz="2400" b="0" i="0" u="none" strike="noStrike" dirty="0">
                          <a:solidFill>
                            <a:srgbClr val="000000"/>
                          </a:solidFill>
                          <a:effectLst/>
                          <a:latin typeface="Calibri"/>
                        </a:rPr>
                        <a:t>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2400" b="0" i="0" u="none" strike="noStrike" dirty="0">
                          <a:solidFill>
                            <a:srgbClr val="000000"/>
                          </a:solidFill>
                          <a:effectLst/>
                          <a:latin typeface="Calibri"/>
                        </a:rPr>
                        <a:t>28910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93143">
                <a:tc>
                  <a:txBody>
                    <a:bodyPr/>
                    <a:lstStyle/>
                    <a:p>
                      <a:pPr algn="ctr" fontAlgn="ctr"/>
                      <a:r>
                        <a:rPr lang="es-AR" sz="2400" b="0" i="0" u="none" strike="noStrike">
                          <a:solidFill>
                            <a:srgbClr val="000000"/>
                          </a:solidFill>
                          <a:effectLst/>
                          <a:latin typeface="Calibri"/>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AR" sz="2400" b="0" i="0" u="none" strike="noStrike" dirty="0">
                          <a:solidFill>
                            <a:srgbClr val="000000"/>
                          </a:solidFill>
                          <a:effectLst/>
                          <a:latin typeface="Calibri"/>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AR" sz="2400" b="0" i="0" u="none" strike="noStrike" dirty="0">
                          <a:solidFill>
                            <a:srgbClr val="000000"/>
                          </a:solidFill>
                          <a:effectLst/>
                          <a:latin typeface="Calibri"/>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AR" sz="2400" b="0" i="0" u="none" strike="noStrike" dirty="0">
                          <a:solidFill>
                            <a:srgbClr val="000000"/>
                          </a:solidFill>
                          <a:effectLst/>
                          <a:latin typeface="Calibri"/>
                        </a:rPr>
                        <a:t>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2400" b="0" i="0" u="none" strike="noStrike" dirty="0">
                          <a:solidFill>
                            <a:srgbClr val="000000"/>
                          </a:solidFill>
                          <a:effectLst/>
                          <a:latin typeface="Calibri"/>
                        </a:rPr>
                        <a:t>23790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93143">
                <a:tc>
                  <a:txBody>
                    <a:bodyPr/>
                    <a:lstStyle/>
                    <a:p>
                      <a:pPr algn="ctr" fontAlgn="ctr"/>
                      <a:r>
                        <a:rPr lang="es-AR" sz="2400" b="0" i="0" u="none" strike="noStrike">
                          <a:solidFill>
                            <a:srgbClr val="000000"/>
                          </a:solidFill>
                          <a:effectLst/>
                          <a:latin typeface="Calibri"/>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AR" sz="2400" b="0" i="0" u="none" strike="noStrike">
                          <a:solidFill>
                            <a:srgbClr val="000000"/>
                          </a:solidFill>
                          <a:effectLst/>
                          <a:latin typeface="Calibri"/>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AR" sz="2400" b="0" i="0" u="none" strike="noStrike" dirty="0">
                          <a:solidFill>
                            <a:srgbClr val="000000"/>
                          </a:solidFill>
                          <a:effectLst/>
                          <a:latin typeface="Calibri"/>
                        </a:rPr>
                        <a:t>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AR" sz="2400" b="0" i="0" u="none" strike="noStrike" dirty="0">
                          <a:solidFill>
                            <a:srgbClr val="000000"/>
                          </a:solidFill>
                          <a:effectLst/>
                          <a:latin typeface="Calibri"/>
                        </a:rPr>
                        <a:t>193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2400" b="0" i="0" u="none" strike="noStrike" dirty="0">
                          <a:solidFill>
                            <a:srgbClr val="000000"/>
                          </a:solidFill>
                          <a:effectLst/>
                          <a:latin typeface="Calibri"/>
                        </a:rPr>
                        <a:t>31073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93143">
                <a:tc>
                  <a:txBody>
                    <a:bodyPr/>
                    <a:lstStyle/>
                    <a:p>
                      <a:pPr algn="ctr" fontAlgn="ctr"/>
                      <a:r>
                        <a:rPr lang="es-AR" sz="2400" b="0" i="0" u="none" strike="noStrike">
                          <a:solidFill>
                            <a:srgbClr val="000000"/>
                          </a:solidFill>
                          <a:effectLst/>
                          <a:latin typeface="Calibri"/>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AR" sz="2400" b="0" i="0" u="none" strike="noStrike">
                          <a:solidFill>
                            <a:srgbClr val="000000"/>
                          </a:solidFill>
                          <a:effectLst/>
                          <a:latin typeface="Calibri"/>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AR" sz="2400" b="0" i="0" u="none" strike="noStrike">
                          <a:solidFill>
                            <a:srgbClr val="000000"/>
                          </a:solidFill>
                          <a:effectLst/>
                          <a:latin typeface="Calibri"/>
                        </a:rPr>
                        <a:t>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AR" sz="2400" b="0" i="0" u="none" strike="noStrike" dirty="0">
                          <a:solidFill>
                            <a:srgbClr val="000000"/>
                          </a:solidFill>
                          <a:effectLst/>
                          <a:latin typeface="Calibri"/>
                        </a:rPr>
                        <a:t>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2400" b="0" i="0" u="none" strike="noStrike" dirty="0">
                          <a:solidFill>
                            <a:srgbClr val="000000"/>
                          </a:solidFill>
                          <a:effectLst/>
                          <a:latin typeface="Calibri"/>
                        </a:rPr>
                        <a:t>30688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93143">
                <a:tc>
                  <a:txBody>
                    <a:bodyPr/>
                    <a:lstStyle/>
                    <a:p>
                      <a:pPr algn="ctr" fontAlgn="ctr"/>
                      <a:r>
                        <a:rPr lang="es-AR" sz="2400" b="0" i="0" u="none" strike="noStrike">
                          <a:solidFill>
                            <a:srgbClr val="000000"/>
                          </a:solidFill>
                          <a:effectLst/>
                          <a:latin typeface="Calibri"/>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AR" sz="2400" b="0" i="0" u="none" strike="noStrike">
                          <a:solidFill>
                            <a:srgbClr val="000000"/>
                          </a:solidFill>
                          <a:effectLst/>
                          <a:latin typeface="Calibri"/>
                        </a:rPr>
                        <a:t>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AR" sz="2400" b="0" i="0" u="none" strike="noStrike" dirty="0">
                          <a:solidFill>
                            <a:srgbClr val="000000"/>
                          </a:solidFill>
                          <a:effectLst/>
                          <a:latin typeface="Calibri"/>
                        </a:rPr>
                        <a:t>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AR" sz="2400" b="0" i="0" u="none" strike="noStrike">
                          <a:solidFill>
                            <a:srgbClr val="000000"/>
                          </a:solidFill>
                          <a:effectLst/>
                          <a:latin typeface="Calibri"/>
                        </a:rPr>
                        <a:t>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2400" b="0" i="0" u="none" strike="noStrike" dirty="0">
                          <a:solidFill>
                            <a:srgbClr val="000000"/>
                          </a:solidFill>
                          <a:effectLst/>
                          <a:latin typeface="Calibri"/>
                        </a:rPr>
                        <a:t>39879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93143">
                <a:tc>
                  <a:txBody>
                    <a:bodyPr/>
                    <a:lstStyle/>
                    <a:p>
                      <a:pPr algn="ctr" fontAlgn="ctr"/>
                      <a:r>
                        <a:rPr lang="es-AR" sz="2400" b="0" i="0" u="none" strike="noStrike">
                          <a:solidFill>
                            <a:srgbClr val="000000"/>
                          </a:solidFill>
                          <a:effectLst/>
                          <a:latin typeface="Calibri"/>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AR" sz="2400" b="0" i="0" u="none" strike="noStrike" dirty="0">
                          <a:solidFill>
                            <a:srgbClr val="000000"/>
                          </a:solidFill>
                          <a:effectLst/>
                          <a:latin typeface="Calibri"/>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AR" sz="2400" b="0" i="0" u="none" strike="noStrike" dirty="0">
                          <a:solidFill>
                            <a:srgbClr val="000000"/>
                          </a:solidFill>
                          <a:effectLst/>
                          <a:latin typeface="Calibri"/>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AR" sz="2400" b="0" i="0" u="none" strike="noStrike" dirty="0">
                          <a:solidFill>
                            <a:srgbClr val="000000"/>
                          </a:solidFill>
                          <a:effectLst/>
                          <a:latin typeface="Calibri"/>
                        </a:rPr>
                        <a:t>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2400" b="0" i="0" u="none" strike="noStrike" dirty="0">
                          <a:solidFill>
                            <a:srgbClr val="000000"/>
                          </a:solidFill>
                          <a:effectLst/>
                          <a:latin typeface="Calibri"/>
                        </a:rPr>
                        <a:t>38200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93143">
                <a:tc>
                  <a:txBody>
                    <a:bodyPr/>
                    <a:lstStyle/>
                    <a:p>
                      <a:pPr algn="ctr" fontAlgn="ctr"/>
                      <a:r>
                        <a:rPr lang="es-AR" sz="2400" b="0" i="0" u="none" strike="noStrike">
                          <a:solidFill>
                            <a:srgbClr val="000000"/>
                          </a:solidFill>
                          <a:effectLst/>
                          <a:latin typeface="Calibri"/>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AR" sz="2400" b="0" i="0" u="none" strike="noStrike" dirty="0">
                          <a:solidFill>
                            <a:srgbClr val="000000"/>
                          </a:solidFill>
                          <a:effectLst/>
                          <a:latin typeface="Calibri"/>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AR" sz="2400" b="0" i="0" u="none" strike="noStrike">
                          <a:solidFill>
                            <a:srgbClr val="000000"/>
                          </a:solidFill>
                          <a:effectLst/>
                          <a:latin typeface="Calibri"/>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AR" sz="2400" b="0" i="0" u="none" strike="noStrike" dirty="0">
                          <a:solidFill>
                            <a:srgbClr val="000000"/>
                          </a:solidFill>
                          <a:effectLst/>
                          <a:latin typeface="Calibri"/>
                        </a:rPr>
                        <a:t>182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2400" b="0" i="0" u="none" strike="noStrike" dirty="0">
                          <a:solidFill>
                            <a:srgbClr val="000000"/>
                          </a:solidFill>
                          <a:effectLst/>
                          <a:latin typeface="Calibri"/>
                        </a:rPr>
                        <a:t>24024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33375"/>
            <a:ext cx="4700587" cy="586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1 CuadroTexto"/>
          <p:cNvSpPr txBox="1">
            <a:spLocks noChangeArrowheads="1"/>
          </p:cNvSpPr>
          <p:nvPr/>
        </p:nvSpPr>
        <p:spPr bwMode="auto">
          <a:xfrm>
            <a:off x="3059113" y="765175"/>
            <a:ext cx="536575"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137</a:t>
            </a:r>
          </a:p>
        </p:txBody>
      </p:sp>
      <p:sp>
        <p:nvSpPr>
          <p:cNvPr id="28676" name="5 CuadroTexto"/>
          <p:cNvSpPr txBox="1">
            <a:spLocks noChangeArrowheads="1"/>
          </p:cNvSpPr>
          <p:nvPr/>
        </p:nvSpPr>
        <p:spPr bwMode="auto">
          <a:xfrm>
            <a:off x="5119688" y="1125538"/>
            <a:ext cx="534987"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145</a:t>
            </a:r>
          </a:p>
        </p:txBody>
      </p:sp>
      <p:sp>
        <p:nvSpPr>
          <p:cNvPr id="28677" name="6 CuadroTexto"/>
          <p:cNvSpPr txBox="1">
            <a:spLocks noChangeArrowheads="1"/>
          </p:cNvSpPr>
          <p:nvPr/>
        </p:nvSpPr>
        <p:spPr bwMode="auto">
          <a:xfrm>
            <a:off x="2771775" y="2627313"/>
            <a:ext cx="534988"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135</a:t>
            </a:r>
          </a:p>
        </p:txBody>
      </p:sp>
      <p:sp>
        <p:nvSpPr>
          <p:cNvPr id="28678" name="8 CuadroTexto"/>
          <p:cNvSpPr txBox="1">
            <a:spLocks noChangeArrowheads="1"/>
          </p:cNvSpPr>
          <p:nvPr/>
        </p:nvSpPr>
        <p:spPr bwMode="auto">
          <a:xfrm>
            <a:off x="3779838" y="1989138"/>
            <a:ext cx="536575"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142</a:t>
            </a:r>
          </a:p>
        </p:txBody>
      </p:sp>
      <p:sp>
        <p:nvSpPr>
          <p:cNvPr id="28679" name="9 CuadroTexto"/>
          <p:cNvSpPr txBox="1">
            <a:spLocks noChangeArrowheads="1"/>
          </p:cNvSpPr>
          <p:nvPr/>
        </p:nvSpPr>
        <p:spPr bwMode="auto">
          <a:xfrm>
            <a:off x="4583113" y="5508625"/>
            <a:ext cx="536575"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129</a:t>
            </a:r>
          </a:p>
        </p:txBody>
      </p:sp>
      <p:sp>
        <p:nvSpPr>
          <p:cNvPr id="28680" name="10 CuadroTexto"/>
          <p:cNvSpPr txBox="1">
            <a:spLocks noChangeArrowheads="1"/>
          </p:cNvSpPr>
          <p:nvPr/>
        </p:nvSpPr>
        <p:spPr bwMode="auto">
          <a:xfrm>
            <a:off x="2960688" y="5229225"/>
            <a:ext cx="53498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111</a:t>
            </a:r>
          </a:p>
        </p:txBody>
      </p:sp>
      <p:sp>
        <p:nvSpPr>
          <p:cNvPr id="28681" name="11 CuadroTexto"/>
          <p:cNvSpPr txBox="1">
            <a:spLocks noChangeArrowheads="1"/>
          </p:cNvSpPr>
          <p:nvPr/>
        </p:nvSpPr>
        <p:spPr bwMode="auto">
          <a:xfrm>
            <a:off x="3865563" y="4652963"/>
            <a:ext cx="536575"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124</a:t>
            </a:r>
          </a:p>
        </p:txBody>
      </p:sp>
      <p:sp>
        <p:nvSpPr>
          <p:cNvPr id="28682" name="12 CuadroTexto"/>
          <p:cNvSpPr txBox="1">
            <a:spLocks noChangeArrowheads="1"/>
          </p:cNvSpPr>
          <p:nvPr/>
        </p:nvSpPr>
        <p:spPr bwMode="auto">
          <a:xfrm>
            <a:off x="2692400" y="4211638"/>
            <a:ext cx="536575"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127</a:t>
            </a:r>
          </a:p>
        </p:txBody>
      </p:sp>
      <p:sp>
        <p:nvSpPr>
          <p:cNvPr id="28683" name="13 CuadroTexto"/>
          <p:cNvSpPr txBox="1">
            <a:spLocks noChangeArrowheads="1"/>
          </p:cNvSpPr>
          <p:nvPr/>
        </p:nvSpPr>
        <p:spPr bwMode="auto">
          <a:xfrm>
            <a:off x="4611688" y="3635375"/>
            <a:ext cx="536575"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135</a:t>
            </a:r>
          </a:p>
        </p:txBody>
      </p:sp>
      <p:sp>
        <p:nvSpPr>
          <p:cNvPr id="28684" name="14 CuadroTexto"/>
          <p:cNvSpPr txBox="1">
            <a:spLocks noChangeArrowheads="1"/>
          </p:cNvSpPr>
          <p:nvPr/>
        </p:nvSpPr>
        <p:spPr bwMode="auto">
          <a:xfrm>
            <a:off x="3779838" y="3181350"/>
            <a:ext cx="536575"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136</a:t>
            </a:r>
          </a:p>
        </p:txBody>
      </p:sp>
      <p:sp>
        <p:nvSpPr>
          <p:cNvPr id="28685" name="2 CuadroTexto"/>
          <p:cNvSpPr txBox="1">
            <a:spLocks noChangeArrowheads="1"/>
          </p:cNvSpPr>
          <p:nvPr/>
        </p:nvSpPr>
        <p:spPr bwMode="auto">
          <a:xfrm>
            <a:off x="2374900" y="6229350"/>
            <a:ext cx="3344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s-AR" altLang="es-AR" sz="2400">
                <a:solidFill>
                  <a:srgbClr val="FFFFFF"/>
                </a:solidFill>
                <a:latin typeface="Calibri" pitchFamily="34" charset="0"/>
              </a:rPr>
              <a:t>Niveles estáticos</a:t>
            </a:r>
          </a:p>
        </p:txBody>
      </p:sp>
      <p:grpSp>
        <p:nvGrpSpPr>
          <p:cNvPr id="5" name="4 Grupo"/>
          <p:cNvGrpSpPr>
            <a:grpSpLocks/>
          </p:cNvGrpSpPr>
          <p:nvPr/>
        </p:nvGrpSpPr>
        <p:grpSpPr bwMode="auto">
          <a:xfrm>
            <a:off x="2360613" y="1119188"/>
            <a:ext cx="3821112" cy="4686300"/>
            <a:chOff x="2361063" y="1119116"/>
            <a:chExt cx="3821373" cy="4686148"/>
          </a:xfrm>
        </p:grpSpPr>
        <p:sp>
          <p:nvSpPr>
            <p:cNvPr id="2" name="1 Forma libre"/>
            <p:cNvSpPr/>
            <p:nvPr/>
          </p:nvSpPr>
          <p:spPr>
            <a:xfrm>
              <a:off x="3477151" y="1119116"/>
              <a:ext cx="2705285" cy="1336632"/>
            </a:xfrm>
            <a:custGeom>
              <a:avLst/>
              <a:gdLst>
                <a:gd name="connsiteX0" fmla="*/ 57031 w 2704697"/>
                <a:gd name="connsiteY0" fmla="*/ 0 h 1337026"/>
                <a:gd name="connsiteX1" fmla="*/ 16088 w 2704697"/>
                <a:gd name="connsiteY1" fmla="*/ 245660 h 1337026"/>
                <a:gd name="connsiteX2" fmla="*/ 29736 w 2704697"/>
                <a:gd name="connsiteY2" fmla="*/ 600502 h 1337026"/>
                <a:gd name="connsiteX3" fmla="*/ 343634 w 2704697"/>
                <a:gd name="connsiteY3" fmla="*/ 1146412 h 1337026"/>
                <a:gd name="connsiteX4" fmla="*/ 466464 w 2704697"/>
                <a:gd name="connsiteY4" fmla="*/ 1323833 h 1337026"/>
                <a:gd name="connsiteX5" fmla="*/ 1039670 w 2704697"/>
                <a:gd name="connsiteY5" fmla="*/ 1296538 h 1337026"/>
                <a:gd name="connsiteX6" fmla="*/ 1681115 w 2704697"/>
                <a:gd name="connsiteY6" fmla="*/ 1078174 h 1337026"/>
                <a:gd name="connsiteX7" fmla="*/ 2704697 w 2704697"/>
                <a:gd name="connsiteY7" fmla="*/ 859809 h 133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4697" h="1337026">
                  <a:moveTo>
                    <a:pt x="57031" y="0"/>
                  </a:moveTo>
                  <a:cubicBezTo>
                    <a:pt x="38834" y="72788"/>
                    <a:pt x="20637" y="145576"/>
                    <a:pt x="16088" y="245660"/>
                  </a:cubicBezTo>
                  <a:cubicBezTo>
                    <a:pt x="11539" y="345744"/>
                    <a:pt x="-24855" y="450377"/>
                    <a:pt x="29736" y="600502"/>
                  </a:cubicBezTo>
                  <a:cubicBezTo>
                    <a:pt x="84327" y="750627"/>
                    <a:pt x="270846" y="1025857"/>
                    <a:pt x="343634" y="1146412"/>
                  </a:cubicBezTo>
                  <a:cubicBezTo>
                    <a:pt x="416422" y="1266967"/>
                    <a:pt x="350458" y="1298812"/>
                    <a:pt x="466464" y="1323833"/>
                  </a:cubicBezTo>
                  <a:cubicBezTo>
                    <a:pt x="582470" y="1348854"/>
                    <a:pt x="837228" y="1337481"/>
                    <a:pt x="1039670" y="1296538"/>
                  </a:cubicBezTo>
                  <a:cubicBezTo>
                    <a:pt x="1242112" y="1255595"/>
                    <a:pt x="1403611" y="1150962"/>
                    <a:pt x="1681115" y="1078174"/>
                  </a:cubicBezTo>
                  <a:cubicBezTo>
                    <a:pt x="1958620" y="1005386"/>
                    <a:pt x="2704697" y="859809"/>
                    <a:pt x="2704697" y="859809"/>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sp>
          <p:nvSpPr>
            <p:cNvPr id="3" name="2 Forma libre"/>
            <p:cNvSpPr/>
            <p:nvPr/>
          </p:nvSpPr>
          <p:spPr>
            <a:xfrm>
              <a:off x="2361063" y="3517750"/>
              <a:ext cx="3152990" cy="2092257"/>
            </a:xfrm>
            <a:custGeom>
              <a:avLst/>
              <a:gdLst>
                <a:gd name="connsiteX0" fmla="*/ 0 w 3152633"/>
                <a:gd name="connsiteY0" fmla="*/ 4072 h 2092180"/>
                <a:gd name="connsiteX1" fmla="*/ 464024 w 3152633"/>
                <a:gd name="connsiteY1" fmla="*/ 31368 h 2092180"/>
                <a:gd name="connsiteX2" fmla="*/ 873456 w 3152633"/>
                <a:gd name="connsiteY2" fmla="*/ 236084 h 2092180"/>
                <a:gd name="connsiteX3" fmla="*/ 1364776 w 3152633"/>
                <a:gd name="connsiteY3" fmla="*/ 427153 h 2092180"/>
                <a:gd name="connsiteX4" fmla="*/ 1801504 w 3152633"/>
                <a:gd name="connsiteY4" fmla="*/ 645517 h 2092180"/>
                <a:gd name="connsiteX5" fmla="*/ 2115403 w 3152633"/>
                <a:gd name="connsiteY5" fmla="*/ 822938 h 2092180"/>
                <a:gd name="connsiteX6" fmla="*/ 2634018 w 3152633"/>
                <a:gd name="connsiteY6" fmla="*/ 1396144 h 2092180"/>
                <a:gd name="connsiteX7" fmla="*/ 3152633 w 3152633"/>
                <a:gd name="connsiteY7" fmla="*/ 2092180 h 209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633" h="2092180">
                  <a:moveTo>
                    <a:pt x="0" y="4072"/>
                  </a:moveTo>
                  <a:cubicBezTo>
                    <a:pt x="159224" y="-1615"/>
                    <a:pt x="318448" y="-7301"/>
                    <a:pt x="464024" y="31368"/>
                  </a:cubicBezTo>
                  <a:cubicBezTo>
                    <a:pt x="609600" y="70037"/>
                    <a:pt x="723331" y="170120"/>
                    <a:pt x="873456" y="236084"/>
                  </a:cubicBezTo>
                  <a:cubicBezTo>
                    <a:pt x="1023581" y="302048"/>
                    <a:pt x="1210101" y="358914"/>
                    <a:pt x="1364776" y="427153"/>
                  </a:cubicBezTo>
                  <a:cubicBezTo>
                    <a:pt x="1519451" y="495392"/>
                    <a:pt x="1676400" y="579553"/>
                    <a:pt x="1801504" y="645517"/>
                  </a:cubicBezTo>
                  <a:cubicBezTo>
                    <a:pt x="1926608" y="711481"/>
                    <a:pt x="1976651" y="697834"/>
                    <a:pt x="2115403" y="822938"/>
                  </a:cubicBezTo>
                  <a:cubicBezTo>
                    <a:pt x="2254155" y="948042"/>
                    <a:pt x="2461146" y="1184604"/>
                    <a:pt x="2634018" y="1396144"/>
                  </a:cubicBezTo>
                  <a:cubicBezTo>
                    <a:pt x="2806890" y="1607684"/>
                    <a:pt x="2979761" y="1849932"/>
                    <a:pt x="3152633" y="2092180"/>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sp>
          <p:nvSpPr>
            <p:cNvPr id="4" name="3 Forma libre"/>
            <p:cNvSpPr/>
            <p:nvPr/>
          </p:nvSpPr>
          <p:spPr>
            <a:xfrm>
              <a:off x="2483308" y="4548005"/>
              <a:ext cx="1800348" cy="1257259"/>
            </a:xfrm>
            <a:custGeom>
              <a:avLst/>
              <a:gdLst>
                <a:gd name="connsiteX0" fmla="*/ 0 w 1296537"/>
                <a:gd name="connsiteY0" fmla="*/ 0 h 341194"/>
                <a:gd name="connsiteX1" fmla="*/ 723332 w 1296537"/>
                <a:gd name="connsiteY1" fmla="*/ 68239 h 341194"/>
                <a:gd name="connsiteX2" fmla="*/ 1296537 w 1296537"/>
                <a:gd name="connsiteY2" fmla="*/ 341194 h 341194"/>
              </a:gdLst>
              <a:ahLst/>
              <a:cxnLst>
                <a:cxn ang="0">
                  <a:pos x="connsiteX0" y="connsiteY0"/>
                </a:cxn>
                <a:cxn ang="0">
                  <a:pos x="connsiteX1" y="connsiteY1"/>
                </a:cxn>
                <a:cxn ang="0">
                  <a:pos x="connsiteX2" y="connsiteY2"/>
                </a:cxn>
              </a:cxnLst>
              <a:rect l="l" t="t" r="r" b="b"/>
              <a:pathLst>
                <a:path w="1296537" h="341194">
                  <a:moveTo>
                    <a:pt x="0" y="0"/>
                  </a:moveTo>
                  <a:cubicBezTo>
                    <a:pt x="253621" y="5686"/>
                    <a:pt x="507243" y="11373"/>
                    <a:pt x="723332" y="68239"/>
                  </a:cubicBezTo>
                  <a:cubicBezTo>
                    <a:pt x="939421" y="125105"/>
                    <a:pt x="1117979" y="233149"/>
                    <a:pt x="1296537" y="341194"/>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333375"/>
            <a:ext cx="4700588" cy="586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9" name="1 CuadroTexto"/>
          <p:cNvSpPr txBox="1">
            <a:spLocks noChangeArrowheads="1"/>
          </p:cNvSpPr>
          <p:nvPr/>
        </p:nvSpPr>
        <p:spPr bwMode="auto">
          <a:xfrm>
            <a:off x="3059113" y="765175"/>
            <a:ext cx="419100"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72</a:t>
            </a:r>
          </a:p>
        </p:txBody>
      </p:sp>
      <p:sp>
        <p:nvSpPr>
          <p:cNvPr id="29700" name="5 CuadroTexto"/>
          <p:cNvSpPr txBox="1">
            <a:spLocks noChangeArrowheads="1"/>
          </p:cNvSpPr>
          <p:nvPr/>
        </p:nvSpPr>
        <p:spPr bwMode="auto">
          <a:xfrm>
            <a:off x="5119688" y="1125538"/>
            <a:ext cx="419100"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65</a:t>
            </a:r>
          </a:p>
        </p:txBody>
      </p:sp>
      <p:sp>
        <p:nvSpPr>
          <p:cNvPr id="29701" name="6 CuadroTexto"/>
          <p:cNvSpPr txBox="1">
            <a:spLocks noChangeArrowheads="1"/>
          </p:cNvSpPr>
          <p:nvPr/>
        </p:nvSpPr>
        <p:spPr bwMode="auto">
          <a:xfrm>
            <a:off x="2771775" y="2627313"/>
            <a:ext cx="534988"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118</a:t>
            </a:r>
          </a:p>
        </p:txBody>
      </p:sp>
      <p:sp>
        <p:nvSpPr>
          <p:cNvPr id="29702" name="8 CuadroTexto"/>
          <p:cNvSpPr txBox="1">
            <a:spLocks noChangeArrowheads="1"/>
          </p:cNvSpPr>
          <p:nvPr/>
        </p:nvSpPr>
        <p:spPr bwMode="auto">
          <a:xfrm>
            <a:off x="3779838" y="1989138"/>
            <a:ext cx="536575"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121</a:t>
            </a:r>
          </a:p>
        </p:txBody>
      </p:sp>
      <p:sp>
        <p:nvSpPr>
          <p:cNvPr id="29703" name="9 CuadroTexto"/>
          <p:cNvSpPr txBox="1">
            <a:spLocks noChangeArrowheads="1"/>
          </p:cNvSpPr>
          <p:nvPr/>
        </p:nvSpPr>
        <p:spPr bwMode="auto">
          <a:xfrm>
            <a:off x="4583113" y="5508625"/>
            <a:ext cx="536575"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132</a:t>
            </a:r>
          </a:p>
        </p:txBody>
      </p:sp>
      <p:sp>
        <p:nvSpPr>
          <p:cNvPr id="29704" name="10 CuadroTexto"/>
          <p:cNvSpPr txBox="1">
            <a:spLocks noChangeArrowheads="1"/>
          </p:cNvSpPr>
          <p:nvPr/>
        </p:nvSpPr>
        <p:spPr bwMode="auto">
          <a:xfrm>
            <a:off x="2960688" y="5229225"/>
            <a:ext cx="53498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200</a:t>
            </a:r>
          </a:p>
        </p:txBody>
      </p:sp>
      <p:sp>
        <p:nvSpPr>
          <p:cNvPr id="29705" name="11 CuadroTexto"/>
          <p:cNvSpPr txBox="1">
            <a:spLocks noChangeArrowheads="1"/>
          </p:cNvSpPr>
          <p:nvPr/>
        </p:nvSpPr>
        <p:spPr bwMode="auto">
          <a:xfrm>
            <a:off x="3865563" y="4652963"/>
            <a:ext cx="536575"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189</a:t>
            </a:r>
          </a:p>
        </p:txBody>
      </p:sp>
      <p:sp>
        <p:nvSpPr>
          <p:cNvPr id="29706" name="12 CuadroTexto"/>
          <p:cNvSpPr txBox="1">
            <a:spLocks noChangeArrowheads="1"/>
          </p:cNvSpPr>
          <p:nvPr/>
        </p:nvSpPr>
        <p:spPr bwMode="auto">
          <a:xfrm>
            <a:off x="2692400" y="4211638"/>
            <a:ext cx="536575"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161</a:t>
            </a:r>
          </a:p>
        </p:txBody>
      </p:sp>
      <p:sp>
        <p:nvSpPr>
          <p:cNvPr id="29707" name="13 CuadroTexto"/>
          <p:cNvSpPr txBox="1">
            <a:spLocks noChangeArrowheads="1"/>
          </p:cNvSpPr>
          <p:nvPr/>
        </p:nvSpPr>
        <p:spPr bwMode="auto">
          <a:xfrm>
            <a:off x="4611688" y="3635375"/>
            <a:ext cx="536575"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137</a:t>
            </a:r>
          </a:p>
        </p:txBody>
      </p:sp>
      <p:sp>
        <p:nvSpPr>
          <p:cNvPr id="29708" name="14 CuadroTexto"/>
          <p:cNvSpPr txBox="1">
            <a:spLocks noChangeArrowheads="1"/>
          </p:cNvSpPr>
          <p:nvPr/>
        </p:nvSpPr>
        <p:spPr bwMode="auto">
          <a:xfrm>
            <a:off x="3779838" y="3181350"/>
            <a:ext cx="536575"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122</a:t>
            </a:r>
          </a:p>
        </p:txBody>
      </p:sp>
      <p:sp>
        <p:nvSpPr>
          <p:cNvPr id="29709" name="15 CuadroTexto"/>
          <p:cNvSpPr txBox="1">
            <a:spLocks noChangeArrowheads="1"/>
          </p:cNvSpPr>
          <p:nvPr/>
        </p:nvSpPr>
        <p:spPr bwMode="auto">
          <a:xfrm>
            <a:off x="2327275" y="6289675"/>
            <a:ext cx="3900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s-AR" altLang="es-AR" sz="2400">
                <a:solidFill>
                  <a:srgbClr val="FFFFFF"/>
                </a:solidFill>
                <a:latin typeface="Calibri" pitchFamily="34" charset="0"/>
              </a:rPr>
              <a:t>Espesores del estrato interés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0 Imagen"/>
          <p:cNvPicPr>
            <a:picLocks noChangeAspect="1"/>
          </p:cNvPicPr>
          <p:nvPr/>
        </p:nvPicPr>
        <p:blipFill>
          <a:blip r:embed="rId2">
            <a:extLst>
              <a:ext uri="{28A0092B-C50C-407E-A947-70E740481C1C}">
                <a14:useLocalDpi xmlns:a14="http://schemas.microsoft.com/office/drawing/2010/main" val="0"/>
              </a:ext>
            </a:extLst>
          </a:blip>
          <a:srcRect l="6392" r="43533" b="24788"/>
          <a:stretch>
            <a:fillRect/>
          </a:stretch>
        </p:blipFill>
        <p:spPr bwMode="auto">
          <a:xfrm>
            <a:off x="827088" y="134938"/>
            <a:ext cx="6769100"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333375"/>
            <a:ext cx="4700588" cy="586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3" name="1 CuadroTexto"/>
          <p:cNvSpPr txBox="1">
            <a:spLocks noChangeArrowheads="1"/>
          </p:cNvSpPr>
          <p:nvPr/>
        </p:nvSpPr>
        <p:spPr bwMode="auto">
          <a:xfrm>
            <a:off x="3059113" y="765175"/>
            <a:ext cx="536575"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127</a:t>
            </a:r>
          </a:p>
        </p:txBody>
      </p:sp>
      <p:sp>
        <p:nvSpPr>
          <p:cNvPr id="30724" name="5 CuadroTexto"/>
          <p:cNvSpPr txBox="1">
            <a:spLocks noChangeArrowheads="1"/>
          </p:cNvSpPr>
          <p:nvPr/>
        </p:nvSpPr>
        <p:spPr bwMode="auto">
          <a:xfrm>
            <a:off x="5119688" y="1125538"/>
            <a:ext cx="534987"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130</a:t>
            </a:r>
          </a:p>
        </p:txBody>
      </p:sp>
      <p:sp>
        <p:nvSpPr>
          <p:cNvPr id="30725" name="6 CuadroTexto"/>
          <p:cNvSpPr txBox="1">
            <a:spLocks noChangeArrowheads="1"/>
          </p:cNvSpPr>
          <p:nvPr/>
        </p:nvSpPr>
        <p:spPr bwMode="auto">
          <a:xfrm>
            <a:off x="2771775" y="2627313"/>
            <a:ext cx="534988"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245</a:t>
            </a:r>
          </a:p>
        </p:txBody>
      </p:sp>
      <p:sp>
        <p:nvSpPr>
          <p:cNvPr id="30726" name="8 CuadroTexto"/>
          <p:cNvSpPr txBox="1">
            <a:spLocks noChangeArrowheads="1"/>
          </p:cNvSpPr>
          <p:nvPr/>
        </p:nvSpPr>
        <p:spPr bwMode="auto">
          <a:xfrm>
            <a:off x="3779838" y="1989138"/>
            <a:ext cx="536575"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175</a:t>
            </a:r>
          </a:p>
        </p:txBody>
      </p:sp>
      <p:sp>
        <p:nvSpPr>
          <p:cNvPr id="30727" name="9 CuadroTexto"/>
          <p:cNvSpPr txBox="1">
            <a:spLocks noChangeArrowheads="1"/>
          </p:cNvSpPr>
          <p:nvPr/>
        </p:nvSpPr>
        <p:spPr bwMode="auto">
          <a:xfrm>
            <a:off x="4583113" y="5508625"/>
            <a:ext cx="536575"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182</a:t>
            </a:r>
          </a:p>
        </p:txBody>
      </p:sp>
      <p:sp>
        <p:nvSpPr>
          <p:cNvPr id="30728" name="10 CuadroTexto"/>
          <p:cNvSpPr txBox="1">
            <a:spLocks noChangeArrowheads="1"/>
          </p:cNvSpPr>
          <p:nvPr/>
        </p:nvSpPr>
        <p:spPr bwMode="auto">
          <a:xfrm>
            <a:off x="2960688" y="5229225"/>
            <a:ext cx="53498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191</a:t>
            </a:r>
          </a:p>
        </p:txBody>
      </p:sp>
      <p:sp>
        <p:nvSpPr>
          <p:cNvPr id="30729" name="11 CuadroTexto"/>
          <p:cNvSpPr txBox="1">
            <a:spLocks noChangeArrowheads="1"/>
          </p:cNvSpPr>
          <p:nvPr/>
        </p:nvSpPr>
        <p:spPr bwMode="auto">
          <a:xfrm>
            <a:off x="3865563" y="4652963"/>
            <a:ext cx="536575"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211</a:t>
            </a:r>
          </a:p>
        </p:txBody>
      </p:sp>
      <p:sp>
        <p:nvSpPr>
          <p:cNvPr id="30730" name="12 CuadroTexto"/>
          <p:cNvSpPr txBox="1">
            <a:spLocks noChangeArrowheads="1"/>
          </p:cNvSpPr>
          <p:nvPr/>
        </p:nvSpPr>
        <p:spPr bwMode="auto">
          <a:xfrm>
            <a:off x="2692400" y="4211638"/>
            <a:ext cx="536575"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193</a:t>
            </a:r>
          </a:p>
        </p:txBody>
      </p:sp>
      <p:sp>
        <p:nvSpPr>
          <p:cNvPr id="30731" name="13 CuadroTexto"/>
          <p:cNvSpPr txBox="1">
            <a:spLocks noChangeArrowheads="1"/>
          </p:cNvSpPr>
          <p:nvPr/>
        </p:nvSpPr>
        <p:spPr bwMode="auto">
          <a:xfrm>
            <a:off x="4583113" y="3635375"/>
            <a:ext cx="536575"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224</a:t>
            </a:r>
          </a:p>
        </p:txBody>
      </p:sp>
      <p:sp>
        <p:nvSpPr>
          <p:cNvPr id="30732" name="14 CuadroTexto"/>
          <p:cNvSpPr txBox="1">
            <a:spLocks noChangeArrowheads="1"/>
          </p:cNvSpPr>
          <p:nvPr/>
        </p:nvSpPr>
        <p:spPr bwMode="auto">
          <a:xfrm>
            <a:off x="3702050" y="3181350"/>
            <a:ext cx="536575"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195</a:t>
            </a:r>
          </a:p>
        </p:txBody>
      </p:sp>
      <p:sp>
        <p:nvSpPr>
          <p:cNvPr id="30733" name="15 CuadroTexto"/>
          <p:cNvSpPr txBox="1">
            <a:spLocks noChangeArrowheads="1"/>
          </p:cNvSpPr>
          <p:nvPr/>
        </p:nvSpPr>
        <p:spPr bwMode="auto">
          <a:xfrm>
            <a:off x="1687513" y="6229350"/>
            <a:ext cx="5256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s-AR" altLang="es-AR" sz="2400">
                <a:solidFill>
                  <a:srgbClr val="FFFFFF"/>
                </a:solidFill>
                <a:latin typeface="Calibri" pitchFamily="34" charset="0"/>
              </a:rPr>
              <a:t>Resistividad del estrato de interés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333375"/>
            <a:ext cx="4700588" cy="586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1 CuadroTexto"/>
          <p:cNvSpPr txBox="1">
            <a:spLocks noChangeArrowheads="1"/>
          </p:cNvSpPr>
          <p:nvPr/>
        </p:nvSpPr>
        <p:spPr bwMode="auto">
          <a:xfrm>
            <a:off x="3059113" y="765175"/>
            <a:ext cx="654050"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9144</a:t>
            </a:r>
          </a:p>
        </p:txBody>
      </p:sp>
      <p:sp>
        <p:nvSpPr>
          <p:cNvPr id="31748" name="5 CuadroTexto"/>
          <p:cNvSpPr txBox="1">
            <a:spLocks noChangeArrowheads="1"/>
          </p:cNvSpPr>
          <p:nvPr/>
        </p:nvSpPr>
        <p:spPr bwMode="auto">
          <a:xfrm>
            <a:off x="5119688" y="1125538"/>
            <a:ext cx="652462"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8450</a:t>
            </a:r>
          </a:p>
        </p:txBody>
      </p:sp>
      <p:sp>
        <p:nvSpPr>
          <p:cNvPr id="31749" name="6 CuadroTexto"/>
          <p:cNvSpPr txBox="1">
            <a:spLocks noChangeArrowheads="1"/>
          </p:cNvSpPr>
          <p:nvPr/>
        </p:nvSpPr>
        <p:spPr bwMode="auto">
          <a:xfrm>
            <a:off x="2771775" y="2627313"/>
            <a:ext cx="769938"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28910</a:t>
            </a:r>
          </a:p>
        </p:txBody>
      </p:sp>
      <p:sp>
        <p:nvSpPr>
          <p:cNvPr id="31750" name="8 CuadroTexto"/>
          <p:cNvSpPr txBox="1">
            <a:spLocks noChangeArrowheads="1"/>
          </p:cNvSpPr>
          <p:nvPr/>
        </p:nvSpPr>
        <p:spPr bwMode="auto">
          <a:xfrm>
            <a:off x="3779838" y="1989138"/>
            <a:ext cx="769937"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21175</a:t>
            </a:r>
          </a:p>
        </p:txBody>
      </p:sp>
      <p:sp>
        <p:nvSpPr>
          <p:cNvPr id="31751" name="9 CuadroTexto"/>
          <p:cNvSpPr txBox="1">
            <a:spLocks noChangeArrowheads="1"/>
          </p:cNvSpPr>
          <p:nvPr/>
        </p:nvSpPr>
        <p:spPr bwMode="auto">
          <a:xfrm>
            <a:off x="4738688" y="5508625"/>
            <a:ext cx="769937"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24024</a:t>
            </a:r>
          </a:p>
        </p:txBody>
      </p:sp>
      <p:sp>
        <p:nvSpPr>
          <p:cNvPr id="31752" name="10 CuadroTexto"/>
          <p:cNvSpPr txBox="1">
            <a:spLocks noChangeArrowheads="1"/>
          </p:cNvSpPr>
          <p:nvPr/>
        </p:nvSpPr>
        <p:spPr bwMode="auto">
          <a:xfrm>
            <a:off x="2960688" y="5229225"/>
            <a:ext cx="769937"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38200</a:t>
            </a:r>
          </a:p>
        </p:txBody>
      </p:sp>
      <p:sp>
        <p:nvSpPr>
          <p:cNvPr id="31753" name="11 CuadroTexto"/>
          <p:cNvSpPr txBox="1">
            <a:spLocks noChangeArrowheads="1"/>
          </p:cNvSpPr>
          <p:nvPr/>
        </p:nvSpPr>
        <p:spPr bwMode="auto">
          <a:xfrm>
            <a:off x="3865563" y="4652963"/>
            <a:ext cx="769937"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39879</a:t>
            </a:r>
          </a:p>
        </p:txBody>
      </p:sp>
      <p:sp>
        <p:nvSpPr>
          <p:cNvPr id="31754" name="12 CuadroTexto"/>
          <p:cNvSpPr txBox="1">
            <a:spLocks noChangeArrowheads="1"/>
          </p:cNvSpPr>
          <p:nvPr/>
        </p:nvSpPr>
        <p:spPr bwMode="auto">
          <a:xfrm>
            <a:off x="2692400" y="4211638"/>
            <a:ext cx="769938"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31073</a:t>
            </a:r>
          </a:p>
        </p:txBody>
      </p:sp>
      <p:sp>
        <p:nvSpPr>
          <p:cNvPr id="31755" name="13 CuadroTexto"/>
          <p:cNvSpPr txBox="1">
            <a:spLocks noChangeArrowheads="1"/>
          </p:cNvSpPr>
          <p:nvPr/>
        </p:nvSpPr>
        <p:spPr bwMode="auto">
          <a:xfrm>
            <a:off x="4549775" y="3635375"/>
            <a:ext cx="769938"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30688</a:t>
            </a:r>
          </a:p>
        </p:txBody>
      </p:sp>
      <p:sp>
        <p:nvSpPr>
          <p:cNvPr id="31756" name="14 CuadroTexto"/>
          <p:cNvSpPr txBox="1">
            <a:spLocks noChangeArrowheads="1"/>
          </p:cNvSpPr>
          <p:nvPr/>
        </p:nvSpPr>
        <p:spPr bwMode="auto">
          <a:xfrm>
            <a:off x="3702050" y="3181350"/>
            <a:ext cx="769938"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latin typeface="Calibri" pitchFamily="34" charset="0"/>
              </a:rPr>
              <a:t>23790</a:t>
            </a:r>
          </a:p>
        </p:txBody>
      </p:sp>
      <p:sp>
        <p:nvSpPr>
          <p:cNvPr id="31757" name="15 CuadroTexto"/>
          <p:cNvSpPr txBox="1">
            <a:spLocks noChangeArrowheads="1"/>
          </p:cNvSpPr>
          <p:nvPr/>
        </p:nvSpPr>
        <p:spPr bwMode="auto">
          <a:xfrm>
            <a:off x="1687513" y="6229350"/>
            <a:ext cx="5256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s-AR" altLang="es-AR" sz="2400">
                <a:solidFill>
                  <a:srgbClr val="FFFFFF"/>
                </a:solidFill>
                <a:latin typeface="Calibri" pitchFamily="34" charset="0"/>
              </a:rPr>
              <a:t>Resistividad Transversal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1 Imagen"/>
          <p:cNvPicPr>
            <a:picLocks noChangeAspect="1"/>
          </p:cNvPicPr>
          <p:nvPr/>
        </p:nvPicPr>
        <p:blipFill>
          <a:blip r:embed="rId2">
            <a:extLst>
              <a:ext uri="{28A0092B-C50C-407E-A947-70E740481C1C}">
                <a14:useLocalDpi xmlns:a14="http://schemas.microsoft.com/office/drawing/2010/main" val="0"/>
              </a:ext>
            </a:extLst>
          </a:blip>
          <a:srcRect l="10529" t="4332"/>
          <a:stretch>
            <a:fillRect/>
          </a:stretch>
        </p:blipFill>
        <p:spPr bwMode="auto">
          <a:xfrm>
            <a:off x="250825" y="0"/>
            <a:ext cx="8497888"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7625"/>
            <a:ext cx="8964612"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rANGO DE RESISTIVIDADES"/>
          <p:cNvPicPr>
            <a:picLocks noChangeAspect="1" noChangeArrowheads="1"/>
          </p:cNvPicPr>
          <p:nvPr/>
        </p:nvPicPr>
        <p:blipFill>
          <a:blip r:embed="rId2">
            <a:extLst>
              <a:ext uri="{28A0092B-C50C-407E-A947-70E740481C1C}">
                <a14:useLocalDpi xmlns:a14="http://schemas.microsoft.com/office/drawing/2010/main" val="0"/>
              </a:ext>
            </a:extLst>
          </a:blip>
          <a:srcRect t="15935"/>
          <a:stretch>
            <a:fillRect/>
          </a:stretch>
        </p:blipFill>
        <p:spPr bwMode="auto">
          <a:xfrm>
            <a:off x="1187450" y="1214438"/>
            <a:ext cx="6702425"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5"/>
          <p:cNvSpPr>
            <a:spLocks noChangeArrowheads="1"/>
          </p:cNvSpPr>
          <p:nvPr/>
        </p:nvSpPr>
        <p:spPr bwMode="auto">
          <a:xfrm>
            <a:off x="1187450" y="260350"/>
            <a:ext cx="6769100" cy="6337300"/>
          </a:xfrm>
          <a:prstGeom prst="rect">
            <a:avLst/>
          </a:prstGeom>
          <a:noFill/>
          <a:ln w="3175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35844" name="Rectangle 7"/>
          <p:cNvSpPr>
            <a:spLocks noChangeArrowheads="1"/>
          </p:cNvSpPr>
          <p:nvPr/>
        </p:nvSpPr>
        <p:spPr bwMode="auto">
          <a:xfrm>
            <a:off x="5219700" y="2565400"/>
            <a:ext cx="1296988" cy="3600450"/>
          </a:xfrm>
          <a:prstGeom prst="rect">
            <a:avLst/>
          </a:prstGeom>
          <a:solidFill>
            <a:srgbClr val="00FF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AR" altLang="es-AR"/>
          </a:p>
        </p:txBody>
      </p:sp>
      <p:sp>
        <p:nvSpPr>
          <p:cNvPr id="35845" name="Rectangle 8"/>
          <p:cNvSpPr>
            <a:spLocks noChangeArrowheads="1"/>
          </p:cNvSpPr>
          <p:nvPr/>
        </p:nvSpPr>
        <p:spPr bwMode="auto">
          <a:xfrm>
            <a:off x="5219700" y="2565400"/>
            <a:ext cx="1584325" cy="3600450"/>
          </a:xfrm>
          <a:prstGeom prst="rect">
            <a:avLst/>
          </a:prstGeom>
          <a:noFill/>
          <a:ln w="19050">
            <a:solidFill>
              <a:srgbClr val="0066FF"/>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35846" name="Line 10"/>
          <p:cNvSpPr>
            <a:spLocks noChangeShapeType="1"/>
          </p:cNvSpPr>
          <p:nvPr/>
        </p:nvSpPr>
        <p:spPr bwMode="auto">
          <a:xfrm>
            <a:off x="3995738" y="4652963"/>
            <a:ext cx="0" cy="1008062"/>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35847" name="Line 11"/>
          <p:cNvSpPr>
            <a:spLocks noChangeShapeType="1"/>
          </p:cNvSpPr>
          <p:nvPr/>
        </p:nvSpPr>
        <p:spPr bwMode="auto">
          <a:xfrm>
            <a:off x="4500563" y="4724400"/>
            <a:ext cx="0" cy="1008063"/>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35848" name="Line 12"/>
          <p:cNvSpPr>
            <a:spLocks noChangeShapeType="1"/>
          </p:cNvSpPr>
          <p:nvPr/>
        </p:nvSpPr>
        <p:spPr bwMode="auto">
          <a:xfrm>
            <a:off x="6948488" y="1844675"/>
            <a:ext cx="0" cy="3816350"/>
          </a:xfrm>
          <a:prstGeom prst="line">
            <a:avLst/>
          </a:prstGeom>
          <a:noFill/>
          <a:ln w="9525">
            <a:solidFill>
              <a:srgbClr val="FF9900"/>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35849" name="Line 13"/>
          <p:cNvSpPr>
            <a:spLocks noChangeShapeType="1"/>
          </p:cNvSpPr>
          <p:nvPr/>
        </p:nvSpPr>
        <p:spPr bwMode="auto">
          <a:xfrm>
            <a:off x="7451725" y="1844675"/>
            <a:ext cx="0" cy="3816350"/>
          </a:xfrm>
          <a:prstGeom prst="line">
            <a:avLst/>
          </a:prstGeom>
          <a:noFill/>
          <a:ln w="9525">
            <a:solidFill>
              <a:srgbClr val="FF9900"/>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35850" name="Line 15"/>
          <p:cNvSpPr>
            <a:spLocks noChangeShapeType="1"/>
          </p:cNvSpPr>
          <p:nvPr/>
        </p:nvSpPr>
        <p:spPr bwMode="auto">
          <a:xfrm>
            <a:off x="4500563" y="3933825"/>
            <a:ext cx="0" cy="647700"/>
          </a:xfrm>
          <a:prstGeom prst="line">
            <a:avLst/>
          </a:prstGeom>
          <a:noFill/>
          <a:ln w="12700">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35851" name="Line 16"/>
          <p:cNvSpPr>
            <a:spLocks noChangeShapeType="1"/>
          </p:cNvSpPr>
          <p:nvPr/>
        </p:nvSpPr>
        <p:spPr bwMode="auto">
          <a:xfrm>
            <a:off x="5724525" y="3860800"/>
            <a:ext cx="0" cy="1944688"/>
          </a:xfrm>
          <a:prstGeom prst="line">
            <a:avLst/>
          </a:prstGeom>
          <a:noFill/>
          <a:ln w="12700">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35852" name="12 Rectángulo"/>
          <p:cNvSpPr>
            <a:spLocks noChangeArrowheads="1"/>
          </p:cNvSpPr>
          <p:nvPr/>
        </p:nvSpPr>
        <p:spPr bwMode="auto">
          <a:xfrm>
            <a:off x="6588125" y="1989138"/>
            <a:ext cx="863600" cy="215900"/>
          </a:xfrm>
          <a:prstGeom prst="rect">
            <a:avLst/>
          </a:prstGeom>
          <a:solidFill>
            <a:srgbClr val="FFFF00"/>
          </a:solidFill>
          <a:ln w="9525" algn="ctr">
            <a:solidFill>
              <a:schemeClr val="tx1"/>
            </a:solidFill>
            <a:round/>
            <a:headEnd/>
            <a:tailEnd/>
          </a:ln>
        </p:spPr>
        <p:txBody>
          <a:bodyPr/>
          <a:lstStyle/>
          <a:p>
            <a:endParaRPr lang="es-AR" altLang="es-AR"/>
          </a:p>
        </p:txBody>
      </p:sp>
      <p:sp>
        <p:nvSpPr>
          <p:cNvPr id="35853" name="13 Rectángulo"/>
          <p:cNvSpPr>
            <a:spLocks noChangeArrowheads="1"/>
          </p:cNvSpPr>
          <p:nvPr/>
        </p:nvSpPr>
        <p:spPr bwMode="auto">
          <a:xfrm>
            <a:off x="5219700" y="2924175"/>
            <a:ext cx="1368425" cy="217488"/>
          </a:xfrm>
          <a:prstGeom prst="rect">
            <a:avLst/>
          </a:prstGeom>
          <a:solidFill>
            <a:srgbClr val="0070C0"/>
          </a:solidFill>
          <a:ln w="9525" algn="ctr">
            <a:solidFill>
              <a:schemeClr val="tx1"/>
            </a:solidFill>
            <a:round/>
            <a:headEnd/>
            <a:tailEnd/>
          </a:ln>
        </p:spPr>
        <p:txBody>
          <a:bodyPr/>
          <a:lstStyle/>
          <a:p>
            <a:endParaRPr lang="es-AR" altLang="es-AR"/>
          </a:p>
        </p:txBody>
      </p:sp>
      <p:sp>
        <p:nvSpPr>
          <p:cNvPr id="35854" name="14 Rectángulo"/>
          <p:cNvSpPr>
            <a:spLocks noChangeArrowheads="1"/>
          </p:cNvSpPr>
          <p:nvPr/>
        </p:nvSpPr>
        <p:spPr bwMode="auto">
          <a:xfrm>
            <a:off x="4500563" y="3860800"/>
            <a:ext cx="1223962" cy="215900"/>
          </a:xfrm>
          <a:prstGeom prst="rect">
            <a:avLst/>
          </a:prstGeom>
          <a:solidFill>
            <a:srgbClr val="00B050"/>
          </a:solidFill>
          <a:ln w="9525" algn="ctr">
            <a:solidFill>
              <a:schemeClr val="tx1"/>
            </a:solidFill>
            <a:round/>
            <a:headEnd/>
            <a:tailEnd/>
          </a:ln>
        </p:spPr>
        <p:txBody>
          <a:bodyPr/>
          <a:lstStyle/>
          <a:p>
            <a:endParaRPr lang="es-AR" altLang="es-AR"/>
          </a:p>
        </p:txBody>
      </p:sp>
      <p:sp>
        <p:nvSpPr>
          <p:cNvPr id="35855" name="15 Rectángulo"/>
          <p:cNvSpPr>
            <a:spLocks noChangeArrowheads="1"/>
          </p:cNvSpPr>
          <p:nvPr/>
        </p:nvSpPr>
        <p:spPr bwMode="auto">
          <a:xfrm>
            <a:off x="3995738" y="4797425"/>
            <a:ext cx="504825" cy="215900"/>
          </a:xfrm>
          <a:prstGeom prst="rect">
            <a:avLst/>
          </a:prstGeom>
          <a:solidFill>
            <a:srgbClr val="FF0000"/>
          </a:solidFill>
          <a:ln w="9525" algn="ctr">
            <a:solidFill>
              <a:schemeClr val="tx1"/>
            </a:solidFill>
            <a:round/>
            <a:headEnd/>
            <a:tailEnd/>
          </a:ln>
        </p:spPr>
        <p:txBody>
          <a:bodyPr/>
          <a:lstStyle/>
          <a:p>
            <a:endParaRPr lang="es-AR" altLang="es-AR"/>
          </a:p>
        </p:txBody>
      </p:sp>
    </p:spTree>
    <p:extLst>
      <p:ext uri="{BB962C8B-B14F-4D97-AF65-F5344CB8AC3E}">
        <p14:creationId xmlns:p14="http://schemas.microsoft.com/office/powerpoint/2010/main" val="18543610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mAPA DE UBICACIÓN DE COR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652463"/>
            <a:ext cx="77755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5"/>
          <p:cNvSpPr>
            <a:spLocks noChangeArrowheads="1"/>
          </p:cNvSpPr>
          <p:nvPr/>
        </p:nvSpPr>
        <p:spPr bwMode="auto">
          <a:xfrm>
            <a:off x="611188" y="620713"/>
            <a:ext cx="7848600" cy="5256212"/>
          </a:xfrm>
          <a:prstGeom prst="rect">
            <a:avLst/>
          </a:prstGeom>
          <a:solidFill>
            <a:srgbClr val="FFFF99">
              <a:alpha val="20000"/>
            </a:srgbClr>
          </a:solidFill>
          <a:ln w="38100">
            <a:solidFill>
              <a:schemeClr val="tx1"/>
            </a:solidFill>
            <a:miter lim="800000"/>
            <a:headEnd/>
            <a:tailEnd/>
          </a:ln>
        </p:spPr>
        <p:txBody>
          <a:bodyPr wrap="none" anchor="ctr"/>
          <a:lstStyle/>
          <a:p>
            <a:endParaRPr lang="es-AR" altLang="es-AR"/>
          </a:p>
        </p:txBody>
      </p:sp>
      <p:sp>
        <p:nvSpPr>
          <p:cNvPr id="34820" name="Rectangle 6"/>
          <p:cNvSpPr>
            <a:spLocks noChangeArrowheads="1"/>
          </p:cNvSpPr>
          <p:nvPr/>
        </p:nvSpPr>
        <p:spPr bwMode="auto">
          <a:xfrm>
            <a:off x="684213" y="3500438"/>
            <a:ext cx="2592387" cy="2016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34821" name="AutoShape 7"/>
          <p:cNvSpPr>
            <a:spLocks noChangeArrowheads="1"/>
          </p:cNvSpPr>
          <p:nvPr/>
        </p:nvSpPr>
        <p:spPr bwMode="auto">
          <a:xfrm rot="1984241">
            <a:off x="1276350" y="2505075"/>
            <a:ext cx="1154113" cy="649288"/>
          </a:xfrm>
          <a:prstGeom prst="curvedDownArrow">
            <a:avLst>
              <a:gd name="adj1" fmla="val 35550"/>
              <a:gd name="adj2" fmla="val 71100"/>
              <a:gd name="adj3" fmla="val 33333"/>
            </a:avLst>
          </a:prstGeom>
          <a:solidFill>
            <a:srgbClr val="FF9933"/>
          </a:solidFill>
          <a:ln w="9525">
            <a:solidFill>
              <a:schemeClr val="tx1"/>
            </a:solidFill>
            <a:miter lim="800000"/>
            <a:headEnd/>
            <a:tailEnd/>
          </a:ln>
        </p:spPr>
        <p:txBody>
          <a:bodyPr wrap="none" anchor="ctr"/>
          <a:lstStyle/>
          <a:p>
            <a:endParaRPr lang="es-AR" altLang="es-AR"/>
          </a:p>
        </p:txBody>
      </p:sp>
      <p:sp>
        <p:nvSpPr>
          <p:cNvPr id="34822" name="Text Box 10"/>
          <p:cNvSpPr txBox="1">
            <a:spLocks noChangeArrowheads="1"/>
          </p:cNvSpPr>
          <p:nvPr/>
        </p:nvSpPr>
        <p:spPr bwMode="auto">
          <a:xfrm>
            <a:off x="3419475" y="188913"/>
            <a:ext cx="226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ES" altLang="es-AR">
                <a:solidFill>
                  <a:schemeClr val="bg1"/>
                </a:solidFill>
              </a:rPr>
              <a:t>ÁREA DE ESTUDIO</a:t>
            </a:r>
          </a:p>
        </p:txBody>
      </p:sp>
      <p:sp>
        <p:nvSpPr>
          <p:cNvPr id="2" name="1 Rectángulo"/>
          <p:cNvSpPr/>
          <p:nvPr/>
        </p:nvSpPr>
        <p:spPr>
          <a:xfrm rot="19935359">
            <a:off x="-81136" y="613161"/>
            <a:ext cx="3262433" cy="923330"/>
          </a:xfrm>
          <a:prstGeom prst="rect">
            <a:avLst/>
          </a:prstGeom>
          <a:noFill/>
        </p:spPr>
        <p:txBody>
          <a:bodyPr wrap="none">
            <a:spAutoFit/>
          </a:bodyPr>
          <a:lstStyle/>
          <a:p>
            <a:pPr>
              <a:defRPr/>
            </a:pPr>
            <a:r>
              <a:rPr lang="es-ES" sz="54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Ejemplos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4" descr="rANGO DE RESISTIVIDADES"/>
          <p:cNvPicPr>
            <a:picLocks noChangeAspect="1" noChangeArrowheads="1"/>
          </p:cNvPicPr>
          <p:nvPr/>
        </p:nvPicPr>
        <p:blipFill>
          <a:blip r:embed="rId2">
            <a:extLst>
              <a:ext uri="{28A0092B-C50C-407E-A947-70E740481C1C}">
                <a14:useLocalDpi xmlns:a14="http://schemas.microsoft.com/office/drawing/2010/main" val="0"/>
              </a:ext>
            </a:extLst>
          </a:blip>
          <a:srcRect t="15935"/>
          <a:stretch>
            <a:fillRect/>
          </a:stretch>
        </p:blipFill>
        <p:spPr bwMode="auto">
          <a:xfrm>
            <a:off x="1187450" y="1214438"/>
            <a:ext cx="6702425"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5"/>
          <p:cNvSpPr>
            <a:spLocks noChangeArrowheads="1"/>
          </p:cNvSpPr>
          <p:nvPr/>
        </p:nvSpPr>
        <p:spPr bwMode="auto">
          <a:xfrm>
            <a:off x="1187450" y="260350"/>
            <a:ext cx="6769100" cy="6337300"/>
          </a:xfrm>
          <a:prstGeom prst="rect">
            <a:avLst/>
          </a:prstGeom>
          <a:noFill/>
          <a:ln w="3175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35844" name="Rectangle 7"/>
          <p:cNvSpPr>
            <a:spLocks noChangeArrowheads="1"/>
          </p:cNvSpPr>
          <p:nvPr/>
        </p:nvSpPr>
        <p:spPr bwMode="auto">
          <a:xfrm>
            <a:off x="5219700" y="2565400"/>
            <a:ext cx="1296988" cy="3600450"/>
          </a:xfrm>
          <a:prstGeom prst="rect">
            <a:avLst/>
          </a:prstGeom>
          <a:solidFill>
            <a:srgbClr val="00FF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AR" altLang="es-AR"/>
          </a:p>
        </p:txBody>
      </p:sp>
      <p:sp>
        <p:nvSpPr>
          <p:cNvPr id="35845" name="Rectangle 8"/>
          <p:cNvSpPr>
            <a:spLocks noChangeArrowheads="1"/>
          </p:cNvSpPr>
          <p:nvPr/>
        </p:nvSpPr>
        <p:spPr bwMode="auto">
          <a:xfrm>
            <a:off x="5219700" y="2565400"/>
            <a:ext cx="1584325" cy="3600450"/>
          </a:xfrm>
          <a:prstGeom prst="rect">
            <a:avLst/>
          </a:prstGeom>
          <a:noFill/>
          <a:ln w="19050">
            <a:solidFill>
              <a:srgbClr val="0066FF"/>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35846" name="Line 10"/>
          <p:cNvSpPr>
            <a:spLocks noChangeShapeType="1"/>
          </p:cNvSpPr>
          <p:nvPr/>
        </p:nvSpPr>
        <p:spPr bwMode="auto">
          <a:xfrm>
            <a:off x="3995738" y="4652963"/>
            <a:ext cx="0" cy="1008062"/>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35847" name="Line 11"/>
          <p:cNvSpPr>
            <a:spLocks noChangeShapeType="1"/>
          </p:cNvSpPr>
          <p:nvPr/>
        </p:nvSpPr>
        <p:spPr bwMode="auto">
          <a:xfrm>
            <a:off x="4500563" y="4724400"/>
            <a:ext cx="0" cy="1008063"/>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35848" name="Line 12"/>
          <p:cNvSpPr>
            <a:spLocks noChangeShapeType="1"/>
          </p:cNvSpPr>
          <p:nvPr/>
        </p:nvSpPr>
        <p:spPr bwMode="auto">
          <a:xfrm>
            <a:off x="6948488" y="1844675"/>
            <a:ext cx="0" cy="3816350"/>
          </a:xfrm>
          <a:prstGeom prst="line">
            <a:avLst/>
          </a:prstGeom>
          <a:noFill/>
          <a:ln w="9525">
            <a:solidFill>
              <a:srgbClr val="FF9900"/>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35849" name="Line 13"/>
          <p:cNvSpPr>
            <a:spLocks noChangeShapeType="1"/>
          </p:cNvSpPr>
          <p:nvPr/>
        </p:nvSpPr>
        <p:spPr bwMode="auto">
          <a:xfrm>
            <a:off x="7451725" y="1844675"/>
            <a:ext cx="0" cy="3816350"/>
          </a:xfrm>
          <a:prstGeom prst="line">
            <a:avLst/>
          </a:prstGeom>
          <a:noFill/>
          <a:ln w="9525">
            <a:solidFill>
              <a:srgbClr val="FF9900"/>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35850" name="Line 15"/>
          <p:cNvSpPr>
            <a:spLocks noChangeShapeType="1"/>
          </p:cNvSpPr>
          <p:nvPr/>
        </p:nvSpPr>
        <p:spPr bwMode="auto">
          <a:xfrm>
            <a:off x="4500563" y="3933825"/>
            <a:ext cx="0" cy="647700"/>
          </a:xfrm>
          <a:prstGeom prst="line">
            <a:avLst/>
          </a:prstGeom>
          <a:noFill/>
          <a:ln w="12700">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35851" name="Line 16"/>
          <p:cNvSpPr>
            <a:spLocks noChangeShapeType="1"/>
          </p:cNvSpPr>
          <p:nvPr/>
        </p:nvSpPr>
        <p:spPr bwMode="auto">
          <a:xfrm>
            <a:off x="5724525" y="3860800"/>
            <a:ext cx="0" cy="1944688"/>
          </a:xfrm>
          <a:prstGeom prst="line">
            <a:avLst/>
          </a:prstGeom>
          <a:noFill/>
          <a:ln w="12700">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35852" name="12 Rectángulo"/>
          <p:cNvSpPr>
            <a:spLocks noChangeArrowheads="1"/>
          </p:cNvSpPr>
          <p:nvPr/>
        </p:nvSpPr>
        <p:spPr bwMode="auto">
          <a:xfrm>
            <a:off x="6588125" y="1989138"/>
            <a:ext cx="863600" cy="215900"/>
          </a:xfrm>
          <a:prstGeom prst="rect">
            <a:avLst/>
          </a:prstGeom>
          <a:solidFill>
            <a:srgbClr val="FFFF00"/>
          </a:solidFill>
          <a:ln w="9525" algn="ctr">
            <a:solidFill>
              <a:schemeClr val="tx1"/>
            </a:solidFill>
            <a:round/>
            <a:headEnd/>
            <a:tailEnd/>
          </a:ln>
        </p:spPr>
        <p:txBody>
          <a:bodyPr/>
          <a:lstStyle/>
          <a:p>
            <a:endParaRPr lang="es-AR" altLang="es-AR"/>
          </a:p>
        </p:txBody>
      </p:sp>
      <p:sp>
        <p:nvSpPr>
          <p:cNvPr id="35853" name="13 Rectángulo"/>
          <p:cNvSpPr>
            <a:spLocks noChangeArrowheads="1"/>
          </p:cNvSpPr>
          <p:nvPr/>
        </p:nvSpPr>
        <p:spPr bwMode="auto">
          <a:xfrm>
            <a:off x="5219700" y="2924175"/>
            <a:ext cx="1368425" cy="217488"/>
          </a:xfrm>
          <a:prstGeom prst="rect">
            <a:avLst/>
          </a:prstGeom>
          <a:solidFill>
            <a:srgbClr val="0070C0"/>
          </a:solidFill>
          <a:ln w="9525" algn="ctr">
            <a:solidFill>
              <a:schemeClr val="tx1"/>
            </a:solidFill>
            <a:round/>
            <a:headEnd/>
            <a:tailEnd/>
          </a:ln>
        </p:spPr>
        <p:txBody>
          <a:bodyPr/>
          <a:lstStyle/>
          <a:p>
            <a:endParaRPr lang="es-AR" altLang="es-AR"/>
          </a:p>
        </p:txBody>
      </p:sp>
      <p:sp>
        <p:nvSpPr>
          <p:cNvPr id="35854" name="14 Rectángulo"/>
          <p:cNvSpPr>
            <a:spLocks noChangeArrowheads="1"/>
          </p:cNvSpPr>
          <p:nvPr/>
        </p:nvSpPr>
        <p:spPr bwMode="auto">
          <a:xfrm>
            <a:off x="4500563" y="3860800"/>
            <a:ext cx="1223962" cy="215900"/>
          </a:xfrm>
          <a:prstGeom prst="rect">
            <a:avLst/>
          </a:prstGeom>
          <a:solidFill>
            <a:srgbClr val="00B050"/>
          </a:solidFill>
          <a:ln w="9525" algn="ctr">
            <a:solidFill>
              <a:schemeClr val="tx1"/>
            </a:solidFill>
            <a:round/>
            <a:headEnd/>
            <a:tailEnd/>
          </a:ln>
        </p:spPr>
        <p:txBody>
          <a:bodyPr/>
          <a:lstStyle/>
          <a:p>
            <a:endParaRPr lang="es-AR" altLang="es-AR"/>
          </a:p>
        </p:txBody>
      </p:sp>
      <p:sp>
        <p:nvSpPr>
          <p:cNvPr id="35855" name="15 Rectángulo"/>
          <p:cNvSpPr>
            <a:spLocks noChangeArrowheads="1"/>
          </p:cNvSpPr>
          <p:nvPr/>
        </p:nvSpPr>
        <p:spPr bwMode="auto">
          <a:xfrm>
            <a:off x="3995738" y="4797425"/>
            <a:ext cx="504825" cy="215900"/>
          </a:xfrm>
          <a:prstGeom prst="rect">
            <a:avLst/>
          </a:prstGeom>
          <a:solidFill>
            <a:srgbClr val="FF0000"/>
          </a:solidFill>
          <a:ln w="9525" algn="ctr">
            <a:solidFill>
              <a:schemeClr val="tx1"/>
            </a:solidFill>
            <a:round/>
            <a:headEnd/>
            <a:tailEnd/>
          </a:ln>
        </p:spPr>
        <p:txBody>
          <a:bodyPr/>
          <a:lstStyle/>
          <a:p>
            <a:endParaRPr lang="es-AR" altLang="es-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6" name="Picture 4" descr="CORTE GEO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63" y="450850"/>
            <a:ext cx="7407275"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5"/>
          <p:cNvSpPr>
            <a:spLocks noChangeArrowheads="1"/>
          </p:cNvSpPr>
          <p:nvPr/>
        </p:nvSpPr>
        <p:spPr bwMode="auto">
          <a:xfrm>
            <a:off x="684213" y="333375"/>
            <a:ext cx="7848600" cy="6335713"/>
          </a:xfrm>
          <a:prstGeom prst="rect">
            <a:avLst/>
          </a:prstGeom>
          <a:noFill/>
          <a:ln w="3175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36868" name="Rectangle 6"/>
          <p:cNvSpPr>
            <a:spLocks noChangeArrowheads="1"/>
          </p:cNvSpPr>
          <p:nvPr/>
        </p:nvSpPr>
        <p:spPr bwMode="auto">
          <a:xfrm>
            <a:off x="2339975" y="1916113"/>
            <a:ext cx="4537075" cy="1225550"/>
          </a:xfrm>
          <a:prstGeom prst="rect">
            <a:avLst/>
          </a:prstGeom>
          <a:solidFill>
            <a:srgbClr val="993366">
              <a:alpha val="1490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AR" altLang="es-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90" name="Picture 4" descr="A-Ubicacion de cor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88" y="15875"/>
            <a:ext cx="8102600" cy="673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5"/>
          <p:cNvSpPr>
            <a:spLocks noChangeArrowheads="1"/>
          </p:cNvSpPr>
          <p:nvPr/>
        </p:nvSpPr>
        <p:spPr bwMode="auto">
          <a:xfrm>
            <a:off x="0" y="0"/>
            <a:ext cx="9144000" cy="6858000"/>
          </a:xfrm>
          <a:prstGeom prst="rect">
            <a:avLst/>
          </a:prstGeom>
          <a:solidFill>
            <a:srgbClr val="FFCC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AR" altLang="es-AR"/>
          </a:p>
        </p:txBody>
      </p:sp>
      <p:sp>
        <p:nvSpPr>
          <p:cNvPr id="37892" name="Rectangle 6"/>
          <p:cNvSpPr>
            <a:spLocks noChangeArrowheads="1"/>
          </p:cNvSpPr>
          <p:nvPr/>
        </p:nvSpPr>
        <p:spPr bwMode="auto">
          <a:xfrm>
            <a:off x="323850" y="1773238"/>
            <a:ext cx="8712200" cy="1295400"/>
          </a:xfrm>
          <a:prstGeom prst="rect">
            <a:avLst/>
          </a:prstGeom>
          <a:noFill/>
          <a:ln w="57150">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37893" name="Oval 7"/>
          <p:cNvSpPr>
            <a:spLocks noChangeArrowheads="1"/>
          </p:cNvSpPr>
          <p:nvPr/>
        </p:nvSpPr>
        <p:spPr bwMode="auto">
          <a:xfrm>
            <a:off x="684213" y="2420938"/>
            <a:ext cx="431800" cy="431800"/>
          </a:xfrm>
          <a:prstGeom prst="ellipse">
            <a:avLst/>
          </a:prstGeom>
          <a:noFill/>
          <a:ln w="19050">
            <a:solidFill>
              <a:srgbClr val="9933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37894" name="Oval 8"/>
          <p:cNvSpPr>
            <a:spLocks noChangeArrowheads="1"/>
          </p:cNvSpPr>
          <p:nvPr/>
        </p:nvSpPr>
        <p:spPr bwMode="auto">
          <a:xfrm>
            <a:off x="8027988" y="2133600"/>
            <a:ext cx="431800" cy="431800"/>
          </a:xfrm>
          <a:prstGeom prst="ellipse">
            <a:avLst/>
          </a:prstGeom>
          <a:noFill/>
          <a:ln w="19050">
            <a:solidFill>
              <a:srgbClr val="9933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CORTE GEO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60350"/>
            <a:ext cx="8008938" cy="62658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915" name="Rectangle 6"/>
          <p:cNvSpPr>
            <a:spLocks noChangeArrowheads="1"/>
          </p:cNvSpPr>
          <p:nvPr/>
        </p:nvSpPr>
        <p:spPr bwMode="auto">
          <a:xfrm>
            <a:off x="3203575" y="3141663"/>
            <a:ext cx="1223963" cy="358775"/>
          </a:xfrm>
          <a:prstGeom prst="rect">
            <a:avLst/>
          </a:prstGeom>
          <a:noFill/>
          <a:ln w="25400">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38916" name="Rectangle 7"/>
          <p:cNvSpPr>
            <a:spLocks noChangeArrowheads="1"/>
          </p:cNvSpPr>
          <p:nvPr/>
        </p:nvSpPr>
        <p:spPr bwMode="auto">
          <a:xfrm>
            <a:off x="4716463" y="4652963"/>
            <a:ext cx="2376487" cy="1008062"/>
          </a:xfrm>
          <a:prstGeom prst="rect">
            <a:avLst/>
          </a:prstGeom>
          <a:solidFill>
            <a:srgbClr val="993366">
              <a:alpha val="1490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AR" altLang="es-AR"/>
          </a:p>
        </p:txBody>
      </p:sp>
      <p:sp>
        <p:nvSpPr>
          <p:cNvPr id="38917" name="Rectangle 10"/>
          <p:cNvSpPr>
            <a:spLocks noChangeArrowheads="1"/>
          </p:cNvSpPr>
          <p:nvPr/>
        </p:nvSpPr>
        <p:spPr bwMode="auto">
          <a:xfrm>
            <a:off x="179388" y="3068638"/>
            <a:ext cx="8713787" cy="3600450"/>
          </a:xfrm>
          <a:prstGeom prst="rect">
            <a:avLst/>
          </a:prstGeom>
          <a:noFill/>
          <a:ln w="57150">
            <a:solidFill>
              <a:srgbClr val="FF3300"/>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85750"/>
            <a:ext cx="6265862" cy="624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938" name="Picture 4" descr="ISOPAQUICO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5888"/>
            <a:ext cx="8027987"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5"/>
          <p:cNvSpPr>
            <a:spLocks noChangeArrowheads="1"/>
          </p:cNvSpPr>
          <p:nvPr/>
        </p:nvSpPr>
        <p:spPr bwMode="auto">
          <a:xfrm>
            <a:off x="539750" y="188913"/>
            <a:ext cx="7848600" cy="640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39940" name="Oval 6"/>
          <p:cNvSpPr>
            <a:spLocks noChangeArrowheads="1"/>
          </p:cNvSpPr>
          <p:nvPr/>
        </p:nvSpPr>
        <p:spPr bwMode="auto">
          <a:xfrm rot="2050067">
            <a:off x="2343150" y="3513138"/>
            <a:ext cx="1657350" cy="1319212"/>
          </a:xfrm>
          <a:prstGeom prst="ellipse">
            <a:avLst/>
          </a:prstGeom>
          <a:solidFill>
            <a:srgbClr val="FF9900">
              <a:alpha val="39999"/>
            </a:srgbClr>
          </a:solidFill>
          <a:ln w="9525">
            <a:solidFill>
              <a:schemeClr val="tx1"/>
            </a:solidFill>
            <a:prstDash val="lgDash"/>
            <a:round/>
            <a:headEnd/>
            <a:tailEnd/>
          </a:ln>
        </p:spPr>
        <p:txBody>
          <a:bodyPr wrap="none" anchor="ctr"/>
          <a:lstStyle/>
          <a:p>
            <a:endParaRPr lang="es-AR" altLang="es-AR"/>
          </a:p>
        </p:txBody>
      </p:sp>
      <p:sp>
        <p:nvSpPr>
          <p:cNvPr id="39941" name="Oval 7"/>
          <p:cNvSpPr>
            <a:spLocks noChangeArrowheads="1"/>
          </p:cNvSpPr>
          <p:nvPr/>
        </p:nvSpPr>
        <p:spPr bwMode="auto">
          <a:xfrm rot="2015855">
            <a:off x="6481763" y="1804988"/>
            <a:ext cx="760412" cy="2016125"/>
          </a:xfrm>
          <a:prstGeom prst="ellipse">
            <a:avLst/>
          </a:prstGeom>
          <a:solidFill>
            <a:srgbClr val="FFFF00">
              <a:alpha val="39999"/>
            </a:srgbClr>
          </a:solidFill>
          <a:ln w="9525">
            <a:solidFill>
              <a:schemeClr val="tx1"/>
            </a:solidFill>
            <a:prstDash val="lgDash"/>
            <a:round/>
            <a:headEnd/>
            <a:tailEnd/>
          </a:ln>
        </p:spPr>
        <p:txBody>
          <a:bodyPr wrap="none" anchor="ctr"/>
          <a:lstStyle/>
          <a:p>
            <a:endParaRPr lang="es-AR" altLang="es-AR"/>
          </a:p>
        </p:txBody>
      </p:sp>
      <p:sp>
        <p:nvSpPr>
          <p:cNvPr id="39942" name="Rectangle 8"/>
          <p:cNvSpPr>
            <a:spLocks noChangeArrowheads="1"/>
          </p:cNvSpPr>
          <p:nvPr/>
        </p:nvSpPr>
        <p:spPr bwMode="auto">
          <a:xfrm>
            <a:off x="1187450" y="5949950"/>
            <a:ext cx="1655763" cy="574675"/>
          </a:xfrm>
          <a:prstGeom prst="rect">
            <a:avLst/>
          </a:prstGeom>
          <a:solidFill>
            <a:srgbClr val="CC99FF">
              <a:alpha val="23137"/>
            </a:srgbClr>
          </a:solidFill>
          <a:ln w="38100">
            <a:solidFill>
              <a:srgbClr val="993366"/>
            </a:solidFill>
            <a:miter lim="800000"/>
            <a:headEnd/>
            <a:tailEnd/>
          </a:ln>
        </p:spPr>
        <p:txBody>
          <a:bodyPr wrap="none" anchor="ctr"/>
          <a:lstStyle/>
          <a:p>
            <a:endParaRPr lang="es-AR" altLang="es-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ISOPAQUICO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95263"/>
            <a:ext cx="7989888"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5"/>
          <p:cNvSpPr>
            <a:spLocks noChangeArrowheads="1"/>
          </p:cNvSpPr>
          <p:nvPr/>
        </p:nvSpPr>
        <p:spPr bwMode="auto">
          <a:xfrm>
            <a:off x="539750" y="188913"/>
            <a:ext cx="7993063" cy="655320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40964" name="Rectangle 6"/>
          <p:cNvSpPr>
            <a:spLocks noChangeArrowheads="1"/>
          </p:cNvSpPr>
          <p:nvPr/>
        </p:nvSpPr>
        <p:spPr bwMode="auto">
          <a:xfrm>
            <a:off x="1187450" y="5876925"/>
            <a:ext cx="1871663" cy="792163"/>
          </a:xfrm>
          <a:prstGeom prst="rect">
            <a:avLst/>
          </a:prstGeom>
          <a:solidFill>
            <a:srgbClr val="CC99FF">
              <a:alpha val="23137"/>
            </a:srgbClr>
          </a:solidFill>
          <a:ln w="28575">
            <a:solidFill>
              <a:srgbClr val="A84277"/>
            </a:solidFill>
            <a:miter lim="800000"/>
            <a:headEnd/>
            <a:tailEnd/>
          </a:ln>
        </p:spPr>
        <p:txBody>
          <a:bodyPr wrap="none" anchor="ctr"/>
          <a:lstStyle/>
          <a:p>
            <a:endParaRPr lang="es-AR" altLang="es-AR"/>
          </a:p>
        </p:txBody>
      </p:sp>
      <p:sp>
        <p:nvSpPr>
          <p:cNvPr id="40965" name="Oval 7"/>
          <p:cNvSpPr>
            <a:spLocks noChangeArrowheads="1"/>
          </p:cNvSpPr>
          <p:nvPr/>
        </p:nvSpPr>
        <p:spPr bwMode="auto">
          <a:xfrm>
            <a:off x="3203575" y="3357563"/>
            <a:ext cx="1584325" cy="1584325"/>
          </a:xfrm>
          <a:prstGeom prst="ellipse">
            <a:avLst/>
          </a:prstGeom>
          <a:solidFill>
            <a:srgbClr val="00FFFF">
              <a:alpha val="25882"/>
            </a:srgbClr>
          </a:solidFill>
          <a:ln w="9525">
            <a:solidFill>
              <a:schemeClr val="tx1"/>
            </a:solidFill>
            <a:prstDash val="lgDash"/>
            <a:round/>
            <a:headEnd/>
            <a:tailEnd/>
          </a:ln>
        </p:spPr>
        <p:txBody>
          <a:bodyPr wrap="none" anchor="ctr"/>
          <a:lstStyle/>
          <a:p>
            <a:endParaRPr lang="es-AR" altLang="es-AR"/>
          </a:p>
        </p:txBody>
      </p:sp>
      <p:sp>
        <p:nvSpPr>
          <p:cNvPr id="40966" name="Oval 8"/>
          <p:cNvSpPr>
            <a:spLocks noChangeArrowheads="1"/>
          </p:cNvSpPr>
          <p:nvPr/>
        </p:nvSpPr>
        <p:spPr bwMode="auto">
          <a:xfrm rot="1495041">
            <a:off x="3924300" y="1412875"/>
            <a:ext cx="792163" cy="1368425"/>
          </a:xfrm>
          <a:prstGeom prst="ellipse">
            <a:avLst/>
          </a:prstGeom>
          <a:solidFill>
            <a:schemeClr val="folHlink">
              <a:alpha val="25882"/>
            </a:schemeClr>
          </a:solidFill>
          <a:ln w="9525">
            <a:solidFill>
              <a:schemeClr val="tx1"/>
            </a:solidFill>
            <a:prstDash val="lgDash"/>
            <a:round/>
            <a:headEnd/>
            <a:tailEnd/>
          </a:ln>
        </p:spPr>
        <p:txBody>
          <a:bodyPr wrap="none" anchor="ctr"/>
          <a:lstStyle/>
          <a:p>
            <a:endParaRPr lang="es-AR" altLang="es-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ISOPAQUIC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33375"/>
            <a:ext cx="7773988" cy="6334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7" name="Rectangle 5"/>
          <p:cNvSpPr>
            <a:spLocks noChangeArrowheads="1"/>
          </p:cNvSpPr>
          <p:nvPr/>
        </p:nvSpPr>
        <p:spPr bwMode="auto">
          <a:xfrm>
            <a:off x="684213" y="333375"/>
            <a:ext cx="7775575" cy="63357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41988" name="Rectangle 6"/>
          <p:cNvSpPr>
            <a:spLocks noChangeArrowheads="1"/>
          </p:cNvSpPr>
          <p:nvPr/>
        </p:nvSpPr>
        <p:spPr bwMode="auto">
          <a:xfrm>
            <a:off x="1187450" y="5876925"/>
            <a:ext cx="1584325" cy="720725"/>
          </a:xfrm>
          <a:prstGeom prst="rect">
            <a:avLst/>
          </a:prstGeom>
          <a:solidFill>
            <a:srgbClr val="CC99FF">
              <a:alpha val="25882"/>
            </a:srgbClr>
          </a:solidFill>
          <a:ln w="28575">
            <a:solidFill>
              <a:srgbClr val="A84277"/>
            </a:solidFill>
            <a:miter lim="800000"/>
            <a:headEnd/>
            <a:tailEnd/>
          </a:ln>
        </p:spPr>
        <p:txBody>
          <a:bodyPr wrap="none" anchor="ctr"/>
          <a:lstStyle/>
          <a:p>
            <a:endParaRPr lang="es-AR" altLang="es-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468313" y="260350"/>
            <a:ext cx="7991475" cy="461963"/>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defPPr>
              <a:defRPr lang="es-ES"/>
            </a:defPPr>
            <a:lvl1pPr eaLnBrk="1" hangingPunct="1">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s-AR" altLang="es-AR" sz="2400" dirty="0" smtClean="0"/>
              <a:t>B. Método Geológico de Subsuelo</a:t>
            </a:r>
            <a:endParaRPr lang="es-ES" altLang="es-AR" sz="2400" dirty="0" smtClean="0"/>
          </a:p>
        </p:txBody>
      </p:sp>
      <p:pic>
        <p:nvPicPr>
          <p:cNvPr id="717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908050"/>
            <a:ext cx="732155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2 Rectángulo"/>
          <p:cNvSpPr>
            <a:spLocks noChangeArrowheads="1"/>
          </p:cNvSpPr>
          <p:nvPr/>
        </p:nvSpPr>
        <p:spPr bwMode="auto">
          <a:xfrm>
            <a:off x="107950" y="3500438"/>
            <a:ext cx="8856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000" dirty="0">
                <a:solidFill>
                  <a:schemeClr val="bg1"/>
                </a:solidFill>
              </a:rPr>
              <a:t>Es la rama de la Geofísica que trata sobre el comportamiento de rocas y sedimentos en relación a la corriente eléctrica. </a:t>
            </a:r>
            <a:endParaRPr lang="es-AR" sz="2000" dirty="0">
              <a:solidFill>
                <a:schemeClr val="bg1"/>
              </a:solidFill>
            </a:endParaRPr>
          </a:p>
        </p:txBody>
      </p:sp>
      <p:sp>
        <p:nvSpPr>
          <p:cNvPr id="4" name="3 Elipse"/>
          <p:cNvSpPr/>
          <p:nvPr/>
        </p:nvSpPr>
        <p:spPr>
          <a:xfrm>
            <a:off x="4608513" y="981075"/>
            <a:ext cx="3995737" cy="57626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174" name="4 Rectángulo"/>
          <p:cNvSpPr>
            <a:spLocks noChangeArrowheads="1"/>
          </p:cNvSpPr>
          <p:nvPr/>
        </p:nvSpPr>
        <p:spPr bwMode="auto">
          <a:xfrm>
            <a:off x="4017963" y="4521200"/>
            <a:ext cx="485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solidFill>
                  <a:schemeClr val="bg1"/>
                </a:solidFill>
              </a:rPr>
              <a:t>La resistencia es función de la naturaleza y la geometría del conductor y si esta puede asimilarse a una paralelepípedo de longitud L y sección S </a:t>
            </a:r>
            <a:endParaRPr lang="es-AR">
              <a:solidFill>
                <a:schemeClr val="bg1"/>
              </a:solidFill>
            </a:endParaRPr>
          </a:p>
        </p:txBody>
      </p:sp>
      <p:pic>
        <p:nvPicPr>
          <p:cNvPr id="71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213" y="5891213"/>
            <a:ext cx="1863725" cy="81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11"/>
          <p:cNvPicPr>
            <a:picLocks noChangeAspect="1" noChangeArrowheads="1"/>
          </p:cNvPicPr>
          <p:nvPr/>
        </p:nvPicPr>
        <p:blipFill>
          <a:blip r:embed="rId5">
            <a:extLst>
              <a:ext uri="{28A0092B-C50C-407E-A947-70E740481C1C}">
                <a14:useLocalDpi xmlns:a14="http://schemas.microsoft.com/office/drawing/2010/main" val="0"/>
              </a:ext>
            </a:extLst>
          </a:blip>
          <a:srcRect l="8241"/>
          <a:stretch>
            <a:fillRect/>
          </a:stretch>
        </p:blipFill>
        <p:spPr bwMode="auto">
          <a:xfrm>
            <a:off x="395288" y="4370388"/>
            <a:ext cx="35369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3825" y="6018213"/>
            <a:ext cx="1257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6350" y="3910013"/>
            <a:ext cx="11620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268" y="764704"/>
            <a:ext cx="711517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024147" y="4757524"/>
            <a:ext cx="7098296" cy="923330"/>
          </a:xfrm>
          <a:prstGeom prst="rect">
            <a:avLst/>
          </a:prstGeom>
          <a:noFill/>
        </p:spPr>
        <p:txBody>
          <a:bodyPr wrap="square" rtlCol="0">
            <a:spAutoFit/>
          </a:bodyPr>
          <a:lstStyle/>
          <a:p>
            <a:r>
              <a:rPr lang="es-AR" dirty="0" smtClean="0">
                <a:solidFill>
                  <a:schemeClr val="bg1"/>
                </a:solidFill>
              </a:rPr>
              <a:t>Campo eléctrico tridimensional creado por dos cargas iguales y de signo contrario. Similar a este es el que se genera por un SEV </a:t>
            </a:r>
            <a:endParaRPr lang="es-AR" dirty="0">
              <a:solidFill>
                <a:schemeClr val="bg1"/>
              </a:solidFill>
            </a:endParaRPr>
          </a:p>
        </p:txBody>
      </p:sp>
    </p:spTree>
    <p:extLst>
      <p:ext uri="{BB962C8B-B14F-4D97-AF65-F5344CB8AC3E}">
        <p14:creationId xmlns:p14="http://schemas.microsoft.com/office/powerpoint/2010/main" val="1485707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107504" y="158899"/>
            <a:ext cx="5695950" cy="3371850"/>
            <a:chOff x="827584" y="260648"/>
            <a:chExt cx="5695950" cy="337185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0648"/>
              <a:ext cx="569595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5004048" y="3131676"/>
              <a:ext cx="1008112" cy="369332"/>
            </a:xfrm>
            <a:prstGeom prst="rect">
              <a:avLst/>
            </a:prstGeom>
            <a:solidFill>
              <a:schemeClr val="bg1"/>
            </a:solidFill>
          </p:spPr>
          <p:txBody>
            <a:bodyPr wrap="square" rtlCol="0">
              <a:spAutoFit/>
            </a:bodyPr>
            <a:lstStyle/>
            <a:p>
              <a:endParaRPr lang="es-AR" dirty="0"/>
            </a:p>
          </p:txBody>
        </p:sp>
      </p:grpSp>
      <p:sp>
        <p:nvSpPr>
          <p:cNvPr id="4" name="3 CuadroTexto"/>
          <p:cNvSpPr txBox="1"/>
          <p:nvPr/>
        </p:nvSpPr>
        <p:spPr>
          <a:xfrm>
            <a:off x="5803454" y="132163"/>
            <a:ext cx="3340546" cy="3693319"/>
          </a:xfrm>
          <a:prstGeom prst="rect">
            <a:avLst/>
          </a:prstGeom>
          <a:noFill/>
        </p:spPr>
        <p:txBody>
          <a:bodyPr wrap="square" rtlCol="0">
            <a:spAutoFit/>
          </a:bodyPr>
          <a:lstStyle/>
          <a:p>
            <a:r>
              <a:rPr lang="es-AR" dirty="0" smtClean="0">
                <a:solidFill>
                  <a:schemeClr val="bg1"/>
                </a:solidFill>
              </a:rPr>
              <a:t>Se tiene un bloque de arenisca cuya resistividad queremos medir. La sección es cuadrada de 20x20 cm.</a:t>
            </a:r>
          </a:p>
          <a:p>
            <a:r>
              <a:rPr lang="es-AR" dirty="0" smtClean="0">
                <a:solidFill>
                  <a:schemeClr val="bg1"/>
                </a:solidFill>
              </a:rPr>
              <a:t>Se hace pasar una corriente eléctrica que medimos con un </a:t>
            </a:r>
            <a:r>
              <a:rPr lang="es-AR" dirty="0" err="1" smtClean="0">
                <a:solidFill>
                  <a:schemeClr val="bg1"/>
                </a:solidFill>
              </a:rPr>
              <a:t>amperimetro</a:t>
            </a:r>
            <a:r>
              <a:rPr lang="es-AR" dirty="0" smtClean="0">
                <a:solidFill>
                  <a:schemeClr val="bg1"/>
                </a:solidFill>
              </a:rPr>
              <a:t> de 5mA.</a:t>
            </a:r>
          </a:p>
          <a:p>
            <a:r>
              <a:rPr lang="es-AR" dirty="0" smtClean="0">
                <a:solidFill>
                  <a:schemeClr val="bg1"/>
                </a:solidFill>
              </a:rPr>
              <a:t>En dos puntos situados a una distancia de 50cm se mide una diferencia de potencial de 100mV.</a:t>
            </a:r>
          </a:p>
          <a:p>
            <a:r>
              <a:rPr lang="es-AR" dirty="0" smtClean="0">
                <a:solidFill>
                  <a:schemeClr val="bg1"/>
                </a:solidFill>
              </a:rPr>
              <a:t>Calcular la resistividad (</a:t>
            </a:r>
            <a:r>
              <a:rPr lang="es-AR" dirty="0" smtClean="0">
                <a:solidFill>
                  <a:schemeClr val="bg1"/>
                </a:solidFill>
                <a:latin typeface="Symbol" pitchFamily="18" charset="2"/>
              </a:rPr>
              <a:t>r</a:t>
            </a:r>
            <a:r>
              <a:rPr lang="es-AR" dirty="0" smtClean="0">
                <a:solidFill>
                  <a:schemeClr val="bg1"/>
                </a:solidFill>
              </a:rPr>
              <a:t>) de esa arenisca. </a:t>
            </a:r>
            <a:endParaRPr lang="es-AR" dirty="0">
              <a:solidFill>
                <a:schemeClr val="bg1"/>
              </a:solidFill>
            </a:endParaRPr>
          </a:p>
        </p:txBody>
      </p:sp>
      <p:sp>
        <p:nvSpPr>
          <p:cNvPr id="5" name="4 CuadroTexto"/>
          <p:cNvSpPr txBox="1"/>
          <p:nvPr/>
        </p:nvSpPr>
        <p:spPr>
          <a:xfrm>
            <a:off x="246197" y="4162696"/>
            <a:ext cx="2371162" cy="646331"/>
          </a:xfrm>
          <a:prstGeom prst="rect">
            <a:avLst/>
          </a:prstGeom>
          <a:noFill/>
        </p:spPr>
        <p:txBody>
          <a:bodyPr wrap="none" rtlCol="0">
            <a:spAutoFit/>
          </a:bodyPr>
          <a:lstStyle/>
          <a:p>
            <a:r>
              <a:rPr lang="es-AR" b="0" dirty="0" smtClean="0">
                <a:solidFill>
                  <a:schemeClr val="bg1"/>
                </a:solidFill>
                <a:latin typeface="Symbol" pitchFamily="18" charset="2"/>
              </a:rPr>
              <a:t>D</a:t>
            </a:r>
            <a:r>
              <a:rPr lang="es-AR" b="0" dirty="0" smtClean="0">
                <a:solidFill>
                  <a:schemeClr val="bg1"/>
                </a:solidFill>
              </a:rPr>
              <a:t>V=R*I se despeja R</a:t>
            </a:r>
          </a:p>
          <a:p>
            <a:r>
              <a:rPr lang="es-AR" b="0" dirty="0" smtClean="0">
                <a:solidFill>
                  <a:schemeClr val="bg1"/>
                </a:solidFill>
              </a:rPr>
              <a:t>R = </a:t>
            </a:r>
            <a:r>
              <a:rPr lang="es-AR" b="0" dirty="0" smtClean="0">
                <a:solidFill>
                  <a:schemeClr val="bg1"/>
                </a:solidFill>
                <a:latin typeface="Symbol" pitchFamily="18" charset="2"/>
              </a:rPr>
              <a:t>D</a:t>
            </a:r>
            <a:r>
              <a:rPr lang="es-AR" b="0" dirty="0" smtClean="0">
                <a:solidFill>
                  <a:schemeClr val="bg1"/>
                </a:solidFill>
              </a:rPr>
              <a:t>V/I </a:t>
            </a:r>
          </a:p>
        </p:txBody>
      </p:sp>
      <p:sp>
        <p:nvSpPr>
          <p:cNvPr id="8" name="7 CuadroTexto"/>
          <p:cNvSpPr txBox="1"/>
          <p:nvPr/>
        </p:nvSpPr>
        <p:spPr>
          <a:xfrm>
            <a:off x="251520" y="5003884"/>
            <a:ext cx="1978427" cy="369332"/>
          </a:xfrm>
          <a:prstGeom prst="rect">
            <a:avLst/>
          </a:prstGeom>
          <a:noFill/>
        </p:spPr>
        <p:txBody>
          <a:bodyPr wrap="none" rtlCol="0">
            <a:spAutoFit/>
          </a:bodyPr>
          <a:lstStyle/>
          <a:p>
            <a:r>
              <a:rPr lang="es-AR" b="0" dirty="0" smtClean="0">
                <a:solidFill>
                  <a:schemeClr val="bg1"/>
                </a:solidFill>
              </a:rPr>
              <a:t>Calculamos la (</a:t>
            </a:r>
            <a:r>
              <a:rPr lang="es-AR" b="0" dirty="0" smtClean="0">
                <a:solidFill>
                  <a:schemeClr val="bg1"/>
                </a:solidFill>
                <a:latin typeface="Symbol" pitchFamily="18" charset="2"/>
              </a:rPr>
              <a:t>r</a:t>
            </a:r>
            <a:r>
              <a:rPr lang="es-AR" b="0" dirty="0" smtClean="0">
                <a:solidFill>
                  <a:schemeClr val="bg1"/>
                </a:solidFill>
              </a:rPr>
              <a:t>)</a:t>
            </a:r>
            <a:endParaRPr lang="es-AR" b="0" dirty="0">
              <a:solidFill>
                <a:schemeClr val="bg1"/>
              </a:solidFill>
            </a:endParaRPr>
          </a:p>
        </p:txBody>
      </p:sp>
      <p:sp>
        <p:nvSpPr>
          <p:cNvPr id="9" name="8 CuadroTexto"/>
          <p:cNvSpPr txBox="1"/>
          <p:nvPr/>
        </p:nvSpPr>
        <p:spPr>
          <a:xfrm>
            <a:off x="365167" y="5355630"/>
            <a:ext cx="1664238" cy="369332"/>
          </a:xfrm>
          <a:prstGeom prst="rect">
            <a:avLst/>
          </a:prstGeom>
          <a:noFill/>
        </p:spPr>
        <p:txBody>
          <a:bodyPr wrap="none" rtlCol="0">
            <a:spAutoFit/>
          </a:bodyPr>
          <a:lstStyle/>
          <a:p>
            <a:r>
              <a:rPr lang="es-AR" b="0" dirty="0" smtClean="0">
                <a:solidFill>
                  <a:schemeClr val="bg1"/>
                </a:solidFill>
              </a:rPr>
              <a:t>R= </a:t>
            </a:r>
            <a:r>
              <a:rPr lang="es-AR" b="0" dirty="0" smtClean="0">
                <a:solidFill>
                  <a:schemeClr val="bg1"/>
                </a:solidFill>
                <a:latin typeface="Symbol" pitchFamily="18" charset="2"/>
              </a:rPr>
              <a:t>r</a:t>
            </a:r>
            <a:r>
              <a:rPr lang="es-AR" b="0" dirty="0" smtClean="0">
                <a:solidFill>
                  <a:schemeClr val="bg1"/>
                </a:solidFill>
              </a:rPr>
              <a:t> x L/ Área</a:t>
            </a:r>
            <a:endParaRPr lang="es-AR" b="0" dirty="0">
              <a:solidFill>
                <a:schemeClr val="bg1"/>
              </a:solidFill>
            </a:endParaRPr>
          </a:p>
        </p:txBody>
      </p:sp>
    </p:spTree>
    <p:extLst>
      <p:ext uri="{BB962C8B-B14F-4D97-AF65-F5344CB8AC3E}">
        <p14:creationId xmlns:p14="http://schemas.microsoft.com/office/powerpoint/2010/main" val="3977297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l="1688" r="1527" b="4514"/>
          <a:stretch>
            <a:fillRect/>
          </a:stretch>
        </p:blipFill>
        <p:spPr bwMode="auto">
          <a:xfrm>
            <a:off x="107950" y="139700"/>
            <a:ext cx="8842375" cy="32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1 Rectángulo"/>
          <p:cNvSpPr>
            <a:spLocks noChangeArrowheads="1"/>
          </p:cNvSpPr>
          <p:nvPr/>
        </p:nvSpPr>
        <p:spPr bwMode="auto">
          <a:xfrm>
            <a:off x="250825" y="3357563"/>
            <a:ext cx="86995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b="0" dirty="0">
                <a:solidFill>
                  <a:schemeClr val="bg1"/>
                </a:solidFill>
              </a:rPr>
              <a:t>El </a:t>
            </a:r>
            <a:r>
              <a:rPr lang="es-ES" dirty="0">
                <a:solidFill>
                  <a:schemeClr val="bg1"/>
                </a:solidFill>
              </a:rPr>
              <a:t>equipo de campo </a:t>
            </a:r>
            <a:r>
              <a:rPr lang="es-ES" b="0" dirty="0">
                <a:solidFill>
                  <a:schemeClr val="bg1"/>
                </a:solidFill>
              </a:rPr>
              <a:t>más usado está diseñado para corrientes continuas artificiales. </a:t>
            </a:r>
          </a:p>
          <a:p>
            <a:endParaRPr lang="es-ES" b="0" dirty="0">
              <a:solidFill>
                <a:schemeClr val="bg1"/>
              </a:solidFill>
            </a:endParaRPr>
          </a:p>
          <a:p>
            <a:r>
              <a:rPr lang="es-ES" dirty="0">
                <a:solidFill>
                  <a:schemeClr val="bg1"/>
                </a:solidFill>
              </a:rPr>
              <a:t>Emisión:</a:t>
            </a:r>
            <a:r>
              <a:rPr lang="es-ES" b="0" dirty="0">
                <a:solidFill>
                  <a:schemeClr val="bg1"/>
                </a:solidFill>
              </a:rPr>
              <a:t> La corriente generada por una batería se transmite a través de </a:t>
            </a:r>
            <a:r>
              <a:rPr lang="es-ES" dirty="0">
                <a:solidFill>
                  <a:schemeClr val="bg1"/>
                </a:solidFill>
              </a:rPr>
              <a:t>cables aislados (de 1mm</a:t>
            </a:r>
            <a:r>
              <a:rPr lang="es-ES" baseline="30000" dirty="0">
                <a:solidFill>
                  <a:schemeClr val="bg1"/>
                </a:solidFill>
              </a:rPr>
              <a:t>2</a:t>
            </a:r>
            <a:r>
              <a:rPr lang="es-ES" dirty="0">
                <a:solidFill>
                  <a:schemeClr val="bg1"/>
                </a:solidFill>
              </a:rPr>
              <a:t> de área – carretes de 500m) </a:t>
            </a:r>
            <a:r>
              <a:rPr lang="es-ES" b="0" dirty="0">
                <a:solidFill>
                  <a:schemeClr val="bg1"/>
                </a:solidFill>
              </a:rPr>
              <a:t>dispuestos sobre el suelo , y en sus extremos se conectan a </a:t>
            </a:r>
            <a:r>
              <a:rPr lang="es-ES" dirty="0">
                <a:solidFill>
                  <a:schemeClr val="bg1"/>
                </a:solidFill>
              </a:rPr>
              <a:t>electrodos </a:t>
            </a:r>
            <a:r>
              <a:rPr lang="es-ES" b="0" dirty="0">
                <a:solidFill>
                  <a:schemeClr val="bg1"/>
                </a:solidFill>
              </a:rPr>
              <a:t>(varillas de cobre o acero, de 0,5 a 1m de longitud y 20 mm de área) que se clavan para cerrar el circuito eléctrico. </a:t>
            </a:r>
          </a:p>
          <a:p>
            <a:endParaRPr lang="es-ES" b="0" dirty="0">
              <a:solidFill>
                <a:schemeClr val="bg1"/>
              </a:solidFill>
            </a:endParaRPr>
          </a:p>
          <a:p>
            <a:r>
              <a:rPr lang="es-ES" dirty="0">
                <a:solidFill>
                  <a:schemeClr val="bg1"/>
                </a:solidFill>
              </a:rPr>
              <a:t>Recepción</a:t>
            </a:r>
            <a:r>
              <a:rPr lang="es-ES" b="0" dirty="0">
                <a:solidFill>
                  <a:schemeClr val="bg1"/>
                </a:solidFill>
              </a:rPr>
              <a:t>: Con otros dos electrodos independientes (vasos con fondo poroso que contienen una solución saturada de sulfato de cobre, en los que se sumerge una varilla de cobre que está conectada al cable de medición del circuito)</a:t>
            </a:r>
            <a:r>
              <a:rPr lang="es-ES" dirty="0"/>
              <a:t>.</a:t>
            </a:r>
            <a:r>
              <a:rPr lang="es-ES" b="0" dirty="0">
                <a:solidFill>
                  <a:schemeClr val="bg1"/>
                </a:solidFill>
              </a:rPr>
              <a:t> se mide la tensión resultante a través de un  voltímetro. </a:t>
            </a:r>
            <a:endParaRPr lang="es-AR"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4114</TotalTime>
  <Words>2138</Words>
  <Application>Microsoft Office PowerPoint</Application>
  <PresentationFormat>Presentación en pantalla (4:3)</PresentationFormat>
  <Paragraphs>262</Paragraphs>
  <Slides>52</Slides>
  <Notes>11</Notes>
  <HiddenSlides>4</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DurieSpain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Windows Xp SP3 Relax Edition 2</dc:creator>
  <cp:lastModifiedBy>Usuario de Windows</cp:lastModifiedBy>
  <cp:revision>158</cp:revision>
  <dcterms:created xsi:type="dcterms:W3CDTF">2012-09-11T14:38:22Z</dcterms:created>
  <dcterms:modified xsi:type="dcterms:W3CDTF">2023-09-07T22:49:28Z</dcterms:modified>
</cp:coreProperties>
</file>