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Curva Q vs descenso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Hoja1!$F$4:$F$6</c:f>
              <c:numCache>
                <c:formatCode>General</c:formatCode>
                <c:ptCount val="3"/>
                <c:pt idx="0">
                  <c:v>2.5</c:v>
                </c:pt>
                <c:pt idx="1">
                  <c:v>6</c:v>
                </c:pt>
                <c:pt idx="2">
                  <c:v>9.8000000000000007</c:v>
                </c:pt>
              </c:numCache>
            </c:numRef>
          </c:xVal>
          <c:yVal>
            <c:numRef>
              <c:f>Hoja1!$D$4:$D$6</c:f>
              <c:numCache>
                <c:formatCode>General</c:formatCode>
                <c:ptCount val="3"/>
                <c:pt idx="0">
                  <c:v>50</c:v>
                </c:pt>
                <c:pt idx="1">
                  <c:v>122</c:v>
                </c:pt>
                <c:pt idx="2">
                  <c:v>200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4705392"/>
        <c:axId val="344700296"/>
      </c:scatterChart>
      <c:valAx>
        <c:axId val="344705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descenso [m]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344700296"/>
        <c:crosses val="autoZero"/>
        <c:crossBetween val="midCat"/>
      </c:valAx>
      <c:valAx>
        <c:axId val="344700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Caudal [m3/h]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A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3447053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609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42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0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176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48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607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030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390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317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59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043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B6A54-4A53-4C18-B9D0-59FF411A6A92}" type="datetimeFigureOut">
              <a:rPr lang="es-ES" smtClean="0"/>
              <a:t>26/11/2020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25109-C677-4CE7-AB21-37D5F2B1B9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18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TRABAJO PRÁCTICO Nº7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3200" dirty="0" smtClean="0"/>
              <a:t>Selección de Equipos de Bombeo</a:t>
            </a:r>
          </a:p>
          <a:p>
            <a:r>
              <a:rPr lang="es-ES" dirty="0" smtClean="0"/>
              <a:t>Aguas Subterráneas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87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50883" y="443345"/>
            <a:ext cx="457200" cy="15851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/>
          <p:cNvSpPr/>
          <p:nvPr/>
        </p:nvSpPr>
        <p:spPr>
          <a:xfrm>
            <a:off x="1150883" y="2401606"/>
            <a:ext cx="457200" cy="6516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/>
          <p:cNvSpPr/>
          <p:nvPr/>
        </p:nvSpPr>
        <p:spPr>
          <a:xfrm>
            <a:off x="1150883" y="2044255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1150883" y="3410598"/>
            <a:ext cx="457200" cy="972208"/>
          </a:xfrm>
          <a:prstGeom prst="rect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/>
          <p:cNvSpPr/>
          <p:nvPr/>
        </p:nvSpPr>
        <p:spPr>
          <a:xfrm>
            <a:off x="1150883" y="5023937"/>
            <a:ext cx="457200" cy="5360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/>
          <p:cNvSpPr/>
          <p:nvPr/>
        </p:nvSpPr>
        <p:spPr>
          <a:xfrm>
            <a:off x="1150883" y="3053247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/>
          <p:cNvSpPr/>
          <p:nvPr/>
        </p:nvSpPr>
        <p:spPr>
          <a:xfrm>
            <a:off x="1150883" y="4369665"/>
            <a:ext cx="457200" cy="641131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/>
          <p:cNvSpPr/>
          <p:nvPr/>
        </p:nvSpPr>
        <p:spPr>
          <a:xfrm>
            <a:off x="1150883" y="5559972"/>
            <a:ext cx="457200" cy="436173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/>
          <p:cNvSpPr/>
          <p:nvPr/>
        </p:nvSpPr>
        <p:spPr>
          <a:xfrm>
            <a:off x="1150883" y="6022426"/>
            <a:ext cx="457200" cy="1786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riángulo isósceles 14"/>
          <p:cNvSpPr/>
          <p:nvPr/>
        </p:nvSpPr>
        <p:spPr>
          <a:xfrm rot="10800000">
            <a:off x="1150883" y="6201103"/>
            <a:ext cx="457200" cy="35209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Conector recto 16"/>
          <p:cNvCxnSpPr/>
          <p:nvPr/>
        </p:nvCxnSpPr>
        <p:spPr>
          <a:xfrm>
            <a:off x="775467" y="630605"/>
            <a:ext cx="1333500" cy="3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51667" y="688075"/>
            <a:ext cx="1219200" cy="304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343150" y="470983"/>
            <a:ext cx="8375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/>
              <a:t>A. Calcular depresión, </a:t>
            </a:r>
            <a:r>
              <a:rPr lang="es-AR" sz="2400" dirty="0"/>
              <a:t>Í</a:t>
            </a:r>
            <a:r>
              <a:rPr lang="es-AR" sz="2400" dirty="0" smtClean="0"/>
              <a:t>ndice de Productividad o Caudal Específico</a:t>
            </a:r>
            <a:endParaRPr lang="es-AR" sz="24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343150" y="1235921"/>
            <a:ext cx="1233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NE = 150m</a:t>
            </a:r>
          </a:p>
          <a:p>
            <a:r>
              <a:rPr lang="es-AR" dirty="0" smtClean="0"/>
              <a:t>ND = </a:t>
            </a:r>
            <a:r>
              <a:rPr lang="es-AR" dirty="0" smtClean="0"/>
              <a:t>???</a:t>
            </a:r>
            <a:endParaRPr lang="es-AR" dirty="0" smtClean="0"/>
          </a:p>
          <a:p>
            <a:endParaRPr lang="es-AR" dirty="0" smtClean="0"/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1608083" y="1447800"/>
            <a:ext cx="73506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1621549" y="1714500"/>
            <a:ext cx="73506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150883" y="1447800"/>
            <a:ext cx="4706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177816" y="1714500"/>
            <a:ext cx="47066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Gráfico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6331876"/>
              </p:ext>
            </p:extLst>
          </p:nvPr>
        </p:nvGraphicFramePr>
        <p:xfrm>
          <a:off x="4311247" y="1235921"/>
          <a:ext cx="5155482" cy="3632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419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50883" y="443345"/>
            <a:ext cx="457200" cy="15851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/>
          <p:cNvSpPr/>
          <p:nvPr/>
        </p:nvSpPr>
        <p:spPr>
          <a:xfrm>
            <a:off x="1150883" y="2401606"/>
            <a:ext cx="457200" cy="6516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/>
          <p:cNvSpPr/>
          <p:nvPr/>
        </p:nvSpPr>
        <p:spPr>
          <a:xfrm>
            <a:off x="1150883" y="2044255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1150883" y="3410598"/>
            <a:ext cx="457200" cy="972208"/>
          </a:xfrm>
          <a:prstGeom prst="rect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/>
          <p:cNvSpPr/>
          <p:nvPr/>
        </p:nvSpPr>
        <p:spPr>
          <a:xfrm>
            <a:off x="1150883" y="5023937"/>
            <a:ext cx="457200" cy="5360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/>
          <p:cNvSpPr/>
          <p:nvPr/>
        </p:nvSpPr>
        <p:spPr>
          <a:xfrm>
            <a:off x="1150883" y="3053247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/>
          <p:cNvSpPr/>
          <p:nvPr/>
        </p:nvSpPr>
        <p:spPr>
          <a:xfrm>
            <a:off x="1150883" y="4369665"/>
            <a:ext cx="457200" cy="641131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/>
          <p:cNvSpPr/>
          <p:nvPr/>
        </p:nvSpPr>
        <p:spPr>
          <a:xfrm>
            <a:off x="1150883" y="5559972"/>
            <a:ext cx="457200" cy="436173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/>
          <p:cNvSpPr/>
          <p:nvPr/>
        </p:nvSpPr>
        <p:spPr>
          <a:xfrm>
            <a:off x="1150883" y="6022426"/>
            <a:ext cx="457200" cy="1786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riángulo isósceles 14"/>
          <p:cNvSpPr/>
          <p:nvPr/>
        </p:nvSpPr>
        <p:spPr>
          <a:xfrm rot="10800000">
            <a:off x="1150883" y="6201103"/>
            <a:ext cx="457200" cy="35209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Conector recto 16"/>
          <p:cNvCxnSpPr/>
          <p:nvPr/>
        </p:nvCxnSpPr>
        <p:spPr>
          <a:xfrm>
            <a:off x="775467" y="630605"/>
            <a:ext cx="1333500" cy="3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51667" y="688075"/>
            <a:ext cx="1219200" cy="304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343150" y="470983"/>
            <a:ext cx="8757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/>
              <a:t>B. Seleccionar una Electrobomba para Extraer un caudal de 180m3/h</a:t>
            </a:r>
            <a:endParaRPr lang="es-AR" sz="24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343150" y="1235921"/>
            <a:ext cx="184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NE = 150m</a:t>
            </a:r>
          </a:p>
          <a:p>
            <a:r>
              <a:rPr lang="es-AR" dirty="0" smtClean="0"/>
              <a:t>ND = 156m</a:t>
            </a:r>
          </a:p>
          <a:p>
            <a:endParaRPr lang="es-AR" dirty="0" smtClean="0"/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1608083" y="1447800"/>
            <a:ext cx="73506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1621549" y="1714500"/>
            <a:ext cx="73506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150883" y="1447800"/>
            <a:ext cx="4706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177816" y="1714500"/>
            <a:ext cx="47066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597620" y="1982149"/>
            <a:ext cx="82486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AR" dirty="0" smtClean="0"/>
              <a:t>Calcular el nivel dinámico al caudal de diseño:  ND = NE + S (Q diseño)</a:t>
            </a:r>
          </a:p>
          <a:p>
            <a:r>
              <a:rPr lang="es-AR" dirty="0"/>
              <a:t>	</a:t>
            </a:r>
          </a:p>
          <a:p>
            <a:r>
              <a:rPr lang="es-AR" dirty="0" smtClean="0"/>
              <a:t>	S(Q diseño) = </a:t>
            </a:r>
            <a:r>
              <a:rPr lang="es-AR" dirty="0" err="1" smtClean="0"/>
              <a:t>Qdiseño</a:t>
            </a:r>
            <a:r>
              <a:rPr lang="es-AR" dirty="0" smtClean="0"/>
              <a:t>/IPR</a:t>
            </a:r>
          </a:p>
          <a:p>
            <a:endParaRPr lang="es-AR" dirty="0" smtClean="0"/>
          </a:p>
          <a:p>
            <a:r>
              <a:rPr lang="es-AR" dirty="0" smtClean="0"/>
              <a:t>2. Calcular altura manométrica</a:t>
            </a:r>
          </a:p>
          <a:p>
            <a:endParaRPr lang="es-AR" dirty="0"/>
          </a:p>
          <a:p>
            <a:r>
              <a:rPr lang="es-AR" dirty="0" smtClean="0"/>
              <a:t>	Hm = </a:t>
            </a:r>
            <a:r>
              <a:rPr lang="es-AR" dirty="0" err="1" smtClean="0"/>
              <a:t>Helevacion</a:t>
            </a:r>
            <a:r>
              <a:rPr lang="es-AR" dirty="0" smtClean="0"/>
              <a:t> + Pc + </a:t>
            </a:r>
            <a:r>
              <a:rPr lang="es-AR" dirty="0" err="1" smtClean="0"/>
              <a:t>Pa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                  </a:t>
            </a:r>
            <a:r>
              <a:rPr lang="es-AR" b="1" dirty="0" err="1" smtClean="0"/>
              <a:t>Helevacion</a:t>
            </a:r>
            <a:r>
              <a:rPr lang="es-AR" dirty="0" smtClean="0"/>
              <a:t> es la diferencia de altura entre el </a:t>
            </a:r>
            <a:r>
              <a:rPr lang="es-AR" u="sng" smtClean="0"/>
              <a:t>nivel dinámico </a:t>
            </a:r>
            <a:r>
              <a:rPr lang="es-AR" smtClean="0"/>
              <a:t>y </a:t>
            </a:r>
            <a:r>
              <a:rPr lang="es-AR" dirty="0" smtClean="0"/>
              <a:t>la </a:t>
            </a:r>
            <a:r>
              <a:rPr lang="es-AR" u="sng" dirty="0" smtClean="0"/>
              <a:t>altura final </a:t>
            </a:r>
            <a:r>
              <a:rPr lang="es-AR" dirty="0" smtClean="0"/>
              <a:t>a 	la que quiero llevar el agua.</a:t>
            </a:r>
          </a:p>
          <a:p>
            <a:endParaRPr lang="es-AR" dirty="0" smtClean="0"/>
          </a:p>
          <a:p>
            <a:r>
              <a:rPr lang="es-AR" dirty="0"/>
              <a:t>	</a:t>
            </a:r>
            <a:r>
              <a:rPr lang="es-AR" b="1" dirty="0" smtClean="0"/>
              <a:t>Pc</a:t>
            </a:r>
            <a:r>
              <a:rPr lang="es-AR" dirty="0" smtClean="0"/>
              <a:t> son las pérdidas de carga en la cañería medida desde la bomba hasta </a:t>
            </a:r>
            <a:r>
              <a:rPr lang="es-AR" u="sng" dirty="0" smtClean="0"/>
              <a:t>el </a:t>
            </a:r>
            <a:r>
              <a:rPr lang="es-AR" dirty="0" smtClean="0"/>
              <a:t>	punto final de la cañería</a:t>
            </a:r>
            <a:r>
              <a:rPr lang="es-AR" u="sng" dirty="0" smtClean="0"/>
              <a:t> </a:t>
            </a:r>
            <a:r>
              <a:rPr lang="es-AR" dirty="0" smtClean="0"/>
              <a:t>(de tabla normalmente en m/100m de cañería)</a:t>
            </a:r>
          </a:p>
          <a:p>
            <a:endParaRPr lang="es-AR" dirty="0" smtClean="0"/>
          </a:p>
          <a:p>
            <a:r>
              <a:rPr lang="es-AR" dirty="0"/>
              <a:t>	</a:t>
            </a:r>
            <a:r>
              <a:rPr lang="es-AR" b="1" dirty="0" err="1" smtClean="0"/>
              <a:t>Pa</a:t>
            </a:r>
            <a:r>
              <a:rPr lang="es-AR" dirty="0" smtClean="0"/>
              <a:t> son las pérdidas de carga en los accesorios (se pueden </a:t>
            </a:r>
            <a:r>
              <a:rPr lang="es-AR" dirty="0" err="1" smtClean="0"/>
              <a:t>estimarcomo</a:t>
            </a:r>
            <a:r>
              <a:rPr lang="es-AR" dirty="0" smtClean="0"/>
              <a:t> un 	15% de las pérdidas de carga en la cañería)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96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50883" y="443345"/>
            <a:ext cx="457200" cy="15851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/>
          <p:cNvSpPr/>
          <p:nvPr/>
        </p:nvSpPr>
        <p:spPr>
          <a:xfrm>
            <a:off x="1150883" y="2401606"/>
            <a:ext cx="457200" cy="6516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/>
          <p:cNvSpPr/>
          <p:nvPr/>
        </p:nvSpPr>
        <p:spPr>
          <a:xfrm>
            <a:off x="1150883" y="2044255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1150883" y="3410598"/>
            <a:ext cx="457200" cy="972208"/>
          </a:xfrm>
          <a:prstGeom prst="rect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/>
          <p:cNvSpPr/>
          <p:nvPr/>
        </p:nvSpPr>
        <p:spPr>
          <a:xfrm>
            <a:off x="1150883" y="5023937"/>
            <a:ext cx="457200" cy="5360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/>
          <p:cNvSpPr/>
          <p:nvPr/>
        </p:nvSpPr>
        <p:spPr>
          <a:xfrm>
            <a:off x="1150883" y="3053247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/>
          <p:cNvSpPr/>
          <p:nvPr/>
        </p:nvSpPr>
        <p:spPr>
          <a:xfrm>
            <a:off x="1150883" y="4369665"/>
            <a:ext cx="457200" cy="641131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/>
          <p:cNvSpPr/>
          <p:nvPr/>
        </p:nvSpPr>
        <p:spPr>
          <a:xfrm>
            <a:off x="1150883" y="5559972"/>
            <a:ext cx="457200" cy="436173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/>
          <p:cNvSpPr/>
          <p:nvPr/>
        </p:nvSpPr>
        <p:spPr>
          <a:xfrm>
            <a:off x="1150883" y="6022426"/>
            <a:ext cx="457200" cy="1786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riángulo isósceles 14"/>
          <p:cNvSpPr/>
          <p:nvPr/>
        </p:nvSpPr>
        <p:spPr>
          <a:xfrm rot="10800000">
            <a:off x="1150883" y="6201103"/>
            <a:ext cx="457200" cy="35209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Conector recto 16"/>
          <p:cNvCxnSpPr/>
          <p:nvPr/>
        </p:nvCxnSpPr>
        <p:spPr>
          <a:xfrm>
            <a:off x="775467" y="630605"/>
            <a:ext cx="1333500" cy="3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51667" y="688075"/>
            <a:ext cx="1219200" cy="304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343150" y="320701"/>
            <a:ext cx="8757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 smtClean="0"/>
              <a:t>B. Seleccionar una Electrobomba para Extraer un caudal de 180m3/h</a:t>
            </a:r>
            <a:endParaRPr lang="es-AR" sz="24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343150" y="1235921"/>
            <a:ext cx="18478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NE = 150m</a:t>
            </a:r>
          </a:p>
          <a:p>
            <a:r>
              <a:rPr lang="es-AR" dirty="0" smtClean="0"/>
              <a:t>ND = 156m</a:t>
            </a:r>
          </a:p>
          <a:p>
            <a:endParaRPr lang="es-AR" dirty="0" smtClean="0"/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1608083" y="1447800"/>
            <a:ext cx="73506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1621549" y="1714500"/>
            <a:ext cx="73506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150883" y="1447800"/>
            <a:ext cx="4706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177816" y="1714500"/>
            <a:ext cx="47066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597620" y="1982149"/>
            <a:ext cx="368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3. Seleccionar la Bomba utilizando Q diseño y Hm</a:t>
            </a:r>
            <a:r>
              <a:rPr lang="es-AR" dirty="0"/>
              <a:t>	</a:t>
            </a:r>
          </a:p>
          <a:p>
            <a:r>
              <a:rPr lang="es-AR" dirty="0" smtClean="0"/>
              <a:t>	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0" y="915716"/>
            <a:ext cx="5366343" cy="5739949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830368" y="992555"/>
            <a:ext cx="550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smtClean="0"/>
              <a:t>Hm</a:t>
            </a:r>
            <a:endParaRPr lang="es-AR" sz="20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11377767" y="6388905"/>
            <a:ext cx="357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smtClean="0"/>
              <a:t>Q</a:t>
            </a:r>
            <a:endParaRPr lang="es-AR" sz="2000" dirty="0"/>
          </a:p>
        </p:txBody>
      </p:sp>
      <p:cxnSp>
        <p:nvCxnSpPr>
          <p:cNvPr id="19" name="Conector recto de flecha 18"/>
          <p:cNvCxnSpPr/>
          <p:nvPr/>
        </p:nvCxnSpPr>
        <p:spPr>
          <a:xfrm flipV="1">
            <a:off x="9296400" y="3231922"/>
            <a:ext cx="57150" cy="315698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/>
          <p:nvPr/>
        </p:nvCxnSpPr>
        <p:spPr>
          <a:xfrm>
            <a:off x="6997107" y="3231922"/>
            <a:ext cx="2356443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rma libre 25"/>
          <p:cNvSpPr/>
          <p:nvPr/>
        </p:nvSpPr>
        <p:spPr>
          <a:xfrm>
            <a:off x="7350826" y="2897579"/>
            <a:ext cx="3823855" cy="1294411"/>
          </a:xfrm>
          <a:custGeom>
            <a:avLst/>
            <a:gdLst>
              <a:gd name="connsiteX0" fmla="*/ 0 w 3823855"/>
              <a:gd name="connsiteY0" fmla="*/ 0 h 1294411"/>
              <a:gd name="connsiteX1" fmla="*/ 59377 w 3823855"/>
              <a:gd name="connsiteY1" fmla="*/ 0 h 1294411"/>
              <a:gd name="connsiteX2" fmla="*/ 1341912 w 3823855"/>
              <a:gd name="connsiteY2" fmla="*/ 118753 h 1294411"/>
              <a:gd name="connsiteX3" fmla="*/ 2933205 w 3823855"/>
              <a:gd name="connsiteY3" fmla="*/ 558140 h 1294411"/>
              <a:gd name="connsiteX4" fmla="*/ 3823855 w 3823855"/>
              <a:gd name="connsiteY4" fmla="*/ 1294411 h 1294411"/>
              <a:gd name="connsiteX5" fmla="*/ 3823855 w 3823855"/>
              <a:gd name="connsiteY5" fmla="*/ 1294411 h 1294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3855" h="1294411">
                <a:moveTo>
                  <a:pt x="0" y="0"/>
                </a:moveTo>
                <a:lnTo>
                  <a:pt x="59377" y="0"/>
                </a:lnTo>
                <a:cubicBezTo>
                  <a:pt x="283029" y="19792"/>
                  <a:pt x="862941" y="25730"/>
                  <a:pt x="1341912" y="118753"/>
                </a:cubicBezTo>
                <a:cubicBezTo>
                  <a:pt x="1820883" y="211776"/>
                  <a:pt x="2519548" y="362197"/>
                  <a:pt x="2933205" y="558140"/>
                </a:cubicBezTo>
                <a:cubicBezTo>
                  <a:pt x="3346862" y="754083"/>
                  <a:pt x="3823855" y="1294411"/>
                  <a:pt x="3823855" y="1294411"/>
                </a:cubicBezTo>
                <a:lnTo>
                  <a:pt x="3823855" y="1294411"/>
                </a:lnTo>
              </a:path>
            </a:pathLst>
          </a:cu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7102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50883" y="443345"/>
            <a:ext cx="457200" cy="158515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/>
          <p:cNvSpPr/>
          <p:nvPr/>
        </p:nvSpPr>
        <p:spPr>
          <a:xfrm>
            <a:off x="1150883" y="2401606"/>
            <a:ext cx="457200" cy="65164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/>
          <p:cNvSpPr/>
          <p:nvPr/>
        </p:nvSpPr>
        <p:spPr>
          <a:xfrm>
            <a:off x="1150883" y="2044255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/>
          <p:cNvSpPr/>
          <p:nvPr/>
        </p:nvSpPr>
        <p:spPr>
          <a:xfrm>
            <a:off x="1150883" y="3410598"/>
            <a:ext cx="457200" cy="972208"/>
          </a:xfrm>
          <a:prstGeom prst="rect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/>
          <p:cNvSpPr/>
          <p:nvPr/>
        </p:nvSpPr>
        <p:spPr>
          <a:xfrm>
            <a:off x="1150883" y="5023937"/>
            <a:ext cx="457200" cy="53603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/>
          <p:cNvSpPr/>
          <p:nvPr/>
        </p:nvSpPr>
        <p:spPr>
          <a:xfrm>
            <a:off x="1150883" y="3053247"/>
            <a:ext cx="457200" cy="357351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/>
          <p:cNvSpPr/>
          <p:nvPr/>
        </p:nvSpPr>
        <p:spPr>
          <a:xfrm>
            <a:off x="1150883" y="4369665"/>
            <a:ext cx="457200" cy="641131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/>
          <p:cNvSpPr/>
          <p:nvPr/>
        </p:nvSpPr>
        <p:spPr>
          <a:xfrm>
            <a:off x="1150883" y="5559972"/>
            <a:ext cx="457200" cy="436173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/>
          <p:cNvSpPr/>
          <p:nvPr/>
        </p:nvSpPr>
        <p:spPr>
          <a:xfrm>
            <a:off x="1150883" y="6022426"/>
            <a:ext cx="457200" cy="17867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riángulo isósceles 14"/>
          <p:cNvSpPr/>
          <p:nvPr/>
        </p:nvSpPr>
        <p:spPr>
          <a:xfrm rot="10800000">
            <a:off x="1150883" y="6201103"/>
            <a:ext cx="457200" cy="352097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7" name="Conector recto 16"/>
          <p:cNvCxnSpPr/>
          <p:nvPr/>
        </p:nvCxnSpPr>
        <p:spPr>
          <a:xfrm>
            <a:off x="775467" y="630605"/>
            <a:ext cx="1333500" cy="3429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51667" y="688075"/>
            <a:ext cx="1219200" cy="3044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2343150" y="470983"/>
            <a:ext cx="8665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C. Graficar el Perfil Técnico del Pozo con la Ubicación de la bomba seleccionada</a:t>
            </a:r>
            <a:endParaRPr lang="es-AR" sz="24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2343150" y="1235921"/>
            <a:ext cx="1233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rgbClr val="00B0F0"/>
                </a:solidFill>
              </a:rPr>
              <a:t>NE = 150m</a:t>
            </a:r>
          </a:p>
          <a:p>
            <a:r>
              <a:rPr lang="es-AR" dirty="0" smtClean="0">
                <a:solidFill>
                  <a:srgbClr val="FF0000"/>
                </a:solidFill>
              </a:rPr>
              <a:t>ND = 156m</a:t>
            </a:r>
          </a:p>
          <a:p>
            <a:endParaRPr lang="es-AR" dirty="0" smtClean="0"/>
          </a:p>
        </p:txBody>
      </p:sp>
      <p:cxnSp>
        <p:nvCxnSpPr>
          <p:cNvPr id="27" name="Conector recto de flecha 26"/>
          <p:cNvCxnSpPr/>
          <p:nvPr/>
        </p:nvCxnSpPr>
        <p:spPr>
          <a:xfrm flipH="1">
            <a:off x="1608083" y="1447800"/>
            <a:ext cx="73506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1621549" y="1714500"/>
            <a:ext cx="73506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1150883" y="1447800"/>
            <a:ext cx="47066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1177816" y="1714500"/>
            <a:ext cx="47066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2582881" y="1895745"/>
            <a:ext cx="85621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smtClean="0"/>
              <a:t>Realizar el gráfico a escala y acotado con diámetros, longitudes y características de filtros.</a:t>
            </a:r>
            <a:endParaRPr lang="es-AR" sz="2000" b="1" dirty="0"/>
          </a:p>
        </p:txBody>
      </p:sp>
      <p:sp>
        <p:nvSpPr>
          <p:cNvPr id="3" name="Elipse 2"/>
          <p:cNvSpPr/>
          <p:nvPr/>
        </p:nvSpPr>
        <p:spPr>
          <a:xfrm>
            <a:off x="807701" y="1050025"/>
            <a:ext cx="1210896" cy="1156779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Rectángulo 23"/>
          <p:cNvSpPr/>
          <p:nvPr/>
        </p:nvSpPr>
        <p:spPr>
          <a:xfrm>
            <a:off x="5661526" y="2603632"/>
            <a:ext cx="1202411" cy="316777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Rectángulo 24"/>
          <p:cNvSpPr/>
          <p:nvPr/>
        </p:nvSpPr>
        <p:spPr>
          <a:xfrm>
            <a:off x="5661525" y="5771408"/>
            <a:ext cx="1202411" cy="429696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Rectángulo 25"/>
          <p:cNvSpPr/>
          <p:nvPr/>
        </p:nvSpPr>
        <p:spPr>
          <a:xfrm>
            <a:off x="6099921" y="2603632"/>
            <a:ext cx="325617" cy="192030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redondeado 3"/>
          <p:cNvSpPr/>
          <p:nvPr/>
        </p:nvSpPr>
        <p:spPr>
          <a:xfrm>
            <a:off x="5995535" y="4537775"/>
            <a:ext cx="559644" cy="639867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" name="Conector recto 15"/>
          <p:cNvCxnSpPr/>
          <p:nvPr/>
        </p:nvCxnSpPr>
        <p:spPr>
          <a:xfrm>
            <a:off x="6555179" y="5177642"/>
            <a:ext cx="866899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6584866" y="5771408"/>
            <a:ext cx="83721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/>
          <p:cNvCxnSpPr/>
          <p:nvPr/>
        </p:nvCxnSpPr>
        <p:spPr>
          <a:xfrm>
            <a:off x="7172696" y="5177641"/>
            <a:ext cx="0" cy="59376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adroTexto 35"/>
          <p:cNvSpPr txBox="1"/>
          <p:nvPr/>
        </p:nvSpPr>
        <p:spPr>
          <a:xfrm>
            <a:off x="7172696" y="528985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d</a:t>
            </a:r>
            <a:endParaRPr lang="es-AR" dirty="0"/>
          </a:p>
        </p:txBody>
      </p:sp>
      <p:cxnSp>
        <p:nvCxnSpPr>
          <p:cNvPr id="37" name="Conector recto 36"/>
          <p:cNvCxnSpPr/>
          <p:nvPr/>
        </p:nvCxnSpPr>
        <p:spPr>
          <a:xfrm>
            <a:off x="5661525" y="2947555"/>
            <a:ext cx="1817665" cy="509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6425538" y="4523938"/>
            <a:ext cx="105365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/>
          <p:nvPr/>
        </p:nvCxnSpPr>
        <p:spPr>
          <a:xfrm>
            <a:off x="7172696" y="2970018"/>
            <a:ext cx="0" cy="155392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/>
          <p:cNvSpPr txBox="1"/>
          <p:nvPr/>
        </p:nvSpPr>
        <p:spPr>
          <a:xfrm>
            <a:off x="7268831" y="3421687"/>
            <a:ext cx="202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/>
              <a:t>Cámara de bombeo</a:t>
            </a:r>
            <a:endParaRPr lang="es-AR" dirty="0"/>
          </a:p>
        </p:txBody>
      </p:sp>
      <p:sp>
        <p:nvSpPr>
          <p:cNvPr id="48" name="CuadroTexto 47"/>
          <p:cNvSpPr txBox="1"/>
          <p:nvPr/>
        </p:nvSpPr>
        <p:spPr>
          <a:xfrm>
            <a:off x="7549743" y="280071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 smtClean="0">
                <a:solidFill>
                  <a:srgbClr val="FF0000"/>
                </a:solidFill>
              </a:rPr>
              <a:t>ND</a:t>
            </a:r>
            <a:endParaRPr lang="es-A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6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145</Words>
  <Application>Microsoft Office PowerPoint</Application>
  <PresentationFormat>Panorámica</PresentationFormat>
  <Paragraphs>39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TRABAJO PRÁCTICO Nº7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PRÁCTICO Nº2</dc:title>
  <dc:creator>Pablo</dc:creator>
  <cp:lastModifiedBy>pabloeuillades pabloeuillades</cp:lastModifiedBy>
  <cp:revision>24</cp:revision>
  <dcterms:created xsi:type="dcterms:W3CDTF">2016-08-23T13:08:01Z</dcterms:created>
  <dcterms:modified xsi:type="dcterms:W3CDTF">2020-11-26T16:47:40Z</dcterms:modified>
</cp:coreProperties>
</file>