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8" r:id="rId2"/>
    <p:sldId id="259" r:id="rId3"/>
    <p:sldId id="260" r:id="rId4"/>
    <p:sldId id="261" r:id="rId5"/>
    <p:sldId id="262" r:id="rId6"/>
    <p:sldId id="263" r:id="rId7"/>
    <p:sldId id="264" r:id="rId8"/>
    <p:sldId id="265" r:id="rId9"/>
    <p:sldId id="267" r:id="rId10"/>
    <p:sldId id="268" r:id="rId11"/>
    <p:sldId id="269" r:id="rId12"/>
    <p:sldId id="271" r:id="rId13"/>
    <p:sldId id="270" r:id="rId14"/>
    <p:sldId id="272" r:id="rId15"/>
    <p:sldId id="274" r:id="rId16"/>
    <p:sldId id="273"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CC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73026" autoAdjust="0"/>
  </p:normalViewPr>
  <p:slideViewPr>
    <p:cSldViewPr>
      <p:cViewPr>
        <p:scale>
          <a:sx n="77" d="100"/>
          <a:sy n="77" d="100"/>
        </p:scale>
        <p:origin x="-960" y="-9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A54206-CC70-4AC1-B62E-D078D2020168}" type="doc">
      <dgm:prSet loTypeId="urn:microsoft.com/office/officeart/2005/8/layout/process1" loCatId="process" qsTypeId="urn:microsoft.com/office/officeart/2005/8/quickstyle/3d2" qsCatId="3D" csTypeId="urn:microsoft.com/office/officeart/2005/8/colors/accent2_3" csCatId="accent2" phldr="1"/>
      <dgm:spPr/>
    </dgm:pt>
    <dgm:pt modelId="{DDB0EE43-1E3C-41E5-B0EE-606BEE12532B}">
      <dgm:prSet phldrT="[Texto]" custT="1"/>
      <dgm:spPr/>
      <dgm:t>
        <a:bodyPr/>
        <a:lstStyle/>
        <a:p>
          <a:r>
            <a:rPr lang="es-AR" sz="1900" dirty="0" smtClean="0"/>
            <a:t>Crudo M.P</a:t>
          </a:r>
          <a:r>
            <a:rPr lang="es-AR" sz="900" dirty="0" smtClean="0"/>
            <a:t>.</a:t>
          </a:r>
          <a:endParaRPr lang="es-ES" sz="900" dirty="0"/>
        </a:p>
      </dgm:t>
    </dgm:pt>
    <dgm:pt modelId="{1D63C510-5945-4132-BF66-DA0ECE2451B0}" type="parTrans" cxnId="{3AF98FA4-2118-4419-BA4E-9BB4DEA7F3C2}">
      <dgm:prSet/>
      <dgm:spPr/>
      <dgm:t>
        <a:bodyPr/>
        <a:lstStyle/>
        <a:p>
          <a:endParaRPr lang="es-ES"/>
        </a:p>
      </dgm:t>
    </dgm:pt>
    <dgm:pt modelId="{E37791DF-D127-4495-B099-EC5798A64738}" type="sibTrans" cxnId="{3AF98FA4-2118-4419-BA4E-9BB4DEA7F3C2}">
      <dgm:prSet/>
      <dgm:spPr/>
      <dgm:t>
        <a:bodyPr/>
        <a:lstStyle/>
        <a:p>
          <a:endParaRPr lang="es-ES"/>
        </a:p>
      </dgm:t>
    </dgm:pt>
    <dgm:pt modelId="{BBEEBAC8-7536-4336-8B02-8E01B3A49CBB}">
      <dgm:prSet phldrT="[Texto]" custT="1"/>
      <dgm:spPr/>
      <dgm:t>
        <a:bodyPr/>
        <a:lstStyle/>
        <a:p>
          <a:r>
            <a:rPr lang="es-AR" sz="1900" b="1" dirty="0" smtClean="0"/>
            <a:t>Separación, </a:t>
          </a:r>
          <a:r>
            <a:rPr lang="es-AR" sz="1900" b="1" dirty="0" err="1" smtClean="0"/>
            <a:t>Upgrading</a:t>
          </a:r>
          <a:r>
            <a:rPr lang="es-AR" sz="1900" b="1" dirty="0" smtClean="0"/>
            <a:t> </a:t>
          </a:r>
        </a:p>
        <a:p>
          <a:r>
            <a:rPr lang="es-AR" sz="1900" b="1" dirty="0" smtClean="0"/>
            <a:t>Purificación, Conversión</a:t>
          </a:r>
        </a:p>
        <a:p>
          <a:r>
            <a:rPr lang="es-AR" sz="1900" b="1" dirty="0" smtClean="0"/>
            <a:t> Mezcla</a:t>
          </a:r>
          <a:endParaRPr lang="es-ES" sz="1900" b="1" dirty="0"/>
        </a:p>
      </dgm:t>
    </dgm:pt>
    <dgm:pt modelId="{E4978E02-889D-491F-A56B-FD90515A27D6}" type="parTrans" cxnId="{402886E9-E117-4C8A-AEEC-697AA7B7B0CB}">
      <dgm:prSet/>
      <dgm:spPr/>
      <dgm:t>
        <a:bodyPr/>
        <a:lstStyle/>
        <a:p>
          <a:endParaRPr lang="es-ES"/>
        </a:p>
      </dgm:t>
    </dgm:pt>
    <dgm:pt modelId="{210C386C-3AA6-4245-9373-A3A004F055B8}" type="sibTrans" cxnId="{402886E9-E117-4C8A-AEEC-697AA7B7B0CB}">
      <dgm:prSet/>
      <dgm:spPr/>
      <dgm:t>
        <a:bodyPr/>
        <a:lstStyle/>
        <a:p>
          <a:endParaRPr lang="es-ES"/>
        </a:p>
      </dgm:t>
    </dgm:pt>
    <dgm:pt modelId="{D05D01E0-1E2C-4981-A198-3C2D3087D3E5}">
      <dgm:prSet phldrT="[Texto]" custT="1"/>
      <dgm:spPr/>
      <dgm:t>
        <a:bodyPr/>
        <a:lstStyle/>
        <a:p>
          <a:r>
            <a:rPr lang="es-AR" sz="1800" b="1" dirty="0" smtClean="0"/>
            <a:t>LPG,  Nafta,  Gas </a:t>
          </a:r>
          <a:r>
            <a:rPr lang="es-AR" sz="1800" b="1" dirty="0" err="1" smtClean="0"/>
            <a:t>oil</a:t>
          </a:r>
          <a:r>
            <a:rPr lang="es-AR" sz="1800" b="1" dirty="0" smtClean="0"/>
            <a:t> </a:t>
          </a:r>
        </a:p>
        <a:p>
          <a:r>
            <a:rPr lang="es-AR" sz="1800" b="1" dirty="0" smtClean="0"/>
            <a:t>Kerosene, </a:t>
          </a:r>
          <a:r>
            <a:rPr lang="es-AR" sz="1800" b="1" dirty="0" err="1" smtClean="0"/>
            <a:t>Coke</a:t>
          </a:r>
          <a:r>
            <a:rPr lang="es-AR" sz="1800" b="1" dirty="0" smtClean="0"/>
            <a:t>,  Fuel</a:t>
          </a:r>
          <a:endParaRPr lang="es-ES" sz="1800" b="1" dirty="0"/>
        </a:p>
      </dgm:t>
    </dgm:pt>
    <dgm:pt modelId="{84439203-7B4F-4649-A2C8-B682A1B4C507}" type="parTrans" cxnId="{D98F8467-6882-499C-9DF5-06ECF1911A66}">
      <dgm:prSet/>
      <dgm:spPr/>
      <dgm:t>
        <a:bodyPr/>
        <a:lstStyle/>
        <a:p>
          <a:endParaRPr lang="es-ES"/>
        </a:p>
      </dgm:t>
    </dgm:pt>
    <dgm:pt modelId="{A02DEB39-323F-4D70-A697-6C9B7218679F}" type="sibTrans" cxnId="{D98F8467-6882-499C-9DF5-06ECF1911A66}">
      <dgm:prSet/>
      <dgm:spPr/>
      <dgm:t>
        <a:bodyPr/>
        <a:lstStyle/>
        <a:p>
          <a:endParaRPr lang="es-ES"/>
        </a:p>
      </dgm:t>
    </dgm:pt>
    <dgm:pt modelId="{78B8E155-5B7A-4885-B7B0-B0F96D10823A}" type="pres">
      <dgm:prSet presAssocID="{3FA54206-CC70-4AC1-B62E-D078D2020168}" presName="Name0" presStyleCnt="0">
        <dgm:presLayoutVars>
          <dgm:dir/>
          <dgm:resizeHandles val="exact"/>
        </dgm:presLayoutVars>
      </dgm:prSet>
      <dgm:spPr/>
    </dgm:pt>
    <dgm:pt modelId="{49AF5BB9-8756-4933-824A-E6BE115047F6}" type="pres">
      <dgm:prSet presAssocID="{DDB0EE43-1E3C-41E5-B0EE-606BEE12532B}" presName="node" presStyleLbl="node1" presStyleIdx="0" presStyleCnt="3" custScaleX="42414" custScaleY="109972" custLinFactNeighborY="-1589">
        <dgm:presLayoutVars>
          <dgm:bulletEnabled val="1"/>
        </dgm:presLayoutVars>
      </dgm:prSet>
      <dgm:spPr/>
      <dgm:t>
        <a:bodyPr/>
        <a:lstStyle/>
        <a:p>
          <a:endParaRPr lang="es-AR"/>
        </a:p>
      </dgm:t>
    </dgm:pt>
    <dgm:pt modelId="{F223976A-8CB1-493E-845B-A38F21416A8D}" type="pres">
      <dgm:prSet presAssocID="{E37791DF-D127-4495-B099-EC5798A64738}" presName="sibTrans" presStyleLbl="sibTrans2D1" presStyleIdx="0" presStyleCnt="2"/>
      <dgm:spPr/>
      <dgm:t>
        <a:bodyPr/>
        <a:lstStyle/>
        <a:p>
          <a:endParaRPr lang="es-AR"/>
        </a:p>
      </dgm:t>
    </dgm:pt>
    <dgm:pt modelId="{950B4E0F-EFE1-4C0A-A24F-EB65499AD34E}" type="pres">
      <dgm:prSet presAssocID="{E37791DF-D127-4495-B099-EC5798A64738}" presName="connectorText" presStyleLbl="sibTrans2D1" presStyleIdx="0" presStyleCnt="2"/>
      <dgm:spPr/>
      <dgm:t>
        <a:bodyPr/>
        <a:lstStyle/>
        <a:p>
          <a:endParaRPr lang="es-AR"/>
        </a:p>
      </dgm:t>
    </dgm:pt>
    <dgm:pt modelId="{F6EEE08B-CBBA-4BEE-B66B-C07328678024}" type="pres">
      <dgm:prSet presAssocID="{BBEEBAC8-7536-4336-8B02-8E01B3A49CBB}" presName="node" presStyleLbl="node1" presStyleIdx="1" presStyleCnt="3" custScaleX="128893" custScaleY="113146">
        <dgm:presLayoutVars>
          <dgm:bulletEnabled val="1"/>
        </dgm:presLayoutVars>
      </dgm:prSet>
      <dgm:spPr/>
      <dgm:t>
        <a:bodyPr/>
        <a:lstStyle/>
        <a:p>
          <a:endParaRPr lang="es-AR"/>
        </a:p>
      </dgm:t>
    </dgm:pt>
    <dgm:pt modelId="{D4612AF1-5147-4D1C-AB4E-978FC9C05084}" type="pres">
      <dgm:prSet presAssocID="{210C386C-3AA6-4245-9373-A3A004F055B8}" presName="sibTrans" presStyleLbl="sibTrans2D1" presStyleIdx="1" presStyleCnt="2"/>
      <dgm:spPr/>
      <dgm:t>
        <a:bodyPr/>
        <a:lstStyle/>
        <a:p>
          <a:endParaRPr lang="es-AR"/>
        </a:p>
      </dgm:t>
    </dgm:pt>
    <dgm:pt modelId="{FFFE6CE5-720C-4343-B754-FA9F677936C5}" type="pres">
      <dgm:prSet presAssocID="{210C386C-3AA6-4245-9373-A3A004F055B8}" presName="connectorText" presStyleLbl="sibTrans2D1" presStyleIdx="1" presStyleCnt="2"/>
      <dgm:spPr/>
      <dgm:t>
        <a:bodyPr/>
        <a:lstStyle/>
        <a:p>
          <a:endParaRPr lang="es-AR"/>
        </a:p>
      </dgm:t>
    </dgm:pt>
    <dgm:pt modelId="{BE7A95FC-1C2A-4BC8-8A68-2AAD06EC309F}" type="pres">
      <dgm:prSet presAssocID="{D05D01E0-1E2C-4981-A198-3C2D3087D3E5}" presName="node" presStyleLbl="node1" presStyleIdx="2" presStyleCnt="3" custScaleX="112209" custScaleY="113146">
        <dgm:presLayoutVars>
          <dgm:bulletEnabled val="1"/>
        </dgm:presLayoutVars>
      </dgm:prSet>
      <dgm:spPr/>
      <dgm:t>
        <a:bodyPr/>
        <a:lstStyle/>
        <a:p>
          <a:endParaRPr lang="es-AR"/>
        </a:p>
      </dgm:t>
    </dgm:pt>
  </dgm:ptLst>
  <dgm:cxnLst>
    <dgm:cxn modelId="{F2E47BB0-6386-402A-A0D8-81C1495BB000}" type="presOf" srcId="{D05D01E0-1E2C-4981-A198-3C2D3087D3E5}" destId="{BE7A95FC-1C2A-4BC8-8A68-2AAD06EC309F}" srcOrd="0" destOrd="0" presId="urn:microsoft.com/office/officeart/2005/8/layout/process1"/>
    <dgm:cxn modelId="{008F1EBE-5D79-4952-9BF8-64E3E0F967FB}" type="presOf" srcId="{E37791DF-D127-4495-B099-EC5798A64738}" destId="{F223976A-8CB1-493E-845B-A38F21416A8D}" srcOrd="0" destOrd="0" presId="urn:microsoft.com/office/officeart/2005/8/layout/process1"/>
    <dgm:cxn modelId="{1300A537-95C4-4D71-8234-5D143ADFC031}" type="presOf" srcId="{BBEEBAC8-7536-4336-8B02-8E01B3A49CBB}" destId="{F6EEE08B-CBBA-4BEE-B66B-C07328678024}" srcOrd="0" destOrd="0" presId="urn:microsoft.com/office/officeart/2005/8/layout/process1"/>
    <dgm:cxn modelId="{3AF98FA4-2118-4419-BA4E-9BB4DEA7F3C2}" srcId="{3FA54206-CC70-4AC1-B62E-D078D2020168}" destId="{DDB0EE43-1E3C-41E5-B0EE-606BEE12532B}" srcOrd="0" destOrd="0" parTransId="{1D63C510-5945-4132-BF66-DA0ECE2451B0}" sibTransId="{E37791DF-D127-4495-B099-EC5798A64738}"/>
    <dgm:cxn modelId="{68F5C8EC-305F-4655-8689-85947C543699}" type="presOf" srcId="{E37791DF-D127-4495-B099-EC5798A64738}" destId="{950B4E0F-EFE1-4C0A-A24F-EB65499AD34E}" srcOrd="1" destOrd="0" presId="urn:microsoft.com/office/officeart/2005/8/layout/process1"/>
    <dgm:cxn modelId="{D98F8467-6882-499C-9DF5-06ECF1911A66}" srcId="{3FA54206-CC70-4AC1-B62E-D078D2020168}" destId="{D05D01E0-1E2C-4981-A198-3C2D3087D3E5}" srcOrd="2" destOrd="0" parTransId="{84439203-7B4F-4649-A2C8-B682A1B4C507}" sibTransId="{A02DEB39-323F-4D70-A697-6C9B7218679F}"/>
    <dgm:cxn modelId="{402886E9-E117-4C8A-AEEC-697AA7B7B0CB}" srcId="{3FA54206-CC70-4AC1-B62E-D078D2020168}" destId="{BBEEBAC8-7536-4336-8B02-8E01B3A49CBB}" srcOrd="1" destOrd="0" parTransId="{E4978E02-889D-491F-A56B-FD90515A27D6}" sibTransId="{210C386C-3AA6-4245-9373-A3A004F055B8}"/>
    <dgm:cxn modelId="{4F8E14F2-193D-4E38-B55B-B47AF9FEE63E}" type="presOf" srcId="{210C386C-3AA6-4245-9373-A3A004F055B8}" destId="{D4612AF1-5147-4D1C-AB4E-978FC9C05084}" srcOrd="0" destOrd="0" presId="urn:microsoft.com/office/officeart/2005/8/layout/process1"/>
    <dgm:cxn modelId="{D89F3C2C-36C3-48A0-8D4E-F39978A08999}" type="presOf" srcId="{210C386C-3AA6-4245-9373-A3A004F055B8}" destId="{FFFE6CE5-720C-4343-B754-FA9F677936C5}" srcOrd="1" destOrd="0" presId="urn:microsoft.com/office/officeart/2005/8/layout/process1"/>
    <dgm:cxn modelId="{83EB8E4E-DE17-4CAA-9A74-FB2942CF8915}" type="presOf" srcId="{3FA54206-CC70-4AC1-B62E-D078D2020168}" destId="{78B8E155-5B7A-4885-B7B0-B0F96D10823A}" srcOrd="0" destOrd="0" presId="urn:microsoft.com/office/officeart/2005/8/layout/process1"/>
    <dgm:cxn modelId="{EF9BA364-9927-41BC-B4C3-F4B6A196B845}" type="presOf" srcId="{DDB0EE43-1E3C-41E5-B0EE-606BEE12532B}" destId="{49AF5BB9-8756-4933-824A-E6BE115047F6}" srcOrd="0" destOrd="0" presId="urn:microsoft.com/office/officeart/2005/8/layout/process1"/>
    <dgm:cxn modelId="{5F4E0432-251A-4FD6-BCE1-1A4B7FA680CF}" type="presParOf" srcId="{78B8E155-5B7A-4885-B7B0-B0F96D10823A}" destId="{49AF5BB9-8756-4933-824A-E6BE115047F6}" srcOrd="0" destOrd="0" presId="urn:microsoft.com/office/officeart/2005/8/layout/process1"/>
    <dgm:cxn modelId="{01CB9860-15FD-4015-AEBC-218AAB5AE995}" type="presParOf" srcId="{78B8E155-5B7A-4885-B7B0-B0F96D10823A}" destId="{F223976A-8CB1-493E-845B-A38F21416A8D}" srcOrd="1" destOrd="0" presId="urn:microsoft.com/office/officeart/2005/8/layout/process1"/>
    <dgm:cxn modelId="{461B0BA5-D774-45E8-817F-F77332801A9A}" type="presParOf" srcId="{F223976A-8CB1-493E-845B-A38F21416A8D}" destId="{950B4E0F-EFE1-4C0A-A24F-EB65499AD34E}" srcOrd="0" destOrd="0" presId="urn:microsoft.com/office/officeart/2005/8/layout/process1"/>
    <dgm:cxn modelId="{1A0674AF-8EAF-4322-83AE-52A72FCC33BE}" type="presParOf" srcId="{78B8E155-5B7A-4885-B7B0-B0F96D10823A}" destId="{F6EEE08B-CBBA-4BEE-B66B-C07328678024}" srcOrd="2" destOrd="0" presId="urn:microsoft.com/office/officeart/2005/8/layout/process1"/>
    <dgm:cxn modelId="{6B89A992-0FF9-4E9F-9BC4-52B8B087CD46}" type="presParOf" srcId="{78B8E155-5B7A-4885-B7B0-B0F96D10823A}" destId="{D4612AF1-5147-4D1C-AB4E-978FC9C05084}" srcOrd="3" destOrd="0" presId="urn:microsoft.com/office/officeart/2005/8/layout/process1"/>
    <dgm:cxn modelId="{03505BF5-1E08-4B2C-9560-96FD76590E32}" type="presParOf" srcId="{D4612AF1-5147-4D1C-AB4E-978FC9C05084}" destId="{FFFE6CE5-720C-4343-B754-FA9F677936C5}" srcOrd="0" destOrd="0" presId="urn:microsoft.com/office/officeart/2005/8/layout/process1"/>
    <dgm:cxn modelId="{7B83BA40-FE2A-40A3-88D0-43CBC2F1FED8}" type="presParOf" srcId="{78B8E155-5B7A-4885-B7B0-B0F96D10823A}" destId="{BE7A95FC-1C2A-4BC8-8A68-2AAD06EC309F}" srcOrd="4" destOrd="0" presId="urn:microsoft.com/office/officeart/2005/8/layout/process1"/>
  </dgm:cxnLst>
  <dgm:bg>
    <a:effect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C04401ED-9F62-4826-B471-07A3742560F2}" type="datetimeFigureOut">
              <a:rPr lang="es-ES"/>
              <a:pPr>
                <a:defRPr/>
              </a:pPr>
              <a:t>03/05/2011</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D45876DD-6132-4AF8-B5DA-B2592E66E635}" type="slidenum">
              <a:rPr lang="es-ES"/>
              <a:pPr>
                <a:defRPr/>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8F6D20DD-44B6-4023-9A8D-167F469D64C5}" type="datetimeFigureOut">
              <a:rPr lang="es-ES"/>
              <a:pPr>
                <a:defRPr/>
              </a:pPr>
              <a:t>03/05/2011</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CF95D8FC-4727-4508-B4A8-69892C76C56D}"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es.wikipedia.org/wiki/Alambique" TargetMode="External"/><Relationship Id="rId13" Type="http://schemas.openxmlformats.org/officeDocument/2006/relationships/hyperlink" Target="http://es.wikipedia.org/wiki/Edad_Media" TargetMode="External"/><Relationship Id="rId18" Type="http://schemas.openxmlformats.org/officeDocument/2006/relationships/hyperlink" Target="http://es.wikipedia.org/wiki/14_de_septiembre" TargetMode="External"/><Relationship Id="rId3" Type="http://schemas.openxmlformats.org/officeDocument/2006/relationships/hyperlink" Target="http://es.wikipedia.org/wiki/Asiria" TargetMode="External"/><Relationship Id="rId21" Type="http://schemas.openxmlformats.org/officeDocument/2006/relationships/hyperlink" Target="http://es.wikipedia.org/wiki/Iraq" TargetMode="External"/><Relationship Id="rId7" Type="http://schemas.openxmlformats.org/officeDocument/2006/relationships/hyperlink" Target="http://es.wikipedia.org/wiki/Al-Razi" TargetMode="External"/><Relationship Id="rId12" Type="http://schemas.openxmlformats.org/officeDocument/2006/relationships/hyperlink" Target="http://es.wikipedia.org/wiki/Europa" TargetMode="External"/><Relationship Id="rId17" Type="http://schemas.openxmlformats.org/officeDocument/2006/relationships/hyperlink" Target="http://es.wikipedia.org/wiki/Gasolina" TargetMode="External"/><Relationship Id="rId25" Type="http://schemas.openxmlformats.org/officeDocument/2006/relationships/hyperlink" Target="http://es.wikipedia.org/wiki/Oleoducto" TargetMode="External"/><Relationship Id="rId2" Type="http://schemas.openxmlformats.org/officeDocument/2006/relationships/slide" Target="../slides/slide1.xml"/><Relationship Id="rId16" Type="http://schemas.openxmlformats.org/officeDocument/2006/relationships/hyperlink" Target="http://es.wikipedia.org/wiki/Pensilvania" TargetMode="External"/><Relationship Id="rId20" Type="http://schemas.openxmlformats.org/officeDocument/2006/relationships/hyperlink" Target="http://es.wikipedia.org/wiki/Bagdad" TargetMode="External"/><Relationship Id="rId1" Type="http://schemas.openxmlformats.org/officeDocument/2006/relationships/notesMaster" Target="../notesMasters/notesMaster1.xml"/><Relationship Id="rId6" Type="http://schemas.openxmlformats.org/officeDocument/2006/relationships/hyperlink" Target="http://es.wikipedia.org/wiki/M%C3%A9xico" TargetMode="External"/><Relationship Id="rId11" Type="http://schemas.openxmlformats.org/officeDocument/2006/relationships/hyperlink" Target="http://es.wikipedia.org/wiki/Espa%C3%B1a" TargetMode="External"/><Relationship Id="rId24" Type="http://schemas.openxmlformats.org/officeDocument/2006/relationships/hyperlink" Target="http://es.wikipedia.org/wiki/Pozo" TargetMode="External"/><Relationship Id="rId5" Type="http://schemas.openxmlformats.org/officeDocument/2006/relationships/hyperlink" Target="http://es.wikipedia.org/wiki/Egipto" TargetMode="External"/><Relationship Id="rId15" Type="http://schemas.openxmlformats.org/officeDocument/2006/relationships/hyperlink" Target="http://es.wikipedia.org/wiki/Edwin_Drake" TargetMode="External"/><Relationship Id="rId23" Type="http://schemas.openxmlformats.org/officeDocument/2006/relationships/hyperlink" Target="http://es.wikipedia.org/wiki/OPEP" TargetMode="External"/><Relationship Id="rId10" Type="http://schemas.openxmlformats.org/officeDocument/2006/relationships/hyperlink" Target="http://es.wikipedia.org/wiki/Califato_de_C%C3%B3rdoba" TargetMode="External"/><Relationship Id="rId19" Type="http://schemas.openxmlformats.org/officeDocument/2006/relationships/hyperlink" Target="http://es.wikipedia.org/wiki/1960" TargetMode="External"/><Relationship Id="rId4" Type="http://schemas.openxmlformats.org/officeDocument/2006/relationships/hyperlink" Target="http://es.wikipedia.org/wiki/Babilonia" TargetMode="External"/><Relationship Id="rId9" Type="http://schemas.openxmlformats.org/officeDocument/2006/relationships/hyperlink" Target="http://es.wikipedia.org/wiki/Queroseno" TargetMode="External"/><Relationship Id="rId14" Type="http://schemas.openxmlformats.org/officeDocument/2006/relationships/hyperlink" Target="http://es.wikipedia.org/wiki/1859" TargetMode="External"/><Relationship Id="rId22" Type="http://schemas.openxmlformats.org/officeDocument/2006/relationships/hyperlink" Target="http://es.wikipedia.org/wiki/Organizaci%C3%B3n_de_Pa%C3%ADses_Exportadores_de_Petr%C3%B3leo" TargetMode="Externa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es.wikipedia.org/wiki/Gasolina" TargetMode="External"/><Relationship Id="rId3" Type="http://schemas.openxmlformats.org/officeDocument/2006/relationships/hyperlink" Target="http://es.wikipedia.org/wiki/Gal%C3%B3n_(unidad)" TargetMode="External"/><Relationship Id="rId7" Type="http://schemas.openxmlformats.org/officeDocument/2006/relationships/hyperlink" Target="http://es.wikipedia.org/wiki/Butano" TargetMode="External"/><Relationship Id="rId12" Type="http://schemas.openxmlformats.org/officeDocument/2006/relationships/hyperlink" Target="http://es.wikipedia.org/wiki/Carb%C3%B3n_de_coque"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es.wikipedia.org/wiki/Propano" TargetMode="External"/><Relationship Id="rId11" Type="http://schemas.openxmlformats.org/officeDocument/2006/relationships/hyperlink" Target="http://es.wikipedia.org/wiki/Asfalto" TargetMode="External"/><Relationship Id="rId5" Type="http://schemas.openxmlformats.org/officeDocument/2006/relationships/hyperlink" Target="http://es.wikipedia.org/wiki/Refiner%C3%ADa" TargetMode="External"/><Relationship Id="rId10" Type="http://schemas.openxmlformats.org/officeDocument/2006/relationships/hyperlink" Target="http://es.wikipedia.org/wiki/Lubricante" TargetMode="External"/><Relationship Id="rId4" Type="http://schemas.openxmlformats.org/officeDocument/2006/relationships/hyperlink" Target="http://es.wikipedia.org/wiki/Destilaci%C3%B3n" TargetMode="External"/><Relationship Id="rId9" Type="http://schemas.openxmlformats.org/officeDocument/2006/relationships/hyperlink" Target="http://es.wikipedia.org/wiki/Gas%C3%B3leo" TargetMode="Externa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es.wikipedia.org/wiki/Aceite" TargetMode="External"/><Relationship Id="rId3" Type="http://schemas.openxmlformats.org/officeDocument/2006/relationships/hyperlink" Target="http://es.wikipedia.org/wiki/Refinaci%C3%B3n_del_petr%C3%B3leo" TargetMode="External"/><Relationship Id="rId7" Type="http://schemas.openxmlformats.org/officeDocument/2006/relationships/hyperlink" Target="http://es.wikipedia.org/wiki/Gas%C3%B3leo"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es.wikipedia.org/wiki/Gasolina" TargetMode="External"/><Relationship Id="rId5" Type="http://schemas.openxmlformats.org/officeDocument/2006/relationships/hyperlink" Target="http://es.wikipedia.org/wiki/Motor_de_combusti%C3%B3n" TargetMode="External"/><Relationship Id="rId4" Type="http://schemas.openxmlformats.org/officeDocument/2006/relationships/hyperlink" Target="http://es.wikipedia.org/wiki/Combustible_f%C3%B3sil" TargetMode="External"/><Relationship Id="rId9" Type="http://schemas.openxmlformats.org/officeDocument/2006/relationships/hyperlink" Target="http://es.wikipedia.org/wiki/Asfalto"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s.wikipedia.org/wiki/Punto_de_ebullici%C3%B3n"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es.wikipedia.org/wiki/Reflujo"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p:cNvSpPr>
          <p:nvPr>
            <p:ph type="sldImg"/>
          </p:nvPr>
        </p:nvSpPr>
        <p:spPr bwMode="auto">
          <a:noFill/>
          <a:ln>
            <a:solidFill>
              <a:srgbClr val="000000"/>
            </a:solidFill>
            <a:miter lim="800000"/>
            <a:headEnd/>
            <a:tailEnd/>
          </a:ln>
        </p:spPr>
      </p:sp>
      <p:sp>
        <p:nvSpPr>
          <p:cNvPr id="3" name="2 Marcador de notas"/>
          <p:cNvSpPr>
            <a:spLocks noGrp="1"/>
          </p:cNvSpPr>
          <p:nvPr>
            <p:ph type="body" idx="1"/>
          </p:nvPr>
        </p:nvSpPr>
        <p:spPr/>
        <p:txBody>
          <a:bodyPr>
            <a:normAutofit fontScale="92500" lnSpcReduction="20000"/>
          </a:bodyPr>
          <a:lstStyle/>
          <a:p>
            <a:pPr fontAlgn="auto">
              <a:spcBef>
                <a:spcPts val="0"/>
              </a:spcBef>
              <a:spcAft>
                <a:spcPts val="0"/>
              </a:spcAft>
              <a:defRPr/>
            </a:pPr>
            <a:r>
              <a:rPr lang="es-AR" dirty="0" smtClean="0"/>
              <a:t>Un poco de historia…</a:t>
            </a:r>
            <a:endParaRPr lang="es-ES" dirty="0" smtClean="0"/>
          </a:p>
          <a:p>
            <a:pPr fontAlgn="auto">
              <a:spcBef>
                <a:spcPts val="0"/>
              </a:spcBef>
              <a:spcAft>
                <a:spcPts val="0"/>
              </a:spcAft>
              <a:defRPr/>
            </a:pPr>
            <a:endParaRPr lang="es-ES" dirty="0" smtClean="0"/>
          </a:p>
          <a:p>
            <a:pPr fontAlgn="auto">
              <a:spcBef>
                <a:spcPts val="0"/>
              </a:spcBef>
              <a:spcAft>
                <a:spcPts val="0"/>
              </a:spcAft>
              <a:defRPr/>
            </a:pPr>
            <a:r>
              <a:rPr lang="es-ES" dirty="0" smtClean="0"/>
              <a:t>Desde la antigüedad el petróleo aparecía de forma natural en ciertas regiones terrestres como son los países de Oriente Medio. Hace 6.000 años en </a:t>
            </a:r>
            <a:r>
              <a:rPr lang="es-ES" dirty="0" smtClean="0">
                <a:hlinkClick r:id="rId3" tooltip="Asiria"/>
              </a:rPr>
              <a:t>Asiria</a:t>
            </a:r>
            <a:r>
              <a:rPr lang="es-ES" dirty="0" smtClean="0"/>
              <a:t> y en </a:t>
            </a:r>
            <a:r>
              <a:rPr lang="es-ES" dirty="0" smtClean="0">
                <a:hlinkClick r:id="rId4" tooltip="Babilonia"/>
              </a:rPr>
              <a:t>Babilonia</a:t>
            </a:r>
            <a:r>
              <a:rPr lang="es-ES" dirty="0" smtClean="0"/>
              <a:t> se usaba para pegar ladrillos y piedras, en medicina y en el calafateo de embarcaciones; en </a:t>
            </a:r>
            <a:r>
              <a:rPr lang="es-ES" dirty="0" smtClean="0">
                <a:hlinkClick r:id="rId5" tooltip="Egipto"/>
              </a:rPr>
              <a:t>Egipto</a:t>
            </a:r>
            <a:r>
              <a:rPr lang="es-ES" dirty="0" smtClean="0"/>
              <a:t>, para engrasar pieles; las tribus precolombinas de </a:t>
            </a:r>
            <a:r>
              <a:rPr lang="es-ES" dirty="0" smtClean="0">
                <a:hlinkClick r:id="rId6" tooltip="México"/>
              </a:rPr>
              <a:t>México</a:t>
            </a:r>
            <a:r>
              <a:rPr lang="es-ES" dirty="0" smtClean="0"/>
              <a:t> pintaron esculturas con él; y los chinos ya lo utilizaban como combustible.</a:t>
            </a:r>
          </a:p>
          <a:p>
            <a:pPr fontAlgn="auto">
              <a:spcBef>
                <a:spcPts val="0"/>
              </a:spcBef>
              <a:spcAft>
                <a:spcPts val="0"/>
              </a:spcAft>
              <a:defRPr/>
            </a:pPr>
            <a:r>
              <a:rPr lang="es-ES" dirty="0" smtClean="0"/>
              <a:t>La primera destilación de petróleo se atribuye al sabio árabe de origen persa </a:t>
            </a:r>
            <a:r>
              <a:rPr lang="es-ES" dirty="0" smtClean="0">
                <a:hlinkClick r:id="rId7" tooltip="Al-Razi"/>
              </a:rPr>
              <a:t>Al-</a:t>
            </a:r>
            <a:r>
              <a:rPr lang="es-ES" dirty="0" err="1" smtClean="0">
                <a:hlinkClick r:id="rId7" tooltip="Al-Razi"/>
              </a:rPr>
              <a:t>Razi</a:t>
            </a:r>
            <a:r>
              <a:rPr lang="es-ES" dirty="0" smtClean="0"/>
              <a:t> en el siglo IX, inventor del </a:t>
            </a:r>
            <a:r>
              <a:rPr lang="es-ES" dirty="0" smtClean="0">
                <a:hlinkClick r:id="rId8" tooltip="Alambique"/>
              </a:rPr>
              <a:t>alambique</a:t>
            </a:r>
            <a:r>
              <a:rPr lang="es-ES" dirty="0" smtClean="0"/>
              <a:t>, con el cual obtenía Kerosen</a:t>
            </a:r>
            <a:r>
              <a:rPr lang="es-ES" dirty="0" smtClean="0">
                <a:hlinkClick r:id="rId9" tooltip="Queroseno"/>
              </a:rPr>
              <a:t>e</a:t>
            </a:r>
            <a:r>
              <a:rPr lang="es-ES" dirty="0" smtClean="0"/>
              <a:t> y otros destilados, para usos médicos y militares. Los árabes a través del </a:t>
            </a:r>
            <a:r>
              <a:rPr lang="es-ES" dirty="0" smtClean="0">
                <a:hlinkClick r:id="rId10" tooltip="Califato de Córdoba"/>
              </a:rPr>
              <a:t>Califato de Córdoba</a:t>
            </a:r>
            <a:r>
              <a:rPr lang="es-ES" dirty="0" smtClean="0"/>
              <a:t>, actual </a:t>
            </a:r>
            <a:r>
              <a:rPr lang="es-ES" dirty="0" smtClean="0">
                <a:hlinkClick r:id="rId11" tooltip="España"/>
              </a:rPr>
              <a:t>España</a:t>
            </a:r>
            <a:r>
              <a:rPr lang="es-ES" dirty="0" smtClean="0"/>
              <a:t>, difundieron estas técnicas por toda </a:t>
            </a:r>
            <a:r>
              <a:rPr lang="es-ES" dirty="0" smtClean="0">
                <a:hlinkClick r:id="rId12" tooltip="Europa"/>
              </a:rPr>
              <a:t>Europa</a:t>
            </a:r>
            <a:r>
              <a:rPr lang="es-ES" dirty="0" smtClean="0"/>
              <a:t>.</a:t>
            </a:r>
          </a:p>
          <a:p>
            <a:pPr fontAlgn="auto">
              <a:spcBef>
                <a:spcPts val="0"/>
              </a:spcBef>
              <a:spcAft>
                <a:spcPts val="0"/>
              </a:spcAft>
              <a:defRPr/>
            </a:pPr>
            <a:r>
              <a:rPr lang="es-ES" dirty="0" smtClean="0"/>
              <a:t>Durante la </a:t>
            </a:r>
            <a:r>
              <a:rPr lang="es-ES" dirty="0" smtClean="0">
                <a:hlinkClick r:id="rId13" tooltip="Edad Media"/>
              </a:rPr>
              <a:t>Edad Media</a:t>
            </a:r>
            <a:r>
              <a:rPr lang="es-ES" dirty="0" smtClean="0"/>
              <a:t> continuó usándose únicamente con fines curativos.</a:t>
            </a:r>
          </a:p>
          <a:p>
            <a:pPr fontAlgn="auto">
              <a:spcBef>
                <a:spcPts val="0"/>
              </a:spcBef>
              <a:spcAft>
                <a:spcPts val="0"/>
              </a:spcAft>
              <a:defRPr/>
            </a:pPr>
            <a:r>
              <a:rPr lang="es-ES" dirty="0" smtClean="0"/>
              <a:t>En el siglo XVIII y gracias a los trabajos de G. A. </a:t>
            </a:r>
            <a:r>
              <a:rPr lang="es-ES" dirty="0" err="1" smtClean="0"/>
              <a:t>Hirn</a:t>
            </a:r>
            <a:r>
              <a:rPr lang="es-ES" dirty="0" smtClean="0"/>
              <a:t>, empiezan a perfeccionarse los métodos de refinación, obteniéndose productos derivados que se utilizarán principalmente para el engrasado de máquinas.</a:t>
            </a:r>
          </a:p>
          <a:p>
            <a:pPr fontAlgn="auto">
              <a:spcBef>
                <a:spcPts val="0"/>
              </a:spcBef>
              <a:spcAft>
                <a:spcPts val="0"/>
              </a:spcAft>
              <a:defRPr/>
            </a:pPr>
            <a:r>
              <a:rPr lang="es-ES" dirty="0" smtClean="0"/>
              <a:t>En el siglo XIX se logran obtener aceites fluidos que empezaran pronto a usarse para el alumbrado. En 1846 el canadiense A. </a:t>
            </a:r>
            <a:r>
              <a:rPr lang="es-ES" dirty="0" err="1" smtClean="0"/>
              <a:t>Gesnerse</a:t>
            </a:r>
            <a:r>
              <a:rPr lang="es-ES" dirty="0" smtClean="0"/>
              <a:t> obtuvo </a:t>
            </a:r>
            <a:r>
              <a:rPr lang="es-ES" dirty="0" smtClean="0">
                <a:hlinkClick r:id="rId9" tooltip="Queroseno"/>
              </a:rPr>
              <a:t>Kerosene</a:t>
            </a:r>
            <a:r>
              <a:rPr lang="es-ES" dirty="0" smtClean="0"/>
              <a:t>, lo que incrementó la importancia del petróleo aplicado al alumbrado. En </a:t>
            </a:r>
            <a:r>
              <a:rPr lang="es-ES" dirty="0" smtClean="0">
                <a:hlinkClick r:id="rId14" tooltip="1859"/>
              </a:rPr>
              <a:t>1859</a:t>
            </a:r>
            <a:r>
              <a:rPr lang="es-ES" dirty="0" smtClean="0"/>
              <a:t> </a:t>
            </a:r>
            <a:r>
              <a:rPr lang="es-ES" dirty="0" smtClean="0">
                <a:hlinkClick r:id="rId15" tooltip="Edwin Drake"/>
              </a:rPr>
              <a:t>Edwin </a:t>
            </a:r>
            <a:r>
              <a:rPr lang="es-ES" dirty="0" err="1" smtClean="0">
                <a:hlinkClick r:id="rId15" tooltip="Edwin Drake"/>
              </a:rPr>
              <a:t>Drake</a:t>
            </a:r>
            <a:r>
              <a:rPr lang="es-ES" dirty="0" smtClean="0"/>
              <a:t> perforó el primer pozo de petróleo en </a:t>
            </a:r>
            <a:r>
              <a:rPr lang="es-ES" dirty="0" smtClean="0">
                <a:hlinkClick r:id="rId16" tooltip="Pensilvania"/>
              </a:rPr>
              <a:t>Pensilvania</a:t>
            </a:r>
            <a:r>
              <a:rPr lang="es-ES" dirty="0" smtClean="0"/>
              <a:t>.</a:t>
            </a:r>
          </a:p>
          <a:p>
            <a:pPr fontAlgn="auto">
              <a:spcBef>
                <a:spcPts val="0"/>
              </a:spcBef>
              <a:spcAft>
                <a:spcPts val="0"/>
              </a:spcAft>
              <a:defRPr/>
            </a:pPr>
            <a:r>
              <a:rPr lang="es-ES" dirty="0" smtClean="0"/>
              <a:t>La aparición de los motores de combustión interna abrió nuevas e importantes perspectivas en la utilización del petróleo, sobre todo en uno de los productos derivados, la </a:t>
            </a:r>
            <a:r>
              <a:rPr lang="es-ES" dirty="0" smtClean="0">
                <a:hlinkClick r:id="rId17" tooltip="Gasolina"/>
              </a:rPr>
              <a:t>nafta</a:t>
            </a:r>
            <a:r>
              <a:rPr lang="es-ES" dirty="0" smtClean="0"/>
              <a:t>, que hasta entonces había sido desechada por completo al no encontrarle ninguna aplicación práctica.</a:t>
            </a:r>
          </a:p>
          <a:p>
            <a:pPr fontAlgn="auto">
              <a:spcBef>
                <a:spcPts val="0"/>
              </a:spcBef>
              <a:spcAft>
                <a:spcPts val="0"/>
              </a:spcAft>
              <a:defRPr/>
            </a:pPr>
            <a:r>
              <a:rPr lang="es-ES" dirty="0" smtClean="0"/>
              <a:t>El </a:t>
            </a:r>
            <a:r>
              <a:rPr lang="es-ES" dirty="0" smtClean="0">
                <a:hlinkClick r:id="rId18" tooltip="14 de septiembre"/>
              </a:rPr>
              <a:t>14 de septiembre</a:t>
            </a:r>
            <a:r>
              <a:rPr lang="es-ES" dirty="0" smtClean="0"/>
              <a:t> de </a:t>
            </a:r>
            <a:r>
              <a:rPr lang="es-ES" dirty="0" smtClean="0">
                <a:hlinkClick r:id="rId19" tooltip="1960"/>
              </a:rPr>
              <a:t>1960</a:t>
            </a:r>
            <a:r>
              <a:rPr lang="es-ES" dirty="0" smtClean="0"/>
              <a:t> en </a:t>
            </a:r>
            <a:r>
              <a:rPr lang="es-ES" dirty="0" smtClean="0">
                <a:hlinkClick r:id="rId20" tooltip="Bagdad"/>
              </a:rPr>
              <a:t>Bagdad</a:t>
            </a:r>
            <a:r>
              <a:rPr lang="es-ES" dirty="0" smtClean="0"/>
              <a:t>, (</a:t>
            </a:r>
            <a:r>
              <a:rPr lang="es-ES" dirty="0" smtClean="0">
                <a:hlinkClick r:id="rId21" tooltip="Iraq"/>
              </a:rPr>
              <a:t>Iraq</a:t>
            </a:r>
            <a:r>
              <a:rPr lang="es-ES" dirty="0" smtClean="0"/>
              <a:t>) se constituye la </a:t>
            </a:r>
            <a:r>
              <a:rPr lang="es-ES" dirty="0" smtClean="0">
                <a:hlinkClick r:id="rId22" tooltip="Organización de Países Exportadores de Petróleo"/>
              </a:rPr>
              <a:t>Organización de Países Exportadores de Petróleo</a:t>
            </a:r>
            <a:r>
              <a:rPr lang="es-ES" dirty="0" smtClean="0"/>
              <a:t> (</a:t>
            </a:r>
            <a:r>
              <a:rPr lang="es-ES" dirty="0" smtClean="0">
                <a:hlinkClick r:id="rId23" tooltip="OPEP"/>
              </a:rPr>
              <a:t>OPEP</a:t>
            </a:r>
            <a:r>
              <a:rPr lang="es-ES" dirty="0" smtClean="0"/>
              <a:t>), fundada por el Ministro de Energías venezolano Juan Pablo Pérez Alfonso, junto con un grupo de ministros árabes.</a:t>
            </a:r>
          </a:p>
          <a:p>
            <a:pPr fontAlgn="auto">
              <a:spcBef>
                <a:spcPts val="0"/>
              </a:spcBef>
              <a:spcAft>
                <a:spcPts val="0"/>
              </a:spcAft>
              <a:defRPr/>
            </a:pPr>
            <a:r>
              <a:rPr lang="es-ES" dirty="0" smtClean="0"/>
              <a:t>Como se vio en los dos primeros fascículos, el petróleo se extrae mediante la perforación de un </a:t>
            </a:r>
            <a:r>
              <a:rPr lang="es-ES" dirty="0" smtClean="0">
                <a:hlinkClick r:id="rId24" tooltip="Pozo"/>
              </a:rPr>
              <a:t>pozo</a:t>
            </a:r>
            <a:r>
              <a:rPr lang="es-ES" dirty="0" smtClean="0"/>
              <a:t> sobre el yacimiento. Extraído el petróleo del pozo se traslada, generalmente, a través de una red de </a:t>
            </a:r>
            <a:r>
              <a:rPr lang="es-ES" dirty="0" smtClean="0">
                <a:hlinkClick r:id="rId25" tooltip="Oleoducto"/>
              </a:rPr>
              <a:t>oleoductos</a:t>
            </a:r>
            <a:r>
              <a:rPr lang="es-ES" dirty="0" smtClean="0"/>
              <a:t> hacia su tratamiento primario, donde se deshidrata y estabiliza eliminando los compuestos más volátiles.</a:t>
            </a:r>
          </a:p>
          <a:p>
            <a:pPr fontAlgn="auto">
              <a:spcBef>
                <a:spcPts val="0"/>
              </a:spcBef>
              <a:spcAft>
                <a:spcPts val="0"/>
              </a:spcAft>
              <a:defRPr/>
            </a:pPr>
            <a:r>
              <a:rPr lang="es-ES" dirty="0" smtClean="0"/>
              <a:t>Posteriormente se transporta a refinerías o plantas de mejoramiento. </a:t>
            </a:r>
          </a:p>
          <a:p>
            <a:pPr fontAlgn="auto">
              <a:spcBef>
                <a:spcPts val="0"/>
              </a:spcBef>
              <a:spcAft>
                <a:spcPts val="0"/>
              </a:spcAft>
              <a:defRPr/>
            </a:pPr>
            <a:endParaRPr lang="es-ES" dirty="0"/>
          </a:p>
        </p:txBody>
      </p:sp>
      <p:sp>
        <p:nvSpPr>
          <p:cNvPr id="1741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5C8C7B-87A6-4957-A9C1-9749F2436770}" type="slidenum">
              <a:rPr lang="es-ES"/>
              <a:pPr/>
              <a:t>1</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Marcador de imagen de diapositiva"/>
          <p:cNvSpPr>
            <a:spLocks noGrp="1" noRot="1" noChangeAspect="1"/>
          </p:cNvSpPr>
          <p:nvPr>
            <p:ph type="sldImg"/>
          </p:nvPr>
        </p:nvSpPr>
        <p:spPr bwMode="auto">
          <a:noFill/>
          <a:ln>
            <a:solidFill>
              <a:srgbClr val="000000"/>
            </a:solidFill>
            <a:miter lim="800000"/>
            <a:headEnd/>
            <a:tailEnd/>
          </a:ln>
        </p:spPr>
      </p:sp>
      <p:sp>
        <p:nvSpPr>
          <p:cNvPr id="19458"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s-ES" smtClean="0"/>
              <a:t>La medida técnica y financiera del petróleo es el barril, que corresponde a la capacidad de 42 galones estadounidenses (un </a:t>
            </a:r>
            <a:r>
              <a:rPr lang="es-ES" smtClean="0">
                <a:hlinkClick r:id="rId3" tooltip="Galón (unidad)"/>
              </a:rPr>
              <a:t>galón</a:t>
            </a:r>
            <a:r>
              <a:rPr lang="es-ES" smtClean="0"/>
              <a:t> tiene 3,78541178 litros, por lo que un barril equivale a 158,98729476 litros).</a:t>
            </a:r>
          </a:p>
          <a:p>
            <a:pPr>
              <a:spcBef>
                <a:spcPct val="0"/>
              </a:spcBef>
            </a:pPr>
            <a:r>
              <a:rPr lang="es-ES" smtClean="0"/>
              <a:t>Los componentes químicos del petróleo se separan y obtienen por </a:t>
            </a:r>
            <a:r>
              <a:rPr lang="es-ES" smtClean="0">
                <a:hlinkClick r:id="rId4" tooltip="Destilación"/>
              </a:rPr>
              <a:t>destilación</a:t>
            </a:r>
            <a:r>
              <a:rPr lang="es-ES" smtClean="0"/>
              <a:t> mediante un proceso de </a:t>
            </a:r>
            <a:r>
              <a:rPr lang="es-ES" smtClean="0">
                <a:hlinkClick r:id="rId5" tooltip="Refinería"/>
              </a:rPr>
              <a:t>refinación.</a:t>
            </a:r>
            <a:endParaRPr lang="es-ES" smtClean="0"/>
          </a:p>
          <a:p>
            <a:pPr>
              <a:spcBef>
                <a:spcPct val="0"/>
              </a:spcBef>
            </a:pPr>
            <a:r>
              <a:rPr lang="es-ES" smtClean="0"/>
              <a:t>De él se extraen diferentes productos, entre otros: </a:t>
            </a:r>
            <a:r>
              <a:rPr lang="es-ES" smtClean="0">
                <a:hlinkClick r:id="rId6" tooltip="Propano"/>
              </a:rPr>
              <a:t>propano</a:t>
            </a:r>
            <a:r>
              <a:rPr lang="es-ES" smtClean="0"/>
              <a:t>, </a:t>
            </a:r>
            <a:r>
              <a:rPr lang="es-ES" smtClean="0">
                <a:hlinkClick r:id="rId7" tooltip="Butano"/>
              </a:rPr>
              <a:t>butano</a:t>
            </a:r>
            <a:r>
              <a:rPr lang="es-ES" smtClean="0"/>
              <a:t>, </a:t>
            </a:r>
            <a:r>
              <a:rPr lang="es-ES" smtClean="0">
                <a:hlinkClick r:id="rId8" tooltip="Gasolina"/>
              </a:rPr>
              <a:t>naftas</a:t>
            </a:r>
            <a:r>
              <a:rPr lang="es-ES" smtClean="0"/>
              <a:t>, kerosene para uso doméstico, kerosene para aviones, </a:t>
            </a:r>
            <a:r>
              <a:rPr lang="es-ES" smtClean="0">
                <a:hlinkClick r:id="rId9" tooltip="Gasóleo"/>
              </a:rPr>
              <a:t>gas oil</a:t>
            </a:r>
            <a:r>
              <a:rPr lang="es-ES" smtClean="0"/>
              <a:t>, </a:t>
            </a:r>
            <a:r>
              <a:rPr lang="es-ES" smtClean="0">
                <a:hlinkClick r:id="rId10" tooltip="Lubricante"/>
              </a:rPr>
              <a:t>aceites lubricantes</a:t>
            </a:r>
            <a:r>
              <a:rPr lang="es-ES" smtClean="0"/>
              <a:t>, </a:t>
            </a:r>
            <a:r>
              <a:rPr lang="es-ES" smtClean="0">
                <a:hlinkClick r:id="rId11" tooltip="Asfalto"/>
              </a:rPr>
              <a:t>asfaltos</a:t>
            </a:r>
            <a:r>
              <a:rPr lang="es-ES" smtClean="0"/>
              <a:t>, </a:t>
            </a:r>
            <a:r>
              <a:rPr lang="es-ES" smtClean="0">
                <a:hlinkClick r:id="rId12" tooltip="Carbón de coque"/>
              </a:rPr>
              <a:t>carbón de coque</a:t>
            </a:r>
            <a:r>
              <a:rPr lang="es-ES" smtClean="0"/>
              <a:t>, etc.</a:t>
            </a:r>
          </a:p>
          <a:p>
            <a:pPr>
              <a:spcBef>
                <a:spcPct val="0"/>
              </a:spcBef>
            </a:pPr>
            <a:r>
              <a:rPr lang="es-ES" smtClean="0"/>
              <a:t>Todos estos productos, de baja solubilidad, se obtienen en el orden indicado, de arriba abajo, en las torres de fraccionamiento y posteriormente se completan con los procesos de transformación.</a:t>
            </a:r>
          </a:p>
        </p:txBody>
      </p:sp>
      <p:sp>
        <p:nvSpPr>
          <p:cNvPr id="19459"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BEB7217-1C5C-4497-B44F-FD29E758594C}" type="slidenum">
              <a:rPr lang="es-ES"/>
              <a:pPr/>
              <a:t>2</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1 Marcador de imagen de diapositiva"/>
          <p:cNvSpPr>
            <a:spLocks noGrp="1" noRot="1" noChangeAspect="1"/>
          </p:cNvSpPr>
          <p:nvPr>
            <p:ph type="sldImg"/>
          </p:nvPr>
        </p:nvSpPr>
        <p:spPr bwMode="auto">
          <a:noFill/>
          <a:ln>
            <a:solidFill>
              <a:srgbClr val="000000"/>
            </a:solidFill>
            <a:miter lim="800000"/>
            <a:headEnd/>
            <a:tailEnd/>
          </a:ln>
        </p:spPr>
      </p:sp>
      <p:sp>
        <p:nvSpPr>
          <p:cNvPr id="24578"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s-ES" smtClean="0"/>
              <a:t>Una refinería es una planta industrial destinada a la </a:t>
            </a:r>
            <a:r>
              <a:rPr lang="es-ES" smtClean="0">
                <a:hlinkClick r:id="rId3" tooltip="Refinación del petróleo"/>
              </a:rPr>
              <a:t>refinación del petróleo</a:t>
            </a:r>
            <a:r>
              <a:rPr lang="es-ES" smtClean="0"/>
              <a:t>, por medio de la cual, mediante una serie de procesos, se obtienen diversos </a:t>
            </a:r>
            <a:r>
              <a:rPr lang="es-ES" smtClean="0">
                <a:hlinkClick r:id="rId4" tooltip="Combustible fósil"/>
              </a:rPr>
              <a:t>combustibles fósiles</a:t>
            </a:r>
            <a:r>
              <a:rPr lang="es-ES" smtClean="0"/>
              <a:t> capaces de ser utilizados en </a:t>
            </a:r>
            <a:r>
              <a:rPr lang="es-ES" smtClean="0">
                <a:hlinkClick r:id="rId5" tooltip="Motor de combustión"/>
              </a:rPr>
              <a:t>motores de combustión</a:t>
            </a:r>
            <a:r>
              <a:rPr lang="es-ES" smtClean="0"/>
              <a:t>: </a:t>
            </a:r>
            <a:r>
              <a:rPr lang="es-ES" smtClean="0">
                <a:hlinkClick r:id="rId6" tooltip="Gasolina"/>
              </a:rPr>
              <a:t>gasolina</a:t>
            </a:r>
            <a:r>
              <a:rPr lang="es-ES" smtClean="0"/>
              <a:t>, </a:t>
            </a:r>
            <a:r>
              <a:rPr lang="es-ES" smtClean="0">
                <a:hlinkClick r:id="rId7" tooltip="Gasóleo"/>
              </a:rPr>
              <a:t>gas oil</a:t>
            </a:r>
            <a:r>
              <a:rPr lang="es-ES" smtClean="0"/>
              <a:t>, etc.</a:t>
            </a:r>
          </a:p>
          <a:p>
            <a:pPr>
              <a:spcBef>
                <a:spcPct val="0"/>
              </a:spcBef>
            </a:pPr>
            <a:r>
              <a:rPr lang="es-ES" smtClean="0"/>
              <a:t>Además,se obtienen diversos productos tales como kerosene, </a:t>
            </a:r>
            <a:r>
              <a:rPr lang="es-ES" smtClean="0">
                <a:hlinkClick r:id="rId8" tooltip="Aceite"/>
              </a:rPr>
              <a:t>aceites</a:t>
            </a:r>
            <a:r>
              <a:rPr lang="es-ES" smtClean="0"/>
              <a:t> minerales, </a:t>
            </a:r>
            <a:r>
              <a:rPr lang="es-ES" smtClean="0">
                <a:hlinkClick r:id="rId9" tooltip="Asfalto"/>
              </a:rPr>
              <a:t>asfaltos</a:t>
            </a:r>
            <a:r>
              <a:rPr lang="es-ES" smtClean="0"/>
              <a:t> , coke, parafinas, materia prima para procesos petroquímicos, etc.</a:t>
            </a:r>
          </a:p>
          <a:p>
            <a:pPr>
              <a:spcBef>
                <a:spcPct val="0"/>
              </a:spcBef>
            </a:pPr>
            <a:r>
              <a:rPr lang="es-ES" smtClean="0"/>
              <a:t>A continuación se muestra un esquema general de una refinería, en la cual ingresa la materia prima (MP) o petróleo crudo, y al aplicaruna serie de procesos específicos, se obtienen los distintos tipos de productos (P1…P4).</a:t>
            </a:r>
          </a:p>
          <a:p>
            <a:pPr>
              <a:spcBef>
                <a:spcPct val="0"/>
              </a:spcBef>
            </a:pPr>
            <a:r>
              <a:rPr lang="es-ES" smtClean="0"/>
              <a:t>La diferencia en cantidad y calidad de productos está dada por la calidad de la carga y la caja negra que identifica a la refinería: los procesos.</a:t>
            </a:r>
          </a:p>
          <a:p>
            <a:pPr>
              <a:spcBef>
                <a:spcPct val="0"/>
              </a:spcBef>
            </a:pPr>
            <a:endParaRPr lang="es-ES" smtClean="0"/>
          </a:p>
        </p:txBody>
      </p:sp>
      <p:sp>
        <p:nvSpPr>
          <p:cNvPr id="24579"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395C20F-B183-4BC6-9011-30F83F25D556}" type="slidenum">
              <a:rPr lang="es-ES"/>
              <a:pPr/>
              <a:t>6</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1 Marcador de imagen de diapositiva"/>
          <p:cNvSpPr>
            <a:spLocks noGrp="1" noRot="1" noChangeAspect="1"/>
          </p:cNvSpPr>
          <p:nvPr>
            <p:ph type="sldImg"/>
          </p:nvPr>
        </p:nvSpPr>
        <p:spPr bwMode="auto">
          <a:noFill/>
          <a:ln>
            <a:solidFill>
              <a:srgbClr val="000000"/>
            </a:solidFill>
            <a:miter lim="800000"/>
            <a:headEnd/>
            <a:tailEnd/>
          </a:ln>
        </p:spPr>
      </p:sp>
      <p:sp>
        <p:nvSpPr>
          <p:cNvPr id="26626"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s-ES" smtClean="0"/>
              <a:t>Un esquema genérico de una refinería de última generación puede ser el que se detalla a continuación:</a:t>
            </a:r>
          </a:p>
        </p:txBody>
      </p:sp>
      <p:sp>
        <p:nvSpPr>
          <p:cNvPr id="26627"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3AC5DEA-CFF7-4D7E-B029-9D315FAD470A}" type="slidenum">
              <a:rPr lang="es-ES"/>
              <a:pPr/>
              <a:t>7</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Marcador de imagen de diapositiva"/>
          <p:cNvSpPr>
            <a:spLocks noGrp="1" noRot="1" noChangeAspect="1"/>
          </p:cNvSpPr>
          <p:nvPr>
            <p:ph type="sldImg"/>
          </p:nvPr>
        </p:nvSpPr>
        <p:spPr bwMode="auto">
          <a:noFill/>
          <a:ln>
            <a:solidFill>
              <a:srgbClr val="000000"/>
            </a:solidFill>
            <a:miter lim="800000"/>
            <a:headEnd/>
            <a:tailEnd/>
          </a:ln>
        </p:spPr>
      </p:sp>
      <p:sp>
        <p:nvSpPr>
          <p:cNvPr id="3" name="2 Marcador de notas"/>
          <p:cNvSpPr>
            <a:spLocks noGrp="1"/>
          </p:cNvSpPr>
          <p:nvPr>
            <p:ph type="body" idx="1"/>
          </p:nvPr>
        </p:nvSpPr>
        <p:spPr/>
        <p:txBody>
          <a:bodyPr>
            <a:normAutofit fontScale="92500" lnSpcReduction="20000"/>
          </a:bodyPr>
          <a:lstStyle/>
          <a:p>
            <a:pPr fontAlgn="auto">
              <a:spcBef>
                <a:spcPts val="0"/>
              </a:spcBef>
              <a:spcAft>
                <a:spcPts val="0"/>
              </a:spcAft>
              <a:defRPr/>
            </a:pPr>
            <a:r>
              <a:rPr lang="es-ES" dirty="0" smtClean="0"/>
              <a:t>Es el proceso que permite la separación de los componentes de una mezcla de hidrocarburos en función de sus temperaturas de ebullición, a</a:t>
            </a:r>
          </a:p>
          <a:p>
            <a:pPr fontAlgn="auto">
              <a:spcBef>
                <a:spcPts val="0"/>
              </a:spcBef>
              <a:spcAft>
                <a:spcPts val="0"/>
              </a:spcAft>
              <a:defRPr/>
            </a:pPr>
            <a:r>
              <a:rPr lang="es-ES" dirty="0" smtClean="0"/>
              <a:t>provechando las diferencias de volatilidades de los mismos.</a:t>
            </a:r>
          </a:p>
          <a:p>
            <a:pPr fontAlgn="auto">
              <a:spcBef>
                <a:spcPts val="0"/>
              </a:spcBef>
              <a:spcAft>
                <a:spcPts val="0"/>
              </a:spcAft>
              <a:defRPr/>
            </a:pPr>
            <a:r>
              <a:rPr lang="es-ES" dirty="0" smtClean="0"/>
              <a:t>En resumen, destilar es separar las diversas fracciones del crudo, sin que se produzca la descomposición térmica de las mismas.</a:t>
            </a:r>
          </a:p>
          <a:p>
            <a:pPr fontAlgn="auto">
              <a:spcBef>
                <a:spcPts val="0"/>
              </a:spcBef>
              <a:spcAft>
                <a:spcPts val="0"/>
              </a:spcAft>
              <a:defRPr/>
            </a:pPr>
            <a:r>
              <a:rPr lang="es-ES" dirty="0" smtClean="0"/>
              <a:t>Previo al proceso de separación en sí, el crudo debe ser tratado a fin de ser despojado de sus sales y de los sólidos que pudiera contener.</a:t>
            </a:r>
          </a:p>
          <a:p>
            <a:pPr fontAlgn="auto">
              <a:spcBef>
                <a:spcPts val="0"/>
              </a:spcBef>
              <a:spcAft>
                <a:spcPts val="0"/>
              </a:spcAft>
              <a:defRPr/>
            </a:pPr>
            <a:r>
              <a:rPr lang="es-ES" dirty="0" smtClean="0"/>
              <a:t>El proceso de “destilación” se basa en la transferencia de masa entre las fases líquido-vapor de una mezcla de hidrocarburos. Permite la separación de componentes en función de sus </a:t>
            </a:r>
            <a:r>
              <a:rPr lang="es-ES" dirty="0" smtClean="0">
                <a:hlinkClick r:id="rId3" tooltip="Punto de ebullición"/>
              </a:rPr>
              <a:t>puntos de ebullición</a:t>
            </a:r>
            <a:r>
              <a:rPr lang="es-ES" dirty="0" smtClean="0"/>
              <a:t>. Para que se produzca el fraccionamiento o separación, es necesario que exista un equilibrio entre las fases líquido y vapor, que es función de la temperatura y presión del sistema. Así los componentes de menor peso molecular se concentran en la fase vapor y los de peso mayor, en el líquido.</a:t>
            </a:r>
          </a:p>
          <a:p>
            <a:pPr fontAlgn="auto">
              <a:spcBef>
                <a:spcPts val="0"/>
              </a:spcBef>
              <a:spcAft>
                <a:spcPts val="0"/>
              </a:spcAft>
              <a:defRPr/>
            </a:pPr>
            <a:r>
              <a:rPr lang="es-ES" dirty="0" smtClean="0"/>
              <a:t>Las columnas se diseñan para que el equilibrio líquido-vapor se obtenga de forma controlada y durante el tiempo necesario para obtener los productos deseados.</a:t>
            </a:r>
          </a:p>
          <a:p>
            <a:pPr fontAlgn="auto">
              <a:spcBef>
                <a:spcPts val="0"/>
              </a:spcBef>
              <a:spcAft>
                <a:spcPts val="0"/>
              </a:spcAft>
              <a:defRPr/>
            </a:pPr>
            <a:r>
              <a:rPr lang="es-ES" dirty="0" smtClean="0"/>
              <a:t>El proceso consiste en vaporizar el crudo y luego condensar los hidrocarburos en cortes definidos, modificando la temperatura a lo largo de la columna fraccionadora.</a:t>
            </a:r>
          </a:p>
          <a:p>
            <a:pPr fontAlgn="auto">
              <a:spcBef>
                <a:spcPts val="0"/>
              </a:spcBef>
              <a:spcAft>
                <a:spcPts val="0"/>
              </a:spcAft>
              <a:defRPr/>
            </a:pPr>
            <a:r>
              <a:rPr lang="es-ES" dirty="0" smtClean="0"/>
              <a:t>La vaporización o fase vapor se produce en el horno y zona de carga de la columna fraccionadora. En el horno se transfiere la energía térmica necesaria para producir el cambio de fase, y en la zona de carga se disminuye la presión del sistema, produciéndose el flash de la misma, dando por resultado la vaporización definitiva.</a:t>
            </a:r>
          </a:p>
          <a:p>
            <a:pPr fontAlgn="auto">
              <a:spcBef>
                <a:spcPts val="0"/>
              </a:spcBef>
              <a:spcAft>
                <a:spcPts val="0"/>
              </a:spcAft>
              <a:defRPr/>
            </a:pPr>
            <a:r>
              <a:rPr lang="es-ES" dirty="0" smtClean="0"/>
              <a:t>La fase líquida se obtiene mediante </a:t>
            </a:r>
            <a:r>
              <a:rPr lang="es-ES" dirty="0" smtClean="0">
                <a:hlinkClick r:id="rId4" tooltip="Reflujo"/>
              </a:rPr>
              <a:t>reflujos</a:t>
            </a:r>
            <a:r>
              <a:rPr lang="es-ES" dirty="0" smtClean="0"/>
              <a:t>, que son </a:t>
            </a:r>
            <a:r>
              <a:rPr lang="es-ES" dirty="0" err="1" smtClean="0"/>
              <a:t>reciclos</a:t>
            </a:r>
            <a:r>
              <a:rPr lang="es-ES" dirty="0" smtClean="0"/>
              <a:t> de hidrocarburos que retornan a la columna después de enfriarse intercambiando calor con fluidos refrigerantes o con carga más fría. Su función es eliminar controladamente la energía cedida en el horno de precalentamiento.</a:t>
            </a:r>
          </a:p>
          <a:p>
            <a:pPr fontAlgn="auto">
              <a:spcBef>
                <a:spcPts val="0"/>
              </a:spcBef>
              <a:spcAft>
                <a:spcPts val="0"/>
              </a:spcAft>
              <a:defRPr/>
            </a:pPr>
            <a:r>
              <a:rPr lang="es-ES" dirty="0" smtClean="0"/>
              <a:t>La columna de destilación posee internos con forma de bandejas o platos, donde se produce el contacto entre fases generándose así el equilibrio entre los vapores ascendentes y los líquidos que descienden.</a:t>
            </a:r>
          </a:p>
          <a:p>
            <a:pPr fontAlgn="auto">
              <a:spcBef>
                <a:spcPts val="0"/>
              </a:spcBef>
              <a:spcAft>
                <a:spcPts val="0"/>
              </a:spcAft>
              <a:defRPr/>
            </a:pPr>
            <a:r>
              <a:rPr lang="es-ES" dirty="0" smtClean="0"/>
              <a:t>En la unidad de </a:t>
            </a:r>
            <a:r>
              <a:rPr lang="es-ES" dirty="0" err="1" smtClean="0"/>
              <a:t>topping</a:t>
            </a:r>
            <a:r>
              <a:rPr lang="es-ES" dirty="0" smtClean="0"/>
              <a:t> o destilación atmosférica la presión de operación se encuentra en valores cercanos a 1 kg/cm2, es decir atmosférica.</a:t>
            </a:r>
          </a:p>
          <a:p>
            <a:pPr fontAlgn="auto">
              <a:spcBef>
                <a:spcPts val="0"/>
              </a:spcBef>
              <a:spcAft>
                <a:spcPts val="0"/>
              </a:spcAft>
              <a:defRPr/>
            </a:pPr>
            <a:endParaRPr lang="es-ES" dirty="0"/>
          </a:p>
        </p:txBody>
      </p:sp>
      <p:sp>
        <p:nvSpPr>
          <p:cNvPr id="29699"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6E20BD8-3B89-4C23-8E41-8F53A0F2C18F}" type="slidenum">
              <a:rPr lang="es-ES"/>
              <a:pPr/>
              <a:t>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0C77B43E-AEE5-4639-9FDA-43B80C79ECE6}"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0892D10-4FD8-4102-B09E-0ECDD426CCF2}"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9FFCE1F8-FD64-4187-A430-F41768CBDA9F}"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011335C2-FC53-437C-9B96-2F7F526450A6}"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91B61626-8CAF-4A79-A1FA-65647F865AE0}"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1EEFE59C-4A14-47D6-998B-E184F30310D6}"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DEC952C0-51A1-41D3-9C3E-0DBF4CF5F6AD}"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DA5D7E60-37B1-4F2A-AF4E-E0C40E2903D1}"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F227A61D-75A4-4CD3-874F-93AFD04E34DE}"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0C6AB210-D7B3-4C4D-86BF-B7F905C87A09}"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AR"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9AD17E3A-25D0-4708-8F01-3BE63C3D0713}"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4198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11D34AF-90F4-4093-A5E2-F7D9BC64CBC5}"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slide" Target="slide8.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7.emf"/><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7.xml"/><Relationship Id="rId4" Type="http://schemas.openxmlformats.org/officeDocument/2006/relationships/slide" Target="slide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35.jpeg"/></Relationships>
</file>

<file path=ppt/slides/_rels/slide37.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12.xml"/><Relationship Id="rId3" Type="http://schemas.openxmlformats.org/officeDocument/2006/relationships/slide" Target="slide11.xml"/><Relationship Id="rId7" Type="http://schemas.openxmlformats.org/officeDocument/2006/relationships/slide" Target="slide33.xml"/><Relationship Id="rId12" Type="http://schemas.openxmlformats.org/officeDocument/2006/relationships/slide" Target="slide35.xml"/><Relationship Id="rId2" Type="http://schemas.openxmlformats.org/officeDocument/2006/relationships/slide" Target="slide9.xml"/><Relationship Id="rId1" Type="http://schemas.openxmlformats.org/officeDocument/2006/relationships/slideLayout" Target="../slideLayouts/slideLayout7.xml"/><Relationship Id="rId6" Type="http://schemas.openxmlformats.org/officeDocument/2006/relationships/slide" Target="slide31.xml"/><Relationship Id="rId11" Type="http://schemas.openxmlformats.org/officeDocument/2006/relationships/slide" Target="slide38.xml"/><Relationship Id="rId5" Type="http://schemas.openxmlformats.org/officeDocument/2006/relationships/slide" Target="slide28.xml"/><Relationship Id="rId10" Type="http://schemas.openxmlformats.org/officeDocument/2006/relationships/slide" Target="slide20.xml"/><Relationship Id="rId4" Type="http://schemas.openxmlformats.org/officeDocument/2006/relationships/slide" Target="slide22.xml"/><Relationship Id="rId9" Type="http://schemas.openxmlformats.org/officeDocument/2006/relationships/slide" Target="slide1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9" descr="image0002"/>
          <p:cNvPicPr>
            <a:picLocks noChangeAspect="1" noChangeArrowheads="1"/>
          </p:cNvPicPr>
          <p:nvPr/>
        </p:nvPicPr>
        <p:blipFill>
          <a:blip r:embed="rId3">
            <a:lum bright="46000" contrast="-38000"/>
          </a:blip>
          <a:srcRect/>
          <a:stretch>
            <a:fillRect/>
          </a:stretch>
        </p:blipFill>
        <p:spPr bwMode="auto">
          <a:xfrm>
            <a:off x="0" y="0"/>
            <a:ext cx="9144000" cy="6858000"/>
          </a:xfrm>
          <a:prstGeom prst="rect">
            <a:avLst/>
          </a:prstGeom>
          <a:noFill/>
          <a:ln w="9525">
            <a:noFill/>
            <a:miter lim="800000"/>
            <a:headEnd/>
            <a:tailEnd/>
          </a:ln>
        </p:spPr>
      </p:pic>
      <p:sp>
        <p:nvSpPr>
          <p:cNvPr id="16387" name="Rectangle 8"/>
          <p:cNvSpPr>
            <a:spLocks noChangeArrowheads="1"/>
          </p:cNvSpPr>
          <p:nvPr/>
        </p:nvSpPr>
        <p:spPr bwMode="auto">
          <a:xfrm>
            <a:off x="2071688" y="3000375"/>
            <a:ext cx="5143500" cy="669925"/>
          </a:xfrm>
          <a:prstGeom prst="rect">
            <a:avLst/>
          </a:prstGeom>
          <a:noFill/>
          <a:ln w="9525">
            <a:noFill/>
            <a:miter lim="800000"/>
            <a:headEnd/>
            <a:tailEnd/>
          </a:ln>
        </p:spPr>
        <p:txBody>
          <a:bodyPr lIns="0" tIns="0" rIns="0" bIns="0">
            <a:spAutoFit/>
          </a:bodyPr>
          <a:lstStyle/>
          <a:p>
            <a:pPr algn="ctr" defTabSz="666750"/>
            <a:r>
              <a:rPr lang="es-AR" sz="4400" b="1">
                <a:solidFill>
                  <a:srgbClr val="003366"/>
                </a:solidFill>
                <a:latin typeface="Calibri" pitchFamily="34" charset="0"/>
              </a:rPr>
              <a:t>PROCESOS DE REFINO</a:t>
            </a:r>
            <a:endParaRPr lang="en-US" sz="4400" b="1">
              <a:solidFill>
                <a:srgbClr val="003366"/>
              </a:solidFill>
              <a:latin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714375"/>
          </a:xfrm>
          <a:prstGeom prst="rect">
            <a:avLst/>
          </a:prstGeom>
          <a:gradFill flip="none" rotWithShape="1">
            <a:gsLst>
              <a:gs pos="0">
                <a:schemeClr val="accent2">
                  <a:lumMod val="75000"/>
                </a:schemeClr>
              </a:gs>
              <a:gs pos="81000">
                <a:schemeClr val="bg1">
                  <a:lumMod val="9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5" name="Rectangle 1072"/>
          <p:cNvSpPr>
            <a:spLocks noChangeArrowheads="1"/>
          </p:cNvSpPr>
          <p:nvPr/>
        </p:nvSpPr>
        <p:spPr bwMode="auto">
          <a:xfrm>
            <a:off x="142875" y="142875"/>
            <a:ext cx="6072188" cy="428625"/>
          </a:xfrm>
          <a:prstGeom prst="rect">
            <a:avLst/>
          </a:prstGeom>
          <a:noFill/>
          <a:ln algn="ctr">
            <a:miter lim="800000"/>
            <a:headEnd/>
            <a:tailEnd/>
          </a:ln>
        </p:spPr>
        <p:txBody>
          <a:bodyPr lIns="92075" tIns="46038" rIns="92075" bIns="46038" anchor="ctr"/>
          <a:lstStyle/>
          <a:p>
            <a:pPr>
              <a:lnSpc>
                <a:spcPct val="95000"/>
              </a:lnSpc>
              <a:defRPr/>
            </a:pPr>
            <a:r>
              <a:rPr lang="es-ES_tradnl" sz="3200" b="1" dirty="0">
                <a:solidFill>
                  <a:schemeClr val="bg1">
                    <a:lumMod val="95000"/>
                  </a:schemeClr>
                </a:solidFill>
                <a:latin typeface="Calibri" pitchFamily="34" charset="0"/>
                <a:ea typeface="+mj-ea"/>
                <a:cs typeface="Calibri" pitchFamily="34" charset="0"/>
              </a:rPr>
              <a:t>Destilación atmosférica</a:t>
            </a:r>
            <a:endParaRPr lang="es-ES_tradnl" sz="3200" b="1" dirty="0">
              <a:solidFill>
                <a:schemeClr val="bg1">
                  <a:lumMod val="95000"/>
                </a:schemeClr>
              </a:solidFill>
              <a:latin typeface="Calibri" pitchFamily="34" charset="0"/>
              <a:ea typeface="+mj-ea"/>
              <a:cs typeface="Calibri" pitchFamily="34" charset="0"/>
            </a:endParaRPr>
          </a:p>
        </p:txBody>
      </p:sp>
      <p:sp>
        <p:nvSpPr>
          <p:cNvPr id="30724" name="Rectangle 99"/>
          <p:cNvSpPr>
            <a:spLocks noChangeArrowheads="1"/>
          </p:cNvSpPr>
          <p:nvPr/>
        </p:nvSpPr>
        <p:spPr bwMode="auto">
          <a:xfrm>
            <a:off x="0" y="1081088"/>
            <a:ext cx="9144000" cy="5876925"/>
          </a:xfrm>
          <a:prstGeom prst="rect">
            <a:avLst/>
          </a:prstGeom>
          <a:noFill/>
          <a:ln w="12700">
            <a:noFill/>
            <a:miter lim="800000"/>
            <a:headEnd/>
            <a:tailEnd/>
          </a:ln>
        </p:spPr>
        <p:txBody>
          <a:bodyPr wrap="none" anchor="ctr"/>
          <a:lstStyle/>
          <a:p>
            <a:endParaRPr lang="en-US"/>
          </a:p>
        </p:txBody>
      </p:sp>
      <p:grpSp>
        <p:nvGrpSpPr>
          <p:cNvPr id="30725" name="16 Grupo"/>
          <p:cNvGrpSpPr>
            <a:grpSpLocks/>
          </p:cNvGrpSpPr>
          <p:nvPr/>
        </p:nvGrpSpPr>
        <p:grpSpPr bwMode="auto">
          <a:xfrm>
            <a:off x="1298575" y="1905000"/>
            <a:ext cx="6254750" cy="4608513"/>
            <a:chOff x="1298448" y="2109410"/>
            <a:chExt cx="6254496" cy="4608576"/>
          </a:xfrm>
        </p:grpSpPr>
        <p:sp>
          <p:nvSpPr>
            <p:cNvPr id="14" name="13 Rectángulo"/>
            <p:cNvSpPr/>
            <p:nvPr/>
          </p:nvSpPr>
          <p:spPr bwMode="auto">
            <a:xfrm>
              <a:off x="1357290" y="2143116"/>
              <a:ext cx="6143668" cy="4500594"/>
            </a:xfrm>
            <a:prstGeom prst="rect">
              <a:avLst/>
            </a:prstGeom>
            <a:solidFill>
              <a:schemeClr val="bg1">
                <a:lumMod val="75000"/>
              </a:schemeClr>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lIns="92075" tIns="46038" rIns="92075" bIns="46038">
              <a:spAutoFit/>
            </a:bodyPr>
            <a:lstStyle/>
            <a:p>
              <a:pPr algn="ctr" eaLnBrk="0" hangingPunct="0">
                <a:defRPr/>
              </a:pPr>
              <a:endParaRPr lang="es-AR" sz="2000" b="1" u="sng">
                <a:solidFill>
                  <a:schemeClr val="tx2"/>
                </a:solidFill>
              </a:endParaRPr>
            </a:p>
          </p:txBody>
        </p:sp>
        <p:pic>
          <p:nvPicPr>
            <p:cNvPr id="30733" name="76 Imagen" descr="http://gustato.com/petroleo/DEST_01.gif"/>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928794" y="2357430"/>
              <a:ext cx="4986338" cy="4000500"/>
            </a:xfrm>
            <a:prstGeom prst="rect">
              <a:avLst/>
            </a:prstGeom>
            <a:noFill/>
            <a:ln w="9525">
              <a:noFill/>
              <a:miter lim="800000"/>
              <a:headEnd/>
              <a:tailEnd/>
            </a:ln>
          </p:spPr>
        </p:pic>
      </p:grpSp>
      <p:sp>
        <p:nvSpPr>
          <p:cNvPr id="18" name="Text Box 3"/>
          <p:cNvSpPr txBox="1">
            <a:spLocks noChangeArrowheads="1"/>
          </p:cNvSpPr>
          <p:nvPr/>
        </p:nvSpPr>
        <p:spPr bwMode="auto">
          <a:xfrm>
            <a:off x="0" y="1009650"/>
            <a:ext cx="9144000" cy="825500"/>
          </a:xfrm>
          <a:prstGeom prst="rect">
            <a:avLst/>
          </a:prstGeom>
          <a:noFill/>
          <a:ln w="12700">
            <a:noFill/>
            <a:miter lim="800000"/>
            <a:headEnd type="none" w="sm" len="sm"/>
            <a:tailEnd type="none" w="sm" len="sm"/>
          </a:ln>
        </p:spPr>
        <p:txBody>
          <a:bodyPr>
            <a:spAutoFit/>
          </a:bodyPr>
          <a:lstStyle/>
          <a:p>
            <a:pPr algn="just">
              <a:spcBef>
                <a:spcPct val="50000"/>
              </a:spcBef>
              <a:defRPr/>
            </a:pPr>
            <a:r>
              <a:rPr lang="es-ES" sz="1600" b="1" dirty="0">
                <a:solidFill>
                  <a:schemeClr val="accent2">
                    <a:lumMod val="75000"/>
                  </a:schemeClr>
                </a:solidFill>
                <a:latin typeface="Calibri" pitchFamily="34" charset="0"/>
                <a:cs typeface="Calibri" pitchFamily="34" charset="0"/>
              </a:rPr>
              <a:t>Previo al proceso de separación en sí, el crudo debe ser tratado a fin de ser despojado de sus sales y de los sólidos que pudiera contener.</a:t>
            </a:r>
            <a:r>
              <a:rPr lang="es-AR" sz="1600" b="1" dirty="0">
                <a:solidFill>
                  <a:schemeClr val="accent2">
                    <a:lumMod val="75000"/>
                  </a:schemeClr>
                </a:solidFill>
                <a:latin typeface="Calibri" pitchFamily="34" charset="0"/>
                <a:cs typeface="Calibri" pitchFamily="34" charset="0"/>
              </a:rPr>
              <a:t> Los sólidos en suspensión y las sales disueltas en muy pequeñas gotas de agua, dispersas en el seno del petróleo, son extraídos en los </a:t>
            </a:r>
            <a:r>
              <a:rPr lang="es-AR" sz="1600" b="1" dirty="0" err="1">
                <a:solidFill>
                  <a:schemeClr val="accent2">
                    <a:lumMod val="75000"/>
                  </a:schemeClr>
                </a:solidFill>
                <a:latin typeface="Calibri" pitchFamily="34" charset="0"/>
                <a:cs typeface="Calibri" pitchFamily="34" charset="0"/>
              </a:rPr>
              <a:t>desaladores</a:t>
            </a:r>
            <a:r>
              <a:rPr lang="es-AR" sz="1600" b="1" dirty="0">
                <a:solidFill>
                  <a:schemeClr val="accent2">
                    <a:lumMod val="75000"/>
                  </a:schemeClr>
                </a:solidFill>
                <a:latin typeface="Calibri" pitchFamily="34" charset="0"/>
                <a:cs typeface="Calibri" pitchFamily="34" charset="0"/>
              </a:rPr>
              <a:t>.</a:t>
            </a:r>
            <a:endParaRPr lang="en-US" sz="1600" b="1" dirty="0">
              <a:solidFill>
                <a:schemeClr val="accent2">
                  <a:lumMod val="75000"/>
                </a:schemeClr>
              </a:solidFill>
              <a:latin typeface="Calibri" pitchFamily="34" charset="0"/>
              <a:cs typeface="Calibri" pitchFamily="34" charset="0"/>
            </a:endParaRPr>
          </a:p>
        </p:txBody>
      </p:sp>
      <p:grpSp>
        <p:nvGrpSpPr>
          <p:cNvPr id="12" name="11 Flecha derecha"/>
          <p:cNvGrpSpPr>
            <a:grpSpLocks/>
          </p:cNvGrpSpPr>
          <p:nvPr/>
        </p:nvGrpSpPr>
        <p:grpSpPr bwMode="auto">
          <a:xfrm>
            <a:off x="8583613" y="5989638"/>
            <a:ext cx="541337" cy="541337"/>
            <a:chOff x="5407" y="3587"/>
            <a:chExt cx="341" cy="341"/>
          </a:xfrm>
        </p:grpSpPr>
        <p:pic>
          <p:nvPicPr>
            <p:cNvPr id="30727" name="11 Flecha derecha">
              <a:hlinkClick r:id="rId3" action="ppaction://hlinksldjump"/>
            </p:cNvPr>
            <p:cNvPicPr>
              <a:picLocks noChangeArrowheads="1"/>
            </p:cNvPicPr>
            <p:nvPr/>
          </p:nvPicPr>
          <p:blipFill>
            <a:blip r:embed="rId4"/>
            <a:srcRect/>
            <a:stretch>
              <a:fillRect/>
            </a:stretch>
          </p:blipFill>
          <p:spPr bwMode="auto">
            <a:xfrm>
              <a:off x="5407" y="3587"/>
              <a:ext cx="341" cy="341"/>
            </a:xfrm>
            <a:prstGeom prst="rect">
              <a:avLst/>
            </a:prstGeom>
            <a:noFill/>
          </p:spPr>
        </p:pic>
        <p:sp>
          <p:nvSpPr>
            <p:cNvPr id="30728" name="Text Box 8"/>
            <p:cNvSpPr txBox="1">
              <a:spLocks noChangeArrowheads="1"/>
            </p:cNvSpPr>
            <p:nvPr/>
          </p:nvSpPr>
          <p:spPr bwMode="auto">
            <a:xfrm rot="16200000">
              <a:off x="5493" y="3729"/>
              <a:ext cx="173" cy="136"/>
            </a:xfrm>
            <a:prstGeom prst="rect">
              <a:avLst/>
            </a:prstGeom>
            <a:noFill/>
            <a:ln w="9525">
              <a:noFill/>
              <a:miter lim="800000"/>
              <a:headEnd/>
              <a:tailEnd/>
            </a:ln>
          </p:spPr>
          <p:txBody>
            <a:bodyPr vert="eaVert" anchor="ctr"/>
            <a:lstStyle/>
            <a:p>
              <a:pPr algn="ctr"/>
              <a:endParaRPr lang="es-AR">
                <a:solidFill>
                  <a:srgbClr val="FFFFFF"/>
                </a:solidFill>
              </a:endParaRPr>
            </a:p>
          </p:txBody>
        </p:sp>
      </p:gr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714375"/>
          </a:xfrm>
          <a:prstGeom prst="rect">
            <a:avLst/>
          </a:prstGeom>
          <a:gradFill flip="none" rotWithShape="1">
            <a:gsLst>
              <a:gs pos="0">
                <a:schemeClr val="accent2">
                  <a:lumMod val="75000"/>
                </a:schemeClr>
              </a:gs>
              <a:gs pos="81000">
                <a:schemeClr val="bg1">
                  <a:lumMod val="9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5" name="Rectangle 1072"/>
          <p:cNvSpPr>
            <a:spLocks noChangeArrowheads="1"/>
          </p:cNvSpPr>
          <p:nvPr/>
        </p:nvSpPr>
        <p:spPr bwMode="auto">
          <a:xfrm>
            <a:off x="142875" y="142875"/>
            <a:ext cx="6072188" cy="428625"/>
          </a:xfrm>
          <a:prstGeom prst="rect">
            <a:avLst/>
          </a:prstGeom>
          <a:noFill/>
          <a:ln algn="ctr">
            <a:miter lim="800000"/>
            <a:headEnd/>
            <a:tailEnd/>
          </a:ln>
        </p:spPr>
        <p:txBody>
          <a:bodyPr lIns="92075" tIns="46038" rIns="92075" bIns="46038" anchor="ctr"/>
          <a:lstStyle/>
          <a:p>
            <a:pPr>
              <a:lnSpc>
                <a:spcPct val="95000"/>
              </a:lnSpc>
              <a:defRPr/>
            </a:pPr>
            <a:r>
              <a:rPr lang="es-ES_tradnl" sz="3200" b="1" dirty="0">
                <a:solidFill>
                  <a:schemeClr val="bg1">
                    <a:lumMod val="95000"/>
                  </a:schemeClr>
                </a:solidFill>
                <a:latin typeface="Calibri" pitchFamily="34" charset="0"/>
                <a:ea typeface="+mj-ea"/>
                <a:cs typeface="Calibri" pitchFamily="34" charset="0"/>
              </a:rPr>
              <a:t>Destilación al vacío</a:t>
            </a:r>
            <a:endParaRPr lang="es-ES_tradnl" sz="3200" b="1" dirty="0">
              <a:solidFill>
                <a:schemeClr val="bg1">
                  <a:lumMod val="95000"/>
                </a:schemeClr>
              </a:solidFill>
              <a:latin typeface="Calibri" pitchFamily="34" charset="0"/>
              <a:ea typeface="+mj-ea"/>
              <a:cs typeface="Calibri" pitchFamily="34" charset="0"/>
            </a:endParaRPr>
          </a:p>
        </p:txBody>
      </p:sp>
      <p:sp>
        <p:nvSpPr>
          <p:cNvPr id="31748" name="Rectangle 99"/>
          <p:cNvSpPr>
            <a:spLocks noChangeArrowheads="1"/>
          </p:cNvSpPr>
          <p:nvPr/>
        </p:nvSpPr>
        <p:spPr bwMode="auto">
          <a:xfrm>
            <a:off x="0" y="1081088"/>
            <a:ext cx="9144000" cy="5876925"/>
          </a:xfrm>
          <a:prstGeom prst="rect">
            <a:avLst/>
          </a:prstGeom>
          <a:noFill/>
          <a:ln w="12700">
            <a:noFill/>
            <a:miter lim="800000"/>
            <a:headEnd/>
            <a:tailEnd/>
          </a:ln>
        </p:spPr>
        <p:txBody>
          <a:bodyPr wrap="none" anchor="ctr"/>
          <a:lstStyle/>
          <a:p>
            <a:endParaRPr lang="en-US"/>
          </a:p>
        </p:txBody>
      </p:sp>
      <p:grpSp>
        <p:nvGrpSpPr>
          <p:cNvPr id="23" name="22 Grupo"/>
          <p:cNvGrpSpPr/>
          <p:nvPr/>
        </p:nvGrpSpPr>
        <p:grpSpPr>
          <a:xfrm>
            <a:off x="142844" y="1938325"/>
            <a:ext cx="8786874" cy="4500594"/>
            <a:chOff x="185048" y="1714488"/>
            <a:chExt cx="8786874" cy="4500594"/>
          </a:xfrm>
          <a:solidFill>
            <a:schemeClr val="bg1">
              <a:lumMod val="75000"/>
            </a:schemeClr>
          </a:solidFill>
        </p:grpSpPr>
        <p:sp>
          <p:nvSpPr>
            <p:cNvPr id="24" name="23 Rectángulo"/>
            <p:cNvSpPr/>
            <p:nvPr/>
          </p:nvSpPr>
          <p:spPr bwMode="auto">
            <a:xfrm>
              <a:off x="185048" y="1714488"/>
              <a:ext cx="6215106" cy="4500594"/>
            </a:xfrm>
            <a:prstGeom prst="rect">
              <a:avLst/>
            </a:prstGeom>
            <a:solidFill>
              <a:schemeClr val="bg2">
                <a:lumMod val="60000"/>
                <a:lumOff val="40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wrap="none" lIns="92075" tIns="46038" rIns="92075" bIns="46038">
              <a:spAutoFit/>
            </a:bodyPr>
            <a:lstStyle/>
            <a:p>
              <a:pPr algn="ctr" eaLnBrk="0" hangingPunct="0">
                <a:defRPr/>
              </a:pPr>
              <a:endParaRPr lang="es-AR" sz="2000" b="1" u="sng">
                <a:solidFill>
                  <a:schemeClr val="tx2"/>
                </a:solidFill>
              </a:endParaRPr>
            </a:p>
          </p:txBody>
        </p:sp>
        <p:sp>
          <p:nvSpPr>
            <p:cNvPr id="25" name="24 Rectángulo"/>
            <p:cNvSpPr/>
            <p:nvPr/>
          </p:nvSpPr>
          <p:spPr bwMode="auto">
            <a:xfrm>
              <a:off x="6471592" y="2285992"/>
              <a:ext cx="2500330" cy="3357586"/>
            </a:xfrm>
            <a:prstGeom prst="rect">
              <a:avLst/>
            </a:prstGeom>
            <a:solidFill>
              <a:schemeClr val="bg2">
                <a:lumMod val="60000"/>
                <a:lumOff val="40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wrap="none" lIns="92075" tIns="46038" rIns="92075" bIns="46038">
              <a:spAutoFit/>
            </a:bodyPr>
            <a:lstStyle/>
            <a:p>
              <a:pPr algn="ctr" eaLnBrk="0" hangingPunct="0">
                <a:defRPr/>
              </a:pPr>
              <a:endParaRPr lang="es-AR" sz="2000" b="1" u="sng">
                <a:solidFill>
                  <a:schemeClr val="tx2"/>
                </a:solidFill>
              </a:endParaRPr>
            </a:p>
          </p:txBody>
        </p:sp>
        <p:pic>
          <p:nvPicPr>
            <p:cNvPr id="26" name="13 Imagen" descr="http://gustato.com/petroleo/DEST_04.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56486" y="1928802"/>
              <a:ext cx="6000750" cy="4094162"/>
            </a:xfrm>
            <a:prstGeom prst="rect">
              <a:avLst/>
            </a:prstGeom>
            <a:grpFill/>
            <a:ln w="9525">
              <a:noFill/>
              <a:miter lim="800000"/>
              <a:headEnd/>
              <a:tailEnd/>
            </a:ln>
          </p:spPr>
        </p:pic>
        <p:sp>
          <p:nvSpPr>
            <p:cNvPr id="27" name="Text Box 3"/>
            <p:cNvSpPr txBox="1">
              <a:spLocks noChangeArrowheads="1"/>
            </p:cNvSpPr>
            <p:nvPr/>
          </p:nvSpPr>
          <p:spPr bwMode="auto">
            <a:xfrm>
              <a:off x="6543030" y="2428868"/>
              <a:ext cx="2357438" cy="3046988"/>
            </a:xfrm>
            <a:prstGeom prst="rect">
              <a:avLst/>
            </a:prstGeom>
            <a:grpFill/>
            <a:ln w="12700">
              <a:noFill/>
              <a:miter lim="800000"/>
              <a:headEnd type="none" w="sm" len="sm"/>
              <a:tailEnd type="none" w="sm" len="sm"/>
            </a:ln>
          </p:spPr>
          <p:txBody>
            <a:bodyPr>
              <a:spAutoFit/>
            </a:bodyPr>
            <a:lstStyle/>
            <a:p>
              <a:pPr algn="just">
                <a:spcBef>
                  <a:spcPct val="50000"/>
                </a:spcBef>
                <a:defRPr/>
              </a:pPr>
              <a:r>
                <a:rPr lang="es-AR" sz="1200" dirty="0"/>
                <a:t>Variables operativas:</a:t>
              </a:r>
            </a:p>
            <a:p>
              <a:pPr algn="just">
                <a:spcBef>
                  <a:spcPct val="50000"/>
                </a:spcBef>
                <a:buFont typeface="Wingdings" pitchFamily="2" charset="2"/>
                <a:buChar char="Ø"/>
                <a:defRPr/>
              </a:pPr>
              <a:r>
                <a:rPr lang="es-AR" sz="1200" dirty="0"/>
                <a:t>T. Transferencia.</a:t>
              </a:r>
            </a:p>
            <a:p>
              <a:pPr algn="just">
                <a:spcBef>
                  <a:spcPct val="50000"/>
                </a:spcBef>
                <a:buFont typeface="Wingdings" pitchFamily="2" charset="2"/>
                <a:buChar char="Ø"/>
                <a:defRPr/>
              </a:pPr>
              <a:r>
                <a:rPr lang="es-AR" sz="1200" dirty="0"/>
                <a:t>P. Tope Torre.</a:t>
              </a:r>
            </a:p>
            <a:p>
              <a:pPr algn="just">
                <a:spcBef>
                  <a:spcPct val="50000"/>
                </a:spcBef>
                <a:buFont typeface="Wingdings" pitchFamily="2" charset="2"/>
                <a:buChar char="Ø"/>
                <a:defRPr/>
              </a:pPr>
              <a:r>
                <a:rPr lang="es-AR" sz="1200" dirty="0"/>
                <a:t>T. corte.</a:t>
              </a:r>
            </a:p>
            <a:p>
              <a:pPr algn="just">
                <a:spcBef>
                  <a:spcPct val="50000"/>
                </a:spcBef>
                <a:buFont typeface="Wingdings" pitchFamily="2" charset="2"/>
                <a:buChar char="Ø"/>
                <a:defRPr/>
              </a:pPr>
              <a:r>
                <a:rPr lang="es-AR" sz="1200" dirty="0"/>
                <a:t>Inyección vapor.</a:t>
              </a:r>
            </a:p>
            <a:p>
              <a:pPr algn="just">
                <a:spcBef>
                  <a:spcPct val="50000"/>
                </a:spcBef>
                <a:buFont typeface="Wingdings" pitchFamily="2" charset="2"/>
                <a:buChar char="Ø"/>
                <a:defRPr/>
              </a:pPr>
              <a:endParaRPr lang="es-AR" sz="1200" dirty="0"/>
            </a:p>
            <a:p>
              <a:pPr algn="just">
                <a:spcBef>
                  <a:spcPct val="50000"/>
                </a:spcBef>
                <a:defRPr/>
              </a:pPr>
              <a:r>
                <a:rPr lang="es-AR" sz="1200" dirty="0"/>
                <a:t>Rendimientos típicos (%v/v):</a:t>
              </a:r>
            </a:p>
            <a:p>
              <a:pPr algn="just">
                <a:spcBef>
                  <a:spcPct val="50000"/>
                </a:spcBef>
                <a:buFont typeface="Wingdings" pitchFamily="2" charset="2"/>
                <a:buChar char="Ø"/>
                <a:defRPr/>
              </a:pPr>
              <a:r>
                <a:rPr lang="es-AR" sz="1200" dirty="0" err="1"/>
                <a:t>Incond</a:t>
              </a:r>
              <a:r>
                <a:rPr lang="es-AR" sz="1200" dirty="0"/>
                <a:t>.: 2 – 3.</a:t>
              </a:r>
            </a:p>
            <a:p>
              <a:pPr algn="just">
                <a:spcBef>
                  <a:spcPct val="50000"/>
                </a:spcBef>
                <a:buFont typeface="Wingdings" pitchFamily="2" charset="2"/>
                <a:buChar char="Ø"/>
                <a:defRPr/>
              </a:pPr>
              <a:r>
                <a:rPr lang="es-AR" sz="1200" dirty="0"/>
                <a:t>GOLV: 10 – 15.</a:t>
              </a:r>
            </a:p>
            <a:p>
              <a:pPr algn="just">
                <a:spcBef>
                  <a:spcPct val="50000"/>
                </a:spcBef>
                <a:buFont typeface="Wingdings" pitchFamily="2" charset="2"/>
                <a:buChar char="Ø"/>
                <a:defRPr/>
              </a:pPr>
              <a:r>
                <a:rPr lang="es-AR" sz="1200" dirty="0"/>
                <a:t>GOPV: 20 – 25.</a:t>
              </a:r>
            </a:p>
            <a:p>
              <a:pPr algn="just">
                <a:spcBef>
                  <a:spcPct val="50000"/>
                </a:spcBef>
                <a:buFont typeface="Wingdings" pitchFamily="2" charset="2"/>
                <a:buChar char="Ø"/>
                <a:defRPr/>
              </a:pPr>
              <a:r>
                <a:rPr lang="es-AR" sz="1200" dirty="0"/>
                <a:t>Fondo: 50 – </a:t>
              </a:r>
              <a:r>
                <a:rPr lang="es-AR" sz="1200" dirty="0"/>
                <a:t>65</a:t>
              </a:r>
              <a:endParaRPr lang="es-AR" sz="1200" dirty="0"/>
            </a:p>
          </p:txBody>
        </p:sp>
        <p:sp>
          <p:nvSpPr>
            <p:cNvPr id="28" name="27 Rectángulo"/>
            <p:cNvSpPr/>
            <p:nvPr/>
          </p:nvSpPr>
          <p:spPr bwMode="auto">
            <a:xfrm>
              <a:off x="5786438" y="3643313"/>
              <a:ext cx="428625" cy="142875"/>
            </a:xfrm>
            <a:prstGeom prst="rect">
              <a:avLst/>
            </a:prstGeom>
            <a:grpFill/>
            <a:ln w="9525" cap="flat" cmpd="sng" algn="ctr">
              <a:noFill/>
              <a:prstDash val="solid"/>
              <a:round/>
              <a:headEnd type="none" w="med" len="med"/>
              <a:tailEnd type="none" w="med" len="med"/>
            </a:ln>
            <a:effectLst/>
          </p:spPr>
          <p:txBody>
            <a:bodyPr wrap="none" lIns="92075" tIns="46038" rIns="92075" bIns="46038">
              <a:spAutoFit/>
            </a:bodyPr>
            <a:lstStyle/>
            <a:p>
              <a:pPr>
                <a:defRPr/>
              </a:pPr>
              <a:endParaRPr lang="en-US"/>
            </a:p>
          </p:txBody>
        </p:sp>
        <p:sp>
          <p:nvSpPr>
            <p:cNvPr id="29" name="28 Rectángulo"/>
            <p:cNvSpPr/>
            <p:nvPr/>
          </p:nvSpPr>
          <p:spPr bwMode="auto">
            <a:xfrm>
              <a:off x="5786438" y="4214813"/>
              <a:ext cx="428625" cy="142875"/>
            </a:xfrm>
            <a:prstGeom prst="rect">
              <a:avLst/>
            </a:prstGeom>
            <a:grpFill/>
            <a:ln w="9525" cap="flat" cmpd="sng" algn="ctr">
              <a:noFill/>
              <a:prstDash val="solid"/>
              <a:round/>
              <a:headEnd type="none" w="med" len="med"/>
              <a:tailEnd type="none" w="med" len="med"/>
            </a:ln>
            <a:effectLst/>
          </p:spPr>
          <p:txBody>
            <a:bodyPr wrap="none" lIns="92075" tIns="46038" rIns="92075" bIns="46038">
              <a:spAutoFit/>
            </a:bodyPr>
            <a:lstStyle/>
            <a:p>
              <a:pPr>
                <a:defRPr/>
              </a:pPr>
              <a:endParaRPr lang="en-US"/>
            </a:p>
          </p:txBody>
        </p:sp>
        <p:sp>
          <p:nvSpPr>
            <p:cNvPr id="30" name="29 Rectángulo"/>
            <p:cNvSpPr/>
            <p:nvPr/>
          </p:nvSpPr>
          <p:spPr bwMode="auto">
            <a:xfrm>
              <a:off x="5321300" y="5749925"/>
              <a:ext cx="428625" cy="142875"/>
            </a:xfrm>
            <a:prstGeom prst="rect">
              <a:avLst/>
            </a:prstGeom>
            <a:grpFill/>
            <a:ln w="9525" cap="flat" cmpd="sng" algn="ctr">
              <a:noFill/>
              <a:prstDash val="solid"/>
              <a:round/>
              <a:headEnd type="none" w="med" len="med"/>
              <a:tailEnd type="none" w="med" len="med"/>
            </a:ln>
            <a:effectLst/>
          </p:spPr>
          <p:txBody>
            <a:bodyPr wrap="none" lIns="92075" tIns="46038" rIns="92075" bIns="46038">
              <a:spAutoFit/>
            </a:bodyPr>
            <a:lstStyle/>
            <a:p>
              <a:pPr>
                <a:defRPr/>
              </a:pPr>
              <a:endParaRPr lang="en-US"/>
            </a:p>
          </p:txBody>
        </p:sp>
      </p:grpSp>
      <p:sp>
        <p:nvSpPr>
          <p:cNvPr id="31" name="Text Box 3"/>
          <p:cNvSpPr txBox="1">
            <a:spLocks noChangeArrowheads="1"/>
          </p:cNvSpPr>
          <p:nvPr/>
        </p:nvSpPr>
        <p:spPr bwMode="auto">
          <a:xfrm>
            <a:off x="0" y="1009650"/>
            <a:ext cx="9001125" cy="825500"/>
          </a:xfrm>
          <a:prstGeom prst="rect">
            <a:avLst/>
          </a:prstGeom>
          <a:noFill/>
          <a:ln w="12700">
            <a:noFill/>
            <a:miter lim="800000"/>
            <a:headEnd type="none" w="sm" len="sm"/>
            <a:tailEnd type="none" w="sm" len="sm"/>
          </a:ln>
        </p:spPr>
        <p:txBody>
          <a:bodyPr>
            <a:spAutoFit/>
          </a:bodyPr>
          <a:lstStyle/>
          <a:p>
            <a:pPr algn="just">
              <a:spcBef>
                <a:spcPct val="50000"/>
              </a:spcBef>
              <a:defRPr/>
            </a:pPr>
            <a:r>
              <a:rPr lang="es-ES" sz="1600" b="1" dirty="0">
                <a:solidFill>
                  <a:schemeClr val="accent2">
                    <a:lumMod val="75000"/>
                  </a:schemeClr>
                </a:solidFill>
                <a:latin typeface="Calibri" pitchFamily="34" charset="0"/>
                <a:cs typeface="Calibri" pitchFamily="34" charset="0"/>
              </a:rPr>
              <a:t>La Unidad de Destilación a Vacío tiene por objetivo la destilación de las fracciones de hidrocarburos que no pueden ser destiladas en la etapa atmosférica debido a que las altas temperaturas que se requerirían producirían su descomposición térmica. Es la operación complementaria a la destilación atmosférica.</a:t>
            </a:r>
            <a:endParaRPr lang="en-US" sz="1600" b="1" dirty="0">
              <a:solidFill>
                <a:schemeClr val="accent2">
                  <a:lumMod val="75000"/>
                </a:schemeClr>
              </a:solidFill>
              <a:latin typeface="Calibri" pitchFamily="34" charset="0"/>
              <a:cs typeface="Calibri" pitchFamily="34" charset="0"/>
            </a:endParaRPr>
          </a:p>
        </p:txBody>
      </p:sp>
      <p:grpSp>
        <p:nvGrpSpPr>
          <p:cNvPr id="16" name="15 Flecha derecha"/>
          <p:cNvGrpSpPr>
            <a:grpSpLocks/>
          </p:cNvGrpSpPr>
          <p:nvPr/>
        </p:nvGrpSpPr>
        <p:grpSpPr bwMode="auto">
          <a:xfrm>
            <a:off x="8583613" y="5989638"/>
            <a:ext cx="541337" cy="541337"/>
            <a:chOff x="5407" y="3587"/>
            <a:chExt cx="341" cy="341"/>
          </a:xfrm>
        </p:grpSpPr>
        <p:pic>
          <p:nvPicPr>
            <p:cNvPr id="31751" name="15 Flecha derecha">
              <a:hlinkClick r:id="rId3" action="ppaction://hlinksldjump"/>
            </p:cNvPr>
            <p:cNvPicPr>
              <a:picLocks noChangeArrowheads="1"/>
            </p:cNvPicPr>
            <p:nvPr/>
          </p:nvPicPr>
          <p:blipFill>
            <a:blip r:embed="rId4"/>
            <a:srcRect/>
            <a:stretch>
              <a:fillRect/>
            </a:stretch>
          </p:blipFill>
          <p:spPr bwMode="auto">
            <a:xfrm>
              <a:off x="5407" y="3587"/>
              <a:ext cx="341" cy="341"/>
            </a:xfrm>
            <a:prstGeom prst="rect">
              <a:avLst/>
            </a:prstGeom>
            <a:noFill/>
          </p:spPr>
        </p:pic>
        <p:sp>
          <p:nvSpPr>
            <p:cNvPr id="31752" name="Text Box 8"/>
            <p:cNvSpPr txBox="1">
              <a:spLocks noChangeArrowheads="1"/>
            </p:cNvSpPr>
            <p:nvPr/>
          </p:nvSpPr>
          <p:spPr bwMode="auto">
            <a:xfrm rot="16200000">
              <a:off x="5493" y="3729"/>
              <a:ext cx="173" cy="136"/>
            </a:xfrm>
            <a:prstGeom prst="rect">
              <a:avLst/>
            </a:prstGeom>
            <a:noFill/>
            <a:ln w="9525">
              <a:noFill/>
              <a:miter lim="800000"/>
              <a:headEnd/>
              <a:tailEnd/>
            </a:ln>
          </p:spPr>
          <p:txBody>
            <a:bodyPr vert="eaVert" anchor="ctr"/>
            <a:lstStyle/>
            <a:p>
              <a:pPr algn="ctr"/>
              <a:endParaRPr lang="es-AR">
                <a:solidFill>
                  <a:srgbClr val="FFFFFF"/>
                </a:solidFill>
              </a:endParaRPr>
            </a:p>
          </p:txBody>
        </p:sp>
      </p:gr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714375"/>
          </a:xfrm>
          <a:prstGeom prst="rect">
            <a:avLst/>
          </a:prstGeom>
          <a:gradFill flip="none" rotWithShape="1">
            <a:gsLst>
              <a:gs pos="0">
                <a:schemeClr val="accent2">
                  <a:lumMod val="75000"/>
                </a:schemeClr>
              </a:gs>
              <a:gs pos="81000">
                <a:schemeClr val="bg1">
                  <a:lumMod val="9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5" name="Rectangle 1072"/>
          <p:cNvSpPr>
            <a:spLocks noChangeArrowheads="1"/>
          </p:cNvSpPr>
          <p:nvPr/>
        </p:nvSpPr>
        <p:spPr bwMode="auto">
          <a:xfrm>
            <a:off x="142875" y="142875"/>
            <a:ext cx="6072188" cy="428625"/>
          </a:xfrm>
          <a:prstGeom prst="rect">
            <a:avLst/>
          </a:prstGeom>
          <a:noFill/>
          <a:ln algn="ctr">
            <a:miter lim="800000"/>
            <a:headEnd/>
            <a:tailEnd/>
          </a:ln>
        </p:spPr>
        <p:txBody>
          <a:bodyPr lIns="92075" tIns="46038" rIns="92075" bIns="46038" anchor="ctr"/>
          <a:lstStyle/>
          <a:p>
            <a:pPr>
              <a:lnSpc>
                <a:spcPct val="95000"/>
              </a:lnSpc>
              <a:defRPr/>
            </a:pPr>
            <a:r>
              <a:rPr lang="es-ES_tradnl" sz="3200" b="1" dirty="0">
                <a:solidFill>
                  <a:schemeClr val="bg1">
                    <a:lumMod val="95000"/>
                  </a:schemeClr>
                </a:solidFill>
                <a:latin typeface="Calibri" pitchFamily="34" charset="0"/>
                <a:ea typeface="+mj-ea"/>
                <a:cs typeface="Calibri" pitchFamily="34" charset="0"/>
              </a:rPr>
              <a:t>Catalizadores</a:t>
            </a:r>
            <a:endParaRPr lang="es-ES_tradnl" sz="3200" b="1" dirty="0">
              <a:solidFill>
                <a:schemeClr val="bg1">
                  <a:lumMod val="95000"/>
                </a:schemeClr>
              </a:solidFill>
              <a:latin typeface="Calibri" pitchFamily="34" charset="0"/>
              <a:ea typeface="+mj-ea"/>
              <a:cs typeface="Calibri" pitchFamily="34" charset="0"/>
            </a:endParaRPr>
          </a:p>
        </p:txBody>
      </p:sp>
      <p:sp>
        <p:nvSpPr>
          <p:cNvPr id="32772" name="Rectangle 99"/>
          <p:cNvSpPr>
            <a:spLocks noChangeArrowheads="1"/>
          </p:cNvSpPr>
          <p:nvPr/>
        </p:nvSpPr>
        <p:spPr bwMode="auto">
          <a:xfrm>
            <a:off x="0" y="785813"/>
            <a:ext cx="9144000" cy="5876925"/>
          </a:xfrm>
          <a:prstGeom prst="rect">
            <a:avLst/>
          </a:prstGeom>
          <a:noFill/>
          <a:ln w="12700">
            <a:noFill/>
            <a:miter lim="800000"/>
            <a:headEnd/>
            <a:tailEnd/>
          </a:ln>
        </p:spPr>
        <p:txBody>
          <a:bodyPr wrap="none" anchor="ctr"/>
          <a:lstStyle/>
          <a:p>
            <a:endParaRPr lang="en-US"/>
          </a:p>
        </p:txBody>
      </p:sp>
      <p:sp>
        <p:nvSpPr>
          <p:cNvPr id="10" name="Text Box 3"/>
          <p:cNvSpPr txBox="1">
            <a:spLocks noChangeArrowheads="1"/>
          </p:cNvSpPr>
          <p:nvPr/>
        </p:nvSpPr>
        <p:spPr bwMode="auto">
          <a:xfrm>
            <a:off x="250825" y="857250"/>
            <a:ext cx="8559800" cy="3786188"/>
          </a:xfrm>
          <a:prstGeom prst="rect">
            <a:avLst/>
          </a:prstGeom>
          <a:noFill/>
          <a:ln w="12700">
            <a:noFill/>
            <a:miter lim="800000"/>
            <a:headEnd/>
            <a:tailEnd/>
          </a:ln>
        </p:spPr>
        <p:txBody>
          <a:bodyPr anchor="ctr">
            <a:spAutoFit/>
          </a:bodyPr>
          <a:lstStyle/>
          <a:p>
            <a:pPr algn="just">
              <a:spcBef>
                <a:spcPct val="50000"/>
              </a:spcBef>
              <a:buClr>
                <a:schemeClr val="accent2">
                  <a:lumMod val="75000"/>
                </a:schemeClr>
              </a:buClr>
              <a:buFont typeface="Wingdings" pitchFamily="2" charset="2"/>
              <a:buChar char="Ø"/>
              <a:defRPr/>
            </a:pPr>
            <a:r>
              <a:rPr lang="es-ES" dirty="0"/>
              <a:t> </a:t>
            </a:r>
            <a:r>
              <a:rPr lang="es-AR" sz="2000" b="1" dirty="0">
                <a:solidFill>
                  <a:schemeClr val="accent2">
                    <a:lumMod val="75000"/>
                  </a:schemeClr>
                </a:solidFill>
              </a:rPr>
              <a:t>Un </a:t>
            </a:r>
            <a:r>
              <a:rPr lang="es-ES" sz="2000" b="1" dirty="0">
                <a:solidFill>
                  <a:schemeClr val="accent2">
                    <a:lumMod val="75000"/>
                  </a:schemeClr>
                </a:solidFill>
              </a:rPr>
              <a:t>catalizador </a:t>
            </a:r>
            <a:r>
              <a:rPr lang="es-AR" sz="2000" b="1" dirty="0">
                <a:solidFill>
                  <a:schemeClr val="accent2">
                    <a:lumMod val="75000"/>
                  </a:schemeClr>
                </a:solidFill>
              </a:rPr>
              <a:t>es una</a:t>
            </a:r>
            <a:r>
              <a:rPr lang="es-ES" sz="2000" b="1" dirty="0">
                <a:solidFill>
                  <a:schemeClr val="accent2">
                    <a:lumMod val="75000"/>
                  </a:schemeClr>
                </a:solidFill>
              </a:rPr>
              <a:t> sustancia que lleva la reacción química a un punto cercano al equilibrio en el menor tiempo posible. </a:t>
            </a:r>
            <a:endParaRPr lang="es-AR" sz="2000" b="1" dirty="0">
              <a:solidFill>
                <a:schemeClr val="accent2">
                  <a:lumMod val="75000"/>
                </a:schemeClr>
              </a:solidFill>
            </a:endParaRPr>
          </a:p>
          <a:p>
            <a:pPr algn="just">
              <a:spcBef>
                <a:spcPct val="50000"/>
              </a:spcBef>
              <a:buClr>
                <a:schemeClr val="accent2">
                  <a:lumMod val="75000"/>
                </a:schemeClr>
              </a:buClr>
              <a:buFont typeface="Wingdings" pitchFamily="2" charset="2"/>
              <a:buChar char="Ø"/>
              <a:defRPr/>
            </a:pPr>
            <a:endParaRPr lang="es-ES" sz="2000" b="1" dirty="0">
              <a:solidFill>
                <a:schemeClr val="accent2">
                  <a:lumMod val="75000"/>
                </a:schemeClr>
              </a:solidFill>
            </a:endParaRPr>
          </a:p>
          <a:p>
            <a:pPr algn="just">
              <a:spcBef>
                <a:spcPct val="50000"/>
              </a:spcBef>
              <a:buClr>
                <a:schemeClr val="accent2">
                  <a:lumMod val="75000"/>
                </a:schemeClr>
              </a:buClr>
              <a:buFont typeface="Wingdings" pitchFamily="2" charset="2"/>
              <a:buChar char="Ø"/>
              <a:defRPr/>
            </a:pPr>
            <a:r>
              <a:rPr lang="es-ES" sz="2000" b="1" dirty="0">
                <a:solidFill>
                  <a:schemeClr val="accent2">
                    <a:lumMod val="75000"/>
                  </a:schemeClr>
                </a:solidFill>
              </a:rPr>
              <a:t> Los catalizadores inducen la transformación rápida de los reactivos sin sufrir cambios o alteraciones de carácter o cantidad.</a:t>
            </a:r>
            <a:endParaRPr lang="es-AR" sz="2000" b="1" dirty="0">
              <a:solidFill>
                <a:schemeClr val="accent2">
                  <a:lumMod val="75000"/>
                </a:schemeClr>
              </a:solidFill>
            </a:endParaRPr>
          </a:p>
          <a:p>
            <a:pPr algn="just">
              <a:spcBef>
                <a:spcPct val="50000"/>
              </a:spcBef>
              <a:buClr>
                <a:schemeClr val="accent2">
                  <a:lumMod val="75000"/>
                </a:schemeClr>
              </a:buClr>
              <a:buFont typeface="Wingdings" pitchFamily="2" charset="2"/>
              <a:buChar char="Ø"/>
              <a:defRPr/>
            </a:pPr>
            <a:endParaRPr lang="es-ES" sz="2000" b="1" dirty="0">
              <a:solidFill>
                <a:schemeClr val="accent2">
                  <a:lumMod val="75000"/>
                </a:schemeClr>
              </a:solidFill>
            </a:endParaRPr>
          </a:p>
          <a:p>
            <a:pPr algn="just">
              <a:spcBef>
                <a:spcPct val="50000"/>
              </a:spcBef>
              <a:buClr>
                <a:schemeClr val="accent2">
                  <a:lumMod val="75000"/>
                </a:schemeClr>
              </a:buClr>
              <a:buFont typeface="Wingdings" pitchFamily="2" charset="2"/>
              <a:buChar char="Ø"/>
              <a:defRPr/>
            </a:pPr>
            <a:r>
              <a:rPr lang="es-ES" sz="2000" b="1" dirty="0">
                <a:solidFill>
                  <a:schemeClr val="accent2">
                    <a:lumMod val="75000"/>
                  </a:schemeClr>
                </a:solidFill>
              </a:rPr>
              <a:t> Si el catalizador se encuentra en la misma fase que los reactivos se conoce como catálisis homogénea. En caso contrario se conoce como catálisis heterogénea, muy común en refino donde la mayor parte de catalizadores son sólidos.</a:t>
            </a:r>
            <a:endParaRPr lang="en-GB" sz="2000" b="1" dirty="0">
              <a:solidFill>
                <a:schemeClr val="accent2">
                  <a:lumMod val="75000"/>
                </a:schemeClr>
              </a:solidFill>
            </a:endParaRPr>
          </a:p>
        </p:txBody>
      </p:sp>
      <p:pic>
        <p:nvPicPr>
          <p:cNvPr id="32774" name="Picture 1"/>
          <p:cNvPicPr>
            <a:picLocks noChangeAspect="1" noChangeArrowheads="1"/>
          </p:cNvPicPr>
          <p:nvPr/>
        </p:nvPicPr>
        <p:blipFill>
          <a:blip r:embed="rId2"/>
          <a:srcRect/>
          <a:stretch>
            <a:fillRect/>
          </a:stretch>
        </p:blipFill>
        <p:spPr bwMode="auto">
          <a:xfrm>
            <a:off x="571500" y="4932363"/>
            <a:ext cx="3671888" cy="1347787"/>
          </a:xfrm>
          <a:prstGeom prst="rect">
            <a:avLst/>
          </a:prstGeom>
          <a:noFill/>
          <a:ln w="9525">
            <a:noFill/>
            <a:miter lim="800000"/>
            <a:headEnd/>
            <a:tailEnd/>
          </a:ln>
        </p:spPr>
      </p:pic>
      <p:pic>
        <p:nvPicPr>
          <p:cNvPr id="32775" name="Picture 2"/>
          <p:cNvPicPr>
            <a:picLocks noChangeAspect="1" noChangeArrowheads="1"/>
          </p:cNvPicPr>
          <p:nvPr/>
        </p:nvPicPr>
        <p:blipFill>
          <a:blip r:embed="rId3"/>
          <a:srcRect/>
          <a:stretch>
            <a:fillRect/>
          </a:stretch>
        </p:blipFill>
        <p:spPr bwMode="auto">
          <a:xfrm>
            <a:off x="4786313" y="4932363"/>
            <a:ext cx="3643312" cy="1357312"/>
          </a:xfrm>
          <a:prstGeom prst="rect">
            <a:avLst/>
          </a:prstGeom>
          <a:noFill/>
          <a:ln w="9525">
            <a:noFill/>
            <a:miter lim="800000"/>
            <a:headEnd/>
            <a:tailEnd/>
          </a:ln>
        </p:spPr>
      </p:pic>
      <p:grpSp>
        <p:nvGrpSpPr>
          <p:cNvPr id="11" name="10 Flecha derecha"/>
          <p:cNvGrpSpPr>
            <a:grpSpLocks/>
          </p:cNvGrpSpPr>
          <p:nvPr/>
        </p:nvGrpSpPr>
        <p:grpSpPr bwMode="auto">
          <a:xfrm>
            <a:off x="8583613" y="5911850"/>
            <a:ext cx="541337" cy="541338"/>
            <a:chOff x="5407" y="3587"/>
            <a:chExt cx="341" cy="341"/>
          </a:xfrm>
        </p:grpSpPr>
        <p:pic>
          <p:nvPicPr>
            <p:cNvPr id="32776" name="10 Flecha derecha">
              <a:hlinkClick r:id="rId4" action="ppaction://hlinksldjump"/>
            </p:cNvPr>
            <p:cNvPicPr>
              <a:picLocks noChangeArrowheads="1"/>
            </p:cNvPicPr>
            <p:nvPr/>
          </p:nvPicPr>
          <p:blipFill>
            <a:blip r:embed="rId5"/>
            <a:srcRect/>
            <a:stretch>
              <a:fillRect/>
            </a:stretch>
          </p:blipFill>
          <p:spPr bwMode="auto">
            <a:xfrm>
              <a:off x="5407" y="3587"/>
              <a:ext cx="341" cy="341"/>
            </a:xfrm>
            <a:prstGeom prst="rect">
              <a:avLst/>
            </a:prstGeom>
            <a:noFill/>
          </p:spPr>
        </p:pic>
        <p:sp>
          <p:nvSpPr>
            <p:cNvPr id="32777" name="Text Box 9"/>
            <p:cNvSpPr txBox="1">
              <a:spLocks noChangeArrowheads="1"/>
            </p:cNvSpPr>
            <p:nvPr/>
          </p:nvSpPr>
          <p:spPr bwMode="auto">
            <a:xfrm rot="16200000">
              <a:off x="5493" y="3729"/>
              <a:ext cx="173" cy="136"/>
            </a:xfrm>
            <a:prstGeom prst="rect">
              <a:avLst/>
            </a:prstGeom>
            <a:noFill/>
            <a:ln w="9525">
              <a:noFill/>
              <a:miter lim="800000"/>
              <a:headEnd/>
              <a:tailEnd/>
            </a:ln>
          </p:spPr>
          <p:txBody>
            <a:bodyPr vert="eaVert" anchor="ctr"/>
            <a:lstStyle/>
            <a:p>
              <a:pPr algn="ctr"/>
              <a:endParaRPr lang="es-AR">
                <a:solidFill>
                  <a:srgbClr val="FFFFFF"/>
                </a:solidFill>
              </a:endParaRPr>
            </a:p>
          </p:txBody>
        </p:sp>
      </p:gr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714375"/>
          </a:xfrm>
          <a:prstGeom prst="rect">
            <a:avLst/>
          </a:prstGeom>
          <a:gradFill flip="none" rotWithShape="1">
            <a:gsLst>
              <a:gs pos="0">
                <a:schemeClr val="accent2">
                  <a:lumMod val="75000"/>
                </a:schemeClr>
              </a:gs>
              <a:gs pos="81000">
                <a:schemeClr val="bg1">
                  <a:lumMod val="9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5" name="Rectangle 1072"/>
          <p:cNvSpPr>
            <a:spLocks noChangeArrowheads="1"/>
          </p:cNvSpPr>
          <p:nvPr/>
        </p:nvSpPr>
        <p:spPr bwMode="auto">
          <a:xfrm>
            <a:off x="142875" y="142875"/>
            <a:ext cx="6072188" cy="428625"/>
          </a:xfrm>
          <a:prstGeom prst="rect">
            <a:avLst/>
          </a:prstGeom>
          <a:noFill/>
          <a:ln algn="ctr">
            <a:miter lim="800000"/>
            <a:headEnd/>
            <a:tailEnd/>
          </a:ln>
        </p:spPr>
        <p:txBody>
          <a:bodyPr lIns="92075" tIns="46038" rIns="92075" bIns="46038" anchor="ctr"/>
          <a:lstStyle/>
          <a:p>
            <a:pPr>
              <a:lnSpc>
                <a:spcPct val="95000"/>
              </a:lnSpc>
              <a:defRPr/>
            </a:pPr>
            <a:r>
              <a:rPr lang="es-ES_tradnl" sz="3200" b="1" dirty="0">
                <a:solidFill>
                  <a:schemeClr val="bg1">
                    <a:lumMod val="95000"/>
                  </a:schemeClr>
                </a:solidFill>
                <a:latin typeface="Calibri" pitchFamily="34" charset="0"/>
                <a:ea typeface="+mj-ea"/>
                <a:cs typeface="Calibri" pitchFamily="34" charset="0"/>
              </a:rPr>
              <a:t>Hidrotratamiento</a:t>
            </a:r>
            <a:endParaRPr lang="es-ES_tradnl" sz="3200" b="1" dirty="0">
              <a:solidFill>
                <a:schemeClr val="bg1">
                  <a:lumMod val="95000"/>
                </a:schemeClr>
              </a:solidFill>
              <a:latin typeface="Calibri" pitchFamily="34" charset="0"/>
              <a:ea typeface="+mj-ea"/>
              <a:cs typeface="Calibri" pitchFamily="34" charset="0"/>
            </a:endParaRPr>
          </a:p>
        </p:txBody>
      </p:sp>
      <p:sp>
        <p:nvSpPr>
          <p:cNvPr id="33796" name="Rectangle 99"/>
          <p:cNvSpPr>
            <a:spLocks noChangeArrowheads="1"/>
          </p:cNvSpPr>
          <p:nvPr/>
        </p:nvSpPr>
        <p:spPr bwMode="auto">
          <a:xfrm>
            <a:off x="0" y="785813"/>
            <a:ext cx="9144000" cy="5876925"/>
          </a:xfrm>
          <a:prstGeom prst="rect">
            <a:avLst/>
          </a:prstGeom>
          <a:noFill/>
          <a:ln w="12700">
            <a:noFill/>
            <a:miter lim="800000"/>
            <a:headEnd/>
            <a:tailEnd/>
          </a:ln>
        </p:spPr>
        <p:txBody>
          <a:bodyPr wrap="none" anchor="ctr"/>
          <a:lstStyle/>
          <a:p>
            <a:endParaRPr lang="en-US"/>
          </a:p>
        </p:txBody>
      </p:sp>
      <p:sp>
        <p:nvSpPr>
          <p:cNvPr id="15" name="Text Box 3"/>
          <p:cNvSpPr txBox="1">
            <a:spLocks noChangeArrowheads="1"/>
          </p:cNvSpPr>
          <p:nvPr/>
        </p:nvSpPr>
        <p:spPr bwMode="auto">
          <a:xfrm>
            <a:off x="0" y="812800"/>
            <a:ext cx="8929688" cy="1608138"/>
          </a:xfrm>
          <a:prstGeom prst="rect">
            <a:avLst/>
          </a:prstGeom>
          <a:solidFill>
            <a:schemeClr val="accent3"/>
          </a:solidFill>
          <a:ln w="12700">
            <a:noFill/>
            <a:miter lim="800000"/>
            <a:headEnd type="none" w="sm" len="sm"/>
            <a:tailEnd type="none" w="sm" len="sm"/>
          </a:ln>
        </p:spPr>
        <p:txBody>
          <a:bodyPr>
            <a:spAutoFit/>
          </a:bodyPr>
          <a:lstStyle/>
          <a:p>
            <a:pPr algn="just">
              <a:spcBef>
                <a:spcPct val="50000"/>
              </a:spcBef>
              <a:defRPr/>
            </a:pPr>
            <a:r>
              <a:rPr lang="es-AR" sz="1600" b="1" dirty="0">
                <a:solidFill>
                  <a:schemeClr val="accent2">
                    <a:lumMod val="75000"/>
                  </a:schemeClr>
                </a:solidFill>
                <a:latin typeface="Calibri" pitchFamily="34" charset="0"/>
                <a:cs typeface="Calibri" pitchFamily="34" charset="0"/>
              </a:rPr>
              <a:t>Las unidades de hidrotratamiento tienen por objetivo procesar cargas donde se hace reaccionar hidrógeno con compuestos de azufre, nitrógeno y oxigenados transformándolos en sulfuro de hidrogeno (H</a:t>
            </a:r>
            <a:r>
              <a:rPr lang="es-AR" sz="1600" b="1" baseline="-25000" dirty="0">
                <a:solidFill>
                  <a:schemeClr val="accent2">
                    <a:lumMod val="75000"/>
                  </a:schemeClr>
                </a:solidFill>
                <a:latin typeface="Calibri" pitchFamily="34" charset="0"/>
                <a:cs typeface="Calibri" pitchFamily="34" charset="0"/>
              </a:rPr>
              <a:t>2</a:t>
            </a:r>
            <a:r>
              <a:rPr lang="es-AR" sz="1600" b="1" dirty="0">
                <a:solidFill>
                  <a:schemeClr val="accent2">
                    <a:lumMod val="75000"/>
                  </a:schemeClr>
                </a:solidFill>
                <a:latin typeface="Calibri" pitchFamily="34" charset="0"/>
                <a:cs typeface="Calibri" pitchFamily="34" charset="0"/>
              </a:rPr>
              <a:t>S), amoniaco (NH</a:t>
            </a:r>
            <a:r>
              <a:rPr lang="es-AR" sz="1600" b="1" baseline="-25000" dirty="0">
                <a:solidFill>
                  <a:schemeClr val="accent2">
                    <a:lumMod val="75000"/>
                  </a:schemeClr>
                </a:solidFill>
                <a:latin typeface="Calibri" pitchFamily="34" charset="0"/>
                <a:cs typeface="Calibri" pitchFamily="34" charset="0"/>
              </a:rPr>
              <a:t>3</a:t>
            </a:r>
            <a:r>
              <a:rPr lang="es-AR" sz="1600" b="1" dirty="0">
                <a:solidFill>
                  <a:schemeClr val="accent2">
                    <a:lumMod val="75000"/>
                  </a:schemeClr>
                </a:solidFill>
                <a:latin typeface="Calibri" pitchFamily="34" charset="0"/>
                <a:cs typeface="Calibri" pitchFamily="34" charset="0"/>
              </a:rPr>
              <a:t>) y agua (H</a:t>
            </a:r>
            <a:r>
              <a:rPr lang="es-AR" sz="1600" b="1" baseline="-25000" dirty="0">
                <a:solidFill>
                  <a:schemeClr val="accent2">
                    <a:lumMod val="75000"/>
                  </a:schemeClr>
                </a:solidFill>
                <a:latin typeface="Calibri" pitchFamily="34" charset="0"/>
                <a:cs typeface="Calibri" pitchFamily="34" charset="0"/>
              </a:rPr>
              <a:t>2</a:t>
            </a:r>
            <a:r>
              <a:rPr lang="es-AR" sz="1600" b="1" dirty="0">
                <a:solidFill>
                  <a:schemeClr val="accent2">
                    <a:lumMod val="75000"/>
                  </a:schemeClr>
                </a:solidFill>
                <a:latin typeface="Calibri" pitchFamily="34" charset="0"/>
                <a:cs typeface="Calibri" pitchFamily="34" charset="0"/>
              </a:rPr>
              <a:t>O). El </a:t>
            </a:r>
            <a:r>
              <a:rPr lang="es-AR" sz="1600" b="1" dirty="0">
                <a:solidFill>
                  <a:schemeClr val="accent2">
                    <a:lumMod val="75000"/>
                  </a:schemeClr>
                </a:solidFill>
                <a:latin typeface="Calibri" pitchFamily="34" charset="0"/>
                <a:cs typeface="Calibri" pitchFamily="34" charset="0"/>
              </a:rPr>
              <a:t>hidrógeno </a:t>
            </a:r>
            <a:r>
              <a:rPr lang="es-AR" sz="1600" b="1" dirty="0">
                <a:solidFill>
                  <a:schemeClr val="accent2">
                    <a:lumMod val="75000"/>
                  </a:schemeClr>
                </a:solidFill>
                <a:latin typeface="Calibri" pitchFamily="34" charset="0"/>
                <a:cs typeface="Calibri" pitchFamily="34" charset="0"/>
              </a:rPr>
              <a:t>también reacciona </a:t>
            </a:r>
            <a:r>
              <a:rPr lang="es-AR" sz="1600" b="1" dirty="0">
                <a:solidFill>
                  <a:schemeClr val="accent2">
                    <a:lumMod val="75000"/>
                  </a:schemeClr>
                </a:solidFill>
                <a:latin typeface="Calibri" pitchFamily="34" charset="0"/>
                <a:cs typeface="Calibri" pitchFamily="34" charset="0"/>
              </a:rPr>
              <a:t>con hidrocarburos insaturados (olefinas y aromáticos) transformándolos en saturados (parafínicos y nafténicos). </a:t>
            </a:r>
          </a:p>
          <a:p>
            <a:pPr algn="just">
              <a:spcBef>
                <a:spcPct val="20000"/>
              </a:spcBef>
              <a:defRPr/>
            </a:pPr>
            <a:r>
              <a:rPr lang="es-AR" sz="1600" b="1" dirty="0">
                <a:solidFill>
                  <a:schemeClr val="accent2">
                    <a:lumMod val="75000"/>
                  </a:schemeClr>
                </a:solidFill>
                <a:latin typeface="Calibri" pitchFamily="34" charset="0"/>
                <a:cs typeface="Calibri" pitchFamily="34" charset="0"/>
              </a:rPr>
              <a:t>Dentro de las posibles cargas se encuentran </a:t>
            </a:r>
            <a:r>
              <a:rPr lang="es-ES_tradnl" sz="1600" b="1" dirty="0">
                <a:solidFill>
                  <a:schemeClr val="accent2">
                    <a:lumMod val="75000"/>
                  </a:schemeClr>
                </a:solidFill>
                <a:latin typeface="Calibri" pitchFamily="34" charset="0"/>
                <a:cs typeface="Calibri" pitchFamily="34" charset="0"/>
              </a:rPr>
              <a:t>naftas, kerosenes, gasoil, gasoil de vacío y productos de cracking catalítico o térmico, lubricantes y </a:t>
            </a:r>
            <a:r>
              <a:rPr lang="es-ES_tradnl" sz="1600" b="1" dirty="0">
                <a:solidFill>
                  <a:schemeClr val="accent2">
                    <a:lumMod val="75000"/>
                  </a:schemeClr>
                </a:solidFill>
                <a:latin typeface="Calibri" pitchFamily="34" charset="0"/>
                <a:cs typeface="Calibri" pitchFamily="34" charset="0"/>
              </a:rPr>
              <a:t>parafinas</a:t>
            </a:r>
            <a:endParaRPr lang="en-US" sz="1600" b="1" dirty="0">
              <a:solidFill>
                <a:schemeClr val="accent2">
                  <a:lumMod val="75000"/>
                </a:schemeClr>
              </a:solidFill>
              <a:latin typeface="Calibri" pitchFamily="34" charset="0"/>
              <a:cs typeface="Calibri" pitchFamily="34" charset="0"/>
            </a:endParaRPr>
          </a:p>
        </p:txBody>
      </p:sp>
      <p:grpSp>
        <p:nvGrpSpPr>
          <p:cNvPr id="33798" name="17 Grupo"/>
          <p:cNvGrpSpPr>
            <a:grpSpLocks/>
          </p:cNvGrpSpPr>
          <p:nvPr/>
        </p:nvGrpSpPr>
        <p:grpSpPr bwMode="auto">
          <a:xfrm>
            <a:off x="500063" y="2738438"/>
            <a:ext cx="8215312" cy="3643312"/>
            <a:chOff x="214282" y="2285992"/>
            <a:chExt cx="8643998" cy="4000528"/>
          </a:xfrm>
        </p:grpSpPr>
        <p:sp>
          <p:nvSpPr>
            <p:cNvPr id="17" name="16 Rectángulo"/>
            <p:cNvSpPr/>
            <p:nvPr/>
          </p:nvSpPr>
          <p:spPr>
            <a:xfrm>
              <a:off x="214282" y="2285992"/>
              <a:ext cx="8643998" cy="4000528"/>
            </a:xfrm>
            <a:prstGeom prst="rect">
              <a:avLst/>
            </a:prstGeom>
            <a:solidFill>
              <a:schemeClr val="bg2">
                <a:lumMod val="40000"/>
                <a:lumOff val="6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s-AR"/>
            </a:p>
          </p:txBody>
        </p:sp>
        <p:pic>
          <p:nvPicPr>
            <p:cNvPr id="33802" name="15 Imagen"/>
            <p:cNvPicPr preferRelativeResize="0">
              <a:picLocks noChangeAspect="1" noChangeArrowheads="1"/>
            </p:cNvPicPr>
            <p:nvPr/>
          </p:nvPicPr>
          <p:blipFill>
            <a:blip r:embed="rId2"/>
            <a:srcRect/>
            <a:stretch>
              <a:fillRect/>
            </a:stretch>
          </p:blipFill>
          <p:spPr bwMode="auto">
            <a:xfrm>
              <a:off x="428628" y="2428868"/>
              <a:ext cx="8286776" cy="3643338"/>
            </a:xfrm>
            <a:prstGeom prst="rect">
              <a:avLst/>
            </a:prstGeom>
            <a:noFill/>
            <a:ln w="9525">
              <a:noFill/>
              <a:miter lim="800000"/>
              <a:headEnd/>
              <a:tailEnd/>
            </a:ln>
          </p:spPr>
        </p:pic>
      </p:gr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714375"/>
          </a:xfrm>
          <a:prstGeom prst="rect">
            <a:avLst/>
          </a:prstGeom>
          <a:gradFill flip="none" rotWithShape="1">
            <a:gsLst>
              <a:gs pos="0">
                <a:schemeClr val="accent2">
                  <a:lumMod val="75000"/>
                </a:schemeClr>
              </a:gs>
              <a:gs pos="81000">
                <a:schemeClr val="bg1">
                  <a:lumMod val="9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5" name="Rectangle 1072"/>
          <p:cNvSpPr>
            <a:spLocks noChangeArrowheads="1"/>
          </p:cNvSpPr>
          <p:nvPr/>
        </p:nvSpPr>
        <p:spPr bwMode="auto">
          <a:xfrm>
            <a:off x="142875" y="142875"/>
            <a:ext cx="6072188" cy="428625"/>
          </a:xfrm>
          <a:prstGeom prst="rect">
            <a:avLst/>
          </a:prstGeom>
          <a:noFill/>
          <a:ln algn="ctr">
            <a:miter lim="800000"/>
            <a:headEnd/>
            <a:tailEnd/>
          </a:ln>
        </p:spPr>
        <p:txBody>
          <a:bodyPr lIns="92075" tIns="46038" rIns="92075" bIns="46038" anchor="ctr"/>
          <a:lstStyle/>
          <a:p>
            <a:pPr>
              <a:lnSpc>
                <a:spcPct val="95000"/>
              </a:lnSpc>
              <a:defRPr/>
            </a:pPr>
            <a:r>
              <a:rPr lang="es-ES_tradnl" sz="3200" b="1" dirty="0">
                <a:solidFill>
                  <a:schemeClr val="bg1">
                    <a:lumMod val="95000"/>
                  </a:schemeClr>
                </a:solidFill>
                <a:latin typeface="Calibri" pitchFamily="34" charset="0"/>
                <a:ea typeface="+mj-ea"/>
                <a:cs typeface="Calibri" pitchFamily="34" charset="0"/>
              </a:rPr>
              <a:t>Hidrotratamiento</a:t>
            </a:r>
            <a:endParaRPr lang="es-ES_tradnl" sz="3200" b="1" dirty="0">
              <a:solidFill>
                <a:schemeClr val="bg1">
                  <a:lumMod val="95000"/>
                </a:schemeClr>
              </a:solidFill>
              <a:latin typeface="Calibri" pitchFamily="34" charset="0"/>
              <a:ea typeface="+mj-ea"/>
              <a:cs typeface="Calibri" pitchFamily="34" charset="0"/>
            </a:endParaRPr>
          </a:p>
        </p:txBody>
      </p:sp>
      <p:sp>
        <p:nvSpPr>
          <p:cNvPr id="34820" name="Rectangle 99"/>
          <p:cNvSpPr>
            <a:spLocks noChangeArrowheads="1"/>
          </p:cNvSpPr>
          <p:nvPr/>
        </p:nvSpPr>
        <p:spPr bwMode="auto">
          <a:xfrm>
            <a:off x="0" y="936625"/>
            <a:ext cx="9144000" cy="5876925"/>
          </a:xfrm>
          <a:prstGeom prst="rect">
            <a:avLst/>
          </a:prstGeom>
          <a:noFill/>
          <a:ln w="12700">
            <a:noFill/>
            <a:miter lim="800000"/>
            <a:headEnd/>
            <a:tailEnd/>
          </a:ln>
        </p:spPr>
        <p:txBody>
          <a:bodyPr wrap="none" anchor="ctr"/>
          <a:lstStyle/>
          <a:p>
            <a:endParaRPr lang="en-US"/>
          </a:p>
        </p:txBody>
      </p:sp>
      <p:sp>
        <p:nvSpPr>
          <p:cNvPr id="8" name="Rectangle 4"/>
          <p:cNvSpPr>
            <a:spLocks noChangeArrowheads="1"/>
          </p:cNvSpPr>
          <p:nvPr/>
        </p:nvSpPr>
        <p:spPr bwMode="auto">
          <a:xfrm>
            <a:off x="0" y="1181100"/>
            <a:ext cx="8851900" cy="4968875"/>
          </a:xfrm>
          <a:prstGeom prst="rect">
            <a:avLst/>
          </a:prstGeom>
          <a:noFill/>
          <a:ln w="12700" algn="ctr">
            <a:noFill/>
            <a:miter lim="800000"/>
            <a:headEnd/>
            <a:tailEnd/>
          </a:ln>
        </p:spPr>
        <p:txBody>
          <a:bodyPr anchor="ctr">
            <a:spAutoFit/>
          </a:bodyPr>
          <a:lstStyle/>
          <a:p>
            <a:pPr marL="363538" indent="-363538" algn="just">
              <a:spcBef>
                <a:spcPct val="50000"/>
              </a:spcBef>
              <a:buClr>
                <a:schemeClr val="accent2">
                  <a:lumMod val="75000"/>
                </a:schemeClr>
              </a:buClr>
              <a:buFont typeface="Wingdings" pitchFamily="2" charset="2"/>
              <a:buChar char="Ø"/>
              <a:defRPr/>
            </a:pPr>
            <a:r>
              <a:rPr lang="es-ES_tradnl" sz="2000" b="1" dirty="0">
                <a:solidFill>
                  <a:schemeClr val="accent2">
                    <a:lumMod val="75000"/>
                  </a:schemeClr>
                </a:solidFill>
              </a:rPr>
              <a:t>Los catalizadores de hidrotratamiento están compuestos por un soporte (normalmente </a:t>
            </a:r>
            <a:r>
              <a:rPr lang="es-ES_tradnl" sz="2000" b="1" dirty="0">
                <a:solidFill>
                  <a:schemeClr val="accent2">
                    <a:lumMod val="75000"/>
                  </a:schemeClr>
                </a:solidFill>
                <a:sym typeface="Symbol" pitchFamily="18" charset="2"/>
              </a:rPr>
              <a:t> alúmina de gran área específica) y una fase activa bajo la forma de sulfuro de molibdeno o tungsteno (wolframio) promovido por cobalto o níquel.</a:t>
            </a:r>
          </a:p>
          <a:p>
            <a:pPr marL="363538" indent="-363538" algn="just">
              <a:spcBef>
                <a:spcPct val="50000"/>
              </a:spcBef>
              <a:buClr>
                <a:schemeClr val="accent2">
                  <a:lumMod val="75000"/>
                </a:schemeClr>
              </a:buClr>
              <a:buFont typeface="Wingdings" pitchFamily="2" charset="2"/>
              <a:buChar char="Ø"/>
              <a:defRPr/>
            </a:pPr>
            <a:r>
              <a:rPr lang="es-ES_tradnl" sz="2000" b="1" dirty="0">
                <a:solidFill>
                  <a:schemeClr val="accent2">
                    <a:lumMod val="75000"/>
                  </a:schemeClr>
                </a:solidFill>
                <a:sym typeface="Symbol" pitchFamily="18" charset="2"/>
              </a:rPr>
              <a:t>Las fórmulas comúnmente empleadas son las asociaciones </a:t>
            </a:r>
            <a:r>
              <a:rPr lang="es-ES_tradnl" sz="2000" b="1" dirty="0" err="1">
                <a:solidFill>
                  <a:schemeClr val="accent2">
                    <a:lumMod val="75000"/>
                  </a:schemeClr>
                </a:solidFill>
                <a:sym typeface="Symbol" pitchFamily="18" charset="2"/>
              </a:rPr>
              <a:t>CoMo</a:t>
            </a:r>
            <a:r>
              <a:rPr lang="es-ES_tradnl" sz="2000" b="1" dirty="0">
                <a:solidFill>
                  <a:schemeClr val="accent2">
                    <a:lumMod val="75000"/>
                  </a:schemeClr>
                </a:solidFill>
                <a:sym typeface="Symbol" pitchFamily="18" charset="2"/>
              </a:rPr>
              <a:t> y </a:t>
            </a:r>
            <a:r>
              <a:rPr lang="es-ES_tradnl" sz="2000" b="1" dirty="0" err="1">
                <a:solidFill>
                  <a:schemeClr val="accent2">
                    <a:lumMod val="75000"/>
                  </a:schemeClr>
                </a:solidFill>
                <a:sym typeface="Symbol" pitchFamily="18" charset="2"/>
              </a:rPr>
              <a:t>NiMo</a:t>
            </a:r>
            <a:r>
              <a:rPr lang="es-ES_tradnl" sz="2000" b="1" dirty="0">
                <a:solidFill>
                  <a:schemeClr val="accent2">
                    <a:lumMod val="75000"/>
                  </a:schemeClr>
                </a:solidFill>
                <a:sym typeface="Symbol" pitchFamily="18" charset="2"/>
              </a:rPr>
              <a:t>, la primera para </a:t>
            </a:r>
            <a:r>
              <a:rPr lang="es-ES_tradnl" sz="2000" b="1" dirty="0" err="1">
                <a:solidFill>
                  <a:schemeClr val="accent2">
                    <a:lumMod val="75000"/>
                  </a:schemeClr>
                </a:solidFill>
                <a:sym typeface="Symbol" pitchFamily="18" charset="2"/>
              </a:rPr>
              <a:t>hidrodesulfuración</a:t>
            </a:r>
            <a:r>
              <a:rPr lang="es-ES_tradnl" sz="2000" b="1" dirty="0">
                <a:solidFill>
                  <a:schemeClr val="accent2">
                    <a:lumMod val="75000"/>
                  </a:schemeClr>
                </a:solidFill>
                <a:sym typeface="Symbol" pitchFamily="18" charset="2"/>
              </a:rPr>
              <a:t> y la segunda para hidrogenación y </a:t>
            </a:r>
            <a:r>
              <a:rPr lang="es-ES_tradnl" sz="2000" b="1" dirty="0" err="1">
                <a:solidFill>
                  <a:schemeClr val="accent2">
                    <a:lumMod val="75000"/>
                  </a:schemeClr>
                </a:solidFill>
                <a:sym typeface="Symbol" pitchFamily="18" charset="2"/>
              </a:rPr>
              <a:t>denitrificación</a:t>
            </a:r>
            <a:r>
              <a:rPr lang="es-ES_tradnl" sz="2000" b="1" dirty="0">
                <a:solidFill>
                  <a:schemeClr val="accent2">
                    <a:lumMod val="75000"/>
                  </a:schemeClr>
                </a:solidFill>
                <a:sym typeface="Symbol" pitchFamily="18" charset="2"/>
              </a:rPr>
              <a:t>.</a:t>
            </a:r>
            <a:endParaRPr lang="es-ES_tradnl" sz="2000" b="1" dirty="0">
              <a:solidFill>
                <a:schemeClr val="accent2">
                  <a:lumMod val="75000"/>
                </a:schemeClr>
              </a:solidFill>
            </a:endParaRPr>
          </a:p>
          <a:p>
            <a:pPr marL="363538" indent="-363538" algn="just">
              <a:spcBef>
                <a:spcPct val="50000"/>
              </a:spcBef>
              <a:buClr>
                <a:schemeClr val="accent2">
                  <a:lumMod val="75000"/>
                </a:schemeClr>
              </a:buClr>
              <a:buFont typeface="Wingdings" pitchFamily="2" charset="2"/>
              <a:buChar char="Ø"/>
              <a:defRPr/>
            </a:pPr>
            <a:r>
              <a:rPr lang="es-ES_tradnl" sz="2000" b="1" dirty="0">
                <a:solidFill>
                  <a:schemeClr val="accent2">
                    <a:lumMod val="75000"/>
                  </a:schemeClr>
                </a:solidFill>
              </a:rPr>
              <a:t>Los contenidos de metal son del orden de 9-15 % de Mo y 2.5-5 % de Co o Ni.</a:t>
            </a:r>
          </a:p>
          <a:p>
            <a:pPr marL="363538" indent="-363538" algn="just">
              <a:spcBef>
                <a:spcPct val="50000"/>
              </a:spcBef>
              <a:buClr>
                <a:schemeClr val="accent2">
                  <a:lumMod val="75000"/>
                </a:schemeClr>
              </a:buClr>
              <a:buFont typeface="Wingdings" pitchFamily="2" charset="2"/>
              <a:buChar char="Ø"/>
              <a:defRPr/>
            </a:pPr>
            <a:r>
              <a:rPr lang="es-ES_tradnl" sz="2000" b="1" dirty="0">
                <a:solidFill>
                  <a:schemeClr val="accent2">
                    <a:lumMod val="75000"/>
                  </a:schemeClr>
                </a:solidFill>
              </a:rPr>
              <a:t>Un catalizador de hidrotratamiento se fabrica con los metales en estado </a:t>
            </a:r>
            <a:r>
              <a:rPr lang="es-ES_tradnl" sz="2000" b="1" dirty="0">
                <a:solidFill>
                  <a:schemeClr val="accent2">
                    <a:lumMod val="75000"/>
                  </a:schemeClr>
                </a:solidFill>
              </a:rPr>
              <a:t>oxidado </a:t>
            </a:r>
            <a:r>
              <a:rPr lang="es-ES_tradnl" sz="2000" b="1" dirty="0">
                <a:solidFill>
                  <a:schemeClr val="accent2">
                    <a:lumMod val="75000"/>
                  </a:schemeClr>
                </a:solidFill>
              </a:rPr>
              <a:t>y después se activa por </a:t>
            </a:r>
            <a:r>
              <a:rPr lang="es-ES_tradnl" sz="2000" b="1" dirty="0" err="1">
                <a:solidFill>
                  <a:schemeClr val="accent2">
                    <a:lumMod val="75000"/>
                  </a:schemeClr>
                </a:solidFill>
              </a:rPr>
              <a:t>sulfuración</a:t>
            </a:r>
            <a:r>
              <a:rPr lang="es-ES_tradnl" sz="2000" b="1" dirty="0">
                <a:solidFill>
                  <a:schemeClr val="accent2">
                    <a:lumMod val="75000"/>
                  </a:schemeClr>
                </a:solidFill>
              </a:rPr>
              <a:t> (in situ o ex situ).</a:t>
            </a:r>
            <a:endParaRPr lang="es-ES_tradnl" sz="2000" b="1" dirty="0">
              <a:solidFill>
                <a:schemeClr val="accent2">
                  <a:lumMod val="75000"/>
                </a:schemeClr>
              </a:solidFill>
              <a:sym typeface="Symbol" pitchFamily="18" charset="2"/>
            </a:endParaRPr>
          </a:p>
          <a:p>
            <a:pPr marL="363538" indent="-363538" algn="just">
              <a:spcBef>
                <a:spcPct val="50000"/>
              </a:spcBef>
              <a:buClr>
                <a:schemeClr val="accent2">
                  <a:lumMod val="75000"/>
                </a:schemeClr>
              </a:buClr>
              <a:buFont typeface="Wingdings" pitchFamily="2" charset="2"/>
              <a:buChar char="Ø"/>
              <a:defRPr/>
            </a:pPr>
            <a:r>
              <a:rPr lang="es-ES_tradnl" sz="2000" b="1" dirty="0">
                <a:solidFill>
                  <a:schemeClr val="accent2">
                    <a:lumMod val="75000"/>
                  </a:schemeClr>
                </a:solidFill>
                <a:sym typeface="Symbol" pitchFamily="18" charset="2"/>
              </a:rPr>
              <a:t>Para procesos de saturación de aromáticos y </a:t>
            </a:r>
            <a:r>
              <a:rPr lang="es-ES_tradnl" sz="2000" b="1" dirty="0" err="1">
                <a:solidFill>
                  <a:schemeClr val="accent2">
                    <a:lumMod val="75000"/>
                  </a:schemeClr>
                </a:solidFill>
                <a:sym typeface="Symbol" pitchFamily="18" charset="2"/>
              </a:rPr>
              <a:t>diolefinas</a:t>
            </a:r>
            <a:r>
              <a:rPr lang="es-ES_tradnl" sz="2000" b="1" dirty="0">
                <a:solidFill>
                  <a:schemeClr val="accent2">
                    <a:lumMod val="75000"/>
                  </a:schemeClr>
                </a:solidFill>
                <a:sym typeface="Symbol" pitchFamily="18" charset="2"/>
              </a:rPr>
              <a:t> se utilizan catalizadores de metales nobles (Pd y/o Pt) sobre alúmina.</a:t>
            </a:r>
            <a:endParaRPr lang="es-ES_tradnl" sz="2000" b="1" dirty="0">
              <a:solidFill>
                <a:schemeClr val="accent2">
                  <a:lumMod val="75000"/>
                </a:schemeClr>
              </a:solidFill>
            </a:endParaRP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714375"/>
          </a:xfrm>
          <a:prstGeom prst="rect">
            <a:avLst/>
          </a:prstGeom>
          <a:gradFill flip="none" rotWithShape="1">
            <a:gsLst>
              <a:gs pos="0">
                <a:schemeClr val="accent2">
                  <a:lumMod val="75000"/>
                </a:schemeClr>
              </a:gs>
              <a:gs pos="81000">
                <a:schemeClr val="bg1">
                  <a:lumMod val="9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5" name="Rectangle 1072"/>
          <p:cNvSpPr>
            <a:spLocks noChangeArrowheads="1"/>
          </p:cNvSpPr>
          <p:nvPr/>
        </p:nvSpPr>
        <p:spPr bwMode="auto">
          <a:xfrm>
            <a:off x="142875" y="142875"/>
            <a:ext cx="6072188" cy="428625"/>
          </a:xfrm>
          <a:prstGeom prst="rect">
            <a:avLst/>
          </a:prstGeom>
          <a:noFill/>
          <a:ln algn="ctr">
            <a:miter lim="800000"/>
            <a:headEnd/>
            <a:tailEnd/>
          </a:ln>
        </p:spPr>
        <p:txBody>
          <a:bodyPr lIns="92075" tIns="46038" rIns="92075" bIns="46038" anchor="ctr"/>
          <a:lstStyle/>
          <a:p>
            <a:pPr>
              <a:lnSpc>
                <a:spcPct val="95000"/>
              </a:lnSpc>
              <a:defRPr/>
            </a:pPr>
            <a:r>
              <a:rPr lang="es-ES_tradnl" sz="3200" b="1" dirty="0">
                <a:solidFill>
                  <a:schemeClr val="bg1">
                    <a:lumMod val="95000"/>
                  </a:schemeClr>
                </a:solidFill>
                <a:latin typeface="Calibri" pitchFamily="34" charset="0"/>
                <a:ea typeface="+mj-ea"/>
                <a:cs typeface="Calibri" pitchFamily="34" charset="0"/>
              </a:rPr>
              <a:t>Hidrotratamiento</a:t>
            </a:r>
            <a:endParaRPr lang="es-ES_tradnl" sz="3200" b="1" dirty="0">
              <a:solidFill>
                <a:schemeClr val="bg1">
                  <a:lumMod val="95000"/>
                </a:schemeClr>
              </a:solidFill>
              <a:latin typeface="Calibri" pitchFamily="34" charset="0"/>
              <a:ea typeface="+mj-ea"/>
              <a:cs typeface="Calibri" pitchFamily="34" charset="0"/>
            </a:endParaRPr>
          </a:p>
        </p:txBody>
      </p:sp>
      <p:sp>
        <p:nvSpPr>
          <p:cNvPr id="35844" name="Rectangle 99"/>
          <p:cNvSpPr>
            <a:spLocks noChangeArrowheads="1"/>
          </p:cNvSpPr>
          <p:nvPr/>
        </p:nvSpPr>
        <p:spPr bwMode="auto">
          <a:xfrm>
            <a:off x="0" y="785813"/>
            <a:ext cx="9144000" cy="5876925"/>
          </a:xfrm>
          <a:prstGeom prst="rect">
            <a:avLst/>
          </a:prstGeom>
          <a:noFill/>
          <a:ln w="12700">
            <a:noFill/>
            <a:miter lim="800000"/>
            <a:headEnd/>
            <a:tailEnd/>
          </a:ln>
        </p:spPr>
        <p:txBody>
          <a:bodyPr wrap="none" anchor="ctr"/>
          <a:lstStyle/>
          <a:p>
            <a:endParaRPr lang="en-US"/>
          </a:p>
        </p:txBody>
      </p:sp>
      <p:sp>
        <p:nvSpPr>
          <p:cNvPr id="7" name="Text Box 3"/>
          <p:cNvSpPr txBox="1">
            <a:spLocks noChangeArrowheads="1"/>
          </p:cNvSpPr>
          <p:nvPr/>
        </p:nvSpPr>
        <p:spPr bwMode="auto">
          <a:xfrm>
            <a:off x="142875" y="785813"/>
            <a:ext cx="8929688" cy="338137"/>
          </a:xfrm>
          <a:prstGeom prst="rect">
            <a:avLst/>
          </a:prstGeom>
          <a:solidFill>
            <a:schemeClr val="accent3"/>
          </a:solidFill>
          <a:ln w="12700">
            <a:noFill/>
            <a:miter lim="800000"/>
            <a:headEnd type="none" w="sm" len="sm"/>
            <a:tailEnd type="none" w="sm" len="sm"/>
          </a:ln>
        </p:spPr>
        <p:txBody>
          <a:bodyPr>
            <a:spAutoFit/>
          </a:bodyPr>
          <a:lstStyle/>
          <a:p>
            <a:pPr algn="just">
              <a:spcBef>
                <a:spcPct val="50000"/>
              </a:spcBef>
              <a:defRPr/>
            </a:pPr>
            <a:r>
              <a:rPr lang="es-AR" sz="1600" b="1" dirty="0">
                <a:solidFill>
                  <a:schemeClr val="accent2">
                    <a:lumMod val="75000"/>
                  </a:schemeClr>
                </a:solidFill>
                <a:latin typeface="Calibri" pitchFamily="34" charset="0"/>
                <a:cs typeface="Calibri" pitchFamily="34" charset="0"/>
              </a:rPr>
              <a:t>Los tipos de reacciones que tienen lugar en este tipo de unidades son las siguientes: </a:t>
            </a:r>
            <a:endParaRPr lang="en-US" sz="1600" b="1" dirty="0">
              <a:solidFill>
                <a:schemeClr val="accent2">
                  <a:lumMod val="75000"/>
                </a:schemeClr>
              </a:solidFill>
              <a:latin typeface="Calibri" pitchFamily="34" charset="0"/>
              <a:cs typeface="Calibri" pitchFamily="34" charset="0"/>
            </a:endParaRPr>
          </a:p>
        </p:txBody>
      </p:sp>
      <p:pic>
        <p:nvPicPr>
          <p:cNvPr id="35846" name="8 Imagen"/>
          <p:cNvPicPr>
            <a:picLocks noChangeAspect="1" noChangeArrowheads="1"/>
          </p:cNvPicPr>
          <p:nvPr/>
        </p:nvPicPr>
        <p:blipFill>
          <a:blip r:embed="rId2"/>
          <a:srcRect/>
          <a:stretch>
            <a:fillRect/>
          </a:stretch>
        </p:blipFill>
        <p:spPr bwMode="auto">
          <a:xfrm>
            <a:off x="500063" y="1590675"/>
            <a:ext cx="8072437" cy="4143375"/>
          </a:xfrm>
          <a:prstGeom prst="rect">
            <a:avLst/>
          </a:prstGeom>
          <a:noFill/>
          <a:ln w="9525">
            <a:noFill/>
            <a:miter lim="800000"/>
            <a:headEnd/>
            <a:tailEnd/>
          </a:ln>
        </p:spPr>
      </p:pic>
      <p:grpSp>
        <p:nvGrpSpPr>
          <p:cNvPr id="10" name="9 Flecha derecha"/>
          <p:cNvGrpSpPr>
            <a:grpSpLocks/>
          </p:cNvGrpSpPr>
          <p:nvPr/>
        </p:nvGrpSpPr>
        <p:grpSpPr bwMode="auto">
          <a:xfrm>
            <a:off x="8583613" y="5983288"/>
            <a:ext cx="541337" cy="541337"/>
            <a:chOff x="5407" y="3587"/>
            <a:chExt cx="341" cy="341"/>
          </a:xfrm>
        </p:grpSpPr>
        <p:pic>
          <p:nvPicPr>
            <p:cNvPr id="35847" name="9 Flecha derecha">
              <a:hlinkClick r:id="rId3" action="ppaction://hlinksldjump"/>
            </p:cNvPr>
            <p:cNvPicPr>
              <a:picLocks noChangeArrowheads="1"/>
            </p:cNvPicPr>
            <p:nvPr/>
          </p:nvPicPr>
          <p:blipFill>
            <a:blip r:embed="rId4"/>
            <a:srcRect/>
            <a:stretch>
              <a:fillRect/>
            </a:stretch>
          </p:blipFill>
          <p:spPr bwMode="auto">
            <a:xfrm>
              <a:off x="5407" y="3587"/>
              <a:ext cx="341" cy="341"/>
            </a:xfrm>
            <a:prstGeom prst="rect">
              <a:avLst/>
            </a:prstGeom>
            <a:noFill/>
          </p:spPr>
        </p:pic>
        <p:sp>
          <p:nvSpPr>
            <p:cNvPr id="35848" name="Text Box 8"/>
            <p:cNvSpPr txBox="1">
              <a:spLocks noChangeArrowheads="1"/>
            </p:cNvSpPr>
            <p:nvPr/>
          </p:nvSpPr>
          <p:spPr bwMode="auto">
            <a:xfrm rot="16200000">
              <a:off x="5493" y="3729"/>
              <a:ext cx="173" cy="136"/>
            </a:xfrm>
            <a:prstGeom prst="rect">
              <a:avLst/>
            </a:prstGeom>
            <a:noFill/>
            <a:ln w="9525">
              <a:noFill/>
              <a:miter lim="800000"/>
              <a:headEnd/>
              <a:tailEnd/>
            </a:ln>
          </p:spPr>
          <p:txBody>
            <a:bodyPr vert="eaVert" anchor="ctr"/>
            <a:lstStyle/>
            <a:p>
              <a:pPr algn="ctr"/>
              <a:endParaRPr lang="es-AR">
                <a:solidFill>
                  <a:srgbClr val="FFFFFF"/>
                </a:solidFill>
              </a:endParaRPr>
            </a:p>
          </p:txBody>
        </p:sp>
      </p:gr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714375"/>
          </a:xfrm>
          <a:prstGeom prst="rect">
            <a:avLst/>
          </a:prstGeom>
          <a:gradFill flip="none" rotWithShape="1">
            <a:gsLst>
              <a:gs pos="0">
                <a:schemeClr val="accent2">
                  <a:lumMod val="75000"/>
                </a:schemeClr>
              </a:gs>
              <a:gs pos="81000">
                <a:schemeClr val="bg1">
                  <a:lumMod val="9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5" name="Rectangle 1072"/>
          <p:cNvSpPr>
            <a:spLocks noChangeArrowheads="1"/>
          </p:cNvSpPr>
          <p:nvPr/>
        </p:nvSpPr>
        <p:spPr bwMode="auto">
          <a:xfrm>
            <a:off x="142875" y="142875"/>
            <a:ext cx="6072188" cy="428625"/>
          </a:xfrm>
          <a:prstGeom prst="rect">
            <a:avLst/>
          </a:prstGeom>
          <a:noFill/>
          <a:ln algn="ctr">
            <a:miter lim="800000"/>
            <a:headEnd/>
            <a:tailEnd/>
          </a:ln>
        </p:spPr>
        <p:txBody>
          <a:bodyPr lIns="92075" tIns="46038" rIns="92075" bIns="46038" anchor="ctr"/>
          <a:lstStyle/>
          <a:p>
            <a:pPr>
              <a:lnSpc>
                <a:spcPct val="95000"/>
              </a:lnSpc>
              <a:defRPr/>
            </a:pPr>
            <a:r>
              <a:rPr lang="es-ES_tradnl" sz="3200" b="1" dirty="0">
                <a:solidFill>
                  <a:schemeClr val="bg1">
                    <a:lumMod val="95000"/>
                  </a:schemeClr>
                </a:solidFill>
                <a:latin typeface="Calibri" pitchFamily="34" charset="0"/>
                <a:ea typeface="+mj-ea"/>
                <a:cs typeface="Calibri" pitchFamily="34" charset="0"/>
              </a:rPr>
              <a:t>Reformado catalítico</a:t>
            </a:r>
            <a:endParaRPr lang="es-ES_tradnl" sz="3200" b="1" dirty="0">
              <a:solidFill>
                <a:schemeClr val="bg1">
                  <a:lumMod val="95000"/>
                </a:schemeClr>
              </a:solidFill>
              <a:latin typeface="Calibri" pitchFamily="34" charset="0"/>
              <a:ea typeface="+mj-ea"/>
              <a:cs typeface="Calibri" pitchFamily="34" charset="0"/>
            </a:endParaRPr>
          </a:p>
        </p:txBody>
      </p:sp>
      <p:sp>
        <p:nvSpPr>
          <p:cNvPr id="36868" name="Rectangle 99"/>
          <p:cNvSpPr>
            <a:spLocks noChangeArrowheads="1"/>
          </p:cNvSpPr>
          <p:nvPr/>
        </p:nvSpPr>
        <p:spPr bwMode="auto">
          <a:xfrm>
            <a:off x="0" y="785813"/>
            <a:ext cx="9144000" cy="5876925"/>
          </a:xfrm>
          <a:prstGeom prst="rect">
            <a:avLst/>
          </a:prstGeom>
          <a:noFill/>
          <a:ln w="12700">
            <a:noFill/>
            <a:miter lim="800000"/>
            <a:headEnd/>
            <a:tailEnd/>
          </a:ln>
        </p:spPr>
        <p:txBody>
          <a:bodyPr wrap="none" anchor="ctr"/>
          <a:lstStyle/>
          <a:p>
            <a:endParaRPr lang="en-US"/>
          </a:p>
        </p:txBody>
      </p:sp>
      <p:sp>
        <p:nvSpPr>
          <p:cNvPr id="7" name="6 Rectángulo"/>
          <p:cNvSpPr/>
          <p:nvPr/>
        </p:nvSpPr>
        <p:spPr>
          <a:xfrm>
            <a:off x="214313" y="857250"/>
            <a:ext cx="8715375" cy="830263"/>
          </a:xfrm>
          <a:prstGeom prst="rect">
            <a:avLst/>
          </a:prstGeom>
        </p:spPr>
        <p:txBody>
          <a:bodyPr>
            <a:spAutoFit/>
          </a:bodyPr>
          <a:lstStyle/>
          <a:p>
            <a:pPr algn="just">
              <a:defRPr/>
            </a:pPr>
            <a:r>
              <a:rPr lang="es-ES_tradnl" sz="1600" b="1" dirty="0">
                <a:solidFill>
                  <a:schemeClr val="accent2">
                    <a:lumMod val="75000"/>
                  </a:schemeClr>
                </a:solidFill>
                <a:latin typeface="Calibri" pitchFamily="34" charset="0"/>
                <a:cs typeface="Calibri" pitchFamily="34" charset="0"/>
              </a:rPr>
              <a:t>El reformado catalítico es un procesos que consiste en procesar nafta de bajo índice de octano para convertirla en nafta reformada de alto octano (RON 98-100), obteniendo además Fuel Gas, LPG e hidrógeno, utilizando catalizadores de metales nobles (Pt y Re) soportados sobre alúmina.</a:t>
            </a:r>
            <a:endParaRPr lang="es-AR" sz="1600" dirty="0">
              <a:solidFill>
                <a:schemeClr val="accent2">
                  <a:lumMod val="75000"/>
                </a:schemeClr>
              </a:solidFill>
              <a:latin typeface="Calibri" pitchFamily="34" charset="0"/>
              <a:cs typeface="Calibri" pitchFamily="34" charset="0"/>
            </a:endParaRPr>
          </a:p>
        </p:txBody>
      </p:sp>
      <p:grpSp>
        <p:nvGrpSpPr>
          <p:cNvPr id="36870" name="10 Grupo"/>
          <p:cNvGrpSpPr>
            <a:grpSpLocks/>
          </p:cNvGrpSpPr>
          <p:nvPr/>
        </p:nvGrpSpPr>
        <p:grpSpPr bwMode="auto">
          <a:xfrm>
            <a:off x="100013" y="1857375"/>
            <a:ext cx="8929687" cy="4286250"/>
            <a:chOff x="71406" y="1857364"/>
            <a:chExt cx="8929750" cy="4286280"/>
          </a:xfrm>
        </p:grpSpPr>
        <p:sp>
          <p:nvSpPr>
            <p:cNvPr id="10" name="9 Rectángulo"/>
            <p:cNvSpPr/>
            <p:nvPr/>
          </p:nvSpPr>
          <p:spPr>
            <a:xfrm>
              <a:off x="71406" y="1857364"/>
              <a:ext cx="8929718" cy="4286280"/>
            </a:xfrm>
            <a:prstGeom prst="rect">
              <a:avLst/>
            </a:prstGeom>
            <a:solidFill>
              <a:schemeClr val="bg2">
                <a:lumMod val="40000"/>
                <a:lumOff val="6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s-AR"/>
            </a:p>
          </p:txBody>
        </p:sp>
        <p:pic>
          <p:nvPicPr>
            <p:cNvPr id="36874" name="8 Imagen"/>
            <p:cNvPicPr>
              <a:picLocks noChangeAspect="1" noChangeArrowheads="1"/>
            </p:cNvPicPr>
            <p:nvPr/>
          </p:nvPicPr>
          <p:blipFill>
            <a:blip r:embed="rId2"/>
            <a:srcRect/>
            <a:stretch>
              <a:fillRect/>
            </a:stretch>
          </p:blipFill>
          <p:spPr bwMode="auto">
            <a:xfrm>
              <a:off x="285784" y="2071678"/>
              <a:ext cx="8715372" cy="3895537"/>
            </a:xfrm>
            <a:prstGeom prst="rect">
              <a:avLst/>
            </a:prstGeom>
            <a:noFill/>
            <a:ln w="9525">
              <a:noFill/>
              <a:miter lim="800000"/>
              <a:headEnd/>
              <a:tailEnd/>
            </a:ln>
          </p:spPr>
        </p:pic>
      </p:gr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2214546" y="3571876"/>
            <a:ext cx="4429156" cy="2571768"/>
          </a:xfrm>
          <a:prstGeom prst="rect">
            <a:avLst/>
          </a:prstGeom>
          <a:solidFill>
            <a:schemeClr val="bg2">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s-AR"/>
          </a:p>
        </p:txBody>
      </p:sp>
      <p:sp>
        <p:nvSpPr>
          <p:cNvPr id="5" name="4 Rectángulo"/>
          <p:cNvSpPr/>
          <p:nvPr/>
        </p:nvSpPr>
        <p:spPr>
          <a:xfrm>
            <a:off x="0" y="0"/>
            <a:ext cx="9144000" cy="714375"/>
          </a:xfrm>
          <a:prstGeom prst="rect">
            <a:avLst/>
          </a:prstGeom>
          <a:gradFill flip="none" rotWithShape="1">
            <a:gsLst>
              <a:gs pos="0">
                <a:schemeClr val="accent2">
                  <a:lumMod val="75000"/>
                </a:schemeClr>
              </a:gs>
              <a:gs pos="81000">
                <a:schemeClr val="bg1">
                  <a:lumMod val="9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5" name="Rectangle 1072"/>
          <p:cNvSpPr>
            <a:spLocks noChangeArrowheads="1"/>
          </p:cNvSpPr>
          <p:nvPr/>
        </p:nvSpPr>
        <p:spPr bwMode="auto">
          <a:xfrm>
            <a:off x="142875" y="142875"/>
            <a:ext cx="6072188" cy="428625"/>
          </a:xfrm>
          <a:prstGeom prst="rect">
            <a:avLst/>
          </a:prstGeom>
          <a:noFill/>
          <a:ln algn="ctr">
            <a:miter lim="800000"/>
            <a:headEnd/>
            <a:tailEnd/>
          </a:ln>
        </p:spPr>
        <p:txBody>
          <a:bodyPr lIns="92075" tIns="46038" rIns="92075" bIns="46038" anchor="ctr"/>
          <a:lstStyle/>
          <a:p>
            <a:pPr>
              <a:lnSpc>
                <a:spcPct val="95000"/>
              </a:lnSpc>
              <a:defRPr/>
            </a:pPr>
            <a:r>
              <a:rPr lang="es-ES_tradnl" sz="3200" b="1" dirty="0">
                <a:solidFill>
                  <a:schemeClr val="bg1">
                    <a:lumMod val="95000"/>
                  </a:schemeClr>
                </a:solidFill>
                <a:latin typeface="Calibri" pitchFamily="34" charset="0"/>
                <a:ea typeface="+mj-ea"/>
                <a:cs typeface="Calibri" pitchFamily="34" charset="0"/>
              </a:rPr>
              <a:t>Reformado catalítico</a:t>
            </a:r>
            <a:endParaRPr lang="es-ES_tradnl" sz="3200" b="1" dirty="0">
              <a:solidFill>
                <a:schemeClr val="bg1">
                  <a:lumMod val="95000"/>
                </a:schemeClr>
              </a:solidFill>
              <a:latin typeface="Calibri" pitchFamily="34" charset="0"/>
              <a:ea typeface="+mj-ea"/>
              <a:cs typeface="Calibri" pitchFamily="34" charset="0"/>
            </a:endParaRPr>
          </a:p>
        </p:txBody>
      </p:sp>
      <p:sp>
        <p:nvSpPr>
          <p:cNvPr id="59399" name="Rectangle 99"/>
          <p:cNvSpPr>
            <a:spLocks noChangeArrowheads="1"/>
          </p:cNvSpPr>
          <p:nvPr/>
        </p:nvSpPr>
        <p:spPr bwMode="auto">
          <a:xfrm>
            <a:off x="0" y="785813"/>
            <a:ext cx="9144000" cy="5876925"/>
          </a:xfrm>
          <a:prstGeom prst="rect">
            <a:avLst/>
          </a:prstGeom>
          <a:noFill/>
          <a:ln w="12700">
            <a:noFill/>
            <a:miter lim="800000"/>
            <a:headEnd/>
            <a:tailEnd/>
          </a:ln>
        </p:spPr>
        <p:txBody>
          <a:bodyPr wrap="none" anchor="ctr"/>
          <a:lstStyle/>
          <a:p>
            <a:endParaRPr lang="en-US"/>
          </a:p>
        </p:txBody>
      </p:sp>
      <p:sp>
        <p:nvSpPr>
          <p:cNvPr id="7" name="6 Rectángulo"/>
          <p:cNvSpPr/>
          <p:nvPr/>
        </p:nvSpPr>
        <p:spPr>
          <a:xfrm>
            <a:off x="214313" y="857250"/>
            <a:ext cx="8715375" cy="584200"/>
          </a:xfrm>
          <a:prstGeom prst="rect">
            <a:avLst/>
          </a:prstGeom>
        </p:spPr>
        <p:txBody>
          <a:bodyPr>
            <a:spAutoFit/>
          </a:bodyPr>
          <a:lstStyle/>
          <a:p>
            <a:pPr algn="just">
              <a:defRPr/>
            </a:pPr>
            <a:r>
              <a:rPr lang="es-ES_tradnl" sz="1600" b="1" dirty="0">
                <a:solidFill>
                  <a:schemeClr val="accent2">
                    <a:lumMod val="75000"/>
                  </a:schemeClr>
                </a:solidFill>
                <a:latin typeface="Calibri" pitchFamily="34" charset="0"/>
                <a:cs typeface="Calibri" pitchFamily="34" charset="0"/>
              </a:rPr>
              <a:t>Las características de los cortes usados en reformado y del producto se pueden observar en la siguiente tabla:.</a:t>
            </a:r>
            <a:endParaRPr lang="es-AR" sz="1600" b="1" dirty="0">
              <a:solidFill>
                <a:schemeClr val="accent2">
                  <a:lumMod val="75000"/>
                </a:schemeClr>
              </a:solidFill>
              <a:latin typeface="Calibri" pitchFamily="34" charset="0"/>
              <a:cs typeface="Calibri" pitchFamily="34" charset="0"/>
            </a:endParaRPr>
          </a:p>
        </p:txBody>
      </p:sp>
      <p:graphicFrame>
        <p:nvGraphicFramePr>
          <p:cNvPr id="11" name="10 Tabla"/>
          <p:cNvGraphicFramePr>
            <a:graphicFrameLocks noGrp="1"/>
          </p:cNvGraphicFramePr>
          <p:nvPr/>
        </p:nvGraphicFramePr>
        <p:xfrm>
          <a:off x="1792288" y="1571625"/>
          <a:ext cx="5422900" cy="1503363"/>
        </p:xfrm>
        <a:graphic>
          <a:graphicData uri="http://schemas.openxmlformats.org/drawingml/2006/table">
            <a:tbl>
              <a:tblPr/>
              <a:tblGrid>
                <a:gridCol w="2483394"/>
                <a:gridCol w="1215577"/>
                <a:gridCol w="1723951"/>
              </a:tblGrid>
              <a:tr h="250509">
                <a:tc gridSpan="3">
                  <a:txBody>
                    <a:bodyPr/>
                    <a:lstStyle/>
                    <a:p>
                      <a:pPr algn="ctr">
                        <a:spcAft>
                          <a:spcPts val="0"/>
                        </a:spcAft>
                      </a:pPr>
                      <a:r>
                        <a:rPr lang="es-ES_tradnl" sz="1100" b="1">
                          <a:solidFill>
                            <a:srgbClr val="002060"/>
                          </a:solidFill>
                          <a:latin typeface="Calibri"/>
                          <a:ea typeface="Times New Roman"/>
                          <a:cs typeface="Times New Roman"/>
                        </a:rPr>
                        <a:t>Características de los cortes usados en reformado y del producto</a:t>
                      </a:r>
                      <a:endParaRPr lang="es-AR" sz="12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s-AR"/>
                    </a:p>
                  </a:txBody>
                  <a:tcPr/>
                </a:tc>
                <a:tc hMerge="1">
                  <a:txBody>
                    <a:bodyPr/>
                    <a:lstStyle/>
                    <a:p>
                      <a:endParaRPr lang="es-AR"/>
                    </a:p>
                  </a:txBody>
                  <a:tcPr/>
                </a:tc>
              </a:tr>
              <a:tr h="250509">
                <a:tc>
                  <a:txBody>
                    <a:bodyPr/>
                    <a:lstStyle/>
                    <a:p>
                      <a:pPr algn="ctr">
                        <a:spcAft>
                          <a:spcPts val="0"/>
                        </a:spcAft>
                      </a:pPr>
                      <a:r>
                        <a:rPr lang="es-ES_tradnl" sz="1100" b="1">
                          <a:solidFill>
                            <a:srgbClr val="002060"/>
                          </a:solidFill>
                          <a:latin typeface="Calibri"/>
                          <a:ea typeface="Times New Roman"/>
                          <a:cs typeface="Times New Roman"/>
                        </a:rPr>
                        <a:t>Compuestos</a:t>
                      </a:r>
                      <a:endParaRPr lang="es-AR" sz="12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es-ES_tradnl" sz="1100" b="1">
                          <a:solidFill>
                            <a:srgbClr val="002060"/>
                          </a:solidFill>
                          <a:latin typeface="Calibri"/>
                          <a:ea typeface="Times New Roman"/>
                          <a:cs typeface="Times New Roman"/>
                        </a:rPr>
                        <a:t>Alimentación</a:t>
                      </a:r>
                      <a:endParaRPr lang="es-AR"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es-ES_tradnl" sz="1100" b="1">
                          <a:solidFill>
                            <a:srgbClr val="002060"/>
                          </a:solidFill>
                          <a:latin typeface="Calibri"/>
                          <a:ea typeface="Times New Roman"/>
                          <a:cs typeface="Times New Roman"/>
                        </a:rPr>
                        <a:t>Nafta Reformada</a:t>
                      </a:r>
                      <a:endParaRPr lang="es-AR"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250509">
                <a:tc>
                  <a:txBody>
                    <a:bodyPr/>
                    <a:lstStyle/>
                    <a:p>
                      <a:pPr algn="ctr">
                        <a:spcAft>
                          <a:spcPts val="0"/>
                        </a:spcAft>
                      </a:pPr>
                      <a:r>
                        <a:rPr lang="es-ES_tradnl" sz="1100">
                          <a:solidFill>
                            <a:srgbClr val="002060"/>
                          </a:solidFill>
                          <a:latin typeface="Calibri"/>
                          <a:ea typeface="Times New Roman"/>
                          <a:cs typeface="Times New Roman"/>
                        </a:rPr>
                        <a:t>Parafinas (%p/p)</a:t>
                      </a:r>
                      <a:endParaRPr lang="es-AR" sz="12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es-ES_tradnl" sz="1100">
                          <a:solidFill>
                            <a:srgbClr val="002060"/>
                          </a:solidFill>
                          <a:latin typeface="Calibri"/>
                          <a:ea typeface="Times New Roman"/>
                          <a:cs typeface="Times New Roman"/>
                        </a:rPr>
                        <a:t>45-70</a:t>
                      </a:r>
                      <a:endParaRPr lang="es-AR"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es-ES_tradnl" sz="1100">
                          <a:solidFill>
                            <a:srgbClr val="002060"/>
                          </a:solidFill>
                          <a:latin typeface="Calibri"/>
                          <a:ea typeface="Times New Roman"/>
                          <a:cs typeface="Times New Roman"/>
                        </a:rPr>
                        <a:t>20-45</a:t>
                      </a:r>
                      <a:endParaRPr lang="es-AR"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250509">
                <a:tc>
                  <a:txBody>
                    <a:bodyPr/>
                    <a:lstStyle/>
                    <a:p>
                      <a:pPr algn="ctr">
                        <a:spcAft>
                          <a:spcPts val="0"/>
                        </a:spcAft>
                      </a:pPr>
                      <a:r>
                        <a:rPr lang="es-ES_tradnl" sz="1100">
                          <a:solidFill>
                            <a:srgbClr val="002060"/>
                          </a:solidFill>
                          <a:latin typeface="Calibri"/>
                          <a:ea typeface="Times New Roman"/>
                          <a:cs typeface="Times New Roman"/>
                        </a:rPr>
                        <a:t>Naftenos (%p/p)</a:t>
                      </a:r>
                      <a:endParaRPr lang="es-AR" sz="12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es-ES_tradnl" sz="1100">
                          <a:solidFill>
                            <a:srgbClr val="002060"/>
                          </a:solidFill>
                          <a:latin typeface="Calibri"/>
                          <a:ea typeface="Times New Roman"/>
                          <a:cs typeface="Times New Roman"/>
                        </a:rPr>
                        <a:t>20-40</a:t>
                      </a:r>
                      <a:endParaRPr lang="es-AR"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es-ES_tradnl" sz="1100">
                          <a:solidFill>
                            <a:srgbClr val="002060"/>
                          </a:solidFill>
                          <a:latin typeface="Calibri"/>
                          <a:ea typeface="Times New Roman"/>
                          <a:cs typeface="Times New Roman"/>
                        </a:rPr>
                        <a:t>1-8</a:t>
                      </a:r>
                      <a:endParaRPr lang="es-AR"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250509">
                <a:tc>
                  <a:txBody>
                    <a:bodyPr/>
                    <a:lstStyle/>
                    <a:p>
                      <a:pPr algn="ctr">
                        <a:spcAft>
                          <a:spcPts val="0"/>
                        </a:spcAft>
                      </a:pPr>
                      <a:r>
                        <a:rPr lang="es-ES_tradnl" sz="1100">
                          <a:solidFill>
                            <a:srgbClr val="002060"/>
                          </a:solidFill>
                          <a:latin typeface="Calibri"/>
                          <a:ea typeface="Times New Roman"/>
                          <a:cs typeface="Times New Roman"/>
                        </a:rPr>
                        <a:t>Aromáticos (%p/p)</a:t>
                      </a:r>
                      <a:endParaRPr lang="es-AR" sz="12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es-ES_tradnl" sz="1100">
                          <a:solidFill>
                            <a:srgbClr val="002060"/>
                          </a:solidFill>
                          <a:latin typeface="Calibri"/>
                          <a:ea typeface="Times New Roman"/>
                          <a:cs typeface="Times New Roman"/>
                        </a:rPr>
                        <a:t>4-14</a:t>
                      </a:r>
                      <a:endParaRPr lang="es-AR"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es-ES_tradnl" sz="1100">
                          <a:solidFill>
                            <a:srgbClr val="002060"/>
                          </a:solidFill>
                          <a:latin typeface="Calibri"/>
                          <a:ea typeface="Times New Roman"/>
                          <a:cs typeface="Times New Roman"/>
                        </a:rPr>
                        <a:t>60-75</a:t>
                      </a:r>
                      <a:endParaRPr lang="es-AR"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250509">
                <a:tc>
                  <a:txBody>
                    <a:bodyPr/>
                    <a:lstStyle/>
                    <a:p>
                      <a:pPr algn="ctr">
                        <a:spcAft>
                          <a:spcPts val="0"/>
                        </a:spcAft>
                      </a:pPr>
                      <a:r>
                        <a:rPr lang="es-ES_tradnl" sz="1100">
                          <a:solidFill>
                            <a:srgbClr val="002060"/>
                          </a:solidFill>
                          <a:latin typeface="Calibri"/>
                          <a:ea typeface="Times New Roman"/>
                          <a:cs typeface="Times New Roman"/>
                        </a:rPr>
                        <a:t>Olefinas(%p/p)</a:t>
                      </a:r>
                      <a:endParaRPr lang="es-AR" sz="1200">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es-ES_tradnl" sz="1100">
                          <a:solidFill>
                            <a:srgbClr val="002060"/>
                          </a:solidFill>
                          <a:latin typeface="Calibri"/>
                          <a:ea typeface="Times New Roman"/>
                          <a:cs typeface="Times New Roman"/>
                        </a:rPr>
                        <a:t>0-2</a:t>
                      </a:r>
                      <a:endParaRPr lang="es-AR"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es-ES_tradnl" sz="1100" dirty="0">
                          <a:solidFill>
                            <a:srgbClr val="002060"/>
                          </a:solidFill>
                          <a:latin typeface="Calibri"/>
                          <a:ea typeface="Times New Roman"/>
                          <a:cs typeface="Times New Roman"/>
                        </a:rPr>
                        <a:t>0</a:t>
                      </a:r>
                      <a:endParaRPr lang="es-AR"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FBFBF"/>
                    </a:solidFill>
                  </a:tcPr>
                </a:tc>
              </a:tr>
            </a:tbl>
          </a:graphicData>
        </a:graphic>
      </p:graphicFrame>
      <p:sp>
        <p:nvSpPr>
          <p:cNvPr id="59429"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AR">
              <a:cs typeface="Arial" charset="0"/>
            </a:endParaRPr>
          </a:p>
        </p:txBody>
      </p:sp>
      <p:sp>
        <p:nvSpPr>
          <p:cNvPr id="12" name="11 Rectángulo"/>
          <p:cNvSpPr/>
          <p:nvPr/>
        </p:nvSpPr>
        <p:spPr>
          <a:xfrm>
            <a:off x="214313" y="3214688"/>
            <a:ext cx="8715375" cy="338137"/>
          </a:xfrm>
          <a:prstGeom prst="rect">
            <a:avLst/>
          </a:prstGeom>
        </p:spPr>
        <p:txBody>
          <a:bodyPr>
            <a:spAutoFit/>
          </a:bodyPr>
          <a:lstStyle/>
          <a:p>
            <a:pPr>
              <a:defRPr/>
            </a:pPr>
            <a:r>
              <a:rPr lang="es-ES_tradnl" sz="1600" b="1" dirty="0">
                <a:solidFill>
                  <a:schemeClr val="accent2">
                    <a:lumMod val="75000"/>
                  </a:schemeClr>
                </a:solidFill>
                <a:latin typeface="Calibri" pitchFamily="34" charset="0"/>
                <a:cs typeface="Calibri" pitchFamily="34" charset="0"/>
              </a:rPr>
              <a:t>Los rendimientos típicos en % peso pueden observarse en el siguiente gráfico:</a:t>
            </a:r>
            <a:endParaRPr lang="es-AR" sz="1600" b="1" dirty="0">
              <a:solidFill>
                <a:schemeClr val="accent2">
                  <a:lumMod val="75000"/>
                </a:schemeClr>
              </a:solidFill>
              <a:latin typeface="Calibri" pitchFamily="34" charset="0"/>
              <a:cs typeface="Calibri" pitchFamily="34" charset="0"/>
            </a:endParaRPr>
          </a:p>
        </p:txBody>
      </p:sp>
      <p:pic>
        <p:nvPicPr>
          <p:cNvPr id="59431" name="12 Imagen"/>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271713" y="3614738"/>
            <a:ext cx="4286250" cy="24288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714375"/>
          </a:xfrm>
          <a:prstGeom prst="rect">
            <a:avLst/>
          </a:prstGeom>
          <a:gradFill flip="none" rotWithShape="1">
            <a:gsLst>
              <a:gs pos="0">
                <a:schemeClr val="accent2">
                  <a:lumMod val="75000"/>
                </a:schemeClr>
              </a:gs>
              <a:gs pos="81000">
                <a:schemeClr val="bg1">
                  <a:lumMod val="9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5" name="Rectangle 1072"/>
          <p:cNvSpPr>
            <a:spLocks noChangeArrowheads="1"/>
          </p:cNvSpPr>
          <p:nvPr/>
        </p:nvSpPr>
        <p:spPr bwMode="auto">
          <a:xfrm>
            <a:off x="142875" y="142875"/>
            <a:ext cx="6072188" cy="428625"/>
          </a:xfrm>
          <a:prstGeom prst="rect">
            <a:avLst/>
          </a:prstGeom>
          <a:noFill/>
          <a:ln algn="ctr">
            <a:miter lim="800000"/>
            <a:headEnd/>
            <a:tailEnd/>
          </a:ln>
        </p:spPr>
        <p:txBody>
          <a:bodyPr lIns="92075" tIns="46038" rIns="92075" bIns="46038" anchor="ctr"/>
          <a:lstStyle/>
          <a:p>
            <a:pPr>
              <a:lnSpc>
                <a:spcPct val="95000"/>
              </a:lnSpc>
              <a:defRPr/>
            </a:pPr>
            <a:r>
              <a:rPr lang="es-ES_tradnl" sz="3200" b="1" dirty="0">
                <a:solidFill>
                  <a:schemeClr val="bg1">
                    <a:lumMod val="95000"/>
                  </a:schemeClr>
                </a:solidFill>
                <a:latin typeface="Calibri" pitchFamily="34" charset="0"/>
                <a:ea typeface="+mj-ea"/>
                <a:cs typeface="Calibri" pitchFamily="34" charset="0"/>
              </a:rPr>
              <a:t>Reformado catalítico</a:t>
            </a:r>
            <a:endParaRPr lang="es-ES_tradnl" sz="3200" b="1" dirty="0">
              <a:solidFill>
                <a:schemeClr val="bg1">
                  <a:lumMod val="95000"/>
                </a:schemeClr>
              </a:solidFill>
              <a:latin typeface="Calibri" pitchFamily="34" charset="0"/>
              <a:ea typeface="+mj-ea"/>
              <a:cs typeface="Calibri" pitchFamily="34" charset="0"/>
            </a:endParaRPr>
          </a:p>
        </p:txBody>
      </p:sp>
      <p:sp>
        <p:nvSpPr>
          <p:cNvPr id="38916" name="Rectangle 99"/>
          <p:cNvSpPr>
            <a:spLocks noChangeArrowheads="1"/>
          </p:cNvSpPr>
          <p:nvPr/>
        </p:nvSpPr>
        <p:spPr bwMode="auto">
          <a:xfrm>
            <a:off x="0" y="785813"/>
            <a:ext cx="9144000" cy="5876925"/>
          </a:xfrm>
          <a:prstGeom prst="rect">
            <a:avLst/>
          </a:prstGeom>
          <a:noFill/>
          <a:ln w="12700">
            <a:noFill/>
            <a:miter lim="800000"/>
            <a:headEnd/>
            <a:tailEnd/>
          </a:ln>
        </p:spPr>
        <p:txBody>
          <a:bodyPr wrap="none" anchor="ctr"/>
          <a:lstStyle/>
          <a:p>
            <a:endParaRPr lang="en-US"/>
          </a:p>
        </p:txBody>
      </p:sp>
      <p:sp>
        <p:nvSpPr>
          <p:cNvPr id="38917"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AR">
              <a:cs typeface="Arial" charset="0"/>
            </a:endParaRPr>
          </a:p>
        </p:txBody>
      </p:sp>
      <p:sp>
        <p:nvSpPr>
          <p:cNvPr id="32769" name="Rectangle 1"/>
          <p:cNvSpPr>
            <a:spLocks noChangeArrowheads="1"/>
          </p:cNvSpPr>
          <p:nvPr/>
        </p:nvSpPr>
        <p:spPr bwMode="auto">
          <a:xfrm>
            <a:off x="-84138" y="733425"/>
            <a:ext cx="5870576" cy="338138"/>
          </a:xfrm>
          <a:prstGeom prst="rect">
            <a:avLst/>
          </a:prstGeom>
          <a:noFill/>
          <a:ln w="9525">
            <a:noFill/>
            <a:miter lim="800000"/>
            <a:headEnd/>
            <a:tailEnd/>
          </a:ln>
          <a:effectLst/>
        </p:spPr>
        <p:txBody>
          <a:bodyPr wrap="none" anchor="ctr">
            <a:spAutoFit/>
          </a:bodyPr>
          <a:lstStyle/>
          <a:p>
            <a:pPr indent="228600">
              <a:defRPr/>
            </a:pPr>
            <a:r>
              <a:rPr lang="es-ES_tradnl" sz="1600" b="1" dirty="0">
                <a:solidFill>
                  <a:schemeClr val="accent2">
                    <a:lumMod val="75000"/>
                  </a:schemeClr>
                </a:solidFill>
                <a:latin typeface="Calibri" pitchFamily="34" charset="0"/>
                <a:ea typeface="Times New Roman" pitchFamily="18" charset="0"/>
                <a:cs typeface="Calibri" pitchFamily="34" charset="0"/>
              </a:rPr>
              <a:t>Las reacciones típicas en una unidad de reformado de nafta son:</a:t>
            </a:r>
            <a:endParaRPr lang="es-ES_tradnl" sz="1600" b="1" dirty="0">
              <a:solidFill>
                <a:schemeClr val="accent2">
                  <a:lumMod val="75000"/>
                </a:schemeClr>
              </a:solidFill>
              <a:latin typeface="Arial" pitchFamily="34" charset="0"/>
              <a:cs typeface="Arial" pitchFamily="34" charset="0"/>
            </a:endParaRPr>
          </a:p>
        </p:txBody>
      </p:sp>
      <p:pic>
        <p:nvPicPr>
          <p:cNvPr id="38919" name="14 Imagen"/>
          <p:cNvPicPr>
            <a:picLocks noChangeAspect="1" noChangeArrowheads="1"/>
          </p:cNvPicPr>
          <p:nvPr/>
        </p:nvPicPr>
        <p:blipFill>
          <a:blip r:embed="rId2"/>
          <a:srcRect r="23070" b="46088"/>
          <a:stretch>
            <a:fillRect/>
          </a:stretch>
        </p:blipFill>
        <p:spPr bwMode="auto">
          <a:xfrm>
            <a:off x="285750" y="1285875"/>
            <a:ext cx="3643313" cy="4643438"/>
          </a:xfrm>
          <a:prstGeom prst="rect">
            <a:avLst/>
          </a:prstGeom>
          <a:noFill/>
          <a:ln w="9525">
            <a:solidFill>
              <a:schemeClr val="tx1"/>
            </a:solidFill>
            <a:miter lim="800000"/>
            <a:headEnd/>
            <a:tailEnd/>
          </a:ln>
        </p:spPr>
      </p:pic>
      <p:pic>
        <p:nvPicPr>
          <p:cNvPr id="38920" name="15 Imagen"/>
          <p:cNvPicPr>
            <a:picLocks noChangeAspect="1" noChangeArrowheads="1"/>
          </p:cNvPicPr>
          <p:nvPr/>
        </p:nvPicPr>
        <p:blipFill>
          <a:blip r:embed="rId2"/>
          <a:srcRect t="53912"/>
          <a:stretch>
            <a:fillRect/>
          </a:stretch>
        </p:blipFill>
        <p:spPr bwMode="auto">
          <a:xfrm>
            <a:off x="4214813" y="1531938"/>
            <a:ext cx="4735512" cy="3968750"/>
          </a:xfrm>
          <a:prstGeom prst="rect">
            <a:avLst/>
          </a:prstGeom>
          <a:noFill/>
          <a:ln w="9525">
            <a:solidFill>
              <a:schemeClr val="tx1"/>
            </a:solidFill>
            <a:miter lim="800000"/>
            <a:headEnd/>
            <a:tailEnd/>
          </a:ln>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714375"/>
          </a:xfrm>
          <a:prstGeom prst="rect">
            <a:avLst/>
          </a:prstGeom>
          <a:gradFill flip="none" rotWithShape="1">
            <a:gsLst>
              <a:gs pos="0">
                <a:schemeClr val="accent2">
                  <a:lumMod val="75000"/>
                </a:schemeClr>
              </a:gs>
              <a:gs pos="81000">
                <a:schemeClr val="bg1">
                  <a:lumMod val="9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5" name="Rectangle 1072"/>
          <p:cNvSpPr>
            <a:spLocks noChangeArrowheads="1"/>
          </p:cNvSpPr>
          <p:nvPr/>
        </p:nvSpPr>
        <p:spPr bwMode="auto">
          <a:xfrm>
            <a:off x="142875" y="142875"/>
            <a:ext cx="6072188" cy="428625"/>
          </a:xfrm>
          <a:prstGeom prst="rect">
            <a:avLst/>
          </a:prstGeom>
          <a:noFill/>
          <a:ln algn="ctr">
            <a:miter lim="800000"/>
            <a:headEnd/>
            <a:tailEnd/>
          </a:ln>
        </p:spPr>
        <p:txBody>
          <a:bodyPr lIns="92075" tIns="46038" rIns="92075" bIns="46038" anchor="ctr"/>
          <a:lstStyle/>
          <a:p>
            <a:pPr>
              <a:lnSpc>
                <a:spcPct val="95000"/>
              </a:lnSpc>
              <a:defRPr/>
            </a:pPr>
            <a:r>
              <a:rPr lang="es-ES_tradnl" sz="3200" b="1" dirty="0">
                <a:solidFill>
                  <a:schemeClr val="bg1">
                    <a:lumMod val="95000"/>
                  </a:schemeClr>
                </a:solidFill>
                <a:latin typeface="Calibri" pitchFamily="34" charset="0"/>
                <a:ea typeface="+mj-ea"/>
                <a:cs typeface="Calibri" pitchFamily="34" charset="0"/>
              </a:rPr>
              <a:t>Reformado catalítico</a:t>
            </a:r>
            <a:endParaRPr lang="es-ES_tradnl" sz="3200" b="1" dirty="0">
              <a:solidFill>
                <a:schemeClr val="bg1">
                  <a:lumMod val="95000"/>
                </a:schemeClr>
              </a:solidFill>
              <a:latin typeface="Calibri" pitchFamily="34" charset="0"/>
              <a:ea typeface="+mj-ea"/>
              <a:cs typeface="Calibri" pitchFamily="34" charset="0"/>
            </a:endParaRPr>
          </a:p>
        </p:txBody>
      </p:sp>
      <p:sp>
        <p:nvSpPr>
          <p:cNvPr id="39940" name="Rectangle 99"/>
          <p:cNvSpPr>
            <a:spLocks noChangeArrowheads="1"/>
          </p:cNvSpPr>
          <p:nvPr/>
        </p:nvSpPr>
        <p:spPr bwMode="auto">
          <a:xfrm>
            <a:off x="0" y="785813"/>
            <a:ext cx="9144000" cy="5876925"/>
          </a:xfrm>
          <a:prstGeom prst="rect">
            <a:avLst/>
          </a:prstGeom>
          <a:noFill/>
          <a:ln w="12700">
            <a:noFill/>
            <a:miter lim="800000"/>
            <a:headEnd/>
            <a:tailEnd/>
          </a:ln>
        </p:spPr>
        <p:txBody>
          <a:bodyPr wrap="none" anchor="ctr"/>
          <a:lstStyle/>
          <a:p>
            <a:endParaRPr lang="en-US"/>
          </a:p>
        </p:txBody>
      </p:sp>
      <p:sp>
        <p:nvSpPr>
          <p:cNvPr id="39941"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AR">
              <a:cs typeface="Arial" charset="0"/>
            </a:endParaRPr>
          </a:p>
        </p:txBody>
      </p:sp>
      <p:sp>
        <p:nvSpPr>
          <p:cNvPr id="10" name="Rectangle 4"/>
          <p:cNvSpPr>
            <a:spLocks noChangeArrowheads="1"/>
          </p:cNvSpPr>
          <p:nvPr/>
        </p:nvSpPr>
        <p:spPr bwMode="auto">
          <a:xfrm>
            <a:off x="141288" y="785813"/>
            <a:ext cx="8859837" cy="5251450"/>
          </a:xfrm>
          <a:prstGeom prst="rect">
            <a:avLst/>
          </a:prstGeom>
          <a:noFill/>
          <a:ln w="9525">
            <a:noFill/>
            <a:miter lim="800000"/>
            <a:headEnd/>
            <a:tailEnd/>
          </a:ln>
        </p:spPr>
        <p:txBody>
          <a:bodyPr/>
          <a:lstStyle/>
          <a:p>
            <a:pPr algn="just">
              <a:spcBef>
                <a:spcPct val="15000"/>
              </a:spcBef>
              <a:spcAft>
                <a:spcPct val="50000"/>
              </a:spcAft>
              <a:buClr>
                <a:srgbClr val="CC3300"/>
              </a:buClr>
              <a:defRPr/>
            </a:pPr>
            <a:r>
              <a:rPr lang="es-ES_tradnl" b="1" dirty="0">
                <a:solidFill>
                  <a:schemeClr val="accent2">
                    <a:lumMod val="75000"/>
                  </a:schemeClr>
                </a:solidFill>
                <a:latin typeface="Calibri" pitchFamily="34" charset="0"/>
                <a:ea typeface="Times New Roman" pitchFamily="18" charset="0"/>
                <a:cs typeface="Calibri" pitchFamily="34" charset="0"/>
              </a:rPr>
              <a:t>Todos los catalizadores actuales son de platino soportado sobre alúmina clorada introducido en 1949 por UOP.</a:t>
            </a:r>
          </a:p>
          <a:p>
            <a:pPr algn="just">
              <a:spcBef>
                <a:spcPct val="15000"/>
              </a:spcBef>
              <a:spcAft>
                <a:spcPct val="50000"/>
              </a:spcAft>
              <a:buClr>
                <a:srgbClr val="CC3300"/>
              </a:buClr>
              <a:defRPr/>
            </a:pPr>
            <a:endParaRPr lang="es-ES_tradnl" sz="1600" b="1" dirty="0">
              <a:solidFill>
                <a:schemeClr val="accent2">
                  <a:lumMod val="75000"/>
                </a:schemeClr>
              </a:solidFill>
              <a:latin typeface="Calibri" pitchFamily="34" charset="0"/>
              <a:ea typeface="Times New Roman" pitchFamily="18" charset="0"/>
              <a:cs typeface="Calibri" pitchFamily="34" charset="0"/>
            </a:endParaRPr>
          </a:p>
          <a:p>
            <a:pPr marL="457200" indent="-457200" algn="just">
              <a:spcBef>
                <a:spcPct val="15000"/>
              </a:spcBef>
              <a:spcAft>
                <a:spcPct val="35000"/>
              </a:spcAft>
              <a:buClr>
                <a:srgbClr val="002060"/>
              </a:buClr>
              <a:buFont typeface="Wingdings" pitchFamily="2" charset="2"/>
              <a:buChar char="Ø"/>
              <a:defRPr/>
            </a:pPr>
            <a:r>
              <a:rPr lang="es-ES_tradnl" sz="1600" b="1" dirty="0">
                <a:solidFill>
                  <a:schemeClr val="accent2">
                    <a:lumMod val="75000"/>
                  </a:schemeClr>
                </a:solidFill>
                <a:latin typeface="Calibri" pitchFamily="34" charset="0"/>
                <a:ea typeface="Times New Roman" pitchFamily="18" charset="0"/>
                <a:cs typeface="Calibri" pitchFamily="34" charset="0"/>
              </a:rPr>
              <a:t>Platino sobre alúmina clorada.</a:t>
            </a:r>
          </a:p>
          <a:p>
            <a:pPr marL="447675" lvl="1" indent="9525" algn="just">
              <a:spcBef>
                <a:spcPct val="15000"/>
              </a:spcBef>
              <a:spcAft>
                <a:spcPct val="35000"/>
              </a:spcAft>
              <a:buClr>
                <a:srgbClr val="002060"/>
              </a:buClr>
              <a:buFont typeface="Wingdings" pitchFamily="2" charset="2"/>
              <a:buChar char="Ø"/>
              <a:defRPr/>
            </a:pPr>
            <a:r>
              <a:rPr lang="es-ES_tradnl" sz="1600" b="1" dirty="0">
                <a:solidFill>
                  <a:schemeClr val="accent2">
                    <a:lumMod val="75000"/>
                  </a:schemeClr>
                </a:solidFill>
                <a:latin typeface="Calibri" pitchFamily="34" charset="0"/>
                <a:ea typeface="Times New Roman" pitchFamily="18" charset="0"/>
                <a:cs typeface="Calibri" pitchFamily="34" charset="0"/>
              </a:rPr>
              <a:t>      La base es alúmina </a:t>
            </a:r>
            <a:r>
              <a:rPr lang="es-ES_tradnl" sz="1600" b="1" dirty="0">
                <a:solidFill>
                  <a:schemeClr val="accent2">
                    <a:lumMod val="75000"/>
                  </a:schemeClr>
                </a:solidFill>
                <a:latin typeface="Calibri" pitchFamily="34" charset="0"/>
                <a:ea typeface="Times New Roman" pitchFamily="18" charset="0"/>
                <a:cs typeface="Calibri" pitchFamily="34" charset="0"/>
                <a:sym typeface="Symbol" pitchFamily="18" charset="2"/>
              </a:rPr>
              <a:t> cúbica clorada. La cantidad de platino (Pt) tiende a disminuir, variando entre 0.2 y 0.6 % en peso. El Pt debe estar lo más disperso posible. La reducción de actividad es directamente proporcional al valor de esta dispersión.</a:t>
            </a:r>
          </a:p>
          <a:p>
            <a:pPr marL="447675" lvl="1" indent="9525" algn="just">
              <a:spcBef>
                <a:spcPct val="15000"/>
              </a:spcBef>
              <a:spcAft>
                <a:spcPct val="35000"/>
              </a:spcAft>
              <a:buClr>
                <a:srgbClr val="002060"/>
              </a:buClr>
              <a:buFont typeface="Wingdings" pitchFamily="2" charset="2"/>
              <a:buChar char="Ø"/>
              <a:defRPr/>
            </a:pPr>
            <a:endParaRPr lang="es-ES_tradnl" sz="1600" b="1" dirty="0">
              <a:solidFill>
                <a:schemeClr val="accent2">
                  <a:lumMod val="75000"/>
                </a:schemeClr>
              </a:solidFill>
              <a:latin typeface="Calibri" pitchFamily="34" charset="0"/>
              <a:ea typeface="Times New Roman" pitchFamily="18" charset="0"/>
              <a:cs typeface="Calibri" pitchFamily="34" charset="0"/>
              <a:sym typeface="Symbol" pitchFamily="18" charset="2"/>
            </a:endParaRPr>
          </a:p>
          <a:p>
            <a:pPr marL="457200" indent="-457200" algn="just">
              <a:spcBef>
                <a:spcPct val="15000"/>
              </a:spcBef>
              <a:spcAft>
                <a:spcPct val="50000"/>
              </a:spcAft>
              <a:buClr>
                <a:srgbClr val="002060"/>
              </a:buClr>
              <a:buFont typeface="Wingdings" pitchFamily="2" charset="2"/>
              <a:buChar char="Ø"/>
              <a:defRPr/>
            </a:pPr>
            <a:r>
              <a:rPr lang="es-ES_tradnl" sz="1600" b="1" dirty="0">
                <a:solidFill>
                  <a:schemeClr val="accent2">
                    <a:lumMod val="75000"/>
                  </a:schemeClr>
                </a:solidFill>
                <a:latin typeface="Calibri" pitchFamily="34" charset="0"/>
                <a:ea typeface="Times New Roman" pitchFamily="18" charset="0"/>
                <a:cs typeface="Calibri" pitchFamily="34" charset="0"/>
              </a:rPr>
              <a:t>Catalizadores bimetálicos.</a:t>
            </a:r>
          </a:p>
          <a:p>
            <a:pPr marL="914400" lvl="1" indent="-457200" algn="just">
              <a:spcAft>
                <a:spcPct val="35000"/>
              </a:spcAft>
              <a:buClr>
                <a:srgbClr val="002060"/>
              </a:buClr>
              <a:buFont typeface="Wingdings" pitchFamily="2" charset="2"/>
              <a:buChar char="Ø"/>
              <a:defRPr/>
            </a:pPr>
            <a:r>
              <a:rPr lang="es-ES_tradnl" sz="1600" b="1" dirty="0">
                <a:solidFill>
                  <a:schemeClr val="accent2">
                    <a:lumMod val="75000"/>
                  </a:schemeClr>
                </a:solidFill>
                <a:latin typeface="Calibri" pitchFamily="34" charset="0"/>
                <a:ea typeface="Times New Roman" pitchFamily="18" charset="0"/>
                <a:cs typeface="Calibri" pitchFamily="34" charset="0"/>
              </a:rPr>
              <a:t>Se introdujeron a finales de los años 60.</a:t>
            </a:r>
          </a:p>
          <a:p>
            <a:pPr marL="914400" lvl="1" indent="-457200" algn="just">
              <a:spcAft>
                <a:spcPct val="35000"/>
              </a:spcAft>
              <a:buClr>
                <a:srgbClr val="002060"/>
              </a:buClr>
              <a:buFont typeface="Wingdings" pitchFamily="2" charset="2"/>
              <a:buChar char="Ø"/>
              <a:defRPr/>
            </a:pPr>
            <a:r>
              <a:rPr lang="es-ES_tradnl" sz="1600" b="1" dirty="0">
                <a:solidFill>
                  <a:schemeClr val="accent2">
                    <a:lumMod val="75000"/>
                  </a:schemeClr>
                </a:solidFill>
                <a:latin typeface="Calibri" pitchFamily="34" charset="0"/>
                <a:ea typeface="Times New Roman" pitchFamily="18" charset="0"/>
                <a:cs typeface="Calibri" pitchFamily="34" charset="0"/>
              </a:rPr>
              <a:t>Están constituidos por Pt asociado a otro metal (Iridio, Renio, Estaño o Germanio).</a:t>
            </a:r>
          </a:p>
          <a:p>
            <a:pPr marL="447675" lvl="1" indent="9525" algn="just">
              <a:spcAft>
                <a:spcPct val="35000"/>
              </a:spcAft>
              <a:buClr>
                <a:srgbClr val="002060"/>
              </a:buClr>
              <a:buFont typeface="Wingdings" pitchFamily="2" charset="2"/>
              <a:buChar char="Ø"/>
              <a:defRPr/>
            </a:pPr>
            <a:r>
              <a:rPr lang="es-ES_tradnl" sz="1600" b="1" dirty="0">
                <a:solidFill>
                  <a:schemeClr val="accent2">
                    <a:lumMod val="75000"/>
                  </a:schemeClr>
                </a:solidFill>
                <a:latin typeface="Calibri" pitchFamily="34" charset="0"/>
                <a:ea typeface="Times New Roman" pitchFamily="18" charset="0"/>
                <a:cs typeface="Calibri" pitchFamily="34" charset="0"/>
              </a:rPr>
              <a:t>La presencia del segundo metal permite una mayor dispersión de ambos y mejora el comportamiento del catalizador.</a:t>
            </a:r>
          </a:p>
          <a:p>
            <a:pPr marL="447675" lvl="1" indent="9525" algn="just">
              <a:spcAft>
                <a:spcPct val="35000"/>
              </a:spcAft>
              <a:buClr>
                <a:srgbClr val="002060"/>
              </a:buClr>
              <a:buFont typeface="Wingdings" pitchFamily="2" charset="2"/>
              <a:buChar char="Ø"/>
              <a:defRPr/>
            </a:pPr>
            <a:r>
              <a:rPr lang="es-ES_tradnl" sz="1600" b="1" dirty="0">
                <a:solidFill>
                  <a:schemeClr val="accent2">
                    <a:lumMod val="75000"/>
                  </a:schemeClr>
                </a:solidFill>
                <a:latin typeface="Calibri" pitchFamily="34" charset="0"/>
                <a:ea typeface="Times New Roman" pitchFamily="18" charset="0"/>
                <a:cs typeface="Calibri" pitchFamily="34" charset="0"/>
                <a:sym typeface="Symbol" pitchFamily="18" charset="2"/>
              </a:rPr>
              <a:t>La combinación Pt/Re es mayoritaria en los lechos </a:t>
            </a:r>
            <a:r>
              <a:rPr lang="es-ES_tradnl" sz="1600" b="1" dirty="0" err="1">
                <a:solidFill>
                  <a:schemeClr val="accent2">
                    <a:lumMod val="75000"/>
                  </a:schemeClr>
                </a:solidFill>
                <a:latin typeface="Calibri" pitchFamily="34" charset="0"/>
                <a:ea typeface="Times New Roman" pitchFamily="18" charset="0"/>
                <a:cs typeface="Calibri" pitchFamily="34" charset="0"/>
                <a:sym typeface="Symbol" pitchFamily="18" charset="2"/>
              </a:rPr>
              <a:t>semiregenerativos</a:t>
            </a:r>
            <a:r>
              <a:rPr lang="es-ES_tradnl" sz="1600" b="1" dirty="0">
                <a:solidFill>
                  <a:schemeClr val="accent2">
                    <a:lumMod val="75000"/>
                  </a:schemeClr>
                </a:solidFill>
                <a:latin typeface="Calibri" pitchFamily="34" charset="0"/>
                <a:ea typeface="Times New Roman" pitchFamily="18" charset="0"/>
                <a:cs typeface="Calibri" pitchFamily="34" charset="0"/>
                <a:sym typeface="Symbol" pitchFamily="18" charset="2"/>
              </a:rPr>
              <a:t> y Pt/Sn en lechos circulantes.</a:t>
            </a:r>
          </a:p>
        </p:txBody>
      </p:sp>
      <p:sp>
        <p:nvSpPr>
          <p:cNvPr id="9" name="8 Flecha derecha">
            <a:hlinkClick r:id="rId2" action="ppaction://hlinksldjump"/>
          </p:cNvPr>
          <p:cNvSpPr/>
          <p:nvPr/>
        </p:nvSpPr>
        <p:spPr>
          <a:xfrm rot="16200000">
            <a:off x="8641519" y="5733256"/>
            <a:ext cx="432048" cy="432048"/>
          </a:xfrm>
          <a:prstGeom prst="rightArrow">
            <a:avLst>
              <a:gd name="adj1" fmla="val 50000"/>
              <a:gd name="adj2" fmla="val 72880"/>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ES"/>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714375"/>
          </a:xfrm>
          <a:prstGeom prst="rect">
            <a:avLst/>
          </a:prstGeom>
          <a:gradFill flip="none" rotWithShape="1">
            <a:gsLst>
              <a:gs pos="0">
                <a:schemeClr val="accent2">
                  <a:lumMod val="75000"/>
                </a:schemeClr>
              </a:gs>
              <a:gs pos="81000">
                <a:schemeClr val="bg1">
                  <a:lumMod val="9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4" name="Rectangle 8"/>
          <p:cNvSpPr>
            <a:spLocks noChangeArrowheads="1"/>
          </p:cNvSpPr>
          <p:nvPr/>
        </p:nvSpPr>
        <p:spPr bwMode="auto">
          <a:xfrm>
            <a:off x="214313" y="150813"/>
            <a:ext cx="6357937" cy="492125"/>
          </a:xfrm>
          <a:prstGeom prst="rect">
            <a:avLst/>
          </a:prstGeom>
          <a:noFill/>
          <a:ln w="9525">
            <a:noFill/>
            <a:miter lim="800000"/>
            <a:headEnd/>
            <a:tailEnd/>
          </a:ln>
        </p:spPr>
        <p:txBody>
          <a:bodyPr lIns="0" tIns="0" rIns="0" bIns="0">
            <a:spAutoFit/>
          </a:bodyPr>
          <a:lstStyle/>
          <a:p>
            <a:pPr defTabSz="666750">
              <a:defRPr/>
            </a:pPr>
            <a:r>
              <a:rPr lang="es-AR" sz="3200" b="1" dirty="0">
                <a:solidFill>
                  <a:schemeClr val="bg1">
                    <a:lumMod val="95000"/>
                  </a:schemeClr>
                </a:solidFill>
                <a:latin typeface="Calibri" pitchFamily="34" charset="0"/>
              </a:rPr>
              <a:t>Transformación del barril</a:t>
            </a:r>
            <a:endParaRPr lang="en-US" sz="3200" b="1" dirty="0">
              <a:solidFill>
                <a:schemeClr val="bg1">
                  <a:lumMod val="95000"/>
                </a:schemeClr>
              </a:solidFill>
              <a:latin typeface="Calibri" pitchFamily="34" charset="0"/>
            </a:endParaRPr>
          </a:p>
        </p:txBody>
      </p:sp>
      <p:grpSp>
        <p:nvGrpSpPr>
          <p:cNvPr id="18436" name="5 Grupo"/>
          <p:cNvGrpSpPr>
            <a:grpSpLocks/>
          </p:cNvGrpSpPr>
          <p:nvPr/>
        </p:nvGrpSpPr>
        <p:grpSpPr bwMode="auto">
          <a:xfrm>
            <a:off x="7304088" y="1638300"/>
            <a:ext cx="590550" cy="246063"/>
            <a:chOff x="7450138" y="2214554"/>
            <a:chExt cx="590550" cy="246221"/>
          </a:xfrm>
        </p:grpSpPr>
        <p:sp>
          <p:nvSpPr>
            <p:cNvPr id="18495" name="Rectangle 19"/>
            <p:cNvSpPr>
              <a:spLocks noChangeArrowheads="1"/>
            </p:cNvSpPr>
            <p:nvPr/>
          </p:nvSpPr>
          <p:spPr bwMode="auto">
            <a:xfrm>
              <a:off x="7450138" y="2285992"/>
              <a:ext cx="138112" cy="130175"/>
            </a:xfrm>
            <a:prstGeom prst="rect">
              <a:avLst/>
            </a:prstGeom>
            <a:solidFill>
              <a:srgbClr val="3333CC"/>
            </a:solidFill>
            <a:ln w="9525">
              <a:solidFill>
                <a:srgbClr val="000000"/>
              </a:solidFill>
              <a:miter lim="800000"/>
              <a:headEnd/>
              <a:tailEnd/>
            </a:ln>
          </p:spPr>
          <p:txBody>
            <a:bodyPr/>
            <a:lstStyle/>
            <a:p>
              <a:endParaRPr lang="en-US" sz="1600"/>
            </a:p>
          </p:txBody>
        </p:sp>
        <p:sp>
          <p:nvSpPr>
            <p:cNvPr id="18496" name="Rectangle 20"/>
            <p:cNvSpPr>
              <a:spLocks noChangeArrowheads="1"/>
            </p:cNvSpPr>
            <p:nvPr/>
          </p:nvSpPr>
          <p:spPr bwMode="auto">
            <a:xfrm>
              <a:off x="7648575" y="2214554"/>
              <a:ext cx="392113" cy="246221"/>
            </a:xfrm>
            <a:prstGeom prst="rect">
              <a:avLst/>
            </a:prstGeom>
            <a:noFill/>
            <a:ln w="9525">
              <a:noFill/>
              <a:miter lim="800000"/>
              <a:headEnd/>
              <a:tailEnd/>
            </a:ln>
          </p:spPr>
          <p:txBody>
            <a:bodyPr lIns="0" tIns="0" rIns="0" bIns="0">
              <a:spAutoFit/>
            </a:bodyPr>
            <a:lstStyle/>
            <a:p>
              <a:r>
                <a:rPr lang="es-ES" sz="1600">
                  <a:latin typeface="Calibri" pitchFamily="34" charset="0"/>
                </a:rPr>
                <a:t>GLP</a:t>
              </a:r>
            </a:p>
          </p:txBody>
        </p:sp>
      </p:grpSp>
      <p:grpSp>
        <p:nvGrpSpPr>
          <p:cNvPr id="18437" name="8 Grupo"/>
          <p:cNvGrpSpPr>
            <a:grpSpLocks/>
          </p:cNvGrpSpPr>
          <p:nvPr/>
        </p:nvGrpSpPr>
        <p:grpSpPr bwMode="auto">
          <a:xfrm>
            <a:off x="7307263" y="2106613"/>
            <a:ext cx="1552575" cy="246062"/>
            <a:chOff x="7448374" y="2928934"/>
            <a:chExt cx="1552751" cy="246221"/>
          </a:xfrm>
        </p:grpSpPr>
        <p:sp>
          <p:nvSpPr>
            <p:cNvPr id="18493" name="Rectangle 39"/>
            <p:cNvSpPr>
              <a:spLocks noChangeArrowheads="1"/>
            </p:cNvSpPr>
            <p:nvPr/>
          </p:nvSpPr>
          <p:spPr bwMode="auto">
            <a:xfrm>
              <a:off x="7448374" y="3000372"/>
              <a:ext cx="138112" cy="128587"/>
            </a:xfrm>
            <a:prstGeom prst="rect">
              <a:avLst/>
            </a:prstGeom>
            <a:solidFill>
              <a:srgbClr val="C0C0C0"/>
            </a:solidFill>
            <a:ln w="9525">
              <a:solidFill>
                <a:srgbClr val="000000"/>
              </a:solidFill>
              <a:miter lim="800000"/>
              <a:headEnd/>
              <a:tailEnd/>
            </a:ln>
          </p:spPr>
          <p:txBody>
            <a:bodyPr/>
            <a:lstStyle/>
            <a:p>
              <a:endParaRPr lang="en-US" sz="1600"/>
            </a:p>
          </p:txBody>
        </p:sp>
        <p:sp>
          <p:nvSpPr>
            <p:cNvPr id="18494" name="Rectangle 40"/>
            <p:cNvSpPr>
              <a:spLocks noChangeArrowheads="1"/>
            </p:cNvSpPr>
            <p:nvPr/>
          </p:nvSpPr>
          <p:spPr bwMode="auto">
            <a:xfrm>
              <a:off x="7648575" y="2928934"/>
              <a:ext cx="1352550" cy="246221"/>
            </a:xfrm>
            <a:prstGeom prst="rect">
              <a:avLst/>
            </a:prstGeom>
            <a:noFill/>
            <a:ln w="9525">
              <a:noFill/>
              <a:miter lim="800000"/>
              <a:headEnd/>
              <a:tailEnd/>
            </a:ln>
          </p:spPr>
          <p:txBody>
            <a:bodyPr lIns="0" tIns="0" rIns="0" bIns="0">
              <a:spAutoFit/>
            </a:bodyPr>
            <a:lstStyle/>
            <a:p>
              <a:r>
                <a:rPr lang="es-ES" sz="1600">
                  <a:latin typeface="Calibri" pitchFamily="34" charset="0"/>
                </a:rPr>
                <a:t>Gasol. y Naftas</a:t>
              </a:r>
            </a:p>
          </p:txBody>
        </p:sp>
      </p:grpSp>
      <p:sp>
        <p:nvSpPr>
          <p:cNvPr id="18438" name="Rectangle 41"/>
          <p:cNvSpPr>
            <a:spLocks noChangeArrowheads="1"/>
          </p:cNvSpPr>
          <p:nvPr/>
        </p:nvSpPr>
        <p:spPr bwMode="auto">
          <a:xfrm>
            <a:off x="7307263" y="3175000"/>
            <a:ext cx="138112" cy="128588"/>
          </a:xfrm>
          <a:prstGeom prst="rect">
            <a:avLst/>
          </a:prstGeom>
          <a:solidFill>
            <a:srgbClr val="CC00CC"/>
          </a:solidFill>
          <a:ln w="9525">
            <a:solidFill>
              <a:srgbClr val="000000"/>
            </a:solidFill>
            <a:miter lim="800000"/>
            <a:headEnd/>
            <a:tailEnd/>
          </a:ln>
        </p:spPr>
        <p:txBody>
          <a:bodyPr/>
          <a:lstStyle/>
          <a:p>
            <a:endParaRPr lang="en-US" sz="1600"/>
          </a:p>
        </p:txBody>
      </p:sp>
      <p:sp>
        <p:nvSpPr>
          <p:cNvPr id="18439" name="Rectangle 42"/>
          <p:cNvSpPr>
            <a:spLocks noChangeArrowheads="1"/>
          </p:cNvSpPr>
          <p:nvPr/>
        </p:nvSpPr>
        <p:spPr bwMode="auto">
          <a:xfrm>
            <a:off x="7496175" y="3106738"/>
            <a:ext cx="696913" cy="246062"/>
          </a:xfrm>
          <a:prstGeom prst="rect">
            <a:avLst/>
          </a:prstGeom>
          <a:noFill/>
          <a:ln w="9525">
            <a:noFill/>
            <a:miter lim="800000"/>
            <a:headEnd/>
            <a:tailEnd/>
          </a:ln>
        </p:spPr>
        <p:txBody>
          <a:bodyPr lIns="0" tIns="0" rIns="0" bIns="0">
            <a:spAutoFit/>
          </a:bodyPr>
          <a:lstStyle/>
          <a:p>
            <a:r>
              <a:rPr lang="es-ES" sz="1600">
                <a:latin typeface="Calibri" pitchFamily="34" charset="0"/>
              </a:rPr>
              <a:t>Fuel Oil</a:t>
            </a:r>
          </a:p>
        </p:txBody>
      </p:sp>
      <p:grpSp>
        <p:nvGrpSpPr>
          <p:cNvPr id="18440" name="13 Grupo"/>
          <p:cNvGrpSpPr>
            <a:grpSpLocks/>
          </p:cNvGrpSpPr>
          <p:nvPr/>
        </p:nvGrpSpPr>
        <p:grpSpPr bwMode="auto">
          <a:xfrm>
            <a:off x="7307263" y="3638550"/>
            <a:ext cx="698500" cy="246063"/>
            <a:chOff x="7477125" y="4451350"/>
            <a:chExt cx="698304" cy="246221"/>
          </a:xfrm>
        </p:grpSpPr>
        <p:sp>
          <p:nvSpPr>
            <p:cNvPr id="18491" name="Rectangle 43"/>
            <p:cNvSpPr>
              <a:spLocks noChangeArrowheads="1"/>
            </p:cNvSpPr>
            <p:nvPr/>
          </p:nvSpPr>
          <p:spPr bwMode="auto">
            <a:xfrm>
              <a:off x="7477125" y="4511675"/>
              <a:ext cx="138113" cy="128588"/>
            </a:xfrm>
            <a:prstGeom prst="rect">
              <a:avLst/>
            </a:prstGeom>
            <a:solidFill>
              <a:srgbClr val="FF0000"/>
            </a:solidFill>
            <a:ln w="9525">
              <a:solidFill>
                <a:srgbClr val="000000"/>
              </a:solidFill>
              <a:miter lim="800000"/>
              <a:headEnd/>
              <a:tailEnd/>
            </a:ln>
          </p:spPr>
          <p:txBody>
            <a:bodyPr/>
            <a:lstStyle/>
            <a:p>
              <a:endParaRPr lang="en-US" sz="1600"/>
            </a:p>
          </p:txBody>
        </p:sp>
        <p:sp>
          <p:nvSpPr>
            <p:cNvPr id="18492" name="Rectangle 44"/>
            <p:cNvSpPr>
              <a:spLocks noChangeArrowheads="1"/>
            </p:cNvSpPr>
            <p:nvPr/>
          </p:nvSpPr>
          <p:spPr bwMode="auto">
            <a:xfrm>
              <a:off x="7667429" y="4451350"/>
              <a:ext cx="508000" cy="246221"/>
            </a:xfrm>
            <a:prstGeom prst="rect">
              <a:avLst/>
            </a:prstGeom>
            <a:noFill/>
            <a:ln w="9525">
              <a:noFill/>
              <a:miter lim="800000"/>
              <a:headEnd/>
              <a:tailEnd/>
            </a:ln>
          </p:spPr>
          <p:txBody>
            <a:bodyPr lIns="0" tIns="0" rIns="0" bIns="0">
              <a:spAutoFit/>
            </a:bodyPr>
            <a:lstStyle/>
            <a:p>
              <a:r>
                <a:rPr lang="es-ES" sz="1600">
                  <a:latin typeface="Calibri" pitchFamily="34" charset="0"/>
                </a:rPr>
                <a:t>Otros</a:t>
              </a:r>
            </a:p>
          </p:txBody>
        </p:sp>
      </p:grpSp>
      <p:sp>
        <p:nvSpPr>
          <p:cNvPr id="18441" name="Rectangle 45"/>
          <p:cNvSpPr>
            <a:spLocks noChangeArrowheads="1"/>
          </p:cNvSpPr>
          <p:nvPr/>
        </p:nvSpPr>
        <p:spPr bwMode="auto">
          <a:xfrm>
            <a:off x="7307263" y="4198938"/>
            <a:ext cx="138112" cy="128587"/>
          </a:xfrm>
          <a:prstGeom prst="rect">
            <a:avLst/>
          </a:prstGeom>
          <a:solidFill>
            <a:srgbClr val="FF9900"/>
          </a:solidFill>
          <a:ln w="9525">
            <a:solidFill>
              <a:srgbClr val="000000"/>
            </a:solidFill>
            <a:miter lim="800000"/>
            <a:headEnd/>
            <a:tailEnd/>
          </a:ln>
        </p:spPr>
        <p:txBody>
          <a:bodyPr/>
          <a:lstStyle/>
          <a:p>
            <a:endParaRPr lang="en-US" sz="1600"/>
          </a:p>
        </p:txBody>
      </p:sp>
      <p:sp>
        <p:nvSpPr>
          <p:cNvPr id="18442" name="Rectangle 46"/>
          <p:cNvSpPr>
            <a:spLocks noChangeArrowheads="1"/>
          </p:cNvSpPr>
          <p:nvPr/>
        </p:nvSpPr>
        <p:spPr bwMode="auto">
          <a:xfrm>
            <a:off x="7515225" y="4138613"/>
            <a:ext cx="406400" cy="246062"/>
          </a:xfrm>
          <a:prstGeom prst="rect">
            <a:avLst/>
          </a:prstGeom>
          <a:noFill/>
          <a:ln w="9525">
            <a:noFill/>
            <a:miter lim="800000"/>
            <a:headEnd/>
            <a:tailEnd/>
          </a:ln>
        </p:spPr>
        <p:txBody>
          <a:bodyPr lIns="0" tIns="0" rIns="0" bIns="0">
            <a:spAutoFit/>
          </a:bodyPr>
          <a:lstStyle/>
          <a:p>
            <a:r>
              <a:rPr lang="es-ES" sz="1600">
                <a:latin typeface="Calibri" pitchFamily="34" charset="0"/>
              </a:rPr>
              <a:t>C+M</a:t>
            </a:r>
          </a:p>
        </p:txBody>
      </p:sp>
      <p:sp>
        <p:nvSpPr>
          <p:cNvPr id="18443" name="Text Box 47"/>
          <p:cNvSpPr txBox="1">
            <a:spLocks noChangeArrowheads="1"/>
          </p:cNvSpPr>
          <p:nvPr/>
        </p:nvSpPr>
        <p:spPr bwMode="auto">
          <a:xfrm>
            <a:off x="4816475" y="5138738"/>
            <a:ext cx="1998663" cy="369887"/>
          </a:xfrm>
          <a:prstGeom prst="rect">
            <a:avLst/>
          </a:prstGeom>
          <a:noFill/>
          <a:ln w="9525">
            <a:noFill/>
            <a:miter lim="800000"/>
            <a:headEnd/>
            <a:tailEnd/>
          </a:ln>
        </p:spPr>
        <p:txBody>
          <a:bodyPr wrap="none">
            <a:spAutoFit/>
          </a:bodyPr>
          <a:lstStyle/>
          <a:p>
            <a:r>
              <a:rPr lang="es-MX" b="1">
                <a:latin typeface="Calibri" pitchFamily="34" charset="0"/>
              </a:rPr>
              <a:t>Destilados (%peso)</a:t>
            </a:r>
            <a:endParaRPr lang="es-ES" b="1">
              <a:latin typeface="Calibri" pitchFamily="34" charset="0"/>
            </a:endParaRPr>
          </a:p>
        </p:txBody>
      </p:sp>
      <p:sp>
        <p:nvSpPr>
          <p:cNvPr id="18444" name="Text Box 48"/>
          <p:cNvSpPr txBox="1">
            <a:spLocks noChangeArrowheads="1"/>
          </p:cNvSpPr>
          <p:nvPr/>
        </p:nvSpPr>
        <p:spPr bwMode="auto">
          <a:xfrm>
            <a:off x="1285875" y="5138738"/>
            <a:ext cx="758825" cy="369887"/>
          </a:xfrm>
          <a:prstGeom prst="rect">
            <a:avLst/>
          </a:prstGeom>
          <a:noFill/>
          <a:ln w="9525">
            <a:noFill/>
            <a:miter lim="800000"/>
            <a:headEnd/>
            <a:tailEnd/>
          </a:ln>
        </p:spPr>
        <p:txBody>
          <a:bodyPr wrap="none">
            <a:spAutoFit/>
          </a:bodyPr>
          <a:lstStyle/>
          <a:p>
            <a:r>
              <a:rPr lang="es-MX" b="1">
                <a:latin typeface="Calibri" pitchFamily="34" charset="0"/>
              </a:rPr>
              <a:t>Crudo</a:t>
            </a:r>
            <a:endParaRPr lang="es-ES" b="1">
              <a:latin typeface="Calibri" pitchFamily="34" charset="0"/>
            </a:endParaRPr>
          </a:p>
        </p:txBody>
      </p:sp>
      <p:grpSp>
        <p:nvGrpSpPr>
          <p:cNvPr id="18445" name="20 Grupo"/>
          <p:cNvGrpSpPr>
            <a:grpSpLocks/>
          </p:cNvGrpSpPr>
          <p:nvPr/>
        </p:nvGrpSpPr>
        <p:grpSpPr bwMode="auto">
          <a:xfrm>
            <a:off x="7312025" y="2638425"/>
            <a:ext cx="1833563" cy="246063"/>
            <a:chOff x="7453313" y="3446463"/>
            <a:chExt cx="1833562" cy="246221"/>
          </a:xfrm>
        </p:grpSpPr>
        <p:sp>
          <p:nvSpPr>
            <p:cNvPr id="18489" name="Rectangle 51"/>
            <p:cNvSpPr>
              <a:spLocks noChangeArrowheads="1"/>
            </p:cNvSpPr>
            <p:nvPr/>
          </p:nvSpPr>
          <p:spPr bwMode="auto">
            <a:xfrm>
              <a:off x="7453313" y="3506788"/>
              <a:ext cx="138112" cy="128587"/>
            </a:xfrm>
            <a:prstGeom prst="rect">
              <a:avLst/>
            </a:prstGeom>
            <a:solidFill>
              <a:srgbClr val="339966"/>
            </a:solidFill>
            <a:ln w="9525">
              <a:solidFill>
                <a:srgbClr val="000000"/>
              </a:solidFill>
              <a:miter lim="800000"/>
              <a:headEnd/>
              <a:tailEnd/>
            </a:ln>
          </p:spPr>
          <p:txBody>
            <a:bodyPr/>
            <a:lstStyle/>
            <a:p>
              <a:endParaRPr lang="en-US" sz="1600"/>
            </a:p>
          </p:txBody>
        </p:sp>
        <p:sp>
          <p:nvSpPr>
            <p:cNvPr id="18490" name="Rectangle 52"/>
            <p:cNvSpPr>
              <a:spLocks noChangeArrowheads="1"/>
            </p:cNvSpPr>
            <p:nvPr/>
          </p:nvSpPr>
          <p:spPr bwMode="auto">
            <a:xfrm>
              <a:off x="7651750" y="3446463"/>
              <a:ext cx="1635125" cy="246221"/>
            </a:xfrm>
            <a:prstGeom prst="rect">
              <a:avLst/>
            </a:prstGeom>
            <a:noFill/>
            <a:ln w="9525">
              <a:noFill/>
              <a:miter lim="800000"/>
              <a:headEnd/>
              <a:tailEnd/>
            </a:ln>
          </p:spPr>
          <p:txBody>
            <a:bodyPr lIns="0" tIns="0" rIns="0" bIns="0">
              <a:spAutoFit/>
            </a:bodyPr>
            <a:lstStyle/>
            <a:p>
              <a:r>
                <a:rPr lang="es-ES" sz="1600">
                  <a:latin typeface="Calibri" pitchFamily="34" charset="0"/>
                </a:rPr>
                <a:t>Destilad. Medios</a:t>
              </a:r>
            </a:p>
          </p:txBody>
        </p:sp>
      </p:grpSp>
      <p:graphicFrame>
        <p:nvGraphicFramePr>
          <p:cNvPr id="18446" name="Object 2"/>
          <p:cNvGraphicFramePr>
            <a:graphicFrameLocks noChangeAspect="1"/>
          </p:cNvGraphicFramePr>
          <p:nvPr/>
        </p:nvGraphicFramePr>
        <p:xfrm>
          <a:off x="214313" y="1071563"/>
          <a:ext cx="3073400" cy="3924300"/>
        </p:xfrm>
        <a:graphic>
          <a:graphicData uri="http://schemas.openxmlformats.org/presentationml/2006/ole">
            <p:oleObj spid="_x0000_s18446" r:id="rId4" imgW="3072650" imgH="3926164" progId="Excel.Chart.8">
              <p:embed/>
            </p:oleObj>
          </a:graphicData>
        </a:graphic>
      </p:graphicFrame>
      <p:grpSp>
        <p:nvGrpSpPr>
          <p:cNvPr id="18447" name="Group 3"/>
          <p:cNvGrpSpPr>
            <a:grpSpLocks/>
          </p:cNvGrpSpPr>
          <p:nvPr/>
        </p:nvGrpSpPr>
        <p:grpSpPr bwMode="auto">
          <a:xfrm>
            <a:off x="530225" y="1303338"/>
            <a:ext cx="2576513" cy="3667125"/>
            <a:chOff x="2664" y="864"/>
            <a:chExt cx="1704" cy="2471"/>
          </a:xfrm>
        </p:grpSpPr>
        <p:sp>
          <p:nvSpPr>
            <p:cNvPr id="18475" name="Freeform 4"/>
            <p:cNvSpPr>
              <a:spLocks/>
            </p:cNvSpPr>
            <p:nvPr/>
          </p:nvSpPr>
          <p:spPr bwMode="auto">
            <a:xfrm>
              <a:off x="2688" y="864"/>
              <a:ext cx="1680" cy="384"/>
            </a:xfrm>
            <a:custGeom>
              <a:avLst/>
              <a:gdLst>
                <a:gd name="T0" fmla="*/ 2188 w 1393"/>
                <a:gd name="T1" fmla="*/ 4 h 363"/>
                <a:gd name="T2" fmla="*/ 2412 w 1393"/>
                <a:gd name="T3" fmla="*/ 21 h 363"/>
                <a:gd name="T4" fmla="*/ 2611 w 1393"/>
                <a:gd name="T5" fmla="*/ 39 h 363"/>
                <a:gd name="T6" fmla="*/ 2786 w 1393"/>
                <a:gd name="T7" fmla="*/ 65 h 363"/>
                <a:gd name="T8" fmla="*/ 2935 w 1393"/>
                <a:gd name="T9" fmla="*/ 90 h 363"/>
                <a:gd name="T10" fmla="*/ 3049 w 1393"/>
                <a:gd name="T11" fmla="*/ 122 h 363"/>
                <a:gd name="T12" fmla="*/ 3132 w 1393"/>
                <a:gd name="T13" fmla="*/ 156 h 363"/>
                <a:gd name="T14" fmla="*/ 3169 w 1393"/>
                <a:gd name="T15" fmla="*/ 189 h 363"/>
                <a:gd name="T16" fmla="*/ 3162 w 1393"/>
                <a:gd name="T17" fmla="*/ 228 h 363"/>
                <a:gd name="T18" fmla="*/ 3106 w 1393"/>
                <a:gd name="T19" fmla="*/ 267 h 363"/>
                <a:gd name="T20" fmla="*/ 2989 w 1393"/>
                <a:gd name="T21" fmla="*/ 304 h 363"/>
                <a:gd name="T22" fmla="*/ 2823 w 1393"/>
                <a:gd name="T23" fmla="*/ 333 h 363"/>
                <a:gd name="T24" fmla="*/ 2611 w 1393"/>
                <a:gd name="T25" fmla="*/ 363 h 363"/>
                <a:gd name="T26" fmla="*/ 2364 w 1393"/>
                <a:gd name="T27" fmla="*/ 384 h 363"/>
                <a:gd name="T28" fmla="*/ 2088 w 1393"/>
                <a:gd name="T29" fmla="*/ 398 h 363"/>
                <a:gd name="T30" fmla="*/ 1785 w 1393"/>
                <a:gd name="T31" fmla="*/ 407 h 363"/>
                <a:gd name="T32" fmla="*/ 1464 w 1393"/>
                <a:gd name="T33" fmla="*/ 407 h 363"/>
                <a:gd name="T34" fmla="*/ 1160 w 1393"/>
                <a:gd name="T35" fmla="*/ 398 h 363"/>
                <a:gd name="T36" fmla="*/ 883 w 1393"/>
                <a:gd name="T37" fmla="*/ 384 h 363"/>
                <a:gd name="T38" fmla="*/ 638 w 1393"/>
                <a:gd name="T39" fmla="*/ 363 h 363"/>
                <a:gd name="T40" fmla="*/ 423 w 1393"/>
                <a:gd name="T41" fmla="*/ 333 h 363"/>
                <a:gd name="T42" fmla="*/ 259 w 1393"/>
                <a:gd name="T43" fmla="*/ 304 h 363"/>
                <a:gd name="T44" fmla="*/ 140 w 1393"/>
                <a:gd name="T45" fmla="*/ 267 h 363"/>
                <a:gd name="T46" fmla="*/ 78 w 1393"/>
                <a:gd name="T47" fmla="*/ 228 h 363"/>
                <a:gd name="T48" fmla="*/ 70 w 1393"/>
                <a:gd name="T49" fmla="*/ 197 h 363"/>
                <a:gd name="T50" fmla="*/ 84 w 1393"/>
                <a:gd name="T51" fmla="*/ 179 h 363"/>
                <a:gd name="T52" fmla="*/ 52 w 1393"/>
                <a:gd name="T53" fmla="*/ 189 h 363"/>
                <a:gd name="T54" fmla="*/ 2 w 1393"/>
                <a:gd name="T55" fmla="*/ 228 h 363"/>
                <a:gd name="T56" fmla="*/ 10 w 1393"/>
                <a:gd name="T57" fmla="*/ 269 h 363"/>
                <a:gd name="T58" fmla="*/ 78 w 1393"/>
                <a:gd name="T59" fmla="*/ 315 h 363"/>
                <a:gd name="T60" fmla="*/ 213 w 1393"/>
                <a:gd name="T61" fmla="*/ 361 h 363"/>
                <a:gd name="T62" fmla="*/ 409 w 1393"/>
                <a:gd name="T63" fmla="*/ 395 h 363"/>
                <a:gd name="T64" fmla="*/ 648 w 1393"/>
                <a:gd name="T65" fmla="*/ 427 h 363"/>
                <a:gd name="T66" fmla="*/ 931 w 1393"/>
                <a:gd name="T67" fmla="*/ 453 h 363"/>
                <a:gd name="T68" fmla="*/ 1251 w 1393"/>
                <a:gd name="T69" fmla="*/ 471 h 363"/>
                <a:gd name="T70" fmla="*/ 1600 w 1393"/>
                <a:gd name="T71" fmla="*/ 480 h 363"/>
                <a:gd name="T72" fmla="*/ 1960 w 1393"/>
                <a:gd name="T73" fmla="*/ 480 h 363"/>
                <a:gd name="T74" fmla="*/ 2307 w 1393"/>
                <a:gd name="T75" fmla="*/ 471 h 363"/>
                <a:gd name="T76" fmla="*/ 2621 w 1393"/>
                <a:gd name="T77" fmla="*/ 453 h 363"/>
                <a:gd name="T78" fmla="*/ 2907 w 1393"/>
                <a:gd name="T79" fmla="*/ 427 h 363"/>
                <a:gd name="T80" fmla="*/ 3149 w 1393"/>
                <a:gd name="T81" fmla="*/ 395 h 363"/>
                <a:gd name="T82" fmla="*/ 3339 w 1393"/>
                <a:gd name="T83" fmla="*/ 361 h 363"/>
                <a:gd name="T84" fmla="*/ 3472 w 1393"/>
                <a:gd name="T85" fmla="*/ 315 h 363"/>
                <a:gd name="T86" fmla="*/ 3543 w 1393"/>
                <a:gd name="T87" fmla="*/ 269 h 363"/>
                <a:gd name="T88" fmla="*/ 3551 w 1393"/>
                <a:gd name="T89" fmla="*/ 223 h 363"/>
                <a:gd name="T90" fmla="*/ 3489 w 1393"/>
                <a:gd name="T91" fmla="*/ 181 h 363"/>
                <a:gd name="T92" fmla="*/ 3379 w 1393"/>
                <a:gd name="T93" fmla="*/ 139 h 363"/>
                <a:gd name="T94" fmla="*/ 3225 w 1393"/>
                <a:gd name="T95" fmla="*/ 100 h 363"/>
                <a:gd name="T96" fmla="*/ 3026 w 1393"/>
                <a:gd name="T97" fmla="*/ 67 h 363"/>
                <a:gd name="T98" fmla="*/ 2791 w 1393"/>
                <a:gd name="T99" fmla="*/ 39 h 363"/>
                <a:gd name="T100" fmla="*/ 2522 w 1393"/>
                <a:gd name="T101" fmla="*/ 19 h 363"/>
                <a:gd name="T102" fmla="*/ 2229 w 1393"/>
                <a:gd name="T103" fmla="*/ 4 h 36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93"/>
                <a:gd name="T157" fmla="*/ 0 h 363"/>
                <a:gd name="T158" fmla="*/ 1393 w 1393"/>
                <a:gd name="T159" fmla="*/ 363 h 36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93" h="363">
                  <a:moveTo>
                    <a:pt x="811" y="0"/>
                  </a:moveTo>
                  <a:lnTo>
                    <a:pt x="857" y="4"/>
                  </a:lnTo>
                  <a:lnTo>
                    <a:pt x="902" y="10"/>
                  </a:lnTo>
                  <a:lnTo>
                    <a:pt x="945" y="16"/>
                  </a:lnTo>
                  <a:lnTo>
                    <a:pt x="986" y="21"/>
                  </a:lnTo>
                  <a:lnTo>
                    <a:pt x="1023" y="29"/>
                  </a:lnTo>
                  <a:lnTo>
                    <a:pt x="1059" y="39"/>
                  </a:lnTo>
                  <a:lnTo>
                    <a:pt x="1092" y="49"/>
                  </a:lnTo>
                  <a:lnTo>
                    <a:pt x="1123" y="59"/>
                  </a:lnTo>
                  <a:lnTo>
                    <a:pt x="1150" y="68"/>
                  </a:lnTo>
                  <a:lnTo>
                    <a:pt x="1174" y="80"/>
                  </a:lnTo>
                  <a:lnTo>
                    <a:pt x="1195" y="92"/>
                  </a:lnTo>
                  <a:lnTo>
                    <a:pt x="1213" y="105"/>
                  </a:lnTo>
                  <a:lnTo>
                    <a:pt x="1227" y="117"/>
                  </a:lnTo>
                  <a:lnTo>
                    <a:pt x="1236" y="131"/>
                  </a:lnTo>
                  <a:lnTo>
                    <a:pt x="1242" y="143"/>
                  </a:lnTo>
                  <a:lnTo>
                    <a:pt x="1244" y="156"/>
                  </a:lnTo>
                  <a:lnTo>
                    <a:pt x="1240" y="172"/>
                  </a:lnTo>
                  <a:lnTo>
                    <a:pt x="1232" y="187"/>
                  </a:lnTo>
                  <a:lnTo>
                    <a:pt x="1217" y="201"/>
                  </a:lnTo>
                  <a:lnTo>
                    <a:pt x="1197" y="215"/>
                  </a:lnTo>
                  <a:lnTo>
                    <a:pt x="1172" y="229"/>
                  </a:lnTo>
                  <a:lnTo>
                    <a:pt x="1141" y="240"/>
                  </a:lnTo>
                  <a:lnTo>
                    <a:pt x="1106" y="252"/>
                  </a:lnTo>
                  <a:lnTo>
                    <a:pt x="1066" y="264"/>
                  </a:lnTo>
                  <a:lnTo>
                    <a:pt x="1023" y="273"/>
                  </a:lnTo>
                  <a:lnTo>
                    <a:pt x="977" y="281"/>
                  </a:lnTo>
                  <a:lnTo>
                    <a:pt x="926" y="289"/>
                  </a:lnTo>
                  <a:lnTo>
                    <a:pt x="873" y="295"/>
                  </a:lnTo>
                  <a:lnTo>
                    <a:pt x="818" y="301"/>
                  </a:lnTo>
                  <a:lnTo>
                    <a:pt x="760" y="303"/>
                  </a:lnTo>
                  <a:lnTo>
                    <a:pt x="699" y="307"/>
                  </a:lnTo>
                  <a:lnTo>
                    <a:pt x="637" y="307"/>
                  </a:lnTo>
                  <a:lnTo>
                    <a:pt x="574" y="307"/>
                  </a:lnTo>
                  <a:lnTo>
                    <a:pt x="514" y="303"/>
                  </a:lnTo>
                  <a:lnTo>
                    <a:pt x="455" y="301"/>
                  </a:lnTo>
                  <a:lnTo>
                    <a:pt x="400" y="295"/>
                  </a:lnTo>
                  <a:lnTo>
                    <a:pt x="346" y="289"/>
                  </a:lnTo>
                  <a:lnTo>
                    <a:pt x="297" y="281"/>
                  </a:lnTo>
                  <a:lnTo>
                    <a:pt x="250" y="273"/>
                  </a:lnTo>
                  <a:lnTo>
                    <a:pt x="207" y="264"/>
                  </a:lnTo>
                  <a:lnTo>
                    <a:pt x="166" y="252"/>
                  </a:lnTo>
                  <a:lnTo>
                    <a:pt x="131" y="240"/>
                  </a:lnTo>
                  <a:lnTo>
                    <a:pt x="102" y="229"/>
                  </a:lnTo>
                  <a:lnTo>
                    <a:pt x="76" y="215"/>
                  </a:lnTo>
                  <a:lnTo>
                    <a:pt x="55" y="201"/>
                  </a:lnTo>
                  <a:lnTo>
                    <a:pt x="39" y="187"/>
                  </a:lnTo>
                  <a:lnTo>
                    <a:pt x="31" y="172"/>
                  </a:lnTo>
                  <a:lnTo>
                    <a:pt x="27" y="156"/>
                  </a:lnTo>
                  <a:lnTo>
                    <a:pt x="27" y="148"/>
                  </a:lnTo>
                  <a:lnTo>
                    <a:pt x="29" y="143"/>
                  </a:lnTo>
                  <a:lnTo>
                    <a:pt x="33" y="135"/>
                  </a:lnTo>
                  <a:lnTo>
                    <a:pt x="37" y="129"/>
                  </a:lnTo>
                  <a:lnTo>
                    <a:pt x="21" y="143"/>
                  </a:lnTo>
                  <a:lnTo>
                    <a:pt x="10" y="156"/>
                  </a:lnTo>
                  <a:lnTo>
                    <a:pt x="2" y="172"/>
                  </a:lnTo>
                  <a:lnTo>
                    <a:pt x="0" y="186"/>
                  </a:lnTo>
                  <a:lnTo>
                    <a:pt x="4" y="203"/>
                  </a:lnTo>
                  <a:lnTo>
                    <a:pt x="14" y="223"/>
                  </a:lnTo>
                  <a:lnTo>
                    <a:pt x="31" y="238"/>
                  </a:lnTo>
                  <a:lnTo>
                    <a:pt x="55" y="256"/>
                  </a:lnTo>
                  <a:lnTo>
                    <a:pt x="84" y="271"/>
                  </a:lnTo>
                  <a:lnTo>
                    <a:pt x="119" y="285"/>
                  </a:lnTo>
                  <a:lnTo>
                    <a:pt x="160" y="299"/>
                  </a:lnTo>
                  <a:lnTo>
                    <a:pt x="205" y="313"/>
                  </a:lnTo>
                  <a:lnTo>
                    <a:pt x="254" y="322"/>
                  </a:lnTo>
                  <a:lnTo>
                    <a:pt x="307" y="334"/>
                  </a:lnTo>
                  <a:lnTo>
                    <a:pt x="365" y="342"/>
                  </a:lnTo>
                  <a:lnTo>
                    <a:pt x="426" y="350"/>
                  </a:lnTo>
                  <a:lnTo>
                    <a:pt x="490" y="355"/>
                  </a:lnTo>
                  <a:lnTo>
                    <a:pt x="557" y="359"/>
                  </a:lnTo>
                  <a:lnTo>
                    <a:pt x="627" y="363"/>
                  </a:lnTo>
                  <a:lnTo>
                    <a:pt x="697" y="363"/>
                  </a:lnTo>
                  <a:lnTo>
                    <a:pt x="768" y="363"/>
                  </a:lnTo>
                  <a:lnTo>
                    <a:pt x="838" y="359"/>
                  </a:lnTo>
                  <a:lnTo>
                    <a:pt x="904" y="355"/>
                  </a:lnTo>
                  <a:lnTo>
                    <a:pt x="967" y="350"/>
                  </a:lnTo>
                  <a:lnTo>
                    <a:pt x="1027" y="342"/>
                  </a:lnTo>
                  <a:lnTo>
                    <a:pt x="1086" y="334"/>
                  </a:lnTo>
                  <a:lnTo>
                    <a:pt x="1139" y="322"/>
                  </a:lnTo>
                  <a:lnTo>
                    <a:pt x="1190" y="313"/>
                  </a:lnTo>
                  <a:lnTo>
                    <a:pt x="1234" y="299"/>
                  </a:lnTo>
                  <a:lnTo>
                    <a:pt x="1273" y="285"/>
                  </a:lnTo>
                  <a:lnTo>
                    <a:pt x="1309" y="271"/>
                  </a:lnTo>
                  <a:lnTo>
                    <a:pt x="1338" y="256"/>
                  </a:lnTo>
                  <a:lnTo>
                    <a:pt x="1361" y="238"/>
                  </a:lnTo>
                  <a:lnTo>
                    <a:pt x="1379" y="223"/>
                  </a:lnTo>
                  <a:lnTo>
                    <a:pt x="1389" y="203"/>
                  </a:lnTo>
                  <a:lnTo>
                    <a:pt x="1393" y="186"/>
                  </a:lnTo>
                  <a:lnTo>
                    <a:pt x="1391" y="168"/>
                  </a:lnTo>
                  <a:lnTo>
                    <a:pt x="1381" y="152"/>
                  </a:lnTo>
                  <a:lnTo>
                    <a:pt x="1367" y="137"/>
                  </a:lnTo>
                  <a:lnTo>
                    <a:pt x="1348" y="121"/>
                  </a:lnTo>
                  <a:lnTo>
                    <a:pt x="1324" y="105"/>
                  </a:lnTo>
                  <a:lnTo>
                    <a:pt x="1297" y="90"/>
                  </a:lnTo>
                  <a:lnTo>
                    <a:pt x="1264" y="76"/>
                  </a:lnTo>
                  <a:lnTo>
                    <a:pt x="1227" y="62"/>
                  </a:lnTo>
                  <a:lnTo>
                    <a:pt x="1186" y="51"/>
                  </a:lnTo>
                  <a:lnTo>
                    <a:pt x="1141" y="41"/>
                  </a:lnTo>
                  <a:lnTo>
                    <a:pt x="1094" y="29"/>
                  </a:lnTo>
                  <a:lnTo>
                    <a:pt x="1043" y="21"/>
                  </a:lnTo>
                  <a:lnTo>
                    <a:pt x="988" y="14"/>
                  </a:lnTo>
                  <a:lnTo>
                    <a:pt x="932" y="8"/>
                  </a:lnTo>
                  <a:lnTo>
                    <a:pt x="873" y="4"/>
                  </a:lnTo>
                  <a:lnTo>
                    <a:pt x="811" y="0"/>
                  </a:lnTo>
                  <a:close/>
                </a:path>
              </a:pathLst>
            </a:custGeom>
            <a:solidFill>
              <a:srgbClr val="000000"/>
            </a:solidFill>
            <a:ln w="9525">
              <a:noFill/>
              <a:round/>
              <a:headEnd/>
              <a:tailEnd/>
            </a:ln>
          </p:spPr>
          <p:txBody>
            <a:bodyPr/>
            <a:lstStyle/>
            <a:p>
              <a:endParaRPr lang="es-AR"/>
            </a:p>
          </p:txBody>
        </p:sp>
        <p:sp>
          <p:nvSpPr>
            <p:cNvPr id="18476" name="Freeform 5"/>
            <p:cNvSpPr>
              <a:spLocks/>
            </p:cNvSpPr>
            <p:nvPr/>
          </p:nvSpPr>
          <p:spPr bwMode="auto">
            <a:xfrm>
              <a:off x="2664" y="1714"/>
              <a:ext cx="1692" cy="302"/>
            </a:xfrm>
            <a:custGeom>
              <a:avLst/>
              <a:gdLst>
                <a:gd name="T0" fmla="*/ 3566 w 1383"/>
                <a:gd name="T1" fmla="*/ 35 h 314"/>
                <a:gd name="T2" fmla="*/ 3582 w 1383"/>
                <a:gd name="T3" fmla="*/ 44 h 314"/>
                <a:gd name="T4" fmla="*/ 3588 w 1383"/>
                <a:gd name="T5" fmla="*/ 58 h 314"/>
                <a:gd name="T6" fmla="*/ 3549 w 1383"/>
                <a:gd name="T7" fmla="*/ 89 h 314"/>
                <a:gd name="T8" fmla="*/ 3456 w 1383"/>
                <a:gd name="T9" fmla="*/ 120 h 314"/>
                <a:gd name="T10" fmla="*/ 3290 w 1383"/>
                <a:gd name="T11" fmla="*/ 147 h 314"/>
                <a:gd name="T12" fmla="*/ 3079 w 1383"/>
                <a:gd name="T13" fmla="*/ 172 h 314"/>
                <a:gd name="T14" fmla="*/ 2820 w 1383"/>
                <a:gd name="T15" fmla="*/ 190 h 314"/>
                <a:gd name="T16" fmla="*/ 2526 w 1383"/>
                <a:gd name="T17" fmla="*/ 206 h 314"/>
                <a:gd name="T18" fmla="*/ 2198 w 1383"/>
                <a:gd name="T19" fmla="*/ 214 h 314"/>
                <a:gd name="T20" fmla="*/ 1853 w 1383"/>
                <a:gd name="T21" fmla="*/ 218 h 314"/>
                <a:gd name="T22" fmla="*/ 1506 w 1383"/>
                <a:gd name="T23" fmla="*/ 214 h 314"/>
                <a:gd name="T24" fmla="*/ 1179 w 1383"/>
                <a:gd name="T25" fmla="*/ 206 h 314"/>
                <a:gd name="T26" fmla="*/ 883 w 1383"/>
                <a:gd name="T27" fmla="*/ 190 h 314"/>
                <a:gd name="T28" fmla="*/ 629 w 1383"/>
                <a:gd name="T29" fmla="*/ 172 h 314"/>
                <a:gd name="T30" fmla="*/ 411 w 1383"/>
                <a:gd name="T31" fmla="*/ 147 h 314"/>
                <a:gd name="T32" fmla="*/ 253 w 1383"/>
                <a:gd name="T33" fmla="*/ 120 h 314"/>
                <a:gd name="T34" fmla="*/ 157 w 1383"/>
                <a:gd name="T35" fmla="*/ 89 h 314"/>
                <a:gd name="T36" fmla="*/ 120 w 1383"/>
                <a:gd name="T37" fmla="*/ 58 h 314"/>
                <a:gd name="T38" fmla="*/ 130 w 1383"/>
                <a:gd name="T39" fmla="*/ 36 h 314"/>
                <a:gd name="T40" fmla="*/ 173 w 1383"/>
                <a:gd name="T41" fmla="*/ 16 h 314"/>
                <a:gd name="T42" fmla="*/ 130 w 1383"/>
                <a:gd name="T43" fmla="*/ 16 h 314"/>
                <a:gd name="T44" fmla="*/ 69 w 1383"/>
                <a:gd name="T45" fmla="*/ 36 h 314"/>
                <a:gd name="T46" fmla="*/ 27 w 1383"/>
                <a:gd name="T47" fmla="*/ 54 h 314"/>
                <a:gd name="T48" fmla="*/ 2 w 1383"/>
                <a:gd name="T49" fmla="*/ 72 h 314"/>
                <a:gd name="T50" fmla="*/ 11 w 1383"/>
                <a:gd name="T51" fmla="*/ 100 h 314"/>
                <a:gd name="T52" fmla="*/ 84 w 1383"/>
                <a:gd name="T53" fmla="*/ 135 h 314"/>
                <a:gd name="T54" fmla="*/ 230 w 1383"/>
                <a:gd name="T55" fmla="*/ 167 h 314"/>
                <a:gd name="T56" fmla="*/ 433 w 1383"/>
                <a:gd name="T57" fmla="*/ 194 h 314"/>
                <a:gd name="T58" fmla="*/ 690 w 1383"/>
                <a:gd name="T59" fmla="*/ 218 h 314"/>
                <a:gd name="T60" fmla="*/ 993 w 1383"/>
                <a:gd name="T61" fmla="*/ 238 h 314"/>
                <a:gd name="T62" fmla="*/ 1334 w 1383"/>
                <a:gd name="T63" fmla="*/ 250 h 314"/>
                <a:gd name="T64" fmla="*/ 1707 w 1383"/>
                <a:gd name="T65" fmla="*/ 257 h 314"/>
                <a:gd name="T66" fmla="*/ 2096 w 1383"/>
                <a:gd name="T67" fmla="*/ 257 h 314"/>
                <a:gd name="T68" fmla="*/ 2464 w 1383"/>
                <a:gd name="T69" fmla="*/ 250 h 314"/>
                <a:gd name="T70" fmla="*/ 2800 w 1383"/>
                <a:gd name="T71" fmla="*/ 238 h 314"/>
                <a:gd name="T72" fmla="*/ 3106 w 1383"/>
                <a:gd name="T73" fmla="*/ 218 h 314"/>
                <a:gd name="T74" fmla="*/ 3358 w 1383"/>
                <a:gd name="T75" fmla="*/ 194 h 314"/>
                <a:gd name="T76" fmla="*/ 3559 w 1383"/>
                <a:gd name="T77" fmla="*/ 167 h 314"/>
                <a:gd name="T78" fmla="*/ 3706 w 1383"/>
                <a:gd name="T79" fmla="*/ 135 h 314"/>
                <a:gd name="T80" fmla="*/ 3779 w 1383"/>
                <a:gd name="T81" fmla="*/ 100 h 314"/>
                <a:gd name="T82" fmla="*/ 3787 w 1383"/>
                <a:gd name="T83" fmla="*/ 70 h 314"/>
                <a:gd name="T84" fmla="*/ 3757 w 1383"/>
                <a:gd name="T85" fmla="*/ 50 h 314"/>
                <a:gd name="T86" fmla="*/ 3706 w 1383"/>
                <a:gd name="T87" fmla="*/ 30 h 314"/>
                <a:gd name="T88" fmla="*/ 3623 w 1383"/>
                <a:gd name="T89" fmla="*/ 11 h 31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83"/>
                <a:gd name="T136" fmla="*/ 0 h 314"/>
                <a:gd name="T137" fmla="*/ 1383 w 1383"/>
                <a:gd name="T138" fmla="*/ 314 h 31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83" h="314">
                  <a:moveTo>
                    <a:pt x="1305" y="0"/>
                  </a:moveTo>
                  <a:lnTo>
                    <a:pt x="1301" y="41"/>
                  </a:lnTo>
                  <a:lnTo>
                    <a:pt x="1305" y="48"/>
                  </a:lnTo>
                  <a:lnTo>
                    <a:pt x="1307" y="54"/>
                  </a:lnTo>
                  <a:lnTo>
                    <a:pt x="1309" y="62"/>
                  </a:lnTo>
                  <a:lnTo>
                    <a:pt x="1309" y="70"/>
                  </a:lnTo>
                  <a:lnTo>
                    <a:pt x="1305" y="89"/>
                  </a:lnTo>
                  <a:lnTo>
                    <a:pt x="1295" y="109"/>
                  </a:lnTo>
                  <a:lnTo>
                    <a:pt x="1279" y="128"/>
                  </a:lnTo>
                  <a:lnTo>
                    <a:pt x="1260" y="146"/>
                  </a:lnTo>
                  <a:lnTo>
                    <a:pt x="1232" y="164"/>
                  </a:lnTo>
                  <a:lnTo>
                    <a:pt x="1201" y="179"/>
                  </a:lnTo>
                  <a:lnTo>
                    <a:pt x="1164" y="195"/>
                  </a:lnTo>
                  <a:lnTo>
                    <a:pt x="1123" y="209"/>
                  </a:lnTo>
                  <a:lnTo>
                    <a:pt x="1078" y="220"/>
                  </a:lnTo>
                  <a:lnTo>
                    <a:pt x="1029" y="232"/>
                  </a:lnTo>
                  <a:lnTo>
                    <a:pt x="977" y="242"/>
                  </a:lnTo>
                  <a:lnTo>
                    <a:pt x="922" y="250"/>
                  </a:lnTo>
                  <a:lnTo>
                    <a:pt x="863" y="255"/>
                  </a:lnTo>
                  <a:lnTo>
                    <a:pt x="803" y="261"/>
                  </a:lnTo>
                  <a:lnTo>
                    <a:pt x="740" y="263"/>
                  </a:lnTo>
                  <a:lnTo>
                    <a:pt x="676" y="265"/>
                  </a:lnTo>
                  <a:lnTo>
                    <a:pt x="611" y="263"/>
                  </a:lnTo>
                  <a:lnTo>
                    <a:pt x="549" y="261"/>
                  </a:lnTo>
                  <a:lnTo>
                    <a:pt x="488" y="255"/>
                  </a:lnTo>
                  <a:lnTo>
                    <a:pt x="430" y="250"/>
                  </a:lnTo>
                  <a:lnTo>
                    <a:pt x="375" y="242"/>
                  </a:lnTo>
                  <a:lnTo>
                    <a:pt x="322" y="232"/>
                  </a:lnTo>
                  <a:lnTo>
                    <a:pt x="273" y="220"/>
                  </a:lnTo>
                  <a:lnTo>
                    <a:pt x="229" y="209"/>
                  </a:lnTo>
                  <a:lnTo>
                    <a:pt x="188" y="195"/>
                  </a:lnTo>
                  <a:lnTo>
                    <a:pt x="150" y="179"/>
                  </a:lnTo>
                  <a:lnTo>
                    <a:pt x="119" y="164"/>
                  </a:lnTo>
                  <a:lnTo>
                    <a:pt x="92" y="146"/>
                  </a:lnTo>
                  <a:lnTo>
                    <a:pt x="72" y="128"/>
                  </a:lnTo>
                  <a:lnTo>
                    <a:pt x="57" y="109"/>
                  </a:lnTo>
                  <a:lnTo>
                    <a:pt x="47" y="89"/>
                  </a:lnTo>
                  <a:lnTo>
                    <a:pt x="43" y="70"/>
                  </a:lnTo>
                  <a:lnTo>
                    <a:pt x="45" y="56"/>
                  </a:lnTo>
                  <a:lnTo>
                    <a:pt x="47" y="44"/>
                  </a:lnTo>
                  <a:lnTo>
                    <a:pt x="53" y="33"/>
                  </a:lnTo>
                  <a:lnTo>
                    <a:pt x="63" y="21"/>
                  </a:lnTo>
                  <a:lnTo>
                    <a:pt x="61" y="11"/>
                  </a:lnTo>
                  <a:lnTo>
                    <a:pt x="47" y="21"/>
                  </a:lnTo>
                  <a:lnTo>
                    <a:pt x="35" y="33"/>
                  </a:lnTo>
                  <a:lnTo>
                    <a:pt x="25" y="43"/>
                  </a:lnTo>
                  <a:lnTo>
                    <a:pt x="16" y="54"/>
                  </a:lnTo>
                  <a:lnTo>
                    <a:pt x="10" y="64"/>
                  </a:lnTo>
                  <a:lnTo>
                    <a:pt x="4" y="76"/>
                  </a:lnTo>
                  <a:lnTo>
                    <a:pt x="2" y="87"/>
                  </a:lnTo>
                  <a:lnTo>
                    <a:pt x="0" y="99"/>
                  </a:lnTo>
                  <a:lnTo>
                    <a:pt x="4" y="121"/>
                  </a:lnTo>
                  <a:lnTo>
                    <a:pt x="14" y="142"/>
                  </a:lnTo>
                  <a:lnTo>
                    <a:pt x="31" y="164"/>
                  </a:lnTo>
                  <a:lnTo>
                    <a:pt x="55" y="183"/>
                  </a:lnTo>
                  <a:lnTo>
                    <a:pt x="84" y="203"/>
                  </a:lnTo>
                  <a:lnTo>
                    <a:pt x="119" y="220"/>
                  </a:lnTo>
                  <a:lnTo>
                    <a:pt x="158" y="236"/>
                  </a:lnTo>
                  <a:lnTo>
                    <a:pt x="203" y="252"/>
                  </a:lnTo>
                  <a:lnTo>
                    <a:pt x="252" y="265"/>
                  </a:lnTo>
                  <a:lnTo>
                    <a:pt x="307" y="277"/>
                  </a:lnTo>
                  <a:lnTo>
                    <a:pt x="363" y="289"/>
                  </a:lnTo>
                  <a:lnTo>
                    <a:pt x="424" y="296"/>
                  </a:lnTo>
                  <a:lnTo>
                    <a:pt x="486" y="304"/>
                  </a:lnTo>
                  <a:lnTo>
                    <a:pt x="553" y="310"/>
                  </a:lnTo>
                  <a:lnTo>
                    <a:pt x="623" y="312"/>
                  </a:lnTo>
                  <a:lnTo>
                    <a:pt x="693" y="314"/>
                  </a:lnTo>
                  <a:lnTo>
                    <a:pt x="764" y="312"/>
                  </a:lnTo>
                  <a:lnTo>
                    <a:pt x="832" y="310"/>
                  </a:lnTo>
                  <a:lnTo>
                    <a:pt x="898" y="304"/>
                  </a:lnTo>
                  <a:lnTo>
                    <a:pt x="961" y="296"/>
                  </a:lnTo>
                  <a:lnTo>
                    <a:pt x="1022" y="289"/>
                  </a:lnTo>
                  <a:lnTo>
                    <a:pt x="1078" y="277"/>
                  </a:lnTo>
                  <a:lnTo>
                    <a:pt x="1133" y="265"/>
                  </a:lnTo>
                  <a:lnTo>
                    <a:pt x="1182" y="252"/>
                  </a:lnTo>
                  <a:lnTo>
                    <a:pt x="1225" y="236"/>
                  </a:lnTo>
                  <a:lnTo>
                    <a:pt x="1266" y="220"/>
                  </a:lnTo>
                  <a:lnTo>
                    <a:pt x="1299" y="203"/>
                  </a:lnTo>
                  <a:lnTo>
                    <a:pt x="1328" y="183"/>
                  </a:lnTo>
                  <a:lnTo>
                    <a:pt x="1352" y="164"/>
                  </a:lnTo>
                  <a:lnTo>
                    <a:pt x="1369" y="142"/>
                  </a:lnTo>
                  <a:lnTo>
                    <a:pt x="1379" y="121"/>
                  </a:lnTo>
                  <a:lnTo>
                    <a:pt x="1383" y="99"/>
                  </a:lnTo>
                  <a:lnTo>
                    <a:pt x="1381" y="85"/>
                  </a:lnTo>
                  <a:lnTo>
                    <a:pt x="1377" y="74"/>
                  </a:lnTo>
                  <a:lnTo>
                    <a:pt x="1371" y="60"/>
                  </a:lnTo>
                  <a:lnTo>
                    <a:pt x="1363" y="46"/>
                  </a:lnTo>
                  <a:lnTo>
                    <a:pt x="1352" y="35"/>
                  </a:lnTo>
                  <a:lnTo>
                    <a:pt x="1338" y="23"/>
                  </a:lnTo>
                  <a:lnTo>
                    <a:pt x="1322" y="11"/>
                  </a:lnTo>
                  <a:lnTo>
                    <a:pt x="1305" y="0"/>
                  </a:lnTo>
                  <a:close/>
                </a:path>
              </a:pathLst>
            </a:custGeom>
            <a:solidFill>
              <a:srgbClr val="000000"/>
            </a:solidFill>
            <a:ln w="9525">
              <a:noFill/>
              <a:round/>
              <a:headEnd/>
              <a:tailEnd/>
            </a:ln>
          </p:spPr>
          <p:txBody>
            <a:bodyPr/>
            <a:lstStyle/>
            <a:p>
              <a:endParaRPr lang="es-AR"/>
            </a:p>
          </p:txBody>
        </p:sp>
        <p:sp>
          <p:nvSpPr>
            <p:cNvPr id="18477" name="Freeform 6"/>
            <p:cNvSpPr>
              <a:spLocks/>
            </p:cNvSpPr>
            <p:nvPr/>
          </p:nvSpPr>
          <p:spPr bwMode="auto">
            <a:xfrm>
              <a:off x="2688" y="1056"/>
              <a:ext cx="48" cy="624"/>
            </a:xfrm>
            <a:custGeom>
              <a:avLst/>
              <a:gdLst>
                <a:gd name="T0" fmla="*/ 171 w 35"/>
                <a:gd name="T1" fmla="*/ 386 h 330"/>
                <a:gd name="T2" fmla="*/ 0 w 35"/>
                <a:gd name="T3" fmla="*/ 0 h 330"/>
                <a:gd name="T4" fmla="*/ 56 w 35"/>
                <a:gd name="T5" fmla="*/ 7978 h 330"/>
                <a:gd name="T6" fmla="*/ 77 w 35"/>
                <a:gd name="T7" fmla="*/ 7902 h 330"/>
                <a:gd name="T8" fmla="*/ 96 w 35"/>
                <a:gd name="T9" fmla="*/ 7862 h 330"/>
                <a:gd name="T10" fmla="*/ 117 w 35"/>
                <a:gd name="T11" fmla="*/ 7762 h 330"/>
                <a:gd name="T12" fmla="*/ 132 w 35"/>
                <a:gd name="T13" fmla="*/ 7709 h 330"/>
                <a:gd name="T14" fmla="*/ 171 w 35"/>
                <a:gd name="T15" fmla="*/ 386 h 330"/>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330"/>
                <a:gd name="T26" fmla="*/ 35 w 35"/>
                <a:gd name="T27" fmla="*/ 330 h 3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330">
                  <a:moveTo>
                    <a:pt x="35" y="16"/>
                  </a:moveTo>
                  <a:lnTo>
                    <a:pt x="0" y="0"/>
                  </a:lnTo>
                  <a:lnTo>
                    <a:pt x="12" y="330"/>
                  </a:lnTo>
                  <a:lnTo>
                    <a:pt x="16" y="327"/>
                  </a:lnTo>
                  <a:lnTo>
                    <a:pt x="20" y="325"/>
                  </a:lnTo>
                  <a:lnTo>
                    <a:pt x="24" y="321"/>
                  </a:lnTo>
                  <a:lnTo>
                    <a:pt x="27" y="319"/>
                  </a:lnTo>
                  <a:lnTo>
                    <a:pt x="35" y="16"/>
                  </a:lnTo>
                  <a:close/>
                </a:path>
              </a:pathLst>
            </a:custGeom>
            <a:solidFill>
              <a:srgbClr val="000000"/>
            </a:solidFill>
            <a:ln w="9525">
              <a:noFill/>
              <a:round/>
              <a:headEnd/>
              <a:tailEnd/>
            </a:ln>
          </p:spPr>
          <p:txBody>
            <a:bodyPr/>
            <a:lstStyle/>
            <a:p>
              <a:endParaRPr lang="es-AR"/>
            </a:p>
          </p:txBody>
        </p:sp>
        <p:sp>
          <p:nvSpPr>
            <p:cNvPr id="18478" name="Freeform 7"/>
            <p:cNvSpPr>
              <a:spLocks/>
            </p:cNvSpPr>
            <p:nvPr/>
          </p:nvSpPr>
          <p:spPr bwMode="auto">
            <a:xfrm>
              <a:off x="4255" y="1104"/>
              <a:ext cx="65" cy="624"/>
            </a:xfrm>
            <a:custGeom>
              <a:avLst/>
              <a:gdLst>
                <a:gd name="T0" fmla="*/ 500 w 39"/>
                <a:gd name="T1" fmla="*/ 0 h 363"/>
                <a:gd name="T2" fmla="*/ 55 w 39"/>
                <a:gd name="T3" fmla="*/ 168 h 363"/>
                <a:gd name="T4" fmla="*/ 0 w 39"/>
                <a:gd name="T5" fmla="*/ 5269 h 363"/>
                <a:gd name="T6" fmla="*/ 55 w 39"/>
                <a:gd name="T7" fmla="*/ 5298 h 363"/>
                <a:gd name="T8" fmla="*/ 103 w 39"/>
                <a:gd name="T9" fmla="*/ 5360 h 363"/>
                <a:gd name="T10" fmla="*/ 153 w 39"/>
                <a:gd name="T11" fmla="*/ 5389 h 363"/>
                <a:gd name="T12" fmla="*/ 195 w 39"/>
                <a:gd name="T13" fmla="*/ 5449 h 363"/>
                <a:gd name="T14" fmla="*/ 500 w 39"/>
                <a:gd name="T15" fmla="*/ 0 h 363"/>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363"/>
                <a:gd name="T26" fmla="*/ 39 w 39"/>
                <a:gd name="T27" fmla="*/ 363 h 3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363">
                  <a:moveTo>
                    <a:pt x="39" y="0"/>
                  </a:moveTo>
                  <a:lnTo>
                    <a:pt x="4" y="11"/>
                  </a:lnTo>
                  <a:lnTo>
                    <a:pt x="0" y="351"/>
                  </a:lnTo>
                  <a:lnTo>
                    <a:pt x="4" y="353"/>
                  </a:lnTo>
                  <a:lnTo>
                    <a:pt x="8" y="357"/>
                  </a:lnTo>
                  <a:lnTo>
                    <a:pt x="12" y="359"/>
                  </a:lnTo>
                  <a:lnTo>
                    <a:pt x="15" y="363"/>
                  </a:lnTo>
                  <a:lnTo>
                    <a:pt x="39" y="0"/>
                  </a:lnTo>
                  <a:close/>
                </a:path>
              </a:pathLst>
            </a:custGeom>
            <a:solidFill>
              <a:srgbClr val="000000"/>
            </a:solidFill>
            <a:ln w="9525">
              <a:noFill/>
              <a:round/>
              <a:headEnd/>
              <a:tailEnd/>
            </a:ln>
          </p:spPr>
          <p:txBody>
            <a:bodyPr/>
            <a:lstStyle/>
            <a:p>
              <a:endParaRPr lang="es-AR"/>
            </a:p>
          </p:txBody>
        </p:sp>
        <p:sp>
          <p:nvSpPr>
            <p:cNvPr id="18479" name="Freeform 8"/>
            <p:cNvSpPr>
              <a:spLocks/>
            </p:cNvSpPr>
            <p:nvPr/>
          </p:nvSpPr>
          <p:spPr bwMode="auto">
            <a:xfrm>
              <a:off x="2664" y="2413"/>
              <a:ext cx="1692" cy="323"/>
            </a:xfrm>
            <a:custGeom>
              <a:avLst/>
              <a:gdLst>
                <a:gd name="T0" fmla="*/ 3566 w 1383"/>
                <a:gd name="T1" fmla="*/ 18 h 397"/>
                <a:gd name="T2" fmla="*/ 3582 w 1383"/>
                <a:gd name="T3" fmla="*/ 24 h 397"/>
                <a:gd name="T4" fmla="*/ 3588 w 1383"/>
                <a:gd name="T5" fmla="*/ 32 h 397"/>
                <a:gd name="T6" fmla="*/ 3549 w 1383"/>
                <a:gd name="T7" fmla="*/ 50 h 397"/>
                <a:gd name="T8" fmla="*/ 3456 w 1383"/>
                <a:gd name="T9" fmla="*/ 66 h 397"/>
                <a:gd name="T10" fmla="*/ 3290 w 1383"/>
                <a:gd name="T11" fmla="*/ 81 h 397"/>
                <a:gd name="T12" fmla="*/ 3079 w 1383"/>
                <a:gd name="T13" fmla="*/ 94 h 397"/>
                <a:gd name="T14" fmla="*/ 2820 w 1383"/>
                <a:gd name="T15" fmla="*/ 105 h 397"/>
                <a:gd name="T16" fmla="*/ 2526 w 1383"/>
                <a:gd name="T17" fmla="*/ 113 h 397"/>
                <a:gd name="T18" fmla="*/ 2198 w 1383"/>
                <a:gd name="T19" fmla="*/ 117 h 397"/>
                <a:gd name="T20" fmla="*/ 1853 w 1383"/>
                <a:gd name="T21" fmla="*/ 120 h 397"/>
                <a:gd name="T22" fmla="*/ 1506 w 1383"/>
                <a:gd name="T23" fmla="*/ 117 h 397"/>
                <a:gd name="T24" fmla="*/ 1179 w 1383"/>
                <a:gd name="T25" fmla="*/ 113 h 397"/>
                <a:gd name="T26" fmla="*/ 883 w 1383"/>
                <a:gd name="T27" fmla="*/ 105 h 397"/>
                <a:gd name="T28" fmla="*/ 629 w 1383"/>
                <a:gd name="T29" fmla="*/ 94 h 397"/>
                <a:gd name="T30" fmla="*/ 411 w 1383"/>
                <a:gd name="T31" fmla="*/ 81 h 397"/>
                <a:gd name="T32" fmla="*/ 253 w 1383"/>
                <a:gd name="T33" fmla="*/ 66 h 397"/>
                <a:gd name="T34" fmla="*/ 157 w 1383"/>
                <a:gd name="T35" fmla="*/ 50 h 397"/>
                <a:gd name="T36" fmla="*/ 120 w 1383"/>
                <a:gd name="T37" fmla="*/ 32 h 397"/>
                <a:gd name="T38" fmla="*/ 130 w 1383"/>
                <a:gd name="T39" fmla="*/ 20 h 397"/>
                <a:gd name="T40" fmla="*/ 173 w 1383"/>
                <a:gd name="T41" fmla="*/ 10 h 397"/>
                <a:gd name="T42" fmla="*/ 130 w 1383"/>
                <a:gd name="T43" fmla="*/ 10 h 397"/>
                <a:gd name="T44" fmla="*/ 69 w 1383"/>
                <a:gd name="T45" fmla="*/ 20 h 397"/>
                <a:gd name="T46" fmla="*/ 27 w 1383"/>
                <a:gd name="T47" fmla="*/ 30 h 397"/>
                <a:gd name="T48" fmla="*/ 2 w 1383"/>
                <a:gd name="T49" fmla="*/ 40 h 397"/>
                <a:gd name="T50" fmla="*/ 11 w 1383"/>
                <a:gd name="T51" fmla="*/ 55 h 397"/>
                <a:gd name="T52" fmla="*/ 84 w 1383"/>
                <a:gd name="T53" fmla="*/ 73 h 397"/>
                <a:gd name="T54" fmla="*/ 230 w 1383"/>
                <a:gd name="T55" fmla="*/ 90 h 397"/>
                <a:gd name="T56" fmla="*/ 433 w 1383"/>
                <a:gd name="T57" fmla="*/ 107 h 397"/>
                <a:gd name="T58" fmla="*/ 690 w 1383"/>
                <a:gd name="T59" fmla="*/ 119 h 397"/>
                <a:gd name="T60" fmla="*/ 993 w 1383"/>
                <a:gd name="T61" fmla="*/ 129 h 397"/>
                <a:gd name="T62" fmla="*/ 1334 w 1383"/>
                <a:gd name="T63" fmla="*/ 137 h 397"/>
                <a:gd name="T64" fmla="*/ 1707 w 1383"/>
                <a:gd name="T65" fmla="*/ 140 h 397"/>
                <a:gd name="T66" fmla="*/ 2096 w 1383"/>
                <a:gd name="T67" fmla="*/ 140 h 397"/>
                <a:gd name="T68" fmla="*/ 2464 w 1383"/>
                <a:gd name="T69" fmla="*/ 137 h 397"/>
                <a:gd name="T70" fmla="*/ 2800 w 1383"/>
                <a:gd name="T71" fmla="*/ 129 h 397"/>
                <a:gd name="T72" fmla="*/ 3106 w 1383"/>
                <a:gd name="T73" fmla="*/ 119 h 397"/>
                <a:gd name="T74" fmla="*/ 3358 w 1383"/>
                <a:gd name="T75" fmla="*/ 107 h 397"/>
                <a:gd name="T76" fmla="*/ 3559 w 1383"/>
                <a:gd name="T77" fmla="*/ 90 h 397"/>
                <a:gd name="T78" fmla="*/ 3706 w 1383"/>
                <a:gd name="T79" fmla="*/ 73 h 397"/>
                <a:gd name="T80" fmla="*/ 3779 w 1383"/>
                <a:gd name="T81" fmla="*/ 55 h 397"/>
                <a:gd name="T82" fmla="*/ 3787 w 1383"/>
                <a:gd name="T83" fmla="*/ 39 h 397"/>
                <a:gd name="T84" fmla="*/ 3757 w 1383"/>
                <a:gd name="T85" fmla="*/ 27 h 397"/>
                <a:gd name="T86" fmla="*/ 3706 w 1383"/>
                <a:gd name="T87" fmla="*/ 16 h 397"/>
                <a:gd name="T88" fmla="*/ 3623 w 1383"/>
                <a:gd name="T89" fmla="*/ 5 h 39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83"/>
                <a:gd name="T136" fmla="*/ 0 h 397"/>
                <a:gd name="T137" fmla="*/ 1383 w 1383"/>
                <a:gd name="T138" fmla="*/ 397 h 39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83" h="397">
                  <a:moveTo>
                    <a:pt x="1305" y="0"/>
                  </a:moveTo>
                  <a:lnTo>
                    <a:pt x="1301" y="51"/>
                  </a:lnTo>
                  <a:lnTo>
                    <a:pt x="1305" y="61"/>
                  </a:lnTo>
                  <a:lnTo>
                    <a:pt x="1307" y="69"/>
                  </a:lnTo>
                  <a:lnTo>
                    <a:pt x="1309" y="78"/>
                  </a:lnTo>
                  <a:lnTo>
                    <a:pt x="1309" y="88"/>
                  </a:lnTo>
                  <a:lnTo>
                    <a:pt x="1305" y="113"/>
                  </a:lnTo>
                  <a:lnTo>
                    <a:pt x="1295" y="139"/>
                  </a:lnTo>
                  <a:lnTo>
                    <a:pt x="1279" y="162"/>
                  </a:lnTo>
                  <a:lnTo>
                    <a:pt x="1260" y="184"/>
                  </a:lnTo>
                  <a:lnTo>
                    <a:pt x="1232" y="205"/>
                  </a:lnTo>
                  <a:lnTo>
                    <a:pt x="1201" y="227"/>
                  </a:lnTo>
                  <a:lnTo>
                    <a:pt x="1164" y="246"/>
                  </a:lnTo>
                  <a:lnTo>
                    <a:pt x="1123" y="264"/>
                  </a:lnTo>
                  <a:lnTo>
                    <a:pt x="1078" y="280"/>
                  </a:lnTo>
                  <a:lnTo>
                    <a:pt x="1029" y="293"/>
                  </a:lnTo>
                  <a:lnTo>
                    <a:pt x="977" y="307"/>
                  </a:lnTo>
                  <a:lnTo>
                    <a:pt x="922" y="317"/>
                  </a:lnTo>
                  <a:lnTo>
                    <a:pt x="863" y="324"/>
                  </a:lnTo>
                  <a:lnTo>
                    <a:pt x="803" y="330"/>
                  </a:lnTo>
                  <a:lnTo>
                    <a:pt x="740" y="334"/>
                  </a:lnTo>
                  <a:lnTo>
                    <a:pt x="676" y="336"/>
                  </a:lnTo>
                  <a:lnTo>
                    <a:pt x="611" y="334"/>
                  </a:lnTo>
                  <a:lnTo>
                    <a:pt x="549" y="330"/>
                  </a:lnTo>
                  <a:lnTo>
                    <a:pt x="488" y="324"/>
                  </a:lnTo>
                  <a:lnTo>
                    <a:pt x="430" y="317"/>
                  </a:lnTo>
                  <a:lnTo>
                    <a:pt x="375" y="307"/>
                  </a:lnTo>
                  <a:lnTo>
                    <a:pt x="322" y="293"/>
                  </a:lnTo>
                  <a:lnTo>
                    <a:pt x="273" y="280"/>
                  </a:lnTo>
                  <a:lnTo>
                    <a:pt x="229" y="264"/>
                  </a:lnTo>
                  <a:lnTo>
                    <a:pt x="188" y="246"/>
                  </a:lnTo>
                  <a:lnTo>
                    <a:pt x="150" y="227"/>
                  </a:lnTo>
                  <a:lnTo>
                    <a:pt x="119" y="205"/>
                  </a:lnTo>
                  <a:lnTo>
                    <a:pt x="92" y="184"/>
                  </a:lnTo>
                  <a:lnTo>
                    <a:pt x="72" y="162"/>
                  </a:lnTo>
                  <a:lnTo>
                    <a:pt x="57" y="139"/>
                  </a:lnTo>
                  <a:lnTo>
                    <a:pt x="47" y="113"/>
                  </a:lnTo>
                  <a:lnTo>
                    <a:pt x="43" y="88"/>
                  </a:lnTo>
                  <a:lnTo>
                    <a:pt x="45" y="72"/>
                  </a:lnTo>
                  <a:lnTo>
                    <a:pt x="47" y="57"/>
                  </a:lnTo>
                  <a:lnTo>
                    <a:pt x="53" y="43"/>
                  </a:lnTo>
                  <a:lnTo>
                    <a:pt x="63" y="28"/>
                  </a:lnTo>
                  <a:lnTo>
                    <a:pt x="61" y="16"/>
                  </a:lnTo>
                  <a:lnTo>
                    <a:pt x="47" y="28"/>
                  </a:lnTo>
                  <a:lnTo>
                    <a:pt x="35" y="41"/>
                  </a:lnTo>
                  <a:lnTo>
                    <a:pt x="25" y="55"/>
                  </a:lnTo>
                  <a:lnTo>
                    <a:pt x="16" y="69"/>
                  </a:lnTo>
                  <a:lnTo>
                    <a:pt x="10" y="82"/>
                  </a:lnTo>
                  <a:lnTo>
                    <a:pt x="4" y="96"/>
                  </a:lnTo>
                  <a:lnTo>
                    <a:pt x="2" y="112"/>
                  </a:lnTo>
                  <a:lnTo>
                    <a:pt x="0" y="125"/>
                  </a:lnTo>
                  <a:lnTo>
                    <a:pt x="4" y="153"/>
                  </a:lnTo>
                  <a:lnTo>
                    <a:pt x="14" y="180"/>
                  </a:lnTo>
                  <a:lnTo>
                    <a:pt x="31" y="205"/>
                  </a:lnTo>
                  <a:lnTo>
                    <a:pt x="55" y="231"/>
                  </a:lnTo>
                  <a:lnTo>
                    <a:pt x="84" y="254"/>
                  </a:lnTo>
                  <a:lnTo>
                    <a:pt x="119" y="278"/>
                  </a:lnTo>
                  <a:lnTo>
                    <a:pt x="158" y="299"/>
                  </a:lnTo>
                  <a:lnTo>
                    <a:pt x="203" y="317"/>
                  </a:lnTo>
                  <a:lnTo>
                    <a:pt x="252" y="334"/>
                  </a:lnTo>
                  <a:lnTo>
                    <a:pt x="307" y="350"/>
                  </a:lnTo>
                  <a:lnTo>
                    <a:pt x="363" y="364"/>
                  </a:lnTo>
                  <a:lnTo>
                    <a:pt x="424" y="375"/>
                  </a:lnTo>
                  <a:lnTo>
                    <a:pt x="486" y="385"/>
                  </a:lnTo>
                  <a:lnTo>
                    <a:pt x="553" y="391"/>
                  </a:lnTo>
                  <a:lnTo>
                    <a:pt x="623" y="395"/>
                  </a:lnTo>
                  <a:lnTo>
                    <a:pt x="693" y="397"/>
                  </a:lnTo>
                  <a:lnTo>
                    <a:pt x="764" y="395"/>
                  </a:lnTo>
                  <a:lnTo>
                    <a:pt x="832" y="391"/>
                  </a:lnTo>
                  <a:lnTo>
                    <a:pt x="898" y="385"/>
                  </a:lnTo>
                  <a:lnTo>
                    <a:pt x="961" y="375"/>
                  </a:lnTo>
                  <a:lnTo>
                    <a:pt x="1022" y="364"/>
                  </a:lnTo>
                  <a:lnTo>
                    <a:pt x="1078" y="350"/>
                  </a:lnTo>
                  <a:lnTo>
                    <a:pt x="1133" y="334"/>
                  </a:lnTo>
                  <a:lnTo>
                    <a:pt x="1182" y="317"/>
                  </a:lnTo>
                  <a:lnTo>
                    <a:pt x="1225" y="299"/>
                  </a:lnTo>
                  <a:lnTo>
                    <a:pt x="1266" y="278"/>
                  </a:lnTo>
                  <a:lnTo>
                    <a:pt x="1299" y="254"/>
                  </a:lnTo>
                  <a:lnTo>
                    <a:pt x="1328" y="231"/>
                  </a:lnTo>
                  <a:lnTo>
                    <a:pt x="1352" y="205"/>
                  </a:lnTo>
                  <a:lnTo>
                    <a:pt x="1369" y="180"/>
                  </a:lnTo>
                  <a:lnTo>
                    <a:pt x="1379" y="153"/>
                  </a:lnTo>
                  <a:lnTo>
                    <a:pt x="1383" y="125"/>
                  </a:lnTo>
                  <a:lnTo>
                    <a:pt x="1381" y="108"/>
                  </a:lnTo>
                  <a:lnTo>
                    <a:pt x="1377" y="92"/>
                  </a:lnTo>
                  <a:lnTo>
                    <a:pt x="1371" y="76"/>
                  </a:lnTo>
                  <a:lnTo>
                    <a:pt x="1363" y="59"/>
                  </a:lnTo>
                  <a:lnTo>
                    <a:pt x="1352" y="45"/>
                  </a:lnTo>
                  <a:lnTo>
                    <a:pt x="1338" y="29"/>
                  </a:lnTo>
                  <a:lnTo>
                    <a:pt x="1322" y="14"/>
                  </a:lnTo>
                  <a:lnTo>
                    <a:pt x="1305" y="0"/>
                  </a:lnTo>
                  <a:close/>
                </a:path>
              </a:pathLst>
            </a:custGeom>
            <a:solidFill>
              <a:srgbClr val="000000"/>
            </a:solidFill>
            <a:ln w="9525">
              <a:noFill/>
              <a:round/>
              <a:headEnd/>
              <a:tailEnd/>
            </a:ln>
          </p:spPr>
          <p:txBody>
            <a:bodyPr/>
            <a:lstStyle/>
            <a:p>
              <a:endParaRPr lang="es-AR"/>
            </a:p>
          </p:txBody>
        </p:sp>
        <p:sp>
          <p:nvSpPr>
            <p:cNvPr id="18480" name="Freeform 9"/>
            <p:cNvSpPr>
              <a:spLocks/>
            </p:cNvSpPr>
            <p:nvPr/>
          </p:nvSpPr>
          <p:spPr bwMode="auto">
            <a:xfrm>
              <a:off x="2717" y="1628"/>
              <a:ext cx="40" cy="830"/>
            </a:xfrm>
            <a:custGeom>
              <a:avLst/>
              <a:gdLst>
                <a:gd name="T0" fmla="*/ 85 w 33"/>
                <a:gd name="T1" fmla="*/ 25 h 830"/>
                <a:gd name="T2" fmla="*/ 0 w 33"/>
                <a:gd name="T3" fmla="*/ 0 h 830"/>
                <a:gd name="T4" fmla="*/ 15 w 33"/>
                <a:gd name="T5" fmla="*/ 830 h 830"/>
                <a:gd name="T6" fmla="*/ 27 w 33"/>
                <a:gd name="T7" fmla="*/ 826 h 830"/>
                <a:gd name="T8" fmla="*/ 36 w 33"/>
                <a:gd name="T9" fmla="*/ 820 h 830"/>
                <a:gd name="T10" fmla="*/ 48 w 33"/>
                <a:gd name="T11" fmla="*/ 814 h 830"/>
                <a:gd name="T12" fmla="*/ 53 w 33"/>
                <a:gd name="T13" fmla="*/ 811 h 830"/>
                <a:gd name="T14" fmla="*/ 85 w 33"/>
                <a:gd name="T15" fmla="*/ 25 h 830"/>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830"/>
                <a:gd name="T26" fmla="*/ 33 w 33"/>
                <a:gd name="T27" fmla="*/ 830 h 8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830">
                  <a:moveTo>
                    <a:pt x="33" y="25"/>
                  </a:moveTo>
                  <a:lnTo>
                    <a:pt x="0" y="0"/>
                  </a:lnTo>
                  <a:lnTo>
                    <a:pt x="6" y="830"/>
                  </a:lnTo>
                  <a:lnTo>
                    <a:pt x="10" y="826"/>
                  </a:lnTo>
                  <a:lnTo>
                    <a:pt x="14" y="820"/>
                  </a:lnTo>
                  <a:lnTo>
                    <a:pt x="18" y="814"/>
                  </a:lnTo>
                  <a:lnTo>
                    <a:pt x="21" y="811"/>
                  </a:lnTo>
                  <a:lnTo>
                    <a:pt x="33" y="25"/>
                  </a:lnTo>
                  <a:close/>
                </a:path>
              </a:pathLst>
            </a:custGeom>
            <a:solidFill>
              <a:srgbClr val="000000"/>
            </a:solidFill>
            <a:ln w="9525">
              <a:noFill/>
              <a:round/>
              <a:headEnd/>
              <a:tailEnd/>
            </a:ln>
          </p:spPr>
          <p:txBody>
            <a:bodyPr/>
            <a:lstStyle/>
            <a:p>
              <a:endParaRPr lang="es-AR"/>
            </a:p>
          </p:txBody>
        </p:sp>
        <p:sp>
          <p:nvSpPr>
            <p:cNvPr id="18481" name="Freeform 10"/>
            <p:cNvSpPr>
              <a:spLocks/>
            </p:cNvSpPr>
            <p:nvPr/>
          </p:nvSpPr>
          <p:spPr bwMode="auto">
            <a:xfrm>
              <a:off x="4238" y="1640"/>
              <a:ext cx="55" cy="832"/>
            </a:xfrm>
            <a:custGeom>
              <a:avLst/>
              <a:gdLst>
                <a:gd name="T0" fmla="*/ 122 w 45"/>
                <a:gd name="T1" fmla="*/ 0 h 832"/>
                <a:gd name="T2" fmla="*/ 27 w 45"/>
                <a:gd name="T3" fmla="*/ 21 h 832"/>
                <a:gd name="T4" fmla="*/ 2 w 45"/>
                <a:gd name="T5" fmla="*/ 715 h 832"/>
                <a:gd name="T6" fmla="*/ 0 w 45"/>
                <a:gd name="T7" fmla="*/ 814 h 832"/>
                <a:gd name="T8" fmla="*/ 11 w 45"/>
                <a:gd name="T9" fmla="*/ 818 h 832"/>
                <a:gd name="T10" fmla="*/ 27 w 45"/>
                <a:gd name="T11" fmla="*/ 822 h 832"/>
                <a:gd name="T12" fmla="*/ 39 w 45"/>
                <a:gd name="T13" fmla="*/ 828 h 832"/>
                <a:gd name="T14" fmla="*/ 49 w 45"/>
                <a:gd name="T15" fmla="*/ 832 h 832"/>
                <a:gd name="T16" fmla="*/ 122 w 45"/>
                <a:gd name="T17" fmla="*/ 0 h 8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832"/>
                <a:gd name="T29" fmla="*/ 45 w 45"/>
                <a:gd name="T30" fmla="*/ 832 h 8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832">
                  <a:moveTo>
                    <a:pt x="45" y="0"/>
                  </a:moveTo>
                  <a:lnTo>
                    <a:pt x="10" y="21"/>
                  </a:lnTo>
                  <a:lnTo>
                    <a:pt x="2" y="715"/>
                  </a:lnTo>
                  <a:lnTo>
                    <a:pt x="0" y="814"/>
                  </a:lnTo>
                  <a:lnTo>
                    <a:pt x="4" y="818"/>
                  </a:lnTo>
                  <a:lnTo>
                    <a:pt x="10" y="822"/>
                  </a:lnTo>
                  <a:lnTo>
                    <a:pt x="14" y="828"/>
                  </a:lnTo>
                  <a:lnTo>
                    <a:pt x="18" y="832"/>
                  </a:lnTo>
                  <a:lnTo>
                    <a:pt x="45" y="0"/>
                  </a:lnTo>
                  <a:close/>
                </a:path>
              </a:pathLst>
            </a:custGeom>
            <a:solidFill>
              <a:srgbClr val="000000"/>
            </a:solidFill>
            <a:ln w="9525">
              <a:noFill/>
              <a:round/>
              <a:headEnd/>
              <a:tailEnd/>
            </a:ln>
          </p:spPr>
          <p:txBody>
            <a:bodyPr/>
            <a:lstStyle/>
            <a:p>
              <a:endParaRPr lang="es-AR"/>
            </a:p>
          </p:txBody>
        </p:sp>
        <p:sp>
          <p:nvSpPr>
            <p:cNvPr id="18482" name="Freeform 11"/>
            <p:cNvSpPr>
              <a:spLocks/>
            </p:cNvSpPr>
            <p:nvPr/>
          </p:nvSpPr>
          <p:spPr bwMode="auto">
            <a:xfrm>
              <a:off x="2664" y="2976"/>
              <a:ext cx="1692" cy="359"/>
            </a:xfrm>
            <a:custGeom>
              <a:avLst/>
              <a:gdLst>
                <a:gd name="T0" fmla="*/ 3566 w 1383"/>
                <a:gd name="T1" fmla="*/ 17 h 462"/>
                <a:gd name="T2" fmla="*/ 3582 w 1383"/>
                <a:gd name="T3" fmla="*/ 23 h 462"/>
                <a:gd name="T4" fmla="*/ 3588 w 1383"/>
                <a:gd name="T5" fmla="*/ 29 h 462"/>
                <a:gd name="T6" fmla="*/ 3549 w 1383"/>
                <a:gd name="T7" fmla="*/ 45 h 462"/>
                <a:gd name="T8" fmla="*/ 3456 w 1383"/>
                <a:gd name="T9" fmla="*/ 61 h 462"/>
                <a:gd name="T10" fmla="*/ 3290 w 1383"/>
                <a:gd name="T11" fmla="*/ 75 h 462"/>
                <a:gd name="T12" fmla="*/ 3079 w 1383"/>
                <a:gd name="T13" fmla="*/ 88 h 462"/>
                <a:gd name="T14" fmla="*/ 2820 w 1383"/>
                <a:gd name="T15" fmla="*/ 97 h 462"/>
                <a:gd name="T16" fmla="*/ 2526 w 1383"/>
                <a:gd name="T17" fmla="*/ 104 h 462"/>
                <a:gd name="T18" fmla="*/ 2198 w 1383"/>
                <a:gd name="T19" fmla="*/ 109 h 462"/>
                <a:gd name="T20" fmla="*/ 1853 w 1383"/>
                <a:gd name="T21" fmla="*/ 110 h 462"/>
                <a:gd name="T22" fmla="*/ 1506 w 1383"/>
                <a:gd name="T23" fmla="*/ 109 h 462"/>
                <a:gd name="T24" fmla="*/ 1179 w 1383"/>
                <a:gd name="T25" fmla="*/ 104 h 462"/>
                <a:gd name="T26" fmla="*/ 883 w 1383"/>
                <a:gd name="T27" fmla="*/ 97 h 462"/>
                <a:gd name="T28" fmla="*/ 629 w 1383"/>
                <a:gd name="T29" fmla="*/ 88 h 462"/>
                <a:gd name="T30" fmla="*/ 411 w 1383"/>
                <a:gd name="T31" fmla="*/ 75 h 462"/>
                <a:gd name="T32" fmla="*/ 253 w 1383"/>
                <a:gd name="T33" fmla="*/ 61 h 462"/>
                <a:gd name="T34" fmla="*/ 157 w 1383"/>
                <a:gd name="T35" fmla="*/ 45 h 462"/>
                <a:gd name="T36" fmla="*/ 120 w 1383"/>
                <a:gd name="T37" fmla="*/ 29 h 462"/>
                <a:gd name="T38" fmla="*/ 130 w 1383"/>
                <a:gd name="T39" fmla="*/ 19 h 462"/>
                <a:gd name="T40" fmla="*/ 173 w 1383"/>
                <a:gd name="T41" fmla="*/ 9 h 462"/>
                <a:gd name="T42" fmla="*/ 130 w 1383"/>
                <a:gd name="T43" fmla="*/ 9 h 462"/>
                <a:gd name="T44" fmla="*/ 69 w 1383"/>
                <a:gd name="T45" fmla="*/ 18 h 462"/>
                <a:gd name="T46" fmla="*/ 27 w 1383"/>
                <a:gd name="T47" fmla="*/ 27 h 462"/>
                <a:gd name="T48" fmla="*/ 2 w 1383"/>
                <a:gd name="T49" fmla="*/ 37 h 462"/>
                <a:gd name="T50" fmla="*/ 11 w 1383"/>
                <a:gd name="T51" fmla="*/ 50 h 462"/>
                <a:gd name="T52" fmla="*/ 84 w 1383"/>
                <a:gd name="T53" fmla="*/ 68 h 462"/>
                <a:gd name="T54" fmla="*/ 230 w 1383"/>
                <a:gd name="T55" fmla="*/ 85 h 462"/>
                <a:gd name="T56" fmla="*/ 433 w 1383"/>
                <a:gd name="T57" fmla="*/ 98 h 462"/>
                <a:gd name="T58" fmla="*/ 690 w 1383"/>
                <a:gd name="T59" fmla="*/ 110 h 462"/>
                <a:gd name="T60" fmla="*/ 993 w 1383"/>
                <a:gd name="T61" fmla="*/ 120 h 462"/>
                <a:gd name="T62" fmla="*/ 1334 w 1383"/>
                <a:gd name="T63" fmla="*/ 127 h 462"/>
                <a:gd name="T64" fmla="*/ 1707 w 1383"/>
                <a:gd name="T65" fmla="*/ 130 h 462"/>
                <a:gd name="T66" fmla="*/ 2096 w 1383"/>
                <a:gd name="T67" fmla="*/ 130 h 462"/>
                <a:gd name="T68" fmla="*/ 2464 w 1383"/>
                <a:gd name="T69" fmla="*/ 127 h 462"/>
                <a:gd name="T70" fmla="*/ 2800 w 1383"/>
                <a:gd name="T71" fmla="*/ 120 h 462"/>
                <a:gd name="T72" fmla="*/ 3106 w 1383"/>
                <a:gd name="T73" fmla="*/ 110 h 462"/>
                <a:gd name="T74" fmla="*/ 3358 w 1383"/>
                <a:gd name="T75" fmla="*/ 98 h 462"/>
                <a:gd name="T76" fmla="*/ 3559 w 1383"/>
                <a:gd name="T77" fmla="*/ 85 h 462"/>
                <a:gd name="T78" fmla="*/ 3706 w 1383"/>
                <a:gd name="T79" fmla="*/ 68 h 462"/>
                <a:gd name="T80" fmla="*/ 3779 w 1383"/>
                <a:gd name="T81" fmla="*/ 50 h 462"/>
                <a:gd name="T82" fmla="*/ 3787 w 1383"/>
                <a:gd name="T83" fmla="*/ 37 h 462"/>
                <a:gd name="T84" fmla="*/ 3757 w 1383"/>
                <a:gd name="T85" fmla="*/ 25 h 462"/>
                <a:gd name="T86" fmla="*/ 3706 w 1383"/>
                <a:gd name="T87" fmla="*/ 15 h 462"/>
                <a:gd name="T88" fmla="*/ 3623 w 1383"/>
                <a:gd name="T89" fmla="*/ 4 h 46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83"/>
                <a:gd name="T136" fmla="*/ 0 h 462"/>
                <a:gd name="T137" fmla="*/ 1383 w 1383"/>
                <a:gd name="T138" fmla="*/ 462 h 46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83" h="462">
                  <a:moveTo>
                    <a:pt x="1305" y="0"/>
                  </a:moveTo>
                  <a:lnTo>
                    <a:pt x="1301" y="59"/>
                  </a:lnTo>
                  <a:lnTo>
                    <a:pt x="1305" y="69"/>
                  </a:lnTo>
                  <a:lnTo>
                    <a:pt x="1307" y="81"/>
                  </a:lnTo>
                  <a:lnTo>
                    <a:pt x="1309" y="90"/>
                  </a:lnTo>
                  <a:lnTo>
                    <a:pt x="1309" y="102"/>
                  </a:lnTo>
                  <a:lnTo>
                    <a:pt x="1305" y="131"/>
                  </a:lnTo>
                  <a:lnTo>
                    <a:pt x="1295" y="161"/>
                  </a:lnTo>
                  <a:lnTo>
                    <a:pt x="1279" y="188"/>
                  </a:lnTo>
                  <a:lnTo>
                    <a:pt x="1260" y="215"/>
                  </a:lnTo>
                  <a:lnTo>
                    <a:pt x="1232" y="241"/>
                  </a:lnTo>
                  <a:lnTo>
                    <a:pt x="1201" y="264"/>
                  </a:lnTo>
                  <a:lnTo>
                    <a:pt x="1164" y="286"/>
                  </a:lnTo>
                  <a:lnTo>
                    <a:pt x="1123" y="307"/>
                  </a:lnTo>
                  <a:lnTo>
                    <a:pt x="1078" y="325"/>
                  </a:lnTo>
                  <a:lnTo>
                    <a:pt x="1029" y="342"/>
                  </a:lnTo>
                  <a:lnTo>
                    <a:pt x="977" y="356"/>
                  </a:lnTo>
                  <a:lnTo>
                    <a:pt x="922" y="368"/>
                  </a:lnTo>
                  <a:lnTo>
                    <a:pt x="863" y="378"/>
                  </a:lnTo>
                  <a:lnTo>
                    <a:pt x="803" y="385"/>
                  </a:lnTo>
                  <a:lnTo>
                    <a:pt x="740" y="389"/>
                  </a:lnTo>
                  <a:lnTo>
                    <a:pt x="676" y="391"/>
                  </a:lnTo>
                  <a:lnTo>
                    <a:pt x="611" y="389"/>
                  </a:lnTo>
                  <a:lnTo>
                    <a:pt x="549" y="385"/>
                  </a:lnTo>
                  <a:lnTo>
                    <a:pt x="488" y="378"/>
                  </a:lnTo>
                  <a:lnTo>
                    <a:pt x="430" y="368"/>
                  </a:lnTo>
                  <a:lnTo>
                    <a:pt x="375" y="356"/>
                  </a:lnTo>
                  <a:lnTo>
                    <a:pt x="322" y="342"/>
                  </a:lnTo>
                  <a:lnTo>
                    <a:pt x="273" y="325"/>
                  </a:lnTo>
                  <a:lnTo>
                    <a:pt x="229" y="307"/>
                  </a:lnTo>
                  <a:lnTo>
                    <a:pt x="188" y="286"/>
                  </a:lnTo>
                  <a:lnTo>
                    <a:pt x="150" y="264"/>
                  </a:lnTo>
                  <a:lnTo>
                    <a:pt x="119" y="241"/>
                  </a:lnTo>
                  <a:lnTo>
                    <a:pt x="92" y="215"/>
                  </a:lnTo>
                  <a:lnTo>
                    <a:pt x="72" y="188"/>
                  </a:lnTo>
                  <a:lnTo>
                    <a:pt x="57" y="161"/>
                  </a:lnTo>
                  <a:lnTo>
                    <a:pt x="47" y="131"/>
                  </a:lnTo>
                  <a:lnTo>
                    <a:pt x="43" y="102"/>
                  </a:lnTo>
                  <a:lnTo>
                    <a:pt x="45" y="84"/>
                  </a:lnTo>
                  <a:lnTo>
                    <a:pt x="47" y="67"/>
                  </a:lnTo>
                  <a:lnTo>
                    <a:pt x="53" y="49"/>
                  </a:lnTo>
                  <a:lnTo>
                    <a:pt x="63" y="32"/>
                  </a:lnTo>
                  <a:lnTo>
                    <a:pt x="61" y="18"/>
                  </a:lnTo>
                  <a:lnTo>
                    <a:pt x="47" y="34"/>
                  </a:lnTo>
                  <a:lnTo>
                    <a:pt x="35" y="47"/>
                  </a:lnTo>
                  <a:lnTo>
                    <a:pt x="25" y="63"/>
                  </a:lnTo>
                  <a:lnTo>
                    <a:pt x="16" y="79"/>
                  </a:lnTo>
                  <a:lnTo>
                    <a:pt x="10" y="96"/>
                  </a:lnTo>
                  <a:lnTo>
                    <a:pt x="4" y="112"/>
                  </a:lnTo>
                  <a:lnTo>
                    <a:pt x="2" y="129"/>
                  </a:lnTo>
                  <a:lnTo>
                    <a:pt x="0" y="147"/>
                  </a:lnTo>
                  <a:lnTo>
                    <a:pt x="4" y="178"/>
                  </a:lnTo>
                  <a:lnTo>
                    <a:pt x="14" y="210"/>
                  </a:lnTo>
                  <a:lnTo>
                    <a:pt x="31" y="241"/>
                  </a:lnTo>
                  <a:lnTo>
                    <a:pt x="55" y="270"/>
                  </a:lnTo>
                  <a:lnTo>
                    <a:pt x="84" y="297"/>
                  </a:lnTo>
                  <a:lnTo>
                    <a:pt x="119" y="323"/>
                  </a:lnTo>
                  <a:lnTo>
                    <a:pt x="158" y="346"/>
                  </a:lnTo>
                  <a:lnTo>
                    <a:pt x="203" y="370"/>
                  </a:lnTo>
                  <a:lnTo>
                    <a:pt x="252" y="389"/>
                  </a:lnTo>
                  <a:lnTo>
                    <a:pt x="307" y="409"/>
                  </a:lnTo>
                  <a:lnTo>
                    <a:pt x="363" y="424"/>
                  </a:lnTo>
                  <a:lnTo>
                    <a:pt x="424" y="436"/>
                  </a:lnTo>
                  <a:lnTo>
                    <a:pt x="486" y="448"/>
                  </a:lnTo>
                  <a:lnTo>
                    <a:pt x="553" y="456"/>
                  </a:lnTo>
                  <a:lnTo>
                    <a:pt x="623" y="460"/>
                  </a:lnTo>
                  <a:lnTo>
                    <a:pt x="693" y="462"/>
                  </a:lnTo>
                  <a:lnTo>
                    <a:pt x="764" y="460"/>
                  </a:lnTo>
                  <a:lnTo>
                    <a:pt x="832" y="456"/>
                  </a:lnTo>
                  <a:lnTo>
                    <a:pt x="898" y="448"/>
                  </a:lnTo>
                  <a:lnTo>
                    <a:pt x="961" y="436"/>
                  </a:lnTo>
                  <a:lnTo>
                    <a:pt x="1022" y="424"/>
                  </a:lnTo>
                  <a:lnTo>
                    <a:pt x="1078" y="409"/>
                  </a:lnTo>
                  <a:lnTo>
                    <a:pt x="1133" y="389"/>
                  </a:lnTo>
                  <a:lnTo>
                    <a:pt x="1182" y="370"/>
                  </a:lnTo>
                  <a:lnTo>
                    <a:pt x="1225" y="346"/>
                  </a:lnTo>
                  <a:lnTo>
                    <a:pt x="1266" y="323"/>
                  </a:lnTo>
                  <a:lnTo>
                    <a:pt x="1299" y="297"/>
                  </a:lnTo>
                  <a:lnTo>
                    <a:pt x="1328" y="270"/>
                  </a:lnTo>
                  <a:lnTo>
                    <a:pt x="1352" y="241"/>
                  </a:lnTo>
                  <a:lnTo>
                    <a:pt x="1369" y="210"/>
                  </a:lnTo>
                  <a:lnTo>
                    <a:pt x="1379" y="178"/>
                  </a:lnTo>
                  <a:lnTo>
                    <a:pt x="1383" y="147"/>
                  </a:lnTo>
                  <a:lnTo>
                    <a:pt x="1381" y="127"/>
                  </a:lnTo>
                  <a:lnTo>
                    <a:pt x="1377" y="108"/>
                  </a:lnTo>
                  <a:lnTo>
                    <a:pt x="1371" y="88"/>
                  </a:lnTo>
                  <a:lnTo>
                    <a:pt x="1363" y="71"/>
                  </a:lnTo>
                  <a:lnTo>
                    <a:pt x="1352" y="51"/>
                  </a:lnTo>
                  <a:lnTo>
                    <a:pt x="1338" y="34"/>
                  </a:lnTo>
                  <a:lnTo>
                    <a:pt x="1322" y="16"/>
                  </a:lnTo>
                  <a:lnTo>
                    <a:pt x="1305" y="0"/>
                  </a:lnTo>
                  <a:close/>
                </a:path>
              </a:pathLst>
            </a:custGeom>
            <a:solidFill>
              <a:srgbClr val="000000"/>
            </a:solidFill>
            <a:ln w="9525">
              <a:noFill/>
              <a:round/>
              <a:headEnd/>
              <a:tailEnd/>
            </a:ln>
          </p:spPr>
          <p:txBody>
            <a:bodyPr/>
            <a:lstStyle/>
            <a:p>
              <a:endParaRPr lang="es-AR"/>
            </a:p>
          </p:txBody>
        </p:sp>
        <p:sp>
          <p:nvSpPr>
            <p:cNvPr id="18483" name="Freeform 12"/>
            <p:cNvSpPr>
              <a:spLocks/>
            </p:cNvSpPr>
            <p:nvPr/>
          </p:nvSpPr>
          <p:spPr bwMode="auto">
            <a:xfrm>
              <a:off x="2679" y="2559"/>
              <a:ext cx="69" cy="504"/>
            </a:xfrm>
            <a:custGeom>
              <a:avLst/>
              <a:gdLst>
                <a:gd name="T0" fmla="*/ 1315 w 33"/>
                <a:gd name="T1" fmla="*/ 85 h 375"/>
                <a:gd name="T2" fmla="*/ 0 w 33"/>
                <a:gd name="T3" fmla="*/ 0 h 375"/>
                <a:gd name="T4" fmla="*/ 721 w 33"/>
                <a:gd name="T5" fmla="*/ 1644 h 375"/>
                <a:gd name="T6" fmla="*/ 838 w 33"/>
                <a:gd name="T7" fmla="*/ 1629 h 375"/>
                <a:gd name="T8" fmla="*/ 997 w 33"/>
                <a:gd name="T9" fmla="*/ 1610 h 375"/>
                <a:gd name="T10" fmla="*/ 1171 w 33"/>
                <a:gd name="T11" fmla="*/ 1593 h 375"/>
                <a:gd name="T12" fmla="*/ 1315 w 33"/>
                <a:gd name="T13" fmla="*/ 1574 h 375"/>
                <a:gd name="T14" fmla="*/ 1315 w 33"/>
                <a:gd name="T15" fmla="*/ 85 h 375"/>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375"/>
                <a:gd name="T26" fmla="*/ 33 w 33"/>
                <a:gd name="T27" fmla="*/ 375 h 3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375">
                  <a:moveTo>
                    <a:pt x="33" y="19"/>
                  </a:moveTo>
                  <a:lnTo>
                    <a:pt x="0" y="0"/>
                  </a:lnTo>
                  <a:lnTo>
                    <a:pt x="18" y="375"/>
                  </a:lnTo>
                  <a:lnTo>
                    <a:pt x="21" y="371"/>
                  </a:lnTo>
                  <a:lnTo>
                    <a:pt x="25" y="367"/>
                  </a:lnTo>
                  <a:lnTo>
                    <a:pt x="29" y="363"/>
                  </a:lnTo>
                  <a:lnTo>
                    <a:pt x="33" y="359"/>
                  </a:lnTo>
                  <a:lnTo>
                    <a:pt x="33" y="19"/>
                  </a:lnTo>
                  <a:close/>
                </a:path>
              </a:pathLst>
            </a:custGeom>
            <a:solidFill>
              <a:srgbClr val="000000"/>
            </a:solidFill>
            <a:ln w="9525">
              <a:noFill/>
              <a:round/>
              <a:headEnd/>
              <a:tailEnd/>
            </a:ln>
          </p:spPr>
          <p:txBody>
            <a:bodyPr/>
            <a:lstStyle/>
            <a:p>
              <a:endParaRPr lang="es-AR"/>
            </a:p>
          </p:txBody>
        </p:sp>
        <p:sp>
          <p:nvSpPr>
            <p:cNvPr id="18484" name="Freeform 13"/>
            <p:cNvSpPr>
              <a:spLocks/>
            </p:cNvSpPr>
            <p:nvPr/>
          </p:nvSpPr>
          <p:spPr bwMode="auto">
            <a:xfrm>
              <a:off x="4233" y="2592"/>
              <a:ext cx="87" cy="432"/>
            </a:xfrm>
            <a:custGeom>
              <a:avLst/>
              <a:gdLst>
                <a:gd name="T0" fmla="*/ 1770 w 41"/>
                <a:gd name="T1" fmla="*/ 0 h 373"/>
                <a:gd name="T2" fmla="*/ 265 w 41"/>
                <a:gd name="T3" fmla="*/ 37 h 373"/>
                <a:gd name="T4" fmla="*/ 0 w 41"/>
                <a:gd name="T5" fmla="*/ 749 h 373"/>
                <a:gd name="T6" fmla="*/ 161 w 41"/>
                <a:gd name="T7" fmla="*/ 760 h 373"/>
                <a:gd name="T8" fmla="*/ 342 w 41"/>
                <a:gd name="T9" fmla="*/ 762 h 373"/>
                <a:gd name="T10" fmla="*/ 505 w 41"/>
                <a:gd name="T11" fmla="*/ 769 h 373"/>
                <a:gd name="T12" fmla="*/ 690 w 41"/>
                <a:gd name="T13" fmla="*/ 777 h 373"/>
                <a:gd name="T14" fmla="*/ 1770 w 41"/>
                <a:gd name="T15" fmla="*/ 0 h 373"/>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373"/>
                <a:gd name="T26" fmla="*/ 41 w 41"/>
                <a:gd name="T27" fmla="*/ 373 h 3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373">
                  <a:moveTo>
                    <a:pt x="41" y="0"/>
                  </a:moveTo>
                  <a:lnTo>
                    <a:pt x="6" y="18"/>
                  </a:lnTo>
                  <a:lnTo>
                    <a:pt x="0" y="360"/>
                  </a:lnTo>
                  <a:lnTo>
                    <a:pt x="4" y="364"/>
                  </a:lnTo>
                  <a:lnTo>
                    <a:pt x="8" y="365"/>
                  </a:lnTo>
                  <a:lnTo>
                    <a:pt x="12" y="369"/>
                  </a:lnTo>
                  <a:lnTo>
                    <a:pt x="16" y="373"/>
                  </a:lnTo>
                  <a:lnTo>
                    <a:pt x="41" y="0"/>
                  </a:lnTo>
                  <a:close/>
                </a:path>
              </a:pathLst>
            </a:custGeom>
            <a:solidFill>
              <a:srgbClr val="000000"/>
            </a:solidFill>
            <a:ln w="9525">
              <a:noFill/>
              <a:round/>
              <a:headEnd/>
              <a:tailEnd/>
            </a:ln>
          </p:spPr>
          <p:txBody>
            <a:bodyPr/>
            <a:lstStyle/>
            <a:p>
              <a:endParaRPr lang="es-AR"/>
            </a:p>
          </p:txBody>
        </p:sp>
        <p:sp>
          <p:nvSpPr>
            <p:cNvPr id="18485" name="Freeform 14"/>
            <p:cNvSpPr>
              <a:spLocks/>
            </p:cNvSpPr>
            <p:nvPr/>
          </p:nvSpPr>
          <p:spPr bwMode="auto">
            <a:xfrm>
              <a:off x="2837" y="912"/>
              <a:ext cx="1213" cy="144"/>
            </a:xfrm>
            <a:custGeom>
              <a:avLst/>
              <a:gdLst>
                <a:gd name="T0" fmla="*/ 122 w 992"/>
                <a:gd name="T1" fmla="*/ 47 h 176"/>
                <a:gd name="T2" fmla="*/ 181 w 992"/>
                <a:gd name="T3" fmla="*/ 38 h 176"/>
                <a:gd name="T4" fmla="*/ 287 w 992"/>
                <a:gd name="T5" fmla="*/ 30 h 176"/>
                <a:gd name="T6" fmla="*/ 438 w 992"/>
                <a:gd name="T7" fmla="*/ 24 h 176"/>
                <a:gd name="T8" fmla="*/ 624 w 992"/>
                <a:gd name="T9" fmla="*/ 18 h 176"/>
                <a:gd name="T10" fmla="*/ 846 w 992"/>
                <a:gd name="T11" fmla="*/ 13 h 176"/>
                <a:gd name="T12" fmla="*/ 1101 w 992"/>
                <a:gd name="T13" fmla="*/ 11 h 176"/>
                <a:gd name="T14" fmla="*/ 1373 w 992"/>
                <a:gd name="T15" fmla="*/ 8 h 176"/>
                <a:gd name="T16" fmla="*/ 1609 w 992"/>
                <a:gd name="T17" fmla="*/ 8 h 176"/>
                <a:gd name="T18" fmla="*/ 1794 w 992"/>
                <a:gd name="T19" fmla="*/ 9 h 176"/>
                <a:gd name="T20" fmla="*/ 1967 w 992"/>
                <a:gd name="T21" fmla="*/ 11 h 176"/>
                <a:gd name="T22" fmla="*/ 2135 w 992"/>
                <a:gd name="T23" fmla="*/ 12 h 176"/>
                <a:gd name="T24" fmla="*/ 2290 w 992"/>
                <a:gd name="T25" fmla="*/ 16 h 176"/>
                <a:gd name="T26" fmla="*/ 2428 w 992"/>
                <a:gd name="T27" fmla="*/ 19 h 176"/>
                <a:gd name="T28" fmla="*/ 2556 w 992"/>
                <a:gd name="T29" fmla="*/ 24 h 176"/>
                <a:gd name="T30" fmla="*/ 2662 w 992"/>
                <a:gd name="T31" fmla="*/ 28 h 176"/>
                <a:gd name="T32" fmla="*/ 2673 w 992"/>
                <a:gd name="T33" fmla="*/ 26 h 176"/>
                <a:gd name="T34" fmla="*/ 2572 w 992"/>
                <a:gd name="T35" fmla="*/ 20 h 176"/>
                <a:gd name="T36" fmla="*/ 2444 w 992"/>
                <a:gd name="T37" fmla="*/ 16 h 176"/>
                <a:gd name="T38" fmla="*/ 2296 w 992"/>
                <a:gd name="T39" fmla="*/ 11 h 176"/>
                <a:gd name="T40" fmla="*/ 2125 w 992"/>
                <a:gd name="T41" fmla="*/ 7 h 176"/>
                <a:gd name="T42" fmla="*/ 1938 w 992"/>
                <a:gd name="T43" fmla="*/ 4 h 176"/>
                <a:gd name="T44" fmla="*/ 1729 w 992"/>
                <a:gd name="T45" fmla="*/ 2 h 176"/>
                <a:gd name="T46" fmla="*/ 1509 w 992"/>
                <a:gd name="T47" fmla="*/ 0 h 176"/>
                <a:gd name="T48" fmla="*/ 1255 w 992"/>
                <a:gd name="T49" fmla="*/ 0 h 176"/>
                <a:gd name="T50" fmla="*/ 982 w 992"/>
                <a:gd name="T51" fmla="*/ 2 h 176"/>
                <a:gd name="T52" fmla="*/ 730 w 992"/>
                <a:gd name="T53" fmla="*/ 5 h 176"/>
                <a:gd name="T54" fmla="*/ 504 w 992"/>
                <a:gd name="T55" fmla="*/ 11 h 176"/>
                <a:gd name="T56" fmla="*/ 320 w 992"/>
                <a:gd name="T57" fmla="*/ 16 h 176"/>
                <a:gd name="T58" fmla="*/ 170 w 992"/>
                <a:gd name="T59" fmla="*/ 23 h 176"/>
                <a:gd name="T60" fmla="*/ 62 w 992"/>
                <a:gd name="T61" fmla="*/ 30 h 176"/>
                <a:gd name="T62" fmla="*/ 2 w 992"/>
                <a:gd name="T63" fmla="*/ 38 h 176"/>
                <a:gd name="T64" fmla="*/ 2 w 992"/>
                <a:gd name="T65" fmla="*/ 46 h 176"/>
                <a:gd name="T66" fmla="*/ 24 w 992"/>
                <a:gd name="T67" fmla="*/ 52 h 176"/>
                <a:gd name="T68" fmla="*/ 79 w 992"/>
                <a:gd name="T69" fmla="*/ 57 h 176"/>
                <a:gd name="T70" fmla="*/ 148 w 992"/>
                <a:gd name="T71" fmla="*/ 62 h 176"/>
                <a:gd name="T72" fmla="*/ 159 w 992"/>
                <a:gd name="T73" fmla="*/ 61 h 176"/>
                <a:gd name="T74" fmla="*/ 122 w 992"/>
                <a:gd name="T75" fmla="*/ 55 h 17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92"/>
                <a:gd name="T115" fmla="*/ 0 h 176"/>
                <a:gd name="T116" fmla="*/ 992 w 992"/>
                <a:gd name="T117" fmla="*/ 176 h 17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92" h="176">
                  <a:moveTo>
                    <a:pt x="43" y="139"/>
                  </a:moveTo>
                  <a:lnTo>
                    <a:pt x="45" y="127"/>
                  </a:lnTo>
                  <a:lnTo>
                    <a:pt x="52" y="115"/>
                  </a:lnTo>
                  <a:lnTo>
                    <a:pt x="66" y="104"/>
                  </a:lnTo>
                  <a:lnTo>
                    <a:pt x="84" y="94"/>
                  </a:lnTo>
                  <a:lnTo>
                    <a:pt x="105" y="82"/>
                  </a:lnTo>
                  <a:lnTo>
                    <a:pt x="130" y="74"/>
                  </a:lnTo>
                  <a:lnTo>
                    <a:pt x="160" y="65"/>
                  </a:lnTo>
                  <a:lnTo>
                    <a:pt x="193" y="57"/>
                  </a:lnTo>
                  <a:lnTo>
                    <a:pt x="228" y="49"/>
                  </a:lnTo>
                  <a:lnTo>
                    <a:pt x="267" y="41"/>
                  </a:lnTo>
                  <a:lnTo>
                    <a:pt x="310" y="35"/>
                  </a:lnTo>
                  <a:lnTo>
                    <a:pt x="355" y="31"/>
                  </a:lnTo>
                  <a:lnTo>
                    <a:pt x="402" y="28"/>
                  </a:lnTo>
                  <a:lnTo>
                    <a:pt x="451" y="24"/>
                  </a:lnTo>
                  <a:lnTo>
                    <a:pt x="502" y="22"/>
                  </a:lnTo>
                  <a:lnTo>
                    <a:pt x="554" y="22"/>
                  </a:lnTo>
                  <a:lnTo>
                    <a:pt x="589" y="22"/>
                  </a:lnTo>
                  <a:lnTo>
                    <a:pt x="623" y="24"/>
                  </a:lnTo>
                  <a:lnTo>
                    <a:pt x="656" y="24"/>
                  </a:lnTo>
                  <a:lnTo>
                    <a:pt x="689" y="26"/>
                  </a:lnTo>
                  <a:lnTo>
                    <a:pt x="720" y="28"/>
                  </a:lnTo>
                  <a:lnTo>
                    <a:pt x="752" y="31"/>
                  </a:lnTo>
                  <a:lnTo>
                    <a:pt x="781" y="33"/>
                  </a:lnTo>
                  <a:lnTo>
                    <a:pt x="810" y="37"/>
                  </a:lnTo>
                  <a:lnTo>
                    <a:pt x="838" y="41"/>
                  </a:lnTo>
                  <a:lnTo>
                    <a:pt x="863" y="47"/>
                  </a:lnTo>
                  <a:lnTo>
                    <a:pt x="888" y="51"/>
                  </a:lnTo>
                  <a:lnTo>
                    <a:pt x="912" y="57"/>
                  </a:lnTo>
                  <a:lnTo>
                    <a:pt x="935" y="63"/>
                  </a:lnTo>
                  <a:lnTo>
                    <a:pt x="955" y="69"/>
                  </a:lnTo>
                  <a:lnTo>
                    <a:pt x="974" y="74"/>
                  </a:lnTo>
                  <a:lnTo>
                    <a:pt x="992" y="80"/>
                  </a:lnTo>
                  <a:lnTo>
                    <a:pt x="978" y="72"/>
                  </a:lnTo>
                  <a:lnTo>
                    <a:pt x="961" y="63"/>
                  </a:lnTo>
                  <a:lnTo>
                    <a:pt x="941" y="55"/>
                  </a:lnTo>
                  <a:lnTo>
                    <a:pt x="920" y="47"/>
                  </a:lnTo>
                  <a:lnTo>
                    <a:pt x="894" y="41"/>
                  </a:lnTo>
                  <a:lnTo>
                    <a:pt x="869" y="33"/>
                  </a:lnTo>
                  <a:lnTo>
                    <a:pt x="840" y="28"/>
                  </a:lnTo>
                  <a:lnTo>
                    <a:pt x="810" y="22"/>
                  </a:lnTo>
                  <a:lnTo>
                    <a:pt x="777" y="18"/>
                  </a:lnTo>
                  <a:lnTo>
                    <a:pt x="744" y="14"/>
                  </a:lnTo>
                  <a:lnTo>
                    <a:pt x="709" y="10"/>
                  </a:lnTo>
                  <a:lnTo>
                    <a:pt x="672" y="6"/>
                  </a:lnTo>
                  <a:lnTo>
                    <a:pt x="632" y="4"/>
                  </a:lnTo>
                  <a:lnTo>
                    <a:pt x="593" y="2"/>
                  </a:lnTo>
                  <a:lnTo>
                    <a:pt x="552" y="0"/>
                  </a:lnTo>
                  <a:lnTo>
                    <a:pt x="511" y="0"/>
                  </a:lnTo>
                  <a:lnTo>
                    <a:pt x="459" y="0"/>
                  </a:lnTo>
                  <a:lnTo>
                    <a:pt x="408" y="2"/>
                  </a:lnTo>
                  <a:lnTo>
                    <a:pt x="359" y="6"/>
                  </a:lnTo>
                  <a:lnTo>
                    <a:pt x="312" y="10"/>
                  </a:lnTo>
                  <a:lnTo>
                    <a:pt x="267" y="14"/>
                  </a:lnTo>
                  <a:lnTo>
                    <a:pt x="224" y="20"/>
                  </a:lnTo>
                  <a:lnTo>
                    <a:pt x="185" y="28"/>
                  </a:lnTo>
                  <a:lnTo>
                    <a:pt x="150" y="35"/>
                  </a:lnTo>
                  <a:lnTo>
                    <a:pt x="117" y="43"/>
                  </a:lnTo>
                  <a:lnTo>
                    <a:pt x="88" y="53"/>
                  </a:lnTo>
                  <a:lnTo>
                    <a:pt x="62" y="61"/>
                  </a:lnTo>
                  <a:lnTo>
                    <a:pt x="41" y="72"/>
                  </a:lnTo>
                  <a:lnTo>
                    <a:pt x="23" y="82"/>
                  </a:lnTo>
                  <a:lnTo>
                    <a:pt x="9" y="94"/>
                  </a:lnTo>
                  <a:lnTo>
                    <a:pt x="2" y="106"/>
                  </a:lnTo>
                  <a:lnTo>
                    <a:pt x="0" y="117"/>
                  </a:lnTo>
                  <a:lnTo>
                    <a:pt x="2" y="125"/>
                  </a:lnTo>
                  <a:lnTo>
                    <a:pt x="4" y="133"/>
                  </a:lnTo>
                  <a:lnTo>
                    <a:pt x="9" y="141"/>
                  </a:lnTo>
                  <a:lnTo>
                    <a:pt x="17" y="149"/>
                  </a:lnTo>
                  <a:lnTo>
                    <a:pt x="29" y="156"/>
                  </a:lnTo>
                  <a:lnTo>
                    <a:pt x="41" y="162"/>
                  </a:lnTo>
                  <a:lnTo>
                    <a:pt x="54" y="170"/>
                  </a:lnTo>
                  <a:lnTo>
                    <a:pt x="70" y="176"/>
                  </a:lnTo>
                  <a:lnTo>
                    <a:pt x="58" y="166"/>
                  </a:lnTo>
                  <a:lnTo>
                    <a:pt x="50" y="158"/>
                  </a:lnTo>
                  <a:lnTo>
                    <a:pt x="45" y="149"/>
                  </a:lnTo>
                  <a:lnTo>
                    <a:pt x="43" y="139"/>
                  </a:lnTo>
                  <a:close/>
                </a:path>
              </a:pathLst>
            </a:custGeom>
            <a:solidFill>
              <a:srgbClr val="000000"/>
            </a:solidFill>
            <a:ln w="9525">
              <a:noFill/>
              <a:round/>
              <a:headEnd/>
              <a:tailEnd/>
            </a:ln>
          </p:spPr>
          <p:txBody>
            <a:bodyPr/>
            <a:lstStyle/>
            <a:p>
              <a:endParaRPr lang="es-AR"/>
            </a:p>
          </p:txBody>
        </p:sp>
        <p:sp>
          <p:nvSpPr>
            <p:cNvPr id="18486" name="Rectangle 15"/>
            <p:cNvSpPr>
              <a:spLocks noChangeArrowheads="1"/>
            </p:cNvSpPr>
            <p:nvPr/>
          </p:nvSpPr>
          <p:spPr bwMode="auto">
            <a:xfrm>
              <a:off x="4170" y="1179"/>
              <a:ext cx="28" cy="2059"/>
            </a:xfrm>
            <a:prstGeom prst="rect">
              <a:avLst/>
            </a:prstGeom>
            <a:solidFill>
              <a:srgbClr val="000000"/>
            </a:solidFill>
            <a:ln w="9525">
              <a:noFill/>
              <a:miter lim="800000"/>
              <a:headEnd/>
              <a:tailEnd/>
            </a:ln>
          </p:spPr>
          <p:txBody>
            <a:bodyPr/>
            <a:lstStyle/>
            <a:p>
              <a:endParaRPr lang="en-US"/>
            </a:p>
          </p:txBody>
        </p:sp>
        <p:sp>
          <p:nvSpPr>
            <p:cNvPr id="18487" name="Rectangle 16"/>
            <p:cNvSpPr>
              <a:spLocks noChangeArrowheads="1"/>
            </p:cNvSpPr>
            <p:nvPr/>
          </p:nvSpPr>
          <p:spPr bwMode="auto">
            <a:xfrm>
              <a:off x="4088" y="1188"/>
              <a:ext cx="27" cy="2059"/>
            </a:xfrm>
            <a:prstGeom prst="rect">
              <a:avLst/>
            </a:prstGeom>
            <a:solidFill>
              <a:srgbClr val="000000"/>
            </a:solidFill>
            <a:ln w="9525">
              <a:noFill/>
              <a:miter lim="800000"/>
              <a:headEnd/>
              <a:tailEnd/>
            </a:ln>
          </p:spPr>
          <p:txBody>
            <a:bodyPr/>
            <a:lstStyle/>
            <a:p>
              <a:endParaRPr lang="en-US"/>
            </a:p>
          </p:txBody>
        </p:sp>
        <p:sp>
          <p:nvSpPr>
            <p:cNvPr id="18488" name="Rectangle 17"/>
            <p:cNvSpPr>
              <a:spLocks noChangeArrowheads="1"/>
            </p:cNvSpPr>
            <p:nvPr/>
          </p:nvSpPr>
          <p:spPr bwMode="auto">
            <a:xfrm>
              <a:off x="2877" y="1198"/>
              <a:ext cx="31" cy="2057"/>
            </a:xfrm>
            <a:prstGeom prst="rect">
              <a:avLst/>
            </a:prstGeom>
            <a:solidFill>
              <a:srgbClr val="000000"/>
            </a:solidFill>
            <a:ln w="9525">
              <a:noFill/>
              <a:miter lim="800000"/>
              <a:headEnd/>
              <a:tailEnd/>
            </a:ln>
          </p:spPr>
          <p:txBody>
            <a:bodyPr/>
            <a:lstStyle/>
            <a:p>
              <a:endParaRPr lang="en-US"/>
            </a:p>
          </p:txBody>
        </p:sp>
      </p:grpSp>
      <p:sp>
        <p:nvSpPr>
          <p:cNvPr id="40" name="Oval 18"/>
          <p:cNvSpPr>
            <a:spLocks noChangeArrowheads="1"/>
          </p:cNvSpPr>
          <p:nvPr/>
        </p:nvSpPr>
        <p:spPr bwMode="auto">
          <a:xfrm>
            <a:off x="1981200" y="1570038"/>
            <a:ext cx="436563" cy="142875"/>
          </a:xfrm>
          <a:prstGeom prst="ellipse">
            <a:avLst/>
          </a:prstGeom>
          <a:solidFill>
            <a:schemeClr val="accent4">
              <a:lumMod val="10000"/>
            </a:schemeClr>
          </a:solidFill>
          <a:ln w="9525">
            <a:solidFill>
              <a:schemeClr val="tx1"/>
            </a:solidFill>
            <a:round/>
            <a:headEnd/>
            <a:tailEnd/>
          </a:ln>
        </p:spPr>
        <p:txBody>
          <a:bodyPr wrap="none" anchor="ctr"/>
          <a:lstStyle/>
          <a:p>
            <a:pPr>
              <a:defRPr/>
            </a:pPr>
            <a:endParaRPr lang="en-US" dirty="0"/>
          </a:p>
        </p:txBody>
      </p:sp>
      <p:graphicFrame>
        <p:nvGraphicFramePr>
          <p:cNvPr id="18449" name="Object 22"/>
          <p:cNvGraphicFramePr>
            <a:graphicFrameLocks noChangeAspect="1"/>
          </p:cNvGraphicFramePr>
          <p:nvPr/>
        </p:nvGraphicFramePr>
        <p:xfrm>
          <a:off x="4214813" y="1071563"/>
          <a:ext cx="3073400" cy="3924300"/>
        </p:xfrm>
        <a:graphic>
          <a:graphicData uri="http://schemas.openxmlformats.org/presentationml/2006/ole">
            <p:oleObj spid="_x0000_s18449" r:id="rId5" imgW="3078747" imgH="3926164" progId="Excel.Chart.8">
              <p:embed/>
            </p:oleObj>
          </a:graphicData>
        </a:graphic>
      </p:graphicFrame>
      <p:sp>
        <p:nvSpPr>
          <p:cNvPr id="18450" name="Freeform 24"/>
          <p:cNvSpPr>
            <a:spLocks/>
          </p:cNvSpPr>
          <p:nvPr/>
        </p:nvSpPr>
        <p:spPr bwMode="auto">
          <a:xfrm>
            <a:off x="4578350" y="1323975"/>
            <a:ext cx="2540000" cy="569913"/>
          </a:xfrm>
          <a:custGeom>
            <a:avLst/>
            <a:gdLst>
              <a:gd name="T0" fmla="*/ 3307790 w 1393"/>
              <a:gd name="T1" fmla="*/ 6280 h 363"/>
              <a:gd name="T2" fmla="*/ 3646957 w 1393"/>
              <a:gd name="T3" fmla="*/ 31402 h 363"/>
              <a:gd name="T4" fmla="*/ 3947832 w 1393"/>
              <a:gd name="T5" fmla="*/ 58093 h 363"/>
              <a:gd name="T6" fmla="*/ 4212236 w 1393"/>
              <a:gd name="T7" fmla="*/ 95776 h 363"/>
              <a:gd name="T8" fmla="*/ 4438348 w 1393"/>
              <a:gd name="T9" fmla="*/ 133458 h 363"/>
              <a:gd name="T10" fmla="*/ 4609755 w 1393"/>
              <a:gd name="T11" fmla="*/ 180561 h 363"/>
              <a:gd name="T12" fmla="*/ 4735575 w 1393"/>
              <a:gd name="T13" fmla="*/ 230804 h 363"/>
              <a:gd name="T14" fmla="*/ 4792102 w 1393"/>
              <a:gd name="T15" fmla="*/ 281047 h 363"/>
              <a:gd name="T16" fmla="*/ 4781162 w 1393"/>
              <a:gd name="T17" fmla="*/ 339140 h 363"/>
              <a:gd name="T18" fmla="*/ 4695458 w 1393"/>
              <a:gd name="T19" fmla="*/ 395664 h 363"/>
              <a:gd name="T20" fmla="*/ 4518581 w 1393"/>
              <a:gd name="T21" fmla="*/ 450617 h 363"/>
              <a:gd name="T22" fmla="*/ 4268764 w 1393"/>
              <a:gd name="T23" fmla="*/ 494580 h 363"/>
              <a:gd name="T24" fmla="*/ 3947832 w 1393"/>
              <a:gd name="T25" fmla="*/ 538542 h 363"/>
              <a:gd name="T26" fmla="*/ 3574018 w 1393"/>
              <a:gd name="T27" fmla="*/ 569944 h 363"/>
              <a:gd name="T28" fmla="*/ 3156442 w 1393"/>
              <a:gd name="T29" fmla="*/ 590355 h 363"/>
              <a:gd name="T30" fmla="*/ 2698749 w 1393"/>
              <a:gd name="T31" fmla="*/ 604486 h 363"/>
              <a:gd name="T32" fmla="*/ 2213703 w 1393"/>
              <a:gd name="T33" fmla="*/ 604486 h 363"/>
              <a:gd name="T34" fmla="*/ 1754186 w 1393"/>
              <a:gd name="T35" fmla="*/ 590355 h 363"/>
              <a:gd name="T36" fmla="*/ 1334786 w 1393"/>
              <a:gd name="T37" fmla="*/ 569944 h 363"/>
              <a:gd name="T38" fmla="*/ 964620 w 1393"/>
              <a:gd name="T39" fmla="*/ 538542 h 363"/>
              <a:gd name="T40" fmla="*/ 640041 w 1393"/>
              <a:gd name="T41" fmla="*/ 494580 h 363"/>
              <a:gd name="T42" fmla="*/ 392048 w 1393"/>
              <a:gd name="T43" fmla="*/ 450617 h 363"/>
              <a:gd name="T44" fmla="*/ 211524 w 1393"/>
              <a:gd name="T45" fmla="*/ 395664 h 363"/>
              <a:gd name="T46" fmla="*/ 118526 w 1393"/>
              <a:gd name="T47" fmla="*/ 339140 h 363"/>
              <a:gd name="T48" fmla="*/ 105762 w 1393"/>
              <a:gd name="T49" fmla="*/ 292037 h 363"/>
              <a:gd name="T50" fmla="*/ 127644 w 1393"/>
              <a:gd name="T51" fmla="*/ 265346 h 363"/>
              <a:gd name="T52" fmla="*/ 78410 w 1393"/>
              <a:gd name="T53" fmla="*/ 281047 h 363"/>
              <a:gd name="T54" fmla="*/ 3647 w 1393"/>
              <a:gd name="T55" fmla="*/ 339140 h 363"/>
              <a:gd name="T56" fmla="*/ 14588 w 1393"/>
              <a:gd name="T57" fmla="*/ 398804 h 363"/>
              <a:gd name="T58" fmla="*/ 118526 w 1393"/>
              <a:gd name="T59" fmla="*/ 467888 h 363"/>
              <a:gd name="T60" fmla="*/ 322756 w 1393"/>
              <a:gd name="T61" fmla="*/ 535402 h 363"/>
              <a:gd name="T62" fmla="*/ 618159 w 1393"/>
              <a:gd name="T63" fmla="*/ 585645 h 363"/>
              <a:gd name="T64" fmla="*/ 979208 w 1393"/>
              <a:gd name="T65" fmla="*/ 634318 h 363"/>
              <a:gd name="T66" fmla="*/ 1407726 w 1393"/>
              <a:gd name="T67" fmla="*/ 672000 h 363"/>
              <a:gd name="T68" fmla="*/ 1890948 w 1393"/>
              <a:gd name="T69" fmla="*/ 698692 h 363"/>
              <a:gd name="T70" fmla="*/ 2419756 w 1393"/>
              <a:gd name="T71" fmla="*/ 712822 h 363"/>
              <a:gd name="T72" fmla="*/ 2963153 w 1393"/>
              <a:gd name="T73" fmla="*/ 712822 h 363"/>
              <a:gd name="T74" fmla="*/ 3488315 w 1393"/>
              <a:gd name="T75" fmla="*/ 698692 h 363"/>
              <a:gd name="T76" fmla="*/ 3962420 w 1393"/>
              <a:gd name="T77" fmla="*/ 672000 h 363"/>
              <a:gd name="T78" fmla="*/ 4394584 w 1393"/>
              <a:gd name="T79" fmla="*/ 634318 h 363"/>
              <a:gd name="T80" fmla="*/ 4761103 w 1393"/>
              <a:gd name="T81" fmla="*/ 585645 h 363"/>
              <a:gd name="T82" fmla="*/ 5049213 w 1393"/>
              <a:gd name="T83" fmla="*/ 535402 h 363"/>
              <a:gd name="T84" fmla="*/ 5249795 w 1393"/>
              <a:gd name="T85" fmla="*/ 467888 h 363"/>
              <a:gd name="T86" fmla="*/ 5357381 w 1393"/>
              <a:gd name="T87" fmla="*/ 398804 h 363"/>
              <a:gd name="T88" fmla="*/ 5368322 w 1393"/>
              <a:gd name="T89" fmla="*/ 331290 h 363"/>
              <a:gd name="T90" fmla="*/ 5275324 w 1393"/>
              <a:gd name="T91" fmla="*/ 268486 h 363"/>
              <a:gd name="T92" fmla="*/ 5109388 w 1393"/>
              <a:gd name="T93" fmla="*/ 205682 h 363"/>
              <a:gd name="T94" fmla="*/ 4875982 w 1393"/>
              <a:gd name="T95" fmla="*/ 149159 h 363"/>
              <a:gd name="T96" fmla="*/ 4575109 w 1393"/>
              <a:gd name="T97" fmla="*/ 98916 h 363"/>
              <a:gd name="T98" fmla="*/ 4219530 w 1393"/>
              <a:gd name="T99" fmla="*/ 58093 h 363"/>
              <a:gd name="T100" fmla="*/ 3812895 w 1393"/>
              <a:gd name="T101" fmla="*/ 28262 h 363"/>
              <a:gd name="T102" fmla="*/ 3369789 w 1393"/>
              <a:gd name="T103" fmla="*/ 6280 h 36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93"/>
              <a:gd name="T157" fmla="*/ 0 h 363"/>
              <a:gd name="T158" fmla="*/ 1393 w 1393"/>
              <a:gd name="T159" fmla="*/ 363 h 36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93" h="363">
                <a:moveTo>
                  <a:pt x="811" y="0"/>
                </a:moveTo>
                <a:lnTo>
                  <a:pt x="857" y="4"/>
                </a:lnTo>
                <a:lnTo>
                  <a:pt x="902" y="10"/>
                </a:lnTo>
                <a:lnTo>
                  <a:pt x="945" y="16"/>
                </a:lnTo>
                <a:lnTo>
                  <a:pt x="986" y="21"/>
                </a:lnTo>
                <a:lnTo>
                  <a:pt x="1023" y="29"/>
                </a:lnTo>
                <a:lnTo>
                  <a:pt x="1059" y="39"/>
                </a:lnTo>
                <a:lnTo>
                  <a:pt x="1092" y="49"/>
                </a:lnTo>
                <a:lnTo>
                  <a:pt x="1123" y="59"/>
                </a:lnTo>
                <a:lnTo>
                  <a:pt x="1150" y="68"/>
                </a:lnTo>
                <a:lnTo>
                  <a:pt x="1174" y="80"/>
                </a:lnTo>
                <a:lnTo>
                  <a:pt x="1195" y="92"/>
                </a:lnTo>
                <a:lnTo>
                  <a:pt x="1213" y="105"/>
                </a:lnTo>
                <a:lnTo>
                  <a:pt x="1227" y="117"/>
                </a:lnTo>
                <a:lnTo>
                  <a:pt x="1236" y="131"/>
                </a:lnTo>
                <a:lnTo>
                  <a:pt x="1242" y="143"/>
                </a:lnTo>
                <a:lnTo>
                  <a:pt x="1244" y="156"/>
                </a:lnTo>
                <a:lnTo>
                  <a:pt x="1240" y="172"/>
                </a:lnTo>
                <a:lnTo>
                  <a:pt x="1232" y="187"/>
                </a:lnTo>
                <a:lnTo>
                  <a:pt x="1217" y="201"/>
                </a:lnTo>
                <a:lnTo>
                  <a:pt x="1197" y="215"/>
                </a:lnTo>
                <a:lnTo>
                  <a:pt x="1172" y="229"/>
                </a:lnTo>
                <a:lnTo>
                  <a:pt x="1141" y="240"/>
                </a:lnTo>
                <a:lnTo>
                  <a:pt x="1106" y="252"/>
                </a:lnTo>
                <a:lnTo>
                  <a:pt x="1066" y="264"/>
                </a:lnTo>
                <a:lnTo>
                  <a:pt x="1023" y="273"/>
                </a:lnTo>
                <a:lnTo>
                  <a:pt x="977" y="281"/>
                </a:lnTo>
                <a:lnTo>
                  <a:pt x="926" y="289"/>
                </a:lnTo>
                <a:lnTo>
                  <a:pt x="873" y="295"/>
                </a:lnTo>
                <a:lnTo>
                  <a:pt x="818" y="301"/>
                </a:lnTo>
                <a:lnTo>
                  <a:pt x="760" y="303"/>
                </a:lnTo>
                <a:lnTo>
                  <a:pt x="699" y="307"/>
                </a:lnTo>
                <a:lnTo>
                  <a:pt x="637" y="307"/>
                </a:lnTo>
                <a:lnTo>
                  <a:pt x="574" y="307"/>
                </a:lnTo>
                <a:lnTo>
                  <a:pt x="514" y="303"/>
                </a:lnTo>
                <a:lnTo>
                  <a:pt x="455" y="301"/>
                </a:lnTo>
                <a:lnTo>
                  <a:pt x="400" y="295"/>
                </a:lnTo>
                <a:lnTo>
                  <a:pt x="346" y="289"/>
                </a:lnTo>
                <a:lnTo>
                  <a:pt x="297" y="281"/>
                </a:lnTo>
                <a:lnTo>
                  <a:pt x="250" y="273"/>
                </a:lnTo>
                <a:lnTo>
                  <a:pt x="207" y="264"/>
                </a:lnTo>
                <a:lnTo>
                  <a:pt x="166" y="252"/>
                </a:lnTo>
                <a:lnTo>
                  <a:pt x="131" y="240"/>
                </a:lnTo>
                <a:lnTo>
                  <a:pt x="102" y="229"/>
                </a:lnTo>
                <a:lnTo>
                  <a:pt x="76" y="215"/>
                </a:lnTo>
                <a:lnTo>
                  <a:pt x="55" y="201"/>
                </a:lnTo>
                <a:lnTo>
                  <a:pt x="39" y="187"/>
                </a:lnTo>
                <a:lnTo>
                  <a:pt x="31" y="172"/>
                </a:lnTo>
                <a:lnTo>
                  <a:pt x="27" y="156"/>
                </a:lnTo>
                <a:lnTo>
                  <a:pt x="27" y="148"/>
                </a:lnTo>
                <a:lnTo>
                  <a:pt x="29" y="143"/>
                </a:lnTo>
                <a:lnTo>
                  <a:pt x="33" y="135"/>
                </a:lnTo>
                <a:lnTo>
                  <a:pt x="37" y="129"/>
                </a:lnTo>
                <a:lnTo>
                  <a:pt x="21" y="143"/>
                </a:lnTo>
                <a:lnTo>
                  <a:pt x="10" y="156"/>
                </a:lnTo>
                <a:lnTo>
                  <a:pt x="2" y="172"/>
                </a:lnTo>
                <a:lnTo>
                  <a:pt x="0" y="186"/>
                </a:lnTo>
                <a:lnTo>
                  <a:pt x="4" y="203"/>
                </a:lnTo>
                <a:lnTo>
                  <a:pt x="14" y="223"/>
                </a:lnTo>
                <a:lnTo>
                  <a:pt x="31" y="238"/>
                </a:lnTo>
                <a:lnTo>
                  <a:pt x="55" y="256"/>
                </a:lnTo>
                <a:lnTo>
                  <a:pt x="84" y="271"/>
                </a:lnTo>
                <a:lnTo>
                  <a:pt x="119" y="285"/>
                </a:lnTo>
                <a:lnTo>
                  <a:pt x="160" y="299"/>
                </a:lnTo>
                <a:lnTo>
                  <a:pt x="205" y="313"/>
                </a:lnTo>
                <a:lnTo>
                  <a:pt x="254" y="322"/>
                </a:lnTo>
                <a:lnTo>
                  <a:pt x="307" y="334"/>
                </a:lnTo>
                <a:lnTo>
                  <a:pt x="365" y="342"/>
                </a:lnTo>
                <a:lnTo>
                  <a:pt x="426" y="350"/>
                </a:lnTo>
                <a:lnTo>
                  <a:pt x="490" y="355"/>
                </a:lnTo>
                <a:lnTo>
                  <a:pt x="557" y="359"/>
                </a:lnTo>
                <a:lnTo>
                  <a:pt x="627" y="363"/>
                </a:lnTo>
                <a:lnTo>
                  <a:pt x="697" y="363"/>
                </a:lnTo>
                <a:lnTo>
                  <a:pt x="768" y="363"/>
                </a:lnTo>
                <a:lnTo>
                  <a:pt x="838" y="359"/>
                </a:lnTo>
                <a:lnTo>
                  <a:pt x="904" y="355"/>
                </a:lnTo>
                <a:lnTo>
                  <a:pt x="967" y="350"/>
                </a:lnTo>
                <a:lnTo>
                  <a:pt x="1027" y="342"/>
                </a:lnTo>
                <a:lnTo>
                  <a:pt x="1086" y="334"/>
                </a:lnTo>
                <a:lnTo>
                  <a:pt x="1139" y="322"/>
                </a:lnTo>
                <a:lnTo>
                  <a:pt x="1190" y="313"/>
                </a:lnTo>
                <a:lnTo>
                  <a:pt x="1234" y="299"/>
                </a:lnTo>
                <a:lnTo>
                  <a:pt x="1273" y="285"/>
                </a:lnTo>
                <a:lnTo>
                  <a:pt x="1309" y="271"/>
                </a:lnTo>
                <a:lnTo>
                  <a:pt x="1338" y="256"/>
                </a:lnTo>
                <a:lnTo>
                  <a:pt x="1361" y="238"/>
                </a:lnTo>
                <a:lnTo>
                  <a:pt x="1379" y="223"/>
                </a:lnTo>
                <a:lnTo>
                  <a:pt x="1389" y="203"/>
                </a:lnTo>
                <a:lnTo>
                  <a:pt x="1393" y="186"/>
                </a:lnTo>
                <a:lnTo>
                  <a:pt x="1391" y="168"/>
                </a:lnTo>
                <a:lnTo>
                  <a:pt x="1381" y="152"/>
                </a:lnTo>
                <a:lnTo>
                  <a:pt x="1367" y="137"/>
                </a:lnTo>
                <a:lnTo>
                  <a:pt x="1348" y="121"/>
                </a:lnTo>
                <a:lnTo>
                  <a:pt x="1324" y="105"/>
                </a:lnTo>
                <a:lnTo>
                  <a:pt x="1297" y="90"/>
                </a:lnTo>
                <a:lnTo>
                  <a:pt x="1264" y="76"/>
                </a:lnTo>
                <a:lnTo>
                  <a:pt x="1227" y="62"/>
                </a:lnTo>
                <a:lnTo>
                  <a:pt x="1186" y="51"/>
                </a:lnTo>
                <a:lnTo>
                  <a:pt x="1141" y="41"/>
                </a:lnTo>
                <a:lnTo>
                  <a:pt x="1094" y="29"/>
                </a:lnTo>
                <a:lnTo>
                  <a:pt x="1043" y="21"/>
                </a:lnTo>
                <a:lnTo>
                  <a:pt x="988" y="14"/>
                </a:lnTo>
                <a:lnTo>
                  <a:pt x="932" y="8"/>
                </a:lnTo>
                <a:lnTo>
                  <a:pt x="873" y="4"/>
                </a:lnTo>
                <a:lnTo>
                  <a:pt x="811" y="0"/>
                </a:lnTo>
                <a:close/>
              </a:path>
            </a:pathLst>
          </a:custGeom>
          <a:solidFill>
            <a:srgbClr val="000000"/>
          </a:solidFill>
          <a:ln w="9525">
            <a:noFill/>
            <a:round/>
            <a:headEnd/>
            <a:tailEnd/>
          </a:ln>
        </p:spPr>
        <p:txBody>
          <a:bodyPr/>
          <a:lstStyle/>
          <a:p>
            <a:endParaRPr lang="es-AR"/>
          </a:p>
        </p:txBody>
      </p:sp>
      <p:sp>
        <p:nvSpPr>
          <p:cNvPr id="18451" name="Freeform 25"/>
          <p:cNvSpPr>
            <a:spLocks/>
          </p:cNvSpPr>
          <p:nvPr/>
        </p:nvSpPr>
        <p:spPr bwMode="auto">
          <a:xfrm>
            <a:off x="4541838" y="2552700"/>
            <a:ext cx="2557462" cy="447675"/>
          </a:xfrm>
          <a:custGeom>
            <a:avLst/>
            <a:gdLst>
              <a:gd name="T0" fmla="*/ 5392115 w 1383"/>
              <a:gd name="T1" fmla="*/ 51390 h 314"/>
              <a:gd name="T2" fmla="*/ 5416163 w 1383"/>
              <a:gd name="T3" fmla="*/ 65665 h 314"/>
              <a:gd name="T4" fmla="*/ 5425412 w 1383"/>
              <a:gd name="T5" fmla="*/ 85650 h 314"/>
              <a:gd name="T6" fmla="*/ 5366219 w 1383"/>
              <a:gd name="T7" fmla="*/ 132758 h 314"/>
              <a:gd name="T8" fmla="*/ 5225635 w 1383"/>
              <a:gd name="T9" fmla="*/ 178438 h 314"/>
              <a:gd name="T10" fmla="*/ 4974065 w 1383"/>
              <a:gd name="T11" fmla="*/ 218408 h 314"/>
              <a:gd name="T12" fmla="*/ 4655902 w 1383"/>
              <a:gd name="T13" fmla="*/ 255524 h 314"/>
              <a:gd name="T14" fmla="*/ 4263749 w 1383"/>
              <a:gd name="T15" fmla="*/ 282646 h 314"/>
              <a:gd name="T16" fmla="*/ 3819801 w 1383"/>
              <a:gd name="T17" fmla="*/ 305486 h 314"/>
              <a:gd name="T18" fmla="*/ 3324059 w 1383"/>
              <a:gd name="T19" fmla="*/ 318334 h 314"/>
              <a:gd name="T20" fmla="*/ 2802420 w 1383"/>
              <a:gd name="T21" fmla="*/ 324044 h 314"/>
              <a:gd name="T22" fmla="*/ 2277082 w 1383"/>
              <a:gd name="T23" fmla="*/ 318334 h 314"/>
              <a:gd name="T24" fmla="*/ 1783190 w 1383"/>
              <a:gd name="T25" fmla="*/ 305486 h 314"/>
              <a:gd name="T26" fmla="*/ 1335543 w 1383"/>
              <a:gd name="T27" fmla="*/ 282646 h 314"/>
              <a:gd name="T28" fmla="*/ 950788 w 1383"/>
              <a:gd name="T29" fmla="*/ 255524 h 314"/>
              <a:gd name="T30" fmla="*/ 621527 w 1383"/>
              <a:gd name="T31" fmla="*/ 218408 h 314"/>
              <a:gd name="T32" fmla="*/ 382905 w 1383"/>
              <a:gd name="T33" fmla="*/ 178438 h 314"/>
              <a:gd name="T34" fmla="*/ 236772 w 1383"/>
              <a:gd name="T35" fmla="*/ 132758 h 314"/>
              <a:gd name="T36" fmla="*/ 181279 w 1383"/>
              <a:gd name="T37" fmla="*/ 85650 h 314"/>
              <a:gd name="T38" fmla="*/ 196077 w 1383"/>
              <a:gd name="T39" fmla="*/ 52818 h 314"/>
              <a:gd name="T40" fmla="*/ 260819 w 1383"/>
              <a:gd name="T41" fmla="*/ 24268 h 314"/>
              <a:gd name="T42" fmla="*/ 196077 w 1383"/>
              <a:gd name="T43" fmla="*/ 24268 h 314"/>
              <a:gd name="T44" fmla="*/ 103588 w 1383"/>
              <a:gd name="T45" fmla="*/ 52818 h 314"/>
              <a:gd name="T46" fmla="*/ 40695 w 1383"/>
              <a:gd name="T47" fmla="*/ 79940 h 314"/>
              <a:gd name="T48" fmla="*/ 3700 w 1383"/>
              <a:gd name="T49" fmla="*/ 107063 h 314"/>
              <a:gd name="T50" fmla="*/ 16648 w 1383"/>
              <a:gd name="T51" fmla="*/ 148461 h 314"/>
              <a:gd name="T52" fmla="*/ 127635 w 1383"/>
              <a:gd name="T53" fmla="*/ 199851 h 314"/>
              <a:gd name="T54" fmla="*/ 347759 w 1383"/>
              <a:gd name="T55" fmla="*/ 248386 h 314"/>
              <a:gd name="T56" fmla="*/ 654823 w 1383"/>
              <a:gd name="T57" fmla="*/ 288356 h 314"/>
              <a:gd name="T58" fmla="*/ 1043277 w 1383"/>
              <a:gd name="T59" fmla="*/ 324044 h 314"/>
              <a:gd name="T60" fmla="*/ 1502023 w 1383"/>
              <a:gd name="T61" fmla="*/ 352594 h 314"/>
              <a:gd name="T62" fmla="*/ 2016263 w 1383"/>
              <a:gd name="T63" fmla="*/ 371152 h 314"/>
              <a:gd name="T64" fmla="*/ 2580446 w 1383"/>
              <a:gd name="T65" fmla="*/ 381144 h 314"/>
              <a:gd name="T66" fmla="*/ 3168677 w 1383"/>
              <a:gd name="T67" fmla="*/ 381144 h 314"/>
              <a:gd name="T68" fmla="*/ 3725461 w 1383"/>
              <a:gd name="T69" fmla="*/ 371152 h 314"/>
              <a:gd name="T70" fmla="*/ 4234152 w 1383"/>
              <a:gd name="T71" fmla="*/ 352594 h 314"/>
              <a:gd name="T72" fmla="*/ 4696598 w 1383"/>
              <a:gd name="T73" fmla="*/ 324044 h 314"/>
              <a:gd name="T74" fmla="*/ 5077653 w 1383"/>
              <a:gd name="T75" fmla="*/ 288356 h 314"/>
              <a:gd name="T76" fmla="*/ 5381017 w 1383"/>
              <a:gd name="T77" fmla="*/ 248386 h 314"/>
              <a:gd name="T78" fmla="*/ 5602991 w 1383"/>
              <a:gd name="T79" fmla="*/ 199851 h 314"/>
              <a:gd name="T80" fmla="*/ 5713977 w 1383"/>
              <a:gd name="T81" fmla="*/ 148461 h 314"/>
              <a:gd name="T82" fmla="*/ 5725076 w 1383"/>
              <a:gd name="T83" fmla="*/ 104208 h 314"/>
              <a:gd name="T84" fmla="*/ 5680681 w 1383"/>
              <a:gd name="T85" fmla="*/ 74230 h 314"/>
              <a:gd name="T86" fmla="*/ 5602991 w 1383"/>
              <a:gd name="T87" fmla="*/ 44253 h 314"/>
              <a:gd name="T88" fmla="*/ 5477205 w 1383"/>
              <a:gd name="T89" fmla="*/ 15703 h 31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83"/>
              <a:gd name="T136" fmla="*/ 0 h 314"/>
              <a:gd name="T137" fmla="*/ 1383 w 1383"/>
              <a:gd name="T138" fmla="*/ 314 h 31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83" h="314">
                <a:moveTo>
                  <a:pt x="1305" y="0"/>
                </a:moveTo>
                <a:lnTo>
                  <a:pt x="1301" y="41"/>
                </a:lnTo>
                <a:lnTo>
                  <a:pt x="1305" y="48"/>
                </a:lnTo>
                <a:lnTo>
                  <a:pt x="1307" y="54"/>
                </a:lnTo>
                <a:lnTo>
                  <a:pt x="1309" y="62"/>
                </a:lnTo>
                <a:lnTo>
                  <a:pt x="1309" y="70"/>
                </a:lnTo>
                <a:lnTo>
                  <a:pt x="1305" y="89"/>
                </a:lnTo>
                <a:lnTo>
                  <a:pt x="1295" y="109"/>
                </a:lnTo>
                <a:lnTo>
                  <a:pt x="1279" y="128"/>
                </a:lnTo>
                <a:lnTo>
                  <a:pt x="1260" y="146"/>
                </a:lnTo>
                <a:lnTo>
                  <a:pt x="1232" y="164"/>
                </a:lnTo>
                <a:lnTo>
                  <a:pt x="1201" y="179"/>
                </a:lnTo>
                <a:lnTo>
                  <a:pt x="1164" y="195"/>
                </a:lnTo>
                <a:lnTo>
                  <a:pt x="1123" y="209"/>
                </a:lnTo>
                <a:lnTo>
                  <a:pt x="1078" y="220"/>
                </a:lnTo>
                <a:lnTo>
                  <a:pt x="1029" y="232"/>
                </a:lnTo>
                <a:lnTo>
                  <a:pt x="977" y="242"/>
                </a:lnTo>
                <a:lnTo>
                  <a:pt x="922" y="250"/>
                </a:lnTo>
                <a:lnTo>
                  <a:pt x="863" y="255"/>
                </a:lnTo>
                <a:lnTo>
                  <a:pt x="803" y="261"/>
                </a:lnTo>
                <a:lnTo>
                  <a:pt x="740" y="263"/>
                </a:lnTo>
                <a:lnTo>
                  <a:pt x="676" y="265"/>
                </a:lnTo>
                <a:lnTo>
                  <a:pt x="611" y="263"/>
                </a:lnTo>
                <a:lnTo>
                  <a:pt x="549" y="261"/>
                </a:lnTo>
                <a:lnTo>
                  <a:pt x="488" y="255"/>
                </a:lnTo>
                <a:lnTo>
                  <a:pt x="430" y="250"/>
                </a:lnTo>
                <a:lnTo>
                  <a:pt x="375" y="242"/>
                </a:lnTo>
                <a:lnTo>
                  <a:pt x="322" y="232"/>
                </a:lnTo>
                <a:lnTo>
                  <a:pt x="273" y="220"/>
                </a:lnTo>
                <a:lnTo>
                  <a:pt x="229" y="209"/>
                </a:lnTo>
                <a:lnTo>
                  <a:pt x="188" y="195"/>
                </a:lnTo>
                <a:lnTo>
                  <a:pt x="150" y="179"/>
                </a:lnTo>
                <a:lnTo>
                  <a:pt x="119" y="164"/>
                </a:lnTo>
                <a:lnTo>
                  <a:pt x="92" y="146"/>
                </a:lnTo>
                <a:lnTo>
                  <a:pt x="72" y="128"/>
                </a:lnTo>
                <a:lnTo>
                  <a:pt x="57" y="109"/>
                </a:lnTo>
                <a:lnTo>
                  <a:pt x="47" y="89"/>
                </a:lnTo>
                <a:lnTo>
                  <a:pt x="43" y="70"/>
                </a:lnTo>
                <a:lnTo>
                  <a:pt x="45" y="56"/>
                </a:lnTo>
                <a:lnTo>
                  <a:pt x="47" y="44"/>
                </a:lnTo>
                <a:lnTo>
                  <a:pt x="53" y="33"/>
                </a:lnTo>
                <a:lnTo>
                  <a:pt x="63" y="21"/>
                </a:lnTo>
                <a:lnTo>
                  <a:pt x="61" y="11"/>
                </a:lnTo>
                <a:lnTo>
                  <a:pt x="47" y="21"/>
                </a:lnTo>
                <a:lnTo>
                  <a:pt x="35" y="33"/>
                </a:lnTo>
                <a:lnTo>
                  <a:pt x="25" y="43"/>
                </a:lnTo>
                <a:lnTo>
                  <a:pt x="16" y="54"/>
                </a:lnTo>
                <a:lnTo>
                  <a:pt x="10" y="64"/>
                </a:lnTo>
                <a:lnTo>
                  <a:pt x="4" y="76"/>
                </a:lnTo>
                <a:lnTo>
                  <a:pt x="2" y="87"/>
                </a:lnTo>
                <a:lnTo>
                  <a:pt x="0" y="99"/>
                </a:lnTo>
                <a:lnTo>
                  <a:pt x="4" y="121"/>
                </a:lnTo>
                <a:lnTo>
                  <a:pt x="14" y="142"/>
                </a:lnTo>
                <a:lnTo>
                  <a:pt x="31" y="164"/>
                </a:lnTo>
                <a:lnTo>
                  <a:pt x="55" y="183"/>
                </a:lnTo>
                <a:lnTo>
                  <a:pt x="84" y="203"/>
                </a:lnTo>
                <a:lnTo>
                  <a:pt x="119" y="220"/>
                </a:lnTo>
                <a:lnTo>
                  <a:pt x="158" y="236"/>
                </a:lnTo>
                <a:lnTo>
                  <a:pt x="203" y="252"/>
                </a:lnTo>
                <a:lnTo>
                  <a:pt x="252" y="265"/>
                </a:lnTo>
                <a:lnTo>
                  <a:pt x="307" y="277"/>
                </a:lnTo>
                <a:lnTo>
                  <a:pt x="363" y="289"/>
                </a:lnTo>
                <a:lnTo>
                  <a:pt x="424" y="296"/>
                </a:lnTo>
                <a:lnTo>
                  <a:pt x="486" y="304"/>
                </a:lnTo>
                <a:lnTo>
                  <a:pt x="553" y="310"/>
                </a:lnTo>
                <a:lnTo>
                  <a:pt x="623" y="312"/>
                </a:lnTo>
                <a:lnTo>
                  <a:pt x="693" y="314"/>
                </a:lnTo>
                <a:lnTo>
                  <a:pt x="764" y="312"/>
                </a:lnTo>
                <a:lnTo>
                  <a:pt x="832" y="310"/>
                </a:lnTo>
                <a:lnTo>
                  <a:pt x="898" y="304"/>
                </a:lnTo>
                <a:lnTo>
                  <a:pt x="961" y="296"/>
                </a:lnTo>
                <a:lnTo>
                  <a:pt x="1022" y="289"/>
                </a:lnTo>
                <a:lnTo>
                  <a:pt x="1078" y="277"/>
                </a:lnTo>
                <a:lnTo>
                  <a:pt x="1133" y="265"/>
                </a:lnTo>
                <a:lnTo>
                  <a:pt x="1182" y="252"/>
                </a:lnTo>
                <a:lnTo>
                  <a:pt x="1225" y="236"/>
                </a:lnTo>
                <a:lnTo>
                  <a:pt x="1266" y="220"/>
                </a:lnTo>
                <a:lnTo>
                  <a:pt x="1299" y="203"/>
                </a:lnTo>
                <a:lnTo>
                  <a:pt x="1328" y="183"/>
                </a:lnTo>
                <a:lnTo>
                  <a:pt x="1352" y="164"/>
                </a:lnTo>
                <a:lnTo>
                  <a:pt x="1369" y="142"/>
                </a:lnTo>
                <a:lnTo>
                  <a:pt x="1379" y="121"/>
                </a:lnTo>
                <a:lnTo>
                  <a:pt x="1383" y="99"/>
                </a:lnTo>
                <a:lnTo>
                  <a:pt x="1381" y="85"/>
                </a:lnTo>
                <a:lnTo>
                  <a:pt x="1377" y="74"/>
                </a:lnTo>
                <a:lnTo>
                  <a:pt x="1371" y="60"/>
                </a:lnTo>
                <a:lnTo>
                  <a:pt x="1363" y="46"/>
                </a:lnTo>
                <a:lnTo>
                  <a:pt x="1352" y="35"/>
                </a:lnTo>
                <a:lnTo>
                  <a:pt x="1338" y="23"/>
                </a:lnTo>
                <a:lnTo>
                  <a:pt x="1322" y="11"/>
                </a:lnTo>
                <a:lnTo>
                  <a:pt x="1305" y="0"/>
                </a:lnTo>
                <a:close/>
              </a:path>
            </a:pathLst>
          </a:custGeom>
          <a:solidFill>
            <a:srgbClr val="000000"/>
          </a:solidFill>
          <a:ln w="9525">
            <a:noFill/>
            <a:round/>
            <a:headEnd/>
            <a:tailEnd/>
          </a:ln>
        </p:spPr>
        <p:txBody>
          <a:bodyPr/>
          <a:lstStyle/>
          <a:p>
            <a:endParaRPr lang="es-AR"/>
          </a:p>
        </p:txBody>
      </p:sp>
      <p:sp>
        <p:nvSpPr>
          <p:cNvPr id="18452" name="Freeform 26"/>
          <p:cNvSpPr>
            <a:spLocks/>
          </p:cNvSpPr>
          <p:nvPr/>
        </p:nvSpPr>
        <p:spPr bwMode="auto">
          <a:xfrm>
            <a:off x="4578350" y="1576388"/>
            <a:ext cx="71438" cy="925512"/>
          </a:xfrm>
          <a:custGeom>
            <a:avLst/>
            <a:gdLst>
              <a:gd name="T0" fmla="*/ 259193 w 35"/>
              <a:gd name="T1" fmla="*/ 572534 h 330"/>
              <a:gd name="T2" fmla="*/ 0 w 35"/>
              <a:gd name="T3" fmla="*/ 0 h 330"/>
              <a:gd name="T4" fmla="*/ 85015 w 35"/>
              <a:gd name="T5" fmla="*/ 11840791 h 330"/>
              <a:gd name="T6" fmla="*/ 116118 w 35"/>
              <a:gd name="T7" fmla="*/ 11728529 h 330"/>
              <a:gd name="T8" fmla="*/ 145148 w 35"/>
              <a:gd name="T9" fmla="*/ 11669592 h 330"/>
              <a:gd name="T10" fmla="*/ 176251 w 35"/>
              <a:gd name="T11" fmla="*/ 11520845 h 330"/>
              <a:gd name="T12" fmla="*/ 199060 w 35"/>
              <a:gd name="T13" fmla="*/ 11442260 h 330"/>
              <a:gd name="T14" fmla="*/ 259193 w 35"/>
              <a:gd name="T15" fmla="*/ 572534 h 330"/>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330"/>
              <a:gd name="T26" fmla="*/ 35 w 35"/>
              <a:gd name="T27" fmla="*/ 330 h 3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330">
                <a:moveTo>
                  <a:pt x="35" y="16"/>
                </a:moveTo>
                <a:lnTo>
                  <a:pt x="0" y="0"/>
                </a:lnTo>
                <a:lnTo>
                  <a:pt x="12" y="330"/>
                </a:lnTo>
                <a:lnTo>
                  <a:pt x="16" y="327"/>
                </a:lnTo>
                <a:lnTo>
                  <a:pt x="20" y="325"/>
                </a:lnTo>
                <a:lnTo>
                  <a:pt x="24" y="321"/>
                </a:lnTo>
                <a:lnTo>
                  <a:pt x="27" y="319"/>
                </a:lnTo>
                <a:lnTo>
                  <a:pt x="35" y="16"/>
                </a:lnTo>
                <a:close/>
              </a:path>
            </a:pathLst>
          </a:custGeom>
          <a:solidFill>
            <a:srgbClr val="000000"/>
          </a:solidFill>
          <a:ln w="9525">
            <a:noFill/>
            <a:round/>
            <a:headEnd/>
            <a:tailEnd/>
          </a:ln>
        </p:spPr>
        <p:txBody>
          <a:bodyPr/>
          <a:lstStyle/>
          <a:p>
            <a:endParaRPr lang="es-AR"/>
          </a:p>
        </p:txBody>
      </p:sp>
      <p:sp>
        <p:nvSpPr>
          <p:cNvPr id="18453" name="Freeform 27"/>
          <p:cNvSpPr>
            <a:spLocks/>
          </p:cNvSpPr>
          <p:nvPr/>
        </p:nvSpPr>
        <p:spPr bwMode="auto">
          <a:xfrm>
            <a:off x="6946900" y="1647825"/>
            <a:ext cx="98425" cy="925513"/>
          </a:xfrm>
          <a:custGeom>
            <a:avLst/>
            <a:gdLst>
              <a:gd name="T0" fmla="*/ 755985 w 39"/>
              <a:gd name="T1" fmla="*/ 0 h 363"/>
              <a:gd name="T2" fmla="*/ 83158 w 39"/>
              <a:gd name="T3" fmla="*/ 250037 h 363"/>
              <a:gd name="T4" fmla="*/ 0 w 39"/>
              <a:gd name="T5" fmla="*/ 7820039 h 363"/>
              <a:gd name="T6" fmla="*/ 83158 w 39"/>
              <a:gd name="T7" fmla="*/ 7863413 h 363"/>
              <a:gd name="T8" fmla="*/ 156237 w 39"/>
              <a:gd name="T9" fmla="*/ 7955263 h 363"/>
              <a:gd name="T10" fmla="*/ 231835 w 39"/>
              <a:gd name="T11" fmla="*/ 7998637 h 363"/>
              <a:gd name="T12" fmla="*/ 294834 w 39"/>
              <a:gd name="T13" fmla="*/ 8087936 h 363"/>
              <a:gd name="T14" fmla="*/ 755985 w 39"/>
              <a:gd name="T15" fmla="*/ 0 h 363"/>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363"/>
              <a:gd name="T26" fmla="*/ 39 w 39"/>
              <a:gd name="T27" fmla="*/ 363 h 3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363">
                <a:moveTo>
                  <a:pt x="39" y="0"/>
                </a:moveTo>
                <a:lnTo>
                  <a:pt x="4" y="11"/>
                </a:lnTo>
                <a:lnTo>
                  <a:pt x="0" y="351"/>
                </a:lnTo>
                <a:lnTo>
                  <a:pt x="4" y="353"/>
                </a:lnTo>
                <a:lnTo>
                  <a:pt x="8" y="357"/>
                </a:lnTo>
                <a:lnTo>
                  <a:pt x="12" y="359"/>
                </a:lnTo>
                <a:lnTo>
                  <a:pt x="15" y="363"/>
                </a:lnTo>
                <a:lnTo>
                  <a:pt x="39" y="0"/>
                </a:lnTo>
                <a:close/>
              </a:path>
            </a:pathLst>
          </a:custGeom>
          <a:solidFill>
            <a:srgbClr val="000000"/>
          </a:solidFill>
          <a:ln w="9525">
            <a:noFill/>
            <a:round/>
            <a:headEnd/>
            <a:tailEnd/>
          </a:ln>
        </p:spPr>
        <p:txBody>
          <a:bodyPr/>
          <a:lstStyle/>
          <a:p>
            <a:endParaRPr lang="es-AR"/>
          </a:p>
        </p:txBody>
      </p:sp>
      <p:sp>
        <p:nvSpPr>
          <p:cNvPr id="18454" name="Freeform 28"/>
          <p:cNvSpPr>
            <a:spLocks/>
          </p:cNvSpPr>
          <p:nvPr/>
        </p:nvSpPr>
        <p:spPr bwMode="auto">
          <a:xfrm>
            <a:off x="4541838" y="3590925"/>
            <a:ext cx="2557462" cy="479425"/>
          </a:xfrm>
          <a:custGeom>
            <a:avLst/>
            <a:gdLst>
              <a:gd name="T0" fmla="*/ 5392115 w 1383"/>
              <a:gd name="T1" fmla="*/ 26567 h 397"/>
              <a:gd name="T2" fmla="*/ 5416163 w 1383"/>
              <a:gd name="T3" fmla="*/ 36227 h 397"/>
              <a:gd name="T4" fmla="*/ 5425412 w 1383"/>
              <a:gd name="T5" fmla="*/ 47095 h 397"/>
              <a:gd name="T6" fmla="*/ 5366219 w 1383"/>
              <a:gd name="T7" fmla="*/ 73662 h 397"/>
              <a:gd name="T8" fmla="*/ 5225635 w 1383"/>
              <a:gd name="T9" fmla="*/ 97813 h 397"/>
              <a:gd name="T10" fmla="*/ 4974065 w 1383"/>
              <a:gd name="T11" fmla="*/ 120757 h 397"/>
              <a:gd name="T12" fmla="*/ 4655902 w 1383"/>
              <a:gd name="T13" fmla="*/ 140078 h 397"/>
              <a:gd name="T14" fmla="*/ 4263749 w 1383"/>
              <a:gd name="T15" fmla="*/ 155777 h 397"/>
              <a:gd name="T16" fmla="*/ 3819801 w 1383"/>
              <a:gd name="T17" fmla="*/ 167853 h 397"/>
              <a:gd name="T18" fmla="*/ 3324059 w 1383"/>
              <a:gd name="T19" fmla="*/ 173890 h 397"/>
              <a:gd name="T20" fmla="*/ 2802420 w 1383"/>
              <a:gd name="T21" fmla="*/ 177513 h 397"/>
              <a:gd name="T22" fmla="*/ 2277082 w 1383"/>
              <a:gd name="T23" fmla="*/ 173890 h 397"/>
              <a:gd name="T24" fmla="*/ 1783190 w 1383"/>
              <a:gd name="T25" fmla="*/ 167853 h 397"/>
              <a:gd name="T26" fmla="*/ 1335543 w 1383"/>
              <a:gd name="T27" fmla="*/ 155777 h 397"/>
              <a:gd name="T28" fmla="*/ 950788 w 1383"/>
              <a:gd name="T29" fmla="*/ 140078 h 397"/>
              <a:gd name="T30" fmla="*/ 621527 w 1383"/>
              <a:gd name="T31" fmla="*/ 120757 h 397"/>
              <a:gd name="T32" fmla="*/ 382905 w 1383"/>
              <a:gd name="T33" fmla="*/ 97813 h 397"/>
              <a:gd name="T34" fmla="*/ 236772 w 1383"/>
              <a:gd name="T35" fmla="*/ 73662 h 397"/>
              <a:gd name="T36" fmla="*/ 181279 w 1383"/>
              <a:gd name="T37" fmla="*/ 47095 h 397"/>
              <a:gd name="T38" fmla="*/ 196077 w 1383"/>
              <a:gd name="T39" fmla="*/ 28982 h 397"/>
              <a:gd name="T40" fmla="*/ 260819 w 1383"/>
              <a:gd name="T41" fmla="*/ 14491 h 397"/>
              <a:gd name="T42" fmla="*/ 196077 w 1383"/>
              <a:gd name="T43" fmla="*/ 14491 h 397"/>
              <a:gd name="T44" fmla="*/ 103588 w 1383"/>
              <a:gd name="T45" fmla="*/ 28982 h 397"/>
              <a:gd name="T46" fmla="*/ 40695 w 1383"/>
              <a:gd name="T47" fmla="*/ 44680 h 397"/>
              <a:gd name="T48" fmla="*/ 3700 w 1383"/>
              <a:gd name="T49" fmla="*/ 59171 h 397"/>
              <a:gd name="T50" fmla="*/ 16648 w 1383"/>
              <a:gd name="T51" fmla="*/ 80907 h 397"/>
              <a:gd name="T52" fmla="*/ 127635 w 1383"/>
              <a:gd name="T53" fmla="*/ 108681 h 397"/>
              <a:gd name="T54" fmla="*/ 347759 w 1383"/>
              <a:gd name="T55" fmla="*/ 134040 h 397"/>
              <a:gd name="T56" fmla="*/ 654823 w 1383"/>
              <a:gd name="T57" fmla="*/ 158192 h 397"/>
              <a:gd name="T58" fmla="*/ 1043277 w 1383"/>
              <a:gd name="T59" fmla="*/ 176306 h 397"/>
              <a:gd name="T60" fmla="*/ 1502023 w 1383"/>
              <a:gd name="T61" fmla="*/ 192004 h 397"/>
              <a:gd name="T62" fmla="*/ 2016263 w 1383"/>
              <a:gd name="T63" fmla="*/ 202872 h 397"/>
              <a:gd name="T64" fmla="*/ 2580446 w 1383"/>
              <a:gd name="T65" fmla="*/ 207702 h 397"/>
              <a:gd name="T66" fmla="*/ 3168677 w 1383"/>
              <a:gd name="T67" fmla="*/ 207702 h 397"/>
              <a:gd name="T68" fmla="*/ 3725461 w 1383"/>
              <a:gd name="T69" fmla="*/ 202872 h 397"/>
              <a:gd name="T70" fmla="*/ 4234152 w 1383"/>
              <a:gd name="T71" fmla="*/ 192004 h 397"/>
              <a:gd name="T72" fmla="*/ 4696598 w 1383"/>
              <a:gd name="T73" fmla="*/ 176306 h 397"/>
              <a:gd name="T74" fmla="*/ 5077653 w 1383"/>
              <a:gd name="T75" fmla="*/ 158192 h 397"/>
              <a:gd name="T76" fmla="*/ 5381017 w 1383"/>
              <a:gd name="T77" fmla="*/ 134040 h 397"/>
              <a:gd name="T78" fmla="*/ 5602991 w 1383"/>
              <a:gd name="T79" fmla="*/ 108681 h 397"/>
              <a:gd name="T80" fmla="*/ 5713977 w 1383"/>
              <a:gd name="T81" fmla="*/ 80907 h 397"/>
              <a:gd name="T82" fmla="*/ 5725076 w 1383"/>
              <a:gd name="T83" fmla="*/ 57963 h 397"/>
              <a:gd name="T84" fmla="*/ 5680681 w 1383"/>
              <a:gd name="T85" fmla="*/ 39850 h 397"/>
              <a:gd name="T86" fmla="*/ 5602991 w 1383"/>
              <a:gd name="T87" fmla="*/ 24151 h 397"/>
              <a:gd name="T88" fmla="*/ 5477205 w 1383"/>
              <a:gd name="T89" fmla="*/ 7245 h 39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83"/>
              <a:gd name="T136" fmla="*/ 0 h 397"/>
              <a:gd name="T137" fmla="*/ 1383 w 1383"/>
              <a:gd name="T138" fmla="*/ 397 h 39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83" h="397">
                <a:moveTo>
                  <a:pt x="1305" y="0"/>
                </a:moveTo>
                <a:lnTo>
                  <a:pt x="1301" y="51"/>
                </a:lnTo>
                <a:lnTo>
                  <a:pt x="1305" y="61"/>
                </a:lnTo>
                <a:lnTo>
                  <a:pt x="1307" y="69"/>
                </a:lnTo>
                <a:lnTo>
                  <a:pt x="1309" y="78"/>
                </a:lnTo>
                <a:lnTo>
                  <a:pt x="1309" y="88"/>
                </a:lnTo>
                <a:lnTo>
                  <a:pt x="1305" y="113"/>
                </a:lnTo>
                <a:lnTo>
                  <a:pt x="1295" y="139"/>
                </a:lnTo>
                <a:lnTo>
                  <a:pt x="1279" y="162"/>
                </a:lnTo>
                <a:lnTo>
                  <a:pt x="1260" y="184"/>
                </a:lnTo>
                <a:lnTo>
                  <a:pt x="1232" y="205"/>
                </a:lnTo>
                <a:lnTo>
                  <a:pt x="1201" y="227"/>
                </a:lnTo>
                <a:lnTo>
                  <a:pt x="1164" y="246"/>
                </a:lnTo>
                <a:lnTo>
                  <a:pt x="1123" y="264"/>
                </a:lnTo>
                <a:lnTo>
                  <a:pt x="1078" y="280"/>
                </a:lnTo>
                <a:lnTo>
                  <a:pt x="1029" y="293"/>
                </a:lnTo>
                <a:lnTo>
                  <a:pt x="977" y="307"/>
                </a:lnTo>
                <a:lnTo>
                  <a:pt x="922" y="317"/>
                </a:lnTo>
                <a:lnTo>
                  <a:pt x="863" y="324"/>
                </a:lnTo>
                <a:lnTo>
                  <a:pt x="803" y="330"/>
                </a:lnTo>
                <a:lnTo>
                  <a:pt x="740" y="334"/>
                </a:lnTo>
                <a:lnTo>
                  <a:pt x="676" y="336"/>
                </a:lnTo>
                <a:lnTo>
                  <a:pt x="611" y="334"/>
                </a:lnTo>
                <a:lnTo>
                  <a:pt x="549" y="330"/>
                </a:lnTo>
                <a:lnTo>
                  <a:pt x="488" y="324"/>
                </a:lnTo>
                <a:lnTo>
                  <a:pt x="430" y="317"/>
                </a:lnTo>
                <a:lnTo>
                  <a:pt x="375" y="307"/>
                </a:lnTo>
                <a:lnTo>
                  <a:pt x="322" y="293"/>
                </a:lnTo>
                <a:lnTo>
                  <a:pt x="273" y="280"/>
                </a:lnTo>
                <a:lnTo>
                  <a:pt x="229" y="264"/>
                </a:lnTo>
                <a:lnTo>
                  <a:pt x="188" y="246"/>
                </a:lnTo>
                <a:lnTo>
                  <a:pt x="150" y="227"/>
                </a:lnTo>
                <a:lnTo>
                  <a:pt x="119" y="205"/>
                </a:lnTo>
                <a:lnTo>
                  <a:pt x="92" y="184"/>
                </a:lnTo>
                <a:lnTo>
                  <a:pt x="72" y="162"/>
                </a:lnTo>
                <a:lnTo>
                  <a:pt x="57" y="139"/>
                </a:lnTo>
                <a:lnTo>
                  <a:pt x="47" y="113"/>
                </a:lnTo>
                <a:lnTo>
                  <a:pt x="43" y="88"/>
                </a:lnTo>
                <a:lnTo>
                  <a:pt x="45" y="72"/>
                </a:lnTo>
                <a:lnTo>
                  <a:pt x="47" y="57"/>
                </a:lnTo>
                <a:lnTo>
                  <a:pt x="53" y="43"/>
                </a:lnTo>
                <a:lnTo>
                  <a:pt x="63" y="28"/>
                </a:lnTo>
                <a:lnTo>
                  <a:pt x="61" y="16"/>
                </a:lnTo>
                <a:lnTo>
                  <a:pt x="47" y="28"/>
                </a:lnTo>
                <a:lnTo>
                  <a:pt x="35" y="41"/>
                </a:lnTo>
                <a:lnTo>
                  <a:pt x="25" y="55"/>
                </a:lnTo>
                <a:lnTo>
                  <a:pt x="16" y="69"/>
                </a:lnTo>
                <a:lnTo>
                  <a:pt x="10" y="82"/>
                </a:lnTo>
                <a:lnTo>
                  <a:pt x="4" y="96"/>
                </a:lnTo>
                <a:lnTo>
                  <a:pt x="2" y="112"/>
                </a:lnTo>
                <a:lnTo>
                  <a:pt x="0" y="125"/>
                </a:lnTo>
                <a:lnTo>
                  <a:pt x="4" y="153"/>
                </a:lnTo>
                <a:lnTo>
                  <a:pt x="14" y="180"/>
                </a:lnTo>
                <a:lnTo>
                  <a:pt x="31" y="205"/>
                </a:lnTo>
                <a:lnTo>
                  <a:pt x="55" y="231"/>
                </a:lnTo>
                <a:lnTo>
                  <a:pt x="84" y="254"/>
                </a:lnTo>
                <a:lnTo>
                  <a:pt x="119" y="278"/>
                </a:lnTo>
                <a:lnTo>
                  <a:pt x="158" y="299"/>
                </a:lnTo>
                <a:lnTo>
                  <a:pt x="203" y="317"/>
                </a:lnTo>
                <a:lnTo>
                  <a:pt x="252" y="334"/>
                </a:lnTo>
                <a:lnTo>
                  <a:pt x="307" y="350"/>
                </a:lnTo>
                <a:lnTo>
                  <a:pt x="363" y="364"/>
                </a:lnTo>
                <a:lnTo>
                  <a:pt x="424" y="375"/>
                </a:lnTo>
                <a:lnTo>
                  <a:pt x="486" y="385"/>
                </a:lnTo>
                <a:lnTo>
                  <a:pt x="553" y="391"/>
                </a:lnTo>
                <a:lnTo>
                  <a:pt x="623" y="395"/>
                </a:lnTo>
                <a:lnTo>
                  <a:pt x="693" y="397"/>
                </a:lnTo>
                <a:lnTo>
                  <a:pt x="764" y="395"/>
                </a:lnTo>
                <a:lnTo>
                  <a:pt x="832" y="391"/>
                </a:lnTo>
                <a:lnTo>
                  <a:pt x="898" y="385"/>
                </a:lnTo>
                <a:lnTo>
                  <a:pt x="961" y="375"/>
                </a:lnTo>
                <a:lnTo>
                  <a:pt x="1022" y="364"/>
                </a:lnTo>
                <a:lnTo>
                  <a:pt x="1078" y="350"/>
                </a:lnTo>
                <a:lnTo>
                  <a:pt x="1133" y="334"/>
                </a:lnTo>
                <a:lnTo>
                  <a:pt x="1182" y="317"/>
                </a:lnTo>
                <a:lnTo>
                  <a:pt x="1225" y="299"/>
                </a:lnTo>
                <a:lnTo>
                  <a:pt x="1266" y="278"/>
                </a:lnTo>
                <a:lnTo>
                  <a:pt x="1299" y="254"/>
                </a:lnTo>
                <a:lnTo>
                  <a:pt x="1328" y="231"/>
                </a:lnTo>
                <a:lnTo>
                  <a:pt x="1352" y="205"/>
                </a:lnTo>
                <a:lnTo>
                  <a:pt x="1369" y="180"/>
                </a:lnTo>
                <a:lnTo>
                  <a:pt x="1379" y="153"/>
                </a:lnTo>
                <a:lnTo>
                  <a:pt x="1383" y="125"/>
                </a:lnTo>
                <a:lnTo>
                  <a:pt x="1381" y="108"/>
                </a:lnTo>
                <a:lnTo>
                  <a:pt x="1377" y="92"/>
                </a:lnTo>
                <a:lnTo>
                  <a:pt x="1371" y="76"/>
                </a:lnTo>
                <a:lnTo>
                  <a:pt x="1363" y="59"/>
                </a:lnTo>
                <a:lnTo>
                  <a:pt x="1352" y="45"/>
                </a:lnTo>
                <a:lnTo>
                  <a:pt x="1338" y="29"/>
                </a:lnTo>
                <a:lnTo>
                  <a:pt x="1322" y="14"/>
                </a:lnTo>
                <a:lnTo>
                  <a:pt x="1305" y="0"/>
                </a:lnTo>
                <a:close/>
              </a:path>
            </a:pathLst>
          </a:custGeom>
          <a:solidFill>
            <a:srgbClr val="000000"/>
          </a:solidFill>
          <a:ln w="9525">
            <a:noFill/>
            <a:round/>
            <a:headEnd/>
            <a:tailEnd/>
          </a:ln>
        </p:spPr>
        <p:txBody>
          <a:bodyPr/>
          <a:lstStyle/>
          <a:p>
            <a:endParaRPr lang="es-AR"/>
          </a:p>
        </p:txBody>
      </p:sp>
      <p:sp>
        <p:nvSpPr>
          <p:cNvPr id="18455" name="Freeform 29"/>
          <p:cNvSpPr>
            <a:spLocks/>
          </p:cNvSpPr>
          <p:nvPr/>
        </p:nvSpPr>
        <p:spPr bwMode="auto">
          <a:xfrm>
            <a:off x="4621213" y="2425700"/>
            <a:ext cx="60325" cy="1231900"/>
          </a:xfrm>
          <a:custGeom>
            <a:avLst/>
            <a:gdLst>
              <a:gd name="T0" fmla="*/ 128289 w 33"/>
              <a:gd name="T1" fmla="*/ 37106 h 830"/>
              <a:gd name="T2" fmla="*/ 0 w 33"/>
              <a:gd name="T3" fmla="*/ 0 h 830"/>
              <a:gd name="T4" fmla="*/ 21992 w 33"/>
              <a:gd name="T5" fmla="*/ 1231909 h 830"/>
              <a:gd name="T6" fmla="*/ 40319 w 33"/>
              <a:gd name="T7" fmla="*/ 1225972 h 830"/>
              <a:gd name="T8" fmla="*/ 54981 w 33"/>
              <a:gd name="T9" fmla="*/ 1217067 h 830"/>
              <a:gd name="T10" fmla="*/ 73308 w 33"/>
              <a:gd name="T11" fmla="*/ 1208161 h 830"/>
              <a:gd name="T12" fmla="*/ 80639 w 33"/>
              <a:gd name="T13" fmla="*/ 1203709 h 830"/>
              <a:gd name="T14" fmla="*/ 128289 w 33"/>
              <a:gd name="T15" fmla="*/ 37106 h 830"/>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830"/>
              <a:gd name="T26" fmla="*/ 33 w 33"/>
              <a:gd name="T27" fmla="*/ 830 h 8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830">
                <a:moveTo>
                  <a:pt x="33" y="25"/>
                </a:moveTo>
                <a:lnTo>
                  <a:pt x="0" y="0"/>
                </a:lnTo>
                <a:lnTo>
                  <a:pt x="6" y="830"/>
                </a:lnTo>
                <a:lnTo>
                  <a:pt x="10" y="826"/>
                </a:lnTo>
                <a:lnTo>
                  <a:pt x="14" y="820"/>
                </a:lnTo>
                <a:lnTo>
                  <a:pt x="18" y="814"/>
                </a:lnTo>
                <a:lnTo>
                  <a:pt x="21" y="811"/>
                </a:lnTo>
                <a:lnTo>
                  <a:pt x="33" y="25"/>
                </a:lnTo>
                <a:close/>
              </a:path>
            </a:pathLst>
          </a:custGeom>
          <a:solidFill>
            <a:srgbClr val="000000"/>
          </a:solidFill>
          <a:ln w="9525">
            <a:noFill/>
            <a:round/>
            <a:headEnd/>
            <a:tailEnd/>
          </a:ln>
        </p:spPr>
        <p:txBody>
          <a:bodyPr/>
          <a:lstStyle/>
          <a:p>
            <a:endParaRPr lang="es-AR"/>
          </a:p>
        </p:txBody>
      </p:sp>
      <p:sp>
        <p:nvSpPr>
          <p:cNvPr id="18456" name="Freeform 30"/>
          <p:cNvSpPr>
            <a:spLocks/>
          </p:cNvSpPr>
          <p:nvPr/>
        </p:nvSpPr>
        <p:spPr bwMode="auto">
          <a:xfrm>
            <a:off x="6921500" y="2443163"/>
            <a:ext cx="82550" cy="1235075"/>
          </a:xfrm>
          <a:custGeom>
            <a:avLst/>
            <a:gdLst>
              <a:gd name="T0" fmla="*/ 184796 w 45"/>
              <a:gd name="T1" fmla="*/ 0 h 832"/>
              <a:gd name="T2" fmla="*/ 40655 w 45"/>
              <a:gd name="T3" fmla="*/ 31169 h 832"/>
              <a:gd name="T4" fmla="*/ 3696 w 45"/>
              <a:gd name="T5" fmla="*/ 1061223 h 832"/>
              <a:gd name="T6" fmla="*/ 0 w 45"/>
              <a:gd name="T7" fmla="*/ 1208162 h 832"/>
              <a:gd name="T8" fmla="*/ 16632 w 45"/>
              <a:gd name="T9" fmla="*/ 1214099 h 832"/>
              <a:gd name="T10" fmla="*/ 40655 w 45"/>
              <a:gd name="T11" fmla="*/ 1220036 h 832"/>
              <a:gd name="T12" fmla="*/ 59135 w 45"/>
              <a:gd name="T13" fmla="*/ 1228941 h 832"/>
              <a:gd name="T14" fmla="*/ 73918 w 45"/>
              <a:gd name="T15" fmla="*/ 1234878 h 832"/>
              <a:gd name="T16" fmla="*/ 184796 w 45"/>
              <a:gd name="T17" fmla="*/ 0 h 8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832"/>
              <a:gd name="T29" fmla="*/ 45 w 45"/>
              <a:gd name="T30" fmla="*/ 832 h 8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832">
                <a:moveTo>
                  <a:pt x="45" y="0"/>
                </a:moveTo>
                <a:lnTo>
                  <a:pt x="10" y="21"/>
                </a:lnTo>
                <a:lnTo>
                  <a:pt x="2" y="715"/>
                </a:lnTo>
                <a:lnTo>
                  <a:pt x="0" y="814"/>
                </a:lnTo>
                <a:lnTo>
                  <a:pt x="4" y="818"/>
                </a:lnTo>
                <a:lnTo>
                  <a:pt x="10" y="822"/>
                </a:lnTo>
                <a:lnTo>
                  <a:pt x="14" y="828"/>
                </a:lnTo>
                <a:lnTo>
                  <a:pt x="18" y="832"/>
                </a:lnTo>
                <a:lnTo>
                  <a:pt x="45" y="0"/>
                </a:lnTo>
                <a:close/>
              </a:path>
            </a:pathLst>
          </a:custGeom>
          <a:solidFill>
            <a:srgbClr val="000000"/>
          </a:solidFill>
          <a:ln w="9525">
            <a:noFill/>
            <a:round/>
            <a:headEnd/>
            <a:tailEnd/>
          </a:ln>
        </p:spPr>
        <p:txBody>
          <a:bodyPr/>
          <a:lstStyle/>
          <a:p>
            <a:endParaRPr lang="es-AR"/>
          </a:p>
        </p:txBody>
      </p:sp>
      <p:sp>
        <p:nvSpPr>
          <p:cNvPr id="18457" name="Freeform 31"/>
          <p:cNvSpPr>
            <a:spLocks/>
          </p:cNvSpPr>
          <p:nvPr/>
        </p:nvSpPr>
        <p:spPr bwMode="auto">
          <a:xfrm>
            <a:off x="4541838" y="4462463"/>
            <a:ext cx="2557462" cy="533400"/>
          </a:xfrm>
          <a:custGeom>
            <a:avLst/>
            <a:gdLst>
              <a:gd name="T0" fmla="*/ 5392115 w 1383"/>
              <a:gd name="T1" fmla="*/ 25373 h 462"/>
              <a:gd name="T2" fmla="*/ 5416163 w 1383"/>
              <a:gd name="T3" fmla="*/ 34600 h 462"/>
              <a:gd name="T4" fmla="*/ 5425412 w 1383"/>
              <a:gd name="T5" fmla="*/ 42673 h 462"/>
              <a:gd name="T6" fmla="*/ 5366219 w 1383"/>
              <a:gd name="T7" fmla="*/ 66893 h 462"/>
              <a:gd name="T8" fmla="*/ 5225635 w 1383"/>
              <a:gd name="T9" fmla="*/ 89960 h 462"/>
              <a:gd name="T10" fmla="*/ 4974065 w 1383"/>
              <a:gd name="T11" fmla="*/ 110720 h 462"/>
              <a:gd name="T12" fmla="*/ 4655902 w 1383"/>
              <a:gd name="T13" fmla="*/ 130326 h 462"/>
              <a:gd name="T14" fmla="*/ 4263749 w 1383"/>
              <a:gd name="T15" fmla="*/ 144166 h 462"/>
              <a:gd name="T16" fmla="*/ 3819801 w 1383"/>
              <a:gd name="T17" fmla="*/ 154546 h 462"/>
              <a:gd name="T18" fmla="*/ 3324059 w 1383"/>
              <a:gd name="T19" fmla="*/ 161466 h 462"/>
              <a:gd name="T20" fmla="*/ 2802420 w 1383"/>
              <a:gd name="T21" fmla="*/ 163773 h 462"/>
              <a:gd name="T22" fmla="*/ 2277082 w 1383"/>
              <a:gd name="T23" fmla="*/ 161466 h 462"/>
              <a:gd name="T24" fmla="*/ 1783190 w 1383"/>
              <a:gd name="T25" fmla="*/ 154546 h 462"/>
              <a:gd name="T26" fmla="*/ 1335543 w 1383"/>
              <a:gd name="T27" fmla="*/ 144166 h 462"/>
              <a:gd name="T28" fmla="*/ 950788 w 1383"/>
              <a:gd name="T29" fmla="*/ 130326 h 462"/>
              <a:gd name="T30" fmla="*/ 621527 w 1383"/>
              <a:gd name="T31" fmla="*/ 110720 h 462"/>
              <a:gd name="T32" fmla="*/ 382905 w 1383"/>
              <a:gd name="T33" fmla="*/ 89960 h 462"/>
              <a:gd name="T34" fmla="*/ 236772 w 1383"/>
              <a:gd name="T35" fmla="*/ 66893 h 462"/>
              <a:gd name="T36" fmla="*/ 181279 w 1383"/>
              <a:gd name="T37" fmla="*/ 42673 h 462"/>
              <a:gd name="T38" fmla="*/ 196077 w 1383"/>
              <a:gd name="T39" fmla="*/ 27680 h 462"/>
              <a:gd name="T40" fmla="*/ 260819 w 1383"/>
              <a:gd name="T41" fmla="*/ 13840 h 462"/>
              <a:gd name="T42" fmla="*/ 196077 w 1383"/>
              <a:gd name="T43" fmla="*/ 13840 h 462"/>
              <a:gd name="T44" fmla="*/ 103588 w 1383"/>
              <a:gd name="T45" fmla="*/ 26527 h 462"/>
              <a:gd name="T46" fmla="*/ 40695 w 1383"/>
              <a:gd name="T47" fmla="*/ 40367 h 462"/>
              <a:gd name="T48" fmla="*/ 3700 w 1383"/>
              <a:gd name="T49" fmla="*/ 54206 h 462"/>
              <a:gd name="T50" fmla="*/ 16648 w 1383"/>
              <a:gd name="T51" fmla="*/ 73813 h 462"/>
              <a:gd name="T52" fmla="*/ 127635 w 1383"/>
              <a:gd name="T53" fmla="*/ 101493 h 462"/>
              <a:gd name="T54" fmla="*/ 347759 w 1383"/>
              <a:gd name="T55" fmla="*/ 125713 h 462"/>
              <a:gd name="T56" fmla="*/ 654823 w 1383"/>
              <a:gd name="T57" fmla="*/ 145319 h 462"/>
              <a:gd name="T58" fmla="*/ 1043277 w 1383"/>
              <a:gd name="T59" fmla="*/ 163773 h 462"/>
              <a:gd name="T60" fmla="*/ 1502023 w 1383"/>
              <a:gd name="T61" fmla="*/ 178766 h 462"/>
              <a:gd name="T62" fmla="*/ 2016263 w 1383"/>
              <a:gd name="T63" fmla="*/ 187993 h 462"/>
              <a:gd name="T64" fmla="*/ 2580446 w 1383"/>
              <a:gd name="T65" fmla="*/ 192606 h 462"/>
              <a:gd name="T66" fmla="*/ 3168677 w 1383"/>
              <a:gd name="T67" fmla="*/ 192606 h 462"/>
              <a:gd name="T68" fmla="*/ 3725461 w 1383"/>
              <a:gd name="T69" fmla="*/ 187993 h 462"/>
              <a:gd name="T70" fmla="*/ 4234152 w 1383"/>
              <a:gd name="T71" fmla="*/ 178766 h 462"/>
              <a:gd name="T72" fmla="*/ 4696598 w 1383"/>
              <a:gd name="T73" fmla="*/ 163773 h 462"/>
              <a:gd name="T74" fmla="*/ 5077653 w 1383"/>
              <a:gd name="T75" fmla="*/ 145319 h 462"/>
              <a:gd name="T76" fmla="*/ 5381017 w 1383"/>
              <a:gd name="T77" fmla="*/ 125713 h 462"/>
              <a:gd name="T78" fmla="*/ 5602991 w 1383"/>
              <a:gd name="T79" fmla="*/ 101493 h 462"/>
              <a:gd name="T80" fmla="*/ 5713977 w 1383"/>
              <a:gd name="T81" fmla="*/ 73813 h 462"/>
              <a:gd name="T82" fmla="*/ 5725076 w 1383"/>
              <a:gd name="T83" fmla="*/ 54206 h 462"/>
              <a:gd name="T84" fmla="*/ 5680681 w 1383"/>
              <a:gd name="T85" fmla="*/ 36907 h 462"/>
              <a:gd name="T86" fmla="*/ 5602991 w 1383"/>
              <a:gd name="T87" fmla="*/ 21913 h 462"/>
              <a:gd name="T88" fmla="*/ 5477205 w 1383"/>
              <a:gd name="T89" fmla="*/ 5767 h 46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83"/>
              <a:gd name="T136" fmla="*/ 0 h 462"/>
              <a:gd name="T137" fmla="*/ 1383 w 1383"/>
              <a:gd name="T138" fmla="*/ 462 h 46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83" h="462">
                <a:moveTo>
                  <a:pt x="1305" y="0"/>
                </a:moveTo>
                <a:lnTo>
                  <a:pt x="1301" y="59"/>
                </a:lnTo>
                <a:lnTo>
                  <a:pt x="1305" y="69"/>
                </a:lnTo>
                <a:lnTo>
                  <a:pt x="1307" y="81"/>
                </a:lnTo>
                <a:lnTo>
                  <a:pt x="1309" y="90"/>
                </a:lnTo>
                <a:lnTo>
                  <a:pt x="1309" y="102"/>
                </a:lnTo>
                <a:lnTo>
                  <a:pt x="1305" y="131"/>
                </a:lnTo>
                <a:lnTo>
                  <a:pt x="1295" y="161"/>
                </a:lnTo>
                <a:lnTo>
                  <a:pt x="1279" y="188"/>
                </a:lnTo>
                <a:lnTo>
                  <a:pt x="1260" y="215"/>
                </a:lnTo>
                <a:lnTo>
                  <a:pt x="1232" y="241"/>
                </a:lnTo>
                <a:lnTo>
                  <a:pt x="1201" y="264"/>
                </a:lnTo>
                <a:lnTo>
                  <a:pt x="1164" y="286"/>
                </a:lnTo>
                <a:lnTo>
                  <a:pt x="1123" y="307"/>
                </a:lnTo>
                <a:lnTo>
                  <a:pt x="1078" y="325"/>
                </a:lnTo>
                <a:lnTo>
                  <a:pt x="1029" y="342"/>
                </a:lnTo>
                <a:lnTo>
                  <a:pt x="977" y="356"/>
                </a:lnTo>
                <a:lnTo>
                  <a:pt x="922" y="368"/>
                </a:lnTo>
                <a:lnTo>
                  <a:pt x="863" y="378"/>
                </a:lnTo>
                <a:lnTo>
                  <a:pt x="803" y="385"/>
                </a:lnTo>
                <a:lnTo>
                  <a:pt x="740" y="389"/>
                </a:lnTo>
                <a:lnTo>
                  <a:pt x="676" y="391"/>
                </a:lnTo>
                <a:lnTo>
                  <a:pt x="611" y="389"/>
                </a:lnTo>
                <a:lnTo>
                  <a:pt x="549" y="385"/>
                </a:lnTo>
                <a:lnTo>
                  <a:pt x="488" y="378"/>
                </a:lnTo>
                <a:lnTo>
                  <a:pt x="430" y="368"/>
                </a:lnTo>
                <a:lnTo>
                  <a:pt x="375" y="356"/>
                </a:lnTo>
                <a:lnTo>
                  <a:pt x="322" y="342"/>
                </a:lnTo>
                <a:lnTo>
                  <a:pt x="273" y="325"/>
                </a:lnTo>
                <a:lnTo>
                  <a:pt x="229" y="307"/>
                </a:lnTo>
                <a:lnTo>
                  <a:pt x="188" y="286"/>
                </a:lnTo>
                <a:lnTo>
                  <a:pt x="150" y="264"/>
                </a:lnTo>
                <a:lnTo>
                  <a:pt x="119" y="241"/>
                </a:lnTo>
                <a:lnTo>
                  <a:pt x="92" y="215"/>
                </a:lnTo>
                <a:lnTo>
                  <a:pt x="72" y="188"/>
                </a:lnTo>
                <a:lnTo>
                  <a:pt x="57" y="161"/>
                </a:lnTo>
                <a:lnTo>
                  <a:pt x="47" y="131"/>
                </a:lnTo>
                <a:lnTo>
                  <a:pt x="43" y="102"/>
                </a:lnTo>
                <a:lnTo>
                  <a:pt x="45" y="84"/>
                </a:lnTo>
                <a:lnTo>
                  <a:pt x="47" y="67"/>
                </a:lnTo>
                <a:lnTo>
                  <a:pt x="53" y="49"/>
                </a:lnTo>
                <a:lnTo>
                  <a:pt x="63" y="32"/>
                </a:lnTo>
                <a:lnTo>
                  <a:pt x="61" y="18"/>
                </a:lnTo>
                <a:lnTo>
                  <a:pt x="47" y="34"/>
                </a:lnTo>
                <a:lnTo>
                  <a:pt x="35" y="47"/>
                </a:lnTo>
                <a:lnTo>
                  <a:pt x="25" y="63"/>
                </a:lnTo>
                <a:lnTo>
                  <a:pt x="16" y="79"/>
                </a:lnTo>
                <a:lnTo>
                  <a:pt x="10" y="96"/>
                </a:lnTo>
                <a:lnTo>
                  <a:pt x="4" y="112"/>
                </a:lnTo>
                <a:lnTo>
                  <a:pt x="2" y="129"/>
                </a:lnTo>
                <a:lnTo>
                  <a:pt x="0" y="147"/>
                </a:lnTo>
                <a:lnTo>
                  <a:pt x="4" y="178"/>
                </a:lnTo>
                <a:lnTo>
                  <a:pt x="14" y="210"/>
                </a:lnTo>
                <a:lnTo>
                  <a:pt x="31" y="241"/>
                </a:lnTo>
                <a:lnTo>
                  <a:pt x="55" y="270"/>
                </a:lnTo>
                <a:lnTo>
                  <a:pt x="84" y="297"/>
                </a:lnTo>
                <a:lnTo>
                  <a:pt x="119" y="323"/>
                </a:lnTo>
                <a:lnTo>
                  <a:pt x="158" y="346"/>
                </a:lnTo>
                <a:lnTo>
                  <a:pt x="203" y="370"/>
                </a:lnTo>
                <a:lnTo>
                  <a:pt x="252" y="389"/>
                </a:lnTo>
                <a:lnTo>
                  <a:pt x="307" y="409"/>
                </a:lnTo>
                <a:lnTo>
                  <a:pt x="363" y="424"/>
                </a:lnTo>
                <a:lnTo>
                  <a:pt x="424" y="436"/>
                </a:lnTo>
                <a:lnTo>
                  <a:pt x="486" y="448"/>
                </a:lnTo>
                <a:lnTo>
                  <a:pt x="553" y="456"/>
                </a:lnTo>
                <a:lnTo>
                  <a:pt x="623" y="460"/>
                </a:lnTo>
                <a:lnTo>
                  <a:pt x="693" y="462"/>
                </a:lnTo>
                <a:lnTo>
                  <a:pt x="764" y="460"/>
                </a:lnTo>
                <a:lnTo>
                  <a:pt x="832" y="456"/>
                </a:lnTo>
                <a:lnTo>
                  <a:pt x="898" y="448"/>
                </a:lnTo>
                <a:lnTo>
                  <a:pt x="961" y="436"/>
                </a:lnTo>
                <a:lnTo>
                  <a:pt x="1022" y="424"/>
                </a:lnTo>
                <a:lnTo>
                  <a:pt x="1078" y="409"/>
                </a:lnTo>
                <a:lnTo>
                  <a:pt x="1133" y="389"/>
                </a:lnTo>
                <a:lnTo>
                  <a:pt x="1182" y="370"/>
                </a:lnTo>
                <a:lnTo>
                  <a:pt x="1225" y="346"/>
                </a:lnTo>
                <a:lnTo>
                  <a:pt x="1266" y="323"/>
                </a:lnTo>
                <a:lnTo>
                  <a:pt x="1299" y="297"/>
                </a:lnTo>
                <a:lnTo>
                  <a:pt x="1328" y="270"/>
                </a:lnTo>
                <a:lnTo>
                  <a:pt x="1352" y="241"/>
                </a:lnTo>
                <a:lnTo>
                  <a:pt x="1369" y="210"/>
                </a:lnTo>
                <a:lnTo>
                  <a:pt x="1379" y="178"/>
                </a:lnTo>
                <a:lnTo>
                  <a:pt x="1383" y="147"/>
                </a:lnTo>
                <a:lnTo>
                  <a:pt x="1381" y="127"/>
                </a:lnTo>
                <a:lnTo>
                  <a:pt x="1377" y="108"/>
                </a:lnTo>
                <a:lnTo>
                  <a:pt x="1371" y="88"/>
                </a:lnTo>
                <a:lnTo>
                  <a:pt x="1363" y="71"/>
                </a:lnTo>
                <a:lnTo>
                  <a:pt x="1352" y="51"/>
                </a:lnTo>
                <a:lnTo>
                  <a:pt x="1338" y="34"/>
                </a:lnTo>
                <a:lnTo>
                  <a:pt x="1322" y="16"/>
                </a:lnTo>
                <a:lnTo>
                  <a:pt x="1305" y="0"/>
                </a:lnTo>
                <a:close/>
              </a:path>
            </a:pathLst>
          </a:custGeom>
          <a:solidFill>
            <a:srgbClr val="000000"/>
          </a:solidFill>
          <a:ln w="9525">
            <a:noFill/>
            <a:round/>
            <a:headEnd/>
            <a:tailEnd/>
          </a:ln>
        </p:spPr>
        <p:txBody>
          <a:bodyPr/>
          <a:lstStyle/>
          <a:p>
            <a:endParaRPr lang="es-AR"/>
          </a:p>
        </p:txBody>
      </p:sp>
      <p:sp>
        <p:nvSpPr>
          <p:cNvPr id="18458" name="Freeform 32"/>
          <p:cNvSpPr>
            <a:spLocks/>
          </p:cNvSpPr>
          <p:nvPr/>
        </p:nvSpPr>
        <p:spPr bwMode="auto">
          <a:xfrm>
            <a:off x="4564063" y="3806825"/>
            <a:ext cx="104775" cy="747713"/>
          </a:xfrm>
          <a:custGeom>
            <a:avLst/>
            <a:gdLst>
              <a:gd name="T0" fmla="*/ 1988517 w 33"/>
              <a:gd name="T1" fmla="*/ 125673 h 375"/>
              <a:gd name="T2" fmla="*/ 0 w 33"/>
              <a:gd name="T3" fmla="*/ 0 h 375"/>
              <a:gd name="T4" fmla="*/ 1090681 w 33"/>
              <a:gd name="T5" fmla="*/ 2439644 h 375"/>
              <a:gd name="T6" fmla="*/ 1267719 w 33"/>
              <a:gd name="T7" fmla="*/ 2417701 h 375"/>
              <a:gd name="T8" fmla="*/ 1507985 w 33"/>
              <a:gd name="T9" fmla="*/ 2389774 h 375"/>
              <a:gd name="T10" fmla="*/ 1770381 w 33"/>
              <a:gd name="T11" fmla="*/ 2363841 h 375"/>
              <a:gd name="T12" fmla="*/ 1988517 w 33"/>
              <a:gd name="T13" fmla="*/ 2335914 h 375"/>
              <a:gd name="T14" fmla="*/ 1988517 w 33"/>
              <a:gd name="T15" fmla="*/ 125673 h 375"/>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375"/>
              <a:gd name="T26" fmla="*/ 33 w 33"/>
              <a:gd name="T27" fmla="*/ 375 h 3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375">
                <a:moveTo>
                  <a:pt x="33" y="19"/>
                </a:moveTo>
                <a:lnTo>
                  <a:pt x="0" y="0"/>
                </a:lnTo>
                <a:lnTo>
                  <a:pt x="18" y="375"/>
                </a:lnTo>
                <a:lnTo>
                  <a:pt x="21" y="371"/>
                </a:lnTo>
                <a:lnTo>
                  <a:pt x="25" y="367"/>
                </a:lnTo>
                <a:lnTo>
                  <a:pt x="29" y="363"/>
                </a:lnTo>
                <a:lnTo>
                  <a:pt x="33" y="359"/>
                </a:lnTo>
                <a:lnTo>
                  <a:pt x="33" y="19"/>
                </a:lnTo>
                <a:close/>
              </a:path>
            </a:pathLst>
          </a:custGeom>
          <a:solidFill>
            <a:srgbClr val="000000"/>
          </a:solidFill>
          <a:ln w="9525">
            <a:noFill/>
            <a:round/>
            <a:headEnd/>
            <a:tailEnd/>
          </a:ln>
        </p:spPr>
        <p:txBody>
          <a:bodyPr/>
          <a:lstStyle/>
          <a:p>
            <a:endParaRPr lang="es-AR"/>
          </a:p>
        </p:txBody>
      </p:sp>
      <p:sp>
        <p:nvSpPr>
          <p:cNvPr id="18459" name="Freeform 33"/>
          <p:cNvSpPr>
            <a:spLocks/>
          </p:cNvSpPr>
          <p:nvPr/>
        </p:nvSpPr>
        <p:spPr bwMode="auto">
          <a:xfrm>
            <a:off x="6913563" y="3856038"/>
            <a:ext cx="131762" cy="641350"/>
          </a:xfrm>
          <a:custGeom>
            <a:avLst/>
            <a:gdLst>
              <a:gd name="T0" fmla="*/ 2675736 w 41"/>
              <a:gd name="T1" fmla="*/ 0 h 373"/>
              <a:gd name="T2" fmla="*/ 401040 w 41"/>
              <a:gd name="T3" fmla="*/ 55008 h 373"/>
              <a:gd name="T4" fmla="*/ 0 w 41"/>
              <a:gd name="T5" fmla="*/ 1112193 h 373"/>
              <a:gd name="T6" fmla="*/ 243832 w 41"/>
              <a:gd name="T7" fmla="*/ 1127664 h 373"/>
              <a:gd name="T8" fmla="*/ 516539 w 41"/>
              <a:gd name="T9" fmla="*/ 1131102 h 373"/>
              <a:gd name="T10" fmla="*/ 763579 w 41"/>
              <a:gd name="T11" fmla="*/ 1141416 h 373"/>
              <a:gd name="T12" fmla="*/ 1042703 w 41"/>
              <a:gd name="T13" fmla="*/ 1153449 h 373"/>
              <a:gd name="T14" fmla="*/ 2675736 w 41"/>
              <a:gd name="T15" fmla="*/ 0 h 373"/>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373"/>
              <a:gd name="T26" fmla="*/ 41 w 41"/>
              <a:gd name="T27" fmla="*/ 373 h 3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373">
                <a:moveTo>
                  <a:pt x="41" y="0"/>
                </a:moveTo>
                <a:lnTo>
                  <a:pt x="6" y="18"/>
                </a:lnTo>
                <a:lnTo>
                  <a:pt x="0" y="360"/>
                </a:lnTo>
                <a:lnTo>
                  <a:pt x="4" y="364"/>
                </a:lnTo>
                <a:lnTo>
                  <a:pt x="8" y="365"/>
                </a:lnTo>
                <a:lnTo>
                  <a:pt x="12" y="369"/>
                </a:lnTo>
                <a:lnTo>
                  <a:pt x="16" y="373"/>
                </a:lnTo>
                <a:lnTo>
                  <a:pt x="41" y="0"/>
                </a:lnTo>
                <a:close/>
              </a:path>
            </a:pathLst>
          </a:custGeom>
          <a:solidFill>
            <a:srgbClr val="000000"/>
          </a:solidFill>
          <a:ln w="9525">
            <a:noFill/>
            <a:round/>
            <a:headEnd/>
            <a:tailEnd/>
          </a:ln>
        </p:spPr>
        <p:txBody>
          <a:bodyPr/>
          <a:lstStyle/>
          <a:p>
            <a:endParaRPr lang="es-AR"/>
          </a:p>
        </p:txBody>
      </p:sp>
      <p:sp>
        <p:nvSpPr>
          <p:cNvPr id="18460" name="Freeform 34"/>
          <p:cNvSpPr>
            <a:spLocks/>
          </p:cNvSpPr>
          <p:nvPr/>
        </p:nvSpPr>
        <p:spPr bwMode="auto">
          <a:xfrm>
            <a:off x="4802188" y="1362075"/>
            <a:ext cx="1835150" cy="214313"/>
          </a:xfrm>
          <a:custGeom>
            <a:avLst/>
            <a:gdLst>
              <a:gd name="T0" fmla="*/ 184881 w 992"/>
              <a:gd name="T1" fmla="*/ 69219 h 176"/>
              <a:gd name="T2" fmla="*/ 273624 w 992"/>
              <a:gd name="T3" fmla="*/ 57075 h 176"/>
              <a:gd name="T4" fmla="*/ 434470 w 992"/>
              <a:gd name="T5" fmla="*/ 44932 h 176"/>
              <a:gd name="T6" fmla="*/ 661873 w 992"/>
              <a:gd name="T7" fmla="*/ 35217 h 176"/>
              <a:gd name="T8" fmla="*/ 942892 w 992"/>
              <a:gd name="T9" fmla="*/ 26716 h 176"/>
              <a:gd name="T10" fmla="*/ 1279375 w 992"/>
              <a:gd name="T11" fmla="*/ 19430 h 176"/>
              <a:gd name="T12" fmla="*/ 1663927 w 992"/>
              <a:gd name="T13" fmla="*/ 15787 h 176"/>
              <a:gd name="T14" fmla="*/ 2076211 w 992"/>
              <a:gd name="T15" fmla="*/ 12144 h 176"/>
              <a:gd name="T16" fmla="*/ 2433031 w 992"/>
              <a:gd name="T17" fmla="*/ 12144 h 176"/>
              <a:gd name="T18" fmla="*/ 2712201 w 992"/>
              <a:gd name="T19" fmla="*/ 13358 h 176"/>
              <a:gd name="T20" fmla="*/ 2974731 w 992"/>
              <a:gd name="T21" fmla="*/ 15787 h 176"/>
              <a:gd name="T22" fmla="*/ 3228018 w 992"/>
              <a:gd name="T23" fmla="*/ 18216 h 176"/>
              <a:gd name="T24" fmla="*/ 3462816 w 992"/>
              <a:gd name="T25" fmla="*/ 23073 h 176"/>
              <a:gd name="T26" fmla="*/ 3671732 w 992"/>
              <a:gd name="T27" fmla="*/ 27930 h 176"/>
              <a:gd name="T28" fmla="*/ 3864008 w 992"/>
              <a:gd name="T29" fmla="*/ 35217 h 176"/>
              <a:gd name="T30" fmla="*/ 4024855 w 992"/>
              <a:gd name="T31" fmla="*/ 41289 h 176"/>
              <a:gd name="T32" fmla="*/ 4041494 w 992"/>
              <a:gd name="T33" fmla="*/ 38860 h 176"/>
              <a:gd name="T34" fmla="*/ 3888043 w 992"/>
              <a:gd name="T35" fmla="*/ 30359 h 176"/>
              <a:gd name="T36" fmla="*/ 3695766 w 992"/>
              <a:gd name="T37" fmla="*/ 23073 h 176"/>
              <a:gd name="T38" fmla="*/ 3472060 w 992"/>
              <a:gd name="T39" fmla="*/ 15787 h 176"/>
              <a:gd name="T40" fmla="*/ 3213227 w 992"/>
              <a:gd name="T41" fmla="*/ 9715 h 176"/>
              <a:gd name="T42" fmla="*/ 2930360 w 992"/>
              <a:gd name="T43" fmla="*/ 6072 h 176"/>
              <a:gd name="T44" fmla="*/ 2614214 w 992"/>
              <a:gd name="T45" fmla="*/ 2429 h 176"/>
              <a:gd name="T46" fmla="*/ 2281429 w 992"/>
              <a:gd name="T47" fmla="*/ 0 h 176"/>
              <a:gd name="T48" fmla="*/ 1896877 w 992"/>
              <a:gd name="T49" fmla="*/ 0 h 176"/>
              <a:gd name="T50" fmla="*/ 1484592 w 992"/>
              <a:gd name="T51" fmla="*/ 2429 h 176"/>
              <a:gd name="T52" fmla="*/ 1103738 w 992"/>
              <a:gd name="T53" fmla="*/ 7286 h 176"/>
              <a:gd name="T54" fmla="*/ 761709 w 992"/>
              <a:gd name="T55" fmla="*/ 15787 h 176"/>
              <a:gd name="T56" fmla="*/ 484388 w 992"/>
              <a:gd name="T57" fmla="*/ 24287 h 176"/>
              <a:gd name="T58" fmla="*/ 256984 w 992"/>
              <a:gd name="T59" fmla="*/ 34002 h 176"/>
              <a:gd name="T60" fmla="*/ 94289 w 992"/>
              <a:gd name="T61" fmla="*/ 44932 h 176"/>
              <a:gd name="T62" fmla="*/ 3698 w 992"/>
              <a:gd name="T63" fmla="*/ 57075 h 176"/>
              <a:gd name="T64" fmla="*/ 3698 w 992"/>
              <a:gd name="T65" fmla="*/ 68005 h 176"/>
              <a:gd name="T66" fmla="*/ 36976 w 992"/>
              <a:gd name="T67" fmla="*/ 76505 h 176"/>
              <a:gd name="T68" fmla="*/ 120173 w 992"/>
              <a:gd name="T69" fmla="*/ 85006 h 176"/>
              <a:gd name="T70" fmla="*/ 223706 w 992"/>
              <a:gd name="T71" fmla="*/ 92292 h 176"/>
              <a:gd name="T72" fmla="*/ 240345 w 992"/>
              <a:gd name="T73" fmla="*/ 89863 h 176"/>
              <a:gd name="T74" fmla="*/ 184881 w 992"/>
              <a:gd name="T75" fmla="*/ 81363 h 17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92"/>
              <a:gd name="T115" fmla="*/ 0 h 176"/>
              <a:gd name="T116" fmla="*/ 992 w 992"/>
              <a:gd name="T117" fmla="*/ 176 h 17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92" h="176">
                <a:moveTo>
                  <a:pt x="43" y="139"/>
                </a:moveTo>
                <a:lnTo>
                  <a:pt x="45" y="127"/>
                </a:lnTo>
                <a:lnTo>
                  <a:pt x="52" y="115"/>
                </a:lnTo>
                <a:lnTo>
                  <a:pt x="66" y="104"/>
                </a:lnTo>
                <a:lnTo>
                  <a:pt x="84" y="94"/>
                </a:lnTo>
                <a:lnTo>
                  <a:pt x="105" y="82"/>
                </a:lnTo>
                <a:lnTo>
                  <a:pt x="130" y="74"/>
                </a:lnTo>
                <a:lnTo>
                  <a:pt x="160" y="65"/>
                </a:lnTo>
                <a:lnTo>
                  <a:pt x="193" y="57"/>
                </a:lnTo>
                <a:lnTo>
                  <a:pt x="228" y="49"/>
                </a:lnTo>
                <a:lnTo>
                  <a:pt x="267" y="41"/>
                </a:lnTo>
                <a:lnTo>
                  <a:pt x="310" y="35"/>
                </a:lnTo>
                <a:lnTo>
                  <a:pt x="355" y="31"/>
                </a:lnTo>
                <a:lnTo>
                  <a:pt x="402" y="28"/>
                </a:lnTo>
                <a:lnTo>
                  <a:pt x="451" y="24"/>
                </a:lnTo>
                <a:lnTo>
                  <a:pt x="502" y="22"/>
                </a:lnTo>
                <a:lnTo>
                  <a:pt x="554" y="22"/>
                </a:lnTo>
                <a:lnTo>
                  <a:pt x="589" y="22"/>
                </a:lnTo>
                <a:lnTo>
                  <a:pt x="623" y="24"/>
                </a:lnTo>
                <a:lnTo>
                  <a:pt x="656" y="24"/>
                </a:lnTo>
                <a:lnTo>
                  <a:pt x="689" y="26"/>
                </a:lnTo>
                <a:lnTo>
                  <a:pt x="720" y="28"/>
                </a:lnTo>
                <a:lnTo>
                  <a:pt x="752" y="31"/>
                </a:lnTo>
                <a:lnTo>
                  <a:pt x="781" y="33"/>
                </a:lnTo>
                <a:lnTo>
                  <a:pt x="810" y="37"/>
                </a:lnTo>
                <a:lnTo>
                  <a:pt x="838" y="41"/>
                </a:lnTo>
                <a:lnTo>
                  <a:pt x="863" y="47"/>
                </a:lnTo>
                <a:lnTo>
                  <a:pt x="888" y="51"/>
                </a:lnTo>
                <a:lnTo>
                  <a:pt x="912" y="57"/>
                </a:lnTo>
                <a:lnTo>
                  <a:pt x="935" y="63"/>
                </a:lnTo>
                <a:lnTo>
                  <a:pt x="955" y="69"/>
                </a:lnTo>
                <a:lnTo>
                  <a:pt x="974" y="74"/>
                </a:lnTo>
                <a:lnTo>
                  <a:pt x="992" y="80"/>
                </a:lnTo>
                <a:lnTo>
                  <a:pt x="978" y="72"/>
                </a:lnTo>
                <a:lnTo>
                  <a:pt x="961" y="63"/>
                </a:lnTo>
                <a:lnTo>
                  <a:pt x="941" y="55"/>
                </a:lnTo>
                <a:lnTo>
                  <a:pt x="920" y="47"/>
                </a:lnTo>
                <a:lnTo>
                  <a:pt x="894" y="41"/>
                </a:lnTo>
                <a:lnTo>
                  <a:pt x="869" y="33"/>
                </a:lnTo>
                <a:lnTo>
                  <a:pt x="840" y="28"/>
                </a:lnTo>
                <a:lnTo>
                  <a:pt x="810" y="22"/>
                </a:lnTo>
                <a:lnTo>
                  <a:pt x="777" y="18"/>
                </a:lnTo>
                <a:lnTo>
                  <a:pt x="744" y="14"/>
                </a:lnTo>
                <a:lnTo>
                  <a:pt x="709" y="10"/>
                </a:lnTo>
                <a:lnTo>
                  <a:pt x="672" y="6"/>
                </a:lnTo>
                <a:lnTo>
                  <a:pt x="632" y="4"/>
                </a:lnTo>
                <a:lnTo>
                  <a:pt x="593" y="2"/>
                </a:lnTo>
                <a:lnTo>
                  <a:pt x="552" y="0"/>
                </a:lnTo>
                <a:lnTo>
                  <a:pt x="511" y="0"/>
                </a:lnTo>
                <a:lnTo>
                  <a:pt x="459" y="0"/>
                </a:lnTo>
                <a:lnTo>
                  <a:pt x="408" y="2"/>
                </a:lnTo>
                <a:lnTo>
                  <a:pt x="359" y="6"/>
                </a:lnTo>
                <a:lnTo>
                  <a:pt x="312" y="10"/>
                </a:lnTo>
                <a:lnTo>
                  <a:pt x="267" y="14"/>
                </a:lnTo>
                <a:lnTo>
                  <a:pt x="224" y="20"/>
                </a:lnTo>
                <a:lnTo>
                  <a:pt x="185" y="28"/>
                </a:lnTo>
                <a:lnTo>
                  <a:pt x="150" y="35"/>
                </a:lnTo>
                <a:lnTo>
                  <a:pt x="117" y="43"/>
                </a:lnTo>
                <a:lnTo>
                  <a:pt x="88" y="53"/>
                </a:lnTo>
                <a:lnTo>
                  <a:pt x="62" y="61"/>
                </a:lnTo>
                <a:lnTo>
                  <a:pt x="41" y="72"/>
                </a:lnTo>
                <a:lnTo>
                  <a:pt x="23" y="82"/>
                </a:lnTo>
                <a:lnTo>
                  <a:pt x="9" y="94"/>
                </a:lnTo>
                <a:lnTo>
                  <a:pt x="2" y="106"/>
                </a:lnTo>
                <a:lnTo>
                  <a:pt x="0" y="117"/>
                </a:lnTo>
                <a:lnTo>
                  <a:pt x="2" y="125"/>
                </a:lnTo>
                <a:lnTo>
                  <a:pt x="4" y="133"/>
                </a:lnTo>
                <a:lnTo>
                  <a:pt x="9" y="141"/>
                </a:lnTo>
                <a:lnTo>
                  <a:pt x="17" y="149"/>
                </a:lnTo>
                <a:lnTo>
                  <a:pt x="29" y="156"/>
                </a:lnTo>
                <a:lnTo>
                  <a:pt x="41" y="162"/>
                </a:lnTo>
                <a:lnTo>
                  <a:pt x="54" y="170"/>
                </a:lnTo>
                <a:lnTo>
                  <a:pt x="70" y="176"/>
                </a:lnTo>
                <a:lnTo>
                  <a:pt x="58" y="166"/>
                </a:lnTo>
                <a:lnTo>
                  <a:pt x="50" y="158"/>
                </a:lnTo>
                <a:lnTo>
                  <a:pt x="45" y="149"/>
                </a:lnTo>
                <a:lnTo>
                  <a:pt x="43" y="139"/>
                </a:lnTo>
                <a:close/>
              </a:path>
            </a:pathLst>
          </a:custGeom>
          <a:solidFill>
            <a:srgbClr val="000000"/>
          </a:solidFill>
          <a:ln w="9525">
            <a:noFill/>
            <a:round/>
            <a:headEnd/>
            <a:tailEnd/>
          </a:ln>
        </p:spPr>
        <p:txBody>
          <a:bodyPr/>
          <a:lstStyle/>
          <a:p>
            <a:endParaRPr lang="es-AR"/>
          </a:p>
        </p:txBody>
      </p:sp>
      <p:sp>
        <p:nvSpPr>
          <p:cNvPr id="18461" name="Rectangle 35"/>
          <p:cNvSpPr>
            <a:spLocks noChangeArrowheads="1"/>
          </p:cNvSpPr>
          <p:nvPr/>
        </p:nvSpPr>
        <p:spPr bwMode="auto">
          <a:xfrm>
            <a:off x="6818313" y="1758950"/>
            <a:ext cx="42862" cy="3055938"/>
          </a:xfrm>
          <a:prstGeom prst="rect">
            <a:avLst/>
          </a:prstGeom>
          <a:solidFill>
            <a:srgbClr val="000000"/>
          </a:solidFill>
          <a:ln w="9525">
            <a:noFill/>
            <a:miter lim="800000"/>
            <a:headEnd/>
            <a:tailEnd/>
          </a:ln>
        </p:spPr>
        <p:txBody>
          <a:bodyPr/>
          <a:lstStyle/>
          <a:p>
            <a:endParaRPr lang="en-US"/>
          </a:p>
        </p:txBody>
      </p:sp>
      <p:sp>
        <p:nvSpPr>
          <p:cNvPr id="18462" name="Rectangle 36"/>
          <p:cNvSpPr>
            <a:spLocks noChangeArrowheads="1"/>
          </p:cNvSpPr>
          <p:nvPr/>
        </p:nvSpPr>
        <p:spPr bwMode="auto">
          <a:xfrm>
            <a:off x="6694488" y="1771650"/>
            <a:ext cx="41275" cy="3055938"/>
          </a:xfrm>
          <a:prstGeom prst="rect">
            <a:avLst/>
          </a:prstGeom>
          <a:solidFill>
            <a:srgbClr val="000000"/>
          </a:solidFill>
          <a:ln w="9525">
            <a:noFill/>
            <a:miter lim="800000"/>
            <a:headEnd/>
            <a:tailEnd/>
          </a:ln>
        </p:spPr>
        <p:txBody>
          <a:bodyPr/>
          <a:lstStyle/>
          <a:p>
            <a:endParaRPr lang="en-US"/>
          </a:p>
        </p:txBody>
      </p:sp>
      <p:sp>
        <p:nvSpPr>
          <p:cNvPr id="18463" name="Rectangle 37"/>
          <p:cNvSpPr>
            <a:spLocks noChangeArrowheads="1"/>
          </p:cNvSpPr>
          <p:nvPr/>
        </p:nvSpPr>
        <p:spPr bwMode="auto">
          <a:xfrm>
            <a:off x="4864100" y="1787525"/>
            <a:ext cx="46038" cy="3052763"/>
          </a:xfrm>
          <a:prstGeom prst="rect">
            <a:avLst/>
          </a:prstGeom>
          <a:solidFill>
            <a:srgbClr val="000000"/>
          </a:solidFill>
          <a:ln w="9525">
            <a:noFill/>
            <a:miter lim="800000"/>
            <a:headEnd/>
            <a:tailEnd/>
          </a:ln>
        </p:spPr>
        <p:txBody>
          <a:bodyPr/>
          <a:lstStyle/>
          <a:p>
            <a:endParaRPr lang="en-US"/>
          </a:p>
        </p:txBody>
      </p:sp>
      <p:sp>
        <p:nvSpPr>
          <p:cNvPr id="56" name="Oval 38"/>
          <p:cNvSpPr>
            <a:spLocks noChangeArrowheads="1"/>
          </p:cNvSpPr>
          <p:nvPr/>
        </p:nvSpPr>
        <p:spPr bwMode="auto">
          <a:xfrm>
            <a:off x="6022975" y="1570038"/>
            <a:ext cx="441325" cy="142875"/>
          </a:xfrm>
          <a:prstGeom prst="ellipse">
            <a:avLst/>
          </a:prstGeom>
          <a:solidFill>
            <a:schemeClr val="accent4">
              <a:lumMod val="10000"/>
            </a:schemeClr>
          </a:solidFill>
          <a:ln w="9525">
            <a:solidFill>
              <a:schemeClr val="tx1"/>
            </a:solidFill>
            <a:round/>
            <a:headEnd/>
            <a:tailEnd/>
          </a:ln>
        </p:spPr>
        <p:txBody>
          <a:bodyPr wrap="none" anchor="ctr"/>
          <a:lstStyle/>
          <a:p>
            <a:pPr>
              <a:defRPr/>
            </a:pPr>
            <a:endParaRPr lang="en-US"/>
          </a:p>
        </p:txBody>
      </p:sp>
      <p:sp>
        <p:nvSpPr>
          <p:cNvPr id="18465" name="Text Box 53"/>
          <p:cNvSpPr txBox="1">
            <a:spLocks noChangeArrowheads="1"/>
          </p:cNvSpPr>
          <p:nvPr/>
        </p:nvSpPr>
        <p:spPr bwMode="auto">
          <a:xfrm>
            <a:off x="5672138" y="2195513"/>
            <a:ext cx="392112" cy="339725"/>
          </a:xfrm>
          <a:prstGeom prst="rect">
            <a:avLst/>
          </a:prstGeom>
          <a:noFill/>
          <a:ln w="12700">
            <a:noFill/>
            <a:miter lim="800000"/>
            <a:headEnd type="none" w="sm" len="sm"/>
            <a:tailEnd type="none" w="sm" len="sm"/>
          </a:ln>
        </p:spPr>
        <p:txBody>
          <a:bodyPr wrap="none" anchor="ctr">
            <a:spAutoFit/>
          </a:bodyPr>
          <a:lstStyle/>
          <a:p>
            <a:r>
              <a:rPr lang="es-ES_tradnl" sz="1600">
                <a:solidFill>
                  <a:srgbClr val="000000"/>
                </a:solidFill>
                <a:latin typeface="Calibri" pitchFamily="34" charset="0"/>
              </a:rPr>
              <a:t>27</a:t>
            </a:r>
          </a:p>
        </p:txBody>
      </p:sp>
      <p:sp>
        <p:nvSpPr>
          <p:cNvPr id="18466" name="Text Box 54"/>
          <p:cNvSpPr txBox="1">
            <a:spLocks noChangeArrowheads="1"/>
          </p:cNvSpPr>
          <p:nvPr/>
        </p:nvSpPr>
        <p:spPr bwMode="auto">
          <a:xfrm>
            <a:off x="5672138" y="1423988"/>
            <a:ext cx="288925" cy="338137"/>
          </a:xfrm>
          <a:prstGeom prst="rect">
            <a:avLst/>
          </a:prstGeom>
          <a:noFill/>
          <a:ln w="12700">
            <a:noFill/>
            <a:miter lim="800000"/>
            <a:headEnd type="none" w="sm" len="sm"/>
            <a:tailEnd type="none" w="sm" len="sm"/>
          </a:ln>
        </p:spPr>
        <p:txBody>
          <a:bodyPr wrap="none" anchor="ctr">
            <a:spAutoFit/>
          </a:bodyPr>
          <a:lstStyle/>
          <a:p>
            <a:r>
              <a:rPr lang="es-ES_tradnl" sz="1600">
                <a:solidFill>
                  <a:srgbClr val="000000"/>
                </a:solidFill>
                <a:latin typeface="Calibri" pitchFamily="34" charset="0"/>
              </a:rPr>
              <a:t>5</a:t>
            </a:r>
          </a:p>
        </p:txBody>
      </p:sp>
      <p:sp>
        <p:nvSpPr>
          <p:cNvPr id="18467" name="Text Box 55"/>
          <p:cNvSpPr txBox="1">
            <a:spLocks noChangeArrowheads="1"/>
          </p:cNvSpPr>
          <p:nvPr/>
        </p:nvSpPr>
        <p:spPr bwMode="auto">
          <a:xfrm>
            <a:off x="5692775" y="3335338"/>
            <a:ext cx="393700" cy="339725"/>
          </a:xfrm>
          <a:prstGeom prst="rect">
            <a:avLst/>
          </a:prstGeom>
          <a:noFill/>
          <a:ln w="12700">
            <a:noFill/>
            <a:miter lim="800000"/>
            <a:headEnd type="none" w="sm" len="sm"/>
            <a:tailEnd type="none" w="sm" len="sm"/>
          </a:ln>
        </p:spPr>
        <p:txBody>
          <a:bodyPr wrap="none" anchor="ctr">
            <a:spAutoFit/>
          </a:bodyPr>
          <a:lstStyle/>
          <a:p>
            <a:r>
              <a:rPr lang="es-ES_tradnl" sz="1600">
                <a:solidFill>
                  <a:srgbClr val="000000"/>
                </a:solidFill>
                <a:latin typeface="Calibri" pitchFamily="34" charset="0"/>
              </a:rPr>
              <a:t>47</a:t>
            </a:r>
          </a:p>
        </p:txBody>
      </p:sp>
      <p:sp>
        <p:nvSpPr>
          <p:cNvPr id="18468" name="Text Box 56"/>
          <p:cNvSpPr txBox="1">
            <a:spLocks noChangeArrowheads="1"/>
          </p:cNvSpPr>
          <p:nvPr/>
        </p:nvSpPr>
        <p:spPr bwMode="auto">
          <a:xfrm>
            <a:off x="5743575" y="4260850"/>
            <a:ext cx="288925" cy="339725"/>
          </a:xfrm>
          <a:prstGeom prst="rect">
            <a:avLst/>
          </a:prstGeom>
          <a:noFill/>
          <a:ln w="12700">
            <a:noFill/>
            <a:miter lim="800000"/>
            <a:headEnd type="none" w="sm" len="sm"/>
            <a:tailEnd type="none" w="sm" len="sm"/>
          </a:ln>
        </p:spPr>
        <p:txBody>
          <a:bodyPr wrap="none" anchor="ctr">
            <a:spAutoFit/>
          </a:bodyPr>
          <a:lstStyle/>
          <a:p>
            <a:r>
              <a:rPr lang="es-ES_tradnl" sz="1600">
                <a:solidFill>
                  <a:srgbClr val="000000"/>
                </a:solidFill>
                <a:latin typeface="Calibri" pitchFamily="34" charset="0"/>
              </a:rPr>
              <a:t>5</a:t>
            </a:r>
          </a:p>
        </p:txBody>
      </p:sp>
      <p:sp>
        <p:nvSpPr>
          <p:cNvPr id="18469" name="Text Box 57"/>
          <p:cNvSpPr txBox="1">
            <a:spLocks noChangeArrowheads="1"/>
          </p:cNvSpPr>
          <p:nvPr/>
        </p:nvSpPr>
        <p:spPr bwMode="auto">
          <a:xfrm>
            <a:off x="5745163" y="4475163"/>
            <a:ext cx="334962" cy="339725"/>
          </a:xfrm>
          <a:prstGeom prst="rect">
            <a:avLst/>
          </a:prstGeom>
          <a:noFill/>
          <a:ln w="12700">
            <a:noFill/>
            <a:miter lim="800000"/>
            <a:headEnd type="none" w="sm" len="sm"/>
            <a:tailEnd type="none" w="sm" len="sm"/>
          </a:ln>
        </p:spPr>
        <p:txBody>
          <a:bodyPr wrap="none" anchor="ctr">
            <a:spAutoFit/>
          </a:bodyPr>
          <a:lstStyle/>
          <a:p>
            <a:r>
              <a:rPr lang="es-ES_tradnl" sz="1600">
                <a:solidFill>
                  <a:srgbClr val="000000"/>
                </a:solidFill>
                <a:latin typeface="Calibri" pitchFamily="34" charset="0"/>
              </a:rPr>
              <a:t>9 </a:t>
            </a:r>
          </a:p>
        </p:txBody>
      </p:sp>
      <p:sp>
        <p:nvSpPr>
          <p:cNvPr id="18470" name="Text Box 58"/>
          <p:cNvSpPr txBox="1">
            <a:spLocks noChangeArrowheads="1"/>
          </p:cNvSpPr>
          <p:nvPr/>
        </p:nvSpPr>
        <p:spPr bwMode="auto">
          <a:xfrm>
            <a:off x="5749925" y="4651375"/>
            <a:ext cx="288925" cy="339725"/>
          </a:xfrm>
          <a:prstGeom prst="rect">
            <a:avLst/>
          </a:prstGeom>
          <a:noFill/>
          <a:ln w="12700">
            <a:noFill/>
            <a:miter lim="800000"/>
            <a:headEnd type="none" w="sm" len="sm"/>
            <a:tailEnd type="none" w="sm" len="sm"/>
          </a:ln>
        </p:spPr>
        <p:txBody>
          <a:bodyPr wrap="none" anchor="ctr">
            <a:spAutoFit/>
          </a:bodyPr>
          <a:lstStyle/>
          <a:p>
            <a:r>
              <a:rPr lang="es-ES_tradnl" sz="1600">
                <a:solidFill>
                  <a:srgbClr val="000000"/>
                </a:solidFill>
                <a:latin typeface="Calibri" pitchFamily="34" charset="0"/>
              </a:rPr>
              <a:t>7</a:t>
            </a:r>
          </a:p>
        </p:txBody>
      </p:sp>
      <p:sp>
        <p:nvSpPr>
          <p:cNvPr id="18471" name="Rectangle 59"/>
          <p:cNvSpPr>
            <a:spLocks noChangeArrowheads="1"/>
          </p:cNvSpPr>
          <p:nvPr/>
        </p:nvSpPr>
        <p:spPr bwMode="auto">
          <a:xfrm>
            <a:off x="285750" y="5786438"/>
            <a:ext cx="4306888" cy="261937"/>
          </a:xfrm>
          <a:prstGeom prst="rect">
            <a:avLst/>
          </a:prstGeom>
          <a:noFill/>
          <a:ln w="9525">
            <a:noFill/>
            <a:miter lim="800000"/>
            <a:headEnd/>
            <a:tailEnd/>
          </a:ln>
        </p:spPr>
        <p:txBody>
          <a:bodyPr wrap="none" lIns="0" tIns="0" rIns="0" bIns="0">
            <a:spAutoFit/>
          </a:bodyPr>
          <a:lstStyle/>
          <a:p>
            <a:r>
              <a:rPr lang="es-MX" sz="1700" b="1">
                <a:latin typeface="Calibri" pitchFamily="34" charset="0"/>
              </a:rPr>
              <a:t>*</a:t>
            </a:r>
            <a:r>
              <a:rPr lang="es-ES" sz="1700" b="1">
                <a:latin typeface="Calibri" pitchFamily="34" charset="0"/>
              </a:rPr>
              <a:t>Otros</a:t>
            </a:r>
            <a:r>
              <a:rPr lang="es-MX" sz="1700" b="1">
                <a:latin typeface="Calibri" pitchFamily="34" charset="0"/>
              </a:rPr>
              <a:t> : Lubricantes, Parafinas, Coque, Asfaltos.</a:t>
            </a:r>
            <a:endParaRPr lang="es-ES" b="1">
              <a:latin typeface="Calibri" pitchFamily="34" charset="0"/>
            </a:endParaRPr>
          </a:p>
        </p:txBody>
      </p:sp>
      <p:sp>
        <p:nvSpPr>
          <p:cNvPr id="64" name="63 Flecha derecha"/>
          <p:cNvSpPr/>
          <p:nvPr/>
        </p:nvSpPr>
        <p:spPr bwMode="auto">
          <a:xfrm>
            <a:off x="3214678" y="2781282"/>
            <a:ext cx="1143008" cy="714380"/>
          </a:xfrm>
          <a:prstGeom prst="rightArrow">
            <a:avLst>
              <a:gd name="adj1" fmla="val 50000"/>
              <a:gd name="adj2" fmla="val 67154"/>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lIns="92075" tIns="46038" rIns="92075" bIns="46038">
            <a:spAutoFit/>
          </a:bodyPr>
          <a:lstStyle/>
          <a:p>
            <a:pPr algn="ctr" eaLnBrk="0" hangingPunct="0">
              <a:defRPr/>
            </a:pPr>
            <a:endParaRPr lang="es-ES" sz="2000" b="1" u="sng">
              <a:solidFill>
                <a:schemeClr val="tx2"/>
              </a:solidFill>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714375"/>
          </a:xfrm>
          <a:prstGeom prst="rect">
            <a:avLst/>
          </a:prstGeom>
          <a:gradFill flip="none" rotWithShape="1">
            <a:gsLst>
              <a:gs pos="0">
                <a:schemeClr val="accent2">
                  <a:lumMod val="75000"/>
                </a:schemeClr>
              </a:gs>
              <a:gs pos="81000">
                <a:schemeClr val="bg1">
                  <a:lumMod val="9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5" name="Rectangle 1072"/>
          <p:cNvSpPr>
            <a:spLocks noChangeArrowheads="1"/>
          </p:cNvSpPr>
          <p:nvPr/>
        </p:nvSpPr>
        <p:spPr bwMode="auto">
          <a:xfrm>
            <a:off x="142875" y="142875"/>
            <a:ext cx="6072188" cy="428625"/>
          </a:xfrm>
          <a:prstGeom prst="rect">
            <a:avLst/>
          </a:prstGeom>
          <a:noFill/>
          <a:ln algn="ctr">
            <a:miter lim="800000"/>
            <a:headEnd/>
            <a:tailEnd/>
          </a:ln>
        </p:spPr>
        <p:txBody>
          <a:bodyPr lIns="92075" tIns="46038" rIns="92075" bIns="46038" anchor="ctr"/>
          <a:lstStyle/>
          <a:p>
            <a:pPr>
              <a:lnSpc>
                <a:spcPct val="95000"/>
              </a:lnSpc>
              <a:defRPr/>
            </a:pPr>
            <a:r>
              <a:rPr lang="es-ES_tradnl" sz="3200" b="1" dirty="0">
                <a:solidFill>
                  <a:schemeClr val="bg1">
                    <a:lumMod val="95000"/>
                  </a:schemeClr>
                </a:solidFill>
                <a:latin typeface="Calibri" pitchFamily="34" charset="0"/>
                <a:ea typeface="+mj-ea"/>
                <a:cs typeface="Calibri" pitchFamily="34" charset="0"/>
              </a:rPr>
              <a:t>Isomerización de naftas livianas.</a:t>
            </a:r>
            <a:endParaRPr lang="es-ES_tradnl" sz="3200" b="1" dirty="0">
              <a:solidFill>
                <a:schemeClr val="bg1">
                  <a:lumMod val="95000"/>
                </a:schemeClr>
              </a:solidFill>
              <a:latin typeface="Calibri" pitchFamily="34" charset="0"/>
              <a:ea typeface="+mj-ea"/>
              <a:cs typeface="Calibri" pitchFamily="34" charset="0"/>
            </a:endParaRPr>
          </a:p>
        </p:txBody>
      </p:sp>
      <p:sp>
        <p:nvSpPr>
          <p:cNvPr id="1030" name="Rectangle 99"/>
          <p:cNvSpPr>
            <a:spLocks noChangeArrowheads="1"/>
          </p:cNvSpPr>
          <p:nvPr/>
        </p:nvSpPr>
        <p:spPr bwMode="auto">
          <a:xfrm>
            <a:off x="0" y="785813"/>
            <a:ext cx="9144000" cy="5876925"/>
          </a:xfrm>
          <a:prstGeom prst="rect">
            <a:avLst/>
          </a:prstGeom>
          <a:noFill/>
          <a:ln w="12700">
            <a:noFill/>
            <a:miter lim="800000"/>
            <a:headEnd/>
            <a:tailEnd/>
          </a:ln>
        </p:spPr>
        <p:txBody>
          <a:bodyPr wrap="none" anchor="ctr"/>
          <a:lstStyle/>
          <a:p>
            <a:endParaRPr lang="en-US"/>
          </a:p>
        </p:txBody>
      </p:sp>
      <p:sp>
        <p:nvSpPr>
          <p:cNvPr id="1031"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AR">
              <a:cs typeface="Arial" charset="0"/>
            </a:endParaRPr>
          </a:p>
        </p:txBody>
      </p:sp>
      <p:sp>
        <p:nvSpPr>
          <p:cNvPr id="8" name="7 Rectángulo"/>
          <p:cNvSpPr/>
          <p:nvPr/>
        </p:nvSpPr>
        <p:spPr>
          <a:xfrm>
            <a:off x="142875" y="785813"/>
            <a:ext cx="8715375" cy="830262"/>
          </a:xfrm>
          <a:prstGeom prst="rect">
            <a:avLst/>
          </a:prstGeom>
          <a:noFill/>
        </p:spPr>
        <p:txBody>
          <a:bodyPr>
            <a:spAutoFit/>
          </a:bodyPr>
          <a:lstStyle/>
          <a:p>
            <a:pPr algn="just">
              <a:defRPr/>
            </a:pPr>
            <a:r>
              <a:rPr lang="es-ES_tradnl" sz="1600" b="1" dirty="0">
                <a:solidFill>
                  <a:schemeClr val="accent2">
                    <a:lumMod val="75000"/>
                  </a:schemeClr>
                </a:solidFill>
                <a:latin typeface="Calibri" pitchFamily="34" charset="0"/>
              </a:rPr>
              <a:t>Es un proceso mediante el cual se transforma la estructura química de los hidrocarburos </a:t>
            </a:r>
            <a:r>
              <a:rPr lang="es-ES_tradnl" sz="1600" b="1" dirty="0" err="1">
                <a:solidFill>
                  <a:schemeClr val="accent2">
                    <a:lumMod val="75000"/>
                  </a:schemeClr>
                </a:solidFill>
                <a:latin typeface="Calibri" pitchFamily="34" charset="0"/>
              </a:rPr>
              <a:t>parafínicos</a:t>
            </a:r>
            <a:r>
              <a:rPr lang="es-ES_tradnl" sz="1600" b="1" dirty="0">
                <a:solidFill>
                  <a:schemeClr val="accent2">
                    <a:lumMod val="75000"/>
                  </a:schemeClr>
                </a:solidFill>
                <a:latin typeface="Calibri" pitchFamily="34" charset="0"/>
              </a:rPr>
              <a:t> (5 y 6 átomos de carbono  de  cadena lineal, RON 69), en sus isómeros correspondientes de cadena ramificada. Como resultado se obtiene una nafta denominada </a:t>
            </a:r>
            <a:r>
              <a:rPr lang="es-ES_tradnl" sz="1600" b="1" u="sng" dirty="0" err="1">
                <a:solidFill>
                  <a:schemeClr val="accent2">
                    <a:lumMod val="75000"/>
                  </a:schemeClr>
                </a:solidFill>
                <a:latin typeface="Calibri" pitchFamily="34" charset="0"/>
              </a:rPr>
              <a:t>isomerado</a:t>
            </a:r>
            <a:r>
              <a:rPr lang="es-ES_tradnl" sz="1600" b="1" u="sng" dirty="0">
                <a:solidFill>
                  <a:schemeClr val="accent2">
                    <a:lumMod val="75000"/>
                  </a:schemeClr>
                </a:solidFill>
                <a:latin typeface="Calibri" pitchFamily="34" charset="0"/>
              </a:rPr>
              <a:t>.</a:t>
            </a:r>
            <a:r>
              <a:rPr lang="es-ES_tradnl" sz="1600" b="1" dirty="0">
                <a:solidFill>
                  <a:schemeClr val="accent2">
                    <a:lumMod val="75000"/>
                  </a:schemeClr>
                </a:solidFill>
                <a:latin typeface="Calibri" pitchFamily="34" charset="0"/>
              </a:rPr>
              <a:t> </a:t>
            </a:r>
            <a:endParaRPr lang="es-ES" sz="1600" b="1" dirty="0">
              <a:solidFill>
                <a:schemeClr val="accent2">
                  <a:lumMod val="75000"/>
                </a:schemeClr>
              </a:solidFill>
              <a:latin typeface="Calibri" pitchFamily="34" charset="0"/>
            </a:endParaRPr>
          </a:p>
        </p:txBody>
      </p:sp>
      <p:pic>
        <p:nvPicPr>
          <p:cNvPr id="1033" name="1613 Imagen"/>
          <p:cNvPicPr>
            <a:picLocks noChangeAspect="1" noChangeArrowheads="1"/>
          </p:cNvPicPr>
          <p:nvPr/>
        </p:nvPicPr>
        <p:blipFill>
          <a:blip r:embed="rId2"/>
          <a:srcRect/>
          <a:stretch>
            <a:fillRect/>
          </a:stretch>
        </p:blipFill>
        <p:spPr bwMode="auto">
          <a:xfrm>
            <a:off x="571500" y="2025650"/>
            <a:ext cx="7858125" cy="4189413"/>
          </a:xfrm>
          <a:prstGeom prst="rect">
            <a:avLst/>
          </a:prstGeom>
          <a:noFill/>
          <a:ln w="9525">
            <a:noFill/>
            <a:miter lim="800000"/>
            <a:headEnd/>
            <a:tailEnd/>
          </a:ln>
        </p:spPr>
      </p:pic>
      <p:sp>
        <p:nvSpPr>
          <p:cNvPr id="2202" name="2201 CuadroTexto"/>
          <p:cNvSpPr txBox="1"/>
          <p:nvPr/>
        </p:nvSpPr>
        <p:spPr>
          <a:xfrm>
            <a:off x="142875" y="1643063"/>
            <a:ext cx="8786813" cy="584200"/>
          </a:xfrm>
          <a:prstGeom prst="rect">
            <a:avLst/>
          </a:prstGeom>
          <a:noFill/>
        </p:spPr>
        <p:txBody>
          <a:bodyPr>
            <a:spAutoFit/>
          </a:bodyPr>
          <a:lstStyle/>
          <a:p>
            <a:pPr>
              <a:defRPr/>
            </a:pPr>
            <a:r>
              <a:rPr lang="es-ES_tradnl" sz="1600" b="1" dirty="0">
                <a:solidFill>
                  <a:schemeClr val="accent2">
                    <a:lumMod val="75000"/>
                  </a:schemeClr>
                </a:solidFill>
                <a:latin typeface="Calibri" pitchFamily="34" charset="0"/>
              </a:rPr>
              <a:t>El producto </a:t>
            </a:r>
            <a:r>
              <a:rPr lang="es-ES_tradnl" sz="1600" b="1" dirty="0" err="1">
                <a:solidFill>
                  <a:schemeClr val="accent2">
                    <a:lumMod val="75000"/>
                  </a:schemeClr>
                </a:solidFill>
                <a:latin typeface="Calibri" pitchFamily="34" charset="0"/>
              </a:rPr>
              <a:t>isomerado</a:t>
            </a:r>
            <a:r>
              <a:rPr lang="es-ES_tradnl" sz="1600" b="1" dirty="0">
                <a:solidFill>
                  <a:schemeClr val="accent2">
                    <a:lumMod val="75000"/>
                  </a:schemeClr>
                </a:solidFill>
                <a:latin typeface="Calibri" pitchFamily="34" charset="0"/>
              </a:rPr>
              <a:t> es una mezcla de pentanos y hexanos con un valor </a:t>
            </a:r>
            <a:r>
              <a:rPr lang="es-ES_tradnl" sz="1600" b="1" dirty="0" err="1">
                <a:solidFill>
                  <a:schemeClr val="accent2">
                    <a:lumMod val="75000"/>
                  </a:schemeClr>
                </a:solidFill>
                <a:latin typeface="Calibri" pitchFamily="34" charset="0"/>
              </a:rPr>
              <a:t>octánico</a:t>
            </a:r>
            <a:r>
              <a:rPr lang="es-ES_tradnl" sz="1600" b="1" dirty="0">
                <a:solidFill>
                  <a:schemeClr val="accent2">
                    <a:lumMod val="75000"/>
                  </a:schemeClr>
                </a:solidFill>
                <a:latin typeface="Calibri" pitchFamily="34" charset="0"/>
              </a:rPr>
              <a:t> RON 82 y MON 80, obtenido a partir de una nafta de RON 69.</a:t>
            </a:r>
            <a:endParaRPr lang="es-ES" sz="1600" b="1" dirty="0">
              <a:solidFill>
                <a:schemeClr val="accent2">
                  <a:lumMod val="75000"/>
                </a:schemeClr>
              </a:solidFill>
              <a:latin typeface="Calibri" pitchFamily="34" charset="0"/>
            </a:endParaRPr>
          </a:p>
        </p:txBody>
      </p:sp>
      <p:sp>
        <p:nvSpPr>
          <p:cNvPr id="1026" name="AutoShape 2"/>
          <p:cNvSpPr>
            <a:spLocks noChangeAspect="1" noChangeArrowheads="1"/>
          </p:cNvSpPr>
          <p:nvPr/>
        </p:nvSpPr>
        <p:spPr bwMode="auto">
          <a:xfrm>
            <a:off x="1143000" y="2143125"/>
            <a:ext cx="6786563" cy="3949700"/>
          </a:xfrm>
          <a:prstGeom prst="rect">
            <a:avLst/>
          </a:prstGeom>
          <a:noFill/>
        </p:spPr>
        <p:txBody>
          <a:bodyPr/>
          <a:lstStyle/>
          <a:p>
            <a:endParaRPr lang="es-A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714375"/>
          </a:xfrm>
          <a:prstGeom prst="rect">
            <a:avLst/>
          </a:prstGeom>
          <a:gradFill flip="none" rotWithShape="1">
            <a:gsLst>
              <a:gs pos="0">
                <a:schemeClr val="accent2">
                  <a:lumMod val="75000"/>
                </a:schemeClr>
              </a:gs>
              <a:gs pos="81000">
                <a:schemeClr val="bg1">
                  <a:lumMod val="9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5" name="Rectangle 1072"/>
          <p:cNvSpPr>
            <a:spLocks noChangeArrowheads="1"/>
          </p:cNvSpPr>
          <p:nvPr/>
        </p:nvSpPr>
        <p:spPr bwMode="auto">
          <a:xfrm>
            <a:off x="142875" y="142875"/>
            <a:ext cx="6072188" cy="428625"/>
          </a:xfrm>
          <a:prstGeom prst="rect">
            <a:avLst/>
          </a:prstGeom>
          <a:noFill/>
          <a:ln algn="ctr">
            <a:miter lim="800000"/>
            <a:headEnd/>
            <a:tailEnd/>
          </a:ln>
        </p:spPr>
        <p:txBody>
          <a:bodyPr lIns="92075" tIns="46038" rIns="92075" bIns="46038" anchor="ctr"/>
          <a:lstStyle/>
          <a:p>
            <a:pPr>
              <a:lnSpc>
                <a:spcPct val="95000"/>
              </a:lnSpc>
              <a:defRPr/>
            </a:pPr>
            <a:r>
              <a:rPr lang="es-ES_tradnl" sz="3200" b="1" dirty="0">
                <a:solidFill>
                  <a:schemeClr val="bg1">
                    <a:lumMod val="95000"/>
                  </a:schemeClr>
                </a:solidFill>
                <a:latin typeface="Calibri" pitchFamily="34" charset="0"/>
                <a:ea typeface="+mj-ea"/>
                <a:cs typeface="Calibri" pitchFamily="34" charset="0"/>
              </a:rPr>
              <a:t>Isomerización de naftas livianas.</a:t>
            </a:r>
            <a:endParaRPr lang="es-ES_tradnl" sz="3200" b="1" dirty="0">
              <a:solidFill>
                <a:schemeClr val="bg1">
                  <a:lumMod val="95000"/>
                </a:schemeClr>
              </a:solidFill>
              <a:latin typeface="Calibri" pitchFamily="34" charset="0"/>
              <a:ea typeface="+mj-ea"/>
              <a:cs typeface="Calibri" pitchFamily="34" charset="0"/>
            </a:endParaRPr>
          </a:p>
        </p:txBody>
      </p:sp>
      <p:sp>
        <p:nvSpPr>
          <p:cNvPr id="43012" name="Rectangle 99"/>
          <p:cNvSpPr>
            <a:spLocks noChangeArrowheads="1"/>
          </p:cNvSpPr>
          <p:nvPr/>
        </p:nvSpPr>
        <p:spPr bwMode="auto">
          <a:xfrm>
            <a:off x="0" y="785813"/>
            <a:ext cx="9144000" cy="5876925"/>
          </a:xfrm>
          <a:prstGeom prst="rect">
            <a:avLst/>
          </a:prstGeom>
          <a:noFill/>
          <a:ln w="12700">
            <a:noFill/>
            <a:miter lim="800000"/>
            <a:headEnd/>
            <a:tailEnd/>
          </a:ln>
        </p:spPr>
        <p:txBody>
          <a:bodyPr wrap="none" anchor="ctr"/>
          <a:lstStyle/>
          <a:p>
            <a:endParaRPr lang="en-US"/>
          </a:p>
        </p:txBody>
      </p:sp>
      <p:sp>
        <p:nvSpPr>
          <p:cNvPr id="43013"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AR">
              <a:cs typeface="Arial" charset="0"/>
            </a:endParaRPr>
          </a:p>
        </p:txBody>
      </p:sp>
      <p:sp>
        <p:nvSpPr>
          <p:cNvPr id="10" name="9 CuadroTexto"/>
          <p:cNvSpPr txBox="1"/>
          <p:nvPr/>
        </p:nvSpPr>
        <p:spPr>
          <a:xfrm>
            <a:off x="123825" y="747713"/>
            <a:ext cx="8805863" cy="1077912"/>
          </a:xfrm>
          <a:prstGeom prst="rect">
            <a:avLst/>
          </a:prstGeom>
          <a:noFill/>
        </p:spPr>
        <p:txBody>
          <a:bodyPr>
            <a:spAutoFit/>
          </a:bodyPr>
          <a:lstStyle/>
          <a:p>
            <a:pPr>
              <a:defRPr/>
            </a:pPr>
            <a:r>
              <a:rPr lang="es-ES_tradnl" sz="1600" b="1" dirty="0">
                <a:solidFill>
                  <a:schemeClr val="accent2">
                    <a:lumMod val="75000"/>
                  </a:schemeClr>
                </a:solidFill>
                <a:latin typeface="Calibri" pitchFamily="34" charset="0"/>
              </a:rPr>
              <a:t>El catalizador de Isomerización es del tipo de “doble función”, es decir hidrogenación-isomerización. Operan a temperaturas por debajo de los 200°C, bajo una atmósfera de hidrógeno, en lecho fijo y con presencia de cloruros como promotores de reacción. Constan de un metal noble (platino) dispersado sobre un soporte. Las reacciones típicas en este proceso son:</a:t>
            </a:r>
            <a:endParaRPr lang="es-ES" sz="1600" b="1" dirty="0">
              <a:solidFill>
                <a:schemeClr val="accent2">
                  <a:lumMod val="75000"/>
                </a:schemeClr>
              </a:solidFill>
              <a:latin typeface="Calibri" pitchFamily="34" charset="0"/>
            </a:endParaRPr>
          </a:p>
        </p:txBody>
      </p:sp>
      <p:pic>
        <p:nvPicPr>
          <p:cNvPr id="43015" name="10 Imagen"/>
          <p:cNvPicPr>
            <a:picLocks noChangeAspect="1" noChangeArrowheads="1"/>
          </p:cNvPicPr>
          <p:nvPr/>
        </p:nvPicPr>
        <p:blipFill>
          <a:blip r:embed="rId2"/>
          <a:srcRect t="42592"/>
          <a:stretch>
            <a:fillRect/>
          </a:stretch>
        </p:blipFill>
        <p:spPr bwMode="auto">
          <a:xfrm>
            <a:off x="4572000" y="1928813"/>
            <a:ext cx="4500563" cy="4246562"/>
          </a:xfrm>
          <a:prstGeom prst="rect">
            <a:avLst/>
          </a:prstGeom>
          <a:noFill/>
          <a:ln w="9525">
            <a:noFill/>
            <a:miter lim="800000"/>
            <a:headEnd/>
            <a:tailEnd/>
          </a:ln>
        </p:spPr>
      </p:pic>
      <p:pic>
        <p:nvPicPr>
          <p:cNvPr id="43016" name="11 Imagen"/>
          <p:cNvPicPr>
            <a:picLocks noChangeAspect="1" noChangeArrowheads="1"/>
          </p:cNvPicPr>
          <p:nvPr/>
        </p:nvPicPr>
        <p:blipFill>
          <a:blip r:embed="rId2"/>
          <a:srcRect b="61426"/>
          <a:stretch>
            <a:fillRect/>
          </a:stretch>
        </p:blipFill>
        <p:spPr bwMode="auto">
          <a:xfrm>
            <a:off x="96838" y="2500313"/>
            <a:ext cx="4403725" cy="2786062"/>
          </a:xfrm>
          <a:prstGeom prst="rect">
            <a:avLst/>
          </a:prstGeom>
          <a:noFill/>
          <a:ln w="9525">
            <a:noFill/>
            <a:miter lim="800000"/>
            <a:headEnd/>
            <a:tailEnd/>
          </a:ln>
        </p:spPr>
      </p:pic>
      <p:sp>
        <p:nvSpPr>
          <p:cNvPr id="14" name="13 Flecha derecha">
            <a:hlinkClick r:id="rId3" action="ppaction://hlinksldjump"/>
          </p:cNvPr>
          <p:cNvSpPr/>
          <p:nvPr/>
        </p:nvSpPr>
        <p:spPr>
          <a:xfrm rot="16200000">
            <a:off x="8641519" y="5733256"/>
            <a:ext cx="432048" cy="432048"/>
          </a:xfrm>
          <a:prstGeom prst="rightArrow">
            <a:avLst>
              <a:gd name="adj1" fmla="val 50000"/>
              <a:gd name="adj2" fmla="val 72880"/>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ES"/>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714375"/>
          </a:xfrm>
          <a:prstGeom prst="rect">
            <a:avLst/>
          </a:prstGeom>
          <a:gradFill flip="none" rotWithShape="1">
            <a:gsLst>
              <a:gs pos="0">
                <a:schemeClr val="accent2">
                  <a:lumMod val="75000"/>
                </a:schemeClr>
              </a:gs>
              <a:gs pos="81000">
                <a:schemeClr val="bg1">
                  <a:lumMod val="9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5" name="Rectangle 1072"/>
          <p:cNvSpPr>
            <a:spLocks noChangeArrowheads="1"/>
          </p:cNvSpPr>
          <p:nvPr/>
        </p:nvSpPr>
        <p:spPr bwMode="auto">
          <a:xfrm>
            <a:off x="142875" y="142875"/>
            <a:ext cx="6072188" cy="428625"/>
          </a:xfrm>
          <a:prstGeom prst="rect">
            <a:avLst/>
          </a:prstGeom>
          <a:noFill/>
          <a:ln algn="ctr">
            <a:miter lim="800000"/>
            <a:headEnd/>
            <a:tailEnd/>
          </a:ln>
        </p:spPr>
        <p:txBody>
          <a:bodyPr lIns="92075" tIns="46038" rIns="92075" bIns="46038" anchor="ctr"/>
          <a:lstStyle/>
          <a:p>
            <a:pPr>
              <a:lnSpc>
                <a:spcPct val="95000"/>
              </a:lnSpc>
              <a:defRPr/>
            </a:pPr>
            <a:r>
              <a:rPr lang="es-ES_tradnl" sz="3200" b="1" dirty="0">
                <a:solidFill>
                  <a:schemeClr val="bg1">
                    <a:lumMod val="95000"/>
                  </a:schemeClr>
                </a:solidFill>
                <a:latin typeface="Calibri" pitchFamily="34" charset="0"/>
                <a:ea typeface="+mj-ea"/>
                <a:cs typeface="Calibri" pitchFamily="34" charset="0"/>
              </a:rPr>
              <a:t>Craqueo catalítico fluido (FCC).</a:t>
            </a:r>
            <a:endParaRPr lang="es-ES_tradnl" sz="3200" b="1" dirty="0">
              <a:solidFill>
                <a:schemeClr val="bg1">
                  <a:lumMod val="95000"/>
                </a:schemeClr>
              </a:solidFill>
              <a:latin typeface="Calibri" pitchFamily="34" charset="0"/>
              <a:ea typeface="+mj-ea"/>
              <a:cs typeface="Calibri" pitchFamily="34" charset="0"/>
            </a:endParaRPr>
          </a:p>
        </p:txBody>
      </p:sp>
      <p:sp>
        <p:nvSpPr>
          <p:cNvPr id="44036" name="Rectangle 99"/>
          <p:cNvSpPr>
            <a:spLocks noChangeArrowheads="1"/>
          </p:cNvSpPr>
          <p:nvPr/>
        </p:nvSpPr>
        <p:spPr bwMode="auto">
          <a:xfrm>
            <a:off x="0" y="785813"/>
            <a:ext cx="9144000" cy="5876925"/>
          </a:xfrm>
          <a:prstGeom prst="rect">
            <a:avLst/>
          </a:prstGeom>
          <a:noFill/>
          <a:ln w="12700">
            <a:noFill/>
            <a:miter lim="800000"/>
            <a:headEnd/>
            <a:tailEnd/>
          </a:ln>
        </p:spPr>
        <p:txBody>
          <a:bodyPr wrap="none" anchor="ctr"/>
          <a:lstStyle/>
          <a:p>
            <a:endParaRPr lang="en-US"/>
          </a:p>
        </p:txBody>
      </p:sp>
      <p:sp>
        <p:nvSpPr>
          <p:cNvPr id="44037"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AR">
              <a:cs typeface="Arial" charset="0"/>
            </a:endParaRPr>
          </a:p>
        </p:txBody>
      </p:sp>
      <p:sp>
        <p:nvSpPr>
          <p:cNvPr id="13" name="12 Rectángulo"/>
          <p:cNvSpPr/>
          <p:nvPr/>
        </p:nvSpPr>
        <p:spPr>
          <a:xfrm>
            <a:off x="133350" y="714375"/>
            <a:ext cx="8715375" cy="1077913"/>
          </a:xfrm>
          <a:prstGeom prst="rect">
            <a:avLst/>
          </a:prstGeom>
        </p:spPr>
        <p:txBody>
          <a:bodyPr>
            <a:spAutoFit/>
          </a:bodyPr>
          <a:lstStyle/>
          <a:p>
            <a:pPr algn="just">
              <a:defRPr/>
            </a:pPr>
            <a:r>
              <a:rPr lang="es-AR" sz="1600" b="1" dirty="0">
                <a:solidFill>
                  <a:schemeClr val="accent2">
                    <a:lumMod val="75000"/>
                  </a:schemeClr>
                </a:solidFill>
                <a:latin typeface="Calibri" pitchFamily="34" charset="0"/>
              </a:rPr>
              <a:t>El proceso de craqueo implica ruptura de hidrocarburos de cadena larga en favor de producir hidrocarburos inferiores. Cuando el proceso además emplea un catalizador, se está en presencia del proceso de cracking catalítico. El proceso se desarrolla en forma continua, mediante la circulación del catalizador en contacto directo con la carga. </a:t>
            </a:r>
            <a:endParaRPr lang="es-ES" sz="1600" b="1" dirty="0">
              <a:solidFill>
                <a:schemeClr val="accent2">
                  <a:lumMod val="75000"/>
                </a:schemeClr>
              </a:solidFill>
              <a:latin typeface="Calibri" pitchFamily="34" charset="0"/>
            </a:endParaRPr>
          </a:p>
        </p:txBody>
      </p:sp>
      <p:grpSp>
        <p:nvGrpSpPr>
          <p:cNvPr id="44039" name="15 Grupo"/>
          <p:cNvGrpSpPr>
            <a:grpSpLocks/>
          </p:cNvGrpSpPr>
          <p:nvPr/>
        </p:nvGrpSpPr>
        <p:grpSpPr bwMode="auto">
          <a:xfrm>
            <a:off x="928688" y="1785938"/>
            <a:ext cx="6858000" cy="4357687"/>
            <a:chOff x="928662" y="1857364"/>
            <a:chExt cx="6858048" cy="4357718"/>
          </a:xfrm>
        </p:grpSpPr>
        <p:sp>
          <p:nvSpPr>
            <p:cNvPr id="15" name="14 Rectángulo"/>
            <p:cNvSpPr/>
            <p:nvPr/>
          </p:nvSpPr>
          <p:spPr>
            <a:xfrm>
              <a:off x="928662" y="1857364"/>
              <a:ext cx="6858048" cy="4357718"/>
            </a:xfrm>
            <a:prstGeom prst="rect">
              <a:avLst/>
            </a:prstGeom>
            <a:solidFill>
              <a:schemeClr val="bg2">
                <a:lumMod val="40000"/>
                <a:lumOff val="6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s-ES"/>
            </a:p>
          </p:txBody>
        </p:sp>
        <p:pic>
          <p:nvPicPr>
            <p:cNvPr id="44043" name="13 Imagen" descr="Imagen7"/>
            <p:cNvPicPr>
              <a:picLocks noChangeAspect="1" noChangeArrowheads="1"/>
            </p:cNvPicPr>
            <p:nvPr/>
          </p:nvPicPr>
          <p:blipFill>
            <a:blip r:embed="rId2">
              <a:clrChange>
                <a:clrFrom>
                  <a:srgbClr val="FFFFFF"/>
                </a:clrFrom>
                <a:clrTo>
                  <a:srgbClr val="FFFFFF">
                    <a:alpha val="0"/>
                  </a:srgbClr>
                </a:clrTo>
              </a:clrChange>
            </a:blip>
            <a:srcRect t="5956"/>
            <a:stretch>
              <a:fillRect/>
            </a:stretch>
          </p:blipFill>
          <p:spPr bwMode="auto">
            <a:xfrm>
              <a:off x="1142976" y="1928802"/>
              <a:ext cx="6500858" cy="4000528"/>
            </a:xfrm>
            <a:prstGeom prst="rect">
              <a:avLst/>
            </a:prstGeom>
            <a:noFill/>
            <a:ln w="9525">
              <a:noFill/>
              <a:miter lim="800000"/>
              <a:headEnd/>
              <a:tailEnd/>
            </a:ln>
          </p:spPr>
        </p:pic>
      </p:gr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714375"/>
          </a:xfrm>
          <a:prstGeom prst="rect">
            <a:avLst/>
          </a:prstGeom>
          <a:gradFill flip="none" rotWithShape="1">
            <a:gsLst>
              <a:gs pos="0">
                <a:schemeClr val="accent2">
                  <a:lumMod val="75000"/>
                </a:schemeClr>
              </a:gs>
              <a:gs pos="81000">
                <a:schemeClr val="bg1">
                  <a:lumMod val="9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5" name="Rectangle 1072"/>
          <p:cNvSpPr>
            <a:spLocks noChangeArrowheads="1"/>
          </p:cNvSpPr>
          <p:nvPr/>
        </p:nvSpPr>
        <p:spPr bwMode="auto">
          <a:xfrm>
            <a:off x="142875" y="142875"/>
            <a:ext cx="6072188" cy="428625"/>
          </a:xfrm>
          <a:prstGeom prst="rect">
            <a:avLst/>
          </a:prstGeom>
          <a:noFill/>
          <a:ln algn="ctr">
            <a:miter lim="800000"/>
            <a:headEnd/>
            <a:tailEnd/>
          </a:ln>
        </p:spPr>
        <p:txBody>
          <a:bodyPr lIns="92075" tIns="46038" rIns="92075" bIns="46038" anchor="ctr"/>
          <a:lstStyle/>
          <a:p>
            <a:pPr>
              <a:lnSpc>
                <a:spcPct val="95000"/>
              </a:lnSpc>
              <a:defRPr/>
            </a:pPr>
            <a:r>
              <a:rPr lang="es-ES_tradnl" sz="3200" b="1" dirty="0">
                <a:solidFill>
                  <a:schemeClr val="bg1">
                    <a:lumMod val="95000"/>
                  </a:schemeClr>
                </a:solidFill>
                <a:latin typeface="Calibri" pitchFamily="34" charset="0"/>
                <a:ea typeface="+mj-ea"/>
                <a:cs typeface="Calibri" pitchFamily="34" charset="0"/>
              </a:rPr>
              <a:t>Craqueo catalítico fluido (FCC).</a:t>
            </a:r>
            <a:endParaRPr lang="es-ES_tradnl" sz="3200" b="1" dirty="0">
              <a:solidFill>
                <a:schemeClr val="bg1">
                  <a:lumMod val="95000"/>
                </a:schemeClr>
              </a:solidFill>
              <a:latin typeface="Calibri" pitchFamily="34" charset="0"/>
              <a:ea typeface="+mj-ea"/>
              <a:cs typeface="Calibri" pitchFamily="34" charset="0"/>
            </a:endParaRPr>
          </a:p>
        </p:txBody>
      </p:sp>
      <p:sp>
        <p:nvSpPr>
          <p:cNvPr id="45060" name="Rectangle 99"/>
          <p:cNvSpPr>
            <a:spLocks noChangeArrowheads="1"/>
          </p:cNvSpPr>
          <p:nvPr/>
        </p:nvSpPr>
        <p:spPr bwMode="auto">
          <a:xfrm>
            <a:off x="0" y="785813"/>
            <a:ext cx="9144000" cy="5876925"/>
          </a:xfrm>
          <a:prstGeom prst="rect">
            <a:avLst/>
          </a:prstGeom>
          <a:noFill/>
          <a:ln w="12700">
            <a:noFill/>
            <a:miter lim="800000"/>
            <a:headEnd/>
            <a:tailEnd/>
          </a:ln>
        </p:spPr>
        <p:txBody>
          <a:bodyPr wrap="none" anchor="ctr"/>
          <a:lstStyle/>
          <a:p>
            <a:endParaRPr lang="en-US"/>
          </a:p>
        </p:txBody>
      </p:sp>
      <p:sp>
        <p:nvSpPr>
          <p:cNvPr id="45061"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AR">
              <a:cs typeface="Arial" charset="0"/>
            </a:endParaRPr>
          </a:p>
        </p:txBody>
      </p:sp>
      <p:sp>
        <p:nvSpPr>
          <p:cNvPr id="13" name="12 Rectángulo"/>
          <p:cNvSpPr/>
          <p:nvPr/>
        </p:nvSpPr>
        <p:spPr>
          <a:xfrm>
            <a:off x="133350" y="714375"/>
            <a:ext cx="8715375" cy="338138"/>
          </a:xfrm>
          <a:prstGeom prst="rect">
            <a:avLst/>
          </a:prstGeom>
        </p:spPr>
        <p:txBody>
          <a:bodyPr>
            <a:spAutoFit/>
          </a:bodyPr>
          <a:lstStyle/>
          <a:p>
            <a:pPr algn="just">
              <a:defRPr/>
            </a:pPr>
            <a:r>
              <a:rPr lang="es-AR" sz="1600" b="1" dirty="0">
                <a:solidFill>
                  <a:schemeClr val="accent2">
                    <a:lumMod val="75000"/>
                  </a:schemeClr>
                </a:solidFill>
                <a:latin typeface="Calibri" pitchFamily="34" charset="0"/>
              </a:rPr>
              <a:t>Las principales reacciones que tienen lugar son:</a:t>
            </a:r>
            <a:endParaRPr lang="es-ES" sz="1600" b="1" dirty="0">
              <a:solidFill>
                <a:schemeClr val="accent2">
                  <a:lumMod val="75000"/>
                </a:schemeClr>
              </a:solidFill>
              <a:latin typeface="Calibri" pitchFamily="34" charset="0"/>
            </a:endParaRPr>
          </a:p>
        </p:txBody>
      </p:sp>
      <p:pic>
        <p:nvPicPr>
          <p:cNvPr id="45063" name="10 Imagen"/>
          <p:cNvPicPr>
            <a:picLocks noChangeAspect="1" noChangeArrowheads="1"/>
          </p:cNvPicPr>
          <p:nvPr/>
        </p:nvPicPr>
        <p:blipFill>
          <a:blip r:embed="rId2">
            <a:lum bright="-30000" contrast="40000"/>
          </a:blip>
          <a:srcRect l="25562" t="20770" r="27420" b="16830"/>
          <a:stretch>
            <a:fillRect/>
          </a:stretch>
        </p:blipFill>
        <p:spPr bwMode="auto">
          <a:xfrm>
            <a:off x="2071688" y="1071563"/>
            <a:ext cx="4786312" cy="50673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9 Rectángulo"/>
          <p:cNvSpPr/>
          <p:nvPr/>
        </p:nvSpPr>
        <p:spPr>
          <a:xfrm>
            <a:off x="4500562" y="3643314"/>
            <a:ext cx="4286280" cy="2571768"/>
          </a:xfrm>
          <a:prstGeom prst="rect">
            <a:avLst/>
          </a:prstGeom>
          <a:solidFill>
            <a:schemeClr val="bg2">
              <a:lumMod val="40000"/>
              <a:lumOff val="6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s-ES"/>
          </a:p>
        </p:txBody>
      </p:sp>
      <p:sp>
        <p:nvSpPr>
          <p:cNvPr id="19" name="18 Rectángulo"/>
          <p:cNvSpPr/>
          <p:nvPr/>
        </p:nvSpPr>
        <p:spPr>
          <a:xfrm>
            <a:off x="4500562" y="1071546"/>
            <a:ext cx="4286280" cy="2571768"/>
          </a:xfrm>
          <a:prstGeom prst="rect">
            <a:avLst/>
          </a:prstGeom>
          <a:solidFill>
            <a:schemeClr val="bg2">
              <a:lumMod val="40000"/>
              <a:lumOff val="6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s-ES"/>
          </a:p>
        </p:txBody>
      </p:sp>
      <p:sp>
        <p:nvSpPr>
          <p:cNvPr id="18" name="17 Rectángulo"/>
          <p:cNvSpPr/>
          <p:nvPr/>
        </p:nvSpPr>
        <p:spPr>
          <a:xfrm>
            <a:off x="142844" y="4214818"/>
            <a:ext cx="3714776" cy="1428760"/>
          </a:xfrm>
          <a:prstGeom prst="rect">
            <a:avLst/>
          </a:prstGeom>
          <a:solidFill>
            <a:schemeClr val="bg2">
              <a:lumMod val="40000"/>
              <a:lumOff val="6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s-ES"/>
          </a:p>
        </p:txBody>
      </p:sp>
      <p:sp>
        <p:nvSpPr>
          <p:cNvPr id="17" name="16 Rectángulo"/>
          <p:cNvSpPr/>
          <p:nvPr/>
        </p:nvSpPr>
        <p:spPr>
          <a:xfrm>
            <a:off x="142844" y="2705095"/>
            <a:ext cx="3714776" cy="1428760"/>
          </a:xfrm>
          <a:prstGeom prst="rect">
            <a:avLst/>
          </a:prstGeom>
          <a:solidFill>
            <a:schemeClr val="bg2">
              <a:lumMod val="40000"/>
              <a:lumOff val="6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s-ES"/>
          </a:p>
        </p:txBody>
      </p:sp>
      <p:sp>
        <p:nvSpPr>
          <p:cNvPr id="16" name="15 Rectángulo"/>
          <p:cNvSpPr/>
          <p:nvPr/>
        </p:nvSpPr>
        <p:spPr>
          <a:xfrm>
            <a:off x="142844" y="1428736"/>
            <a:ext cx="3714776" cy="1214446"/>
          </a:xfrm>
          <a:prstGeom prst="rect">
            <a:avLst/>
          </a:prstGeom>
          <a:solidFill>
            <a:schemeClr val="bg2">
              <a:lumMod val="40000"/>
              <a:lumOff val="6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s-ES"/>
          </a:p>
        </p:txBody>
      </p:sp>
      <p:sp>
        <p:nvSpPr>
          <p:cNvPr id="5" name="4 Rectángulo"/>
          <p:cNvSpPr/>
          <p:nvPr/>
        </p:nvSpPr>
        <p:spPr>
          <a:xfrm>
            <a:off x="0" y="0"/>
            <a:ext cx="9144000" cy="714375"/>
          </a:xfrm>
          <a:prstGeom prst="rect">
            <a:avLst/>
          </a:prstGeom>
          <a:gradFill flip="none" rotWithShape="1">
            <a:gsLst>
              <a:gs pos="0">
                <a:schemeClr val="accent2">
                  <a:lumMod val="75000"/>
                </a:schemeClr>
              </a:gs>
              <a:gs pos="81000">
                <a:schemeClr val="bg1">
                  <a:lumMod val="9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5" name="Rectangle 1072"/>
          <p:cNvSpPr>
            <a:spLocks noChangeArrowheads="1"/>
          </p:cNvSpPr>
          <p:nvPr/>
        </p:nvSpPr>
        <p:spPr bwMode="auto">
          <a:xfrm>
            <a:off x="142875" y="142875"/>
            <a:ext cx="6072188" cy="428625"/>
          </a:xfrm>
          <a:prstGeom prst="rect">
            <a:avLst/>
          </a:prstGeom>
          <a:noFill/>
          <a:ln algn="ctr">
            <a:miter lim="800000"/>
            <a:headEnd/>
            <a:tailEnd/>
          </a:ln>
        </p:spPr>
        <p:txBody>
          <a:bodyPr lIns="92075" tIns="46038" rIns="92075" bIns="46038" anchor="ctr"/>
          <a:lstStyle/>
          <a:p>
            <a:pPr>
              <a:lnSpc>
                <a:spcPct val="95000"/>
              </a:lnSpc>
              <a:defRPr/>
            </a:pPr>
            <a:r>
              <a:rPr lang="es-ES_tradnl" sz="3200" b="1" dirty="0">
                <a:solidFill>
                  <a:schemeClr val="bg1">
                    <a:lumMod val="95000"/>
                  </a:schemeClr>
                </a:solidFill>
                <a:latin typeface="Calibri" pitchFamily="34" charset="0"/>
                <a:ea typeface="+mj-ea"/>
                <a:cs typeface="Calibri" pitchFamily="34" charset="0"/>
              </a:rPr>
              <a:t>Craqueo catalítico fluido (FCC).</a:t>
            </a:r>
            <a:endParaRPr lang="es-ES_tradnl" sz="3200" b="1" dirty="0">
              <a:solidFill>
                <a:schemeClr val="bg1">
                  <a:lumMod val="95000"/>
                </a:schemeClr>
              </a:solidFill>
              <a:latin typeface="Calibri" pitchFamily="34" charset="0"/>
              <a:ea typeface="+mj-ea"/>
              <a:cs typeface="Calibri" pitchFamily="34" charset="0"/>
            </a:endParaRPr>
          </a:p>
        </p:txBody>
      </p:sp>
      <p:sp>
        <p:nvSpPr>
          <p:cNvPr id="46099" name="Rectangle 99"/>
          <p:cNvSpPr>
            <a:spLocks noChangeArrowheads="1"/>
          </p:cNvSpPr>
          <p:nvPr/>
        </p:nvSpPr>
        <p:spPr bwMode="auto">
          <a:xfrm>
            <a:off x="0" y="785813"/>
            <a:ext cx="9144000" cy="5876925"/>
          </a:xfrm>
          <a:prstGeom prst="rect">
            <a:avLst/>
          </a:prstGeom>
          <a:noFill/>
          <a:ln w="12700">
            <a:noFill/>
            <a:miter lim="800000"/>
            <a:headEnd/>
            <a:tailEnd/>
          </a:ln>
        </p:spPr>
        <p:txBody>
          <a:bodyPr wrap="none" anchor="ctr"/>
          <a:lstStyle/>
          <a:p>
            <a:endParaRPr lang="en-US"/>
          </a:p>
        </p:txBody>
      </p:sp>
      <p:sp>
        <p:nvSpPr>
          <p:cNvPr id="46100"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AR">
              <a:cs typeface="Arial" charset="0"/>
            </a:endParaRPr>
          </a:p>
        </p:txBody>
      </p:sp>
      <p:sp>
        <p:nvSpPr>
          <p:cNvPr id="9" name="8 Rectángulo"/>
          <p:cNvSpPr/>
          <p:nvPr/>
        </p:nvSpPr>
        <p:spPr>
          <a:xfrm>
            <a:off x="133350" y="714375"/>
            <a:ext cx="8715375" cy="338138"/>
          </a:xfrm>
          <a:prstGeom prst="rect">
            <a:avLst/>
          </a:prstGeom>
        </p:spPr>
        <p:txBody>
          <a:bodyPr>
            <a:spAutoFit/>
          </a:bodyPr>
          <a:lstStyle/>
          <a:p>
            <a:pPr algn="just">
              <a:defRPr/>
            </a:pPr>
            <a:r>
              <a:rPr lang="es-AR" sz="1600" b="1" dirty="0">
                <a:solidFill>
                  <a:schemeClr val="accent2">
                    <a:lumMod val="75000"/>
                  </a:schemeClr>
                </a:solidFill>
                <a:latin typeface="Calibri" pitchFamily="34" charset="0"/>
              </a:rPr>
              <a:t>Los balances, las variables operativas y los rendimientos típicos del proceso son:</a:t>
            </a:r>
            <a:endParaRPr lang="es-ES" sz="1600" b="1" dirty="0">
              <a:solidFill>
                <a:schemeClr val="accent2">
                  <a:lumMod val="75000"/>
                </a:schemeClr>
              </a:solidFill>
              <a:latin typeface="Calibri" pitchFamily="34" charset="0"/>
            </a:endParaRPr>
          </a:p>
        </p:txBody>
      </p:sp>
      <p:sp>
        <p:nvSpPr>
          <p:cNvPr id="12" name="11 Rectángulo"/>
          <p:cNvSpPr/>
          <p:nvPr/>
        </p:nvSpPr>
        <p:spPr>
          <a:xfrm>
            <a:off x="142875" y="1428750"/>
            <a:ext cx="3500438" cy="4186238"/>
          </a:xfrm>
          <a:prstGeom prst="rect">
            <a:avLst/>
          </a:prstGeom>
        </p:spPr>
        <p:txBody>
          <a:bodyPr>
            <a:spAutoFit/>
          </a:bodyPr>
          <a:lstStyle/>
          <a:p>
            <a:pPr algn="just">
              <a:tabLst>
                <a:tab pos="457200" algn="l"/>
              </a:tabLst>
              <a:defRPr/>
            </a:pPr>
            <a:r>
              <a:rPr lang="es-AR" sz="1400" b="1" dirty="0">
                <a:solidFill>
                  <a:schemeClr val="accent2">
                    <a:lumMod val="75000"/>
                  </a:schemeClr>
                </a:solidFill>
                <a:latin typeface="Calibri" pitchFamily="34" charset="0"/>
              </a:rPr>
              <a:t>Balances</a:t>
            </a:r>
            <a:endParaRPr lang="es-ES" sz="1400" b="1" dirty="0">
              <a:solidFill>
                <a:schemeClr val="accent2">
                  <a:lumMod val="75000"/>
                </a:schemeClr>
              </a:solidFill>
              <a:latin typeface="Calibri" pitchFamily="34" charset="0"/>
            </a:endParaRPr>
          </a:p>
          <a:p>
            <a:pPr algn="just" eaLnBrk="0" hangingPunct="0">
              <a:buFont typeface="Wingdings" pitchFamily="2" charset="2"/>
              <a:buChar char="Ø"/>
              <a:tabLst>
                <a:tab pos="457200" algn="l"/>
              </a:tabLst>
              <a:defRPr/>
            </a:pPr>
            <a:r>
              <a:rPr lang="es-AR" sz="1400" dirty="0">
                <a:solidFill>
                  <a:schemeClr val="accent2">
                    <a:lumMod val="75000"/>
                  </a:schemeClr>
                </a:solidFill>
                <a:latin typeface="Calibri" pitchFamily="34" charset="0"/>
              </a:rPr>
              <a:t>De coque</a:t>
            </a:r>
            <a:endParaRPr lang="es-ES" sz="1400" dirty="0">
              <a:solidFill>
                <a:schemeClr val="accent2">
                  <a:lumMod val="75000"/>
                </a:schemeClr>
              </a:solidFill>
              <a:latin typeface="Calibri" pitchFamily="34" charset="0"/>
            </a:endParaRPr>
          </a:p>
          <a:p>
            <a:pPr algn="just" eaLnBrk="0" hangingPunct="0">
              <a:buFont typeface="Wingdings" pitchFamily="2" charset="2"/>
              <a:buChar char="Ø"/>
              <a:tabLst>
                <a:tab pos="457200" algn="l"/>
              </a:tabLst>
              <a:defRPr/>
            </a:pPr>
            <a:r>
              <a:rPr lang="es-AR" sz="1400" dirty="0">
                <a:solidFill>
                  <a:schemeClr val="accent2">
                    <a:lumMod val="75000"/>
                  </a:schemeClr>
                </a:solidFill>
                <a:latin typeface="Calibri" pitchFamily="34" charset="0"/>
              </a:rPr>
              <a:t>De calor </a:t>
            </a:r>
            <a:endParaRPr lang="es-ES" sz="1400" dirty="0">
              <a:solidFill>
                <a:schemeClr val="accent2">
                  <a:lumMod val="75000"/>
                </a:schemeClr>
              </a:solidFill>
              <a:latin typeface="Calibri" pitchFamily="34" charset="0"/>
            </a:endParaRPr>
          </a:p>
          <a:p>
            <a:pPr algn="just" eaLnBrk="0" hangingPunct="0">
              <a:buFont typeface="Wingdings" pitchFamily="2" charset="2"/>
              <a:buChar char="Ø"/>
              <a:tabLst>
                <a:tab pos="457200" algn="l"/>
              </a:tabLst>
              <a:defRPr/>
            </a:pPr>
            <a:r>
              <a:rPr lang="es-AR" sz="1400" dirty="0">
                <a:solidFill>
                  <a:schemeClr val="accent2">
                    <a:lumMod val="75000"/>
                  </a:schemeClr>
                </a:solidFill>
                <a:latin typeface="Calibri" pitchFamily="34" charset="0"/>
              </a:rPr>
              <a:t>De presión</a:t>
            </a:r>
            <a:endParaRPr lang="es-ES" sz="1400" dirty="0">
              <a:solidFill>
                <a:schemeClr val="accent2">
                  <a:lumMod val="75000"/>
                </a:schemeClr>
              </a:solidFill>
              <a:latin typeface="Calibri" pitchFamily="34" charset="0"/>
            </a:endParaRPr>
          </a:p>
          <a:p>
            <a:pPr algn="just" eaLnBrk="0" hangingPunct="0">
              <a:buFont typeface="Wingdings" pitchFamily="2" charset="2"/>
              <a:buChar char="Ø"/>
              <a:tabLst>
                <a:tab pos="457200" algn="l"/>
              </a:tabLst>
              <a:defRPr/>
            </a:pPr>
            <a:r>
              <a:rPr lang="es-AR" sz="1400" dirty="0">
                <a:solidFill>
                  <a:schemeClr val="accent2">
                    <a:lumMod val="75000"/>
                  </a:schemeClr>
                </a:solidFill>
                <a:latin typeface="Calibri" pitchFamily="34" charset="0"/>
              </a:rPr>
              <a:t>De masa</a:t>
            </a:r>
          </a:p>
          <a:p>
            <a:pPr algn="just" eaLnBrk="0" hangingPunct="0">
              <a:tabLst>
                <a:tab pos="457200" algn="l"/>
              </a:tabLst>
              <a:defRPr/>
            </a:pPr>
            <a:endParaRPr lang="es-ES" sz="1400" dirty="0">
              <a:solidFill>
                <a:schemeClr val="accent2">
                  <a:lumMod val="75000"/>
                </a:schemeClr>
              </a:solidFill>
              <a:latin typeface="Calibri" pitchFamily="34" charset="0"/>
            </a:endParaRPr>
          </a:p>
          <a:p>
            <a:pPr eaLnBrk="0" hangingPunct="0">
              <a:tabLst>
                <a:tab pos="457200" algn="l"/>
              </a:tabLst>
              <a:defRPr/>
            </a:pPr>
            <a:r>
              <a:rPr lang="es-AR" sz="1400" b="1" dirty="0">
                <a:solidFill>
                  <a:schemeClr val="accent2">
                    <a:lumMod val="75000"/>
                  </a:schemeClr>
                </a:solidFill>
                <a:latin typeface="Calibri" pitchFamily="34" charset="0"/>
              </a:rPr>
              <a:t>Variables operativas independientes</a:t>
            </a:r>
            <a:endParaRPr lang="es-ES" sz="1400" b="1" dirty="0">
              <a:solidFill>
                <a:schemeClr val="accent2">
                  <a:lumMod val="75000"/>
                </a:schemeClr>
              </a:solidFill>
              <a:latin typeface="Calibri" pitchFamily="34" charset="0"/>
            </a:endParaRPr>
          </a:p>
          <a:p>
            <a:pPr algn="just" eaLnBrk="0" hangingPunct="0">
              <a:buFont typeface="Wingdings" pitchFamily="2" charset="2"/>
              <a:buChar char="Ø"/>
              <a:tabLst>
                <a:tab pos="457200" algn="l"/>
              </a:tabLst>
              <a:defRPr/>
            </a:pPr>
            <a:r>
              <a:rPr lang="es-AR" sz="1400" dirty="0">
                <a:solidFill>
                  <a:schemeClr val="accent2">
                    <a:lumMod val="75000"/>
                  </a:schemeClr>
                </a:solidFill>
                <a:latin typeface="Calibri" pitchFamily="34" charset="0"/>
              </a:rPr>
              <a:t>Temperatura de reacción (</a:t>
            </a:r>
            <a:r>
              <a:rPr lang="es-AR" sz="1400" dirty="0" err="1">
                <a:solidFill>
                  <a:schemeClr val="accent2">
                    <a:lumMod val="75000"/>
                  </a:schemeClr>
                </a:solidFill>
                <a:latin typeface="Calibri" pitchFamily="34" charset="0"/>
              </a:rPr>
              <a:t>Rx</a:t>
            </a:r>
            <a:r>
              <a:rPr lang="es-AR" sz="1400" dirty="0">
                <a:solidFill>
                  <a:schemeClr val="accent2">
                    <a:lumMod val="75000"/>
                  </a:schemeClr>
                </a:solidFill>
                <a:latin typeface="Calibri" pitchFamily="34" charset="0"/>
              </a:rPr>
              <a:t>)</a:t>
            </a:r>
            <a:endParaRPr lang="es-ES" sz="1400" dirty="0">
              <a:solidFill>
                <a:schemeClr val="accent2">
                  <a:lumMod val="75000"/>
                </a:schemeClr>
              </a:solidFill>
              <a:latin typeface="Calibri" pitchFamily="34" charset="0"/>
            </a:endParaRPr>
          </a:p>
          <a:p>
            <a:pPr eaLnBrk="0" hangingPunct="0">
              <a:buFont typeface="Wingdings" pitchFamily="2" charset="2"/>
              <a:buChar char="Ø"/>
              <a:tabLst>
                <a:tab pos="457200" algn="l"/>
              </a:tabLst>
              <a:defRPr/>
            </a:pPr>
            <a:r>
              <a:rPr lang="es-AR" sz="1400" dirty="0">
                <a:solidFill>
                  <a:schemeClr val="accent2">
                    <a:lumMod val="75000"/>
                  </a:schemeClr>
                </a:solidFill>
                <a:latin typeface="Calibri" pitchFamily="34" charset="0"/>
              </a:rPr>
              <a:t>Temperatura de precalentamiento de carga</a:t>
            </a:r>
            <a:endParaRPr lang="es-ES" sz="1400" dirty="0">
              <a:solidFill>
                <a:schemeClr val="accent2">
                  <a:lumMod val="75000"/>
                </a:schemeClr>
              </a:solidFill>
              <a:latin typeface="Calibri" pitchFamily="34" charset="0"/>
            </a:endParaRPr>
          </a:p>
          <a:p>
            <a:pPr algn="just" eaLnBrk="0" hangingPunct="0">
              <a:buFont typeface="Wingdings" pitchFamily="2" charset="2"/>
              <a:buChar char="Ø"/>
              <a:tabLst>
                <a:tab pos="457200" algn="l"/>
              </a:tabLst>
              <a:defRPr/>
            </a:pPr>
            <a:r>
              <a:rPr lang="es-AR" sz="1400" dirty="0">
                <a:solidFill>
                  <a:schemeClr val="accent2">
                    <a:lumMod val="75000"/>
                  </a:schemeClr>
                </a:solidFill>
                <a:latin typeface="Calibri" pitchFamily="34" charset="0"/>
              </a:rPr>
              <a:t>Actividad de catalizador</a:t>
            </a:r>
            <a:endParaRPr lang="es-ES" sz="1400" dirty="0">
              <a:solidFill>
                <a:schemeClr val="accent2">
                  <a:lumMod val="75000"/>
                </a:schemeClr>
              </a:solidFill>
              <a:latin typeface="Calibri" pitchFamily="34" charset="0"/>
            </a:endParaRPr>
          </a:p>
          <a:p>
            <a:pPr algn="just" eaLnBrk="0" hangingPunct="0">
              <a:buFont typeface="Wingdings" pitchFamily="2" charset="2"/>
              <a:buChar char="Ø"/>
              <a:tabLst>
                <a:tab pos="457200" algn="l"/>
              </a:tabLst>
              <a:defRPr/>
            </a:pPr>
            <a:r>
              <a:rPr lang="es-AR" sz="1400" dirty="0">
                <a:solidFill>
                  <a:schemeClr val="accent2">
                    <a:lumMod val="75000"/>
                  </a:schemeClr>
                </a:solidFill>
                <a:latin typeface="Calibri" pitchFamily="34" charset="0"/>
              </a:rPr>
              <a:t>Modo de combustión</a:t>
            </a:r>
            <a:endParaRPr lang="es-ES" sz="1400" dirty="0">
              <a:solidFill>
                <a:schemeClr val="accent2">
                  <a:lumMod val="75000"/>
                </a:schemeClr>
              </a:solidFill>
              <a:latin typeface="Calibri" pitchFamily="34" charset="0"/>
            </a:endParaRPr>
          </a:p>
          <a:p>
            <a:pPr algn="just" eaLnBrk="0" hangingPunct="0">
              <a:buFont typeface="Wingdings" pitchFamily="2" charset="2"/>
              <a:buChar char="Ø"/>
              <a:tabLst>
                <a:tab pos="457200" algn="l"/>
              </a:tabLst>
              <a:defRPr/>
            </a:pPr>
            <a:r>
              <a:rPr lang="es-AR" sz="1400" dirty="0">
                <a:solidFill>
                  <a:schemeClr val="accent2">
                    <a:lumMod val="75000"/>
                  </a:schemeClr>
                </a:solidFill>
                <a:latin typeface="Calibri" pitchFamily="34" charset="0"/>
              </a:rPr>
              <a:t>Calidad de la carga</a:t>
            </a:r>
            <a:endParaRPr lang="es-ES" sz="1400" dirty="0">
              <a:solidFill>
                <a:schemeClr val="accent2">
                  <a:lumMod val="75000"/>
                </a:schemeClr>
              </a:solidFill>
              <a:latin typeface="Calibri" pitchFamily="34" charset="0"/>
            </a:endParaRPr>
          </a:p>
          <a:p>
            <a:pPr eaLnBrk="0" hangingPunct="0">
              <a:tabLst>
                <a:tab pos="457200" algn="l"/>
              </a:tabLst>
              <a:defRPr/>
            </a:pPr>
            <a:endParaRPr lang="es-AR" sz="1400" b="1" dirty="0">
              <a:solidFill>
                <a:schemeClr val="accent2">
                  <a:lumMod val="75000"/>
                </a:schemeClr>
              </a:solidFill>
              <a:latin typeface="Calibri" pitchFamily="34" charset="0"/>
            </a:endParaRPr>
          </a:p>
          <a:p>
            <a:pPr eaLnBrk="0" hangingPunct="0">
              <a:tabLst>
                <a:tab pos="457200" algn="l"/>
              </a:tabLst>
              <a:defRPr/>
            </a:pPr>
            <a:r>
              <a:rPr lang="es-AR" sz="1400" b="1" dirty="0">
                <a:solidFill>
                  <a:schemeClr val="accent2">
                    <a:lumMod val="75000"/>
                  </a:schemeClr>
                </a:solidFill>
                <a:latin typeface="Calibri" pitchFamily="34" charset="0"/>
              </a:rPr>
              <a:t>Variables operativas dependientes</a:t>
            </a:r>
            <a:endParaRPr lang="es-ES" sz="1400" b="1" dirty="0">
              <a:solidFill>
                <a:schemeClr val="accent2">
                  <a:lumMod val="75000"/>
                </a:schemeClr>
              </a:solidFill>
              <a:latin typeface="Calibri" pitchFamily="34" charset="0"/>
            </a:endParaRPr>
          </a:p>
          <a:p>
            <a:pPr algn="just" eaLnBrk="0" hangingPunct="0">
              <a:buFont typeface="Wingdings" pitchFamily="2" charset="2"/>
              <a:buChar char="Ø"/>
              <a:tabLst>
                <a:tab pos="457200" algn="l"/>
              </a:tabLst>
              <a:defRPr/>
            </a:pPr>
            <a:r>
              <a:rPr lang="es-AR" sz="1400" b="1" dirty="0">
                <a:solidFill>
                  <a:schemeClr val="accent2">
                    <a:lumMod val="75000"/>
                  </a:schemeClr>
                </a:solidFill>
                <a:latin typeface="Calibri" pitchFamily="34" charset="0"/>
              </a:rPr>
              <a:t>Temperatura de regenerador (</a:t>
            </a:r>
            <a:r>
              <a:rPr lang="es-AR" sz="1400" b="1" dirty="0" err="1">
                <a:solidFill>
                  <a:schemeClr val="accent2">
                    <a:lumMod val="75000"/>
                  </a:schemeClr>
                </a:solidFill>
                <a:latin typeface="Calibri" pitchFamily="34" charset="0"/>
              </a:rPr>
              <a:t>Rg</a:t>
            </a:r>
            <a:r>
              <a:rPr lang="es-AR" sz="1400" b="1" dirty="0">
                <a:solidFill>
                  <a:schemeClr val="accent2">
                    <a:lumMod val="75000"/>
                  </a:schemeClr>
                </a:solidFill>
                <a:latin typeface="Calibri" pitchFamily="34" charset="0"/>
              </a:rPr>
              <a:t>)</a:t>
            </a:r>
            <a:endParaRPr lang="es-ES" sz="1400" b="1" dirty="0">
              <a:solidFill>
                <a:schemeClr val="accent2">
                  <a:lumMod val="75000"/>
                </a:schemeClr>
              </a:solidFill>
              <a:latin typeface="Calibri" pitchFamily="34" charset="0"/>
            </a:endParaRPr>
          </a:p>
          <a:p>
            <a:pPr algn="just" eaLnBrk="0" hangingPunct="0">
              <a:buFont typeface="Wingdings" pitchFamily="2" charset="2"/>
              <a:buChar char="Ø"/>
              <a:tabLst>
                <a:tab pos="457200" algn="l"/>
              </a:tabLst>
              <a:defRPr/>
            </a:pPr>
            <a:r>
              <a:rPr lang="es-AR" sz="1400" dirty="0">
                <a:solidFill>
                  <a:schemeClr val="accent2">
                    <a:lumMod val="75000"/>
                  </a:schemeClr>
                </a:solidFill>
                <a:latin typeface="Calibri" pitchFamily="34" charset="0"/>
              </a:rPr>
              <a:t>Caudal de circulación</a:t>
            </a:r>
            <a:endParaRPr lang="es-ES" sz="1400" dirty="0">
              <a:solidFill>
                <a:schemeClr val="accent2">
                  <a:lumMod val="75000"/>
                </a:schemeClr>
              </a:solidFill>
              <a:latin typeface="Calibri" pitchFamily="34" charset="0"/>
            </a:endParaRPr>
          </a:p>
          <a:p>
            <a:pPr algn="just" eaLnBrk="0" hangingPunct="0">
              <a:buFont typeface="Wingdings" pitchFamily="2" charset="2"/>
              <a:buChar char="Ø"/>
              <a:tabLst>
                <a:tab pos="457200" algn="l"/>
              </a:tabLst>
              <a:defRPr/>
            </a:pPr>
            <a:r>
              <a:rPr lang="es-AR" sz="1400" dirty="0">
                <a:solidFill>
                  <a:schemeClr val="accent2">
                    <a:lumMod val="75000"/>
                  </a:schemeClr>
                </a:solidFill>
                <a:latin typeface="Calibri" pitchFamily="34" charset="0"/>
              </a:rPr>
              <a:t>Conversión</a:t>
            </a:r>
            <a:endParaRPr lang="es-ES" sz="1400" dirty="0">
              <a:solidFill>
                <a:schemeClr val="accent2">
                  <a:lumMod val="75000"/>
                </a:schemeClr>
              </a:solidFill>
              <a:latin typeface="Calibri" pitchFamily="34" charset="0"/>
            </a:endParaRPr>
          </a:p>
          <a:p>
            <a:pPr algn="just" eaLnBrk="0" hangingPunct="0">
              <a:buFont typeface="Wingdings" pitchFamily="2" charset="2"/>
              <a:buChar char="Ø"/>
              <a:tabLst>
                <a:tab pos="457200" algn="l"/>
              </a:tabLst>
              <a:defRPr/>
            </a:pPr>
            <a:r>
              <a:rPr lang="es-AR" sz="1400" dirty="0">
                <a:solidFill>
                  <a:schemeClr val="accent2">
                    <a:lumMod val="75000"/>
                  </a:schemeClr>
                </a:solidFill>
                <a:latin typeface="Calibri" pitchFamily="34" charset="0"/>
              </a:rPr>
              <a:t>Requerimiento de aire</a:t>
            </a:r>
            <a:endParaRPr lang="es-ES" sz="1400" dirty="0">
              <a:solidFill>
                <a:schemeClr val="accent2">
                  <a:lumMod val="75000"/>
                </a:schemeClr>
              </a:solidFill>
              <a:latin typeface="Calibri" pitchFamily="34" charset="0"/>
            </a:endParaRPr>
          </a:p>
          <a:p>
            <a:pPr algn="just" eaLnBrk="0" hangingPunct="0">
              <a:buFont typeface="Wingdings" pitchFamily="2" charset="2"/>
              <a:buChar char="Ø"/>
              <a:tabLst>
                <a:tab pos="457200" algn="l"/>
              </a:tabLst>
              <a:defRPr/>
            </a:pPr>
            <a:r>
              <a:rPr lang="es-AR" sz="1400" dirty="0">
                <a:solidFill>
                  <a:schemeClr val="accent2">
                    <a:lumMod val="75000"/>
                  </a:schemeClr>
                </a:solidFill>
                <a:latin typeface="Calibri" pitchFamily="34" charset="0"/>
              </a:rPr>
              <a:t>Relación C /O (7 – 10</a:t>
            </a:r>
            <a:endParaRPr lang="es-ES" sz="1400" dirty="0">
              <a:solidFill>
                <a:schemeClr val="accent2">
                  <a:lumMod val="75000"/>
                </a:schemeClr>
              </a:solidFill>
              <a:latin typeface="Calibri" pitchFamily="34" charset="0"/>
            </a:endParaRPr>
          </a:p>
        </p:txBody>
      </p:sp>
      <p:pic>
        <p:nvPicPr>
          <p:cNvPr id="46103" name="13 Imagen"/>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572000" y="1147763"/>
            <a:ext cx="4143375" cy="2428875"/>
          </a:xfrm>
          <a:prstGeom prst="rect">
            <a:avLst/>
          </a:prstGeom>
          <a:noFill/>
          <a:ln w="9525">
            <a:noFill/>
            <a:miter lim="800000"/>
            <a:headEnd/>
            <a:tailEnd/>
          </a:ln>
        </p:spPr>
      </p:pic>
      <p:pic>
        <p:nvPicPr>
          <p:cNvPr id="46104" name="14 Imagen"/>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551363" y="3714750"/>
            <a:ext cx="4164012" cy="24288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2 Rectángulo"/>
          <p:cNvSpPr/>
          <p:nvPr/>
        </p:nvSpPr>
        <p:spPr>
          <a:xfrm>
            <a:off x="1357290" y="1766876"/>
            <a:ext cx="5857916" cy="571504"/>
          </a:xfrm>
          <a:prstGeom prst="rect">
            <a:avLst/>
          </a:prstGeom>
          <a:solidFill>
            <a:schemeClr val="bg2">
              <a:lumMod val="40000"/>
              <a:lumOff val="6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s-ES"/>
          </a:p>
        </p:txBody>
      </p:sp>
      <p:sp>
        <p:nvSpPr>
          <p:cNvPr id="5" name="4 Rectángulo"/>
          <p:cNvSpPr/>
          <p:nvPr/>
        </p:nvSpPr>
        <p:spPr>
          <a:xfrm>
            <a:off x="0" y="0"/>
            <a:ext cx="9144000" cy="714375"/>
          </a:xfrm>
          <a:prstGeom prst="rect">
            <a:avLst/>
          </a:prstGeom>
          <a:gradFill flip="none" rotWithShape="1">
            <a:gsLst>
              <a:gs pos="0">
                <a:schemeClr val="accent2">
                  <a:lumMod val="75000"/>
                </a:schemeClr>
              </a:gs>
              <a:gs pos="81000">
                <a:schemeClr val="bg1">
                  <a:lumMod val="9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5" name="Rectangle 1072"/>
          <p:cNvSpPr>
            <a:spLocks noChangeArrowheads="1"/>
          </p:cNvSpPr>
          <p:nvPr/>
        </p:nvSpPr>
        <p:spPr bwMode="auto">
          <a:xfrm>
            <a:off x="142875" y="142875"/>
            <a:ext cx="6072188" cy="428625"/>
          </a:xfrm>
          <a:prstGeom prst="rect">
            <a:avLst/>
          </a:prstGeom>
          <a:noFill/>
          <a:ln algn="ctr">
            <a:miter lim="800000"/>
            <a:headEnd/>
            <a:tailEnd/>
          </a:ln>
        </p:spPr>
        <p:txBody>
          <a:bodyPr lIns="92075" tIns="46038" rIns="92075" bIns="46038" anchor="ctr"/>
          <a:lstStyle/>
          <a:p>
            <a:pPr>
              <a:lnSpc>
                <a:spcPct val="95000"/>
              </a:lnSpc>
              <a:defRPr/>
            </a:pPr>
            <a:r>
              <a:rPr lang="es-ES_tradnl" sz="3200" b="1" dirty="0">
                <a:solidFill>
                  <a:schemeClr val="bg1">
                    <a:lumMod val="95000"/>
                  </a:schemeClr>
                </a:solidFill>
                <a:latin typeface="Calibri" pitchFamily="34" charset="0"/>
                <a:ea typeface="+mj-ea"/>
                <a:cs typeface="Calibri" pitchFamily="34" charset="0"/>
              </a:rPr>
              <a:t>Craqueo catalítico fluido (FCC).</a:t>
            </a:r>
            <a:endParaRPr lang="es-ES_tradnl" sz="3200" b="1" dirty="0">
              <a:solidFill>
                <a:schemeClr val="bg1">
                  <a:lumMod val="95000"/>
                </a:schemeClr>
              </a:solidFill>
              <a:latin typeface="Calibri" pitchFamily="34" charset="0"/>
              <a:ea typeface="+mj-ea"/>
              <a:cs typeface="Calibri" pitchFamily="34" charset="0"/>
            </a:endParaRPr>
          </a:p>
        </p:txBody>
      </p:sp>
      <p:sp>
        <p:nvSpPr>
          <p:cNvPr id="47111" name="Rectangle 99"/>
          <p:cNvSpPr>
            <a:spLocks noChangeArrowheads="1"/>
          </p:cNvSpPr>
          <p:nvPr/>
        </p:nvSpPr>
        <p:spPr bwMode="auto">
          <a:xfrm>
            <a:off x="0" y="785813"/>
            <a:ext cx="9144000" cy="5876925"/>
          </a:xfrm>
          <a:prstGeom prst="rect">
            <a:avLst/>
          </a:prstGeom>
          <a:noFill/>
          <a:ln w="12700">
            <a:noFill/>
            <a:miter lim="800000"/>
            <a:headEnd/>
            <a:tailEnd/>
          </a:ln>
        </p:spPr>
        <p:txBody>
          <a:bodyPr wrap="none" anchor="ctr"/>
          <a:lstStyle/>
          <a:p>
            <a:endParaRPr lang="en-US"/>
          </a:p>
        </p:txBody>
      </p:sp>
      <p:sp>
        <p:nvSpPr>
          <p:cNvPr id="47112"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AR">
              <a:cs typeface="Arial" charset="0"/>
            </a:endParaRPr>
          </a:p>
        </p:txBody>
      </p:sp>
      <p:sp>
        <p:nvSpPr>
          <p:cNvPr id="21" name="20 Rectángulo"/>
          <p:cNvSpPr/>
          <p:nvPr/>
        </p:nvSpPr>
        <p:spPr>
          <a:xfrm>
            <a:off x="133350" y="714375"/>
            <a:ext cx="8715375" cy="338138"/>
          </a:xfrm>
          <a:prstGeom prst="rect">
            <a:avLst/>
          </a:prstGeom>
        </p:spPr>
        <p:txBody>
          <a:bodyPr>
            <a:spAutoFit/>
          </a:bodyPr>
          <a:lstStyle/>
          <a:p>
            <a:pPr algn="just">
              <a:defRPr/>
            </a:pPr>
            <a:r>
              <a:rPr lang="es-AR" sz="1600" b="1" dirty="0">
                <a:solidFill>
                  <a:schemeClr val="accent2">
                    <a:lumMod val="75000"/>
                  </a:schemeClr>
                </a:solidFill>
                <a:latin typeface="Calibri" pitchFamily="34" charset="0"/>
              </a:rPr>
              <a:t>Descripción de los balances</a:t>
            </a:r>
            <a:endParaRPr lang="es-ES" sz="1600" b="1" dirty="0">
              <a:solidFill>
                <a:schemeClr val="accent2">
                  <a:lumMod val="75000"/>
                </a:schemeClr>
              </a:solidFill>
              <a:latin typeface="Calibri" pitchFamily="34" charset="0"/>
            </a:endParaRPr>
          </a:p>
        </p:txBody>
      </p:sp>
      <p:sp>
        <p:nvSpPr>
          <p:cNvPr id="22" name="21 Rectángulo"/>
          <p:cNvSpPr/>
          <p:nvPr/>
        </p:nvSpPr>
        <p:spPr>
          <a:xfrm>
            <a:off x="142875" y="1019175"/>
            <a:ext cx="8715375" cy="584200"/>
          </a:xfrm>
          <a:prstGeom prst="rect">
            <a:avLst/>
          </a:prstGeom>
        </p:spPr>
        <p:txBody>
          <a:bodyPr>
            <a:spAutoFit/>
          </a:bodyPr>
          <a:lstStyle/>
          <a:p>
            <a:pPr algn="just">
              <a:defRPr/>
            </a:pPr>
            <a:r>
              <a:rPr lang="es-AR" sz="1600" b="1" dirty="0">
                <a:solidFill>
                  <a:schemeClr val="accent2">
                    <a:lumMod val="75000"/>
                  </a:schemeClr>
                </a:solidFill>
                <a:latin typeface="Calibri" pitchFamily="34" charset="0"/>
              </a:rPr>
              <a:t>Balance de coque:</a:t>
            </a:r>
            <a:r>
              <a:rPr lang="es-ES" sz="1600" b="1" dirty="0">
                <a:solidFill>
                  <a:schemeClr val="accent2">
                    <a:lumMod val="75000"/>
                  </a:schemeClr>
                </a:solidFill>
                <a:latin typeface="Calibri" pitchFamily="34" charset="0"/>
              </a:rPr>
              <a:t> </a:t>
            </a:r>
            <a:r>
              <a:rPr lang="es-AR" sz="1600" dirty="0">
                <a:solidFill>
                  <a:schemeClr val="accent2">
                    <a:lumMod val="75000"/>
                  </a:schemeClr>
                </a:solidFill>
                <a:latin typeface="Calibri" pitchFamily="34" charset="0"/>
              </a:rPr>
              <a:t>Relaciona todas las fuentes de generación de coque de la unidad. El coque formado en el proceso responde a la siguiente ecuación:</a:t>
            </a:r>
            <a:r>
              <a:rPr lang="es-ES" sz="1600" dirty="0">
                <a:solidFill>
                  <a:schemeClr val="accent2">
                    <a:lumMod val="75000"/>
                  </a:schemeClr>
                </a:solidFill>
                <a:latin typeface="Calibri" pitchFamily="34" charset="0"/>
              </a:rPr>
              <a:t> </a:t>
            </a:r>
          </a:p>
        </p:txBody>
      </p:sp>
      <p:sp>
        <p:nvSpPr>
          <p:cNvPr id="4711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AR"/>
          </a:p>
        </p:txBody>
      </p:sp>
      <p:pic>
        <p:nvPicPr>
          <p:cNvPr id="47116"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00188" y="1857375"/>
            <a:ext cx="5562600" cy="357188"/>
          </a:xfrm>
          <a:prstGeom prst="rect">
            <a:avLst/>
          </a:prstGeom>
          <a:noFill/>
          <a:ln w="9525">
            <a:noFill/>
            <a:miter lim="800000"/>
            <a:headEnd/>
            <a:tailEnd/>
          </a:ln>
        </p:spPr>
      </p:pic>
      <p:sp>
        <p:nvSpPr>
          <p:cNvPr id="25" name="24 CuadroTexto"/>
          <p:cNvSpPr txBox="1"/>
          <p:nvPr/>
        </p:nvSpPr>
        <p:spPr>
          <a:xfrm>
            <a:off x="142875" y="2627313"/>
            <a:ext cx="5967413" cy="1016000"/>
          </a:xfrm>
          <a:prstGeom prst="rect">
            <a:avLst/>
          </a:prstGeom>
          <a:noFill/>
        </p:spPr>
        <p:txBody>
          <a:bodyPr wrap="none">
            <a:spAutoFit/>
          </a:bodyPr>
          <a:lstStyle/>
          <a:p>
            <a:pPr>
              <a:defRPr/>
            </a:pPr>
            <a:r>
              <a:rPr lang="es-AR" sz="1200" dirty="0">
                <a:solidFill>
                  <a:schemeClr val="accent2">
                    <a:lumMod val="75000"/>
                  </a:schemeClr>
                </a:solidFill>
                <a:latin typeface="Calibri" pitchFamily="34" charset="0"/>
              </a:rPr>
              <a:t>C t = coque total producido</a:t>
            </a:r>
            <a:r>
              <a:rPr lang="es-ES" sz="1200" dirty="0">
                <a:solidFill>
                  <a:schemeClr val="accent2">
                    <a:lumMod val="75000"/>
                  </a:schemeClr>
                </a:solidFill>
                <a:latin typeface="Calibri" pitchFamily="34" charset="0"/>
              </a:rPr>
              <a:t>.</a:t>
            </a:r>
          </a:p>
          <a:p>
            <a:pPr>
              <a:defRPr/>
            </a:pPr>
            <a:r>
              <a:rPr lang="es-AR" sz="1200" dirty="0" err="1">
                <a:solidFill>
                  <a:schemeClr val="accent2">
                    <a:lumMod val="75000"/>
                  </a:schemeClr>
                </a:solidFill>
                <a:latin typeface="Calibri" pitchFamily="34" charset="0"/>
              </a:rPr>
              <a:t>Ccat</a:t>
            </a:r>
            <a:r>
              <a:rPr lang="es-AR" sz="1200" dirty="0">
                <a:solidFill>
                  <a:schemeClr val="accent2">
                    <a:lumMod val="75000"/>
                  </a:schemeClr>
                </a:solidFill>
                <a:latin typeface="Calibri" pitchFamily="34" charset="0"/>
              </a:rPr>
              <a:t> = coque depositado sobre el catalizador, producido por las reacciones de cracking.</a:t>
            </a:r>
            <a:r>
              <a:rPr lang="es-ES" sz="1200" dirty="0">
                <a:solidFill>
                  <a:schemeClr val="accent2">
                    <a:lumMod val="75000"/>
                  </a:schemeClr>
                </a:solidFill>
                <a:latin typeface="Calibri" pitchFamily="34" charset="0"/>
              </a:rPr>
              <a:t> </a:t>
            </a:r>
          </a:p>
          <a:p>
            <a:pPr>
              <a:defRPr/>
            </a:pPr>
            <a:r>
              <a:rPr lang="es-AR" sz="1200" dirty="0" err="1">
                <a:solidFill>
                  <a:schemeClr val="accent2">
                    <a:lumMod val="75000"/>
                  </a:schemeClr>
                </a:solidFill>
                <a:latin typeface="Calibri" pitchFamily="34" charset="0"/>
              </a:rPr>
              <a:t>Ccarga</a:t>
            </a:r>
            <a:r>
              <a:rPr lang="es-AR" sz="1200" dirty="0">
                <a:solidFill>
                  <a:schemeClr val="accent2">
                    <a:lumMod val="75000"/>
                  </a:schemeClr>
                </a:solidFill>
                <a:latin typeface="Calibri" pitchFamily="34" charset="0"/>
              </a:rPr>
              <a:t> = coque de la carga </a:t>
            </a:r>
            <a:r>
              <a:rPr lang="es-ES" sz="1200" dirty="0">
                <a:solidFill>
                  <a:schemeClr val="accent2">
                    <a:lumMod val="75000"/>
                  </a:schemeClr>
                </a:solidFill>
                <a:latin typeface="Calibri" pitchFamily="34" charset="0"/>
              </a:rPr>
              <a:t>que se deposita directamente sobre el catalizador.</a:t>
            </a:r>
          </a:p>
          <a:p>
            <a:pPr>
              <a:defRPr/>
            </a:pPr>
            <a:r>
              <a:rPr lang="es-AR" sz="1200" dirty="0">
                <a:solidFill>
                  <a:schemeClr val="accent2">
                    <a:lumMod val="75000"/>
                  </a:schemeClr>
                </a:solidFill>
                <a:latin typeface="Calibri" pitchFamily="34" charset="0"/>
              </a:rPr>
              <a:t>C circulación = coque rico en hidrógeno proveniente del stripper de la sección de reacción.</a:t>
            </a:r>
            <a:endParaRPr lang="es-ES" sz="1200" dirty="0">
              <a:solidFill>
                <a:schemeClr val="accent2">
                  <a:lumMod val="75000"/>
                </a:schemeClr>
              </a:solidFill>
              <a:latin typeface="Calibri" pitchFamily="34" charset="0"/>
            </a:endParaRPr>
          </a:p>
          <a:p>
            <a:pPr>
              <a:defRPr/>
            </a:pPr>
            <a:r>
              <a:rPr lang="es-AR" sz="1200" dirty="0">
                <a:solidFill>
                  <a:schemeClr val="accent2">
                    <a:lumMod val="75000"/>
                  </a:schemeClr>
                </a:solidFill>
                <a:latin typeface="Calibri" pitchFamily="34" charset="0"/>
              </a:rPr>
              <a:t>C contaminante = coque producido por la presencia de contaminantes metálicos de la carga.</a:t>
            </a:r>
            <a:r>
              <a:rPr lang="es-ES" sz="1200" dirty="0">
                <a:solidFill>
                  <a:schemeClr val="accent2">
                    <a:lumMod val="75000"/>
                  </a:schemeClr>
                </a:solidFill>
                <a:latin typeface="Calibri" pitchFamily="34" charset="0"/>
              </a:rPr>
              <a:t> </a:t>
            </a:r>
          </a:p>
        </p:txBody>
      </p:sp>
      <p:sp>
        <p:nvSpPr>
          <p:cNvPr id="26" name="25 Rectángulo"/>
          <p:cNvSpPr/>
          <p:nvPr/>
        </p:nvSpPr>
        <p:spPr>
          <a:xfrm>
            <a:off x="133350" y="3813175"/>
            <a:ext cx="8715375" cy="830263"/>
          </a:xfrm>
          <a:prstGeom prst="rect">
            <a:avLst/>
          </a:prstGeom>
        </p:spPr>
        <p:txBody>
          <a:bodyPr>
            <a:spAutoFit/>
          </a:bodyPr>
          <a:lstStyle/>
          <a:p>
            <a:pPr algn="just">
              <a:defRPr/>
            </a:pPr>
            <a:r>
              <a:rPr lang="es-AR" sz="1600" b="1" dirty="0">
                <a:solidFill>
                  <a:schemeClr val="accent2">
                    <a:lumMod val="75000"/>
                  </a:schemeClr>
                </a:solidFill>
                <a:latin typeface="Calibri" pitchFamily="34" charset="0"/>
              </a:rPr>
              <a:t>Balance de calor: </a:t>
            </a:r>
            <a:r>
              <a:rPr lang="es-AR" sz="1600" dirty="0">
                <a:solidFill>
                  <a:schemeClr val="accent2">
                    <a:lumMod val="75000"/>
                  </a:schemeClr>
                </a:solidFill>
                <a:latin typeface="Calibri" pitchFamily="34" charset="0"/>
              </a:rPr>
              <a:t>Relaciona las variables independientes y dependientes. Este balance está directamente vinculado con el balance de coque, ya que este producto es un  aporte a la energía necesaria para que las reacciones tomen lugar.</a:t>
            </a:r>
          </a:p>
        </p:txBody>
      </p:sp>
      <p:sp>
        <p:nvSpPr>
          <p:cNvPr id="27" name="26 Rectángulo"/>
          <p:cNvSpPr/>
          <p:nvPr/>
        </p:nvSpPr>
        <p:spPr>
          <a:xfrm>
            <a:off x="133350" y="4956175"/>
            <a:ext cx="8715375" cy="830263"/>
          </a:xfrm>
          <a:prstGeom prst="rect">
            <a:avLst/>
          </a:prstGeom>
        </p:spPr>
        <p:txBody>
          <a:bodyPr>
            <a:spAutoFit/>
          </a:bodyPr>
          <a:lstStyle/>
          <a:p>
            <a:pPr algn="just">
              <a:defRPr/>
            </a:pPr>
            <a:r>
              <a:rPr lang="es-AR" sz="1600" b="1" dirty="0">
                <a:solidFill>
                  <a:schemeClr val="accent2">
                    <a:lumMod val="75000"/>
                  </a:schemeClr>
                </a:solidFill>
                <a:latin typeface="Calibri" pitchFamily="34" charset="0"/>
              </a:rPr>
              <a:t>Balance de presión: </a:t>
            </a:r>
            <a:r>
              <a:rPr lang="es-AR" sz="1600" dirty="0">
                <a:solidFill>
                  <a:schemeClr val="accent2">
                    <a:lumMod val="75000"/>
                  </a:schemeClr>
                </a:solidFill>
                <a:latin typeface="Calibri" pitchFamily="34" charset="0"/>
              </a:rPr>
              <a:t>Gobierna la circulación del catalizador, permitiendo la operación de la unidad. En estado estacionario  se mantiene un diferencial de presión entre el regenerador y el reactor  permitiendo el transporte del catalizador entre ambos recipientes. </a:t>
            </a: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714375"/>
          </a:xfrm>
          <a:prstGeom prst="rect">
            <a:avLst/>
          </a:prstGeom>
          <a:gradFill flip="none" rotWithShape="1">
            <a:gsLst>
              <a:gs pos="0">
                <a:schemeClr val="accent2">
                  <a:lumMod val="75000"/>
                </a:schemeClr>
              </a:gs>
              <a:gs pos="81000">
                <a:schemeClr val="bg1">
                  <a:lumMod val="9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5" name="Rectangle 1072"/>
          <p:cNvSpPr>
            <a:spLocks noChangeArrowheads="1"/>
          </p:cNvSpPr>
          <p:nvPr/>
        </p:nvSpPr>
        <p:spPr bwMode="auto">
          <a:xfrm>
            <a:off x="142875" y="142875"/>
            <a:ext cx="6072188" cy="428625"/>
          </a:xfrm>
          <a:prstGeom prst="rect">
            <a:avLst/>
          </a:prstGeom>
          <a:noFill/>
          <a:ln algn="ctr">
            <a:miter lim="800000"/>
            <a:headEnd/>
            <a:tailEnd/>
          </a:ln>
        </p:spPr>
        <p:txBody>
          <a:bodyPr lIns="92075" tIns="46038" rIns="92075" bIns="46038" anchor="ctr"/>
          <a:lstStyle/>
          <a:p>
            <a:pPr>
              <a:lnSpc>
                <a:spcPct val="95000"/>
              </a:lnSpc>
              <a:defRPr/>
            </a:pPr>
            <a:r>
              <a:rPr lang="es-ES_tradnl" sz="3200" b="1" dirty="0">
                <a:solidFill>
                  <a:schemeClr val="bg1">
                    <a:lumMod val="95000"/>
                  </a:schemeClr>
                </a:solidFill>
                <a:latin typeface="Calibri" pitchFamily="34" charset="0"/>
                <a:ea typeface="+mj-ea"/>
                <a:cs typeface="Calibri" pitchFamily="34" charset="0"/>
              </a:rPr>
              <a:t>Craqueo catalítico fluido (FCC).</a:t>
            </a:r>
            <a:endParaRPr lang="es-ES_tradnl" sz="3200" b="1" dirty="0">
              <a:solidFill>
                <a:schemeClr val="bg1">
                  <a:lumMod val="95000"/>
                </a:schemeClr>
              </a:solidFill>
              <a:latin typeface="Calibri" pitchFamily="34" charset="0"/>
              <a:ea typeface="+mj-ea"/>
              <a:cs typeface="Calibri" pitchFamily="34" charset="0"/>
            </a:endParaRPr>
          </a:p>
        </p:txBody>
      </p:sp>
      <p:sp>
        <p:nvSpPr>
          <p:cNvPr id="48132" name="Rectangle 99"/>
          <p:cNvSpPr>
            <a:spLocks noChangeArrowheads="1"/>
          </p:cNvSpPr>
          <p:nvPr/>
        </p:nvSpPr>
        <p:spPr bwMode="auto">
          <a:xfrm>
            <a:off x="0" y="785813"/>
            <a:ext cx="9144000" cy="5876925"/>
          </a:xfrm>
          <a:prstGeom prst="rect">
            <a:avLst/>
          </a:prstGeom>
          <a:noFill/>
          <a:ln w="12700">
            <a:noFill/>
            <a:miter lim="800000"/>
            <a:headEnd/>
            <a:tailEnd/>
          </a:ln>
        </p:spPr>
        <p:txBody>
          <a:bodyPr wrap="none" anchor="ctr"/>
          <a:lstStyle/>
          <a:p>
            <a:endParaRPr lang="en-US"/>
          </a:p>
        </p:txBody>
      </p:sp>
      <p:sp>
        <p:nvSpPr>
          <p:cNvPr id="48133"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AR">
              <a:cs typeface="Arial" charset="0"/>
            </a:endParaRPr>
          </a:p>
        </p:txBody>
      </p:sp>
      <p:sp>
        <p:nvSpPr>
          <p:cNvPr id="21" name="20 Rectángulo"/>
          <p:cNvSpPr/>
          <p:nvPr/>
        </p:nvSpPr>
        <p:spPr>
          <a:xfrm>
            <a:off x="133350" y="714375"/>
            <a:ext cx="8715375" cy="369888"/>
          </a:xfrm>
          <a:prstGeom prst="rect">
            <a:avLst/>
          </a:prstGeom>
        </p:spPr>
        <p:txBody>
          <a:bodyPr>
            <a:spAutoFit/>
          </a:bodyPr>
          <a:lstStyle/>
          <a:p>
            <a:pPr algn="just">
              <a:defRPr/>
            </a:pPr>
            <a:r>
              <a:rPr lang="es-AR" b="1" dirty="0">
                <a:solidFill>
                  <a:schemeClr val="accent2">
                    <a:lumMod val="75000"/>
                  </a:schemeClr>
                </a:solidFill>
                <a:latin typeface="Calibri" pitchFamily="34" charset="0"/>
              </a:rPr>
              <a:t>Descripción de las variables</a:t>
            </a:r>
            <a:endParaRPr lang="es-ES" b="1" dirty="0">
              <a:solidFill>
                <a:schemeClr val="accent2">
                  <a:lumMod val="75000"/>
                </a:schemeClr>
              </a:solidFill>
              <a:latin typeface="Calibri" pitchFamily="34" charset="0"/>
            </a:endParaRPr>
          </a:p>
        </p:txBody>
      </p:sp>
      <p:sp>
        <p:nvSpPr>
          <p:cNvPr id="4813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AR"/>
          </a:p>
        </p:txBody>
      </p:sp>
      <p:sp>
        <p:nvSpPr>
          <p:cNvPr id="15" name="14 CuadroTexto"/>
          <p:cNvSpPr txBox="1"/>
          <p:nvPr/>
        </p:nvSpPr>
        <p:spPr>
          <a:xfrm>
            <a:off x="88900" y="1127125"/>
            <a:ext cx="8769350" cy="5016500"/>
          </a:xfrm>
          <a:prstGeom prst="rect">
            <a:avLst/>
          </a:prstGeom>
          <a:noFill/>
        </p:spPr>
        <p:txBody>
          <a:bodyPr>
            <a:spAutoFit/>
          </a:bodyPr>
          <a:lstStyle/>
          <a:p>
            <a:pPr algn="just">
              <a:defRPr/>
            </a:pPr>
            <a:r>
              <a:rPr lang="es-AR" sz="1600" b="1" i="1" dirty="0">
                <a:solidFill>
                  <a:schemeClr val="accent2">
                    <a:lumMod val="75000"/>
                  </a:schemeClr>
                </a:solidFill>
                <a:latin typeface="Calibri" pitchFamily="34" charset="0"/>
              </a:rPr>
              <a:t>Temperatura de reacción: </a:t>
            </a:r>
            <a:r>
              <a:rPr lang="es-AR" sz="1600" dirty="0">
                <a:solidFill>
                  <a:schemeClr val="accent2">
                    <a:lumMod val="75000"/>
                  </a:schemeClr>
                </a:solidFill>
                <a:latin typeface="Calibri" pitchFamily="34" charset="0"/>
              </a:rPr>
              <a:t>temperatura a la cual las reacciones de craqueo catalítico primarias y secundarias tomen lugar. </a:t>
            </a:r>
            <a:endParaRPr lang="es-ES" sz="1600" dirty="0">
              <a:solidFill>
                <a:schemeClr val="accent2">
                  <a:lumMod val="75000"/>
                </a:schemeClr>
              </a:solidFill>
              <a:latin typeface="Calibri" pitchFamily="34" charset="0"/>
            </a:endParaRPr>
          </a:p>
          <a:p>
            <a:pPr algn="just">
              <a:defRPr/>
            </a:pPr>
            <a:r>
              <a:rPr lang="es-AR" sz="1600" b="1" i="1" dirty="0">
                <a:solidFill>
                  <a:schemeClr val="accent2">
                    <a:lumMod val="75000"/>
                  </a:schemeClr>
                </a:solidFill>
                <a:latin typeface="Calibri" pitchFamily="34" charset="0"/>
              </a:rPr>
              <a:t>Temperatura de precalentamiento de carga: </a:t>
            </a:r>
            <a:r>
              <a:rPr lang="es-AR" sz="1600" dirty="0">
                <a:solidFill>
                  <a:schemeClr val="accent2">
                    <a:lumMod val="75000"/>
                  </a:schemeClr>
                </a:solidFill>
                <a:latin typeface="Calibri" pitchFamily="34" charset="0"/>
              </a:rPr>
              <a:t>temperatura a la que se eleva la alimentación a la unidad, previo a su  ingreso al sistema de reacción. </a:t>
            </a:r>
            <a:endParaRPr lang="es-ES" sz="1600" dirty="0">
              <a:solidFill>
                <a:schemeClr val="accent2">
                  <a:lumMod val="75000"/>
                </a:schemeClr>
              </a:solidFill>
              <a:latin typeface="Calibri" pitchFamily="34" charset="0"/>
            </a:endParaRPr>
          </a:p>
          <a:p>
            <a:pPr algn="just">
              <a:defRPr/>
            </a:pPr>
            <a:r>
              <a:rPr lang="es-AR" sz="1600" b="1" i="1" dirty="0">
                <a:solidFill>
                  <a:schemeClr val="accent2">
                    <a:lumMod val="75000"/>
                  </a:schemeClr>
                </a:solidFill>
                <a:latin typeface="Calibri" pitchFamily="34" charset="0"/>
              </a:rPr>
              <a:t>Actividad y selectividad del catalizador: </a:t>
            </a:r>
            <a:r>
              <a:rPr lang="es-AR" sz="1600" dirty="0">
                <a:solidFill>
                  <a:schemeClr val="accent2">
                    <a:lumMod val="75000"/>
                  </a:schemeClr>
                </a:solidFill>
                <a:latin typeface="Calibri" pitchFamily="34" charset="0"/>
              </a:rPr>
              <a:t>es la capacidad que tiene el catalizador para acelerar las reacciones  primarias y secundarias de craqueo, favoreciendo la formación de productos deseados. </a:t>
            </a:r>
            <a:endParaRPr lang="es-ES" sz="1600" dirty="0">
              <a:solidFill>
                <a:schemeClr val="accent2">
                  <a:lumMod val="75000"/>
                </a:schemeClr>
              </a:solidFill>
              <a:latin typeface="Calibri" pitchFamily="34" charset="0"/>
            </a:endParaRPr>
          </a:p>
          <a:p>
            <a:pPr algn="just">
              <a:defRPr/>
            </a:pPr>
            <a:r>
              <a:rPr lang="es-AR" sz="1600" b="1" i="1" dirty="0">
                <a:solidFill>
                  <a:schemeClr val="accent2">
                    <a:lumMod val="75000"/>
                  </a:schemeClr>
                </a:solidFill>
                <a:latin typeface="Calibri" pitchFamily="34" charset="0"/>
              </a:rPr>
              <a:t>Modo de combustión: </a:t>
            </a:r>
            <a:r>
              <a:rPr lang="es-AR" sz="1600" dirty="0">
                <a:solidFill>
                  <a:schemeClr val="accent2">
                    <a:lumMod val="75000"/>
                  </a:schemeClr>
                </a:solidFill>
                <a:latin typeface="Calibri" pitchFamily="34" charset="0"/>
              </a:rPr>
              <a:t>puede ser total o parcial. Es el grado de conversión de monóxido de carbono a dióxido de carbono. Según sea la modalidad, se ve modificada la cantidad de calor que se libera en el regenerador. </a:t>
            </a:r>
            <a:endParaRPr lang="es-ES" sz="1600" dirty="0">
              <a:solidFill>
                <a:schemeClr val="accent2">
                  <a:lumMod val="75000"/>
                </a:schemeClr>
              </a:solidFill>
              <a:latin typeface="Calibri" pitchFamily="34" charset="0"/>
            </a:endParaRPr>
          </a:p>
          <a:p>
            <a:pPr algn="just">
              <a:defRPr/>
            </a:pPr>
            <a:r>
              <a:rPr lang="es-AR" sz="1600" b="1" i="1" dirty="0">
                <a:solidFill>
                  <a:schemeClr val="accent2">
                    <a:lumMod val="75000"/>
                  </a:schemeClr>
                </a:solidFill>
                <a:latin typeface="Calibri" pitchFamily="34" charset="0"/>
              </a:rPr>
              <a:t>Calidad de la carga: </a:t>
            </a:r>
            <a:r>
              <a:rPr lang="es-AR" sz="1600" dirty="0">
                <a:solidFill>
                  <a:schemeClr val="accent2">
                    <a:lumMod val="75000"/>
                  </a:schemeClr>
                </a:solidFill>
                <a:latin typeface="Calibri" pitchFamily="34" charset="0"/>
              </a:rPr>
              <a:t>es la composición, naturaleza y contaminantes de la carga, fuertemente responsables de la calidad y distribución de productos. </a:t>
            </a:r>
            <a:endParaRPr lang="es-ES" sz="1600" dirty="0">
              <a:solidFill>
                <a:schemeClr val="accent2">
                  <a:lumMod val="75000"/>
                </a:schemeClr>
              </a:solidFill>
              <a:latin typeface="Calibri" pitchFamily="34" charset="0"/>
            </a:endParaRPr>
          </a:p>
          <a:p>
            <a:pPr algn="just">
              <a:defRPr/>
            </a:pPr>
            <a:r>
              <a:rPr lang="es-AR" sz="1600" b="1" i="1" dirty="0">
                <a:solidFill>
                  <a:schemeClr val="accent2">
                    <a:lumMod val="75000"/>
                  </a:schemeClr>
                </a:solidFill>
                <a:latin typeface="Calibri" pitchFamily="34" charset="0"/>
              </a:rPr>
              <a:t>Tiempo de residencia de vapores: </a:t>
            </a:r>
            <a:r>
              <a:rPr lang="es-AR" sz="1600" dirty="0">
                <a:solidFill>
                  <a:schemeClr val="accent2">
                    <a:lumMod val="75000"/>
                  </a:schemeClr>
                </a:solidFill>
                <a:latin typeface="Calibri" pitchFamily="34" charset="0"/>
              </a:rPr>
              <a:t>es el tiempo que tardan los vapores de los productos generados en la reacción en recorrer todo el largo del </a:t>
            </a:r>
            <a:r>
              <a:rPr lang="es-AR" sz="1600" dirty="0" err="1">
                <a:solidFill>
                  <a:schemeClr val="accent2">
                    <a:lumMod val="75000"/>
                  </a:schemeClr>
                </a:solidFill>
                <a:latin typeface="Calibri" pitchFamily="34" charset="0"/>
              </a:rPr>
              <a:t>riser</a:t>
            </a:r>
            <a:r>
              <a:rPr lang="es-AR" sz="1600" dirty="0">
                <a:solidFill>
                  <a:schemeClr val="accent2">
                    <a:lumMod val="75000"/>
                  </a:schemeClr>
                </a:solidFill>
                <a:latin typeface="Calibri" pitchFamily="34" charset="0"/>
              </a:rPr>
              <a:t>.</a:t>
            </a:r>
            <a:endParaRPr lang="es-ES" sz="1600" dirty="0">
              <a:solidFill>
                <a:schemeClr val="accent2">
                  <a:lumMod val="75000"/>
                </a:schemeClr>
              </a:solidFill>
              <a:latin typeface="Calibri" pitchFamily="34" charset="0"/>
            </a:endParaRPr>
          </a:p>
          <a:p>
            <a:pPr algn="just">
              <a:defRPr/>
            </a:pPr>
            <a:r>
              <a:rPr lang="es-AR" sz="1600" b="1" i="1" dirty="0">
                <a:solidFill>
                  <a:schemeClr val="accent2">
                    <a:lumMod val="75000"/>
                  </a:schemeClr>
                </a:solidFill>
                <a:latin typeface="Calibri" pitchFamily="34" charset="0"/>
              </a:rPr>
              <a:t>Temperatura de regeneración: </a:t>
            </a:r>
            <a:r>
              <a:rPr lang="es-AR" sz="1600" dirty="0">
                <a:solidFill>
                  <a:schemeClr val="accent2">
                    <a:lumMod val="75000"/>
                  </a:schemeClr>
                </a:solidFill>
                <a:latin typeface="Calibri" pitchFamily="34" charset="0"/>
              </a:rPr>
              <a:t>es la temperatura de la fase densa del lecho del catalizador en la sección de regeneración.</a:t>
            </a:r>
            <a:endParaRPr lang="es-ES" sz="1600" dirty="0">
              <a:solidFill>
                <a:schemeClr val="accent2">
                  <a:lumMod val="75000"/>
                </a:schemeClr>
              </a:solidFill>
              <a:latin typeface="Calibri" pitchFamily="34" charset="0"/>
            </a:endParaRPr>
          </a:p>
          <a:p>
            <a:pPr algn="just">
              <a:defRPr/>
            </a:pPr>
            <a:r>
              <a:rPr lang="es-AR" sz="1600" b="1" i="1" dirty="0">
                <a:solidFill>
                  <a:schemeClr val="accent2">
                    <a:lumMod val="75000"/>
                  </a:schemeClr>
                </a:solidFill>
                <a:latin typeface="Calibri" pitchFamily="34" charset="0"/>
              </a:rPr>
              <a:t>Conversión:</a:t>
            </a:r>
            <a:r>
              <a:rPr lang="es-AR" sz="1600" dirty="0">
                <a:solidFill>
                  <a:schemeClr val="accent2">
                    <a:lumMod val="75000"/>
                  </a:schemeClr>
                </a:solidFill>
                <a:latin typeface="Calibri" pitchFamily="34" charset="0"/>
              </a:rPr>
              <a:t> es la cantidad de carga fresca que se transforma en fuel gas, LPG, nafta y coque.  </a:t>
            </a:r>
            <a:endParaRPr lang="es-ES" sz="1600" dirty="0">
              <a:solidFill>
                <a:schemeClr val="accent2">
                  <a:lumMod val="75000"/>
                </a:schemeClr>
              </a:solidFill>
              <a:latin typeface="Calibri" pitchFamily="34" charset="0"/>
            </a:endParaRPr>
          </a:p>
          <a:p>
            <a:pPr algn="just">
              <a:defRPr/>
            </a:pPr>
            <a:r>
              <a:rPr lang="es-AR" sz="1600" b="1" i="1" dirty="0">
                <a:solidFill>
                  <a:schemeClr val="accent2">
                    <a:lumMod val="75000"/>
                  </a:schemeClr>
                </a:solidFill>
                <a:latin typeface="Calibri" pitchFamily="34" charset="0"/>
              </a:rPr>
              <a:t>Requerimiento de aire: </a:t>
            </a:r>
            <a:r>
              <a:rPr lang="es-AR" sz="1600" dirty="0">
                <a:solidFill>
                  <a:schemeClr val="accent2">
                    <a:lumMod val="75000"/>
                  </a:schemeClr>
                </a:solidFill>
                <a:latin typeface="Calibri" pitchFamily="34" charset="0"/>
              </a:rPr>
              <a:t>es la cantidad de aire necesaria para llevar a cabo la combustión del carbón depositado sobre el catalizador agotado.</a:t>
            </a:r>
            <a:endParaRPr lang="es-ES" sz="1600" dirty="0">
              <a:solidFill>
                <a:schemeClr val="accent2">
                  <a:lumMod val="75000"/>
                </a:schemeClr>
              </a:solidFill>
              <a:latin typeface="Calibri" pitchFamily="34" charset="0"/>
            </a:endParaRPr>
          </a:p>
          <a:p>
            <a:pPr algn="just">
              <a:defRPr/>
            </a:pPr>
            <a:r>
              <a:rPr lang="es-AR" sz="1600" b="1" i="1" dirty="0">
                <a:solidFill>
                  <a:schemeClr val="accent2">
                    <a:lumMod val="75000"/>
                  </a:schemeClr>
                </a:solidFill>
                <a:latin typeface="Calibri" pitchFamily="34" charset="0"/>
              </a:rPr>
              <a:t>Relación catalizador/carga: </a:t>
            </a:r>
            <a:r>
              <a:rPr lang="es-AR" sz="1600" dirty="0">
                <a:solidFill>
                  <a:schemeClr val="accent2">
                    <a:lumMod val="75000"/>
                  </a:schemeClr>
                </a:solidFill>
                <a:latin typeface="Calibri" pitchFamily="34" charset="0"/>
              </a:rPr>
              <a:t>es la relación entre el caudal de circulación del catalizador (t/h) respecto del caudal de carga, expresada también en t/h. </a:t>
            </a:r>
            <a:endParaRPr lang="es-ES" sz="1600" dirty="0">
              <a:solidFill>
                <a:schemeClr val="accent2">
                  <a:lumMod val="75000"/>
                </a:schemeClr>
              </a:solidFill>
              <a:latin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714375"/>
          </a:xfrm>
          <a:prstGeom prst="rect">
            <a:avLst/>
          </a:prstGeom>
          <a:gradFill flip="none" rotWithShape="1">
            <a:gsLst>
              <a:gs pos="0">
                <a:schemeClr val="accent2">
                  <a:lumMod val="75000"/>
                </a:schemeClr>
              </a:gs>
              <a:gs pos="81000">
                <a:schemeClr val="bg1">
                  <a:lumMod val="9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5" name="Rectangle 1072"/>
          <p:cNvSpPr>
            <a:spLocks noChangeArrowheads="1"/>
          </p:cNvSpPr>
          <p:nvPr/>
        </p:nvSpPr>
        <p:spPr bwMode="auto">
          <a:xfrm>
            <a:off x="142875" y="142875"/>
            <a:ext cx="6072188" cy="428625"/>
          </a:xfrm>
          <a:prstGeom prst="rect">
            <a:avLst/>
          </a:prstGeom>
          <a:noFill/>
          <a:ln algn="ctr">
            <a:miter lim="800000"/>
            <a:headEnd/>
            <a:tailEnd/>
          </a:ln>
        </p:spPr>
        <p:txBody>
          <a:bodyPr lIns="92075" tIns="46038" rIns="92075" bIns="46038" anchor="ctr"/>
          <a:lstStyle/>
          <a:p>
            <a:pPr>
              <a:lnSpc>
                <a:spcPct val="95000"/>
              </a:lnSpc>
              <a:defRPr/>
            </a:pPr>
            <a:r>
              <a:rPr lang="es-ES_tradnl" sz="3200" b="1" dirty="0">
                <a:solidFill>
                  <a:schemeClr val="bg1">
                    <a:lumMod val="95000"/>
                  </a:schemeClr>
                </a:solidFill>
                <a:latin typeface="Calibri" pitchFamily="34" charset="0"/>
                <a:ea typeface="+mj-ea"/>
                <a:cs typeface="Calibri" pitchFamily="34" charset="0"/>
              </a:rPr>
              <a:t>Craqueo catalítico fluido (FCC).</a:t>
            </a:r>
            <a:endParaRPr lang="es-ES_tradnl" sz="3200" b="1" dirty="0">
              <a:solidFill>
                <a:schemeClr val="bg1">
                  <a:lumMod val="95000"/>
                </a:schemeClr>
              </a:solidFill>
              <a:latin typeface="Calibri" pitchFamily="34" charset="0"/>
              <a:ea typeface="+mj-ea"/>
              <a:cs typeface="Calibri" pitchFamily="34" charset="0"/>
            </a:endParaRPr>
          </a:p>
        </p:txBody>
      </p:sp>
      <p:sp>
        <p:nvSpPr>
          <p:cNvPr id="49156" name="Rectangle 99"/>
          <p:cNvSpPr>
            <a:spLocks noChangeArrowheads="1"/>
          </p:cNvSpPr>
          <p:nvPr/>
        </p:nvSpPr>
        <p:spPr bwMode="auto">
          <a:xfrm>
            <a:off x="0" y="785813"/>
            <a:ext cx="9144000" cy="5876925"/>
          </a:xfrm>
          <a:prstGeom prst="rect">
            <a:avLst/>
          </a:prstGeom>
          <a:noFill/>
          <a:ln w="12700">
            <a:noFill/>
            <a:miter lim="800000"/>
            <a:headEnd/>
            <a:tailEnd/>
          </a:ln>
        </p:spPr>
        <p:txBody>
          <a:bodyPr wrap="none" anchor="ctr"/>
          <a:lstStyle/>
          <a:p>
            <a:endParaRPr lang="en-US"/>
          </a:p>
        </p:txBody>
      </p:sp>
      <p:sp>
        <p:nvSpPr>
          <p:cNvPr id="49157"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AR">
              <a:cs typeface="Arial" charset="0"/>
            </a:endParaRPr>
          </a:p>
        </p:txBody>
      </p:sp>
      <p:sp>
        <p:nvSpPr>
          <p:cNvPr id="4915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AR"/>
          </a:p>
        </p:txBody>
      </p:sp>
      <p:sp>
        <p:nvSpPr>
          <p:cNvPr id="10" name="9 Rectángulo"/>
          <p:cNvSpPr/>
          <p:nvPr/>
        </p:nvSpPr>
        <p:spPr>
          <a:xfrm>
            <a:off x="133350" y="714375"/>
            <a:ext cx="8715375" cy="369888"/>
          </a:xfrm>
          <a:prstGeom prst="rect">
            <a:avLst/>
          </a:prstGeom>
        </p:spPr>
        <p:txBody>
          <a:bodyPr>
            <a:spAutoFit/>
          </a:bodyPr>
          <a:lstStyle/>
          <a:p>
            <a:pPr algn="just">
              <a:defRPr/>
            </a:pPr>
            <a:r>
              <a:rPr lang="es-AR" b="1" dirty="0">
                <a:solidFill>
                  <a:schemeClr val="accent2">
                    <a:lumMod val="75000"/>
                  </a:schemeClr>
                </a:solidFill>
                <a:latin typeface="Calibri" pitchFamily="34" charset="0"/>
              </a:rPr>
              <a:t>Catalizadores</a:t>
            </a:r>
            <a:endParaRPr lang="es-ES" b="1" dirty="0">
              <a:solidFill>
                <a:schemeClr val="accent2">
                  <a:lumMod val="75000"/>
                </a:schemeClr>
              </a:solidFill>
              <a:latin typeface="Calibri" pitchFamily="34" charset="0"/>
            </a:endParaRPr>
          </a:p>
        </p:txBody>
      </p:sp>
      <p:sp>
        <p:nvSpPr>
          <p:cNvPr id="11" name="10 CuadroTexto"/>
          <p:cNvSpPr txBox="1"/>
          <p:nvPr/>
        </p:nvSpPr>
        <p:spPr>
          <a:xfrm>
            <a:off x="142875" y="1027113"/>
            <a:ext cx="8840788" cy="830262"/>
          </a:xfrm>
          <a:prstGeom prst="rect">
            <a:avLst/>
          </a:prstGeom>
          <a:noFill/>
        </p:spPr>
        <p:txBody>
          <a:bodyPr>
            <a:spAutoFit/>
          </a:bodyPr>
          <a:lstStyle/>
          <a:p>
            <a:pPr algn="just">
              <a:defRPr/>
            </a:pPr>
            <a:r>
              <a:rPr lang="es-ES_tradnl" sz="1600" dirty="0">
                <a:solidFill>
                  <a:schemeClr val="accent2">
                    <a:lumMod val="75000"/>
                  </a:schemeClr>
                </a:solidFill>
                <a:latin typeface="Calibri" pitchFamily="34" charset="0"/>
              </a:rPr>
              <a:t>Un catalizador de FCC es un sólido conformado fundamentalmente por una estructura </a:t>
            </a:r>
            <a:r>
              <a:rPr lang="es-ES_tradnl" sz="1600" dirty="0" err="1">
                <a:solidFill>
                  <a:schemeClr val="accent2">
                    <a:lumMod val="75000"/>
                  </a:schemeClr>
                </a:solidFill>
                <a:latin typeface="Calibri" pitchFamily="34" charset="0"/>
              </a:rPr>
              <a:t>zeolítica</a:t>
            </a:r>
            <a:r>
              <a:rPr lang="es-ES_tradnl" sz="1600" dirty="0">
                <a:solidFill>
                  <a:schemeClr val="accent2">
                    <a:lumMod val="75000"/>
                  </a:schemeClr>
                </a:solidFill>
                <a:latin typeface="Calibri" pitchFamily="34" charset="0"/>
              </a:rPr>
              <a:t> (agente activo principal) y una matriz cuya función primaria es el cracking de las moléculas más pesadas.</a:t>
            </a:r>
            <a:endParaRPr lang="es-ES" sz="1600" dirty="0">
              <a:solidFill>
                <a:schemeClr val="accent2">
                  <a:lumMod val="75000"/>
                </a:schemeClr>
              </a:solidFill>
              <a:latin typeface="Calibri" pitchFamily="34" charset="0"/>
            </a:endParaRPr>
          </a:p>
          <a:p>
            <a:pPr>
              <a:defRPr/>
            </a:pPr>
            <a:r>
              <a:rPr lang="es-ES_tradnl" sz="1600" dirty="0">
                <a:solidFill>
                  <a:schemeClr val="accent2">
                    <a:lumMod val="75000"/>
                  </a:schemeClr>
                </a:solidFill>
                <a:latin typeface="Calibri" pitchFamily="34" charset="0"/>
              </a:rPr>
              <a:t>Se presenta en forma de polvo constituido por </a:t>
            </a:r>
            <a:r>
              <a:rPr lang="es-ES_tradnl" sz="1600" dirty="0" err="1">
                <a:solidFill>
                  <a:schemeClr val="accent2">
                    <a:lumMod val="75000"/>
                  </a:schemeClr>
                </a:solidFill>
                <a:latin typeface="Calibri" pitchFamily="34" charset="0"/>
              </a:rPr>
              <a:t>microesferas</a:t>
            </a:r>
            <a:r>
              <a:rPr lang="es-ES_tradnl" sz="1600" dirty="0">
                <a:solidFill>
                  <a:schemeClr val="accent2">
                    <a:lumMod val="75000"/>
                  </a:schemeClr>
                </a:solidFill>
                <a:latin typeface="Calibri" pitchFamily="34" charset="0"/>
              </a:rPr>
              <a:t> de 60-70 </a:t>
            </a:r>
            <a:r>
              <a:rPr lang="es-ES_tradnl" sz="1600" dirty="0">
                <a:solidFill>
                  <a:schemeClr val="accent2">
                    <a:lumMod val="75000"/>
                  </a:schemeClr>
                </a:solidFill>
                <a:latin typeface="Calibri" pitchFamily="34" charset="0"/>
                <a:sym typeface="Symbol"/>
              </a:rPr>
              <a:t></a:t>
            </a:r>
            <a:r>
              <a:rPr lang="es-ES_tradnl" sz="1600" dirty="0">
                <a:solidFill>
                  <a:schemeClr val="accent2">
                    <a:lumMod val="75000"/>
                  </a:schemeClr>
                </a:solidFill>
                <a:latin typeface="Calibri" pitchFamily="34" charset="0"/>
              </a:rPr>
              <a:t>m de tamaño promedio. </a:t>
            </a:r>
            <a:endParaRPr lang="es-ES" sz="1600" dirty="0">
              <a:solidFill>
                <a:schemeClr val="accent2">
                  <a:lumMod val="75000"/>
                </a:schemeClr>
              </a:solidFill>
              <a:latin typeface="Calibri" pitchFamily="34" charset="0"/>
            </a:endParaRPr>
          </a:p>
        </p:txBody>
      </p:sp>
      <p:sp>
        <p:nvSpPr>
          <p:cNvPr id="12" name="11 Rectángulo"/>
          <p:cNvSpPr/>
          <p:nvPr/>
        </p:nvSpPr>
        <p:spPr>
          <a:xfrm>
            <a:off x="142875" y="2058988"/>
            <a:ext cx="8715375" cy="369887"/>
          </a:xfrm>
          <a:prstGeom prst="rect">
            <a:avLst/>
          </a:prstGeom>
        </p:spPr>
        <p:txBody>
          <a:bodyPr>
            <a:spAutoFit/>
          </a:bodyPr>
          <a:lstStyle/>
          <a:p>
            <a:pPr algn="just">
              <a:defRPr/>
            </a:pPr>
            <a:r>
              <a:rPr lang="es-AR" b="1" dirty="0">
                <a:solidFill>
                  <a:schemeClr val="accent2">
                    <a:lumMod val="75000"/>
                  </a:schemeClr>
                </a:solidFill>
                <a:latin typeface="Calibri" pitchFamily="34" charset="0"/>
              </a:rPr>
              <a:t>Aditivos diversos</a:t>
            </a:r>
            <a:endParaRPr lang="es-ES" b="1" dirty="0">
              <a:solidFill>
                <a:schemeClr val="accent2">
                  <a:lumMod val="75000"/>
                </a:schemeClr>
              </a:solidFill>
              <a:latin typeface="Calibri" pitchFamily="34" charset="0"/>
            </a:endParaRPr>
          </a:p>
        </p:txBody>
      </p:sp>
      <p:sp>
        <p:nvSpPr>
          <p:cNvPr id="13" name="12 CuadroTexto"/>
          <p:cNvSpPr txBox="1"/>
          <p:nvPr/>
        </p:nvSpPr>
        <p:spPr>
          <a:xfrm>
            <a:off x="142875" y="2357438"/>
            <a:ext cx="8840788" cy="3786187"/>
          </a:xfrm>
          <a:prstGeom prst="rect">
            <a:avLst/>
          </a:prstGeom>
          <a:noFill/>
        </p:spPr>
        <p:txBody>
          <a:bodyPr>
            <a:spAutoFit/>
          </a:bodyPr>
          <a:lstStyle/>
          <a:p>
            <a:pPr>
              <a:defRPr/>
            </a:pPr>
            <a:r>
              <a:rPr lang="es-ES_tradnl" sz="1600" dirty="0">
                <a:solidFill>
                  <a:schemeClr val="accent2">
                    <a:lumMod val="75000"/>
                  </a:schemeClr>
                </a:solidFill>
                <a:latin typeface="Calibri" pitchFamily="34" charset="0"/>
              </a:rPr>
              <a:t>Son productos que complementan las propiedades del catalizador cumpliendo funciones específicas: </a:t>
            </a:r>
            <a:endParaRPr lang="es-ES" sz="1600" dirty="0">
              <a:solidFill>
                <a:schemeClr val="accent2">
                  <a:lumMod val="75000"/>
                </a:schemeClr>
              </a:solidFill>
              <a:latin typeface="Calibri" pitchFamily="34" charset="0"/>
            </a:endParaRPr>
          </a:p>
          <a:p>
            <a:pPr>
              <a:defRPr/>
            </a:pPr>
            <a:r>
              <a:rPr lang="es-ES_tradnl" sz="1600" dirty="0">
                <a:solidFill>
                  <a:schemeClr val="accent2">
                    <a:lumMod val="75000"/>
                  </a:schemeClr>
                </a:solidFill>
                <a:latin typeface="Calibri" pitchFamily="34" charset="0"/>
              </a:rPr>
              <a:t> </a:t>
            </a:r>
            <a:endParaRPr lang="es-ES" sz="1600" dirty="0">
              <a:solidFill>
                <a:schemeClr val="accent2">
                  <a:lumMod val="75000"/>
                </a:schemeClr>
              </a:solidFill>
              <a:latin typeface="Calibri" pitchFamily="34" charset="0"/>
            </a:endParaRPr>
          </a:p>
          <a:p>
            <a:pPr lvl="1">
              <a:buFont typeface="Wingdings" pitchFamily="2" charset="2"/>
              <a:buChar char="Ø"/>
              <a:defRPr/>
            </a:pPr>
            <a:r>
              <a:rPr lang="es-ES_tradnl" sz="1600" b="1" i="1" dirty="0">
                <a:solidFill>
                  <a:schemeClr val="accent2">
                    <a:lumMod val="75000"/>
                  </a:schemeClr>
                </a:solidFill>
                <a:latin typeface="Calibri" pitchFamily="34" charset="0"/>
              </a:rPr>
              <a:t>Promotores de combustión: </a:t>
            </a:r>
            <a:r>
              <a:rPr lang="es-ES_tradnl" sz="1600" dirty="0">
                <a:solidFill>
                  <a:schemeClr val="accent2">
                    <a:lumMod val="75000"/>
                  </a:schemeClr>
                </a:solidFill>
                <a:latin typeface="Calibri" pitchFamily="34" charset="0"/>
              </a:rPr>
              <a:t>A base de metales nobles (Pd o Pt) permiten asegurar una combustión total del CO en CO</a:t>
            </a:r>
            <a:r>
              <a:rPr lang="es-ES_tradnl" sz="1600" baseline="-25000" dirty="0">
                <a:solidFill>
                  <a:schemeClr val="accent2">
                    <a:lumMod val="75000"/>
                  </a:schemeClr>
                </a:solidFill>
                <a:latin typeface="Calibri" pitchFamily="34" charset="0"/>
              </a:rPr>
              <a:t>2</a:t>
            </a:r>
            <a:r>
              <a:rPr lang="es-ES_tradnl" sz="1600" dirty="0">
                <a:solidFill>
                  <a:schemeClr val="accent2">
                    <a:lumMod val="75000"/>
                  </a:schemeClr>
                </a:solidFill>
                <a:latin typeface="Calibri" pitchFamily="34" charset="0"/>
              </a:rPr>
              <a:t> en la fase densa del regenerador. Se utilizan en bajas concentraciones en el inventario total de la unidad. El Pd además reduce las emisiones de </a:t>
            </a:r>
            <a:r>
              <a:rPr lang="es-ES_tradnl" sz="1600" dirty="0" err="1">
                <a:solidFill>
                  <a:schemeClr val="accent2">
                    <a:lumMod val="75000"/>
                  </a:schemeClr>
                </a:solidFill>
                <a:latin typeface="Calibri" pitchFamily="34" charset="0"/>
              </a:rPr>
              <a:t>NOx</a:t>
            </a:r>
            <a:r>
              <a:rPr lang="es-ES_tradnl" sz="1600" dirty="0">
                <a:solidFill>
                  <a:schemeClr val="accent2">
                    <a:lumMod val="75000"/>
                  </a:schemeClr>
                </a:solidFill>
                <a:latin typeface="Calibri" pitchFamily="34" charset="0"/>
              </a:rPr>
              <a:t>.</a:t>
            </a:r>
            <a:endParaRPr lang="es-ES" sz="1600" dirty="0">
              <a:solidFill>
                <a:schemeClr val="accent2">
                  <a:lumMod val="75000"/>
                </a:schemeClr>
              </a:solidFill>
              <a:latin typeface="Calibri" pitchFamily="34" charset="0"/>
            </a:endParaRPr>
          </a:p>
          <a:p>
            <a:pPr>
              <a:defRPr/>
            </a:pPr>
            <a:endParaRPr lang="es-ES" sz="1600" dirty="0">
              <a:solidFill>
                <a:schemeClr val="accent2">
                  <a:lumMod val="75000"/>
                </a:schemeClr>
              </a:solidFill>
              <a:latin typeface="Calibri" pitchFamily="34" charset="0"/>
            </a:endParaRPr>
          </a:p>
          <a:p>
            <a:pPr lvl="1">
              <a:buFont typeface="Wingdings" pitchFamily="2" charset="2"/>
              <a:buChar char="Ø"/>
              <a:defRPr/>
            </a:pPr>
            <a:r>
              <a:rPr lang="es-ES_tradnl" sz="1600" b="1" i="1" dirty="0">
                <a:solidFill>
                  <a:schemeClr val="accent2">
                    <a:lumMod val="75000"/>
                  </a:schemeClr>
                </a:solidFill>
                <a:latin typeface="Calibri" pitchFamily="34" charset="0"/>
              </a:rPr>
              <a:t>Captadores de </a:t>
            </a:r>
            <a:r>
              <a:rPr lang="es-ES_tradnl" sz="1600" b="1" i="1" dirty="0" err="1">
                <a:solidFill>
                  <a:schemeClr val="accent2">
                    <a:lumMod val="75000"/>
                  </a:schemeClr>
                </a:solidFill>
                <a:latin typeface="Calibri" pitchFamily="34" charset="0"/>
              </a:rPr>
              <a:t>SOx</a:t>
            </a:r>
            <a:r>
              <a:rPr lang="es-ES_tradnl" sz="1600" dirty="0">
                <a:solidFill>
                  <a:schemeClr val="accent2">
                    <a:lumMod val="75000"/>
                  </a:schemeClr>
                </a:solidFill>
                <a:latin typeface="Calibri" pitchFamily="34" charset="0"/>
              </a:rPr>
              <a:t>: Son óxidos metálicos que permiten fijar el SO</a:t>
            </a:r>
            <a:r>
              <a:rPr lang="es-ES_tradnl" sz="1600" baseline="-25000" dirty="0">
                <a:solidFill>
                  <a:schemeClr val="accent2">
                    <a:lumMod val="75000"/>
                  </a:schemeClr>
                </a:solidFill>
                <a:latin typeface="Calibri" pitchFamily="34" charset="0"/>
              </a:rPr>
              <a:t>2</a:t>
            </a:r>
            <a:r>
              <a:rPr lang="es-ES_tradnl" sz="1600" dirty="0">
                <a:solidFill>
                  <a:schemeClr val="accent2">
                    <a:lumMod val="75000"/>
                  </a:schemeClr>
                </a:solidFill>
                <a:latin typeface="Calibri" pitchFamily="34" charset="0"/>
              </a:rPr>
              <a:t> en forma de sulfatos sobre el catalizador en el regenerador, transformándose en el </a:t>
            </a:r>
            <a:r>
              <a:rPr lang="es-ES_tradnl" sz="1600" dirty="0" err="1">
                <a:solidFill>
                  <a:schemeClr val="accent2">
                    <a:lumMod val="75000"/>
                  </a:schemeClr>
                </a:solidFill>
                <a:latin typeface="Calibri" pitchFamily="34" charset="0"/>
              </a:rPr>
              <a:t>riser</a:t>
            </a:r>
            <a:r>
              <a:rPr lang="es-ES_tradnl" sz="1600" dirty="0">
                <a:solidFill>
                  <a:schemeClr val="accent2">
                    <a:lumMod val="75000"/>
                  </a:schemeClr>
                </a:solidFill>
                <a:latin typeface="Calibri" pitchFamily="34" charset="0"/>
              </a:rPr>
              <a:t> en H</a:t>
            </a:r>
            <a:r>
              <a:rPr lang="es-ES_tradnl" sz="1600" baseline="-25000" dirty="0">
                <a:solidFill>
                  <a:schemeClr val="accent2">
                    <a:lumMod val="75000"/>
                  </a:schemeClr>
                </a:solidFill>
                <a:latin typeface="Calibri" pitchFamily="34" charset="0"/>
              </a:rPr>
              <a:t>2</a:t>
            </a:r>
            <a:r>
              <a:rPr lang="es-ES_tradnl" sz="1600" dirty="0">
                <a:solidFill>
                  <a:schemeClr val="accent2">
                    <a:lumMod val="75000"/>
                  </a:schemeClr>
                </a:solidFill>
                <a:latin typeface="Calibri" pitchFamily="34" charset="0"/>
              </a:rPr>
              <a:t>S, el cual posteriormente se recupera en la unidad Claus y no se emite a la atmósfera.</a:t>
            </a:r>
            <a:endParaRPr lang="es-ES" sz="1600" dirty="0">
              <a:solidFill>
                <a:schemeClr val="accent2">
                  <a:lumMod val="75000"/>
                </a:schemeClr>
              </a:solidFill>
              <a:latin typeface="Calibri" pitchFamily="34" charset="0"/>
            </a:endParaRPr>
          </a:p>
          <a:p>
            <a:pPr lvl="1">
              <a:defRPr/>
            </a:pPr>
            <a:r>
              <a:rPr lang="es-ES_tradnl" sz="1600" dirty="0">
                <a:solidFill>
                  <a:schemeClr val="accent2">
                    <a:lumMod val="75000"/>
                  </a:schemeClr>
                </a:solidFill>
                <a:latin typeface="Calibri" pitchFamily="34" charset="0"/>
              </a:rPr>
              <a:t> </a:t>
            </a:r>
            <a:endParaRPr lang="es-ES" sz="1600" dirty="0">
              <a:solidFill>
                <a:schemeClr val="accent2">
                  <a:lumMod val="75000"/>
                </a:schemeClr>
              </a:solidFill>
              <a:latin typeface="Calibri" pitchFamily="34" charset="0"/>
            </a:endParaRPr>
          </a:p>
          <a:p>
            <a:pPr lvl="1">
              <a:buFont typeface="Wingdings" pitchFamily="2" charset="2"/>
              <a:buChar char="Ø"/>
              <a:defRPr/>
            </a:pPr>
            <a:r>
              <a:rPr lang="es-ES_tradnl" sz="1600" b="1" i="1" dirty="0">
                <a:solidFill>
                  <a:schemeClr val="accent2">
                    <a:lumMod val="75000"/>
                  </a:schemeClr>
                </a:solidFill>
                <a:latin typeface="Calibri" pitchFamily="34" charset="0"/>
              </a:rPr>
              <a:t>Trampas de metales: </a:t>
            </a:r>
            <a:r>
              <a:rPr lang="es-ES_tradnl" sz="1600" dirty="0">
                <a:solidFill>
                  <a:schemeClr val="accent2">
                    <a:lumMod val="75000"/>
                  </a:schemeClr>
                </a:solidFill>
                <a:latin typeface="Calibri" pitchFamily="34" charset="0"/>
              </a:rPr>
              <a:t>Contrarrestan el efecto nocivo de metales tales como  níquel y vanadio que ingresan con la carga.</a:t>
            </a:r>
            <a:endParaRPr lang="es-ES" sz="1600" dirty="0">
              <a:solidFill>
                <a:schemeClr val="accent2">
                  <a:lumMod val="75000"/>
                </a:schemeClr>
              </a:solidFill>
              <a:latin typeface="Calibri" pitchFamily="34" charset="0"/>
            </a:endParaRPr>
          </a:p>
          <a:p>
            <a:pPr>
              <a:defRPr/>
            </a:pPr>
            <a:endParaRPr lang="es-ES" sz="1600" dirty="0">
              <a:solidFill>
                <a:schemeClr val="accent2">
                  <a:lumMod val="75000"/>
                </a:schemeClr>
              </a:solidFill>
              <a:latin typeface="Calibri" pitchFamily="34" charset="0"/>
            </a:endParaRPr>
          </a:p>
          <a:p>
            <a:pPr lvl="1">
              <a:buFont typeface="Wingdings" pitchFamily="2" charset="2"/>
              <a:buChar char="Ø"/>
              <a:defRPr/>
            </a:pPr>
            <a:r>
              <a:rPr lang="es-ES_tradnl" sz="1600" b="1" i="1" dirty="0">
                <a:solidFill>
                  <a:schemeClr val="accent2">
                    <a:lumMod val="75000"/>
                  </a:schemeClr>
                </a:solidFill>
                <a:latin typeface="Calibri" pitchFamily="34" charset="0"/>
              </a:rPr>
              <a:t>Promotores de octano: </a:t>
            </a:r>
            <a:r>
              <a:rPr lang="es-ES_tradnl" sz="1600" dirty="0">
                <a:solidFill>
                  <a:schemeClr val="accent2">
                    <a:lumMod val="75000"/>
                  </a:schemeClr>
                </a:solidFill>
                <a:latin typeface="Calibri" pitchFamily="34" charset="0"/>
              </a:rPr>
              <a:t>permiten mejorar sensiblemente el índice de octano de la nafta, e incrementar los compuestos </a:t>
            </a:r>
            <a:r>
              <a:rPr lang="es-ES_tradnl" sz="1600" dirty="0" err="1">
                <a:solidFill>
                  <a:schemeClr val="accent2">
                    <a:lumMod val="75000"/>
                  </a:schemeClr>
                </a:solidFill>
                <a:latin typeface="Calibri" pitchFamily="34" charset="0"/>
              </a:rPr>
              <a:t>olefínicos</a:t>
            </a:r>
            <a:r>
              <a:rPr lang="es-ES_tradnl" sz="1600" dirty="0">
                <a:solidFill>
                  <a:schemeClr val="accent2">
                    <a:lumMod val="75000"/>
                  </a:schemeClr>
                </a:solidFill>
                <a:latin typeface="Calibri" pitchFamily="34" charset="0"/>
              </a:rPr>
              <a:t> livianos del tipo C3 y C4 de alto valor petroquímico.</a:t>
            </a:r>
            <a:endParaRPr lang="es-ES" sz="1600" dirty="0">
              <a:solidFill>
                <a:schemeClr val="accent2">
                  <a:lumMod val="75000"/>
                </a:schemeClr>
              </a:solidFill>
              <a:latin typeface="Calibri" pitchFamily="34" charset="0"/>
            </a:endParaRPr>
          </a:p>
        </p:txBody>
      </p:sp>
      <p:sp>
        <p:nvSpPr>
          <p:cNvPr id="15" name="14 Flecha derecha">
            <a:hlinkClick r:id="rId2" action="ppaction://hlinksldjump"/>
          </p:cNvPr>
          <p:cNvSpPr/>
          <p:nvPr/>
        </p:nvSpPr>
        <p:spPr>
          <a:xfrm rot="16200000">
            <a:off x="8641519" y="5733256"/>
            <a:ext cx="432048" cy="432048"/>
          </a:xfrm>
          <a:prstGeom prst="rightArrow">
            <a:avLst>
              <a:gd name="adj1" fmla="val 50000"/>
              <a:gd name="adj2" fmla="val 72880"/>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ES"/>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714375"/>
          </a:xfrm>
          <a:prstGeom prst="rect">
            <a:avLst/>
          </a:prstGeom>
          <a:gradFill flip="none" rotWithShape="1">
            <a:gsLst>
              <a:gs pos="0">
                <a:schemeClr val="accent2">
                  <a:lumMod val="75000"/>
                </a:schemeClr>
              </a:gs>
              <a:gs pos="81000">
                <a:schemeClr val="bg1">
                  <a:lumMod val="9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5" name="Rectangle 1072"/>
          <p:cNvSpPr>
            <a:spLocks noChangeArrowheads="1"/>
          </p:cNvSpPr>
          <p:nvPr/>
        </p:nvSpPr>
        <p:spPr bwMode="auto">
          <a:xfrm>
            <a:off x="142875" y="142875"/>
            <a:ext cx="6072188" cy="428625"/>
          </a:xfrm>
          <a:prstGeom prst="rect">
            <a:avLst/>
          </a:prstGeom>
          <a:noFill/>
          <a:ln algn="ctr">
            <a:miter lim="800000"/>
            <a:headEnd/>
            <a:tailEnd/>
          </a:ln>
        </p:spPr>
        <p:txBody>
          <a:bodyPr lIns="92075" tIns="46038" rIns="92075" bIns="46038" anchor="ctr"/>
          <a:lstStyle/>
          <a:p>
            <a:pPr>
              <a:lnSpc>
                <a:spcPct val="95000"/>
              </a:lnSpc>
              <a:defRPr/>
            </a:pPr>
            <a:r>
              <a:rPr lang="es-ES_tradnl" sz="3200" b="1" dirty="0" err="1">
                <a:solidFill>
                  <a:schemeClr val="bg1">
                    <a:lumMod val="95000"/>
                  </a:schemeClr>
                </a:solidFill>
                <a:latin typeface="Calibri" pitchFamily="34" charset="0"/>
                <a:ea typeface="+mj-ea"/>
                <a:cs typeface="Calibri" pitchFamily="34" charset="0"/>
              </a:rPr>
              <a:t>Hidrocraqueo</a:t>
            </a:r>
            <a:endParaRPr lang="es-ES_tradnl" sz="3200" b="1" dirty="0">
              <a:solidFill>
                <a:schemeClr val="bg1">
                  <a:lumMod val="95000"/>
                </a:schemeClr>
              </a:solidFill>
              <a:latin typeface="Calibri" pitchFamily="34" charset="0"/>
              <a:ea typeface="+mj-ea"/>
              <a:cs typeface="Calibri" pitchFamily="34" charset="0"/>
            </a:endParaRPr>
          </a:p>
        </p:txBody>
      </p:sp>
      <p:sp>
        <p:nvSpPr>
          <p:cNvPr id="50180" name="Rectangle 99"/>
          <p:cNvSpPr>
            <a:spLocks noChangeArrowheads="1"/>
          </p:cNvSpPr>
          <p:nvPr/>
        </p:nvSpPr>
        <p:spPr bwMode="auto">
          <a:xfrm>
            <a:off x="0" y="785813"/>
            <a:ext cx="9144000" cy="5876925"/>
          </a:xfrm>
          <a:prstGeom prst="rect">
            <a:avLst/>
          </a:prstGeom>
          <a:noFill/>
          <a:ln w="12700">
            <a:noFill/>
            <a:miter lim="800000"/>
            <a:headEnd/>
            <a:tailEnd/>
          </a:ln>
        </p:spPr>
        <p:txBody>
          <a:bodyPr wrap="none" anchor="ctr"/>
          <a:lstStyle/>
          <a:p>
            <a:endParaRPr lang="en-US"/>
          </a:p>
        </p:txBody>
      </p:sp>
      <p:sp>
        <p:nvSpPr>
          <p:cNvPr id="50181"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AR">
              <a:cs typeface="Arial" charset="0"/>
            </a:endParaRPr>
          </a:p>
        </p:txBody>
      </p:sp>
      <p:sp>
        <p:nvSpPr>
          <p:cNvPr id="5018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AR"/>
          </a:p>
        </p:txBody>
      </p:sp>
      <p:sp>
        <p:nvSpPr>
          <p:cNvPr id="41985" name="Rectangle 1"/>
          <p:cNvSpPr>
            <a:spLocks noChangeArrowheads="1"/>
          </p:cNvSpPr>
          <p:nvPr/>
        </p:nvSpPr>
        <p:spPr bwMode="auto">
          <a:xfrm>
            <a:off x="123825" y="714375"/>
            <a:ext cx="8877300" cy="1077913"/>
          </a:xfrm>
          <a:prstGeom prst="rect">
            <a:avLst/>
          </a:prstGeom>
          <a:noFill/>
          <a:ln w="9525">
            <a:noFill/>
            <a:miter lim="800000"/>
            <a:headEnd/>
            <a:tailEnd/>
          </a:ln>
          <a:effectLst/>
        </p:spPr>
        <p:txBody>
          <a:bodyPr anchor="ctr">
            <a:spAutoFit/>
          </a:bodyPr>
          <a:lstStyle/>
          <a:p>
            <a:pPr algn="just">
              <a:defRPr/>
            </a:pPr>
            <a:r>
              <a:rPr lang="es-ES_tradnl" sz="1600" b="1" dirty="0">
                <a:solidFill>
                  <a:schemeClr val="accent2">
                    <a:lumMod val="75000"/>
                  </a:schemeClr>
                </a:solidFill>
                <a:latin typeface="Calibri" pitchFamily="34" charset="0"/>
              </a:rPr>
              <a:t>Es un proceso de ruptura molecular, utilizando como reactivo hidrógeno a altas presiones y temperaturas,  sobre un catalizador dispuesto en un lecho fijo dentro de un reactor. </a:t>
            </a:r>
            <a:r>
              <a:rPr lang="es-AR" sz="1600" b="1" dirty="0">
                <a:solidFill>
                  <a:schemeClr val="accent2">
                    <a:lumMod val="75000"/>
                  </a:schemeClr>
                </a:solidFill>
                <a:latin typeface="Calibri" pitchFamily="34" charset="0"/>
              </a:rPr>
              <a:t>Tiene como objetivo procesar, entre otras cargas, gasoil liviano de vacío produciendo gas residual, propano y butano comercial, nafta, combustibles de aviación (kerosene) y gas </a:t>
            </a:r>
            <a:r>
              <a:rPr lang="es-AR" sz="1600" b="1" dirty="0" err="1">
                <a:solidFill>
                  <a:schemeClr val="accent2">
                    <a:lumMod val="75000"/>
                  </a:schemeClr>
                </a:solidFill>
                <a:latin typeface="Calibri" pitchFamily="34" charset="0"/>
              </a:rPr>
              <a:t>oil</a:t>
            </a:r>
            <a:r>
              <a:rPr lang="es-AR" sz="1600" b="1" dirty="0">
                <a:solidFill>
                  <a:schemeClr val="accent2">
                    <a:lumMod val="75000"/>
                  </a:schemeClr>
                </a:solidFill>
                <a:latin typeface="Calibri" pitchFamily="34" charset="0"/>
              </a:rPr>
              <a:t> comercial. </a:t>
            </a:r>
            <a:endParaRPr lang="es-ES" sz="1600" b="1" dirty="0">
              <a:solidFill>
                <a:schemeClr val="accent2">
                  <a:lumMod val="75000"/>
                </a:schemeClr>
              </a:solidFill>
              <a:latin typeface="Calibri" pitchFamily="34" charset="0"/>
            </a:endParaRPr>
          </a:p>
        </p:txBody>
      </p:sp>
      <p:sp>
        <p:nvSpPr>
          <p:cNvPr id="50184" name="Rectangle 10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AR"/>
          </a:p>
        </p:txBody>
      </p:sp>
      <p:grpSp>
        <p:nvGrpSpPr>
          <p:cNvPr id="50185" name="119 Grupo"/>
          <p:cNvGrpSpPr>
            <a:grpSpLocks/>
          </p:cNvGrpSpPr>
          <p:nvPr/>
        </p:nvGrpSpPr>
        <p:grpSpPr bwMode="auto">
          <a:xfrm>
            <a:off x="214313" y="1785938"/>
            <a:ext cx="6072187" cy="4357687"/>
            <a:chOff x="1571604" y="1857364"/>
            <a:chExt cx="6072230" cy="4357718"/>
          </a:xfrm>
        </p:grpSpPr>
        <p:sp>
          <p:nvSpPr>
            <p:cNvPr id="119" name="118 Rectángulo"/>
            <p:cNvSpPr/>
            <p:nvPr/>
          </p:nvSpPr>
          <p:spPr>
            <a:xfrm>
              <a:off x="1571604" y="1857364"/>
              <a:ext cx="6072230" cy="4357718"/>
            </a:xfrm>
            <a:prstGeom prst="rect">
              <a:avLst/>
            </a:prstGeom>
            <a:solidFill>
              <a:schemeClr val="bg2">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s-ES"/>
            </a:p>
          </p:txBody>
        </p:sp>
        <p:grpSp>
          <p:nvGrpSpPr>
            <p:cNvPr id="50194" name="117 Grupo"/>
            <p:cNvGrpSpPr>
              <a:grpSpLocks/>
            </p:cNvGrpSpPr>
            <p:nvPr/>
          </p:nvGrpSpPr>
          <p:grpSpPr bwMode="auto">
            <a:xfrm>
              <a:off x="1785918" y="2000240"/>
              <a:ext cx="5637246" cy="4013225"/>
              <a:chOff x="1785918" y="2000240"/>
              <a:chExt cx="5637246" cy="4013225"/>
            </a:xfrm>
          </p:grpSpPr>
          <p:grpSp>
            <p:nvGrpSpPr>
              <p:cNvPr id="50195" name="Group 2"/>
              <p:cNvGrpSpPr>
                <a:grpSpLocks noChangeAspect="1"/>
              </p:cNvGrpSpPr>
              <p:nvPr/>
            </p:nvGrpSpPr>
            <p:grpSpPr bwMode="auto">
              <a:xfrm>
                <a:off x="1785918" y="2124064"/>
                <a:ext cx="5464175" cy="3811590"/>
                <a:chOff x="1648" y="1419"/>
                <a:chExt cx="8606" cy="6002"/>
              </a:xfrm>
            </p:grpSpPr>
            <p:sp>
              <p:nvSpPr>
                <p:cNvPr id="50201" name="AutoShape 100"/>
                <p:cNvSpPr>
                  <a:spLocks noChangeAspect="1" noChangeArrowheads="1" noTextEdit="1"/>
                </p:cNvSpPr>
                <p:nvPr/>
              </p:nvSpPr>
              <p:spPr bwMode="auto">
                <a:xfrm>
                  <a:off x="1648" y="1449"/>
                  <a:ext cx="8606" cy="5972"/>
                </a:xfrm>
                <a:prstGeom prst="rect">
                  <a:avLst/>
                </a:prstGeom>
                <a:noFill/>
                <a:ln w="9525">
                  <a:noFill/>
                  <a:miter lim="800000"/>
                  <a:headEnd/>
                  <a:tailEnd/>
                </a:ln>
              </p:spPr>
              <p:txBody>
                <a:bodyPr/>
                <a:lstStyle/>
                <a:p>
                  <a:endParaRPr lang="es-AR"/>
                </a:p>
              </p:txBody>
            </p:sp>
            <p:sp>
              <p:nvSpPr>
                <p:cNvPr id="50202" name="Rectangle 2"/>
                <p:cNvSpPr>
                  <a:spLocks noChangeArrowheads="1"/>
                </p:cNvSpPr>
                <p:nvPr/>
              </p:nvSpPr>
              <p:spPr bwMode="auto">
                <a:xfrm>
                  <a:off x="2284" y="4664"/>
                  <a:ext cx="170" cy="629"/>
                </a:xfrm>
                <a:prstGeom prst="rect">
                  <a:avLst/>
                </a:prstGeom>
                <a:gradFill rotWithShape="0">
                  <a:gsLst>
                    <a:gs pos="0">
                      <a:srgbClr val="003B3B"/>
                    </a:gs>
                    <a:gs pos="50000">
                      <a:srgbClr val="008080"/>
                    </a:gs>
                    <a:gs pos="100000">
                      <a:srgbClr val="003B3B"/>
                    </a:gs>
                  </a:gsLst>
                  <a:lin ang="0" scaled="1"/>
                </a:gradFill>
                <a:ln w="25400">
                  <a:noFill/>
                  <a:miter lim="800000"/>
                  <a:headEnd/>
                  <a:tailEnd/>
                </a:ln>
              </p:spPr>
              <p:txBody>
                <a:bodyPr lIns="85954" tIns="42977" rIns="85954" bIns="42977" anchor="ctr"/>
                <a:lstStyle/>
                <a:p>
                  <a:endParaRPr lang="es-AR">
                    <a:cs typeface="Arial" charset="0"/>
                  </a:endParaRPr>
                </a:p>
              </p:txBody>
            </p:sp>
            <p:grpSp>
              <p:nvGrpSpPr>
                <p:cNvPr id="50203" name="Group 4"/>
                <p:cNvGrpSpPr>
                  <a:grpSpLocks/>
                </p:cNvGrpSpPr>
                <p:nvPr/>
              </p:nvGrpSpPr>
              <p:grpSpPr bwMode="auto">
                <a:xfrm>
                  <a:off x="3575" y="2184"/>
                  <a:ext cx="511" cy="3600"/>
                  <a:chOff x="1536" y="1056"/>
                  <a:chExt cx="336" cy="2112"/>
                </a:xfrm>
              </p:grpSpPr>
              <p:sp>
                <p:nvSpPr>
                  <p:cNvPr id="50296" name="Rectangle 5"/>
                  <p:cNvSpPr>
                    <a:spLocks noChangeArrowheads="1"/>
                  </p:cNvSpPr>
                  <p:nvPr/>
                </p:nvSpPr>
                <p:spPr bwMode="auto">
                  <a:xfrm>
                    <a:off x="1536" y="1192"/>
                    <a:ext cx="336" cy="1840"/>
                  </a:xfrm>
                  <a:prstGeom prst="rect">
                    <a:avLst/>
                  </a:prstGeom>
                  <a:gradFill rotWithShape="0">
                    <a:gsLst>
                      <a:gs pos="0">
                        <a:srgbClr val="003B3B"/>
                      </a:gs>
                      <a:gs pos="50000">
                        <a:srgbClr val="008080"/>
                      </a:gs>
                      <a:gs pos="100000">
                        <a:srgbClr val="003B3B"/>
                      </a:gs>
                    </a:gsLst>
                    <a:lin ang="0" scaled="1"/>
                  </a:gradFill>
                  <a:ln w="9525">
                    <a:noFill/>
                    <a:miter lim="800000"/>
                    <a:headEnd/>
                    <a:tailEnd/>
                  </a:ln>
                </p:spPr>
                <p:txBody>
                  <a:bodyPr lIns="85954" tIns="42977" rIns="85954" bIns="42977" anchor="ctr"/>
                  <a:lstStyle/>
                  <a:p>
                    <a:endParaRPr lang="es-AR">
                      <a:cs typeface="Arial" charset="0"/>
                    </a:endParaRPr>
                  </a:p>
                </p:txBody>
              </p:sp>
              <p:sp>
                <p:nvSpPr>
                  <p:cNvPr id="50297" name="Oval 6"/>
                  <p:cNvSpPr>
                    <a:spLocks noChangeArrowheads="1"/>
                  </p:cNvSpPr>
                  <p:nvPr/>
                </p:nvSpPr>
                <p:spPr bwMode="auto">
                  <a:xfrm>
                    <a:off x="1536" y="1056"/>
                    <a:ext cx="336" cy="272"/>
                  </a:xfrm>
                  <a:prstGeom prst="ellipse">
                    <a:avLst/>
                  </a:prstGeom>
                  <a:gradFill rotWithShape="0">
                    <a:gsLst>
                      <a:gs pos="0">
                        <a:srgbClr val="003B3B"/>
                      </a:gs>
                      <a:gs pos="50000">
                        <a:srgbClr val="008080"/>
                      </a:gs>
                      <a:gs pos="100000">
                        <a:srgbClr val="003B3B"/>
                      </a:gs>
                    </a:gsLst>
                    <a:lin ang="0" scaled="1"/>
                  </a:gradFill>
                  <a:ln w="9525">
                    <a:noFill/>
                    <a:round/>
                    <a:headEnd/>
                    <a:tailEnd/>
                  </a:ln>
                </p:spPr>
                <p:txBody>
                  <a:bodyPr lIns="85954" tIns="42977" rIns="85954" bIns="42977" anchor="ctr"/>
                  <a:lstStyle/>
                  <a:p>
                    <a:endParaRPr lang="es-AR">
                      <a:cs typeface="Arial" charset="0"/>
                    </a:endParaRPr>
                  </a:p>
                </p:txBody>
              </p:sp>
              <p:sp>
                <p:nvSpPr>
                  <p:cNvPr id="50298" name="Oval 7"/>
                  <p:cNvSpPr>
                    <a:spLocks noChangeArrowheads="1"/>
                  </p:cNvSpPr>
                  <p:nvPr/>
                </p:nvSpPr>
                <p:spPr bwMode="auto">
                  <a:xfrm>
                    <a:off x="1536" y="2896"/>
                    <a:ext cx="336" cy="272"/>
                  </a:xfrm>
                  <a:prstGeom prst="ellipse">
                    <a:avLst/>
                  </a:prstGeom>
                  <a:gradFill rotWithShape="0">
                    <a:gsLst>
                      <a:gs pos="0">
                        <a:srgbClr val="003B3B"/>
                      </a:gs>
                      <a:gs pos="50000">
                        <a:srgbClr val="008080"/>
                      </a:gs>
                      <a:gs pos="100000">
                        <a:srgbClr val="003B3B"/>
                      </a:gs>
                    </a:gsLst>
                    <a:lin ang="0" scaled="1"/>
                  </a:gradFill>
                  <a:ln w="9525">
                    <a:noFill/>
                    <a:round/>
                    <a:headEnd/>
                    <a:tailEnd/>
                  </a:ln>
                </p:spPr>
                <p:txBody>
                  <a:bodyPr lIns="85954" tIns="42977" rIns="85954" bIns="42977" anchor="ctr"/>
                  <a:lstStyle/>
                  <a:p>
                    <a:endParaRPr lang="es-AR">
                      <a:cs typeface="Arial" charset="0"/>
                    </a:endParaRPr>
                  </a:p>
                </p:txBody>
              </p:sp>
            </p:grpSp>
            <p:grpSp>
              <p:nvGrpSpPr>
                <p:cNvPr id="50204" name="Group 8"/>
                <p:cNvGrpSpPr>
                  <a:grpSpLocks/>
                </p:cNvGrpSpPr>
                <p:nvPr/>
              </p:nvGrpSpPr>
              <p:grpSpPr bwMode="auto">
                <a:xfrm>
                  <a:off x="4524" y="2203"/>
                  <a:ext cx="511" cy="3600"/>
                  <a:chOff x="2160" y="1056"/>
                  <a:chExt cx="336" cy="2112"/>
                </a:xfrm>
              </p:grpSpPr>
              <p:sp>
                <p:nvSpPr>
                  <p:cNvPr id="50293" name="Rectangle 9"/>
                  <p:cNvSpPr>
                    <a:spLocks noChangeArrowheads="1"/>
                  </p:cNvSpPr>
                  <p:nvPr/>
                </p:nvSpPr>
                <p:spPr bwMode="auto">
                  <a:xfrm>
                    <a:off x="2160" y="1192"/>
                    <a:ext cx="336" cy="1840"/>
                  </a:xfrm>
                  <a:prstGeom prst="rect">
                    <a:avLst/>
                  </a:prstGeom>
                  <a:gradFill rotWithShape="0">
                    <a:gsLst>
                      <a:gs pos="0">
                        <a:srgbClr val="003B3B"/>
                      </a:gs>
                      <a:gs pos="50000">
                        <a:srgbClr val="008080"/>
                      </a:gs>
                      <a:gs pos="100000">
                        <a:srgbClr val="003B3B"/>
                      </a:gs>
                    </a:gsLst>
                    <a:lin ang="0" scaled="1"/>
                  </a:gradFill>
                  <a:ln w="9525">
                    <a:noFill/>
                    <a:miter lim="800000"/>
                    <a:headEnd/>
                    <a:tailEnd/>
                  </a:ln>
                </p:spPr>
                <p:txBody>
                  <a:bodyPr lIns="85954" tIns="42977" rIns="85954" bIns="42977" anchor="ctr"/>
                  <a:lstStyle/>
                  <a:p>
                    <a:endParaRPr lang="es-AR">
                      <a:cs typeface="Arial" charset="0"/>
                    </a:endParaRPr>
                  </a:p>
                </p:txBody>
              </p:sp>
              <p:sp>
                <p:nvSpPr>
                  <p:cNvPr id="50294" name="Oval 10"/>
                  <p:cNvSpPr>
                    <a:spLocks noChangeArrowheads="1"/>
                  </p:cNvSpPr>
                  <p:nvPr/>
                </p:nvSpPr>
                <p:spPr bwMode="auto">
                  <a:xfrm>
                    <a:off x="2160" y="1056"/>
                    <a:ext cx="336" cy="272"/>
                  </a:xfrm>
                  <a:prstGeom prst="ellipse">
                    <a:avLst/>
                  </a:prstGeom>
                  <a:gradFill rotWithShape="0">
                    <a:gsLst>
                      <a:gs pos="0">
                        <a:srgbClr val="003B3B"/>
                      </a:gs>
                      <a:gs pos="50000">
                        <a:srgbClr val="008080"/>
                      </a:gs>
                      <a:gs pos="100000">
                        <a:srgbClr val="003B3B"/>
                      </a:gs>
                    </a:gsLst>
                    <a:lin ang="0" scaled="1"/>
                  </a:gradFill>
                  <a:ln w="9525">
                    <a:noFill/>
                    <a:round/>
                    <a:headEnd/>
                    <a:tailEnd/>
                  </a:ln>
                </p:spPr>
                <p:txBody>
                  <a:bodyPr lIns="85954" tIns="42977" rIns="85954" bIns="42977" anchor="ctr"/>
                  <a:lstStyle/>
                  <a:p>
                    <a:endParaRPr lang="es-AR">
                      <a:cs typeface="Arial" charset="0"/>
                    </a:endParaRPr>
                  </a:p>
                </p:txBody>
              </p:sp>
              <p:sp>
                <p:nvSpPr>
                  <p:cNvPr id="50295" name="Oval 11"/>
                  <p:cNvSpPr>
                    <a:spLocks noChangeArrowheads="1"/>
                  </p:cNvSpPr>
                  <p:nvPr/>
                </p:nvSpPr>
                <p:spPr bwMode="auto">
                  <a:xfrm>
                    <a:off x="2160" y="2896"/>
                    <a:ext cx="336" cy="272"/>
                  </a:xfrm>
                  <a:prstGeom prst="ellipse">
                    <a:avLst/>
                  </a:prstGeom>
                  <a:gradFill rotWithShape="0">
                    <a:gsLst>
                      <a:gs pos="0">
                        <a:srgbClr val="003B3B"/>
                      </a:gs>
                      <a:gs pos="50000">
                        <a:srgbClr val="008080"/>
                      </a:gs>
                      <a:gs pos="100000">
                        <a:srgbClr val="003B3B"/>
                      </a:gs>
                    </a:gsLst>
                    <a:lin ang="0" scaled="1"/>
                  </a:gradFill>
                  <a:ln w="9525">
                    <a:noFill/>
                    <a:round/>
                    <a:headEnd/>
                    <a:tailEnd/>
                  </a:ln>
                </p:spPr>
                <p:txBody>
                  <a:bodyPr lIns="85954" tIns="42977" rIns="85954" bIns="42977" anchor="ctr"/>
                  <a:lstStyle/>
                  <a:p>
                    <a:endParaRPr lang="es-AR">
                      <a:cs typeface="Arial" charset="0"/>
                    </a:endParaRPr>
                  </a:p>
                </p:txBody>
              </p:sp>
            </p:grpSp>
            <p:grpSp>
              <p:nvGrpSpPr>
                <p:cNvPr id="50205" name="Group 12"/>
                <p:cNvGrpSpPr>
                  <a:grpSpLocks/>
                </p:cNvGrpSpPr>
                <p:nvPr/>
              </p:nvGrpSpPr>
              <p:grpSpPr bwMode="auto">
                <a:xfrm>
                  <a:off x="5911" y="3328"/>
                  <a:ext cx="364" cy="1965"/>
                  <a:chOff x="3072" y="1200"/>
                  <a:chExt cx="336" cy="1728"/>
                </a:xfrm>
              </p:grpSpPr>
              <p:sp>
                <p:nvSpPr>
                  <p:cNvPr id="50290" name="Rectangle 13"/>
                  <p:cNvSpPr>
                    <a:spLocks noChangeArrowheads="1"/>
                  </p:cNvSpPr>
                  <p:nvPr/>
                </p:nvSpPr>
                <p:spPr bwMode="auto">
                  <a:xfrm>
                    <a:off x="3072" y="1311"/>
                    <a:ext cx="336" cy="1506"/>
                  </a:xfrm>
                  <a:prstGeom prst="rect">
                    <a:avLst/>
                  </a:prstGeom>
                  <a:gradFill rotWithShape="0">
                    <a:gsLst>
                      <a:gs pos="0">
                        <a:srgbClr val="003B3B"/>
                      </a:gs>
                      <a:gs pos="50000">
                        <a:srgbClr val="008080"/>
                      </a:gs>
                      <a:gs pos="100000">
                        <a:srgbClr val="003B3B"/>
                      </a:gs>
                    </a:gsLst>
                    <a:lin ang="0" scaled="1"/>
                  </a:gradFill>
                  <a:ln w="9525">
                    <a:noFill/>
                    <a:miter lim="800000"/>
                    <a:headEnd/>
                    <a:tailEnd/>
                  </a:ln>
                </p:spPr>
                <p:txBody>
                  <a:bodyPr lIns="85954" tIns="42977" rIns="85954" bIns="42977" anchor="ctr"/>
                  <a:lstStyle/>
                  <a:p>
                    <a:endParaRPr lang="es-AR">
                      <a:cs typeface="Arial" charset="0"/>
                    </a:endParaRPr>
                  </a:p>
                </p:txBody>
              </p:sp>
              <p:sp>
                <p:nvSpPr>
                  <p:cNvPr id="50291" name="Oval 14"/>
                  <p:cNvSpPr>
                    <a:spLocks noChangeArrowheads="1"/>
                  </p:cNvSpPr>
                  <p:nvPr/>
                </p:nvSpPr>
                <p:spPr bwMode="auto">
                  <a:xfrm>
                    <a:off x="3072" y="1200"/>
                    <a:ext cx="336" cy="223"/>
                  </a:xfrm>
                  <a:prstGeom prst="ellipse">
                    <a:avLst/>
                  </a:prstGeom>
                  <a:gradFill rotWithShape="0">
                    <a:gsLst>
                      <a:gs pos="0">
                        <a:srgbClr val="003B3B"/>
                      </a:gs>
                      <a:gs pos="50000">
                        <a:srgbClr val="008080"/>
                      </a:gs>
                      <a:gs pos="100000">
                        <a:srgbClr val="003B3B"/>
                      </a:gs>
                    </a:gsLst>
                    <a:lin ang="0" scaled="1"/>
                  </a:gradFill>
                  <a:ln w="9525">
                    <a:noFill/>
                    <a:round/>
                    <a:headEnd/>
                    <a:tailEnd/>
                  </a:ln>
                </p:spPr>
                <p:txBody>
                  <a:bodyPr lIns="85954" tIns="42977" rIns="85954" bIns="42977" anchor="ctr"/>
                  <a:lstStyle/>
                  <a:p>
                    <a:endParaRPr lang="es-AR">
                      <a:cs typeface="Arial" charset="0"/>
                    </a:endParaRPr>
                  </a:p>
                </p:txBody>
              </p:sp>
              <p:sp>
                <p:nvSpPr>
                  <p:cNvPr id="50292" name="Oval 15"/>
                  <p:cNvSpPr>
                    <a:spLocks noChangeArrowheads="1"/>
                  </p:cNvSpPr>
                  <p:nvPr/>
                </p:nvSpPr>
                <p:spPr bwMode="auto">
                  <a:xfrm>
                    <a:off x="3072" y="2705"/>
                    <a:ext cx="336" cy="223"/>
                  </a:xfrm>
                  <a:prstGeom prst="ellipse">
                    <a:avLst/>
                  </a:prstGeom>
                  <a:gradFill rotWithShape="0">
                    <a:gsLst>
                      <a:gs pos="0">
                        <a:srgbClr val="003B3B"/>
                      </a:gs>
                      <a:gs pos="50000">
                        <a:srgbClr val="008080"/>
                      </a:gs>
                      <a:gs pos="100000">
                        <a:srgbClr val="003B3B"/>
                      </a:gs>
                    </a:gsLst>
                    <a:lin ang="0" scaled="1"/>
                  </a:gradFill>
                  <a:ln w="9525">
                    <a:noFill/>
                    <a:round/>
                    <a:headEnd/>
                    <a:tailEnd/>
                  </a:ln>
                </p:spPr>
                <p:txBody>
                  <a:bodyPr lIns="85954" tIns="42977" rIns="85954" bIns="42977" anchor="ctr"/>
                  <a:lstStyle/>
                  <a:p>
                    <a:endParaRPr lang="es-AR">
                      <a:cs typeface="Arial" charset="0"/>
                    </a:endParaRPr>
                  </a:p>
                </p:txBody>
              </p:sp>
            </p:grpSp>
            <p:grpSp>
              <p:nvGrpSpPr>
                <p:cNvPr id="50206" name="Group 16"/>
                <p:cNvGrpSpPr>
                  <a:grpSpLocks/>
                </p:cNvGrpSpPr>
                <p:nvPr/>
              </p:nvGrpSpPr>
              <p:grpSpPr bwMode="auto">
                <a:xfrm>
                  <a:off x="3581" y="2429"/>
                  <a:ext cx="505" cy="3192"/>
                  <a:chOff x="1540" y="1200"/>
                  <a:chExt cx="332" cy="1872"/>
                </a:xfrm>
              </p:grpSpPr>
              <p:sp>
                <p:nvSpPr>
                  <p:cNvPr id="50286" name="Line 17"/>
                  <p:cNvSpPr>
                    <a:spLocks noChangeShapeType="1"/>
                  </p:cNvSpPr>
                  <p:nvPr/>
                </p:nvSpPr>
                <p:spPr bwMode="auto">
                  <a:xfrm>
                    <a:off x="1540" y="1200"/>
                    <a:ext cx="332" cy="0"/>
                  </a:xfrm>
                  <a:prstGeom prst="line">
                    <a:avLst/>
                  </a:prstGeom>
                  <a:noFill/>
                  <a:ln w="12700">
                    <a:solidFill>
                      <a:srgbClr val="FFFFFF"/>
                    </a:solidFill>
                    <a:round/>
                    <a:headEnd type="none" w="sm" len="sm"/>
                    <a:tailEnd type="none" w="sm" len="sm"/>
                  </a:ln>
                </p:spPr>
                <p:txBody>
                  <a:bodyPr anchor="ctr"/>
                  <a:lstStyle/>
                  <a:p>
                    <a:endParaRPr lang="es-AR"/>
                  </a:p>
                </p:txBody>
              </p:sp>
              <p:sp>
                <p:nvSpPr>
                  <p:cNvPr id="50287" name="Line 18"/>
                  <p:cNvSpPr>
                    <a:spLocks noChangeShapeType="1"/>
                  </p:cNvSpPr>
                  <p:nvPr/>
                </p:nvSpPr>
                <p:spPr bwMode="auto">
                  <a:xfrm>
                    <a:off x="1540" y="3072"/>
                    <a:ext cx="332" cy="0"/>
                  </a:xfrm>
                  <a:prstGeom prst="line">
                    <a:avLst/>
                  </a:prstGeom>
                  <a:noFill/>
                  <a:ln w="12700">
                    <a:solidFill>
                      <a:srgbClr val="FFFFFF"/>
                    </a:solidFill>
                    <a:round/>
                    <a:headEnd type="none" w="sm" len="sm"/>
                    <a:tailEnd type="none" w="sm" len="sm"/>
                  </a:ln>
                </p:spPr>
                <p:txBody>
                  <a:bodyPr anchor="ctr"/>
                  <a:lstStyle/>
                  <a:p>
                    <a:endParaRPr lang="es-AR"/>
                  </a:p>
                </p:txBody>
              </p:sp>
              <p:sp>
                <p:nvSpPr>
                  <p:cNvPr id="50288" name="Line 19"/>
                  <p:cNvSpPr>
                    <a:spLocks noChangeShapeType="1"/>
                  </p:cNvSpPr>
                  <p:nvPr/>
                </p:nvSpPr>
                <p:spPr bwMode="auto">
                  <a:xfrm>
                    <a:off x="1540" y="1204"/>
                    <a:ext cx="332" cy="1868"/>
                  </a:xfrm>
                  <a:prstGeom prst="line">
                    <a:avLst/>
                  </a:prstGeom>
                  <a:noFill/>
                  <a:ln w="12700">
                    <a:solidFill>
                      <a:srgbClr val="FFFFFF"/>
                    </a:solidFill>
                    <a:round/>
                    <a:headEnd type="none" w="sm" len="sm"/>
                    <a:tailEnd type="none" w="sm" len="sm"/>
                  </a:ln>
                </p:spPr>
                <p:txBody>
                  <a:bodyPr anchor="ctr"/>
                  <a:lstStyle/>
                  <a:p>
                    <a:endParaRPr lang="es-AR"/>
                  </a:p>
                </p:txBody>
              </p:sp>
              <p:sp>
                <p:nvSpPr>
                  <p:cNvPr id="50289" name="Line 20"/>
                  <p:cNvSpPr>
                    <a:spLocks noChangeShapeType="1"/>
                  </p:cNvSpPr>
                  <p:nvPr/>
                </p:nvSpPr>
                <p:spPr bwMode="auto">
                  <a:xfrm flipH="1">
                    <a:off x="1540" y="1204"/>
                    <a:ext cx="332" cy="1868"/>
                  </a:xfrm>
                  <a:prstGeom prst="line">
                    <a:avLst/>
                  </a:prstGeom>
                  <a:noFill/>
                  <a:ln w="12700">
                    <a:solidFill>
                      <a:srgbClr val="FFFFFF"/>
                    </a:solidFill>
                    <a:round/>
                    <a:headEnd type="none" w="sm" len="sm"/>
                    <a:tailEnd type="none" w="sm" len="sm"/>
                  </a:ln>
                </p:spPr>
                <p:txBody>
                  <a:bodyPr anchor="ctr"/>
                  <a:lstStyle/>
                  <a:p>
                    <a:endParaRPr lang="es-AR"/>
                  </a:p>
                </p:txBody>
              </p:sp>
            </p:grpSp>
            <p:grpSp>
              <p:nvGrpSpPr>
                <p:cNvPr id="50207" name="Group 21"/>
                <p:cNvGrpSpPr>
                  <a:grpSpLocks/>
                </p:cNvGrpSpPr>
                <p:nvPr/>
              </p:nvGrpSpPr>
              <p:grpSpPr bwMode="auto">
                <a:xfrm>
                  <a:off x="4530" y="2757"/>
                  <a:ext cx="505" cy="900"/>
                  <a:chOff x="2164" y="1392"/>
                  <a:chExt cx="332" cy="528"/>
                </a:xfrm>
              </p:grpSpPr>
              <p:sp>
                <p:nvSpPr>
                  <p:cNvPr id="50282" name="Line 22"/>
                  <p:cNvSpPr>
                    <a:spLocks noChangeShapeType="1"/>
                  </p:cNvSpPr>
                  <p:nvPr/>
                </p:nvSpPr>
                <p:spPr bwMode="auto">
                  <a:xfrm>
                    <a:off x="2164" y="1392"/>
                    <a:ext cx="332" cy="0"/>
                  </a:xfrm>
                  <a:prstGeom prst="line">
                    <a:avLst/>
                  </a:prstGeom>
                  <a:noFill/>
                  <a:ln w="12700">
                    <a:solidFill>
                      <a:srgbClr val="FFFFFF"/>
                    </a:solidFill>
                    <a:round/>
                    <a:headEnd type="none" w="sm" len="sm"/>
                    <a:tailEnd type="none" w="sm" len="sm"/>
                  </a:ln>
                </p:spPr>
                <p:txBody>
                  <a:bodyPr anchor="ctr"/>
                  <a:lstStyle/>
                  <a:p>
                    <a:endParaRPr lang="es-AR"/>
                  </a:p>
                </p:txBody>
              </p:sp>
              <p:sp>
                <p:nvSpPr>
                  <p:cNvPr id="50283" name="Line 23"/>
                  <p:cNvSpPr>
                    <a:spLocks noChangeShapeType="1"/>
                  </p:cNvSpPr>
                  <p:nvPr/>
                </p:nvSpPr>
                <p:spPr bwMode="auto">
                  <a:xfrm>
                    <a:off x="2164" y="1920"/>
                    <a:ext cx="332" cy="0"/>
                  </a:xfrm>
                  <a:prstGeom prst="line">
                    <a:avLst/>
                  </a:prstGeom>
                  <a:noFill/>
                  <a:ln w="12700">
                    <a:solidFill>
                      <a:srgbClr val="FFFFFF"/>
                    </a:solidFill>
                    <a:round/>
                    <a:headEnd type="none" w="sm" len="sm"/>
                    <a:tailEnd type="none" w="sm" len="sm"/>
                  </a:ln>
                </p:spPr>
                <p:txBody>
                  <a:bodyPr anchor="ctr"/>
                  <a:lstStyle/>
                  <a:p>
                    <a:endParaRPr lang="es-AR"/>
                  </a:p>
                </p:txBody>
              </p:sp>
              <p:sp>
                <p:nvSpPr>
                  <p:cNvPr id="50284" name="Line 24"/>
                  <p:cNvSpPr>
                    <a:spLocks noChangeShapeType="1"/>
                  </p:cNvSpPr>
                  <p:nvPr/>
                </p:nvSpPr>
                <p:spPr bwMode="auto">
                  <a:xfrm>
                    <a:off x="2164" y="1396"/>
                    <a:ext cx="332" cy="524"/>
                  </a:xfrm>
                  <a:prstGeom prst="line">
                    <a:avLst/>
                  </a:prstGeom>
                  <a:noFill/>
                  <a:ln w="12700">
                    <a:solidFill>
                      <a:srgbClr val="FFFFFF"/>
                    </a:solidFill>
                    <a:round/>
                    <a:headEnd type="none" w="sm" len="sm"/>
                    <a:tailEnd type="none" w="sm" len="sm"/>
                  </a:ln>
                </p:spPr>
                <p:txBody>
                  <a:bodyPr anchor="ctr"/>
                  <a:lstStyle/>
                  <a:p>
                    <a:endParaRPr lang="es-AR"/>
                  </a:p>
                </p:txBody>
              </p:sp>
              <p:sp>
                <p:nvSpPr>
                  <p:cNvPr id="50285" name="Line 25"/>
                  <p:cNvSpPr>
                    <a:spLocks noChangeShapeType="1"/>
                  </p:cNvSpPr>
                  <p:nvPr/>
                </p:nvSpPr>
                <p:spPr bwMode="auto">
                  <a:xfrm flipH="1">
                    <a:off x="2164" y="1396"/>
                    <a:ext cx="332" cy="524"/>
                  </a:xfrm>
                  <a:prstGeom prst="line">
                    <a:avLst/>
                  </a:prstGeom>
                  <a:noFill/>
                  <a:ln w="12700">
                    <a:solidFill>
                      <a:srgbClr val="FFFFFF"/>
                    </a:solidFill>
                    <a:round/>
                    <a:headEnd type="none" w="sm" len="sm"/>
                    <a:tailEnd type="none" w="sm" len="sm"/>
                  </a:ln>
                </p:spPr>
                <p:txBody>
                  <a:bodyPr anchor="ctr"/>
                  <a:lstStyle/>
                  <a:p>
                    <a:endParaRPr lang="es-AR"/>
                  </a:p>
                </p:txBody>
              </p:sp>
            </p:grpSp>
            <p:grpSp>
              <p:nvGrpSpPr>
                <p:cNvPr id="50208" name="Group 26"/>
                <p:cNvGrpSpPr>
                  <a:grpSpLocks/>
                </p:cNvGrpSpPr>
                <p:nvPr/>
              </p:nvGrpSpPr>
              <p:grpSpPr bwMode="auto">
                <a:xfrm>
                  <a:off x="4530" y="4311"/>
                  <a:ext cx="505" cy="901"/>
                  <a:chOff x="2164" y="2304"/>
                  <a:chExt cx="332" cy="528"/>
                </a:xfrm>
              </p:grpSpPr>
              <p:sp>
                <p:nvSpPr>
                  <p:cNvPr id="50278" name="Line 27"/>
                  <p:cNvSpPr>
                    <a:spLocks noChangeShapeType="1"/>
                  </p:cNvSpPr>
                  <p:nvPr/>
                </p:nvSpPr>
                <p:spPr bwMode="auto">
                  <a:xfrm>
                    <a:off x="2164" y="2304"/>
                    <a:ext cx="332" cy="0"/>
                  </a:xfrm>
                  <a:prstGeom prst="line">
                    <a:avLst/>
                  </a:prstGeom>
                  <a:noFill/>
                  <a:ln w="12700">
                    <a:solidFill>
                      <a:srgbClr val="FFFFFF"/>
                    </a:solidFill>
                    <a:round/>
                    <a:headEnd type="none" w="sm" len="sm"/>
                    <a:tailEnd type="none" w="sm" len="sm"/>
                  </a:ln>
                </p:spPr>
                <p:txBody>
                  <a:bodyPr anchor="ctr"/>
                  <a:lstStyle/>
                  <a:p>
                    <a:endParaRPr lang="es-AR"/>
                  </a:p>
                </p:txBody>
              </p:sp>
              <p:sp>
                <p:nvSpPr>
                  <p:cNvPr id="50279" name="Line 28"/>
                  <p:cNvSpPr>
                    <a:spLocks noChangeShapeType="1"/>
                  </p:cNvSpPr>
                  <p:nvPr/>
                </p:nvSpPr>
                <p:spPr bwMode="auto">
                  <a:xfrm>
                    <a:off x="2164" y="2832"/>
                    <a:ext cx="332" cy="0"/>
                  </a:xfrm>
                  <a:prstGeom prst="line">
                    <a:avLst/>
                  </a:prstGeom>
                  <a:noFill/>
                  <a:ln w="12700">
                    <a:solidFill>
                      <a:srgbClr val="FFFFFF"/>
                    </a:solidFill>
                    <a:round/>
                    <a:headEnd type="none" w="sm" len="sm"/>
                    <a:tailEnd type="none" w="sm" len="sm"/>
                  </a:ln>
                </p:spPr>
                <p:txBody>
                  <a:bodyPr anchor="ctr"/>
                  <a:lstStyle/>
                  <a:p>
                    <a:endParaRPr lang="es-AR"/>
                  </a:p>
                </p:txBody>
              </p:sp>
              <p:sp>
                <p:nvSpPr>
                  <p:cNvPr id="50280" name="Line 29"/>
                  <p:cNvSpPr>
                    <a:spLocks noChangeShapeType="1"/>
                  </p:cNvSpPr>
                  <p:nvPr/>
                </p:nvSpPr>
                <p:spPr bwMode="auto">
                  <a:xfrm>
                    <a:off x="2164" y="2308"/>
                    <a:ext cx="332" cy="524"/>
                  </a:xfrm>
                  <a:prstGeom prst="line">
                    <a:avLst/>
                  </a:prstGeom>
                  <a:noFill/>
                  <a:ln w="12700">
                    <a:solidFill>
                      <a:srgbClr val="FFFFFF"/>
                    </a:solidFill>
                    <a:round/>
                    <a:headEnd type="none" w="sm" len="sm"/>
                    <a:tailEnd type="none" w="sm" len="sm"/>
                  </a:ln>
                </p:spPr>
                <p:txBody>
                  <a:bodyPr anchor="ctr"/>
                  <a:lstStyle/>
                  <a:p>
                    <a:endParaRPr lang="es-AR"/>
                  </a:p>
                </p:txBody>
              </p:sp>
              <p:sp>
                <p:nvSpPr>
                  <p:cNvPr id="50281" name="Line 30"/>
                  <p:cNvSpPr>
                    <a:spLocks noChangeShapeType="1"/>
                  </p:cNvSpPr>
                  <p:nvPr/>
                </p:nvSpPr>
                <p:spPr bwMode="auto">
                  <a:xfrm flipH="1">
                    <a:off x="2164" y="2308"/>
                    <a:ext cx="332" cy="524"/>
                  </a:xfrm>
                  <a:prstGeom prst="line">
                    <a:avLst/>
                  </a:prstGeom>
                  <a:noFill/>
                  <a:ln w="12700">
                    <a:solidFill>
                      <a:srgbClr val="FFFFFF"/>
                    </a:solidFill>
                    <a:round/>
                    <a:headEnd type="none" w="sm" len="sm"/>
                    <a:tailEnd type="none" w="sm" len="sm"/>
                  </a:ln>
                </p:spPr>
                <p:txBody>
                  <a:bodyPr anchor="ctr"/>
                  <a:lstStyle/>
                  <a:p>
                    <a:endParaRPr lang="es-AR"/>
                  </a:p>
                </p:txBody>
              </p:sp>
            </p:grpSp>
            <p:sp>
              <p:nvSpPr>
                <p:cNvPr id="50209" name="AutoShape 31"/>
                <p:cNvSpPr>
                  <a:spLocks noChangeArrowheads="1"/>
                </p:cNvSpPr>
                <p:nvPr/>
              </p:nvSpPr>
              <p:spPr bwMode="auto">
                <a:xfrm>
                  <a:off x="2040" y="5234"/>
                  <a:ext cx="657" cy="223"/>
                </a:xfrm>
                <a:prstGeom prst="triangle">
                  <a:avLst>
                    <a:gd name="adj" fmla="val 49949"/>
                  </a:avLst>
                </a:prstGeom>
                <a:gradFill rotWithShape="0">
                  <a:gsLst>
                    <a:gs pos="0">
                      <a:srgbClr val="003B3B"/>
                    </a:gs>
                    <a:gs pos="50000">
                      <a:srgbClr val="008080"/>
                    </a:gs>
                    <a:gs pos="100000">
                      <a:srgbClr val="003B3B"/>
                    </a:gs>
                  </a:gsLst>
                  <a:lin ang="0" scaled="1"/>
                </a:gradFill>
                <a:ln w="25400">
                  <a:noFill/>
                  <a:miter lim="800000"/>
                  <a:headEnd/>
                  <a:tailEnd/>
                </a:ln>
              </p:spPr>
              <p:txBody>
                <a:bodyPr lIns="85954" tIns="42977" rIns="85954" bIns="42977" anchor="ctr"/>
                <a:lstStyle/>
                <a:p>
                  <a:endParaRPr lang="es-AR">
                    <a:cs typeface="Arial" charset="0"/>
                  </a:endParaRPr>
                </a:p>
              </p:txBody>
            </p:sp>
            <p:sp>
              <p:nvSpPr>
                <p:cNvPr id="50210" name="Rectangle 32"/>
                <p:cNvSpPr>
                  <a:spLocks noChangeArrowheads="1"/>
                </p:cNvSpPr>
                <p:nvPr/>
              </p:nvSpPr>
              <p:spPr bwMode="auto">
                <a:xfrm>
                  <a:off x="2040" y="5457"/>
                  <a:ext cx="657" cy="800"/>
                </a:xfrm>
                <a:prstGeom prst="rect">
                  <a:avLst/>
                </a:prstGeom>
                <a:gradFill rotWithShape="0">
                  <a:gsLst>
                    <a:gs pos="0">
                      <a:srgbClr val="003B3B"/>
                    </a:gs>
                    <a:gs pos="50000">
                      <a:srgbClr val="008080"/>
                    </a:gs>
                    <a:gs pos="100000">
                      <a:srgbClr val="003B3B"/>
                    </a:gs>
                  </a:gsLst>
                  <a:lin ang="0" scaled="1"/>
                </a:gradFill>
                <a:ln w="25400">
                  <a:noFill/>
                  <a:miter lim="800000"/>
                  <a:headEnd/>
                  <a:tailEnd/>
                </a:ln>
              </p:spPr>
              <p:txBody>
                <a:bodyPr lIns="85954" tIns="42977" rIns="85954" bIns="42977" anchor="ctr"/>
                <a:lstStyle/>
                <a:p>
                  <a:endParaRPr lang="es-AR">
                    <a:cs typeface="Arial" charset="0"/>
                  </a:endParaRPr>
                </a:p>
              </p:txBody>
            </p:sp>
            <p:grpSp>
              <p:nvGrpSpPr>
                <p:cNvPr id="50211" name="Group 33"/>
                <p:cNvGrpSpPr>
                  <a:grpSpLocks/>
                </p:cNvGrpSpPr>
                <p:nvPr/>
              </p:nvGrpSpPr>
              <p:grpSpPr bwMode="auto">
                <a:xfrm>
                  <a:off x="6932" y="2838"/>
                  <a:ext cx="803" cy="490"/>
                  <a:chOff x="3744" y="1440"/>
                  <a:chExt cx="528" cy="288"/>
                </a:xfrm>
              </p:grpSpPr>
              <p:sp>
                <p:nvSpPr>
                  <p:cNvPr id="50275" name="Rectangle 34"/>
                  <p:cNvSpPr>
                    <a:spLocks noChangeArrowheads="1"/>
                  </p:cNvSpPr>
                  <p:nvPr/>
                </p:nvSpPr>
                <p:spPr bwMode="auto">
                  <a:xfrm>
                    <a:off x="3779" y="1440"/>
                    <a:ext cx="459" cy="288"/>
                  </a:xfrm>
                  <a:prstGeom prst="rect">
                    <a:avLst/>
                  </a:prstGeom>
                  <a:gradFill rotWithShape="0">
                    <a:gsLst>
                      <a:gs pos="0">
                        <a:srgbClr val="003B3B"/>
                      </a:gs>
                      <a:gs pos="50000">
                        <a:srgbClr val="008080"/>
                      </a:gs>
                      <a:gs pos="100000">
                        <a:srgbClr val="003B3B"/>
                      </a:gs>
                    </a:gsLst>
                    <a:lin ang="0" scaled="1"/>
                  </a:gradFill>
                  <a:ln w="9525">
                    <a:noFill/>
                    <a:miter lim="800000"/>
                    <a:headEnd/>
                    <a:tailEnd/>
                  </a:ln>
                </p:spPr>
                <p:txBody>
                  <a:bodyPr lIns="85954" tIns="42977" rIns="85954" bIns="42977" anchor="ctr"/>
                  <a:lstStyle/>
                  <a:p>
                    <a:endParaRPr lang="es-AR">
                      <a:cs typeface="Arial" charset="0"/>
                    </a:endParaRPr>
                  </a:p>
                </p:txBody>
              </p:sp>
              <p:sp>
                <p:nvSpPr>
                  <p:cNvPr id="50276" name="Oval 35"/>
                  <p:cNvSpPr>
                    <a:spLocks noChangeArrowheads="1"/>
                  </p:cNvSpPr>
                  <p:nvPr/>
                </p:nvSpPr>
                <p:spPr bwMode="auto">
                  <a:xfrm>
                    <a:off x="3744" y="1440"/>
                    <a:ext cx="68" cy="288"/>
                  </a:xfrm>
                  <a:prstGeom prst="ellipse">
                    <a:avLst/>
                  </a:prstGeom>
                  <a:gradFill rotWithShape="0">
                    <a:gsLst>
                      <a:gs pos="0">
                        <a:srgbClr val="003B3B"/>
                      </a:gs>
                      <a:gs pos="50000">
                        <a:srgbClr val="008080"/>
                      </a:gs>
                      <a:gs pos="100000">
                        <a:srgbClr val="003B3B"/>
                      </a:gs>
                    </a:gsLst>
                    <a:lin ang="0" scaled="1"/>
                  </a:gradFill>
                  <a:ln w="9525">
                    <a:noFill/>
                    <a:round/>
                    <a:headEnd/>
                    <a:tailEnd/>
                  </a:ln>
                </p:spPr>
                <p:txBody>
                  <a:bodyPr lIns="85954" tIns="42977" rIns="85954" bIns="42977" anchor="ctr"/>
                  <a:lstStyle/>
                  <a:p>
                    <a:endParaRPr lang="es-AR">
                      <a:cs typeface="Arial" charset="0"/>
                    </a:endParaRPr>
                  </a:p>
                </p:txBody>
              </p:sp>
              <p:sp>
                <p:nvSpPr>
                  <p:cNvPr id="50277" name="Oval 36"/>
                  <p:cNvSpPr>
                    <a:spLocks noChangeArrowheads="1"/>
                  </p:cNvSpPr>
                  <p:nvPr/>
                </p:nvSpPr>
                <p:spPr bwMode="auto">
                  <a:xfrm>
                    <a:off x="4204" y="1440"/>
                    <a:ext cx="68" cy="288"/>
                  </a:xfrm>
                  <a:prstGeom prst="ellipse">
                    <a:avLst/>
                  </a:prstGeom>
                  <a:gradFill rotWithShape="0">
                    <a:gsLst>
                      <a:gs pos="0">
                        <a:srgbClr val="003B3B"/>
                      </a:gs>
                      <a:gs pos="50000">
                        <a:srgbClr val="008080"/>
                      </a:gs>
                      <a:gs pos="100000">
                        <a:srgbClr val="003B3B"/>
                      </a:gs>
                    </a:gsLst>
                    <a:lin ang="0" scaled="1"/>
                  </a:gradFill>
                  <a:ln w="9525">
                    <a:noFill/>
                    <a:round/>
                    <a:headEnd/>
                    <a:tailEnd/>
                  </a:ln>
                </p:spPr>
                <p:txBody>
                  <a:bodyPr lIns="85954" tIns="42977" rIns="85954" bIns="42977" anchor="ctr"/>
                  <a:lstStyle/>
                  <a:p>
                    <a:endParaRPr lang="es-AR">
                      <a:cs typeface="Arial" charset="0"/>
                    </a:endParaRPr>
                  </a:p>
                </p:txBody>
              </p:sp>
            </p:grpSp>
            <p:sp>
              <p:nvSpPr>
                <p:cNvPr id="50212" name="Line 37"/>
                <p:cNvSpPr>
                  <a:spLocks noChangeShapeType="1"/>
                </p:cNvSpPr>
                <p:nvPr/>
              </p:nvSpPr>
              <p:spPr bwMode="auto">
                <a:xfrm>
                  <a:off x="2705" y="6026"/>
                  <a:ext cx="285" cy="1"/>
                </a:xfrm>
                <a:prstGeom prst="line">
                  <a:avLst/>
                </a:prstGeom>
                <a:noFill/>
                <a:ln w="38100">
                  <a:solidFill>
                    <a:srgbClr val="000099"/>
                  </a:solidFill>
                  <a:round/>
                  <a:headEnd type="none" w="sm" len="sm"/>
                  <a:tailEnd type="none" w="sm" len="sm"/>
                </a:ln>
              </p:spPr>
              <p:txBody>
                <a:bodyPr anchor="ctr"/>
                <a:lstStyle/>
                <a:p>
                  <a:endParaRPr lang="es-AR"/>
                </a:p>
              </p:txBody>
            </p:sp>
            <p:sp>
              <p:nvSpPr>
                <p:cNvPr id="50213" name="Line 38"/>
                <p:cNvSpPr>
                  <a:spLocks noChangeShapeType="1"/>
                </p:cNvSpPr>
                <p:nvPr/>
              </p:nvSpPr>
              <p:spPr bwMode="auto">
                <a:xfrm flipV="1">
                  <a:off x="2990" y="1774"/>
                  <a:ext cx="1" cy="4248"/>
                </a:xfrm>
                <a:prstGeom prst="line">
                  <a:avLst/>
                </a:prstGeom>
                <a:noFill/>
                <a:ln w="38100">
                  <a:solidFill>
                    <a:srgbClr val="000099"/>
                  </a:solidFill>
                  <a:round/>
                  <a:headEnd type="none" w="sm" len="sm"/>
                  <a:tailEnd type="none" w="sm" len="sm"/>
                </a:ln>
              </p:spPr>
              <p:txBody>
                <a:bodyPr anchor="ctr"/>
                <a:lstStyle/>
                <a:p>
                  <a:endParaRPr lang="es-AR"/>
                </a:p>
              </p:txBody>
            </p:sp>
            <p:sp>
              <p:nvSpPr>
                <p:cNvPr id="50214" name="Line 39"/>
                <p:cNvSpPr>
                  <a:spLocks noChangeShapeType="1"/>
                </p:cNvSpPr>
                <p:nvPr/>
              </p:nvSpPr>
              <p:spPr bwMode="auto">
                <a:xfrm>
                  <a:off x="2997" y="1774"/>
                  <a:ext cx="796" cy="1"/>
                </a:xfrm>
                <a:prstGeom prst="line">
                  <a:avLst/>
                </a:prstGeom>
                <a:noFill/>
                <a:ln w="38100">
                  <a:solidFill>
                    <a:srgbClr val="000099"/>
                  </a:solidFill>
                  <a:round/>
                  <a:headEnd type="none" w="sm" len="sm"/>
                  <a:tailEnd type="none" w="sm" len="sm"/>
                </a:ln>
              </p:spPr>
              <p:txBody>
                <a:bodyPr anchor="ctr"/>
                <a:lstStyle/>
                <a:p>
                  <a:endParaRPr lang="es-AR"/>
                </a:p>
              </p:txBody>
            </p:sp>
            <p:sp>
              <p:nvSpPr>
                <p:cNvPr id="50215" name="Line 40"/>
                <p:cNvSpPr>
                  <a:spLocks noChangeShapeType="1"/>
                </p:cNvSpPr>
                <p:nvPr/>
              </p:nvSpPr>
              <p:spPr bwMode="auto">
                <a:xfrm>
                  <a:off x="3793" y="1777"/>
                  <a:ext cx="1" cy="403"/>
                </a:xfrm>
                <a:prstGeom prst="line">
                  <a:avLst/>
                </a:prstGeom>
                <a:noFill/>
                <a:ln w="38100">
                  <a:solidFill>
                    <a:srgbClr val="000099"/>
                  </a:solidFill>
                  <a:round/>
                  <a:headEnd type="none" w="sm" len="sm"/>
                  <a:tailEnd type="stealth" w="med" len="lg"/>
                </a:ln>
              </p:spPr>
              <p:txBody>
                <a:bodyPr anchor="ctr"/>
                <a:lstStyle/>
                <a:p>
                  <a:endParaRPr lang="es-AR"/>
                </a:p>
              </p:txBody>
            </p:sp>
            <p:sp>
              <p:nvSpPr>
                <p:cNvPr id="50216" name="Line 41"/>
                <p:cNvSpPr>
                  <a:spLocks noChangeShapeType="1"/>
                </p:cNvSpPr>
                <p:nvPr/>
              </p:nvSpPr>
              <p:spPr bwMode="auto">
                <a:xfrm flipH="1">
                  <a:off x="1750" y="5948"/>
                  <a:ext cx="292" cy="0"/>
                </a:xfrm>
                <a:prstGeom prst="line">
                  <a:avLst/>
                </a:prstGeom>
                <a:noFill/>
                <a:ln w="38100">
                  <a:solidFill>
                    <a:srgbClr val="000099"/>
                  </a:solidFill>
                  <a:round/>
                  <a:headEnd type="stealth" w="med" len="lg"/>
                  <a:tailEnd/>
                </a:ln>
              </p:spPr>
              <p:txBody>
                <a:bodyPr anchor="ctr"/>
                <a:lstStyle/>
                <a:p>
                  <a:endParaRPr lang="es-AR"/>
                </a:p>
              </p:txBody>
            </p:sp>
            <p:sp>
              <p:nvSpPr>
                <p:cNvPr id="50217" name="Line 42"/>
                <p:cNvSpPr>
                  <a:spLocks noChangeShapeType="1"/>
                </p:cNvSpPr>
                <p:nvPr/>
              </p:nvSpPr>
              <p:spPr bwMode="auto">
                <a:xfrm>
                  <a:off x="1750" y="5948"/>
                  <a:ext cx="0" cy="900"/>
                </a:xfrm>
                <a:prstGeom prst="line">
                  <a:avLst/>
                </a:prstGeom>
                <a:noFill/>
                <a:ln w="38100">
                  <a:solidFill>
                    <a:srgbClr val="000099"/>
                  </a:solidFill>
                  <a:round/>
                  <a:headEnd type="none" w="sm" len="sm"/>
                  <a:tailEnd type="none" w="sm" len="sm"/>
                </a:ln>
              </p:spPr>
              <p:txBody>
                <a:bodyPr anchor="ctr"/>
                <a:lstStyle/>
                <a:p>
                  <a:endParaRPr lang="es-AR"/>
                </a:p>
              </p:txBody>
            </p:sp>
            <p:sp>
              <p:nvSpPr>
                <p:cNvPr id="50218" name="Line 43"/>
                <p:cNvSpPr>
                  <a:spLocks noChangeShapeType="1"/>
                </p:cNvSpPr>
                <p:nvPr/>
              </p:nvSpPr>
              <p:spPr bwMode="auto">
                <a:xfrm>
                  <a:off x="1756" y="6848"/>
                  <a:ext cx="5832" cy="0"/>
                </a:xfrm>
                <a:prstGeom prst="line">
                  <a:avLst/>
                </a:prstGeom>
                <a:noFill/>
                <a:ln w="38100">
                  <a:solidFill>
                    <a:srgbClr val="000099"/>
                  </a:solidFill>
                  <a:round/>
                  <a:headEnd type="none" w="sm" len="sm"/>
                  <a:tailEnd type="none" w="sm" len="sm"/>
                </a:ln>
              </p:spPr>
              <p:txBody>
                <a:bodyPr anchor="ctr"/>
                <a:lstStyle/>
                <a:p>
                  <a:endParaRPr lang="es-AR"/>
                </a:p>
              </p:txBody>
            </p:sp>
            <p:grpSp>
              <p:nvGrpSpPr>
                <p:cNvPr id="50219" name="Group 44"/>
                <p:cNvGrpSpPr>
                  <a:grpSpLocks/>
                </p:cNvGrpSpPr>
                <p:nvPr/>
              </p:nvGrpSpPr>
              <p:grpSpPr bwMode="auto">
                <a:xfrm>
                  <a:off x="4611" y="6593"/>
                  <a:ext cx="486" cy="627"/>
                  <a:chOff x="2217" y="3642"/>
                  <a:chExt cx="320" cy="368"/>
                </a:xfrm>
              </p:grpSpPr>
              <p:sp>
                <p:nvSpPr>
                  <p:cNvPr id="50269" name="Oval 45"/>
                  <p:cNvSpPr>
                    <a:spLocks noChangeArrowheads="1"/>
                  </p:cNvSpPr>
                  <p:nvPr/>
                </p:nvSpPr>
                <p:spPr bwMode="auto">
                  <a:xfrm rot="-5820000">
                    <a:off x="2211" y="3665"/>
                    <a:ext cx="332" cy="320"/>
                  </a:xfrm>
                  <a:prstGeom prst="ellipse">
                    <a:avLst/>
                  </a:prstGeom>
                  <a:gradFill rotWithShape="0">
                    <a:gsLst>
                      <a:gs pos="0">
                        <a:srgbClr val="003B3B"/>
                      </a:gs>
                      <a:gs pos="50000">
                        <a:srgbClr val="008080"/>
                      </a:gs>
                      <a:gs pos="100000">
                        <a:srgbClr val="003B3B"/>
                      </a:gs>
                    </a:gsLst>
                    <a:lin ang="0" scaled="1"/>
                  </a:gradFill>
                  <a:ln w="12700">
                    <a:solidFill>
                      <a:srgbClr val="000066"/>
                    </a:solidFill>
                    <a:round/>
                    <a:headEnd/>
                    <a:tailEnd/>
                  </a:ln>
                </p:spPr>
                <p:txBody>
                  <a:bodyPr vert="eaVert" lIns="85954" tIns="42977" rIns="85954" bIns="42977" anchor="ctr"/>
                  <a:lstStyle/>
                  <a:p>
                    <a:endParaRPr lang="es-AR">
                      <a:cs typeface="Arial" charset="0"/>
                    </a:endParaRPr>
                  </a:p>
                </p:txBody>
              </p:sp>
              <p:sp>
                <p:nvSpPr>
                  <p:cNvPr id="50270" name="Line 46"/>
                  <p:cNvSpPr>
                    <a:spLocks noChangeShapeType="1"/>
                  </p:cNvSpPr>
                  <p:nvPr/>
                </p:nvSpPr>
                <p:spPr bwMode="auto">
                  <a:xfrm flipH="1" flipV="1">
                    <a:off x="2268" y="3865"/>
                    <a:ext cx="118" cy="67"/>
                  </a:xfrm>
                  <a:prstGeom prst="line">
                    <a:avLst/>
                  </a:prstGeom>
                  <a:noFill/>
                  <a:ln w="12700">
                    <a:solidFill>
                      <a:srgbClr val="000066"/>
                    </a:solidFill>
                    <a:round/>
                    <a:headEnd type="none" w="sm" len="sm"/>
                    <a:tailEnd type="none" w="sm" len="sm"/>
                  </a:ln>
                </p:spPr>
                <p:txBody>
                  <a:bodyPr anchor="ctr"/>
                  <a:lstStyle/>
                  <a:p>
                    <a:endParaRPr lang="es-AR"/>
                  </a:p>
                </p:txBody>
              </p:sp>
              <p:sp>
                <p:nvSpPr>
                  <p:cNvPr id="50271" name="Line 47"/>
                  <p:cNvSpPr>
                    <a:spLocks noChangeShapeType="1"/>
                  </p:cNvSpPr>
                  <p:nvPr/>
                </p:nvSpPr>
                <p:spPr bwMode="auto">
                  <a:xfrm flipV="1">
                    <a:off x="2275" y="3774"/>
                    <a:ext cx="199" cy="84"/>
                  </a:xfrm>
                  <a:prstGeom prst="line">
                    <a:avLst/>
                  </a:prstGeom>
                  <a:noFill/>
                  <a:ln w="12700">
                    <a:solidFill>
                      <a:srgbClr val="000066"/>
                    </a:solidFill>
                    <a:round/>
                    <a:headEnd type="none" w="sm" len="sm"/>
                    <a:tailEnd type="none" w="sm" len="sm"/>
                  </a:ln>
                </p:spPr>
                <p:txBody>
                  <a:bodyPr anchor="ctr"/>
                  <a:lstStyle/>
                  <a:p>
                    <a:endParaRPr lang="es-AR"/>
                  </a:p>
                </p:txBody>
              </p:sp>
              <p:sp>
                <p:nvSpPr>
                  <p:cNvPr id="50272" name="Line 48"/>
                  <p:cNvSpPr>
                    <a:spLocks noChangeShapeType="1"/>
                  </p:cNvSpPr>
                  <p:nvPr/>
                </p:nvSpPr>
                <p:spPr bwMode="auto">
                  <a:xfrm flipH="1" flipV="1">
                    <a:off x="2366" y="3720"/>
                    <a:ext cx="108" cy="50"/>
                  </a:xfrm>
                  <a:prstGeom prst="line">
                    <a:avLst/>
                  </a:prstGeom>
                  <a:noFill/>
                  <a:ln w="12700">
                    <a:solidFill>
                      <a:srgbClr val="000066"/>
                    </a:solidFill>
                    <a:round/>
                    <a:headEnd type="none" w="sm" len="sm"/>
                    <a:tailEnd type="none" w="sm" len="sm"/>
                  </a:ln>
                </p:spPr>
                <p:txBody>
                  <a:bodyPr anchor="ctr"/>
                  <a:lstStyle/>
                  <a:p>
                    <a:endParaRPr lang="es-AR"/>
                  </a:p>
                </p:txBody>
              </p:sp>
              <p:sp>
                <p:nvSpPr>
                  <p:cNvPr id="50273" name="Line 49"/>
                  <p:cNvSpPr>
                    <a:spLocks noChangeShapeType="1"/>
                  </p:cNvSpPr>
                  <p:nvPr/>
                </p:nvSpPr>
                <p:spPr bwMode="auto">
                  <a:xfrm flipH="1" flipV="1">
                    <a:off x="2391" y="3938"/>
                    <a:ext cx="3" cy="72"/>
                  </a:xfrm>
                  <a:prstGeom prst="line">
                    <a:avLst/>
                  </a:prstGeom>
                  <a:noFill/>
                  <a:ln w="12700">
                    <a:solidFill>
                      <a:srgbClr val="000066"/>
                    </a:solidFill>
                    <a:round/>
                    <a:headEnd type="none" w="sm" len="sm"/>
                    <a:tailEnd type="none" w="sm" len="sm"/>
                  </a:ln>
                </p:spPr>
                <p:txBody>
                  <a:bodyPr anchor="ctr"/>
                  <a:lstStyle/>
                  <a:p>
                    <a:endParaRPr lang="es-AR"/>
                  </a:p>
                </p:txBody>
              </p:sp>
              <p:sp>
                <p:nvSpPr>
                  <p:cNvPr id="50274" name="Line 50"/>
                  <p:cNvSpPr>
                    <a:spLocks noChangeShapeType="1"/>
                  </p:cNvSpPr>
                  <p:nvPr/>
                </p:nvSpPr>
                <p:spPr bwMode="auto">
                  <a:xfrm flipH="1" flipV="1">
                    <a:off x="2359" y="3642"/>
                    <a:ext cx="2" cy="74"/>
                  </a:xfrm>
                  <a:prstGeom prst="line">
                    <a:avLst/>
                  </a:prstGeom>
                  <a:noFill/>
                  <a:ln w="12700">
                    <a:solidFill>
                      <a:srgbClr val="000066"/>
                    </a:solidFill>
                    <a:round/>
                    <a:headEnd type="none" w="sm" len="sm"/>
                    <a:tailEnd type="none" w="sm" len="sm"/>
                  </a:ln>
                </p:spPr>
                <p:txBody>
                  <a:bodyPr anchor="ctr"/>
                  <a:lstStyle/>
                  <a:p>
                    <a:endParaRPr lang="es-AR"/>
                  </a:p>
                </p:txBody>
              </p:sp>
            </p:grpSp>
            <p:sp>
              <p:nvSpPr>
                <p:cNvPr id="50220" name="Line 51"/>
                <p:cNvSpPr>
                  <a:spLocks noChangeShapeType="1"/>
                </p:cNvSpPr>
                <p:nvPr/>
              </p:nvSpPr>
              <p:spPr bwMode="auto">
                <a:xfrm>
                  <a:off x="7591" y="6520"/>
                  <a:ext cx="2044" cy="1"/>
                </a:xfrm>
                <a:prstGeom prst="line">
                  <a:avLst/>
                </a:prstGeom>
                <a:noFill/>
                <a:ln w="25400">
                  <a:solidFill>
                    <a:srgbClr val="FF9933"/>
                  </a:solidFill>
                  <a:round/>
                  <a:headEnd type="stealth" w="med" len="lg"/>
                  <a:tailEnd type="none" w="sm" len="sm"/>
                </a:ln>
              </p:spPr>
              <p:txBody>
                <a:bodyPr anchor="ctr"/>
                <a:lstStyle/>
                <a:p>
                  <a:endParaRPr lang="es-AR"/>
                </a:p>
              </p:txBody>
            </p:sp>
            <p:sp>
              <p:nvSpPr>
                <p:cNvPr id="50221" name="Line 52"/>
                <p:cNvSpPr>
                  <a:spLocks noChangeShapeType="1"/>
                </p:cNvSpPr>
                <p:nvPr/>
              </p:nvSpPr>
              <p:spPr bwMode="auto">
                <a:xfrm>
                  <a:off x="7516" y="7257"/>
                  <a:ext cx="1161" cy="0"/>
                </a:xfrm>
                <a:prstGeom prst="line">
                  <a:avLst/>
                </a:prstGeom>
                <a:noFill/>
                <a:ln w="38100">
                  <a:solidFill>
                    <a:srgbClr val="000099"/>
                  </a:solidFill>
                  <a:round/>
                  <a:headEnd type="stealth" w="med" len="lg"/>
                  <a:tailEnd type="none" w="sm" len="sm"/>
                </a:ln>
              </p:spPr>
              <p:txBody>
                <a:bodyPr anchor="ctr"/>
                <a:lstStyle/>
                <a:p>
                  <a:endParaRPr lang="es-AR"/>
                </a:p>
              </p:txBody>
            </p:sp>
            <p:sp>
              <p:nvSpPr>
                <p:cNvPr id="50222" name="Line 53"/>
                <p:cNvSpPr>
                  <a:spLocks noChangeShapeType="1"/>
                </p:cNvSpPr>
                <p:nvPr/>
              </p:nvSpPr>
              <p:spPr bwMode="auto">
                <a:xfrm>
                  <a:off x="7588" y="6527"/>
                  <a:ext cx="0" cy="730"/>
                </a:xfrm>
                <a:prstGeom prst="line">
                  <a:avLst/>
                </a:prstGeom>
                <a:noFill/>
                <a:ln w="38100">
                  <a:solidFill>
                    <a:srgbClr val="000099"/>
                  </a:solidFill>
                  <a:round/>
                  <a:headEnd type="none" w="sm" len="sm"/>
                  <a:tailEnd type="none" w="sm" len="sm"/>
                </a:ln>
              </p:spPr>
              <p:txBody>
                <a:bodyPr anchor="ctr"/>
                <a:lstStyle/>
                <a:p>
                  <a:endParaRPr lang="es-AR"/>
                </a:p>
              </p:txBody>
            </p:sp>
            <p:sp>
              <p:nvSpPr>
                <p:cNvPr id="50223" name="Line 54"/>
                <p:cNvSpPr>
                  <a:spLocks noChangeShapeType="1"/>
                </p:cNvSpPr>
                <p:nvPr/>
              </p:nvSpPr>
              <p:spPr bwMode="auto">
                <a:xfrm>
                  <a:off x="3822" y="5769"/>
                  <a:ext cx="1" cy="156"/>
                </a:xfrm>
                <a:prstGeom prst="line">
                  <a:avLst/>
                </a:prstGeom>
                <a:noFill/>
                <a:ln w="38100">
                  <a:solidFill>
                    <a:srgbClr val="000099"/>
                  </a:solidFill>
                  <a:round/>
                  <a:headEnd type="none" w="sm" len="sm"/>
                  <a:tailEnd type="none" w="sm" len="sm"/>
                </a:ln>
              </p:spPr>
              <p:txBody>
                <a:bodyPr anchor="ctr"/>
                <a:lstStyle/>
                <a:p>
                  <a:endParaRPr lang="es-AR"/>
                </a:p>
              </p:txBody>
            </p:sp>
            <p:sp>
              <p:nvSpPr>
                <p:cNvPr id="50224" name="Line 55"/>
                <p:cNvSpPr>
                  <a:spLocks noChangeShapeType="1"/>
                </p:cNvSpPr>
                <p:nvPr/>
              </p:nvSpPr>
              <p:spPr bwMode="auto">
                <a:xfrm>
                  <a:off x="3834" y="5928"/>
                  <a:ext cx="432" cy="1"/>
                </a:xfrm>
                <a:prstGeom prst="line">
                  <a:avLst/>
                </a:prstGeom>
                <a:noFill/>
                <a:ln w="38100">
                  <a:solidFill>
                    <a:srgbClr val="000099"/>
                  </a:solidFill>
                  <a:round/>
                  <a:headEnd type="none" w="sm" len="sm"/>
                  <a:tailEnd type="stealth" w="med" len="lg"/>
                </a:ln>
              </p:spPr>
              <p:txBody>
                <a:bodyPr anchor="ctr"/>
                <a:lstStyle/>
                <a:p>
                  <a:endParaRPr lang="es-AR"/>
                </a:p>
              </p:txBody>
            </p:sp>
            <p:sp>
              <p:nvSpPr>
                <p:cNvPr id="50225" name="Line 56"/>
                <p:cNvSpPr>
                  <a:spLocks noChangeShapeType="1"/>
                </p:cNvSpPr>
                <p:nvPr/>
              </p:nvSpPr>
              <p:spPr bwMode="auto">
                <a:xfrm flipV="1">
                  <a:off x="4275" y="1719"/>
                  <a:ext cx="1" cy="4229"/>
                </a:xfrm>
                <a:prstGeom prst="line">
                  <a:avLst/>
                </a:prstGeom>
                <a:noFill/>
                <a:ln w="38100">
                  <a:solidFill>
                    <a:srgbClr val="000099"/>
                  </a:solidFill>
                  <a:round/>
                  <a:headEnd type="none" w="sm" len="sm"/>
                  <a:tailEnd type="stealth" w="med" len="lg"/>
                </a:ln>
              </p:spPr>
              <p:txBody>
                <a:bodyPr anchor="ctr"/>
                <a:lstStyle/>
                <a:p>
                  <a:endParaRPr lang="es-AR"/>
                </a:p>
              </p:txBody>
            </p:sp>
            <p:sp>
              <p:nvSpPr>
                <p:cNvPr id="50226" name="Line 57"/>
                <p:cNvSpPr>
                  <a:spLocks noChangeShapeType="1"/>
                </p:cNvSpPr>
                <p:nvPr/>
              </p:nvSpPr>
              <p:spPr bwMode="auto">
                <a:xfrm>
                  <a:off x="4304" y="1777"/>
                  <a:ext cx="432" cy="1"/>
                </a:xfrm>
                <a:prstGeom prst="line">
                  <a:avLst/>
                </a:prstGeom>
                <a:noFill/>
                <a:ln w="38100">
                  <a:solidFill>
                    <a:srgbClr val="FFFFFF"/>
                  </a:solidFill>
                  <a:round/>
                  <a:headEnd type="none" w="sm" len="sm"/>
                  <a:tailEnd type="none" w="sm" len="sm"/>
                </a:ln>
              </p:spPr>
              <p:txBody>
                <a:bodyPr anchor="ctr"/>
                <a:lstStyle/>
                <a:p>
                  <a:endParaRPr lang="es-AR"/>
                </a:p>
              </p:txBody>
            </p:sp>
            <p:sp>
              <p:nvSpPr>
                <p:cNvPr id="50227" name="Line 58"/>
                <p:cNvSpPr>
                  <a:spLocks noChangeShapeType="1"/>
                </p:cNvSpPr>
                <p:nvPr/>
              </p:nvSpPr>
              <p:spPr bwMode="auto">
                <a:xfrm>
                  <a:off x="4784" y="1715"/>
                  <a:ext cx="1" cy="484"/>
                </a:xfrm>
                <a:prstGeom prst="line">
                  <a:avLst/>
                </a:prstGeom>
                <a:noFill/>
                <a:ln w="38100">
                  <a:solidFill>
                    <a:srgbClr val="000099"/>
                  </a:solidFill>
                  <a:round/>
                  <a:headEnd type="none" w="sm" len="sm"/>
                  <a:tailEnd type="stealth" w="med" len="lg"/>
                </a:ln>
              </p:spPr>
              <p:txBody>
                <a:bodyPr anchor="ctr"/>
                <a:lstStyle/>
                <a:p>
                  <a:endParaRPr lang="es-AR"/>
                </a:p>
              </p:txBody>
            </p:sp>
            <p:sp>
              <p:nvSpPr>
                <p:cNvPr id="50228" name="Line 59"/>
                <p:cNvSpPr>
                  <a:spLocks noChangeShapeType="1"/>
                </p:cNvSpPr>
                <p:nvPr/>
              </p:nvSpPr>
              <p:spPr bwMode="auto">
                <a:xfrm>
                  <a:off x="4815" y="5784"/>
                  <a:ext cx="0" cy="819"/>
                </a:xfrm>
                <a:prstGeom prst="line">
                  <a:avLst/>
                </a:prstGeom>
                <a:noFill/>
                <a:ln w="38100">
                  <a:solidFill>
                    <a:srgbClr val="000099"/>
                  </a:solidFill>
                  <a:round/>
                  <a:headEnd type="none" w="sm" len="sm"/>
                  <a:tailEnd type="none" w="sm" len="sm"/>
                </a:ln>
              </p:spPr>
              <p:txBody>
                <a:bodyPr anchor="ctr"/>
                <a:lstStyle/>
                <a:p>
                  <a:endParaRPr lang="es-AR"/>
                </a:p>
              </p:txBody>
            </p:sp>
            <p:sp>
              <p:nvSpPr>
                <p:cNvPr id="50229" name="Line 60"/>
                <p:cNvSpPr>
                  <a:spLocks noChangeShapeType="1"/>
                </p:cNvSpPr>
                <p:nvPr/>
              </p:nvSpPr>
              <p:spPr bwMode="auto">
                <a:xfrm>
                  <a:off x="4888" y="7182"/>
                  <a:ext cx="0" cy="239"/>
                </a:xfrm>
                <a:prstGeom prst="line">
                  <a:avLst/>
                </a:prstGeom>
                <a:noFill/>
                <a:ln w="38100">
                  <a:solidFill>
                    <a:srgbClr val="000099"/>
                  </a:solidFill>
                  <a:round/>
                  <a:headEnd type="none" w="sm" len="sm"/>
                  <a:tailEnd type="none" w="sm" len="sm"/>
                </a:ln>
              </p:spPr>
              <p:txBody>
                <a:bodyPr anchor="ctr"/>
                <a:lstStyle/>
                <a:p>
                  <a:endParaRPr lang="es-AR"/>
                </a:p>
              </p:txBody>
            </p:sp>
            <p:sp>
              <p:nvSpPr>
                <p:cNvPr id="50230" name="Line 62"/>
                <p:cNvSpPr>
                  <a:spLocks noChangeShapeType="1"/>
                </p:cNvSpPr>
                <p:nvPr/>
              </p:nvSpPr>
              <p:spPr bwMode="auto">
                <a:xfrm flipV="1">
                  <a:off x="5399" y="4275"/>
                  <a:ext cx="1" cy="3146"/>
                </a:xfrm>
                <a:prstGeom prst="line">
                  <a:avLst/>
                </a:prstGeom>
                <a:noFill/>
                <a:ln w="38100">
                  <a:solidFill>
                    <a:srgbClr val="000099"/>
                  </a:solidFill>
                  <a:round/>
                  <a:headEnd type="none" w="sm" len="sm"/>
                  <a:tailEnd type="none" w="sm" len="sm"/>
                </a:ln>
              </p:spPr>
              <p:txBody>
                <a:bodyPr anchor="ctr"/>
                <a:lstStyle/>
                <a:p>
                  <a:endParaRPr lang="es-AR"/>
                </a:p>
              </p:txBody>
            </p:sp>
            <p:sp>
              <p:nvSpPr>
                <p:cNvPr id="50231" name="Line 63"/>
                <p:cNvSpPr>
                  <a:spLocks noChangeShapeType="1"/>
                </p:cNvSpPr>
                <p:nvPr/>
              </p:nvSpPr>
              <p:spPr bwMode="auto">
                <a:xfrm>
                  <a:off x="5399" y="4311"/>
                  <a:ext cx="512" cy="0"/>
                </a:xfrm>
                <a:prstGeom prst="line">
                  <a:avLst/>
                </a:prstGeom>
                <a:noFill/>
                <a:ln w="38100">
                  <a:solidFill>
                    <a:srgbClr val="000099"/>
                  </a:solidFill>
                  <a:round/>
                  <a:headEnd type="none" w="sm" len="sm"/>
                  <a:tailEnd type="stealth" w="med" len="lg"/>
                </a:ln>
              </p:spPr>
              <p:txBody>
                <a:bodyPr anchor="ctr"/>
                <a:lstStyle/>
                <a:p>
                  <a:endParaRPr lang="es-AR"/>
                </a:p>
              </p:txBody>
            </p:sp>
            <p:sp>
              <p:nvSpPr>
                <p:cNvPr id="50232" name="Line 64"/>
                <p:cNvSpPr>
                  <a:spLocks noChangeShapeType="1"/>
                </p:cNvSpPr>
                <p:nvPr/>
              </p:nvSpPr>
              <p:spPr bwMode="auto">
                <a:xfrm>
                  <a:off x="6056" y="5281"/>
                  <a:ext cx="1" cy="491"/>
                </a:xfrm>
                <a:prstGeom prst="line">
                  <a:avLst/>
                </a:prstGeom>
                <a:noFill/>
                <a:ln w="38100">
                  <a:solidFill>
                    <a:srgbClr val="000099"/>
                  </a:solidFill>
                  <a:round/>
                  <a:headEnd type="none" w="sm" len="sm"/>
                  <a:tailEnd type="none" w="sm" len="sm"/>
                </a:ln>
              </p:spPr>
              <p:txBody>
                <a:bodyPr anchor="ctr"/>
                <a:lstStyle/>
                <a:p>
                  <a:endParaRPr lang="es-AR"/>
                </a:p>
              </p:txBody>
            </p:sp>
            <p:sp>
              <p:nvSpPr>
                <p:cNvPr id="50233" name="Line 65"/>
                <p:cNvSpPr>
                  <a:spLocks noChangeShapeType="1"/>
                </p:cNvSpPr>
                <p:nvPr/>
              </p:nvSpPr>
              <p:spPr bwMode="auto">
                <a:xfrm>
                  <a:off x="6056" y="5790"/>
                  <a:ext cx="511" cy="1"/>
                </a:xfrm>
                <a:prstGeom prst="line">
                  <a:avLst/>
                </a:prstGeom>
                <a:noFill/>
                <a:ln w="38100">
                  <a:solidFill>
                    <a:srgbClr val="000099"/>
                  </a:solidFill>
                  <a:round/>
                  <a:headEnd type="none" w="sm" len="sm"/>
                  <a:tailEnd type="none" w="sm" len="sm"/>
                </a:ln>
              </p:spPr>
              <p:txBody>
                <a:bodyPr anchor="ctr"/>
                <a:lstStyle/>
                <a:p>
                  <a:endParaRPr lang="es-AR"/>
                </a:p>
              </p:txBody>
            </p:sp>
            <p:sp>
              <p:nvSpPr>
                <p:cNvPr id="50234" name="Line 66"/>
                <p:cNvSpPr>
                  <a:spLocks noChangeShapeType="1"/>
                </p:cNvSpPr>
                <p:nvPr/>
              </p:nvSpPr>
              <p:spPr bwMode="auto">
                <a:xfrm flipV="1">
                  <a:off x="6566" y="2345"/>
                  <a:ext cx="1" cy="3435"/>
                </a:xfrm>
                <a:prstGeom prst="line">
                  <a:avLst/>
                </a:prstGeom>
                <a:noFill/>
                <a:ln w="38100">
                  <a:solidFill>
                    <a:srgbClr val="000099"/>
                  </a:solidFill>
                  <a:round/>
                  <a:headEnd type="none" w="sm" len="sm"/>
                  <a:tailEnd type="stealth" w="med" len="lg"/>
                </a:ln>
              </p:spPr>
              <p:txBody>
                <a:bodyPr anchor="ctr"/>
                <a:lstStyle/>
                <a:p>
                  <a:endParaRPr lang="es-AR"/>
                </a:p>
              </p:txBody>
            </p:sp>
            <p:sp>
              <p:nvSpPr>
                <p:cNvPr id="50235" name="Line 67"/>
                <p:cNvSpPr>
                  <a:spLocks noChangeShapeType="1"/>
                </p:cNvSpPr>
                <p:nvPr/>
              </p:nvSpPr>
              <p:spPr bwMode="auto">
                <a:xfrm>
                  <a:off x="6567" y="2332"/>
                  <a:ext cx="650" cy="1"/>
                </a:xfrm>
                <a:prstGeom prst="line">
                  <a:avLst/>
                </a:prstGeom>
                <a:noFill/>
                <a:ln w="38100">
                  <a:solidFill>
                    <a:srgbClr val="000099"/>
                  </a:solidFill>
                  <a:round/>
                  <a:headEnd type="none" w="sm" len="sm"/>
                  <a:tailEnd type="none" w="sm" len="sm"/>
                </a:ln>
              </p:spPr>
              <p:txBody>
                <a:bodyPr anchor="ctr"/>
                <a:lstStyle/>
                <a:p>
                  <a:endParaRPr lang="es-AR"/>
                </a:p>
              </p:txBody>
            </p:sp>
            <p:sp>
              <p:nvSpPr>
                <p:cNvPr id="50236" name="Line 68"/>
                <p:cNvSpPr>
                  <a:spLocks noChangeShapeType="1"/>
                </p:cNvSpPr>
                <p:nvPr/>
              </p:nvSpPr>
              <p:spPr bwMode="auto">
                <a:xfrm>
                  <a:off x="7224" y="2332"/>
                  <a:ext cx="1" cy="491"/>
                </a:xfrm>
                <a:prstGeom prst="line">
                  <a:avLst/>
                </a:prstGeom>
                <a:noFill/>
                <a:ln w="38100">
                  <a:solidFill>
                    <a:srgbClr val="000099"/>
                  </a:solidFill>
                  <a:round/>
                  <a:headEnd type="none" w="sm" len="sm"/>
                  <a:tailEnd type="stealth" w="med" len="lg"/>
                </a:ln>
              </p:spPr>
              <p:txBody>
                <a:bodyPr anchor="ctr"/>
                <a:lstStyle/>
                <a:p>
                  <a:endParaRPr lang="es-AR"/>
                </a:p>
              </p:txBody>
            </p:sp>
            <p:sp>
              <p:nvSpPr>
                <p:cNvPr id="50237" name="Line 69"/>
                <p:cNvSpPr>
                  <a:spLocks noChangeShapeType="1"/>
                </p:cNvSpPr>
                <p:nvPr/>
              </p:nvSpPr>
              <p:spPr bwMode="auto">
                <a:xfrm>
                  <a:off x="7296" y="3321"/>
                  <a:ext cx="1" cy="484"/>
                </a:xfrm>
                <a:prstGeom prst="line">
                  <a:avLst/>
                </a:prstGeom>
                <a:noFill/>
                <a:ln w="38100">
                  <a:solidFill>
                    <a:srgbClr val="000099"/>
                  </a:solidFill>
                  <a:round/>
                  <a:headEnd type="none" w="sm" len="sm"/>
                  <a:tailEnd type="none" w="med" len="lg"/>
                </a:ln>
              </p:spPr>
              <p:txBody>
                <a:bodyPr anchor="ctr"/>
                <a:lstStyle/>
                <a:p>
                  <a:endParaRPr lang="es-AR"/>
                </a:p>
              </p:txBody>
            </p:sp>
            <p:sp>
              <p:nvSpPr>
                <p:cNvPr id="50238" name="Line 70"/>
                <p:cNvSpPr>
                  <a:spLocks noChangeShapeType="1"/>
                </p:cNvSpPr>
                <p:nvPr/>
              </p:nvSpPr>
              <p:spPr bwMode="auto">
                <a:xfrm>
                  <a:off x="7327" y="3803"/>
                  <a:ext cx="648" cy="2"/>
                </a:xfrm>
                <a:prstGeom prst="line">
                  <a:avLst/>
                </a:prstGeom>
                <a:noFill/>
                <a:ln w="38100">
                  <a:solidFill>
                    <a:srgbClr val="000099"/>
                  </a:solidFill>
                  <a:round/>
                  <a:headEnd type="none" w="sm" len="sm"/>
                  <a:tailEnd type="stealth" w="med" len="lg"/>
                </a:ln>
              </p:spPr>
              <p:txBody>
                <a:bodyPr anchor="ctr"/>
                <a:lstStyle/>
                <a:p>
                  <a:endParaRPr lang="es-AR"/>
                </a:p>
              </p:txBody>
            </p:sp>
            <p:sp>
              <p:nvSpPr>
                <p:cNvPr id="50239" name="Line 71"/>
                <p:cNvSpPr>
                  <a:spLocks noChangeShapeType="1"/>
                </p:cNvSpPr>
                <p:nvPr/>
              </p:nvSpPr>
              <p:spPr bwMode="auto">
                <a:xfrm flipV="1">
                  <a:off x="8293" y="1617"/>
                  <a:ext cx="1" cy="239"/>
                </a:xfrm>
                <a:prstGeom prst="line">
                  <a:avLst/>
                </a:prstGeom>
                <a:noFill/>
                <a:ln w="38100">
                  <a:solidFill>
                    <a:srgbClr val="000099"/>
                  </a:solidFill>
                  <a:round/>
                  <a:headEnd type="none" w="sm" len="sm"/>
                  <a:tailEnd type="none" w="med" len="lg"/>
                </a:ln>
              </p:spPr>
              <p:txBody>
                <a:bodyPr anchor="ctr"/>
                <a:lstStyle/>
                <a:p>
                  <a:endParaRPr lang="es-AR"/>
                </a:p>
              </p:txBody>
            </p:sp>
            <p:sp>
              <p:nvSpPr>
                <p:cNvPr id="50240" name="Line 72"/>
                <p:cNvSpPr>
                  <a:spLocks noChangeShapeType="1"/>
                </p:cNvSpPr>
                <p:nvPr/>
              </p:nvSpPr>
              <p:spPr bwMode="auto">
                <a:xfrm>
                  <a:off x="8300" y="1616"/>
                  <a:ext cx="1016" cy="1"/>
                </a:xfrm>
                <a:prstGeom prst="line">
                  <a:avLst/>
                </a:prstGeom>
                <a:noFill/>
                <a:ln w="38100">
                  <a:solidFill>
                    <a:srgbClr val="000099"/>
                  </a:solidFill>
                  <a:round/>
                  <a:headEnd type="none" w="sm" len="sm"/>
                  <a:tailEnd type="stealth" w="med" len="lg"/>
                </a:ln>
              </p:spPr>
              <p:txBody>
                <a:bodyPr anchor="ctr"/>
                <a:lstStyle/>
                <a:p>
                  <a:endParaRPr lang="es-AR"/>
                </a:p>
              </p:txBody>
            </p:sp>
            <p:sp>
              <p:nvSpPr>
                <p:cNvPr id="50241" name="Line 73"/>
                <p:cNvSpPr>
                  <a:spLocks noChangeShapeType="1"/>
                </p:cNvSpPr>
                <p:nvPr/>
              </p:nvSpPr>
              <p:spPr bwMode="auto">
                <a:xfrm>
                  <a:off x="8445" y="2348"/>
                  <a:ext cx="871" cy="1"/>
                </a:xfrm>
                <a:prstGeom prst="line">
                  <a:avLst/>
                </a:prstGeom>
                <a:noFill/>
                <a:ln w="38100">
                  <a:solidFill>
                    <a:srgbClr val="000099"/>
                  </a:solidFill>
                  <a:round/>
                  <a:headEnd type="none" w="sm" len="sm"/>
                  <a:tailEnd type="stealth" w="med" len="lg"/>
                </a:ln>
              </p:spPr>
              <p:txBody>
                <a:bodyPr anchor="ctr"/>
                <a:lstStyle/>
                <a:p>
                  <a:endParaRPr lang="es-AR"/>
                </a:p>
              </p:txBody>
            </p:sp>
            <p:sp>
              <p:nvSpPr>
                <p:cNvPr id="50242" name="Line 74"/>
                <p:cNvSpPr>
                  <a:spLocks noChangeShapeType="1"/>
                </p:cNvSpPr>
                <p:nvPr/>
              </p:nvSpPr>
              <p:spPr bwMode="auto">
                <a:xfrm>
                  <a:off x="8464" y="3167"/>
                  <a:ext cx="803" cy="1"/>
                </a:xfrm>
                <a:prstGeom prst="line">
                  <a:avLst/>
                </a:prstGeom>
                <a:noFill/>
                <a:ln w="38100">
                  <a:solidFill>
                    <a:srgbClr val="000099"/>
                  </a:solidFill>
                  <a:round/>
                  <a:headEnd type="none" w="sm" len="sm"/>
                  <a:tailEnd type="stealth" w="med" len="lg"/>
                </a:ln>
              </p:spPr>
              <p:txBody>
                <a:bodyPr anchor="ctr"/>
                <a:lstStyle/>
                <a:p>
                  <a:endParaRPr lang="es-AR"/>
                </a:p>
              </p:txBody>
            </p:sp>
            <p:sp>
              <p:nvSpPr>
                <p:cNvPr id="50243" name="Line 75"/>
                <p:cNvSpPr>
                  <a:spLocks noChangeShapeType="1"/>
                </p:cNvSpPr>
                <p:nvPr/>
              </p:nvSpPr>
              <p:spPr bwMode="auto">
                <a:xfrm>
                  <a:off x="8471" y="2758"/>
                  <a:ext cx="796" cy="1"/>
                </a:xfrm>
                <a:prstGeom prst="line">
                  <a:avLst/>
                </a:prstGeom>
                <a:noFill/>
                <a:ln w="38100">
                  <a:solidFill>
                    <a:srgbClr val="000099"/>
                  </a:solidFill>
                  <a:round/>
                  <a:headEnd type="none" w="sm" len="sm"/>
                  <a:tailEnd type="stealth" w="med" len="lg"/>
                </a:ln>
              </p:spPr>
              <p:txBody>
                <a:bodyPr anchor="ctr"/>
                <a:lstStyle/>
                <a:p>
                  <a:endParaRPr lang="es-AR"/>
                </a:p>
              </p:txBody>
            </p:sp>
            <p:sp>
              <p:nvSpPr>
                <p:cNvPr id="50244" name="Line 76"/>
                <p:cNvSpPr>
                  <a:spLocks noChangeShapeType="1"/>
                </p:cNvSpPr>
                <p:nvPr/>
              </p:nvSpPr>
              <p:spPr bwMode="auto">
                <a:xfrm>
                  <a:off x="8319" y="4401"/>
                  <a:ext cx="1" cy="1547"/>
                </a:xfrm>
                <a:prstGeom prst="line">
                  <a:avLst/>
                </a:prstGeom>
                <a:noFill/>
                <a:ln w="38100">
                  <a:solidFill>
                    <a:srgbClr val="000099"/>
                  </a:solidFill>
                  <a:round/>
                  <a:headEnd type="none" w="sm" len="sm"/>
                  <a:tailEnd type="none" w="sm" len="sm"/>
                </a:ln>
              </p:spPr>
              <p:txBody>
                <a:bodyPr anchor="ctr"/>
                <a:lstStyle/>
                <a:p>
                  <a:endParaRPr lang="es-AR"/>
                </a:p>
              </p:txBody>
            </p:sp>
            <p:sp>
              <p:nvSpPr>
                <p:cNvPr id="50245" name="Line 77"/>
                <p:cNvSpPr>
                  <a:spLocks noChangeShapeType="1"/>
                </p:cNvSpPr>
                <p:nvPr/>
              </p:nvSpPr>
              <p:spPr bwMode="auto">
                <a:xfrm flipH="1">
                  <a:off x="4310" y="5929"/>
                  <a:ext cx="4009" cy="1"/>
                </a:xfrm>
                <a:prstGeom prst="line">
                  <a:avLst/>
                </a:prstGeom>
                <a:noFill/>
                <a:ln w="38100">
                  <a:solidFill>
                    <a:srgbClr val="000099"/>
                  </a:solidFill>
                  <a:round/>
                  <a:headEnd type="none" w="sm" len="sm"/>
                  <a:tailEnd type="stealth" w="med" len="lg"/>
                </a:ln>
              </p:spPr>
              <p:txBody>
                <a:bodyPr anchor="ctr"/>
                <a:lstStyle/>
                <a:p>
                  <a:endParaRPr lang="es-AR"/>
                </a:p>
              </p:txBody>
            </p:sp>
            <p:sp>
              <p:nvSpPr>
                <p:cNvPr id="50246" name="Line 78"/>
                <p:cNvSpPr>
                  <a:spLocks noChangeShapeType="1"/>
                </p:cNvSpPr>
                <p:nvPr/>
              </p:nvSpPr>
              <p:spPr bwMode="auto">
                <a:xfrm flipV="1">
                  <a:off x="6056" y="2023"/>
                  <a:ext cx="0" cy="1305"/>
                </a:xfrm>
                <a:prstGeom prst="line">
                  <a:avLst/>
                </a:prstGeom>
                <a:noFill/>
                <a:ln w="25400">
                  <a:solidFill>
                    <a:srgbClr val="FF9933"/>
                  </a:solidFill>
                  <a:round/>
                  <a:headEnd type="none" w="sm" len="sm"/>
                  <a:tailEnd type="none" w="sm" len="sm"/>
                </a:ln>
              </p:spPr>
              <p:txBody>
                <a:bodyPr anchor="ctr"/>
                <a:lstStyle/>
                <a:p>
                  <a:endParaRPr lang="es-AR"/>
                </a:p>
              </p:txBody>
            </p:sp>
            <p:sp>
              <p:nvSpPr>
                <p:cNvPr id="50247" name="Line 79"/>
                <p:cNvSpPr>
                  <a:spLocks noChangeShapeType="1"/>
                </p:cNvSpPr>
                <p:nvPr/>
              </p:nvSpPr>
              <p:spPr bwMode="auto">
                <a:xfrm>
                  <a:off x="6056" y="2020"/>
                  <a:ext cx="730" cy="0"/>
                </a:xfrm>
                <a:prstGeom prst="line">
                  <a:avLst/>
                </a:prstGeom>
                <a:noFill/>
                <a:ln w="25400">
                  <a:solidFill>
                    <a:srgbClr val="FF9933"/>
                  </a:solidFill>
                  <a:round/>
                  <a:headEnd type="none" w="sm" len="sm"/>
                  <a:tailEnd type="none" w="sm" len="sm"/>
                </a:ln>
              </p:spPr>
              <p:txBody>
                <a:bodyPr anchor="ctr"/>
                <a:lstStyle/>
                <a:p>
                  <a:endParaRPr lang="es-AR"/>
                </a:p>
              </p:txBody>
            </p:sp>
            <p:sp>
              <p:nvSpPr>
                <p:cNvPr id="50248" name="Line 80"/>
                <p:cNvSpPr>
                  <a:spLocks noChangeShapeType="1"/>
                </p:cNvSpPr>
                <p:nvPr/>
              </p:nvSpPr>
              <p:spPr bwMode="auto">
                <a:xfrm>
                  <a:off x="6786" y="2027"/>
                  <a:ext cx="0" cy="3266"/>
                </a:xfrm>
                <a:prstGeom prst="line">
                  <a:avLst/>
                </a:prstGeom>
                <a:noFill/>
                <a:ln w="25400">
                  <a:solidFill>
                    <a:srgbClr val="FF9933"/>
                  </a:solidFill>
                  <a:round/>
                  <a:headEnd type="none" w="sm" len="sm"/>
                  <a:tailEnd type="stealth" w="med" len="lg"/>
                </a:ln>
              </p:spPr>
              <p:txBody>
                <a:bodyPr anchor="ctr"/>
                <a:lstStyle/>
                <a:p>
                  <a:endParaRPr lang="es-AR"/>
                </a:p>
              </p:txBody>
            </p:sp>
            <p:sp>
              <p:nvSpPr>
                <p:cNvPr id="50249" name="Line 81"/>
                <p:cNvSpPr>
                  <a:spLocks noChangeShapeType="1"/>
                </p:cNvSpPr>
                <p:nvPr/>
              </p:nvSpPr>
              <p:spPr bwMode="auto">
                <a:xfrm>
                  <a:off x="6792" y="5293"/>
                  <a:ext cx="504" cy="0"/>
                </a:xfrm>
                <a:prstGeom prst="line">
                  <a:avLst/>
                </a:prstGeom>
                <a:noFill/>
                <a:ln w="25400">
                  <a:solidFill>
                    <a:srgbClr val="FF9933"/>
                  </a:solidFill>
                  <a:round/>
                  <a:headEnd type="none" w="sm" len="sm"/>
                  <a:tailEnd type="none" w="sm" len="sm"/>
                </a:ln>
              </p:spPr>
              <p:txBody>
                <a:bodyPr anchor="ctr"/>
                <a:lstStyle/>
                <a:p>
                  <a:endParaRPr lang="es-AR"/>
                </a:p>
              </p:txBody>
            </p:sp>
            <p:sp>
              <p:nvSpPr>
                <p:cNvPr id="50250" name="Line 82"/>
                <p:cNvSpPr>
                  <a:spLocks noChangeShapeType="1"/>
                </p:cNvSpPr>
                <p:nvPr/>
              </p:nvSpPr>
              <p:spPr bwMode="auto">
                <a:xfrm>
                  <a:off x="8032" y="5381"/>
                  <a:ext cx="579" cy="1"/>
                </a:xfrm>
                <a:prstGeom prst="line">
                  <a:avLst/>
                </a:prstGeom>
                <a:noFill/>
                <a:ln w="25400">
                  <a:solidFill>
                    <a:srgbClr val="FF9933"/>
                  </a:solidFill>
                  <a:round/>
                  <a:headEnd type="none" w="sm" len="sm"/>
                  <a:tailEnd type="none" w="sm" len="sm"/>
                </a:ln>
              </p:spPr>
              <p:txBody>
                <a:bodyPr anchor="ctr"/>
                <a:lstStyle/>
                <a:p>
                  <a:endParaRPr lang="es-AR"/>
                </a:p>
              </p:txBody>
            </p:sp>
            <p:sp>
              <p:nvSpPr>
                <p:cNvPr id="50251" name="Line 83"/>
                <p:cNvSpPr>
                  <a:spLocks noChangeShapeType="1"/>
                </p:cNvSpPr>
                <p:nvPr/>
              </p:nvSpPr>
              <p:spPr bwMode="auto">
                <a:xfrm>
                  <a:off x="8611" y="5381"/>
                  <a:ext cx="0" cy="1139"/>
                </a:xfrm>
                <a:prstGeom prst="line">
                  <a:avLst/>
                </a:prstGeom>
                <a:noFill/>
                <a:ln w="25400">
                  <a:solidFill>
                    <a:srgbClr val="FF9933"/>
                  </a:solidFill>
                  <a:round/>
                  <a:headEnd type="none" w="sm" len="sm"/>
                  <a:tailEnd type="stealth" w="med" len="lg"/>
                </a:ln>
              </p:spPr>
              <p:txBody>
                <a:bodyPr anchor="ctr"/>
                <a:lstStyle/>
                <a:p>
                  <a:endParaRPr lang="es-AR"/>
                </a:p>
              </p:txBody>
            </p:sp>
            <p:sp>
              <p:nvSpPr>
                <p:cNvPr id="50252" name="Rectangle 85"/>
                <p:cNvSpPr>
                  <a:spLocks noChangeArrowheads="1"/>
                </p:cNvSpPr>
                <p:nvPr/>
              </p:nvSpPr>
              <p:spPr bwMode="auto">
                <a:xfrm>
                  <a:off x="8578" y="6194"/>
                  <a:ext cx="1676" cy="429"/>
                </a:xfrm>
                <a:prstGeom prst="rect">
                  <a:avLst/>
                </a:prstGeom>
                <a:noFill/>
                <a:ln w="9525">
                  <a:noFill/>
                  <a:miter lim="800000"/>
                  <a:headEnd/>
                  <a:tailEnd/>
                </a:ln>
              </p:spPr>
              <p:txBody>
                <a:bodyPr lIns="86551" tIns="43276" rIns="86551" bIns="43276"/>
                <a:lstStyle/>
                <a:p>
                  <a:r>
                    <a:rPr lang="es-ES_tradnl" sz="1000" b="1">
                      <a:solidFill>
                        <a:srgbClr val="000066"/>
                      </a:solidFill>
                      <a:latin typeface="Calibri" pitchFamily="34" charset="0"/>
                      <a:ea typeface="Times New Roman" pitchFamily="18" charset="0"/>
                      <a:cs typeface="Arial" charset="0"/>
                    </a:rPr>
                    <a:t>HIDRÓGENO</a:t>
                  </a:r>
                  <a:endParaRPr lang="es-ES_tradnl">
                    <a:ea typeface="Times New Roman" pitchFamily="18" charset="0"/>
                    <a:cs typeface="Arial" charset="0"/>
                  </a:endParaRPr>
                </a:p>
              </p:txBody>
            </p:sp>
            <p:sp>
              <p:nvSpPr>
                <p:cNvPr id="50253" name="Rectangle 86"/>
                <p:cNvSpPr>
                  <a:spLocks noChangeArrowheads="1"/>
                </p:cNvSpPr>
                <p:nvPr/>
              </p:nvSpPr>
              <p:spPr bwMode="auto">
                <a:xfrm>
                  <a:off x="1948" y="6323"/>
                  <a:ext cx="1139" cy="429"/>
                </a:xfrm>
                <a:prstGeom prst="rect">
                  <a:avLst/>
                </a:prstGeom>
                <a:noFill/>
                <a:ln w="9525">
                  <a:noFill/>
                  <a:miter lim="800000"/>
                  <a:headEnd/>
                  <a:tailEnd/>
                </a:ln>
              </p:spPr>
              <p:txBody>
                <a:bodyPr lIns="86551" tIns="43276" rIns="86551" bIns="43276"/>
                <a:lstStyle/>
                <a:p>
                  <a:r>
                    <a:rPr lang="es-ES_tradnl" sz="1000" b="1">
                      <a:solidFill>
                        <a:srgbClr val="000066"/>
                      </a:solidFill>
                      <a:latin typeface="Calibri" pitchFamily="34" charset="0"/>
                      <a:ea typeface="Times New Roman" pitchFamily="18" charset="0"/>
                      <a:cs typeface="Arial" charset="0"/>
                    </a:rPr>
                    <a:t>HORNO</a:t>
                  </a:r>
                  <a:endParaRPr lang="es-ES_tradnl">
                    <a:ea typeface="Times New Roman" pitchFamily="18" charset="0"/>
                    <a:cs typeface="Arial" charset="0"/>
                  </a:endParaRPr>
                </a:p>
              </p:txBody>
            </p:sp>
            <p:sp>
              <p:nvSpPr>
                <p:cNvPr id="50254" name="Rectangle 90"/>
                <p:cNvSpPr>
                  <a:spLocks noChangeArrowheads="1"/>
                </p:cNvSpPr>
                <p:nvPr/>
              </p:nvSpPr>
              <p:spPr bwMode="auto">
                <a:xfrm>
                  <a:off x="9239" y="1419"/>
                  <a:ext cx="771" cy="430"/>
                </a:xfrm>
                <a:prstGeom prst="rect">
                  <a:avLst/>
                </a:prstGeom>
                <a:noFill/>
                <a:ln w="9525">
                  <a:noFill/>
                  <a:miter lim="800000"/>
                  <a:headEnd/>
                  <a:tailEnd/>
                </a:ln>
              </p:spPr>
              <p:txBody>
                <a:bodyPr lIns="86551" tIns="43276" rIns="86551" bIns="43276"/>
                <a:lstStyle/>
                <a:p>
                  <a:r>
                    <a:rPr lang="es-ES_tradnl" sz="1000" b="1">
                      <a:solidFill>
                        <a:srgbClr val="000066"/>
                      </a:solidFill>
                      <a:latin typeface="Calibri" pitchFamily="34" charset="0"/>
                      <a:ea typeface="Times New Roman" pitchFamily="18" charset="0"/>
                      <a:cs typeface="Arial" charset="0"/>
                    </a:rPr>
                    <a:t>GAS</a:t>
                  </a:r>
                  <a:endParaRPr lang="es-ES_tradnl">
                    <a:ea typeface="Times New Roman" pitchFamily="18" charset="0"/>
                    <a:cs typeface="Arial" charset="0"/>
                  </a:endParaRPr>
                </a:p>
              </p:txBody>
            </p:sp>
            <p:sp>
              <p:nvSpPr>
                <p:cNvPr id="50255" name="Rectangle 92"/>
                <p:cNvSpPr>
                  <a:spLocks noChangeArrowheads="1"/>
                </p:cNvSpPr>
                <p:nvPr/>
              </p:nvSpPr>
              <p:spPr bwMode="auto">
                <a:xfrm>
                  <a:off x="6703" y="4639"/>
                  <a:ext cx="1761" cy="430"/>
                </a:xfrm>
                <a:prstGeom prst="rect">
                  <a:avLst/>
                </a:prstGeom>
                <a:noFill/>
                <a:ln w="9525">
                  <a:noFill/>
                  <a:miter lim="800000"/>
                  <a:headEnd/>
                  <a:tailEnd/>
                </a:ln>
              </p:spPr>
              <p:txBody>
                <a:bodyPr lIns="86551" tIns="43276" rIns="86551" bIns="43276"/>
                <a:lstStyle/>
                <a:p>
                  <a:r>
                    <a:rPr lang="es-ES_tradnl" sz="1000" b="1">
                      <a:solidFill>
                        <a:srgbClr val="000066"/>
                      </a:solidFill>
                      <a:latin typeface="Calibri" pitchFamily="34" charset="0"/>
                      <a:ea typeface="Times New Roman" pitchFamily="18" charset="0"/>
                      <a:cs typeface="Arial" charset="0"/>
                    </a:rPr>
                    <a:t>COMPRESOR</a:t>
                  </a:r>
                  <a:endParaRPr lang="es-ES_tradnl">
                    <a:ea typeface="Times New Roman" pitchFamily="18" charset="0"/>
                    <a:cs typeface="Arial" charset="0"/>
                  </a:endParaRPr>
                </a:p>
              </p:txBody>
            </p:sp>
            <p:grpSp>
              <p:nvGrpSpPr>
                <p:cNvPr id="50256" name="Group 93"/>
                <p:cNvGrpSpPr>
                  <a:grpSpLocks/>
                </p:cNvGrpSpPr>
                <p:nvPr/>
              </p:nvGrpSpPr>
              <p:grpSpPr bwMode="auto">
                <a:xfrm>
                  <a:off x="7296" y="4966"/>
                  <a:ext cx="731" cy="818"/>
                  <a:chOff x="3984" y="2688"/>
                  <a:chExt cx="480" cy="480"/>
                </a:xfrm>
              </p:grpSpPr>
              <p:sp>
                <p:nvSpPr>
                  <p:cNvPr id="50266" name="Oval 94"/>
                  <p:cNvSpPr>
                    <a:spLocks noChangeArrowheads="1"/>
                  </p:cNvSpPr>
                  <p:nvPr/>
                </p:nvSpPr>
                <p:spPr bwMode="auto">
                  <a:xfrm>
                    <a:off x="3984" y="2688"/>
                    <a:ext cx="480" cy="480"/>
                  </a:xfrm>
                  <a:prstGeom prst="ellipse">
                    <a:avLst/>
                  </a:prstGeom>
                  <a:gradFill rotWithShape="0">
                    <a:gsLst>
                      <a:gs pos="0">
                        <a:srgbClr val="003B3B"/>
                      </a:gs>
                      <a:gs pos="50000">
                        <a:srgbClr val="008080"/>
                      </a:gs>
                      <a:gs pos="100000">
                        <a:srgbClr val="003B3B"/>
                      </a:gs>
                    </a:gsLst>
                    <a:lin ang="0" scaled="1"/>
                  </a:gradFill>
                  <a:ln w="12700">
                    <a:solidFill>
                      <a:srgbClr val="FFFFCC"/>
                    </a:solidFill>
                    <a:round/>
                    <a:headEnd/>
                    <a:tailEnd/>
                  </a:ln>
                </p:spPr>
                <p:txBody>
                  <a:bodyPr lIns="85954" tIns="42977" rIns="85954" bIns="42977" anchor="ctr"/>
                  <a:lstStyle/>
                  <a:p>
                    <a:endParaRPr lang="es-AR">
                      <a:cs typeface="Arial" charset="0"/>
                    </a:endParaRPr>
                  </a:p>
                </p:txBody>
              </p:sp>
              <p:sp>
                <p:nvSpPr>
                  <p:cNvPr id="50267" name="Line 95"/>
                  <p:cNvSpPr>
                    <a:spLocks noChangeShapeType="1"/>
                  </p:cNvSpPr>
                  <p:nvPr/>
                </p:nvSpPr>
                <p:spPr bwMode="auto">
                  <a:xfrm flipH="1">
                    <a:off x="4037" y="3008"/>
                    <a:ext cx="425" cy="105"/>
                  </a:xfrm>
                  <a:prstGeom prst="line">
                    <a:avLst/>
                  </a:prstGeom>
                  <a:noFill/>
                  <a:ln w="12700">
                    <a:solidFill>
                      <a:srgbClr val="FFFFCC"/>
                    </a:solidFill>
                    <a:round/>
                    <a:headEnd type="none" w="sm" len="sm"/>
                    <a:tailEnd type="none" w="sm" len="sm"/>
                  </a:ln>
                </p:spPr>
                <p:txBody>
                  <a:bodyPr anchor="ctr"/>
                  <a:lstStyle/>
                  <a:p>
                    <a:endParaRPr lang="es-AR"/>
                  </a:p>
                </p:txBody>
              </p:sp>
              <p:sp>
                <p:nvSpPr>
                  <p:cNvPr id="50268" name="Line 96"/>
                  <p:cNvSpPr>
                    <a:spLocks noChangeShapeType="1"/>
                  </p:cNvSpPr>
                  <p:nvPr/>
                </p:nvSpPr>
                <p:spPr bwMode="auto">
                  <a:xfrm flipH="1" flipV="1">
                    <a:off x="4036" y="2740"/>
                    <a:ext cx="425" cy="105"/>
                  </a:xfrm>
                  <a:prstGeom prst="line">
                    <a:avLst/>
                  </a:prstGeom>
                  <a:noFill/>
                  <a:ln w="12700">
                    <a:solidFill>
                      <a:srgbClr val="FFFFCC"/>
                    </a:solidFill>
                    <a:round/>
                    <a:headEnd type="none" w="sm" len="sm"/>
                    <a:tailEnd type="none" w="sm" len="sm"/>
                  </a:ln>
                </p:spPr>
                <p:txBody>
                  <a:bodyPr anchor="ctr"/>
                  <a:lstStyle/>
                  <a:p>
                    <a:endParaRPr lang="es-AR"/>
                  </a:p>
                </p:txBody>
              </p:sp>
            </p:grpSp>
            <p:sp>
              <p:nvSpPr>
                <p:cNvPr id="50257" name="Rectangle 98"/>
                <p:cNvSpPr>
                  <a:spLocks noChangeArrowheads="1"/>
                </p:cNvSpPr>
                <p:nvPr/>
              </p:nvSpPr>
              <p:spPr bwMode="auto">
                <a:xfrm>
                  <a:off x="8027" y="2019"/>
                  <a:ext cx="510" cy="2200"/>
                </a:xfrm>
                <a:prstGeom prst="rect">
                  <a:avLst/>
                </a:prstGeom>
                <a:gradFill rotWithShape="0">
                  <a:gsLst>
                    <a:gs pos="0">
                      <a:srgbClr val="003B3B"/>
                    </a:gs>
                    <a:gs pos="50000">
                      <a:srgbClr val="008080"/>
                    </a:gs>
                    <a:gs pos="100000">
                      <a:srgbClr val="003B3B"/>
                    </a:gs>
                  </a:gsLst>
                  <a:lin ang="0" scaled="1"/>
                </a:gradFill>
                <a:ln w="9525">
                  <a:noFill/>
                  <a:miter lim="800000"/>
                  <a:headEnd/>
                  <a:tailEnd/>
                </a:ln>
              </p:spPr>
              <p:txBody>
                <a:bodyPr lIns="85954" tIns="42977" rIns="85954" bIns="42977" anchor="ctr"/>
                <a:lstStyle/>
                <a:p>
                  <a:endParaRPr lang="es-AR">
                    <a:cs typeface="Arial" charset="0"/>
                  </a:endParaRPr>
                </a:p>
              </p:txBody>
            </p:sp>
            <p:sp>
              <p:nvSpPr>
                <p:cNvPr id="50258" name="Oval 99"/>
                <p:cNvSpPr>
                  <a:spLocks noChangeArrowheads="1"/>
                </p:cNvSpPr>
                <p:nvPr/>
              </p:nvSpPr>
              <p:spPr bwMode="auto">
                <a:xfrm>
                  <a:off x="8027" y="1856"/>
                  <a:ext cx="510" cy="326"/>
                </a:xfrm>
                <a:prstGeom prst="ellipse">
                  <a:avLst/>
                </a:prstGeom>
                <a:gradFill rotWithShape="0">
                  <a:gsLst>
                    <a:gs pos="0">
                      <a:srgbClr val="003B3B"/>
                    </a:gs>
                    <a:gs pos="50000">
                      <a:srgbClr val="008080"/>
                    </a:gs>
                    <a:gs pos="100000">
                      <a:srgbClr val="003B3B"/>
                    </a:gs>
                  </a:gsLst>
                  <a:lin ang="0" scaled="1"/>
                </a:gradFill>
                <a:ln w="9525">
                  <a:noFill/>
                  <a:round/>
                  <a:headEnd/>
                  <a:tailEnd/>
                </a:ln>
              </p:spPr>
              <p:txBody>
                <a:bodyPr lIns="85954" tIns="42977" rIns="85954" bIns="42977" anchor="ctr"/>
                <a:lstStyle/>
                <a:p>
                  <a:endParaRPr lang="es-AR">
                    <a:cs typeface="Arial" charset="0"/>
                  </a:endParaRPr>
                </a:p>
              </p:txBody>
            </p:sp>
            <p:sp>
              <p:nvSpPr>
                <p:cNvPr id="50259" name="Oval 100"/>
                <p:cNvSpPr>
                  <a:spLocks noChangeArrowheads="1"/>
                </p:cNvSpPr>
                <p:nvPr/>
              </p:nvSpPr>
              <p:spPr bwMode="auto">
                <a:xfrm>
                  <a:off x="8027" y="4056"/>
                  <a:ext cx="510" cy="326"/>
                </a:xfrm>
                <a:prstGeom prst="ellipse">
                  <a:avLst/>
                </a:prstGeom>
                <a:gradFill rotWithShape="0">
                  <a:gsLst>
                    <a:gs pos="0">
                      <a:srgbClr val="003B3B"/>
                    </a:gs>
                    <a:gs pos="50000">
                      <a:srgbClr val="008080"/>
                    </a:gs>
                    <a:gs pos="100000">
                      <a:srgbClr val="003B3B"/>
                    </a:gs>
                  </a:gsLst>
                  <a:lin ang="0" scaled="1"/>
                </a:gradFill>
                <a:ln w="9525">
                  <a:noFill/>
                  <a:round/>
                  <a:headEnd/>
                  <a:tailEnd/>
                </a:ln>
              </p:spPr>
              <p:txBody>
                <a:bodyPr lIns="85954" tIns="42977" rIns="85954" bIns="42977" anchor="ctr"/>
                <a:lstStyle/>
                <a:p>
                  <a:endParaRPr lang="es-AR">
                    <a:cs typeface="Arial" charset="0"/>
                  </a:endParaRPr>
                </a:p>
              </p:txBody>
            </p:sp>
            <p:sp>
              <p:nvSpPr>
                <p:cNvPr id="50260" name="Rectangle 102"/>
                <p:cNvSpPr>
                  <a:spLocks noChangeArrowheads="1"/>
                </p:cNvSpPr>
                <p:nvPr/>
              </p:nvSpPr>
              <p:spPr bwMode="auto">
                <a:xfrm>
                  <a:off x="8061" y="2124"/>
                  <a:ext cx="665" cy="2250"/>
                </a:xfrm>
                <a:prstGeom prst="rect">
                  <a:avLst/>
                </a:prstGeom>
                <a:noFill/>
                <a:ln w="9525">
                  <a:noFill/>
                  <a:miter lim="800000"/>
                  <a:headEnd/>
                  <a:tailEnd/>
                </a:ln>
              </p:spPr>
              <p:txBody>
                <a:bodyPr lIns="86551" tIns="43276" rIns="86551" bIns="43276"/>
                <a:lstStyle/>
                <a:p>
                  <a:r>
                    <a:rPr lang="es-ES_tradnl" sz="1000" b="1">
                      <a:solidFill>
                        <a:srgbClr val="CCFF66"/>
                      </a:solidFill>
                      <a:latin typeface="Calibri" pitchFamily="34" charset="0"/>
                      <a:ea typeface="Times New Roman" pitchFamily="18" charset="0"/>
                      <a:cs typeface="Arial" charset="0"/>
                    </a:rPr>
                    <a:t>C</a:t>
                  </a:r>
                  <a:endParaRPr lang="es-ES_tradnl" sz="900">
                    <a:ea typeface="Times New Roman" pitchFamily="18" charset="0"/>
                    <a:cs typeface="Arial" charset="0"/>
                  </a:endParaRPr>
                </a:p>
                <a:p>
                  <a:pPr eaLnBrk="0" hangingPunct="0"/>
                  <a:r>
                    <a:rPr lang="es-ES_tradnl" sz="1000" b="1">
                      <a:solidFill>
                        <a:srgbClr val="CCFF66"/>
                      </a:solidFill>
                      <a:latin typeface="Calibri" pitchFamily="34" charset="0"/>
                      <a:ea typeface="Times New Roman" pitchFamily="18" charset="0"/>
                      <a:cs typeface="Arial" charset="0"/>
                    </a:rPr>
                    <a:t>O</a:t>
                  </a:r>
                  <a:endParaRPr lang="es-ES_tradnl" sz="900">
                    <a:ea typeface="Times New Roman" pitchFamily="18" charset="0"/>
                    <a:cs typeface="Arial" charset="0"/>
                  </a:endParaRPr>
                </a:p>
                <a:p>
                  <a:pPr eaLnBrk="0" hangingPunct="0"/>
                  <a:r>
                    <a:rPr lang="es-ES_tradnl" sz="1000" b="1">
                      <a:solidFill>
                        <a:srgbClr val="CCFF66"/>
                      </a:solidFill>
                      <a:latin typeface="Calibri" pitchFamily="34" charset="0"/>
                      <a:ea typeface="Times New Roman" pitchFamily="18" charset="0"/>
                      <a:cs typeface="Arial" charset="0"/>
                    </a:rPr>
                    <a:t>L</a:t>
                  </a:r>
                  <a:endParaRPr lang="es-ES_tradnl" sz="900">
                    <a:ea typeface="Times New Roman" pitchFamily="18" charset="0"/>
                    <a:cs typeface="Arial" charset="0"/>
                  </a:endParaRPr>
                </a:p>
                <a:p>
                  <a:pPr eaLnBrk="0" hangingPunct="0"/>
                  <a:r>
                    <a:rPr lang="es-ES_tradnl" sz="1000" b="1">
                      <a:solidFill>
                        <a:srgbClr val="CCFF66"/>
                      </a:solidFill>
                      <a:latin typeface="Calibri" pitchFamily="34" charset="0"/>
                      <a:ea typeface="Times New Roman" pitchFamily="18" charset="0"/>
                      <a:cs typeface="Arial" charset="0"/>
                    </a:rPr>
                    <a:t>U</a:t>
                  </a:r>
                </a:p>
                <a:p>
                  <a:pPr eaLnBrk="0" hangingPunct="0"/>
                  <a:r>
                    <a:rPr lang="es-ES_tradnl" sz="1000" b="1">
                      <a:solidFill>
                        <a:srgbClr val="CCFF66"/>
                      </a:solidFill>
                      <a:latin typeface="Calibri" pitchFamily="34" charset="0"/>
                      <a:ea typeface="Times New Roman" pitchFamily="18" charset="0"/>
                      <a:cs typeface="Arial" charset="0"/>
                    </a:rPr>
                    <a:t>M</a:t>
                  </a:r>
                </a:p>
                <a:p>
                  <a:pPr eaLnBrk="0" hangingPunct="0"/>
                  <a:r>
                    <a:rPr lang="es-ES_tradnl" sz="1000" b="1">
                      <a:solidFill>
                        <a:srgbClr val="CCFF66"/>
                      </a:solidFill>
                      <a:latin typeface="Calibri" pitchFamily="34" charset="0"/>
                      <a:ea typeface="Times New Roman" pitchFamily="18" charset="0"/>
                      <a:cs typeface="Arial" charset="0"/>
                    </a:rPr>
                    <a:t>N</a:t>
                  </a:r>
                  <a:endParaRPr lang="es-ES_tradnl" sz="900">
                    <a:ea typeface="Times New Roman" pitchFamily="18" charset="0"/>
                    <a:cs typeface="Arial" charset="0"/>
                  </a:endParaRPr>
                </a:p>
                <a:p>
                  <a:pPr eaLnBrk="0" hangingPunct="0"/>
                  <a:r>
                    <a:rPr lang="es-ES_tradnl" sz="1000" b="1">
                      <a:solidFill>
                        <a:srgbClr val="CCFF66"/>
                      </a:solidFill>
                      <a:latin typeface="Calibri" pitchFamily="34" charset="0"/>
                      <a:ea typeface="Times New Roman" pitchFamily="18" charset="0"/>
                      <a:cs typeface="Arial" charset="0"/>
                    </a:rPr>
                    <a:t>A</a:t>
                  </a:r>
                  <a:endParaRPr lang="es-ES_tradnl">
                    <a:ea typeface="Times New Roman" pitchFamily="18" charset="0"/>
                    <a:cs typeface="Arial" charset="0"/>
                  </a:endParaRPr>
                </a:p>
              </p:txBody>
            </p:sp>
            <p:sp>
              <p:nvSpPr>
                <p:cNvPr id="50261" name="Line 74"/>
                <p:cNvSpPr>
                  <a:spLocks noChangeShapeType="1"/>
                </p:cNvSpPr>
                <p:nvPr/>
              </p:nvSpPr>
              <p:spPr bwMode="auto">
                <a:xfrm>
                  <a:off x="8471" y="4057"/>
                  <a:ext cx="803" cy="1"/>
                </a:xfrm>
                <a:prstGeom prst="line">
                  <a:avLst/>
                </a:prstGeom>
                <a:noFill/>
                <a:ln w="38100">
                  <a:solidFill>
                    <a:srgbClr val="000099"/>
                  </a:solidFill>
                  <a:round/>
                  <a:headEnd type="none" w="sm" len="sm"/>
                  <a:tailEnd type="stealth" w="med" len="lg"/>
                </a:ln>
              </p:spPr>
              <p:txBody>
                <a:bodyPr anchor="ctr"/>
                <a:lstStyle/>
                <a:p>
                  <a:endParaRPr lang="es-AR"/>
                </a:p>
              </p:txBody>
            </p:sp>
            <p:sp>
              <p:nvSpPr>
                <p:cNvPr id="50262" name="Line 74"/>
                <p:cNvSpPr>
                  <a:spLocks noChangeShapeType="1"/>
                </p:cNvSpPr>
                <p:nvPr/>
              </p:nvSpPr>
              <p:spPr bwMode="auto">
                <a:xfrm>
                  <a:off x="4266" y="1745"/>
                  <a:ext cx="549" cy="1"/>
                </a:xfrm>
                <a:prstGeom prst="line">
                  <a:avLst/>
                </a:prstGeom>
                <a:noFill/>
                <a:ln w="38100">
                  <a:solidFill>
                    <a:srgbClr val="000099"/>
                  </a:solidFill>
                  <a:round/>
                  <a:headEnd type="none" w="sm" len="sm"/>
                  <a:tailEnd/>
                </a:ln>
              </p:spPr>
              <p:txBody>
                <a:bodyPr anchor="ctr"/>
                <a:lstStyle/>
                <a:p>
                  <a:endParaRPr lang="es-AR"/>
                </a:p>
              </p:txBody>
            </p:sp>
            <p:sp>
              <p:nvSpPr>
                <p:cNvPr id="50263" name="Rectangle 90"/>
                <p:cNvSpPr>
                  <a:spLocks noChangeArrowheads="1"/>
                </p:cNvSpPr>
                <p:nvPr/>
              </p:nvSpPr>
              <p:spPr bwMode="auto">
                <a:xfrm>
                  <a:off x="9255" y="2136"/>
                  <a:ext cx="771" cy="430"/>
                </a:xfrm>
                <a:prstGeom prst="rect">
                  <a:avLst/>
                </a:prstGeom>
                <a:noFill/>
                <a:ln w="9525">
                  <a:noFill/>
                  <a:miter lim="800000"/>
                  <a:headEnd/>
                  <a:tailEnd/>
                </a:ln>
              </p:spPr>
              <p:txBody>
                <a:bodyPr lIns="86551" tIns="43276" rIns="86551" bIns="43276"/>
                <a:lstStyle/>
                <a:p>
                  <a:r>
                    <a:rPr lang="es-ES_tradnl" sz="1000" b="1">
                      <a:solidFill>
                        <a:srgbClr val="000066"/>
                      </a:solidFill>
                      <a:latin typeface="Calibri" pitchFamily="34" charset="0"/>
                      <a:ea typeface="Times New Roman" pitchFamily="18" charset="0"/>
                      <a:cs typeface="Arial" charset="0"/>
                    </a:rPr>
                    <a:t>LPG</a:t>
                  </a:r>
                  <a:endParaRPr lang="es-ES_tradnl">
                    <a:ea typeface="Times New Roman" pitchFamily="18" charset="0"/>
                    <a:cs typeface="Arial" charset="0"/>
                  </a:endParaRPr>
                </a:p>
              </p:txBody>
            </p:sp>
            <p:sp>
              <p:nvSpPr>
                <p:cNvPr id="50264" name="Rectangle 90"/>
                <p:cNvSpPr>
                  <a:spLocks noChangeArrowheads="1"/>
                </p:cNvSpPr>
                <p:nvPr/>
              </p:nvSpPr>
              <p:spPr bwMode="auto">
                <a:xfrm>
                  <a:off x="9212" y="2566"/>
                  <a:ext cx="938" cy="430"/>
                </a:xfrm>
                <a:prstGeom prst="rect">
                  <a:avLst/>
                </a:prstGeom>
                <a:noFill/>
                <a:ln w="9525">
                  <a:noFill/>
                  <a:miter lim="800000"/>
                  <a:headEnd/>
                  <a:tailEnd/>
                </a:ln>
              </p:spPr>
              <p:txBody>
                <a:bodyPr lIns="86551" tIns="43276" rIns="86551" bIns="43276"/>
                <a:lstStyle/>
                <a:p>
                  <a:r>
                    <a:rPr lang="es-ES_tradnl" sz="1000" b="1">
                      <a:solidFill>
                        <a:srgbClr val="000066"/>
                      </a:solidFill>
                      <a:latin typeface="Calibri" pitchFamily="34" charset="0"/>
                      <a:ea typeface="Times New Roman" pitchFamily="18" charset="0"/>
                      <a:cs typeface="Arial" charset="0"/>
                    </a:rPr>
                    <a:t>NAFTA</a:t>
                  </a:r>
                  <a:endParaRPr lang="es-ES_tradnl">
                    <a:ea typeface="Times New Roman" pitchFamily="18" charset="0"/>
                    <a:cs typeface="Arial" charset="0"/>
                  </a:endParaRPr>
                </a:p>
              </p:txBody>
            </p:sp>
            <p:sp>
              <p:nvSpPr>
                <p:cNvPr id="50265" name="Rectangle 3"/>
                <p:cNvSpPr>
                  <a:spLocks noChangeArrowheads="1"/>
                </p:cNvSpPr>
                <p:nvPr/>
              </p:nvSpPr>
              <p:spPr bwMode="auto">
                <a:xfrm>
                  <a:off x="5698" y="1561"/>
                  <a:ext cx="1434" cy="369"/>
                </a:xfrm>
                <a:prstGeom prst="rect">
                  <a:avLst/>
                </a:prstGeom>
                <a:noFill/>
                <a:ln w="9525">
                  <a:noFill/>
                  <a:miter lim="800000"/>
                  <a:headEnd/>
                  <a:tailEnd/>
                </a:ln>
              </p:spPr>
              <p:txBody>
                <a:bodyPr lIns="86551" tIns="43276" rIns="86551" bIns="43276"/>
                <a:lstStyle/>
                <a:p>
                  <a:r>
                    <a:rPr lang="es-ES_tradnl" sz="1000" b="1">
                      <a:solidFill>
                        <a:srgbClr val="000066"/>
                      </a:solidFill>
                      <a:latin typeface="Calibri" pitchFamily="34" charset="0"/>
                      <a:ea typeface="Times New Roman" pitchFamily="18" charset="0"/>
                      <a:cs typeface="Arial" charset="0"/>
                    </a:rPr>
                    <a:t>SEPARADOR</a:t>
                  </a:r>
                  <a:endParaRPr lang="es-ES_tradnl">
                    <a:ea typeface="Times New Roman" pitchFamily="18" charset="0"/>
                    <a:cs typeface="Arial" charset="0"/>
                  </a:endParaRPr>
                </a:p>
              </p:txBody>
            </p:sp>
          </p:grpSp>
          <p:sp>
            <p:nvSpPr>
              <p:cNvPr id="50196" name="Rectangle 87"/>
              <p:cNvSpPr>
                <a:spLocks noChangeArrowheads="1"/>
              </p:cNvSpPr>
              <p:nvPr/>
            </p:nvSpPr>
            <p:spPr bwMode="auto">
              <a:xfrm>
                <a:off x="2928926" y="2000240"/>
                <a:ext cx="1214445" cy="292980"/>
              </a:xfrm>
              <a:prstGeom prst="rect">
                <a:avLst/>
              </a:prstGeom>
              <a:noFill/>
              <a:ln w="9525">
                <a:noFill/>
                <a:miter lim="800000"/>
                <a:headEnd/>
                <a:tailEnd/>
              </a:ln>
            </p:spPr>
            <p:txBody>
              <a:bodyPr lIns="86551" tIns="43276" rIns="86551" bIns="43276"/>
              <a:lstStyle/>
              <a:p>
                <a:pPr>
                  <a:spcAft>
                    <a:spcPts val="1000"/>
                  </a:spcAft>
                </a:pPr>
                <a:r>
                  <a:rPr lang="es-ES_tradnl" sz="1000" b="1">
                    <a:solidFill>
                      <a:srgbClr val="000066"/>
                    </a:solidFill>
                    <a:latin typeface="Calibri" pitchFamily="34" charset="0"/>
                    <a:cs typeface="Arial" charset="0"/>
                  </a:rPr>
                  <a:t>REACTORES</a:t>
                </a:r>
                <a:endParaRPr lang="es-ES">
                  <a:cs typeface="Arial" charset="0"/>
                </a:endParaRPr>
              </a:p>
            </p:txBody>
          </p:sp>
          <p:sp>
            <p:nvSpPr>
              <p:cNvPr id="50197" name="Rectangle 91"/>
              <p:cNvSpPr>
                <a:spLocks noChangeArrowheads="1"/>
              </p:cNvSpPr>
              <p:nvPr/>
            </p:nvSpPr>
            <p:spPr bwMode="auto">
              <a:xfrm>
                <a:off x="6600839" y="3105147"/>
                <a:ext cx="822325" cy="258762"/>
              </a:xfrm>
              <a:prstGeom prst="rect">
                <a:avLst/>
              </a:prstGeom>
              <a:noFill/>
              <a:ln w="9525">
                <a:noFill/>
                <a:miter lim="800000"/>
                <a:headEnd/>
                <a:tailEnd/>
              </a:ln>
            </p:spPr>
            <p:txBody>
              <a:bodyPr lIns="86551" tIns="43276" rIns="86551" bIns="43276"/>
              <a:lstStyle/>
              <a:p>
                <a:pPr>
                  <a:spcAft>
                    <a:spcPts val="1000"/>
                  </a:spcAft>
                </a:pPr>
                <a:r>
                  <a:rPr lang="es-ES_tradnl" sz="1000" b="1">
                    <a:solidFill>
                      <a:srgbClr val="000066"/>
                    </a:solidFill>
                    <a:latin typeface="Calibri" pitchFamily="34" charset="0"/>
                    <a:cs typeface="Arial" charset="0"/>
                  </a:rPr>
                  <a:t>KEROSENE</a:t>
                </a:r>
                <a:endParaRPr lang="es-ES">
                  <a:cs typeface="Arial" charset="0"/>
                </a:endParaRPr>
              </a:p>
            </p:txBody>
          </p:sp>
          <p:sp>
            <p:nvSpPr>
              <p:cNvPr id="50198" name="Rectangle 132"/>
              <p:cNvSpPr>
                <a:spLocks noChangeArrowheads="1"/>
              </p:cNvSpPr>
              <p:nvPr/>
            </p:nvSpPr>
            <p:spPr bwMode="auto">
              <a:xfrm>
                <a:off x="6596077" y="3675060"/>
                <a:ext cx="820738" cy="258763"/>
              </a:xfrm>
              <a:prstGeom prst="rect">
                <a:avLst/>
              </a:prstGeom>
              <a:noFill/>
              <a:ln w="9525">
                <a:noFill/>
                <a:miter lim="800000"/>
                <a:headEnd/>
                <a:tailEnd/>
              </a:ln>
            </p:spPr>
            <p:txBody>
              <a:bodyPr lIns="86551" tIns="43276" rIns="86551" bIns="43276"/>
              <a:lstStyle/>
              <a:p>
                <a:pPr>
                  <a:spcAft>
                    <a:spcPts val="1000"/>
                  </a:spcAft>
                </a:pPr>
                <a:r>
                  <a:rPr lang="es-ES_tradnl" sz="1000" b="1">
                    <a:solidFill>
                      <a:srgbClr val="000066"/>
                    </a:solidFill>
                    <a:latin typeface="Calibri" pitchFamily="34" charset="0"/>
                    <a:cs typeface="Arial" charset="0"/>
                  </a:rPr>
                  <a:t>GAS OIL</a:t>
                </a:r>
                <a:endParaRPr lang="es-ES">
                  <a:cs typeface="Arial" charset="0"/>
                </a:endParaRPr>
              </a:p>
            </p:txBody>
          </p:sp>
          <p:sp>
            <p:nvSpPr>
              <p:cNvPr id="50199" name="Line 61"/>
              <p:cNvSpPr>
                <a:spLocks noChangeShapeType="1"/>
              </p:cNvSpPr>
              <p:nvPr/>
            </p:nvSpPr>
            <p:spPr bwMode="auto">
              <a:xfrm>
                <a:off x="3857620" y="5929330"/>
                <a:ext cx="320675" cy="0"/>
              </a:xfrm>
              <a:prstGeom prst="line">
                <a:avLst/>
              </a:prstGeom>
              <a:noFill/>
              <a:ln w="38100">
                <a:solidFill>
                  <a:srgbClr val="000099"/>
                </a:solidFill>
                <a:round/>
                <a:headEnd type="none" w="sm" len="sm"/>
                <a:tailEnd type="none" w="sm" len="sm"/>
              </a:ln>
            </p:spPr>
            <p:txBody>
              <a:bodyPr anchor="ctr"/>
              <a:lstStyle/>
              <a:p>
                <a:endParaRPr lang="es-AR"/>
              </a:p>
            </p:txBody>
          </p:sp>
          <p:sp>
            <p:nvSpPr>
              <p:cNvPr id="50200" name="Rectangle 84"/>
              <p:cNvSpPr>
                <a:spLocks noChangeArrowheads="1"/>
              </p:cNvSpPr>
              <p:nvPr/>
            </p:nvSpPr>
            <p:spPr bwMode="auto">
              <a:xfrm>
                <a:off x="6000760" y="5572140"/>
                <a:ext cx="715962" cy="441325"/>
              </a:xfrm>
              <a:prstGeom prst="rect">
                <a:avLst/>
              </a:prstGeom>
              <a:noFill/>
              <a:ln w="38100">
                <a:noFill/>
                <a:miter lim="800000"/>
                <a:headEnd/>
                <a:tailEnd/>
              </a:ln>
            </p:spPr>
            <p:txBody>
              <a:bodyPr lIns="86551" tIns="43276" rIns="86551" bIns="43276"/>
              <a:lstStyle/>
              <a:p>
                <a:pPr>
                  <a:spcAft>
                    <a:spcPts val="1000"/>
                  </a:spcAft>
                </a:pPr>
                <a:r>
                  <a:rPr lang="es-ES_tradnl" sz="1000" b="1">
                    <a:solidFill>
                      <a:srgbClr val="000066"/>
                    </a:solidFill>
                    <a:latin typeface="Calibri" pitchFamily="34" charset="0"/>
                    <a:cs typeface="Arial" charset="0"/>
                  </a:rPr>
                  <a:t>CARGA</a:t>
                </a:r>
              </a:p>
              <a:p>
                <a:pPr>
                  <a:spcAft>
                    <a:spcPts val="1000"/>
                  </a:spcAft>
                </a:pPr>
                <a:r>
                  <a:rPr lang="es-ES_tradnl" sz="1000" b="1">
                    <a:solidFill>
                      <a:srgbClr val="000066"/>
                    </a:solidFill>
                    <a:latin typeface="Calibri" pitchFamily="34" charset="0"/>
                    <a:cs typeface="Arial" charset="0"/>
                  </a:rPr>
                  <a:t> GOV</a:t>
                </a:r>
                <a:endParaRPr lang="es-ES">
                  <a:cs typeface="Arial" charset="0"/>
                </a:endParaRPr>
              </a:p>
            </p:txBody>
          </p:sp>
        </p:grpSp>
      </p:grpSp>
      <p:grpSp>
        <p:nvGrpSpPr>
          <p:cNvPr id="50186" name="123 Grupo"/>
          <p:cNvGrpSpPr>
            <a:grpSpLocks/>
          </p:cNvGrpSpPr>
          <p:nvPr/>
        </p:nvGrpSpPr>
        <p:grpSpPr bwMode="auto">
          <a:xfrm>
            <a:off x="6357938" y="2428875"/>
            <a:ext cx="2714625" cy="3143250"/>
            <a:chOff x="6429388" y="2428868"/>
            <a:chExt cx="2714612" cy="3143272"/>
          </a:xfrm>
        </p:grpSpPr>
        <p:sp>
          <p:nvSpPr>
            <p:cNvPr id="123" name="122 Rectángulo"/>
            <p:cNvSpPr/>
            <p:nvPr/>
          </p:nvSpPr>
          <p:spPr>
            <a:xfrm>
              <a:off x="6429388" y="2428868"/>
              <a:ext cx="2714612" cy="3143272"/>
            </a:xfrm>
            <a:prstGeom prst="rect">
              <a:avLst/>
            </a:prstGeom>
            <a:solidFill>
              <a:schemeClr val="bg2">
                <a:lumMod val="40000"/>
                <a:lumOff val="6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s-ES"/>
            </a:p>
          </p:txBody>
        </p:sp>
        <p:sp>
          <p:nvSpPr>
            <p:cNvPr id="122" name="121 CuadroTexto"/>
            <p:cNvSpPr txBox="1"/>
            <p:nvPr/>
          </p:nvSpPr>
          <p:spPr>
            <a:xfrm>
              <a:off x="6429388" y="2571744"/>
              <a:ext cx="2714612" cy="2892445"/>
            </a:xfrm>
            <a:prstGeom prst="rect">
              <a:avLst/>
            </a:prstGeom>
            <a:noFill/>
          </p:spPr>
          <p:txBody>
            <a:bodyPr>
              <a:spAutoFit/>
            </a:bodyPr>
            <a:lstStyle/>
            <a:p>
              <a:pPr>
                <a:defRPr/>
              </a:pPr>
              <a:r>
                <a:rPr lang="es-AR" sz="1400" b="1" dirty="0">
                  <a:solidFill>
                    <a:schemeClr val="accent2">
                      <a:lumMod val="75000"/>
                    </a:schemeClr>
                  </a:solidFill>
                  <a:latin typeface="Calibri" pitchFamily="34" charset="0"/>
                </a:rPr>
                <a:t>Variables operativas</a:t>
              </a:r>
              <a:endParaRPr lang="es-ES" sz="1400" b="1" dirty="0">
                <a:solidFill>
                  <a:schemeClr val="accent2">
                    <a:lumMod val="75000"/>
                  </a:schemeClr>
                </a:solidFill>
                <a:latin typeface="Calibri" pitchFamily="34" charset="0"/>
              </a:endParaRPr>
            </a:p>
            <a:p>
              <a:pPr>
                <a:defRPr/>
              </a:pPr>
              <a:r>
                <a:rPr lang="es-AR" sz="1400" dirty="0">
                  <a:solidFill>
                    <a:schemeClr val="accent2">
                      <a:lumMod val="75000"/>
                    </a:schemeClr>
                  </a:solidFill>
                  <a:latin typeface="Calibri" pitchFamily="34" charset="0"/>
                </a:rPr>
                <a:t>Catalizador. </a:t>
              </a:r>
              <a:endParaRPr lang="es-ES" sz="1400" dirty="0">
                <a:solidFill>
                  <a:schemeClr val="accent2">
                    <a:lumMod val="75000"/>
                  </a:schemeClr>
                </a:solidFill>
                <a:latin typeface="Calibri" pitchFamily="34" charset="0"/>
              </a:endParaRPr>
            </a:p>
            <a:p>
              <a:pPr>
                <a:defRPr/>
              </a:pPr>
              <a:r>
                <a:rPr lang="es-AR" sz="1400" dirty="0">
                  <a:solidFill>
                    <a:schemeClr val="accent2">
                      <a:lumMod val="75000"/>
                    </a:schemeClr>
                  </a:solidFill>
                  <a:latin typeface="Calibri" pitchFamily="34" charset="0"/>
                </a:rPr>
                <a:t>Velocidad espacial.</a:t>
              </a:r>
              <a:endParaRPr lang="es-ES" sz="1400" dirty="0">
                <a:solidFill>
                  <a:schemeClr val="accent2">
                    <a:lumMod val="75000"/>
                  </a:schemeClr>
                </a:solidFill>
                <a:latin typeface="Calibri" pitchFamily="34" charset="0"/>
              </a:endParaRPr>
            </a:p>
            <a:p>
              <a:pPr>
                <a:defRPr/>
              </a:pPr>
              <a:r>
                <a:rPr lang="es-AR" sz="1400" dirty="0">
                  <a:solidFill>
                    <a:schemeClr val="accent2">
                      <a:lumMod val="75000"/>
                    </a:schemeClr>
                  </a:solidFill>
                  <a:latin typeface="Calibri" pitchFamily="34" charset="0"/>
                </a:rPr>
                <a:t>Presión parcial de H2.</a:t>
              </a:r>
              <a:endParaRPr lang="es-ES" sz="1400" dirty="0">
                <a:solidFill>
                  <a:schemeClr val="accent2">
                    <a:lumMod val="75000"/>
                  </a:schemeClr>
                </a:solidFill>
                <a:latin typeface="Calibri" pitchFamily="34" charset="0"/>
              </a:endParaRPr>
            </a:p>
            <a:p>
              <a:pPr>
                <a:defRPr/>
              </a:pPr>
              <a:r>
                <a:rPr lang="es-AR" sz="1400" dirty="0">
                  <a:solidFill>
                    <a:schemeClr val="accent2">
                      <a:lumMod val="75000"/>
                    </a:schemeClr>
                  </a:solidFill>
                  <a:latin typeface="Calibri" pitchFamily="34" charset="0"/>
                </a:rPr>
                <a:t>Relación H2/HC.</a:t>
              </a:r>
              <a:endParaRPr lang="es-ES" sz="1400" dirty="0">
                <a:solidFill>
                  <a:schemeClr val="accent2">
                    <a:lumMod val="75000"/>
                  </a:schemeClr>
                </a:solidFill>
                <a:latin typeface="Calibri" pitchFamily="34" charset="0"/>
              </a:endParaRPr>
            </a:p>
            <a:p>
              <a:pPr>
                <a:defRPr/>
              </a:pPr>
              <a:r>
                <a:rPr lang="es-AR" sz="1400" dirty="0">
                  <a:solidFill>
                    <a:schemeClr val="accent2">
                      <a:lumMod val="75000"/>
                    </a:schemeClr>
                  </a:solidFill>
                  <a:latin typeface="Calibri" pitchFamily="34" charset="0"/>
                </a:rPr>
                <a:t> </a:t>
              </a:r>
              <a:endParaRPr lang="es-ES" sz="1400" dirty="0">
                <a:solidFill>
                  <a:schemeClr val="accent2">
                    <a:lumMod val="75000"/>
                  </a:schemeClr>
                </a:solidFill>
                <a:latin typeface="Calibri" pitchFamily="34" charset="0"/>
              </a:endParaRPr>
            </a:p>
            <a:p>
              <a:pPr>
                <a:defRPr/>
              </a:pPr>
              <a:r>
                <a:rPr lang="es-AR" sz="1400" b="1" dirty="0">
                  <a:solidFill>
                    <a:schemeClr val="accent2">
                      <a:lumMod val="75000"/>
                    </a:schemeClr>
                  </a:solidFill>
                  <a:latin typeface="Calibri" pitchFamily="34" charset="0"/>
                </a:rPr>
                <a:t>Condiciones operativas</a:t>
              </a:r>
              <a:endParaRPr lang="es-ES" sz="1400" b="1" dirty="0">
                <a:solidFill>
                  <a:schemeClr val="accent2">
                    <a:lumMod val="75000"/>
                  </a:schemeClr>
                </a:solidFill>
                <a:latin typeface="Calibri" pitchFamily="34" charset="0"/>
              </a:endParaRPr>
            </a:p>
            <a:p>
              <a:pPr>
                <a:defRPr/>
              </a:pPr>
              <a:r>
                <a:rPr lang="es-AR" sz="1400" dirty="0">
                  <a:solidFill>
                    <a:schemeClr val="accent2">
                      <a:lumMod val="75000"/>
                    </a:schemeClr>
                  </a:solidFill>
                  <a:latin typeface="Calibri" pitchFamily="34" charset="0"/>
                </a:rPr>
                <a:t>Presión de reactor:   150 kg/cm2g</a:t>
              </a:r>
              <a:endParaRPr lang="es-ES" sz="1400" dirty="0">
                <a:solidFill>
                  <a:schemeClr val="accent2">
                    <a:lumMod val="75000"/>
                  </a:schemeClr>
                </a:solidFill>
                <a:latin typeface="Calibri" pitchFamily="34" charset="0"/>
              </a:endParaRPr>
            </a:p>
            <a:p>
              <a:pPr>
                <a:defRPr/>
              </a:pPr>
              <a:r>
                <a:rPr lang="es-AR" sz="1400" dirty="0" err="1">
                  <a:solidFill>
                    <a:schemeClr val="accent2">
                      <a:lumMod val="75000"/>
                    </a:schemeClr>
                  </a:solidFill>
                  <a:latin typeface="Calibri" pitchFamily="34" charset="0"/>
                </a:rPr>
                <a:t>Temp</a:t>
              </a:r>
              <a:r>
                <a:rPr lang="es-AR" sz="1400" dirty="0">
                  <a:solidFill>
                    <a:schemeClr val="accent2">
                      <a:lumMod val="75000"/>
                    </a:schemeClr>
                  </a:solidFill>
                  <a:latin typeface="Calibri" pitchFamily="34" charset="0"/>
                </a:rPr>
                <a:t>. de reacción:   380 - 430°C</a:t>
              </a:r>
              <a:endParaRPr lang="es-ES" sz="1400" dirty="0">
                <a:solidFill>
                  <a:schemeClr val="accent2">
                    <a:lumMod val="75000"/>
                  </a:schemeClr>
                </a:solidFill>
                <a:latin typeface="Calibri" pitchFamily="34" charset="0"/>
              </a:endParaRPr>
            </a:p>
            <a:p>
              <a:pPr>
                <a:defRPr/>
              </a:pPr>
              <a:r>
                <a:rPr lang="pt-BR" sz="1400" dirty="0" err="1">
                  <a:solidFill>
                    <a:schemeClr val="accent2">
                      <a:lumMod val="75000"/>
                    </a:schemeClr>
                  </a:solidFill>
                  <a:latin typeface="Calibri" pitchFamily="34" charset="0"/>
                </a:rPr>
                <a:t>Relación</a:t>
              </a:r>
              <a:r>
                <a:rPr lang="pt-BR" sz="1400" dirty="0">
                  <a:solidFill>
                    <a:schemeClr val="accent2">
                      <a:lumMod val="75000"/>
                    </a:schemeClr>
                  </a:solidFill>
                  <a:latin typeface="Calibri" pitchFamily="34" charset="0"/>
                </a:rPr>
                <a:t> H2/HC:        1000 Nm3/m3</a:t>
              </a:r>
              <a:endParaRPr lang="es-ES" sz="1400" dirty="0">
                <a:solidFill>
                  <a:schemeClr val="accent2">
                    <a:lumMod val="75000"/>
                  </a:schemeClr>
                </a:solidFill>
                <a:latin typeface="Calibri" pitchFamily="34" charset="0"/>
              </a:endParaRPr>
            </a:p>
            <a:p>
              <a:pPr>
                <a:defRPr/>
              </a:pPr>
              <a:r>
                <a:rPr lang="pt-BR" sz="1400" dirty="0">
                  <a:solidFill>
                    <a:schemeClr val="accent2">
                      <a:lumMod val="75000"/>
                    </a:schemeClr>
                  </a:solidFill>
                  <a:latin typeface="Calibri" pitchFamily="34" charset="0"/>
                </a:rPr>
                <a:t>Consumo de H2:        200 Nm3/m3 </a:t>
              </a:r>
              <a:endParaRPr lang="es-ES" sz="1400" dirty="0">
                <a:solidFill>
                  <a:schemeClr val="accent2">
                    <a:lumMod val="75000"/>
                  </a:schemeClr>
                </a:solidFill>
                <a:latin typeface="Calibri" pitchFamily="34" charset="0"/>
              </a:endParaRPr>
            </a:p>
            <a:p>
              <a:pPr>
                <a:defRPr/>
              </a:pPr>
              <a:r>
                <a:rPr lang="en-US" sz="1400" dirty="0" err="1">
                  <a:solidFill>
                    <a:schemeClr val="accent2">
                      <a:lumMod val="75000"/>
                    </a:schemeClr>
                  </a:solidFill>
                  <a:latin typeface="Calibri" pitchFamily="34" charset="0"/>
                </a:rPr>
                <a:t>Pureza</a:t>
              </a:r>
              <a:r>
                <a:rPr lang="en-US" sz="1400" dirty="0">
                  <a:solidFill>
                    <a:schemeClr val="accent2">
                      <a:lumMod val="75000"/>
                    </a:schemeClr>
                  </a:solidFill>
                  <a:latin typeface="Calibri" pitchFamily="34" charset="0"/>
                </a:rPr>
                <a:t> H2 make up:  94%vol.</a:t>
              </a:r>
              <a:endParaRPr lang="es-ES" sz="1400" dirty="0">
                <a:solidFill>
                  <a:schemeClr val="accent2">
                    <a:lumMod val="75000"/>
                  </a:schemeClr>
                </a:solidFill>
                <a:latin typeface="Calibri" pitchFamily="34" charset="0"/>
              </a:endParaRPr>
            </a:p>
          </p:txBody>
        </p:sp>
      </p:gr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714375"/>
          </a:xfrm>
          <a:prstGeom prst="rect">
            <a:avLst/>
          </a:prstGeom>
          <a:gradFill flip="none" rotWithShape="1">
            <a:gsLst>
              <a:gs pos="0">
                <a:schemeClr val="accent2">
                  <a:lumMod val="75000"/>
                </a:schemeClr>
              </a:gs>
              <a:gs pos="81000">
                <a:schemeClr val="bg1">
                  <a:lumMod val="9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5" name="Rectangle 1072"/>
          <p:cNvSpPr>
            <a:spLocks noChangeArrowheads="1"/>
          </p:cNvSpPr>
          <p:nvPr/>
        </p:nvSpPr>
        <p:spPr bwMode="auto">
          <a:xfrm>
            <a:off x="142875" y="142875"/>
            <a:ext cx="6072188" cy="428625"/>
          </a:xfrm>
          <a:prstGeom prst="rect">
            <a:avLst/>
          </a:prstGeom>
          <a:noFill/>
          <a:ln algn="ctr">
            <a:miter lim="800000"/>
            <a:headEnd/>
            <a:tailEnd/>
          </a:ln>
        </p:spPr>
        <p:txBody>
          <a:bodyPr lIns="92075" tIns="46038" rIns="92075" bIns="46038" anchor="ctr"/>
          <a:lstStyle/>
          <a:p>
            <a:pPr>
              <a:lnSpc>
                <a:spcPct val="95000"/>
              </a:lnSpc>
              <a:defRPr/>
            </a:pPr>
            <a:r>
              <a:rPr lang="es-ES_tradnl" sz="3200" b="1" dirty="0" err="1">
                <a:solidFill>
                  <a:schemeClr val="bg1">
                    <a:lumMod val="95000"/>
                  </a:schemeClr>
                </a:solidFill>
                <a:latin typeface="Calibri" pitchFamily="34" charset="0"/>
                <a:ea typeface="+mj-ea"/>
                <a:cs typeface="Calibri" pitchFamily="34" charset="0"/>
              </a:rPr>
              <a:t>Hidrocraqueo</a:t>
            </a:r>
            <a:endParaRPr lang="es-ES_tradnl" sz="3200" b="1" dirty="0">
              <a:solidFill>
                <a:schemeClr val="bg1">
                  <a:lumMod val="95000"/>
                </a:schemeClr>
              </a:solidFill>
              <a:latin typeface="Calibri" pitchFamily="34" charset="0"/>
              <a:ea typeface="+mj-ea"/>
              <a:cs typeface="Calibri" pitchFamily="34" charset="0"/>
            </a:endParaRPr>
          </a:p>
        </p:txBody>
      </p:sp>
      <p:sp>
        <p:nvSpPr>
          <p:cNvPr id="51204" name="Rectangle 99"/>
          <p:cNvSpPr>
            <a:spLocks noChangeArrowheads="1"/>
          </p:cNvSpPr>
          <p:nvPr/>
        </p:nvSpPr>
        <p:spPr bwMode="auto">
          <a:xfrm>
            <a:off x="0" y="785813"/>
            <a:ext cx="9144000" cy="5876925"/>
          </a:xfrm>
          <a:prstGeom prst="rect">
            <a:avLst/>
          </a:prstGeom>
          <a:noFill/>
          <a:ln w="12700">
            <a:noFill/>
            <a:miter lim="800000"/>
            <a:headEnd/>
            <a:tailEnd/>
          </a:ln>
        </p:spPr>
        <p:txBody>
          <a:bodyPr wrap="none" anchor="ctr"/>
          <a:lstStyle/>
          <a:p>
            <a:endParaRPr lang="en-US"/>
          </a:p>
        </p:txBody>
      </p:sp>
      <p:sp>
        <p:nvSpPr>
          <p:cNvPr id="51205"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AR">
              <a:cs typeface="Arial" charset="0"/>
            </a:endParaRPr>
          </a:p>
        </p:txBody>
      </p:sp>
      <p:sp>
        <p:nvSpPr>
          <p:cNvPr id="5120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AR"/>
          </a:p>
        </p:txBody>
      </p:sp>
      <p:sp>
        <p:nvSpPr>
          <p:cNvPr id="51207" name="Rectangle 10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AR"/>
          </a:p>
        </p:txBody>
      </p:sp>
      <p:sp>
        <p:nvSpPr>
          <p:cNvPr id="45057" name="Rectangle 1"/>
          <p:cNvSpPr>
            <a:spLocks noChangeArrowheads="1"/>
          </p:cNvSpPr>
          <p:nvPr/>
        </p:nvSpPr>
        <p:spPr bwMode="auto">
          <a:xfrm>
            <a:off x="133350" y="741363"/>
            <a:ext cx="8796338" cy="830262"/>
          </a:xfrm>
          <a:prstGeom prst="rect">
            <a:avLst/>
          </a:prstGeom>
          <a:noFill/>
          <a:ln w="9525">
            <a:noFill/>
            <a:miter lim="800000"/>
            <a:headEnd/>
            <a:tailEnd/>
          </a:ln>
          <a:effectLst/>
        </p:spPr>
        <p:txBody>
          <a:bodyPr anchor="ctr">
            <a:spAutoFit/>
          </a:bodyPr>
          <a:lstStyle/>
          <a:p>
            <a:pPr algn="just">
              <a:defRPr/>
            </a:pPr>
            <a:r>
              <a:rPr lang="es-AR" sz="1600" b="1" dirty="0">
                <a:solidFill>
                  <a:schemeClr val="accent2">
                    <a:lumMod val="75000"/>
                  </a:schemeClr>
                </a:solidFill>
                <a:latin typeface="Calibri" pitchFamily="34" charset="0"/>
              </a:rPr>
              <a:t>En los reactores se logra una fuerte reducción de compuestos de azufre, nitrógeno, oxigenados, olefinas y aromáticos </a:t>
            </a:r>
            <a:r>
              <a:rPr lang="es-AR" sz="1600" b="1" dirty="0" err="1">
                <a:solidFill>
                  <a:schemeClr val="accent2">
                    <a:lumMod val="75000"/>
                  </a:schemeClr>
                </a:solidFill>
                <a:latin typeface="Calibri" pitchFamily="34" charset="0"/>
              </a:rPr>
              <a:t>policíclicos</a:t>
            </a:r>
            <a:r>
              <a:rPr lang="es-AR" sz="1600" b="1" dirty="0">
                <a:solidFill>
                  <a:schemeClr val="accent2">
                    <a:lumMod val="75000"/>
                  </a:schemeClr>
                </a:solidFill>
                <a:latin typeface="Calibri" pitchFamily="34" charset="0"/>
              </a:rPr>
              <a:t> presentes en la carga. Se produce además la ruptura de cadenas de alto peso molecular a hidrocarburos de bajo rango de destilación. </a:t>
            </a:r>
            <a:r>
              <a:rPr lang="es-ES" sz="1600" b="1" dirty="0">
                <a:solidFill>
                  <a:schemeClr val="accent2">
                    <a:lumMod val="75000"/>
                  </a:schemeClr>
                </a:solidFill>
                <a:latin typeface="Calibri" pitchFamily="34" charset="0"/>
              </a:rPr>
              <a:t>Las reacciones fundamentales son:</a:t>
            </a:r>
          </a:p>
        </p:txBody>
      </p:sp>
      <p:pic>
        <p:nvPicPr>
          <p:cNvPr id="51209" name="117 Imagen"/>
          <p:cNvPicPr>
            <a:picLocks noChangeAspect="1" noChangeArrowheads="1"/>
          </p:cNvPicPr>
          <p:nvPr/>
        </p:nvPicPr>
        <p:blipFill>
          <a:blip r:embed="rId2"/>
          <a:srcRect b="58914"/>
          <a:stretch>
            <a:fillRect/>
          </a:stretch>
        </p:blipFill>
        <p:spPr bwMode="auto">
          <a:xfrm>
            <a:off x="71438" y="2428875"/>
            <a:ext cx="4449762" cy="2192338"/>
          </a:xfrm>
          <a:prstGeom prst="rect">
            <a:avLst/>
          </a:prstGeom>
          <a:noFill/>
          <a:ln w="9525">
            <a:noFill/>
            <a:miter lim="800000"/>
            <a:headEnd/>
            <a:tailEnd/>
          </a:ln>
        </p:spPr>
      </p:pic>
      <p:pic>
        <p:nvPicPr>
          <p:cNvPr id="51210" name="119 Imagen"/>
          <p:cNvPicPr>
            <a:picLocks noChangeAspect="1" noChangeArrowheads="1"/>
          </p:cNvPicPr>
          <p:nvPr/>
        </p:nvPicPr>
        <p:blipFill>
          <a:blip r:embed="rId2"/>
          <a:srcRect t="41086"/>
          <a:stretch>
            <a:fillRect/>
          </a:stretch>
        </p:blipFill>
        <p:spPr bwMode="auto">
          <a:xfrm>
            <a:off x="4622800" y="2000250"/>
            <a:ext cx="4449763" cy="31432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714375"/>
          </a:xfrm>
          <a:prstGeom prst="rect">
            <a:avLst/>
          </a:prstGeom>
          <a:gradFill flip="none" rotWithShape="1">
            <a:gsLst>
              <a:gs pos="0">
                <a:schemeClr val="accent2">
                  <a:lumMod val="75000"/>
                </a:schemeClr>
              </a:gs>
              <a:gs pos="81000">
                <a:schemeClr val="bg1">
                  <a:lumMod val="9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5" name="Rectangle 1072"/>
          <p:cNvSpPr>
            <a:spLocks noChangeArrowheads="1"/>
          </p:cNvSpPr>
          <p:nvPr/>
        </p:nvSpPr>
        <p:spPr bwMode="auto">
          <a:xfrm>
            <a:off x="142875" y="142875"/>
            <a:ext cx="6072188" cy="384175"/>
          </a:xfrm>
          <a:prstGeom prst="rect">
            <a:avLst/>
          </a:prstGeom>
          <a:noFill/>
          <a:ln algn="ctr">
            <a:miter lim="800000"/>
            <a:headEnd/>
            <a:tailEnd/>
          </a:ln>
        </p:spPr>
        <p:txBody>
          <a:bodyPr lIns="92075" tIns="46038" rIns="92075" bIns="46038" anchor="ctr"/>
          <a:lstStyle/>
          <a:p>
            <a:pPr>
              <a:lnSpc>
                <a:spcPct val="95000"/>
              </a:lnSpc>
              <a:defRPr/>
            </a:pPr>
            <a:r>
              <a:rPr lang="es-ES_tradnl" sz="3200" b="1" dirty="0">
                <a:solidFill>
                  <a:schemeClr val="bg1">
                    <a:lumMod val="95000"/>
                  </a:schemeClr>
                </a:solidFill>
                <a:latin typeface="Calibri" pitchFamily="34" charset="0"/>
                <a:ea typeface="+mj-ea"/>
                <a:cs typeface="Calibri" pitchFamily="34" charset="0"/>
              </a:rPr>
              <a:t>Características de los crudos</a:t>
            </a:r>
          </a:p>
        </p:txBody>
      </p:sp>
      <p:sp>
        <p:nvSpPr>
          <p:cNvPr id="66" name="Text Box 1070"/>
          <p:cNvSpPr txBox="1">
            <a:spLocks noChangeArrowheads="1"/>
          </p:cNvSpPr>
          <p:nvPr/>
        </p:nvSpPr>
        <p:spPr bwMode="auto">
          <a:xfrm>
            <a:off x="142875" y="992188"/>
            <a:ext cx="8358188" cy="457200"/>
          </a:xfrm>
          <a:prstGeom prst="rect">
            <a:avLst/>
          </a:prstGeom>
          <a:noFill/>
          <a:ln w="9525">
            <a:noFill/>
            <a:miter lim="800000"/>
            <a:headEnd/>
            <a:tailEnd/>
          </a:ln>
        </p:spPr>
        <p:txBody>
          <a:bodyPr>
            <a:spAutoFit/>
          </a:bodyPr>
          <a:lstStyle/>
          <a:p>
            <a:pPr>
              <a:defRPr/>
            </a:pPr>
            <a:r>
              <a:rPr lang="es-ES_tradnl" sz="2400" dirty="0">
                <a:solidFill>
                  <a:schemeClr val="accent6">
                    <a:lumMod val="75000"/>
                  </a:schemeClr>
                </a:solidFill>
                <a:latin typeface="Calibri" pitchFamily="34" charset="0"/>
              </a:rPr>
              <a:t>Definición de crudo: </a:t>
            </a:r>
            <a:r>
              <a:rPr lang="es-ES_tradnl" sz="2400" dirty="0">
                <a:solidFill>
                  <a:schemeClr val="accent6">
                    <a:lumMod val="75000"/>
                  </a:schemeClr>
                </a:solidFill>
                <a:latin typeface="Calibri" pitchFamily="34" charset="0"/>
              </a:rPr>
              <a:t>MEZCLA INDEFINIDA DE </a:t>
            </a:r>
            <a:r>
              <a:rPr lang="es-ES_tradnl" sz="2400" dirty="0">
                <a:solidFill>
                  <a:schemeClr val="accent6">
                    <a:lumMod val="75000"/>
                  </a:schemeClr>
                </a:solidFill>
                <a:latin typeface="Calibri" pitchFamily="34" charset="0"/>
              </a:rPr>
              <a:t>HIDROCARBUROS</a:t>
            </a:r>
            <a:endParaRPr lang="es-ES_tradnl" sz="2400" baseline="-25000" dirty="0">
              <a:solidFill>
                <a:schemeClr val="accent6">
                  <a:lumMod val="75000"/>
                </a:schemeClr>
              </a:solidFill>
              <a:latin typeface="Calibri" pitchFamily="34" charset="0"/>
            </a:endParaRPr>
          </a:p>
        </p:txBody>
      </p:sp>
      <p:grpSp>
        <p:nvGrpSpPr>
          <p:cNvPr id="20485" name="66 Grupo"/>
          <p:cNvGrpSpPr>
            <a:grpSpLocks/>
          </p:cNvGrpSpPr>
          <p:nvPr/>
        </p:nvGrpSpPr>
        <p:grpSpPr bwMode="auto">
          <a:xfrm>
            <a:off x="500063" y="1670050"/>
            <a:ext cx="8080375" cy="4495800"/>
            <a:chOff x="500034" y="1858528"/>
            <a:chExt cx="8080432" cy="4496255"/>
          </a:xfrm>
        </p:grpSpPr>
        <p:grpSp>
          <p:nvGrpSpPr>
            <p:cNvPr id="68" name="67 Flecha derecha"/>
            <p:cNvGrpSpPr>
              <a:grpSpLocks/>
            </p:cNvGrpSpPr>
            <p:nvPr/>
          </p:nvGrpSpPr>
          <p:grpSpPr bwMode="auto">
            <a:xfrm>
              <a:off x="1847088" y="1858528"/>
              <a:ext cx="853440" cy="3468624"/>
              <a:chOff x="1847088" y="1463040"/>
              <a:chExt cx="853440" cy="3468624"/>
            </a:xfrm>
          </p:grpSpPr>
          <p:pic>
            <p:nvPicPr>
              <p:cNvPr id="20486" name="67 Flecha derecha"/>
              <p:cNvPicPr>
                <a:picLocks noChangeArrowheads="1"/>
              </p:cNvPicPr>
              <p:nvPr/>
            </p:nvPicPr>
            <p:blipFill>
              <a:blip r:embed="rId2"/>
              <a:srcRect/>
              <a:stretch>
                <a:fillRect/>
              </a:stretch>
            </p:blipFill>
            <p:spPr bwMode="auto">
              <a:xfrm>
                <a:off x="1847088" y="1463040"/>
                <a:ext cx="853440" cy="3468624"/>
              </a:xfrm>
              <a:prstGeom prst="rect">
                <a:avLst/>
              </a:prstGeom>
              <a:noFill/>
            </p:spPr>
          </p:pic>
          <p:sp>
            <p:nvSpPr>
              <p:cNvPr id="20487" name="Text Box 7"/>
              <p:cNvSpPr txBox="1">
                <a:spLocks noChangeArrowheads="1"/>
              </p:cNvSpPr>
              <p:nvPr/>
            </p:nvSpPr>
            <p:spPr bwMode="auto">
              <a:xfrm rot="16200000">
                <a:off x="2031721" y="1851746"/>
                <a:ext cx="488941" cy="397318"/>
              </a:xfrm>
              <a:prstGeom prst="rect">
                <a:avLst/>
              </a:prstGeom>
              <a:noFill/>
              <a:ln w="9525">
                <a:noFill/>
                <a:miter lim="800000"/>
                <a:headEnd/>
                <a:tailEnd/>
              </a:ln>
            </p:spPr>
            <p:txBody>
              <a:bodyPr vert="eaVert" lIns="92075" tIns="46038" rIns="92075" bIns="46038">
                <a:spAutoFit/>
              </a:bodyPr>
              <a:lstStyle/>
              <a:p>
                <a:pPr algn="ctr" eaLnBrk="0" hangingPunct="0"/>
                <a:endParaRPr lang="es-AR" sz="2000" b="1" u="sng">
                  <a:solidFill>
                    <a:schemeClr val="tx2"/>
                  </a:solidFill>
                </a:endParaRPr>
              </a:p>
            </p:txBody>
          </p:sp>
        </p:grpSp>
        <p:sp>
          <p:nvSpPr>
            <p:cNvPr id="20489" name="Text Box 1078"/>
            <p:cNvSpPr txBox="1">
              <a:spLocks noChangeArrowheads="1"/>
            </p:cNvSpPr>
            <p:nvPr/>
          </p:nvSpPr>
          <p:spPr bwMode="auto">
            <a:xfrm>
              <a:off x="500034" y="5372021"/>
              <a:ext cx="1143008" cy="730324"/>
            </a:xfrm>
            <a:prstGeom prst="rect">
              <a:avLst/>
            </a:prstGeom>
            <a:noFill/>
            <a:ln w="9525">
              <a:noFill/>
              <a:miter lim="800000"/>
              <a:headEnd/>
              <a:tailEnd/>
            </a:ln>
          </p:spPr>
          <p:txBody>
            <a:bodyPr>
              <a:spAutoFit/>
            </a:bodyPr>
            <a:lstStyle/>
            <a:p>
              <a:pPr algn="ctr"/>
              <a:r>
                <a:rPr lang="es-MX" sz="1400" b="1">
                  <a:latin typeface="Calibri" pitchFamily="34" charset="0"/>
                </a:rPr>
                <a:t>Azufre </a:t>
              </a:r>
            </a:p>
            <a:p>
              <a:pPr algn="ctr"/>
              <a:r>
                <a:rPr lang="es-MX" sz="1400" b="1">
                  <a:latin typeface="Calibri" pitchFamily="34" charset="0"/>
                </a:rPr>
                <a:t>Nitrógeno </a:t>
              </a:r>
            </a:p>
            <a:p>
              <a:pPr algn="ctr"/>
              <a:r>
                <a:rPr lang="es-MX" sz="1400" b="1">
                  <a:latin typeface="Calibri" pitchFamily="34" charset="0"/>
                </a:rPr>
                <a:t>Metales</a:t>
              </a:r>
              <a:endParaRPr lang="es-ES" sz="1400" b="1">
                <a:latin typeface="Calibri" pitchFamily="34" charset="0"/>
              </a:endParaRPr>
            </a:p>
          </p:txBody>
        </p:sp>
        <p:sp>
          <p:nvSpPr>
            <p:cNvPr id="70" name="Rectangle 1048"/>
            <p:cNvSpPr>
              <a:spLocks noChangeArrowheads="1"/>
            </p:cNvSpPr>
            <p:nvPr/>
          </p:nvSpPr>
          <p:spPr bwMode="auto">
            <a:xfrm>
              <a:off x="3560762" y="2481464"/>
              <a:ext cx="4378325" cy="27305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p>
          </p:txBody>
        </p:sp>
        <p:sp>
          <p:nvSpPr>
            <p:cNvPr id="20493" name="Text Box 1062"/>
            <p:cNvSpPr txBox="1">
              <a:spLocks noChangeArrowheads="1"/>
            </p:cNvSpPr>
            <p:nvPr/>
          </p:nvSpPr>
          <p:spPr bwMode="auto">
            <a:xfrm>
              <a:off x="7640659" y="5252946"/>
              <a:ext cx="638180" cy="304831"/>
            </a:xfrm>
            <a:prstGeom prst="rect">
              <a:avLst/>
            </a:prstGeom>
            <a:noFill/>
            <a:ln w="12700">
              <a:noFill/>
              <a:miter lim="800000"/>
              <a:headEnd/>
              <a:tailEnd/>
            </a:ln>
          </p:spPr>
          <p:txBody>
            <a:bodyPr wrap="none">
              <a:spAutoFit/>
            </a:bodyPr>
            <a:lstStyle/>
            <a:p>
              <a:r>
                <a:rPr lang="es-ES_tradnl" sz="1400" b="1"/>
                <a:t>100%</a:t>
              </a:r>
            </a:p>
          </p:txBody>
        </p:sp>
        <p:sp>
          <p:nvSpPr>
            <p:cNvPr id="72" name="Freeform 1065"/>
            <p:cNvSpPr>
              <a:spLocks/>
            </p:cNvSpPr>
            <p:nvPr/>
          </p:nvSpPr>
          <p:spPr bwMode="auto">
            <a:xfrm>
              <a:off x="3567106" y="2533284"/>
              <a:ext cx="4114829" cy="2667270"/>
            </a:xfrm>
            <a:custGeom>
              <a:avLst/>
              <a:gdLst>
                <a:gd name="T0" fmla="*/ 0 w 4752"/>
                <a:gd name="T1" fmla="*/ 694 h 2256"/>
                <a:gd name="T2" fmla="*/ 26 w 4752"/>
                <a:gd name="T3" fmla="*/ 591 h 2256"/>
                <a:gd name="T4" fmla="*/ 127 w 4752"/>
                <a:gd name="T5" fmla="*/ 488 h 2256"/>
                <a:gd name="T6" fmla="*/ 357 w 4752"/>
                <a:gd name="T7" fmla="*/ 295 h 2256"/>
                <a:gd name="T8" fmla="*/ 421 w 4752"/>
                <a:gd name="T9" fmla="*/ 0 h 2256"/>
                <a:gd name="T10" fmla="*/ 0 60000 65536"/>
                <a:gd name="T11" fmla="*/ 0 60000 65536"/>
                <a:gd name="T12" fmla="*/ 0 60000 65536"/>
                <a:gd name="T13" fmla="*/ 0 60000 65536"/>
                <a:gd name="T14" fmla="*/ 0 60000 65536"/>
                <a:gd name="T15" fmla="*/ 0 w 4752"/>
                <a:gd name="T16" fmla="*/ 0 h 2256"/>
                <a:gd name="T17" fmla="*/ 4752 w 4752"/>
                <a:gd name="T18" fmla="*/ 2256 h 2256"/>
              </a:gdLst>
              <a:ahLst/>
              <a:cxnLst>
                <a:cxn ang="T10">
                  <a:pos x="T0" y="T1"/>
                </a:cxn>
                <a:cxn ang="T11">
                  <a:pos x="T2" y="T3"/>
                </a:cxn>
                <a:cxn ang="T12">
                  <a:pos x="T4" y="T5"/>
                </a:cxn>
                <a:cxn ang="T13">
                  <a:pos x="T6" y="T7"/>
                </a:cxn>
                <a:cxn ang="T14">
                  <a:pos x="T8" y="T9"/>
                </a:cxn>
              </a:cxnLst>
              <a:rect l="T15" t="T16" r="T17" b="T18"/>
              <a:pathLst>
                <a:path w="4752" h="2256">
                  <a:moveTo>
                    <a:pt x="0" y="2256"/>
                  </a:moveTo>
                  <a:cubicBezTo>
                    <a:pt x="24" y="2144"/>
                    <a:pt x="48" y="2032"/>
                    <a:pt x="288" y="1920"/>
                  </a:cubicBezTo>
                  <a:cubicBezTo>
                    <a:pt x="528" y="1808"/>
                    <a:pt x="816" y="1744"/>
                    <a:pt x="1440" y="1584"/>
                  </a:cubicBezTo>
                  <a:cubicBezTo>
                    <a:pt x="2064" y="1424"/>
                    <a:pt x="3480" y="1224"/>
                    <a:pt x="4032" y="960"/>
                  </a:cubicBezTo>
                  <a:cubicBezTo>
                    <a:pt x="4584" y="696"/>
                    <a:pt x="4668" y="348"/>
                    <a:pt x="4752" y="0"/>
                  </a:cubicBezTo>
                </a:path>
              </a:pathLst>
            </a:custGeom>
            <a:ln>
              <a:headEnd/>
              <a:tailEnd/>
            </a:ln>
          </p:spPr>
          <p:style>
            <a:lnRef idx="3">
              <a:schemeClr val="accent5"/>
            </a:lnRef>
            <a:fillRef idx="0">
              <a:schemeClr val="accent5"/>
            </a:fillRef>
            <a:effectRef idx="2">
              <a:schemeClr val="accent5"/>
            </a:effectRef>
            <a:fontRef idx="minor">
              <a:schemeClr val="tx1"/>
            </a:fontRef>
          </p:style>
          <p:txBody>
            <a:bodyPr wrap="none" anchor="ctr"/>
            <a:lstStyle/>
            <a:p>
              <a:pPr>
                <a:defRPr/>
              </a:pPr>
              <a:endParaRPr lang="es-ES"/>
            </a:p>
          </p:txBody>
        </p:sp>
        <p:sp>
          <p:nvSpPr>
            <p:cNvPr id="20495" name="Text Box 1058"/>
            <p:cNvSpPr txBox="1">
              <a:spLocks noChangeArrowheads="1"/>
            </p:cNvSpPr>
            <p:nvPr/>
          </p:nvSpPr>
          <p:spPr bwMode="auto">
            <a:xfrm>
              <a:off x="4441824" y="5252946"/>
              <a:ext cx="539754" cy="304831"/>
            </a:xfrm>
            <a:prstGeom prst="rect">
              <a:avLst/>
            </a:prstGeom>
            <a:noFill/>
            <a:ln w="12700">
              <a:noFill/>
              <a:miter lim="800000"/>
              <a:headEnd/>
              <a:tailEnd/>
            </a:ln>
          </p:spPr>
          <p:txBody>
            <a:bodyPr wrap="none">
              <a:spAutoFit/>
            </a:bodyPr>
            <a:lstStyle/>
            <a:p>
              <a:r>
                <a:rPr lang="es-ES_tradnl" sz="1400" b="1"/>
                <a:t>15%</a:t>
              </a:r>
            </a:p>
          </p:txBody>
        </p:sp>
        <p:sp>
          <p:nvSpPr>
            <p:cNvPr id="20496" name="Text Box 1059"/>
            <p:cNvSpPr txBox="1">
              <a:spLocks noChangeArrowheads="1"/>
            </p:cNvSpPr>
            <p:nvPr/>
          </p:nvSpPr>
          <p:spPr bwMode="auto">
            <a:xfrm>
              <a:off x="5643570" y="5252946"/>
              <a:ext cx="539754" cy="304831"/>
            </a:xfrm>
            <a:prstGeom prst="rect">
              <a:avLst/>
            </a:prstGeom>
            <a:noFill/>
            <a:ln w="12700">
              <a:noFill/>
              <a:miter lim="800000"/>
              <a:headEnd/>
              <a:tailEnd/>
            </a:ln>
          </p:spPr>
          <p:txBody>
            <a:bodyPr wrap="none">
              <a:spAutoFit/>
            </a:bodyPr>
            <a:lstStyle/>
            <a:p>
              <a:r>
                <a:rPr lang="es-ES_tradnl" sz="1400" b="1"/>
                <a:t>50%</a:t>
              </a:r>
            </a:p>
          </p:txBody>
        </p:sp>
        <p:sp>
          <p:nvSpPr>
            <p:cNvPr id="20497" name="Text Box 1055"/>
            <p:cNvSpPr txBox="1">
              <a:spLocks noChangeArrowheads="1"/>
            </p:cNvSpPr>
            <p:nvPr/>
          </p:nvSpPr>
          <p:spPr bwMode="auto">
            <a:xfrm>
              <a:off x="3171815" y="4987807"/>
              <a:ext cx="282577" cy="304831"/>
            </a:xfrm>
            <a:prstGeom prst="rect">
              <a:avLst/>
            </a:prstGeom>
            <a:noFill/>
            <a:ln w="12700">
              <a:noFill/>
              <a:miter lim="800000"/>
              <a:headEnd/>
              <a:tailEnd/>
            </a:ln>
          </p:spPr>
          <p:txBody>
            <a:bodyPr wrap="none">
              <a:spAutoFit/>
            </a:bodyPr>
            <a:lstStyle/>
            <a:p>
              <a:r>
                <a:rPr lang="es-ES_tradnl" sz="1400" b="1"/>
                <a:t>0</a:t>
              </a:r>
            </a:p>
          </p:txBody>
        </p:sp>
        <p:sp>
          <p:nvSpPr>
            <p:cNvPr id="20498" name="Text Box 1056"/>
            <p:cNvSpPr txBox="1">
              <a:spLocks noChangeArrowheads="1"/>
            </p:cNvSpPr>
            <p:nvPr/>
          </p:nvSpPr>
          <p:spPr bwMode="auto">
            <a:xfrm>
              <a:off x="3017827" y="2395157"/>
              <a:ext cx="479428" cy="304831"/>
            </a:xfrm>
            <a:prstGeom prst="rect">
              <a:avLst/>
            </a:prstGeom>
            <a:noFill/>
            <a:ln w="12700">
              <a:noFill/>
              <a:miter lim="800000"/>
              <a:headEnd/>
              <a:tailEnd/>
            </a:ln>
          </p:spPr>
          <p:txBody>
            <a:bodyPr wrap="none">
              <a:spAutoFit/>
            </a:bodyPr>
            <a:lstStyle/>
            <a:p>
              <a:r>
                <a:rPr lang="es-ES_tradnl" sz="1400" b="1">
                  <a:solidFill>
                    <a:srgbClr val="000000"/>
                  </a:solidFill>
                </a:rPr>
                <a:t>700</a:t>
              </a:r>
            </a:p>
          </p:txBody>
        </p:sp>
        <p:sp>
          <p:nvSpPr>
            <p:cNvPr id="20499" name="Text Box 1054"/>
            <p:cNvSpPr txBox="1">
              <a:spLocks noChangeArrowheads="1"/>
            </p:cNvSpPr>
            <p:nvPr/>
          </p:nvSpPr>
          <p:spPr bwMode="auto">
            <a:xfrm>
              <a:off x="3071802" y="4252720"/>
              <a:ext cx="479429" cy="304831"/>
            </a:xfrm>
            <a:prstGeom prst="rect">
              <a:avLst/>
            </a:prstGeom>
            <a:noFill/>
            <a:ln w="12700">
              <a:noFill/>
              <a:miter lim="800000"/>
              <a:headEnd/>
              <a:tailEnd/>
            </a:ln>
          </p:spPr>
          <p:txBody>
            <a:bodyPr wrap="none">
              <a:spAutoFit/>
            </a:bodyPr>
            <a:lstStyle/>
            <a:p>
              <a:r>
                <a:rPr lang="es-ES_tradnl" sz="1400" b="1"/>
                <a:t>160</a:t>
              </a:r>
            </a:p>
          </p:txBody>
        </p:sp>
        <p:sp>
          <p:nvSpPr>
            <p:cNvPr id="20500" name="Text Box 1082"/>
            <p:cNvSpPr txBox="1">
              <a:spLocks noChangeArrowheads="1"/>
            </p:cNvSpPr>
            <p:nvPr/>
          </p:nvSpPr>
          <p:spPr bwMode="auto">
            <a:xfrm>
              <a:off x="3667119" y="5587943"/>
              <a:ext cx="769943" cy="304831"/>
            </a:xfrm>
            <a:prstGeom prst="rect">
              <a:avLst/>
            </a:prstGeom>
            <a:noFill/>
            <a:ln w="9525">
              <a:noFill/>
              <a:miter lim="800000"/>
              <a:headEnd/>
              <a:tailEnd/>
            </a:ln>
          </p:spPr>
          <p:txBody>
            <a:bodyPr wrap="none">
              <a:spAutoFit/>
            </a:bodyPr>
            <a:lstStyle/>
            <a:p>
              <a:r>
                <a:rPr lang="es-MX" sz="1400" b="1">
                  <a:latin typeface="Calibri" pitchFamily="34" charset="0"/>
                </a:rPr>
                <a:t>NAFTAS</a:t>
              </a:r>
              <a:endParaRPr lang="es-ES" sz="1400" b="1">
                <a:latin typeface="Calibri" pitchFamily="34" charset="0"/>
              </a:endParaRPr>
            </a:p>
          </p:txBody>
        </p:sp>
        <p:sp>
          <p:nvSpPr>
            <p:cNvPr id="20501" name="Text Box 1083"/>
            <p:cNvSpPr txBox="1">
              <a:spLocks noChangeArrowheads="1"/>
            </p:cNvSpPr>
            <p:nvPr/>
          </p:nvSpPr>
          <p:spPr bwMode="auto">
            <a:xfrm>
              <a:off x="4725989" y="5587943"/>
              <a:ext cx="1265246" cy="304831"/>
            </a:xfrm>
            <a:prstGeom prst="rect">
              <a:avLst/>
            </a:prstGeom>
            <a:noFill/>
            <a:ln w="9525">
              <a:noFill/>
              <a:miter lim="800000"/>
              <a:headEnd/>
              <a:tailEnd/>
            </a:ln>
          </p:spPr>
          <p:txBody>
            <a:bodyPr wrap="none">
              <a:spAutoFit/>
            </a:bodyPr>
            <a:lstStyle/>
            <a:p>
              <a:r>
                <a:rPr lang="es-MX" sz="1400" b="1">
                  <a:latin typeface="Calibri" pitchFamily="34" charset="0"/>
                </a:rPr>
                <a:t>KERO +GASOIL</a:t>
              </a:r>
              <a:endParaRPr lang="es-ES" sz="1400" b="1">
                <a:latin typeface="Calibri" pitchFamily="34" charset="0"/>
              </a:endParaRPr>
            </a:p>
          </p:txBody>
        </p:sp>
        <p:sp>
          <p:nvSpPr>
            <p:cNvPr id="80" name="Line 1081"/>
            <p:cNvSpPr>
              <a:spLocks noChangeShapeType="1"/>
            </p:cNvSpPr>
            <p:nvPr/>
          </p:nvSpPr>
          <p:spPr bwMode="auto">
            <a:xfrm>
              <a:off x="4705351" y="4457529"/>
              <a:ext cx="0" cy="723973"/>
            </a:xfrm>
            <a:prstGeom prst="line">
              <a:avLst/>
            </a:prstGeom>
            <a:ln w="19050">
              <a:solidFill>
                <a:schemeClr val="bg1"/>
              </a:solidFill>
              <a:prstDash val="dash"/>
              <a:headEnd/>
              <a:tailEnd/>
            </a:ln>
          </p:spPr>
          <p:style>
            <a:lnRef idx="3">
              <a:schemeClr val="accent5"/>
            </a:lnRef>
            <a:fillRef idx="0">
              <a:schemeClr val="accent5"/>
            </a:fillRef>
            <a:effectRef idx="2">
              <a:schemeClr val="accent5"/>
            </a:effectRef>
            <a:fontRef idx="minor">
              <a:schemeClr val="tx1"/>
            </a:fontRef>
          </p:style>
          <p:txBody>
            <a:bodyPr/>
            <a:lstStyle/>
            <a:p>
              <a:pPr>
                <a:defRPr/>
              </a:pPr>
              <a:endParaRPr lang="es-ES"/>
            </a:p>
          </p:txBody>
        </p:sp>
        <p:sp>
          <p:nvSpPr>
            <p:cNvPr id="81" name="Line 1086"/>
            <p:cNvSpPr>
              <a:spLocks noChangeShapeType="1"/>
            </p:cNvSpPr>
            <p:nvPr/>
          </p:nvSpPr>
          <p:spPr bwMode="auto">
            <a:xfrm>
              <a:off x="3571868" y="4438477"/>
              <a:ext cx="1143008" cy="0"/>
            </a:xfrm>
            <a:prstGeom prst="line">
              <a:avLst/>
            </a:prstGeom>
            <a:ln w="19050">
              <a:solidFill>
                <a:schemeClr val="bg1">
                  <a:lumMod val="95000"/>
                </a:schemeClr>
              </a:solidFill>
              <a:prstDash val="dash"/>
              <a:headEnd/>
              <a:tailEnd/>
            </a:ln>
          </p:spPr>
          <p:style>
            <a:lnRef idx="3">
              <a:schemeClr val="accent5"/>
            </a:lnRef>
            <a:fillRef idx="0">
              <a:schemeClr val="accent5"/>
            </a:fillRef>
            <a:effectRef idx="2">
              <a:schemeClr val="accent5"/>
            </a:effectRef>
            <a:fontRef idx="minor">
              <a:schemeClr val="tx1"/>
            </a:fontRef>
          </p:style>
          <p:txBody>
            <a:bodyPr/>
            <a:lstStyle/>
            <a:p>
              <a:pPr>
                <a:defRPr/>
              </a:pPr>
              <a:endParaRPr lang="es-ES"/>
            </a:p>
          </p:txBody>
        </p:sp>
        <p:sp>
          <p:nvSpPr>
            <p:cNvPr id="20504" name="Text Box 1089"/>
            <p:cNvSpPr txBox="1">
              <a:spLocks noChangeArrowheads="1"/>
            </p:cNvSpPr>
            <p:nvPr/>
          </p:nvSpPr>
          <p:spPr bwMode="auto">
            <a:xfrm>
              <a:off x="5708658" y="6049952"/>
              <a:ext cx="2871808" cy="304831"/>
            </a:xfrm>
            <a:prstGeom prst="rect">
              <a:avLst/>
            </a:prstGeom>
            <a:noFill/>
            <a:ln w="9525">
              <a:noFill/>
              <a:miter lim="800000"/>
              <a:headEnd/>
              <a:tailEnd/>
            </a:ln>
          </p:spPr>
          <p:txBody>
            <a:bodyPr wrap="none">
              <a:spAutoFit/>
            </a:bodyPr>
            <a:lstStyle/>
            <a:p>
              <a:r>
                <a:rPr lang="es-MX" sz="1400" b="1">
                  <a:latin typeface="Calibri" pitchFamily="34" charset="0"/>
                </a:rPr>
                <a:t>(LUBRICANTES, ASFALTOS, FUEL OIL)</a:t>
              </a:r>
              <a:endParaRPr lang="es-ES" sz="1400" b="1">
                <a:latin typeface="Calibri" pitchFamily="34" charset="0"/>
              </a:endParaRPr>
            </a:p>
          </p:txBody>
        </p:sp>
        <p:sp>
          <p:nvSpPr>
            <p:cNvPr id="20505" name="Text Box 1094"/>
            <p:cNvSpPr txBox="1">
              <a:spLocks noChangeArrowheads="1"/>
            </p:cNvSpPr>
            <p:nvPr/>
          </p:nvSpPr>
          <p:spPr bwMode="auto">
            <a:xfrm>
              <a:off x="6053148" y="5824504"/>
              <a:ext cx="2063764" cy="304831"/>
            </a:xfrm>
            <a:prstGeom prst="rect">
              <a:avLst/>
            </a:prstGeom>
            <a:noFill/>
            <a:ln w="9525">
              <a:noFill/>
              <a:miter lim="800000"/>
              <a:headEnd/>
              <a:tailEnd/>
            </a:ln>
          </p:spPr>
          <p:txBody>
            <a:bodyPr wrap="none">
              <a:spAutoFit/>
            </a:bodyPr>
            <a:lstStyle/>
            <a:p>
              <a:r>
                <a:rPr lang="es-MX" sz="1400" b="1">
                  <a:latin typeface="Calibri" pitchFamily="34" charset="0"/>
                </a:rPr>
                <a:t>CARGAS DE CONVERSIÓN</a:t>
              </a:r>
              <a:endParaRPr lang="es-ES" sz="1400" b="1">
                <a:latin typeface="Calibri" pitchFamily="34" charset="0"/>
              </a:endParaRPr>
            </a:p>
          </p:txBody>
        </p:sp>
        <p:sp>
          <p:nvSpPr>
            <p:cNvPr id="20506" name="Line 1095"/>
            <p:cNvSpPr>
              <a:spLocks noChangeShapeType="1"/>
            </p:cNvSpPr>
            <p:nvPr/>
          </p:nvSpPr>
          <p:spPr bwMode="auto">
            <a:xfrm>
              <a:off x="5948176" y="5725033"/>
              <a:ext cx="1928826" cy="0"/>
            </a:xfrm>
            <a:prstGeom prst="line">
              <a:avLst/>
            </a:prstGeom>
            <a:noFill/>
            <a:ln w="28575">
              <a:solidFill>
                <a:schemeClr val="tx2"/>
              </a:solidFill>
              <a:round/>
              <a:headEnd/>
              <a:tailEnd type="triangle" w="med" len="med"/>
            </a:ln>
          </p:spPr>
          <p:txBody>
            <a:bodyPr/>
            <a:lstStyle/>
            <a:p>
              <a:endParaRPr lang="es-AR"/>
            </a:p>
          </p:txBody>
        </p:sp>
        <p:sp>
          <p:nvSpPr>
            <p:cNvPr id="85" name="Line 1081"/>
            <p:cNvSpPr>
              <a:spLocks noChangeShapeType="1"/>
            </p:cNvSpPr>
            <p:nvPr/>
          </p:nvSpPr>
          <p:spPr bwMode="auto">
            <a:xfrm>
              <a:off x="5786446" y="4109831"/>
              <a:ext cx="0" cy="1081197"/>
            </a:xfrm>
            <a:prstGeom prst="line">
              <a:avLst/>
            </a:prstGeom>
            <a:ln w="19050">
              <a:solidFill>
                <a:schemeClr val="bg1"/>
              </a:solidFill>
              <a:prstDash val="dash"/>
              <a:headEnd/>
              <a:tailEnd/>
            </a:ln>
          </p:spPr>
          <p:style>
            <a:lnRef idx="3">
              <a:schemeClr val="accent5"/>
            </a:lnRef>
            <a:fillRef idx="0">
              <a:schemeClr val="accent5"/>
            </a:fillRef>
            <a:effectRef idx="2">
              <a:schemeClr val="accent5"/>
            </a:effectRef>
            <a:fontRef idx="minor">
              <a:schemeClr val="tx1"/>
            </a:fontRef>
          </p:style>
          <p:txBody>
            <a:bodyPr/>
            <a:lstStyle/>
            <a:p>
              <a:pPr>
                <a:defRPr/>
              </a:pPr>
              <a:endParaRPr lang="es-ES"/>
            </a:p>
          </p:txBody>
        </p:sp>
        <p:sp>
          <p:nvSpPr>
            <p:cNvPr id="86" name="Line 1086"/>
            <p:cNvSpPr>
              <a:spLocks noChangeShapeType="1"/>
            </p:cNvSpPr>
            <p:nvPr/>
          </p:nvSpPr>
          <p:spPr bwMode="auto">
            <a:xfrm>
              <a:off x="3571868" y="4109831"/>
              <a:ext cx="2214579" cy="0"/>
            </a:xfrm>
            <a:prstGeom prst="line">
              <a:avLst/>
            </a:prstGeom>
            <a:ln w="19050">
              <a:solidFill>
                <a:schemeClr val="bg1">
                  <a:lumMod val="95000"/>
                </a:schemeClr>
              </a:solidFill>
              <a:prstDash val="dash"/>
              <a:headEnd/>
              <a:tailEnd/>
            </a:ln>
          </p:spPr>
          <p:style>
            <a:lnRef idx="3">
              <a:schemeClr val="accent5"/>
            </a:lnRef>
            <a:fillRef idx="0">
              <a:schemeClr val="accent5"/>
            </a:fillRef>
            <a:effectRef idx="2">
              <a:schemeClr val="accent5"/>
            </a:effectRef>
            <a:fontRef idx="minor">
              <a:schemeClr val="tx1"/>
            </a:fontRef>
          </p:style>
          <p:txBody>
            <a:bodyPr/>
            <a:lstStyle/>
            <a:p>
              <a:pPr>
                <a:defRPr/>
              </a:pPr>
              <a:endParaRPr lang="es-ES"/>
            </a:p>
          </p:txBody>
        </p:sp>
        <p:sp>
          <p:nvSpPr>
            <p:cNvPr id="20509" name="Text Box 1054"/>
            <p:cNvSpPr txBox="1">
              <a:spLocks noChangeArrowheads="1"/>
            </p:cNvSpPr>
            <p:nvPr/>
          </p:nvSpPr>
          <p:spPr bwMode="auto">
            <a:xfrm>
              <a:off x="3071802" y="3944714"/>
              <a:ext cx="479428" cy="304831"/>
            </a:xfrm>
            <a:prstGeom prst="rect">
              <a:avLst/>
            </a:prstGeom>
            <a:noFill/>
            <a:ln w="12700">
              <a:noFill/>
              <a:miter lim="800000"/>
              <a:headEnd/>
              <a:tailEnd/>
            </a:ln>
          </p:spPr>
          <p:txBody>
            <a:bodyPr wrap="none">
              <a:spAutoFit/>
            </a:bodyPr>
            <a:lstStyle/>
            <a:p>
              <a:r>
                <a:rPr lang="es-ES_tradnl" sz="1400" b="1"/>
                <a:t>360</a:t>
              </a:r>
            </a:p>
          </p:txBody>
        </p:sp>
        <p:grpSp>
          <p:nvGrpSpPr>
            <p:cNvPr id="88" name="87 Flecha derecha"/>
            <p:cNvGrpSpPr>
              <a:grpSpLocks/>
            </p:cNvGrpSpPr>
            <p:nvPr/>
          </p:nvGrpSpPr>
          <p:grpSpPr bwMode="auto">
            <a:xfrm>
              <a:off x="646176" y="1889008"/>
              <a:ext cx="908304" cy="3456432"/>
              <a:chOff x="646176" y="1493520"/>
              <a:chExt cx="908304" cy="3456432"/>
            </a:xfrm>
          </p:grpSpPr>
          <p:pic>
            <p:nvPicPr>
              <p:cNvPr id="20510" name="87 Flecha derecha"/>
              <p:cNvPicPr>
                <a:picLocks noChangeArrowheads="1"/>
              </p:cNvPicPr>
              <p:nvPr/>
            </p:nvPicPr>
            <p:blipFill>
              <a:blip r:embed="rId3"/>
              <a:srcRect/>
              <a:stretch>
                <a:fillRect/>
              </a:stretch>
            </p:blipFill>
            <p:spPr bwMode="auto">
              <a:xfrm>
                <a:off x="646176" y="1493520"/>
                <a:ext cx="908304" cy="3456432"/>
              </a:xfrm>
              <a:prstGeom prst="rect">
                <a:avLst/>
              </a:prstGeom>
              <a:noFill/>
            </p:spPr>
          </p:pic>
          <p:sp>
            <p:nvSpPr>
              <p:cNvPr id="20511" name="Text Box 31"/>
              <p:cNvSpPr txBox="1">
                <a:spLocks noChangeArrowheads="1"/>
              </p:cNvSpPr>
              <p:nvPr/>
            </p:nvSpPr>
            <p:spPr bwMode="auto">
              <a:xfrm rot="16200000">
                <a:off x="856615" y="1849930"/>
                <a:ext cx="489013" cy="395398"/>
              </a:xfrm>
              <a:prstGeom prst="rect">
                <a:avLst/>
              </a:prstGeom>
              <a:noFill/>
              <a:ln w="9525">
                <a:noFill/>
                <a:miter lim="800000"/>
                <a:headEnd/>
                <a:tailEnd/>
              </a:ln>
            </p:spPr>
            <p:txBody>
              <a:bodyPr vert="eaVert" lIns="92075" tIns="46038" rIns="92075" bIns="46038">
                <a:spAutoFit/>
              </a:bodyPr>
              <a:lstStyle/>
              <a:p>
                <a:pPr algn="ctr" eaLnBrk="0" hangingPunct="0"/>
                <a:endParaRPr lang="es-AR" sz="2000" b="1" u="sng">
                  <a:solidFill>
                    <a:schemeClr val="tx2"/>
                  </a:solidFill>
                </a:endParaRPr>
              </a:p>
            </p:txBody>
          </p:sp>
        </p:grpSp>
        <p:sp>
          <p:nvSpPr>
            <p:cNvPr id="20513" name="Text Box 1078"/>
            <p:cNvSpPr txBox="1">
              <a:spLocks noChangeArrowheads="1"/>
            </p:cNvSpPr>
            <p:nvPr/>
          </p:nvSpPr>
          <p:spPr bwMode="auto">
            <a:xfrm>
              <a:off x="1714480" y="5467404"/>
              <a:ext cx="1143008" cy="517505"/>
            </a:xfrm>
            <a:prstGeom prst="rect">
              <a:avLst/>
            </a:prstGeom>
            <a:noFill/>
            <a:ln w="9525">
              <a:noFill/>
              <a:miter lim="800000"/>
              <a:headEnd/>
              <a:tailEnd/>
            </a:ln>
          </p:spPr>
          <p:txBody>
            <a:bodyPr>
              <a:spAutoFit/>
            </a:bodyPr>
            <a:lstStyle/>
            <a:p>
              <a:pPr algn="ctr"/>
              <a:r>
                <a:rPr lang="es-MX" sz="1400" b="1">
                  <a:latin typeface="Calibri" pitchFamily="34" charset="0"/>
                </a:rPr>
                <a:t>Peso</a:t>
              </a:r>
            </a:p>
            <a:p>
              <a:pPr algn="ctr"/>
              <a:r>
                <a:rPr lang="es-MX" sz="1400" b="1">
                  <a:latin typeface="Calibri" pitchFamily="34" charset="0"/>
                </a:rPr>
                <a:t>Molecular</a:t>
              </a:r>
              <a:endParaRPr lang="es-ES" sz="1400" b="1">
                <a:latin typeface="Calibri" pitchFamily="34" charset="0"/>
              </a:endParaRPr>
            </a:p>
          </p:txBody>
        </p:sp>
        <p:sp>
          <p:nvSpPr>
            <p:cNvPr id="20514" name="Text Box 1078"/>
            <p:cNvSpPr txBox="1">
              <a:spLocks noChangeArrowheads="1"/>
            </p:cNvSpPr>
            <p:nvPr/>
          </p:nvSpPr>
          <p:spPr bwMode="auto">
            <a:xfrm>
              <a:off x="2071670" y="4896058"/>
              <a:ext cx="642942" cy="338554"/>
            </a:xfrm>
            <a:prstGeom prst="rect">
              <a:avLst/>
            </a:prstGeom>
            <a:noFill/>
            <a:ln w="9525">
              <a:noFill/>
              <a:miter lim="800000"/>
              <a:headEnd/>
              <a:tailEnd/>
            </a:ln>
          </p:spPr>
          <p:txBody>
            <a:bodyPr>
              <a:spAutoFit/>
            </a:bodyPr>
            <a:lstStyle/>
            <a:p>
              <a:r>
                <a:rPr lang="es-ES_tradnl" sz="1600">
                  <a:latin typeface="Calibri" pitchFamily="34" charset="0"/>
                </a:rPr>
                <a:t>C</a:t>
              </a:r>
              <a:r>
                <a:rPr lang="es-ES_tradnl" sz="1600" baseline="-25000">
                  <a:latin typeface="Calibri" pitchFamily="34" charset="0"/>
                </a:rPr>
                <a:t>4</a:t>
              </a:r>
            </a:p>
          </p:txBody>
        </p:sp>
        <p:sp>
          <p:nvSpPr>
            <p:cNvPr id="20515" name="Text Box 1078"/>
            <p:cNvSpPr txBox="1">
              <a:spLocks noChangeArrowheads="1"/>
            </p:cNvSpPr>
            <p:nvPr/>
          </p:nvSpPr>
          <p:spPr bwMode="auto">
            <a:xfrm>
              <a:off x="2000232" y="4253116"/>
              <a:ext cx="642942" cy="338554"/>
            </a:xfrm>
            <a:prstGeom prst="rect">
              <a:avLst/>
            </a:prstGeom>
            <a:noFill/>
            <a:ln w="9525">
              <a:noFill/>
              <a:miter lim="800000"/>
              <a:headEnd/>
              <a:tailEnd/>
            </a:ln>
          </p:spPr>
          <p:txBody>
            <a:bodyPr>
              <a:spAutoFit/>
            </a:bodyPr>
            <a:lstStyle/>
            <a:p>
              <a:r>
                <a:rPr lang="es-ES_tradnl" sz="1600">
                  <a:latin typeface="Calibri" pitchFamily="34" charset="0"/>
                </a:rPr>
                <a:t>C</a:t>
              </a:r>
              <a:r>
                <a:rPr lang="es-ES_tradnl" sz="1600" baseline="-25000">
                  <a:latin typeface="Calibri" pitchFamily="34" charset="0"/>
                </a:rPr>
                <a:t>10</a:t>
              </a:r>
            </a:p>
          </p:txBody>
        </p:sp>
        <p:sp>
          <p:nvSpPr>
            <p:cNvPr id="20516" name="Text Box 1078"/>
            <p:cNvSpPr txBox="1">
              <a:spLocks noChangeArrowheads="1"/>
            </p:cNvSpPr>
            <p:nvPr/>
          </p:nvSpPr>
          <p:spPr bwMode="auto">
            <a:xfrm>
              <a:off x="2000232" y="3986000"/>
              <a:ext cx="642942" cy="338554"/>
            </a:xfrm>
            <a:prstGeom prst="rect">
              <a:avLst/>
            </a:prstGeom>
            <a:noFill/>
            <a:ln w="9525">
              <a:noFill/>
              <a:miter lim="800000"/>
              <a:headEnd/>
              <a:tailEnd/>
            </a:ln>
          </p:spPr>
          <p:txBody>
            <a:bodyPr>
              <a:spAutoFit/>
            </a:bodyPr>
            <a:lstStyle/>
            <a:p>
              <a:r>
                <a:rPr lang="es-ES_tradnl" sz="1600">
                  <a:latin typeface="Calibri" pitchFamily="34" charset="0"/>
                </a:rPr>
                <a:t>C</a:t>
              </a:r>
              <a:r>
                <a:rPr lang="es-ES_tradnl" sz="1600" baseline="-25000">
                  <a:latin typeface="Calibri" pitchFamily="34" charset="0"/>
                </a:rPr>
                <a:t>20</a:t>
              </a:r>
            </a:p>
          </p:txBody>
        </p:sp>
        <p:sp>
          <p:nvSpPr>
            <p:cNvPr id="20517" name="Text Box 1078"/>
            <p:cNvSpPr txBox="1">
              <a:spLocks noChangeArrowheads="1"/>
            </p:cNvSpPr>
            <p:nvPr/>
          </p:nvSpPr>
          <p:spPr bwMode="auto">
            <a:xfrm>
              <a:off x="2000232" y="2395157"/>
              <a:ext cx="642942" cy="336584"/>
            </a:xfrm>
            <a:prstGeom prst="rect">
              <a:avLst/>
            </a:prstGeom>
            <a:noFill/>
            <a:ln w="9525">
              <a:noFill/>
              <a:miter lim="800000"/>
              <a:headEnd/>
              <a:tailEnd/>
            </a:ln>
          </p:spPr>
          <p:txBody>
            <a:bodyPr>
              <a:spAutoFit/>
            </a:bodyPr>
            <a:lstStyle/>
            <a:p>
              <a:r>
                <a:rPr lang="es-ES_tradnl" sz="1600">
                  <a:latin typeface="Calibri" pitchFamily="34" charset="0"/>
                </a:rPr>
                <a:t>C</a:t>
              </a:r>
              <a:r>
                <a:rPr lang="es-ES_tradnl" sz="1600" baseline="-25000">
                  <a:latin typeface="Calibri" pitchFamily="34" charset="0"/>
                </a:rPr>
                <a:t>135</a:t>
              </a:r>
            </a:p>
          </p:txBody>
        </p:sp>
        <p:sp>
          <p:nvSpPr>
            <p:cNvPr id="20518" name="Text Box 1078"/>
            <p:cNvSpPr txBox="1">
              <a:spLocks noChangeArrowheads="1"/>
            </p:cNvSpPr>
            <p:nvPr/>
          </p:nvSpPr>
          <p:spPr bwMode="auto">
            <a:xfrm rot="-5400000">
              <a:off x="2074423" y="3821735"/>
              <a:ext cx="1618932" cy="338554"/>
            </a:xfrm>
            <a:prstGeom prst="rect">
              <a:avLst/>
            </a:prstGeom>
            <a:noFill/>
            <a:ln w="9525">
              <a:noFill/>
              <a:miter lim="800000"/>
              <a:headEnd/>
              <a:tailEnd/>
            </a:ln>
          </p:spPr>
          <p:txBody>
            <a:bodyPr>
              <a:spAutoFit/>
            </a:bodyPr>
            <a:lstStyle/>
            <a:p>
              <a:r>
                <a:rPr lang="es-MX" sz="1600" b="1">
                  <a:latin typeface="Calibri" pitchFamily="34" charset="0"/>
                </a:rPr>
                <a:t>Temperatura</a:t>
              </a:r>
              <a:r>
                <a:rPr lang="es-MX" sz="1600">
                  <a:latin typeface="Calibri" pitchFamily="34" charset="0"/>
                </a:rPr>
                <a:t>, °C</a:t>
              </a:r>
            </a:p>
          </p:txBody>
        </p:sp>
      </p:gr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Rectángulo"/>
          <p:cNvSpPr/>
          <p:nvPr/>
        </p:nvSpPr>
        <p:spPr>
          <a:xfrm>
            <a:off x="4662488" y="3643314"/>
            <a:ext cx="4286280" cy="2500330"/>
          </a:xfrm>
          <a:prstGeom prst="rect">
            <a:avLst/>
          </a:prstGeom>
          <a:solidFill>
            <a:schemeClr val="bg2">
              <a:lumMod val="40000"/>
              <a:lumOff val="6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s-ES"/>
          </a:p>
        </p:txBody>
      </p:sp>
      <p:sp>
        <p:nvSpPr>
          <p:cNvPr id="17" name="16 Rectángulo"/>
          <p:cNvSpPr/>
          <p:nvPr/>
        </p:nvSpPr>
        <p:spPr>
          <a:xfrm>
            <a:off x="2071670" y="1071546"/>
            <a:ext cx="4286280" cy="2500330"/>
          </a:xfrm>
          <a:prstGeom prst="rect">
            <a:avLst/>
          </a:prstGeom>
          <a:solidFill>
            <a:schemeClr val="bg2">
              <a:lumMod val="40000"/>
              <a:lumOff val="6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s-ES"/>
          </a:p>
        </p:txBody>
      </p:sp>
      <p:sp>
        <p:nvSpPr>
          <p:cNvPr id="5" name="4 Rectángulo"/>
          <p:cNvSpPr/>
          <p:nvPr/>
        </p:nvSpPr>
        <p:spPr>
          <a:xfrm>
            <a:off x="0" y="0"/>
            <a:ext cx="9144000" cy="714375"/>
          </a:xfrm>
          <a:prstGeom prst="rect">
            <a:avLst/>
          </a:prstGeom>
          <a:gradFill flip="none" rotWithShape="1">
            <a:gsLst>
              <a:gs pos="0">
                <a:schemeClr val="accent2">
                  <a:lumMod val="75000"/>
                </a:schemeClr>
              </a:gs>
              <a:gs pos="81000">
                <a:schemeClr val="bg1">
                  <a:lumMod val="9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5" name="Rectangle 1072"/>
          <p:cNvSpPr>
            <a:spLocks noChangeArrowheads="1"/>
          </p:cNvSpPr>
          <p:nvPr/>
        </p:nvSpPr>
        <p:spPr bwMode="auto">
          <a:xfrm>
            <a:off x="142875" y="142875"/>
            <a:ext cx="6072188" cy="428625"/>
          </a:xfrm>
          <a:prstGeom prst="rect">
            <a:avLst/>
          </a:prstGeom>
          <a:noFill/>
          <a:ln algn="ctr">
            <a:miter lim="800000"/>
            <a:headEnd/>
            <a:tailEnd/>
          </a:ln>
        </p:spPr>
        <p:txBody>
          <a:bodyPr lIns="92075" tIns="46038" rIns="92075" bIns="46038" anchor="ctr"/>
          <a:lstStyle/>
          <a:p>
            <a:pPr>
              <a:lnSpc>
                <a:spcPct val="95000"/>
              </a:lnSpc>
              <a:defRPr/>
            </a:pPr>
            <a:r>
              <a:rPr lang="es-ES_tradnl" sz="3200" b="1" dirty="0" err="1">
                <a:solidFill>
                  <a:schemeClr val="bg1">
                    <a:lumMod val="95000"/>
                  </a:schemeClr>
                </a:solidFill>
                <a:latin typeface="Calibri" pitchFamily="34" charset="0"/>
                <a:ea typeface="+mj-ea"/>
                <a:cs typeface="Calibri" pitchFamily="34" charset="0"/>
              </a:rPr>
              <a:t>Hidrocraqueo</a:t>
            </a:r>
            <a:endParaRPr lang="es-ES_tradnl" sz="3200" b="1" dirty="0">
              <a:solidFill>
                <a:schemeClr val="bg1">
                  <a:lumMod val="95000"/>
                </a:schemeClr>
              </a:solidFill>
              <a:latin typeface="Calibri" pitchFamily="34" charset="0"/>
              <a:ea typeface="+mj-ea"/>
              <a:cs typeface="Calibri" pitchFamily="34" charset="0"/>
            </a:endParaRPr>
          </a:p>
        </p:txBody>
      </p:sp>
      <p:sp>
        <p:nvSpPr>
          <p:cNvPr id="52234" name="Rectangle 99"/>
          <p:cNvSpPr>
            <a:spLocks noChangeArrowheads="1"/>
          </p:cNvSpPr>
          <p:nvPr/>
        </p:nvSpPr>
        <p:spPr bwMode="auto">
          <a:xfrm>
            <a:off x="0" y="785813"/>
            <a:ext cx="9144000" cy="5876925"/>
          </a:xfrm>
          <a:prstGeom prst="rect">
            <a:avLst/>
          </a:prstGeom>
          <a:noFill/>
          <a:ln w="12700">
            <a:noFill/>
            <a:miter lim="800000"/>
            <a:headEnd/>
            <a:tailEnd/>
          </a:ln>
        </p:spPr>
        <p:txBody>
          <a:bodyPr wrap="none" anchor="ctr"/>
          <a:lstStyle/>
          <a:p>
            <a:endParaRPr lang="en-US"/>
          </a:p>
        </p:txBody>
      </p:sp>
      <p:sp>
        <p:nvSpPr>
          <p:cNvPr id="52235"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AR">
              <a:cs typeface="Arial" charset="0"/>
            </a:endParaRPr>
          </a:p>
        </p:txBody>
      </p:sp>
      <p:sp>
        <p:nvSpPr>
          <p:cNvPr id="5223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AR"/>
          </a:p>
        </p:txBody>
      </p:sp>
      <p:sp>
        <p:nvSpPr>
          <p:cNvPr id="52237" name="Rectangle 10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AR"/>
          </a:p>
        </p:txBody>
      </p:sp>
      <p:sp>
        <p:nvSpPr>
          <p:cNvPr id="12" name="Rectangle 1"/>
          <p:cNvSpPr>
            <a:spLocks noChangeArrowheads="1"/>
          </p:cNvSpPr>
          <p:nvPr/>
        </p:nvSpPr>
        <p:spPr bwMode="auto">
          <a:xfrm>
            <a:off x="133350" y="714375"/>
            <a:ext cx="8796338" cy="338138"/>
          </a:xfrm>
          <a:prstGeom prst="rect">
            <a:avLst/>
          </a:prstGeom>
          <a:noFill/>
          <a:ln w="9525">
            <a:noFill/>
            <a:miter lim="800000"/>
            <a:headEnd/>
            <a:tailEnd/>
          </a:ln>
          <a:effectLst/>
        </p:spPr>
        <p:txBody>
          <a:bodyPr anchor="ctr">
            <a:spAutoFit/>
          </a:bodyPr>
          <a:lstStyle/>
          <a:p>
            <a:pPr algn="just">
              <a:defRPr/>
            </a:pPr>
            <a:r>
              <a:rPr lang="es-AR" sz="1600" dirty="0">
                <a:solidFill>
                  <a:schemeClr val="accent2">
                    <a:lumMod val="75000"/>
                  </a:schemeClr>
                </a:solidFill>
                <a:latin typeface="Calibri" pitchFamily="34" charset="0"/>
              </a:rPr>
              <a:t>Los rendimientos típicos de estas unidades se representan en la siguiente figura:</a:t>
            </a:r>
            <a:endParaRPr lang="es-ES" sz="1600" dirty="0">
              <a:solidFill>
                <a:schemeClr val="accent2">
                  <a:lumMod val="75000"/>
                </a:schemeClr>
              </a:solidFill>
              <a:latin typeface="Calibri" pitchFamily="34" charset="0"/>
            </a:endParaRPr>
          </a:p>
        </p:txBody>
      </p:sp>
      <p:pic>
        <p:nvPicPr>
          <p:cNvPr id="52239" name="12 Imagen"/>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143125" y="1143000"/>
            <a:ext cx="4162425" cy="2357438"/>
          </a:xfrm>
          <a:prstGeom prst="rect">
            <a:avLst/>
          </a:prstGeom>
          <a:noFill/>
          <a:ln w="9525">
            <a:noFill/>
            <a:miter lim="800000"/>
            <a:headEnd/>
            <a:tailEnd/>
          </a:ln>
        </p:spPr>
      </p:pic>
      <p:sp>
        <p:nvSpPr>
          <p:cNvPr id="14" name="Rectangle 1"/>
          <p:cNvSpPr>
            <a:spLocks noChangeArrowheads="1"/>
          </p:cNvSpPr>
          <p:nvPr/>
        </p:nvSpPr>
        <p:spPr bwMode="auto">
          <a:xfrm>
            <a:off x="285750" y="4286250"/>
            <a:ext cx="3786188" cy="1077913"/>
          </a:xfrm>
          <a:prstGeom prst="rect">
            <a:avLst/>
          </a:prstGeom>
          <a:noFill/>
          <a:ln w="9525">
            <a:noFill/>
            <a:miter lim="800000"/>
            <a:headEnd/>
            <a:tailEnd/>
          </a:ln>
          <a:effectLst/>
        </p:spPr>
        <p:txBody>
          <a:bodyPr anchor="ctr">
            <a:spAutoFit/>
          </a:bodyPr>
          <a:lstStyle/>
          <a:p>
            <a:pPr algn="just">
              <a:defRPr/>
            </a:pPr>
            <a:r>
              <a:rPr lang="es-AR" sz="1600" dirty="0">
                <a:solidFill>
                  <a:schemeClr val="accent2">
                    <a:lumMod val="75000"/>
                  </a:schemeClr>
                </a:solidFill>
                <a:latin typeface="Calibri" pitchFamily="34" charset="0"/>
              </a:rPr>
              <a:t>La distribución de productos depende fuertemente de la severidad de la operación del </a:t>
            </a:r>
            <a:r>
              <a:rPr lang="es-AR" sz="1600" dirty="0" err="1">
                <a:solidFill>
                  <a:schemeClr val="accent2">
                    <a:lumMod val="75000"/>
                  </a:schemeClr>
                </a:solidFill>
                <a:latin typeface="Calibri" pitchFamily="34" charset="0"/>
              </a:rPr>
              <a:t>hidrocracking</a:t>
            </a:r>
            <a:r>
              <a:rPr lang="es-AR" sz="1600" dirty="0">
                <a:solidFill>
                  <a:schemeClr val="accent2">
                    <a:lumMod val="75000"/>
                  </a:schemeClr>
                </a:solidFill>
                <a:latin typeface="Calibri" pitchFamily="34" charset="0"/>
              </a:rPr>
              <a:t> tal como se muestra en la figura siguiente.</a:t>
            </a:r>
            <a:endParaRPr lang="es-ES" sz="1600" dirty="0">
              <a:solidFill>
                <a:schemeClr val="accent2">
                  <a:lumMod val="75000"/>
                </a:schemeClr>
              </a:solidFill>
              <a:latin typeface="Calibri" pitchFamily="34" charset="0"/>
            </a:endParaRPr>
          </a:p>
        </p:txBody>
      </p:sp>
      <p:pic>
        <p:nvPicPr>
          <p:cNvPr id="52241" name="14 Imagen"/>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786313" y="3786188"/>
            <a:ext cx="4052887" cy="2286000"/>
          </a:xfrm>
          <a:prstGeom prst="rect">
            <a:avLst/>
          </a:prstGeom>
          <a:noFill/>
          <a:ln w="9525">
            <a:noFill/>
            <a:miter lim="800000"/>
            <a:headEnd/>
            <a:tailEnd/>
          </a:ln>
        </p:spPr>
      </p:pic>
      <p:sp>
        <p:nvSpPr>
          <p:cNvPr id="16" name="15 Flecha derecha"/>
          <p:cNvSpPr/>
          <p:nvPr/>
        </p:nvSpPr>
        <p:spPr>
          <a:xfrm>
            <a:off x="4143372" y="4643446"/>
            <a:ext cx="428628" cy="357190"/>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ES"/>
          </a:p>
        </p:txBody>
      </p:sp>
      <p:sp>
        <p:nvSpPr>
          <p:cNvPr id="20" name="19 Flecha derecha">
            <a:hlinkClick r:id="rId4" action="ppaction://hlinksldjump"/>
          </p:cNvPr>
          <p:cNvSpPr/>
          <p:nvPr/>
        </p:nvSpPr>
        <p:spPr>
          <a:xfrm rot="16200000">
            <a:off x="8641519" y="5733256"/>
            <a:ext cx="432048" cy="432048"/>
          </a:xfrm>
          <a:prstGeom prst="rightArrow">
            <a:avLst>
              <a:gd name="adj1" fmla="val 50000"/>
              <a:gd name="adj2" fmla="val 72880"/>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ES"/>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714375"/>
          </a:xfrm>
          <a:prstGeom prst="rect">
            <a:avLst/>
          </a:prstGeom>
          <a:gradFill flip="none" rotWithShape="1">
            <a:gsLst>
              <a:gs pos="0">
                <a:schemeClr val="accent2">
                  <a:lumMod val="75000"/>
                </a:schemeClr>
              </a:gs>
              <a:gs pos="81000">
                <a:schemeClr val="bg1">
                  <a:lumMod val="9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5" name="Rectangle 1072"/>
          <p:cNvSpPr>
            <a:spLocks noChangeArrowheads="1"/>
          </p:cNvSpPr>
          <p:nvPr/>
        </p:nvSpPr>
        <p:spPr bwMode="auto">
          <a:xfrm>
            <a:off x="142875" y="142875"/>
            <a:ext cx="6072188" cy="428625"/>
          </a:xfrm>
          <a:prstGeom prst="rect">
            <a:avLst/>
          </a:prstGeom>
          <a:noFill/>
          <a:ln algn="ctr">
            <a:miter lim="800000"/>
            <a:headEnd/>
            <a:tailEnd/>
          </a:ln>
        </p:spPr>
        <p:txBody>
          <a:bodyPr lIns="92075" tIns="46038" rIns="92075" bIns="46038" anchor="ctr"/>
          <a:lstStyle/>
          <a:p>
            <a:pPr>
              <a:lnSpc>
                <a:spcPct val="95000"/>
              </a:lnSpc>
              <a:defRPr/>
            </a:pPr>
            <a:r>
              <a:rPr lang="es-ES_tradnl" sz="3200" b="1" dirty="0">
                <a:solidFill>
                  <a:schemeClr val="bg1">
                    <a:lumMod val="95000"/>
                  </a:schemeClr>
                </a:solidFill>
                <a:latin typeface="Calibri" pitchFamily="34" charset="0"/>
                <a:ea typeface="+mj-ea"/>
                <a:cs typeface="Calibri" pitchFamily="34" charset="0"/>
              </a:rPr>
              <a:t>Coquización retardada</a:t>
            </a:r>
            <a:endParaRPr lang="es-ES_tradnl" sz="3200" b="1" dirty="0">
              <a:solidFill>
                <a:schemeClr val="bg1">
                  <a:lumMod val="95000"/>
                </a:schemeClr>
              </a:solidFill>
              <a:latin typeface="Calibri" pitchFamily="34" charset="0"/>
              <a:ea typeface="+mj-ea"/>
              <a:cs typeface="Calibri" pitchFamily="34" charset="0"/>
            </a:endParaRPr>
          </a:p>
        </p:txBody>
      </p:sp>
      <p:sp>
        <p:nvSpPr>
          <p:cNvPr id="53252" name="Rectangle 99"/>
          <p:cNvSpPr>
            <a:spLocks noChangeArrowheads="1"/>
          </p:cNvSpPr>
          <p:nvPr/>
        </p:nvSpPr>
        <p:spPr bwMode="auto">
          <a:xfrm>
            <a:off x="0" y="785813"/>
            <a:ext cx="9144000" cy="5876925"/>
          </a:xfrm>
          <a:prstGeom prst="rect">
            <a:avLst/>
          </a:prstGeom>
          <a:noFill/>
          <a:ln w="12700">
            <a:noFill/>
            <a:miter lim="800000"/>
            <a:headEnd/>
            <a:tailEnd/>
          </a:ln>
        </p:spPr>
        <p:txBody>
          <a:bodyPr wrap="none" anchor="ctr"/>
          <a:lstStyle/>
          <a:p>
            <a:endParaRPr lang="en-US"/>
          </a:p>
        </p:txBody>
      </p:sp>
      <p:sp>
        <p:nvSpPr>
          <p:cNvPr id="53253"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AR">
              <a:cs typeface="Arial" charset="0"/>
            </a:endParaRPr>
          </a:p>
        </p:txBody>
      </p:sp>
      <p:sp>
        <p:nvSpPr>
          <p:cNvPr id="5325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AR"/>
          </a:p>
        </p:txBody>
      </p:sp>
      <p:sp>
        <p:nvSpPr>
          <p:cNvPr id="53255" name="Rectangle 10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AR"/>
          </a:p>
        </p:txBody>
      </p:sp>
      <p:sp>
        <p:nvSpPr>
          <p:cNvPr id="12" name="Rectangle 1"/>
          <p:cNvSpPr>
            <a:spLocks noChangeArrowheads="1"/>
          </p:cNvSpPr>
          <p:nvPr/>
        </p:nvSpPr>
        <p:spPr bwMode="auto">
          <a:xfrm>
            <a:off x="133350" y="785813"/>
            <a:ext cx="8796338" cy="584200"/>
          </a:xfrm>
          <a:prstGeom prst="rect">
            <a:avLst/>
          </a:prstGeom>
          <a:noFill/>
          <a:ln w="9525">
            <a:noFill/>
            <a:miter lim="800000"/>
            <a:headEnd/>
            <a:tailEnd/>
          </a:ln>
          <a:effectLst/>
        </p:spPr>
        <p:txBody>
          <a:bodyPr anchor="ctr">
            <a:spAutoFit/>
          </a:bodyPr>
          <a:lstStyle/>
          <a:p>
            <a:pPr algn="just">
              <a:defRPr/>
            </a:pPr>
            <a:r>
              <a:rPr lang="es-AR" sz="1600" dirty="0">
                <a:solidFill>
                  <a:schemeClr val="accent2">
                    <a:lumMod val="75000"/>
                  </a:schemeClr>
                </a:solidFill>
                <a:latin typeface="Calibri" pitchFamily="34" charset="0"/>
              </a:rPr>
              <a:t>Es un  proceso que  tiene por objeto la ruptura (cracking) de cadenas de hidrocarburos de alto peso molecular, mediante la acción combinada de alta temperatura y tiempo de residencia.</a:t>
            </a:r>
            <a:endParaRPr lang="es-ES" sz="1600" dirty="0">
              <a:solidFill>
                <a:schemeClr val="accent2">
                  <a:lumMod val="75000"/>
                </a:schemeClr>
              </a:solidFill>
              <a:latin typeface="Calibri" pitchFamily="34" charset="0"/>
            </a:endParaRPr>
          </a:p>
        </p:txBody>
      </p:sp>
      <p:sp>
        <p:nvSpPr>
          <p:cNvPr id="53257" name="Rectangle 8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AR"/>
          </a:p>
        </p:txBody>
      </p:sp>
      <p:grpSp>
        <p:nvGrpSpPr>
          <p:cNvPr id="53258" name="101 Grupo"/>
          <p:cNvGrpSpPr>
            <a:grpSpLocks/>
          </p:cNvGrpSpPr>
          <p:nvPr/>
        </p:nvGrpSpPr>
        <p:grpSpPr bwMode="auto">
          <a:xfrm>
            <a:off x="285750" y="1571625"/>
            <a:ext cx="5857875" cy="4214813"/>
            <a:chOff x="500034" y="1571612"/>
            <a:chExt cx="5857916" cy="4214842"/>
          </a:xfrm>
        </p:grpSpPr>
        <p:sp>
          <p:nvSpPr>
            <p:cNvPr id="101" name="100 Rectángulo"/>
            <p:cNvSpPr/>
            <p:nvPr/>
          </p:nvSpPr>
          <p:spPr>
            <a:xfrm>
              <a:off x="500034" y="1571612"/>
              <a:ext cx="5857916" cy="4214842"/>
            </a:xfrm>
            <a:prstGeom prst="rect">
              <a:avLst/>
            </a:prstGeom>
            <a:solidFill>
              <a:schemeClr val="bg2">
                <a:lumMod val="40000"/>
                <a:lumOff val="6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s-ES"/>
            </a:p>
          </p:txBody>
        </p:sp>
        <p:grpSp>
          <p:nvGrpSpPr>
            <p:cNvPr id="53267" name="Group 1"/>
            <p:cNvGrpSpPr>
              <a:grpSpLocks noChangeAspect="1"/>
            </p:cNvGrpSpPr>
            <p:nvPr/>
          </p:nvGrpSpPr>
          <p:grpSpPr bwMode="auto">
            <a:xfrm>
              <a:off x="714348" y="1785926"/>
              <a:ext cx="5400675" cy="3786188"/>
              <a:chOff x="2274" y="7628"/>
              <a:chExt cx="8729" cy="6165"/>
            </a:xfrm>
          </p:grpSpPr>
          <p:sp>
            <p:nvSpPr>
              <p:cNvPr id="53268" name="AutoShape 83"/>
              <p:cNvSpPr>
                <a:spLocks noChangeAspect="1" noChangeArrowheads="1" noTextEdit="1"/>
              </p:cNvSpPr>
              <p:nvPr/>
            </p:nvSpPr>
            <p:spPr bwMode="auto">
              <a:xfrm>
                <a:off x="2274" y="7628"/>
                <a:ext cx="8729" cy="6165"/>
              </a:xfrm>
              <a:prstGeom prst="rect">
                <a:avLst/>
              </a:prstGeom>
              <a:noFill/>
              <a:ln w="9525">
                <a:noFill/>
                <a:miter lim="800000"/>
                <a:headEnd/>
                <a:tailEnd/>
              </a:ln>
            </p:spPr>
            <p:txBody>
              <a:bodyPr/>
              <a:lstStyle/>
              <a:p>
                <a:endParaRPr lang="es-AR"/>
              </a:p>
            </p:txBody>
          </p:sp>
          <p:sp>
            <p:nvSpPr>
              <p:cNvPr id="53269" name="Rectangle 4"/>
              <p:cNvSpPr>
                <a:spLocks noChangeArrowheads="1"/>
              </p:cNvSpPr>
              <p:nvPr/>
            </p:nvSpPr>
            <p:spPr bwMode="auto">
              <a:xfrm>
                <a:off x="4324" y="12076"/>
                <a:ext cx="181" cy="628"/>
              </a:xfrm>
              <a:prstGeom prst="rect">
                <a:avLst/>
              </a:prstGeom>
              <a:gradFill rotWithShape="0">
                <a:gsLst>
                  <a:gs pos="0">
                    <a:srgbClr val="008080"/>
                  </a:gs>
                  <a:gs pos="100000">
                    <a:srgbClr val="003B3B"/>
                  </a:gs>
                </a:gsLst>
                <a:lin ang="0" scaled="1"/>
              </a:gradFill>
              <a:ln w="9525">
                <a:noFill/>
                <a:miter lim="800000"/>
                <a:headEnd/>
                <a:tailEnd/>
              </a:ln>
            </p:spPr>
            <p:txBody>
              <a:bodyPr lIns="75895" tIns="37948" rIns="75895" bIns="37948" anchor="ctr"/>
              <a:lstStyle/>
              <a:p>
                <a:endParaRPr lang="es-AR">
                  <a:cs typeface="Arial" charset="0"/>
                </a:endParaRPr>
              </a:p>
            </p:txBody>
          </p:sp>
          <p:sp>
            <p:nvSpPr>
              <p:cNvPr id="53270" name="Line 5"/>
              <p:cNvSpPr>
                <a:spLocks noChangeShapeType="1"/>
              </p:cNvSpPr>
              <p:nvPr/>
            </p:nvSpPr>
            <p:spPr bwMode="auto">
              <a:xfrm>
                <a:off x="7784" y="11831"/>
                <a:ext cx="2162" cy="26"/>
              </a:xfrm>
              <a:prstGeom prst="line">
                <a:avLst/>
              </a:prstGeom>
              <a:noFill/>
              <a:ln w="57150">
                <a:solidFill>
                  <a:srgbClr val="000099"/>
                </a:solidFill>
                <a:round/>
                <a:headEnd type="none" w="sm" len="sm"/>
                <a:tailEnd type="triangle" w="med" len="med"/>
              </a:ln>
            </p:spPr>
            <p:txBody>
              <a:bodyPr anchor="ctr"/>
              <a:lstStyle/>
              <a:p>
                <a:endParaRPr lang="es-AR"/>
              </a:p>
            </p:txBody>
          </p:sp>
          <p:sp>
            <p:nvSpPr>
              <p:cNvPr id="53271" name="Line 6"/>
              <p:cNvSpPr>
                <a:spLocks noChangeShapeType="1"/>
              </p:cNvSpPr>
              <p:nvPr/>
            </p:nvSpPr>
            <p:spPr bwMode="auto">
              <a:xfrm>
                <a:off x="7784" y="10032"/>
                <a:ext cx="2162" cy="26"/>
              </a:xfrm>
              <a:prstGeom prst="line">
                <a:avLst/>
              </a:prstGeom>
              <a:noFill/>
              <a:ln w="57150">
                <a:solidFill>
                  <a:srgbClr val="000099"/>
                </a:solidFill>
                <a:round/>
                <a:headEnd type="none" w="sm" len="sm"/>
                <a:tailEnd type="triangle" w="med" len="med"/>
              </a:ln>
            </p:spPr>
            <p:txBody>
              <a:bodyPr anchor="ctr"/>
              <a:lstStyle/>
              <a:p>
                <a:endParaRPr lang="es-AR"/>
              </a:p>
            </p:txBody>
          </p:sp>
          <p:sp>
            <p:nvSpPr>
              <p:cNvPr id="53272" name="Line 7"/>
              <p:cNvSpPr>
                <a:spLocks noChangeShapeType="1"/>
              </p:cNvSpPr>
              <p:nvPr/>
            </p:nvSpPr>
            <p:spPr bwMode="auto">
              <a:xfrm>
                <a:off x="7404" y="8643"/>
                <a:ext cx="2626" cy="26"/>
              </a:xfrm>
              <a:prstGeom prst="line">
                <a:avLst/>
              </a:prstGeom>
              <a:noFill/>
              <a:ln w="57150">
                <a:solidFill>
                  <a:srgbClr val="000099"/>
                </a:solidFill>
                <a:round/>
                <a:headEnd type="none" w="sm" len="sm"/>
                <a:tailEnd type="triangle" w="med" len="med"/>
              </a:ln>
            </p:spPr>
            <p:txBody>
              <a:bodyPr anchor="ctr"/>
              <a:lstStyle/>
              <a:p>
                <a:endParaRPr lang="es-AR"/>
              </a:p>
            </p:txBody>
          </p:sp>
          <p:sp>
            <p:nvSpPr>
              <p:cNvPr id="53273" name="Line 8"/>
              <p:cNvSpPr>
                <a:spLocks noChangeShapeType="1"/>
              </p:cNvSpPr>
              <p:nvPr/>
            </p:nvSpPr>
            <p:spPr bwMode="auto">
              <a:xfrm>
                <a:off x="7784" y="10932"/>
                <a:ext cx="2239" cy="25"/>
              </a:xfrm>
              <a:prstGeom prst="line">
                <a:avLst/>
              </a:prstGeom>
              <a:noFill/>
              <a:ln w="57150">
                <a:solidFill>
                  <a:srgbClr val="000099"/>
                </a:solidFill>
                <a:round/>
                <a:headEnd type="none" w="sm" len="sm"/>
                <a:tailEnd type="triangle" w="med" len="med"/>
              </a:ln>
            </p:spPr>
            <p:txBody>
              <a:bodyPr anchor="ctr"/>
              <a:lstStyle/>
              <a:p>
                <a:endParaRPr lang="es-AR"/>
              </a:p>
            </p:txBody>
          </p:sp>
          <p:sp>
            <p:nvSpPr>
              <p:cNvPr id="53274" name="Line 9"/>
              <p:cNvSpPr>
                <a:spLocks noChangeShapeType="1"/>
              </p:cNvSpPr>
              <p:nvPr/>
            </p:nvSpPr>
            <p:spPr bwMode="auto">
              <a:xfrm>
                <a:off x="9101" y="7989"/>
                <a:ext cx="0" cy="5471"/>
              </a:xfrm>
              <a:prstGeom prst="line">
                <a:avLst/>
              </a:prstGeom>
              <a:noFill/>
              <a:ln w="57150">
                <a:solidFill>
                  <a:srgbClr val="000099"/>
                </a:solidFill>
                <a:round/>
                <a:headEnd type="none" w="sm" len="sm"/>
                <a:tailEnd type="triangle" w="med" len="med"/>
              </a:ln>
            </p:spPr>
            <p:txBody>
              <a:bodyPr anchor="ctr"/>
              <a:lstStyle/>
              <a:p>
                <a:endParaRPr lang="es-AR"/>
              </a:p>
            </p:txBody>
          </p:sp>
          <p:grpSp>
            <p:nvGrpSpPr>
              <p:cNvPr id="53275" name="Group 10"/>
              <p:cNvGrpSpPr>
                <a:grpSpLocks/>
              </p:cNvGrpSpPr>
              <p:nvPr/>
            </p:nvGrpSpPr>
            <p:grpSpPr bwMode="auto">
              <a:xfrm>
                <a:off x="7087" y="8970"/>
                <a:ext cx="697" cy="3597"/>
                <a:chOff x="2928" y="1392"/>
                <a:chExt cx="720" cy="2112"/>
              </a:xfrm>
            </p:grpSpPr>
            <p:sp>
              <p:nvSpPr>
                <p:cNvPr id="53347" name="Rectangle 11"/>
                <p:cNvSpPr>
                  <a:spLocks noChangeArrowheads="1"/>
                </p:cNvSpPr>
                <p:nvPr/>
              </p:nvSpPr>
              <p:spPr bwMode="auto">
                <a:xfrm>
                  <a:off x="2928" y="1528"/>
                  <a:ext cx="720" cy="1840"/>
                </a:xfrm>
                <a:prstGeom prst="rect">
                  <a:avLst/>
                </a:prstGeom>
                <a:gradFill rotWithShape="0">
                  <a:gsLst>
                    <a:gs pos="0">
                      <a:srgbClr val="008080"/>
                    </a:gs>
                    <a:gs pos="100000">
                      <a:srgbClr val="003B3B"/>
                    </a:gs>
                  </a:gsLst>
                  <a:lin ang="0" scaled="1"/>
                </a:gradFill>
                <a:ln w="9525">
                  <a:noFill/>
                  <a:miter lim="800000"/>
                  <a:headEnd/>
                  <a:tailEnd/>
                </a:ln>
              </p:spPr>
              <p:txBody>
                <a:bodyPr lIns="75895" tIns="37948" rIns="75895" bIns="37948" anchor="ctr"/>
                <a:lstStyle/>
                <a:p>
                  <a:endParaRPr lang="es-AR">
                    <a:cs typeface="Arial" charset="0"/>
                  </a:endParaRPr>
                </a:p>
              </p:txBody>
            </p:sp>
            <p:sp>
              <p:nvSpPr>
                <p:cNvPr id="53348" name="Oval 12"/>
                <p:cNvSpPr>
                  <a:spLocks noChangeArrowheads="1"/>
                </p:cNvSpPr>
                <p:nvPr/>
              </p:nvSpPr>
              <p:spPr bwMode="auto">
                <a:xfrm>
                  <a:off x="2928" y="1392"/>
                  <a:ext cx="720" cy="273"/>
                </a:xfrm>
                <a:prstGeom prst="ellipse">
                  <a:avLst/>
                </a:prstGeom>
                <a:gradFill rotWithShape="0">
                  <a:gsLst>
                    <a:gs pos="0">
                      <a:srgbClr val="008080"/>
                    </a:gs>
                    <a:gs pos="100000">
                      <a:srgbClr val="003B3B"/>
                    </a:gs>
                  </a:gsLst>
                  <a:lin ang="0" scaled="1"/>
                </a:gradFill>
                <a:ln w="9525">
                  <a:noFill/>
                  <a:round/>
                  <a:headEnd/>
                  <a:tailEnd/>
                </a:ln>
              </p:spPr>
              <p:txBody>
                <a:bodyPr lIns="75895" tIns="37948" rIns="75895" bIns="37948" anchor="ctr"/>
                <a:lstStyle/>
                <a:p>
                  <a:endParaRPr lang="es-AR">
                    <a:cs typeface="Arial" charset="0"/>
                  </a:endParaRPr>
                </a:p>
              </p:txBody>
            </p:sp>
            <p:sp>
              <p:nvSpPr>
                <p:cNvPr id="53349" name="Oval 13"/>
                <p:cNvSpPr>
                  <a:spLocks noChangeArrowheads="1"/>
                </p:cNvSpPr>
                <p:nvPr/>
              </p:nvSpPr>
              <p:spPr bwMode="auto">
                <a:xfrm>
                  <a:off x="2928" y="3231"/>
                  <a:ext cx="720" cy="273"/>
                </a:xfrm>
                <a:prstGeom prst="ellipse">
                  <a:avLst/>
                </a:prstGeom>
                <a:gradFill rotWithShape="0">
                  <a:gsLst>
                    <a:gs pos="0">
                      <a:srgbClr val="008080"/>
                    </a:gs>
                    <a:gs pos="100000">
                      <a:srgbClr val="003B3B"/>
                    </a:gs>
                  </a:gsLst>
                  <a:lin ang="0" scaled="1"/>
                </a:gradFill>
                <a:ln w="9525">
                  <a:noFill/>
                  <a:round/>
                  <a:headEnd/>
                  <a:tailEnd/>
                </a:ln>
              </p:spPr>
              <p:txBody>
                <a:bodyPr lIns="75895" tIns="37948" rIns="75895" bIns="37948" anchor="ctr"/>
                <a:lstStyle/>
                <a:p>
                  <a:endParaRPr lang="es-AR">
                    <a:cs typeface="Arial" charset="0"/>
                  </a:endParaRPr>
                </a:p>
              </p:txBody>
            </p:sp>
          </p:grpSp>
          <p:grpSp>
            <p:nvGrpSpPr>
              <p:cNvPr id="53276" name="Group 14"/>
              <p:cNvGrpSpPr>
                <a:grpSpLocks/>
              </p:cNvGrpSpPr>
              <p:nvPr/>
            </p:nvGrpSpPr>
            <p:grpSpPr bwMode="auto">
              <a:xfrm>
                <a:off x="8845" y="9696"/>
                <a:ext cx="516" cy="626"/>
                <a:chOff x="4161" y="1818"/>
                <a:chExt cx="320" cy="368"/>
              </a:xfrm>
            </p:grpSpPr>
            <p:sp>
              <p:nvSpPr>
                <p:cNvPr id="53341" name="Oval 15"/>
                <p:cNvSpPr>
                  <a:spLocks noChangeArrowheads="1"/>
                </p:cNvSpPr>
                <p:nvPr/>
              </p:nvSpPr>
              <p:spPr bwMode="auto">
                <a:xfrm rot="-5820000">
                  <a:off x="4155" y="1841"/>
                  <a:ext cx="332" cy="320"/>
                </a:xfrm>
                <a:prstGeom prst="ellipse">
                  <a:avLst/>
                </a:prstGeom>
                <a:gradFill rotWithShape="0">
                  <a:gsLst>
                    <a:gs pos="0">
                      <a:srgbClr val="008080"/>
                    </a:gs>
                    <a:gs pos="100000">
                      <a:srgbClr val="003B3B"/>
                    </a:gs>
                  </a:gsLst>
                  <a:lin ang="0" scaled="1"/>
                </a:gradFill>
                <a:ln w="12700">
                  <a:solidFill>
                    <a:srgbClr val="FFFFCC"/>
                  </a:solidFill>
                  <a:round/>
                  <a:headEnd/>
                  <a:tailEnd/>
                </a:ln>
              </p:spPr>
              <p:txBody>
                <a:bodyPr vert="eaVert" lIns="75895" tIns="37948" rIns="75895" bIns="37948" anchor="ctr"/>
                <a:lstStyle/>
                <a:p>
                  <a:endParaRPr lang="es-AR">
                    <a:cs typeface="Arial" charset="0"/>
                  </a:endParaRPr>
                </a:p>
              </p:txBody>
            </p:sp>
            <p:sp>
              <p:nvSpPr>
                <p:cNvPr id="53342" name="Line 16"/>
                <p:cNvSpPr>
                  <a:spLocks noChangeShapeType="1"/>
                </p:cNvSpPr>
                <p:nvPr/>
              </p:nvSpPr>
              <p:spPr bwMode="auto">
                <a:xfrm flipH="1" flipV="1">
                  <a:off x="4212" y="2041"/>
                  <a:ext cx="118" cy="67"/>
                </a:xfrm>
                <a:prstGeom prst="line">
                  <a:avLst/>
                </a:prstGeom>
                <a:noFill/>
                <a:ln w="12700">
                  <a:solidFill>
                    <a:srgbClr val="FFFFCC"/>
                  </a:solidFill>
                  <a:round/>
                  <a:headEnd type="none" w="sm" len="sm"/>
                  <a:tailEnd type="none" w="sm" len="sm"/>
                </a:ln>
              </p:spPr>
              <p:txBody>
                <a:bodyPr anchor="ctr"/>
                <a:lstStyle/>
                <a:p>
                  <a:endParaRPr lang="es-AR"/>
                </a:p>
              </p:txBody>
            </p:sp>
            <p:sp>
              <p:nvSpPr>
                <p:cNvPr id="53343" name="Line 17"/>
                <p:cNvSpPr>
                  <a:spLocks noChangeShapeType="1"/>
                </p:cNvSpPr>
                <p:nvPr/>
              </p:nvSpPr>
              <p:spPr bwMode="auto">
                <a:xfrm flipV="1">
                  <a:off x="4219" y="1950"/>
                  <a:ext cx="199" cy="84"/>
                </a:xfrm>
                <a:prstGeom prst="line">
                  <a:avLst/>
                </a:prstGeom>
                <a:noFill/>
                <a:ln w="12700">
                  <a:solidFill>
                    <a:srgbClr val="FFFFCC"/>
                  </a:solidFill>
                  <a:round/>
                  <a:headEnd type="none" w="sm" len="sm"/>
                  <a:tailEnd type="none" w="sm" len="sm"/>
                </a:ln>
              </p:spPr>
              <p:txBody>
                <a:bodyPr anchor="ctr"/>
                <a:lstStyle/>
                <a:p>
                  <a:endParaRPr lang="es-AR"/>
                </a:p>
              </p:txBody>
            </p:sp>
            <p:sp>
              <p:nvSpPr>
                <p:cNvPr id="53344" name="Line 18"/>
                <p:cNvSpPr>
                  <a:spLocks noChangeShapeType="1"/>
                </p:cNvSpPr>
                <p:nvPr/>
              </p:nvSpPr>
              <p:spPr bwMode="auto">
                <a:xfrm flipH="1" flipV="1">
                  <a:off x="4310" y="1896"/>
                  <a:ext cx="108" cy="50"/>
                </a:xfrm>
                <a:prstGeom prst="line">
                  <a:avLst/>
                </a:prstGeom>
                <a:noFill/>
                <a:ln w="12700">
                  <a:solidFill>
                    <a:srgbClr val="FFFFCC"/>
                  </a:solidFill>
                  <a:round/>
                  <a:headEnd type="none" w="sm" len="sm"/>
                  <a:tailEnd type="none" w="sm" len="sm"/>
                </a:ln>
              </p:spPr>
              <p:txBody>
                <a:bodyPr anchor="ctr"/>
                <a:lstStyle/>
                <a:p>
                  <a:endParaRPr lang="es-AR"/>
                </a:p>
              </p:txBody>
            </p:sp>
            <p:sp>
              <p:nvSpPr>
                <p:cNvPr id="53345" name="Line 19"/>
                <p:cNvSpPr>
                  <a:spLocks noChangeShapeType="1"/>
                </p:cNvSpPr>
                <p:nvPr/>
              </p:nvSpPr>
              <p:spPr bwMode="auto">
                <a:xfrm flipH="1" flipV="1">
                  <a:off x="4335" y="2114"/>
                  <a:ext cx="3" cy="72"/>
                </a:xfrm>
                <a:prstGeom prst="line">
                  <a:avLst/>
                </a:prstGeom>
                <a:noFill/>
                <a:ln w="12700">
                  <a:solidFill>
                    <a:srgbClr val="FFFFCC"/>
                  </a:solidFill>
                  <a:round/>
                  <a:headEnd type="none" w="sm" len="sm"/>
                  <a:tailEnd type="none" w="sm" len="sm"/>
                </a:ln>
              </p:spPr>
              <p:txBody>
                <a:bodyPr anchor="ctr"/>
                <a:lstStyle/>
                <a:p>
                  <a:endParaRPr lang="es-AR"/>
                </a:p>
              </p:txBody>
            </p:sp>
            <p:sp>
              <p:nvSpPr>
                <p:cNvPr id="53346" name="Line 20"/>
                <p:cNvSpPr>
                  <a:spLocks noChangeShapeType="1"/>
                </p:cNvSpPr>
                <p:nvPr/>
              </p:nvSpPr>
              <p:spPr bwMode="auto">
                <a:xfrm flipH="1" flipV="1">
                  <a:off x="4303" y="1818"/>
                  <a:ext cx="2" cy="74"/>
                </a:xfrm>
                <a:prstGeom prst="line">
                  <a:avLst/>
                </a:prstGeom>
                <a:noFill/>
                <a:ln w="12700">
                  <a:solidFill>
                    <a:srgbClr val="FFFFCC"/>
                  </a:solidFill>
                  <a:round/>
                  <a:headEnd type="none" w="sm" len="sm"/>
                  <a:tailEnd type="none" w="sm" len="sm"/>
                </a:ln>
              </p:spPr>
              <p:txBody>
                <a:bodyPr anchor="ctr"/>
                <a:lstStyle/>
                <a:p>
                  <a:endParaRPr lang="es-AR"/>
                </a:p>
              </p:txBody>
            </p:sp>
          </p:grpSp>
          <p:sp>
            <p:nvSpPr>
              <p:cNvPr id="53277" name="Oval 21"/>
              <p:cNvSpPr>
                <a:spLocks noChangeArrowheads="1"/>
              </p:cNvSpPr>
              <p:nvPr/>
            </p:nvSpPr>
            <p:spPr bwMode="auto">
              <a:xfrm rot="-5820000">
                <a:off x="8820" y="8359"/>
                <a:ext cx="566" cy="516"/>
              </a:xfrm>
              <a:prstGeom prst="ellipse">
                <a:avLst/>
              </a:prstGeom>
              <a:gradFill rotWithShape="0">
                <a:gsLst>
                  <a:gs pos="0">
                    <a:srgbClr val="008080"/>
                  </a:gs>
                  <a:gs pos="100000">
                    <a:srgbClr val="003B3B"/>
                  </a:gs>
                </a:gsLst>
                <a:lin ang="0" scaled="1"/>
              </a:gradFill>
              <a:ln w="12700">
                <a:solidFill>
                  <a:srgbClr val="FFFFCC"/>
                </a:solidFill>
                <a:round/>
                <a:headEnd/>
                <a:tailEnd/>
              </a:ln>
            </p:spPr>
            <p:txBody>
              <a:bodyPr vert="eaVert" lIns="75895" tIns="37948" rIns="75895" bIns="37948" anchor="ctr"/>
              <a:lstStyle/>
              <a:p>
                <a:endParaRPr lang="es-AR">
                  <a:cs typeface="Arial" charset="0"/>
                </a:endParaRPr>
              </a:p>
            </p:txBody>
          </p:sp>
          <p:sp>
            <p:nvSpPr>
              <p:cNvPr id="53278" name="Line 22"/>
              <p:cNvSpPr>
                <a:spLocks noChangeShapeType="1"/>
              </p:cNvSpPr>
              <p:nvPr/>
            </p:nvSpPr>
            <p:spPr bwMode="auto">
              <a:xfrm flipH="1" flipV="1">
                <a:off x="8926" y="8686"/>
                <a:ext cx="191" cy="114"/>
              </a:xfrm>
              <a:prstGeom prst="line">
                <a:avLst/>
              </a:prstGeom>
              <a:noFill/>
              <a:ln w="12700">
                <a:solidFill>
                  <a:srgbClr val="FFFFCC"/>
                </a:solidFill>
                <a:round/>
                <a:headEnd type="none" w="sm" len="sm"/>
                <a:tailEnd type="none" w="sm" len="sm"/>
              </a:ln>
            </p:spPr>
            <p:txBody>
              <a:bodyPr anchor="ctr"/>
              <a:lstStyle/>
              <a:p>
                <a:endParaRPr lang="es-AR"/>
              </a:p>
            </p:txBody>
          </p:sp>
          <p:sp>
            <p:nvSpPr>
              <p:cNvPr id="53279" name="Line 23"/>
              <p:cNvSpPr>
                <a:spLocks noChangeShapeType="1"/>
              </p:cNvSpPr>
              <p:nvPr/>
            </p:nvSpPr>
            <p:spPr bwMode="auto">
              <a:xfrm flipV="1">
                <a:off x="8938" y="8531"/>
                <a:ext cx="321" cy="143"/>
              </a:xfrm>
              <a:prstGeom prst="line">
                <a:avLst/>
              </a:prstGeom>
              <a:noFill/>
              <a:ln w="12700">
                <a:solidFill>
                  <a:srgbClr val="FFFFCC"/>
                </a:solidFill>
                <a:round/>
                <a:headEnd type="none" w="sm" len="sm"/>
                <a:tailEnd type="none" w="sm" len="sm"/>
              </a:ln>
            </p:spPr>
            <p:txBody>
              <a:bodyPr anchor="ctr"/>
              <a:lstStyle/>
              <a:p>
                <a:endParaRPr lang="es-AR"/>
              </a:p>
            </p:txBody>
          </p:sp>
          <p:sp>
            <p:nvSpPr>
              <p:cNvPr id="53280" name="Line 24"/>
              <p:cNvSpPr>
                <a:spLocks noChangeShapeType="1"/>
              </p:cNvSpPr>
              <p:nvPr/>
            </p:nvSpPr>
            <p:spPr bwMode="auto">
              <a:xfrm flipH="1" flipV="1">
                <a:off x="9085" y="8439"/>
                <a:ext cx="174" cy="85"/>
              </a:xfrm>
              <a:prstGeom prst="line">
                <a:avLst/>
              </a:prstGeom>
              <a:noFill/>
              <a:ln w="12700">
                <a:solidFill>
                  <a:srgbClr val="FFFFCC"/>
                </a:solidFill>
                <a:round/>
                <a:headEnd type="none" w="sm" len="sm"/>
                <a:tailEnd type="none" w="sm" len="sm"/>
              </a:ln>
            </p:spPr>
            <p:txBody>
              <a:bodyPr anchor="ctr"/>
              <a:lstStyle/>
              <a:p>
                <a:endParaRPr lang="es-AR"/>
              </a:p>
            </p:txBody>
          </p:sp>
          <p:sp>
            <p:nvSpPr>
              <p:cNvPr id="53281" name="Line 25"/>
              <p:cNvSpPr>
                <a:spLocks noChangeShapeType="1"/>
              </p:cNvSpPr>
              <p:nvPr/>
            </p:nvSpPr>
            <p:spPr bwMode="auto">
              <a:xfrm flipH="1" flipV="1">
                <a:off x="9126" y="8810"/>
                <a:ext cx="4" cy="123"/>
              </a:xfrm>
              <a:prstGeom prst="line">
                <a:avLst/>
              </a:prstGeom>
              <a:noFill/>
              <a:ln w="12700">
                <a:solidFill>
                  <a:srgbClr val="FFFFCC"/>
                </a:solidFill>
                <a:round/>
                <a:headEnd type="none" w="sm" len="sm"/>
                <a:tailEnd type="none" w="sm" len="sm"/>
              </a:ln>
            </p:spPr>
            <p:txBody>
              <a:bodyPr anchor="ctr"/>
              <a:lstStyle/>
              <a:p>
                <a:endParaRPr lang="es-AR"/>
              </a:p>
            </p:txBody>
          </p:sp>
          <p:sp>
            <p:nvSpPr>
              <p:cNvPr id="53282" name="Line 26"/>
              <p:cNvSpPr>
                <a:spLocks noChangeShapeType="1"/>
              </p:cNvSpPr>
              <p:nvPr/>
            </p:nvSpPr>
            <p:spPr bwMode="auto">
              <a:xfrm flipH="1" flipV="1">
                <a:off x="9074" y="8306"/>
                <a:ext cx="3" cy="126"/>
              </a:xfrm>
              <a:prstGeom prst="line">
                <a:avLst/>
              </a:prstGeom>
              <a:noFill/>
              <a:ln w="12700">
                <a:solidFill>
                  <a:srgbClr val="FFFFCC"/>
                </a:solidFill>
                <a:round/>
                <a:headEnd type="none" w="sm" len="sm"/>
                <a:tailEnd type="none" w="sm" len="sm"/>
              </a:ln>
            </p:spPr>
            <p:txBody>
              <a:bodyPr anchor="ctr"/>
              <a:lstStyle/>
              <a:p>
                <a:endParaRPr lang="es-AR"/>
              </a:p>
            </p:txBody>
          </p:sp>
          <p:grpSp>
            <p:nvGrpSpPr>
              <p:cNvPr id="53283" name="Group 27"/>
              <p:cNvGrpSpPr>
                <a:grpSpLocks/>
              </p:cNvGrpSpPr>
              <p:nvPr/>
            </p:nvGrpSpPr>
            <p:grpSpPr bwMode="auto">
              <a:xfrm>
                <a:off x="8845" y="11494"/>
                <a:ext cx="516" cy="627"/>
                <a:chOff x="4161" y="2874"/>
                <a:chExt cx="320" cy="368"/>
              </a:xfrm>
            </p:grpSpPr>
            <p:sp>
              <p:nvSpPr>
                <p:cNvPr id="53335" name="Oval 28"/>
                <p:cNvSpPr>
                  <a:spLocks noChangeArrowheads="1"/>
                </p:cNvSpPr>
                <p:nvPr/>
              </p:nvSpPr>
              <p:spPr bwMode="auto">
                <a:xfrm rot="-5820000">
                  <a:off x="4155" y="2897"/>
                  <a:ext cx="332" cy="320"/>
                </a:xfrm>
                <a:prstGeom prst="ellipse">
                  <a:avLst/>
                </a:prstGeom>
                <a:gradFill rotWithShape="0">
                  <a:gsLst>
                    <a:gs pos="0">
                      <a:srgbClr val="008080"/>
                    </a:gs>
                    <a:gs pos="100000">
                      <a:srgbClr val="003B3B"/>
                    </a:gs>
                  </a:gsLst>
                  <a:lin ang="0" scaled="1"/>
                </a:gradFill>
                <a:ln w="12700">
                  <a:solidFill>
                    <a:srgbClr val="FFFFCC"/>
                  </a:solidFill>
                  <a:round/>
                  <a:headEnd/>
                  <a:tailEnd/>
                </a:ln>
              </p:spPr>
              <p:txBody>
                <a:bodyPr vert="eaVert" lIns="75895" tIns="37948" rIns="75895" bIns="37948" anchor="ctr"/>
                <a:lstStyle/>
                <a:p>
                  <a:endParaRPr lang="es-AR">
                    <a:cs typeface="Arial" charset="0"/>
                  </a:endParaRPr>
                </a:p>
              </p:txBody>
            </p:sp>
            <p:sp>
              <p:nvSpPr>
                <p:cNvPr id="53336" name="Line 29"/>
                <p:cNvSpPr>
                  <a:spLocks noChangeShapeType="1"/>
                </p:cNvSpPr>
                <p:nvPr/>
              </p:nvSpPr>
              <p:spPr bwMode="auto">
                <a:xfrm flipH="1" flipV="1">
                  <a:off x="4212" y="3097"/>
                  <a:ext cx="118" cy="67"/>
                </a:xfrm>
                <a:prstGeom prst="line">
                  <a:avLst/>
                </a:prstGeom>
                <a:noFill/>
                <a:ln w="12700">
                  <a:solidFill>
                    <a:srgbClr val="FFFFCC"/>
                  </a:solidFill>
                  <a:round/>
                  <a:headEnd type="none" w="sm" len="sm"/>
                  <a:tailEnd type="none" w="sm" len="sm"/>
                </a:ln>
              </p:spPr>
              <p:txBody>
                <a:bodyPr anchor="ctr"/>
                <a:lstStyle/>
                <a:p>
                  <a:endParaRPr lang="es-AR"/>
                </a:p>
              </p:txBody>
            </p:sp>
            <p:sp>
              <p:nvSpPr>
                <p:cNvPr id="53337" name="Line 30"/>
                <p:cNvSpPr>
                  <a:spLocks noChangeShapeType="1"/>
                </p:cNvSpPr>
                <p:nvPr/>
              </p:nvSpPr>
              <p:spPr bwMode="auto">
                <a:xfrm flipV="1">
                  <a:off x="4219" y="3006"/>
                  <a:ext cx="199" cy="84"/>
                </a:xfrm>
                <a:prstGeom prst="line">
                  <a:avLst/>
                </a:prstGeom>
                <a:noFill/>
                <a:ln w="12700">
                  <a:solidFill>
                    <a:srgbClr val="FFFFCC"/>
                  </a:solidFill>
                  <a:round/>
                  <a:headEnd type="none" w="sm" len="sm"/>
                  <a:tailEnd type="none" w="sm" len="sm"/>
                </a:ln>
              </p:spPr>
              <p:txBody>
                <a:bodyPr anchor="ctr"/>
                <a:lstStyle/>
                <a:p>
                  <a:endParaRPr lang="es-AR"/>
                </a:p>
              </p:txBody>
            </p:sp>
            <p:sp>
              <p:nvSpPr>
                <p:cNvPr id="53338" name="Line 31"/>
                <p:cNvSpPr>
                  <a:spLocks noChangeShapeType="1"/>
                </p:cNvSpPr>
                <p:nvPr/>
              </p:nvSpPr>
              <p:spPr bwMode="auto">
                <a:xfrm flipH="1" flipV="1">
                  <a:off x="4310" y="2952"/>
                  <a:ext cx="108" cy="50"/>
                </a:xfrm>
                <a:prstGeom prst="line">
                  <a:avLst/>
                </a:prstGeom>
                <a:noFill/>
                <a:ln w="12700">
                  <a:solidFill>
                    <a:srgbClr val="FFFFCC"/>
                  </a:solidFill>
                  <a:round/>
                  <a:headEnd type="none" w="sm" len="sm"/>
                  <a:tailEnd type="none" w="sm" len="sm"/>
                </a:ln>
              </p:spPr>
              <p:txBody>
                <a:bodyPr anchor="ctr"/>
                <a:lstStyle/>
                <a:p>
                  <a:endParaRPr lang="es-AR"/>
                </a:p>
              </p:txBody>
            </p:sp>
            <p:sp>
              <p:nvSpPr>
                <p:cNvPr id="53339" name="Line 32"/>
                <p:cNvSpPr>
                  <a:spLocks noChangeShapeType="1"/>
                </p:cNvSpPr>
                <p:nvPr/>
              </p:nvSpPr>
              <p:spPr bwMode="auto">
                <a:xfrm flipH="1" flipV="1">
                  <a:off x="4335" y="3170"/>
                  <a:ext cx="3" cy="72"/>
                </a:xfrm>
                <a:prstGeom prst="line">
                  <a:avLst/>
                </a:prstGeom>
                <a:noFill/>
                <a:ln w="12700">
                  <a:solidFill>
                    <a:srgbClr val="FFFFCC"/>
                  </a:solidFill>
                  <a:round/>
                  <a:headEnd type="none" w="sm" len="sm"/>
                  <a:tailEnd type="none" w="sm" len="sm"/>
                </a:ln>
              </p:spPr>
              <p:txBody>
                <a:bodyPr anchor="ctr"/>
                <a:lstStyle/>
                <a:p>
                  <a:endParaRPr lang="es-AR"/>
                </a:p>
              </p:txBody>
            </p:sp>
            <p:sp>
              <p:nvSpPr>
                <p:cNvPr id="53340" name="Line 33"/>
                <p:cNvSpPr>
                  <a:spLocks noChangeShapeType="1"/>
                </p:cNvSpPr>
                <p:nvPr/>
              </p:nvSpPr>
              <p:spPr bwMode="auto">
                <a:xfrm flipH="1" flipV="1">
                  <a:off x="4303" y="2874"/>
                  <a:ext cx="2" cy="74"/>
                </a:xfrm>
                <a:prstGeom prst="line">
                  <a:avLst/>
                </a:prstGeom>
                <a:noFill/>
                <a:ln w="12700">
                  <a:solidFill>
                    <a:srgbClr val="FFFFCC"/>
                  </a:solidFill>
                  <a:round/>
                  <a:headEnd type="none" w="sm" len="sm"/>
                  <a:tailEnd type="none" w="sm" len="sm"/>
                </a:ln>
              </p:spPr>
              <p:txBody>
                <a:bodyPr anchor="ctr"/>
                <a:lstStyle/>
                <a:p>
                  <a:endParaRPr lang="es-AR"/>
                </a:p>
              </p:txBody>
            </p:sp>
          </p:grpSp>
          <p:grpSp>
            <p:nvGrpSpPr>
              <p:cNvPr id="53284" name="Group 34"/>
              <p:cNvGrpSpPr>
                <a:grpSpLocks/>
              </p:cNvGrpSpPr>
              <p:nvPr/>
            </p:nvGrpSpPr>
            <p:grpSpPr bwMode="auto">
              <a:xfrm>
                <a:off x="8845" y="10595"/>
                <a:ext cx="516" cy="626"/>
                <a:chOff x="4161" y="2346"/>
                <a:chExt cx="320" cy="368"/>
              </a:xfrm>
            </p:grpSpPr>
            <p:sp>
              <p:nvSpPr>
                <p:cNvPr id="53329" name="Oval 35"/>
                <p:cNvSpPr>
                  <a:spLocks noChangeArrowheads="1"/>
                </p:cNvSpPr>
                <p:nvPr/>
              </p:nvSpPr>
              <p:spPr bwMode="auto">
                <a:xfrm rot="-5820000">
                  <a:off x="4155" y="2369"/>
                  <a:ext cx="332" cy="320"/>
                </a:xfrm>
                <a:prstGeom prst="ellipse">
                  <a:avLst/>
                </a:prstGeom>
                <a:gradFill rotWithShape="0">
                  <a:gsLst>
                    <a:gs pos="0">
                      <a:srgbClr val="008080"/>
                    </a:gs>
                    <a:gs pos="100000">
                      <a:srgbClr val="003B3B"/>
                    </a:gs>
                  </a:gsLst>
                  <a:lin ang="0" scaled="1"/>
                </a:gradFill>
                <a:ln w="12700">
                  <a:solidFill>
                    <a:srgbClr val="FFFFCC"/>
                  </a:solidFill>
                  <a:round/>
                  <a:headEnd/>
                  <a:tailEnd/>
                </a:ln>
              </p:spPr>
              <p:txBody>
                <a:bodyPr vert="eaVert" lIns="75895" tIns="37948" rIns="75895" bIns="37948" anchor="ctr"/>
                <a:lstStyle/>
                <a:p>
                  <a:endParaRPr lang="es-AR">
                    <a:cs typeface="Arial" charset="0"/>
                  </a:endParaRPr>
                </a:p>
              </p:txBody>
            </p:sp>
            <p:sp>
              <p:nvSpPr>
                <p:cNvPr id="53330" name="Line 36"/>
                <p:cNvSpPr>
                  <a:spLocks noChangeShapeType="1"/>
                </p:cNvSpPr>
                <p:nvPr/>
              </p:nvSpPr>
              <p:spPr bwMode="auto">
                <a:xfrm flipH="1" flipV="1">
                  <a:off x="4212" y="2569"/>
                  <a:ext cx="118" cy="67"/>
                </a:xfrm>
                <a:prstGeom prst="line">
                  <a:avLst/>
                </a:prstGeom>
                <a:noFill/>
                <a:ln w="12700">
                  <a:solidFill>
                    <a:srgbClr val="FFFFCC"/>
                  </a:solidFill>
                  <a:round/>
                  <a:headEnd type="none" w="sm" len="sm"/>
                  <a:tailEnd type="none" w="sm" len="sm"/>
                </a:ln>
              </p:spPr>
              <p:txBody>
                <a:bodyPr anchor="ctr"/>
                <a:lstStyle/>
                <a:p>
                  <a:endParaRPr lang="es-AR"/>
                </a:p>
              </p:txBody>
            </p:sp>
            <p:sp>
              <p:nvSpPr>
                <p:cNvPr id="53331" name="Line 37"/>
                <p:cNvSpPr>
                  <a:spLocks noChangeShapeType="1"/>
                </p:cNvSpPr>
                <p:nvPr/>
              </p:nvSpPr>
              <p:spPr bwMode="auto">
                <a:xfrm flipV="1">
                  <a:off x="4219" y="2478"/>
                  <a:ext cx="199" cy="84"/>
                </a:xfrm>
                <a:prstGeom prst="line">
                  <a:avLst/>
                </a:prstGeom>
                <a:noFill/>
                <a:ln w="12700">
                  <a:solidFill>
                    <a:srgbClr val="FFFFCC"/>
                  </a:solidFill>
                  <a:round/>
                  <a:headEnd type="none" w="sm" len="sm"/>
                  <a:tailEnd type="none" w="sm" len="sm"/>
                </a:ln>
              </p:spPr>
              <p:txBody>
                <a:bodyPr anchor="ctr"/>
                <a:lstStyle/>
                <a:p>
                  <a:endParaRPr lang="es-AR"/>
                </a:p>
              </p:txBody>
            </p:sp>
            <p:sp>
              <p:nvSpPr>
                <p:cNvPr id="53332" name="Line 38"/>
                <p:cNvSpPr>
                  <a:spLocks noChangeShapeType="1"/>
                </p:cNvSpPr>
                <p:nvPr/>
              </p:nvSpPr>
              <p:spPr bwMode="auto">
                <a:xfrm flipH="1" flipV="1">
                  <a:off x="4310" y="2424"/>
                  <a:ext cx="108" cy="50"/>
                </a:xfrm>
                <a:prstGeom prst="line">
                  <a:avLst/>
                </a:prstGeom>
                <a:noFill/>
                <a:ln w="12700">
                  <a:solidFill>
                    <a:srgbClr val="FFFFCC"/>
                  </a:solidFill>
                  <a:round/>
                  <a:headEnd type="none" w="sm" len="sm"/>
                  <a:tailEnd type="none" w="sm" len="sm"/>
                </a:ln>
              </p:spPr>
              <p:txBody>
                <a:bodyPr anchor="ctr"/>
                <a:lstStyle/>
                <a:p>
                  <a:endParaRPr lang="es-AR"/>
                </a:p>
              </p:txBody>
            </p:sp>
            <p:sp>
              <p:nvSpPr>
                <p:cNvPr id="53333" name="Line 39"/>
                <p:cNvSpPr>
                  <a:spLocks noChangeShapeType="1"/>
                </p:cNvSpPr>
                <p:nvPr/>
              </p:nvSpPr>
              <p:spPr bwMode="auto">
                <a:xfrm flipH="1" flipV="1">
                  <a:off x="4335" y="2642"/>
                  <a:ext cx="3" cy="72"/>
                </a:xfrm>
                <a:prstGeom prst="line">
                  <a:avLst/>
                </a:prstGeom>
                <a:noFill/>
                <a:ln w="12700">
                  <a:solidFill>
                    <a:srgbClr val="FFFFCC"/>
                  </a:solidFill>
                  <a:round/>
                  <a:headEnd type="none" w="sm" len="sm"/>
                  <a:tailEnd type="none" w="sm" len="sm"/>
                </a:ln>
              </p:spPr>
              <p:txBody>
                <a:bodyPr anchor="ctr"/>
                <a:lstStyle/>
                <a:p>
                  <a:endParaRPr lang="es-AR"/>
                </a:p>
              </p:txBody>
            </p:sp>
            <p:sp>
              <p:nvSpPr>
                <p:cNvPr id="53334" name="Line 40"/>
                <p:cNvSpPr>
                  <a:spLocks noChangeShapeType="1"/>
                </p:cNvSpPr>
                <p:nvPr/>
              </p:nvSpPr>
              <p:spPr bwMode="auto">
                <a:xfrm flipH="1" flipV="1">
                  <a:off x="4303" y="2346"/>
                  <a:ext cx="2" cy="74"/>
                </a:xfrm>
                <a:prstGeom prst="line">
                  <a:avLst/>
                </a:prstGeom>
                <a:noFill/>
                <a:ln w="12700">
                  <a:solidFill>
                    <a:srgbClr val="FFFFCC"/>
                  </a:solidFill>
                  <a:round/>
                  <a:headEnd type="none" w="sm" len="sm"/>
                  <a:tailEnd type="none" w="sm" len="sm"/>
                </a:ln>
              </p:spPr>
              <p:txBody>
                <a:bodyPr anchor="ctr"/>
                <a:lstStyle/>
                <a:p>
                  <a:endParaRPr lang="es-AR"/>
                </a:p>
              </p:txBody>
            </p:sp>
          </p:grpSp>
          <p:sp>
            <p:nvSpPr>
              <p:cNvPr id="53285" name="Line 41"/>
              <p:cNvSpPr>
                <a:spLocks noChangeShapeType="1"/>
              </p:cNvSpPr>
              <p:nvPr/>
            </p:nvSpPr>
            <p:spPr bwMode="auto">
              <a:xfrm>
                <a:off x="2442" y="7989"/>
                <a:ext cx="6659" cy="0"/>
              </a:xfrm>
              <a:prstGeom prst="line">
                <a:avLst/>
              </a:prstGeom>
              <a:noFill/>
              <a:ln w="57150">
                <a:solidFill>
                  <a:srgbClr val="000099"/>
                </a:solidFill>
                <a:round/>
                <a:headEnd type="none" w="sm" len="sm"/>
                <a:tailEnd type="triangle" w="med" len="med"/>
              </a:ln>
            </p:spPr>
            <p:txBody>
              <a:bodyPr anchor="ctr"/>
              <a:lstStyle/>
              <a:p>
                <a:endParaRPr lang="es-AR"/>
              </a:p>
            </p:txBody>
          </p:sp>
          <p:sp>
            <p:nvSpPr>
              <p:cNvPr id="53286" name="Line 42"/>
              <p:cNvSpPr>
                <a:spLocks noChangeShapeType="1"/>
              </p:cNvSpPr>
              <p:nvPr/>
            </p:nvSpPr>
            <p:spPr bwMode="auto">
              <a:xfrm flipH="1">
                <a:off x="5623" y="13466"/>
                <a:ext cx="3478" cy="0"/>
              </a:xfrm>
              <a:prstGeom prst="line">
                <a:avLst/>
              </a:prstGeom>
              <a:noFill/>
              <a:ln w="57150">
                <a:solidFill>
                  <a:srgbClr val="000099"/>
                </a:solidFill>
                <a:round/>
                <a:headEnd type="none" w="sm" len="sm"/>
                <a:tailEnd type="none" w="sm" len="sm"/>
              </a:ln>
            </p:spPr>
            <p:txBody>
              <a:bodyPr anchor="ctr"/>
              <a:lstStyle/>
              <a:p>
                <a:endParaRPr lang="es-AR"/>
              </a:p>
            </p:txBody>
          </p:sp>
          <p:grpSp>
            <p:nvGrpSpPr>
              <p:cNvPr id="53287" name="Group 43"/>
              <p:cNvGrpSpPr>
                <a:grpSpLocks/>
              </p:cNvGrpSpPr>
              <p:nvPr/>
            </p:nvGrpSpPr>
            <p:grpSpPr bwMode="auto">
              <a:xfrm>
                <a:off x="2751" y="9133"/>
                <a:ext cx="930" cy="2044"/>
                <a:chOff x="384" y="1392"/>
                <a:chExt cx="576" cy="1296"/>
              </a:xfrm>
            </p:grpSpPr>
            <p:sp>
              <p:nvSpPr>
                <p:cNvPr id="53326" name="Rectangle 44"/>
                <p:cNvSpPr>
                  <a:spLocks noChangeArrowheads="1"/>
                </p:cNvSpPr>
                <p:nvPr/>
              </p:nvSpPr>
              <p:spPr bwMode="auto">
                <a:xfrm>
                  <a:off x="384" y="1476"/>
                  <a:ext cx="576" cy="1128"/>
                </a:xfrm>
                <a:prstGeom prst="rect">
                  <a:avLst/>
                </a:prstGeom>
                <a:gradFill rotWithShape="0">
                  <a:gsLst>
                    <a:gs pos="0">
                      <a:srgbClr val="008080"/>
                    </a:gs>
                    <a:gs pos="100000">
                      <a:srgbClr val="003B3B"/>
                    </a:gs>
                  </a:gsLst>
                  <a:lin ang="0" scaled="1"/>
                </a:gradFill>
                <a:ln w="9525">
                  <a:noFill/>
                  <a:miter lim="800000"/>
                  <a:headEnd/>
                  <a:tailEnd/>
                </a:ln>
              </p:spPr>
              <p:txBody>
                <a:bodyPr lIns="75895" tIns="37948" rIns="75895" bIns="37948" anchor="ctr"/>
                <a:lstStyle/>
                <a:p>
                  <a:endParaRPr lang="es-AR">
                    <a:cs typeface="Arial" charset="0"/>
                  </a:endParaRPr>
                </a:p>
              </p:txBody>
            </p:sp>
            <p:sp>
              <p:nvSpPr>
                <p:cNvPr id="53327" name="Oval 45"/>
                <p:cNvSpPr>
                  <a:spLocks noChangeArrowheads="1"/>
                </p:cNvSpPr>
                <p:nvPr/>
              </p:nvSpPr>
              <p:spPr bwMode="auto">
                <a:xfrm>
                  <a:off x="384" y="1392"/>
                  <a:ext cx="576" cy="167"/>
                </a:xfrm>
                <a:prstGeom prst="ellipse">
                  <a:avLst/>
                </a:prstGeom>
                <a:gradFill rotWithShape="0">
                  <a:gsLst>
                    <a:gs pos="0">
                      <a:srgbClr val="008080"/>
                    </a:gs>
                    <a:gs pos="100000">
                      <a:srgbClr val="003B3B"/>
                    </a:gs>
                  </a:gsLst>
                  <a:lin ang="0" scaled="1"/>
                </a:gradFill>
                <a:ln w="9525">
                  <a:noFill/>
                  <a:round/>
                  <a:headEnd/>
                  <a:tailEnd/>
                </a:ln>
              </p:spPr>
              <p:txBody>
                <a:bodyPr lIns="75895" tIns="37948" rIns="75895" bIns="37948" anchor="ctr"/>
                <a:lstStyle/>
                <a:p>
                  <a:endParaRPr lang="es-AR">
                    <a:cs typeface="Arial" charset="0"/>
                  </a:endParaRPr>
                </a:p>
              </p:txBody>
            </p:sp>
            <p:sp>
              <p:nvSpPr>
                <p:cNvPr id="53328" name="Oval 46"/>
                <p:cNvSpPr>
                  <a:spLocks noChangeArrowheads="1"/>
                </p:cNvSpPr>
                <p:nvPr/>
              </p:nvSpPr>
              <p:spPr bwMode="auto">
                <a:xfrm>
                  <a:off x="384" y="2521"/>
                  <a:ext cx="576" cy="167"/>
                </a:xfrm>
                <a:prstGeom prst="ellipse">
                  <a:avLst/>
                </a:prstGeom>
                <a:gradFill rotWithShape="0">
                  <a:gsLst>
                    <a:gs pos="0">
                      <a:srgbClr val="008080"/>
                    </a:gs>
                    <a:gs pos="100000">
                      <a:srgbClr val="003B3B"/>
                    </a:gs>
                  </a:gsLst>
                  <a:lin ang="0" scaled="1"/>
                </a:gradFill>
                <a:ln w="9525">
                  <a:noFill/>
                  <a:round/>
                  <a:headEnd/>
                  <a:tailEnd/>
                </a:ln>
              </p:spPr>
              <p:txBody>
                <a:bodyPr lIns="75895" tIns="37948" rIns="75895" bIns="37948" anchor="ctr"/>
                <a:lstStyle/>
                <a:p>
                  <a:endParaRPr lang="es-AR">
                    <a:cs typeface="Arial" charset="0"/>
                  </a:endParaRPr>
                </a:p>
              </p:txBody>
            </p:sp>
          </p:grpSp>
          <p:grpSp>
            <p:nvGrpSpPr>
              <p:cNvPr id="53288" name="Group 47"/>
              <p:cNvGrpSpPr>
                <a:grpSpLocks/>
              </p:cNvGrpSpPr>
              <p:nvPr/>
            </p:nvGrpSpPr>
            <p:grpSpPr bwMode="auto">
              <a:xfrm>
                <a:off x="3913" y="9133"/>
                <a:ext cx="929" cy="2044"/>
                <a:chOff x="1104" y="1392"/>
                <a:chExt cx="576" cy="1296"/>
              </a:xfrm>
            </p:grpSpPr>
            <p:sp>
              <p:nvSpPr>
                <p:cNvPr id="53323" name="Rectangle 48"/>
                <p:cNvSpPr>
                  <a:spLocks noChangeArrowheads="1"/>
                </p:cNvSpPr>
                <p:nvPr/>
              </p:nvSpPr>
              <p:spPr bwMode="auto">
                <a:xfrm>
                  <a:off x="1104" y="1476"/>
                  <a:ext cx="576" cy="1128"/>
                </a:xfrm>
                <a:prstGeom prst="rect">
                  <a:avLst/>
                </a:prstGeom>
                <a:gradFill rotWithShape="0">
                  <a:gsLst>
                    <a:gs pos="0">
                      <a:srgbClr val="008080"/>
                    </a:gs>
                    <a:gs pos="100000">
                      <a:srgbClr val="003B3B"/>
                    </a:gs>
                  </a:gsLst>
                  <a:lin ang="0" scaled="1"/>
                </a:gradFill>
                <a:ln w="9525">
                  <a:noFill/>
                  <a:miter lim="800000"/>
                  <a:headEnd/>
                  <a:tailEnd/>
                </a:ln>
              </p:spPr>
              <p:txBody>
                <a:bodyPr lIns="75895" tIns="37948" rIns="75895" bIns="37948" anchor="ctr"/>
                <a:lstStyle/>
                <a:p>
                  <a:endParaRPr lang="es-AR">
                    <a:cs typeface="Arial" charset="0"/>
                  </a:endParaRPr>
                </a:p>
              </p:txBody>
            </p:sp>
            <p:sp>
              <p:nvSpPr>
                <p:cNvPr id="53324" name="Oval 49"/>
                <p:cNvSpPr>
                  <a:spLocks noChangeArrowheads="1"/>
                </p:cNvSpPr>
                <p:nvPr/>
              </p:nvSpPr>
              <p:spPr bwMode="auto">
                <a:xfrm>
                  <a:off x="1104" y="1392"/>
                  <a:ext cx="576" cy="167"/>
                </a:xfrm>
                <a:prstGeom prst="ellipse">
                  <a:avLst/>
                </a:prstGeom>
                <a:gradFill rotWithShape="0">
                  <a:gsLst>
                    <a:gs pos="0">
                      <a:srgbClr val="008080"/>
                    </a:gs>
                    <a:gs pos="100000">
                      <a:srgbClr val="003B3B"/>
                    </a:gs>
                  </a:gsLst>
                  <a:lin ang="0" scaled="1"/>
                </a:gradFill>
                <a:ln w="9525">
                  <a:noFill/>
                  <a:round/>
                  <a:headEnd/>
                  <a:tailEnd/>
                </a:ln>
              </p:spPr>
              <p:txBody>
                <a:bodyPr lIns="75895" tIns="37948" rIns="75895" bIns="37948" anchor="ctr"/>
                <a:lstStyle/>
                <a:p>
                  <a:endParaRPr lang="es-AR">
                    <a:cs typeface="Arial" charset="0"/>
                  </a:endParaRPr>
                </a:p>
              </p:txBody>
            </p:sp>
            <p:sp>
              <p:nvSpPr>
                <p:cNvPr id="53325" name="Oval 50"/>
                <p:cNvSpPr>
                  <a:spLocks noChangeArrowheads="1"/>
                </p:cNvSpPr>
                <p:nvPr/>
              </p:nvSpPr>
              <p:spPr bwMode="auto">
                <a:xfrm>
                  <a:off x="1104" y="2521"/>
                  <a:ext cx="576" cy="167"/>
                </a:xfrm>
                <a:prstGeom prst="ellipse">
                  <a:avLst/>
                </a:prstGeom>
                <a:gradFill rotWithShape="0">
                  <a:gsLst>
                    <a:gs pos="0">
                      <a:srgbClr val="008080"/>
                    </a:gs>
                    <a:gs pos="100000">
                      <a:srgbClr val="003B3B"/>
                    </a:gs>
                  </a:gsLst>
                  <a:lin ang="0" scaled="1"/>
                </a:gradFill>
                <a:ln w="9525">
                  <a:noFill/>
                  <a:round/>
                  <a:headEnd/>
                  <a:tailEnd/>
                </a:ln>
              </p:spPr>
              <p:txBody>
                <a:bodyPr lIns="75895" tIns="37948" rIns="75895" bIns="37948" anchor="ctr"/>
                <a:lstStyle/>
                <a:p>
                  <a:endParaRPr lang="es-AR">
                    <a:cs typeface="Arial" charset="0"/>
                  </a:endParaRPr>
                </a:p>
              </p:txBody>
            </p:sp>
          </p:grpSp>
          <p:sp>
            <p:nvSpPr>
              <p:cNvPr id="53289" name="Line 51"/>
              <p:cNvSpPr>
                <a:spLocks noChangeShapeType="1"/>
              </p:cNvSpPr>
              <p:nvPr/>
            </p:nvSpPr>
            <p:spPr bwMode="auto">
              <a:xfrm>
                <a:off x="3223" y="8643"/>
                <a:ext cx="1155" cy="0"/>
              </a:xfrm>
              <a:prstGeom prst="line">
                <a:avLst/>
              </a:prstGeom>
              <a:noFill/>
              <a:ln w="57150">
                <a:solidFill>
                  <a:srgbClr val="000099"/>
                </a:solidFill>
                <a:round/>
                <a:headEnd type="none" w="sm" len="sm"/>
                <a:tailEnd type="none" w="sm" len="sm"/>
              </a:ln>
            </p:spPr>
            <p:txBody>
              <a:bodyPr anchor="ctr"/>
              <a:lstStyle/>
              <a:p>
                <a:endParaRPr lang="es-AR"/>
              </a:p>
            </p:txBody>
          </p:sp>
          <p:sp>
            <p:nvSpPr>
              <p:cNvPr id="53290" name="Line 52"/>
              <p:cNvSpPr>
                <a:spLocks noChangeShapeType="1"/>
              </p:cNvSpPr>
              <p:nvPr/>
            </p:nvSpPr>
            <p:spPr bwMode="auto">
              <a:xfrm>
                <a:off x="3216" y="8650"/>
                <a:ext cx="0" cy="566"/>
              </a:xfrm>
              <a:prstGeom prst="line">
                <a:avLst/>
              </a:prstGeom>
              <a:noFill/>
              <a:ln w="57150">
                <a:solidFill>
                  <a:srgbClr val="000099"/>
                </a:solidFill>
                <a:round/>
                <a:headEnd type="none" w="med" len="lg"/>
                <a:tailEnd type="triangle" w="med" len="med"/>
              </a:ln>
            </p:spPr>
            <p:txBody>
              <a:bodyPr anchor="ctr"/>
              <a:lstStyle/>
              <a:p>
                <a:endParaRPr lang="es-AR"/>
              </a:p>
            </p:txBody>
          </p:sp>
          <p:sp>
            <p:nvSpPr>
              <p:cNvPr id="53291" name="Line 53"/>
              <p:cNvSpPr>
                <a:spLocks noChangeShapeType="1"/>
              </p:cNvSpPr>
              <p:nvPr/>
            </p:nvSpPr>
            <p:spPr bwMode="auto">
              <a:xfrm>
                <a:off x="4378" y="8650"/>
                <a:ext cx="0" cy="566"/>
              </a:xfrm>
              <a:prstGeom prst="line">
                <a:avLst/>
              </a:prstGeom>
              <a:noFill/>
              <a:ln w="57150">
                <a:solidFill>
                  <a:srgbClr val="000099"/>
                </a:solidFill>
                <a:round/>
                <a:headEnd type="none" w="med" len="lg"/>
                <a:tailEnd type="triangle" w="med" len="med"/>
              </a:ln>
            </p:spPr>
            <p:txBody>
              <a:bodyPr anchor="ctr"/>
              <a:lstStyle/>
              <a:p>
                <a:endParaRPr lang="es-AR"/>
              </a:p>
            </p:txBody>
          </p:sp>
          <p:sp>
            <p:nvSpPr>
              <p:cNvPr id="53292" name="Line 54"/>
              <p:cNvSpPr>
                <a:spLocks noChangeShapeType="1"/>
              </p:cNvSpPr>
              <p:nvPr/>
            </p:nvSpPr>
            <p:spPr bwMode="auto">
              <a:xfrm>
                <a:off x="3836" y="8398"/>
                <a:ext cx="2091" cy="0"/>
              </a:xfrm>
              <a:prstGeom prst="line">
                <a:avLst/>
              </a:prstGeom>
              <a:noFill/>
              <a:ln w="57150">
                <a:solidFill>
                  <a:srgbClr val="000099"/>
                </a:solidFill>
                <a:round/>
                <a:headEnd type="none" w="sm" len="sm"/>
                <a:tailEnd type="none" w="sm" len="sm"/>
              </a:ln>
            </p:spPr>
            <p:txBody>
              <a:bodyPr anchor="ctr"/>
              <a:lstStyle/>
              <a:p>
                <a:endParaRPr lang="es-AR"/>
              </a:p>
            </p:txBody>
          </p:sp>
          <p:sp>
            <p:nvSpPr>
              <p:cNvPr id="53293" name="Line 55"/>
              <p:cNvSpPr>
                <a:spLocks noChangeShapeType="1"/>
              </p:cNvSpPr>
              <p:nvPr/>
            </p:nvSpPr>
            <p:spPr bwMode="auto">
              <a:xfrm>
                <a:off x="3836" y="8405"/>
                <a:ext cx="0" cy="238"/>
              </a:xfrm>
              <a:prstGeom prst="line">
                <a:avLst/>
              </a:prstGeom>
              <a:noFill/>
              <a:ln w="57150">
                <a:solidFill>
                  <a:srgbClr val="000099"/>
                </a:solidFill>
                <a:round/>
                <a:headEnd type="none" w="sm" len="sm"/>
                <a:tailEnd type="none" w="sm" len="sm"/>
              </a:ln>
            </p:spPr>
            <p:txBody>
              <a:bodyPr anchor="ctr"/>
              <a:lstStyle/>
              <a:p>
                <a:endParaRPr lang="es-AR"/>
              </a:p>
            </p:txBody>
          </p:sp>
          <p:sp>
            <p:nvSpPr>
              <p:cNvPr id="53294" name="Line 56"/>
              <p:cNvSpPr>
                <a:spLocks noChangeShapeType="1"/>
              </p:cNvSpPr>
              <p:nvPr/>
            </p:nvSpPr>
            <p:spPr bwMode="auto">
              <a:xfrm>
                <a:off x="5927" y="8405"/>
                <a:ext cx="0" cy="3671"/>
              </a:xfrm>
              <a:prstGeom prst="line">
                <a:avLst/>
              </a:prstGeom>
              <a:noFill/>
              <a:ln w="57150">
                <a:solidFill>
                  <a:srgbClr val="000099"/>
                </a:solidFill>
                <a:round/>
                <a:headEnd type="none" w="sm" len="sm"/>
                <a:tailEnd type="triangle" w="med" len="med"/>
              </a:ln>
            </p:spPr>
            <p:txBody>
              <a:bodyPr anchor="ctr"/>
              <a:lstStyle/>
              <a:p>
                <a:endParaRPr lang="es-AR"/>
              </a:p>
            </p:txBody>
          </p:sp>
          <p:sp>
            <p:nvSpPr>
              <p:cNvPr id="53295" name="Line 57"/>
              <p:cNvSpPr>
                <a:spLocks noChangeShapeType="1"/>
              </p:cNvSpPr>
              <p:nvPr/>
            </p:nvSpPr>
            <p:spPr bwMode="auto">
              <a:xfrm flipV="1">
                <a:off x="5617" y="12321"/>
                <a:ext cx="0" cy="1142"/>
              </a:xfrm>
              <a:prstGeom prst="line">
                <a:avLst/>
              </a:prstGeom>
              <a:noFill/>
              <a:ln w="57150">
                <a:solidFill>
                  <a:srgbClr val="000099"/>
                </a:solidFill>
                <a:round/>
                <a:headEnd type="none" w="sm" len="sm"/>
                <a:tailEnd type="none" w="sm" len="sm"/>
              </a:ln>
            </p:spPr>
            <p:txBody>
              <a:bodyPr anchor="ctr"/>
              <a:lstStyle/>
              <a:p>
                <a:endParaRPr lang="es-AR"/>
              </a:p>
            </p:txBody>
          </p:sp>
          <p:sp>
            <p:nvSpPr>
              <p:cNvPr id="53296" name="Line 58"/>
              <p:cNvSpPr>
                <a:spLocks noChangeShapeType="1"/>
              </p:cNvSpPr>
              <p:nvPr/>
            </p:nvSpPr>
            <p:spPr bwMode="auto">
              <a:xfrm>
                <a:off x="5623" y="12321"/>
                <a:ext cx="1464" cy="26"/>
              </a:xfrm>
              <a:prstGeom prst="line">
                <a:avLst/>
              </a:prstGeom>
              <a:noFill/>
              <a:ln w="57150">
                <a:solidFill>
                  <a:srgbClr val="000099"/>
                </a:solidFill>
                <a:round/>
                <a:headEnd type="none" w="sm" len="sm"/>
                <a:tailEnd type="triangle" w="med" len="med"/>
              </a:ln>
            </p:spPr>
            <p:txBody>
              <a:bodyPr anchor="ctr"/>
              <a:lstStyle/>
              <a:p>
                <a:endParaRPr lang="es-AR"/>
              </a:p>
            </p:txBody>
          </p:sp>
          <p:sp>
            <p:nvSpPr>
              <p:cNvPr id="53297" name="Line 59"/>
              <p:cNvSpPr>
                <a:spLocks noChangeShapeType="1"/>
              </p:cNvSpPr>
              <p:nvPr/>
            </p:nvSpPr>
            <p:spPr bwMode="auto">
              <a:xfrm>
                <a:off x="7475" y="12573"/>
                <a:ext cx="0" cy="566"/>
              </a:xfrm>
              <a:prstGeom prst="line">
                <a:avLst/>
              </a:prstGeom>
              <a:noFill/>
              <a:ln w="57150">
                <a:solidFill>
                  <a:srgbClr val="000099"/>
                </a:solidFill>
                <a:round/>
                <a:headEnd type="none" w="sm" len="sm"/>
                <a:tailEnd type="none" w="sm" len="sm"/>
              </a:ln>
            </p:spPr>
            <p:txBody>
              <a:bodyPr anchor="ctr"/>
              <a:lstStyle/>
              <a:p>
                <a:endParaRPr lang="es-AR"/>
              </a:p>
            </p:txBody>
          </p:sp>
          <p:sp>
            <p:nvSpPr>
              <p:cNvPr id="53298" name="Line 60"/>
              <p:cNvSpPr>
                <a:spLocks noChangeShapeType="1"/>
              </p:cNvSpPr>
              <p:nvPr/>
            </p:nvSpPr>
            <p:spPr bwMode="auto">
              <a:xfrm flipH="1">
                <a:off x="4771" y="13139"/>
                <a:ext cx="768" cy="0"/>
              </a:xfrm>
              <a:prstGeom prst="line">
                <a:avLst/>
              </a:prstGeom>
              <a:noFill/>
              <a:ln w="57150">
                <a:solidFill>
                  <a:srgbClr val="000099"/>
                </a:solidFill>
                <a:round/>
                <a:headEnd type="none" w="sm" len="sm"/>
                <a:tailEnd type="triangle" w="med" len="med"/>
              </a:ln>
            </p:spPr>
            <p:txBody>
              <a:bodyPr anchor="ctr"/>
              <a:lstStyle/>
              <a:p>
                <a:endParaRPr lang="es-AR"/>
              </a:p>
            </p:txBody>
          </p:sp>
          <p:sp>
            <p:nvSpPr>
              <p:cNvPr id="53299" name="AutoShape 61"/>
              <p:cNvSpPr>
                <a:spLocks noChangeArrowheads="1"/>
              </p:cNvSpPr>
              <p:nvPr/>
            </p:nvSpPr>
            <p:spPr bwMode="auto">
              <a:xfrm>
                <a:off x="4066" y="12526"/>
                <a:ext cx="697" cy="223"/>
              </a:xfrm>
              <a:prstGeom prst="triangle">
                <a:avLst>
                  <a:gd name="adj" fmla="val 49949"/>
                </a:avLst>
              </a:prstGeom>
              <a:gradFill rotWithShape="0">
                <a:gsLst>
                  <a:gs pos="0">
                    <a:srgbClr val="008080"/>
                  </a:gs>
                  <a:gs pos="100000">
                    <a:srgbClr val="003B3B"/>
                  </a:gs>
                </a:gsLst>
                <a:lin ang="0" scaled="1"/>
              </a:gradFill>
              <a:ln w="9525">
                <a:noFill/>
                <a:miter lim="800000"/>
                <a:headEnd/>
                <a:tailEnd/>
              </a:ln>
            </p:spPr>
            <p:txBody>
              <a:bodyPr lIns="75895" tIns="37948" rIns="75895" bIns="37948" anchor="ctr"/>
              <a:lstStyle/>
              <a:p>
                <a:endParaRPr lang="es-AR">
                  <a:cs typeface="Arial" charset="0"/>
                </a:endParaRPr>
              </a:p>
            </p:txBody>
          </p:sp>
          <p:sp>
            <p:nvSpPr>
              <p:cNvPr id="53300" name="Rectangle 62"/>
              <p:cNvSpPr>
                <a:spLocks noChangeArrowheads="1"/>
              </p:cNvSpPr>
              <p:nvPr/>
            </p:nvSpPr>
            <p:spPr bwMode="auto">
              <a:xfrm>
                <a:off x="4066" y="12749"/>
                <a:ext cx="697" cy="661"/>
              </a:xfrm>
              <a:prstGeom prst="rect">
                <a:avLst/>
              </a:prstGeom>
              <a:gradFill rotWithShape="0">
                <a:gsLst>
                  <a:gs pos="0">
                    <a:srgbClr val="008080"/>
                  </a:gs>
                  <a:gs pos="100000">
                    <a:srgbClr val="003B3B"/>
                  </a:gs>
                </a:gsLst>
                <a:lin ang="0" scaled="1"/>
              </a:gradFill>
              <a:ln w="9525">
                <a:noFill/>
                <a:miter lim="800000"/>
                <a:headEnd/>
                <a:tailEnd/>
              </a:ln>
            </p:spPr>
            <p:txBody>
              <a:bodyPr lIns="75895" tIns="37948" rIns="75895" bIns="37948" anchor="ctr"/>
              <a:lstStyle/>
              <a:p>
                <a:endParaRPr lang="es-AR">
                  <a:cs typeface="Arial" charset="0"/>
                </a:endParaRPr>
              </a:p>
            </p:txBody>
          </p:sp>
          <p:sp>
            <p:nvSpPr>
              <p:cNvPr id="53301" name="Rectangle 63"/>
              <p:cNvSpPr>
                <a:spLocks noChangeArrowheads="1"/>
              </p:cNvSpPr>
              <p:nvPr/>
            </p:nvSpPr>
            <p:spPr bwMode="auto">
              <a:xfrm>
                <a:off x="3779" y="13439"/>
                <a:ext cx="954" cy="354"/>
              </a:xfrm>
              <a:prstGeom prst="rect">
                <a:avLst/>
              </a:prstGeom>
              <a:noFill/>
              <a:ln w="9525">
                <a:noFill/>
                <a:miter lim="800000"/>
                <a:headEnd/>
                <a:tailEnd/>
              </a:ln>
            </p:spPr>
            <p:txBody>
              <a:bodyPr lIns="76422" tIns="38210" rIns="76422" bIns="38210"/>
              <a:lstStyle/>
              <a:p>
                <a:pPr algn="ctr"/>
                <a:r>
                  <a:rPr lang="es-ES_tradnl" sz="900" b="1">
                    <a:solidFill>
                      <a:srgbClr val="000066"/>
                    </a:solidFill>
                    <a:ea typeface="Times New Roman" pitchFamily="18" charset="0"/>
                    <a:cs typeface="Arial" charset="0"/>
                  </a:rPr>
                  <a:t>HORNO</a:t>
                </a:r>
                <a:endParaRPr lang="es-ES_tradnl">
                  <a:ea typeface="Times New Roman" pitchFamily="18" charset="0"/>
                  <a:cs typeface="Arial" charset="0"/>
                </a:endParaRPr>
              </a:p>
            </p:txBody>
          </p:sp>
          <p:sp>
            <p:nvSpPr>
              <p:cNvPr id="53302" name="Line 64"/>
              <p:cNvSpPr>
                <a:spLocks noChangeShapeType="1"/>
              </p:cNvSpPr>
              <p:nvPr/>
            </p:nvSpPr>
            <p:spPr bwMode="auto">
              <a:xfrm flipH="1">
                <a:off x="3765" y="13139"/>
                <a:ext cx="303" cy="0"/>
              </a:xfrm>
              <a:prstGeom prst="line">
                <a:avLst/>
              </a:prstGeom>
              <a:noFill/>
              <a:ln w="57150">
                <a:solidFill>
                  <a:srgbClr val="000066"/>
                </a:solidFill>
                <a:round/>
                <a:headEnd type="none" w="sm" len="sm"/>
                <a:tailEnd type="none" w="sm" len="sm"/>
              </a:ln>
            </p:spPr>
            <p:txBody>
              <a:bodyPr anchor="ctr"/>
              <a:lstStyle/>
              <a:p>
                <a:endParaRPr lang="es-AR"/>
              </a:p>
            </p:txBody>
          </p:sp>
          <p:sp>
            <p:nvSpPr>
              <p:cNvPr id="53303" name="Line 65"/>
              <p:cNvSpPr>
                <a:spLocks noChangeShapeType="1"/>
              </p:cNvSpPr>
              <p:nvPr/>
            </p:nvSpPr>
            <p:spPr bwMode="auto">
              <a:xfrm flipV="1">
                <a:off x="3758" y="11753"/>
                <a:ext cx="0" cy="1383"/>
              </a:xfrm>
              <a:prstGeom prst="line">
                <a:avLst/>
              </a:prstGeom>
              <a:noFill/>
              <a:ln w="57150">
                <a:solidFill>
                  <a:srgbClr val="000099"/>
                </a:solidFill>
                <a:round/>
                <a:headEnd type="none" w="sm" len="sm"/>
                <a:tailEnd type="triangle" w="med" len="med"/>
              </a:ln>
            </p:spPr>
            <p:txBody>
              <a:bodyPr anchor="ctr"/>
              <a:lstStyle/>
              <a:p>
                <a:endParaRPr lang="es-AR"/>
              </a:p>
            </p:txBody>
          </p:sp>
          <p:sp>
            <p:nvSpPr>
              <p:cNvPr id="53304" name="Line 66"/>
              <p:cNvSpPr>
                <a:spLocks noChangeShapeType="1"/>
              </p:cNvSpPr>
              <p:nvPr/>
            </p:nvSpPr>
            <p:spPr bwMode="auto">
              <a:xfrm>
                <a:off x="3223" y="11749"/>
                <a:ext cx="1077" cy="0"/>
              </a:xfrm>
              <a:prstGeom prst="line">
                <a:avLst/>
              </a:prstGeom>
              <a:noFill/>
              <a:ln w="57150">
                <a:solidFill>
                  <a:srgbClr val="000099"/>
                </a:solidFill>
                <a:round/>
                <a:headEnd type="none" w="sm" len="sm"/>
                <a:tailEnd type="none" w="sm" len="sm"/>
              </a:ln>
            </p:spPr>
            <p:txBody>
              <a:bodyPr anchor="ctr"/>
              <a:lstStyle/>
              <a:p>
                <a:endParaRPr lang="es-AR"/>
              </a:p>
            </p:txBody>
          </p:sp>
          <p:sp>
            <p:nvSpPr>
              <p:cNvPr id="53305" name="Line 67"/>
              <p:cNvSpPr>
                <a:spLocks noChangeShapeType="1"/>
              </p:cNvSpPr>
              <p:nvPr/>
            </p:nvSpPr>
            <p:spPr bwMode="auto">
              <a:xfrm flipV="1">
                <a:off x="3216" y="11099"/>
                <a:ext cx="0" cy="647"/>
              </a:xfrm>
              <a:prstGeom prst="line">
                <a:avLst/>
              </a:prstGeom>
              <a:noFill/>
              <a:ln w="57150">
                <a:solidFill>
                  <a:srgbClr val="000099"/>
                </a:solidFill>
                <a:round/>
                <a:headEnd type="none" w="sm" len="sm"/>
                <a:tailEnd type="triangle" w="med" len="med"/>
              </a:ln>
            </p:spPr>
            <p:txBody>
              <a:bodyPr anchor="ctr"/>
              <a:lstStyle/>
              <a:p>
                <a:endParaRPr lang="es-AR"/>
              </a:p>
            </p:txBody>
          </p:sp>
          <p:sp>
            <p:nvSpPr>
              <p:cNvPr id="53306" name="Line 68"/>
              <p:cNvSpPr>
                <a:spLocks noChangeShapeType="1"/>
              </p:cNvSpPr>
              <p:nvPr/>
            </p:nvSpPr>
            <p:spPr bwMode="auto">
              <a:xfrm flipV="1">
                <a:off x="4300" y="11180"/>
                <a:ext cx="0" cy="566"/>
              </a:xfrm>
              <a:prstGeom prst="line">
                <a:avLst/>
              </a:prstGeom>
              <a:noFill/>
              <a:ln w="57150">
                <a:solidFill>
                  <a:srgbClr val="000099"/>
                </a:solidFill>
                <a:round/>
                <a:headEnd type="none" w="sm" len="sm"/>
                <a:tailEnd type="triangle" w="med" len="med"/>
              </a:ln>
            </p:spPr>
            <p:txBody>
              <a:bodyPr anchor="ctr"/>
              <a:lstStyle/>
              <a:p>
                <a:endParaRPr lang="es-AR"/>
              </a:p>
            </p:txBody>
          </p:sp>
          <p:sp>
            <p:nvSpPr>
              <p:cNvPr id="53307" name="Rectangle 69"/>
              <p:cNvSpPr>
                <a:spLocks noChangeArrowheads="1"/>
              </p:cNvSpPr>
              <p:nvPr/>
            </p:nvSpPr>
            <p:spPr bwMode="auto">
              <a:xfrm>
                <a:off x="2364" y="7628"/>
                <a:ext cx="2889" cy="354"/>
              </a:xfrm>
              <a:prstGeom prst="rect">
                <a:avLst/>
              </a:prstGeom>
              <a:noFill/>
              <a:ln w="9525">
                <a:noFill/>
                <a:miter lim="800000"/>
                <a:headEnd/>
                <a:tailEnd/>
              </a:ln>
            </p:spPr>
            <p:txBody>
              <a:bodyPr lIns="76422" tIns="38210" rIns="76422" bIns="38210"/>
              <a:lstStyle/>
              <a:p>
                <a:pPr algn="ctr"/>
                <a:r>
                  <a:rPr lang="es-ES_tradnl" sz="900" b="1">
                    <a:solidFill>
                      <a:srgbClr val="000066"/>
                    </a:solidFill>
                    <a:ea typeface="Times New Roman" pitchFamily="18" charset="0"/>
                    <a:cs typeface="Arial" charset="0"/>
                  </a:rPr>
                  <a:t>CARGA: RESIDUO DE VACÍO</a:t>
                </a:r>
                <a:endParaRPr lang="es-ES_tradnl">
                  <a:ea typeface="Times New Roman" pitchFamily="18" charset="0"/>
                  <a:cs typeface="Arial" charset="0"/>
                </a:endParaRPr>
              </a:p>
            </p:txBody>
          </p:sp>
          <p:sp>
            <p:nvSpPr>
              <p:cNvPr id="53308" name="Line 70"/>
              <p:cNvSpPr>
                <a:spLocks noChangeShapeType="1"/>
              </p:cNvSpPr>
              <p:nvPr/>
            </p:nvSpPr>
            <p:spPr bwMode="auto">
              <a:xfrm flipH="1">
                <a:off x="2681" y="11184"/>
                <a:ext cx="380" cy="729"/>
              </a:xfrm>
              <a:prstGeom prst="line">
                <a:avLst/>
              </a:prstGeom>
              <a:noFill/>
              <a:ln w="57150">
                <a:solidFill>
                  <a:srgbClr val="000099"/>
                </a:solidFill>
                <a:round/>
                <a:headEnd type="none" w="sm" len="sm"/>
                <a:tailEnd type="triangle" w="med" len="med"/>
              </a:ln>
            </p:spPr>
            <p:txBody>
              <a:bodyPr anchor="ctr"/>
              <a:lstStyle/>
              <a:p>
                <a:endParaRPr lang="es-AR"/>
              </a:p>
            </p:txBody>
          </p:sp>
          <p:sp>
            <p:nvSpPr>
              <p:cNvPr id="53309" name="Line 71"/>
              <p:cNvSpPr>
                <a:spLocks noChangeShapeType="1"/>
              </p:cNvSpPr>
              <p:nvPr/>
            </p:nvSpPr>
            <p:spPr bwMode="auto">
              <a:xfrm>
                <a:off x="4539" y="11184"/>
                <a:ext cx="303" cy="647"/>
              </a:xfrm>
              <a:prstGeom prst="line">
                <a:avLst/>
              </a:prstGeom>
              <a:noFill/>
              <a:ln w="57150">
                <a:solidFill>
                  <a:srgbClr val="000099"/>
                </a:solidFill>
                <a:round/>
                <a:headEnd type="none" w="sm" len="sm"/>
                <a:tailEnd type="triangle" w="med" len="med"/>
              </a:ln>
            </p:spPr>
            <p:txBody>
              <a:bodyPr anchor="ctr"/>
              <a:lstStyle/>
              <a:p>
                <a:endParaRPr lang="es-AR"/>
              </a:p>
            </p:txBody>
          </p:sp>
          <p:sp>
            <p:nvSpPr>
              <p:cNvPr id="53310" name="Rectangle 72"/>
              <p:cNvSpPr>
                <a:spLocks noChangeArrowheads="1"/>
              </p:cNvSpPr>
              <p:nvPr/>
            </p:nvSpPr>
            <p:spPr bwMode="auto">
              <a:xfrm>
                <a:off x="2274" y="12019"/>
                <a:ext cx="944" cy="354"/>
              </a:xfrm>
              <a:prstGeom prst="rect">
                <a:avLst/>
              </a:prstGeom>
              <a:noFill/>
              <a:ln w="9525">
                <a:noFill/>
                <a:miter lim="800000"/>
                <a:headEnd/>
                <a:tailEnd/>
              </a:ln>
            </p:spPr>
            <p:txBody>
              <a:bodyPr lIns="76422" tIns="38210" rIns="76422" bIns="38210"/>
              <a:lstStyle/>
              <a:p>
                <a:pPr algn="ctr"/>
                <a:r>
                  <a:rPr lang="es-ES_tradnl" sz="900" b="1">
                    <a:solidFill>
                      <a:srgbClr val="000066"/>
                    </a:solidFill>
                    <a:ea typeface="Times New Roman" pitchFamily="18" charset="0"/>
                    <a:cs typeface="Arial" charset="0"/>
                  </a:rPr>
                  <a:t>COQUE</a:t>
                </a:r>
                <a:endParaRPr lang="es-ES_tradnl">
                  <a:ea typeface="Times New Roman" pitchFamily="18" charset="0"/>
                  <a:cs typeface="Arial" charset="0"/>
                </a:endParaRPr>
              </a:p>
            </p:txBody>
          </p:sp>
          <p:sp>
            <p:nvSpPr>
              <p:cNvPr id="53311" name="Rectangle 73"/>
              <p:cNvSpPr>
                <a:spLocks noChangeArrowheads="1"/>
              </p:cNvSpPr>
              <p:nvPr/>
            </p:nvSpPr>
            <p:spPr bwMode="auto">
              <a:xfrm>
                <a:off x="4675" y="11855"/>
                <a:ext cx="944" cy="354"/>
              </a:xfrm>
              <a:prstGeom prst="rect">
                <a:avLst/>
              </a:prstGeom>
              <a:noFill/>
              <a:ln w="9525">
                <a:noFill/>
                <a:miter lim="800000"/>
                <a:headEnd/>
                <a:tailEnd/>
              </a:ln>
            </p:spPr>
            <p:txBody>
              <a:bodyPr lIns="76422" tIns="38210" rIns="76422" bIns="38210"/>
              <a:lstStyle/>
              <a:p>
                <a:pPr algn="ctr"/>
                <a:r>
                  <a:rPr lang="es-ES_tradnl" sz="900" b="1">
                    <a:solidFill>
                      <a:srgbClr val="000066"/>
                    </a:solidFill>
                    <a:ea typeface="Times New Roman" pitchFamily="18" charset="0"/>
                    <a:cs typeface="Arial" charset="0"/>
                  </a:rPr>
                  <a:t>COQUE</a:t>
                </a:r>
                <a:endParaRPr lang="es-ES_tradnl">
                  <a:ea typeface="Times New Roman" pitchFamily="18" charset="0"/>
                  <a:cs typeface="Arial" charset="0"/>
                </a:endParaRPr>
              </a:p>
            </p:txBody>
          </p:sp>
          <p:sp>
            <p:nvSpPr>
              <p:cNvPr id="53312" name="Line 74"/>
              <p:cNvSpPr>
                <a:spLocks noChangeShapeType="1"/>
              </p:cNvSpPr>
              <p:nvPr/>
            </p:nvSpPr>
            <p:spPr bwMode="auto">
              <a:xfrm flipV="1">
                <a:off x="7397" y="8646"/>
                <a:ext cx="0" cy="321"/>
              </a:xfrm>
              <a:prstGeom prst="line">
                <a:avLst/>
              </a:prstGeom>
              <a:noFill/>
              <a:ln w="57150">
                <a:solidFill>
                  <a:srgbClr val="000099"/>
                </a:solidFill>
                <a:round/>
                <a:headEnd type="none" w="sm" len="sm"/>
                <a:tailEnd type="none" w="sm" len="sm"/>
              </a:ln>
            </p:spPr>
            <p:txBody>
              <a:bodyPr anchor="ctr"/>
              <a:lstStyle/>
              <a:p>
                <a:endParaRPr lang="es-AR"/>
              </a:p>
            </p:txBody>
          </p:sp>
          <p:sp>
            <p:nvSpPr>
              <p:cNvPr id="53313" name="Rectangle 75"/>
              <p:cNvSpPr>
                <a:spLocks noChangeArrowheads="1"/>
              </p:cNvSpPr>
              <p:nvPr/>
            </p:nvSpPr>
            <p:spPr bwMode="auto">
              <a:xfrm>
                <a:off x="9838" y="8454"/>
                <a:ext cx="1165" cy="582"/>
              </a:xfrm>
              <a:prstGeom prst="rect">
                <a:avLst/>
              </a:prstGeom>
              <a:noFill/>
              <a:ln w="9525">
                <a:noFill/>
                <a:miter lim="800000"/>
                <a:headEnd/>
                <a:tailEnd/>
              </a:ln>
            </p:spPr>
            <p:txBody>
              <a:bodyPr lIns="76422" tIns="38210" rIns="76422" bIns="38210"/>
              <a:lstStyle/>
              <a:p>
                <a:pPr algn="ctr"/>
                <a:r>
                  <a:rPr lang="es-ES_tradnl" sz="900" b="1">
                    <a:solidFill>
                      <a:srgbClr val="000066"/>
                    </a:solidFill>
                    <a:ea typeface="Times New Roman" pitchFamily="18" charset="0"/>
                    <a:cs typeface="Arial" charset="0"/>
                  </a:rPr>
                  <a:t>   GAS Y</a:t>
                </a:r>
                <a:endParaRPr lang="es-ES_tradnl" sz="900">
                  <a:ea typeface="Times New Roman" pitchFamily="18" charset="0"/>
                  <a:cs typeface="Arial" charset="0"/>
                </a:endParaRPr>
              </a:p>
              <a:p>
                <a:pPr algn="ctr" eaLnBrk="0" hangingPunct="0"/>
                <a:r>
                  <a:rPr lang="es-ES_tradnl" sz="900" b="1">
                    <a:solidFill>
                      <a:srgbClr val="000066"/>
                    </a:solidFill>
                    <a:ea typeface="Times New Roman" pitchFamily="18" charset="0"/>
                    <a:cs typeface="Arial" charset="0"/>
                  </a:rPr>
                  <a:t> NAFTA L.</a:t>
                </a:r>
                <a:endParaRPr lang="es-ES_tradnl">
                  <a:ea typeface="Times New Roman" pitchFamily="18" charset="0"/>
                  <a:cs typeface="Arial" charset="0"/>
                </a:endParaRPr>
              </a:p>
            </p:txBody>
          </p:sp>
          <p:sp>
            <p:nvSpPr>
              <p:cNvPr id="53314" name="Rectangle 76"/>
              <p:cNvSpPr>
                <a:spLocks noChangeArrowheads="1"/>
              </p:cNvSpPr>
              <p:nvPr/>
            </p:nvSpPr>
            <p:spPr bwMode="auto">
              <a:xfrm>
                <a:off x="9838" y="9894"/>
                <a:ext cx="1125" cy="355"/>
              </a:xfrm>
              <a:prstGeom prst="rect">
                <a:avLst/>
              </a:prstGeom>
              <a:noFill/>
              <a:ln w="9525">
                <a:noFill/>
                <a:miter lim="800000"/>
                <a:headEnd/>
                <a:tailEnd/>
              </a:ln>
            </p:spPr>
            <p:txBody>
              <a:bodyPr lIns="76422" tIns="38210" rIns="76422" bIns="38210"/>
              <a:lstStyle/>
              <a:p>
                <a:pPr algn="ctr"/>
                <a:r>
                  <a:rPr lang="es-ES_tradnl" sz="900" b="1">
                    <a:solidFill>
                      <a:srgbClr val="000066"/>
                    </a:solidFill>
                    <a:ea typeface="Times New Roman" pitchFamily="18" charset="0"/>
                    <a:cs typeface="Arial" charset="0"/>
                  </a:rPr>
                  <a:t>NAFTA P.</a:t>
                </a:r>
                <a:endParaRPr lang="es-ES_tradnl">
                  <a:ea typeface="Times New Roman" pitchFamily="18" charset="0"/>
                  <a:cs typeface="Arial" charset="0"/>
                </a:endParaRPr>
              </a:p>
            </p:txBody>
          </p:sp>
          <p:sp>
            <p:nvSpPr>
              <p:cNvPr id="53315" name="Rectangle 77"/>
              <p:cNvSpPr>
                <a:spLocks noChangeArrowheads="1"/>
              </p:cNvSpPr>
              <p:nvPr/>
            </p:nvSpPr>
            <p:spPr bwMode="auto">
              <a:xfrm>
                <a:off x="9933" y="10760"/>
                <a:ext cx="659" cy="354"/>
              </a:xfrm>
              <a:prstGeom prst="rect">
                <a:avLst/>
              </a:prstGeom>
              <a:noFill/>
              <a:ln w="9525">
                <a:noFill/>
                <a:miter lim="800000"/>
                <a:headEnd/>
                <a:tailEnd/>
              </a:ln>
            </p:spPr>
            <p:txBody>
              <a:bodyPr lIns="76422" tIns="38210" rIns="76422" bIns="38210"/>
              <a:lstStyle/>
              <a:p>
                <a:pPr algn="ctr"/>
                <a:r>
                  <a:rPr lang="es-ES_tradnl" sz="900" b="1">
                    <a:solidFill>
                      <a:srgbClr val="000066"/>
                    </a:solidFill>
                    <a:ea typeface="Times New Roman" pitchFamily="18" charset="0"/>
                    <a:cs typeface="Arial" charset="0"/>
                  </a:rPr>
                  <a:t>GOL</a:t>
                </a:r>
                <a:endParaRPr lang="es-ES_tradnl">
                  <a:ea typeface="Times New Roman" pitchFamily="18" charset="0"/>
                  <a:cs typeface="Arial" charset="0"/>
                </a:endParaRPr>
              </a:p>
            </p:txBody>
          </p:sp>
          <p:sp>
            <p:nvSpPr>
              <p:cNvPr id="53316" name="Rectangle 78"/>
              <p:cNvSpPr>
                <a:spLocks noChangeArrowheads="1"/>
              </p:cNvSpPr>
              <p:nvPr/>
            </p:nvSpPr>
            <p:spPr bwMode="auto">
              <a:xfrm>
                <a:off x="9935" y="11710"/>
                <a:ext cx="668" cy="354"/>
              </a:xfrm>
              <a:prstGeom prst="rect">
                <a:avLst/>
              </a:prstGeom>
              <a:noFill/>
              <a:ln w="9525">
                <a:noFill/>
                <a:miter lim="800000"/>
                <a:headEnd/>
                <a:tailEnd/>
              </a:ln>
            </p:spPr>
            <p:txBody>
              <a:bodyPr lIns="76422" tIns="38210" rIns="76422" bIns="38210"/>
              <a:lstStyle/>
              <a:p>
                <a:pPr algn="ctr"/>
                <a:r>
                  <a:rPr lang="es-ES_tradnl" sz="900" b="1">
                    <a:solidFill>
                      <a:srgbClr val="000066"/>
                    </a:solidFill>
                    <a:ea typeface="Times New Roman" pitchFamily="18" charset="0"/>
                    <a:cs typeface="Arial" charset="0"/>
                  </a:rPr>
                  <a:t>GOP</a:t>
                </a:r>
                <a:endParaRPr lang="es-ES_tradnl">
                  <a:ea typeface="Times New Roman" pitchFamily="18" charset="0"/>
                  <a:cs typeface="Arial" charset="0"/>
                </a:endParaRPr>
              </a:p>
            </p:txBody>
          </p:sp>
          <p:sp>
            <p:nvSpPr>
              <p:cNvPr id="53317" name="Line 79"/>
              <p:cNvSpPr>
                <a:spLocks noChangeShapeType="1"/>
              </p:cNvSpPr>
              <p:nvPr/>
            </p:nvSpPr>
            <p:spPr bwMode="auto">
              <a:xfrm>
                <a:off x="5927" y="12076"/>
                <a:ext cx="1160" cy="26"/>
              </a:xfrm>
              <a:prstGeom prst="line">
                <a:avLst/>
              </a:prstGeom>
              <a:noFill/>
              <a:ln w="57150">
                <a:solidFill>
                  <a:srgbClr val="000099"/>
                </a:solidFill>
                <a:round/>
                <a:headEnd type="none" w="sm" len="sm"/>
                <a:tailEnd type="triangle" w="med" len="med"/>
              </a:ln>
            </p:spPr>
            <p:txBody>
              <a:bodyPr anchor="ctr"/>
              <a:lstStyle/>
              <a:p>
                <a:endParaRPr lang="es-AR"/>
              </a:p>
            </p:txBody>
          </p:sp>
          <p:sp>
            <p:nvSpPr>
              <p:cNvPr id="53318" name="Line 80"/>
              <p:cNvSpPr>
                <a:spLocks noChangeShapeType="1"/>
              </p:cNvSpPr>
              <p:nvPr/>
            </p:nvSpPr>
            <p:spPr bwMode="auto">
              <a:xfrm flipH="1">
                <a:off x="5694" y="13139"/>
                <a:ext cx="1781" cy="0"/>
              </a:xfrm>
              <a:prstGeom prst="line">
                <a:avLst/>
              </a:prstGeom>
              <a:noFill/>
              <a:ln w="57150">
                <a:solidFill>
                  <a:srgbClr val="000099"/>
                </a:solidFill>
                <a:round/>
                <a:headEnd type="none" w="sm" len="sm"/>
                <a:tailEnd/>
              </a:ln>
            </p:spPr>
            <p:txBody>
              <a:bodyPr anchor="ctr"/>
              <a:lstStyle/>
              <a:p>
                <a:endParaRPr lang="es-AR"/>
              </a:p>
            </p:txBody>
          </p:sp>
          <p:sp>
            <p:nvSpPr>
              <p:cNvPr id="53319" name="Rectangle 81"/>
              <p:cNvSpPr>
                <a:spLocks noChangeArrowheads="1"/>
              </p:cNvSpPr>
              <p:nvPr/>
            </p:nvSpPr>
            <p:spPr bwMode="auto">
              <a:xfrm>
                <a:off x="7242" y="9159"/>
                <a:ext cx="411" cy="2868"/>
              </a:xfrm>
              <a:prstGeom prst="rect">
                <a:avLst/>
              </a:prstGeom>
              <a:noFill/>
              <a:ln w="9525">
                <a:noFill/>
                <a:miter lim="800000"/>
                <a:headEnd/>
                <a:tailEnd/>
              </a:ln>
            </p:spPr>
            <p:txBody>
              <a:bodyPr lIns="76422" tIns="38210" rIns="76422" bIns="38210"/>
              <a:lstStyle/>
              <a:p>
                <a:pPr algn="ctr"/>
                <a:r>
                  <a:rPr lang="pt-BR" sz="900" b="1">
                    <a:solidFill>
                      <a:srgbClr val="FFFF66"/>
                    </a:solidFill>
                    <a:ea typeface="Times New Roman" pitchFamily="18" charset="0"/>
                    <a:cs typeface="Arial" charset="0"/>
                  </a:rPr>
                  <a:t>C</a:t>
                </a:r>
                <a:endParaRPr lang="pt-BR" sz="900">
                  <a:ea typeface="Times New Roman" pitchFamily="18" charset="0"/>
                  <a:cs typeface="Arial" charset="0"/>
                </a:endParaRPr>
              </a:p>
              <a:p>
                <a:pPr algn="ctr" eaLnBrk="0" hangingPunct="0"/>
                <a:r>
                  <a:rPr lang="pt-BR" sz="900" b="1">
                    <a:solidFill>
                      <a:srgbClr val="FFFF66"/>
                    </a:solidFill>
                    <a:ea typeface="Times New Roman" pitchFamily="18" charset="0"/>
                    <a:cs typeface="Arial" charset="0"/>
                  </a:rPr>
                  <a:t>O</a:t>
                </a:r>
                <a:br>
                  <a:rPr lang="pt-BR" sz="900" b="1">
                    <a:solidFill>
                      <a:srgbClr val="FFFF66"/>
                    </a:solidFill>
                    <a:ea typeface="Times New Roman" pitchFamily="18" charset="0"/>
                    <a:cs typeface="Arial" charset="0"/>
                  </a:rPr>
                </a:br>
                <a:r>
                  <a:rPr lang="pt-BR" sz="900" b="1">
                    <a:solidFill>
                      <a:srgbClr val="FFFF66"/>
                    </a:solidFill>
                    <a:ea typeface="Times New Roman" pitchFamily="18" charset="0"/>
                    <a:cs typeface="Arial" charset="0"/>
                  </a:rPr>
                  <a:t>L</a:t>
                </a:r>
                <a:br>
                  <a:rPr lang="pt-BR" sz="900" b="1">
                    <a:solidFill>
                      <a:srgbClr val="FFFF66"/>
                    </a:solidFill>
                    <a:ea typeface="Times New Roman" pitchFamily="18" charset="0"/>
                    <a:cs typeface="Arial" charset="0"/>
                  </a:rPr>
                </a:br>
                <a:r>
                  <a:rPr lang="pt-BR" sz="900" b="1">
                    <a:solidFill>
                      <a:srgbClr val="FFFF66"/>
                    </a:solidFill>
                    <a:ea typeface="Times New Roman" pitchFamily="18" charset="0"/>
                    <a:cs typeface="Arial" charset="0"/>
                  </a:rPr>
                  <a:t>U</a:t>
                </a:r>
                <a:endParaRPr lang="pt-BR" sz="900">
                  <a:ea typeface="Times New Roman" pitchFamily="18" charset="0"/>
                  <a:cs typeface="Arial" charset="0"/>
                </a:endParaRPr>
              </a:p>
              <a:p>
                <a:pPr algn="ctr" eaLnBrk="0" hangingPunct="0"/>
                <a:r>
                  <a:rPr lang="pt-BR" sz="900" b="1">
                    <a:solidFill>
                      <a:srgbClr val="FFFF66"/>
                    </a:solidFill>
                    <a:ea typeface="Times New Roman" pitchFamily="18" charset="0"/>
                    <a:cs typeface="Arial" charset="0"/>
                  </a:rPr>
                  <a:t>M</a:t>
                </a:r>
                <a:br>
                  <a:rPr lang="pt-BR" sz="900" b="1">
                    <a:solidFill>
                      <a:srgbClr val="FFFF66"/>
                    </a:solidFill>
                    <a:ea typeface="Times New Roman" pitchFamily="18" charset="0"/>
                    <a:cs typeface="Arial" charset="0"/>
                  </a:rPr>
                </a:br>
                <a:r>
                  <a:rPr lang="pt-BR" sz="900" b="1">
                    <a:solidFill>
                      <a:srgbClr val="FFFF66"/>
                    </a:solidFill>
                    <a:ea typeface="Times New Roman" pitchFamily="18" charset="0"/>
                    <a:cs typeface="Arial" charset="0"/>
                  </a:rPr>
                  <a:t>N</a:t>
                </a:r>
                <a:br>
                  <a:rPr lang="pt-BR" sz="900" b="1">
                    <a:solidFill>
                      <a:srgbClr val="FFFF66"/>
                    </a:solidFill>
                    <a:ea typeface="Times New Roman" pitchFamily="18" charset="0"/>
                    <a:cs typeface="Arial" charset="0"/>
                  </a:rPr>
                </a:br>
                <a:r>
                  <a:rPr lang="pt-BR" sz="900" b="1">
                    <a:solidFill>
                      <a:srgbClr val="FFFF66"/>
                    </a:solidFill>
                    <a:ea typeface="Times New Roman" pitchFamily="18" charset="0"/>
                    <a:cs typeface="Arial" charset="0"/>
                  </a:rPr>
                  <a:t>A</a:t>
                </a:r>
                <a:endParaRPr lang="pt-BR" sz="900">
                  <a:ea typeface="Times New Roman" pitchFamily="18" charset="0"/>
                  <a:cs typeface="Arial" charset="0"/>
                </a:endParaRPr>
              </a:p>
              <a:p>
                <a:pPr algn="ctr" eaLnBrk="0" hangingPunct="0"/>
                <a:r>
                  <a:rPr lang="pt-BR" sz="900" b="1">
                    <a:solidFill>
                      <a:srgbClr val="FFFF66"/>
                    </a:solidFill>
                    <a:ea typeface="Times New Roman" pitchFamily="18" charset="0"/>
                    <a:cs typeface="Arial" charset="0"/>
                  </a:rPr>
                  <a:t>P</a:t>
                </a:r>
                <a:endParaRPr lang="pt-BR" sz="900">
                  <a:ea typeface="Times New Roman" pitchFamily="18" charset="0"/>
                  <a:cs typeface="Arial" charset="0"/>
                </a:endParaRPr>
              </a:p>
              <a:p>
                <a:pPr algn="ctr" eaLnBrk="0" hangingPunct="0"/>
                <a:r>
                  <a:rPr lang="pt-BR" sz="900" b="1">
                    <a:solidFill>
                      <a:srgbClr val="FFFF66"/>
                    </a:solidFill>
                    <a:ea typeface="Times New Roman" pitchFamily="18" charset="0"/>
                    <a:cs typeface="Arial" charset="0"/>
                  </a:rPr>
                  <a:t>R</a:t>
                </a:r>
                <a:endParaRPr lang="pt-BR" sz="900">
                  <a:ea typeface="Times New Roman" pitchFamily="18" charset="0"/>
                  <a:cs typeface="Arial" charset="0"/>
                </a:endParaRPr>
              </a:p>
              <a:p>
                <a:pPr algn="ctr" eaLnBrk="0" hangingPunct="0"/>
                <a:r>
                  <a:rPr lang="pt-BR" sz="900" b="1">
                    <a:solidFill>
                      <a:srgbClr val="FFFF66"/>
                    </a:solidFill>
                    <a:ea typeface="Times New Roman" pitchFamily="18" charset="0"/>
                    <a:cs typeface="Arial" charset="0"/>
                  </a:rPr>
                  <a:t>A</a:t>
                </a:r>
                <a:endParaRPr lang="pt-BR" sz="900">
                  <a:ea typeface="Times New Roman" pitchFamily="18" charset="0"/>
                  <a:cs typeface="Arial" charset="0"/>
                </a:endParaRPr>
              </a:p>
              <a:p>
                <a:pPr algn="ctr" eaLnBrk="0" hangingPunct="0"/>
                <a:r>
                  <a:rPr lang="pt-BR" sz="900" b="1">
                    <a:solidFill>
                      <a:srgbClr val="FFFF66"/>
                    </a:solidFill>
                    <a:ea typeface="Times New Roman" pitchFamily="18" charset="0"/>
                    <a:cs typeface="Arial" charset="0"/>
                  </a:rPr>
                  <a:t>L</a:t>
                </a:r>
                <a:endParaRPr lang="pt-BR">
                  <a:ea typeface="Times New Roman" pitchFamily="18" charset="0"/>
                  <a:cs typeface="Arial" charset="0"/>
                </a:endParaRPr>
              </a:p>
            </p:txBody>
          </p:sp>
          <p:sp>
            <p:nvSpPr>
              <p:cNvPr id="53320" name="Rectangle 82"/>
              <p:cNvSpPr>
                <a:spLocks noChangeArrowheads="1"/>
              </p:cNvSpPr>
              <p:nvPr/>
            </p:nvSpPr>
            <p:spPr bwMode="auto">
              <a:xfrm>
                <a:off x="2984" y="9285"/>
                <a:ext cx="410" cy="1497"/>
              </a:xfrm>
              <a:prstGeom prst="rect">
                <a:avLst/>
              </a:prstGeom>
              <a:noFill/>
              <a:ln w="9525">
                <a:noFill/>
                <a:miter lim="800000"/>
                <a:headEnd/>
                <a:tailEnd/>
              </a:ln>
            </p:spPr>
            <p:txBody>
              <a:bodyPr lIns="76422" tIns="38210" rIns="76422" bIns="38210"/>
              <a:lstStyle/>
              <a:p>
                <a:pPr algn="ctr"/>
                <a:r>
                  <a:rPr lang="es-ES_tradnl" sz="900" b="1">
                    <a:solidFill>
                      <a:srgbClr val="CCFF66"/>
                    </a:solidFill>
                    <a:ea typeface="Times New Roman" pitchFamily="18" charset="0"/>
                    <a:cs typeface="Arial" charset="0"/>
                  </a:rPr>
                  <a:t>CAMARA </a:t>
                </a:r>
                <a:endParaRPr lang="es-ES_tradnl">
                  <a:ea typeface="Times New Roman" pitchFamily="18" charset="0"/>
                  <a:cs typeface="Arial" charset="0"/>
                </a:endParaRPr>
              </a:p>
            </p:txBody>
          </p:sp>
          <p:sp>
            <p:nvSpPr>
              <p:cNvPr id="53321" name="Rectangle 83"/>
              <p:cNvSpPr>
                <a:spLocks noChangeArrowheads="1"/>
              </p:cNvSpPr>
              <p:nvPr/>
            </p:nvSpPr>
            <p:spPr bwMode="auto">
              <a:xfrm>
                <a:off x="4145" y="9323"/>
                <a:ext cx="410" cy="1496"/>
              </a:xfrm>
              <a:prstGeom prst="rect">
                <a:avLst/>
              </a:prstGeom>
              <a:noFill/>
              <a:ln w="9525">
                <a:noFill/>
                <a:miter lim="800000"/>
                <a:headEnd/>
                <a:tailEnd/>
              </a:ln>
            </p:spPr>
            <p:txBody>
              <a:bodyPr lIns="76422" tIns="38210" rIns="76422" bIns="38210"/>
              <a:lstStyle/>
              <a:p>
                <a:pPr algn="ctr"/>
                <a:r>
                  <a:rPr lang="es-ES_tradnl" sz="900" b="1">
                    <a:solidFill>
                      <a:srgbClr val="CCFF66"/>
                    </a:solidFill>
                    <a:ea typeface="Times New Roman" pitchFamily="18" charset="0"/>
                    <a:cs typeface="Arial" charset="0"/>
                  </a:rPr>
                  <a:t>CAMARA </a:t>
                </a:r>
                <a:endParaRPr lang="es-ES_tradnl">
                  <a:ea typeface="Times New Roman" pitchFamily="18" charset="0"/>
                  <a:cs typeface="Arial" charset="0"/>
                </a:endParaRPr>
              </a:p>
            </p:txBody>
          </p:sp>
          <p:sp>
            <p:nvSpPr>
              <p:cNvPr id="53322" name="Rectangle 2"/>
              <p:cNvSpPr>
                <a:spLocks noChangeArrowheads="1"/>
              </p:cNvSpPr>
              <p:nvPr/>
            </p:nvSpPr>
            <p:spPr bwMode="auto">
              <a:xfrm>
                <a:off x="7802" y="12499"/>
                <a:ext cx="1025" cy="458"/>
              </a:xfrm>
              <a:prstGeom prst="rect">
                <a:avLst/>
              </a:prstGeom>
              <a:solidFill>
                <a:srgbClr val="C0C0C0"/>
              </a:solidFill>
              <a:ln w="9525">
                <a:noFill/>
                <a:miter lim="800000"/>
                <a:headEnd/>
                <a:tailEnd/>
              </a:ln>
            </p:spPr>
            <p:txBody>
              <a:bodyPr lIns="76422" tIns="38210" rIns="76422" bIns="38210"/>
              <a:lstStyle/>
              <a:p>
                <a:pPr algn="ctr"/>
                <a:r>
                  <a:rPr lang="es-ES_tradnl" sz="600" b="1">
                    <a:solidFill>
                      <a:srgbClr val="FF0000"/>
                    </a:solidFill>
                    <a:ea typeface="Times New Roman" pitchFamily="18" charset="0"/>
                    <a:cs typeface="Arial" charset="0"/>
                  </a:rPr>
                  <a:t>   Relación</a:t>
                </a:r>
                <a:endParaRPr lang="es-ES_tradnl" sz="900">
                  <a:ea typeface="Times New Roman" pitchFamily="18" charset="0"/>
                  <a:cs typeface="Arial" charset="0"/>
                </a:endParaRPr>
              </a:p>
              <a:p>
                <a:pPr algn="ctr" eaLnBrk="0" hangingPunct="0"/>
                <a:r>
                  <a:rPr lang="es-ES_tradnl" sz="600" b="1">
                    <a:solidFill>
                      <a:srgbClr val="FF0000"/>
                    </a:solidFill>
                    <a:ea typeface="Times New Roman" pitchFamily="18" charset="0"/>
                    <a:cs typeface="Arial" charset="0"/>
                  </a:rPr>
                  <a:t> de Reciclo</a:t>
                </a:r>
                <a:endParaRPr lang="es-ES_tradnl">
                  <a:ea typeface="Times New Roman" pitchFamily="18" charset="0"/>
                  <a:cs typeface="Arial" charset="0"/>
                </a:endParaRPr>
              </a:p>
            </p:txBody>
          </p:sp>
        </p:grpSp>
      </p:grpSp>
      <p:grpSp>
        <p:nvGrpSpPr>
          <p:cNvPr id="53259" name="104 Grupo"/>
          <p:cNvGrpSpPr>
            <a:grpSpLocks/>
          </p:cNvGrpSpPr>
          <p:nvPr/>
        </p:nvGrpSpPr>
        <p:grpSpPr bwMode="auto">
          <a:xfrm>
            <a:off x="6429375" y="2305050"/>
            <a:ext cx="2357438" cy="2338388"/>
            <a:chOff x="6500826" y="2143116"/>
            <a:chExt cx="2357454" cy="2339102"/>
          </a:xfrm>
        </p:grpSpPr>
        <p:sp>
          <p:nvSpPr>
            <p:cNvPr id="104" name="103 Rectángulo"/>
            <p:cNvSpPr/>
            <p:nvPr/>
          </p:nvSpPr>
          <p:spPr>
            <a:xfrm>
              <a:off x="6500826" y="2143116"/>
              <a:ext cx="2357454" cy="2286016"/>
            </a:xfrm>
            <a:prstGeom prst="rect">
              <a:avLst/>
            </a:prstGeom>
            <a:solidFill>
              <a:schemeClr val="bg2">
                <a:lumMod val="40000"/>
                <a:lumOff val="6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s-ES"/>
            </a:p>
          </p:txBody>
        </p:sp>
        <p:sp>
          <p:nvSpPr>
            <p:cNvPr id="103" name="102 CuadroTexto"/>
            <p:cNvSpPr txBox="1"/>
            <p:nvPr/>
          </p:nvSpPr>
          <p:spPr>
            <a:xfrm>
              <a:off x="6500826" y="2143116"/>
              <a:ext cx="2357454" cy="2339102"/>
            </a:xfrm>
            <a:prstGeom prst="rect">
              <a:avLst/>
            </a:prstGeom>
            <a:noFill/>
          </p:spPr>
          <p:txBody>
            <a:bodyPr>
              <a:spAutoFit/>
            </a:bodyPr>
            <a:lstStyle/>
            <a:p>
              <a:pPr algn="just">
                <a:defRPr/>
              </a:pPr>
              <a:r>
                <a:rPr lang="es-ES" sz="1600" b="1" dirty="0">
                  <a:solidFill>
                    <a:schemeClr val="accent2">
                      <a:lumMod val="75000"/>
                    </a:schemeClr>
                  </a:solidFill>
                  <a:latin typeface="Calibri" pitchFamily="34" charset="0"/>
                </a:rPr>
                <a:t>Variables operativas</a:t>
              </a:r>
            </a:p>
            <a:p>
              <a:pPr>
                <a:defRPr/>
              </a:pPr>
              <a:r>
                <a:rPr lang="es-ES" sz="1600" dirty="0">
                  <a:solidFill>
                    <a:schemeClr val="accent2">
                      <a:lumMod val="75000"/>
                    </a:schemeClr>
                  </a:solidFill>
                  <a:latin typeface="Calibri" pitchFamily="34" charset="0"/>
                </a:rPr>
                <a:t> </a:t>
              </a:r>
            </a:p>
            <a:p>
              <a:pPr>
                <a:buFont typeface="Wingdings" pitchFamily="2" charset="2"/>
                <a:buChar char="Ø"/>
                <a:defRPr/>
              </a:pPr>
              <a:r>
                <a:rPr lang="es-AR" sz="1600" dirty="0">
                  <a:solidFill>
                    <a:schemeClr val="accent2">
                      <a:lumMod val="75000"/>
                    </a:schemeClr>
                  </a:solidFill>
                  <a:latin typeface="Calibri" pitchFamily="34" charset="0"/>
                </a:rPr>
                <a:t>Tiempo de residencia.</a:t>
              </a:r>
              <a:endParaRPr lang="es-ES" sz="1600" dirty="0">
                <a:solidFill>
                  <a:schemeClr val="accent2">
                    <a:lumMod val="75000"/>
                  </a:schemeClr>
                </a:solidFill>
                <a:latin typeface="Calibri" pitchFamily="34" charset="0"/>
              </a:endParaRPr>
            </a:p>
            <a:p>
              <a:pPr>
                <a:defRPr/>
              </a:pPr>
              <a:endParaRPr lang="es-ES" sz="1600" dirty="0">
                <a:solidFill>
                  <a:schemeClr val="accent2">
                    <a:lumMod val="75000"/>
                  </a:schemeClr>
                </a:solidFill>
                <a:latin typeface="Calibri" pitchFamily="34" charset="0"/>
              </a:endParaRPr>
            </a:p>
            <a:p>
              <a:pPr>
                <a:buFont typeface="Wingdings" pitchFamily="2" charset="2"/>
                <a:buChar char="Ø"/>
                <a:defRPr/>
              </a:pPr>
              <a:r>
                <a:rPr lang="es-AR" sz="1600" dirty="0">
                  <a:solidFill>
                    <a:schemeClr val="accent2">
                      <a:lumMod val="75000"/>
                    </a:schemeClr>
                  </a:solidFill>
                  <a:latin typeface="Calibri" pitchFamily="34" charset="0"/>
                </a:rPr>
                <a:t>Temperatura de reacción.</a:t>
              </a:r>
              <a:endParaRPr lang="es-ES" sz="1600" dirty="0">
                <a:solidFill>
                  <a:schemeClr val="accent2">
                    <a:lumMod val="75000"/>
                  </a:schemeClr>
                </a:solidFill>
                <a:latin typeface="Calibri" pitchFamily="34" charset="0"/>
              </a:endParaRPr>
            </a:p>
            <a:p>
              <a:pPr>
                <a:defRPr/>
              </a:pPr>
              <a:r>
                <a:rPr lang="es-AR" sz="1600" dirty="0">
                  <a:solidFill>
                    <a:schemeClr val="accent2">
                      <a:lumMod val="75000"/>
                    </a:schemeClr>
                  </a:solidFill>
                  <a:latin typeface="Calibri" pitchFamily="34" charset="0"/>
                </a:rPr>
                <a:t> </a:t>
              </a:r>
              <a:endParaRPr lang="es-ES" sz="1600" dirty="0">
                <a:solidFill>
                  <a:schemeClr val="accent2">
                    <a:lumMod val="75000"/>
                  </a:schemeClr>
                </a:solidFill>
                <a:latin typeface="Calibri" pitchFamily="34" charset="0"/>
              </a:endParaRPr>
            </a:p>
            <a:p>
              <a:pPr>
                <a:buFont typeface="Wingdings" pitchFamily="2" charset="2"/>
                <a:buChar char="Ø"/>
                <a:defRPr/>
              </a:pPr>
              <a:r>
                <a:rPr lang="es-AR" sz="1600" dirty="0">
                  <a:solidFill>
                    <a:schemeClr val="accent2">
                      <a:lumMod val="75000"/>
                    </a:schemeClr>
                  </a:solidFill>
                  <a:latin typeface="Calibri" pitchFamily="34" charset="0"/>
                </a:rPr>
                <a:t> Presión de operación.</a:t>
              </a:r>
              <a:endParaRPr lang="es-ES" sz="1600" dirty="0">
                <a:solidFill>
                  <a:schemeClr val="accent2">
                    <a:lumMod val="75000"/>
                  </a:schemeClr>
                </a:solidFill>
                <a:latin typeface="Calibri" pitchFamily="34" charset="0"/>
              </a:endParaRPr>
            </a:p>
            <a:p>
              <a:pPr>
                <a:defRPr/>
              </a:pPr>
              <a:endParaRPr lang="es-ES" dirty="0"/>
            </a:p>
          </p:txBody>
        </p:sp>
      </p:grpSp>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101 Rectángulo"/>
          <p:cNvSpPr/>
          <p:nvPr/>
        </p:nvSpPr>
        <p:spPr>
          <a:xfrm>
            <a:off x="1643042" y="2714620"/>
            <a:ext cx="5643602" cy="3357586"/>
          </a:xfrm>
          <a:prstGeom prst="rect">
            <a:avLst/>
          </a:prstGeom>
          <a:solidFill>
            <a:schemeClr val="bg2">
              <a:lumMod val="40000"/>
              <a:lumOff val="6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s-ES"/>
          </a:p>
        </p:txBody>
      </p:sp>
      <p:sp>
        <p:nvSpPr>
          <p:cNvPr id="5" name="4 Rectángulo"/>
          <p:cNvSpPr/>
          <p:nvPr/>
        </p:nvSpPr>
        <p:spPr>
          <a:xfrm>
            <a:off x="0" y="0"/>
            <a:ext cx="9144000" cy="714375"/>
          </a:xfrm>
          <a:prstGeom prst="rect">
            <a:avLst/>
          </a:prstGeom>
          <a:gradFill flip="none" rotWithShape="1">
            <a:gsLst>
              <a:gs pos="0">
                <a:schemeClr val="accent2">
                  <a:lumMod val="75000"/>
                </a:schemeClr>
              </a:gs>
              <a:gs pos="81000">
                <a:schemeClr val="bg1">
                  <a:lumMod val="9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5" name="Rectangle 1072"/>
          <p:cNvSpPr>
            <a:spLocks noChangeArrowheads="1"/>
          </p:cNvSpPr>
          <p:nvPr/>
        </p:nvSpPr>
        <p:spPr bwMode="auto">
          <a:xfrm>
            <a:off x="142875" y="142875"/>
            <a:ext cx="6072188" cy="428625"/>
          </a:xfrm>
          <a:prstGeom prst="rect">
            <a:avLst/>
          </a:prstGeom>
          <a:noFill/>
          <a:ln algn="ctr">
            <a:miter lim="800000"/>
            <a:headEnd/>
            <a:tailEnd/>
          </a:ln>
        </p:spPr>
        <p:txBody>
          <a:bodyPr lIns="92075" tIns="46038" rIns="92075" bIns="46038" anchor="ctr"/>
          <a:lstStyle/>
          <a:p>
            <a:pPr>
              <a:lnSpc>
                <a:spcPct val="95000"/>
              </a:lnSpc>
              <a:defRPr/>
            </a:pPr>
            <a:r>
              <a:rPr lang="es-ES_tradnl" sz="3200" b="1" dirty="0">
                <a:solidFill>
                  <a:schemeClr val="bg1">
                    <a:lumMod val="95000"/>
                  </a:schemeClr>
                </a:solidFill>
                <a:latin typeface="Calibri" pitchFamily="34" charset="0"/>
                <a:ea typeface="+mj-ea"/>
                <a:cs typeface="Calibri" pitchFamily="34" charset="0"/>
              </a:rPr>
              <a:t>Coquización retardada</a:t>
            </a:r>
            <a:endParaRPr lang="es-ES_tradnl" sz="3200" b="1" dirty="0">
              <a:solidFill>
                <a:schemeClr val="bg1">
                  <a:lumMod val="95000"/>
                </a:schemeClr>
              </a:solidFill>
              <a:latin typeface="Calibri" pitchFamily="34" charset="0"/>
              <a:ea typeface="+mj-ea"/>
              <a:cs typeface="Calibri" pitchFamily="34" charset="0"/>
            </a:endParaRPr>
          </a:p>
        </p:txBody>
      </p:sp>
      <p:sp>
        <p:nvSpPr>
          <p:cNvPr id="54279" name="Rectangle 99"/>
          <p:cNvSpPr>
            <a:spLocks noChangeArrowheads="1"/>
          </p:cNvSpPr>
          <p:nvPr/>
        </p:nvSpPr>
        <p:spPr bwMode="auto">
          <a:xfrm>
            <a:off x="0" y="785813"/>
            <a:ext cx="9144000" cy="5876925"/>
          </a:xfrm>
          <a:prstGeom prst="rect">
            <a:avLst/>
          </a:prstGeom>
          <a:noFill/>
          <a:ln w="12700">
            <a:noFill/>
            <a:miter lim="800000"/>
            <a:headEnd/>
            <a:tailEnd/>
          </a:ln>
        </p:spPr>
        <p:txBody>
          <a:bodyPr wrap="none" anchor="ctr"/>
          <a:lstStyle/>
          <a:p>
            <a:endParaRPr lang="en-US"/>
          </a:p>
        </p:txBody>
      </p:sp>
      <p:sp>
        <p:nvSpPr>
          <p:cNvPr id="54280"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AR">
              <a:cs typeface="Arial" charset="0"/>
            </a:endParaRPr>
          </a:p>
        </p:txBody>
      </p:sp>
      <p:sp>
        <p:nvSpPr>
          <p:cNvPr id="5428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AR"/>
          </a:p>
        </p:txBody>
      </p:sp>
      <p:sp>
        <p:nvSpPr>
          <p:cNvPr id="54282" name="Rectangle 10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AR"/>
          </a:p>
        </p:txBody>
      </p:sp>
      <p:sp>
        <p:nvSpPr>
          <p:cNvPr id="12" name="Rectangle 1"/>
          <p:cNvSpPr>
            <a:spLocks noChangeArrowheads="1"/>
          </p:cNvSpPr>
          <p:nvPr/>
        </p:nvSpPr>
        <p:spPr bwMode="auto">
          <a:xfrm>
            <a:off x="133350" y="747713"/>
            <a:ext cx="8796338" cy="1323975"/>
          </a:xfrm>
          <a:prstGeom prst="rect">
            <a:avLst/>
          </a:prstGeom>
          <a:noFill/>
          <a:ln w="9525">
            <a:noFill/>
            <a:miter lim="800000"/>
            <a:headEnd/>
            <a:tailEnd/>
          </a:ln>
          <a:effectLst/>
        </p:spPr>
        <p:txBody>
          <a:bodyPr anchor="ctr">
            <a:spAutoFit/>
          </a:bodyPr>
          <a:lstStyle/>
          <a:p>
            <a:pPr>
              <a:defRPr/>
            </a:pPr>
            <a:r>
              <a:rPr lang="es-ES_tradnl" sz="1600" dirty="0">
                <a:solidFill>
                  <a:schemeClr val="accent2">
                    <a:lumMod val="75000"/>
                  </a:schemeClr>
                </a:solidFill>
                <a:latin typeface="Calibri" pitchFamily="34" charset="0"/>
              </a:rPr>
              <a:t>Las reacciones que se producen pueden dividirse en dos tipos: </a:t>
            </a:r>
            <a:endParaRPr lang="es-ES" sz="1600" dirty="0">
              <a:solidFill>
                <a:schemeClr val="accent2">
                  <a:lumMod val="75000"/>
                </a:schemeClr>
              </a:solidFill>
              <a:latin typeface="Calibri" pitchFamily="34" charset="0"/>
            </a:endParaRPr>
          </a:p>
          <a:p>
            <a:pPr>
              <a:defRPr/>
            </a:pPr>
            <a:r>
              <a:rPr lang="es-ES_tradnl" sz="1600" dirty="0">
                <a:solidFill>
                  <a:schemeClr val="accent2">
                    <a:lumMod val="75000"/>
                  </a:schemeClr>
                </a:solidFill>
                <a:latin typeface="Calibri" pitchFamily="34" charset="0"/>
              </a:rPr>
              <a:t> </a:t>
            </a:r>
            <a:endParaRPr lang="es-ES" sz="1600" dirty="0">
              <a:solidFill>
                <a:schemeClr val="accent2">
                  <a:lumMod val="75000"/>
                </a:schemeClr>
              </a:solidFill>
              <a:latin typeface="Calibri" pitchFamily="34" charset="0"/>
            </a:endParaRPr>
          </a:p>
          <a:p>
            <a:pPr>
              <a:buFont typeface="Wingdings" pitchFamily="2" charset="2"/>
              <a:buChar char="Ø"/>
              <a:defRPr/>
            </a:pPr>
            <a:r>
              <a:rPr lang="es-ES" sz="1600" b="1" i="1" dirty="0">
                <a:solidFill>
                  <a:schemeClr val="accent2">
                    <a:lumMod val="75000"/>
                  </a:schemeClr>
                </a:solidFill>
                <a:latin typeface="Calibri" pitchFamily="34" charset="0"/>
              </a:rPr>
              <a:t>Primarias: </a:t>
            </a:r>
            <a:r>
              <a:rPr lang="es-ES" sz="1600" dirty="0">
                <a:solidFill>
                  <a:schemeClr val="accent2">
                    <a:lumMod val="75000"/>
                  </a:schemeClr>
                </a:solidFill>
                <a:latin typeface="Calibri" pitchFamily="34" charset="0"/>
              </a:rPr>
              <a:t>de craqueo de cadenas de hidrocarburos.</a:t>
            </a:r>
          </a:p>
          <a:p>
            <a:pPr>
              <a:defRPr/>
            </a:pPr>
            <a:endParaRPr lang="es-ES" sz="1600" dirty="0">
              <a:solidFill>
                <a:schemeClr val="accent2">
                  <a:lumMod val="75000"/>
                </a:schemeClr>
              </a:solidFill>
              <a:latin typeface="Calibri" pitchFamily="34" charset="0"/>
            </a:endParaRPr>
          </a:p>
          <a:p>
            <a:pPr>
              <a:buFont typeface="Wingdings" pitchFamily="2" charset="2"/>
              <a:buChar char="Ø"/>
              <a:defRPr/>
            </a:pPr>
            <a:r>
              <a:rPr lang="es-ES" sz="1600" b="1" i="1" dirty="0">
                <a:solidFill>
                  <a:schemeClr val="accent2">
                    <a:lumMod val="75000"/>
                  </a:schemeClr>
                </a:solidFill>
                <a:latin typeface="Calibri" pitchFamily="34" charset="0"/>
              </a:rPr>
              <a:t>Secundarias:</a:t>
            </a:r>
            <a:r>
              <a:rPr lang="es-ES" sz="1600" dirty="0">
                <a:solidFill>
                  <a:schemeClr val="accent2">
                    <a:lumMod val="75000"/>
                  </a:schemeClr>
                </a:solidFill>
                <a:latin typeface="Calibri" pitchFamily="34" charset="0"/>
              </a:rPr>
              <a:t> polimerización y condensación que dan lugar a la formación de coque. </a:t>
            </a:r>
          </a:p>
        </p:txBody>
      </p:sp>
      <p:sp>
        <p:nvSpPr>
          <p:cNvPr id="54284" name="Rectangle 8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AR"/>
          </a:p>
        </p:txBody>
      </p:sp>
      <p:sp>
        <p:nvSpPr>
          <p:cNvPr id="99" name="Rectangle 1"/>
          <p:cNvSpPr>
            <a:spLocks noChangeArrowheads="1"/>
          </p:cNvSpPr>
          <p:nvPr/>
        </p:nvSpPr>
        <p:spPr bwMode="auto">
          <a:xfrm>
            <a:off x="133350" y="2214563"/>
            <a:ext cx="8796338" cy="338137"/>
          </a:xfrm>
          <a:prstGeom prst="rect">
            <a:avLst/>
          </a:prstGeom>
          <a:noFill/>
          <a:ln w="9525">
            <a:noFill/>
            <a:miter lim="800000"/>
            <a:headEnd/>
            <a:tailEnd/>
          </a:ln>
          <a:effectLst/>
        </p:spPr>
        <p:txBody>
          <a:bodyPr anchor="ctr">
            <a:spAutoFit/>
          </a:bodyPr>
          <a:lstStyle/>
          <a:p>
            <a:pPr algn="just">
              <a:defRPr/>
            </a:pPr>
            <a:r>
              <a:rPr lang="es-AR" sz="1600" dirty="0">
                <a:solidFill>
                  <a:schemeClr val="accent2">
                    <a:lumMod val="75000"/>
                  </a:schemeClr>
                </a:solidFill>
                <a:latin typeface="Calibri" pitchFamily="34" charset="0"/>
              </a:rPr>
              <a:t>Los rendimientos típicos de estas unidades se representan en la siguiente figura:</a:t>
            </a:r>
            <a:endParaRPr lang="es-ES" sz="1600" dirty="0">
              <a:solidFill>
                <a:schemeClr val="accent2">
                  <a:lumMod val="75000"/>
                </a:schemeClr>
              </a:solidFill>
              <a:latin typeface="Calibri" pitchFamily="34" charset="0"/>
            </a:endParaRPr>
          </a:p>
        </p:txBody>
      </p:sp>
      <p:pic>
        <p:nvPicPr>
          <p:cNvPr id="54286" name="99 Imagen"/>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785938" y="2857500"/>
            <a:ext cx="5386387" cy="3071813"/>
          </a:xfrm>
          <a:prstGeom prst="rect">
            <a:avLst/>
          </a:prstGeom>
          <a:noFill/>
          <a:ln w="9525">
            <a:noFill/>
            <a:miter lim="800000"/>
            <a:headEnd/>
            <a:tailEnd/>
          </a:ln>
        </p:spPr>
      </p:pic>
      <p:sp>
        <p:nvSpPr>
          <p:cNvPr id="15" name="14 Flecha derecha">
            <a:hlinkClick r:id="rId3" action="ppaction://hlinksldjump"/>
          </p:cNvPr>
          <p:cNvSpPr/>
          <p:nvPr/>
        </p:nvSpPr>
        <p:spPr>
          <a:xfrm rot="16200000">
            <a:off x="8641519" y="5733256"/>
            <a:ext cx="432048" cy="432048"/>
          </a:xfrm>
          <a:prstGeom prst="rightArrow">
            <a:avLst>
              <a:gd name="adj1" fmla="val 50000"/>
              <a:gd name="adj2" fmla="val 72880"/>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ES"/>
          </a:p>
        </p:txBody>
      </p:sp>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714375"/>
          </a:xfrm>
          <a:prstGeom prst="rect">
            <a:avLst/>
          </a:prstGeom>
          <a:gradFill flip="none" rotWithShape="1">
            <a:gsLst>
              <a:gs pos="0">
                <a:schemeClr val="accent2">
                  <a:lumMod val="75000"/>
                </a:schemeClr>
              </a:gs>
              <a:gs pos="81000">
                <a:schemeClr val="bg1">
                  <a:lumMod val="9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5" name="Rectangle 1072"/>
          <p:cNvSpPr>
            <a:spLocks noChangeArrowheads="1"/>
          </p:cNvSpPr>
          <p:nvPr/>
        </p:nvSpPr>
        <p:spPr bwMode="auto">
          <a:xfrm>
            <a:off x="142875" y="142875"/>
            <a:ext cx="7215188" cy="428625"/>
          </a:xfrm>
          <a:prstGeom prst="rect">
            <a:avLst/>
          </a:prstGeom>
          <a:noFill/>
          <a:ln algn="ctr">
            <a:miter lim="800000"/>
            <a:headEnd/>
            <a:tailEnd/>
          </a:ln>
        </p:spPr>
        <p:txBody>
          <a:bodyPr lIns="92075" tIns="46038" rIns="92075" bIns="46038" anchor="ctr"/>
          <a:lstStyle/>
          <a:p>
            <a:pPr>
              <a:lnSpc>
                <a:spcPct val="95000"/>
              </a:lnSpc>
              <a:defRPr/>
            </a:pPr>
            <a:r>
              <a:rPr lang="es-ES_tradnl" sz="3200" b="1" dirty="0">
                <a:solidFill>
                  <a:schemeClr val="bg1">
                    <a:lumMod val="95000"/>
                  </a:schemeClr>
                </a:solidFill>
                <a:latin typeface="Calibri" pitchFamily="34" charset="0"/>
                <a:ea typeface="+mj-ea"/>
                <a:cs typeface="Calibri" pitchFamily="34" charset="0"/>
              </a:rPr>
              <a:t>Reformado de gas natural con vapor</a:t>
            </a:r>
            <a:endParaRPr lang="es-ES_tradnl" sz="3200" b="1" dirty="0">
              <a:solidFill>
                <a:schemeClr val="bg1">
                  <a:lumMod val="95000"/>
                </a:schemeClr>
              </a:solidFill>
              <a:latin typeface="Calibri" pitchFamily="34" charset="0"/>
              <a:ea typeface="+mj-ea"/>
              <a:cs typeface="Calibri" pitchFamily="34" charset="0"/>
            </a:endParaRPr>
          </a:p>
        </p:txBody>
      </p:sp>
      <p:sp>
        <p:nvSpPr>
          <p:cNvPr id="55300" name="Rectangle 99"/>
          <p:cNvSpPr>
            <a:spLocks noChangeArrowheads="1"/>
          </p:cNvSpPr>
          <p:nvPr/>
        </p:nvSpPr>
        <p:spPr bwMode="auto">
          <a:xfrm>
            <a:off x="0" y="785813"/>
            <a:ext cx="9144000" cy="5876925"/>
          </a:xfrm>
          <a:prstGeom prst="rect">
            <a:avLst/>
          </a:prstGeom>
          <a:noFill/>
          <a:ln w="12700">
            <a:noFill/>
            <a:miter lim="800000"/>
            <a:headEnd/>
            <a:tailEnd/>
          </a:ln>
        </p:spPr>
        <p:txBody>
          <a:bodyPr wrap="none" anchor="ctr"/>
          <a:lstStyle/>
          <a:p>
            <a:endParaRPr lang="en-US"/>
          </a:p>
        </p:txBody>
      </p:sp>
      <p:sp>
        <p:nvSpPr>
          <p:cNvPr id="55301"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AR">
              <a:cs typeface="Arial" charset="0"/>
            </a:endParaRPr>
          </a:p>
        </p:txBody>
      </p:sp>
      <p:sp>
        <p:nvSpPr>
          <p:cNvPr id="5530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AR"/>
          </a:p>
        </p:txBody>
      </p:sp>
      <p:sp>
        <p:nvSpPr>
          <p:cNvPr id="55303" name="Rectangle 10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AR"/>
          </a:p>
        </p:txBody>
      </p:sp>
      <p:sp>
        <p:nvSpPr>
          <p:cNvPr id="55304" name="Rectangle 8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AR"/>
          </a:p>
        </p:txBody>
      </p:sp>
      <p:sp>
        <p:nvSpPr>
          <p:cNvPr id="14" name="13 CuadroTexto"/>
          <p:cNvSpPr txBox="1"/>
          <p:nvPr/>
        </p:nvSpPr>
        <p:spPr>
          <a:xfrm>
            <a:off x="142875" y="785813"/>
            <a:ext cx="3740150" cy="338137"/>
          </a:xfrm>
          <a:prstGeom prst="rect">
            <a:avLst/>
          </a:prstGeom>
          <a:noFill/>
        </p:spPr>
        <p:txBody>
          <a:bodyPr wrap="none">
            <a:spAutoFit/>
          </a:bodyPr>
          <a:lstStyle/>
          <a:p>
            <a:pPr>
              <a:defRPr/>
            </a:pPr>
            <a:r>
              <a:rPr lang="es-AR" sz="1600" b="1" dirty="0">
                <a:solidFill>
                  <a:schemeClr val="accent2">
                    <a:lumMod val="75000"/>
                  </a:schemeClr>
                </a:solidFill>
                <a:latin typeface="Calibri" pitchFamily="34" charset="0"/>
              </a:rPr>
              <a:t>Generación de gas de síntesis e hidrógeno</a:t>
            </a:r>
            <a:endParaRPr lang="es-ES" sz="1600" b="1" dirty="0">
              <a:solidFill>
                <a:schemeClr val="accent2">
                  <a:lumMod val="75000"/>
                </a:schemeClr>
              </a:solidFill>
              <a:latin typeface="Calibri" pitchFamily="34" charset="0"/>
            </a:endParaRPr>
          </a:p>
        </p:txBody>
      </p:sp>
      <p:sp>
        <p:nvSpPr>
          <p:cNvPr id="15" name="14 CuadroTexto"/>
          <p:cNvSpPr txBox="1"/>
          <p:nvPr/>
        </p:nvSpPr>
        <p:spPr>
          <a:xfrm>
            <a:off x="142875" y="1071563"/>
            <a:ext cx="8715375" cy="830262"/>
          </a:xfrm>
          <a:prstGeom prst="rect">
            <a:avLst/>
          </a:prstGeom>
          <a:noFill/>
        </p:spPr>
        <p:txBody>
          <a:bodyPr>
            <a:spAutoFit/>
          </a:bodyPr>
          <a:lstStyle/>
          <a:p>
            <a:pPr algn="just">
              <a:defRPr/>
            </a:pPr>
            <a:r>
              <a:rPr lang="es-AR" sz="1600" dirty="0">
                <a:solidFill>
                  <a:schemeClr val="accent2">
                    <a:lumMod val="75000"/>
                  </a:schemeClr>
                </a:solidFill>
                <a:latin typeface="Calibri" pitchFamily="34" charset="0"/>
              </a:rPr>
              <a:t>El reformado de gas natural con vapor es un  proceso catalítico que utiliza como materia prima gas natural, principalmente metano, y vapor con el fin de producir gas de síntesis (mezcla de hidrógeno, monóxido de carbono, dióxido de carbono).</a:t>
            </a:r>
            <a:endParaRPr lang="es-ES" sz="1600" dirty="0">
              <a:solidFill>
                <a:schemeClr val="accent2">
                  <a:lumMod val="75000"/>
                </a:schemeClr>
              </a:solidFill>
              <a:latin typeface="Calibri" pitchFamily="34" charset="0"/>
            </a:endParaRPr>
          </a:p>
        </p:txBody>
      </p:sp>
      <p:sp>
        <p:nvSpPr>
          <p:cNvPr id="16" name="15 CuadroTexto"/>
          <p:cNvSpPr txBox="1"/>
          <p:nvPr/>
        </p:nvSpPr>
        <p:spPr>
          <a:xfrm>
            <a:off x="142875" y="1812925"/>
            <a:ext cx="8715375" cy="584200"/>
          </a:xfrm>
          <a:prstGeom prst="rect">
            <a:avLst/>
          </a:prstGeom>
          <a:noFill/>
        </p:spPr>
        <p:txBody>
          <a:bodyPr>
            <a:spAutoFit/>
          </a:bodyPr>
          <a:lstStyle/>
          <a:p>
            <a:pPr algn="just">
              <a:defRPr/>
            </a:pPr>
            <a:r>
              <a:rPr lang="es-ES" sz="1600" dirty="0">
                <a:solidFill>
                  <a:schemeClr val="accent2">
                    <a:lumMod val="75000"/>
                  </a:schemeClr>
                </a:solidFill>
                <a:latin typeface="Calibri" pitchFamily="34" charset="0"/>
              </a:rPr>
              <a:t>Es el proceso más importante y económico para producir hidrógeno (H</a:t>
            </a:r>
            <a:r>
              <a:rPr lang="es-ES" sz="1600" baseline="-25000" dirty="0">
                <a:solidFill>
                  <a:schemeClr val="accent2">
                    <a:lumMod val="75000"/>
                  </a:schemeClr>
                </a:solidFill>
                <a:latin typeface="Calibri" pitchFamily="34" charset="0"/>
              </a:rPr>
              <a:t>2</a:t>
            </a:r>
            <a:r>
              <a:rPr lang="es-ES" sz="1600" dirty="0">
                <a:solidFill>
                  <a:schemeClr val="accent2">
                    <a:lumMod val="75000"/>
                  </a:schemeClr>
                </a:solidFill>
                <a:latin typeface="Calibri" pitchFamily="34" charset="0"/>
              </a:rPr>
              <a:t>) y/o mezclas de hidrógeno, monóxido de carbono (CO) y dióxido de carbono (CO</a:t>
            </a:r>
            <a:r>
              <a:rPr lang="es-ES" sz="1600" baseline="-25000" dirty="0">
                <a:solidFill>
                  <a:schemeClr val="accent2">
                    <a:lumMod val="75000"/>
                  </a:schemeClr>
                </a:solidFill>
                <a:latin typeface="Calibri" pitchFamily="34" charset="0"/>
              </a:rPr>
              <a:t>2</a:t>
            </a:r>
            <a:r>
              <a:rPr lang="es-ES" sz="1600" dirty="0">
                <a:solidFill>
                  <a:schemeClr val="accent2">
                    <a:lumMod val="75000"/>
                  </a:schemeClr>
                </a:solidFill>
                <a:latin typeface="Calibri" pitchFamily="34" charset="0"/>
              </a:rPr>
              <a:t>). </a:t>
            </a:r>
          </a:p>
        </p:txBody>
      </p:sp>
      <p:sp>
        <p:nvSpPr>
          <p:cNvPr id="17" name="16 CuadroTexto"/>
          <p:cNvSpPr txBox="1"/>
          <p:nvPr/>
        </p:nvSpPr>
        <p:spPr>
          <a:xfrm>
            <a:off x="142875" y="2590800"/>
            <a:ext cx="1428750" cy="338138"/>
          </a:xfrm>
          <a:prstGeom prst="rect">
            <a:avLst/>
          </a:prstGeom>
          <a:noFill/>
        </p:spPr>
        <p:txBody>
          <a:bodyPr wrap="none">
            <a:spAutoFit/>
          </a:bodyPr>
          <a:lstStyle/>
          <a:p>
            <a:pPr>
              <a:defRPr/>
            </a:pPr>
            <a:r>
              <a:rPr lang="es-AR" sz="1600" b="1" dirty="0">
                <a:solidFill>
                  <a:schemeClr val="accent2">
                    <a:lumMod val="75000"/>
                  </a:schemeClr>
                </a:solidFill>
                <a:latin typeface="Calibri" pitchFamily="34" charset="0"/>
              </a:rPr>
              <a:t>Gas de síntesis</a:t>
            </a:r>
            <a:endParaRPr lang="es-ES" sz="1600" b="1" dirty="0">
              <a:solidFill>
                <a:schemeClr val="accent2">
                  <a:lumMod val="75000"/>
                </a:schemeClr>
              </a:solidFill>
              <a:latin typeface="Calibri" pitchFamily="34" charset="0"/>
            </a:endParaRPr>
          </a:p>
        </p:txBody>
      </p:sp>
      <p:sp>
        <p:nvSpPr>
          <p:cNvPr id="18" name="17 Rectángulo"/>
          <p:cNvSpPr/>
          <p:nvPr/>
        </p:nvSpPr>
        <p:spPr>
          <a:xfrm>
            <a:off x="133350" y="2844800"/>
            <a:ext cx="8501063" cy="584200"/>
          </a:xfrm>
          <a:prstGeom prst="rect">
            <a:avLst/>
          </a:prstGeom>
        </p:spPr>
        <p:txBody>
          <a:bodyPr>
            <a:spAutoFit/>
          </a:bodyPr>
          <a:lstStyle/>
          <a:p>
            <a:pPr>
              <a:defRPr/>
            </a:pPr>
            <a:r>
              <a:rPr lang="es-ES_tradnl" sz="1600" dirty="0">
                <a:solidFill>
                  <a:schemeClr val="accent2">
                    <a:lumMod val="75000"/>
                  </a:schemeClr>
                </a:solidFill>
                <a:latin typeface="Calibri" pitchFamily="34" charset="0"/>
              </a:rPr>
              <a:t>L</a:t>
            </a:r>
            <a:r>
              <a:rPr lang="es-ES" sz="1600" dirty="0">
                <a:solidFill>
                  <a:schemeClr val="accent2">
                    <a:lumMod val="75000"/>
                  </a:schemeClr>
                </a:solidFill>
                <a:latin typeface="Calibri" pitchFamily="34" charset="0"/>
              </a:rPr>
              <a:t>a tecnología más aplicada para producir gas de síntesis es el reformado catalítico de gas natural con vapor de agua. Un esquema general del proceso es el siguiente.</a:t>
            </a:r>
          </a:p>
        </p:txBody>
      </p:sp>
      <p:pic>
        <p:nvPicPr>
          <p:cNvPr id="55310" name="18 Imagen"/>
          <p:cNvPicPr>
            <a:picLocks noChangeAspect="1" noChangeArrowheads="1"/>
          </p:cNvPicPr>
          <p:nvPr/>
        </p:nvPicPr>
        <p:blipFill>
          <a:blip r:embed="rId2"/>
          <a:srcRect b="46504"/>
          <a:stretch>
            <a:fillRect/>
          </a:stretch>
        </p:blipFill>
        <p:spPr bwMode="auto">
          <a:xfrm>
            <a:off x="500063" y="3429000"/>
            <a:ext cx="8143875" cy="278606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714375"/>
          </a:xfrm>
          <a:prstGeom prst="rect">
            <a:avLst/>
          </a:prstGeom>
          <a:gradFill flip="none" rotWithShape="1">
            <a:gsLst>
              <a:gs pos="0">
                <a:schemeClr val="accent2">
                  <a:lumMod val="75000"/>
                </a:schemeClr>
              </a:gs>
              <a:gs pos="81000">
                <a:schemeClr val="bg1">
                  <a:lumMod val="9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5" name="Rectangle 1072"/>
          <p:cNvSpPr>
            <a:spLocks noChangeArrowheads="1"/>
          </p:cNvSpPr>
          <p:nvPr/>
        </p:nvSpPr>
        <p:spPr bwMode="auto">
          <a:xfrm>
            <a:off x="142875" y="142875"/>
            <a:ext cx="7215188" cy="428625"/>
          </a:xfrm>
          <a:prstGeom prst="rect">
            <a:avLst/>
          </a:prstGeom>
          <a:noFill/>
          <a:ln algn="ctr">
            <a:miter lim="800000"/>
            <a:headEnd/>
            <a:tailEnd/>
          </a:ln>
        </p:spPr>
        <p:txBody>
          <a:bodyPr lIns="92075" tIns="46038" rIns="92075" bIns="46038" anchor="ctr"/>
          <a:lstStyle/>
          <a:p>
            <a:pPr>
              <a:lnSpc>
                <a:spcPct val="95000"/>
              </a:lnSpc>
              <a:defRPr/>
            </a:pPr>
            <a:r>
              <a:rPr lang="es-ES_tradnl" sz="3200" b="1" dirty="0">
                <a:solidFill>
                  <a:schemeClr val="bg1">
                    <a:lumMod val="95000"/>
                  </a:schemeClr>
                </a:solidFill>
                <a:latin typeface="Calibri" pitchFamily="34" charset="0"/>
                <a:ea typeface="+mj-ea"/>
                <a:cs typeface="Calibri" pitchFamily="34" charset="0"/>
              </a:rPr>
              <a:t>Reformado de gas natural con vapor</a:t>
            </a:r>
            <a:endParaRPr lang="es-ES_tradnl" sz="3200" b="1" dirty="0">
              <a:solidFill>
                <a:schemeClr val="bg1">
                  <a:lumMod val="95000"/>
                </a:schemeClr>
              </a:solidFill>
              <a:latin typeface="Calibri" pitchFamily="34" charset="0"/>
              <a:ea typeface="+mj-ea"/>
              <a:cs typeface="Calibri" pitchFamily="34" charset="0"/>
            </a:endParaRPr>
          </a:p>
        </p:txBody>
      </p:sp>
      <p:sp>
        <p:nvSpPr>
          <p:cNvPr id="56324" name="Rectangle 99"/>
          <p:cNvSpPr>
            <a:spLocks noChangeArrowheads="1"/>
          </p:cNvSpPr>
          <p:nvPr/>
        </p:nvSpPr>
        <p:spPr bwMode="auto">
          <a:xfrm>
            <a:off x="0" y="785813"/>
            <a:ext cx="9144000" cy="5876925"/>
          </a:xfrm>
          <a:prstGeom prst="rect">
            <a:avLst/>
          </a:prstGeom>
          <a:noFill/>
          <a:ln w="12700">
            <a:noFill/>
            <a:miter lim="800000"/>
            <a:headEnd/>
            <a:tailEnd/>
          </a:ln>
        </p:spPr>
        <p:txBody>
          <a:bodyPr wrap="none" anchor="ctr"/>
          <a:lstStyle/>
          <a:p>
            <a:endParaRPr lang="en-US"/>
          </a:p>
        </p:txBody>
      </p:sp>
      <p:sp>
        <p:nvSpPr>
          <p:cNvPr id="56325"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AR">
              <a:cs typeface="Arial" charset="0"/>
            </a:endParaRPr>
          </a:p>
        </p:txBody>
      </p:sp>
      <p:sp>
        <p:nvSpPr>
          <p:cNvPr id="5632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AR"/>
          </a:p>
        </p:txBody>
      </p:sp>
      <p:sp>
        <p:nvSpPr>
          <p:cNvPr id="56327" name="Rectangle 10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AR"/>
          </a:p>
        </p:txBody>
      </p:sp>
      <p:sp>
        <p:nvSpPr>
          <p:cNvPr id="56328" name="Rectangle 8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AR"/>
          </a:p>
        </p:txBody>
      </p:sp>
      <p:sp>
        <p:nvSpPr>
          <p:cNvPr id="14" name="13 CuadroTexto"/>
          <p:cNvSpPr txBox="1"/>
          <p:nvPr/>
        </p:nvSpPr>
        <p:spPr>
          <a:xfrm>
            <a:off x="142875" y="785813"/>
            <a:ext cx="3740150" cy="338137"/>
          </a:xfrm>
          <a:prstGeom prst="rect">
            <a:avLst/>
          </a:prstGeom>
          <a:noFill/>
        </p:spPr>
        <p:txBody>
          <a:bodyPr wrap="none">
            <a:spAutoFit/>
          </a:bodyPr>
          <a:lstStyle/>
          <a:p>
            <a:pPr>
              <a:defRPr/>
            </a:pPr>
            <a:r>
              <a:rPr lang="es-AR" sz="1600" b="1" dirty="0">
                <a:solidFill>
                  <a:schemeClr val="accent2">
                    <a:lumMod val="75000"/>
                  </a:schemeClr>
                </a:solidFill>
                <a:latin typeface="Calibri" pitchFamily="34" charset="0"/>
              </a:rPr>
              <a:t>Generación de gas de síntesis e hidrógeno</a:t>
            </a:r>
            <a:endParaRPr lang="es-ES" sz="1600" b="1" dirty="0">
              <a:solidFill>
                <a:schemeClr val="accent2">
                  <a:lumMod val="75000"/>
                </a:schemeClr>
              </a:solidFill>
              <a:latin typeface="Calibri" pitchFamily="34" charset="0"/>
            </a:endParaRPr>
          </a:p>
        </p:txBody>
      </p:sp>
      <p:sp>
        <p:nvSpPr>
          <p:cNvPr id="17" name="16 CuadroTexto"/>
          <p:cNvSpPr txBox="1"/>
          <p:nvPr/>
        </p:nvSpPr>
        <p:spPr>
          <a:xfrm>
            <a:off x="142875" y="1143000"/>
            <a:ext cx="1076325" cy="338138"/>
          </a:xfrm>
          <a:prstGeom prst="rect">
            <a:avLst/>
          </a:prstGeom>
          <a:noFill/>
        </p:spPr>
        <p:txBody>
          <a:bodyPr wrap="none">
            <a:spAutoFit/>
          </a:bodyPr>
          <a:lstStyle/>
          <a:p>
            <a:pPr>
              <a:defRPr/>
            </a:pPr>
            <a:r>
              <a:rPr lang="es-AR" sz="1600" b="1" dirty="0">
                <a:solidFill>
                  <a:schemeClr val="accent2">
                    <a:lumMod val="75000"/>
                  </a:schemeClr>
                </a:solidFill>
                <a:latin typeface="Calibri" pitchFamily="34" charset="0"/>
              </a:rPr>
              <a:t>Hidrógeno</a:t>
            </a:r>
            <a:endParaRPr lang="es-ES" sz="1600" b="1" dirty="0">
              <a:solidFill>
                <a:schemeClr val="accent2">
                  <a:lumMod val="75000"/>
                </a:schemeClr>
              </a:solidFill>
              <a:latin typeface="Calibri" pitchFamily="34" charset="0"/>
            </a:endParaRPr>
          </a:p>
        </p:txBody>
      </p:sp>
      <p:sp>
        <p:nvSpPr>
          <p:cNvPr id="18" name="17 Rectángulo"/>
          <p:cNvSpPr/>
          <p:nvPr/>
        </p:nvSpPr>
        <p:spPr>
          <a:xfrm>
            <a:off x="123825" y="1428750"/>
            <a:ext cx="8805863" cy="584200"/>
          </a:xfrm>
          <a:prstGeom prst="rect">
            <a:avLst/>
          </a:prstGeom>
        </p:spPr>
        <p:txBody>
          <a:bodyPr>
            <a:spAutoFit/>
          </a:bodyPr>
          <a:lstStyle/>
          <a:p>
            <a:pPr algn="just">
              <a:defRPr/>
            </a:pPr>
            <a:r>
              <a:rPr lang="es-ES_tradnl" sz="1600" dirty="0">
                <a:solidFill>
                  <a:schemeClr val="accent2">
                    <a:lumMod val="75000"/>
                  </a:schemeClr>
                </a:solidFill>
                <a:latin typeface="Calibri" pitchFamily="34" charset="0"/>
              </a:rPr>
              <a:t>El hidrógeno contenido en el gas de síntesis se obtiene en estado puro tratando la corriente de salida del reformador. Un esquema de las etapas de purificación del gas de síntesis es el siguiente:</a:t>
            </a:r>
            <a:endParaRPr lang="es-ES" sz="1600" dirty="0">
              <a:solidFill>
                <a:schemeClr val="accent2">
                  <a:lumMod val="75000"/>
                </a:schemeClr>
              </a:solidFill>
              <a:latin typeface="Calibri" pitchFamily="34" charset="0"/>
            </a:endParaRPr>
          </a:p>
        </p:txBody>
      </p:sp>
      <p:pic>
        <p:nvPicPr>
          <p:cNvPr id="56332" name="19 Imagen"/>
          <p:cNvPicPr>
            <a:picLocks noChangeAspect="1" noChangeArrowheads="1"/>
          </p:cNvPicPr>
          <p:nvPr/>
        </p:nvPicPr>
        <p:blipFill>
          <a:blip r:embed="rId2"/>
          <a:srcRect t="44174"/>
          <a:stretch>
            <a:fillRect/>
          </a:stretch>
        </p:blipFill>
        <p:spPr bwMode="auto">
          <a:xfrm>
            <a:off x="285750" y="2571750"/>
            <a:ext cx="8697913" cy="3286125"/>
          </a:xfrm>
          <a:prstGeom prst="rect">
            <a:avLst/>
          </a:prstGeom>
          <a:noFill/>
          <a:ln w="9525">
            <a:noFill/>
            <a:miter lim="800000"/>
            <a:headEnd/>
            <a:tailEnd/>
          </a:ln>
        </p:spPr>
      </p:pic>
      <p:sp>
        <p:nvSpPr>
          <p:cNvPr id="56333" name="20 CuadroTexto"/>
          <p:cNvSpPr txBox="1">
            <a:spLocks noChangeArrowheads="1"/>
          </p:cNvSpPr>
          <p:nvPr/>
        </p:nvSpPr>
        <p:spPr bwMode="auto">
          <a:xfrm>
            <a:off x="7072313" y="2143125"/>
            <a:ext cx="1214437" cy="461963"/>
          </a:xfrm>
          <a:prstGeom prst="rect">
            <a:avLst/>
          </a:prstGeom>
          <a:noFill/>
          <a:ln w="9525">
            <a:noFill/>
            <a:miter lim="800000"/>
            <a:headEnd/>
            <a:tailEnd/>
          </a:ln>
        </p:spPr>
        <p:txBody>
          <a:bodyPr>
            <a:spAutoFit/>
          </a:bodyPr>
          <a:lstStyle/>
          <a:p>
            <a:pPr algn="ctr"/>
            <a:r>
              <a:rPr lang="es-AR" sz="1200">
                <a:latin typeface="Calibri" pitchFamily="34" charset="0"/>
              </a:rPr>
              <a:t>Gas de síntesis del reformador</a:t>
            </a:r>
            <a:endParaRPr lang="es-ES" sz="1200">
              <a:latin typeface="Calibri" pitchFamily="34" charset="0"/>
            </a:endParaRPr>
          </a:p>
        </p:txBody>
      </p:sp>
      <p:sp>
        <p:nvSpPr>
          <p:cNvPr id="16" name="15 Flecha derecha">
            <a:hlinkClick r:id="rId3" action="ppaction://hlinksldjump"/>
          </p:cNvPr>
          <p:cNvSpPr/>
          <p:nvPr/>
        </p:nvSpPr>
        <p:spPr>
          <a:xfrm rot="16200000">
            <a:off x="8641519" y="5733256"/>
            <a:ext cx="432048" cy="432048"/>
          </a:xfrm>
          <a:prstGeom prst="rightArrow">
            <a:avLst>
              <a:gd name="adj1" fmla="val 50000"/>
              <a:gd name="adj2" fmla="val 72880"/>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ES"/>
          </a:p>
        </p:txBody>
      </p:sp>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714375"/>
          </a:xfrm>
          <a:prstGeom prst="rect">
            <a:avLst/>
          </a:prstGeom>
          <a:gradFill flip="none" rotWithShape="1">
            <a:gsLst>
              <a:gs pos="0">
                <a:schemeClr val="accent2">
                  <a:lumMod val="75000"/>
                </a:schemeClr>
              </a:gs>
              <a:gs pos="81000">
                <a:schemeClr val="bg1">
                  <a:lumMod val="9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5" name="Rectangle 1072"/>
          <p:cNvSpPr>
            <a:spLocks noChangeArrowheads="1"/>
          </p:cNvSpPr>
          <p:nvPr/>
        </p:nvSpPr>
        <p:spPr bwMode="auto">
          <a:xfrm>
            <a:off x="142875" y="142875"/>
            <a:ext cx="7215188" cy="428625"/>
          </a:xfrm>
          <a:prstGeom prst="rect">
            <a:avLst/>
          </a:prstGeom>
          <a:noFill/>
          <a:ln algn="ctr">
            <a:miter lim="800000"/>
            <a:headEnd/>
            <a:tailEnd/>
          </a:ln>
        </p:spPr>
        <p:txBody>
          <a:bodyPr lIns="92075" tIns="46038" rIns="92075" bIns="46038" anchor="ctr"/>
          <a:lstStyle/>
          <a:p>
            <a:pPr>
              <a:lnSpc>
                <a:spcPct val="95000"/>
              </a:lnSpc>
              <a:defRPr/>
            </a:pPr>
            <a:r>
              <a:rPr lang="es-ES_tradnl" sz="3200" b="1" dirty="0">
                <a:solidFill>
                  <a:schemeClr val="bg1">
                    <a:lumMod val="95000"/>
                  </a:schemeClr>
                </a:solidFill>
                <a:latin typeface="Calibri" pitchFamily="34" charset="0"/>
                <a:ea typeface="+mj-ea"/>
                <a:cs typeface="Calibri" pitchFamily="34" charset="0"/>
              </a:rPr>
              <a:t>MTBE (</a:t>
            </a:r>
            <a:r>
              <a:rPr lang="es-ES_tradnl" sz="3200" b="1" u="sng" dirty="0" err="1">
                <a:solidFill>
                  <a:schemeClr val="bg1">
                    <a:lumMod val="95000"/>
                  </a:schemeClr>
                </a:solidFill>
                <a:latin typeface="Calibri" pitchFamily="34" charset="0"/>
                <a:ea typeface="+mj-ea"/>
                <a:cs typeface="Calibri" pitchFamily="34" charset="0"/>
              </a:rPr>
              <a:t>M</a:t>
            </a:r>
            <a:r>
              <a:rPr lang="es-ES_tradnl" sz="3200" b="1" dirty="0" err="1">
                <a:solidFill>
                  <a:schemeClr val="bg1">
                    <a:lumMod val="95000"/>
                  </a:schemeClr>
                </a:solidFill>
                <a:latin typeface="Calibri" pitchFamily="34" charset="0"/>
                <a:ea typeface="+mj-ea"/>
                <a:cs typeface="Calibri" pitchFamily="34" charset="0"/>
              </a:rPr>
              <a:t>etil</a:t>
            </a:r>
            <a:r>
              <a:rPr lang="es-ES_tradnl" sz="3200" b="1" dirty="0">
                <a:solidFill>
                  <a:schemeClr val="bg1">
                    <a:lumMod val="95000"/>
                  </a:schemeClr>
                </a:solidFill>
                <a:latin typeface="Calibri" pitchFamily="34" charset="0"/>
                <a:ea typeface="+mj-ea"/>
                <a:cs typeface="Calibri" pitchFamily="34" charset="0"/>
              </a:rPr>
              <a:t> </a:t>
            </a:r>
            <a:r>
              <a:rPr lang="es-ES_tradnl" sz="3200" b="1" u="sng" dirty="0">
                <a:solidFill>
                  <a:schemeClr val="bg1">
                    <a:lumMod val="95000"/>
                  </a:schemeClr>
                </a:solidFill>
                <a:latin typeface="Calibri" pitchFamily="34" charset="0"/>
                <a:ea typeface="+mj-ea"/>
                <a:cs typeface="Calibri" pitchFamily="34" charset="0"/>
              </a:rPr>
              <a:t>T</a:t>
            </a:r>
            <a:r>
              <a:rPr lang="es-ES_tradnl" sz="3200" b="1" dirty="0">
                <a:solidFill>
                  <a:schemeClr val="bg1">
                    <a:lumMod val="95000"/>
                  </a:schemeClr>
                </a:solidFill>
                <a:latin typeface="Calibri" pitchFamily="34" charset="0"/>
                <a:ea typeface="+mj-ea"/>
                <a:cs typeface="Calibri" pitchFamily="34" charset="0"/>
              </a:rPr>
              <a:t>er </a:t>
            </a:r>
            <a:r>
              <a:rPr lang="es-ES_tradnl" sz="3200" b="1" u="sng" dirty="0" err="1">
                <a:solidFill>
                  <a:schemeClr val="bg1">
                    <a:lumMod val="95000"/>
                  </a:schemeClr>
                </a:solidFill>
                <a:latin typeface="Calibri" pitchFamily="34" charset="0"/>
                <a:ea typeface="+mj-ea"/>
                <a:cs typeface="Calibri" pitchFamily="34" charset="0"/>
              </a:rPr>
              <a:t>B</a:t>
            </a:r>
            <a:r>
              <a:rPr lang="es-ES_tradnl" sz="3200" b="1" dirty="0" err="1">
                <a:solidFill>
                  <a:schemeClr val="bg1">
                    <a:lumMod val="95000"/>
                  </a:schemeClr>
                </a:solidFill>
                <a:latin typeface="Calibri" pitchFamily="34" charset="0"/>
                <a:ea typeface="+mj-ea"/>
                <a:cs typeface="Calibri" pitchFamily="34" charset="0"/>
              </a:rPr>
              <a:t>util</a:t>
            </a:r>
            <a:r>
              <a:rPr lang="es-ES_tradnl" sz="3200" b="1" dirty="0">
                <a:solidFill>
                  <a:schemeClr val="bg1">
                    <a:lumMod val="95000"/>
                  </a:schemeClr>
                </a:solidFill>
                <a:latin typeface="Calibri" pitchFamily="34" charset="0"/>
                <a:ea typeface="+mj-ea"/>
                <a:cs typeface="Calibri" pitchFamily="34" charset="0"/>
              </a:rPr>
              <a:t> </a:t>
            </a:r>
            <a:r>
              <a:rPr lang="es-ES_tradnl" sz="3200" b="1" u="sng" dirty="0" err="1">
                <a:solidFill>
                  <a:schemeClr val="bg1">
                    <a:lumMod val="95000"/>
                  </a:schemeClr>
                </a:solidFill>
                <a:latin typeface="Calibri" pitchFamily="34" charset="0"/>
                <a:ea typeface="+mj-ea"/>
                <a:cs typeface="Calibri" pitchFamily="34" charset="0"/>
              </a:rPr>
              <a:t>E</a:t>
            </a:r>
            <a:r>
              <a:rPr lang="es-ES_tradnl" sz="3200" b="1" dirty="0" err="1">
                <a:solidFill>
                  <a:schemeClr val="bg1">
                    <a:lumMod val="95000"/>
                  </a:schemeClr>
                </a:solidFill>
                <a:latin typeface="Calibri" pitchFamily="34" charset="0"/>
                <a:ea typeface="+mj-ea"/>
                <a:cs typeface="Calibri" pitchFamily="34" charset="0"/>
              </a:rPr>
              <a:t>ter</a:t>
            </a:r>
            <a:r>
              <a:rPr lang="es-ES_tradnl" sz="3200" b="1" dirty="0">
                <a:solidFill>
                  <a:schemeClr val="bg1">
                    <a:lumMod val="95000"/>
                  </a:schemeClr>
                </a:solidFill>
                <a:latin typeface="Calibri" pitchFamily="34" charset="0"/>
                <a:ea typeface="+mj-ea"/>
                <a:cs typeface="Calibri" pitchFamily="34" charset="0"/>
              </a:rPr>
              <a:t>)</a:t>
            </a:r>
            <a:endParaRPr lang="es-ES_tradnl" sz="3200" b="1" dirty="0">
              <a:solidFill>
                <a:schemeClr val="bg1">
                  <a:lumMod val="95000"/>
                </a:schemeClr>
              </a:solidFill>
              <a:latin typeface="Calibri" pitchFamily="34" charset="0"/>
              <a:ea typeface="+mj-ea"/>
              <a:cs typeface="Calibri" pitchFamily="34" charset="0"/>
            </a:endParaRPr>
          </a:p>
        </p:txBody>
      </p:sp>
      <p:sp>
        <p:nvSpPr>
          <p:cNvPr id="57348" name="Rectangle 99"/>
          <p:cNvSpPr>
            <a:spLocks noChangeArrowheads="1"/>
          </p:cNvSpPr>
          <p:nvPr/>
        </p:nvSpPr>
        <p:spPr bwMode="auto">
          <a:xfrm>
            <a:off x="0" y="785813"/>
            <a:ext cx="9144000" cy="5876925"/>
          </a:xfrm>
          <a:prstGeom prst="rect">
            <a:avLst/>
          </a:prstGeom>
          <a:noFill/>
          <a:ln w="12700">
            <a:noFill/>
            <a:miter lim="800000"/>
            <a:headEnd/>
            <a:tailEnd/>
          </a:ln>
        </p:spPr>
        <p:txBody>
          <a:bodyPr wrap="none" anchor="ctr"/>
          <a:lstStyle/>
          <a:p>
            <a:endParaRPr lang="en-US"/>
          </a:p>
        </p:txBody>
      </p:sp>
      <p:sp>
        <p:nvSpPr>
          <p:cNvPr id="57349"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AR">
              <a:cs typeface="Arial" charset="0"/>
            </a:endParaRPr>
          </a:p>
        </p:txBody>
      </p:sp>
      <p:sp>
        <p:nvSpPr>
          <p:cNvPr id="5735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AR"/>
          </a:p>
        </p:txBody>
      </p:sp>
      <p:sp>
        <p:nvSpPr>
          <p:cNvPr id="57351" name="Rectangle 10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AR"/>
          </a:p>
        </p:txBody>
      </p:sp>
      <p:sp>
        <p:nvSpPr>
          <p:cNvPr id="57352" name="Rectangle 8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AR"/>
          </a:p>
        </p:txBody>
      </p:sp>
      <p:sp>
        <p:nvSpPr>
          <p:cNvPr id="18" name="17 Rectángulo"/>
          <p:cNvSpPr/>
          <p:nvPr/>
        </p:nvSpPr>
        <p:spPr>
          <a:xfrm>
            <a:off x="0" y="785813"/>
            <a:ext cx="8805863" cy="584200"/>
          </a:xfrm>
          <a:prstGeom prst="rect">
            <a:avLst/>
          </a:prstGeom>
        </p:spPr>
        <p:txBody>
          <a:bodyPr>
            <a:spAutoFit/>
          </a:bodyPr>
          <a:lstStyle/>
          <a:p>
            <a:pPr algn="just">
              <a:defRPr/>
            </a:pPr>
            <a:r>
              <a:rPr lang="es-ES_tradnl" sz="1600" dirty="0">
                <a:solidFill>
                  <a:schemeClr val="accent2">
                    <a:lumMod val="75000"/>
                  </a:schemeClr>
                </a:solidFill>
                <a:latin typeface="Calibri" pitchFamily="34" charset="0"/>
              </a:rPr>
              <a:t>Es un proceso cuyo objetivo es producir un mejorador de octano de óptima calidad a partir de la combinación de </a:t>
            </a:r>
            <a:r>
              <a:rPr lang="es-ES_tradnl" sz="1600" dirty="0" err="1">
                <a:solidFill>
                  <a:schemeClr val="accent2">
                    <a:lumMod val="75000"/>
                  </a:schemeClr>
                </a:solidFill>
                <a:latin typeface="Calibri" pitchFamily="34" charset="0"/>
              </a:rPr>
              <a:t>isobutileno</a:t>
            </a:r>
            <a:r>
              <a:rPr lang="es-ES_tradnl" sz="1600" dirty="0">
                <a:solidFill>
                  <a:schemeClr val="accent2">
                    <a:lumMod val="75000"/>
                  </a:schemeClr>
                </a:solidFill>
                <a:latin typeface="Calibri" pitchFamily="34" charset="0"/>
              </a:rPr>
              <a:t> y alcohol metílico (metanol).</a:t>
            </a:r>
            <a:endParaRPr lang="es-ES" sz="1600" dirty="0">
              <a:solidFill>
                <a:schemeClr val="accent2">
                  <a:lumMod val="75000"/>
                </a:schemeClr>
              </a:solidFill>
              <a:latin typeface="Calibri" pitchFamily="34" charset="0"/>
            </a:endParaRPr>
          </a:p>
        </p:txBody>
      </p:sp>
      <p:grpSp>
        <p:nvGrpSpPr>
          <p:cNvPr id="57354" name="21 Grupo"/>
          <p:cNvGrpSpPr>
            <a:grpSpLocks/>
          </p:cNvGrpSpPr>
          <p:nvPr/>
        </p:nvGrpSpPr>
        <p:grpSpPr bwMode="auto">
          <a:xfrm>
            <a:off x="285750" y="1714500"/>
            <a:ext cx="5643563" cy="3571875"/>
            <a:chOff x="285720" y="1714488"/>
            <a:chExt cx="6715204" cy="4000528"/>
          </a:xfrm>
        </p:grpSpPr>
        <p:sp>
          <p:nvSpPr>
            <p:cNvPr id="19" name="18 Rectángulo"/>
            <p:cNvSpPr/>
            <p:nvPr/>
          </p:nvSpPr>
          <p:spPr>
            <a:xfrm>
              <a:off x="285720" y="1714488"/>
              <a:ext cx="6715172" cy="4000528"/>
            </a:xfrm>
            <a:prstGeom prst="rect">
              <a:avLst/>
            </a:prstGeom>
            <a:solidFill>
              <a:schemeClr val="bg2">
                <a:lumMod val="40000"/>
                <a:lumOff val="6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s-ES"/>
            </a:p>
          </p:txBody>
        </p:sp>
        <p:pic>
          <p:nvPicPr>
            <p:cNvPr id="57363" name="15 Imagen"/>
            <p:cNvPicPr>
              <a:picLocks noChangeAspect="1" noChangeArrowheads="1"/>
            </p:cNvPicPr>
            <p:nvPr/>
          </p:nvPicPr>
          <p:blipFill>
            <a:blip r:embed="rId2">
              <a:clrChange>
                <a:clrFrom>
                  <a:srgbClr val="000000"/>
                </a:clrFrom>
                <a:clrTo>
                  <a:srgbClr val="000000">
                    <a:alpha val="0"/>
                  </a:srgbClr>
                </a:clrTo>
              </a:clrChange>
            </a:blip>
            <a:srcRect/>
            <a:stretch>
              <a:fillRect/>
            </a:stretch>
          </p:blipFill>
          <p:spPr bwMode="auto">
            <a:xfrm>
              <a:off x="357158" y="1785926"/>
              <a:ext cx="6643766" cy="3857652"/>
            </a:xfrm>
            <a:prstGeom prst="rect">
              <a:avLst/>
            </a:prstGeom>
            <a:noFill/>
            <a:ln w="9525">
              <a:noFill/>
              <a:miter lim="800000"/>
              <a:headEnd/>
              <a:tailEnd/>
            </a:ln>
          </p:spPr>
        </p:pic>
      </p:grpSp>
      <p:grpSp>
        <p:nvGrpSpPr>
          <p:cNvPr id="57355" name="24 Grupo"/>
          <p:cNvGrpSpPr>
            <a:grpSpLocks/>
          </p:cNvGrpSpPr>
          <p:nvPr/>
        </p:nvGrpSpPr>
        <p:grpSpPr bwMode="auto">
          <a:xfrm>
            <a:off x="6072188" y="1704975"/>
            <a:ext cx="2928937" cy="3825875"/>
            <a:chOff x="6072198" y="1704963"/>
            <a:chExt cx="2928958" cy="3825954"/>
          </a:xfrm>
        </p:grpSpPr>
        <p:sp>
          <p:nvSpPr>
            <p:cNvPr id="24" name="23 Rectángulo"/>
            <p:cNvSpPr/>
            <p:nvPr/>
          </p:nvSpPr>
          <p:spPr>
            <a:xfrm>
              <a:off x="6072198" y="1704963"/>
              <a:ext cx="2857520" cy="3643338"/>
            </a:xfrm>
            <a:prstGeom prst="rect">
              <a:avLst/>
            </a:prstGeom>
            <a:solidFill>
              <a:schemeClr val="bg2">
                <a:lumMod val="40000"/>
                <a:lumOff val="6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s-ES"/>
            </a:p>
          </p:txBody>
        </p:sp>
        <p:sp>
          <p:nvSpPr>
            <p:cNvPr id="23" name="22 CuadroTexto"/>
            <p:cNvSpPr txBox="1"/>
            <p:nvPr/>
          </p:nvSpPr>
          <p:spPr>
            <a:xfrm>
              <a:off x="6072198" y="1714488"/>
              <a:ext cx="2928958" cy="3816429"/>
            </a:xfrm>
            <a:prstGeom prst="rect">
              <a:avLst/>
            </a:prstGeom>
            <a:noFill/>
          </p:spPr>
          <p:txBody>
            <a:bodyPr>
              <a:spAutoFit/>
            </a:bodyPr>
            <a:lstStyle/>
            <a:p>
              <a:pPr>
                <a:defRPr/>
              </a:pPr>
              <a:r>
                <a:rPr lang="es-ES_tradnl" sz="1600" b="1" dirty="0">
                  <a:solidFill>
                    <a:schemeClr val="accent2">
                      <a:lumMod val="75000"/>
                    </a:schemeClr>
                  </a:solidFill>
                  <a:latin typeface="Calibri" pitchFamily="34" charset="0"/>
                </a:rPr>
                <a:t>Variables operativas:</a:t>
              </a:r>
            </a:p>
            <a:p>
              <a:pPr>
                <a:defRPr/>
              </a:pPr>
              <a:endParaRPr lang="es-ES_tradnl" sz="1600" b="1" dirty="0">
                <a:solidFill>
                  <a:schemeClr val="accent2">
                    <a:lumMod val="75000"/>
                  </a:schemeClr>
                </a:solidFill>
                <a:latin typeface="Calibri" pitchFamily="34" charset="0"/>
              </a:endParaRPr>
            </a:p>
            <a:p>
              <a:pPr>
                <a:defRPr/>
              </a:pPr>
              <a:r>
                <a:rPr lang="es-ES_tradnl" sz="1600" b="1" dirty="0">
                  <a:solidFill>
                    <a:schemeClr val="accent2">
                      <a:lumMod val="75000"/>
                    </a:schemeClr>
                  </a:solidFill>
                  <a:latin typeface="Calibri" pitchFamily="34" charset="0"/>
                </a:rPr>
                <a:t>Temperatura de reacción: </a:t>
              </a:r>
              <a:r>
                <a:rPr lang="es-ES_tradnl" sz="1600" dirty="0">
                  <a:solidFill>
                    <a:schemeClr val="accent2">
                      <a:lumMod val="75000"/>
                    </a:schemeClr>
                  </a:solidFill>
                  <a:latin typeface="Calibri" pitchFamily="34" charset="0"/>
                </a:rPr>
                <a:t>40°C (entrada reactor) hasta 76°C (salida reactor)</a:t>
              </a:r>
            </a:p>
            <a:p>
              <a:pPr>
                <a:defRPr/>
              </a:pPr>
              <a:endParaRPr lang="es-ES_tradnl" sz="1600" dirty="0">
                <a:solidFill>
                  <a:schemeClr val="accent2">
                    <a:lumMod val="75000"/>
                  </a:schemeClr>
                </a:solidFill>
                <a:latin typeface="Calibri" pitchFamily="34" charset="0"/>
              </a:endParaRPr>
            </a:p>
            <a:p>
              <a:pPr>
                <a:defRPr/>
              </a:pPr>
              <a:r>
                <a:rPr lang="es-ES_tradnl" sz="1600" b="1" dirty="0">
                  <a:solidFill>
                    <a:schemeClr val="accent2">
                      <a:lumMod val="75000"/>
                    </a:schemeClr>
                  </a:solidFill>
                  <a:latin typeface="Calibri" pitchFamily="34" charset="0"/>
                </a:rPr>
                <a:t>Velocidad espacial en peso (WHSV):</a:t>
              </a:r>
              <a:r>
                <a:rPr lang="es-ES_tradnl" sz="1600" dirty="0">
                  <a:solidFill>
                    <a:schemeClr val="accent2">
                      <a:lumMod val="75000"/>
                    </a:schemeClr>
                  </a:solidFill>
                  <a:latin typeface="Calibri" pitchFamily="34" charset="0"/>
                </a:rPr>
                <a:t> 1.5 [seg</a:t>
              </a:r>
              <a:r>
                <a:rPr lang="es-ES_tradnl" sz="1600" baseline="30000" dirty="0">
                  <a:solidFill>
                    <a:schemeClr val="accent2">
                      <a:lumMod val="75000"/>
                    </a:schemeClr>
                  </a:solidFill>
                  <a:latin typeface="Calibri" pitchFamily="34" charset="0"/>
                </a:rPr>
                <a:t>-1</a:t>
              </a:r>
              <a:r>
                <a:rPr lang="es-ES_tradnl" sz="1600" dirty="0">
                  <a:solidFill>
                    <a:schemeClr val="accent2">
                      <a:lumMod val="75000"/>
                    </a:schemeClr>
                  </a:solidFill>
                  <a:latin typeface="Calibri" pitchFamily="34" charset="0"/>
                </a:rPr>
                <a:t>]</a:t>
              </a:r>
              <a:endParaRPr lang="es-ES" sz="1600" dirty="0">
                <a:solidFill>
                  <a:schemeClr val="accent2">
                    <a:lumMod val="75000"/>
                  </a:schemeClr>
                </a:solidFill>
                <a:latin typeface="Calibri" pitchFamily="34" charset="0"/>
              </a:endParaRPr>
            </a:p>
            <a:p>
              <a:pPr>
                <a:defRPr/>
              </a:pPr>
              <a:r>
                <a:rPr lang="es-ES_tradnl" sz="1600" dirty="0">
                  <a:solidFill>
                    <a:schemeClr val="accent2">
                      <a:lumMod val="75000"/>
                    </a:schemeClr>
                  </a:solidFill>
                  <a:latin typeface="Calibri" pitchFamily="34" charset="0"/>
                </a:rPr>
                <a:t> </a:t>
              </a:r>
              <a:endParaRPr lang="es-ES" sz="1600" dirty="0">
                <a:solidFill>
                  <a:schemeClr val="accent2">
                    <a:lumMod val="75000"/>
                  </a:schemeClr>
                </a:solidFill>
                <a:latin typeface="Calibri" pitchFamily="34" charset="0"/>
              </a:endParaRPr>
            </a:p>
            <a:p>
              <a:pPr>
                <a:defRPr/>
              </a:pPr>
              <a:r>
                <a:rPr lang="es-ES_tradnl" sz="1600" b="1" dirty="0">
                  <a:solidFill>
                    <a:schemeClr val="accent2">
                      <a:lumMod val="75000"/>
                    </a:schemeClr>
                  </a:solidFill>
                  <a:latin typeface="Calibri" pitchFamily="34" charset="0"/>
                </a:rPr>
                <a:t>Relación molar metanol / </a:t>
              </a:r>
              <a:r>
                <a:rPr lang="es-ES_tradnl" sz="1600" b="1" dirty="0" err="1">
                  <a:solidFill>
                    <a:schemeClr val="accent2">
                      <a:lumMod val="75000"/>
                    </a:schemeClr>
                  </a:solidFill>
                  <a:latin typeface="Calibri" pitchFamily="34" charset="0"/>
                </a:rPr>
                <a:t>isobutileno</a:t>
              </a:r>
              <a:r>
                <a:rPr lang="es-ES_tradnl" sz="1600" b="1" dirty="0">
                  <a:solidFill>
                    <a:schemeClr val="accent2">
                      <a:lumMod val="75000"/>
                    </a:schemeClr>
                  </a:solidFill>
                  <a:latin typeface="Calibri" pitchFamily="34" charset="0"/>
                </a:rPr>
                <a:t>: </a:t>
              </a:r>
              <a:r>
                <a:rPr lang="es-ES_tradnl" sz="1600" dirty="0">
                  <a:solidFill>
                    <a:schemeClr val="accent2">
                      <a:lumMod val="75000"/>
                    </a:schemeClr>
                  </a:solidFill>
                  <a:latin typeface="Calibri" pitchFamily="34" charset="0"/>
                </a:rPr>
                <a:t>cercanas a 1:1. </a:t>
              </a:r>
            </a:p>
            <a:p>
              <a:pPr>
                <a:defRPr/>
              </a:pPr>
              <a:endParaRPr lang="es-ES" sz="1600" dirty="0">
                <a:solidFill>
                  <a:schemeClr val="accent2">
                    <a:lumMod val="75000"/>
                  </a:schemeClr>
                </a:solidFill>
                <a:latin typeface="Calibri" pitchFamily="34" charset="0"/>
              </a:endParaRPr>
            </a:p>
            <a:p>
              <a:pPr>
                <a:defRPr/>
              </a:pPr>
              <a:r>
                <a:rPr lang="es-ES_tradnl" sz="1600" b="1" dirty="0">
                  <a:solidFill>
                    <a:schemeClr val="accent2">
                      <a:lumMod val="75000"/>
                    </a:schemeClr>
                  </a:solidFill>
                  <a:latin typeface="Calibri" pitchFamily="34" charset="0"/>
                </a:rPr>
                <a:t>Relación reciclo / carga: </a:t>
              </a:r>
              <a:r>
                <a:rPr lang="es-ES_tradnl" sz="1600" dirty="0">
                  <a:solidFill>
                    <a:schemeClr val="accent2">
                      <a:lumMod val="75000"/>
                    </a:schemeClr>
                  </a:solidFill>
                  <a:latin typeface="Calibri" pitchFamily="34" charset="0"/>
                </a:rPr>
                <a:t>15.5% en la entrada del primer reactor. </a:t>
              </a:r>
              <a:endParaRPr lang="es-ES" sz="1600" dirty="0">
                <a:solidFill>
                  <a:schemeClr val="accent2">
                    <a:lumMod val="75000"/>
                  </a:schemeClr>
                </a:solidFill>
                <a:latin typeface="Calibri" pitchFamily="34" charset="0"/>
              </a:endParaRPr>
            </a:p>
            <a:p>
              <a:pPr>
                <a:defRPr/>
              </a:pPr>
              <a:endParaRPr lang="es-ES" dirty="0"/>
            </a:p>
          </p:txBody>
        </p:sp>
      </p:grpSp>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714375"/>
          </a:xfrm>
          <a:prstGeom prst="rect">
            <a:avLst/>
          </a:prstGeom>
          <a:gradFill flip="none" rotWithShape="1">
            <a:gsLst>
              <a:gs pos="0">
                <a:schemeClr val="accent2">
                  <a:lumMod val="75000"/>
                </a:schemeClr>
              </a:gs>
              <a:gs pos="81000">
                <a:schemeClr val="bg1">
                  <a:lumMod val="9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5" name="Rectangle 1072"/>
          <p:cNvSpPr>
            <a:spLocks noChangeArrowheads="1"/>
          </p:cNvSpPr>
          <p:nvPr/>
        </p:nvSpPr>
        <p:spPr bwMode="auto">
          <a:xfrm>
            <a:off x="142875" y="142875"/>
            <a:ext cx="7215188" cy="428625"/>
          </a:xfrm>
          <a:prstGeom prst="rect">
            <a:avLst/>
          </a:prstGeom>
          <a:noFill/>
          <a:ln algn="ctr">
            <a:miter lim="800000"/>
            <a:headEnd/>
            <a:tailEnd/>
          </a:ln>
        </p:spPr>
        <p:txBody>
          <a:bodyPr lIns="92075" tIns="46038" rIns="92075" bIns="46038" anchor="ctr"/>
          <a:lstStyle/>
          <a:p>
            <a:pPr>
              <a:lnSpc>
                <a:spcPct val="95000"/>
              </a:lnSpc>
              <a:defRPr/>
            </a:pPr>
            <a:r>
              <a:rPr lang="es-ES_tradnl" sz="3200" b="1" dirty="0">
                <a:solidFill>
                  <a:schemeClr val="bg1">
                    <a:lumMod val="95000"/>
                  </a:schemeClr>
                </a:solidFill>
                <a:latin typeface="Calibri" pitchFamily="34" charset="0"/>
                <a:ea typeface="+mj-ea"/>
                <a:cs typeface="Calibri" pitchFamily="34" charset="0"/>
              </a:rPr>
              <a:t>MTBE (</a:t>
            </a:r>
            <a:r>
              <a:rPr lang="es-ES_tradnl" sz="3200" b="1" u="sng" dirty="0" err="1">
                <a:solidFill>
                  <a:schemeClr val="bg1">
                    <a:lumMod val="95000"/>
                  </a:schemeClr>
                </a:solidFill>
                <a:latin typeface="Calibri" pitchFamily="34" charset="0"/>
                <a:ea typeface="+mj-ea"/>
                <a:cs typeface="Calibri" pitchFamily="34" charset="0"/>
              </a:rPr>
              <a:t>M</a:t>
            </a:r>
            <a:r>
              <a:rPr lang="es-ES_tradnl" sz="3200" b="1" dirty="0" err="1">
                <a:solidFill>
                  <a:schemeClr val="bg1">
                    <a:lumMod val="95000"/>
                  </a:schemeClr>
                </a:solidFill>
                <a:latin typeface="Calibri" pitchFamily="34" charset="0"/>
                <a:ea typeface="+mj-ea"/>
                <a:cs typeface="Calibri" pitchFamily="34" charset="0"/>
              </a:rPr>
              <a:t>etil</a:t>
            </a:r>
            <a:r>
              <a:rPr lang="es-ES_tradnl" sz="3200" b="1" dirty="0">
                <a:solidFill>
                  <a:schemeClr val="bg1">
                    <a:lumMod val="95000"/>
                  </a:schemeClr>
                </a:solidFill>
                <a:latin typeface="Calibri" pitchFamily="34" charset="0"/>
                <a:ea typeface="+mj-ea"/>
                <a:cs typeface="Calibri" pitchFamily="34" charset="0"/>
              </a:rPr>
              <a:t> </a:t>
            </a:r>
            <a:r>
              <a:rPr lang="es-ES_tradnl" sz="3200" b="1" u="sng" dirty="0">
                <a:solidFill>
                  <a:schemeClr val="bg1">
                    <a:lumMod val="95000"/>
                  </a:schemeClr>
                </a:solidFill>
                <a:latin typeface="Calibri" pitchFamily="34" charset="0"/>
                <a:ea typeface="+mj-ea"/>
                <a:cs typeface="Calibri" pitchFamily="34" charset="0"/>
              </a:rPr>
              <a:t>T</a:t>
            </a:r>
            <a:r>
              <a:rPr lang="es-ES_tradnl" sz="3200" b="1" dirty="0">
                <a:solidFill>
                  <a:schemeClr val="bg1">
                    <a:lumMod val="95000"/>
                  </a:schemeClr>
                </a:solidFill>
                <a:latin typeface="Calibri" pitchFamily="34" charset="0"/>
                <a:ea typeface="+mj-ea"/>
                <a:cs typeface="Calibri" pitchFamily="34" charset="0"/>
              </a:rPr>
              <a:t>er </a:t>
            </a:r>
            <a:r>
              <a:rPr lang="es-ES_tradnl" sz="3200" b="1" u="sng" dirty="0" err="1">
                <a:solidFill>
                  <a:schemeClr val="bg1">
                    <a:lumMod val="95000"/>
                  </a:schemeClr>
                </a:solidFill>
                <a:latin typeface="Calibri" pitchFamily="34" charset="0"/>
                <a:ea typeface="+mj-ea"/>
                <a:cs typeface="Calibri" pitchFamily="34" charset="0"/>
              </a:rPr>
              <a:t>B</a:t>
            </a:r>
            <a:r>
              <a:rPr lang="es-ES_tradnl" sz="3200" b="1" dirty="0" err="1">
                <a:solidFill>
                  <a:schemeClr val="bg1">
                    <a:lumMod val="95000"/>
                  </a:schemeClr>
                </a:solidFill>
                <a:latin typeface="Calibri" pitchFamily="34" charset="0"/>
                <a:ea typeface="+mj-ea"/>
                <a:cs typeface="Calibri" pitchFamily="34" charset="0"/>
              </a:rPr>
              <a:t>util</a:t>
            </a:r>
            <a:r>
              <a:rPr lang="es-ES_tradnl" sz="3200" b="1" dirty="0">
                <a:solidFill>
                  <a:schemeClr val="bg1">
                    <a:lumMod val="95000"/>
                  </a:schemeClr>
                </a:solidFill>
                <a:latin typeface="Calibri" pitchFamily="34" charset="0"/>
                <a:ea typeface="+mj-ea"/>
                <a:cs typeface="Calibri" pitchFamily="34" charset="0"/>
              </a:rPr>
              <a:t> </a:t>
            </a:r>
            <a:r>
              <a:rPr lang="es-ES_tradnl" sz="3200" b="1" u="sng" dirty="0" err="1">
                <a:solidFill>
                  <a:schemeClr val="bg1">
                    <a:lumMod val="95000"/>
                  </a:schemeClr>
                </a:solidFill>
                <a:latin typeface="Calibri" pitchFamily="34" charset="0"/>
                <a:ea typeface="+mj-ea"/>
                <a:cs typeface="Calibri" pitchFamily="34" charset="0"/>
              </a:rPr>
              <a:t>E</a:t>
            </a:r>
            <a:r>
              <a:rPr lang="es-ES_tradnl" sz="3200" b="1" dirty="0" err="1">
                <a:solidFill>
                  <a:schemeClr val="bg1">
                    <a:lumMod val="95000"/>
                  </a:schemeClr>
                </a:solidFill>
                <a:latin typeface="Calibri" pitchFamily="34" charset="0"/>
                <a:ea typeface="+mj-ea"/>
                <a:cs typeface="Calibri" pitchFamily="34" charset="0"/>
              </a:rPr>
              <a:t>ter</a:t>
            </a:r>
            <a:r>
              <a:rPr lang="es-ES_tradnl" sz="3200" b="1" dirty="0">
                <a:solidFill>
                  <a:schemeClr val="bg1">
                    <a:lumMod val="95000"/>
                  </a:schemeClr>
                </a:solidFill>
                <a:latin typeface="Calibri" pitchFamily="34" charset="0"/>
                <a:ea typeface="+mj-ea"/>
                <a:cs typeface="Calibri" pitchFamily="34" charset="0"/>
              </a:rPr>
              <a:t>)</a:t>
            </a:r>
            <a:endParaRPr lang="es-ES_tradnl" sz="3200" b="1" dirty="0">
              <a:solidFill>
                <a:schemeClr val="bg1">
                  <a:lumMod val="95000"/>
                </a:schemeClr>
              </a:solidFill>
              <a:latin typeface="Calibri" pitchFamily="34" charset="0"/>
              <a:ea typeface="+mj-ea"/>
              <a:cs typeface="Calibri" pitchFamily="34" charset="0"/>
            </a:endParaRPr>
          </a:p>
        </p:txBody>
      </p:sp>
      <p:sp>
        <p:nvSpPr>
          <p:cNvPr id="37894" name="Rectangle 99"/>
          <p:cNvSpPr>
            <a:spLocks noChangeArrowheads="1"/>
          </p:cNvSpPr>
          <p:nvPr/>
        </p:nvSpPr>
        <p:spPr bwMode="auto">
          <a:xfrm>
            <a:off x="0" y="785813"/>
            <a:ext cx="9144000" cy="5876925"/>
          </a:xfrm>
          <a:prstGeom prst="rect">
            <a:avLst/>
          </a:prstGeom>
          <a:noFill/>
          <a:ln w="12700">
            <a:noFill/>
            <a:miter lim="800000"/>
            <a:headEnd/>
            <a:tailEnd/>
          </a:ln>
        </p:spPr>
        <p:txBody>
          <a:bodyPr wrap="none" anchor="ctr"/>
          <a:lstStyle/>
          <a:p>
            <a:endParaRPr lang="en-US"/>
          </a:p>
        </p:txBody>
      </p:sp>
      <p:sp>
        <p:nvSpPr>
          <p:cNvPr id="37895"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AR">
              <a:cs typeface="Arial" charset="0"/>
            </a:endParaRPr>
          </a:p>
        </p:txBody>
      </p:sp>
      <p:sp>
        <p:nvSpPr>
          <p:cNvPr id="3789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AR"/>
          </a:p>
        </p:txBody>
      </p:sp>
      <p:sp>
        <p:nvSpPr>
          <p:cNvPr id="37897" name="Rectangle 10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AR"/>
          </a:p>
        </p:txBody>
      </p:sp>
      <p:sp>
        <p:nvSpPr>
          <p:cNvPr id="37898" name="Rectangle 8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AR"/>
          </a:p>
        </p:txBody>
      </p:sp>
      <p:sp>
        <p:nvSpPr>
          <p:cNvPr id="18" name="17 Rectángulo"/>
          <p:cNvSpPr/>
          <p:nvPr/>
        </p:nvSpPr>
        <p:spPr>
          <a:xfrm>
            <a:off x="0" y="785813"/>
            <a:ext cx="4000500" cy="338137"/>
          </a:xfrm>
          <a:prstGeom prst="rect">
            <a:avLst/>
          </a:prstGeom>
        </p:spPr>
        <p:txBody>
          <a:bodyPr>
            <a:spAutoFit/>
          </a:bodyPr>
          <a:lstStyle/>
          <a:p>
            <a:pPr algn="just">
              <a:defRPr/>
            </a:pPr>
            <a:r>
              <a:rPr lang="es-ES_tradnl" sz="1600" dirty="0">
                <a:solidFill>
                  <a:schemeClr val="accent2">
                    <a:lumMod val="75000"/>
                  </a:schemeClr>
                </a:solidFill>
                <a:latin typeface="Calibri" pitchFamily="34" charset="0"/>
              </a:rPr>
              <a:t>La reacción química principal del proceso es:</a:t>
            </a:r>
            <a:endParaRPr lang="es-ES" sz="1600" dirty="0">
              <a:solidFill>
                <a:schemeClr val="accent2">
                  <a:lumMod val="75000"/>
                </a:schemeClr>
              </a:solidFill>
              <a:latin typeface="Calibri" pitchFamily="34" charset="0"/>
            </a:endParaRPr>
          </a:p>
        </p:txBody>
      </p:sp>
      <p:sp>
        <p:nvSpPr>
          <p:cNvPr id="20" name="19 Rectángulo"/>
          <p:cNvSpPr/>
          <p:nvPr/>
        </p:nvSpPr>
        <p:spPr>
          <a:xfrm>
            <a:off x="1928794" y="1428736"/>
            <a:ext cx="4929222" cy="1714512"/>
          </a:xfrm>
          <a:prstGeom prst="rect">
            <a:avLst/>
          </a:prstGeom>
          <a:solidFill>
            <a:schemeClr val="bg2">
              <a:lumMod val="40000"/>
              <a:lumOff val="6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s-ES"/>
          </a:p>
        </p:txBody>
      </p:sp>
      <p:graphicFrame>
        <p:nvGraphicFramePr>
          <p:cNvPr id="37890" name="Object 2"/>
          <p:cNvGraphicFramePr>
            <a:graphicFrameLocks noChangeAspect="1"/>
          </p:cNvGraphicFramePr>
          <p:nvPr/>
        </p:nvGraphicFramePr>
        <p:xfrm>
          <a:off x="2071688" y="1714500"/>
          <a:ext cx="4465637" cy="1143000"/>
        </p:xfrm>
        <a:graphic>
          <a:graphicData uri="http://schemas.openxmlformats.org/presentationml/2006/ole">
            <p:oleObj spid="_x0000_s37890" name="Microsoft Drawing" r:id="rId3" imgW="7867800" imgH="2011320" progId="MSDraw">
              <p:embed/>
            </p:oleObj>
          </a:graphicData>
        </a:graphic>
      </p:graphicFrame>
      <p:sp>
        <p:nvSpPr>
          <p:cNvPr id="22" name="21 Rectángulo"/>
          <p:cNvSpPr/>
          <p:nvPr/>
        </p:nvSpPr>
        <p:spPr>
          <a:xfrm>
            <a:off x="0" y="3429000"/>
            <a:ext cx="9144000" cy="584200"/>
          </a:xfrm>
          <a:prstGeom prst="rect">
            <a:avLst/>
          </a:prstGeom>
        </p:spPr>
        <p:txBody>
          <a:bodyPr>
            <a:spAutoFit/>
          </a:bodyPr>
          <a:lstStyle/>
          <a:p>
            <a:pPr algn="just">
              <a:defRPr/>
            </a:pPr>
            <a:r>
              <a:rPr lang="es-ES_tradnl" sz="1600" dirty="0">
                <a:solidFill>
                  <a:schemeClr val="accent2">
                    <a:lumMod val="75000"/>
                  </a:schemeClr>
                </a:solidFill>
                <a:latin typeface="Calibri" pitchFamily="34" charset="0"/>
              </a:rPr>
              <a:t>Los catalizadores utilizados son resinas sintéticas de intercambio </a:t>
            </a:r>
            <a:r>
              <a:rPr lang="es-ES_tradnl" sz="1600" dirty="0" err="1">
                <a:solidFill>
                  <a:schemeClr val="accent2">
                    <a:lumMod val="75000"/>
                  </a:schemeClr>
                </a:solidFill>
                <a:latin typeface="Calibri" pitchFamily="34" charset="0"/>
              </a:rPr>
              <a:t>catiónico</a:t>
            </a:r>
            <a:r>
              <a:rPr lang="es-ES_tradnl" sz="1600" dirty="0">
                <a:solidFill>
                  <a:schemeClr val="accent2">
                    <a:lumMod val="75000"/>
                  </a:schemeClr>
                </a:solidFill>
                <a:latin typeface="Calibri" pitchFamily="34" charset="0"/>
              </a:rPr>
              <a:t> fuertemente ácidas y de arquitectura esferoidal.</a:t>
            </a:r>
            <a:endParaRPr lang="es-ES" sz="1600" dirty="0">
              <a:solidFill>
                <a:schemeClr val="accent2">
                  <a:lumMod val="75000"/>
                </a:schemeClr>
              </a:solidFill>
              <a:latin typeface="Calibri" pitchFamily="34" charset="0"/>
            </a:endParaRPr>
          </a:p>
        </p:txBody>
      </p:sp>
      <p:pic>
        <p:nvPicPr>
          <p:cNvPr id="37904" name="24 Imagen" descr="M Resina CSP3  3"/>
          <p:cNvPicPr>
            <a:picLocks noChangeAspect="1" noChangeArrowheads="1"/>
          </p:cNvPicPr>
          <p:nvPr/>
        </p:nvPicPr>
        <p:blipFill>
          <a:blip r:embed="rId4"/>
          <a:srcRect/>
          <a:stretch>
            <a:fillRect/>
          </a:stretch>
        </p:blipFill>
        <p:spPr bwMode="auto">
          <a:xfrm>
            <a:off x="3929063" y="4214813"/>
            <a:ext cx="2422525" cy="1503362"/>
          </a:xfrm>
          <a:prstGeom prst="rect">
            <a:avLst/>
          </a:prstGeom>
          <a:noFill/>
          <a:ln w="9525">
            <a:noFill/>
            <a:miter lim="800000"/>
            <a:headEnd/>
            <a:tailEnd/>
          </a:ln>
        </p:spPr>
      </p:pic>
      <p:grpSp>
        <p:nvGrpSpPr>
          <p:cNvPr id="37905" name="25 Grupo"/>
          <p:cNvGrpSpPr>
            <a:grpSpLocks/>
          </p:cNvGrpSpPr>
          <p:nvPr/>
        </p:nvGrpSpPr>
        <p:grpSpPr bwMode="auto">
          <a:xfrm>
            <a:off x="1331913" y="4214813"/>
            <a:ext cx="1223962" cy="1646237"/>
            <a:chOff x="1055688" y="2473325"/>
            <a:chExt cx="1612900" cy="2432050"/>
          </a:xfrm>
        </p:grpSpPr>
        <p:grpSp>
          <p:nvGrpSpPr>
            <p:cNvPr id="37906" name="Group 21"/>
            <p:cNvGrpSpPr>
              <a:grpSpLocks/>
            </p:cNvGrpSpPr>
            <p:nvPr/>
          </p:nvGrpSpPr>
          <p:grpSpPr bwMode="auto">
            <a:xfrm>
              <a:off x="1055688" y="2473325"/>
              <a:ext cx="1612900" cy="2432050"/>
              <a:chOff x="1665" y="1598"/>
              <a:chExt cx="1016" cy="1532"/>
            </a:xfrm>
          </p:grpSpPr>
          <p:sp>
            <p:nvSpPr>
              <p:cNvPr id="37907" name="Text Box 9"/>
              <p:cNvSpPr txBox="1">
                <a:spLocks noChangeArrowheads="1"/>
              </p:cNvSpPr>
              <p:nvPr/>
            </p:nvSpPr>
            <p:spPr bwMode="auto">
              <a:xfrm>
                <a:off x="1665" y="1598"/>
                <a:ext cx="1016" cy="212"/>
              </a:xfrm>
              <a:prstGeom prst="rect">
                <a:avLst/>
              </a:prstGeom>
              <a:noFill/>
              <a:ln w="9525">
                <a:noFill/>
                <a:miter lim="800000"/>
                <a:headEnd/>
                <a:tailEnd/>
              </a:ln>
            </p:spPr>
            <p:txBody>
              <a:bodyPr wrap="none">
                <a:spAutoFit/>
              </a:bodyPr>
              <a:lstStyle/>
              <a:p>
                <a:pPr algn="ctr"/>
                <a:r>
                  <a:rPr lang="es-AR" sz="1600" b="1"/>
                  <a:t>--(CH—CH</a:t>
                </a:r>
                <a:r>
                  <a:rPr lang="es-AR" sz="1600" b="1" baseline="-25000"/>
                  <a:t>2</a:t>
                </a:r>
                <a:r>
                  <a:rPr lang="es-AR" sz="1600" b="1"/>
                  <a:t>)</a:t>
                </a:r>
                <a:r>
                  <a:rPr lang="es-AR" sz="1600" b="1" baseline="-25000"/>
                  <a:t>n</a:t>
                </a:r>
                <a:r>
                  <a:rPr lang="es-AR" sz="1600" b="1"/>
                  <a:t>---</a:t>
                </a:r>
                <a:endParaRPr lang="es-ES" sz="1600" b="1"/>
              </a:p>
            </p:txBody>
          </p:sp>
          <p:sp>
            <p:nvSpPr>
              <p:cNvPr id="37908" name="Line 15"/>
              <p:cNvSpPr>
                <a:spLocks noChangeShapeType="1"/>
              </p:cNvSpPr>
              <p:nvPr/>
            </p:nvSpPr>
            <p:spPr bwMode="auto">
              <a:xfrm>
                <a:off x="1888" y="1760"/>
                <a:ext cx="0" cy="344"/>
              </a:xfrm>
              <a:prstGeom prst="line">
                <a:avLst/>
              </a:prstGeom>
              <a:noFill/>
              <a:ln w="9525">
                <a:solidFill>
                  <a:schemeClr val="tx1"/>
                </a:solidFill>
                <a:round/>
                <a:headEnd/>
                <a:tailEnd/>
              </a:ln>
            </p:spPr>
            <p:txBody>
              <a:bodyPr wrap="none"/>
              <a:lstStyle/>
              <a:p>
                <a:endParaRPr lang="es-AR"/>
              </a:p>
            </p:txBody>
          </p:sp>
          <p:grpSp>
            <p:nvGrpSpPr>
              <p:cNvPr id="37909" name="Group 18"/>
              <p:cNvGrpSpPr>
                <a:grpSpLocks/>
              </p:cNvGrpSpPr>
              <p:nvPr/>
            </p:nvGrpSpPr>
            <p:grpSpPr bwMode="auto">
              <a:xfrm>
                <a:off x="1712" y="2184"/>
                <a:ext cx="352" cy="520"/>
                <a:chOff x="1128" y="2296"/>
                <a:chExt cx="352" cy="520"/>
              </a:xfrm>
            </p:grpSpPr>
            <p:grpSp>
              <p:nvGrpSpPr>
                <p:cNvPr id="37912" name="Group 17"/>
                <p:cNvGrpSpPr>
                  <a:grpSpLocks/>
                </p:cNvGrpSpPr>
                <p:nvPr/>
              </p:nvGrpSpPr>
              <p:grpSpPr bwMode="auto">
                <a:xfrm>
                  <a:off x="1128" y="2296"/>
                  <a:ext cx="352" cy="520"/>
                  <a:chOff x="1792" y="2272"/>
                  <a:chExt cx="352" cy="520"/>
                </a:xfrm>
              </p:grpSpPr>
              <p:grpSp>
                <p:nvGrpSpPr>
                  <p:cNvPr id="37914" name="Group 13"/>
                  <p:cNvGrpSpPr>
                    <a:grpSpLocks/>
                  </p:cNvGrpSpPr>
                  <p:nvPr/>
                </p:nvGrpSpPr>
                <p:grpSpPr bwMode="auto">
                  <a:xfrm>
                    <a:off x="1792" y="2272"/>
                    <a:ext cx="352" cy="520"/>
                    <a:chOff x="1792" y="2272"/>
                    <a:chExt cx="352" cy="520"/>
                  </a:xfrm>
                </p:grpSpPr>
                <p:sp>
                  <p:nvSpPr>
                    <p:cNvPr id="37916" name="AutoShape 10"/>
                    <p:cNvSpPr>
                      <a:spLocks noChangeArrowheads="1"/>
                    </p:cNvSpPr>
                    <p:nvPr/>
                  </p:nvSpPr>
                  <p:spPr bwMode="auto">
                    <a:xfrm rot="8044257">
                      <a:off x="1840" y="2272"/>
                      <a:ext cx="264" cy="264"/>
                    </a:xfrm>
                    <a:prstGeom prst="rtTriangle">
                      <a:avLst/>
                    </a:prstGeom>
                    <a:noFill/>
                    <a:ln w="9525">
                      <a:solidFill>
                        <a:schemeClr val="tx1"/>
                      </a:solidFill>
                      <a:miter lim="800000"/>
                      <a:headEnd/>
                      <a:tailEnd/>
                    </a:ln>
                  </p:spPr>
                  <p:txBody>
                    <a:bodyPr wrap="none" anchor="ctr"/>
                    <a:lstStyle/>
                    <a:p>
                      <a:pPr algn="ctr"/>
                      <a:endParaRPr lang="es-AR" sz="1600" b="1"/>
                    </a:p>
                  </p:txBody>
                </p:sp>
                <p:sp>
                  <p:nvSpPr>
                    <p:cNvPr id="37917" name="AutoShape 11"/>
                    <p:cNvSpPr>
                      <a:spLocks noChangeArrowheads="1"/>
                    </p:cNvSpPr>
                    <p:nvPr/>
                  </p:nvSpPr>
                  <p:spPr bwMode="auto">
                    <a:xfrm rot="-2779622">
                      <a:off x="1840" y="2528"/>
                      <a:ext cx="264" cy="264"/>
                    </a:xfrm>
                    <a:prstGeom prst="rtTriangle">
                      <a:avLst/>
                    </a:prstGeom>
                    <a:noFill/>
                    <a:ln w="9525">
                      <a:solidFill>
                        <a:schemeClr val="tx1"/>
                      </a:solidFill>
                      <a:miter lim="800000"/>
                      <a:headEnd/>
                      <a:tailEnd/>
                    </a:ln>
                  </p:spPr>
                  <p:txBody>
                    <a:bodyPr wrap="none" anchor="ctr"/>
                    <a:lstStyle/>
                    <a:p>
                      <a:pPr algn="ctr"/>
                      <a:endParaRPr lang="es-AR" sz="1600" b="1"/>
                    </a:p>
                  </p:txBody>
                </p:sp>
                <p:sp>
                  <p:nvSpPr>
                    <p:cNvPr id="37918" name="Rectangle 12"/>
                    <p:cNvSpPr>
                      <a:spLocks noChangeArrowheads="1"/>
                    </p:cNvSpPr>
                    <p:nvPr/>
                  </p:nvSpPr>
                  <p:spPr bwMode="auto">
                    <a:xfrm>
                      <a:off x="1792" y="2400"/>
                      <a:ext cx="352" cy="264"/>
                    </a:xfrm>
                    <a:prstGeom prst="rect">
                      <a:avLst/>
                    </a:prstGeom>
                    <a:noFill/>
                    <a:ln w="9525">
                      <a:solidFill>
                        <a:schemeClr val="tx1"/>
                      </a:solidFill>
                      <a:miter lim="800000"/>
                      <a:headEnd/>
                      <a:tailEnd/>
                    </a:ln>
                  </p:spPr>
                  <p:txBody>
                    <a:bodyPr wrap="none" anchor="ctr"/>
                    <a:lstStyle/>
                    <a:p>
                      <a:pPr algn="ctr"/>
                      <a:endParaRPr lang="es-AR" sz="1600" b="1"/>
                    </a:p>
                  </p:txBody>
                </p:sp>
              </p:grpSp>
              <p:sp>
                <p:nvSpPr>
                  <p:cNvPr id="37915" name="Rectangle 16"/>
                  <p:cNvSpPr>
                    <a:spLocks noChangeArrowheads="1"/>
                  </p:cNvSpPr>
                  <p:nvPr/>
                </p:nvSpPr>
                <p:spPr bwMode="auto">
                  <a:xfrm>
                    <a:off x="1816" y="2376"/>
                    <a:ext cx="309" cy="328"/>
                  </a:xfrm>
                  <a:prstGeom prst="rect">
                    <a:avLst/>
                  </a:prstGeom>
                  <a:solidFill>
                    <a:schemeClr val="bg1"/>
                  </a:solidFill>
                  <a:ln w="9525">
                    <a:noFill/>
                    <a:miter lim="800000"/>
                    <a:headEnd/>
                    <a:tailEnd/>
                  </a:ln>
                </p:spPr>
                <p:txBody>
                  <a:bodyPr wrap="none" anchor="ctr"/>
                  <a:lstStyle/>
                  <a:p>
                    <a:pPr algn="ctr"/>
                    <a:endParaRPr lang="es-AR" sz="1600" b="1"/>
                  </a:p>
                </p:txBody>
              </p:sp>
            </p:grpSp>
            <p:sp>
              <p:nvSpPr>
                <p:cNvPr id="37913" name="Oval 14"/>
                <p:cNvSpPr>
                  <a:spLocks noChangeArrowheads="1"/>
                </p:cNvSpPr>
                <p:nvPr/>
              </p:nvSpPr>
              <p:spPr bwMode="auto">
                <a:xfrm>
                  <a:off x="1184" y="2392"/>
                  <a:ext cx="248" cy="312"/>
                </a:xfrm>
                <a:prstGeom prst="ellipse">
                  <a:avLst/>
                </a:prstGeom>
                <a:solidFill>
                  <a:schemeClr val="accent1"/>
                </a:solidFill>
                <a:ln w="9525">
                  <a:solidFill>
                    <a:schemeClr val="tx1"/>
                  </a:solidFill>
                  <a:round/>
                  <a:headEnd/>
                  <a:tailEnd/>
                </a:ln>
              </p:spPr>
              <p:txBody>
                <a:bodyPr wrap="none" anchor="ctr"/>
                <a:lstStyle/>
                <a:p>
                  <a:pPr algn="ctr"/>
                  <a:endParaRPr lang="es-AR" sz="1600" b="1"/>
                </a:p>
              </p:txBody>
            </p:sp>
          </p:grpSp>
          <p:sp>
            <p:nvSpPr>
              <p:cNvPr id="37910" name="Line 19"/>
              <p:cNvSpPr>
                <a:spLocks noChangeShapeType="1"/>
              </p:cNvSpPr>
              <p:nvPr/>
            </p:nvSpPr>
            <p:spPr bwMode="auto">
              <a:xfrm>
                <a:off x="1888" y="2768"/>
                <a:ext cx="0" cy="168"/>
              </a:xfrm>
              <a:prstGeom prst="line">
                <a:avLst/>
              </a:prstGeom>
              <a:noFill/>
              <a:ln w="9525">
                <a:solidFill>
                  <a:schemeClr val="tx1"/>
                </a:solidFill>
                <a:round/>
                <a:headEnd/>
                <a:tailEnd/>
              </a:ln>
            </p:spPr>
            <p:txBody>
              <a:bodyPr wrap="none"/>
              <a:lstStyle/>
              <a:p>
                <a:endParaRPr lang="es-AR"/>
              </a:p>
            </p:txBody>
          </p:sp>
          <p:sp>
            <p:nvSpPr>
              <p:cNvPr id="37911" name="Text Box 20"/>
              <p:cNvSpPr txBox="1">
                <a:spLocks noChangeArrowheads="1"/>
              </p:cNvSpPr>
              <p:nvPr/>
            </p:nvSpPr>
            <p:spPr bwMode="auto">
              <a:xfrm>
                <a:off x="1789" y="2918"/>
                <a:ext cx="442" cy="212"/>
              </a:xfrm>
              <a:prstGeom prst="rect">
                <a:avLst/>
              </a:prstGeom>
              <a:noFill/>
              <a:ln w="9525">
                <a:noFill/>
                <a:miter lim="800000"/>
                <a:headEnd/>
                <a:tailEnd/>
              </a:ln>
            </p:spPr>
            <p:txBody>
              <a:bodyPr wrap="none">
                <a:spAutoFit/>
              </a:bodyPr>
              <a:lstStyle/>
              <a:p>
                <a:pPr algn="ctr"/>
                <a:r>
                  <a:rPr lang="es-AR" sz="1600" b="1"/>
                  <a:t>SO</a:t>
                </a:r>
                <a:r>
                  <a:rPr lang="es-AR" sz="1600" b="1" baseline="-25000"/>
                  <a:t>3</a:t>
                </a:r>
                <a:r>
                  <a:rPr lang="es-AR" sz="1600" b="1"/>
                  <a:t>H</a:t>
                </a:r>
                <a:endParaRPr lang="es-ES" sz="1600" b="1"/>
              </a:p>
            </p:txBody>
          </p:sp>
        </p:grpSp>
      </p:grpSp>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714375"/>
          </a:xfrm>
          <a:prstGeom prst="rect">
            <a:avLst/>
          </a:prstGeom>
          <a:gradFill flip="none" rotWithShape="1">
            <a:gsLst>
              <a:gs pos="0">
                <a:schemeClr val="accent2">
                  <a:lumMod val="75000"/>
                </a:schemeClr>
              </a:gs>
              <a:gs pos="81000">
                <a:schemeClr val="bg1">
                  <a:lumMod val="9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5" name="Rectangle 1072"/>
          <p:cNvSpPr>
            <a:spLocks noChangeArrowheads="1"/>
          </p:cNvSpPr>
          <p:nvPr/>
        </p:nvSpPr>
        <p:spPr bwMode="auto">
          <a:xfrm>
            <a:off x="142875" y="142875"/>
            <a:ext cx="7215188" cy="428625"/>
          </a:xfrm>
          <a:prstGeom prst="rect">
            <a:avLst/>
          </a:prstGeom>
          <a:noFill/>
          <a:ln algn="ctr">
            <a:miter lim="800000"/>
            <a:headEnd/>
            <a:tailEnd/>
          </a:ln>
        </p:spPr>
        <p:txBody>
          <a:bodyPr lIns="92075" tIns="46038" rIns="92075" bIns="46038" anchor="ctr"/>
          <a:lstStyle/>
          <a:p>
            <a:pPr>
              <a:lnSpc>
                <a:spcPct val="95000"/>
              </a:lnSpc>
              <a:defRPr/>
            </a:pPr>
            <a:r>
              <a:rPr lang="es-ES_tradnl" sz="3200" b="1" dirty="0">
                <a:solidFill>
                  <a:schemeClr val="bg1">
                    <a:lumMod val="95000"/>
                  </a:schemeClr>
                </a:solidFill>
                <a:latin typeface="Calibri" pitchFamily="34" charset="0"/>
                <a:ea typeface="+mj-ea"/>
                <a:cs typeface="Calibri" pitchFamily="34" charset="0"/>
              </a:rPr>
              <a:t>MTBE (</a:t>
            </a:r>
            <a:r>
              <a:rPr lang="es-ES_tradnl" sz="3200" b="1" u="sng" dirty="0" err="1">
                <a:solidFill>
                  <a:schemeClr val="bg1">
                    <a:lumMod val="95000"/>
                  </a:schemeClr>
                </a:solidFill>
                <a:latin typeface="Calibri" pitchFamily="34" charset="0"/>
                <a:ea typeface="+mj-ea"/>
                <a:cs typeface="Calibri" pitchFamily="34" charset="0"/>
              </a:rPr>
              <a:t>M</a:t>
            </a:r>
            <a:r>
              <a:rPr lang="es-ES_tradnl" sz="3200" b="1" dirty="0" err="1">
                <a:solidFill>
                  <a:schemeClr val="bg1">
                    <a:lumMod val="95000"/>
                  </a:schemeClr>
                </a:solidFill>
                <a:latin typeface="Calibri" pitchFamily="34" charset="0"/>
                <a:ea typeface="+mj-ea"/>
                <a:cs typeface="Calibri" pitchFamily="34" charset="0"/>
              </a:rPr>
              <a:t>etil</a:t>
            </a:r>
            <a:r>
              <a:rPr lang="es-ES_tradnl" sz="3200" b="1" dirty="0">
                <a:solidFill>
                  <a:schemeClr val="bg1">
                    <a:lumMod val="95000"/>
                  </a:schemeClr>
                </a:solidFill>
                <a:latin typeface="Calibri" pitchFamily="34" charset="0"/>
                <a:ea typeface="+mj-ea"/>
                <a:cs typeface="Calibri" pitchFamily="34" charset="0"/>
              </a:rPr>
              <a:t> </a:t>
            </a:r>
            <a:r>
              <a:rPr lang="es-ES_tradnl" sz="3200" b="1" u="sng" dirty="0">
                <a:solidFill>
                  <a:schemeClr val="bg1">
                    <a:lumMod val="95000"/>
                  </a:schemeClr>
                </a:solidFill>
                <a:latin typeface="Calibri" pitchFamily="34" charset="0"/>
                <a:ea typeface="+mj-ea"/>
                <a:cs typeface="Calibri" pitchFamily="34" charset="0"/>
              </a:rPr>
              <a:t>T</a:t>
            </a:r>
            <a:r>
              <a:rPr lang="es-ES_tradnl" sz="3200" b="1" dirty="0">
                <a:solidFill>
                  <a:schemeClr val="bg1">
                    <a:lumMod val="95000"/>
                  </a:schemeClr>
                </a:solidFill>
                <a:latin typeface="Calibri" pitchFamily="34" charset="0"/>
                <a:ea typeface="+mj-ea"/>
                <a:cs typeface="Calibri" pitchFamily="34" charset="0"/>
              </a:rPr>
              <a:t>er </a:t>
            </a:r>
            <a:r>
              <a:rPr lang="es-ES_tradnl" sz="3200" b="1" u="sng" dirty="0" err="1">
                <a:solidFill>
                  <a:schemeClr val="bg1">
                    <a:lumMod val="95000"/>
                  </a:schemeClr>
                </a:solidFill>
                <a:latin typeface="Calibri" pitchFamily="34" charset="0"/>
                <a:ea typeface="+mj-ea"/>
                <a:cs typeface="Calibri" pitchFamily="34" charset="0"/>
              </a:rPr>
              <a:t>B</a:t>
            </a:r>
            <a:r>
              <a:rPr lang="es-ES_tradnl" sz="3200" b="1" dirty="0" err="1">
                <a:solidFill>
                  <a:schemeClr val="bg1">
                    <a:lumMod val="95000"/>
                  </a:schemeClr>
                </a:solidFill>
                <a:latin typeface="Calibri" pitchFamily="34" charset="0"/>
                <a:ea typeface="+mj-ea"/>
                <a:cs typeface="Calibri" pitchFamily="34" charset="0"/>
              </a:rPr>
              <a:t>util</a:t>
            </a:r>
            <a:r>
              <a:rPr lang="es-ES_tradnl" sz="3200" b="1" dirty="0">
                <a:solidFill>
                  <a:schemeClr val="bg1">
                    <a:lumMod val="95000"/>
                  </a:schemeClr>
                </a:solidFill>
                <a:latin typeface="Calibri" pitchFamily="34" charset="0"/>
                <a:ea typeface="+mj-ea"/>
                <a:cs typeface="Calibri" pitchFamily="34" charset="0"/>
              </a:rPr>
              <a:t> </a:t>
            </a:r>
            <a:r>
              <a:rPr lang="es-ES_tradnl" sz="3200" b="1" u="sng" dirty="0" err="1">
                <a:solidFill>
                  <a:schemeClr val="bg1">
                    <a:lumMod val="95000"/>
                  </a:schemeClr>
                </a:solidFill>
                <a:latin typeface="Calibri" pitchFamily="34" charset="0"/>
                <a:ea typeface="+mj-ea"/>
                <a:cs typeface="Calibri" pitchFamily="34" charset="0"/>
              </a:rPr>
              <a:t>E</a:t>
            </a:r>
            <a:r>
              <a:rPr lang="es-ES_tradnl" sz="3200" b="1" dirty="0" err="1">
                <a:solidFill>
                  <a:schemeClr val="bg1">
                    <a:lumMod val="95000"/>
                  </a:schemeClr>
                </a:solidFill>
                <a:latin typeface="Calibri" pitchFamily="34" charset="0"/>
                <a:ea typeface="+mj-ea"/>
                <a:cs typeface="Calibri" pitchFamily="34" charset="0"/>
              </a:rPr>
              <a:t>ter</a:t>
            </a:r>
            <a:r>
              <a:rPr lang="es-ES_tradnl" sz="3200" b="1" dirty="0">
                <a:solidFill>
                  <a:schemeClr val="bg1">
                    <a:lumMod val="95000"/>
                  </a:schemeClr>
                </a:solidFill>
                <a:latin typeface="Calibri" pitchFamily="34" charset="0"/>
                <a:ea typeface="+mj-ea"/>
                <a:cs typeface="Calibri" pitchFamily="34" charset="0"/>
              </a:rPr>
              <a:t>)</a:t>
            </a:r>
            <a:endParaRPr lang="es-ES_tradnl" sz="3200" b="1" dirty="0">
              <a:solidFill>
                <a:schemeClr val="bg1">
                  <a:lumMod val="95000"/>
                </a:schemeClr>
              </a:solidFill>
              <a:latin typeface="Calibri" pitchFamily="34" charset="0"/>
              <a:ea typeface="+mj-ea"/>
              <a:cs typeface="Calibri" pitchFamily="34" charset="0"/>
            </a:endParaRPr>
          </a:p>
        </p:txBody>
      </p:sp>
      <p:sp>
        <p:nvSpPr>
          <p:cNvPr id="60420" name="Rectangle 99"/>
          <p:cNvSpPr>
            <a:spLocks noChangeArrowheads="1"/>
          </p:cNvSpPr>
          <p:nvPr/>
        </p:nvSpPr>
        <p:spPr bwMode="auto">
          <a:xfrm>
            <a:off x="0" y="785813"/>
            <a:ext cx="9144000" cy="5876925"/>
          </a:xfrm>
          <a:prstGeom prst="rect">
            <a:avLst/>
          </a:prstGeom>
          <a:noFill/>
          <a:ln w="12700">
            <a:noFill/>
            <a:miter lim="800000"/>
            <a:headEnd/>
            <a:tailEnd/>
          </a:ln>
        </p:spPr>
        <p:txBody>
          <a:bodyPr wrap="none" anchor="ctr"/>
          <a:lstStyle/>
          <a:p>
            <a:endParaRPr lang="en-US"/>
          </a:p>
        </p:txBody>
      </p:sp>
      <p:sp>
        <p:nvSpPr>
          <p:cNvPr id="60421"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AR">
              <a:cs typeface="Arial" charset="0"/>
            </a:endParaRPr>
          </a:p>
        </p:txBody>
      </p:sp>
      <p:sp>
        <p:nvSpPr>
          <p:cNvPr id="6042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AR"/>
          </a:p>
        </p:txBody>
      </p:sp>
      <p:sp>
        <p:nvSpPr>
          <p:cNvPr id="60423" name="Rectangle 10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AR"/>
          </a:p>
        </p:txBody>
      </p:sp>
      <p:sp>
        <p:nvSpPr>
          <p:cNvPr id="60424" name="Rectangle 8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AR"/>
          </a:p>
        </p:txBody>
      </p:sp>
      <p:sp>
        <p:nvSpPr>
          <p:cNvPr id="18" name="17 Rectángulo"/>
          <p:cNvSpPr/>
          <p:nvPr/>
        </p:nvSpPr>
        <p:spPr>
          <a:xfrm>
            <a:off x="0" y="785813"/>
            <a:ext cx="9001125" cy="338137"/>
          </a:xfrm>
          <a:prstGeom prst="rect">
            <a:avLst/>
          </a:prstGeom>
        </p:spPr>
        <p:txBody>
          <a:bodyPr>
            <a:spAutoFit/>
          </a:bodyPr>
          <a:lstStyle/>
          <a:p>
            <a:pPr algn="just">
              <a:defRPr/>
            </a:pPr>
            <a:r>
              <a:rPr lang="es-ES_tradnl" sz="1600" dirty="0">
                <a:solidFill>
                  <a:schemeClr val="accent2">
                    <a:lumMod val="75000"/>
                  </a:schemeClr>
                </a:solidFill>
                <a:latin typeface="Calibri" pitchFamily="34" charset="0"/>
              </a:rPr>
              <a:t>Las principales propiedades del producto se indican en la siguiente tabla: </a:t>
            </a:r>
            <a:endParaRPr lang="es-ES" sz="1600" dirty="0">
              <a:solidFill>
                <a:schemeClr val="accent2">
                  <a:lumMod val="75000"/>
                </a:schemeClr>
              </a:solidFill>
              <a:latin typeface="Calibri" pitchFamily="34" charset="0"/>
            </a:endParaRPr>
          </a:p>
        </p:txBody>
      </p:sp>
      <p:graphicFrame>
        <p:nvGraphicFramePr>
          <p:cNvPr id="30" name="29 Tabla"/>
          <p:cNvGraphicFramePr>
            <a:graphicFrameLocks noGrp="1"/>
          </p:cNvGraphicFramePr>
          <p:nvPr/>
        </p:nvGraphicFramePr>
        <p:xfrm>
          <a:off x="1785938" y="1500188"/>
          <a:ext cx="5643562" cy="4071937"/>
        </p:xfrm>
        <a:graphic>
          <a:graphicData uri="http://schemas.openxmlformats.org/drawingml/2006/table">
            <a:tbl>
              <a:tblPr/>
              <a:tblGrid>
                <a:gridCol w="2509083"/>
                <a:gridCol w="1648975"/>
                <a:gridCol w="1485546"/>
              </a:tblGrid>
              <a:tr h="370179">
                <a:tc gridSpan="3">
                  <a:txBody>
                    <a:bodyPr/>
                    <a:lstStyle/>
                    <a:p>
                      <a:pPr algn="ctr">
                        <a:spcAft>
                          <a:spcPts val="0"/>
                        </a:spcAft>
                      </a:pPr>
                      <a:r>
                        <a:rPr lang="es-ES" sz="1400" b="1" dirty="0">
                          <a:latin typeface="Calibri"/>
                          <a:ea typeface="Times New Roman"/>
                        </a:rPr>
                        <a:t>Propiedades del producto</a:t>
                      </a:r>
                      <a:endParaRPr lang="es-ES" sz="1400" dirty="0">
                        <a:latin typeface="Times New Roman"/>
                        <a:ea typeface="Times New Roman"/>
                      </a:endParaRPr>
                    </a:p>
                  </a:txBody>
                  <a:tcPr marL="90170" marR="90170" marT="46990" marB="469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hMerge="1">
                  <a:txBody>
                    <a:bodyPr/>
                    <a:lstStyle/>
                    <a:p>
                      <a:endParaRPr lang="es-ES"/>
                    </a:p>
                  </a:txBody>
                  <a:tcPr/>
                </a:tc>
                <a:tc hMerge="1">
                  <a:txBody>
                    <a:bodyPr/>
                    <a:lstStyle/>
                    <a:p>
                      <a:endParaRPr lang="es-ES"/>
                    </a:p>
                  </a:txBody>
                  <a:tcPr/>
                </a:tc>
              </a:tr>
              <a:tr h="370179">
                <a:tc>
                  <a:txBody>
                    <a:bodyPr/>
                    <a:lstStyle/>
                    <a:p>
                      <a:pPr>
                        <a:spcAft>
                          <a:spcPts val="0"/>
                        </a:spcAft>
                      </a:pPr>
                      <a:r>
                        <a:rPr lang="es-ES" sz="1400" b="1" dirty="0">
                          <a:latin typeface="Calibri"/>
                          <a:ea typeface="Times New Roman"/>
                        </a:rPr>
                        <a:t>Propiedad</a:t>
                      </a:r>
                      <a:endParaRPr lang="es-ES" sz="1400" dirty="0">
                        <a:latin typeface="Times New Roman"/>
                        <a:ea typeface="Times New Roman"/>
                      </a:endParaRPr>
                    </a:p>
                  </a:txBody>
                  <a:tcPr marL="90170" marR="90170" marT="46990" marB="469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a:txBody>
                    <a:bodyPr/>
                    <a:lstStyle/>
                    <a:p>
                      <a:pPr algn="ctr">
                        <a:spcAft>
                          <a:spcPts val="0"/>
                        </a:spcAft>
                      </a:pPr>
                      <a:r>
                        <a:rPr lang="es-ES" sz="1400" b="1" dirty="0">
                          <a:latin typeface="Calibri"/>
                          <a:ea typeface="Times New Roman"/>
                        </a:rPr>
                        <a:t>Limite</a:t>
                      </a:r>
                      <a:endParaRPr lang="es-ES" sz="1400" dirty="0">
                        <a:latin typeface="Times New Roman"/>
                        <a:ea typeface="Times New Roman"/>
                      </a:endParaRPr>
                    </a:p>
                  </a:txBody>
                  <a:tcPr marL="90170" marR="90170" marT="46990" marB="469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a:txBody>
                    <a:bodyPr/>
                    <a:lstStyle/>
                    <a:p>
                      <a:pPr algn="ctr">
                        <a:spcAft>
                          <a:spcPts val="0"/>
                        </a:spcAft>
                      </a:pPr>
                      <a:r>
                        <a:rPr lang="es-ES" sz="1400" b="1">
                          <a:latin typeface="Calibri"/>
                          <a:ea typeface="Times New Roman"/>
                        </a:rPr>
                        <a:t>Valor</a:t>
                      </a:r>
                      <a:endParaRPr lang="es-ES" sz="1400">
                        <a:latin typeface="Times New Roman"/>
                        <a:ea typeface="Times New Roman"/>
                      </a:endParaRPr>
                    </a:p>
                  </a:txBody>
                  <a:tcPr marL="90170" marR="90170" marT="46990" marB="469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r>
              <a:tr h="370179">
                <a:tc>
                  <a:txBody>
                    <a:bodyPr/>
                    <a:lstStyle/>
                    <a:p>
                      <a:pPr>
                        <a:spcAft>
                          <a:spcPts val="0"/>
                        </a:spcAft>
                      </a:pPr>
                      <a:r>
                        <a:rPr lang="es-ES" sz="1400" b="1">
                          <a:latin typeface="Calibri"/>
                          <a:ea typeface="Times New Roman"/>
                        </a:rPr>
                        <a:t>Pureza</a:t>
                      </a:r>
                      <a:endParaRPr lang="es-ES" sz="1400">
                        <a:latin typeface="Times New Roman"/>
                        <a:ea typeface="Times New Roman"/>
                      </a:endParaRPr>
                    </a:p>
                  </a:txBody>
                  <a:tcPr marL="90170" marR="90170" marT="46990" marB="469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a:spcAft>
                          <a:spcPts val="0"/>
                        </a:spcAft>
                      </a:pPr>
                      <a:r>
                        <a:rPr lang="es-ES" sz="1400" dirty="0">
                          <a:latin typeface="Calibri"/>
                          <a:ea typeface="Times New Roman"/>
                        </a:rPr>
                        <a:t>Min</a:t>
                      </a:r>
                      <a:endParaRPr lang="es-ES" sz="1400" dirty="0">
                        <a:latin typeface="Times New Roman"/>
                        <a:ea typeface="Times New Roman"/>
                      </a:endParaRPr>
                    </a:p>
                  </a:txBody>
                  <a:tcPr marL="90170" marR="90170" marT="46990" marB="469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a:spcAft>
                          <a:spcPts val="0"/>
                        </a:spcAft>
                      </a:pPr>
                      <a:r>
                        <a:rPr lang="es-ES" sz="1400">
                          <a:latin typeface="Calibri"/>
                          <a:ea typeface="Times New Roman"/>
                        </a:rPr>
                        <a:t>97.0%</a:t>
                      </a:r>
                      <a:endParaRPr lang="es-ES" sz="1400">
                        <a:latin typeface="Times New Roman"/>
                        <a:ea typeface="Times New Roman"/>
                      </a:endParaRPr>
                    </a:p>
                  </a:txBody>
                  <a:tcPr marL="90170" marR="90170" marT="46990" marB="469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r>
              <a:tr h="370179">
                <a:tc>
                  <a:txBody>
                    <a:bodyPr/>
                    <a:lstStyle/>
                    <a:p>
                      <a:pPr>
                        <a:spcAft>
                          <a:spcPts val="0"/>
                        </a:spcAft>
                      </a:pPr>
                      <a:r>
                        <a:rPr lang="es-ES" sz="1400" b="1">
                          <a:latin typeface="Calibri"/>
                          <a:ea typeface="Times New Roman"/>
                        </a:rPr>
                        <a:t>C4 Total</a:t>
                      </a:r>
                      <a:endParaRPr lang="es-ES" sz="1400">
                        <a:latin typeface="Times New Roman"/>
                        <a:ea typeface="Times New Roman"/>
                      </a:endParaRPr>
                    </a:p>
                  </a:txBody>
                  <a:tcPr marL="90170" marR="90170" marT="46990" marB="469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a:spcAft>
                          <a:spcPts val="0"/>
                        </a:spcAft>
                      </a:pPr>
                      <a:r>
                        <a:rPr lang="es-ES" sz="1400" dirty="0">
                          <a:latin typeface="Calibri"/>
                          <a:ea typeface="Times New Roman"/>
                        </a:rPr>
                        <a:t>Max</a:t>
                      </a:r>
                      <a:endParaRPr lang="es-ES" sz="1400" dirty="0">
                        <a:latin typeface="Times New Roman"/>
                        <a:ea typeface="Times New Roman"/>
                      </a:endParaRPr>
                    </a:p>
                  </a:txBody>
                  <a:tcPr marL="90170" marR="90170" marT="46990" marB="469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a:spcAft>
                          <a:spcPts val="0"/>
                        </a:spcAft>
                      </a:pPr>
                      <a:r>
                        <a:rPr lang="es-ES" sz="1400">
                          <a:latin typeface="Calibri"/>
                          <a:ea typeface="Times New Roman"/>
                        </a:rPr>
                        <a:t>0.1%</a:t>
                      </a:r>
                      <a:endParaRPr lang="es-ES" sz="1400">
                        <a:latin typeface="Times New Roman"/>
                        <a:ea typeface="Times New Roman"/>
                      </a:endParaRPr>
                    </a:p>
                  </a:txBody>
                  <a:tcPr marL="90170" marR="90170" marT="46990" marB="469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r>
              <a:tr h="370179">
                <a:tc>
                  <a:txBody>
                    <a:bodyPr/>
                    <a:lstStyle/>
                    <a:p>
                      <a:pPr>
                        <a:spcAft>
                          <a:spcPts val="0"/>
                        </a:spcAft>
                      </a:pPr>
                      <a:r>
                        <a:rPr lang="es-ES" sz="1400" b="1">
                          <a:latin typeface="Calibri"/>
                          <a:ea typeface="Times New Roman"/>
                        </a:rPr>
                        <a:t>Metanol</a:t>
                      </a:r>
                      <a:endParaRPr lang="es-ES" sz="1400">
                        <a:latin typeface="Times New Roman"/>
                        <a:ea typeface="Times New Roman"/>
                      </a:endParaRPr>
                    </a:p>
                  </a:txBody>
                  <a:tcPr marL="90170" marR="90170" marT="46990" marB="469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a:spcAft>
                          <a:spcPts val="0"/>
                        </a:spcAft>
                      </a:pPr>
                      <a:r>
                        <a:rPr lang="es-ES" sz="1400" dirty="0">
                          <a:latin typeface="Calibri"/>
                          <a:ea typeface="Times New Roman"/>
                        </a:rPr>
                        <a:t>Max</a:t>
                      </a:r>
                      <a:endParaRPr lang="es-ES" sz="1400" dirty="0">
                        <a:latin typeface="Times New Roman"/>
                        <a:ea typeface="Times New Roman"/>
                      </a:endParaRPr>
                    </a:p>
                  </a:txBody>
                  <a:tcPr marL="90170" marR="90170" marT="46990" marB="469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a:spcAft>
                          <a:spcPts val="0"/>
                        </a:spcAft>
                      </a:pPr>
                      <a:r>
                        <a:rPr lang="es-ES" sz="1400">
                          <a:latin typeface="Calibri"/>
                          <a:ea typeface="Times New Roman"/>
                        </a:rPr>
                        <a:t>0.5%</a:t>
                      </a:r>
                      <a:endParaRPr lang="es-ES" sz="1400">
                        <a:latin typeface="Times New Roman"/>
                        <a:ea typeface="Times New Roman"/>
                      </a:endParaRPr>
                    </a:p>
                  </a:txBody>
                  <a:tcPr marL="90170" marR="90170" marT="46990" marB="469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r>
              <a:tr h="370179">
                <a:tc>
                  <a:txBody>
                    <a:bodyPr/>
                    <a:lstStyle/>
                    <a:p>
                      <a:pPr>
                        <a:spcAft>
                          <a:spcPts val="0"/>
                        </a:spcAft>
                      </a:pPr>
                      <a:r>
                        <a:rPr lang="es-ES" sz="1400" b="1">
                          <a:latin typeface="Calibri"/>
                          <a:ea typeface="Times New Roman"/>
                        </a:rPr>
                        <a:t>Di isobutileno</a:t>
                      </a:r>
                      <a:endParaRPr lang="es-ES" sz="1400">
                        <a:latin typeface="Times New Roman"/>
                        <a:ea typeface="Times New Roman"/>
                      </a:endParaRPr>
                    </a:p>
                  </a:txBody>
                  <a:tcPr marL="90170" marR="90170" marT="46990" marB="469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a:spcAft>
                          <a:spcPts val="0"/>
                        </a:spcAft>
                      </a:pPr>
                      <a:r>
                        <a:rPr lang="es-ES" sz="1400" dirty="0">
                          <a:latin typeface="Calibri"/>
                          <a:ea typeface="Times New Roman"/>
                        </a:rPr>
                        <a:t>Max</a:t>
                      </a:r>
                      <a:endParaRPr lang="es-ES" sz="1400" dirty="0">
                        <a:latin typeface="Times New Roman"/>
                        <a:ea typeface="Times New Roman"/>
                      </a:endParaRPr>
                    </a:p>
                  </a:txBody>
                  <a:tcPr marL="90170" marR="90170" marT="46990" marB="469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a:spcAft>
                          <a:spcPts val="0"/>
                        </a:spcAft>
                      </a:pPr>
                      <a:r>
                        <a:rPr lang="es-ES" sz="1400">
                          <a:latin typeface="Calibri"/>
                          <a:ea typeface="Times New Roman"/>
                        </a:rPr>
                        <a:t>0.3%</a:t>
                      </a:r>
                      <a:endParaRPr lang="es-ES" sz="1400">
                        <a:latin typeface="Times New Roman"/>
                        <a:ea typeface="Times New Roman"/>
                      </a:endParaRPr>
                    </a:p>
                  </a:txBody>
                  <a:tcPr marL="90170" marR="90170" marT="46990" marB="469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r>
              <a:tr h="370179">
                <a:tc>
                  <a:txBody>
                    <a:bodyPr/>
                    <a:lstStyle/>
                    <a:p>
                      <a:pPr>
                        <a:spcAft>
                          <a:spcPts val="0"/>
                        </a:spcAft>
                      </a:pPr>
                      <a:r>
                        <a:rPr lang="es-ES" sz="1400" b="1">
                          <a:latin typeface="Calibri"/>
                          <a:ea typeface="Times New Roman"/>
                        </a:rPr>
                        <a:t>Alcohol Terbutilico</a:t>
                      </a:r>
                      <a:endParaRPr lang="es-ES" sz="1400">
                        <a:latin typeface="Times New Roman"/>
                        <a:ea typeface="Times New Roman"/>
                      </a:endParaRPr>
                    </a:p>
                  </a:txBody>
                  <a:tcPr marL="90170" marR="90170" marT="46990" marB="469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a:spcAft>
                          <a:spcPts val="0"/>
                        </a:spcAft>
                      </a:pPr>
                      <a:r>
                        <a:rPr lang="es-ES" sz="1400" dirty="0">
                          <a:latin typeface="Calibri"/>
                          <a:ea typeface="Times New Roman"/>
                        </a:rPr>
                        <a:t>Max</a:t>
                      </a:r>
                      <a:endParaRPr lang="es-ES" sz="1400" dirty="0">
                        <a:latin typeface="Times New Roman"/>
                        <a:ea typeface="Times New Roman"/>
                      </a:endParaRPr>
                    </a:p>
                  </a:txBody>
                  <a:tcPr marL="90170" marR="90170" marT="46990" marB="469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a:spcAft>
                          <a:spcPts val="0"/>
                        </a:spcAft>
                      </a:pPr>
                      <a:r>
                        <a:rPr lang="es-ES" sz="1400">
                          <a:latin typeface="Calibri"/>
                          <a:ea typeface="Times New Roman"/>
                        </a:rPr>
                        <a:t>0.5%</a:t>
                      </a:r>
                      <a:endParaRPr lang="es-ES" sz="1400">
                        <a:latin typeface="Times New Roman"/>
                        <a:ea typeface="Times New Roman"/>
                      </a:endParaRPr>
                    </a:p>
                  </a:txBody>
                  <a:tcPr marL="90170" marR="90170" marT="46990" marB="469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r>
              <a:tr h="370179">
                <a:tc>
                  <a:txBody>
                    <a:bodyPr/>
                    <a:lstStyle/>
                    <a:p>
                      <a:pPr>
                        <a:spcAft>
                          <a:spcPts val="0"/>
                        </a:spcAft>
                      </a:pPr>
                      <a:r>
                        <a:rPr lang="es-ES" sz="1400" b="1">
                          <a:latin typeface="Calibri"/>
                          <a:ea typeface="Times New Roman"/>
                        </a:rPr>
                        <a:t>Agua</a:t>
                      </a:r>
                      <a:endParaRPr lang="es-ES" sz="1400">
                        <a:latin typeface="Times New Roman"/>
                        <a:ea typeface="Times New Roman"/>
                      </a:endParaRPr>
                    </a:p>
                  </a:txBody>
                  <a:tcPr marL="90170" marR="90170" marT="46990" marB="469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a:spcAft>
                          <a:spcPts val="0"/>
                        </a:spcAft>
                      </a:pPr>
                      <a:r>
                        <a:rPr lang="es-ES" sz="1400" dirty="0">
                          <a:latin typeface="Calibri"/>
                          <a:ea typeface="Times New Roman"/>
                        </a:rPr>
                        <a:t>Ensayo</a:t>
                      </a:r>
                      <a:endParaRPr lang="es-ES" sz="1400" dirty="0">
                        <a:latin typeface="Times New Roman"/>
                        <a:ea typeface="Times New Roman"/>
                      </a:endParaRPr>
                    </a:p>
                  </a:txBody>
                  <a:tcPr marL="90170" marR="90170" marT="46990" marB="469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a:spcAft>
                          <a:spcPts val="0"/>
                        </a:spcAft>
                      </a:pPr>
                      <a:r>
                        <a:rPr lang="es-ES" sz="1400">
                          <a:latin typeface="Calibri"/>
                          <a:ea typeface="Times New Roman"/>
                        </a:rPr>
                        <a:t>0.05%</a:t>
                      </a:r>
                      <a:endParaRPr lang="es-ES" sz="1400">
                        <a:latin typeface="Times New Roman"/>
                        <a:ea typeface="Times New Roman"/>
                      </a:endParaRPr>
                    </a:p>
                  </a:txBody>
                  <a:tcPr marL="90170" marR="90170" marT="46990" marB="469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r>
              <a:tr h="370179">
                <a:tc>
                  <a:txBody>
                    <a:bodyPr/>
                    <a:lstStyle/>
                    <a:p>
                      <a:pPr>
                        <a:spcAft>
                          <a:spcPts val="0"/>
                        </a:spcAft>
                      </a:pPr>
                      <a:r>
                        <a:rPr lang="es-ES" sz="1400" b="1">
                          <a:latin typeface="Calibri"/>
                          <a:ea typeface="Times New Roman"/>
                        </a:rPr>
                        <a:t>Densidad </a:t>
                      </a:r>
                      <a:endParaRPr lang="es-ES" sz="1400">
                        <a:latin typeface="Times New Roman"/>
                        <a:ea typeface="Times New Roman"/>
                      </a:endParaRPr>
                    </a:p>
                  </a:txBody>
                  <a:tcPr marL="90170" marR="90170" marT="46990" marB="469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a:spcAft>
                          <a:spcPts val="0"/>
                        </a:spcAft>
                      </a:pPr>
                      <a:r>
                        <a:rPr lang="es-ES" sz="1400" dirty="0">
                          <a:latin typeface="Calibri"/>
                          <a:ea typeface="Times New Roman"/>
                        </a:rPr>
                        <a:t>Min</a:t>
                      </a:r>
                      <a:endParaRPr lang="es-ES" sz="1400" dirty="0">
                        <a:latin typeface="Times New Roman"/>
                        <a:ea typeface="Times New Roman"/>
                      </a:endParaRPr>
                    </a:p>
                  </a:txBody>
                  <a:tcPr marL="90170" marR="90170" marT="46990" marB="469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a:spcAft>
                          <a:spcPts val="0"/>
                        </a:spcAft>
                      </a:pPr>
                      <a:r>
                        <a:rPr lang="es-ES" sz="1400">
                          <a:latin typeface="Calibri"/>
                          <a:ea typeface="Times New Roman"/>
                        </a:rPr>
                        <a:t>0.74</a:t>
                      </a:r>
                      <a:endParaRPr lang="es-ES" sz="1400">
                        <a:latin typeface="Times New Roman"/>
                        <a:ea typeface="Times New Roman"/>
                      </a:endParaRPr>
                    </a:p>
                  </a:txBody>
                  <a:tcPr marL="90170" marR="90170" marT="46990" marB="469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r>
              <a:tr h="370179">
                <a:tc>
                  <a:txBody>
                    <a:bodyPr/>
                    <a:lstStyle/>
                    <a:p>
                      <a:pPr>
                        <a:spcAft>
                          <a:spcPts val="0"/>
                        </a:spcAft>
                      </a:pPr>
                      <a:r>
                        <a:rPr lang="es-ES" sz="1400" b="1">
                          <a:latin typeface="Calibri"/>
                          <a:ea typeface="Times New Roman"/>
                        </a:rPr>
                        <a:t>Corrosión al Cu </a:t>
                      </a:r>
                      <a:endParaRPr lang="es-ES" sz="1400">
                        <a:latin typeface="Times New Roman"/>
                        <a:ea typeface="Times New Roman"/>
                      </a:endParaRPr>
                    </a:p>
                  </a:txBody>
                  <a:tcPr marL="90170" marR="90170" marT="46990" marB="469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endParaRPr lang="es-ES" sz="1400" dirty="0">
                        <a:latin typeface="Times New Roman"/>
                      </a:endParaRPr>
                    </a:p>
                  </a:txBody>
                  <a:tcPr marL="90170" marR="90170" marT="46990" marB="469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a:spcAft>
                          <a:spcPts val="0"/>
                        </a:spcAft>
                      </a:pPr>
                      <a:r>
                        <a:rPr lang="es-ES" sz="1400">
                          <a:latin typeface="Calibri"/>
                          <a:ea typeface="Times New Roman"/>
                        </a:rPr>
                        <a:t>Neg.</a:t>
                      </a:r>
                      <a:endParaRPr lang="es-ES" sz="1400">
                        <a:latin typeface="Times New Roman"/>
                        <a:ea typeface="Times New Roman"/>
                      </a:endParaRPr>
                    </a:p>
                  </a:txBody>
                  <a:tcPr marL="90170" marR="90170" marT="46990" marB="469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r>
              <a:tr h="370179">
                <a:tc>
                  <a:txBody>
                    <a:bodyPr/>
                    <a:lstStyle/>
                    <a:p>
                      <a:pPr>
                        <a:spcAft>
                          <a:spcPts val="0"/>
                        </a:spcAft>
                      </a:pPr>
                      <a:r>
                        <a:rPr lang="es-ES" sz="1400" b="1">
                          <a:latin typeface="Calibri"/>
                          <a:ea typeface="Times New Roman"/>
                        </a:rPr>
                        <a:t>PVR </a:t>
                      </a:r>
                      <a:endParaRPr lang="es-ES" sz="1400">
                        <a:latin typeface="Times New Roman"/>
                        <a:ea typeface="Times New Roman"/>
                      </a:endParaRPr>
                    </a:p>
                  </a:txBody>
                  <a:tcPr marL="90170" marR="90170" marT="46990" marB="469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a:spcAft>
                          <a:spcPts val="0"/>
                        </a:spcAft>
                      </a:pPr>
                      <a:r>
                        <a:rPr lang="es-ES" sz="1400" dirty="0">
                          <a:latin typeface="Calibri"/>
                          <a:ea typeface="Times New Roman"/>
                        </a:rPr>
                        <a:t>Max</a:t>
                      </a:r>
                      <a:endParaRPr lang="es-ES" sz="1400" dirty="0">
                        <a:latin typeface="Times New Roman"/>
                        <a:ea typeface="Times New Roman"/>
                      </a:endParaRPr>
                    </a:p>
                  </a:txBody>
                  <a:tcPr marL="90170" marR="90170" marT="46990" marB="469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a:spcAft>
                          <a:spcPts val="0"/>
                        </a:spcAft>
                      </a:pPr>
                      <a:r>
                        <a:rPr lang="es-ES" sz="1400" dirty="0">
                          <a:latin typeface="Calibri"/>
                          <a:ea typeface="Times New Roman"/>
                        </a:rPr>
                        <a:t>8.5 psi</a:t>
                      </a:r>
                      <a:endParaRPr lang="es-ES" sz="1400" dirty="0">
                        <a:latin typeface="Times New Roman"/>
                        <a:ea typeface="Times New Roman"/>
                      </a:endParaRPr>
                    </a:p>
                  </a:txBody>
                  <a:tcPr marL="90170" marR="90170" marT="46990" marB="469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r>
            </a:tbl>
          </a:graphicData>
        </a:graphic>
      </p:graphicFrame>
      <p:sp>
        <p:nvSpPr>
          <p:cNvPr id="60474"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AR">
              <a:cs typeface="Arial" charset="0"/>
            </a:endParaRPr>
          </a:p>
        </p:txBody>
      </p:sp>
      <p:sp>
        <p:nvSpPr>
          <p:cNvPr id="14" name="13 Flecha derecha">
            <a:hlinkClick r:id="rId2" action="ppaction://hlinksldjump"/>
          </p:cNvPr>
          <p:cNvSpPr/>
          <p:nvPr/>
        </p:nvSpPr>
        <p:spPr>
          <a:xfrm rot="16200000">
            <a:off x="8641519" y="5733256"/>
            <a:ext cx="432048" cy="432048"/>
          </a:xfrm>
          <a:prstGeom prst="rightArrow">
            <a:avLst>
              <a:gd name="adj1" fmla="val 50000"/>
              <a:gd name="adj2" fmla="val 72880"/>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ES"/>
          </a:p>
        </p:txBody>
      </p:sp>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a:xfrm>
            <a:off x="142844" y="2571744"/>
            <a:ext cx="5572164" cy="3571900"/>
          </a:xfrm>
          <a:prstGeom prst="rect">
            <a:avLst/>
          </a:prstGeom>
          <a:solidFill>
            <a:schemeClr val="bg2">
              <a:lumMod val="40000"/>
              <a:lumOff val="6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s-ES"/>
          </a:p>
        </p:txBody>
      </p:sp>
      <p:sp>
        <p:nvSpPr>
          <p:cNvPr id="5" name="4 Rectángulo"/>
          <p:cNvSpPr/>
          <p:nvPr/>
        </p:nvSpPr>
        <p:spPr>
          <a:xfrm>
            <a:off x="0" y="0"/>
            <a:ext cx="9144000" cy="714375"/>
          </a:xfrm>
          <a:prstGeom prst="rect">
            <a:avLst/>
          </a:prstGeom>
          <a:gradFill flip="none" rotWithShape="1">
            <a:gsLst>
              <a:gs pos="0">
                <a:schemeClr val="accent2">
                  <a:lumMod val="75000"/>
                </a:schemeClr>
              </a:gs>
              <a:gs pos="81000">
                <a:schemeClr val="bg1">
                  <a:lumMod val="9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5" name="Rectangle 1072"/>
          <p:cNvSpPr>
            <a:spLocks noChangeArrowheads="1"/>
          </p:cNvSpPr>
          <p:nvPr/>
        </p:nvSpPr>
        <p:spPr bwMode="auto">
          <a:xfrm>
            <a:off x="142875" y="142875"/>
            <a:ext cx="7215188" cy="428625"/>
          </a:xfrm>
          <a:prstGeom prst="rect">
            <a:avLst/>
          </a:prstGeom>
          <a:noFill/>
          <a:ln algn="ctr">
            <a:miter lim="800000"/>
            <a:headEnd/>
            <a:tailEnd/>
          </a:ln>
        </p:spPr>
        <p:txBody>
          <a:bodyPr lIns="92075" tIns="46038" rIns="92075" bIns="46038" anchor="ctr"/>
          <a:lstStyle/>
          <a:p>
            <a:pPr>
              <a:lnSpc>
                <a:spcPct val="95000"/>
              </a:lnSpc>
              <a:defRPr/>
            </a:pPr>
            <a:r>
              <a:rPr lang="es-ES_tradnl" sz="3200" b="1" dirty="0" err="1">
                <a:solidFill>
                  <a:schemeClr val="bg1">
                    <a:lumMod val="95000"/>
                  </a:schemeClr>
                </a:solidFill>
                <a:latin typeface="Calibri" pitchFamily="34" charset="0"/>
                <a:ea typeface="+mj-ea"/>
                <a:cs typeface="Calibri" pitchFamily="34" charset="0"/>
              </a:rPr>
              <a:t>Alquilación</a:t>
            </a:r>
            <a:endParaRPr lang="es-ES_tradnl" sz="3200" b="1" dirty="0">
              <a:solidFill>
                <a:schemeClr val="bg1">
                  <a:lumMod val="95000"/>
                </a:schemeClr>
              </a:solidFill>
              <a:latin typeface="Calibri" pitchFamily="34" charset="0"/>
              <a:ea typeface="+mj-ea"/>
              <a:cs typeface="Calibri" pitchFamily="34" charset="0"/>
            </a:endParaRPr>
          </a:p>
        </p:txBody>
      </p:sp>
      <p:sp>
        <p:nvSpPr>
          <p:cNvPr id="61447" name="Rectangle 99"/>
          <p:cNvSpPr>
            <a:spLocks noChangeArrowheads="1"/>
          </p:cNvSpPr>
          <p:nvPr/>
        </p:nvSpPr>
        <p:spPr bwMode="auto">
          <a:xfrm>
            <a:off x="0" y="785813"/>
            <a:ext cx="9144000" cy="5876925"/>
          </a:xfrm>
          <a:prstGeom prst="rect">
            <a:avLst/>
          </a:prstGeom>
          <a:noFill/>
          <a:ln w="12700">
            <a:noFill/>
            <a:miter lim="800000"/>
            <a:headEnd/>
            <a:tailEnd/>
          </a:ln>
        </p:spPr>
        <p:txBody>
          <a:bodyPr wrap="none" anchor="ctr"/>
          <a:lstStyle/>
          <a:p>
            <a:endParaRPr lang="en-US"/>
          </a:p>
        </p:txBody>
      </p:sp>
      <p:sp>
        <p:nvSpPr>
          <p:cNvPr id="61448"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AR">
              <a:cs typeface="Arial" charset="0"/>
            </a:endParaRPr>
          </a:p>
        </p:txBody>
      </p:sp>
      <p:sp>
        <p:nvSpPr>
          <p:cNvPr id="6144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AR"/>
          </a:p>
        </p:txBody>
      </p:sp>
      <p:sp>
        <p:nvSpPr>
          <p:cNvPr id="61450" name="Rectangle 10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AR"/>
          </a:p>
        </p:txBody>
      </p:sp>
      <p:sp>
        <p:nvSpPr>
          <p:cNvPr id="61451" name="Rectangle 8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AR"/>
          </a:p>
        </p:txBody>
      </p:sp>
      <p:sp>
        <p:nvSpPr>
          <p:cNvPr id="61452"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AR">
              <a:cs typeface="Arial" charset="0"/>
            </a:endParaRPr>
          </a:p>
        </p:txBody>
      </p:sp>
      <p:sp>
        <p:nvSpPr>
          <p:cNvPr id="14" name="13 Rectángulo"/>
          <p:cNvSpPr/>
          <p:nvPr/>
        </p:nvSpPr>
        <p:spPr>
          <a:xfrm>
            <a:off x="142875" y="785813"/>
            <a:ext cx="8715375" cy="830262"/>
          </a:xfrm>
          <a:prstGeom prst="rect">
            <a:avLst/>
          </a:prstGeom>
        </p:spPr>
        <p:txBody>
          <a:bodyPr>
            <a:spAutoFit/>
          </a:bodyPr>
          <a:lstStyle/>
          <a:p>
            <a:pPr>
              <a:defRPr/>
            </a:pPr>
            <a:r>
              <a:rPr lang="es-ES_tradnl" sz="1600" dirty="0">
                <a:solidFill>
                  <a:schemeClr val="accent2">
                    <a:lumMod val="75000"/>
                  </a:schemeClr>
                </a:solidFill>
                <a:latin typeface="Calibri" pitchFamily="34" charset="0"/>
              </a:rPr>
              <a:t>Es un proceso catalítico en el cual se combina una </a:t>
            </a:r>
            <a:r>
              <a:rPr lang="es-ES_tradnl" sz="1600" dirty="0" err="1">
                <a:solidFill>
                  <a:schemeClr val="accent2">
                    <a:lumMod val="75000"/>
                  </a:schemeClr>
                </a:solidFill>
                <a:latin typeface="Calibri" pitchFamily="34" charset="0"/>
              </a:rPr>
              <a:t>iso</a:t>
            </a:r>
            <a:r>
              <a:rPr lang="es-ES_tradnl" sz="1600" dirty="0">
                <a:solidFill>
                  <a:schemeClr val="accent2">
                    <a:lumMod val="75000"/>
                  </a:schemeClr>
                </a:solidFill>
                <a:latin typeface="Calibri" pitchFamily="34" charset="0"/>
              </a:rPr>
              <a:t>-parafina (</a:t>
            </a:r>
            <a:r>
              <a:rPr lang="es-ES_tradnl" sz="1600" dirty="0" err="1">
                <a:solidFill>
                  <a:schemeClr val="accent2">
                    <a:lumMod val="75000"/>
                  </a:schemeClr>
                </a:solidFill>
                <a:latin typeface="Calibri" pitchFamily="34" charset="0"/>
              </a:rPr>
              <a:t>iso</a:t>
            </a:r>
            <a:r>
              <a:rPr lang="es-ES_tradnl" sz="1600" dirty="0">
                <a:solidFill>
                  <a:schemeClr val="accent2">
                    <a:lumMod val="75000"/>
                  </a:schemeClr>
                </a:solidFill>
                <a:latin typeface="Calibri" pitchFamily="34" charset="0"/>
              </a:rPr>
              <a:t>-butano) y una </a:t>
            </a:r>
            <a:r>
              <a:rPr lang="es-ES_tradnl" sz="1600" dirty="0" err="1">
                <a:solidFill>
                  <a:schemeClr val="accent2">
                    <a:lumMod val="75000"/>
                  </a:schemeClr>
                </a:solidFill>
                <a:latin typeface="Calibri" pitchFamily="34" charset="0"/>
              </a:rPr>
              <a:t>olefina</a:t>
            </a:r>
            <a:r>
              <a:rPr lang="es-ES_tradnl" sz="1600" dirty="0">
                <a:solidFill>
                  <a:schemeClr val="accent2">
                    <a:lumMod val="75000"/>
                  </a:schemeClr>
                </a:solidFill>
                <a:latin typeface="Calibri" pitchFamily="34" charset="0"/>
              </a:rPr>
              <a:t> (butileno) para producir un compuesto de mayor peso molecular  </a:t>
            </a:r>
            <a:r>
              <a:rPr lang="es-ES" sz="1600" dirty="0">
                <a:solidFill>
                  <a:schemeClr val="accent2">
                    <a:lumMod val="75000"/>
                  </a:schemeClr>
                </a:solidFill>
                <a:latin typeface="Calibri" pitchFamily="34" charset="0"/>
              </a:rPr>
              <a:t>(mezcla de </a:t>
            </a:r>
            <a:r>
              <a:rPr lang="es-ES" sz="1600" dirty="0" err="1">
                <a:solidFill>
                  <a:schemeClr val="accent2">
                    <a:lumMod val="75000"/>
                  </a:schemeClr>
                </a:solidFill>
                <a:latin typeface="Calibri" pitchFamily="34" charset="0"/>
              </a:rPr>
              <a:t>isooctanos</a:t>
            </a:r>
            <a:r>
              <a:rPr lang="es-ES" sz="1600" dirty="0">
                <a:solidFill>
                  <a:schemeClr val="accent2">
                    <a:lumMod val="75000"/>
                  </a:schemeClr>
                </a:solidFill>
                <a:latin typeface="Calibri" pitchFamily="34" charset="0"/>
              </a:rPr>
              <a:t>)</a:t>
            </a:r>
            <a:r>
              <a:rPr lang="es-ES_tradnl" sz="1600" dirty="0">
                <a:solidFill>
                  <a:schemeClr val="accent2">
                    <a:lumMod val="75000"/>
                  </a:schemeClr>
                </a:solidFill>
                <a:latin typeface="Calibri" pitchFamily="34" charset="0"/>
              </a:rPr>
              <a:t> llamado alquilado, que se encuentra dentro del rango de destilación de las naftas.</a:t>
            </a:r>
            <a:endParaRPr lang="es-ES" sz="1600" dirty="0">
              <a:solidFill>
                <a:schemeClr val="accent2">
                  <a:lumMod val="75000"/>
                </a:schemeClr>
              </a:solidFill>
              <a:latin typeface="Calibri" pitchFamily="34" charset="0"/>
            </a:endParaRPr>
          </a:p>
        </p:txBody>
      </p:sp>
      <p:sp>
        <p:nvSpPr>
          <p:cNvPr id="16" name="15 CuadroTexto"/>
          <p:cNvSpPr txBox="1"/>
          <p:nvPr/>
        </p:nvSpPr>
        <p:spPr>
          <a:xfrm>
            <a:off x="142875" y="1585913"/>
            <a:ext cx="9001125" cy="954087"/>
          </a:xfrm>
          <a:prstGeom prst="rect">
            <a:avLst/>
          </a:prstGeom>
          <a:noFill/>
        </p:spPr>
        <p:txBody>
          <a:bodyPr>
            <a:spAutoFit/>
          </a:bodyPr>
          <a:lstStyle/>
          <a:p>
            <a:pPr>
              <a:defRPr/>
            </a:pPr>
            <a:r>
              <a:rPr lang="es-ES_tradnl" sz="1400" dirty="0">
                <a:solidFill>
                  <a:schemeClr val="accent2">
                    <a:lumMod val="75000"/>
                  </a:schemeClr>
                </a:solidFill>
                <a:latin typeface="Calibri" pitchFamily="34" charset="0"/>
              </a:rPr>
              <a:t>La Unidad de </a:t>
            </a:r>
            <a:r>
              <a:rPr lang="es-ES_tradnl" sz="1400" dirty="0" err="1">
                <a:solidFill>
                  <a:schemeClr val="accent2">
                    <a:lumMod val="75000"/>
                  </a:schemeClr>
                </a:solidFill>
                <a:latin typeface="Calibri" pitchFamily="34" charset="0"/>
              </a:rPr>
              <a:t>Alquilación</a:t>
            </a:r>
            <a:r>
              <a:rPr lang="es-ES_tradnl" sz="1400" dirty="0">
                <a:solidFill>
                  <a:schemeClr val="accent2">
                    <a:lumMod val="75000"/>
                  </a:schemeClr>
                </a:solidFill>
                <a:latin typeface="Calibri" pitchFamily="34" charset="0"/>
              </a:rPr>
              <a:t> está compuesta por dos secciones:</a:t>
            </a:r>
            <a:endParaRPr lang="es-ES" sz="1400" dirty="0">
              <a:solidFill>
                <a:schemeClr val="accent2">
                  <a:lumMod val="75000"/>
                </a:schemeClr>
              </a:solidFill>
              <a:latin typeface="Calibri" pitchFamily="34" charset="0"/>
            </a:endParaRPr>
          </a:p>
          <a:p>
            <a:pPr algn="just">
              <a:defRPr/>
            </a:pPr>
            <a:r>
              <a:rPr lang="es-ES_tradnl" sz="1400" dirty="0">
                <a:solidFill>
                  <a:schemeClr val="accent2">
                    <a:lumMod val="75000"/>
                  </a:schemeClr>
                </a:solidFill>
                <a:latin typeface="Calibri" pitchFamily="34" charset="0"/>
              </a:rPr>
              <a:t> </a:t>
            </a:r>
            <a:r>
              <a:rPr lang="es-ES" sz="1400" b="1" dirty="0">
                <a:solidFill>
                  <a:schemeClr val="accent2">
                    <a:lumMod val="75000"/>
                  </a:schemeClr>
                </a:solidFill>
                <a:latin typeface="Calibri" pitchFamily="34" charset="0"/>
              </a:rPr>
              <a:t>1) </a:t>
            </a:r>
            <a:r>
              <a:rPr lang="es-ES_tradnl" sz="1400" b="1" dirty="0">
                <a:solidFill>
                  <a:schemeClr val="accent2">
                    <a:lumMod val="75000"/>
                  </a:schemeClr>
                </a:solidFill>
                <a:latin typeface="Calibri" pitchFamily="34" charset="0"/>
              </a:rPr>
              <a:t>HYDRISOM (</a:t>
            </a:r>
            <a:r>
              <a:rPr lang="es-ES_tradnl" sz="1400" b="1" dirty="0" err="1">
                <a:solidFill>
                  <a:schemeClr val="accent2">
                    <a:lumMod val="75000"/>
                  </a:schemeClr>
                </a:solidFill>
                <a:latin typeface="Calibri" pitchFamily="34" charset="0"/>
              </a:rPr>
              <a:t>Hidroisomerización</a:t>
            </a:r>
            <a:r>
              <a:rPr lang="es-ES_tradnl" sz="1400" b="1" dirty="0">
                <a:solidFill>
                  <a:schemeClr val="accent2">
                    <a:lumMod val="75000"/>
                  </a:schemeClr>
                </a:solidFill>
                <a:latin typeface="Calibri" pitchFamily="34" charset="0"/>
              </a:rPr>
              <a:t> de butenos)</a:t>
            </a:r>
            <a:r>
              <a:rPr lang="es-ES" sz="1400" b="1" dirty="0">
                <a:solidFill>
                  <a:schemeClr val="accent2">
                    <a:lumMod val="75000"/>
                  </a:schemeClr>
                </a:solidFill>
                <a:latin typeface="Calibri" pitchFamily="34" charset="0"/>
              </a:rPr>
              <a:t>: </a:t>
            </a:r>
            <a:r>
              <a:rPr lang="es-ES_tradnl" sz="1400" dirty="0">
                <a:solidFill>
                  <a:schemeClr val="accent2">
                    <a:lumMod val="75000"/>
                  </a:schemeClr>
                </a:solidFill>
                <a:latin typeface="Calibri" pitchFamily="34" charset="0"/>
              </a:rPr>
              <a:t>Tiene como objetivo la eliminación de compuestos contaminantes del catalizador (acido fluorhídrico </a:t>
            </a:r>
            <a:r>
              <a:rPr lang="es-ES_tradnl" sz="1400" dirty="0" err="1">
                <a:solidFill>
                  <a:schemeClr val="accent2">
                    <a:lumMod val="75000"/>
                  </a:schemeClr>
                </a:solidFill>
                <a:latin typeface="Calibri" pitchFamily="34" charset="0"/>
              </a:rPr>
              <a:t>anhidro,HF</a:t>
            </a:r>
            <a:r>
              <a:rPr lang="es-ES_tradnl" sz="1400" dirty="0">
                <a:solidFill>
                  <a:schemeClr val="accent2">
                    <a:lumMod val="75000"/>
                  </a:schemeClr>
                </a:solidFill>
                <a:latin typeface="Calibri" pitchFamily="34" charset="0"/>
              </a:rPr>
              <a:t>) y la isomerización del 1-buteno a 2-buteno.</a:t>
            </a:r>
            <a:endParaRPr lang="es-ES" sz="1400" dirty="0">
              <a:solidFill>
                <a:schemeClr val="accent2">
                  <a:lumMod val="75000"/>
                </a:schemeClr>
              </a:solidFill>
              <a:latin typeface="Calibri" pitchFamily="34" charset="0"/>
            </a:endParaRPr>
          </a:p>
          <a:p>
            <a:pPr>
              <a:defRPr/>
            </a:pPr>
            <a:r>
              <a:rPr lang="es-ES_tradnl" sz="1400" dirty="0">
                <a:solidFill>
                  <a:schemeClr val="accent2">
                    <a:lumMod val="75000"/>
                  </a:schemeClr>
                </a:solidFill>
                <a:latin typeface="Calibri" pitchFamily="34" charset="0"/>
              </a:rPr>
              <a:t> </a:t>
            </a:r>
            <a:r>
              <a:rPr lang="es-ES_tradnl" sz="1400" b="1" dirty="0">
                <a:solidFill>
                  <a:schemeClr val="accent2">
                    <a:lumMod val="75000"/>
                  </a:schemeClr>
                </a:solidFill>
                <a:latin typeface="Calibri" pitchFamily="34" charset="0"/>
              </a:rPr>
              <a:t>2) HF-ALQUILACIÓN (Reacción de </a:t>
            </a:r>
            <a:r>
              <a:rPr lang="es-ES_tradnl" sz="1400" b="1" dirty="0" err="1">
                <a:solidFill>
                  <a:schemeClr val="accent2">
                    <a:lumMod val="75000"/>
                  </a:schemeClr>
                </a:solidFill>
                <a:latin typeface="Calibri" pitchFamily="34" charset="0"/>
              </a:rPr>
              <a:t>alquilación</a:t>
            </a:r>
            <a:r>
              <a:rPr lang="es-ES_tradnl" sz="1400" b="1" dirty="0">
                <a:solidFill>
                  <a:schemeClr val="accent2">
                    <a:lumMod val="75000"/>
                  </a:schemeClr>
                </a:solidFill>
                <a:latin typeface="Calibri" pitchFamily="34" charset="0"/>
              </a:rPr>
              <a:t>):</a:t>
            </a:r>
            <a:r>
              <a:rPr lang="es-ES_tradnl" sz="1400" dirty="0">
                <a:solidFill>
                  <a:schemeClr val="accent2">
                    <a:lumMod val="75000"/>
                  </a:schemeClr>
                </a:solidFill>
                <a:latin typeface="Calibri" pitchFamily="34" charset="0"/>
              </a:rPr>
              <a:t>Tiene como objetivo la </a:t>
            </a:r>
            <a:r>
              <a:rPr lang="es-ES_tradnl" sz="1400" dirty="0" err="1">
                <a:solidFill>
                  <a:schemeClr val="accent2">
                    <a:lumMod val="75000"/>
                  </a:schemeClr>
                </a:solidFill>
                <a:latin typeface="Calibri" pitchFamily="34" charset="0"/>
              </a:rPr>
              <a:t>alquilación</a:t>
            </a:r>
            <a:r>
              <a:rPr lang="es-ES_tradnl" sz="1400" dirty="0">
                <a:solidFill>
                  <a:schemeClr val="accent2">
                    <a:lumMod val="75000"/>
                  </a:schemeClr>
                </a:solidFill>
                <a:latin typeface="Calibri" pitchFamily="34" charset="0"/>
              </a:rPr>
              <a:t> catalítica de las </a:t>
            </a:r>
            <a:r>
              <a:rPr lang="es-ES_tradnl" sz="1400" dirty="0" err="1">
                <a:solidFill>
                  <a:schemeClr val="accent2">
                    <a:lumMod val="75000"/>
                  </a:schemeClr>
                </a:solidFill>
                <a:latin typeface="Calibri" pitchFamily="34" charset="0"/>
              </a:rPr>
              <a:t>iso</a:t>
            </a:r>
            <a:r>
              <a:rPr lang="es-ES_tradnl" sz="1400" dirty="0">
                <a:solidFill>
                  <a:schemeClr val="accent2">
                    <a:lumMod val="75000"/>
                  </a:schemeClr>
                </a:solidFill>
                <a:latin typeface="Calibri" pitchFamily="34" charset="0"/>
              </a:rPr>
              <a:t>-parafinas y olefinas.</a:t>
            </a:r>
            <a:endParaRPr lang="es-ES" sz="1400" dirty="0">
              <a:solidFill>
                <a:schemeClr val="accent2">
                  <a:lumMod val="75000"/>
                </a:schemeClr>
              </a:solidFill>
              <a:latin typeface="Calibri" pitchFamily="34" charset="0"/>
            </a:endParaRPr>
          </a:p>
        </p:txBody>
      </p:sp>
      <p:pic>
        <p:nvPicPr>
          <p:cNvPr id="61455" name="16 Imagen"/>
          <p:cNvPicPr>
            <a:picLocks noChangeAspect="1" noChangeArrowheads="1"/>
          </p:cNvPicPr>
          <p:nvPr/>
        </p:nvPicPr>
        <p:blipFill>
          <a:blip r:embed="rId2"/>
          <a:srcRect/>
          <a:stretch>
            <a:fillRect/>
          </a:stretch>
        </p:blipFill>
        <p:spPr bwMode="auto">
          <a:xfrm>
            <a:off x="214313" y="2643188"/>
            <a:ext cx="5400675" cy="3286125"/>
          </a:xfrm>
          <a:prstGeom prst="rect">
            <a:avLst/>
          </a:prstGeom>
          <a:noFill/>
          <a:ln w="9525">
            <a:noFill/>
            <a:miter lim="800000"/>
            <a:headEnd/>
            <a:tailEnd/>
          </a:ln>
        </p:spPr>
      </p:pic>
      <p:grpSp>
        <p:nvGrpSpPr>
          <p:cNvPr id="61456" name="21 Grupo"/>
          <p:cNvGrpSpPr>
            <a:grpSpLocks/>
          </p:cNvGrpSpPr>
          <p:nvPr/>
        </p:nvGrpSpPr>
        <p:grpSpPr bwMode="auto">
          <a:xfrm>
            <a:off x="5929313" y="3429000"/>
            <a:ext cx="3143250" cy="1571625"/>
            <a:chOff x="5786446" y="3143248"/>
            <a:chExt cx="3143272" cy="1571636"/>
          </a:xfrm>
        </p:grpSpPr>
        <p:sp>
          <p:nvSpPr>
            <p:cNvPr id="21" name="20 Rectángulo"/>
            <p:cNvSpPr/>
            <p:nvPr/>
          </p:nvSpPr>
          <p:spPr>
            <a:xfrm>
              <a:off x="5786446" y="3143248"/>
              <a:ext cx="3071834" cy="1571636"/>
            </a:xfrm>
            <a:prstGeom prst="rect">
              <a:avLst/>
            </a:prstGeom>
            <a:solidFill>
              <a:schemeClr val="bg2">
                <a:lumMod val="40000"/>
                <a:lumOff val="6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s-ES"/>
            </a:p>
          </p:txBody>
        </p:sp>
        <p:sp>
          <p:nvSpPr>
            <p:cNvPr id="20" name="19 CuadroTexto"/>
            <p:cNvSpPr txBox="1"/>
            <p:nvPr/>
          </p:nvSpPr>
          <p:spPr>
            <a:xfrm>
              <a:off x="5786446" y="3214687"/>
              <a:ext cx="3143272" cy="1384310"/>
            </a:xfrm>
            <a:prstGeom prst="rect">
              <a:avLst/>
            </a:prstGeom>
            <a:noFill/>
          </p:spPr>
          <p:txBody>
            <a:bodyPr>
              <a:spAutoFit/>
            </a:bodyPr>
            <a:lstStyle/>
            <a:p>
              <a:pPr>
                <a:defRPr/>
              </a:pPr>
              <a:r>
                <a:rPr lang="es-ES_tradnl" sz="1400" b="1" dirty="0">
                  <a:solidFill>
                    <a:schemeClr val="accent2">
                      <a:lumMod val="75000"/>
                    </a:schemeClr>
                  </a:solidFill>
                  <a:latin typeface="Calibri" pitchFamily="34" charset="0"/>
                </a:rPr>
                <a:t>Variables operativas</a:t>
              </a:r>
              <a:endParaRPr lang="es-ES" sz="1400" b="1" dirty="0">
                <a:solidFill>
                  <a:schemeClr val="accent2">
                    <a:lumMod val="75000"/>
                  </a:schemeClr>
                </a:solidFill>
                <a:latin typeface="Calibri" pitchFamily="34" charset="0"/>
              </a:endParaRPr>
            </a:p>
            <a:p>
              <a:pPr>
                <a:defRPr/>
              </a:pPr>
              <a:r>
                <a:rPr lang="es-ES_tradnl" sz="1400" dirty="0">
                  <a:solidFill>
                    <a:schemeClr val="accent2">
                      <a:lumMod val="75000"/>
                    </a:schemeClr>
                  </a:solidFill>
                  <a:latin typeface="Calibri" pitchFamily="34" charset="0"/>
                </a:rPr>
                <a:t> </a:t>
              </a:r>
              <a:endParaRPr lang="es-ES" sz="1400" dirty="0">
                <a:solidFill>
                  <a:schemeClr val="accent2">
                    <a:lumMod val="75000"/>
                  </a:schemeClr>
                </a:solidFill>
                <a:latin typeface="Calibri" pitchFamily="34" charset="0"/>
              </a:endParaRPr>
            </a:p>
            <a:p>
              <a:pPr>
                <a:buFont typeface="Wingdings" pitchFamily="2" charset="2"/>
                <a:buChar char="Ø"/>
                <a:defRPr/>
              </a:pPr>
              <a:r>
                <a:rPr lang="es-ES_tradnl" sz="1400" b="1" dirty="0">
                  <a:solidFill>
                    <a:schemeClr val="accent2">
                      <a:lumMod val="75000"/>
                    </a:schemeClr>
                  </a:solidFill>
                  <a:latin typeface="Calibri" pitchFamily="34" charset="0"/>
                </a:rPr>
                <a:t>Relación </a:t>
              </a:r>
              <a:r>
                <a:rPr lang="es-ES_tradnl" sz="1400" b="1" dirty="0" err="1">
                  <a:solidFill>
                    <a:schemeClr val="accent2">
                      <a:lumMod val="75000"/>
                    </a:schemeClr>
                  </a:solidFill>
                  <a:latin typeface="Calibri" pitchFamily="34" charset="0"/>
                </a:rPr>
                <a:t>isobutano</a:t>
              </a:r>
              <a:r>
                <a:rPr lang="es-ES_tradnl" sz="1400" b="1" dirty="0">
                  <a:solidFill>
                    <a:schemeClr val="accent2">
                      <a:lumMod val="75000"/>
                    </a:schemeClr>
                  </a:solidFill>
                  <a:latin typeface="Calibri" pitchFamily="34" charset="0"/>
                </a:rPr>
                <a:t> – </a:t>
              </a:r>
              <a:r>
                <a:rPr lang="es-ES_tradnl" sz="1400" b="1" dirty="0" err="1">
                  <a:solidFill>
                    <a:schemeClr val="accent2">
                      <a:lumMod val="75000"/>
                    </a:schemeClr>
                  </a:solidFill>
                  <a:latin typeface="Calibri" pitchFamily="34" charset="0"/>
                </a:rPr>
                <a:t>olefina</a:t>
              </a:r>
              <a:r>
                <a:rPr lang="es-ES_tradnl" sz="1400" b="1" dirty="0">
                  <a:solidFill>
                    <a:schemeClr val="accent2">
                      <a:lumMod val="75000"/>
                    </a:schemeClr>
                  </a:solidFill>
                  <a:latin typeface="Calibri" pitchFamily="34" charset="0"/>
                </a:rPr>
                <a:t>: </a:t>
              </a:r>
              <a:r>
                <a:rPr lang="es-ES_tradnl" sz="1400" dirty="0">
                  <a:solidFill>
                    <a:schemeClr val="accent2">
                      <a:lumMod val="75000"/>
                    </a:schemeClr>
                  </a:solidFill>
                  <a:latin typeface="Calibri" pitchFamily="34" charset="0"/>
                </a:rPr>
                <a:t>&gt; 11:1 </a:t>
              </a:r>
            </a:p>
            <a:p>
              <a:pPr>
                <a:buFont typeface="Wingdings" pitchFamily="2" charset="2"/>
                <a:buChar char="Ø"/>
                <a:defRPr/>
              </a:pPr>
              <a:r>
                <a:rPr lang="es-ES_tradnl" sz="1400" b="1" dirty="0">
                  <a:solidFill>
                    <a:schemeClr val="accent2">
                      <a:lumMod val="75000"/>
                    </a:schemeClr>
                  </a:solidFill>
                  <a:latin typeface="Calibri" pitchFamily="34" charset="0"/>
                </a:rPr>
                <a:t>Pureza de ácido:  &gt; </a:t>
              </a:r>
              <a:r>
                <a:rPr lang="es-ES_tradnl" sz="1400" dirty="0">
                  <a:solidFill>
                    <a:schemeClr val="accent2">
                      <a:lumMod val="75000"/>
                    </a:schemeClr>
                  </a:solidFill>
                  <a:latin typeface="Calibri" pitchFamily="34" charset="0"/>
                </a:rPr>
                <a:t>80%.</a:t>
              </a:r>
              <a:endParaRPr lang="es-ES" sz="1400" dirty="0">
                <a:solidFill>
                  <a:schemeClr val="accent2">
                    <a:lumMod val="75000"/>
                  </a:schemeClr>
                </a:solidFill>
                <a:latin typeface="Calibri" pitchFamily="34" charset="0"/>
              </a:endParaRPr>
            </a:p>
            <a:p>
              <a:pPr>
                <a:buFont typeface="Wingdings" pitchFamily="2" charset="2"/>
                <a:buChar char="Ø"/>
                <a:defRPr/>
              </a:pPr>
              <a:r>
                <a:rPr lang="es-ES" sz="1400" b="1" dirty="0">
                  <a:solidFill>
                    <a:schemeClr val="accent2">
                      <a:lumMod val="75000"/>
                    </a:schemeClr>
                  </a:solidFill>
                  <a:latin typeface="Calibri" pitchFamily="34" charset="0"/>
                </a:rPr>
                <a:t>Temperatura de reacción: </a:t>
              </a:r>
              <a:r>
                <a:rPr lang="es-ES" sz="1400" dirty="0">
                  <a:solidFill>
                    <a:schemeClr val="accent2">
                      <a:lumMod val="75000"/>
                    </a:schemeClr>
                  </a:solidFill>
                  <a:latin typeface="Calibri" pitchFamily="34" charset="0"/>
                </a:rPr>
                <a:t>&lt; a 40 °C.</a:t>
              </a:r>
            </a:p>
            <a:p>
              <a:pPr>
                <a:buFont typeface="Wingdings" pitchFamily="2" charset="2"/>
                <a:buChar char="Ø"/>
                <a:defRPr/>
              </a:pPr>
              <a:r>
                <a:rPr lang="es-ES" sz="1400" b="1" dirty="0">
                  <a:solidFill>
                    <a:schemeClr val="accent2">
                      <a:lumMod val="75000"/>
                    </a:schemeClr>
                  </a:solidFill>
                  <a:latin typeface="Calibri" pitchFamily="34" charset="0"/>
                </a:rPr>
                <a:t>Presión del reactor:</a:t>
              </a:r>
              <a:r>
                <a:rPr lang="es-ES" sz="1400" dirty="0">
                  <a:solidFill>
                    <a:schemeClr val="accent2">
                      <a:lumMod val="75000"/>
                    </a:schemeClr>
                  </a:solidFill>
                  <a:latin typeface="Calibri" pitchFamily="34" charset="0"/>
                </a:rPr>
                <a:t> 7 kg/cm2.</a:t>
              </a:r>
            </a:p>
          </p:txBody>
        </p:sp>
      </p:grpSp>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2 Rectángulo"/>
          <p:cNvSpPr/>
          <p:nvPr/>
        </p:nvSpPr>
        <p:spPr>
          <a:xfrm>
            <a:off x="1233464" y="1543037"/>
            <a:ext cx="6143668" cy="1357322"/>
          </a:xfrm>
          <a:prstGeom prst="rect">
            <a:avLst/>
          </a:prstGeom>
          <a:solidFill>
            <a:schemeClr val="bg2">
              <a:lumMod val="40000"/>
              <a:lumOff val="6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s-ES"/>
          </a:p>
        </p:txBody>
      </p:sp>
      <p:sp>
        <p:nvSpPr>
          <p:cNvPr id="5" name="4 Rectángulo"/>
          <p:cNvSpPr/>
          <p:nvPr/>
        </p:nvSpPr>
        <p:spPr>
          <a:xfrm>
            <a:off x="0" y="0"/>
            <a:ext cx="9144000" cy="714375"/>
          </a:xfrm>
          <a:prstGeom prst="rect">
            <a:avLst/>
          </a:prstGeom>
          <a:gradFill flip="none" rotWithShape="1">
            <a:gsLst>
              <a:gs pos="0">
                <a:schemeClr val="accent2">
                  <a:lumMod val="75000"/>
                </a:schemeClr>
              </a:gs>
              <a:gs pos="81000">
                <a:schemeClr val="bg1">
                  <a:lumMod val="9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5" name="Rectangle 1072"/>
          <p:cNvSpPr>
            <a:spLocks noChangeArrowheads="1"/>
          </p:cNvSpPr>
          <p:nvPr/>
        </p:nvSpPr>
        <p:spPr bwMode="auto">
          <a:xfrm>
            <a:off x="142875" y="142875"/>
            <a:ext cx="7215188" cy="428625"/>
          </a:xfrm>
          <a:prstGeom prst="rect">
            <a:avLst/>
          </a:prstGeom>
          <a:noFill/>
          <a:ln algn="ctr">
            <a:miter lim="800000"/>
            <a:headEnd/>
            <a:tailEnd/>
          </a:ln>
        </p:spPr>
        <p:txBody>
          <a:bodyPr lIns="92075" tIns="46038" rIns="92075" bIns="46038" anchor="ctr"/>
          <a:lstStyle/>
          <a:p>
            <a:pPr>
              <a:lnSpc>
                <a:spcPct val="95000"/>
              </a:lnSpc>
              <a:defRPr/>
            </a:pPr>
            <a:r>
              <a:rPr lang="es-ES_tradnl" sz="3200" b="1" dirty="0" err="1">
                <a:solidFill>
                  <a:schemeClr val="bg1">
                    <a:lumMod val="95000"/>
                  </a:schemeClr>
                </a:solidFill>
                <a:latin typeface="Calibri" pitchFamily="34" charset="0"/>
                <a:ea typeface="+mj-ea"/>
                <a:cs typeface="Calibri" pitchFamily="34" charset="0"/>
              </a:rPr>
              <a:t>Alquilación</a:t>
            </a:r>
            <a:endParaRPr lang="es-ES_tradnl" sz="3200" b="1" dirty="0">
              <a:solidFill>
                <a:schemeClr val="bg1">
                  <a:lumMod val="95000"/>
                </a:schemeClr>
              </a:solidFill>
              <a:latin typeface="Calibri" pitchFamily="34" charset="0"/>
              <a:ea typeface="+mj-ea"/>
              <a:cs typeface="Calibri" pitchFamily="34" charset="0"/>
            </a:endParaRPr>
          </a:p>
        </p:txBody>
      </p:sp>
      <p:sp>
        <p:nvSpPr>
          <p:cNvPr id="62471" name="Rectangle 99"/>
          <p:cNvSpPr>
            <a:spLocks noChangeArrowheads="1"/>
          </p:cNvSpPr>
          <p:nvPr/>
        </p:nvSpPr>
        <p:spPr bwMode="auto">
          <a:xfrm>
            <a:off x="0" y="785813"/>
            <a:ext cx="9144000" cy="5876925"/>
          </a:xfrm>
          <a:prstGeom prst="rect">
            <a:avLst/>
          </a:prstGeom>
          <a:noFill/>
          <a:ln w="12700">
            <a:noFill/>
            <a:miter lim="800000"/>
            <a:headEnd/>
            <a:tailEnd/>
          </a:ln>
        </p:spPr>
        <p:txBody>
          <a:bodyPr wrap="none" anchor="ctr"/>
          <a:lstStyle/>
          <a:p>
            <a:endParaRPr lang="en-US"/>
          </a:p>
        </p:txBody>
      </p:sp>
      <p:sp>
        <p:nvSpPr>
          <p:cNvPr id="62472"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AR">
              <a:cs typeface="Arial" charset="0"/>
            </a:endParaRPr>
          </a:p>
        </p:txBody>
      </p:sp>
      <p:sp>
        <p:nvSpPr>
          <p:cNvPr id="6247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AR"/>
          </a:p>
        </p:txBody>
      </p:sp>
      <p:sp>
        <p:nvSpPr>
          <p:cNvPr id="62474" name="Rectangle 10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AR"/>
          </a:p>
        </p:txBody>
      </p:sp>
      <p:sp>
        <p:nvSpPr>
          <p:cNvPr id="62475" name="Rectangle 8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AR"/>
          </a:p>
        </p:txBody>
      </p:sp>
      <p:sp>
        <p:nvSpPr>
          <p:cNvPr id="62476"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AR">
              <a:cs typeface="Arial" charset="0"/>
            </a:endParaRPr>
          </a:p>
        </p:txBody>
      </p:sp>
      <p:sp>
        <p:nvSpPr>
          <p:cNvPr id="16" name="15 CuadroTexto"/>
          <p:cNvSpPr txBox="1"/>
          <p:nvPr/>
        </p:nvSpPr>
        <p:spPr>
          <a:xfrm>
            <a:off x="142875" y="857250"/>
            <a:ext cx="9001125" cy="307975"/>
          </a:xfrm>
          <a:prstGeom prst="rect">
            <a:avLst/>
          </a:prstGeom>
          <a:noFill/>
        </p:spPr>
        <p:txBody>
          <a:bodyPr>
            <a:spAutoFit/>
          </a:bodyPr>
          <a:lstStyle/>
          <a:p>
            <a:pPr>
              <a:defRPr/>
            </a:pPr>
            <a:r>
              <a:rPr lang="es-ES_tradnl" sz="1400" dirty="0">
                <a:solidFill>
                  <a:schemeClr val="accent2">
                    <a:lumMod val="75000"/>
                  </a:schemeClr>
                </a:solidFill>
                <a:latin typeface="Calibri" pitchFamily="34" charset="0"/>
              </a:rPr>
              <a:t>La reacción principal que tiene lugar en este proceso es la siguiente:</a:t>
            </a:r>
          </a:p>
        </p:txBody>
      </p:sp>
      <p:pic>
        <p:nvPicPr>
          <p:cNvPr id="62478" name="21 Imagen"/>
          <p:cNvPicPr>
            <a:picLocks noChangeAspect="1" noChangeArrowheads="1"/>
          </p:cNvPicPr>
          <p:nvPr/>
        </p:nvPicPr>
        <p:blipFill>
          <a:blip r:embed="rId2"/>
          <a:srcRect/>
          <a:stretch>
            <a:fillRect/>
          </a:stretch>
        </p:blipFill>
        <p:spPr bwMode="auto">
          <a:xfrm>
            <a:off x="1571625" y="1643063"/>
            <a:ext cx="5400675" cy="1114425"/>
          </a:xfrm>
          <a:prstGeom prst="rect">
            <a:avLst/>
          </a:prstGeom>
          <a:noFill/>
          <a:ln w="9525">
            <a:noFill/>
            <a:miter lim="800000"/>
            <a:headEnd/>
            <a:tailEnd/>
          </a:ln>
        </p:spPr>
      </p:pic>
      <p:sp>
        <p:nvSpPr>
          <p:cNvPr id="24" name="23 CuadroTexto"/>
          <p:cNvSpPr txBox="1"/>
          <p:nvPr/>
        </p:nvSpPr>
        <p:spPr>
          <a:xfrm>
            <a:off x="142875" y="3621088"/>
            <a:ext cx="9001125" cy="1816100"/>
          </a:xfrm>
          <a:prstGeom prst="rect">
            <a:avLst/>
          </a:prstGeom>
          <a:noFill/>
        </p:spPr>
        <p:txBody>
          <a:bodyPr>
            <a:spAutoFit/>
          </a:bodyPr>
          <a:lstStyle/>
          <a:p>
            <a:pPr>
              <a:defRPr/>
            </a:pPr>
            <a:r>
              <a:rPr lang="es-ES_tradnl" sz="1400" dirty="0">
                <a:solidFill>
                  <a:schemeClr val="accent2">
                    <a:lumMod val="75000"/>
                  </a:schemeClr>
                </a:solidFill>
                <a:latin typeface="Calibri" pitchFamily="34" charset="0"/>
              </a:rPr>
              <a:t>El catalizador es ácido fluorhídrico anhidro (HF), cuyas características son: </a:t>
            </a:r>
            <a:endParaRPr lang="es-ES" sz="1400" dirty="0">
              <a:solidFill>
                <a:schemeClr val="accent2">
                  <a:lumMod val="75000"/>
                </a:schemeClr>
              </a:solidFill>
              <a:latin typeface="Calibri" pitchFamily="34" charset="0"/>
            </a:endParaRPr>
          </a:p>
          <a:p>
            <a:pPr>
              <a:defRPr/>
            </a:pPr>
            <a:endParaRPr lang="es-ES_tradnl" sz="1400" dirty="0">
              <a:solidFill>
                <a:schemeClr val="accent2">
                  <a:lumMod val="75000"/>
                </a:schemeClr>
              </a:solidFill>
              <a:latin typeface="Calibri" pitchFamily="34" charset="0"/>
            </a:endParaRPr>
          </a:p>
          <a:p>
            <a:pPr marL="628650" indent="-180975">
              <a:lnSpc>
                <a:spcPct val="150000"/>
              </a:lnSpc>
              <a:buFont typeface="Wingdings" pitchFamily="2" charset="2"/>
              <a:buChar char="Ø"/>
              <a:defRPr/>
            </a:pPr>
            <a:r>
              <a:rPr lang="es-ES_tradnl" sz="1400" b="1" dirty="0">
                <a:solidFill>
                  <a:schemeClr val="accent2">
                    <a:lumMod val="75000"/>
                  </a:schemeClr>
                </a:solidFill>
                <a:latin typeface="Calibri" pitchFamily="34" charset="0"/>
              </a:rPr>
              <a:t>Catalizador liquido</a:t>
            </a:r>
            <a:endParaRPr lang="es-ES" sz="1400" b="1" dirty="0">
              <a:solidFill>
                <a:schemeClr val="accent2">
                  <a:lumMod val="75000"/>
                </a:schemeClr>
              </a:solidFill>
              <a:latin typeface="Calibri" pitchFamily="34" charset="0"/>
            </a:endParaRPr>
          </a:p>
          <a:p>
            <a:pPr marL="628650" indent="-180975">
              <a:lnSpc>
                <a:spcPct val="150000"/>
              </a:lnSpc>
              <a:buFont typeface="Wingdings" pitchFamily="2" charset="2"/>
              <a:buChar char="Ø"/>
              <a:defRPr/>
            </a:pPr>
            <a:r>
              <a:rPr lang="es-ES_tradnl" sz="1400" b="1" dirty="0">
                <a:solidFill>
                  <a:schemeClr val="accent2">
                    <a:lumMod val="75000"/>
                  </a:schemeClr>
                </a:solidFill>
                <a:latin typeface="Calibri" pitchFamily="34" charset="0"/>
              </a:rPr>
              <a:t>Mayor densidad que la mezcla HC-catalizador</a:t>
            </a:r>
            <a:endParaRPr lang="es-ES" sz="1400" b="1" dirty="0">
              <a:solidFill>
                <a:schemeClr val="accent2">
                  <a:lumMod val="75000"/>
                </a:schemeClr>
              </a:solidFill>
              <a:latin typeface="Calibri" pitchFamily="34" charset="0"/>
            </a:endParaRPr>
          </a:p>
          <a:p>
            <a:pPr marL="628650" indent="-180975">
              <a:lnSpc>
                <a:spcPct val="150000"/>
              </a:lnSpc>
              <a:buFont typeface="Wingdings" pitchFamily="2" charset="2"/>
              <a:buChar char="Ø"/>
              <a:defRPr/>
            </a:pPr>
            <a:r>
              <a:rPr lang="es-ES_tradnl" sz="1400" b="1" dirty="0">
                <a:solidFill>
                  <a:schemeClr val="accent2">
                    <a:lumMod val="75000"/>
                  </a:schemeClr>
                </a:solidFill>
                <a:latin typeface="Calibri" pitchFamily="34" charset="0"/>
              </a:rPr>
              <a:t>Bajo punto ebullición</a:t>
            </a:r>
            <a:endParaRPr lang="es-ES" sz="1400" b="1" dirty="0">
              <a:solidFill>
                <a:schemeClr val="accent2">
                  <a:lumMod val="75000"/>
                </a:schemeClr>
              </a:solidFill>
              <a:latin typeface="Calibri" pitchFamily="34" charset="0"/>
            </a:endParaRPr>
          </a:p>
          <a:p>
            <a:pPr marL="628650" indent="-180975">
              <a:lnSpc>
                <a:spcPct val="150000"/>
              </a:lnSpc>
              <a:buFont typeface="Wingdings" pitchFamily="2" charset="2"/>
              <a:buChar char="Ø"/>
              <a:defRPr/>
            </a:pPr>
            <a:r>
              <a:rPr lang="es-ES_tradnl" sz="1400" b="1" dirty="0">
                <a:solidFill>
                  <a:schemeClr val="accent2">
                    <a:lumMod val="75000"/>
                  </a:schemeClr>
                </a:solidFill>
                <a:latin typeface="Calibri" pitchFamily="34" charset="0"/>
              </a:rPr>
              <a:t>Fácilmente </a:t>
            </a:r>
            <a:r>
              <a:rPr lang="es-ES_tradnl" sz="1400" b="1" dirty="0" err="1">
                <a:solidFill>
                  <a:schemeClr val="accent2">
                    <a:lumMod val="75000"/>
                  </a:schemeClr>
                </a:solidFill>
                <a:latin typeface="Calibri" pitchFamily="34" charset="0"/>
              </a:rPr>
              <a:t>regenerable</a:t>
            </a:r>
            <a:endParaRPr lang="es-ES" sz="1400" b="1" dirty="0">
              <a:solidFill>
                <a:schemeClr val="accent2">
                  <a:lumMod val="75000"/>
                </a:schemeClr>
              </a:solidFill>
              <a:latin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flipV="1">
            <a:off x="0" y="0"/>
            <a:ext cx="9144000" cy="642938"/>
          </a:xfrm>
          <a:prstGeom prst="rect">
            <a:avLst/>
          </a:prstGeom>
          <a:gradFill flip="none" rotWithShape="1">
            <a:gsLst>
              <a:gs pos="0">
                <a:schemeClr val="accent2">
                  <a:lumMod val="75000"/>
                </a:schemeClr>
              </a:gs>
              <a:gs pos="81000">
                <a:schemeClr val="bg1">
                  <a:lumMod val="9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5" name="Rectangle 1072"/>
          <p:cNvSpPr>
            <a:spLocks noChangeArrowheads="1"/>
          </p:cNvSpPr>
          <p:nvPr/>
        </p:nvSpPr>
        <p:spPr bwMode="auto">
          <a:xfrm>
            <a:off x="142875" y="142875"/>
            <a:ext cx="6072188" cy="428625"/>
          </a:xfrm>
          <a:prstGeom prst="rect">
            <a:avLst/>
          </a:prstGeom>
          <a:noFill/>
          <a:ln algn="ctr">
            <a:miter lim="800000"/>
            <a:headEnd/>
            <a:tailEnd/>
          </a:ln>
        </p:spPr>
        <p:txBody>
          <a:bodyPr lIns="92075" tIns="46038" rIns="92075" bIns="46038" anchor="ctr"/>
          <a:lstStyle/>
          <a:p>
            <a:pPr>
              <a:lnSpc>
                <a:spcPct val="95000"/>
              </a:lnSpc>
            </a:pPr>
            <a:r>
              <a:rPr lang="es-ES_tradnl" sz="3200" b="1">
                <a:solidFill>
                  <a:srgbClr val="F2F2F2"/>
                </a:solidFill>
                <a:latin typeface="Calibri" pitchFamily="34" charset="0"/>
              </a:rPr>
              <a:t>Características de las naftas</a:t>
            </a:r>
          </a:p>
        </p:txBody>
      </p:sp>
      <p:sp>
        <p:nvSpPr>
          <p:cNvPr id="34" name="Rectangle 1072"/>
          <p:cNvSpPr>
            <a:spLocks noChangeArrowheads="1"/>
          </p:cNvSpPr>
          <p:nvPr/>
        </p:nvSpPr>
        <p:spPr bwMode="auto">
          <a:xfrm>
            <a:off x="142875" y="830263"/>
            <a:ext cx="6072188" cy="428625"/>
          </a:xfrm>
          <a:prstGeom prst="rect">
            <a:avLst/>
          </a:prstGeom>
          <a:noFill/>
          <a:ln algn="ctr">
            <a:miter lim="800000"/>
            <a:headEnd/>
            <a:tailEnd/>
          </a:ln>
        </p:spPr>
        <p:txBody>
          <a:bodyPr lIns="92075" tIns="46038" rIns="92075" bIns="46038" anchor="ctr"/>
          <a:lstStyle/>
          <a:p>
            <a:pPr>
              <a:lnSpc>
                <a:spcPct val="95000"/>
              </a:lnSpc>
            </a:pPr>
            <a:r>
              <a:rPr lang="es-ES_tradnl" sz="2400" b="1">
                <a:solidFill>
                  <a:srgbClr val="222268"/>
                </a:solidFill>
                <a:latin typeface="Calibri" pitchFamily="34" charset="0"/>
              </a:rPr>
              <a:t>Performance vs. Composición</a:t>
            </a:r>
          </a:p>
        </p:txBody>
      </p:sp>
      <p:sp>
        <p:nvSpPr>
          <p:cNvPr id="36" name="35 Rectángulo"/>
          <p:cNvSpPr/>
          <p:nvPr/>
        </p:nvSpPr>
        <p:spPr bwMode="auto">
          <a:xfrm>
            <a:off x="357158" y="1330309"/>
            <a:ext cx="3071834" cy="714381"/>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lIns="92075" tIns="46038" rIns="92075" bIns="46038">
            <a:spAutoFit/>
          </a:bodyPr>
          <a:lstStyle/>
          <a:p>
            <a:pPr algn="ctr" eaLnBrk="0" hangingPunct="0">
              <a:defRPr/>
            </a:pPr>
            <a:endParaRPr lang="es-ES" sz="2000" b="1" u="sng">
              <a:solidFill>
                <a:schemeClr val="tx2"/>
              </a:solidFill>
            </a:endParaRPr>
          </a:p>
        </p:txBody>
      </p:sp>
      <p:sp>
        <p:nvSpPr>
          <p:cNvPr id="21512" name="Text Box 26"/>
          <p:cNvSpPr txBox="1">
            <a:spLocks noChangeArrowheads="1"/>
          </p:cNvSpPr>
          <p:nvPr/>
        </p:nvSpPr>
        <p:spPr bwMode="auto">
          <a:xfrm>
            <a:off x="214313" y="1425575"/>
            <a:ext cx="3000375" cy="517525"/>
          </a:xfrm>
          <a:prstGeom prst="rect">
            <a:avLst/>
          </a:prstGeom>
          <a:noFill/>
          <a:ln w="12700">
            <a:noFill/>
            <a:miter lim="800000"/>
            <a:headEnd/>
            <a:tailEnd/>
          </a:ln>
        </p:spPr>
        <p:txBody>
          <a:bodyPr>
            <a:spAutoFit/>
          </a:bodyPr>
          <a:lstStyle/>
          <a:p>
            <a:pPr lvl="1" algn="ctr"/>
            <a:r>
              <a:rPr lang="es-ES_tradnl" sz="1400" b="1">
                <a:solidFill>
                  <a:schemeClr val="bg1"/>
                </a:solidFill>
              </a:rPr>
              <a:t>Poder antidetonante de los diferentes hidrocarburos</a:t>
            </a:r>
          </a:p>
        </p:txBody>
      </p:sp>
      <p:sp>
        <p:nvSpPr>
          <p:cNvPr id="21513" name="Text Box 27"/>
          <p:cNvSpPr txBox="1">
            <a:spLocks noChangeArrowheads="1"/>
          </p:cNvSpPr>
          <p:nvPr/>
        </p:nvSpPr>
        <p:spPr bwMode="auto">
          <a:xfrm>
            <a:off x="239713" y="5664200"/>
            <a:ext cx="1470025" cy="517525"/>
          </a:xfrm>
          <a:prstGeom prst="rect">
            <a:avLst/>
          </a:prstGeom>
          <a:noFill/>
          <a:ln w="12700">
            <a:noFill/>
            <a:miter lim="800000"/>
            <a:headEnd/>
            <a:tailEnd/>
          </a:ln>
        </p:spPr>
        <p:txBody>
          <a:bodyPr wrap="none">
            <a:spAutoFit/>
          </a:bodyPr>
          <a:lstStyle/>
          <a:p>
            <a:pPr algn="ctr"/>
            <a:r>
              <a:rPr lang="es-ES_tradnl" sz="1400" b="1">
                <a:latin typeface="Calibri" pitchFamily="34" charset="0"/>
              </a:rPr>
              <a:t>PODER</a:t>
            </a:r>
          </a:p>
          <a:p>
            <a:pPr algn="ctr"/>
            <a:r>
              <a:rPr lang="es-ES_tradnl" sz="1400" b="1">
                <a:latin typeface="Calibri" pitchFamily="34" charset="0"/>
              </a:rPr>
              <a:t>ANTIDETONANTE</a:t>
            </a:r>
          </a:p>
        </p:txBody>
      </p:sp>
      <p:sp>
        <p:nvSpPr>
          <p:cNvPr id="39" name="Rectangle 2"/>
          <p:cNvSpPr>
            <a:spLocks noChangeArrowheads="1"/>
          </p:cNvSpPr>
          <p:nvPr/>
        </p:nvSpPr>
        <p:spPr bwMode="auto">
          <a:xfrm>
            <a:off x="4251325" y="2806698"/>
            <a:ext cx="4611688" cy="2819399"/>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b="1"/>
          </a:p>
        </p:txBody>
      </p:sp>
      <p:sp>
        <p:nvSpPr>
          <p:cNvPr id="21517" name="Line 3"/>
          <p:cNvSpPr>
            <a:spLocks noChangeShapeType="1"/>
          </p:cNvSpPr>
          <p:nvPr/>
        </p:nvSpPr>
        <p:spPr bwMode="auto">
          <a:xfrm>
            <a:off x="8426450" y="2768600"/>
            <a:ext cx="0" cy="2857500"/>
          </a:xfrm>
          <a:prstGeom prst="line">
            <a:avLst/>
          </a:prstGeom>
          <a:noFill/>
          <a:ln w="12700">
            <a:solidFill>
              <a:srgbClr val="F8F8F8"/>
            </a:solidFill>
            <a:prstDash val="dash"/>
            <a:round/>
            <a:headEnd/>
            <a:tailEnd/>
          </a:ln>
        </p:spPr>
        <p:txBody>
          <a:bodyPr wrap="none" anchor="ctr"/>
          <a:lstStyle/>
          <a:p>
            <a:endParaRPr lang="es-AR"/>
          </a:p>
        </p:txBody>
      </p:sp>
      <p:sp>
        <p:nvSpPr>
          <p:cNvPr id="21518" name="Line 4"/>
          <p:cNvSpPr>
            <a:spLocks noChangeShapeType="1"/>
          </p:cNvSpPr>
          <p:nvPr/>
        </p:nvSpPr>
        <p:spPr bwMode="auto">
          <a:xfrm>
            <a:off x="4251325" y="4197350"/>
            <a:ext cx="4638675" cy="0"/>
          </a:xfrm>
          <a:prstGeom prst="line">
            <a:avLst/>
          </a:prstGeom>
          <a:noFill/>
          <a:ln w="12700">
            <a:solidFill>
              <a:srgbClr val="F8F8F8"/>
            </a:solidFill>
            <a:prstDash val="dash"/>
            <a:round/>
            <a:headEnd/>
            <a:tailEnd/>
          </a:ln>
        </p:spPr>
        <p:txBody>
          <a:bodyPr wrap="none" anchor="ctr"/>
          <a:lstStyle/>
          <a:p>
            <a:endParaRPr lang="es-AR"/>
          </a:p>
        </p:txBody>
      </p:sp>
      <p:sp>
        <p:nvSpPr>
          <p:cNvPr id="21519" name="Line 5"/>
          <p:cNvSpPr>
            <a:spLocks noChangeShapeType="1"/>
          </p:cNvSpPr>
          <p:nvPr/>
        </p:nvSpPr>
        <p:spPr bwMode="auto">
          <a:xfrm>
            <a:off x="4714875" y="2768600"/>
            <a:ext cx="0" cy="2857500"/>
          </a:xfrm>
          <a:prstGeom prst="line">
            <a:avLst/>
          </a:prstGeom>
          <a:noFill/>
          <a:ln w="12700">
            <a:solidFill>
              <a:srgbClr val="F8F8F8"/>
            </a:solidFill>
            <a:prstDash val="dash"/>
            <a:round/>
            <a:headEnd/>
            <a:tailEnd/>
          </a:ln>
        </p:spPr>
        <p:txBody>
          <a:bodyPr wrap="none" anchor="ctr"/>
          <a:lstStyle/>
          <a:p>
            <a:endParaRPr lang="es-AR"/>
          </a:p>
        </p:txBody>
      </p:sp>
      <p:sp>
        <p:nvSpPr>
          <p:cNvPr id="21520" name="Line 6"/>
          <p:cNvSpPr>
            <a:spLocks noChangeShapeType="1"/>
          </p:cNvSpPr>
          <p:nvPr/>
        </p:nvSpPr>
        <p:spPr bwMode="auto">
          <a:xfrm>
            <a:off x="6105525" y="2768600"/>
            <a:ext cx="0" cy="2857500"/>
          </a:xfrm>
          <a:prstGeom prst="line">
            <a:avLst/>
          </a:prstGeom>
          <a:noFill/>
          <a:ln w="12700">
            <a:solidFill>
              <a:srgbClr val="F8F8F8"/>
            </a:solidFill>
            <a:prstDash val="dash"/>
            <a:round/>
            <a:headEnd/>
            <a:tailEnd/>
          </a:ln>
        </p:spPr>
        <p:txBody>
          <a:bodyPr wrap="none" anchor="ctr"/>
          <a:lstStyle/>
          <a:p>
            <a:endParaRPr lang="es-AR"/>
          </a:p>
        </p:txBody>
      </p:sp>
      <p:sp>
        <p:nvSpPr>
          <p:cNvPr id="21521" name="Line 7"/>
          <p:cNvSpPr>
            <a:spLocks noChangeShapeType="1"/>
          </p:cNvSpPr>
          <p:nvPr/>
        </p:nvSpPr>
        <p:spPr bwMode="auto">
          <a:xfrm>
            <a:off x="7035800" y="2768600"/>
            <a:ext cx="0" cy="2857500"/>
          </a:xfrm>
          <a:prstGeom prst="line">
            <a:avLst/>
          </a:prstGeom>
          <a:noFill/>
          <a:ln w="12700">
            <a:solidFill>
              <a:srgbClr val="F8F8F8"/>
            </a:solidFill>
            <a:prstDash val="dash"/>
            <a:round/>
            <a:headEnd/>
            <a:tailEnd/>
          </a:ln>
        </p:spPr>
        <p:txBody>
          <a:bodyPr wrap="none" anchor="ctr"/>
          <a:lstStyle/>
          <a:p>
            <a:endParaRPr lang="es-AR"/>
          </a:p>
        </p:txBody>
      </p:sp>
      <p:sp>
        <p:nvSpPr>
          <p:cNvPr id="21522" name="Text Box 8"/>
          <p:cNvSpPr txBox="1">
            <a:spLocks noChangeArrowheads="1"/>
          </p:cNvSpPr>
          <p:nvPr/>
        </p:nvSpPr>
        <p:spPr bwMode="auto">
          <a:xfrm>
            <a:off x="3779838" y="4043363"/>
            <a:ext cx="455612" cy="304800"/>
          </a:xfrm>
          <a:prstGeom prst="rect">
            <a:avLst/>
          </a:prstGeom>
          <a:noFill/>
          <a:ln w="12700">
            <a:noFill/>
            <a:miter lim="800000"/>
            <a:headEnd/>
            <a:tailEnd/>
          </a:ln>
        </p:spPr>
        <p:txBody>
          <a:bodyPr wrap="none">
            <a:spAutoFit/>
          </a:bodyPr>
          <a:lstStyle/>
          <a:p>
            <a:r>
              <a:rPr lang="es-ES_tradnl" sz="1400" b="1">
                <a:latin typeface="Calibri" pitchFamily="34" charset="0"/>
              </a:rPr>
              <a:t>100</a:t>
            </a:r>
          </a:p>
        </p:txBody>
      </p:sp>
      <p:sp>
        <p:nvSpPr>
          <p:cNvPr id="21523" name="Text Box 9"/>
          <p:cNvSpPr txBox="1">
            <a:spLocks noChangeArrowheads="1"/>
          </p:cNvSpPr>
          <p:nvPr/>
        </p:nvSpPr>
        <p:spPr bwMode="auto">
          <a:xfrm>
            <a:off x="3879850" y="5403850"/>
            <a:ext cx="274638" cy="304800"/>
          </a:xfrm>
          <a:prstGeom prst="rect">
            <a:avLst/>
          </a:prstGeom>
          <a:noFill/>
          <a:ln w="12700">
            <a:noFill/>
            <a:miter lim="800000"/>
            <a:headEnd/>
            <a:tailEnd/>
          </a:ln>
        </p:spPr>
        <p:txBody>
          <a:bodyPr wrap="none">
            <a:spAutoFit/>
          </a:bodyPr>
          <a:lstStyle/>
          <a:p>
            <a:r>
              <a:rPr lang="es-ES_tradnl" sz="1400" b="1">
                <a:latin typeface="Calibri" pitchFamily="34" charset="0"/>
              </a:rPr>
              <a:t>0</a:t>
            </a:r>
          </a:p>
        </p:txBody>
      </p:sp>
      <p:sp>
        <p:nvSpPr>
          <p:cNvPr id="21524" name="Text Box 10"/>
          <p:cNvSpPr txBox="1">
            <a:spLocks noChangeArrowheads="1"/>
          </p:cNvSpPr>
          <p:nvPr/>
        </p:nvSpPr>
        <p:spPr bwMode="auto">
          <a:xfrm>
            <a:off x="3756025" y="2698750"/>
            <a:ext cx="455613" cy="304800"/>
          </a:xfrm>
          <a:prstGeom prst="rect">
            <a:avLst/>
          </a:prstGeom>
          <a:noFill/>
          <a:ln w="12700">
            <a:noFill/>
            <a:miter lim="800000"/>
            <a:headEnd/>
            <a:tailEnd/>
          </a:ln>
        </p:spPr>
        <p:txBody>
          <a:bodyPr wrap="none">
            <a:spAutoFit/>
          </a:bodyPr>
          <a:lstStyle/>
          <a:p>
            <a:r>
              <a:rPr lang="es-ES_tradnl" sz="1400" b="1">
                <a:latin typeface="Calibri" pitchFamily="34" charset="0"/>
              </a:rPr>
              <a:t>200</a:t>
            </a:r>
          </a:p>
        </p:txBody>
      </p:sp>
      <p:sp>
        <p:nvSpPr>
          <p:cNvPr id="21525" name="Text Box 11"/>
          <p:cNvSpPr txBox="1">
            <a:spLocks noChangeArrowheads="1"/>
          </p:cNvSpPr>
          <p:nvPr/>
        </p:nvSpPr>
        <p:spPr bwMode="auto">
          <a:xfrm>
            <a:off x="4141788" y="5740400"/>
            <a:ext cx="274637" cy="304800"/>
          </a:xfrm>
          <a:prstGeom prst="rect">
            <a:avLst/>
          </a:prstGeom>
          <a:noFill/>
          <a:ln w="12700">
            <a:noFill/>
            <a:miter lim="800000"/>
            <a:headEnd/>
            <a:tailEnd/>
          </a:ln>
        </p:spPr>
        <p:txBody>
          <a:bodyPr wrap="none">
            <a:spAutoFit/>
          </a:bodyPr>
          <a:lstStyle/>
          <a:p>
            <a:r>
              <a:rPr lang="es-ES_tradnl" sz="1400" b="1">
                <a:latin typeface="Calibri" pitchFamily="34" charset="0"/>
              </a:rPr>
              <a:t>0</a:t>
            </a:r>
          </a:p>
        </p:txBody>
      </p:sp>
      <p:sp>
        <p:nvSpPr>
          <p:cNvPr id="21526" name="Text Box 12"/>
          <p:cNvSpPr txBox="1">
            <a:spLocks noChangeArrowheads="1"/>
          </p:cNvSpPr>
          <p:nvPr/>
        </p:nvSpPr>
        <p:spPr bwMode="auto">
          <a:xfrm>
            <a:off x="4541838" y="5740400"/>
            <a:ext cx="365125" cy="304800"/>
          </a:xfrm>
          <a:prstGeom prst="rect">
            <a:avLst/>
          </a:prstGeom>
          <a:noFill/>
          <a:ln w="12700">
            <a:noFill/>
            <a:miter lim="800000"/>
            <a:headEnd/>
            <a:tailEnd/>
          </a:ln>
        </p:spPr>
        <p:txBody>
          <a:bodyPr wrap="none">
            <a:spAutoFit/>
          </a:bodyPr>
          <a:lstStyle/>
          <a:p>
            <a:r>
              <a:rPr lang="es-ES_tradnl" sz="1400" b="1">
                <a:latin typeface="Calibri" pitchFamily="34" charset="0"/>
              </a:rPr>
              <a:t>10</a:t>
            </a:r>
          </a:p>
        </p:txBody>
      </p:sp>
      <p:sp>
        <p:nvSpPr>
          <p:cNvPr id="21527" name="Text Box 13"/>
          <p:cNvSpPr txBox="1">
            <a:spLocks noChangeArrowheads="1"/>
          </p:cNvSpPr>
          <p:nvPr/>
        </p:nvSpPr>
        <p:spPr bwMode="auto">
          <a:xfrm>
            <a:off x="5934075" y="5740400"/>
            <a:ext cx="365125" cy="304800"/>
          </a:xfrm>
          <a:prstGeom prst="rect">
            <a:avLst/>
          </a:prstGeom>
          <a:noFill/>
          <a:ln w="12700">
            <a:noFill/>
            <a:miter lim="800000"/>
            <a:headEnd/>
            <a:tailEnd/>
          </a:ln>
        </p:spPr>
        <p:txBody>
          <a:bodyPr wrap="none">
            <a:spAutoFit/>
          </a:bodyPr>
          <a:lstStyle/>
          <a:p>
            <a:r>
              <a:rPr lang="es-ES_tradnl" sz="1400" b="1">
                <a:latin typeface="Calibri" pitchFamily="34" charset="0"/>
              </a:rPr>
              <a:t>40</a:t>
            </a:r>
          </a:p>
        </p:txBody>
      </p:sp>
      <p:sp>
        <p:nvSpPr>
          <p:cNvPr id="21528" name="Text Box 14"/>
          <p:cNvSpPr txBox="1">
            <a:spLocks noChangeArrowheads="1"/>
          </p:cNvSpPr>
          <p:nvPr/>
        </p:nvSpPr>
        <p:spPr bwMode="auto">
          <a:xfrm>
            <a:off x="6865938" y="5740400"/>
            <a:ext cx="365125" cy="304800"/>
          </a:xfrm>
          <a:prstGeom prst="rect">
            <a:avLst/>
          </a:prstGeom>
          <a:noFill/>
          <a:ln w="12700">
            <a:noFill/>
            <a:miter lim="800000"/>
            <a:headEnd/>
            <a:tailEnd/>
          </a:ln>
        </p:spPr>
        <p:txBody>
          <a:bodyPr wrap="none">
            <a:spAutoFit/>
          </a:bodyPr>
          <a:lstStyle/>
          <a:p>
            <a:r>
              <a:rPr lang="es-ES_tradnl" sz="1400" b="1">
                <a:latin typeface="Calibri" pitchFamily="34" charset="0"/>
              </a:rPr>
              <a:t>60</a:t>
            </a:r>
          </a:p>
        </p:txBody>
      </p:sp>
      <p:sp>
        <p:nvSpPr>
          <p:cNvPr id="21529" name="Text Box 15"/>
          <p:cNvSpPr txBox="1">
            <a:spLocks noChangeArrowheads="1"/>
          </p:cNvSpPr>
          <p:nvPr/>
        </p:nvSpPr>
        <p:spPr bwMode="auto">
          <a:xfrm>
            <a:off x="8248650" y="5740400"/>
            <a:ext cx="365125" cy="304800"/>
          </a:xfrm>
          <a:prstGeom prst="rect">
            <a:avLst/>
          </a:prstGeom>
          <a:noFill/>
          <a:ln w="12700">
            <a:noFill/>
            <a:miter lim="800000"/>
            <a:headEnd/>
            <a:tailEnd/>
          </a:ln>
        </p:spPr>
        <p:txBody>
          <a:bodyPr wrap="none">
            <a:spAutoFit/>
          </a:bodyPr>
          <a:lstStyle/>
          <a:p>
            <a:r>
              <a:rPr lang="es-ES_tradnl" sz="1400" b="1">
                <a:latin typeface="Calibri" pitchFamily="34" charset="0"/>
              </a:rPr>
              <a:t>90</a:t>
            </a:r>
          </a:p>
        </p:txBody>
      </p:sp>
      <p:sp>
        <p:nvSpPr>
          <p:cNvPr id="21530" name="Text Box 16"/>
          <p:cNvSpPr txBox="1">
            <a:spLocks noChangeArrowheads="1"/>
          </p:cNvSpPr>
          <p:nvPr/>
        </p:nvSpPr>
        <p:spPr bwMode="auto">
          <a:xfrm>
            <a:off x="8643938" y="5727700"/>
            <a:ext cx="455612" cy="304800"/>
          </a:xfrm>
          <a:prstGeom prst="rect">
            <a:avLst/>
          </a:prstGeom>
          <a:noFill/>
          <a:ln w="12700">
            <a:noFill/>
            <a:miter lim="800000"/>
            <a:headEnd/>
            <a:tailEnd/>
          </a:ln>
        </p:spPr>
        <p:txBody>
          <a:bodyPr wrap="none">
            <a:spAutoFit/>
          </a:bodyPr>
          <a:lstStyle/>
          <a:p>
            <a:r>
              <a:rPr lang="es-ES_tradnl" sz="1400" b="1">
                <a:latin typeface="Calibri" pitchFamily="34" charset="0"/>
              </a:rPr>
              <a:t>100</a:t>
            </a:r>
          </a:p>
        </p:txBody>
      </p:sp>
      <p:sp>
        <p:nvSpPr>
          <p:cNvPr id="21531" name="Text Box 18"/>
          <p:cNvSpPr txBox="1">
            <a:spLocks noChangeArrowheads="1"/>
          </p:cNvSpPr>
          <p:nvPr/>
        </p:nvSpPr>
        <p:spPr bwMode="auto">
          <a:xfrm>
            <a:off x="6000750" y="6045200"/>
            <a:ext cx="1176338" cy="336550"/>
          </a:xfrm>
          <a:prstGeom prst="rect">
            <a:avLst/>
          </a:prstGeom>
          <a:noFill/>
          <a:ln w="12700">
            <a:noFill/>
            <a:miter lim="800000"/>
            <a:headEnd/>
            <a:tailEnd/>
          </a:ln>
        </p:spPr>
        <p:txBody>
          <a:bodyPr wrap="none">
            <a:spAutoFit/>
          </a:bodyPr>
          <a:lstStyle/>
          <a:p>
            <a:r>
              <a:rPr lang="es-ES_tradnl" sz="1600" b="1">
                <a:latin typeface="Calibri" pitchFamily="34" charset="0"/>
              </a:rPr>
              <a:t>% Destilado</a:t>
            </a:r>
          </a:p>
        </p:txBody>
      </p:sp>
      <p:sp>
        <p:nvSpPr>
          <p:cNvPr id="55" name="Freeform 20"/>
          <p:cNvSpPr>
            <a:spLocks/>
          </p:cNvSpPr>
          <p:nvPr/>
        </p:nvSpPr>
        <p:spPr bwMode="auto">
          <a:xfrm>
            <a:off x="4273550" y="2806700"/>
            <a:ext cx="4589463" cy="2438400"/>
          </a:xfrm>
          <a:custGeom>
            <a:avLst/>
            <a:gdLst>
              <a:gd name="T0" fmla="*/ 0 w 4752"/>
              <a:gd name="T1" fmla="*/ 485 h 2256"/>
              <a:gd name="T2" fmla="*/ 39 w 4752"/>
              <a:gd name="T3" fmla="*/ 413 h 2256"/>
              <a:gd name="T4" fmla="*/ 197 w 4752"/>
              <a:gd name="T5" fmla="*/ 340 h 2256"/>
              <a:gd name="T6" fmla="*/ 552 w 4752"/>
              <a:gd name="T7" fmla="*/ 206 h 2256"/>
              <a:gd name="T8" fmla="*/ 651 w 4752"/>
              <a:gd name="T9" fmla="*/ 0 h 2256"/>
              <a:gd name="T10" fmla="*/ 0 60000 65536"/>
              <a:gd name="T11" fmla="*/ 0 60000 65536"/>
              <a:gd name="T12" fmla="*/ 0 60000 65536"/>
              <a:gd name="T13" fmla="*/ 0 60000 65536"/>
              <a:gd name="T14" fmla="*/ 0 60000 65536"/>
              <a:gd name="T15" fmla="*/ 0 w 4752"/>
              <a:gd name="T16" fmla="*/ 0 h 2256"/>
              <a:gd name="T17" fmla="*/ 4752 w 4752"/>
              <a:gd name="T18" fmla="*/ 2256 h 2256"/>
            </a:gdLst>
            <a:ahLst/>
            <a:cxnLst>
              <a:cxn ang="T10">
                <a:pos x="T0" y="T1"/>
              </a:cxn>
              <a:cxn ang="T11">
                <a:pos x="T2" y="T3"/>
              </a:cxn>
              <a:cxn ang="T12">
                <a:pos x="T4" y="T5"/>
              </a:cxn>
              <a:cxn ang="T13">
                <a:pos x="T6" y="T7"/>
              </a:cxn>
              <a:cxn ang="T14">
                <a:pos x="T8" y="T9"/>
              </a:cxn>
            </a:cxnLst>
            <a:rect l="T15" t="T16" r="T17" b="T18"/>
            <a:pathLst>
              <a:path w="4752" h="2256">
                <a:moveTo>
                  <a:pt x="0" y="2256"/>
                </a:moveTo>
                <a:cubicBezTo>
                  <a:pt x="24" y="2144"/>
                  <a:pt x="48" y="2032"/>
                  <a:pt x="288" y="1920"/>
                </a:cubicBezTo>
                <a:cubicBezTo>
                  <a:pt x="528" y="1808"/>
                  <a:pt x="816" y="1744"/>
                  <a:pt x="1440" y="1584"/>
                </a:cubicBezTo>
                <a:cubicBezTo>
                  <a:pt x="2064" y="1424"/>
                  <a:pt x="3480" y="1224"/>
                  <a:pt x="4032" y="960"/>
                </a:cubicBezTo>
                <a:cubicBezTo>
                  <a:pt x="4584" y="696"/>
                  <a:pt x="4668" y="348"/>
                  <a:pt x="4752" y="0"/>
                </a:cubicBezTo>
              </a:path>
            </a:pathLst>
          </a:custGeom>
          <a:ln>
            <a:headEnd/>
            <a:tailEnd/>
          </a:ln>
        </p:spPr>
        <p:style>
          <a:lnRef idx="3">
            <a:schemeClr val="accent1"/>
          </a:lnRef>
          <a:fillRef idx="0">
            <a:schemeClr val="accent1"/>
          </a:fillRef>
          <a:effectRef idx="2">
            <a:schemeClr val="accent1"/>
          </a:effectRef>
          <a:fontRef idx="minor">
            <a:schemeClr val="tx1"/>
          </a:fontRef>
        </p:style>
        <p:txBody>
          <a:bodyPr wrap="none" anchor="ctr"/>
          <a:lstStyle/>
          <a:p>
            <a:pPr>
              <a:defRPr/>
            </a:pPr>
            <a:endParaRPr lang="es-ES" b="1"/>
          </a:p>
        </p:txBody>
      </p:sp>
      <p:sp>
        <p:nvSpPr>
          <p:cNvPr id="21533" name="Text Box 21"/>
          <p:cNvSpPr txBox="1">
            <a:spLocks noChangeArrowheads="1"/>
          </p:cNvSpPr>
          <p:nvPr/>
        </p:nvSpPr>
        <p:spPr bwMode="auto">
          <a:xfrm>
            <a:off x="4000500" y="2401888"/>
            <a:ext cx="919163" cy="274637"/>
          </a:xfrm>
          <a:prstGeom prst="rect">
            <a:avLst/>
          </a:prstGeom>
          <a:noFill/>
          <a:ln w="12700">
            <a:noFill/>
            <a:miter lim="800000"/>
            <a:headEnd/>
            <a:tailEnd/>
          </a:ln>
        </p:spPr>
        <p:txBody>
          <a:bodyPr wrap="none">
            <a:spAutoFit/>
          </a:bodyPr>
          <a:lstStyle/>
          <a:p>
            <a:r>
              <a:rPr lang="es-ES_tradnl" sz="1200" b="1">
                <a:latin typeface="Calibri" pitchFamily="34" charset="0"/>
              </a:rPr>
              <a:t>ARRANQUE</a:t>
            </a:r>
          </a:p>
        </p:txBody>
      </p:sp>
      <p:sp>
        <p:nvSpPr>
          <p:cNvPr id="21534" name="Text Box 22"/>
          <p:cNvSpPr txBox="1">
            <a:spLocks noChangeArrowheads="1"/>
          </p:cNvSpPr>
          <p:nvPr/>
        </p:nvSpPr>
        <p:spPr bwMode="auto">
          <a:xfrm>
            <a:off x="4786313" y="2187575"/>
            <a:ext cx="1293812" cy="274638"/>
          </a:xfrm>
          <a:prstGeom prst="rect">
            <a:avLst/>
          </a:prstGeom>
          <a:noFill/>
          <a:ln w="12700">
            <a:noFill/>
            <a:miter lim="800000"/>
            <a:headEnd/>
            <a:tailEnd/>
          </a:ln>
        </p:spPr>
        <p:txBody>
          <a:bodyPr wrap="none">
            <a:spAutoFit/>
          </a:bodyPr>
          <a:lstStyle/>
          <a:p>
            <a:r>
              <a:rPr lang="es-ES_tradnl" sz="1200" b="1">
                <a:latin typeface="Calibri" pitchFamily="34" charset="0"/>
              </a:rPr>
              <a:t>CALENTAMIENTO</a:t>
            </a:r>
          </a:p>
        </p:txBody>
      </p:sp>
      <p:sp>
        <p:nvSpPr>
          <p:cNvPr id="21535" name="Text Box 23"/>
          <p:cNvSpPr txBox="1">
            <a:spLocks noChangeArrowheads="1"/>
          </p:cNvSpPr>
          <p:nvPr/>
        </p:nvSpPr>
        <p:spPr bwMode="auto">
          <a:xfrm>
            <a:off x="6072188" y="2473325"/>
            <a:ext cx="1074737" cy="274638"/>
          </a:xfrm>
          <a:prstGeom prst="rect">
            <a:avLst/>
          </a:prstGeom>
          <a:noFill/>
          <a:ln w="12700">
            <a:noFill/>
            <a:miter lim="800000"/>
            <a:headEnd/>
            <a:tailEnd/>
          </a:ln>
        </p:spPr>
        <p:txBody>
          <a:bodyPr wrap="none">
            <a:spAutoFit/>
          </a:bodyPr>
          <a:lstStyle/>
          <a:p>
            <a:r>
              <a:rPr lang="es-ES_tradnl" sz="1200" b="1">
                <a:latin typeface="Calibri" pitchFamily="34" charset="0"/>
              </a:rPr>
              <a:t>ACELERACIÓN</a:t>
            </a:r>
          </a:p>
        </p:txBody>
      </p:sp>
      <p:sp>
        <p:nvSpPr>
          <p:cNvPr id="21536" name="Text Box 24"/>
          <p:cNvSpPr txBox="1">
            <a:spLocks noChangeArrowheads="1"/>
          </p:cNvSpPr>
          <p:nvPr/>
        </p:nvSpPr>
        <p:spPr bwMode="auto">
          <a:xfrm>
            <a:off x="8072438" y="2187575"/>
            <a:ext cx="903287" cy="274638"/>
          </a:xfrm>
          <a:prstGeom prst="rect">
            <a:avLst/>
          </a:prstGeom>
          <a:noFill/>
          <a:ln w="12700">
            <a:noFill/>
            <a:miter lim="800000"/>
            <a:headEnd/>
            <a:tailEnd/>
          </a:ln>
        </p:spPr>
        <p:txBody>
          <a:bodyPr wrap="none">
            <a:spAutoFit/>
          </a:bodyPr>
          <a:lstStyle/>
          <a:p>
            <a:r>
              <a:rPr lang="es-ES_tradnl" sz="1200" b="1">
                <a:latin typeface="Calibri" pitchFamily="34" charset="0"/>
              </a:rPr>
              <a:t>DEPOSITOS</a:t>
            </a:r>
          </a:p>
        </p:txBody>
      </p:sp>
      <p:sp>
        <p:nvSpPr>
          <p:cNvPr id="61" name="60 Rectángulo"/>
          <p:cNvSpPr/>
          <p:nvPr/>
        </p:nvSpPr>
        <p:spPr bwMode="auto">
          <a:xfrm>
            <a:off x="5286380" y="1330309"/>
            <a:ext cx="3071834" cy="714381"/>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lIns="92075" tIns="46038" rIns="92075" bIns="46038">
            <a:spAutoFit/>
          </a:bodyPr>
          <a:lstStyle/>
          <a:p>
            <a:pPr algn="ctr" eaLnBrk="0" hangingPunct="0">
              <a:defRPr/>
            </a:pPr>
            <a:endParaRPr lang="es-ES" sz="2000" b="1" u="sng">
              <a:solidFill>
                <a:schemeClr val="tx2"/>
              </a:solidFill>
            </a:endParaRPr>
          </a:p>
        </p:txBody>
      </p:sp>
      <p:sp>
        <p:nvSpPr>
          <p:cNvPr id="21540" name="Text Box 26"/>
          <p:cNvSpPr txBox="1">
            <a:spLocks noChangeArrowheads="1"/>
          </p:cNvSpPr>
          <p:nvPr/>
        </p:nvSpPr>
        <p:spPr bwMode="auto">
          <a:xfrm>
            <a:off x="5000625" y="1544638"/>
            <a:ext cx="3286125" cy="304800"/>
          </a:xfrm>
          <a:prstGeom prst="rect">
            <a:avLst/>
          </a:prstGeom>
          <a:noFill/>
          <a:ln w="12700">
            <a:noFill/>
            <a:miter lim="800000"/>
            <a:headEnd/>
            <a:tailEnd/>
          </a:ln>
        </p:spPr>
        <p:txBody>
          <a:bodyPr>
            <a:spAutoFit/>
          </a:bodyPr>
          <a:lstStyle/>
          <a:p>
            <a:pPr lvl="1" algn="ctr"/>
            <a:r>
              <a:rPr lang="es-ES_tradnl" sz="1400" b="1">
                <a:solidFill>
                  <a:schemeClr val="bg1"/>
                </a:solidFill>
              </a:rPr>
              <a:t>Curva de destilación requerida</a:t>
            </a:r>
          </a:p>
        </p:txBody>
      </p:sp>
      <p:sp>
        <p:nvSpPr>
          <p:cNvPr id="21541" name="Text Box 27"/>
          <p:cNvSpPr txBox="1">
            <a:spLocks noChangeArrowheads="1"/>
          </p:cNvSpPr>
          <p:nvPr/>
        </p:nvSpPr>
        <p:spPr bwMode="auto">
          <a:xfrm rot="-5400000">
            <a:off x="2959100" y="4156076"/>
            <a:ext cx="1387475" cy="304800"/>
          </a:xfrm>
          <a:prstGeom prst="rect">
            <a:avLst/>
          </a:prstGeom>
          <a:noFill/>
          <a:ln w="12700">
            <a:noFill/>
            <a:miter lim="800000"/>
            <a:headEnd/>
            <a:tailEnd/>
          </a:ln>
        </p:spPr>
        <p:txBody>
          <a:bodyPr wrap="none">
            <a:spAutoFit/>
          </a:bodyPr>
          <a:lstStyle/>
          <a:p>
            <a:pPr algn="r"/>
            <a:r>
              <a:rPr lang="es-ES_tradnl" sz="1400" b="1">
                <a:latin typeface="Calibri" pitchFamily="34" charset="0"/>
              </a:rPr>
              <a:t>Temperatura, °C</a:t>
            </a:r>
          </a:p>
        </p:txBody>
      </p:sp>
      <p:grpSp>
        <p:nvGrpSpPr>
          <p:cNvPr id="64" name="63 Flecha derecha"/>
          <p:cNvGrpSpPr>
            <a:grpSpLocks/>
          </p:cNvGrpSpPr>
          <p:nvPr/>
        </p:nvGrpSpPr>
        <p:grpSpPr bwMode="auto">
          <a:xfrm>
            <a:off x="579438" y="2230438"/>
            <a:ext cx="914400" cy="3457575"/>
            <a:chOff x="365" y="1332"/>
            <a:chExt cx="576" cy="2178"/>
          </a:xfrm>
        </p:grpSpPr>
        <p:pic>
          <p:nvPicPr>
            <p:cNvPr id="21542" name="63 Flecha derecha"/>
            <p:cNvPicPr>
              <a:picLocks noChangeArrowheads="1"/>
            </p:cNvPicPr>
            <p:nvPr/>
          </p:nvPicPr>
          <p:blipFill>
            <a:blip r:embed="rId2"/>
            <a:srcRect/>
            <a:stretch>
              <a:fillRect/>
            </a:stretch>
          </p:blipFill>
          <p:spPr bwMode="auto">
            <a:xfrm>
              <a:off x="365" y="1332"/>
              <a:ext cx="576" cy="2178"/>
            </a:xfrm>
            <a:prstGeom prst="rect">
              <a:avLst/>
            </a:prstGeom>
            <a:noFill/>
          </p:spPr>
        </p:pic>
        <p:sp>
          <p:nvSpPr>
            <p:cNvPr id="21543" name="Text Box 39"/>
            <p:cNvSpPr txBox="1">
              <a:spLocks noChangeArrowheads="1"/>
            </p:cNvSpPr>
            <p:nvPr/>
          </p:nvSpPr>
          <p:spPr bwMode="auto">
            <a:xfrm rot="16200000">
              <a:off x="502" y="1558"/>
              <a:ext cx="308" cy="249"/>
            </a:xfrm>
            <a:prstGeom prst="rect">
              <a:avLst/>
            </a:prstGeom>
            <a:noFill/>
            <a:ln w="9525">
              <a:noFill/>
              <a:miter lim="800000"/>
              <a:headEnd/>
              <a:tailEnd/>
            </a:ln>
          </p:spPr>
          <p:txBody>
            <a:bodyPr vert="eaVert" lIns="92075" tIns="46038" rIns="92075" bIns="46038">
              <a:spAutoFit/>
            </a:bodyPr>
            <a:lstStyle/>
            <a:p>
              <a:pPr algn="ctr" eaLnBrk="0" hangingPunct="0"/>
              <a:endParaRPr lang="es-AR" sz="2000" b="1" u="sng">
                <a:solidFill>
                  <a:schemeClr val="tx2"/>
                </a:solidFill>
              </a:endParaRPr>
            </a:p>
          </p:txBody>
        </p:sp>
      </p:grpSp>
      <p:sp>
        <p:nvSpPr>
          <p:cNvPr id="21545" name="66 CuadroTexto"/>
          <p:cNvSpPr txBox="1">
            <a:spLocks noChangeArrowheads="1"/>
          </p:cNvSpPr>
          <p:nvPr/>
        </p:nvSpPr>
        <p:spPr bwMode="auto">
          <a:xfrm>
            <a:off x="1592263" y="2616200"/>
            <a:ext cx="1622425" cy="517525"/>
          </a:xfrm>
          <a:prstGeom prst="rect">
            <a:avLst/>
          </a:prstGeom>
          <a:noFill/>
          <a:ln w="9525">
            <a:noFill/>
            <a:miter lim="800000"/>
            <a:headEnd/>
            <a:tailEnd/>
          </a:ln>
        </p:spPr>
        <p:txBody>
          <a:bodyPr>
            <a:spAutoFit/>
          </a:bodyPr>
          <a:lstStyle/>
          <a:p>
            <a:r>
              <a:rPr lang="es-AR" sz="1400" b="1">
                <a:latin typeface="Calibri" pitchFamily="34" charset="0"/>
              </a:rPr>
              <a:t>Iso parafinas con alta ramificación</a:t>
            </a:r>
            <a:endParaRPr lang="es-ES" sz="1400" b="1">
              <a:latin typeface="Calibri" pitchFamily="34" charset="0"/>
            </a:endParaRPr>
          </a:p>
        </p:txBody>
      </p:sp>
      <p:sp>
        <p:nvSpPr>
          <p:cNvPr id="21546" name="94 CuadroTexto"/>
          <p:cNvSpPr txBox="1">
            <a:spLocks noChangeArrowheads="1"/>
          </p:cNvSpPr>
          <p:nvPr/>
        </p:nvSpPr>
        <p:spPr bwMode="auto">
          <a:xfrm>
            <a:off x="1592263" y="3187700"/>
            <a:ext cx="1622425" cy="304800"/>
          </a:xfrm>
          <a:prstGeom prst="rect">
            <a:avLst/>
          </a:prstGeom>
          <a:noFill/>
          <a:ln w="9525">
            <a:noFill/>
            <a:miter lim="800000"/>
            <a:headEnd/>
            <a:tailEnd/>
          </a:ln>
        </p:spPr>
        <p:txBody>
          <a:bodyPr>
            <a:spAutoFit/>
          </a:bodyPr>
          <a:lstStyle/>
          <a:p>
            <a:r>
              <a:rPr lang="es-AR" sz="1400" b="1">
                <a:latin typeface="Calibri" pitchFamily="34" charset="0"/>
              </a:rPr>
              <a:t>Aromáticos</a:t>
            </a:r>
            <a:endParaRPr lang="es-ES" sz="1400" b="1">
              <a:latin typeface="Calibri" pitchFamily="34" charset="0"/>
            </a:endParaRPr>
          </a:p>
        </p:txBody>
      </p:sp>
      <p:sp>
        <p:nvSpPr>
          <p:cNvPr id="21547" name="95 CuadroTexto"/>
          <p:cNvSpPr txBox="1">
            <a:spLocks noChangeArrowheads="1"/>
          </p:cNvSpPr>
          <p:nvPr/>
        </p:nvSpPr>
        <p:spPr bwMode="auto">
          <a:xfrm>
            <a:off x="1571625" y="3625850"/>
            <a:ext cx="1622425" cy="304800"/>
          </a:xfrm>
          <a:prstGeom prst="rect">
            <a:avLst/>
          </a:prstGeom>
          <a:noFill/>
          <a:ln w="9525">
            <a:noFill/>
            <a:miter lim="800000"/>
            <a:headEnd/>
            <a:tailEnd/>
          </a:ln>
        </p:spPr>
        <p:txBody>
          <a:bodyPr>
            <a:spAutoFit/>
          </a:bodyPr>
          <a:lstStyle/>
          <a:p>
            <a:r>
              <a:rPr lang="es-AR" sz="1400" b="1">
                <a:latin typeface="Calibri" pitchFamily="34" charset="0"/>
              </a:rPr>
              <a:t>Olefinas</a:t>
            </a:r>
            <a:endParaRPr lang="es-ES" sz="1400" b="1">
              <a:latin typeface="Calibri" pitchFamily="34" charset="0"/>
            </a:endParaRPr>
          </a:p>
        </p:txBody>
      </p:sp>
      <p:sp>
        <p:nvSpPr>
          <p:cNvPr id="21548" name="96 CuadroTexto"/>
          <p:cNvSpPr txBox="1">
            <a:spLocks noChangeArrowheads="1"/>
          </p:cNvSpPr>
          <p:nvPr/>
        </p:nvSpPr>
        <p:spPr bwMode="auto">
          <a:xfrm>
            <a:off x="1592263" y="4092575"/>
            <a:ext cx="1622425" cy="517525"/>
          </a:xfrm>
          <a:prstGeom prst="rect">
            <a:avLst/>
          </a:prstGeom>
          <a:noFill/>
          <a:ln w="9525">
            <a:noFill/>
            <a:miter lim="800000"/>
            <a:headEnd/>
            <a:tailEnd/>
          </a:ln>
        </p:spPr>
        <p:txBody>
          <a:bodyPr>
            <a:spAutoFit/>
          </a:bodyPr>
          <a:lstStyle/>
          <a:p>
            <a:r>
              <a:rPr lang="es-AR" sz="1400" b="1">
                <a:latin typeface="Calibri" pitchFamily="34" charset="0"/>
              </a:rPr>
              <a:t>Hidrocarburos </a:t>
            </a:r>
          </a:p>
          <a:p>
            <a:r>
              <a:rPr lang="es-AR" sz="1400" b="1">
                <a:latin typeface="Calibri" pitchFamily="34" charset="0"/>
              </a:rPr>
              <a:t>Nafténicos</a:t>
            </a:r>
            <a:endParaRPr lang="es-ES" sz="1400" b="1">
              <a:latin typeface="Calibri" pitchFamily="34" charset="0"/>
            </a:endParaRPr>
          </a:p>
        </p:txBody>
      </p:sp>
      <p:sp>
        <p:nvSpPr>
          <p:cNvPr id="21549" name="97 CuadroTexto"/>
          <p:cNvSpPr txBox="1">
            <a:spLocks noChangeArrowheads="1"/>
          </p:cNvSpPr>
          <p:nvPr/>
        </p:nvSpPr>
        <p:spPr bwMode="auto">
          <a:xfrm>
            <a:off x="1592263" y="4830763"/>
            <a:ext cx="1622425" cy="304800"/>
          </a:xfrm>
          <a:prstGeom prst="rect">
            <a:avLst/>
          </a:prstGeom>
          <a:noFill/>
          <a:ln w="9525">
            <a:noFill/>
            <a:miter lim="800000"/>
            <a:headEnd/>
            <a:tailEnd/>
          </a:ln>
        </p:spPr>
        <p:txBody>
          <a:bodyPr>
            <a:spAutoFit/>
          </a:bodyPr>
          <a:lstStyle/>
          <a:p>
            <a:r>
              <a:rPr lang="es-AR" sz="1400" b="1">
                <a:latin typeface="Calibri" pitchFamily="34" charset="0"/>
              </a:rPr>
              <a:t>n-parafinas</a:t>
            </a:r>
            <a:endParaRPr lang="es-ES" sz="1400" b="1">
              <a:latin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714375"/>
          </a:xfrm>
          <a:prstGeom prst="rect">
            <a:avLst/>
          </a:prstGeom>
          <a:gradFill flip="none" rotWithShape="1">
            <a:gsLst>
              <a:gs pos="0">
                <a:schemeClr val="accent2">
                  <a:lumMod val="75000"/>
                </a:schemeClr>
              </a:gs>
              <a:gs pos="81000">
                <a:schemeClr val="bg1">
                  <a:lumMod val="9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5" name="Rectangle 1072"/>
          <p:cNvSpPr>
            <a:spLocks noChangeArrowheads="1"/>
          </p:cNvSpPr>
          <p:nvPr/>
        </p:nvSpPr>
        <p:spPr bwMode="auto">
          <a:xfrm>
            <a:off x="142875" y="142875"/>
            <a:ext cx="7215188" cy="428625"/>
          </a:xfrm>
          <a:prstGeom prst="rect">
            <a:avLst/>
          </a:prstGeom>
          <a:noFill/>
          <a:ln algn="ctr">
            <a:miter lim="800000"/>
            <a:headEnd/>
            <a:tailEnd/>
          </a:ln>
        </p:spPr>
        <p:txBody>
          <a:bodyPr lIns="92075" tIns="46038" rIns="92075" bIns="46038" anchor="ctr"/>
          <a:lstStyle/>
          <a:p>
            <a:pPr>
              <a:lnSpc>
                <a:spcPct val="95000"/>
              </a:lnSpc>
              <a:defRPr/>
            </a:pPr>
            <a:r>
              <a:rPr lang="es-ES_tradnl" sz="3200" b="1" dirty="0" err="1">
                <a:solidFill>
                  <a:schemeClr val="bg1">
                    <a:lumMod val="95000"/>
                  </a:schemeClr>
                </a:solidFill>
                <a:latin typeface="Calibri" pitchFamily="34" charset="0"/>
                <a:ea typeface="+mj-ea"/>
                <a:cs typeface="Calibri" pitchFamily="34" charset="0"/>
              </a:rPr>
              <a:t>Alquilación</a:t>
            </a:r>
            <a:endParaRPr lang="es-ES_tradnl" sz="3200" b="1" dirty="0">
              <a:solidFill>
                <a:schemeClr val="bg1">
                  <a:lumMod val="95000"/>
                </a:schemeClr>
              </a:solidFill>
              <a:latin typeface="Calibri" pitchFamily="34" charset="0"/>
              <a:ea typeface="+mj-ea"/>
              <a:cs typeface="Calibri" pitchFamily="34" charset="0"/>
            </a:endParaRPr>
          </a:p>
        </p:txBody>
      </p:sp>
      <p:sp>
        <p:nvSpPr>
          <p:cNvPr id="63492" name="Rectangle 99"/>
          <p:cNvSpPr>
            <a:spLocks noChangeArrowheads="1"/>
          </p:cNvSpPr>
          <p:nvPr/>
        </p:nvSpPr>
        <p:spPr bwMode="auto">
          <a:xfrm>
            <a:off x="0" y="785813"/>
            <a:ext cx="9144000" cy="5876925"/>
          </a:xfrm>
          <a:prstGeom prst="rect">
            <a:avLst/>
          </a:prstGeom>
          <a:noFill/>
          <a:ln w="12700">
            <a:noFill/>
            <a:miter lim="800000"/>
            <a:headEnd/>
            <a:tailEnd/>
          </a:ln>
        </p:spPr>
        <p:txBody>
          <a:bodyPr wrap="none" anchor="ctr"/>
          <a:lstStyle/>
          <a:p>
            <a:endParaRPr lang="en-US"/>
          </a:p>
        </p:txBody>
      </p:sp>
      <p:sp>
        <p:nvSpPr>
          <p:cNvPr id="63493"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AR">
              <a:cs typeface="Arial" charset="0"/>
            </a:endParaRPr>
          </a:p>
        </p:txBody>
      </p:sp>
      <p:sp>
        <p:nvSpPr>
          <p:cNvPr id="6349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AR"/>
          </a:p>
        </p:txBody>
      </p:sp>
      <p:sp>
        <p:nvSpPr>
          <p:cNvPr id="63495" name="Rectangle 10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AR"/>
          </a:p>
        </p:txBody>
      </p:sp>
      <p:sp>
        <p:nvSpPr>
          <p:cNvPr id="63496" name="Rectangle 8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AR"/>
          </a:p>
        </p:txBody>
      </p:sp>
      <p:sp>
        <p:nvSpPr>
          <p:cNvPr id="63497"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AR">
              <a:cs typeface="Arial" charset="0"/>
            </a:endParaRPr>
          </a:p>
        </p:txBody>
      </p:sp>
      <p:sp>
        <p:nvSpPr>
          <p:cNvPr id="15" name="14 CuadroTexto"/>
          <p:cNvSpPr txBox="1"/>
          <p:nvPr/>
        </p:nvSpPr>
        <p:spPr>
          <a:xfrm>
            <a:off x="142875" y="968375"/>
            <a:ext cx="8643938" cy="4032250"/>
          </a:xfrm>
          <a:prstGeom prst="rect">
            <a:avLst/>
          </a:prstGeom>
          <a:noFill/>
        </p:spPr>
        <p:txBody>
          <a:bodyPr>
            <a:spAutoFit/>
          </a:bodyPr>
          <a:lstStyle/>
          <a:p>
            <a:pPr>
              <a:defRPr/>
            </a:pPr>
            <a:r>
              <a:rPr lang="es-ES_tradnl" sz="1600" dirty="0">
                <a:solidFill>
                  <a:schemeClr val="accent2">
                    <a:lumMod val="75000"/>
                  </a:schemeClr>
                </a:solidFill>
                <a:latin typeface="Calibri" pitchFamily="34" charset="0"/>
              </a:rPr>
              <a:t>Algunas ventajas en la utilización del alquilado en el pool de nafta son:</a:t>
            </a:r>
            <a:endParaRPr lang="es-ES" sz="1600" dirty="0">
              <a:solidFill>
                <a:schemeClr val="accent2">
                  <a:lumMod val="75000"/>
                </a:schemeClr>
              </a:solidFill>
              <a:latin typeface="Calibri" pitchFamily="34" charset="0"/>
            </a:endParaRPr>
          </a:p>
          <a:p>
            <a:pPr>
              <a:defRPr/>
            </a:pPr>
            <a:r>
              <a:rPr lang="es-ES_tradnl" sz="1600" dirty="0">
                <a:solidFill>
                  <a:schemeClr val="accent2">
                    <a:lumMod val="75000"/>
                  </a:schemeClr>
                </a:solidFill>
                <a:latin typeface="Calibri" pitchFamily="34" charset="0"/>
              </a:rPr>
              <a:t> </a:t>
            </a:r>
            <a:endParaRPr lang="es-ES" sz="1600" dirty="0">
              <a:solidFill>
                <a:schemeClr val="accent2">
                  <a:lumMod val="75000"/>
                </a:schemeClr>
              </a:solidFill>
              <a:latin typeface="Calibri" pitchFamily="34" charset="0"/>
            </a:endParaRPr>
          </a:p>
          <a:p>
            <a:pPr marL="990600">
              <a:buFont typeface="Wingdings" pitchFamily="2" charset="2"/>
              <a:buChar char="Ø"/>
              <a:defRPr/>
            </a:pPr>
            <a:r>
              <a:rPr lang="es-ES_tradnl" sz="1600" dirty="0">
                <a:solidFill>
                  <a:schemeClr val="accent2">
                    <a:lumMod val="75000"/>
                  </a:schemeClr>
                </a:solidFill>
                <a:latin typeface="Calibri" pitchFamily="34" charset="0"/>
              </a:rPr>
              <a:t>Alto valor de RON y MON</a:t>
            </a:r>
            <a:endParaRPr lang="es-ES" sz="1600" dirty="0">
              <a:solidFill>
                <a:schemeClr val="accent2">
                  <a:lumMod val="75000"/>
                </a:schemeClr>
              </a:solidFill>
              <a:latin typeface="Calibri" pitchFamily="34" charset="0"/>
            </a:endParaRPr>
          </a:p>
          <a:p>
            <a:pPr marL="990600">
              <a:buFont typeface="Wingdings" pitchFamily="2" charset="2"/>
              <a:buChar char="Ø"/>
              <a:defRPr/>
            </a:pPr>
            <a:r>
              <a:rPr lang="es-ES_tradnl" sz="1600" dirty="0">
                <a:solidFill>
                  <a:schemeClr val="accent2">
                    <a:lumMod val="75000"/>
                  </a:schemeClr>
                </a:solidFill>
                <a:latin typeface="Calibri" pitchFamily="34" charset="0"/>
              </a:rPr>
              <a:t>Libre de compuestos aromáticos</a:t>
            </a:r>
            <a:endParaRPr lang="es-ES" sz="1600" dirty="0">
              <a:solidFill>
                <a:schemeClr val="accent2">
                  <a:lumMod val="75000"/>
                </a:schemeClr>
              </a:solidFill>
              <a:latin typeface="Calibri" pitchFamily="34" charset="0"/>
            </a:endParaRPr>
          </a:p>
          <a:p>
            <a:pPr marL="990600">
              <a:buFont typeface="Wingdings" pitchFamily="2" charset="2"/>
              <a:buChar char="Ø"/>
              <a:defRPr/>
            </a:pPr>
            <a:r>
              <a:rPr lang="es-ES_tradnl" sz="1600" dirty="0">
                <a:solidFill>
                  <a:schemeClr val="accent2">
                    <a:lumMod val="75000"/>
                  </a:schemeClr>
                </a:solidFill>
                <a:latin typeface="Calibri" pitchFamily="34" charset="0"/>
              </a:rPr>
              <a:t>Libre de Olefinas</a:t>
            </a:r>
            <a:endParaRPr lang="es-ES" sz="1600" dirty="0">
              <a:solidFill>
                <a:schemeClr val="accent2">
                  <a:lumMod val="75000"/>
                </a:schemeClr>
              </a:solidFill>
              <a:latin typeface="Calibri" pitchFamily="34" charset="0"/>
            </a:endParaRPr>
          </a:p>
          <a:p>
            <a:pPr marL="990600">
              <a:buFont typeface="Wingdings" pitchFamily="2" charset="2"/>
              <a:buChar char="Ø"/>
              <a:defRPr/>
            </a:pPr>
            <a:r>
              <a:rPr lang="es-ES_tradnl" sz="1600" dirty="0">
                <a:solidFill>
                  <a:schemeClr val="accent2">
                    <a:lumMod val="75000"/>
                  </a:schemeClr>
                </a:solidFill>
                <a:latin typeface="Calibri" pitchFamily="34" charset="0"/>
              </a:rPr>
              <a:t>Libre de compuestos de Azufre</a:t>
            </a:r>
            <a:endParaRPr lang="es-ES" sz="1600" dirty="0">
              <a:solidFill>
                <a:schemeClr val="accent2">
                  <a:lumMod val="75000"/>
                </a:schemeClr>
              </a:solidFill>
              <a:latin typeface="Calibri" pitchFamily="34" charset="0"/>
            </a:endParaRPr>
          </a:p>
          <a:p>
            <a:pPr marL="990600">
              <a:buFont typeface="Wingdings" pitchFamily="2" charset="2"/>
              <a:buChar char="Ø"/>
              <a:defRPr/>
            </a:pPr>
            <a:r>
              <a:rPr lang="es-ES_tradnl" sz="1600" dirty="0">
                <a:solidFill>
                  <a:schemeClr val="accent2">
                    <a:lumMod val="75000"/>
                  </a:schemeClr>
                </a:solidFill>
                <a:latin typeface="Calibri" pitchFamily="34" charset="0"/>
              </a:rPr>
              <a:t>Bajo valor de tensión de vapor</a:t>
            </a:r>
            <a:endParaRPr lang="es-ES" sz="1600" dirty="0">
              <a:solidFill>
                <a:schemeClr val="accent2">
                  <a:lumMod val="75000"/>
                </a:schemeClr>
              </a:solidFill>
              <a:latin typeface="Calibri" pitchFamily="34" charset="0"/>
            </a:endParaRPr>
          </a:p>
          <a:p>
            <a:pPr>
              <a:defRPr/>
            </a:pPr>
            <a:endParaRPr lang="es-ES" sz="1600" dirty="0">
              <a:solidFill>
                <a:schemeClr val="accent2">
                  <a:lumMod val="75000"/>
                </a:schemeClr>
              </a:solidFill>
              <a:latin typeface="Calibri" pitchFamily="34" charset="0"/>
            </a:endParaRPr>
          </a:p>
          <a:p>
            <a:pPr>
              <a:defRPr/>
            </a:pPr>
            <a:r>
              <a:rPr lang="es-ES_tradnl" sz="1600" dirty="0">
                <a:solidFill>
                  <a:schemeClr val="accent2">
                    <a:lumMod val="75000"/>
                  </a:schemeClr>
                </a:solidFill>
                <a:latin typeface="Calibri" pitchFamily="34" charset="0"/>
              </a:rPr>
              <a:t>Las principales características del producto son:</a:t>
            </a:r>
            <a:endParaRPr lang="es-ES" sz="1600" dirty="0">
              <a:solidFill>
                <a:schemeClr val="accent2">
                  <a:lumMod val="75000"/>
                </a:schemeClr>
              </a:solidFill>
              <a:latin typeface="Calibri" pitchFamily="34" charset="0"/>
            </a:endParaRPr>
          </a:p>
          <a:p>
            <a:pPr>
              <a:defRPr/>
            </a:pPr>
            <a:r>
              <a:rPr lang="es-ES_tradnl" sz="1600" dirty="0">
                <a:solidFill>
                  <a:schemeClr val="accent2">
                    <a:lumMod val="75000"/>
                  </a:schemeClr>
                </a:solidFill>
                <a:latin typeface="Calibri" pitchFamily="34" charset="0"/>
              </a:rPr>
              <a:t> </a:t>
            </a:r>
            <a:endParaRPr lang="es-ES" sz="1600" dirty="0">
              <a:solidFill>
                <a:schemeClr val="accent2">
                  <a:lumMod val="75000"/>
                </a:schemeClr>
              </a:solidFill>
              <a:latin typeface="Calibri" pitchFamily="34" charset="0"/>
            </a:endParaRPr>
          </a:p>
          <a:p>
            <a:pPr marL="1162050" indent="-171450">
              <a:buFont typeface="Wingdings" pitchFamily="2" charset="2"/>
              <a:buChar char="Ø"/>
              <a:defRPr/>
            </a:pPr>
            <a:r>
              <a:rPr lang="es-ES_tradnl" sz="1600" dirty="0">
                <a:solidFill>
                  <a:schemeClr val="accent2">
                    <a:lumMod val="75000"/>
                  </a:schemeClr>
                </a:solidFill>
                <a:latin typeface="Calibri" pitchFamily="34" charset="0"/>
              </a:rPr>
              <a:t>Producto: Alquilado </a:t>
            </a:r>
            <a:endParaRPr lang="es-ES" sz="1600" dirty="0">
              <a:solidFill>
                <a:schemeClr val="accent2">
                  <a:lumMod val="75000"/>
                </a:schemeClr>
              </a:solidFill>
              <a:latin typeface="Calibri" pitchFamily="34" charset="0"/>
            </a:endParaRPr>
          </a:p>
          <a:p>
            <a:pPr marL="1162050" indent="-171450">
              <a:buFont typeface="Wingdings" pitchFamily="2" charset="2"/>
              <a:buChar char="Ø"/>
              <a:defRPr/>
            </a:pPr>
            <a:r>
              <a:rPr lang="es-ES_tradnl" sz="1600" dirty="0">
                <a:solidFill>
                  <a:schemeClr val="accent2">
                    <a:lumMod val="75000"/>
                  </a:schemeClr>
                </a:solidFill>
                <a:latin typeface="Calibri" pitchFamily="34" charset="0"/>
              </a:rPr>
              <a:t>RON: 96</a:t>
            </a:r>
            <a:endParaRPr lang="es-ES" sz="1600" dirty="0">
              <a:solidFill>
                <a:schemeClr val="accent2">
                  <a:lumMod val="75000"/>
                </a:schemeClr>
              </a:solidFill>
              <a:latin typeface="Calibri" pitchFamily="34" charset="0"/>
            </a:endParaRPr>
          </a:p>
          <a:p>
            <a:pPr marL="1162050" indent="-171450">
              <a:buFont typeface="Wingdings" pitchFamily="2" charset="2"/>
              <a:buChar char="Ø"/>
              <a:defRPr/>
            </a:pPr>
            <a:r>
              <a:rPr lang="es-ES_tradnl" sz="1600" dirty="0">
                <a:solidFill>
                  <a:schemeClr val="accent2">
                    <a:lumMod val="75000"/>
                  </a:schemeClr>
                </a:solidFill>
                <a:latin typeface="Calibri" pitchFamily="34" charset="0"/>
              </a:rPr>
              <a:t>MON: 93.8</a:t>
            </a:r>
            <a:endParaRPr lang="es-ES" sz="1600" dirty="0">
              <a:solidFill>
                <a:schemeClr val="accent2">
                  <a:lumMod val="75000"/>
                </a:schemeClr>
              </a:solidFill>
              <a:latin typeface="Calibri" pitchFamily="34" charset="0"/>
            </a:endParaRPr>
          </a:p>
          <a:p>
            <a:pPr marL="1162050" indent="-171450">
              <a:buFont typeface="Wingdings" pitchFamily="2" charset="2"/>
              <a:buChar char="Ø"/>
              <a:defRPr/>
            </a:pPr>
            <a:r>
              <a:rPr lang="es-ES_tradnl" sz="1600" dirty="0">
                <a:solidFill>
                  <a:schemeClr val="accent2">
                    <a:lumMod val="75000"/>
                  </a:schemeClr>
                </a:solidFill>
                <a:latin typeface="Calibri" pitchFamily="34" charset="0"/>
              </a:rPr>
              <a:t>Sensibilidad: 2.2 máx.</a:t>
            </a:r>
            <a:endParaRPr lang="es-ES" sz="1600" dirty="0">
              <a:solidFill>
                <a:schemeClr val="accent2">
                  <a:lumMod val="75000"/>
                </a:schemeClr>
              </a:solidFill>
              <a:latin typeface="Calibri" pitchFamily="34" charset="0"/>
            </a:endParaRPr>
          </a:p>
          <a:p>
            <a:pPr marL="1162050" indent="-171450">
              <a:buFont typeface="Wingdings" pitchFamily="2" charset="2"/>
              <a:buChar char="Ø"/>
              <a:defRPr/>
            </a:pPr>
            <a:r>
              <a:rPr lang="es-ES_tradnl" sz="1600" dirty="0">
                <a:solidFill>
                  <a:schemeClr val="accent2">
                    <a:lumMod val="75000"/>
                  </a:schemeClr>
                </a:solidFill>
                <a:latin typeface="Calibri" pitchFamily="34" charset="0"/>
              </a:rPr>
              <a:t>Presión de Vapor: 5 a 6 lb/pulg</a:t>
            </a:r>
            <a:r>
              <a:rPr lang="es-ES_tradnl" sz="1600" baseline="30000" dirty="0">
                <a:solidFill>
                  <a:schemeClr val="accent2">
                    <a:lumMod val="75000"/>
                  </a:schemeClr>
                </a:solidFill>
                <a:latin typeface="Calibri" pitchFamily="34" charset="0"/>
              </a:rPr>
              <a:t>2</a:t>
            </a:r>
            <a:endParaRPr lang="es-ES" sz="1600" baseline="30000" dirty="0">
              <a:solidFill>
                <a:schemeClr val="accent2">
                  <a:lumMod val="75000"/>
                </a:schemeClr>
              </a:solidFill>
              <a:latin typeface="Calibri" pitchFamily="34" charset="0"/>
            </a:endParaRPr>
          </a:p>
          <a:p>
            <a:pPr marL="1162050" indent="-171450">
              <a:buFont typeface="Wingdings" pitchFamily="2" charset="2"/>
              <a:buChar char="Ø"/>
              <a:defRPr/>
            </a:pPr>
            <a:r>
              <a:rPr lang="es-ES_tradnl" sz="1600" dirty="0">
                <a:solidFill>
                  <a:schemeClr val="accent2">
                    <a:lumMod val="75000"/>
                  </a:schemeClr>
                </a:solidFill>
                <a:latin typeface="Calibri" pitchFamily="34" charset="0"/>
              </a:rPr>
              <a:t>Punto de ebullición final: máx. 204 °C</a:t>
            </a:r>
            <a:endParaRPr lang="es-ES" sz="1600" dirty="0">
              <a:solidFill>
                <a:schemeClr val="accent2">
                  <a:lumMod val="75000"/>
                </a:schemeClr>
              </a:solidFill>
              <a:latin typeface="Calibri" pitchFamily="34" charset="0"/>
            </a:endParaRPr>
          </a:p>
        </p:txBody>
      </p:sp>
      <p:sp>
        <p:nvSpPr>
          <p:cNvPr id="13" name="12 Flecha derecha">
            <a:hlinkClick r:id="rId2" action="ppaction://hlinksldjump"/>
          </p:cNvPr>
          <p:cNvSpPr/>
          <p:nvPr/>
        </p:nvSpPr>
        <p:spPr>
          <a:xfrm rot="16200000">
            <a:off x="8641519" y="5733256"/>
            <a:ext cx="432048" cy="432048"/>
          </a:xfrm>
          <a:prstGeom prst="rightArrow">
            <a:avLst>
              <a:gd name="adj1" fmla="val 50000"/>
              <a:gd name="adj2" fmla="val 72880"/>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ES"/>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flipV="1">
            <a:off x="0" y="0"/>
            <a:ext cx="9144000" cy="642938"/>
          </a:xfrm>
          <a:prstGeom prst="rect">
            <a:avLst/>
          </a:prstGeom>
          <a:gradFill flip="none" rotWithShape="1">
            <a:gsLst>
              <a:gs pos="0">
                <a:schemeClr val="accent2">
                  <a:lumMod val="75000"/>
                </a:schemeClr>
              </a:gs>
              <a:gs pos="81000">
                <a:schemeClr val="bg1">
                  <a:lumMod val="9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5" name="Rectangle 1072"/>
          <p:cNvSpPr>
            <a:spLocks noChangeArrowheads="1"/>
          </p:cNvSpPr>
          <p:nvPr/>
        </p:nvSpPr>
        <p:spPr bwMode="auto">
          <a:xfrm>
            <a:off x="142875" y="142875"/>
            <a:ext cx="6072188" cy="428625"/>
          </a:xfrm>
          <a:prstGeom prst="rect">
            <a:avLst/>
          </a:prstGeom>
          <a:noFill/>
          <a:ln algn="ctr">
            <a:miter lim="800000"/>
            <a:headEnd/>
            <a:tailEnd/>
          </a:ln>
        </p:spPr>
        <p:txBody>
          <a:bodyPr lIns="92075" tIns="46038" rIns="92075" bIns="46038" anchor="ctr"/>
          <a:lstStyle/>
          <a:p>
            <a:pPr>
              <a:lnSpc>
                <a:spcPct val="95000"/>
              </a:lnSpc>
            </a:pPr>
            <a:r>
              <a:rPr lang="es-ES_tradnl" sz="3200" b="1">
                <a:solidFill>
                  <a:srgbClr val="F2F2F2"/>
                </a:solidFill>
                <a:latin typeface="Calibri" pitchFamily="34" charset="0"/>
              </a:rPr>
              <a:t>Características del gas oil</a:t>
            </a:r>
          </a:p>
        </p:txBody>
      </p:sp>
      <p:sp>
        <p:nvSpPr>
          <p:cNvPr id="34" name="Rectangle 1072"/>
          <p:cNvSpPr>
            <a:spLocks noChangeArrowheads="1"/>
          </p:cNvSpPr>
          <p:nvPr/>
        </p:nvSpPr>
        <p:spPr bwMode="auto">
          <a:xfrm>
            <a:off x="142875" y="919163"/>
            <a:ext cx="6072188" cy="428625"/>
          </a:xfrm>
          <a:prstGeom prst="rect">
            <a:avLst/>
          </a:prstGeom>
          <a:noFill/>
          <a:ln algn="ctr">
            <a:miter lim="800000"/>
            <a:headEnd/>
            <a:tailEnd/>
          </a:ln>
        </p:spPr>
        <p:txBody>
          <a:bodyPr lIns="92075" tIns="46038" rIns="92075" bIns="46038" anchor="ctr"/>
          <a:lstStyle/>
          <a:p>
            <a:pPr>
              <a:lnSpc>
                <a:spcPct val="95000"/>
              </a:lnSpc>
            </a:pPr>
            <a:r>
              <a:rPr lang="es-ES_tradnl" sz="2400" b="1">
                <a:solidFill>
                  <a:srgbClr val="222268"/>
                </a:solidFill>
                <a:latin typeface="Calibri" pitchFamily="34" charset="0"/>
              </a:rPr>
              <a:t>Performance vs. Composición</a:t>
            </a:r>
          </a:p>
        </p:txBody>
      </p:sp>
      <p:sp>
        <p:nvSpPr>
          <p:cNvPr id="22533" name="Text Box 21"/>
          <p:cNvSpPr txBox="1">
            <a:spLocks noChangeArrowheads="1"/>
          </p:cNvSpPr>
          <p:nvPr/>
        </p:nvSpPr>
        <p:spPr bwMode="auto">
          <a:xfrm>
            <a:off x="4287838" y="2692400"/>
            <a:ext cx="919162" cy="274638"/>
          </a:xfrm>
          <a:prstGeom prst="rect">
            <a:avLst/>
          </a:prstGeom>
          <a:noFill/>
          <a:ln w="12700">
            <a:noFill/>
            <a:miter lim="800000"/>
            <a:headEnd/>
            <a:tailEnd/>
          </a:ln>
        </p:spPr>
        <p:txBody>
          <a:bodyPr wrap="none">
            <a:spAutoFit/>
          </a:bodyPr>
          <a:lstStyle/>
          <a:p>
            <a:r>
              <a:rPr lang="es-ES_tradnl" sz="1200" b="1">
                <a:latin typeface="Calibri" pitchFamily="34" charset="0"/>
              </a:rPr>
              <a:t>ARRANQUE</a:t>
            </a:r>
          </a:p>
        </p:txBody>
      </p:sp>
      <p:sp>
        <p:nvSpPr>
          <p:cNvPr id="22534" name="Text Box 22"/>
          <p:cNvSpPr txBox="1">
            <a:spLocks noChangeArrowheads="1"/>
          </p:cNvSpPr>
          <p:nvPr/>
        </p:nvSpPr>
        <p:spPr bwMode="auto">
          <a:xfrm>
            <a:off x="5256213" y="2690813"/>
            <a:ext cx="1293812" cy="274637"/>
          </a:xfrm>
          <a:prstGeom prst="rect">
            <a:avLst/>
          </a:prstGeom>
          <a:noFill/>
          <a:ln w="12700">
            <a:noFill/>
            <a:miter lim="800000"/>
            <a:headEnd/>
            <a:tailEnd/>
          </a:ln>
        </p:spPr>
        <p:txBody>
          <a:bodyPr wrap="none">
            <a:spAutoFit/>
          </a:bodyPr>
          <a:lstStyle/>
          <a:p>
            <a:r>
              <a:rPr lang="es-ES_tradnl" sz="1200" b="1">
                <a:latin typeface="Calibri" pitchFamily="34" charset="0"/>
              </a:rPr>
              <a:t>CALENTAMIENTO</a:t>
            </a:r>
          </a:p>
        </p:txBody>
      </p:sp>
      <p:sp>
        <p:nvSpPr>
          <p:cNvPr id="22535" name="Text Box 24"/>
          <p:cNvSpPr txBox="1">
            <a:spLocks noChangeArrowheads="1"/>
          </p:cNvSpPr>
          <p:nvPr/>
        </p:nvSpPr>
        <p:spPr bwMode="auto">
          <a:xfrm>
            <a:off x="8151813" y="2690813"/>
            <a:ext cx="903287" cy="274637"/>
          </a:xfrm>
          <a:prstGeom prst="rect">
            <a:avLst/>
          </a:prstGeom>
          <a:noFill/>
          <a:ln w="12700">
            <a:noFill/>
            <a:miter lim="800000"/>
            <a:headEnd/>
            <a:tailEnd/>
          </a:ln>
        </p:spPr>
        <p:txBody>
          <a:bodyPr wrap="none">
            <a:spAutoFit/>
          </a:bodyPr>
          <a:lstStyle/>
          <a:p>
            <a:r>
              <a:rPr lang="es-ES_tradnl" sz="1200" b="1">
                <a:latin typeface="Calibri" pitchFamily="34" charset="0"/>
              </a:rPr>
              <a:t>DEPOSITOS</a:t>
            </a:r>
          </a:p>
        </p:txBody>
      </p:sp>
      <p:sp>
        <p:nvSpPr>
          <p:cNvPr id="69" name="Rectangle 31"/>
          <p:cNvSpPr>
            <a:spLocks noChangeArrowheads="1"/>
          </p:cNvSpPr>
          <p:nvPr/>
        </p:nvSpPr>
        <p:spPr bwMode="auto">
          <a:xfrm>
            <a:off x="4540250" y="3128963"/>
            <a:ext cx="4362450" cy="2603499"/>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b="1">
              <a:latin typeface="Calibri" pitchFamily="34" charset="0"/>
            </a:endParaRPr>
          </a:p>
        </p:txBody>
      </p:sp>
      <p:sp>
        <p:nvSpPr>
          <p:cNvPr id="22539" name="Line 32"/>
          <p:cNvSpPr>
            <a:spLocks noChangeShapeType="1"/>
          </p:cNvSpPr>
          <p:nvPr/>
        </p:nvSpPr>
        <p:spPr bwMode="auto">
          <a:xfrm>
            <a:off x="8466138" y="3128963"/>
            <a:ext cx="0" cy="2603500"/>
          </a:xfrm>
          <a:prstGeom prst="line">
            <a:avLst/>
          </a:prstGeom>
          <a:noFill/>
          <a:ln w="12700">
            <a:solidFill>
              <a:srgbClr val="F8F8F8"/>
            </a:solidFill>
            <a:prstDash val="dash"/>
            <a:round/>
            <a:headEnd/>
            <a:tailEnd/>
          </a:ln>
        </p:spPr>
        <p:txBody>
          <a:bodyPr wrap="none" anchor="ctr"/>
          <a:lstStyle/>
          <a:p>
            <a:endParaRPr lang="es-AR"/>
          </a:p>
        </p:txBody>
      </p:sp>
      <p:sp>
        <p:nvSpPr>
          <p:cNvPr id="22540" name="Line 33"/>
          <p:cNvSpPr>
            <a:spLocks noChangeShapeType="1"/>
          </p:cNvSpPr>
          <p:nvPr/>
        </p:nvSpPr>
        <p:spPr bwMode="auto">
          <a:xfrm>
            <a:off x="4540250" y="4430713"/>
            <a:ext cx="4362450" cy="0"/>
          </a:xfrm>
          <a:prstGeom prst="line">
            <a:avLst/>
          </a:prstGeom>
          <a:noFill/>
          <a:ln w="12700">
            <a:solidFill>
              <a:srgbClr val="F8F8F8"/>
            </a:solidFill>
            <a:prstDash val="dash"/>
            <a:round/>
            <a:headEnd/>
            <a:tailEnd/>
          </a:ln>
        </p:spPr>
        <p:txBody>
          <a:bodyPr wrap="none" anchor="ctr"/>
          <a:lstStyle/>
          <a:p>
            <a:endParaRPr lang="es-AR"/>
          </a:p>
        </p:txBody>
      </p:sp>
      <p:sp>
        <p:nvSpPr>
          <p:cNvPr id="22541" name="Line 34"/>
          <p:cNvSpPr>
            <a:spLocks noChangeShapeType="1"/>
          </p:cNvSpPr>
          <p:nvPr/>
        </p:nvSpPr>
        <p:spPr bwMode="auto">
          <a:xfrm>
            <a:off x="4976813" y="3128963"/>
            <a:ext cx="0" cy="2603500"/>
          </a:xfrm>
          <a:prstGeom prst="line">
            <a:avLst/>
          </a:prstGeom>
          <a:noFill/>
          <a:ln w="12700">
            <a:solidFill>
              <a:srgbClr val="F8F8F8"/>
            </a:solidFill>
            <a:prstDash val="dash"/>
            <a:round/>
            <a:headEnd/>
            <a:tailEnd/>
          </a:ln>
        </p:spPr>
        <p:txBody>
          <a:bodyPr wrap="none" anchor="ctr"/>
          <a:lstStyle/>
          <a:p>
            <a:endParaRPr lang="es-AR"/>
          </a:p>
        </p:txBody>
      </p:sp>
      <p:sp>
        <p:nvSpPr>
          <p:cNvPr id="22542" name="Text Box 35"/>
          <p:cNvSpPr txBox="1">
            <a:spLocks noChangeArrowheads="1"/>
          </p:cNvSpPr>
          <p:nvPr/>
        </p:nvSpPr>
        <p:spPr bwMode="auto">
          <a:xfrm>
            <a:off x="4071938" y="4276725"/>
            <a:ext cx="455612" cy="304800"/>
          </a:xfrm>
          <a:prstGeom prst="rect">
            <a:avLst/>
          </a:prstGeom>
          <a:noFill/>
          <a:ln w="12700">
            <a:noFill/>
            <a:miter lim="800000"/>
            <a:headEnd/>
            <a:tailEnd/>
          </a:ln>
        </p:spPr>
        <p:txBody>
          <a:bodyPr wrap="none">
            <a:spAutoFit/>
          </a:bodyPr>
          <a:lstStyle/>
          <a:p>
            <a:r>
              <a:rPr lang="es-ES_tradnl" sz="1400" b="1">
                <a:latin typeface="Calibri" pitchFamily="34" charset="0"/>
              </a:rPr>
              <a:t>300</a:t>
            </a:r>
          </a:p>
        </p:txBody>
      </p:sp>
      <p:sp>
        <p:nvSpPr>
          <p:cNvPr id="22543" name="Text Box 36"/>
          <p:cNvSpPr txBox="1">
            <a:spLocks noChangeArrowheads="1"/>
          </p:cNvSpPr>
          <p:nvPr/>
        </p:nvSpPr>
        <p:spPr bwMode="auto">
          <a:xfrm>
            <a:off x="4071938" y="5562600"/>
            <a:ext cx="455612" cy="304800"/>
          </a:xfrm>
          <a:prstGeom prst="rect">
            <a:avLst/>
          </a:prstGeom>
          <a:noFill/>
          <a:ln w="12700">
            <a:noFill/>
            <a:miter lim="800000"/>
            <a:headEnd/>
            <a:tailEnd/>
          </a:ln>
        </p:spPr>
        <p:txBody>
          <a:bodyPr wrap="none">
            <a:spAutoFit/>
          </a:bodyPr>
          <a:lstStyle/>
          <a:p>
            <a:r>
              <a:rPr lang="es-ES_tradnl" sz="1400" b="1">
                <a:latin typeface="Calibri" pitchFamily="34" charset="0"/>
              </a:rPr>
              <a:t>200</a:t>
            </a:r>
          </a:p>
        </p:txBody>
      </p:sp>
      <p:sp>
        <p:nvSpPr>
          <p:cNvPr id="22544" name="Text Box 37"/>
          <p:cNvSpPr txBox="1">
            <a:spLocks noChangeArrowheads="1"/>
          </p:cNvSpPr>
          <p:nvPr/>
        </p:nvSpPr>
        <p:spPr bwMode="auto">
          <a:xfrm>
            <a:off x="4041775" y="2990850"/>
            <a:ext cx="455613" cy="304800"/>
          </a:xfrm>
          <a:prstGeom prst="rect">
            <a:avLst/>
          </a:prstGeom>
          <a:noFill/>
          <a:ln w="12700">
            <a:noFill/>
            <a:miter lim="800000"/>
            <a:headEnd/>
            <a:tailEnd/>
          </a:ln>
        </p:spPr>
        <p:txBody>
          <a:bodyPr wrap="none">
            <a:spAutoFit/>
          </a:bodyPr>
          <a:lstStyle/>
          <a:p>
            <a:r>
              <a:rPr lang="es-ES_tradnl" sz="1400" b="1">
                <a:latin typeface="Calibri" pitchFamily="34" charset="0"/>
              </a:rPr>
              <a:t>400</a:t>
            </a:r>
          </a:p>
        </p:txBody>
      </p:sp>
      <p:sp>
        <p:nvSpPr>
          <p:cNvPr id="22545" name="Text Box 38"/>
          <p:cNvSpPr txBox="1">
            <a:spLocks noChangeArrowheads="1"/>
          </p:cNvSpPr>
          <p:nvPr/>
        </p:nvSpPr>
        <p:spPr bwMode="auto">
          <a:xfrm>
            <a:off x="4432300" y="5835650"/>
            <a:ext cx="274638" cy="304800"/>
          </a:xfrm>
          <a:prstGeom prst="rect">
            <a:avLst/>
          </a:prstGeom>
          <a:noFill/>
          <a:ln w="12700">
            <a:noFill/>
            <a:miter lim="800000"/>
            <a:headEnd/>
            <a:tailEnd/>
          </a:ln>
        </p:spPr>
        <p:txBody>
          <a:bodyPr wrap="none">
            <a:spAutoFit/>
          </a:bodyPr>
          <a:lstStyle/>
          <a:p>
            <a:r>
              <a:rPr lang="es-ES_tradnl" sz="1400" b="1">
                <a:latin typeface="Calibri" pitchFamily="34" charset="0"/>
              </a:rPr>
              <a:t>0</a:t>
            </a:r>
          </a:p>
        </p:txBody>
      </p:sp>
      <p:sp>
        <p:nvSpPr>
          <p:cNvPr id="22546" name="Text Box 39"/>
          <p:cNvSpPr txBox="1">
            <a:spLocks noChangeArrowheads="1"/>
          </p:cNvSpPr>
          <p:nvPr/>
        </p:nvSpPr>
        <p:spPr bwMode="auto">
          <a:xfrm>
            <a:off x="4795838" y="5835650"/>
            <a:ext cx="365125" cy="304800"/>
          </a:xfrm>
          <a:prstGeom prst="rect">
            <a:avLst/>
          </a:prstGeom>
          <a:noFill/>
          <a:ln w="12700">
            <a:noFill/>
            <a:miter lim="800000"/>
            <a:headEnd/>
            <a:tailEnd/>
          </a:ln>
        </p:spPr>
        <p:txBody>
          <a:bodyPr wrap="none">
            <a:spAutoFit/>
          </a:bodyPr>
          <a:lstStyle/>
          <a:p>
            <a:r>
              <a:rPr lang="es-ES_tradnl" sz="1400" b="1">
                <a:latin typeface="Calibri" pitchFamily="34" charset="0"/>
              </a:rPr>
              <a:t>10</a:t>
            </a:r>
          </a:p>
        </p:txBody>
      </p:sp>
      <p:sp>
        <p:nvSpPr>
          <p:cNvPr id="22547" name="Text Box 40"/>
          <p:cNvSpPr txBox="1">
            <a:spLocks noChangeArrowheads="1"/>
          </p:cNvSpPr>
          <p:nvPr/>
        </p:nvSpPr>
        <p:spPr bwMode="auto">
          <a:xfrm>
            <a:off x="6556375" y="5835650"/>
            <a:ext cx="365125" cy="304800"/>
          </a:xfrm>
          <a:prstGeom prst="rect">
            <a:avLst/>
          </a:prstGeom>
          <a:noFill/>
          <a:ln w="12700">
            <a:noFill/>
            <a:miter lim="800000"/>
            <a:headEnd/>
            <a:tailEnd/>
          </a:ln>
        </p:spPr>
        <p:txBody>
          <a:bodyPr wrap="none">
            <a:spAutoFit/>
          </a:bodyPr>
          <a:lstStyle/>
          <a:p>
            <a:r>
              <a:rPr lang="es-ES_tradnl" sz="1400" b="1">
                <a:latin typeface="Calibri" pitchFamily="34" charset="0"/>
              </a:rPr>
              <a:t>50</a:t>
            </a:r>
          </a:p>
        </p:txBody>
      </p:sp>
      <p:sp>
        <p:nvSpPr>
          <p:cNvPr id="22548" name="Text Box 41"/>
          <p:cNvSpPr txBox="1">
            <a:spLocks noChangeArrowheads="1"/>
          </p:cNvSpPr>
          <p:nvPr/>
        </p:nvSpPr>
        <p:spPr bwMode="auto">
          <a:xfrm>
            <a:off x="8296275" y="5835650"/>
            <a:ext cx="365125" cy="304800"/>
          </a:xfrm>
          <a:prstGeom prst="rect">
            <a:avLst/>
          </a:prstGeom>
          <a:noFill/>
          <a:ln w="12700">
            <a:noFill/>
            <a:miter lim="800000"/>
            <a:headEnd/>
            <a:tailEnd/>
          </a:ln>
        </p:spPr>
        <p:txBody>
          <a:bodyPr wrap="none">
            <a:spAutoFit/>
          </a:bodyPr>
          <a:lstStyle/>
          <a:p>
            <a:r>
              <a:rPr lang="es-ES_tradnl" sz="1400" b="1">
                <a:latin typeface="Calibri" pitchFamily="34" charset="0"/>
              </a:rPr>
              <a:t>90</a:t>
            </a:r>
          </a:p>
        </p:txBody>
      </p:sp>
      <p:sp>
        <p:nvSpPr>
          <p:cNvPr id="22549" name="Text Box 42"/>
          <p:cNvSpPr txBox="1">
            <a:spLocks noChangeArrowheads="1"/>
          </p:cNvSpPr>
          <p:nvPr/>
        </p:nvSpPr>
        <p:spPr bwMode="auto">
          <a:xfrm>
            <a:off x="8662988" y="5835650"/>
            <a:ext cx="455612" cy="304800"/>
          </a:xfrm>
          <a:prstGeom prst="rect">
            <a:avLst/>
          </a:prstGeom>
          <a:noFill/>
          <a:ln w="12700">
            <a:noFill/>
            <a:miter lim="800000"/>
            <a:headEnd/>
            <a:tailEnd/>
          </a:ln>
        </p:spPr>
        <p:txBody>
          <a:bodyPr wrap="none">
            <a:spAutoFit/>
          </a:bodyPr>
          <a:lstStyle/>
          <a:p>
            <a:r>
              <a:rPr lang="es-ES_tradnl" sz="1400" b="1">
                <a:latin typeface="Calibri" pitchFamily="34" charset="0"/>
              </a:rPr>
              <a:t>100</a:t>
            </a:r>
          </a:p>
        </p:txBody>
      </p:sp>
      <p:sp>
        <p:nvSpPr>
          <p:cNvPr id="22550" name="Text Box 43"/>
          <p:cNvSpPr txBox="1">
            <a:spLocks noChangeArrowheads="1"/>
          </p:cNvSpPr>
          <p:nvPr/>
        </p:nvSpPr>
        <p:spPr bwMode="auto">
          <a:xfrm rot="-5400000">
            <a:off x="3183731" y="4172744"/>
            <a:ext cx="1582738" cy="336550"/>
          </a:xfrm>
          <a:prstGeom prst="rect">
            <a:avLst/>
          </a:prstGeom>
          <a:noFill/>
          <a:ln w="12700">
            <a:noFill/>
            <a:miter lim="800000"/>
            <a:headEnd/>
            <a:tailEnd/>
          </a:ln>
        </p:spPr>
        <p:txBody>
          <a:bodyPr wrap="none">
            <a:spAutoFit/>
          </a:bodyPr>
          <a:lstStyle/>
          <a:p>
            <a:r>
              <a:rPr lang="es-ES_tradnl" sz="1600" b="1">
                <a:latin typeface="Calibri" pitchFamily="34" charset="0"/>
              </a:rPr>
              <a:t>Temperatura, ºC</a:t>
            </a:r>
          </a:p>
        </p:txBody>
      </p:sp>
      <p:sp>
        <p:nvSpPr>
          <p:cNvPr id="22551" name="Text Box 44"/>
          <p:cNvSpPr txBox="1">
            <a:spLocks noChangeArrowheads="1"/>
          </p:cNvSpPr>
          <p:nvPr/>
        </p:nvSpPr>
        <p:spPr bwMode="auto">
          <a:xfrm>
            <a:off x="6215063" y="6062663"/>
            <a:ext cx="1176337" cy="336550"/>
          </a:xfrm>
          <a:prstGeom prst="rect">
            <a:avLst/>
          </a:prstGeom>
          <a:noFill/>
          <a:ln w="12700">
            <a:noFill/>
            <a:miter lim="800000"/>
            <a:headEnd/>
            <a:tailEnd/>
          </a:ln>
        </p:spPr>
        <p:txBody>
          <a:bodyPr wrap="none">
            <a:spAutoFit/>
          </a:bodyPr>
          <a:lstStyle/>
          <a:p>
            <a:r>
              <a:rPr lang="es-ES_tradnl" sz="1600" b="1">
                <a:latin typeface="Calibri" pitchFamily="34" charset="0"/>
              </a:rPr>
              <a:t>% Destilado</a:t>
            </a:r>
          </a:p>
        </p:txBody>
      </p:sp>
      <p:sp>
        <p:nvSpPr>
          <p:cNvPr id="83" name="Freeform 45"/>
          <p:cNvSpPr>
            <a:spLocks/>
          </p:cNvSpPr>
          <p:nvPr/>
        </p:nvSpPr>
        <p:spPr bwMode="auto">
          <a:xfrm>
            <a:off x="4562475" y="3176588"/>
            <a:ext cx="4124325" cy="2503487"/>
          </a:xfrm>
          <a:custGeom>
            <a:avLst/>
            <a:gdLst>
              <a:gd name="T0" fmla="*/ 0 w 4752"/>
              <a:gd name="T1" fmla="*/ 538 h 2256"/>
              <a:gd name="T2" fmla="*/ 26 w 4752"/>
              <a:gd name="T3" fmla="*/ 459 h 2256"/>
              <a:gd name="T4" fmla="*/ 128 w 4752"/>
              <a:gd name="T5" fmla="*/ 378 h 2256"/>
              <a:gd name="T6" fmla="*/ 360 w 4752"/>
              <a:gd name="T7" fmla="*/ 229 h 2256"/>
              <a:gd name="T8" fmla="*/ 424 w 4752"/>
              <a:gd name="T9" fmla="*/ 0 h 2256"/>
              <a:gd name="T10" fmla="*/ 0 60000 65536"/>
              <a:gd name="T11" fmla="*/ 0 60000 65536"/>
              <a:gd name="T12" fmla="*/ 0 60000 65536"/>
              <a:gd name="T13" fmla="*/ 0 60000 65536"/>
              <a:gd name="T14" fmla="*/ 0 60000 65536"/>
              <a:gd name="T15" fmla="*/ 0 w 4752"/>
              <a:gd name="T16" fmla="*/ 0 h 2256"/>
              <a:gd name="T17" fmla="*/ 4752 w 4752"/>
              <a:gd name="T18" fmla="*/ 2256 h 2256"/>
            </a:gdLst>
            <a:ahLst/>
            <a:cxnLst>
              <a:cxn ang="T10">
                <a:pos x="T0" y="T1"/>
              </a:cxn>
              <a:cxn ang="T11">
                <a:pos x="T2" y="T3"/>
              </a:cxn>
              <a:cxn ang="T12">
                <a:pos x="T4" y="T5"/>
              </a:cxn>
              <a:cxn ang="T13">
                <a:pos x="T6" y="T7"/>
              </a:cxn>
              <a:cxn ang="T14">
                <a:pos x="T8" y="T9"/>
              </a:cxn>
            </a:cxnLst>
            <a:rect l="T15" t="T16" r="T17" b="T18"/>
            <a:pathLst>
              <a:path w="4752" h="2256">
                <a:moveTo>
                  <a:pt x="0" y="2256"/>
                </a:moveTo>
                <a:cubicBezTo>
                  <a:pt x="24" y="2144"/>
                  <a:pt x="48" y="2032"/>
                  <a:pt x="288" y="1920"/>
                </a:cubicBezTo>
                <a:cubicBezTo>
                  <a:pt x="528" y="1808"/>
                  <a:pt x="816" y="1744"/>
                  <a:pt x="1440" y="1584"/>
                </a:cubicBezTo>
                <a:cubicBezTo>
                  <a:pt x="2064" y="1424"/>
                  <a:pt x="3480" y="1224"/>
                  <a:pt x="4032" y="960"/>
                </a:cubicBezTo>
                <a:cubicBezTo>
                  <a:pt x="4584" y="696"/>
                  <a:pt x="4668" y="348"/>
                  <a:pt x="4752" y="0"/>
                </a:cubicBezTo>
              </a:path>
            </a:pathLst>
          </a:custGeom>
          <a:ln>
            <a:headEnd/>
            <a:tailEnd/>
          </a:ln>
        </p:spPr>
        <p:style>
          <a:lnRef idx="3">
            <a:schemeClr val="accent5"/>
          </a:lnRef>
          <a:fillRef idx="0">
            <a:schemeClr val="accent5"/>
          </a:fillRef>
          <a:effectRef idx="2">
            <a:schemeClr val="accent5"/>
          </a:effectRef>
          <a:fontRef idx="minor">
            <a:schemeClr val="tx1"/>
          </a:fontRef>
        </p:style>
        <p:txBody>
          <a:bodyPr wrap="none" anchor="ctr"/>
          <a:lstStyle/>
          <a:p>
            <a:pPr>
              <a:defRPr/>
            </a:pPr>
            <a:endParaRPr lang="es-ES" b="1">
              <a:latin typeface="Calibri" pitchFamily="34" charset="0"/>
            </a:endParaRPr>
          </a:p>
        </p:txBody>
      </p:sp>
      <p:sp>
        <p:nvSpPr>
          <p:cNvPr id="22553" name="Line 49"/>
          <p:cNvSpPr>
            <a:spLocks noChangeShapeType="1"/>
          </p:cNvSpPr>
          <p:nvPr/>
        </p:nvSpPr>
        <p:spPr bwMode="auto">
          <a:xfrm>
            <a:off x="6734175" y="3128963"/>
            <a:ext cx="0" cy="2603500"/>
          </a:xfrm>
          <a:prstGeom prst="line">
            <a:avLst/>
          </a:prstGeom>
          <a:noFill/>
          <a:ln w="12700">
            <a:solidFill>
              <a:srgbClr val="F8F8F8"/>
            </a:solidFill>
            <a:prstDash val="dash"/>
            <a:round/>
            <a:headEnd/>
            <a:tailEnd/>
          </a:ln>
        </p:spPr>
        <p:txBody>
          <a:bodyPr wrap="none" anchor="ctr"/>
          <a:lstStyle/>
          <a:p>
            <a:endParaRPr lang="es-AR"/>
          </a:p>
        </p:txBody>
      </p:sp>
      <p:sp>
        <p:nvSpPr>
          <p:cNvPr id="22554" name="Text Box 50"/>
          <p:cNvSpPr txBox="1">
            <a:spLocks noChangeArrowheads="1"/>
          </p:cNvSpPr>
          <p:nvPr/>
        </p:nvSpPr>
        <p:spPr bwMode="auto">
          <a:xfrm>
            <a:off x="2544763" y="3276600"/>
            <a:ext cx="1812925" cy="2028825"/>
          </a:xfrm>
          <a:prstGeom prst="rect">
            <a:avLst/>
          </a:prstGeom>
          <a:noFill/>
          <a:ln w="12700">
            <a:noFill/>
            <a:miter lim="800000"/>
            <a:headEnd/>
            <a:tailEnd/>
          </a:ln>
        </p:spPr>
        <p:txBody>
          <a:bodyPr>
            <a:spAutoFit/>
          </a:bodyPr>
          <a:lstStyle/>
          <a:p>
            <a:pPr indent="7938">
              <a:lnSpc>
                <a:spcPct val="105000"/>
              </a:lnSpc>
              <a:spcBef>
                <a:spcPct val="40000"/>
              </a:spcBef>
            </a:pPr>
            <a:r>
              <a:rPr lang="es-ES_tradnl" sz="1600" b="1">
                <a:latin typeface="Calibri" pitchFamily="34" charset="0"/>
              </a:rPr>
              <a:t>n-parafinas</a:t>
            </a:r>
          </a:p>
          <a:p>
            <a:pPr indent="7938">
              <a:lnSpc>
                <a:spcPct val="105000"/>
              </a:lnSpc>
              <a:spcBef>
                <a:spcPct val="40000"/>
              </a:spcBef>
            </a:pPr>
            <a:r>
              <a:rPr lang="es-ES_tradnl" sz="1600" b="1">
                <a:latin typeface="Calibri" pitchFamily="34" charset="0"/>
              </a:rPr>
              <a:t>iso Parafinas</a:t>
            </a:r>
          </a:p>
          <a:p>
            <a:pPr indent="7938">
              <a:lnSpc>
                <a:spcPct val="105000"/>
              </a:lnSpc>
              <a:spcBef>
                <a:spcPct val="40000"/>
              </a:spcBef>
            </a:pPr>
            <a:r>
              <a:rPr lang="es-ES_tradnl" sz="1600" b="1">
                <a:latin typeface="Calibri" pitchFamily="34" charset="0"/>
              </a:rPr>
              <a:t>olefinas</a:t>
            </a:r>
          </a:p>
          <a:p>
            <a:pPr indent="7938">
              <a:lnSpc>
                <a:spcPct val="105000"/>
              </a:lnSpc>
              <a:spcBef>
                <a:spcPct val="40000"/>
              </a:spcBef>
            </a:pPr>
            <a:r>
              <a:rPr lang="es-ES_tradnl" sz="1600" b="1">
                <a:latin typeface="Calibri" pitchFamily="34" charset="0"/>
              </a:rPr>
              <a:t>nafténicos y aromáticos</a:t>
            </a:r>
          </a:p>
          <a:p>
            <a:pPr marL="579438" lvl="1">
              <a:lnSpc>
                <a:spcPct val="105000"/>
              </a:lnSpc>
              <a:spcBef>
                <a:spcPct val="40000"/>
              </a:spcBef>
            </a:pPr>
            <a:endParaRPr lang="es-ES_tradnl" sz="1600" b="1">
              <a:latin typeface="Calibri" pitchFamily="34" charset="0"/>
            </a:endParaRPr>
          </a:p>
        </p:txBody>
      </p:sp>
      <p:sp>
        <p:nvSpPr>
          <p:cNvPr id="22555" name="Rectangle 52"/>
          <p:cNvSpPr>
            <a:spLocks noChangeArrowheads="1"/>
          </p:cNvSpPr>
          <p:nvPr/>
        </p:nvSpPr>
        <p:spPr bwMode="auto">
          <a:xfrm>
            <a:off x="1644650" y="5562600"/>
            <a:ext cx="1039813" cy="704850"/>
          </a:xfrm>
          <a:prstGeom prst="rect">
            <a:avLst/>
          </a:prstGeom>
          <a:noFill/>
          <a:ln w="9525">
            <a:noFill/>
            <a:miter lim="800000"/>
            <a:headEnd/>
            <a:tailEnd/>
          </a:ln>
        </p:spPr>
        <p:txBody>
          <a:bodyPr wrap="none">
            <a:spAutoFit/>
          </a:bodyPr>
          <a:lstStyle/>
          <a:p>
            <a:pPr algn="ctr">
              <a:lnSpc>
                <a:spcPct val="105000"/>
              </a:lnSpc>
              <a:spcBef>
                <a:spcPct val="40000"/>
              </a:spcBef>
            </a:pPr>
            <a:r>
              <a:rPr lang="es-ES_tradnl" sz="1600" b="1">
                <a:latin typeface="Calibri" pitchFamily="34" charset="0"/>
              </a:rPr>
              <a:t>Número </a:t>
            </a:r>
          </a:p>
          <a:p>
            <a:pPr algn="ctr">
              <a:lnSpc>
                <a:spcPct val="105000"/>
              </a:lnSpc>
              <a:spcBef>
                <a:spcPct val="40000"/>
              </a:spcBef>
            </a:pPr>
            <a:r>
              <a:rPr lang="es-ES_tradnl" sz="1600" b="1">
                <a:latin typeface="Calibri" pitchFamily="34" charset="0"/>
              </a:rPr>
              <a:t>de Cetano</a:t>
            </a:r>
          </a:p>
        </p:txBody>
      </p:sp>
      <p:sp>
        <p:nvSpPr>
          <p:cNvPr id="22556" name="Rectangle 54"/>
          <p:cNvSpPr>
            <a:spLocks noChangeArrowheads="1"/>
          </p:cNvSpPr>
          <p:nvPr/>
        </p:nvSpPr>
        <p:spPr bwMode="auto">
          <a:xfrm>
            <a:off x="71438" y="5491163"/>
            <a:ext cx="1760537" cy="962025"/>
          </a:xfrm>
          <a:prstGeom prst="rect">
            <a:avLst/>
          </a:prstGeom>
          <a:noFill/>
          <a:ln w="9525">
            <a:noFill/>
            <a:miter lim="800000"/>
            <a:headEnd/>
            <a:tailEnd/>
          </a:ln>
        </p:spPr>
        <p:txBody>
          <a:bodyPr>
            <a:spAutoFit/>
          </a:bodyPr>
          <a:lstStyle/>
          <a:p>
            <a:pPr algn="ctr">
              <a:lnSpc>
                <a:spcPct val="105000"/>
              </a:lnSpc>
              <a:spcBef>
                <a:spcPct val="40000"/>
              </a:spcBef>
            </a:pPr>
            <a:r>
              <a:rPr lang="es-ES_tradnl" sz="1600" b="1">
                <a:latin typeface="Calibri" pitchFamily="34" charset="0"/>
              </a:rPr>
              <a:t>POFF</a:t>
            </a:r>
          </a:p>
          <a:p>
            <a:pPr algn="ctr">
              <a:lnSpc>
                <a:spcPct val="105000"/>
              </a:lnSpc>
              <a:spcBef>
                <a:spcPct val="40000"/>
              </a:spcBef>
            </a:pPr>
            <a:r>
              <a:rPr lang="es-ES_tradnl" sz="1600" b="1">
                <a:latin typeface="Calibri" pitchFamily="34" charset="0"/>
              </a:rPr>
              <a:t>Punto de Escurrimiento</a:t>
            </a:r>
          </a:p>
        </p:txBody>
      </p:sp>
      <p:sp>
        <p:nvSpPr>
          <p:cNvPr id="88" name="87 Rectángulo"/>
          <p:cNvSpPr/>
          <p:nvPr/>
        </p:nvSpPr>
        <p:spPr bwMode="auto">
          <a:xfrm>
            <a:off x="5214942" y="1633524"/>
            <a:ext cx="3071834" cy="71438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lIns="92075" tIns="46038" rIns="92075" bIns="46038">
            <a:spAutoFit/>
          </a:bodyPr>
          <a:lstStyle/>
          <a:p>
            <a:pPr algn="ctr" eaLnBrk="0" hangingPunct="0">
              <a:defRPr/>
            </a:pPr>
            <a:endParaRPr lang="es-ES" sz="2000" b="1" u="sng">
              <a:solidFill>
                <a:schemeClr val="tx2"/>
              </a:solidFill>
            </a:endParaRPr>
          </a:p>
        </p:txBody>
      </p:sp>
      <p:sp>
        <p:nvSpPr>
          <p:cNvPr id="22560" name="Text Box 26"/>
          <p:cNvSpPr txBox="1">
            <a:spLocks noChangeArrowheads="1"/>
          </p:cNvSpPr>
          <p:nvPr/>
        </p:nvSpPr>
        <p:spPr bwMode="auto">
          <a:xfrm>
            <a:off x="4929188" y="1825625"/>
            <a:ext cx="3286125" cy="304800"/>
          </a:xfrm>
          <a:prstGeom prst="rect">
            <a:avLst/>
          </a:prstGeom>
          <a:noFill/>
          <a:ln w="12700">
            <a:noFill/>
            <a:miter lim="800000"/>
            <a:headEnd/>
            <a:tailEnd/>
          </a:ln>
        </p:spPr>
        <p:txBody>
          <a:bodyPr>
            <a:spAutoFit/>
          </a:bodyPr>
          <a:lstStyle/>
          <a:p>
            <a:pPr lvl="1"/>
            <a:r>
              <a:rPr lang="es-ES_tradnl" sz="1400" b="1">
                <a:solidFill>
                  <a:schemeClr val="bg1"/>
                </a:solidFill>
              </a:rPr>
              <a:t>Curva de destilación requerida</a:t>
            </a:r>
          </a:p>
        </p:txBody>
      </p:sp>
      <p:sp>
        <p:nvSpPr>
          <p:cNvPr id="91" name="90 Rectángulo"/>
          <p:cNvSpPr/>
          <p:nvPr/>
        </p:nvSpPr>
        <p:spPr bwMode="auto">
          <a:xfrm>
            <a:off x="428596" y="1633524"/>
            <a:ext cx="3071834" cy="71438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lIns="92075" tIns="46038" rIns="92075" bIns="46038">
            <a:spAutoFit/>
          </a:bodyPr>
          <a:lstStyle/>
          <a:p>
            <a:pPr algn="ctr" eaLnBrk="0" hangingPunct="0">
              <a:defRPr/>
            </a:pPr>
            <a:endParaRPr lang="es-ES" sz="2000" b="1" u="sng">
              <a:solidFill>
                <a:schemeClr val="tx2"/>
              </a:solidFill>
            </a:endParaRPr>
          </a:p>
        </p:txBody>
      </p:sp>
      <p:sp>
        <p:nvSpPr>
          <p:cNvPr id="22564" name="Text Box 55"/>
          <p:cNvSpPr txBox="1">
            <a:spLocks noChangeArrowheads="1"/>
          </p:cNvSpPr>
          <p:nvPr/>
        </p:nvSpPr>
        <p:spPr bwMode="auto">
          <a:xfrm>
            <a:off x="-214313" y="1633538"/>
            <a:ext cx="3929063" cy="730250"/>
          </a:xfrm>
          <a:prstGeom prst="rect">
            <a:avLst/>
          </a:prstGeom>
          <a:noFill/>
          <a:ln w="12700">
            <a:noFill/>
            <a:miter lim="800000"/>
            <a:headEnd/>
            <a:tailEnd/>
          </a:ln>
        </p:spPr>
        <p:txBody>
          <a:bodyPr>
            <a:spAutoFit/>
          </a:bodyPr>
          <a:lstStyle/>
          <a:p>
            <a:pPr lvl="1" algn="ctr"/>
            <a:r>
              <a:rPr lang="es-ES_tradnl" sz="1400" b="1">
                <a:solidFill>
                  <a:schemeClr val="bg1"/>
                </a:solidFill>
                <a:latin typeface="Calibri" pitchFamily="34" charset="0"/>
              </a:rPr>
              <a:t>Poder antidetonante y propiedades </a:t>
            </a:r>
          </a:p>
          <a:p>
            <a:pPr lvl="1" algn="ctr"/>
            <a:r>
              <a:rPr lang="es-ES_tradnl" sz="1400" b="1">
                <a:solidFill>
                  <a:schemeClr val="bg1"/>
                </a:solidFill>
                <a:latin typeface="Calibri" pitchFamily="34" charset="0"/>
              </a:rPr>
              <a:t>de flujo en frío de los diferentes hidrocarburos</a:t>
            </a:r>
          </a:p>
        </p:txBody>
      </p:sp>
      <p:grpSp>
        <p:nvGrpSpPr>
          <p:cNvPr id="93" name="92 Flecha derecha"/>
          <p:cNvGrpSpPr>
            <a:grpSpLocks/>
          </p:cNvGrpSpPr>
          <p:nvPr/>
        </p:nvGrpSpPr>
        <p:grpSpPr bwMode="auto">
          <a:xfrm>
            <a:off x="1712913" y="2606675"/>
            <a:ext cx="914400" cy="2955925"/>
            <a:chOff x="1079" y="1513"/>
            <a:chExt cx="576" cy="1862"/>
          </a:xfrm>
        </p:grpSpPr>
        <p:pic>
          <p:nvPicPr>
            <p:cNvPr id="22565" name="92 Flecha derecha"/>
            <p:cNvPicPr>
              <a:picLocks noChangeArrowheads="1"/>
            </p:cNvPicPr>
            <p:nvPr/>
          </p:nvPicPr>
          <p:blipFill>
            <a:blip r:embed="rId2"/>
            <a:srcRect/>
            <a:stretch>
              <a:fillRect/>
            </a:stretch>
          </p:blipFill>
          <p:spPr bwMode="auto">
            <a:xfrm>
              <a:off x="1079" y="1513"/>
              <a:ext cx="576" cy="1862"/>
            </a:xfrm>
            <a:prstGeom prst="rect">
              <a:avLst/>
            </a:prstGeom>
            <a:noFill/>
          </p:spPr>
        </p:pic>
        <p:sp>
          <p:nvSpPr>
            <p:cNvPr id="22566" name="Text Box 38"/>
            <p:cNvSpPr txBox="1">
              <a:spLocks noChangeArrowheads="1"/>
            </p:cNvSpPr>
            <p:nvPr/>
          </p:nvSpPr>
          <p:spPr bwMode="auto">
            <a:xfrm rot="16200000">
              <a:off x="1217" y="1737"/>
              <a:ext cx="308" cy="251"/>
            </a:xfrm>
            <a:prstGeom prst="rect">
              <a:avLst/>
            </a:prstGeom>
            <a:noFill/>
            <a:ln w="9525">
              <a:noFill/>
              <a:miter lim="800000"/>
              <a:headEnd/>
              <a:tailEnd/>
            </a:ln>
          </p:spPr>
          <p:txBody>
            <a:bodyPr vert="eaVert" lIns="92075" tIns="46038" rIns="92075" bIns="46038">
              <a:spAutoFit/>
            </a:bodyPr>
            <a:lstStyle/>
            <a:p>
              <a:pPr algn="ctr" eaLnBrk="0" hangingPunct="0"/>
              <a:endParaRPr lang="es-AR" sz="2000" b="1" u="sng">
                <a:solidFill>
                  <a:schemeClr val="tx2"/>
                </a:solidFill>
              </a:endParaRPr>
            </a:p>
          </p:txBody>
        </p:sp>
      </p:grpSp>
      <p:grpSp>
        <p:nvGrpSpPr>
          <p:cNvPr id="94" name="93 Flecha derecha"/>
          <p:cNvGrpSpPr>
            <a:grpSpLocks/>
          </p:cNvGrpSpPr>
          <p:nvPr/>
        </p:nvGrpSpPr>
        <p:grpSpPr bwMode="auto">
          <a:xfrm>
            <a:off x="500063" y="2667000"/>
            <a:ext cx="914400" cy="2816225"/>
            <a:chOff x="315" y="1551"/>
            <a:chExt cx="576" cy="1774"/>
          </a:xfrm>
        </p:grpSpPr>
        <p:pic>
          <p:nvPicPr>
            <p:cNvPr id="22568" name="93 Flecha derecha"/>
            <p:cNvPicPr>
              <a:picLocks noChangeArrowheads="1"/>
            </p:cNvPicPr>
            <p:nvPr/>
          </p:nvPicPr>
          <p:blipFill>
            <a:blip r:embed="rId3"/>
            <a:srcRect/>
            <a:stretch>
              <a:fillRect/>
            </a:stretch>
          </p:blipFill>
          <p:spPr bwMode="auto">
            <a:xfrm>
              <a:off x="315" y="1551"/>
              <a:ext cx="576" cy="1774"/>
            </a:xfrm>
            <a:prstGeom prst="rect">
              <a:avLst/>
            </a:prstGeom>
            <a:noFill/>
          </p:spPr>
        </p:pic>
        <p:sp>
          <p:nvSpPr>
            <p:cNvPr id="22569" name="Text Box 41"/>
            <p:cNvSpPr txBox="1">
              <a:spLocks noChangeArrowheads="1"/>
            </p:cNvSpPr>
            <p:nvPr/>
          </p:nvSpPr>
          <p:spPr bwMode="auto">
            <a:xfrm rot="5400000">
              <a:off x="451" y="1604"/>
              <a:ext cx="308" cy="251"/>
            </a:xfrm>
            <a:prstGeom prst="rect">
              <a:avLst/>
            </a:prstGeom>
            <a:noFill/>
            <a:ln w="9525">
              <a:noFill/>
              <a:miter lim="800000"/>
              <a:headEnd/>
              <a:tailEnd/>
            </a:ln>
          </p:spPr>
          <p:txBody>
            <a:bodyPr rot="10800000" vert="eaVert" lIns="92075" tIns="46038" rIns="92075" bIns="46038">
              <a:spAutoFit/>
            </a:bodyPr>
            <a:lstStyle/>
            <a:p>
              <a:pPr algn="ctr" eaLnBrk="0" hangingPunct="0"/>
              <a:endParaRPr lang="es-AR" sz="2000" b="1" u="sng">
                <a:solidFill>
                  <a:schemeClr val="tx2"/>
                </a:solidFill>
              </a:endParaRPr>
            </a:p>
          </p:txBody>
        </p:sp>
      </p:gr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714375"/>
          </a:xfrm>
          <a:prstGeom prst="rect">
            <a:avLst/>
          </a:prstGeom>
          <a:gradFill flip="none" rotWithShape="1">
            <a:gsLst>
              <a:gs pos="0">
                <a:schemeClr val="accent2">
                  <a:lumMod val="75000"/>
                </a:schemeClr>
              </a:gs>
              <a:gs pos="81000">
                <a:schemeClr val="bg1">
                  <a:lumMod val="9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5" name="Rectangle 1072"/>
          <p:cNvSpPr>
            <a:spLocks noChangeArrowheads="1"/>
          </p:cNvSpPr>
          <p:nvPr/>
        </p:nvSpPr>
        <p:spPr bwMode="auto">
          <a:xfrm>
            <a:off x="142875" y="142875"/>
            <a:ext cx="6072188" cy="428625"/>
          </a:xfrm>
          <a:prstGeom prst="rect">
            <a:avLst/>
          </a:prstGeom>
          <a:noFill/>
          <a:ln algn="ctr">
            <a:miter lim="800000"/>
            <a:headEnd/>
            <a:tailEnd/>
          </a:ln>
        </p:spPr>
        <p:txBody>
          <a:bodyPr lIns="92075" tIns="46038" rIns="92075" bIns="46038" anchor="ctr"/>
          <a:lstStyle/>
          <a:p>
            <a:pPr>
              <a:lnSpc>
                <a:spcPct val="95000"/>
              </a:lnSpc>
            </a:pPr>
            <a:r>
              <a:rPr lang="es-ES_tradnl" sz="3200" b="1">
                <a:solidFill>
                  <a:srgbClr val="F2F2F2"/>
                </a:solidFill>
                <a:latin typeface="Calibri" pitchFamily="34" charset="0"/>
              </a:rPr>
              <a:t>Tipos de procesos</a:t>
            </a:r>
          </a:p>
        </p:txBody>
      </p:sp>
      <p:sp>
        <p:nvSpPr>
          <p:cNvPr id="23556" name="Rectangle 99"/>
          <p:cNvSpPr>
            <a:spLocks noChangeArrowheads="1"/>
          </p:cNvSpPr>
          <p:nvPr/>
        </p:nvSpPr>
        <p:spPr bwMode="auto">
          <a:xfrm>
            <a:off x="0" y="1081088"/>
            <a:ext cx="9144000" cy="5876925"/>
          </a:xfrm>
          <a:prstGeom prst="rect">
            <a:avLst/>
          </a:prstGeom>
          <a:noFill/>
          <a:ln w="12700">
            <a:noFill/>
            <a:miter lim="800000"/>
            <a:headEnd/>
            <a:tailEnd/>
          </a:ln>
        </p:spPr>
        <p:txBody>
          <a:bodyPr wrap="none" anchor="ctr"/>
          <a:lstStyle/>
          <a:p>
            <a:endParaRPr lang="en-US"/>
          </a:p>
        </p:txBody>
      </p:sp>
      <p:sp>
        <p:nvSpPr>
          <p:cNvPr id="36" name="Rectangle 73"/>
          <p:cNvSpPr>
            <a:spLocks noChangeArrowheads="1"/>
          </p:cNvSpPr>
          <p:nvPr/>
        </p:nvSpPr>
        <p:spPr bwMode="auto">
          <a:xfrm>
            <a:off x="1142976" y="1223969"/>
            <a:ext cx="1371600" cy="2843226"/>
          </a:xfrm>
          <a:prstGeom prst="rect">
            <a:avLst/>
          </a:prstGeom>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a:latin typeface="Calibri" pitchFamily="34" charset="0"/>
            </a:endParaRPr>
          </a:p>
        </p:txBody>
      </p:sp>
      <p:grpSp>
        <p:nvGrpSpPr>
          <p:cNvPr id="23560" name="36 Grupo"/>
          <p:cNvGrpSpPr>
            <a:grpSpLocks/>
          </p:cNvGrpSpPr>
          <p:nvPr/>
        </p:nvGrpSpPr>
        <p:grpSpPr bwMode="auto">
          <a:xfrm>
            <a:off x="1309688" y="1652588"/>
            <a:ext cx="1081087" cy="373062"/>
            <a:chOff x="1309688" y="2154238"/>
            <a:chExt cx="1081087" cy="373062"/>
          </a:xfrm>
        </p:grpSpPr>
        <p:sp>
          <p:nvSpPr>
            <p:cNvPr id="38" name="Freeform 69"/>
            <p:cNvSpPr>
              <a:spLocks/>
            </p:cNvSpPr>
            <p:nvPr/>
          </p:nvSpPr>
          <p:spPr bwMode="auto">
            <a:xfrm>
              <a:off x="1309688" y="2154238"/>
              <a:ext cx="1081087" cy="109537"/>
            </a:xfrm>
            <a:custGeom>
              <a:avLst/>
              <a:gdLst>
                <a:gd name="T0" fmla="*/ 2147483647 w 313"/>
                <a:gd name="T1" fmla="*/ 0 h 33"/>
                <a:gd name="T2" fmla="*/ 2147483647 w 313"/>
                <a:gd name="T3" fmla="*/ 0 h 33"/>
                <a:gd name="T4" fmla="*/ 2147483647 w 313"/>
                <a:gd name="T5" fmla="*/ 0 h 33"/>
                <a:gd name="T6" fmla="*/ 2147483647 w 313"/>
                <a:gd name="T7" fmla="*/ 2147483647 h 33"/>
                <a:gd name="T8" fmla="*/ 2147483647 w 313"/>
                <a:gd name="T9" fmla="*/ 2147483647 h 33"/>
                <a:gd name="T10" fmla="*/ 2147483647 w 313"/>
                <a:gd name="T11" fmla="*/ 2147483647 h 33"/>
                <a:gd name="T12" fmla="*/ 2147483647 w 313"/>
                <a:gd name="T13" fmla="*/ 2147483647 h 33"/>
                <a:gd name="T14" fmla="*/ 2147483647 w 313"/>
                <a:gd name="T15" fmla="*/ 2147483647 h 33"/>
                <a:gd name="T16" fmla="*/ 2147483647 w 313"/>
                <a:gd name="T17" fmla="*/ 2147483647 h 33"/>
                <a:gd name="T18" fmla="*/ 2147483647 w 313"/>
                <a:gd name="T19" fmla="*/ 2147483647 h 33"/>
                <a:gd name="T20" fmla="*/ 2147483647 w 313"/>
                <a:gd name="T21" fmla="*/ 2147483647 h 33"/>
                <a:gd name="T22" fmla="*/ 2147483647 w 313"/>
                <a:gd name="T23" fmla="*/ 2147483647 h 33"/>
                <a:gd name="T24" fmla="*/ 2147483647 w 313"/>
                <a:gd name="T25" fmla="*/ 2147483647 h 33"/>
                <a:gd name="T26" fmla="*/ 2147483647 w 313"/>
                <a:gd name="T27" fmla="*/ 2147483647 h 33"/>
                <a:gd name="T28" fmla="*/ 2147483647 w 313"/>
                <a:gd name="T29" fmla="*/ 2147483647 h 33"/>
                <a:gd name="T30" fmla="*/ 2147483647 w 313"/>
                <a:gd name="T31" fmla="*/ 2147483647 h 33"/>
                <a:gd name="T32" fmla="*/ 2147483647 w 313"/>
                <a:gd name="T33" fmla="*/ 2147483647 h 33"/>
                <a:gd name="T34" fmla="*/ 2147483647 w 313"/>
                <a:gd name="T35" fmla="*/ 2147483647 h 33"/>
                <a:gd name="T36" fmla="*/ 2147483647 w 313"/>
                <a:gd name="T37" fmla="*/ 2147483647 h 33"/>
                <a:gd name="T38" fmla="*/ 2147483647 w 313"/>
                <a:gd name="T39" fmla="*/ 2147483647 h 33"/>
                <a:gd name="T40" fmla="*/ 2147483647 w 313"/>
                <a:gd name="T41" fmla="*/ 2147483647 h 33"/>
                <a:gd name="T42" fmla="*/ 2147483647 w 313"/>
                <a:gd name="T43" fmla="*/ 2147483647 h 33"/>
                <a:gd name="T44" fmla="*/ 2147483647 w 313"/>
                <a:gd name="T45" fmla="*/ 2147483647 h 33"/>
                <a:gd name="T46" fmla="*/ 2147483647 w 313"/>
                <a:gd name="T47" fmla="*/ 2147483647 h 33"/>
                <a:gd name="T48" fmla="*/ 2147483647 w 313"/>
                <a:gd name="T49" fmla="*/ 2147483647 h 33"/>
                <a:gd name="T50" fmla="*/ 2147483647 w 313"/>
                <a:gd name="T51" fmla="*/ 2147483647 h 33"/>
                <a:gd name="T52" fmla="*/ 2147483647 w 313"/>
                <a:gd name="T53" fmla="*/ 2147483647 h 33"/>
                <a:gd name="T54" fmla="*/ 2147483647 w 313"/>
                <a:gd name="T55" fmla="*/ 2147483647 h 33"/>
                <a:gd name="T56" fmla="*/ 0 w 313"/>
                <a:gd name="T57" fmla="*/ 2147483647 h 33"/>
                <a:gd name="T58" fmla="*/ 0 w 313"/>
                <a:gd name="T59" fmla="*/ 2147483647 h 33"/>
                <a:gd name="T60" fmla="*/ 2147483647 w 313"/>
                <a:gd name="T61" fmla="*/ 2147483647 h 33"/>
                <a:gd name="T62" fmla="*/ 2147483647 w 313"/>
                <a:gd name="T63" fmla="*/ 2147483647 h 33"/>
                <a:gd name="T64" fmla="*/ 2147483647 w 313"/>
                <a:gd name="T65" fmla="*/ 2147483647 h 33"/>
                <a:gd name="T66" fmla="*/ 2147483647 w 313"/>
                <a:gd name="T67" fmla="*/ 2147483647 h 33"/>
                <a:gd name="T68" fmla="*/ 2147483647 w 313"/>
                <a:gd name="T69" fmla="*/ 2147483647 h 33"/>
                <a:gd name="T70" fmla="*/ 2147483647 w 313"/>
                <a:gd name="T71" fmla="*/ 2147483647 h 33"/>
                <a:gd name="T72" fmla="*/ 2147483647 w 313"/>
                <a:gd name="T73" fmla="*/ 2147483647 h 33"/>
                <a:gd name="T74" fmla="*/ 2147483647 w 313"/>
                <a:gd name="T75" fmla="*/ 2147483647 h 33"/>
                <a:gd name="T76" fmla="*/ 2147483647 w 313"/>
                <a:gd name="T77" fmla="*/ 0 h 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13"/>
                <a:gd name="T118" fmla="*/ 0 h 33"/>
                <a:gd name="T119" fmla="*/ 313 w 313"/>
                <a:gd name="T120" fmla="*/ 33 h 3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13" h="33">
                  <a:moveTo>
                    <a:pt x="117" y="0"/>
                  </a:moveTo>
                  <a:lnTo>
                    <a:pt x="129" y="0"/>
                  </a:lnTo>
                  <a:lnTo>
                    <a:pt x="143" y="0"/>
                  </a:lnTo>
                  <a:lnTo>
                    <a:pt x="156" y="0"/>
                  </a:lnTo>
                  <a:lnTo>
                    <a:pt x="169" y="0"/>
                  </a:lnTo>
                  <a:lnTo>
                    <a:pt x="183" y="0"/>
                  </a:lnTo>
                  <a:lnTo>
                    <a:pt x="196" y="0"/>
                  </a:lnTo>
                  <a:lnTo>
                    <a:pt x="209" y="1"/>
                  </a:lnTo>
                  <a:lnTo>
                    <a:pt x="222" y="1"/>
                  </a:lnTo>
                  <a:lnTo>
                    <a:pt x="234" y="2"/>
                  </a:lnTo>
                  <a:lnTo>
                    <a:pt x="246" y="3"/>
                  </a:lnTo>
                  <a:lnTo>
                    <a:pt x="256" y="4"/>
                  </a:lnTo>
                  <a:lnTo>
                    <a:pt x="266" y="4"/>
                  </a:lnTo>
                  <a:lnTo>
                    <a:pt x="275" y="6"/>
                  </a:lnTo>
                  <a:lnTo>
                    <a:pt x="283" y="7"/>
                  </a:lnTo>
                  <a:lnTo>
                    <a:pt x="291" y="8"/>
                  </a:lnTo>
                  <a:lnTo>
                    <a:pt x="297" y="9"/>
                  </a:lnTo>
                  <a:lnTo>
                    <a:pt x="303" y="10"/>
                  </a:lnTo>
                  <a:lnTo>
                    <a:pt x="307" y="12"/>
                  </a:lnTo>
                  <a:lnTo>
                    <a:pt x="309" y="13"/>
                  </a:lnTo>
                  <a:lnTo>
                    <a:pt x="311" y="14"/>
                  </a:lnTo>
                  <a:lnTo>
                    <a:pt x="312" y="16"/>
                  </a:lnTo>
                  <a:lnTo>
                    <a:pt x="311" y="16"/>
                  </a:lnTo>
                  <a:lnTo>
                    <a:pt x="311" y="18"/>
                  </a:lnTo>
                  <a:lnTo>
                    <a:pt x="309" y="19"/>
                  </a:lnTo>
                  <a:lnTo>
                    <a:pt x="306" y="20"/>
                  </a:lnTo>
                  <a:lnTo>
                    <a:pt x="302" y="22"/>
                  </a:lnTo>
                  <a:lnTo>
                    <a:pt x="297" y="23"/>
                  </a:lnTo>
                  <a:lnTo>
                    <a:pt x="290" y="24"/>
                  </a:lnTo>
                  <a:lnTo>
                    <a:pt x="283" y="25"/>
                  </a:lnTo>
                  <a:lnTo>
                    <a:pt x="275" y="26"/>
                  </a:lnTo>
                  <a:lnTo>
                    <a:pt x="265" y="27"/>
                  </a:lnTo>
                  <a:lnTo>
                    <a:pt x="255" y="28"/>
                  </a:lnTo>
                  <a:lnTo>
                    <a:pt x="245" y="29"/>
                  </a:lnTo>
                  <a:lnTo>
                    <a:pt x="233" y="30"/>
                  </a:lnTo>
                  <a:lnTo>
                    <a:pt x="221" y="31"/>
                  </a:lnTo>
                  <a:lnTo>
                    <a:pt x="209" y="31"/>
                  </a:lnTo>
                  <a:lnTo>
                    <a:pt x="196" y="31"/>
                  </a:lnTo>
                  <a:lnTo>
                    <a:pt x="182" y="31"/>
                  </a:lnTo>
                  <a:lnTo>
                    <a:pt x="169" y="32"/>
                  </a:lnTo>
                  <a:lnTo>
                    <a:pt x="156" y="32"/>
                  </a:lnTo>
                  <a:lnTo>
                    <a:pt x="142" y="32"/>
                  </a:lnTo>
                  <a:lnTo>
                    <a:pt x="129" y="31"/>
                  </a:lnTo>
                  <a:lnTo>
                    <a:pt x="115" y="31"/>
                  </a:lnTo>
                  <a:lnTo>
                    <a:pt x="102" y="31"/>
                  </a:lnTo>
                  <a:lnTo>
                    <a:pt x="90" y="31"/>
                  </a:lnTo>
                  <a:lnTo>
                    <a:pt x="78" y="30"/>
                  </a:lnTo>
                  <a:lnTo>
                    <a:pt x="66" y="29"/>
                  </a:lnTo>
                  <a:lnTo>
                    <a:pt x="56" y="28"/>
                  </a:lnTo>
                  <a:lnTo>
                    <a:pt x="45" y="27"/>
                  </a:lnTo>
                  <a:lnTo>
                    <a:pt x="36" y="26"/>
                  </a:lnTo>
                  <a:lnTo>
                    <a:pt x="28" y="25"/>
                  </a:lnTo>
                  <a:lnTo>
                    <a:pt x="20" y="24"/>
                  </a:lnTo>
                  <a:lnTo>
                    <a:pt x="15" y="23"/>
                  </a:lnTo>
                  <a:lnTo>
                    <a:pt x="9" y="22"/>
                  </a:lnTo>
                  <a:lnTo>
                    <a:pt x="5" y="20"/>
                  </a:lnTo>
                  <a:lnTo>
                    <a:pt x="2" y="19"/>
                  </a:lnTo>
                  <a:lnTo>
                    <a:pt x="0" y="18"/>
                  </a:lnTo>
                  <a:lnTo>
                    <a:pt x="0" y="17"/>
                  </a:lnTo>
                  <a:lnTo>
                    <a:pt x="0" y="16"/>
                  </a:lnTo>
                  <a:lnTo>
                    <a:pt x="1" y="14"/>
                  </a:lnTo>
                  <a:lnTo>
                    <a:pt x="3" y="13"/>
                  </a:lnTo>
                  <a:lnTo>
                    <a:pt x="6" y="12"/>
                  </a:lnTo>
                  <a:lnTo>
                    <a:pt x="10" y="10"/>
                  </a:lnTo>
                  <a:lnTo>
                    <a:pt x="15" y="9"/>
                  </a:lnTo>
                  <a:lnTo>
                    <a:pt x="19" y="8"/>
                  </a:lnTo>
                  <a:lnTo>
                    <a:pt x="21" y="8"/>
                  </a:lnTo>
                  <a:lnTo>
                    <a:pt x="28" y="7"/>
                  </a:lnTo>
                  <a:lnTo>
                    <a:pt x="37" y="6"/>
                  </a:lnTo>
                  <a:lnTo>
                    <a:pt x="40" y="5"/>
                  </a:lnTo>
                  <a:lnTo>
                    <a:pt x="46" y="4"/>
                  </a:lnTo>
                  <a:lnTo>
                    <a:pt x="56" y="4"/>
                  </a:lnTo>
                  <a:lnTo>
                    <a:pt x="67" y="3"/>
                  </a:lnTo>
                  <a:lnTo>
                    <a:pt x="77" y="2"/>
                  </a:lnTo>
                  <a:lnTo>
                    <a:pt x="90" y="1"/>
                  </a:lnTo>
                  <a:lnTo>
                    <a:pt x="98" y="1"/>
                  </a:lnTo>
                  <a:lnTo>
                    <a:pt x="103" y="1"/>
                  </a:lnTo>
                  <a:lnTo>
                    <a:pt x="117" y="0"/>
                  </a:lnTo>
                </a:path>
              </a:pathLst>
            </a:custGeom>
            <a:ln w="12700" cap="rnd">
              <a:solidFill>
                <a:srgbClr val="F0F0F0"/>
              </a:solidFill>
              <a:round/>
              <a:headEnd type="none" w="sm" len="sm"/>
              <a:tailEnd type="none" w="sm" len="sm"/>
            </a:ln>
          </p:spPr>
          <p:style>
            <a:lnRef idx="0">
              <a:scrgbClr r="0" g="0" b="0"/>
            </a:lnRef>
            <a:fillRef idx="1003">
              <a:schemeClr val="dk2"/>
            </a:fillRef>
            <a:effectRef idx="0">
              <a:scrgbClr r="0" g="0" b="0"/>
            </a:effectRef>
            <a:fontRef idx="major"/>
          </p:style>
          <p:txBody>
            <a:bodyPr/>
            <a:lstStyle/>
            <a:p>
              <a:pPr>
                <a:defRPr/>
              </a:pPr>
              <a:endParaRPr lang="es-ES">
                <a:latin typeface="Calibri" pitchFamily="34" charset="0"/>
              </a:endParaRPr>
            </a:p>
          </p:txBody>
        </p:sp>
        <p:sp>
          <p:nvSpPr>
            <p:cNvPr id="39" name="Freeform 70"/>
            <p:cNvSpPr>
              <a:spLocks/>
            </p:cNvSpPr>
            <p:nvPr/>
          </p:nvSpPr>
          <p:spPr bwMode="auto">
            <a:xfrm>
              <a:off x="1309688" y="2206625"/>
              <a:ext cx="1081087" cy="320675"/>
            </a:xfrm>
            <a:custGeom>
              <a:avLst/>
              <a:gdLst>
                <a:gd name="T0" fmla="*/ 2147483647 w 313"/>
                <a:gd name="T1" fmla="*/ 2147483647 h 97"/>
                <a:gd name="T2" fmla="*/ 2147483647 w 313"/>
                <a:gd name="T3" fmla="*/ 2147483647 h 97"/>
                <a:gd name="T4" fmla="*/ 2147483647 w 313"/>
                <a:gd name="T5" fmla="*/ 2147483647 h 97"/>
                <a:gd name="T6" fmla="*/ 2147483647 w 313"/>
                <a:gd name="T7" fmla="*/ 2147483647 h 97"/>
                <a:gd name="T8" fmla="*/ 2147483647 w 313"/>
                <a:gd name="T9" fmla="*/ 2147483647 h 97"/>
                <a:gd name="T10" fmla="*/ 2147483647 w 313"/>
                <a:gd name="T11" fmla="*/ 2147483647 h 97"/>
                <a:gd name="T12" fmla="*/ 2147483647 w 313"/>
                <a:gd name="T13" fmla="*/ 2147483647 h 97"/>
                <a:gd name="T14" fmla="*/ 2147483647 w 313"/>
                <a:gd name="T15" fmla="*/ 2147483647 h 97"/>
                <a:gd name="T16" fmla="*/ 2147483647 w 313"/>
                <a:gd name="T17" fmla="*/ 2147483647 h 97"/>
                <a:gd name="T18" fmla="*/ 2147483647 w 313"/>
                <a:gd name="T19" fmla="*/ 2147483647 h 97"/>
                <a:gd name="T20" fmla="*/ 2147483647 w 313"/>
                <a:gd name="T21" fmla="*/ 2147483647 h 97"/>
                <a:gd name="T22" fmla="*/ 2147483647 w 313"/>
                <a:gd name="T23" fmla="*/ 2147483647 h 97"/>
                <a:gd name="T24" fmla="*/ 2147483647 w 313"/>
                <a:gd name="T25" fmla="*/ 2147483647 h 97"/>
                <a:gd name="T26" fmla="*/ 2147483647 w 313"/>
                <a:gd name="T27" fmla="*/ 2147483647 h 97"/>
                <a:gd name="T28" fmla="*/ 2147483647 w 313"/>
                <a:gd name="T29" fmla="*/ 2147483647 h 97"/>
                <a:gd name="T30" fmla="*/ 2147483647 w 313"/>
                <a:gd name="T31" fmla="*/ 2147483647 h 97"/>
                <a:gd name="T32" fmla="*/ 2147483647 w 313"/>
                <a:gd name="T33" fmla="*/ 2147483647 h 97"/>
                <a:gd name="T34" fmla="*/ 0 w 313"/>
                <a:gd name="T35" fmla="*/ 2147483647 h 97"/>
                <a:gd name="T36" fmla="*/ 0 w 313"/>
                <a:gd name="T37" fmla="*/ 2147483647 h 97"/>
                <a:gd name="T38" fmla="*/ 2147483647 w 313"/>
                <a:gd name="T39" fmla="*/ 2147483647 h 97"/>
                <a:gd name="T40" fmla="*/ 2147483647 w 313"/>
                <a:gd name="T41" fmla="*/ 2147483647 h 97"/>
                <a:gd name="T42" fmla="*/ 2147483647 w 313"/>
                <a:gd name="T43" fmla="*/ 2147483647 h 97"/>
                <a:gd name="T44" fmla="*/ 2147483647 w 313"/>
                <a:gd name="T45" fmla="*/ 2147483647 h 97"/>
                <a:gd name="T46" fmla="*/ 2147483647 w 313"/>
                <a:gd name="T47" fmla="*/ 2147483647 h 97"/>
                <a:gd name="T48" fmla="*/ 2147483647 w 313"/>
                <a:gd name="T49" fmla="*/ 2147483647 h 97"/>
                <a:gd name="T50" fmla="*/ 2147483647 w 313"/>
                <a:gd name="T51" fmla="*/ 2147483647 h 97"/>
                <a:gd name="T52" fmla="*/ 2147483647 w 313"/>
                <a:gd name="T53" fmla="*/ 2147483647 h 97"/>
                <a:gd name="T54" fmla="*/ 2147483647 w 313"/>
                <a:gd name="T55" fmla="*/ 2147483647 h 97"/>
                <a:gd name="T56" fmla="*/ 2147483647 w 313"/>
                <a:gd name="T57" fmla="*/ 2147483647 h 97"/>
                <a:gd name="T58" fmla="*/ 2147483647 w 313"/>
                <a:gd name="T59" fmla="*/ 2147483647 h 97"/>
                <a:gd name="T60" fmla="*/ 2147483647 w 313"/>
                <a:gd name="T61" fmla="*/ 2147483647 h 97"/>
                <a:gd name="T62" fmla="*/ 2147483647 w 313"/>
                <a:gd name="T63" fmla="*/ 2147483647 h 97"/>
                <a:gd name="T64" fmla="*/ 2147483647 w 313"/>
                <a:gd name="T65" fmla="*/ 2147483647 h 97"/>
                <a:gd name="T66" fmla="*/ 2147483647 w 313"/>
                <a:gd name="T67" fmla="*/ 2147483647 h 97"/>
                <a:gd name="T68" fmla="*/ 2147483647 w 313"/>
                <a:gd name="T69" fmla="*/ 2147483647 h 97"/>
                <a:gd name="T70" fmla="*/ 2147483647 w 313"/>
                <a:gd name="T71" fmla="*/ 2147483647 h 97"/>
                <a:gd name="T72" fmla="*/ 2147483647 w 313"/>
                <a:gd name="T73" fmla="*/ 2147483647 h 97"/>
                <a:gd name="T74" fmla="*/ 2147483647 w 313"/>
                <a:gd name="T75" fmla="*/ 0 h 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13"/>
                <a:gd name="T115" fmla="*/ 0 h 97"/>
                <a:gd name="T116" fmla="*/ 313 w 313"/>
                <a:gd name="T117" fmla="*/ 97 h 9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13" h="97">
                  <a:moveTo>
                    <a:pt x="311" y="0"/>
                  </a:moveTo>
                  <a:lnTo>
                    <a:pt x="311" y="1"/>
                  </a:lnTo>
                  <a:lnTo>
                    <a:pt x="309" y="3"/>
                  </a:lnTo>
                  <a:lnTo>
                    <a:pt x="306" y="4"/>
                  </a:lnTo>
                  <a:lnTo>
                    <a:pt x="302" y="6"/>
                  </a:lnTo>
                  <a:lnTo>
                    <a:pt x="297" y="7"/>
                  </a:lnTo>
                  <a:lnTo>
                    <a:pt x="290" y="8"/>
                  </a:lnTo>
                  <a:lnTo>
                    <a:pt x="283" y="9"/>
                  </a:lnTo>
                  <a:lnTo>
                    <a:pt x="275" y="10"/>
                  </a:lnTo>
                  <a:lnTo>
                    <a:pt x="265" y="11"/>
                  </a:lnTo>
                  <a:lnTo>
                    <a:pt x="255" y="12"/>
                  </a:lnTo>
                  <a:lnTo>
                    <a:pt x="245" y="13"/>
                  </a:lnTo>
                  <a:lnTo>
                    <a:pt x="233" y="14"/>
                  </a:lnTo>
                  <a:lnTo>
                    <a:pt x="221" y="14"/>
                  </a:lnTo>
                  <a:lnTo>
                    <a:pt x="209" y="15"/>
                  </a:lnTo>
                  <a:lnTo>
                    <a:pt x="196" y="15"/>
                  </a:lnTo>
                  <a:lnTo>
                    <a:pt x="182" y="15"/>
                  </a:lnTo>
                  <a:lnTo>
                    <a:pt x="169" y="16"/>
                  </a:lnTo>
                  <a:lnTo>
                    <a:pt x="156" y="16"/>
                  </a:lnTo>
                  <a:lnTo>
                    <a:pt x="142" y="16"/>
                  </a:lnTo>
                  <a:lnTo>
                    <a:pt x="129" y="15"/>
                  </a:lnTo>
                  <a:lnTo>
                    <a:pt x="115" y="15"/>
                  </a:lnTo>
                  <a:lnTo>
                    <a:pt x="102" y="15"/>
                  </a:lnTo>
                  <a:lnTo>
                    <a:pt x="90" y="14"/>
                  </a:lnTo>
                  <a:lnTo>
                    <a:pt x="78" y="14"/>
                  </a:lnTo>
                  <a:lnTo>
                    <a:pt x="66" y="13"/>
                  </a:lnTo>
                  <a:lnTo>
                    <a:pt x="56" y="12"/>
                  </a:lnTo>
                  <a:lnTo>
                    <a:pt x="45" y="11"/>
                  </a:lnTo>
                  <a:lnTo>
                    <a:pt x="36" y="10"/>
                  </a:lnTo>
                  <a:lnTo>
                    <a:pt x="28" y="9"/>
                  </a:lnTo>
                  <a:lnTo>
                    <a:pt x="20" y="8"/>
                  </a:lnTo>
                  <a:lnTo>
                    <a:pt x="15" y="7"/>
                  </a:lnTo>
                  <a:lnTo>
                    <a:pt x="9" y="6"/>
                  </a:lnTo>
                  <a:lnTo>
                    <a:pt x="5" y="4"/>
                  </a:lnTo>
                  <a:lnTo>
                    <a:pt x="2" y="3"/>
                  </a:lnTo>
                  <a:lnTo>
                    <a:pt x="0" y="1"/>
                  </a:lnTo>
                  <a:lnTo>
                    <a:pt x="0" y="79"/>
                  </a:lnTo>
                  <a:lnTo>
                    <a:pt x="0" y="80"/>
                  </a:lnTo>
                  <a:lnTo>
                    <a:pt x="1" y="82"/>
                  </a:lnTo>
                  <a:lnTo>
                    <a:pt x="2" y="83"/>
                  </a:lnTo>
                  <a:lnTo>
                    <a:pt x="6" y="84"/>
                  </a:lnTo>
                  <a:lnTo>
                    <a:pt x="10" y="85"/>
                  </a:lnTo>
                  <a:lnTo>
                    <a:pt x="15" y="87"/>
                  </a:lnTo>
                  <a:lnTo>
                    <a:pt x="21" y="88"/>
                  </a:lnTo>
                  <a:lnTo>
                    <a:pt x="28" y="89"/>
                  </a:lnTo>
                  <a:lnTo>
                    <a:pt x="37" y="90"/>
                  </a:lnTo>
                  <a:lnTo>
                    <a:pt x="46" y="92"/>
                  </a:lnTo>
                  <a:lnTo>
                    <a:pt x="56" y="92"/>
                  </a:lnTo>
                  <a:lnTo>
                    <a:pt x="67" y="93"/>
                  </a:lnTo>
                  <a:lnTo>
                    <a:pt x="78" y="94"/>
                  </a:lnTo>
                  <a:lnTo>
                    <a:pt x="90" y="95"/>
                  </a:lnTo>
                  <a:lnTo>
                    <a:pt x="103" y="95"/>
                  </a:lnTo>
                  <a:lnTo>
                    <a:pt x="116" y="95"/>
                  </a:lnTo>
                  <a:lnTo>
                    <a:pt x="129" y="96"/>
                  </a:lnTo>
                  <a:lnTo>
                    <a:pt x="143" y="96"/>
                  </a:lnTo>
                  <a:lnTo>
                    <a:pt x="156" y="96"/>
                  </a:lnTo>
                  <a:lnTo>
                    <a:pt x="169" y="96"/>
                  </a:lnTo>
                  <a:lnTo>
                    <a:pt x="183" y="96"/>
                  </a:lnTo>
                  <a:lnTo>
                    <a:pt x="196" y="95"/>
                  </a:lnTo>
                  <a:lnTo>
                    <a:pt x="209" y="95"/>
                  </a:lnTo>
                  <a:lnTo>
                    <a:pt x="222" y="95"/>
                  </a:lnTo>
                  <a:lnTo>
                    <a:pt x="234" y="94"/>
                  </a:lnTo>
                  <a:lnTo>
                    <a:pt x="246" y="93"/>
                  </a:lnTo>
                  <a:lnTo>
                    <a:pt x="256" y="92"/>
                  </a:lnTo>
                  <a:lnTo>
                    <a:pt x="266" y="92"/>
                  </a:lnTo>
                  <a:lnTo>
                    <a:pt x="275" y="90"/>
                  </a:lnTo>
                  <a:lnTo>
                    <a:pt x="283" y="89"/>
                  </a:lnTo>
                  <a:lnTo>
                    <a:pt x="291" y="88"/>
                  </a:lnTo>
                  <a:lnTo>
                    <a:pt x="297" y="87"/>
                  </a:lnTo>
                  <a:lnTo>
                    <a:pt x="303" y="85"/>
                  </a:lnTo>
                  <a:lnTo>
                    <a:pt x="307" y="84"/>
                  </a:lnTo>
                  <a:lnTo>
                    <a:pt x="309" y="83"/>
                  </a:lnTo>
                  <a:lnTo>
                    <a:pt x="311" y="81"/>
                  </a:lnTo>
                  <a:lnTo>
                    <a:pt x="312" y="79"/>
                  </a:lnTo>
                  <a:lnTo>
                    <a:pt x="312" y="78"/>
                  </a:lnTo>
                  <a:lnTo>
                    <a:pt x="312" y="0"/>
                  </a:lnTo>
                  <a:lnTo>
                    <a:pt x="311" y="0"/>
                  </a:lnTo>
                </a:path>
              </a:pathLst>
            </a:custGeom>
            <a:ln w="12700" cap="rnd">
              <a:solidFill>
                <a:srgbClr val="404040"/>
              </a:solidFill>
              <a:round/>
              <a:headEnd type="none" w="sm" len="sm"/>
              <a:tailEnd type="none" w="sm" len="sm"/>
            </a:ln>
          </p:spPr>
          <p:style>
            <a:lnRef idx="0">
              <a:scrgbClr r="0" g="0" b="0"/>
            </a:lnRef>
            <a:fillRef idx="1002">
              <a:schemeClr val="dk2"/>
            </a:fillRef>
            <a:effectRef idx="0">
              <a:scrgbClr r="0" g="0" b="0"/>
            </a:effectRef>
            <a:fontRef idx="major"/>
          </p:style>
          <p:txBody>
            <a:bodyPr/>
            <a:lstStyle/>
            <a:p>
              <a:pPr>
                <a:defRPr/>
              </a:pPr>
              <a:endParaRPr lang="es-ES">
                <a:latin typeface="Calibri" pitchFamily="34" charset="0"/>
              </a:endParaRPr>
            </a:p>
          </p:txBody>
        </p:sp>
      </p:grpSp>
      <p:sp>
        <p:nvSpPr>
          <p:cNvPr id="40" name="Freeform 82"/>
          <p:cNvSpPr>
            <a:spLocks/>
          </p:cNvSpPr>
          <p:nvPr/>
        </p:nvSpPr>
        <p:spPr bwMode="auto">
          <a:xfrm>
            <a:off x="304800" y="4081463"/>
            <a:ext cx="6934200" cy="381000"/>
          </a:xfrm>
          <a:custGeom>
            <a:avLst/>
            <a:gdLst>
              <a:gd name="T0" fmla="*/ 0 w 4368"/>
              <a:gd name="T1" fmla="*/ 2147483647 h 384"/>
              <a:gd name="T2" fmla="*/ 2147483647 w 4368"/>
              <a:gd name="T3" fmla="*/ 2147483647 h 384"/>
              <a:gd name="T4" fmla="*/ 2147483647 w 4368"/>
              <a:gd name="T5" fmla="*/ 0 h 384"/>
              <a:gd name="T6" fmla="*/ 0 60000 65536"/>
              <a:gd name="T7" fmla="*/ 0 60000 65536"/>
              <a:gd name="T8" fmla="*/ 0 60000 65536"/>
              <a:gd name="T9" fmla="*/ 0 w 4368"/>
              <a:gd name="T10" fmla="*/ 0 h 384"/>
              <a:gd name="T11" fmla="*/ 4368 w 4368"/>
              <a:gd name="T12" fmla="*/ 384 h 384"/>
            </a:gdLst>
            <a:ahLst/>
            <a:cxnLst>
              <a:cxn ang="T6">
                <a:pos x="T0" y="T1"/>
              </a:cxn>
              <a:cxn ang="T7">
                <a:pos x="T2" y="T3"/>
              </a:cxn>
              <a:cxn ang="T8">
                <a:pos x="T4" y="T5"/>
              </a:cxn>
            </a:cxnLst>
            <a:rect l="T9" t="T10" r="T11" b="T12"/>
            <a:pathLst>
              <a:path w="4368" h="384">
                <a:moveTo>
                  <a:pt x="0" y="384"/>
                </a:moveTo>
                <a:lnTo>
                  <a:pt x="4368" y="384"/>
                </a:lnTo>
                <a:lnTo>
                  <a:pt x="4368" y="0"/>
                </a:lnTo>
              </a:path>
            </a:pathLst>
          </a:custGeom>
          <a:ln>
            <a:headEnd type="none" w="sm" len="sm"/>
            <a:tailEnd type="triangle" w="med" len="med"/>
          </a:ln>
        </p:spPr>
        <p:style>
          <a:lnRef idx="3">
            <a:schemeClr val="accent2"/>
          </a:lnRef>
          <a:fillRef idx="0">
            <a:schemeClr val="accent2"/>
          </a:fillRef>
          <a:effectRef idx="2">
            <a:schemeClr val="accent2"/>
          </a:effectRef>
          <a:fontRef idx="minor">
            <a:schemeClr val="tx1"/>
          </a:fontRef>
        </p:style>
        <p:txBody>
          <a:bodyPr wrap="none" anchor="ctr"/>
          <a:lstStyle/>
          <a:p>
            <a:pPr>
              <a:defRPr/>
            </a:pPr>
            <a:endParaRPr lang="es-ES">
              <a:latin typeface="Calibri" pitchFamily="34" charset="0"/>
            </a:endParaRPr>
          </a:p>
        </p:txBody>
      </p:sp>
      <p:sp>
        <p:nvSpPr>
          <p:cNvPr id="23562" name="Text Box 85"/>
          <p:cNvSpPr txBox="1">
            <a:spLocks noChangeArrowheads="1"/>
          </p:cNvSpPr>
          <p:nvPr/>
        </p:nvSpPr>
        <p:spPr bwMode="auto">
          <a:xfrm>
            <a:off x="212725" y="4152900"/>
            <a:ext cx="2973388" cy="304800"/>
          </a:xfrm>
          <a:prstGeom prst="rect">
            <a:avLst/>
          </a:prstGeom>
          <a:noFill/>
          <a:ln w="9525">
            <a:noFill/>
            <a:miter lim="800000"/>
            <a:headEnd type="none" w="sm" len="sm"/>
            <a:tailEnd type="none" w="sm" len="sm"/>
          </a:ln>
        </p:spPr>
        <p:txBody>
          <a:bodyPr wrap="none">
            <a:spAutoFit/>
          </a:bodyPr>
          <a:lstStyle/>
          <a:p>
            <a:r>
              <a:rPr lang="es-ES_tradnl" sz="1400" b="1">
                <a:latin typeface="Calibri" pitchFamily="34" charset="0"/>
              </a:rPr>
              <a:t>PRODUCTOS INTERMEDIOS Y FINALES</a:t>
            </a:r>
          </a:p>
        </p:txBody>
      </p:sp>
      <p:sp>
        <p:nvSpPr>
          <p:cNvPr id="42" name="Line 90"/>
          <p:cNvSpPr>
            <a:spLocks noChangeShapeType="1"/>
          </p:cNvSpPr>
          <p:nvPr/>
        </p:nvSpPr>
        <p:spPr bwMode="auto">
          <a:xfrm flipV="1">
            <a:off x="4572000" y="4081463"/>
            <a:ext cx="0" cy="373062"/>
          </a:xfrm>
          <a:prstGeom prst="line">
            <a:avLst/>
          </a:prstGeom>
          <a:ln>
            <a:headEnd type="none" w="sm" len="sm"/>
            <a:tailEnd type="triangle" w="med" len="med"/>
          </a:ln>
        </p:spPr>
        <p:style>
          <a:lnRef idx="3">
            <a:schemeClr val="accent2"/>
          </a:lnRef>
          <a:fillRef idx="0">
            <a:schemeClr val="accent2"/>
          </a:fillRef>
          <a:effectRef idx="2">
            <a:schemeClr val="accent2"/>
          </a:effectRef>
          <a:fontRef idx="minor">
            <a:schemeClr val="tx1"/>
          </a:fontRef>
        </p:style>
        <p:txBody>
          <a:bodyPr wrap="none" anchor="ctr"/>
          <a:lstStyle/>
          <a:p>
            <a:pPr>
              <a:defRPr/>
            </a:pPr>
            <a:endParaRPr lang="es-ES">
              <a:latin typeface="Calibri" pitchFamily="34" charset="0"/>
            </a:endParaRPr>
          </a:p>
        </p:txBody>
      </p:sp>
      <p:sp>
        <p:nvSpPr>
          <p:cNvPr id="43" name="42 Flecha derecha"/>
          <p:cNvSpPr/>
          <p:nvPr/>
        </p:nvSpPr>
        <p:spPr bwMode="auto">
          <a:xfrm>
            <a:off x="214282" y="1795473"/>
            <a:ext cx="785818" cy="796077"/>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2075" tIns="46038" rIns="92075" bIns="46038">
            <a:spAutoFit/>
          </a:bodyPr>
          <a:lstStyle/>
          <a:p>
            <a:pPr algn="ctr" eaLnBrk="0" hangingPunct="0">
              <a:defRPr/>
            </a:pPr>
            <a:endParaRPr lang="es-ES" sz="2000" b="1" u="sng">
              <a:solidFill>
                <a:schemeClr val="tx2"/>
              </a:solidFill>
            </a:endParaRPr>
          </a:p>
        </p:txBody>
      </p:sp>
      <p:sp>
        <p:nvSpPr>
          <p:cNvPr id="44" name="43 Flecha derecha"/>
          <p:cNvSpPr/>
          <p:nvPr/>
        </p:nvSpPr>
        <p:spPr bwMode="auto">
          <a:xfrm>
            <a:off x="214282" y="2938481"/>
            <a:ext cx="785818" cy="796077"/>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2075" tIns="46038" rIns="92075" bIns="46038">
            <a:spAutoFit/>
          </a:bodyPr>
          <a:lstStyle/>
          <a:p>
            <a:pPr algn="ctr" eaLnBrk="0" hangingPunct="0">
              <a:defRPr/>
            </a:pPr>
            <a:endParaRPr lang="es-ES" sz="2000" b="1" u="sng">
              <a:solidFill>
                <a:schemeClr val="tx2"/>
              </a:solidFill>
            </a:endParaRPr>
          </a:p>
        </p:txBody>
      </p:sp>
      <p:sp>
        <p:nvSpPr>
          <p:cNvPr id="23570" name="Text Box 83"/>
          <p:cNvSpPr txBox="1">
            <a:spLocks noChangeArrowheads="1"/>
          </p:cNvSpPr>
          <p:nvPr/>
        </p:nvSpPr>
        <p:spPr bwMode="auto">
          <a:xfrm>
            <a:off x="142875" y="2009775"/>
            <a:ext cx="811213" cy="304800"/>
          </a:xfrm>
          <a:prstGeom prst="rect">
            <a:avLst/>
          </a:prstGeom>
          <a:noFill/>
          <a:ln w="9525">
            <a:noFill/>
            <a:miter lim="800000"/>
            <a:headEnd type="none" w="sm" len="sm"/>
            <a:tailEnd type="none" w="sm" len="sm"/>
          </a:ln>
        </p:spPr>
        <p:txBody>
          <a:bodyPr wrap="none">
            <a:spAutoFit/>
          </a:bodyPr>
          <a:lstStyle/>
          <a:p>
            <a:r>
              <a:rPr lang="es-ES_tradnl" sz="1400" b="1">
                <a:solidFill>
                  <a:schemeClr val="bg1"/>
                </a:solidFill>
                <a:latin typeface="Calibri" pitchFamily="34" charset="0"/>
              </a:rPr>
              <a:t>CRUDOS</a:t>
            </a:r>
          </a:p>
        </p:txBody>
      </p:sp>
      <p:sp>
        <p:nvSpPr>
          <p:cNvPr id="23571" name="Text Box 84"/>
          <p:cNvSpPr txBox="1">
            <a:spLocks noChangeArrowheads="1"/>
          </p:cNvSpPr>
          <p:nvPr/>
        </p:nvSpPr>
        <p:spPr bwMode="auto">
          <a:xfrm>
            <a:off x="252413" y="3152775"/>
            <a:ext cx="530225" cy="304800"/>
          </a:xfrm>
          <a:prstGeom prst="rect">
            <a:avLst/>
          </a:prstGeom>
          <a:noFill/>
          <a:ln w="9525">
            <a:noFill/>
            <a:miter lim="800000"/>
            <a:headEnd type="none" w="sm" len="sm"/>
            <a:tailEnd type="none" w="sm" len="sm"/>
          </a:ln>
        </p:spPr>
        <p:txBody>
          <a:bodyPr wrap="none">
            <a:spAutoFit/>
          </a:bodyPr>
          <a:lstStyle/>
          <a:p>
            <a:r>
              <a:rPr lang="es-ES_tradnl" sz="1400" b="1">
                <a:solidFill>
                  <a:schemeClr val="bg1"/>
                </a:solidFill>
                <a:latin typeface="Calibri" pitchFamily="34" charset="0"/>
              </a:rPr>
              <a:t>M.P.</a:t>
            </a:r>
          </a:p>
        </p:txBody>
      </p:sp>
      <p:sp>
        <p:nvSpPr>
          <p:cNvPr id="47" name="46 Flecha derecha"/>
          <p:cNvSpPr/>
          <p:nvPr/>
        </p:nvSpPr>
        <p:spPr bwMode="auto">
          <a:xfrm>
            <a:off x="2643174" y="2224101"/>
            <a:ext cx="785818" cy="796077"/>
          </a:xfrm>
          <a:prstGeom prst="rightArrow">
            <a:avLst/>
          </a:prstGeom>
          <a:solidFill>
            <a:schemeClr val="accent1">
              <a:lumMod val="5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2075" tIns="46038" rIns="92075" bIns="46038">
            <a:spAutoFit/>
          </a:bodyPr>
          <a:lstStyle/>
          <a:p>
            <a:pPr algn="ctr" eaLnBrk="0" hangingPunct="0">
              <a:defRPr/>
            </a:pPr>
            <a:endParaRPr lang="es-ES" sz="2000" b="1" u="sng">
              <a:solidFill>
                <a:schemeClr val="tx2"/>
              </a:solidFill>
            </a:endParaRPr>
          </a:p>
        </p:txBody>
      </p:sp>
      <p:sp>
        <p:nvSpPr>
          <p:cNvPr id="48" name="47 Flecha derecha"/>
          <p:cNvSpPr/>
          <p:nvPr/>
        </p:nvSpPr>
        <p:spPr bwMode="auto">
          <a:xfrm>
            <a:off x="5786446" y="2224101"/>
            <a:ext cx="785818" cy="796077"/>
          </a:xfrm>
          <a:prstGeom prst="rightArrow">
            <a:avLst/>
          </a:prstGeom>
          <a:solidFill>
            <a:schemeClr val="accent1">
              <a:lumMod val="5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2075" tIns="46038" rIns="92075" bIns="46038">
            <a:spAutoFit/>
          </a:bodyPr>
          <a:lstStyle/>
          <a:p>
            <a:pPr algn="ctr" eaLnBrk="0" hangingPunct="0">
              <a:defRPr/>
            </a:pPr>
            <a:endParaRPr lang="es-ES" sz="2000" b="1" u="sng">
              <a:solidFill>
                <a:schemeClr val="tx2"/>
              </a:solidFill>
            </a:endParaRPr>
          </a:p>
        </p:txBody>
      </p:sp>
      <p:grpSp>
        <p:nvGrpSpPr>
          <p:cNvPr id="23578" name="48 Grupo"/>
          <p:cNvGrpSpPr>
            <a:grpSpLocks/>
          </p:cNvGrpSpPr>
          <p:nvPr/>
        </p:nvGrpSpPr>
        <p:grpSpPr bwMode="auto">
          <a:xfrm>
            <a:off x="1314450" y="2509838"/>
            <a:ext cx="1081088" cy="373062"/>
            <a:chOff x="1309688" y="2154238"/>
            <a:chExt cx="1081087" cy="373062"/>
          </a:xfrm>
        </p:grpSpPr>
        <p:sp>
          <p:nvSpPr>
            <p:cNvPr id="50" name="Freeform 69"/>
            <p:cNvSpPr>
              <a:spLocks/>
            </p:cNvSpPr>
            <p:nvPr/>
          </p:nvSpPr>
          <p:spPr bwMode="auto">
            <a:xfrm>
              <a:off x="1309688" y="2154238"/>
              <a:ext cx="1081087" cy="109537"/>
            </a:xfrm>
            <a:custGeom>
              <a:avLst/>
              <a:gdLst>
                <a:gd name="T0" fmla="*/ 2147483647 w 313"/>
                <a:gd name="T1" fmla="*/ 0 h 33"/>
                <a:gd name="T2" fmla="*/ 2147483647 w 313"/>
                <a:gd name="T3" fmla="*/ 0 h 33"/>
                <a:gd name="T4" fmla="*/ 2147483647 w 313"/>
                <a:gd name="T5" fmla="*/ 0 h 33"/>
                <a:gd name="T6" fmla="*/ 2147483647 w 313"/>
                <a:gd name="T7" fmla="*/ 2147483647 h 33"/>
                <a:gd name="T8" fmla="*/ 2147483647 w 313"/>
                <a:gd name="T9" fmla="*/ 2147483647 h 33"/>
                <a:gd name="T10" fmla="*/ 2147483647 w 313"/>
                <a:gd name="T11" fmla="*/ 2147483647 h 33"/>
                <a:gd name="T12" fmla="*/ 2147483647 w 313"/>
                <a:gd name="T13" fmla="*/ 2147483647 h 33"/>
                <a:gd name="T14" fmla="*/ 2147483647 w 313"/>
                <a:gd name="T15" fmla="*/ 2147483647 h 33"/>
                <a:gd name="T16" fmla="*/ 2147483647 w 313"/>
                <a:gd name="T17" fmla="*/ 2147483647 h 33"/>
                <a:gd name="T18" fmla="*/ 2147483647 w 313"/>
                <a:gd name="T19" fmla="*/ 2147483647 h 33"/>
                <a:gd name="T20" fmla="*/ 2147483647 w 313"/>
                <a:gd name="T21" fmla="*/ 2147483647 h 33"/>
                <a:gd name="T22" fmla="*/ 2147483647 w 313"/>
                <a:gd name="T23" fmla="*/ 2147483647 h 33"/>
                <a:gd name="T24" fmla="*/ 2147483647 w 313"/>
                <a:gd name="T25" fmla="*/ 2147483647 h 33"/>
                <a:gd name="T26" fmla="*/ 2147483647 w 313"/>
                <a:gd name="T27" fmla="*/ 2147483647 h 33"/>
                <a:gd name="T28" fmla="*/ 2147483647 w 313"/>
                <a:gd name="T29" fmla="*/ 2147483647 h 33"/>
                <a:gd name="T30" fmla="*/ 2147483647 w 313"/>
                <a:gd name="T31" fmla="*/ 2147483647 h 33"/>
                <a:gd name="T32" fmla="*/ 2147483647 w 313"/>
                <a:gd name="T33" fmla="*/ 2147483647 h 33"/>
                <a:gd name="T34" fmla="*/ 2147483647 w 313"/>
                <a:gd name="T35" fmla="*/ 2147483647 h 33"/>
                <a:gd name="T36" fmla="*/ 2147483647 w 313"/>
                <a:gd name="T37" fmla="*/ 2147483647 h 33"/>
                <a:gd name="T38" fmla="*/ 2147483647 w 313"/>
                <a:gd name="T39" fmla="*/ 2147483647 h 33"/>
                <a:gd name="T40" fmla="*/ 2147483647 w 313"/>
                <a:gd name="T41" fmla="*/ 2147483647 h 33"/>
                <a:gd name="T42" fmla="*/ 2147483647 w 313"/>
                <a:gd name="T43" fmla="*/ 2147483647 h 33"/>
                <a:gd name="T44" fmla="*/ 2147483647 w 313"/>
                <a:gd name="T45" fmla="*/ 2147483647 h 33"/>
                <a:gd name="T46" fmla="*/ 2147483647 w 313"/>
                <a:gd name="T47" fmla="*/ 2147483647 h 33"/>
                <a:gd name="T48" fmla="*/ 2147483647 w 313"/>
                <a:gd name="T49" fmla="*/ 2147483647 h 33"/>
                <a:gd name="T50" fmla="*/ 2147483647 w 313"/>
                <a:gd name="T51" fmla="*/ 2147483647 h 33"/>
                <a:gd name="T52" fmla="*/ 2147483647 w 313"/>
                <a:gd name="T53" fmla="*/ 2147483647 h 33"/>
                <a:gd name="T54" fmla="*/ 2147483647 w 313"/>
                <a:gd name="T55" fmla="*/ 2147483647 h 33"/>
                <a:gd name="T56" fmla="*/ 0 w 313"/>
                <a:gd name="T57" fmla="*/ 2147483647 h 33"/>
                <a:gd name="T58" fmla="*/ 0 w 313"/>
                <a:gd name="T59" fmla="*/ 2147483647 h 33"/>
                <a:gd name="T60" fmla="*/ 2147483647 w 313"/>
                <a:gd name="T61" fmla="*/ 2147483647 h 33"/>
                <a:gd name="T62" fmla="*/ 2147483647 w 313"/>
                <a:gd name="T63" fmla="*/ 2147483647 h 33"/>
                <a:gd name="T64" fmla="*/ 2147483647 w 313"/>
                <a:gd name="T65" fmla="*/ 2147483647 h 33"/>
                <a:gd name="T66" fmla="*/ 2147483647 w 313"/>
                <a:gd name="T67" fmla="*/ 2147483647 h 33"/>
                <a:gd name="T68" fmla="*/ 2147483647 w 313"/>
                <a:gd name="T69" fmla="*/ 2147483647 h 33"/>
                <a:gd name="T70" fmla="*/ 2147483647 w 313"/>
                <a:gd name="T71" fmla="*/ 2147483647 h 33"/>
                <a:gd name="T72" fmla="*/ 2147483647 w 313"/>
                <a:gd name="T73" fmla="*/ 2147483647 h 33"/>
                <a:gd name="T74" fmla="*/ 2147483647 w 313"/>
                <a:gd name="T75" fmla="*/ 2147483647 h 33"/>
                <a:gd name="T76" fmla="*/ 2147483647 w 313"/>
                <a:gd name="T77" fmla="*/ 0 h 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13"/>
                <a:gd name="T118" fmla="*/ 0 h 33"/>
                <a:gd name="T119" fmla="*/ 313 w 313"/>
                <a:gd name="T120" fmla="*/ 33 h 3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13" h="33">
                  <a:moveTo>
                    <a:pt x="117" y="0"/>
                  </a:moveTo>
                  <a:lnTo>
                    <a:pt x="129" y="0"/>
                  </a:lnTo>
                  <a:lnTo>
                    <a:pt x="143" y="0"/>
                  </a:lnTo>
                  <a:lnTo>
                    <a:pt x="156" y="0"/>
                  </a:lnTo>
                  <a:lnTo>
                    <a:pt x="169" y="0"/>
                  </a:lnTo>
                  <a:lnTo>
                    <a:pt x="183" y="0"/>
                  </a:lnTo>
                  <a:lnTo>
                    <a:pt x="196" y="0"/>
                  </a:lnTo>
                  <a:lnTo>
                    <a:pt x="209" y="1"/>
                  </a:lnTo>
                  <a:lnTo>
                    <a:pt x="222" y="1"/>
                  </a:lnTo>
                  <a:lnTo>
                    <a:pt x="234" y="2"/>
                  </a:lnTo>
                  <a:lnTo>
                    <a:pt x="246" y="3"/>
                  </a:lnTo>
                  <a:lnTo>
                    <a:pt x="256" y="4"/>
                  </a:lnTo>
                  <a:lnTo>
                    <a:pt x="266" y="4"/>
                  </a:lnTo>
                  <a:lnTo>
                    <a:pt x="275" y="6"/>
                  </a:lnTo>
                  <a:lnTo>
                    <a:pt x="283" y="7"/>
                  </a:lnTo>
                  <a:lnTo>
                    <a:pt x="291" y="8"/>
                  </a:lnTo>
                  <a:lnTo>
                    <a:pt x="297" y="9"/>
                  </a:lnTo>
                  <a:lnTo>
                    <a:pt x="303" y="10"/>
                  </a:lnTo>
                  <a:lnTo>
                    <a:pt x="307" y="12"/>
                  </a:lnTo>
                  <a:lnTo>
                    <a:pt x="309" y="13"/>
                  </a:lnTo>
                  <a:lnTo>
                    <a:pt x="311" y="14"/>
                  </a:lnTo>
                  <a:lnTo>
                    <a:pt x="312" y="16"/>
                  </a:lnTo>
                  <a:lnTo>
                    <a:pt x="311" y="16"/>
                  </a:lnTo>
                  <a:lnTo>
                    <a:pt x="311" y="18"/>
                  </a:lnTo>
                  <a:lnTo>
                    <a:pt x="309" y="19"/>
                  </a:lnTo>
                  <a:lnTo>
                    <a:pt x="306" y="20"/>
                  </a:lnTo>
                  <a:lnTo>
                    <a:pt x="302" y="22"/>
                  </a:lnTo>
                  <a:lnTo>
                    <a:pt x="297" y="23"/>
                  </a:lnTo>
                  <a:lnTo>
                    <a:pt x="290" y="24"/>
                  </a:lnTo>
                  <a:lnTo>
                    <a:pt x="283" y="25"/>
                  </a:lnTo>
                  <a:lnTo>
                    <a:pt x="275" y="26"/>
                  </a:lnTo>
                  <a:lnTo>
                    <a:pt x="265" y="27"/>
                  </a:lnTo>
                  <a:lnTo>
                    <a:pt x="255" y="28"/>
                  </a:lnTo>
                  <a:lnTo>
                    <a:pt x="245" y="29"/>
                  </a:lnTo>
                  <a:lnTo>
                    <a:pt x="233" y="30"/>
                  </a:lnTo>
                  <a:lnTo>
                    <a:pt x="221" y="31"/>
                  </a:lnTo>
                  <a:lnTo>
                    <a:pt x="209" y="31"/>
                  </a:lnTo>
                  <a:lnTo>
                    <a:pt x="196" y="31"/>
                  </a:lnTo>
                  <a:lnTo>
                    <a:pt x="182" y="31"/>
                  </a:lnTo>
                  <a:lnTo>
                    <a:pt x="169" y="32"/>
                  </a:lnTo>
                  <a:lnTo>
                    <a:pt x="156" y="32"/>
                  </a:lnTo>
                  <a:lnTo>
                    <a:pt x="142" y="32"/>
                  </a:lnTo>
                  <a:lnTo>
                    <a:pt x="129" y="31"/>
                  </a:lnTo>
                  <a:lnTo>
                    <a:pt x="115" y="31"/>
                  </a:lnTo>
                  <a:lnTo>
                    <a:pt x="102" y="31"/>
                  </a:lnTo>
                  <a:lnTo>
                    <a:pt x="90" y="31"/>
                  </a:lnTo>
                  <a:lnTo>
                    <a:pt x="78" y="30"/>
                  </a:lnTo>
                  <a:lnTo>
                    <a:pt x="66" y="29"/>
                  </a:lnTo>
                  <a:lnTo>
                    <a:pt x="56" y="28"/>
                  </a:lnTo>
                  <a:lnTo>
                    <a:pt x="45" y="27"/>
                  </a:lnTo>
                  <a:lnTo>
                    <a:pt x="36" y="26"/>
                  </a:lnTo>
                  <a:lnTo>
                    <a:pt x="28" y="25"/>
                  </a:lnTo>
                  <a:lnTo>
                    <a:pt x="20" y="24"/>
                  </a:lnTo>
                  <a:lnTo>
                    <a:pt x="15" y="23"/>
                  </a:lnTo>
                  <a:lnTo>
                    <a:pt x="9" y="22"/>
                  </a:lnTo>
                  <a:lnTo>
                    <a:pt x="5" y="20"/>
                  </a:lnTo>
                  <a:lnTo>
                    <a:pt x="2" y="19"/>
                  </a:lnTo>
                  <a:lnTo>
                    <a:pt x="0" y="18"/>
                  </a:lnTo>
                  <a:lnTo>
                    <a:pt x="0" y="17"/>
                  </a:lnTo>
                  <a:lnTo>
                    <a:pt x="0" y="16"/>
                  </a:lnTo>
                  <a:lnTo>
                    <a:pt x="1" y="14"/>
                  </a:lnTo>
                  <a:lnTo>
                    <a:pt x="3" y="13"/>
                  </a:lnTo>
                  <a:lnTo>
                    <a:pt x="6" y="12"/>
                  </a:lnTo>
                  <a:lnTo>
                    <a:pt x="10" y="10"/>
                  </a:lnTo>
                  <a:lnTo>
                    <a:pt x="15" y="9"/>
                  </a:lnTo>
                  <a:lnTo>
                    <a:pt x="19" y="8"/>
                  </a:lnTo>
                  <a:lnTo>
                    <a:pt x="21" y="8"/>
                  </a:lnTo>
                  <a:lnTo>
                    <a:pt x="28" y="7"/>
                  </a:lnTo>
                  <a:lnTo>
                    <a:pt x="37" y="6"/>
                  </a:lnTo>
                  <a:lnTo>
                    <a:pt x="40" y="5"/>
                  </a:lnTo>
                  <a:lnTo>
                    <a:pt x="46" y="4"/>
                  </a:lnTo>
                  <a:lnTo>
                    <a:pt x="56" y="4"/>
                  </a:lnTo>
                  <a:lnTo>
                    <a:pt x="67" y="3"/>
                  </a:lnTo>
                  <a:lnTo>
                    <a:pt x="77" y="2"/>
                  </a:lnTo>
                  <a:lnTo>
                    <a:pt x="90" y="1"/>
                  </a:lnTo>
                  <a:lnTo>
                    <a:pt x="98" y="1"/>
                  </a:lnTo>
                  <a:lnTo>
                    <a:pt x="103" y="1"/>
                  </a:lnTo>
                  <a:lnTo>
                    <a:pt x="117" y="0"/>
                  </a:lnTo>
                </a:path>
              </a:pathLst>
            </a:custGeom>
            <a:ln w="12700" cap="rnd">
              <a:solidFill>
                <a:srgbClr val="F0F0F0"/>
              </a:solidFill>
              <a:round/>
              <a:headEnd type="none" w="sm" len="sm"/>
              <a:tailEnd type="none" w="sm" len="sm"/>
            </a:ln>
          </p:spPr>
          <p:style>
            <a:lnRef idx="0">
              <a:scrgbClr r="0" g="0" b="0"/>
            </a:lnRef>
            <a:fillRef idx="1003">
              <a:schemeClr val="dk2"/>
            </a:fillRef>
            <a:effectRef idx="0">
              <a:scrgbClr r="0" g="0" b="0"/>
            </a:effectRef>
            <a:fontRef idx="major"/>
          </p:style>
          <p:txBody>
            <a:bodyPr/>
            <a:lstStyle/>
            <a:p>
              <a:pPr>
                <a:defRPr/>
              </a:pPr>
              <a:endParaRPr lang="es-ES">
                <a:latin typeface="Calibri" pitchFamily="34" charset="0"/>
              </a:endParaRPr>
            </a:p>
          </p:txBody>
        </p:sp>
        <p:sp>
          <p:nvSpPr>
            <p:cNvPr id="51" name="Freeform 70"/>
            <p:cNvSpPr>
              <a:spLocks/>
            </p:cNvSpPr>
            <p:nvPr/>
          </p:nvSpPr>
          <p:spPr bwMode="auto">
            <a:xfrm>
              <a:off x="1309688" y="2206625"/>
              <a:ext cx="1081087" cy="320675"/>
            </a:xfrm>
            <a:custGeom>
              <a:avLst/>
              <a:gdLst>
                <a:gd name="T0" fmla="*/ 2147483647 w 313"/>
                <a:gd name="T1" fmla="*/ 2147483647 h 97"/>
                <a:gd name="T2" fmla="*/ 2147483647 w 313"/>
                <a:gd name="T3" fmla="*/ 2147483647 h 97"/>
                <a:gd name="T4" fmla="*/ 2147483647 w 313"/>
                <a:gd name="T5" fmla="*/ 2147483647 h 97"/>
                <a:gd name="T6" fmla="*/ 2147483647 w 313"/>
                <a:gd name="T7" fmla="*/ 2147483647 h 97"/>
                <a:gd name="T8" fmla="*/ 2147483647 w 313"/>
                <a:gd name="T9" fmla="*/ 2147483647 h 97"/>
                <a:gd name="T10" fmla="*/ 2147483647 w 313"/>
                <a:gd name="T11" fmla="*/ 2147483647 h 97"/>
                <a:gd name="T12" fmla="*/ 2147483647 w 313"/>
                <a:gd name="T13" fmla="*/ 2147483647 h 97"/>
                <a:gd name="T14" fmla="*/ 2147483647 w 313"/>
                <a:gd name="T15" fmla="*/ 2147483647 h 97"/>
                <a:gd name="T16" fmla="*/ 2147483647 w 313"/>
                <a:gd name="T17" fmla="*/ 2147483647 h 97"/>
                <a:gd name="T18" fmla="*/ 2147483647 w 313"/>
                <a:gd name="T19" fmla="*/ 2147483647 h 97"/>
                <a:gd name="T20" fmla="*/ 2147483647 w 313"/>
                <a:gd name="T21" fmla="*/ 2147483647 h 97"/>
                <a:gd name="T22" fmla="*/ 2147483647 w 313"/>
                <a:gd name="T23" fmla="*/ 2147483647 h 97"/>
                <a:gd name="T24" fmla="*/ 2147483647 w 313"/>
                <a:gd name="T25" fmla="*/ 2147483647 h 97"/>
                <a:gd name="T26" fmla="*/ 2147483647 w 313"/>
                <a:gd name="T27" fmla="*/ 2147483647 h 97"/>
                <a:gd name="T28" fmla="*/ 2147483647 w 313"/>
                <a:gd name="T29" fmla="*/ 2147483647 h 97"/>
                <a:gd name="T30" fmla="*/ 2147483647 w 313"/>
                <a:gd name="T31" fmla="*/ 2147483647 h 97"/>
                <a:gd name="T32" fmla="*/ 2147483647 w 313"/>
                <a:gd name="T33" fmla="*/ 2147483647 h 97"/>
                <a:gd name="T34" fmla="*/ 0 w 313"/>
                <a:gd name="T35" fmla="*/ 2147483647 h 97"/>
                <a:gd name="T36" fmla="*/ 0 w 313"/>
                <a:gd name="T37" fmla="*/ 2147483647 h 97"/>
                <a:gd name="T38" fmla="*/ 2147483647 w 313"/>
                <a:gd name="T39" fmla="*/ 2147483647 h 97"/>
                <a:gd name="T40" fmla="*/ 2147483647 w 313"/>
                <a:gd name="T41" fmla="*/ 2147483647 h 97"/>
                <a:gd name="T42" fmla="*/ 2147483647 w 313"/>
                <a:gd name="T43" fmla="*/ 2147483647 h 97"/>
                <a:gd name="T44" fmla="*/ 2147483647 w 313"/>
                <a:gd name="T45" fmla="*/ 2147483647 h 97"/>
                <a:gd name="T46" fmla="*/ 2147483647 w 313"/>
                <a:gd name="T47" fmla="*/ 2147483647 h 97"/>
                <a:gd name="T48" fmla="*/ 2147483647 w 313"/>
                <a:gd name="T49" fmla="*/ 2147483647 h 97"/>
                <a:gd name="T50" fmla="*/ 2147483647 w 313"/>
                <a:gd name="T51" fmla="*/ 2147483647 h 97"/>
                <a:gd name="T52" fmla="*/ 2147483647 w 313"/>
                <a:gd name="T53" fmla="*/ 2147483647 h 97"/>
                <a:gd name="T54" fmla="*/ 2147483647 w 313"/>
                <a:gd name="T55" fmla="*/ 2147483647 h 97"/>
                <a:gd name="T56" fmla="*/ 2147483647 w 313"/>
                <a:gd name="T57" fmla="*/ 2147483647 h 97"/>
                <a:gd name="T58" fmla="*/ 2147483647 w 313"/>
                <a:gd name="T59" fmla="*/ 2147483647 h 97"/>
                <a:gd name="T60" fmla="*/ 2147483647 w 313"/>
                <a:gd name="T61" fmla="*/ 2147483647 h 97"/>
                <a:gd name="T62" fmla="*/ 2147483647 w 313"/>
                <a:gd name="T63" fmla="*/ 2147483647 h 97"/>
                <a:gd name="T64" fmla="*/ 2147483647 w 313"/>
                <a:gd name="T65" fmla="*/ 2147483647 h 97"/>
                <a:gd name="T66" fmla="*/ 2147483647 w 313"/>
                <a:gd name="T67" fmla="*/ 2147483647 h 97"/>
                <a:gd name="T68" fmla="*/ 2147483647 w 313"/>
                <a:gd name="T69" fmla="*/ 2147483647 h 97"/>
                <a:gd name="T70" fmla="*/ 2147483647 w 313"/>
                <a:gd name="T71" fmla="*/ 2147483647 h 97"/>
                <a:gd name="T72" fmla="*/ 2147483647 w 313"/>
                <a:gd name="T73" fmla="*/ 2147483647 h 97"/>
                <a:gd name="T74" fmla="*/ 2147483647 w 313"/>
                <a:gd name="T75" fmla="*/ 0 h 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13"/>
                <a:gd name="T115" fmla="*/ 0 h 97"/>
                <a:gd name="T116" fmla="*/ 313 w 313"/>
                <a:gd name="T117" fmla="*/ 97 h 9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13" h="97">
                  <a:moveTo>
                    <a:pt x="311" y="0"/>
                  </a:moveTo>
                  <a:lnTo>
                    <a:pt x="311" y="1"/>
                  </a:lnTo>
                  <a:lnTo>
                    <a:pt x="309" y="3"/>
                  </a:lnTo>
                  <a:lnTo>
                    <a:pt x="306" y="4"/>
                  </a:lnTo>
                  <a:lnTo>
                    <a:pt x="302" y="6"/>
                  </a:lnTo>
                  <a:lnTo>
                    <a:pt x="297" y="7"/>
                  </a:lnTo>
                  <a:lnTo>
                    <a:pt x="290" y="8"/>
                  </a:lnTo>
                  <a:lnTo>
                    <a:pt x="283" y="9"/>
                  </a:lnTo>
                  <a:lnTo>
                    <a:pt x="275" y="10"/>
                  </a:lnTo>
                  <a:lnTo>
                    <a:pt x="265" y="11"/>
                  </a:lnTo>
                  <a:lnTo>
                    <a:pt x="255" y="12"/>
                  </a:lnTo>
                  <a:lnTo>
                    <a:pt x="245" y="13"/>
                  </a:lnTo>
                  <a:lnTo>
                    <a:pt x="233" y="14"/>
                  </a:lnTo>
                  <a:lnTo>
                    <a:pt x="221" y="14"/>
                  </a:lnTo>
                  <a:lnTo>
                    <a:pt x="209" y="15"/>
                  </a:lnTo>
                  <a:lnTo>
                    <a:pt x="196" y="15"/>
                  </a:lnTo>
                  <a:lnTo>
                    <a:pt x="182" y="15"/>
                  </a:lnTo>
                  <a:lnTo>
                    <a:pt x="169" y="16"/>
                  </a:lnTo>
                  <a:lnTo>
                    <a:pt x="156" y="16"/>
                  </a:lnTo>
                  <a:lnTo>
                    <a:pt x="142" y="16"/>
                  </a:lnTo>
                  <a:lnTo>
                    <a:pt x="129" y="15"/>
                  </a:lnTo>
                  <a:lnTo>
                    <a:pt x="115" y="15"/>
                  </a:lnTo>
                  <a:lnTo>
                    <a:pt x="102" y="15"/>
                  </a:lnTo>
                  <a:lnTo>
                    <a:pt x="90" y="14"/>
                  </a:lnTo>
                  <a:lnTo>
                    <a:pt x="78" y="14"/>
                  </a:lnTo>
                  <a:lnTo>
                    <a:pt x="66" y="13"/>
                  </a:lnTo>
                  <a:lnTo>
                    <a:pt x="56" y="12"/>
                  </a:lnTo>
                  <a:lnTo>
                    <a:pt x="45" y="11"/>
                  </a:lnTo>
                  <a:lnTo>
                    <a:pt x="36" y="10"/>
                  </a:lnTo>
                  <a:lnTo>
                    <a:pt x="28" y="9"/>
                  </a:lnTo>
                  <a:lnTo>
                    <a:pt x="20" y="8"/>
                  </a:lnTo>
                  <a:lnTo>
                    <a:pt x="15" y="7"/>
                  </a:lnTo>
                  <a:lnTo>
                    <a:pt x="9" y="6"/>
                  </a:lnTo>
                  <a:lnTo>
                    <a:pt x="5" y="4"/>
                  </a:lnTo>
                  <a:lnTo>
                    <a:pt x="2" y="3"/>
                  </a:lnTo>
                  <a:lnTo>
                    <a:pt x="0" y="1"/>
                  </a:lnTo>
                  <a:lnTo>
                    <a:pt x="0" y="79"/>
                  </a:lnTo>
                  <a:lnTo>
                    <a:pt x="0" y="80"/>
                  </a:lnTo>
                  <a:lnTo>
                    <a:pt x="1" y="82"/>
                  </a:lnTo>
                  <a:lnTo>
                    <a:pt x="2" y="83"/>
                  </a:lnTo>
                  <a:lnTo>
                    <a:pt x="6" y="84"/>
                  </a:lnTo>
                  <a:lnTo>
                    <a:pt x="10" y="85"/>
                  </a:lnTo>
                  <a:lnTo>
                    <a:pt x="15" y="87"/>
                  </a:lnTo>
                  <a:lnTo>
                    <a:pt x="21" y="88"/>
                  </a:lnTo>
                  <a:lnTo>
                    <a:pt x="28" y="89"/>
                  </a:lnTo>
                  <a:lnTo>
                    <a:pt x="37" y="90"/>
                  </a:lnTo>
                  <a:lnTo>
                    <a:pt x="46" y="92"/>
                  </a:lnTo>
                  <a:lnTo>
                    <a:pt x="56" y="92"/>
                  </a:lnTo>
                  <a:lnTo>
                    <a:pt x="67" y="93"/>
                  </a:lnTo>
                  <a:lnTo>
                    <a:pt x="78" y="94"/>
                  </a:lnTo>
                  <a:lnTo>
                    <a:pt x="90" y="95"/>
                  </a:lnTo>
                  <a:lnTo>
                    <a:pt x="103" y="95"/>
                  </a:lnTo>
                  <a:lnTo>
                    <a:pt x="116" y="95"/>
                  </a:lnTo>
                  <a:lnTo>
                    <a:pt x="129" y="96"/>
                  </a:lnTo>
                  <a:lnTo>
                    <a:pt x="143" y="96"/>
                  </a:lnTo>
                  <a:lnTo>
                    <a:pt x="156" y="96"/>
                  </a:lnTo>
                  <a:lnTo>
                    <a:pt x="169" y="96"/>
                  </a:lnTo>
                  <a:lnTo>
                    <a:pt x="183" y="96"/>
                  </a:lnTo>
                  <a:lnTo>
                    <a:pt x="196" y="95"/>
                  </a:lnTo>
                  <a:lnTo>
                    <a:pt x="209" y="95"/>
                  </a:lnTo>
                  <a:lnTo>
                    <a:pt x="222" y="95"/>
                  </a:lnTo>
                  <a:lnTo>
                    <a:pt x="234" y="94"/>
                  </a:lnTo>
                  <a:lnTo>
                    <a:pt x="246" y="93"/>
                  </a:lnTo>
                  <a:lnTo>
                    <a:pt x="256" y="92"/>
                  </a:lnTo>
                  <a:lnTo>
                    <a:pt x="266" y="92"/>
                  </a:lnTo>
                  <a:lnTo>
                    <a:pt x="275" y="90"/>
                  </a:lnTo>
                  <a:lnTo>
                    <a:pt x="283" y="89"/>
                  </a:lnTo>
                  <a:lnTo>
                    <a:pt x="291" y="88"/>
                  </a:lnTo>
                  <a:lnTo>
                    <a:pt x="297" y="87"/>
                  </a:lnTo>
                  <a:lnTo>
                    <a:pt x="303" y="85"/>
                  </a:lnTo>
                  <a:lnTo>
                    <a:pt x="307" y="84"/>
                  </a:lnTo>
                  <a:lnTo>
                    <a:pt x="309" y="83"/>
                  </a:lnTo>
                  <a:lnTo>
                    <a:pt x="311" y="81"/>
                  </a:lnTo>
                  <a:lnTo>
                    <a:pt x="312" y="79"/>
                  </a:lnTo>
                  <a:lnTo>
                    <a:pt x="312" y="78"/>
                  </a:lnTo>
                  <a:lnTo>
                    <a:pt x="312" y="0"/>
                  </a:lnTo>
                  <a:lnTo>
                    <a:pt x="311" y="0"/>
                  </a:lnTo>
                </a:path>
              </a:pathLst>
            </a:custGeom>
            <a:ln w="12700" cap="rnd">
              <a:solidFill>
                <a:srgbClr val="404040"/>
              </a:solidFill>
              <a:round/>
              <a:headEnd type="none" w="sm" len="sm"/>
              <a:tailEnd type="none" w="sm" len="sm"/>
            </a:ln>
          </p:spPr>
          <p:style>
            <a:lnRef idx="0">
              <a:scrgbClr r="0" g="0" b="0"/>
            </a:lnRef>
            <a:fillRef idx="1002">
              <a:schemeClr val="dk2"/>
            </a:fillRef>
            <a:effectRef idx="0">
              <a:scrgbClr r="0" g="0" b="0"/>
            </a:effectRef>
            <a:fontRef idx="major"/>
          </p:style>
          <p:txBody>
            <a:bodyPr/>
            <a:lstStyle/>
            <a:p>
              <a:pPr>
                <a:defRPr/>
              </a:pPr>
              <a:endParaRPr lang="es-ES">
                <a:latin typeface="Calibri" pitchFamily="34" charset="0"/>
              </a:endParaRPr>
            </a:p>
          </p:txBody>
        </p:sp>
      </p:grpSp>
      <p:sp>
        <p:nvSpPr>
          <p:cNvPr id="52" name="Rectangle 73"/>
          <p:cNvSpPr>
            <a:spLocks noChangeArrowheads="1"/>
          </p:cNvSpPr>
          <p:nvPr/>
        </p:nvSpPr>
        <p:spPr bwMode="auto">
          <a:xfrm>
            <a:off x="3486152" y="1238263"/>
            <a:ext cx="2228856" cy="2843226"/>
          </a:xfrm>
          <a:prstGeom prst="rect">
            <a:avLst/>
          </a:prstGeom>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a:latin typeface="Calibri" pitchFamily="34" charset="0"/>
            </a:endParaRPr>
          </a:p>
        </p:txBody>
      </p:sp>
      <p:grpSp>
        <p:nvGrpSpPr>
          <p:cNvPr id="23582" name="52 Grupo"/>
          <p:cNvGrpSpPr>
            <a:grpSpLocks/>
          </p:cNvGrpSpPr>
          <p:nvPr/>
        </p:nvGrpSpPr>
        <p:grpSpPr bwMode="auto">
          <a:xfrm>
            <a:off x="1314450" y="3351213"/>
            <a:ext cx="1081088" cy="373062"/>
            <a:chOff x="1309688" y="2154238"/>
            <a:chExt cx="1081087" cy="373062"/>
          </a:xfrm>
        </p:grpSpPr>
        <p:sp>
          <p:nvSpPr>
            <p:cNvPr id="54" name="Freeform 69"/>
            <p:cNvSpPr>
              <a:spLocks/>
            </p:cNvSpPr>
            <p:nvPr/>
          </p:nvSpPr>
          <p:spPr bwMode="auto">
            <a:xfrm>
              <a:off x="1309688" y="2154238"/>
              <a:ext cx="1081087" cy="109537"/>
            </a:xfrm>
            <a:custGeom>
              <a:avLst/>
              <a:gdLst>
                <a:gd name="T0" fmla="*/ 2147483647 w 313"/>
                <a:gd name="T1" fmla="*/ 0 h 33"/>
                <a:gd name="T2" fmla="*/ 2147483647 w 313"/>
                <a:gd name="T3" fmla="*/ 0 h 33"/>
                <a:gd name="T4" fmla="*/ 2147483647 w 313"/>
                <a:gd name="T5" fmla="*/ 0 h 33"/>
                <a:gd name="T6" fmla="*/ 2147483647 w 313"/>
                <a:gd name="T7" fmla="*/ 2147483647 h 33"/>
                <a:gd name="T8" fmla="*/ 2147483647 w 313"/>
                <a:gd name="T9" fmla="*/ 2147483647 h 33"/>
                <a:gd name="T10" fmla="*/ 2147483647 w 313"/>
                <a:gd name="T11" fmla="*/ 2147483647 h 33"/>
                <a:gd name="T12" fmla="*/ 2147483647 w 313"/>
                <a:gd name="T13" fmla="*/ 2147483647 h 33"/>
                <a:gd name="T14" fmla="*/ 2147483647 w 313"/>
                <a:gd name="T15" fmla="*/ 2147483647 h 33"/>
                <a:gd name="T16" fmla="*/ 2147483647 w 313"/>
                <a:gd name="T17" fmla="*/ 2147483647 h 33"/>
                <a:gd name="T18" fmla="*/ 2147483647 w 313"/>
                <a:gd name="T19" fmla="*/ 2147483647 h 33"/>
                <a:gd name="T20" fmla="*/ 2147483647 w 313"/>
                <a:gd name="T21" fmla="*/ 2147483647 h 33"/>
                <a:gd name="T22" fmla="*/ 2147483647 w 313"/>
                <a:gd name="T23" fmla="*/ 2147483647 h 33"/>
                <a:gd name="T24" fmla="*/ 2147483647 w 313"/>
                <a:gd name="T25" fmla="*/ 2147483647 h 33"/>
                <a:gd name="T26" fmla="*/ 2147483647 w 313"/>
                <a:gd name="T27" fmla="*/ 2147483647 h 33"/>
                <a:gd name="T28" fmla="*/ 2147483647 w 313"/>
                <a:gd name="T29" fmla="*/ 2147483647 h 33"/>
                <a:gd name="T30" fmla="*/ 2147483647 w 313"/>
                <a:gd name="T31" fmla="*/ 2147483647 h 33"/>
                <a:gd name="T32" fmla="*/ 2147483647 w 313"/>
                <a:gd name="T33" fmla="*/ 2147483647 h 33"/>
                <a:gd name="T34" fmla="*/ 2147483647 w 313"/>
                <a:gd name="T35" fmla="*/ 2147483647 h 33"/>
                <a:gd name="T36" fmla="*/ 2147483647 w 313"/>
                <a:gd name="T37" fmla="*/ 2147483647 h 33"/>
                <a:gd name="T38" fmla="*/ 2147483647 w 313"/>
                <a:gd name="T39" fmla="*/ 2147483647 h 33"/>
                <a:gd name="T40" fmla="*/ 2147483647 w 313"/>
                <a:gd name="T41" fmla="*/ 2147483647 h 33"/>
                <a:gd name="T42" fmla="*/ 2147483647 w 313"/>
                <a:gd name="T43" fmla="*/ 2147483647 h 33"/>
                <a:gd name="T44" fmla="*/ 2147483647 w 313"/>
                <a:gd name="T45" fmla="*/ 2147483647 h 33"/>
                <a:gd name="T46" fmla="*/ 2147483647 w 313"/>
                <a:gd name="T47" fmla="*/ 2147483647 h 33"/>
                <a:gd name="T48" fmla="*/ 2147483647 w 313"/>
                <a:gd name="T49" fmla="*/ 2147483647 h 33"/>
                <a:gd name="T50" fmla="*/ 2147483647 w 313"/>
                <a:gd name="T51" fmla="*/ 2147483647 h 33"/>
                <a:gd name="T52" fmla="*/ 2147483647 w 313"/>
                <a:gd name="T53" fmla="*/ 2147483647 h 33"/>
                <a:gd name="T54" fmla="*/ 2147483647 w 313"/>
                <a:gd name="T55" fmla="*/ 2147483647 h 33"/>
                <a:gd name="T56" fmla="*/ 0 w 313"/>
                <a:gd name="T57" fmla="*/ 2147483647 h 33"/>
                <a:gd name="T58" fmla="*/ 0 w 313"/>
                <a:gd name="T59" fmla="*/ 2147483647 h 33"/>
                <a:gd name="T60" fmla="*/ 2147483647 w 313"/>
                <a:gd name="T61" fmla="*/ 2147483647 h 33"/>
                <a:gd name="T62" fmla="*/ 2147483647 w 313"/>
                <a:gd name="T63" fmla="*/ 2147483647 h 33"/>
                <a:gd name="T64" fmla="*/ 2147483647 w 313"/>
                <a:gd name="T65" fmla="*/ 2147483647 h 33"/>
                <a:gd name="T66" fmla="*/ 2147483647 w 313"/>
                <a:gd name="T67" fmla="*/ 2147483647 h 33"/>
                <a:gd name="T68" fmla="*/ 2147483647 w 313"/>
                <a:gd name="T69" fmla="*/ 2147483647 h 33"/>
                <a:gd name="T70" fmla="*/ 2147483647 w 313"/>
                <a:gd name="T71" fmla="*/ 2147483647 h 33"/>
                <a:gd name="T72" fmla="*/ 2147483647 w 313"/>
                <a:gd name="T73" fmla="*/ 2147483647 h 33"/>
                <a:gd name="T74" fmla="*/ 2147483647 w 313"/>
                <a:gd name="T75" fmla="*/ 2147483647 h 33"/>
                <a:gd name="T76" fmla="*/ 2147483647 w 313"/>
                <a:gd name="T77" fmla="*/ 0 h 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13"/>
                <a:gd name="T118" fmla="*/ 0 h 33"/>
                <a:gd name="T119" fmla="*/ 313 w 313"/>
                <a:gd name="T120" fmla="*/ 33 h 3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13" h="33">
                  <a:moveTo>
                    <a:pt x="117" y="0"/>
                  </a:moveTo>
                  <a:lnTo>
                    <a:pt x="129" y="0"/>
                  </a:lnTo>
                  <a:lnTo>
                    <a:pt x="143" y="0"/>
                  </a:lnTo>
                  <a:lnTo>
                    <a:pt x="156" y="0"/>
                  </a:lnTo>
                  <a:lnTo>
                    <a:pt x="169" y="0"/>
                  </a:lnTo>
                  <a:lnTo>
                    <a:pt x="183" y="0"/>
                  </a:lnTo>
                  <a:lnTo>
                    <a:pt x="196" y="0"/>
                  </a:lnTo>
                  <a:lnTo>
                    <a:pt x="209" y="1"/>
                  </a:lnTo>
                  <a:lnTo>
                    <a:pt x="222" y="1"/>
                  </a:lnTo>
                  <a:lnTo>
                    <a:pt x="234" y="2"/>
                  </a:lnTo>
                  <a:lnTo>
                    <a:pt x="246" y="3"/>
                  </a:lnTo>
                  <a:lnTo>
                    <a:pt x="256" y="4"/>
                  </a:lnTo>
                  <a:lnTo>
                    <a:pt x="266" y="4"/>
                  </a:lnTo>
                  <a:lnTo>
                    <a:pt x="275" y="6"/>
                  </a:lnTo>
                  <a:lnTo>
                    <a:pt x="283" y="7"/>
                  </a:lnTo>
                  <a:lnTo>
                    <a:pt x="291" y="8"/>
                  </a:lnTo>
                  <a:lnTo>
                    <a:pt x="297" y="9"/>
                  </a:lnTo>
                  <a:lnTo>
                    <a:pt x="303" y="10"/>
                  </a:lnTo>
                  <a:lnTo>
                    <a:pt x="307" y="12"/>
                  </a:lnTo>
                  <a:lnTo>
                    <a:pt x="309" y="13"/>
                  </a:lnTo>
                  <a:lnTo>
                    <a:pt x="311" y="14"/>
                  </a:lnTo>
                  <a:lnTo>
                    <a:pt x="312" y="16"/>
                  </a:lnTo>
                  <a:lnTo>
                    <a:pt x="311" y="16"/>
                  </a:lnTo>
                  <a:lnTo>
                    <a:pt x="311" y="18"/>
                  </a:lnTo>
                  <a:lnTo>
                    <a:pt x="309" y="19"/>
                  </a:lnTo>
                  <a:lnTo>
                    <a:pt x="306" y="20"/>
                  </a:lnTo>
                  <a:lnTo>
                    <a:pt x="302" y="22"/>
                  </a:lnTo>
                  <a:lnTo>
                    <a:pt x="297" y="23"/>
                  </a:lnTo>
                  <a:lnTo>
                    <a:pt x="290" y="24"/>
                  </a:lnTo>
                  <a:lnTo>
                    <a:pt x="283" y="25"/>
                  </a:lnTo>
                  <a:lnTo>
                    <a:pt x="275" y="26"/>
                  </a:lnTo>
                  <a:lnTo>
                    <a:pt x="265" y="27"/>
                  </a:lnTo>
                  <a:lnTo>
                    <a:pt x="255" y="28"/>
                  </a:lnTo>
                  <a:lnTo>
                    <a:pt x="245" y="29"/>
                  </a:lnTo>
                  <a:lnTo>
                    <a:pt x="233" y="30"/>
                  </a:lnTo>
                  <a:lnTo>
                    <a:pt x="221" y="31"/>
                  </a:lnTo>
                  <a:lnTo>
                    <a:pt x="209" y="31"/>
                  </a:lnTo>
                  <a:lnTo>
                    <a:pt x="196" y="31"/>
                  </a:lnTo>
                  <a:lnTo>
                    <a:pt x="182" y="31"/>
                  </a:lnTo>
                  <a:lnTo>
                    <a:pt x="169" y="32"/>
                  </a:lnTo>
                  <a:lnTo>
                    <a:pt x="156" y="32"/>
                  </a:lnTo>
                  <a:lnTo>
                    <a:pt x="142" y="32"/>
                  </a:lnTo>
                  <a:lnTo>
                    <a:pt x="129" y="31"/>
                  </a:lnTo>
                  <a:lnTo>
                    <a:pt x="115" y="31"/>
                  </a:lnTo>
                  <a:lnTo>
                    <a:pt x="102" y="31"/>
                  </a:lnTo>
                  <a:lnTo>
                    <a:pt x="90" y="31"/>
                  </a:lnTo>
                  <a:lnTo>
                    <a:pt x="78" y="30"/>
                  </a:lnTo>
                  <a:lnTo>
                    <a:pt x="66" y="29"/>
                  </a:lnTo>
                  <a:lnTo>
                    <a:pt x="56" y="28"/>
                  </a:lnTo>
                  <a:lnTo>
                    <a:pt x="45" y="27"/>
                  </a:lnTo>
                  <a:lnTo>
                    <a:pt x="36" y="26"/>
                  </a:lnTo>
                  <a:lnTo>
                    <a:pt x="28" y="25"/>
                  </a:lnTo>
                  <a:lnTo>
                    <a:pt x="20" y="24"/>
                  </a:lnTo>
                  <a:lnTo>
                    <a:pt x="15" y="23"/>
                  </a:lnTo>
                  <a:lnTo>
                    <a:pt x="9" y="22"/>
                  </a:lnTo>
                  <a:lnTo>
                    <a:pt x="5" y="20"/>
                  </a:lnTo>
                  <a:lnTo>
                    <a:pt x="2" y="19"/>
                  </a:lnTo>
                  <a:lnTo>
                    <a:pt x="0" y="18"/>
                  </a:lnTo>
                  <a:lnTo>
                    <a:pt x="0" y="17"/>
                  </a:lnTo>
                  <a:lnTo>
                    <a:pt x="0" y="16"/>
                  </a:lnTo>
                  <a:lnTo>
                    <a:pt x="1" y="14"/>
                  </a:lnTo>
                  <a:lnTo>
                    <a:pt x="3" y="13"/>
                  </a:lnTo>
                  <a:lnTo>
                    <a:pt x="6" y="12"/>
                  </a:lnTo>
                  <a:lnTo>
                    <a:pt x="10" y="10"/>
                  </a:lnTo>
                  <a:lnTo>
                    <a:pt x="15" y="9"/>
                  </a:lnTo>
                  <a:lnTo>
                    <a:pt x="19" y="8"/>
                  </a:lnTo>
                  <a:lnTo>
                    <a:pt x="21" y="8"/>
                  </a:lnTo>
                  <a:lnTo>
                    <a:pt x="28" y="7"/>
                  </a:lnTo>
                  <a:lnTo>
                    <a:pt x="37" y="6"/>
                  </a:lnTo>
                  <a:lnTo>
                    <a:pt x="40" y="5"/>
                  </a:lnTo>
                  <a:lnTo>
                    <a:pt x="46" y="4"/>
                  </a:lnTo>
                  <a:lnTo>
                    <a:pt x="56" y="4"/>
                  </a:lnTo>
                  <a:lnTo>
                    <a:pt x="67" y="3"/>
                  </a:lnTo>
                  <a:lnTo>
                    <a:pt x="77" y="2"/>
                  </a:lnTo>
                  <a:lnTo>
                    <a:pt x="90" y="1"/>
                  </a:lnTo>
                  <a:lnTo>
                    <a:pt x="98" y="1"/>
                  </a:lnTo>
                  <a:lnTo>
                    <a:pt x="103" y="1"/>
                  </a:lnTo>
                  <a:lnTo>
                    <a:pt x="117" y="0"/>
                  </a:lnTo>
                </a:path>
              </a:pathLst>
            </a:custGeom>
            <a:ln w="12700" cap="rnd">
              <a:solidFill>
                <a:srgbClr val="F0F0F0"/>
              </a:solidFill>
              <a:round/>
              <a:headEnd type="none" w="sm" len="sm"/>
              <a:tailEnd type="none" w="sm" len="sm"/>
            </a:ln>
          </p:spPr>
          <p:style>
            <a:lnRef idx="0">
              <a:scrgbClr r="0" g="0" b="0"/>
            </a:lnRef>
            <a:fillRef idx="1003">
              <a:schemeClr val="dk2"/>
            </a:fillRef>
            <a:effectRef idx="0">
              <a:scrgbClr r="0" g="0" b="0"/>
            </a:effectRef>
            <a:fontRef idx="major"/>
          </p:style>
          <p:txBody>
            <a:bodyPr/>
            <a:lstStyle/>
            <a:p>
              <a:pPr>
                <a:defRPr/>
              </a:pPr>
              <a:endParaRPr lang="es-ES">
                <a:latin typeface="Calibri" pitchFamily="34" charset="0"/>
              </a:endParaRPr>
            </a:p>
          </p:txBody>
        </p:sp>
        <p:sp>
          <p:nvSpPr>
            <p:cNvPr id="55" name="Freeform 70"/>
            <p:cNvSpPr>
              <a:spLocks/>
            </p:cNvSpPr>
            <p:nvPr/>
          </p:nvSpPr>
          <p:spPr bwMode="auto">
            <a:xfrm>
              <a:off x="1309688" y="2206625"/>
              <a:ext cx="1081087" cy="320675"/>
            </a:xfrm>
            <a:custGeom>
              <a:avLst/>
              <a:gdLst>
                <a:gd name="T0" fmla="*/ 2147483647 w 313"/>
                <a:gd name="T1" fmla="*/ 2147483647 h 97"/>
                <a:gd name="T2" fmla="*/ 2147483647 w 313"/>
                <a:gd name="T3" fmla="*/ 2147483647 h 97"/>
                <a:gd name="T4" fmla="*/ 2147483647 w 313"/>
                <a:gd name="T5" fmla="*/ 2147483647 h 97"/>
                <a:gd name="T6" fmla="*/ 2147483647 w 313"/>
                <a:gd name="T7" fmla="*/ 2147483647 h 97"/>
                <a:gd name="T8" fmla="*/ 2147483647 w 313"/>
                <a:gd name="T9" fmla="*/ 2147483647 h 97"/>
                <a:gd name="T10" fmla="*/ 2147483647 w 313"/>
                <a:gd name="T11" fmla="*/ 2147483647 h 97"/>
                <a:gd name="T12" fmla="*/ 2147483647 w 313"/>
                <a:gd name="T13" fmla="*/ 2147483647 h 97"/>
                <a:gd name="T14" fmla="*/ 2147483647 w 313"/>
                <a:gd name="T15" fmla="*/ 2147483647 h 97"/>
                <a:gd name="T16" fmla="*/ 2147483647 w 313"/>
                <a:gd name="T17" fmla="*/ 2147483647 h 97"/>
                <a:gd name="T18" fmla="*/ 2147483647 w 313"/>
                <a:gd name="T19" fmla="*/ 2147483647 h 97"/>
                <a:gd name="T20" fmla="*/ 2147483647 w 313"/>
                <a:gd name="T21" fmla="*/ 2147483647 h 97"/>
                <a:gd name="T22" fmla="*/ 2147483647 w 313"/>
                <a:gd name="T23" fmla="*/ 2147483647 h 97"/>
                <a:gd name="T24" fmla="*/ 2147483647 w 313"/>
                <a:gd name="T25" fmla="*/ 2147483647 h 97"/>
                <a:gd name="T26" fmla="*/ 2147483647 w 313"/>
                <a:gd name="T27" fmla="*/ 2147483647 h 97"/>
                <a:gd name="T28" fmla="*/ 2147483647 w 313"/>
                <a:gd name="T29" fmla="*/ 2147483647 h 97"/>
                <a:gd name="T30" fmla="*/ 2147483647 w 313"/>
                <a:gd name="T31" fmla="*/ 2147483647 h 97"/>
                <a:gd name="T32" fmla="*/ 2147483647 w 313"/>
                <a:gd name="T33" fmla="*/ 2147483647 h 97"/>
                <a:gd name="T34" fmla="*/ 0 w 313"/>
                <a:gd name="T35" fmla="*/ 2147483647 h 97"/>
                <a:gd name="T36" fmla="*/ 0 w 313"/>
                <a:gd name="T37" fmla="*/ 2147483647 h 97"/>
                <a:gd name="T38" fmla="*/ 2147483647 w 313"/>
                <a:gd name="T39" fmla="*/ 2147483647 h 97"/>
                <a:gd name="T40" fmla="*/ 2147483647 w 313"/>
                <a:gd name="T41" fmla="*/ 2147483647 h 97"/>
                <a:gd name="T42" fmla="*/ 2147483647 w 313"/>
                <a:gd name="T43" fmla="*/ 2147483647 h 97"/>
                <a:gd name="T44" fmla="*/ 2147483647 w 313"/>
                <a:gd name="T45" fmla="*/ 2147483647 h 97"/>
                <a:gd name="T46" fmla="*/ 2147483647 w 313"/>
                <a:gd name="T47" fmla="*/ 2147483647 h 97"/>
                <a:gd name="T48" fmla="*/ 2147483647 w 313"/>
                <a:gd name="T49" fmla="*/ 2147483647 h 97"/>
                <a:gd name="T50" fmla="*/ 2147483647 w 313"/>
                <a:gd name="T51" fmla="*/ 2147483647 h 97"/>
                <a:gd name="T52" fmla="*/ 2147483647 w 313"/>
                <a:gd name="T53" fmla="*/ 2147483647 h 97"/>
                <a:gd name="T54" fmla="*/ 2147483647 w 313"/>
                <a:gd name="T55" fmla="*/ 2147483647 h 97"/>
                <a:gd name="T56" fmla="*/ 2147483647 w 313"/>
                <a:gd name="T57" fmla="*/ 2147483647 h 97"/>
                <a:gd name="T58" fmla="*/ 2147483647 w 313"/>
                <a:gd name="T59" fmla="*/ 2147483647 h 97"/>
                <a:gd name="T60" fmla="*/ 2147483647 w 313"/>
                <a:gd name="T61" fmla="*/ 2147483647 h 97"/>
                <a:gd name="T62" fmla="*/ 2147483647 w 313"/>
                <a:gd name="T63" fmla="*/ 2147483647 h 97"/>
                <a:gd name="T64" fmla="*/ 2147483647 w 313"/>
                <a:gd name="T65" fmla="*/ 2147483647 h 97"/>
                <a:gd name="T66" fmla="*/ 2147483647 w 313"/>
                <a:gd name="T67" fmla="*/ 2147483647 h 97"/>
                <a:gd name="T68" fmla="*/ 2147483647 w 313"/>
                <a:gd name="T69" fmla="*/ 2147483647 h 97"/>
                <a:gd name="T70" fmla="*/ 2147483647 w 313"/>
                <a:gd name="T71" fmla="*/ 2147483647 h 97"/>
                <a:gd name="T72" fmla="*/ 2147483647 w 313"/>
                <a:gd name="T73" fmla="*/ 2147483647 h 97"/>
                <a:gd name="T74" fmla="*/ 2147483647 w 313"/>
                <a:gd name="T75" fmla="*/ 0 h 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13"/>
                <a:gd name="T115" fmla="*/ 0 h 97"/>
                <a:gd name="T116" fmla="*/ 313 w 313"/>
                <a:gd name="T117" fmla="*/ 97 h 9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13" h="97">
                  <a:moveTo>
                    <a:pt x="311" y="0"/>
                  </a:moveTo>
                  <a:lnTo>
                    <a:pt x="311" y="1"/>
                  </a:lnTo>
                  <a:lnTo>
                    <a:pt x="309" y="3"/>
                  </a:lnTo>
                  <a:lnTo>
                    <a:pt x="306" y="4"/>
                  </a:lnTo>
                  <a:lnTo>
                    <a:pt x="302" y="6"/>
                  </a:lnTo>
                  <a:lnTo>
                    <a:pt x="297" y="7"/>
                  </a:lnTo>
                  <a:lnTo>
                    <a:pt x="290" y="8"/>
                  </a:lnTo>
                  <a:lnTo>
                    <a:pt x="283" y="9"/>
                  </a:lnTo>
                  <a:lnTo>
                    <a:pt x="275" y="10"/>
                  </a:lnTo>
                  <a:lnTo>
                    <a:pt x="265" y="11"/>
                  </a:lnTo>
                  <a:lnTo>
                    <a:pt x="255" y="12"/>
                  </a:lnTo>
                  <a:lnTo>
                    <a:pt x="245" y="13"/>
                  </a:lnTo>
                  <a:lnTo>
                    <a:pt x="233" y="14"/>
                  </a:lnTo>
                  <a:lnTo>
                    <a:pt x="221" y="14"/>
                  </a:lnTo>
                  <a:lnTo>
                    <a:pt x="209" y="15"/>
                  </a:lnTo>
                  <a:lnTo>
                    <a:pt x="196" y="15"/>
                  </a:lnTo>
                  <a:lnTo>
                    <a:pt x="182" y="15"/>
                  </a:lnTo>
                  <a:lnTo>
                    <a:pt x="169" y="16"/>
                  </a:lnTo>
                  <a:lnTo>
                    <a:pt x="156" y="16"/>
                  </a:lnTo>
                  <a:lnTo>
                    <a:pt x="142" y="16"/>
                  </a:lnTo>
                  <a:lnTo>
                    <a:pt x="129" y="15"/>
                  </a:lnTo>
                  <a:lnTo>
                    <a:pt x="115" y="15"/>
                  </a:lnTo>
                  <a:lnTo>
                    <a:pt x="102" y="15"/>
                  </a:lnTo>
                  <a:lnTo>
                    <a:pt x="90" y="14"/>
                  </a:lnTo>
                  <a:lnTo>
                    <a:pt x="78" y="14"/>
                  </a:lnTo>
                  <a:lnTo>
                    <a:pt x="66" y="13"/>
                  </a:lnTo>
                  <a:lnTo>
                    <a:pt x="56" y="12"/>
                  </a:lnTo>
                  <a:lnTo>
                    <a:pt x="45" y="11"/>
                  </a:lnTo>
                  <a:lnTo>
                    <a:pt x="36" y="10"/>
                  </a:lnTo>
                  <a:lnTo>
                    <a:pt x="28" y="9"/>
                  </a:lnTo>
                  <a:lnTo>
                    <a:pt x="20" y="8"/>
                  </a:lnTo>
                  <a:lnTo>
                    <a:pt x="15" y="7"/>
                  </a:lnTo>
                  <a:lnTo>
                    <a:pt x="9" y="6"/>
                  </a:lnTo>
                  <a:lnTo>
                    <a:pt x="5" y="4"/>
                  </a:lnTo>
                  <a:lnTo>
                    <a:pt x="2" y="3"/>
                  </a:lnTo>
                  <a:lnTo>
                    <a:pt x="0" y="1"/>
                  </a:lnTo>
                  <a:lnTo>
                    <a:pt x="0" y="79"/>
                  </a:lnTo>
                  <a:lnTo>
                    <a:pt x="0" y="80"/>
                  </a:lnTo>
                  <a:lnTo>
                    <a:pt x="1" y="82"/>
                  </a:lnTo>
                  <a:lnTo>
                    <a:pt x="2" y="83"/>
                  </a:lnTo>
                  <a:lnTo>
                    <a:pt x="6" y="84"/>
                  </a:lnTo>
                  <a:lnTo>
                    <a:pt x="10" y="85"/>
                  </a:lnTo>
                  <a:lnTo>
                    <a:pt x="15" y="87"/>
                  </a:lnTo>
                  <a:lnTo>
                    <a:pt x="21" y="88"/>
                  </a:lnTo>
                  <a:lnTo>
                    <a:pt x="28" y="89"/>
                  </a:lnTo>
                  <a:lnTo>
                    <a:pt x="37" y="90"/>
                  </a:lnTo>
                  <a:lnTo>
                    <a:pt x="46" y="92"/>
                  </a:lnTo>
                  <a:lnTo>
                    <a:pt x="56" y="92"/>
                  </a:lnTo>
                  <a:lnTo>
                    <a:pt x="67" y="93"/>
                  </a:lnTo>
                  <a:lnTo>
                    <a:pt x="78" y="94"/>
                  </a:lnTo>
                  <a:lnTo>
                    <a:pt x="90" y="95"/>
                  </a:lnTo>
                  <a:lnTo>
                    <a:pt x="103" y="95"/>
                  </a:lnTo>
                  <a:lnTo>
                    <a:pt x="116" y="95"/>
                  </a:lnTo>
                  <a:lnTo>
                    <a:pt x="129" y="96"/>
                  </a:lnTo>
                  <a:lnTo>
                    <a:pt x="143" y="96"/>
                  </a:lnTo>
                  <a:lnTo>
                    <a:pt x="156" y="96"/>
                  </a:lnTo>
                  <a:lnTo>
                    <a:pt x="169" y="96"/>
                  </a:lnTo>
                  <a:lnTo>
                    <a:pt x="183" y="96"/>
                  </a:lnTo>
                  <a:lnTo>
                    <a:pt x="196" y="95"/>
                  </a:lnTo>
                  <a:lnTo>
                    <a:pt x="209" y="95"/>
                  </a:lnTo>
                  <a:lnTo>
                    <a:pt x="222" y="95"/>
                  </a:lnTo>
                  <a:lnTo>
                    <a:pt x="234" y="94"/>
                  </a:lnTo>
                  <a:lnTo>
                    <a:pt x="246" y="93"/>
                  </a:lnTo>
                  <a:lnTo>
                    <a:pt x="256" y="92"/>
                  </a:lnTo>
                  <a:lnTo>
                    <a:pt x="266" y="92"/>
                  </a:lnTo>
                  <a:lnTo>
                    <a:pt x="275" y="90"/>
                  </a:lnTo>
                  <a:lnTo>
                    <a:pt x="283" y="89"/>
                  </a:lnTo>
                  <a:lnTo>
                    <a:pt x="291" y="88"/>
                  </a:lnTo>
                  <a:lnTo>
                    <a:pt x="297" y="87"/>
                  </a:lnTo>
                  <a:lnTo>
                    <a:pt x="303" y="85"/>
                  </a:lnTo>
                  <a:lnTo>
                    <a:pt x="307" y="84"/>
                  </a:lnTo>
                  <a:lnTo>
                    <a:pt x="309" y="83"/>
                  </a:lnTo>
                  <a:lnTo>
                    <a:pt x="311" y="81"/>
                  </a:lnTo>
                  <a:lnTo>
                    <a:pt x="312" y="79"/>
                  </a:lnTo>
                  <a:lnTo>
                    <a:pt x="312" y="78"/>
                  </a:lnTo>
                  <a:lnTo>
                    <a:pt x="312" y="0"/>
                  </a:lnTo>
                  <a:lnTo>
                    <a:pt x="311" y="0"/>
                  </a:lnTo>
                </a:path>
              </a:pathLst>
            </a:custGeom>
            <a:ln w="12700" cap="rnd">
              <a:solidFill>
                <a:srgbClr val="404040"/>
              </a:solidFill>
              <a:round/>
              <a:headEnd type="none" w="sm" len="sm"/>
              <a:tailEnd type="none" w="sm" len="sm"/>
            </a:ln>
          </p:spPr>
          <p:style>
            <a:lnRef idx="0">
              <a:scrgbClr r="0" g="0" b="0"/>
            </a:lnRef>
            <a:fillRef idx="1002">
              <a:schemeClr val="dk2"/>
            </a:fillRef>
            <a:effectRef idx="0">
              <a:scrgbClr r="0" g="0" b="0"/>
            </a:effectRef>
            <a:fontRef idx="major"/>
          </p:style>
          <p:txBody>
            <a:bodyPr/>
            <a:lstStyle/>
            <a:p>
              <a:pPr>
                <a:defRPr/>
              </a:pPr>
              <a:endParaRPr lang="es-ES">
                <a:latin typeface="Calibri" pitchFamily="34" charset="0"/>
              </a:endParaRPr>
            </a:p>
          </p:txBody>
        </p:sp>
      </p:grpSp>
      <p:sp>
        <p:nvSpPr>
          <p:cNvPr id="56" name="Freeform 9"/>
          <p:cNvSpPr>
            <a:spLocks/>
          </p:cNvSpPr>
          <p:nvPr/>
        </p:nvSpPr>
        <p:spPr bwMode="auto">
          <a:xfrm>
            <a:off x="4743450" y="2690833"/>
            <a:ext cx="660400" cy="241300"/>
          </a:xfrm>
          <a:custGeom>
            <a:avLst/>
            <a:gdLst>
              <a:gd name="T0" fmla="*/ 2147483647 w 136"/>
              <a:gd name="T1" fmla="*/ 2147483647 h 52"/>
              <a:gd name="T2" fmla="*/ 2147483647 w 136"/>
              <a:gd name="T3" fmla="*/ 2147483647 h 52"/>
              <a:gd name="T4" fmla="*/ 2147483647 w 136"/>
              <a:gd name="T5" fmla="*/ 2147483647 h 52"/>
              <a:gd name="T6" fmla="*/ 2147483647 w 136"/>
              <a:gd name="T7" fmla="*/ 2147483647 h 52"/>
              <a:gd name="T8" fmla="*/ 2147483647 w 136"/>
              <a:gd name="T9" fmla="*/ 0 h 52"/>
              <a:gd name="T10" fmla="*/ 2147483647 w 136"/>
              <a:gd name="T11" fmla="*/ 2147483647 h 52"/>
              <a:gd name="T12" fmla="*/ 2147483647 w 136"/>
              <a:gd name="T13" fmla="*/ 0 h 52"/>
              <a:gd name="T14" fmla="*/ 2147483647 w 136"/>
              <a:gd name="T15" fmla="*/ 2147483647 h 52"/>
              <a:gd name="T16" fmla="*/ 2147483647 w 136"/>
              <a:gd name="T17" fmla="*/ 2147483647 h 52"/>
              <a:gd name="T18" fmla="*/ 2147483647 w 136"/>
              <a:gd name="T19" fmla="*/ 2147483647 h 52"/>
              <a:gd name="T20" fmla="*/ 2147483647 w 136"/>
              <a:gd name="T21" fmla="*/ 2147483647 h 52"/>
              <a:gd name="T22" fmla="*/ 2147483647 w 136"/>
              <a:gd name="T23" fmla="*/ 2147483647 h 52"/>
              <a:gd name="T24" fmla="*/ 2147483647 w 136"/>
              <a:gd name="T25" fmla="*/ 2147483647 h 52"/>
              <a:gd name="T26" fmla="*/ 2147483647 w 136"/>
              <a:gd name="T27" fmla="*/ 2147483647 h 52"/>
              <a:gd name="T28" fmla="*/ 2147483647 w 136"/>
              <a:gd name="T29" fmla="*/ 2147483647 h 52"/>
              <a:gd name="T30" fmla="*/ 2147483647 w 136"/>
              <a:gd name="T31" fmla="*/ 2147483647 h 52"/>
              <a:gd name="T32" fmla="*/ 2147483647 w 136"/>
              <a:gd name="T33" fmla="*/ 2147483647 h 52"/>
              <a:gd name="T34" fmla="*/ 2147483647 w 136"/>
              <a:gd name="T35" fmla="*/ 2147483647 h 52"/>
              <a:gd name="T36" fmla="*/ 2147483647 w 136"/>
              <a:gd name="T37" fmla="*/ 2147483647 h 52"/>
              <a:gd name="T38" fmla="*/ 2147483647 w 136"/>
              <a:gd name="T39" fmla="*/ 2147483647 h 52"/>
              <a:gd name="T40" fmla="*/ 2147483647 w 136"/>
              <a:gd name="T41" fmla="*/ 2147483647 h 52"/>
              <a:gd name="T42" fmla="*/ 2147483647 w 136"/>
              <a:gd name="T43" fmla="*/ 2147483647 h 52"/>
              <a:gd name="T44" fmla="*/ 2147483647 w 136"/>
              <a:gd name="T45" fmla="*/ 2147483647 h 52"/>
              <a:gd name="T46" fmla="*/ 2147483647 w 136"/>
              <a:gd name="T47" fmla="*/ 2147483647 h 52"/>
              <a:gd name="T48" fmla="*/ 2147483647 w 136"/>
              <a:gd name="T49" fmla="*/ 2147483647 h 52"/>
              <a:gd name="T50" fmla="*/ 2147483647 w 136"/>
              <a:gd name="T51" fmla="*/ 2147483647 h 52"/>
              <a:gd name="T52" fmla="*/ 2147483647 w 136"/>
              <a:gd name="T53" fmla="*/ 2147483647 h 52"/>
              <a:gd name="T54" fmla="*/ 2147483647 w 136"/>
              <a:gd name="T55" fmla="*/ 2147483647 h 52"/>
              <a:gd name="T56" fmla="*/ 2147483647 w 136"/>
              <a:gd name="T57" fmla="*/ 2147483647 h 52"/>
              <a:gd name="T58" fmla="*/ 2147483647 w 136"/>
              <a:gd name="T59" fmla="*/ 2147483647 h 52"/>
              <a:gd name="T60" fmla="*/ 0 w 136"/>
              <a:gd name="T61" fmla="*/ 2147483647 h 52"/>
              <a:gd name="T62" fmla="*/ 2147483647 w 136"/>
              <a:gd name="T63" fmla="*/ 2147483647 h 52"/>
              <a:gd name="T64" fmla="*/ 2147483647 w 136"/>
              <a:gd name="T65" fmla="*/ 2147483647 h 52"/>
              <a:gd name="T66" fmla="*/ 2147483647 w 136"/>
              <a:gd name="T67" fmla="*/ 2147483647 h 52"/>
              <a:gd name="T68" fmla="*/ 2147483647 w 136"/>
              <a:gd name="T69" fmla="*/ 2147483647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6"/>
              <a:gd name="T106" fmla="*/ 0 h 52"/>
              <a:gd name="T107" fmla="*/ 136 w 13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6" h="52">
                <a:moveTo>
                  <a:pt x="13" y="10"/>
                </a:moveTo>
                <a:lnTo>
                  <a:pt x="16" y="8"/>
                </a:lnTo>
                <a:lnTo>
                  <a:pt x="19" y="6"/>
                </a:lnTo>
                <a:lnTo>
                  <a:pt x="23" y="5"/>
                </a:lnTo>
                <a:lnTo>
                  <a:pt x="26" y="3"/>
                </a:lnTo>
                <a:lnTo>
                  <a:pt x="30" y="2"/>
                </a:lnTo>
                <a:lnTo>
                  <a:pt x="35" y="1"/>
                </a:lnTo>
                <a:lnTo>
                  <a:pt x="37" y="1"/>
                </a:lnTo>
                <a:lnTo>
                  <a:pt x="41" y="0"/>
                </a:lnTo>
                <a:lnTo>
                  <a:pt x="45" y="0"/>
                </a:lnTo>
                <a:lnTo>
                  <a:pt x="49" y="0"/>
                </a:lnTo>
                <a:lnTo>
                  <a:pt x="53" y="1"/>
                </a:lnTo>
                <a:lnTo>
                  <a:pt x="55" y="1"/>
                </a:lnTo>
                <a:lnTo>
                  <a:pt x="60" y="0"/>
                </a:lnTo>
                <a:lnTo>
                  <a:pt x="64" y="1"/>
                </a:lnTo>
                <a:lnTo>
                  <a:pt x="68" y="1"/>
                </a:lnTo>
                <a:lnTo>
                  <a:pt x="72" y="1"/>
                </a:lnTo>
                <a:lnTo>
                  <a:pt x="71" y="1"/>
                </a:lnTo>
                <a:lnTo>
                  <a:pt x="75" y="1"/>
                </a:lnTo>
                <a:lnTo>
                  <a:pt x="79" y="1"/>
                </a:lnTo>
                <a:lnTo>
                  <a:pt x="83" y="2"/>
                </a:lnTo>
                <a:lnTo>
                  <a:pt x="87" y="2"/>
                </a:lnTo>
                <a:lnTo>
                  <a:pt x="86" y="2"/>
                </a:lnTo>
                <a:lnTo>
                  <a:pt x="90" y="2"/>
                </a:lnTo>
                <a:lnTo>
                  <a:pt x="94" y="2"/>
                </a:lnTo>
                <a:lnTo>
                  <a:pt x="98" y="2"/>
                </a:lnTo>
                <a:lnTo>
                  <a:pt x="102" y="3"/>
                </a:lnTo>
                <a:lnTo>
                  <a:pt x="105" y="4"/>
                </a:lnTo>
                <a:lnTo>
                  <a:pt x="109" y="5"/>
                </a:lnTo>
                <a:lnTo>
                  <a:pt x="113" y="7"/>
                </a:lnTo>
                <a:lnTo>
                  <a:pt x="116" y="9"/>
                </a:lnTo>
                <a:lnTo>
                  <a:pt x="119" y="10"/>
                </a:lnTo>
                <a:lnTo>
                  <a:pt x="122" y="12"/>
                </a:lnTo>
                <a:lnTo>
                  <a:pt x="125" y="15"/>
                </a:lnTo>
                <a:lnTo>
                  <a:pt x="127" y="17"/>
                </a:lnTo>
                <a:lnTo>
                  <a:pt x="129" y="20"/>
                </a:lnTo>
                <a:lnTo>
                  <a:pt x="131" y="22"/>
                </a:lnTo>
                <a:lnTo>
                  <a:pt x="133" y="25"/>
                </a:lnTo>
                <a:lnTo>
                  <a:pt x="133" y="28"/>
                </a:lnTo>
                <a:lnTo>
                  <a:pt x="134" y="31"/>
                </a:lnTo>
                <a:lnTo>
                  <a:pt x="135" y="35"/>
                </a:lnTo>
                <a:lnTo>
                  <a:pt x="135" y="38"/>
                </a:lnTo>
                <a:lnTo>
                  <a:pt x="135" y="41"/>
                </a:lnTo>
                <a:lnTo>
                  <a:pt x="134" y="44"/>
                </a:lnTo>
                <a:lnTo>
                  <a:pt x="133" y="47"/>
                </a:lnTo>
                <a:lnTo>
                  <a:pt x="132" y="51"/>
                </a:lnTo>
                <a:lnTo>
                  <a:pt x="123" y="50"/>
                </a:lnTo>
                <a:lnTo>
                  <a:pt x="114" y="49"/>
                </a:lnTo>
                <a:lnTo>
                  <a:pt x="104" y="49"/>
                </a:lnTo>
                <a:lnTo>
                  <a:pt x="94" y="48"/>
                </a:lnTo>
                <a:lnTo>
                  <a:pt x="83" y="47"/>
                </a:lnTo>
                <a:lnTo>
                  <a:pt x="71" y="47"/>
                </a:lnTo>
                <a:lnTo>
                  <a:pt x="60" y="46"/>
                </a:lnTo>
                <a:lnTo>
                  <a:pt x="47" y="46"/>
                </a:lnTo>
                <a:lnTo>
                  <a:pt x="35" y="46"/>
                </a:lnTo>
                <a:lnTo>
                  <a:pt x="23" y="46"/>
                </a:lnTo>
                <a:lnTo>
                  <a:pt x="10" y="46"/>
                </a:lnTo>
                <a:lnTo>
                  <a:pt x="2" y="46"/>
                </a:lnTo>
                <a:lnTo>
                  <a:pt x="2" y="44"/>
                </a:lnTo>
                <a:lnTo>
                  <a:pt x="1" y="41"/>
                </a:lnTo>
                <a:lnTo>
                  <a:pt x="0" y="38"/>
                </a:lnTo>
                <a:lnTo>
                  <a:pt x="0" y="36"/>
                </a:lnTo>
                <a:lnTo>
                  <a:pt x="0" y="33"/>
                </a:lnTo>
                <a:lnTo>
                  <a:pt x="1" y="29"/>
                </a:lnTo>
                <a:lnTo>
                  <a:pt x="2" y="26"/>
                </a:lnTo>
                <a:lnTo>
                  <a:pt x="3" y="23"/>
                </a:lnTo>
                <a:lnTo>
                  <a:pt x="5" y="20"/>
                </a:lnTo>
                <a:lnTo>
                  <a:pt x="6" y="18"/>
                </a:lnTo>
                <a:lnTo>
                  <a:pt x="8" y="15"/>
                </a:lnTo>
                <a:lnTo>
                  <a:pt x="11" y="13"/>
                </a:lnTo>
                <a:lnTo>
                  <a:pt x="13" y="10"/>
                </a:lnTo>
              </a:path>
            </a:pathLst>
          </a:custGeom>
          <a:ln w="12700" cap="rnd">
            <a:solidFill>
              <a:srgbClr val="404040"/>
            </a:solidFill>
            <a:round/>
            <a:headEnd type="none" w="sm" len="sm"/>
            <a:tailEnd type="none" w="sm" len="sm"/>
          </a:ln>
        </p:spPr>
        <p:style>
          <a:lnRef idx="0">
            <a:scrgbClr r="0" g="0" b="0"/>
          </a:lnRef>
          <a:fillRef idx="1002">
            <a:schemeClr val="dk2"/>
          </a:fillRef>
          <a:effectRef idx="0">
            <a:scrgbClr r="0" g="0" b="0"/>
          </a:effectRef>
          <a:fontRef idx="major"/>
        </p:style>
        <p:txBody>
          <a:bodyPr/>
          <a:lstStyle/>
          <a:p>
            <a:pPr>
              <a:defRPr/>
            </a:pPr>
            <a:endParaRPr lang="es-ES">
              <a:latin typeface="Calibri" pitchFamily="34" charset="0"/>
            </a:endParaRPr>
          </a:p>
        </p:txBody>
      </p:sp>
      <p:sp>
        <p:nvSpPr>
          <p:cNvPr id="57" name="Freeform 10"/>
          <p:cNvSpPr>
            <a:spLocks/>
          </p:cNvSpPr>
          <p:nvPr/>
        </p:nvSpPr>
        <p:spPr bwMode="auto">
          <a:xfrm>
            <a:off x="4514850" y="2551133"/>
            <a:ext cx="98425" cy="366712"/>
          </a:xfrm>
          <a:custGeom>
            <a:avLst/>
            <a:gdLst>
              <a:gd name="T0" fmla="*/ 2147483647 w 20"/>
              <a:gd name="T1" fmla="*/ 0 h 79"/>
              <a:gd name="T2" fmla="*/ 0 w 20"/>
              <a:gd name="T3" fmla="*/ 2147483647 h 79"/>
              <a:gd name="T4" fmla="*/ 0 w 20"/>
              <a:gd name="T5" fmla="*/ 2147483647 h 79"/>
              <a:gd name="T6" fmla="*/ 2147483647 w 20"/>
              <a:gd name="T7" fmla="*/ 2147483647 h 79"/>
              <a:gd name="T8" fmla="*/ 2147483647 w 20"/>
              <a:gd name="T9" fmla="*/ 2147483647 h 79"/>
              <a:gd name="T10" fmla="*/ 2147483647 w 20"/>
              <a:gd name="T11" fmla="*/ 0 h 79"/>
              <a:gd name="T12" fmla="*/ 2147483647 w 20"/>
              <a:gd name="T13" fmla="*/ 0 h 79"/>
              <a:gd name="T14" fmla="*/ 0 60000 65536"/>
              <a:gd name="T15" fmla="*/ 0 60000 65536"/>
              <a:gd name="T16" fmla="*/ 0 60000 65536"/>
              <a:gd name="T17" fmla="*/ 0 60000 65536"/>
              <a:gd name="T18" fmla="*/ 0 60000 65536"/>
              <a:gd name="T19" fmla="*/ 0 60000 65536"/>
              <a:gd name="T20" fmla="*/ 0 60000 65536"/>
              <a:gd name="T21" fmla="*/ 0 w 20"/>
              <a:gd name="T22" fmla="*/ 0 h 79"/>
              <a:gd name="T23" fmla="*/ 20 w 20"/>
              <a:gd name="T24" fmla="*/ 79 h 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79">
                <a:moveTo>
                  <a:pt x="2" y="0"/>
                </a:moveTo>
                <a:lnTo>
                  <a:pt x="0" y="77"/>
                </a:lnTo>
                <a:lnTo>
                  <a:pt x="0" y="78"/>
                </a:lnTo>
                <a:lnTo>
                  <a:pt x="10" y="77"/>
                </a:lnTo>
                <a:lnTo>
                  <a:pt x="19" y="76"/>
                </a:lnTo>
                <a:lnTo>
                  <a:pt x="17" y="0"/>
                </a:lnTo>
                <a:lnTo>
                  <a:pt x="2" y="0"/>
                </a:lnTo>
              </a:path>
            </a:pathLst>
          </a:custGeom>
          <a:ln w="12700" cap="rnd">
            <a:solidFill>
              <a:srgbClr val="404040"/>
            </a:solidFill>
            <a:round/>
            <a:headEnd type="none" w="sm" len="sm"/>
            <a:tailEnd type="none" w="sm" len="sm"/>
          </a:ln>
        </p:spPr>
        <p:style>
          <a:lnRef idx="0">
            <a:scrgbClr r="0" g="0" b="0"/>
          </a:lnRef>
          <a:fillRef idx="1002">
            <a:schemeClr val="dk2"/>
          </a:fillRef>
          <a:effectRef idx="0">
            <a:scrgbClr r="0" g="0" b="0"/>
          </a:effectRef>
          <a:fontRef idx="major"/>
        </p:style>
        <p:txBody>
          <a:bodyPr/>
          <a:lstStyle/>
          <a:p>
            <a:pPr>
              <a:defRPr/>
            </a:pPr>
            <a:endParaRPr lang="es-ES">
              <a:latin typeface="Calibri" pitchFamily="34" charset="0"/>
            </a:endParaRPr>
          </a:p>
        </p:txBody>
      </p:sp>
      <p:sp>
        <p:nvSpPr>
          <p:cNvPr id="58" name="Freeform 11"/>
          <p:cNvSpPr>
            <a:spLocks/>
          </p:cNvSpPr>
          <p:nvPr/>
        </p:nvSpPr>
        <p:spPr bwMode="auto">
          <a:xfrm>
            <a:off x="3689350" y="2355870"/>
            <a:ext cx="107950" cy="754063"/>
          </a:xfrm>
          <a:custGeom>
            <a:avLst/>
            <a:gdLst>
              <a:gd name="T0" fmla="*/ 2147483647 w 22"/>
              <a:gd name="T1" fmla="*/ 0 h 162"/>
              <a:gd name="T2" fmla="*/ 0 w 22"/>
              <a:gd name="T3" fmla="*/ 2147483647 h 162"/>
              <a:gd name="T4" fmla="*/ 2147483647 w 22"/>
              <a:gd name="T5" fmla="*/ 2147483647 h 162"/>
              <a:gd name="T6" fmla="*/ 2147483647 w 22"/>
              <a:gd name="T7" fmla="*/ 2147483647 h 162"/>
              <a:gd name="T8" fmla="*/ 2147483647 w 22"/>
              <a:gd name="T9" fmla="*/ 2147483647 h 162"/>
              <a:gd name="T10" fmla="*/ 2147483647 w 22"/>
              <a:gd name="T11" fmla="*/ 2147483647 h 162"/>
              <a:gd name="T12" fmla="*/ 2147483647 w 22"/>
              <a:gd name="T13" fmla="*/ 0 h 162"/>
              <a:gd name="T14" fmla="*/ 2147483647 w 22"/>
              <a:gd name="T15" fmla="*/ 2147483647 h 162"/>
              <a:gd name="T16" fmla="*/ 2147483647 w 22"/>
              <a:gd name="T17" fmla="*/ 2147483647 h 162"/>
              <a:gd name="T18" fmla="*/ 2147483647 w 22"/>
              <a:gd name="T19" fmla="*/ 0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162"/>
              <a:gd name="T32" fmla="*/ 22 w 22"/>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162">
                <a:moveTo>
                  <a:pt x="4" y="0"/>
                </a:moveTo>
                <a:lnTo>
                  <a:pt x="0" y="161"/>
                </a:lnTo>
                <a:lnTo>
                  <a:pt x="2" y="160"/>
                </a:lnTo>
                <a:lnTo>
                  <a:pt x="10" y="160"/>
                </a:lnTo>
                <a:lnTo>
                  <a:pt x="18" y="159"/>
                </a:lnTo>
                <a:lnTo>
                  <a:pt x="21" y="158"/>
                </a:lnTo>
                <a:lnTo>
                  <a:pt x="17" y="0"/>
                </a:lnTo>
                <a:lnTo>
                  <a:pt x="17" y="1"/>
                </a:lnTo>
                <a:lnTo>
                  <a:pt x="4" y="1"/>
                </a:lnTo>
                <a:lnTo>
                  <a:pt x="4" y="0"/>
                </a:lnTo>
              </a:path>
            </a:pathLst>
          </a:custGeom>
          <a:ln w="12700" cap="rnd">
            <a:solidFill>
              <a:srgbClr val="404040"/>
            </a:solidFill>
            <a:round/>
            <a:headEnd type="none" w="sm" len="sm"/>
            <a:tailEnd type="none" w="sm" len="sm"/>
          </a:ln>
        </p:spPr>
        <p:style>
          <a:lnRef idx="0">
            <a:scrgbClr r="0" g="0" b="0"/>
          </a:lnRef>
          <a:fillRef idx="1002">
            <a:schemeClr val="dk2"/>
          </a:fillRef>
          <a:effectRef idx="0">
            <a:scrgbClr r="0" g="0" b="0"/>
          </a:effectRef>
          <a:fontRef idx="major"/>
        </p:style>
        <p:txBody>
          <a:bodyPr/>
          <a:lstStyle/>
          <a:p>
            <a:pPr>
              <a:defRPr/>
            </a:pPr>
            <a:endParaRPr lang="es-ES">
              <a:latin typeface="Calibri" pitchFamily="34" charset="0"/>
            </a:endParaRPr>
          </a:p>
        </p:txBody>
      </p:sp>
      <p:sp>
        <p:nvSpPr>
          <p:cNvPr id="59" name="Freeform 12"/>
          <p:cNvSpPr>
            <a:spLocks/>
          </p:cNvSpPr>
          <p:nvPr/>
        </p:nvSpPr>
        <p:spPr bwMode="auto">
          <a:xfrm>
            <a:off x="3971925" y="2355870"/>
            <a:ext cx="101600" cy="725488"/>
          </a:xfrm>
          <a:custGeom>
            <a:avLst/>
            <a:gdLst>
              <a:gd name="T0" fmla="*/ 2147483647 w 21"/>
              <a:gd name="T1" fmla="*/ 0 h 156"/>
              <a:gd name="T2" fmla="*/ 2147483647 w 21"/>
              <a:gd name="T3" fmla="*/ 0 h 156"/>
              <a:gd name="T4" fmla="*/ 0 w 21"/>
              <a:gd name="T5" fmla="*/ 2147483647 h 156"/>
              <a:gd name="T6" fmla="*/ 2147483647 w 21"/>
              <a:gd name="T7" fmla="*/ 2147483647 h 156"/>
              <a:gd name="T8" fmla="*/ 2147483647 w 21"/>
              <a:gd name="T9" fmla="*/ 2147483647 h 156"/>
              <a:gd name="T10" fmla="*/ 2147483647 w 21"/>
              <a:gd name="T11" fmla="*/ 0 h 156"/>
              <a:gd name="T12" fmla="*/ 0 60000 65536"/>
              <a:gd name="T13" fmla="*/ 0 60000 65536"/>
              <a:gd name="T14" fmla="*/ 0 60000 65536"/>
              <a:gd name="T15" fmla="*/ 0 60000 65536"/>
              <a:gd name="T16" fmla="*/ 0 60000 65536"/>
              <a:gd name="T17" fmla="*/ 0 60000 65536"/>
              <a:gd name="T18" fmla="*/ 0 w 21"/>
              <a:gd name="T19" fmla="*/ 0 h 156"/>
              <a:gd name="T20" fmla="*/ 21 w 21"/>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1" h="156">
                <a:moveTo>
                  <a:pt x="16" y="0"/>
                </a:moveTo>
                <a:lnTo>
                  <a:pt x="3" y="0"/>
                </a:lnTo>
                <a:lnTo>
                  <a:pt x="0" y="155"/>
                </a:lnTo>
                <a:lnTo>
                  <a:pt x="13" y="154"/>
                </a:lnTo>
                <a:lnTo>
                  <a:pt x="20" y="154"/>
                </a:lnTo>
                <a:lnTo>
                  <a:pt x="16" y="0"/>
                </a:lnTo>
              </a:path>
            </a:pathLst>
          </a:custGeom>
          <a:ln w="12700" cap="rnd">
            <a:solidFill>
              <a:srgbClr val="404040"/>
            </a:solidFill>
            <a:round/>
            <a:headEnd type="none" w="sm" len="sm"/>
            <a:tailEnd type="none" w="sm" len="sm"/>
          </a:ln>
        </p:spPr>
        <p:style>
          <a:lnRef idx="0">
            <a:scrgbClr r="0" g="0" b="0"/>
          </a:lnRef>
          <a:fillRef idx="1002">
            <a:schemeClr val="dk2"/>
          </a:fillRef>
          <a:effectRef idx="0">
            <a:scrgbClr r="0" g="0" b="0"/>
          </a:effectRef>
          <a:fontRef idx="major"/>
        </p:style>
        <p:txBody>
          <a:bodyPr/>
          <a:lstStyle/>
          <a:p>
            <a:pPr>
              <a:defRPr/>
            </a:pPr>
            <a:endParaRPr lang="es-ES">
              <a:latin typeface="Calibri" pitchFamily="34" charset="0"/>
            </a:endParaRPr>
          </a:p>
        </p:txBody>
      </p:sp>
      <p:sp>
        <p:nvSpPr>
          <p:cNvPr id="61" name="Freeform 13"/>
          <p:cNvSpPr>
            <a:spLocks/>
          </p:cNvSpPr>
          <p:nvPr/>
        </p:nvSpPr>
        <p:spPr bwMode="auto">
          <a:xfrm>
            <a:off x="4248150" y="2355870"/>
            <a:ext cx="101600" cy="590550"/>
          </a:xfrm>
          <a:custGeom>
            <a:avLst/>
            <a:gdLst>
              <a:gd name="T0" fmla="*/ 2147483647 w 21"/>
              <a:gd name="T1" fmla="*/ 0 h 127"/>
              <a:gd name="T2" fmla="*/ 0 w 21"/>
              <a:gd name="T3" fmla="*/ 2147483647 h 127"/>
              <a:gd name="T4" fmla="*/ 2147483647 w 21"/>
              <a:gd name="T5" fmla="*/ 2147483647 h 127"/>
              <a:gd name="T6" fmla="*/ 2147483647 w 21"/>
              <a:gd name="T7" fmla="*/ 2147483647 h 127"/>
              <a:gd name="T8" fmla="*/ 2147483647 w 21"/>
              <a:gd name="T9" fmla="*/ 2147483647 h 127"/>
              <a:gd name="T10" fmla="*/ 2147483647 w 21"/>
              <a:gd name="T11" fmla="*/ 2147483647 h 127"/>
              <a:gd name="T12" fmla="*/ 2147483647 w 21"/>
              <a:gd name="T13" fmla="*/ 0 h 127"/>
              <a:gd name="T14" fmla="*/ 2147483647 w 21"/>
              <a:gd name="T15" fmla="*/ 0 h 127"/>
              <a:gd name="T16" fmla="*/ 2147483647 w 21"/>
              <a:gd name="T17" fmla="*/ 0 h 1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27"/>
              <a:gd name="T29" fmla="*/ 21 w 21"/>
              <a:gd name="T30" fmla="*/ 127 h 1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27">
                <a:moveTo>
                  <a:pt x="3" y="0"/>
                </a:moveTo>
                <a:lnTo>
                  <a:pt x="0" y="126"/>
                </a:lnTo>
                <a:lnTo>
                  <a:pt x="3" y="125"/>
                </a:lnTo>
                <a:lnTo>
                  <a:pt x="9" y="124"/>
                </a:lnTo>
                <a:lnTo>
                  <a:pt x="17" y="123"/>
                </a:lnTo>
                <a:lnTo>
                  <a:pt x="20" y="123"/>
                </a:lnTo>
                <a:lnTo>
                  <a:pt x="17" y="0"/>
                </a:lnTo>
                <a:lnTo>
                  <a:pt x="4" y="0"/>
                </a:lnTo>
                <a:lnTo>
                  <a:pt x="3" y="0"/>
                </a:lnTo>
              </a:path>
            </a:pathLst>
          </a:custGeom>
          <a:ln w="12700" cap="rnd">
            <a:solidFill>
              <a:srgbClr val="404040"/>
            </a:solidFill>
            <a:round/>
            <a:headEnd type="none" w="sm" len="sm"/>
            <a:tailEnd type="none" w="sm" len="sm"/>
          </a:ln>
        </p:spPr>
        <p:style>
          <a:lnRef idx="0">
            <a:scrgbClr r="0" g="0" b="0"/>
          </a:lnRef>
          <a:fillRef idx="1002">
            <a:schemeClr val="dk2"/>
          </a:fillRef>
          <a:effectRef idx="0">
            <a:scrgbClr r="0" g="0" b="0"/>
          </a:effectRef>
          <a:fontRef idx="major"/>
        </p:style>
        <p:txBody>
          <a:bodyPr/>
          <a:lstStyle/>
          <a:p>
            <a:pPr>
              <a:defRPr/>
            </a:pPr>
            <a:endParaRPr lang="es-ES">
              <a:latin typeface="Calibri" pitchFamily="34" charset="0"/>
            </a:endParaRPr>
          </a:p>
        </p:txBody>
      </p:sp>
      <p:sp>
        <p:nvSpPr>
          <p:cNvPr id="62" name="Freeform 14"/>
          <p:cNvSpPr>
            <a:spLocks/>
          </p:cNvSpPr>
          <p:nvPr/>
        </p:nvSpPr>
        <p:spPr bwMode="auto">
          <a:xfrm>
            <a:off x="4525963" y="2444770"/>
            <a:ext cx="80962" cy="111125"/>
          </a:xfrm>
          <a:custGeom>
            <a:avLst/>
            <a:gdLst>
              <a:gd name="T0" fmla="*/ 2147483647 w 17"/>
              <a:gd name="T1" fmla="*/ 2147483647 h 24"/>
              <a:gd name="T2" fmla="*/ 2147483647 w 17"/>
              <a:gd name="T3" fmla="*/ 0 h 24"/>
              <a:gd name="T4" fmla="*/ 2147483647 w 17"/>
              <a:gd name="T5" fmla="*/ 0 h 24"/>
              <a:gd name="T6" fmla="*/ 0 w 17"/>
              <a:gd name="T7" fmla="*/ 2147483647 h 24"/>
              <a:gd name="T8" fmla="*/ 2147483647 w 17"/>
              <a:gd name="T9" fmla="*/ 2147483647 h 24"/>
              <a:gd name="T10" fmla="*/ 0 60000 65536"/>
              <a:gd name="T11" fmla="*/ 0 60000 65536"/>
              <a:gd name="T12" fmla="*/ 0 60000 65536"/>
              <a:gd name="T13" fmla="*/ 0 60000 65536"/>
              <a:gd name="T14" fmla="*/ 0 60000 65536"/>
              <a:gd name="T15" fmla="*/ 0 w 17"/>
              <a:gd name="T16" fmla="*/ 0 h 24"/>
              <a:gd name="T17" fmla="*/ 17 w 17"/>
              <a:gd name="T18" fmla="*/ 24 h 24"/>
            </a:gdLst>
            <a:ahLst/>
            <a:cxnLst>
              <a:cxn ang="T10">
                <a:pos x="T0" y="T1"/>
              </a:cxn>
              <a:cxn ang="T11">
                <a:pos x="T2" y="T3"/>
              </a:cxn>
              <a:cxn ang="T12">
                <a:pos x="T4" y="T5"/>
              </a:cxn>
              <a:cxn ang="T13">
                <a:pos x="T6" y="T7"/>
              </a:cxn>
              <a:cxn ang="T14">
                <a:pos x="T8" y="T9"/>
              </a:cxn>
            </a:cxnLst>
            <a:rect l="T15" t="T16" r="T17" b="T18"/>
            <a:pathLst>
              <a:path w="17" h="24">
                <a:moveTo>
                  <a:pt x="16" y="23"/>
                </a:moveTo>
                <a:lnTo>
                  <a:pt x="14" y="0"/>
                </a:lnTo>
                <a:lnTo>
                  <a:pt x="1" y="0"/>
                </a:lnTo>
                <a:lnTo>
                  <a:pt x="0" y="23"/>
                </a:lnTo>
                <a:lnTo>
                  <a:pt x="16" y="23"/>
                </a:lnTo>
              </a:path>
            </a:pathLst>
          </a:custGeom>
          <a:ln w="12700" cap="rnd">
            <a:solidFill>
              <a:srgbClr val="404040"/>
            </a:solidFill>
            <a:round/>
            <a:headEnd type="none" w="sm" len="sm"/>
            <a:tailEnd type="none" w="sm" len="sm"/>
          </a:ln>
        </p:spPr>
        <p:style>
          <a:lnRef idx="0">
            <a:scrgbClr r="0" g="0" b="0"/>
          </a:lnRef>
          <a:fillRef idx="1002">
            <a:schemeClr val="dk2"/>
          </a:fillRef>
          <a:effectRef idx="0">
            <a:scrgbClr r="0" g="0" b="0"/>
          </a:effectRef>
          <a:fontRef idx="major"/>
        </p:style>
        <p:txBody>
          <a:bodyPr/>
          <a:lstStyle/>
          <a:p>
            <a:pPr>
              <a:defRPr/>
            </a:pPr>
            <a:endParaRPr lang="es-ES">
              <a:latin typeface="Calibri" pitchFamily="34" charset="0"/>
            </a:endParaRPr>
          </a:p>
        </p:txBody>
      </p:sp>
      <p:sp>
        <p:nvSpPr>
          <p:cNvPr id="63" name="Freeform 15"/>
          <p:cNvSpPr>
            <a:spLocks/>
          </p:cNvSpPr>
          <p:nvPr/>
        </p:nvSpPr>
        <p:spPr bwMode="auto">
          <a:xfrm>
            <a:off x="4806950" y="2355870"/>
            <a:ext cx="112713" cy="385763"/>
          </a:xfrm>
          <a:custGeom>
            <a:avLst/>
            <a:gdLst>
              <a:gd name="T0" fmla="*/ 2147483647 w 23"/>
              <a:gd name="T1" fmla="*/ 0 h 83"/>
              <a:gd name="T2" fmla="*/ 0 w 23"/>
              <a:gd name="T3" fmla="*/ 2147483647 h 83"/>
              <a:gd name="T4" fmla="*/ 2147483647 w 23"/>
              <a:gd name="T5" fmla="*/ 2147483647 h 83"/>
              <a:gd name="T6" fmla="*/ 2147483647 w 23"/>
              <a:gd name="T7" fmla="*/ 2147483647 h 83"/>
              <a:gd name="T8" fmla="*/ 2147483647 w 23"/>
              <a:gd name="T9" fmla="*/ 2147483647 h 83"/>
              <a:gd name="T10" fmla="*/ 2147483647 w 23"/>
              <a:gd name="T11" fmla="*/ 2147483647 h 83"/>
              <a:gd name="T12" fmla="*/ 2147483647 w 23"/>
              <a:gd name="T13" fmla="*/ 2147483647 h 83"/>
              <a:gd name="T14" fmla="*/ 2147483647 w 23"/>
              <a:gd name="T15" fmla="*/ 2147483647 h 83"/>
              <a:gd name="T16" fmla="*/ 2147483647 w 23"/>
              <a:gd name="T17" fmla="*/ 0 h 83"/>
              <a:gd name="T18" fmla="*/ 2147483647 w 23"/>
              <a:gd name="T19" fmla="*/ 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83"/>
              <a:gd name="T32" fmla="*/ 23 w 23"/>
              <a:gd name="T33" fmla="*/ 83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83">
                <a:moveTo>
                  <a:pt x="2" y="0"/>
                </a:moveTo>
                <a:lnTo>
                  <a:pt x="0" y="82"/>
                </a:lnTo>
                <a:lnTo>
                  <a:pt x="3" y="80"/>
                </a:lnTo>
                <a:lnTo>
                  <a:pt x="6" y="78"/>
                </a:lnTo>
                <a:lnTo>
                  <a:pt x="10" y="76"/>
                </a:lnTo>
                <a:lnTo>
                  <a:pt x="13" y="75"/>
                </a:lnTo>
                <a:lnTo>
                  <a:pt x="17" y="74"/>
                </a:lnTo>
                <a:lnTo>
                  <a:pt x="22" y="73"/>
                </a:lnTo>
                <a:lnTo>
                  <a:pt x="20" y="0"/>
                </a:lnTo>
                <a:lnTo>
                  <a:pt x="2" y="0"/>
                </a:lnTo>
              </a:path>
            </a:pathLst>
          </a:custGeom>
          <a:ln w="12700" cap="rnd">
            <a:solidFill>
              <a:srgbClr val="404040"/>
            </a:solidFill>
            <a:round/>
            <a:headEnd type="none" w="sm" len="sm"/>
            <a:tailEnd type="none" w="sm" len="sm"/>
          </a:ln>
        </p:spPr>
        <p:style>
          <a:lnRef idx="0">
            <a:scrgbClr r="0" g="0" b="0"/>
          </a:lnRef>
          <a:fillRef idx="1002">
            <a:schemeClr val="dk2"/>
          </a:fillRef>
          <a:effectRef idx="0">
            <a:scrgbClr r="0" g="0" b="0"/>
          </a:effectRef>
          <a:fontRef idx="major"/>
        </p:style>
        <p:txBody>
          <a:bodyPr/>
          <a:lstStyle/>
          <a:p>
            <a:pPr>
              <a:defRPr/>
            </a:pPr>
            <a:endParaRPr lang="es-ES">
              <a:latin typeface="Calibri" pitchFamily="34" charset="0"/>
            </a:endParaRPr>
          </a:p>
        </p:txBody>
      </p:sp>
      <p:sp>
        <p:nvSpPr>
          <p:cNvPr id="64" name="Freeform 16"/>
          <p:cNvSpPr>
            <a:spLocks/>
          </p:cNvSpPr>
          <p:nvPr/>
        </p:nvSpPr>
        <p:spPr bwMode="auto">
          <a:xfrm>
            <a:off x="3597275" y="3067070"/>
            <a:ext cx="1520825" cy="153988"/>
          </a:xfrm>
          <a:custGeom>
            <a:avLst/>
            <a:gdLst>
              <a:gd name="T0" fmla="*/ 2147483647 w 313"/>
              <a:gd name="T1" fmla="*/ 0 h 33"/>
              <a:gd name="T2" fmla="*/ 2147483647 w 313"/>
              <a:gd name="T3" fmla="*/ 0 h 33"/>
              <a:gd name="T4" fmla="*/ 2147483647 w 313"/>
              <a:gd name="T5" fmla="*/ 0 h 33"/>
              <a:gd name="T6" fmla="*/ 2147483647 w 313"/>
              <a:gd name="T7" fmla="*/ 2147483647 h 33"/>
              <a:gd name="T8" fmla="*/ 2147483647 w 313"/>
              <a:gd name="T9" fmla="*/ 2147483647 h 33"/>
              <a:gd name="T10" fmla="*/ 2147483647 w 313"/>
              <a:gd name="T11" fmla="*/ 2147483647 h 33"/>
              <a:gd name="T12" fmla="*/ 2147483647 w 313"/>
              <a:gd name="T13" fmla="*/ 2147483647 h 33"/>
              <a:gd name="T14" fmla="*/ 2147483647 w 313"/>
              <a:gd name="T15" fmla="*/ 2147483647 h 33"/>
              <a:gd name="T16" fmla="*/ 2147483647 w 313"/>
              <a:gd name="T17" fmla="*/ 2147483647 h 33"/>
              <a:gd name="T18" fmla="*/ 2147483647 w 313"/>
              <a:gd name="T19" fmla="*/ 2147483647 h 33"/>
              <a:gd name="T20" fmla="*/ 2147483647 w 313"/>
              <a:gd name="T21" fmla="*/ 2147483647 h 33"/>
              <a:gd name="T22" fmla="*/ 2147483647 w 313"/>
              <a:gd name="T23" fmla="*/ 2147483647 h 33"/>
              <a:gd name="T24" fmla="*/ 2147483647 w 313"/>
              <a:gd name="T25" fmla="*/ 2147483647 h 33"/>
              <a:gd name="T26" fmla="*/ 2147483647 w 313"/>
              <a:gd name="T27" fmla="*/ 2147483647 h 33"/>
              <a:gd name="T28" fmla="*/ 2147483647 w 313"/>
              <a:gd name="T29" fmla="*/ 2147483647 h 33"/>
              <a:gd name="T30" fmla="*/ 2147483647 w 313"/>
              <a:gd name="T31" fmla="*/ 2147483647 h 33"/>
              <a:gd name="T32" fmla="*/ 2147483647 w 313"/>
              <a:gd name="T33" fmla="*/ 2147483647 h 33"/>
              <a:gd name="T34" fmla="*/ 2147483647 w 313"/>
              <a:gd name="T35" fmla="*/ 2147483647 h 33"/>
              <a:gd name="T36" fmla="*/ 2147483647 w 313"/>
              <a:gd name="T37" fmla="*/ 2147483647 h 33"/>
              <a:gd name="T38" fmla="*/ 2147483647 w 313"/>
              <a:gd name="T39" fmla="*/ 2147483647 h 33"/>
              <a:gd name="T40" fmla="*/ 2147483647 w 313"/>
              <a:gd name="T41" fmla="*/ 2147483647 h 33"/>
              <a:gd name="T42" fmla="*/ 2147483647 w 313"/>
              <a:gd name="T43" fmla="*/ 2147483647 h 33"/>
              <a:gd name="T44" fmla="*/ 2147483647 w 313"/>
              <a:gd name="T45" fmla="*/ 2147483647 h 33"/>
              <a:gd name="T46" fmla="*/ 2147483647 w 313"/>
              <a:gd name="T47" fmla="*/ 2147483647 h 33"/>
              <a:gd name="T48" fmla="*/ 2147483647 w 313"/>
              <a:gd name="T49" fmla="*/ 2147483647 h 33"/>
              <a:gd name="T50" fmla="*/ 2147483647 w 313"/>
              <a:gd name="T51" fmla="*/ 2147483647 h 33"/>
              <a:gd name="T52" fmla="*/ 2147483647 w 313"/>
              <a:gd name="T53" fmla="*/ 2147483647 h 33"/>
              <a:gd name="T54" fmla="*/ 2147483647 w 313"/>
              <a:gd name="T55" fmla="*/ 2147483647 h 33"/>
              <a:gd name="T56" fmla="*/ 0 w 313"/>
              <a:gd name="T57" fmla="*/ 2147483647 h 33"/>
              <a:gd name="T58" fmla="*/ 0 w 313"/>
              <a:gd name="T59" fmla="*/ 2147483647 h 33"/>
              <a:gd name="T60" fmla="*/ 2147483647 w 313"/>
              <a:gd name="T61" fmla="*/ 2147483647 h 33"/>
              <a:gd name="T62" fmla="*/ 2147483647 w 313"/>
              <a:gd name="T63" fmla="*/ 2147483647 h 33"/>
              <a:gd name="T64" fmla="*/ 2147483647 w 313"/>
              <a:gd name="T65" fmla="*/ 2147483647 h 33"/>
              <a:gd name="T66" fmla="*/ 2147483647 w 313"/>
              <a:gd name="T67" fmla="*/ 2147483647 h 33"/>
              <a:gd name="T68" fmla="*/ 2147483647 w 313"/>
              <a:gd name="T69" fmla="*/ 2147483647 h 33"/>
              <a:gd name="T70" fmla="*/ 2147483647 w 313"/>
              <a:gd name="T71" fmla="*/ 2147483647 h 33"/>
              <a:gd name="T72" fmla="*/ 2147483647 w 313"/>
              <a:gd name="T73" fmla="*/ 2147483647 h 33"/>
              <a:gd name="T74" fmla="*/ 2147483647 w 313"/>
              <a:gd name="T75" fmla="*/ 2147483647 h 33"/>
              <a:gd name="T76" fmla="*/ 2147483647 w 313"/>
              <a:gd name="T77" fmla="*/ 0 h 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13"/>
              <a:gd name="T118" fmla="*/ 0 h 33"/>
              <a:gd name="T119" fmla="*/ 313 w 313"/>
              <a:gd name="T120" fmla="*/ 33 h 3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13" h="33">
                <a:moveTo>
                  <a:pt x="117" y="0"/>
                </a:moveTo>
                <a:lnTo>
                  <a:pt x="129" y="0"/>
                </a:lnTo>
                <a:lnTo>
                  <a:pt x="143" y="0"/>
                </a:lnTo>
                <a:lnTo>
                  <a:pt x="156" y="0"/>
                </a:lnTo>
                <a:lnTo>
                  <a:pt x="169" y="0"/>
                </a:lnTo>
                <a:lnTo>
                  <a:pt x="183" y="0"/>
                </a:lnTo>
                <a:lnTo>
                  <a:pt x="196" y="0"/>
                </a:lnTo>
                <a:lnTo>
                  <a:pt x="209" y="1"/>
                </a:lnTo>
                <a:lnTo>
                  <a:pt x="222" y="1"/>
                </a:lnTo>
                <a:lnTo>
                  <a:pt x="234" y="2"/>
                </a:lnTo>
                <a:lnTo>
                  <a:pt x="246" y="3"/>
                </a:lnTo>
                <a:lnTo>
                  <a:pt x="256" y="4"/>
                </a:lnTo>
                <a:lnTo>
                  <a:pt x="266" y="4"/>
                </a:lnTo>
                <a:lnTo>
                  <a:pt x="275" y="6"/>
                </a:lnTo>
                <a:lnTo>
                  <a:pt x="283" y="7"/>
                </a:lnTo>
                <a:lnTo>
                  <a:pt x="291" y="8"/>
                </a:lnTo>
                <a:lnTo>
                  <a:pt x="297" y="9"/>
                </a:lnTo>
                <a:lnTo>
                  <a:pt x="303" y="10"/>
                </a:lnTo>
                <a:lnTo>
                  <a:pt x="307" y="12"/>
                </a:lnTo>
                <a:lnTo>
                  <a:pt x="309" y="13"/>
                </a:lnTo>
                <a:lnTo>
                  <a:pt x="311" y="14"/>
                </a:lnTo>
                <a:lnTo>
                  <a:pt x="312" y="16"/>
                </a:lnTo>
                <a:lnTo>
                  <a:pt x="311" y="16"/>
                </a:lnTo>
                <a:lnTo>
                  <a:pt x="311" y="18"/>
                </a:lnTo>
                <a:lnTo>
                  <a:pt x="309" y="19"/>
                </a:lnTo>
                <a:lnTo>
                  <a:pt x="306" y="20"/>
                </a:lnTo>
                <a:lnTo>
                  <a:pt x="302" y="22"/>
                </a:lnTo>
                <a:lnTo>
                  <a:pt x="297" y="23"/>
                </a:lnTo>
                <a:lnTo>
                  <a:pt x="290" y="24"/>
                </a:lnTo>
                <a:lnTo>
                  <a:pt x="283" y="25"/>
                </a:lnTo>
                <a:lnTo>
                  <a:pt x="275" y="26"/>
                </a:lnTo>
                <a:lnTo>
                  <a:pt x="265" y="27"/>
                </a:lnTo>
                <a:lnTo>
                  <a:pt x="255" y="28"/>
                </a:lnTo>
                <a:lnTo>
                  <a:pt x="245" y="29"/>
                </a:lnTo>
                <a:lnTo>
                  <a:pt x="233" y="30"/>
                </a:lnTo>
                <a:lnTo>
                  <a:pt x="221" y="31"/>
                </a:lnTo>
                <a:lnTo>
                  <a:pt x="209" y="31"/>
                </a:lnTo>
                <a:lnTo>
                  <a:pt x="196" y="31"/>
                </a:lnTo>
                <a:lnTo>
                  <a:pt x="182" y="31"/>
                </a:lnTo>
                <a:lnTo>
                  <a:pt x="169" y="32"/>
                </a:lnTo>
                <a:lnTo>
                  <a:pt x="156" y="32"/>
                </a:lnTo>
                <a:lnTo>
                  <a:pt x="142" y="32"/>
                </a:lnTo>
                <a:lnTo>
                  <a:pt x="129" y="31"/>
                </a:lnTo>
                <a:lnTo>
                  <a:pt x="115" y="31"/>
                </a:lnTo>
                <a:lnTo>
                  <a:pt x="102" y="31"/>
                </a:lnTo>
                <a:lnTo>
                  <a:pt x="90" y="31"/>
                </a:lnTo>
                <a:lnTo>
                  <a:pt x="78" y="30"/>
                </a:lnTo>
                <a:lnTo>
                  <a:pt x="66" y="29"/>
                </a:lnTo>
                <a:lnTo>
                  <a:pt x="56" y="28"/>
                </a:lnTo>
                <a:lnTo>
                  <a:pt x="45" y="27"/>
                </a:lnTo>
                <a:lnTo>
                  <a:pt x="36" y="26"/>
                </a:lnTo>
                <a:lnTo>
                  <a:pt x="28" y="25"/>
                </a:lnTo>
                <a:lnTo>
                  <a:pt x="20" y="24"/>
                </a:lnTo>
                <a:lnTo>
                  <a:pt x="15" y="23"/>
                </a:lnTo>
                <a:lnTo>
                  <a:pt x="9" y="22"/>
                </a:lnTo>
                <a:lnTo>
                  <a:pt x="5" y="20"/>
                </a:lnTo>
                <a:lnTo>
                  <a:pt x="2" y="19"/>
                </a:lnTo>
                <a:lnTo>
                  <a:pt x="0" y="18"/>
                </a:lnTo>
                <a:lnTo>
                  <a:pt x="0" y="17"/>
                </a:lnTo>
                <a:lnTo>
                  <a:pt x="0" y="16"/>
                </a:lnTo>
                <a:lnTo>
                  <a:pt x="1" y="14"/>
                </a:lnTo>
                <a:lnTo>
                  <a:pt x="3" y="13"/>
                </a:lnTo>
                <a:lnTo>
                  <a:pt x="6" y="12"/>
                </a:lnTo>
                <a:lnTo>
                  <a:pt x="10" y="10"/>
                </a:lnTo>
                <a:lnTo>
                  <a:pt x="15" y="9"/>
                </a:lnTo>
                <a:lnTo>
                  <a:pt x="19" y="8"/>
                </a:lnTo>
                <a:lnTo>
                  <a:pt x="21" y="8"/>
                </a:lnTo>
                <a:lnTo>
                  <a:pt x="28" y="7"/>
                </a:lnTo>
                <a:lnTo>
                  <a:pt x="37" y="6"/>
                </a:lnTo>
                <a:lnTo>
                  <a:pt x="40" y="5"/>
                </a:lnTo>
                <a:lnTo>
                  <a:pt x="46" y="4"/>
                </a:lnTo>
                <a:lnTo>
                  <a:pt x="56" y="4"/>
                </a:lnTo>
                <a:lnTo>
                  <a:pt x="67" y="3"/>
                </a:lnTo>
                <a:lnTo>
                  <a:pt x="77" y="2"/>
                </a:lnTo>
                <a:lnTo>
                  <a:pt x="90" y="1"/>
                </a:lnTo>
                <a:lnTo>
                  <a:pt x="98" y="1"/>
                </a:lnTo>
                <a:lnTo>
                  <a:pt x="103" y="1"/>
                </a:lnTo>
                <a:lnTo>
                  <a:pt x="117" y="0"/>
                </a:lnTo>
              </a:path>
            </a:pathLst>
          </a:custGeom>
          <a:ln w="12700" cap="rnd">
            <a:solidFill>
              <a:srgbClr val="F0F0F0"/>
            </a:solidFill>
            <a:round/>
            <a:headEnd type="none" w="sm" len="sm"/>
            <a:tailEnd type="none" w="sm" len="sm"/>
          </a:ln>
        </p:spPr>
        <p:style>
          <a:lnRef idx="0">
            <a:scrgbClr r="0" g="0" b="0"/>
          </a:lnRef>
          <a:fillRef idx="1002">
            <a:schemeClr val="dk2"/>
          </a:fillRef>
          <a:effectRef idx="0">
            <a:scrgbClr r="0" g="0" b="0"/>
          </a:effectRef>
          <a:fontRef idx="major"/>
        </p:style>
        <p:txBody>
          <a:bodyPr/>
          <a:lstStyle/>
          <a:p>
            <a:pPr>
              <a:defRPr/>
            </a:pPr>
            <a:endParaRPr lang="es-ES">
              <a:latin typeface="Calibri" pitchFamily="34" charset="0"/>
            </a:endParaRPr>
          </a:p>
        </p:txBody>
      </p:sp>
      <p:sp>
        <p:nvSpPr>
          <p:cNvPr id="67" name="Freeform 17"/>
          <p:cNvSpPr>
            <a:spLocks/>
          </p:cNvSpPr>
          <p:nvPr/>
        </p:nvSpPr>
        <p:spPr bwMode="auto">
          <a:xfrm>
            <a:off x="4165600" y="2905145"/>
            <a:ext cx="1389063" cy="133350"/>
          </a:xfrm>
          <a:custGeom>
            <a:avLst/>
            <a:gdLst>
              <a:gd name="T0" fmla="*/ 2147483647 w 286"/>
              <a:gd name="T1" fmla="*/ 2147483647 h 29"/>
              <a:gd name="T2" fmla="*/ 2147483647 w 286"/>
              <a:gd name="T3" fmla="*/ 2147483647 h 29"/>
              <a:gd name="T4" fmla="*/ 2147483647 w 286"/>
              <a:gd name="T5" fmla="*/ 2147483647 h 29"/>
              <a:gd name="T6" fmla="*/ 2147483647 w 286"/>
              <a:gd name="T7" fmla="*/ 2147483647 h 29"/>
              <a:gd name="T8" fmla="*/ 2147483647 w 286"/>
              <a:gd name="T9" fmla="*/ 2147483647 h 29"/>
              <a:gd name="T10" fmla="*/ 2147483647 w 286"/>
              <a:gd name="T11" fmla="*/ 2147483647 h 29"/>
              <a:gd name="T12" fmla="*/ 2147483647 w 286"/>
              <a:gd name="T13" fmla="*/ 2147483647 h 29"/>
              <a:gd name="T14" fmla="*/ 2147483647 w 286"/>
              <a:gd name="T15" fmla="*/ 2147483647 h 29"/>
              <a:gd name="T16" fmla="*/ 2147483647 w 286"/>
              <a:gd name="T17" fmla="*/ 2147483647 h 29"/>
              <a:gd name="T18" fmla="*/ 2147483647 w 286"/>
              <a:gd name="T19" fmla="*/ 2147483647 h 29"/>
              <a:gd name="T20" fmla="*/ 2147483647 w 286"/>
              <a:gd name="T21" fmla="*/ 2147483647 h 29"/>
              <a:gd name="T22" fmla="*/ 2147483647 w 286"/>
              <a:gd name="T23" fmla="*/ 2147483647 h 29"/>
              <a:gd name="T24" fmla="*/ 2147483647 w 286"/>
              <a:gd name="T25" fmla="*/ 2147483647 h 29"/>
              <a:gd name="T26" fmla="*/ 2147483647 w 286"/>
              <a:gd name="T27" fmla="*/ 2147483647 h 29"/>
              <a:gd name="T28" fmla="*/ 2147483647 w 286"/>
              <a:gd name="T29" fmla="*/ 2147483647 h 29"/>
              <a:gd name="T30" fmla="*/ 2147483647 w 286"/>
              <a:gd name="T31" fmla="*/ 2147483647 h 29"/>
              <a:gd name="T32" fmla="*/ 2147483647 w 286"/>
              <a:gd name="T33" fmla="*/ 2147483647 h 29"/>
              <a:gd name="T34" fmla="*/ 2147483647 w 286"/>
              <a:gd name="T35" fmla="*/ 2147483647 h 29"/>
              <a:gd name="T36" fmla="*/ 2147483647 w 286"/>
              <a:gd name="T37" fmla="*/ 2147483647 h 29"/>
              <a:gd name="T38" fmla="*/ 2147483647 w 286"/>
              <a:gd name="T39" fmla="*/ 2147483647 h 29"/>
              <a:gd name="T40" fmla="*/ 2147483647 w 286"/>
              <a:gd name="T41" fmla="*/ 2147483647 h 29"/>
              <a:gd name="T42" fmla="*/ 2147483647 w 286"/>
              <a:gd name="T43" fmla="*/ 2147483647 h 29"/>
              <a:gd name="T44" fmla="*/ 0 w 286"/>
              <a:gd name="T45" fmla="*/ 2147483647 h 29"/>
              <a:gd name="T46" fmla="*/ 2147483647 w 286"/>
              <a:gd name="T47" fmla="*/ 2147483647 h 29"/>
              <a:gd name="T48" fmla="*/ 2147483647 w 286"/>
              <a:gd name="T49" fmla="*/ 2147483647 h 29"/>
              <a:gd name="T50" fmla="*/ 2147483647 w 286"/>
              <a:gd name="T51" fmla="*/ 2147483647 h 29"/>
              <a:gd name="T52" fmla="*/ 2147483647 w 286"/>
              <a:gd name="T53" fmla="*/ 2147483647 h 29"/>
              <a:gd name="T54" fmla="*/ 2147483647 w 286"/>
              <a:gd name="T55" fmla="*/ 2147483647 h 29"/>
              <a:gd name="T56" fmla="*/ 2147483647 w 286"/>
              <a:gd name="T57" fmla="*/ 2147483647 h 29"/>
              <a:gd name="T58" fmla="*/ 2147483647 w 286"/>
              <a:gd name="T59" fmla="*/ 2147483647 h 29"/>
              <a:gd name="T60" fmla="*/ 2147483647 w 286"/>
              <a:gd name="T61" fmla="*/ 2147483647 h 29"/>
              <a:gd name="T62" fmla="*/ 2147483647 w 286"/>
              <a:gd name="T63" fmla="*/ 0 h 29"/>
              <a:gd name="T64" fmla="*/ 2147483647 w 286"/>
              <a:gd name="T65" fmla="*/ 0 h 29"/>
              <a:gd name="T66" fmla="*/ 2147483647 w 286"/>
              <a:gd name="T67" fmla="*/ 0 h 29"/>
              <a:gd name="T68" fmla="*/ 2147483647 w 286"/>
              <a:gd name="T69" fmla="*/ 0 h 29"/>
              <a:gd name="T70" fmla="*/ 2147483647 w 286"/>
              <a:gd name="T71" fmla="*/ 2147483647 h 29"/>
              <a:gd name="T72" fmla="*/ 2147483647 w 286"/>
              <a:gd name="T73" fmla="*/ 2147483647 h 29"/>
              <a:gd name="T74" fmla="*/ 2147483647 w 286"/>
              <a:gd name="T75" fmla="*/ 2147483647 h 2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86"/>
              <a:gd name="T115" fmla="*/ 0 h 29"/>
              <a:gd name="T116" fmla="*/ 286 w 286"/>
              <a:gd name="T117" fmla="*/ 29 h 2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86" h="29">
                <a:moveTo>
                  <a:pt x="251" y="5"/>
                </a:moveTo>
                <a:lnTo>
                  <a:pt x="259" y="6"/>
                </a:lnTo>
                <a:lnTo>
                  <a:pt x="265" y="7"/>
                </a:lnTo>
                <a:lnTo>
                  <a:pt x="271" y="8"/>
                </a:lnTo>
                <a:lnTo>
                  <a:pt x="276" y="9"/>
                </a:lnTo>
                <a:lnTo>
                  <a:pt x="280" y="10"/>
                </a:lnTo>
                <a:lnTo>
                  <a:pt x="282" y="11"/>
                </a:lnTo>
                <a:lnTo>
                  <a:pt x="284" y="13"/>
                </a:lnTo>
                <a:lnTo>
                  <a:pt x="285" y="14"/>
                </a:lnTo>
                <a:lnTo>
                  <a:pt x="284" y="15"/>
                </a:lnTo>
                <a:lnTo>
                  <a:pt x="282" y="16"/>
                </a:lnTo>
                <a:lnTo>
                  <a:pt x="280" y="18"/>
                </a:lnTo>
                <a:lnTo>
                  <a:pt x="276" y="19"/>
                </a:lnTo>
                <a:lnTo>
                  <a:pt x="271" y="19"/>
                </a:lnTo>
                <a:lnTo>
                  <a:pt x="265" y="21"/>
                </a:lnTo>
                <a:lnTo>
                  <a:pt x="259" y="22"/>
                </a:lnTo>
                <a:lnTo>
                  <a:pt x="251" y="23"/>
                </a:lnTo>
                <a:lnTo>
                  <a:pt x="243" y="24"/>
                </a:lnTo>
                <a:lnTo>
                  <a:pt x="234" y="24"/>
                </a:lnTo>
                <a:lnTo>
                  <a:pt x="224" y="25"/>
                </a:lnTo>
                <a:lnTo>
                  <a:pt x="213" y="26"/>
                </a:lnTo>
                <a:lnTo>
                  <a:pt x="202" y="26"/>
                </a:lnTo>
                <a:lnTo>
                  <a:pt x="191" y="27"/>
                </a:lnTo>
                <a:lnTo>
                  <a:pt x="179" y="27"/>
                </a:lnTo>
                <a:lnTo>
                  <a:pt x="167" y="28"/>
                </a:lnTo>
                <a:lnTo>
                  <a:pt x="155" y="28"/>
                </a:lnTo>
                <a:lnTo>
                  <a:pt x="142" y="28"/>
                </a:lnTo>
                <a:lnTo>
                  <a:pt x="130" y="28"/>
                </a:lnTo>
                <a:lnTo>
                  <a:pt x="117" y="28"/>
                </a:lnTo>
                <a:lnTo>
                  <a:pt x="106" y="27"/>
                </a:lnTo>
                <a:lnTo>
                  <a:pt x="94" y="27"/>
                </a:lnTo>
                <a:lnTo>
                  <a:pt x="82" y="26"/>
                </a:lnTo>
                <a:lnTo>
                  <a:pt x="71" y="26"/>
                </a:lnTo>
                <a:lnTo>
                  <a:pt x="61" y="25"/>
                </a:lnTo>
                <a:lnTo>
                  <a:pt x="51" y="24"/>
                </a:lnTo>
                <a:lnTo>
                  <a:pt x="42" y="24"/>
                </a:lnTo>
                <a:lnTo>
                  <a:pt x="34" y="23"/>
                </a:lnTo>
                <a:lnTo>
                  <a:pt x="26" y="22"/>
                </a:lnTo>
                <a:lnTo>
                  <a:pt x="20" y="21"/>
                </a:lnTo>
                <a:lnTo>
                  <a:pt x="14" y="19"/>
                </a:lnTo>
                <a:lnTo>
                  <a:pt x="9" y="19"/>
                </a:lnTo>
                <a:lnTo>
                  <a:pt x="5" y="18"/>
                </a:lnTo>
                <a:lnTo>
                  <a:pt x="2" y="16"/>
                </a:lnTo>
                <a:lnTo>
                  <a:pt x="1" y="15"/>
                </a:lnTo>
                <a:lnTo>
                  <a:pt x="1" y="14"/>
                </a:lnTo>
                <a:lnTo>
                  <a:pt x="0" y="14"/>
                </a:lnTo>
                <a:lnTo>
                  <a:pt x="1" y="13"/>
                </a:lnTo>
                <a:lnTo>
                  <a:pt x="2" y="11"/>
                </a:lnTo>
                <a:lnTo>
                  <a:pt x="5" y="10"/>
                </a:lnTo>
                <a:lnTo>
                  <a:pt x="9" y="9"/>
                </a:lnTo>
                <a:lnTo>
                  <a:pt x="14" y="8"/>
                </a:lnTo>
                <a:lnTo>
                  <a:pt x="17" y="7"/>
                </a:lnTo>
                <a:lnTo>
                  <a:pt x="20" y="7"/>
                </a:lnTo>
                <a:lnTo>
                  <a:pt x="26" y="6"/>
                </a:lnTo>
                <a:lnTo>
                  <a:pt x="34" y="5"/>
                </a:lnTo>
                <a:lnTo>
                  <a:pt x="37" y="5"/>
                </a:lnTo>
                <a:lnTo>
                  <a:pt x="42" y="4"/>
                </a:lnTo>
                <a:lnTo>
                  <a:pt x="51" y="3"/>
                </a:lnTo>
                <a:lnTo>
                  <a:pt x="61" y="3"/>
                </a:lnTo>
                <a:lnTo>
                  <a:pt x="72" y="2"/>
                </a:lnTo>
                <a:lnTo>
                  <a:pt x="82" y="1"/>
                </a:lnTo>
                <a:lnTo>
                  <a:pt x="91" y="1"/>
                </a:lnTo>
                <a:lnTo>
                  <a:pt x="106" y="0"/>
                </a:lnTo>
                <a:lnTo>
                  <a:pt x="117" y="0"/>
                </a:lnTo>
                <a:lnTo>
                  <a:pt x="122" y="0"/>
                </a:lnTo>
                <a:lnTo>
                  <a:pt x="130" y="0"/>
                </a:lnTo>
                <a:lnTo>
                  <a:pt x="142" y="0"/>
                </a:lnTo>
                <a:lnTo>
                  <a:pt x="155" y="0"/>
                </a:lnTo>
                <a:lnTo>
                  <a:pt x="167" y="0"/>
                </a:lnTo>
                <a:lnTo>
                  <a:pt x="179" y="0"/>
                </a:lnTo>
                <a:lnTo>
                  <a:pt x="191" y="1"/>
                </a:lnTo>
                <a:lnTo>
                  <a:pt x="202" y="1"/>
                </a:lnTo>
                <a:lnTo>
                  <a:pt x="213" y="2"/>
                </a:lnTo>
                <a:lnTo>
                  <a:pt x="224" y="3"/>
                </a:lnTo>
                <a:lnTo>
                  <a:pt x="234" y="3"/>
                </a:lnTo>
                <a:lnTo>
                  <a:pt x="243" y="4"/>
                </a:lnTo>
                <a:lnTo>
                  <a:pt x="251" y="5"/>
                </a:lnTo>
              </a:path>
            </a:pathLst>
          </a:custGeom>
          <a:ln w="12700" cap="rnd">
            <a:solidFill>
              <a:srgbClr val="606060"/>
            </a:solidFill>
            <a:round/>
            <a:headEnd type="none" w="sm" len="sm"/>
            <a:tailEnd type="none" w="sm" len="sm"/>
          </a:ln>
        </p:spPr>
        <p:style>
          <a:lnRef idx="0">
            <a:scrgbClr r="0" g="0" b="0"/>
          </a:lnRef>
          <a:fillRef idx="1002">
            <a:schemeClr val="dk2"/>
          </a:fillRef>
          <a:effectRef idx="0">
            <a:scrgbClr r="0" g="0" b="0"/>
          </a:effectRef>
          <a:fontRef idx="major"/>
        </p:style>
        <p:txBody>
          <a:bodyPr/>
          <a:lstStyle/>
          <a:p>
            <a:pPr>
              <a:defRPr/>
            </a:pPr>
            <a:endParaRPr lang="es-ES">
              <a:latin typeface="Calibri" pitchFamily="34" charset="0"/>
            </a:endParaRPr>
          </a:p>
        </p:txBody>
      </p:sp>
      <p:sp>
        <p:nvSpPr>
          <p:cNvPr id="90" name="Freeform 18"/>
          <p:cNvSpPr>
            <a:spLocks/>
          </p:cNvSpPr>
          <p:nvPr/>
        </p:nvSpPr>
        <p:spPr bwMode="auto">
          <a:xfrm>
            <a:off x="4165600" y="2968645"/>
            <a:ext cx="1389063" cy="544513"/>
          </a:xfrm>
          <a:custGeom>
            <a:avLst/>
            <a:gdLst>
              <a:gd name="T0" fmla="*/ 2147483647 w 286"/>
              <a:gd name="T1" fmla="*/ 2147483647 h 117"/>
              <a:gd name="T2" fmla="*/ 2147483647 w 286"/>
              <a:gd name="T3" fmla="*/ 2147483647 h 117"/>
              <a:gd name="T4" fmla="*/ 2147483647 w 286"/>
              <a:gd name="T5" fmla="*/ 2147483647 h 117"/>
              <a:gd name="T6" fmla="*/ 2147483647 w 286"/>
              <a:gd name="T7" fmla="*/ 2147483647 h 117"/>
              <a:gd name="T8" fmla="*/ 2147483647 w 286"/>
              <a:gd name="T9" fmla="*/ 2147483647 h 117"/>
              <a:gd name="T10" fmla="*/ 2147483647 w 286"/>
              <a:gd name="T11" fmla="*/ 2147483647 h 117"/>
              <a:gd name="T12" fmla="*/ 2147483647 w 286"/>
              <a:gd name="T13" fmla="*/ 2147483647 h 117"/>
              <a:gd name="T14" fmla="*/ 2147483647 w 286"/>
              <a:gd name="T15" fmla="*/ 2147483647 h 117"/>
              <a:gd name="T16" fmla="*/ 2147483647 w 286"/>
              <a:gd name="T17" fmla="*/ 2147483647 h 117"/>
              <a:gd name="T18" fmla="*/ 2147483647 w 286"/>
              <a:gd name="T19" fmla="*/ 2147483647 h 117"/>
              <a:gd name="T20" fmla="*/ 2147483647 w 286"/>
              <a:gd name="T21" fmla="*/ 2147483647 h 117"/>
              <a:gd name="T22" fmla="*/ 2147483647 w 286"/>
              <a:gd name="T23" fmla="*/ 2147483647 h 117"/>
              <a:gd name="T24" fmla="*/ 2147483647 w 286"/>
              <a:gd name="T25" fmla="*/ 2147483647 h 117"/>
              <a:gd name="T26" fmla="*/ 2147483647 w 286"/>
              <a:gd name="T27" fmla="*/ 2147483647 h 117"/>
              <a:gd name="T28" fmla="*/ 2147483647 w 286"/>
              <a:gd name="T29" fmla="*/ 2147483647 h 117"/>
              <a:gd name="T30" fmla="*/ 2147483647 w 286"/>
              <a:gd name="T31" fmla="*/ 2147483647 h 117"/>
              <a:gd name="T32" fmla="*/ 2147483647 w 286"/>
              <a:gd name="T33" fmla="*/ 2147483647 h 117"/>
              <a:gd name="T34" fmla="*/ 2147483647 w 286"/>
              <a:gd name="T35" fmla="*/ 2147483647 h 117"/>
              <a:gd name="T36" fmla="*/ 2147483647 w 286"/>
              <a:gd name="T37" fmla="*/ 2147483647 h 117"/>
              <a:gd name="T38" fmla="*/ 2147483647 w 286"/>
              <a:gd name="T39" fmla="*/ 2147483647 h 117"/>
              <a:gd name="T40" fmla="*/ 2147483647 w 286"/>
              <a:gd name="T41" fmla="*/ 2147483647 h 117"/>
              <a:gd name="T42" fmla="*/ 2147483647 w 286"/>
              <a:gd name="T43" fmla="*/ 2147483647 h 117"/>
              <a:gd name="T44" fmla="*/ 2147483647 w 286"/>
              <a:gd name="T45" fmla="*/ 2147483647 h 117"/>
              <a:gd name="T46" fmla="*/ 2147483647 w 286"/>
              <a:gd name="T47" fmla="*/ 2147483647 h 117"/>
              <a:gd name="T48" fmla="*/ 2147483647 w 286"/>
              <a:gd name="T49" fmla="*/ 2147483647 h 117"/>
              <a:gd name="T50" fmla="*/ 2147483647 w 286"/>
              <a:gd name="T51" fmla="*/ 2147483647 h 117"/>
              <a:gd name="T52" fmla="*/ 2147483647 w 286"/>
              <a:gd name="T53" fmla="*/ 2147483647 h 117"/>
              <a:gd name="T54" fmla="*/ 2147483647 w 286"/>
              <a:gd name="T55" fmla="*/ 2147483647 h 117"/>
              <a:gd name="T56" fmla="*/ 2147483647 w 286"/>
              <a:gd name="T57" fmla="*/ 2147483647 h 117"/>
              <a:gd name="T58" fmla="*/ 2147483647 w 286"/>
              <a:gd name="T59" fmla="*/ 2147483647 h 117"/>
              <a:gd name="T60" fmla="*/ 2147483647 w 286"/>
              <a:gd name="T61" fmla="*/ 2147483647 h 117"/>
              <a:gd name="T62" fmla="*/ 2147483647 w 286"/>
              <a:gd name="T63" fmla="*/ 2147483647 h 117"/>
              <a:gd name="T64" fmla="*/ 2147483647 w 286"/>
              <a:gd name="T65" fmla="*/ 2147483647 h 117"/>
              <a:gd name="T66" fmla="*/ 2147483647 w 286"/>
              <a:gd name="T67" fmla="*/ 2147483647 h 117"/>
              <a:gd name="T68" fmla="*/ 2147483647 w 286"/>
              <a:gd name="T69" fmla="*/ 2147483647 h 117"/>
              <a:gd name="T70" fmla="*/ 2147483647 w 286"/>
              <a:gd name="T71" fmla="*/ 2147483647 h 117"/>
              <a:gd name="T72" fmla="*/ 2147483647 w 286"/>
              <a:gd name="T73" fmla="*/ 2147483647 h 117"/>
              <a:gd name="T74" fmla="*/ 2147483647 w 286"/>
              <a:gd name="T75" fmla="*/ 2147483647 h 117"/>
              <a:gd name="T76" fmla="*/ 2147483647 w 286"/>
              <a:gd name="T77" fmla="*/ 2147483647 h 1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86"/>
              <a:gd name="T118" fmla="*/ 0 h 117"/>
              <a:gd name="T119" fmla="*/ 286 w 286"/>
              <a:gd name="T120" fmla="*/ 117 h 11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86" h="117">
                <a:moveTo>
                  <a:pt x="195" y="37"/>
                </a:moveTo>
                <a:lnTo>
                  <a:pt x="195" y="114"/>
                </a:lnTo>
                <a:lnTo>
                  <a:pt x="195" y="116"/>
                </a:lnTo>
                <a:lnTo>
                  <a:pt x="203" y="116"/>
                </a:lnTo>
                <a:lnTo>
                  <a:pt x="213" y="115"/>
                </a:lnTo>
                <a:lnTo>
                  <a:pt x="224" y="114"/>
                </a:lnTo>
                <a:lnTo>
                  <a:pt x="234" y="114"/>
                </a:lnTo>
                <a:lnTo>
                  <a:pt x="243" y="113"/>
                </a:lnTo>
                <a:lnTo>
                  <a:pt x="251" y="112"/>
                </a:lnTo>
                <a:lnTo>
                  <a:pt x="259" y="111"/>
                </a:lnTo>
                <a:lnTo>
                  <a:pt x="265" y="110"/>
                </a:lnTo>
                <a:lnTo>
                  <a:pt x="271" y="109"/>
                </a:lnTo>
                <a:lnTo>
                  <a:pt x="276" y="108"/>
                </a:lnTo>
                <a:lnTo>
                  <a:pt x="280" y="107"/>
                </a:lnTo>
                <a:lnTo>
                  <a:pt x="283" y="106"/>
                </a:lnTo>
                <a:lnTo>
                  <a:pt x="284" y="104"/>
                </a:lnTo>
                <a:lnTo>
                  <a:pt x="285" y="103"/>
                </a:lnTo>
                <a:lnTo>
                  <a:pt x="285" y="100"/>
                </a:lnTo>
                <a:lnTo>
                  <a:pt x="285" y="0"/>
                </a:lnTo>
                <a:lnTo>
                  <a:pt x="284" y="1"/>
                </a:lnTo>
                <a:lnTo>
                  <a:pt x="282" y="2"/>
                </a:lnTo>
                <a:lnTo>
                  <a:pt x="280" y="3"/>
                </a:lnTo>
                <a:lnTo>
                  <a:pt x="276" y="5"/>
                </a:lnTo>
                <a:lnTo>
                  <a:pt x="271" y="5"/>
                </a:lnTo>
                <a:lnTo>
                  <a:pt x="265" y="7"/>
                </a:lnTo>
                <a:lnTo>
                  <a:pt x="259" y="8"/>
                </a:lnTo>
                <a:lnTo>
                  <a:pt x="251" y="9"/>
                </a:lnTo>
                <a:lnTo>
                  <a:pt x="243" y="10"/>
                </a:lnTo>
                <a:lnTo>
                  <a:pt x="234" y="10"/>
                </a:lnTo>
                <a:lnTo>
                  <a:pt x="224" y="11"/>
                </a:lnTo>
                <a:lnTo>
                  <a:pt x="213" y="12"/>
                </a:lnTo>
                <a:lnTo>
                  <a:pt x="202" y="12"/>
                </a:lnTo>
                <a:lnTo>
                  <a:pt x="190" y="13"/>
                </a:lnTo>
                <a:lnTo>
                  <a:pt x="179" y="13"/>
                </a:lnTo>
                <a:lnTo>
                  <a:pt x="167" y="14"/>
                </a:lnTo>
                <a:lnTo>
                  <a:pt x="155" y="14"/>
                </a:lnTo>
                <a:lnTo>
                  <a:pt x="142" y="14"/>
                </a:lnTo>
                <a:lnTo>
                  <a:pt x="130" y="14"/>
                </a:lnTo>
                <a:lnTo>
                  <a:pt x="117" y="14"/>
                </a:lnTo>
                <a:lnTo>
                  <a:pt x="105" y="13"/>
                </a:lnTo>
                <a:lnTo>
                  <a:pt x="94" y="13"/>
                </a:lnTo>
                <a:lnTo>
                  <a:pt x="82" y="12"/>
                </a:lnTo>
                <a:lnTo>
                  <a:pt x="71" y="12"/>
                </a:lnTo>
                <a:lnTo>
                  <a:pt x="61" y="11"/>
                </a:lnTo>
                <a:lnTo>
                  <a:pt x="51" y="10"/>
                </a:lnTo>
                <a:lnTo>
                  <a:pt x="42" y="10"/>
                </a:lnTo>
                <a:lnTo>
                  <a:pt x="33" y="9"/>
                </a:lnTo>
                <a:lnTo>
                  <a:pt x="26" y="8"/>
                </a:lnTo>
                <a:lnTo>
                  <a:pt x="20" y="7"/>
                </a:lnTo>
                <a:lnTo>
                  <a:pt x="14" y="5"/>
                </a:lnTo>
                <a:lnTo>
                  <a:pt x="9" y="5"/>
                </a:lnTo>
                <a:lnTo>
                  <a:pt x="5" y="3"/>
                </a:lnTo>
                <a:lnTo>
                  <a:pt x="2" y="2"/>
                </a:lnTo>
                <a:lnTo>
                  <a:pt x="1" y="1"/>
                </a:lnTo>
                <a:lnTo>
                  <a:pt x="1" y="0"/>
                </a:lnTo>
                <a:lnTo>
                  <a:pt x="1" y="21"/>
                </a:lnTo>
                <a:lnTo>
                  <a:pt x="0" y="21"/>
                </a:lnTo>
                <a:lnTo>
                  <a:pt x="12" y="21"/>
                </a:lnTo>
                <a:lnTo>
                  <a:pt x="26" y="21"/>
                </a:lnTo>
                <a:lnTo>
                  <a:pt x="39" y="20"/>
                </a:lnTo>
                <a:lnTo>
                  <a:pt x="53" y="21"/>
                </a:lnTo>
                <a:lnTo>
                  <a:pt x="66" y="21"/>
                </a:lnTo>
                <a:lnTo>
                  <a:pt x="79" y="21"/>
                </a:lnTo>
                <a:lnTo>
                  <a:pt x="92" y="22"/>
                </a:lnTo>
                <a:lnTo>
                  <a:pt x="105" y="22"/>
                </a:lnTo>
                <a:lnTo>
                  <a:pt x="117" y="23"/>
                </a:lnTo>
                <a:lnTo>
                  <a:pt x="129" y="23"/>
                </a:lnTo>
                <a:lnTo>
                  <a:pt x="139" y="24"/>
                </a:lnTo>
                <a:lnTo>
                  <a:pt x="149" y="25"/>
                </a:lnTo>
                <a:lnTo>
                  <a:pt x="158" y="26"/>
                </a:lnTo>
                <a:lnTo>
                  <a:pt x="167" y="27"/>
                </a:lnTo>
                <a:lnTo>
                  <a:pt x="174" y="28"/>
                </a:lnTo>
                <a:lnTo>
                  <a:pt x="180" y="30"/>
                </a:lnTo>
                <a:lnTo>
                  <a:pt x="186" y="31"/>
                </a:lnTo>
                <a:lnTo>
                  <a:pt x="190" y="32"/>
                </a:lnTo>
                <a:lnTo>
                  <a:pt x="192" y="33"/>
                </a:lnTo>
                <a:lnTo>
                  <a:pt x="194" y="35"/>
                </a:lnTo>
                <a:lnTo>
                  <a:pt x="195" y="36"/>
                </a:lnTo>
                <a:lnTo>
                  <a:pt x="195" y="37"/>
                </a:lnTo>
              </a:path>
            </a:pathLst>
          </a:custGeom>
          <a:ln w="12700" cap="rnd">
            <a:solidFill>
              <a:srgbClr val="404040"/>
            </a:solidFill>
            <a:round/>
            <a:headEnd type="none" w="sm" len="sm"/>
            <a:tailEnd type="none" w="sm" len="sm"/>
          </a:ln>
        </p:spPr>
        <p:style>
          <a:lnRef idx="0">
            <a:scrgbClr r="0" g="0" b="0"/>
          </a:lnRef>
          <a:fillRef idx="1002">
            <a:schemeClr val="dk2"/>
          </a:fillRef>
          <a:effectRef idx="0">
            <a:scrgbClr r="0" g="0" b="0"/>
          </a:effectRef>
          <a:fontRef idx="major"/>
        </p:style>
        <p:txBody>
          <a:bodyPr/>
          <a:lstStyle/>
          <a:p>
            <a:pPr>
              <a:defRPr/>
            </a:pPr>
            <a:endParaRPr lang="es-ES">
              <a:latin typeface="Calibri" pitchFamily="34" charset="0"/>
            </a:endParaRPr>
          </a:p>
        </p:txBody>
      </p:sp>
      <p:sp>
        <p:nvSpPr>
          <p:cNvPr id="95" name="Freeform 19"/>
          <p:cNvSpPr>
            <a:spLocks/>
          </p:cNvSpPr>
          <p:nvPr/>
        </p:nvSpPr>
        <p:spPr bwMode="auto">
          <a:xfrm>
            <a:off x="3597275" y="3141683"/>
            <a:ext cx="1520825" cy="450850"/>
          </a:xfrm>
          <a:custGeom>
            <a:avLst/>
            <a:gdLst>
              <a:gd name="T0" fmla="*/ 2147483647 w 313"/>
              <a:gd name="T1" fmla="*/ 2147483647 h 97"/>
              <a:gd name="T2" fmla="*/ 2147483647 w 313"/>
              <a:gd name="T3" fmla="*/ 2147483647 h 97"/>
              <a:gd name="T4" fmla="*/ 2147483647 w 313"/>
              <a:gd name="T5" fmla="*/ 2147483647 h 97"/>
              <a:gd name="T6" fmla="*/ 2147483647 w 313"/>
              <a:gd name="T7" fmla="*/ 2147483647 h 97"/>
              <a:gd name="T8" fmla="*/ 2147483647 w 313"/>
              <a:gd name="T9" fmla="*/ 2147483647 h 97"/>
              <a:gd name="T10" fmla="*/ 2147483647 w 313"/>
              <a:gd name="T11" fmla="*/ 2147483647 h 97"/>
              <a:gd name="T12" fmla="*/ 2147483647 w 313"/>
              <a:gd name="T13" fmla="*/ 2147483647 h 97"/>
              <a:gd name="T14" fmla="*/ 2147483647 w 313"/>
              <a:gd name="T15" fmla="*/ 2147483647 h 97"/>
              <a:gd name="T16" fmla="*/ 2147483647 w 313"/>
              <a:gd name="T17" fmla="*/ 2147483647 h 97"/>
              <a:gd name="T18" fmla="*/ 2147483647 w 313"/>
              <a:gd name="T19" fmla="*/ 2147483647 h 97"/>
              <a:gd name="T20" fmla="*/ 2147483647 w 313"/>
              <a:gd name="T21" fmla="*/ 2147483647 h 97"/>
              <a:gd name="T22" fmla="*/ 2147483647 w 313"/>
              <a:gd name="T23" fmla="*/ 2147483647 h 97"/>
              <a:gd name="T24" fmla="*/ 2147483647 w 313"/>
              <a:gd name="T25" fmla="*/ 2147483647 h 97"/>
              <a:gd name="T26" fmla="*/ 2147483647 w 313"/>
              <a:gd name="T27" fmla="*/ 2147483647 h 97"/>
              <a:gd name="T28" fmla="*/ 2147483647 w 313"/>
              <a:gd name="T29" fmla="*/ 2147483647 h 97"/>
              <a:gd name="T30" fmla="*/ 2147483647 w 313"/>
              <a:gd name="T31" fmla="*/ 2147483647 h 97"/>
              <a:gd name="T32" fmla="*/ 2147483647 w 313"/>
              <a:gd name="T33" fmla="*/ 2147483647 h 97"/>
              <a:gd name="T34" fmla="*/ 0 w 313"/>
              <a:gd name="T35" fmla="*/ 2147483647 h 97"/>
              <a:gd name="T36" fmla="*/ 0 w 313"/>
              <a:gd name="T37" fmla="*/ 2147483647 h 97"/>
              <a:gd name="T38" fmla="*/ 2147483647 w 313"/>
              <a:gd name="T39" fmla="*/ 2147483647 h 97"/>
              <a:gd name="T40" fmla="*/ 2147483647 w 313"/>
              <a:gd name="T41" fmla="*/ 2147483647 h 97"/>
              <a:gd name="T42" fmla="*/ 2147483647 w 313"/>
              <a:gd name="T43" fmla="*/ 2147483647 h 97"/>
              <a:gd name="T44" fmla="*/ 2147483647 w 313"/>
              <a:gd name="T45" fmla="*/ 2147483647 h 97"/>
              <a:gd name="T46" fmla="*/ 2147483647 w 313"/>
              <a:gd name="T47" fmla="*/ 2147483647 h 97"/>
              <a:gd name="T48" fmla="*/ 2147483647 w 313"/>
              <a:gd name="T49" fmla="*/ 2147483647 h 97"/>
              <a:gd name="T50" fmla="*/ 2147483647 w 313"/>
              <a:gd name="T51" fmla="*/ 2147483647 h 97"/>
              <a:gd name="T52" fmla="*/ 2147483647 w 313"/>
              <a:gd name="T53" fmla="*/ 2147483647 h 97"/>
              <a:gd name="T54" fmla="*/ 2147483647 w 313"/>
              <a:gd name="T55" fmla="*/ 2147483647 h 97"/>
              <a:gd name="T56" fmla="*/ 2147483647 w 313"/>
              <a:gd name="T57" fmla="*/ 2147483647 h 97"/>
              <a:gd name="T58" fmla="*/ 2147483647 w 313"/>
              <a:gd name="T59" fmla="*/ 2147483647 h 97"/>
              <a:gd name="T60" fmla="*/ 2147483647 w 313"/>
              <a:gd name="T61" fmla="*/ 2147483647 h 97"/>
              <a:gd name="T62" fmla="*/ 2147483647 w 313"/>
              <a:gd name="T63" fmla="*/ 2147483647 h 97"/>
              <a:gd name="T64" fmla="*/ 2147483647 w 313"/>
              <a:gd name="T65" fmla="*/ 2147483647 h 97"/>
              <a:gd name="T66" fmla="*/ 2147483647 w 313"/>
              <a:gd name="T67" fmla="*/ 2147483647 h 97"/>
              <a:gd name="T68" fmla="*/ 2147483647 w 313"/>
              <a:gd name="T69" fmla="*/ 2147483647 h 97"/>
              <a:gd name="T70" fmla="*/ 2147483647 w 313"/>
              <a:gd name="T71" fmla="*/ 2147483647 h 97"/>
              <a:gd name="T72" fmla="*/ 2147483647 w 313"/>
              <a:gd name="T73" fmla="*/ 2147483647 h 97"/>
              <a:gd name="T74" fmla="*/ 2147483647 w 313"/>
              <a:gd name="T75" fmla="*/ 0 h 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13"/>
              <a:gd name="T115" fmla="*/ 0 h 97"/>
              <a:gd name="T116" fmla="*/ 313 w 313"/>
              <a:gd name="T117" fmla="*/ 97 h 9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13" h="97">
                <a:moveTo>
                  <a:pt x="311" y="0"/>
                </a:moveTo>
                <a:lnTo>
                  <a:pt x="311" y="1"/>
                </a:lnTo>
                <a:lnTo>
                  <a:pt x="309" y="3"/>
                </a:lnTo>
                <a:lnTo>
                  <a:pt x="306" y="4"/>
                </a:lnTo>
                <a:lnTo>
                  <a:pt x="302" y="6"/>
                </a:lnTo>
                <a:lnTo>
                  <a:pt x="297" y="7"/>
                </a:lnTo>
                <a:lnTo>
                  <a:pt x="290" y="8"/>
                </a:lnTo>
                <a:lnTo>
                  <a:pt x="283" y="9"/>
                </a:lnTo>
                <a:lnTo>
                  <a:pt x="275" y="10"/>
                </a:lnTo>
                <a:lnTo>
                  <a:pt x="265" y="11"/>
                </a:lnTo>
                <a:lnTo>
                  <a:pt x="255" y="12"/>
                </a:lnTo>
                <a:lnTo>
                  <a:pt x="245" y="13"/>
                </a:lnTo>
                <a:lnTo>
                  <a:pt x="233" y="14"/>
                </a:lnTo>
                <a:lnTo>
                  <a:pt x="221" y="14"/>
                </a:lnTo>
                <a:lnTo>
                  <a:pt x="209" y="15"/>
                </a:lnTo>
                <a:lnTo>
                  <a:pt x="196" y="15"/>
                </a:lnTo>
                <a:lnTo>
                  <a:pt x="182" y="15"/>
                </a:lnTo>
                <a:lnTo>
                  <a:pt x="169" y="16"/>
                </a:lnTo>
                <a:lnTo>
                  <a:pt x="156" y="16"/>
                </a:lnTo>
                <a:lnTo>
                  <a:pt x="142" y="16"/>
                </a:lnTo>
                <a:lnTo>
                  <a:pt x="129" y="15"/>
                </a:lnTo>
                <a:lnTo>
                  <a:pt x="115" y="15"/>
                </a:lnTo>
                <a:lnTo>
                  <a:pt x="102" y="15"/>
                </a:lnTo>
                <a:lnTo>
                  <a:pt x="90" y="14"/>
                </a:lnTo>
                <a:lnTo>
                  <a:pt x="78" y="14"/>
                </a:lnTo>
                <a:lnTo>
                  <a:pt x="66" y="13"/>
                </a:lnTo>
                <a:lnTo>
                  <a:pt x="56" y="12"/>
                </a:lnTo>
                <a:lnTo>
                  <a:pt x="45" y="11"/>
                </a:lnTo>
                <a:lnTo>
                  <a:pt x="36" y="10"/>
                </a:lnTo>
                <a:lnTo>
                  <a:pt x="28" y="9"/>
                </a:lnTo>
                <a:lnTo>
                  <a:pt x="20" y="8"/>
                </a:lnTo>
                <a:lnTo>
                  <a:pt x="15" y="7"/>
                </a:lnTo>
                <a:lnTo>
                  <a:pt x="9" y="6"/>
                </a:lnTo>
                <a:lnTo>
                  <a:pt x="5" y="4"/>
                </a:lnTo>
                <a:lnTo>
                  <a:pt x="2" y="3"/>
                </a:lnTo>
                <a:lnTo>
                  <a:pt x="0" y="1"/>
                </a:lnTo>
                <a:lnTo>
                  <a:pt x="0" y="79"/>
                </a:lnTo>
                <a:lnTo>
                  <a:pt x="0" y="80"/>
                </a:lnTo>
                <a:lnTo>
                  <a:pt x="1" y="82"/>
                </a:lnTo>
                <a:lnTo>
                  <a:pt x="2" y="83"/>
                </a:lnTo>
                <a:lnTo>
                  <a:pt x="6" y="84"/>
                </a:lnTo>
                <a:lnTo>
                  <a:pt x="10" y="85"/>
                </a:lnTo>
                <a:lnTo>
                  <a:pt x="15" y="87"/>
                </a:lnTo>
                <a:lnTo>
                  <a:pt x="21" y="88"/>
                </a:lnTo>
                <a:lnTo>
                  <a:pt x="28" y="89"/>
                </a:lnTo>
                <a:lnTo>
                  <a:pt x="37" y="90"/>
                </a:lnTo>
                <a:lnTo>
                  <a:pt x="46" y="92"/>
                </a:lnTo>
                <a:lnTo>
                  <a:pt x="56" y="92"/>
                </a:lnTo>
                <a:lnTo>
                  <a:pt x="67" y="93"/>
                </a:lnTo>
                <a:lnTo>
                  <a:pt x="78" y="94"/>
                </a:lnTo>
                <a:lnTo>
                  <a:pt x="90" y="95"/>
                </a:lnTo>
                <a:lnTo>
                  <a:pt x="103" y="95"/>
                </a:lnTo>
                <a:lnTo>
                  <a:pt x="116" y="95"/>
                </a:lnTo>
                <a:lnTo>
                  <a:pt x="129" y="96"/>
                </a:lnTo>
                <a:lnTo>
                  <a:pt x="143" y="96"/>
                </a:lnTo>
                <a:lnTo>
                  <a:pt x="156" y="96"/>
                </a:lnTo>
                <a:lnTo>
                  <a:pt x="169" y="96"/>
                </a:lnTo>
                <a:lnTo>
                  <a:pt x="183" y="96"/>
                </a:lnTo>
                <a:lnTo>
                  <a:pt x="196" y="95"/>
                </a:lnTo>
                <a:lnTo>
                  <a:pt x="209" y="95"/>
                </a:lnTo>
                <a:lnTo>
                  <a:pt x="222" y="95"/>
                </a:lnTo>
                <a:lnTo>
                  <a:pt x="234" y="94"/>
                </a:lnTo>
                <a:lnTo>
                  <a:pt x="246" y="93"/>
                </a:lnTo>
                <a:lnTo>
                  <a:pt x="256" y="92"/>
                </a:lnTo>
                <a:lnTo>
                  <a:pt x="266" y="92"/>
                </a:lnTo>
                <a:lnTo>
                  <a:pt x="275" y="90"/>
                </a:lnTo>
                <a:lnTo>
                  <a:pt x="283" y="89"/>
                </a:lnTo>
                <a:lnTo>
                  <a:pt x="291" y="88"/>
                </a:lnTo>
                <a:lnTo>
                  <a:pt x="297" y="87"/>
                </a:lnTo>
                <a:lnTo>
                  <a:pt x="303" y="85"/>
                </a:lnTo>
                <a:lnTo>
                  <a:pt x="307" y="84"/>
                </a:lnTo>
                <a:lnTo>
                  <a:pt x="309" y="83"/>
                </a:lnTo>
                <a:lnTo>
                  <a:pt x="311" y="81"/>
                </a:lnTo>
                <a:lnTo>
                  <a:pt x="312" y="79"/>
                </a:lnTo>
                <a:lnTo>
                  <a:pt x="312" y="78"/>
                </a:lnTo>
                <a:lnTo>
                  <a:pt x="312" y="0"/>
                </a:lnTo>
                <a:lnTo>
                  <a:pt x="311" y="0"/>
                </a:lnTo>
              </a:path>
            </a:pathLst>
          </a:custGeom>
          <a:ln w="12700" cap="rnd">
            <a:solidFill>
              <a:srgbClr val="404040"/>
            </a:solidFill>
            <a:round/>
            <a:headEnd type="none" w="sm" len="sm"/>
            <a:tailEnd type="none" w="sm" len="sm"/>
          </a:ln>
        </p:spPr>
        <p:style>
          <a:lnRef idx="0">
            <a:scrgbClr r="0" g="0" b="0"/>
          </a:lnRef>
          <a:fillRef idx="1002">
            <a:schemeClr val="dk2"/>
          </a:fillRef>
          <a:effectRef idx="0">
            <a:scrgbClr r="0" g="0" b="0"/>
          </a:effectRef>
          <a:fontRef idx="major"/>
        </p:style>
        <p:txBody>
          <a:bodyPr/>
          <a:lstStyle/>
          <a:p>
            <a:pPr>
              <a:defRPr/>
            </a:pPr>
            <a:endParaRPr lang="es-ES">
              <a:latin typeface="Calibri" pitchFamily="34" charset="0"/>
            </a:endParaRPr>
          </a:p>
        </p:txBody>
      </p:sp>
      <p:sp>
        <p:nvSpPr>
          <p:cNvPr id="96" name="Freeform 20"/>
          <p:cNvSpPr>
            <a:spLocks/>
          </p:cNvSpPr>
          <p:nvPr/>
        </p:nvSpPr>
        <p:spPr bwMode="auto">
          <a:xfrm>
            <a:off x="5010150" y="2694008"/>
            <a:ext cx="174625" cy="220662"/>
          </a:xfrm>
          <a:custGeom>
            <a:avLst/>
            <a:gdLst>
              <a:gd name="T0" fmla="*/ 2147483647 w 36"/>
              <a:gd name="T1" fmla="*/ 2147483647 h 47"/>
              <a:gd name="T2" fmla="*/ 2147483647 w 36"/>
              <a:gd name="T3" fmla="*/ 2147483647 h 47"/>
              <a:gd name="T4" fmla="*/ 2147483647 w 36"/>
              <a:gd name="T5" fmla="*/ 2147483647 h 47"/>
              <a:gd name="T6" fmla="*/ 2147483647 w 36"/>
              <a:gd name="T7" fmla="*/ 2147483647 h 47"/>
              <a:gd name="T8" fmla="*/ 2147483647 w 36"/>
              <a:gd name="T9" fmla="*/ 2147483647 h 47"/>
              <a:gd name="T10" fmla="*/ 2147483647 w 36"/>
              <a:gd name="T11" fmla="*/ 2147483647 h 47"/>
              <a:gd name="T12" fmla="*/ 2147483647 w 36"/>
              <a:gd name="T13" fmla="*/ 2147483647 h 47"/>
              <a:gd name="T14" fmla="*/ 2147483647 w 36"/>
              <a:gd name="T15" fmla="*/ 2147483647 h 47"/>
              <a:gd name="T16" fmla="*/ 2147483647 w 36"/>
              <a:gd name="T17" fmla="*/ 2147483647 h 47"/>
              <a:gd name="T18" fmla="*/ 2147483647 w 36"/>
              <a:gd name="T19" fmla="*/ 2147483647 h 47"/>
              <a:gd name="T20" fmla="*/ 2147483647 w 36"/>
              <a:gd name="T21" fmla="*/ 2147483647 h 47"/>
              <a:gd name="T22" fmla="*/ 2147483647 w 36"/>
              <a:gd name="T23" fmla="*/ 2147483647 h 47"/>
              <a:gd name="T24" fmla="*/ 2147483647 w 36"/>
              <a:gd name="T25" fmla="*/ 2147483647 h 47"/>
              <a:gd name="T26" fmla="*/ 2147483647 w 36"/>
              <a:gd name="T27" fmla="*/ 2147483647 h 47"/>
              <a:gd name="T28" fmla="*/ 2147483647 w 36"/>
              <a:gd name="T29" fmla="*/ 2147483647 h 47"/>
              <a:gd name="T30" fmla="*/ 2147483647 w 36"/>
              <a:gd name="T31" fmla="*/ 2147483647 h 47"/>
              <a:gd name="T32" fmla="*/ 2147483647 w 36"/>
              <a:gd name="T33" fmla="*/ 2147483647 h 47"/>
              <a:gd name="T34" fmla="*/ 2147483647 w 36"/>
              <a:gd name="T35" fmla="*/ 2147483647 h 47"/>
              <a:gd name="T36" fmla="*/ 2147483647 w 36"/>
              <a:gd name="T37" fmla="*/ 2147483647 h 47"/>
              <a:gd name="T38" fmla="*/ 2147483647 w 36"/>
              <a:gd name="T39" fmla="*/ 0 h 47"/>
              <a:gd name="T40" fmla="*/ 0 w 36"/>
              <a:gd name="T41" fmla="*/ 0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47"/>
              <a:gd name="T65" fmla="*/ 36 w 36"/>
              <a:gd name="T66" fmla="*/ 47 h 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47">
                <a:moveTo>
                  <a:pt x="33" y="46"/>
                </a:moveTo>
                <a:lnTo>
                  <a:pt x="34" y="43"/>
                </a:lnTo>
                <a:lnTo>
                  <a:pt x="34" y="40"/>
                </a:lnTo>
                <a:lnTo>
                  <a:pt x="35" y="37"/>
                </a:lnTo>
                <a:lnTo>
                  <a:pt x="35" y="34"/>
                </a:lnTo>
                <a:lnTo>
                  <a:pt x="35" y="31"/>
                </a:lnTo>
                <a:lnTo>
                  <a:pt x="34" y="28"/>
                </a:lnTo>
                <a:lnTo>
                  <a:pt x="34" y="25"/>
                </a:lnTo>
                <a:lnTo>
                  <a:pt x="33" y="22"/>
                </a:lnTo>
                <a:lnTo>
                  <a:pt x="31" y="19"/>
                </a:lnTo>
                <a:lnTo>
                  <a:pt x="29" y="16"/>
                </a:lnTo>
                <a:lnTo>
                  <a:pt x="27" y="14"/>
                </a:lnTo>
                <a:lnTo>
                  <a:pt x="25" y="11"/>
                </a:lnTo>
                <a:lnTo>
                  <a:pt x="22" y="9"/>
                </a:lnTo>
                <a:lnTo>
                  <a:pt x="19" y="7"/>
                </a:lnTo>
                <a:lnTo>
                  <a:pt x="16" y="5"/>
                </a:lnTo>
                <a:lnTo>
                  <a:pt x="13" y="3"/>
                </a:lnTo>
                <a:lnTo>
                  <a:pt x="9" y="2"/>
                </a:lnTo>
                <a:lnTo>
                  <a:pt x="6" y="1"/>
                </a:lnTo>
                <a:lnTo>
                  <a:pt x="2" y="0"/>
                </a:lnTo>
                <a:lnTo>
                  <a:pt x="0" y="0"/>
                </a:lnTo>
              </a:path>
            </a:pathLst>
          </a:custGeom>
          <a:ln w="12700" cap="rnd">
            <a:solidFill>
              <a:schemeClr val="bg2"/>
            </a:solidFill>
            <a:round/>
            <a:headEnd type="none" w="sm" len="sm"/>
            <a:tailEnd type="none" w="sm" len="sm"/>
          </a:ln>
        </p:spPr>
        <p:style>
          <a:lnRef idx="0">
            <a:scrgbClr r="0" g="0" b="0"/>
          </a:lnRef>
          <a:fillRef idx="1002">
            <a:schemeClr val="dk2"/>
          </a:fillRef>
          <a:effectRef idx="0">
            <a:scrgbClr r="0" g="0" b="0"/>
          </a:effectRef>
          <a:fontRef idx="major"/>
        </p:style>
        <p:txBody>
          <a:bodyPr/>
          <a:lstStyle/>
          <a:p>
            <a:pPr>
              <a:defRPr/>
            </a:pPr>
            <a:endParaRPr lang="es-ES">
              <a:latin typeface="Calibri" pitchFamily="34" charset="0"/>
            </a:endParaRPr>
          </a:p>
        </p:txBody>
      </p:sp>
      <p:sp>
        <p:nvSpPr>
          <p:cNvPr id="97" name="Freeform 21"/>
          <p:cNvSpPr>
            <a:spLocks/>
          </p:cNvSpPr>
          <p:nvPr/>
        </p:nvSpPr>
        <p:spPr bwMode="auto">
          <a:xfrm>
            <a:off x="5092700" y="2694008"/>
            <a:ext cx="165100" cy="223837"/>
          </a:xfrm>
          <a:custGeom>
            <a:avLst/>
            <a:gdLst>
              <a:gd name="T0" fmla="*/ 2147483647 w 34"/>
              <a:gd name="T1" fmla="*/ 2147483647 h 48"/>
              <a:gd name="T2" fmla="*/ 2147483647 w 34"/>
              <a:gd name="T3" fmla="*/ 2147483647 h 48"/>
              <a:gd name="T4" fmla="*/ 2147483647 w 34"/>
              <a:gd name="T5" fmla="*/ 2147483647 h 48"/>
              <a:gd name="T6" fmla="*/ 2147483647 w 34"/>
              <a:gd name="T7" fmla="*/ 2147483647 h 48"/>
              <a:gd name="T8" fmla="*/ 2147483647 w 34"/>
              <a:gd name="T9" fmla="*/ 2147483647 h 48"/>
              <a:gd name="T10" fmla="*/ 2147483647 w 34"/>
              <a:gd name="T11" fmla="*/ 2147483647 h 48"/>
              <a:gd name="T12" fmla="*/ 2147483647 w 34"/>
              <a:gd name="T13" fmla="*/ 2147483647 h 48"/>
              <a:gd name="T14" fmla="*/ 2147483647 w 34"/>
              <a:gd name="T15" fmla="*/ 2147483647 h 48"/>
              <a:gd name="T16" fmla="*/ 2147483647 w 34"/>
              <a:gd name="T17" fmla="*/ 2147483647 h 48"/>
              <a:gd name="T18" fmla="*/ 2147483647 w 34"/>
              <a:gd name="T19" fmla="*/ 2147483647 h 48"/>
              <a:gd name="T20" fmla="*/ 2147483647 w 34"/>
              <a:gd name="T21" fmla="*/ 2147483647 h 48"/>
              <a:gd name="T22" fmla="*/ 2147483647 w 34"/>
              <a:gd name="T23" fmla="*/ 2147483647 h 48"/>
              <a:gd name="T24" fmla="*/ 2147483647 w 34"/>
              <a:gd name="T25" fmla="*/ 2147483647 h 48"/>
              <a:gd name="T26" fmla="*/ 2147483647 w 34"/>
              <a:gd name="T27" fmla="*/ 2147483647 h 48"/>
              <a:gd name="T28" fmla="*/ 2147483647 w 34"/>
              <a:gd name="T29" fmla="*/ 2147483647 h 48"/>
              <a:gd name="T30" fmla="*/ 2147483647 w 34"/>
              <a:gd name="T31" fmla="*/ 2147483647 h 48"/>
              <a:gd name="T32" fmla="*/ 2147483647 w 34"/>
              <a:gd name="T33" fmla="*/ 2147483647 h 48"/>
              <a:gd name="T34" fmla="*/ 2147483647 w 34"/>
              <a:gd name="T35" fmla="*/ 2147483647 h 48"/>
              <a:gd name="T36" fmla="*/ 2147483647 w 34"/>
              <a:gd name="T37" fmla="*/ 2147483647 h 48"/>
              <a:gd name="T38" fmla="*/ 0 w 34"/>
              <a:gd name="T39" fmla="*/ 0 h 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
              <a:gd name="T61" fmla="*/ 0 h 48"/>
              <a:gd name="T62" fmla="*/ 34 w 34"/>
              <a:gd name="T63" fmla="*/ 48 h 4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 h="48">
                <a:moveTo>
                  <a:pt x="30" y="47"/>
                </a:moveTo>
                <a:lnTo>
                  <a:pt x="32" y="44"/>
                </a:lnTo>
                <a:lnTo>
                  <a:pt x="32" y="41"/>
                </a:lnTo>
                <a:lnTo>
                  <a:pt x="33" y="38"/>
                </a:lnTo>
                <a:lnTo>
                  <a:pt x="33" y="35"/>
                </a:lnTo>
                <a:lnTo>
                  <a:pt x="33" y="32"/>
                </a:lnTo>
                <a:lnTo>
                  <a:pt x="32" y="29"/>
                </a:lnTo>
                <a:lnTo>
                  <a:pt x="32" y="26"/>
                </a:lnTo>
                <a:lnTo>
                  <a:pt x="30" y="23"/>
                </a:lnTo>
                <a:lnTo>
                  <a:pt x="29" y="20"/>
                </a:lnTo>
                <a:lnTo>
                  <a:pt x="27" y="17"/>
                </a:lnTo>
                <a:lnTo>
                  <a:pt x="25" y="14"/>
                </a:lnTo>
                <a:lnTo>
                  <a:pt x="22" y="12"/>
                </a:lnTo>
                <a:lnTo>
                  <a:pt x="20" y="10"/>
                </a:lnTo>
                <a:lnTo>
                  <a:pt x="17" y="8"/>
                </a:lnTo>
                <a:lnTo>
                  <a:pt x="14" y="6"/>
                </a:lnTo>
                <a:lnTo>
                  <a:pt x="11" y="4"/>
                </a:lnTo>
                <a:lnTo>
                  <a:pt x="7" y="3"/>
                </a:lnTo>
                <a:lnTo>
                  <a:pt x="3" y="1"/>
                </a:lnTo>
                <a:lnTo>
                  <a:pt x="0" y="0"/>
                </a:lnTo>
              </a:path>
            </a:pathLst>
          </a:custGeom>
          <a:ln w="12700" cap="rnd">
            <a:solidFill>
              <a:schemeClr val="bg2"/>
            </a:solidFill>
            <a:round/>
            <a:headEnd type="none" w="sm" len="sm"/>
            <a:tailEnd type="none" w="sm" len="sm"/>
          </a:ln>
        </p:spPr>
        <p:style>
          <a:lnRef idx="0">
            <a:scrgbClr r="0" g="0" b="0"/>
          </a:lnRef>
          <a:fillRef idx="1002">
            <a:schemeClr val="dk2"/>
          </a:fillRef>
          <a:effectRef idx="0">
            <a:scrgbClr r="0" g="0" b="0"/>
          </a:effectRef>
          <a:fontRef idx="major"/>
        </p:style>
        <p:txBody>
          <a:bodyPr/>
          <a:lstStyle/>
          <a:p>
            <a:pPr>
              <a:defRPr/>
            </a:pPr>
            <a:endParaRPr lang="es-ES">
              <a:latin typeface="Calibri" pitchFamily="34" charset="0"/>
            </a:endParaRPr>
          </a:p>
        </p:txBody>
      </p:sp>
      <p:sp>
        <p:nvSpPr>
          <p:cNvPr id="98" name="Freeform 22"/>
          <p:cNvSpPr>
            <a:spLocks/>
          </p:cNvSpPr>
          <p:nvPr/>
        </p:nvSpPr>
        <p:spPr bwMode="auto">
          <a:xfrm>
            <a:off x="5167313" y="2700358"/>
            <a:ext cx="163512" cy="223837"/>
          </a:xfrm>
          <a:custGeom>
            <a:avLst/>
            <a:gdLst>
              <a:gd name="T0" fmla="*/ 2147483647 w 34"/>
              <a:gd name="T1" fmla="*/ 2147483647 h 48"/>
              <a:gd name="T2" fmla="*/ 2147483647 w 34"/>
              <a:gd name="T3" fmla="*/ 2147483647 h 48"/>
              <a:gd name="T4" fmla="*/ 2147483647 w 34"/>
              <a:gd name="T5" fmla="*/ 2147483647 h 48"/>
              <a:gd name="T6" fmla="*/ 2147483647 w 34"/>
              <a:gd name="T7" fmla="*/ 2147483647 h 48"/>
              <a:gd name="T8" fmla="*/ 2147483647 w 34"/>
              <a:gd name="T9" fmla="*/ 2147483647 h 48"/>
              <a:gd name="T10" fmla="*/ 2147483647 w 34"/>
              <a:gd name="T11" fmla="*/ 2147483647 h 48"/>
              <a:gd name="T12" fmla="*/ 2147483647 w 34"/>
              <a:gd name="T13" fmla="*/ 2147483647 h 48"/>
              <a:gd name="T14" fmla="*/ 2147483647 w 34"/>
              <a:gd name="T15" fmla="*/ 2147483647 h 48"/>
              <a:gd name="T16" fmla="*/ 2147483647 w 34"/>
              <a:gd name="T17" fmla="*/ 2147483647 h 48"/>
              <a:gd name="T18" fmla="*/ 2147483647 w 34"/>
              <a:gd name="T19" fmla="*/ 2147483647 h 48"/>
              <a:gd name="T20" fmla="*/ 2147483647 w 34"/>
              <a:gd name="T21" fmla="*/ 2147483647 h 48"/>
              <a:gd name="T22" fmla="*/ 2147483647 w 34"/>
              <a:gd name="T23" fmla="*/ 2147483647 h 48"/>
              <a:gd name="T24" fmla="*/ 2147483647 w 34"/>
              <a:gd name="T25" fmla="*/ 2147483647 h 48"/>
              <a:gd name="T26" fmla="*/ 2147483647 w 34"/>
              <a:gd name="T27" fmla="*/ 2147483647 h 48"/>
              <a:gd name="T28" fmla="*/ 2147483647 w 34"/>
              <a:gd name="T29" fmla="*/ 2147483647 h 48"/>
              <a:gd name="T30" fmla="*/ 2147483647 w 34"/>
              <a:gd name="T31" fmla="*/ 2147483647 h 48"/>
              <a:gd name="T32" fmla="*/ 2147483647 w 34"/>
              <a:gd name="T33" fmla="*/ 2147483647 h 48"/>
              <a:gd name="T34" fmla="*/ 2147483647 w 34"/>
              <a:gd name="T35" fmla="*/ 2147483647 h 48"/>
              <a:gd name="T36" fmla="*/ 2147483647 w 34"/>
              <a:gd name="T37" fmla="*/ 2147483647 h 48"/>
              <a:gd name="T38" fmla="*/ 0 w 34"/>
              <a:gd name="T39" fmla="*/ 0 h 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
              <a:gd name="T61" fmla="*/ 0 h 48"/>
              <a:gd name="T62" fmla="*/ 34 w 34"/>
              <a:gd name="T63" fmla="*/ 48 h 4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 h="48">
                <a:moveTo>
                  <a:pt x="30" y="47"/>
                </a:moveTo>
                <a:lnTo>
                  <a:pt x="31" y="44"/>
                </a:lnTo>
                <a:lnTo>
                  <a:pt x="33" y="41"/>
                </a:lnTo>
                <a:lnTo>
                  <a:pt x="33" y="38"/>
                </a:lnTo>
                <a:lnTo>
                  <a:pt x="33" y="34"/>
                </a:lnTo>
                <a:lnTo>
                  <a:pt x="33" y="31"/>
                </a:lnTo>
                <a:lnTo>
                  <a:pt x="33" y="28"/>
                </a:lnTo>
                <a:lnTo>
                  <a:pt x="31" y="25"/>
                </a:lnTo>
                <a:lnTo>
                  <a:pt x="30" y="22"/>
                </a:lnTo>
                <a:lnTo>
                  <a:pt x="29" y="20"/>
                </a:lnTo>
                <a:lnTo>
                  <a:pt x="27" y="17"/>
                </a:lnTo>
                <a:lnTo>
                  <a:pt x="25" y="14"/>
                </a:lnTo>
                <a:lnTo>
                  <a:pt x="23" y="12"/>
                </a:lnTo>
                <a:lnTo>
                  <a:pt x="20" y="9"/>
                </a:lnTo>
                <a:lnTo>
                  <a:pt x="17" y="7"/>
                </a:lnTo>
                <a:lnTo>
                  <a:pt x="14" y="5"/>
                </a:lnTo>
                <a:lnTo>
                  <a:pt x="10" y="4"/>
                </a:lnTo>
                <a:lnTo>
                  <a:pt x="7" y="2"/>
                </a:lnTo>
                <a:lnTo>
                  <a:pt x="4" y="1"/>
                </a:lnTo>
                <a:lnTo>
                  <a:pt x="0" y="0"/>
                </a:lnTo>
              </a:path>
            </a:pathLst>
          </a:custGeom>
          <a:ln w="12700" cap="rnd">
            <a:solidFill>
              <a:schemeClr val="bg2"/>
            </a:solidFill>
            <a:round/>
            <a:headEnd type="none" w="sm" len="sm"/>
            <a:tailEnd type="none" w="sm" len="sm"/>
          </a:ln>
        </p:spPr>
        <p:style>
          <a:lnRef idx="0">
            <a:scrgbClr r="0" g="0" b="0"/>
          </a:lnRef>
          <a:fillRef idx="1002">
            <a:schemeClr val="dk2"/>
          </a:fillRef>
          <a:effectRef idx="0">
            <a:scrgbClr r="0" g="0" b="0"/>
          </a:effectRef>
          <a:fontRef idx="major"/>
        </p:style>
        <p:txBody>
          <a:bodyPr/>
          <a:lstStyle/>
          <a:p>
            <a:pPr>
              <a:defRPr/>
            </a:pPr>
            <a:endParaRPr lang="es-ES">
              <a:latin typeface="Calibri" pitchFamily="34" charset="0"/>
            </a:endParaRPr>
          </a:p>
        </p:txBody>
      </p:sp>
      <p:sp>
        <p:nvSpPr>
          <p:cNvPr id="99" name="Freeform 23"/>
          <p:cNvSpPr>
            <a:spLocks/>
          </p:cNvSpPr>
          <p:nvPr/>
        </p:nvSpPr>
        <p:spPr bwMode="auto">
          <a:xfrm>
            <a:off x="3708400" y="2300308"/>
            <a:ext cx="82550" cy="77787"/>
          </a:xfrm>
          <a:custGeom>
            <a:avLst/>
            <a:gdLst>
              <a:gd name="T0" fmla="*/ 2147483647 w 17"/>
              <a:gd name="T1" fmla="*/ 2147483647 h 17"/>
              <a:gd name="T2" fmla="*/ 2147483647 w 17"/>
              <a:gd name="T3" fmla="*/ 0 h 17"/>
              <a:gd name="T4" fmla="*/ 0 w 17"/>
              <a:gd name="T5" fmla="*/ 0 h 17"/>
              <a:gd name="T6" fmla="*/ 0 w 17"/>
              <a:gd name="T7" fmla="*/ 2147483647 h 17"/>
              <a:gd name="T8" fmla="*/ 2147483647 w 17"/>
              <a:gd name="T9" fmla="*/ 214748364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16" y="0"/>
                </a:lnTo>
                <a:lnTo>
                  <a:pt x="0" y="0"/>
                </a:lnTo>
                <a:lnTo>
                  <a:pt x="0" y="16"/>
                </a:lnTo>
                <a:lnTo>
                  <a:pt x="16" y="16"/>
                </a:lnTo>
              </a:path>
            </a:pathLst>
          </a:custGeom>
          <a:ln w="12700" cap="rnd">
            <a:solidFill>
              <a:srgbClr val="404040"/>
            </a:solidFill>
            <a:round/>
            <a:headEnd type="none" w="sm" len="sm"/>
            <a:tailEnd type="none" w="sm" len="sm"/>
          </a:ln>
        </p:spPr>
        <p:style>
          <a:lnRef idx="0">
            <a:scrgbClr r="0" g="0" b="0"/>
          </a:lnRef>
          <a:fillRef idx="1002">
            <a:schemeClr val="dk2"/>
          </a:fillRef>
          <a:effectRef idx="0">
            <a:scrgbClr r="0" g="0" b="0"/>
          </a:effectRef>
          <a:fontRef idx="major"/>
        </p:style>
        <p:txBody>
          <a:bodyPr/>
          <a:lstStyle/>
          <a:p>
            <a:pPr>
              <a:defRPr/>
            </a:pPr>
            <a:endParaRPr lang="es-ES">
              <a:latin typeface="Calibri" pitchFamily="34" charset="0"/>
            </a:endParaRPr>
          </a:p>
        </p:txBody>
      </p:sp>
      <p:sp>
        <p:nvSpPr>
          <p:cNvPr id="100" name="Freeform 24"/>
          <p:cNvSpPr>
            <a:spLocks/>
          </p:cNvSpPr>
          <p:nvPr/>
        </p:nvSpPr>
        <p:spPr bwMode="auto">
          <a:xfrm>
            <a:off x="3984625" y="2293958"/>
            <a:ext cx="84138" cy="80962"/>
          </a:xfrm>
          <a:custGeom>
            <a:avLst/>
            <a:gdLst>
              <a:gd name="T0" fmla="*/ 2147483647 w 17"/>
              <a:gd name="T1" fmla="*/ 2147483647 h 17"/>
              <a:gd name="T2" fmla="*/ 2147483647 w 17"/>
              <a:gd name="T3" fmla="*/ 0 h 17"/>
              <a:gd name="T4" fmla="*/ 2147483647 w 17"/>
              <a:gd name="T5" fmla="*/ 0 h 17"/>
              <a:gd name="T6" fmla="*/ 0 w 17"/>
              <a:gd name="T7" fmla="*/ 2147483647 h 17"/>
              <a:gd name="T8" fmla="*/ 2147483647 w 17"/>
              <a:gd name="T9" fmla="*/ 2147483647 h 17"/>
              <a:gd name="T10" fmla="*/ 2147483647 w 17"/>
              <a:gd name="T11" fmla="*/ 2147483647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16"/>
                </a:moveTo>
                <a:lnTo>
                  <a:pt x="16" y="0"/>
                </a:lnTo>
                <a:lnTo>
                  <a:pt x="1" y="0"/>
                </a:lnTo>
                <a:lnTo>
                  <a:pt x="0" y="16"/>
                </a:lnTo>
                <a:lnTo>
                  <a:pt x="1" y="16"/>
                </a:lnTo>
                <a:lnTo>
                  <a:pt x="16" y="16"/>
                </a:lnTo>
              </a:path>
            </a:pathLst>
          </a:custGeom>
          <a:ln w="12700" cap="rnd">
            <a:solidFill>
              <a:srgbClr val="404040"/>
            </a:solidFill>
            <a:round/>
            <a:headEnd type="none" w="sm" len="sm"/>
            <a:tailEnd type="none" w="sm" len="sm"/>
          </a:ln>
        </p:spPr>
        <p:style>
          <a:lnRef idx="0">
            <a:scrgbClr r="0" g="0" b="0"/>
          </a:lnRef>
          <a:fillRef idx="1002">
            <a:schemeClr val="dk2"/>
          </a:fillRef>
          <a:effectRef idx="0">
            <a:scrgbClr r="0" g="0" b="0"/>
          </a:effectRef>
          <a:fontRef idx="major"/>
        </p:style>
        <p:txBody>
          <a:bodyPr/>
          <a:lstStyle/>
          <a:p>
            <a:pPr>
              <a:defRPr/>
            </a:pPr>
            <a:endParaRPr lang="es-ES">
              <a:latin typeface="Calibri" pitchFamily="34" charset="0"/>
            </a:endParaRPr>
          </a:p>
        </p:txBody>
      </p:sp>
      <p:sp>
        <p:nvSpPr>
          <p:cNvPr id="101" name="Freeform 25"/>
          <p:cNvSpPr>
            <a:spLocks/>
          </p:cNvSpPr>
          <p:nvPr/>
        </p:nvSpPr>
        <p:spPr bwMode="auto">
          <a:xfrm>
            <a:off x="4262438" y="2293958"/>
            <a:ext cx="82550" cy="80962"/>
          </a:xfrm>
          <a:custGeom>
            <a:avLst/>
            <a:gdLst>
              <a:gd name="T0" fmla="*/ 2147483647 w 17"/>
              <a:gd name="T1" fmla="*/ 2147483647 h 17"/>
              <a:gd name="T2" fmla="*/ 2147483647 w 17"/>
              <a:gd name="T3" fmla="*/ 0 h 17"/>
              <a:gd name="T4" fmla="*/ 0 w 17"/>
              <a:gd name="T5" fmla="*/ 0 h 17"/>
              <a:gd name="T6" fmla="*/ 0 w 17"/>
              <a:gd name="T7" fmla="*/ 2147483647 h 17"/>
              <a:gd name="T8" fmla="*/ 2147483647 w 17"/>
              <a:gd name="T9" fmla="*/ 214748364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16" y="0"/>
                </a:lnTo>
                <a:lnTo>
                  <a:pt x="0" y="0"/>
                </a:lnTo>
                <a:lnTo>
                  <a:pt x="0" y="16"/>
                </a:lnTo>
                <a:lnTo>
                  <a:pt x="16" y="16"/>
                </a:lnTo>
              </a:path>
            </a:pathLst>
          </a:custGeom>
          <a:ln w="12700" cap="rnd">
            <a:solidFill>
              <a:srgbClr val="404040"/>
            </a:solidFill>
            <a:round/>
            <a:headEnd type="none" w="sm" len="sm"/>
            <a:tailEnd type="none" w="sm" len="sm"/>
          </a:ln>
        </p:spPr>
        <p:style>
          <a:lnRef idx="0">
            <a:scrgbClr r="0" g="0" b="0"/>
          </a:lnRef>
          <a:fillRef idx="1002">
            <a:schemeClr val="dk2"/>
          </a:fillRef>
          <a:effectRef idx="0">
            <a:scrgbClr r="0" g="0" b="0"/>
          </a:effectRef>
          <a:fontRef idx="major"/>
        </p:style>
        <p:txBody>
          <a:bodyPr/>
          <a:lstStyle/>
          <a:p>
            <a:pPr>
              <a:defRPr/>
            </a:pPr>
            <a:endParaRPr lang="es-ES">
              <a:latin typeface="Calibri" pitchFamily="34" charset="0"/>
            </a:endParaRPr>
          </a:p>
        </p:txBody>
      </p:sp>
      <p:sp>
        <p:nvSpPr>
          <p:cNvPr id="102" name="Freeform 26"/>
          <p:cNvSpPr>
            <a:spLocks/>
          </p:cNvSpPr>
          <p:nvPr/>
        </p:nvSpPr>
        <p:spPr bwMode="auto">
          <a:xfrm>
            <a:off x="4821238" y="2293958"/>
            <a:ext cx="92075" cy="80962"/>
          </a:xfrm>
          <a:custGeom>
            <a:avLst/>
            <a:gdLst>
              <a:gd name="T0" fmla="*/ 2147483647 w 19"/>
              <a:gd name="T1" fmla="*/ 2147483647 h 17"/>
              <a:gd name="T2" fmla="*/ 2147483647 w 19"/>
              <a:gd name="T3" fmla="*/ 0 h 17"/>
              <a:gd name="T4" fmla="*/ 0 w 19"/>
              <a:gd name="T5" fmla="*/ 0 h 17"/>
              <a:gd name="T6" fmla="*/ 0 w 19"/>
              <a:gd name="T7" fmla="*/ 2147483647 h 17"/>
              <a:gd name="T8" fmla="*/ 2147483647 w 19"/>
              <a:gd name="T9" fmla="*/ 2147483647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18" y="16"/>
                </a:moveTo>
                <a:lnTo>
                  <a:pt x="18" y="0"/>
                </a:lnTo>
                <a:lnTo>
                  <a:pt x="0" y="0"/>
                </a:lnTo>
                <a:lnTo>
                  <a:pt x="0" y="16"/>
                </a:lnTo>
                <a:lnTo>
                  <a:pt x="18" y="16"/>
                </a:lnTo>
              </a:path>
            </a:pathLst>
          </a:custGeom>
          <a:ln w="12700" cap="rnd">
            <a:solidFill>
              <a:srgbClr val="404040"/>
            </a:solidFill>
            <a:round/>
            <a:headEnd type="none" w="sm" len="sm"/>
            <a:tailEnd type="none" w="sm" len="sm"/>
          </a:ln>
        </p:spPr>
        <p:style>
          <a:lnRef idx="0">
            <a:scrgbClr r="0" g="0" b="0"/>
          </a:lnRef>
          <a:fillRef idx="1002">
            <a:schemeClr val="dk2"/>
          </a:fillRef>
          <a:effectRef idx="0">
            <a:scrgbClr r="0" g="0" b="0"/>
          </a:effectRef>
          <a:fontRef idx="major"/>
        </p:style>
        <p:txBody>
          <a:bodyPr/>
          <a:lstStyle/>
          <a:p>
            <a:pPr>
              <a:defRPr/>
            </a:pPr>
            <a:endParaRPr lang="es-ES">
              <a:latin typeface="Calibri" pitchFamily="34" charset="0"/>
            </a:endParaRPr>
          </a:p>
        </p:txBody>
      </p:sp>
      <p:sp>
        <p:nvSpPr>
          <p:cNvPr id="103" name="Freeform 27"/>
          <p:cNvSpPr>
            <a:spLocks/>
          </p:cNvSpPr>
          <p:nvPr/>
        </p:nvSpPr>
        <p:spPr bwMode="auto">
          <a:xfrm>
            <a:off x="3708400" y="2044720"/>
            <a:ext cx="82550" cy="223838"/>
          </a:xfrm>
          <a:custGeom>
            <a:avLst/>
            <a:gdLst>
              <a:gd name="T0" fmla="*/ 2147483647 w 17"/>
              <a:gd name="T1" fmla="*/ 2147483647 h 48"/>
              <a:gd name="T2" fmla="*/ 2147483647 w 17"/>
              <a:gd name="T3" fmla="*/ 2147483647 h 48"/>
              <a:gd name="T4" fmla="*/ 0 w 17"/>
              <a:gd name="T5" fmla="*/ 2147483647 h 48"/>
              <a:gd name="T6" fmla="*/ 2147483647 w 17"/>
              <a:gd name="T7" fmla="*/ 2147483647 h 48"/>
              <a:gd name="T8" fmla="*/ 2147483647 w 17"/>
              <a:gd name="T9" fmla="*/ 2147483647 h 48"/>
              <a:gd name="T10" fmla="*/ 2147483647 w 17"/>
              <a:gd name="T11" fmla="*/ 2147483647 h 48"/>
              <a:gd name="T12" fmla="*/ 2147483647 w 17"/>
              <a:gd name="T13" fmla="*/ 2147483647 h 48"/>
              <a:gd name="T14" fmla="*/ 2147483647 w 17"/>
              <a:gd name="T15" fmla="*/ 0 h 48"/>
              <a:gd name="T16" fmla="*/ 2147483647 w 17"/>
              <a:gd name="T17" fmla="*/ 2147483647 h 48"/>
              <a:gd name="T18" fmla="*/ 2147483647 w 17"/>
              <a:gd name="T19" fmla="*/ 2147483647 h 48"/>
              <a:gd name="T20" fmla="*/ 2147483647 w 17"/>
              <a:gd name="T21" fmla="*/ 2147483647 h 48"/>
              <a:gd name="T22" fmla="*/ 2147483647 w 17"/>
              <a:gd name="T23" fmla="*/ 2147483647 h 48"/>
              <a:gd name="T24" fmla="*/ 2147483647 w 17"/>
              <a:gd name="T25" fmla="*/ 2147483647 h 48"/>
              <a:gd name="T26" fmla="*/ 2147483647 w 17"/>
              <a:gd name="T27" fmla="*/ 2147483647 h 48"/>
              <a:gd name="T28" fmla="*/ 2147483647 w 17"/>
              <a:gd name="T29" fmla="*/ 2147483647 h 48"/>
              <a:gd name="T30" fmla="*/ 2147483647 w 17"/>
              <a:gd name="T31" fmla="*/ 2147483647 h 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48"/>
              <a:gd name="T50" fmla="*/ 17 w 17"/>
              <a:gd name="T51" fmla="*/ 48 h 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48">
                <a:moveTo>
                  <a:pt x="5" y="47"/>
                </a:moveTo>
                <a:lnTo>
                  <a:pt x="1" y="42"/>
                </a:lnTo>
                <a:lnTo>
                  <a:pt x="0" y="35"/>
                </a:lnTo>
                <a:lnTo>
                  <a:pt x="3" y="27"/>
                </a:lnTo>
                <a:lnTo>
                  <a:pt x="6" y="22"/>
                </a:lnTo>
                <a:lnTo>
                  <a:pt x="12" y="15"/>
                </a:lnTo>
                <a:lnTo>
                  <a:pt x="14" y="9"/>
                </a:lnTo>
                <a:lnTo>
                  <a:pt x="13" y="0"/>
                </a:lnTo>
                <a:lnTo>
                  <a:pt x="16" y="4"/>
                </a:lnTo>
                <a:lnTo>
                  <a:pt x="16" y="11"/>
                </a:lnTo>
                <a:lnTo>
                  <a:pt x="14" y="13"/>
                </a:lnTo>
                <a:lnTo>
                  <a:pt x="12" y="18"/>
                </a:lnTo>
                <a:lnTo>
                  <a:pt x="6" y="26"/>
                </a:lnTo>
                <a:lnTo>
                  <a:pt x="4" y="32"/>
                </a:lnTo>
                <a:lnTo>
                  <a:pt x="3" y="38"/>
                </a:lnTo>
                <a:lnTo>
                  <a:pt x="5" y="47"/>
                </a:lnTo>
              </a:path>
            </a:pathLst>
          </a:custGeom>
          <a:ln w="9525" cap="rnd">
            <a:noFill/>
            <a:round/>
            <a:headEnd type="none" w="sm" len="sm"/>
            <a:tailEnd type="none" w="sm" len="sm"/>
          </a:ln>
        </p:spPr>
        <p:style>
          <a:lnRef idx="0">
            <a:scrgbClr r="0" g="0" b="0"/>
          </a:lnRef>
          <a:fillRef idx="1002">
            <a:schemeClr val="dk2"/>
          </a:fillRef>
          <a:effectRef idx="0">
            <a:scrgbClr r="0" g="0" b="0"/>
          </a:effectRef>
          <a:fontRef idx="major"/>
        </p:style>
        <p:txBody>
          <a:bodyPr/>
          <a:lstStyle/>
          <a:p>
            <a:pPr>
              <a:defRPr/>
            </a:pPr>
            <a:endParaRPr lang="es-ES">
              <a:latin typeface="Calibri" pitchFamily="34" charset="0"/>
            </a:endParaRPr>
          </a:p>
        </p:txBody>
      </p:sp>
      <p:sp>
        <p:nvSpPr>
          <p:cNvPr id="104" name="Freeform 28"/>
          <p:cNvSpPr>
            <a:spLocks/>
          </p:cNvSpPr>
          <p:nvPr/>
        </p:nvSpPr>
        <p:spPr bwMode="auto">
          <a:xfrm>
            <a:off x="3717925" y="2006620"/>
            <a:ext cx="82550" cy="101600"/>
          </a:xfrm>
          <a:custGeom>
            <a:avLst/>
            <a:gdLst>
              <a:gd name="T0" fmla="*/ 2147483647 w 17"/>
              <a:gd name="T1" fmla="*/ 2147483647 h 22"/>
              <a:gd name="T2" fmla="*/ 2147483647 w 17"/>
              <a:gd name="T3" fmla="*/ 2147483647 h 22"/>
              <a:gd name="T4" fmla="*/ 2147483647 w 17"/>
              <a:gd name="T5" fmla="*/ 2147483647 h 22"/>
              <a:gd name="T6" fmla="*/ 2147483647 w 17"/>
              <a:gd name="T7" fmla="*/ 2147483647 h 22"/>
              <a:gd name="T8" fmla="*/ 2147483647 w 17"/>
              <a:gd name="T9" fmla="*/ 2147483647 h 22"/>
              <a:gd name="T10" fmla="*/ 0 w 17"/>
              <a:gd name="T11" fmla="*/ 0 h 22"/>
              <a:gd name="T12" fmla="*/ 0 w 17"/>
              <a:gd name="T13" fmla="*/ 2147483647 h 22"/>
              <a:gd name="T14" fmla="*/ 2147483647 w 17"/>
              <a:gd name="T15" fmla="*/ 2147483647 h 22"/>
              <a:gd name="T16" fmla="*/ 2147483647 w 17"/>
              <a:gd name="T17" fmla="*/ 2147483647 h 22"/>
              <a:gd name="T18" fmla="*/ 2147483647 w 17"/>
              <a:gd name="T19" fmla="*/ 2147483647 h 22"/>
              <a:gd name="T20" fmla="*/ 2147483647 w 17"/>
              <a:gd name="T21" fmla="*/ 2147483647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2"/>
              <a:gd name="T35" fmla="*/ 17 w 17"/>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2">
                <a:moveTo>
                  <a:pt x="8" y="21"/>
                </a:moveTo>
                <a:lnTo>
                  <a:pt x="16" y="17"/>
                </a:lnTo>
                <a:lnTo>
                  <a:pt x="16" y="13"/>
                </a:lnTo>
                <a:lnTo>
                  <a:pt x="12" y="7"/>
                </a:lnTo>
                <a:lnTo>
                  <a:pt x="8" y="3"/>
                </a:lnTo>
                <a:lnTo>
                  <a:pt x="0" y="0"/>
                </a:lnTo>
                <a:lnTo>
                  <a:pt x="0" y="2"/>
                </a:lnTo>
                <a:lnTo>
                  <a:pt x="8" y="7"/>
                </a:lnTo>
                <a:lnTo>
                  <a:pt x="12" y="11"/>
                </a:lnTo>
                <a:lnTo>
                  <a:pt x="12" y="15"/>
                </a:lnTo>
                <a:lnTo>
                  <a:pt x="8" y="21"/>
                </a:lnTo>
              </a:path>
            </a:pathLst>
          </a:custGeom>
          <a:ln w="9525" cap="rnd">
            <a:noFill/>
            <a:round/>
            <a:headEnd type="none" w="sm" len="sm"/>
            <a:tailEnd type="none" w="sm" len="sm"/>
          </a:ln>
        </p:spPr>
        <p:style>
          <a:lnRef idx="0">
            <a:scrgbClr r="0" g="0" b="0"/>
          </a:lnRef>
          <a:fillRef idx="1002">
            <a:schemeClr val="dk2"/>
          </a:fillRef>
          <a:effectRef idx="0">
            <a:scrgbClr r="0" g="0" b="0"/>
          </a:effectRef>
          <a:fontRef idx="major"/>
        </p:style>
        <p:txBody>
          <a:bodyPr/>
          <a:lstStyle/>
          <a:p>
            <a:pPr>
              <a:defRPr/>
            </a:pPr>
            <a:endParaRPr lang="es-ES">
              <a:latin typeface="Calibri" pitchFamily="34" charset="0"/>
            </a:endParaRPr>
          </a:p>
        </p:txBody>
      </p:sp>
      <p:sp>
        <p:nvSpPr>
          <p:cNvPr id="105" name="Freeform 29"/>
          <p:cNvSpPr>
            <a:spLocks/>
          </p:cNvSpPr>
          <p:nvPr/>
        </p:nvSpPr>
        <p:spPr bwMode="auto">
          <a:xfrm>
            <a:off x="4535488" y="2327295"/>
            <a:ext cx="80962" cy="84138"/>
          </a:xfrm>
          <a:custGeom>
            <a:avLst/>
            <a:gdLst>
              <a:gd name="T0" fmla="*/ 2147483647 w 17"/>
              <a:gd name="T1" fmla="*/ 2147483647 h 18"/>
              <a:gd name="T2" fmla="*/ 2147483647 w 17"/>
              <a:gd name="T3" fmla="*/ 2147483647 h 18"/>
              <a:gd name="T4" fmla="*/ 2147483647 w 17"/>
              <a:gd name="T5" fmla="*/ 2147483647 h 18"/>
              <a:gd name="T6" fmla="*/ 2147483647 w 17"/>
              <a:gd name="T7" fmla="*/ 2147483647 h 18"/>
              <a:gd name="T8" fmla="*/ 2147483647 w 17"/>
              <a:gd name="T9" fmla="*/ 2147483647 h 18"/>
              <a:gd name="T10" fmla="*/ 2147483647 w 17"/>
              <a:gd name="T11" fmla="*/ 2147483647 h 18"/>
              <a:gd name="T12" fmla="*/ 0 w 17"/>
              <a:gd name="T13" fmla="*/ 2147483647 h 18"/>
              <a:gd name="T14" fmla="*/ 0 w 17"/>
              <a:gd name="T15" fmla="*/ 0 h 18"/>
              <a:gd name="T16" fmla="*/ 0 w 17"/>
              <a:gd name="T17" fmla="*/ 2147483647 h 18"/>
              <a:gd name="T18" fmla="*/ 0 w 17"/>
              <a:gd name="T19" fmla="*/ 2147483647 h 18"/>
              <a:gd name="T20" fmla="*/ 0 w 17"/>
              <a:gd name="T21" fmla="*/ 2147483647 h 18"/>
              <a:gd name="T22" fmla="*/ 2147483647 w 17"/>
              <a:gd name="T23" fmla="*/ 2147483647 h 18"/>
              <a:gd name="T24" fmla="*/ 2147483647 w 17"/>
              <a:gd name="T25" fmla="*/ 2147483647 h 18"/>
              <a:gd name="T26" fmla="*/ 2147483647 w 17"/>
              <a:gd name="T27" fmla="*/ 2147483647 h 18"/>
              <a:gd name="T28" fmla="*/ 2147483647 w 17"/>
              <a:gd name="T29" fmla="*/ 2147483647 h 18"/>
              <a:gd name="T30" fmla="*/ 2147483647 w 17"/>
              <a:gd name="T31" fmla="*/ 2147483647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18"/>
              <a:gd name="T50" fmla="*/ 17 w 17"/>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18">
                <a:moveTo>
                  <a:pt x="16" y="17"/>
                </a:moveTo>
                <a:lnTo>
                  <a:pt x="16" y="15"/>
                </a:lnTo>
                <a:lnTo>
                  <a:pt x="16" y="13"/>
                </a:lnTo>
                <a:lnTo>
                  <a:pt x="16" y="10"/>
                </a:lnTo>
                <a:lnTo>
                  <a:pt x="8" y="8"/>
                </a:lnTo>
                <a:lnTo>
                  <a:pt x="8" y="6"/>
                </a:lnTo>
                <a:lnTo>
                  <a:pt x="0" y="3"/>
                </a:lnTo>
                <a:lnTo>
                  <a:pt x="0" y="0"/>
                </a:lnTo>
                <a:lnTo>
                  <a:pt x="0" y="2"/>
                </a:lnTo>
                <a:lnTo>
                  <a:pt x="0" y="4"/>
                </a:lnTo>
                <a:lnTo>
                  <a:pt x="0" y="5"/>
                </a:lnTo>
                <a:lnTo>
                  <a:pt x="8" y="7"/>
                </a:lnTo>
                <a:lnTo>
                  <a:pt x="8" y="9"/>
                </a:lnTo>
                <a:lnTo>
                  <a:pt x="16" y="12"/>
                </a:lnTo>
                <a:lnTo>
                  <a:pt x="16" y="14"/>
                </a:lnTo>
                <a:lnTo>
                  <a:pt x="16" y="17"/>
                </a:lnTo>
              </a:path>
            </a:pathLst>
          </a:custGeom>
          <a:ln w="9525" cap="rnd">
            <a:noFill/>
            <a:round/>
            <a:headEnd type="none" w="sm" len="sm"/>
            <a:tailEnd type="none" w="sm" len="sm"/>
          </a:ln>
        </p:spPr>
        <p:style>
          <a:lnRef idx="0">
            <a:scrgbClr r="0" g="0" b="0"/>
          </a:lnRef>
          <a:fillRef idx="1002">
            <a:schemeClr val="dk2"/>
          </a:fillRef>
          <a:effectRef idx="0">
            <a:scrgbClr r="0" g="0" b="0"/>
          </a:effectRef>
          <a:fontRef idx="major"/>
        </p:style>
        <p:txBody>
          <a:bodyPr/>
          <a:lstStyle/>
          <a:p>
            <a:pPr>
              <a:defRPr/>
            </a:pPr>
            <a:endParaRPr lang="es-ES">
              <a:latin typeface="Calibri" pitchFamily="34" charset="0"/>
            </a:endParaRPr>
          </a:p>
        </p:txBody>
      </p:sp>
      <p:sp>
        <p:nvSpPr>
          <p:cNvPr id="106" name="Freeform 30"/>
          <p:cNvSpPr>
            <a:spLocks/>
          </p:cNvSpPr>
          <p:nvPr/>
        </p:nvSpPr>
        <p:spPr bwMode="auto">
          <a:xfrm>
            <a:off x="4552950" y="2309813"/>
            <a:ext cx="6350" cy="77787"/>
          </a:xfrm>
          <a:custGeom>
            <a:avLst/>
            <a:gdLst>
              <a:gd name="T0" fmla="*/ 0 w 1"/>
              <a:gd name="T1" fmla="*/ 2147483647 h 17"/>
              <a:gd name="T2" fmla="*/ 0 w 1"/>
              <a:gd name="T3" fmla="*/ 2147483647 h 17"/>
              <a:gd name="T4" fmla="*/ 0 w 1"/>
              <a:gd name="T5" fmla="*/ 2147483647 h 17"/>
              <a:gd name="T6" fmla="*/ 0 w 1"/>
              <a:gd name="T7" fmla="*/ 2147483647 h 17"/>
              <a:gd name="T8" fmla="*/ 0 w 1"/>
              <a:gd name="T9" fmla="*/ 2147483647 h 17"/>
              <a:gd name="T10" fmla="*/ 0 w 1"/>
              <a:gd name="T11" fmla="*/ 0 h 17"/>
              <a:gd name="T12" fmla="*/ 0 w 1"/>
              <a:gd name="T13" fmla="*/ 2147483647 h 17"/>
              <a:gd name="T14" fmla="*/ 0 w 1"/>
              <a:gd name="T15" fmla="*/ 2147483647 h 17"/>
              <a:gd name="T16" fmla="*/ 0 w 1"/>
              <a:gd name="T17" fmla="*/ 2147483647 h 17"/>
              <a:gd name="T18" fmla="*/ 0 w 1"/>
              <a:gd name="T19" fmla="*/ 2147483647 h 17"/>
              <a:gd name="T20" fmla="*/ 0 w 1"/>
              <a:gd name="T21" fmla="*/ 2147483647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17"/>
              <a:gd name="T35" fmla="*/ 1 w 1"/>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17">
                <a:moveTo>
                  <a:pt x="0" y="16"/>
                </a:moveTo>
                <a:lnTo>
                  <a:pt x="0" y="14"/>
                </a:lnTo>
                <a:lnTo>
                  <a:pt x="0" y="8"/>
                </a:lnTo>
                <a:lnTo>
                  <a:pt x="0" y="5"/>
                </a:lnTo>
                <a:lnTo>
                  <a:pt x="0" y="1"/>
                </a:lnTo>
                <a:lnTo>
                  <a:pt x="0" y="0"/>
                </a:lnTo>
                <a:lnTo>
                  <a:pt x="0" y="1"/>
                </a:lnTo>
                <a:lnTo>
                  <a:pt x="0" y="5"/>
                </a:lnTo>
                <a:lnTo>
                  <a:pt x="0" y="8"/>
                </a:lnTo>
                <a:lnTo>
                  <a:pt x="0" y="12"/>
                </a:lnTo>
                <a:lnTo>
                  <a:pt x="0" y="16"/>
                </a:lnTo>
              </a:path>
            </a:pathLst>
          </a:custGeom>
          <a:ln w="9525" cap="rnd">
            <a:noFill/>
            <a:round/>
            <a:headEnd type="none" w="sm" len="sm"/>
            <a:tailEnd type="none" w="sm" len="sm"/>
          </a:ln>
        </p:spPr>
        <p:style>
          <a:lnRef idx="0">
            <a:scrgbClr r="0" g="0" b="0"/>
          </a:lnRef>
          <a:fillRef idx="1002">
            <a:schemeClr val="dk2"/>
          </a:fillRef>
          <a:effectRef idx="0">
            <a:scrgbClr r="0" g="0" b="0"/>
          </a:effectRef>
          <a:fontRef idx="major"/>
        </p:style>
        <p:txBody>
          <a:bodyPr/>
          <a:lstStyle/>
          <a:p>
            <a:pPr>
              <a:defRPr/>
            </a:pPr>
            <a:endParaRPr lang="es-ES">
              <a:latin typeface="Calibri" pitchFamily="34" charset="0"/>
            </a:endParaRPr>
          </a:p>
        </p:txBody>
      </p:sp>
      <p:sp>
        <p:nvSpPr>
          <p:cNvPr id="107" name="Freeform 31"/>
          <p:cNvSpPr>
            <a:spLocks/>
          </p:cNvSpPr>
          <p:nvPr/>
        </p:nvSpPr>
        <p:spPr bwMode="auto">
          <a:xfrm>
            <a:off x="4849813" y="2197100"/>
            <a:ext cx="6350" cy="79375"/>
          </a:xfrm>
          <a:custGeom>
            <a:avLst/>
            <a:gdLst>
              <a:gd name="T0" fmla="*/ 0 w 1"/>
              <a:gd name="T1" fmla="*/ 2147483647 h 17"/>
              <a:gd name="T2" fmla="*/ 0 w 1"/>
              <a:gd name="T3" fmla="*/ 2147483647 h 17"/>
              <a:gd name="T4" fmla="*/ 0 w 1"/>
              <a:gd name="T5" fmla="*/ 2147483647 h 17"/>
              <a:gd name="T6" fmla="*/ 0 w 1"/>
              <a:gd name="T7" fmla="*/ 2147483647 h 17"/>
              <a:gd name="T8" fmla="*/ 0 w 1"/>
              <a:gd name="T9" fmla="*/ 2147483647 h 17"/>
              <a:gd name="T10" fmla="*/ 0 w 1"/>
              <a:gd name="T11" fmla="*/ 2147483647 h 17"/>
              <a:gd name="T12" fmla="*/ 0 w 1"/>
              <a:gd name="T13" fmla="*/ 2147483647 h 17"/>
              <a:gd name="T14" fmla="*/ 0 w 1"/>
              <a:gd name="T15" fmla="*/ 0 h 17"/>
              <a:gd name="T16" fmla="*/ 0 w 1"/>
              <a:gd name="T17" fmla="*/ 2147483647 h 17"/>
              <a:gd name="T18" fmla="*/ 0 w 1"/>
              <a:gd name="T19" fmla="*/ 2147483647 h 17"/>
              <a:gd name="T20" fmla="*/ 0 w 1"/>
              <a:gd name="T21" fmla="*/ 2147483647 h 17"/>
              <a:gd name="T22" fmla="*/ 0 w 1"/>
              <a:gd name="T23" fmla="*/ 2147483647 h 17"/>
              <a:gd name="T24" fmla="*/ 0 w 1"/>
              <a:gd name="T25" fmla="*/ 2147483647 h 17"/>
              <a:gd name="T26" fmla="*/ 0 w 1"/>
              <a:gd name="T27" fmla="*/ 2147483647 h 17"/>
              <a:gd name="T28" fmla="*/ 0 w 1"/>
              <a:gd name="T29" fmla="*/ 2147483647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
              <a:gd name="T46" fmla="*/ 0 h 17"/>
              <a:gd name="T47" fmla="*/ 1 w 1"/>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 h="17">
                <a:moveTo>
                  <a:pt x="0" y="16"/>
                </a:moveTo>
                <a:lnTo>
                  <a:pt x="0" y="14"/>
                </a:lnTo>
                <a:lnTo>
                  <a:pt x="0" y="12"/>
                </a:lnTo>
                <a:lnTo>
                  <a:pt x="0" y="9"/>
                </a:lnTo>
                <a:lnTo>
                  <a:pt x="0" y="7"/>
                </a:lnTo>
                <a:lnTo>
                  <a:pt x="0" y="4"/>
                </a:lnTo>
                <a:lnTo>
                  <a:pt x="0" y="2"/>
                </a:lnTo>
                <a:lnTo>
                  <a:pt x="0" y="0"/>
                </a:lnTo>
                <a:lnTo>
                  <a:pt x="0" y="1"/>
                </a:lnTo>
                <a:lnTo>
                  <a:pt x="0" y="3"/>
                </a:lnTo>
                <a:lnTo>
                  <a:pt x="0" y="6"/>
                </a:lnTo>
                <a:lnTo>
                  <a:pt x="0" y="8"/>
                </a:lnTo>
                <a:lnTo>
                  <a:pt x="0" y="11"/>
                </a:lnTo>
                <a:lnTo>
                  <a:pt x="0" y="13"/>
                </a:lnTo>
                <a:lnTo>
                  <a:pt x="0" y="16"/>
                </a:lnTo>
              </a:path>
            </a:pathLst>
          </a:custGeom>
          <a:ln w="9525" cap="rnd">
            <a:noFill/>
            <a:round/>
            <a:headEnd type="none" w="sm" len="sm"/>
            <a:tailEnd type="none" w="sm" len="sm"/>
          </a:ln>
        </p:spPr>
        <p:style>
          <a:lnRef idx="0">
            <a:scrgbClr r="0" g="0" b="0"/>
          </a:lnRef>
          <a:fillRef idx="1002">
            <a:schemeClr val="dk2"/>
          </a:fillRef>
          <a:effectRef idx="0">
            <a:scrgbClr r="0" g="0" b="0"/>
          </a:effectRef>
          <a:fontRef idx="major"/>
        </p:style>
        <p:txBody>
          <a:bodyPr/>
          <a:lstStyle/>
          <a:p>
            <a:pPr>
              <a:defRPr/>
            </a:pPr>
            <a:endParaRPr lang="es-ES">
              <a:latin typeface="Calibri" pitchFamily="34" charset="0"/>
            </a:endParaRPr>
          </a:p>
        </p:txBody>
      </p:sp>
      <p:sp>
        <p:nvSpPr>
          <p:cNvPr id="108" name="Freeform 32"/>
          <p:cNvSpPr>
            <a:spLocks/>
          </p:cNvSpPr>
          <p:nvPr/>
        </p:nvSpPr>
        <p:spPr bwMode="auto">
          <a:xfrm>
            <a:off x="4830763" y="2179658"/>
            <a:ext cx="82550" cy="79375"/>
          </a:xfrm>
          <a:custGeom>
            <a:avLst/>
            <a:gdLst>
              <a:gd name="T0" fmla="*/ 0 w 17"/>
              <a:gd name="T1" fmla="*/ 2147483647 h 17"/>
              <a:gd name="T2" fmla="*/ 0 w 17"/>
              <a:gd name="T3" fmla="*/ 2147483647 h 17"/>
              <a:gd name="T4" fmla="*/ 0 w 17"/>
              <a:gd name="T5" fmla="*/ 2147483647 h 17"/>
              <a:gd name="T6" fmla="*/ 0 w 17"/>
              <a:gd name="T7" fmla="*/ 2147483647 h 17"/>
              <a:gd name="T8" fmla="*/ 2147483647 w 17"/>
              <a:gd name="T9" fmla="*/ 2147483647 h 17"/>
              <a:gd name="T10" fmla="*/ 2147483647 w 17"/>
              <a:gd name="T11" fmla="*/ 0 h 17"/>
              <a:gd name="T12" fmla="*/ 2147483647 w 17"/>
              <a:gd name="T13" fmla="*/ 2147483647 h 17"/>
              <a:gd name="T14" fmla="*/ 2147483647 w 17"/>
              <a:gd name="T15" fmla="*/ 2147483647 h 17"/>
              <a:gd name="T16" fmla="*/ 0 w 17"/>
              <a:gd name="T17" fmla="*/ 2147483647 h 17"/>
              <a:gd name="T18" fmla="*/ 0 w 17"/>
              <a:gd name="T19" fmla="*/ 2147483647 h 17"/>
              <a:gd name="T20" fmla="*/ 0 w 17"/>
              <a:gd name="T21" fmla="*/ 2147483647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0" y="16"/>
                </a:moveTo>
                <a:lnTo>
                  <a:pt x="0" y="12"/>
                </a:lnTo>
                <a:lnTo>
                  <a:pt x="0" y="10"/>
                </a:lnTo>
                <a:lnTo>
                  <a:pt x="0" y="4"/>
                </a:lnTo>
                <a:lnTo>
                  <a:pt x="8" y="2"/>
                </a:lnTo>
                <a:lnTo>
                  <a:pt x="16" y="0"/>
                </a:lnTo>
                <a:lnTo>
                  <a:pt x="16" y="2"/>
                </a:lnTo>
                <a:lnTo>
                  <a:pt x="8" y="4"/>
                </a:lnTo>
                <a:lnTo>
                  <a:pt x="0" y="8"/>
                </a:lnTo>
                <a:lnTo>
                  <a:pt x="0" y="12"/>
                </a:lnTo>
                <a:lnTo>
                  <a:pt x="0" y="16"/>
                </a:lnTo>
              </a:path>
            </a:pathLst>
          </a:custGeom>
          <a:ln w="9525" cap="rnd">
            <a:noFill/>
            <a:round/>
            <a:headEnd type="none" w="sm" len="sm"/>
            <a:tailEnd type="none" w="sm" len="sm"/>
          </a:ln>
        </p:spPr>
        <p:style>
          <a:lnRef idx="0">
            <a:scrgbClr r="0" g="0" b="0"/>
          </a:lnRef>
          <a:fillRef idx="1002">
            <a:schemeClr val="dk2"/>
          </a:fillRef>
          <a:effectRef idx="0">
            <a:scrgbClr r="0" g="0" b="0"/>
          </a:effectRef>
          <a:fontRef idx="major"/>
        </p:style>
        <p:txBody>
          <a:bodyPr/>
          <a:lstStyle/>
          <a:p>
            <a:pPr>
              <a:defRPr/>
            </a:pPr>
            <a:endParaRPr lang="es-ES">
              <a:latin typeface="Calibri" pitchFamily="34" charset="0"/>
            </a:endParaRPr>
          </a:p>
        </p:txBody>
      </p:sp>
      <p:sp>
        <p:nvSpPr>
          <p:cNvPr id="109" name="Freeform 33"/>
          <p:cNvSpPr>
            <a:spLocks/>
          </p:cNvSpPr>
          <p:nvPr/>
        </p:nvSpPr>
        <p:spPr bwMode="auto">
          <a:xfrm>
            <a:off x="4257675" y="2146320"/>
            <a:ext cx="82550" cy="115888"/>
          </a:xfrm>
          <a:custGeom>
            <a:avLst/>
            <a:gdLst>
              <a:gd name="T0" fmla="*/ 2147483647 w 17"/>
              <a:gd name="T1" fmla="*/ 2147483647 h 25"/>
              <a:gd name="T2" fmla="*/ 2147483647 w 17"/>
              <a:gd name="T3" fmla="*/ 2147483647 h 25"/>
              <a:gd name="T4" fmla="*/ 2147483647 w 17"/>
              <a:gd name="T5" fmla="*/ 2147483647 h 25"/>
              <a:gd name="T6" fmla="*/ 2147483647 w 17"/>
              <a:gd name="T7" fmla="*/ 2147483647 h 25"/>
              <a:gd name="T8" fmla="*/ 2147483647 w 17"/>
              <a:gd name="T9" fmla="*/ 2147483647 h 25"/>
              <a:gd name="T10" fmla="*/ 2147483647 w 17"/>
              <a:gd name="T11" fmla="*/ 2147483647 h 25"/>
              <a:gd name="T12" fmla="*/ 0 w 17"/>
              <a:gd name="T13" fmla="*/ 2147483647 h 25"/>
              <a:gd name="T14" fmla="*/ 2147483647 w 17"/>
              <a:gd name="T15" fmla="*/ 0 h 25"/>
              <a:gd name="T16" fmla="*/ 0 w 17"/>
              <a:gd name="T17" fmla="*/ 2147483647 h 25"/>
              <a:gd name="T18" fmla="*/ 0 w 17"/>
              <a:gd name="T19" fmla="*/ 2147483647 h 25"/>
              <a:gd name="T20" fmla="*/ 2147483647 w 17"/>
              <a:gd name="T21" fmla="*/ 2147483647 h 25"/>
              <a:gd name="T22" fmla="*/ 2147483647 w 17"/>
              <a:gd name="T23" fmla="*/ 2147483647 h 25"/>
              <a:gd name="T24" fmla="*/ 2147483647 w 17"/>
              <a:gd name="T25" fmla="*/ 2147483647 h 25"/>
              <a:gd name="T26" fmla="*/ 2147483647 w 17"/>
              <a:gd name="T27" fmla="*/ 2147483647 h 25"/>
              <a:gd name="T28" fmla="*/ 2147483647 w 17"/>
              <a:gd name="T29" fmla="*/ 2147483647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25"/>
              <a:gd name="T47" fmla="*/ 17 w 17"/>
              <a:gd name="T48" fmla="*/ 25 h 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25">
                <a:moveTo>
                  <a:pt x="12" y="24"/>
                </a:moveTo>
                <a:lnTo>
                  <a:pt x="16" y="22"/>
                </a:lnTo>
                <a:lnTo>
                  <a:pt x="16" y="18"/>
                </a:lnTo>
                <a:lnTo>
                  <a:pt x="12" y="14"/>
                </a:lnTo>
                <a:lnTo>
                  <a:pt x="9" y="11"/>
                </a:lnTo>
                <a:lnTo>
                  <a:pt x="3" y="7"/>
                </a:lnTo>
                <a:lnTo>
                  <a:pt x="0" y="5"/>
                </a:lnTo>
                <a:lnTo>
                  <a:pt x="3" y="0"/>
                </a:lnTo>
                <a:lnTo>
                  <a:pt x="0" y="2"/>
                </a:lnTo>
                <a:lnTo>
                  <a:pt x="0" y="6"/>
                </a:lnTo>
                <a:lnTo>
                  <a:pt x="3" y="9"/>
                </a:lnTo>
                <a:lnTo>
                  <a:pt x="9" y="13"/>
                </a:lnTo>
                <a:lnTo>
                  <a:pt x="12" y="17"/>
                </a:lnTo>
                <a:lnTo>
                  <a:pt x="12" y="19"/>
                </a:lnTo>
                <a:lnTo>
                  <a:pt x="12" y="24"/>
                </a:lnTo>
              </a:path>
            </a:pathLst>
          </a:custGeom>
          <a:ln w="9525" cap="rnd">
            <a:noFill/>
            <a:round/>
            <a:headEnd type="none" w="sm" len="sm"/>
            <a:tailEnd type="none" w="sm" len="sm"/>
          </a:ln>
        </p:spPr>
        <p:style>
          <a:lnRef idx="0">
            <a:scrgbClr r="0" g="0" b="0"/>
          </a:lnRef>
          <a:fillRef idx="1002">
            <a:schemeClr val="dk2"/>
          </a:fillRef>
          <a:effectRef idx="0">
            <a:scrgbClr r="0" g="0" b="0"/>
          </a:effectRef>
          <a:fontRef idx="major"/>
        </p:style>
        <p:txBody>
          <a:bodyPr/>
          <a:lstStyle/>
          <a:p>
            <a:pPr>
              <a:defRPr/>
            </a:pPr>
            <a:endParaRPr lang="es-ES">
              <a:latin typeface="Calibri" pitchFamily="34" charset="0"/>
            </a:endParaRPr>
          </a:p>
        </p:txBody>
      </p:sp>
      <p:sp>
        <p:nvSpPr>
          <p:cNvPr id="110" name="Freeform 34"/>
          <p:cNvSpPr>
            <a:spLocks/>
          </p:cNvSpPr>
          <p:nvPr/>
        </p:nvSpPr>
        <p:spPr bwMode="auto">
          <a:xfrm>
            <a:off x="4278313" y="2122488"/>
            <a:ext cx="3175" cy="79375"/>
          </a:xfrm>
          <a:custGeom>
            <a:avLst/>
            <a:gdLst>
              <a:gd name="T0" fmla="*/ 0 w 1"/>
              <a:gd name="T1" fmla="*/ 2147483647 h 17"/>
              <a:gd name="T2" fmla="*/ 0 w 1"/>
              <a:gd name="T3" fmla="*/ 2147483647 h 17"/>
              <a:gd name="T4" fmla="*/ 0 w 1"/>
              <a:gd name="T5" fmla="*/ 2147483647 h 17"/>
              <a:gd name="T6" fmla="*/ 0 w 1"/>
              <a:gd name="T7" fmla="*/ 2147483647 h 17"/>
              <a:gd name="T8" fmla="*/ 0 w 1"/>
              <a:gd name="T9" fmla="*/ 2147483647 h 17"/>
              <a:gd name="T10" fmla="*/ 0 w 1"/>
              <a:gd name="T11" fmla="*/ 0 h 17"/>
              <a:gd name="T12" fmla="*/ 0 w 1"/>
              <a:gd name="T13" fmla="*/ 2147483647 h 17"/>
              <a:gd name="T14" fmla="*/ 0 w 1"/>
              <a:gd name="T15" fmla="*/ 2147483647 h 17"/>
              <a:gd name="T16" fmla="*/ 0 w 1"/>
              <a:gd name="T17" fmla="*/ 2147483647 h 17"/>
              <a:gd name="T18" fmla="*/ 0 w 1"/>
              <a:gd name="T19" fmla="*/ 2147483647 h 17"/>
              <a:gd name="T20" fmla="*/ 0 w 1"/>
              <a:gd name="T21" fmla="*/ 2147483647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17"/>
              <a:gd name="T35" fmla="*/ 1 w 1"/>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17">
                <a:moveTo>
                  <a:pt x="0" y="16"/>
                </a:moveTo>
                <a:lnTo>
                  <a:pt x="0" y="14"/>
                </a:lnTo>
                <a:lnTo>
                  <a:pt x="0" y="10"/>
                </a:lnTo>
                <a:lnTo>
                  <a:pt x="0" y="5"/>
                </a:lnTo>
                <a:lnTo>
                  <a:pt x="0" y="1"/>
                </a:lnTo>
                <a:lnTo>
                  <a:pt x="0" y="0"/>
                </a:lnTo>
                <a:lnTo>
                  <a:pt x="0" y="1"/>
                </a:lnTo>
                <a:lnTo>
                  <a:pt x="0" y="5"/>
                </a:lnTo>
                <a:lnTo>
                  <a:pt x="0" y="8"/>
                </a:lnTo>
                <a:lnTo>
                  <a:pt x="0" y="12"/>
                </a:lnTo>
                <a:lnTo>
                  <a:pt x="0" y="16"/>
                </a:lnTo>
              </a:path>
            </a:pathLst>
          </a:custGeom>
          <a:ln w="9525" cap="rnd">
            <a:noFill/>
            <a:round/>
            <a:headEnd type="none" w="sm" len="sm"/>
            <a:tailEnd type="none" w="sm" len="sm"/>
          </a:ln>
        </p:spPr>
        <p:style>
          <a:lnRef idx="0">
            <a:scrgbClr r="0" g="0" b="0"/>
          </a:lnRef>
          <a:fillRef idx="1002">
            <a:schemeClr val="dk2"/>
          </a:fillRef>
          <a:effectRef idx="0">
            <a:scrgbClr r="0" g="0" b="0"/>
          </a:effectRef>
          <a:fontRef idx="major"/>
        </p:style>
        <p:txBody>
          <a:bodyPr/>
          <a:lstStyle/>
          <a:p>
            <a:pPr>
              <a:defRPr/>
            </a:pPr>
            <a:endParaRPr lang="es-ES">
              <a:latin typeface="Calibri" pitchFamily="34" charset="0"/>
            </a:endParaRPr>
          </a:p>
        </p:txBody>
      </p:sp>
      <p:sp>
        <p:nvSpPr>
          <p:cNvPr id="111" name="Freeform 35"/>
          <p:cNvSpPr>
            <a:spLocks/>
          </p:cNvSpPr>
          <p:nvPr/>
        </p:nvSpPr>
        <p:spPr bwMode="auto">
          <a:xfrm>
            <a:off x="3975100" y="2095520"/>
            <a:ext cx="84138" cy="163513"/>
          </a:xfrm>
          <a:custGeom>
            <a:avLst/>
            <a:gdLst>
              <a:gd name="T0" fmla="*/ 2147483647 w 17"/>
              <a:gd name="T1" fmla="*/ 2147483647 h 35"/>
              <a:gd name="T2" fmla="*/ 2147483647 w 17"/>
              <a:gd name="T3" fmla="*/ 2147483647 h 35"/>
              <a:gd name="T4" fmla="*/ 2147483647 w 17"/>
              <a:gd name="T5" fmla="*/ 2147483647 h 35"/>
              <a:gd name="T6" fmla="*/ 2147483647 w 17"/>
              <a:gd name="T7" fmla="*/ 2147483647 h 35"/>
              <a:gd name="T8" fmla="*/ 2147483647 w 17"/>
              <a:gd name="T9" fmla="*/ 2147483647 h 35"/>
              <a:gd name="T10" fmla="*/ 2147483647 w 17"/>
              <a:gd name="T11" fmla="*/ 2147483647 h 35"/>
              <a:gd name="T12" fmla="*/ 2147483647 w 17"/>
              <a:gd name="T13" fmla="*/ 2147483647 h 35"/>
              <a:gd name="T14" fmla="*/ 2147483647 w 17"/>
              <a:gd name="T15" fmla="*/ 0 h 35"/>
              <a:gd name="T16" fmla="*/ 0 w 17"/>
              <a:gd name="T17" fmla="*/ 2147483647 h 35"/>
              <a:gd name="T18" fmla="*/ 0 w 17"/>
              <a:gd name="T19" fmla="*/ 2147483647 h 35"/>
              <a:gd name="T20" fmla="*/ 2147483647 w 17"/>
              <a:gd name="T21" fmla="*/ 2147483647 h 35"/>
              <a:gd name="T22" fmla="*/ 2147483647 w 17"/>
              <a:gd name="T23" fmla="*/ 2147483647 h 35"/>
              <a:gd name="T24" fmla="*/ 2147483647 w 17"/>
              <a:gd name="T25" fmla="*/ 2147483647 h 35"/>
              <a:gd name="T26" fmla="*/ 2147483647 w 17"/>
              <a:gd name="T27" fmla="*/ 2147483647 h 35"/>
              <a:gd name="T28" fmla="*/ 2147483647 w 17"/>
              <a:gd name="T29" fmla="*/ 2147483647 h 35"/>
              <a:gd name="T30" fmla="*/ 2147483647 w 17"/>
              <a:gd name="T31" fmla="*/ 2147483647 h 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35"/>
              <a:gd name="T50" fmla="*/ 17 w 17"/>
              <a:gd name="T51" fmla="*/ 35 h 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35">
                <a:moveTo>
                  <a:pt x="10" y="34"/>
                </a:moveTo>
                <a:lnTo>
                  <a:pt x="16" y="31"/>
                </a:lnTo>
                <a:lnTo>
                  <a:pt x="16" y="26"/>
                </a:lnTo>
                <a:lnTo>
                  <a:pt x="12" y="19"/>
                </a:lnTo>
                <a:lnTo>
                  <a:pt x="8" y="16"/>
                </a:lnTo>
                <a:lnTo>
                  <a:pt x="1" y="11"/>
                </a:lnTo>
                <a:lnTo>
                  <a:pt x="1" y="6"/>
                </a:lnTo>
                <a:lnTo>
                  <a:pt x="1" y="0"/>
                </a:lnTo>
                <a:lnTo>
                  <a:pt x="0" y="4"/>
                </a:lnTo>
                <a:lnTo>
                  <a:pt x="0" y="8"/>
                </a:lnTo>
                <a:lnTo>
                  <a:pt x="1" y="9"/>
                </a:lnTo>
                <a:lnTo>
                  <a:pt x="1" y="13"/>
                </a:lnTo>
                <a:lnTo>
                  <a:pt x="8" y="19"/>
                </a:lnTo>
                <a:lnTo>
                  <a:pt x="12" y="24"/>
                </a:lnTo>
                <a:lnTo>
                  <a:pt x="12" y="28"/>
                </a:lnTo>
                <a:lnTo>
                  <a:pt x="10" y="34"/>
                </a:lnTo>
              </a:path>
            </a:pathLst>
          </a:custGeom>
          <a:ln w="9525" cap="rnd">
            <a:noFill/>
            <a:round/>
            <a:headEnd type="none" w="sm" len="sm"/>
            <a:tailEnd type="none" w="sm" len="sm"/>
          </a:ln>
        </p:spPr>
        <p:style>
          <a:lnRef idx="0">
            <a:scrgbClr r="0" g="0" b="0"/>
          </a:lnRef>
          <a:fillRef idx="1002">
            <a:schemeClr val="dk2"/>
          </a:fillRef>
          <a:effectRef idx="0">
            <a:scrgbClr r="0" g="0" b="0"/>
          </a:effectRef>
          <a:fontRef idx="major"/>
        </p:style>
        <p:txBody>
          <a:bodyPr/>
          <a:lstStyle/>
          <a:p>
            <a:pPr>
              <a:defRPr/>
            </a:pPr>
            <a:endParaRPr lang="es-ES">
              <a:latin typeface="Calibri" pitchFamily="34" charset="0"/>
            </a:endParaRPr>
          </a:p>
        </p:txBody>
      </p:sp>
      <p:sp>
        <p:nvSpPr>
          <p:cNvPr id="112" name="Freeform 36"/>
          <p:cNvSpPr>
            <a:spLocks/>
          </p:cNvSpPr>
          <p:nvPr/>
        </p:nvSpPr>
        <p:spPr bwMode="auto">
          <a:xfrm>
            <a:off x="4005263" y="2066945"/>
            <a:ext cx="82550" cy="79375"/>
          </a:xfrm>
          <a:custGeom>
            <a:avLst/>
            <a:gdLst>
              <a:gd name="T0" fmla="*/ 2147483647 w 17"/>
              <a:gd name="T1" fmla="*/ 2147483647 h 17"/>
              <a:gd name="T2" fmla="*/ 0 w 17"/>
              <a:gd name="T3" fmla="*/ 2147483647 h 17"/>
              <a:gd name="T4" fmla="*/ 0 w 17"/>
              <a:gd name="T5" fmla="*/ 2147483647 h 17"/>
              <a:gd name="T6" fmla="*/ 2147483647 w 17"/>
              <a:gd name="T7" fmla="*/ 2147483647 h 17"/>
              <a:gd name="T8" fmla="*/ 2147483647 w 17"/>
              <a:gd name="T9" fmla="*/ 2147483647 h 17"/>
              <a:gd name="T10" fmla="*/ 2147483647 w 17"/>
              <a:gd name="T11" fmla="*/ 0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8" y="16"/>
                </a:moveTo>
                <a:lnTo>
                  <a:pt x="0" y="13"/>
                </a:lnTo>
                <a:lnTo>
                  <a:pt x="0" y="10"/>
                </a:lnTo>
                <a:lnTo>
                  <a:pt x="8" y="5"/>
                </a:lnTo>
                <a:lnTo>
                  <a:pt x="8" y="2"/>
                </a:lnTo>
                <a:lnTo>
                  <a:pt x="16" y="0"/>
                </a:lnTo>
                <a:lnTo>
                  <a:pt x="16" y="1"/>
                </a:lnTo>
                <a:lnTo>
                  <a:pt x="8" y="5"/>
                </a:lnTo>
                <a:lnTo>
                  <a:pt x="8" y="9"/>
                </a:lnTo>
                <a:lnTo>
                  <a:pt x="8" y="12"/>
                </a:lnTo>
                <a:lnTo>
                  <a:pt x="8" y="16"/>
                </a:lnTo>
              </a:path>
            </a:pathLst>
          </a:custGeom>
          <a:ln w="9525" cap="rnd">
            <a:noFill/>
            <a:round/>
            <a:headEnd type="none" w="sm" len="sm"/>
            <a:tailEnd type="none" w="sm" len="sm"/>
          </a:ln>
        </p:spPr>
        <p:style>
          <a:lnRef idx="0">
            <a:scrgbClr r="0" g="0" b="0"/>
          </a:lnRef>
          <a:fillRef idx="1002">
            <a:schemeClr val="dk2"/>
          </a:fillRef>
          <a:effectRef idx="0">
            <a:scrgbClr r="0" g="0" b="0"/>
          </a:effectRef>
          <a:fontRef idx="major"/>
        </p:style>
        <p:txBody>
          <a:bodyPr/>
          <a:lstStyle/>
          <a:p>
            <a:pPr>
              <a:defRPr/>
            </a:pPr>
            <a:endParaRPr lang="es-ES">
              <a:latin typeface="Calibri" pitchFamily="34" charset="0"/>
            </a:endParaRPr>
          </a:p>
        </p:txBody>
      </p:sp>
      <p:sp>
        <p:nvSpPr>
          <p:cNvPr id="113" name="Freeform 37"/>
          <p:cNvSpPr>
            <a:spLocks/>
          </p:cNvSpPr>
          <p:nvPr/>
        </p:nvSpPr>
        <p:spPr bwMode="auto">
          <a:xfrm>
            <a:off x="5394325" y="2997220"/>
            <a:ext cx="82550" cy="493713"/>
          </a:xfrm>
          <a:custGeom>
            <a:avLst/>
            <a:gdLst>
              <a:gd name="T0" fmla="*/ 2147483647 w 17"/>
              <a:gd name="T1" fmla="*/ 2147483647 h 106"/>
              <a:gd name="T2" fmla="*/ 2147483647 w 17"/>
              <a:gd name="T3" fmla="*/ 2147483647 h 106"/>
              <a:gd name="T4" fmla="*/ 2147483647 w 17"/>
              <a:gd name="T5" fmla="*/ 2147483647 h 106"/>
              <a:gd name="T6" fmla="*/ 2147483647 w 17"/>
              <a:gd name="T7" fmla="*/ 2147483647 h 106"/>
              <a:gd name="T8" fmla="*/ 2147483647 w 17"/>
              <a:gd name="T9" fmla="*/ 2147483647 h 106"/>
              <a:gd name="T10" fmla="*/ 2147483647 w 17"/>
              <a:gd name="T11" fmla="*/ 2147483647 h 106"/>
              <a:gd name="T12" fmla="*/ 2147483647 w 17"/>
              <a:gd name="T13" fmla="*/ 2147483647 h 106"/>
              <a:gd name="T14" fmla="*/ 2147483647 w 17"/>
              <a:gd name="T15" fmla="*/ 2147483647 h 106"/>
              <a:gd name="T16" fmla="*/ 2147483647 w 17"/>
              <a:gd name="T17" fmla="*/ 2147483647 h 106"/>
              <a:gd name="T18" fmla="*/ 2147483647 w 17"/>
              <a:gd name="T19" fmla="*/ 2147483647 h 106"/>
              <a:gd name="T20" fmla="*/ 2147483647 w 17"/>
              <a:gd name="T21" fmla="*/ 0 h 106"/>
              <a:gd name="T22" fmla="*/ 2147483647 w 17"/>
              <a:gd name="T23" fmla="*/ 2147483647 h 106"/>
              <a:gd name="T24" fmla="*/ 2147483647 w 17"/>
              <a:gd name="T25" fmla="*/ 2147483647 h 106"/>
              <a:gd name="T26" fmla="*/ 0 w 17"/>
              <a:gd name="T27" fmla="*/ 2147483647 h 106"/>
              <a:gd name="T28" fmla="*/ 2147483647 w 17"/>
              <a:gd name="T29" fmla="*/ 2147483647 h 1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06"/>
              <a:gd name="T47" fmla="*/ 17 w 17"/>
              <a:gd name="T48" fmla="*/ 106 h 10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06">
                <a:moveTo>
                  <a:pt x="3" y="3"/>
                </a:moveTo>
                <a:lnTo>
                  <a:pt x="5" y="2"/>
                </a:lnTo>
                <a:lnTo>
                  <a:pt x="7" y="1"/>
                </a:lnTo>
                <a:lnTo>
                  <a:pt x="10" y="2"/>
                </a:lnTo>
                <a:lnTo>
                  <a:pt x="14" y="4"/>
                </a:lnTo>
                <a:lnTo>
                  <a:pt x="12" y="105"/>
                </a:lnTo>
                <a:lnTo>
                  <a:pt x="16" y="105"/>
                </a:lnTo>
                <a:lnTo>
                  <a:pt x="16" y="3"/>
                </a:lnTo>
                <a:lnTo>
                  <a:pt x="14" y="1"/>
                </a:lnTo>
                <a:lnTo>
                  <a:pt x="10" y="1"/>
                </a:lnTo>
                <a:lnTo>
                  <a:pt x="7" y="0"/>
                </a:lnTo>
                <a:lnTo>
                  <a:pt x="3" y="1"/>
                </a:lnTo>
                <a:lnTo>
                  <a:pt x="1" y="1"/>
                </a:lnTo>
                <a:lnTo>
                  <a:pt x="0" y="3"/>
                </a:lnTo>
                <a:lnTo>
                  <a:pt x="3" y="3"/>
                </a:lnTo>
              </a:path>
            </a:pathLst>
          </a:custGeom>
          <a:ln w="12700" cap="rnd">
            <a:solidFill>
              <a:srgbClr val="000000"/>
            </a:solidFill>
            <a:round/>
            <a:headEnd type="none" w="sm" len="sm"/>
            <a:tailEnd type="none" w="sm" len="sm"/>
          </a:ln>
        </p:spPr>
        <p:style>
          <a:lnRef idx="0">
            <a:scrgbClr r="0" g="0" b="0"/>
          </a:lnRef>
          <a:fillRef idx="1002">
            <a:schemeClr val="dk2"/>
          </a:fillRef>
          <a:effectRef idx="0">
            <a:scrgbClr r="0" g="0" b="0"/>
          </a:effectRef>
          <a:fontRef idx="major"/>
        </p:style>
        <p:txBody>
          <a:bodyPr/>
          <a:lstStyle/>
          <a:p>
            <a:pPr>
              <a:defRPr/>
            </a:pPr>
            <a:endParaRPr lang="es-ES">
              <a:latin typeface="Calibri" pitchFamily="34" charset="0"/>
            </a:endParaRPr>
          </a:p>
        </p:txBody>
      </p:sp>
      <p:sp>
        <p:nvSpPr>
          <p:cNvPr id="114" name="Freeform 38"/>
          <p:cNvSpPr>
            <a:spLocks/>
          </p:cNvSpPr>
          <p:nvPr/>
        </p:nvSpPr>
        <p:spPr bwMode="auto">
          <a:xfrm>
            <a:off x="5443538" y="2987695"/>
            <a:ext cx="80962" cy="493713"/>
          </a:xfrm>
          <a:custGeom>
            <a:avLst/>
            <a:gdLst>
              <a:gd name="T0" fmla="*/ 2147483647 w 17"/>
              <a:gd name="T1" fmla="*/ 2147483647 h 106"/>
              <a:gd name="T2" fmla="*/ 2147483647 w 17"/>
              <a:gd name="T3" fmla="*/ 0 h 106"/>
              <a:gd name="T4" fmla="*/ 2147483647 w 17"/>
              <a:gd name="T5" fmla="*/ 0 h 106"/>
              <a:gd name="T6" fmla="*/ 2147483647 w 17"/>
              <a:gd name="T7" fmla="*/ 2147483647 h 106"/>
              <a:gd name="T8" fmla="*/ 2147483647 w 17"/>
              <a:gd name="T9" fmla="*/ 2147483647 h 106"/>
              <a:gd name="T10" fmla="*/ 0 w 17"/>
              <a:gd name="T11" fmla="*/ 2147483647 h 106"/>
              <a:gd name="T12" fmla="*/ 2147483647 w 17"/>
              <a:gd name="T13" fmla="*/ 2147483647 h 106"/>
              <a:gd name="T14" fmla="*/ 2147483647 w 17"/>
              <a:gd name="T15" fmla="*/ 2147483647 h 106"/>
              <a:gd name="T16" fmla="*/ 0 w 17"/>
              <a:gd name="T17" fmla="*/ 2147483647 h 106"/>
              <a:gd name="T18" fmla="*/ 2147483647 w 17"/>
              <a:gd name="T19" fmla="*/ 2147483647 h 106"/>
              <a:gd name="T20" fmla="*/ 0 w 17"/>
              <a:gd name="T21" fmla="*/ 2147483647 h 106"/>
              <a:gd name="T22" fmla="*/ 2147483647 w 17"/>
              <a:gd name="T23" fmla="*/ 2147483647 h 106"/>
              <a:gd name="T24" fmla="*/ 2147483647 w 17"/>
              <a:gd name="T25" fmla="*/ 2147483647 h 106"/>
              <a:gd name="T26" fmla="*/ 0 w 17"/>
              <a:gd name="T27" fmla="*/ 2147483647 h 106"/>
              <a:gd name="T28" fmla="*/ 2147483647 w 17"/>
              <a:gd name="T29" fmla="*/ 2147483647 h 106"/>
              <a:gd name="T30" fmla="*/ 2147483647 w 17"/>
              <a:gd name="T31" fmla="*/ 2147483647 h 106"/>
              <a:gd name="T32" fmla="*/ 2147483647 w 17"/>
              <a:gd name="T33" fmla="*/ 2147483647 h 106"/>
              <a:gd name="T34" fmla="*/ 0 w 17"/>
              <a:gd name="T35" fmla="*/ 2147483647 h 106"/>
              <a:gd name="T36" fmla="*/ 2147483647 w 17"/>
              <a:gd name="T37" fmla="*/ 2147483647 h 106"/>
              <a:gd name="T38" fmla="*/ 0 w 17"/>
              <a:gd name="T39" fmla="*/ 2147483647 h 106"/>
              <a:gd name="T40" fmla="*/ 2147483647 w 17"/>
              <a:gd name="T41" fmla="*/ 2147483647 h 106"/>
              <a:gd name="T42" fmla="*/ 2147483647 w 17"/>
              <a:gd name="T43" fmla="*/ 2147483647 h 106"/>
              <a:gd name="T44" fmla="*/ 0 w 17"/>
              <a:gd name="T45" fmla="*/ 2147483647 h 106"/>
              <a:gd name="T46" fmla="*/ 2147483647 w 17"/>
              <a:gd name="T47" fmla="*/ 2147483647 h 106"/>
              <a:gd name="T48" fmla="*/ 0 w 17"/>
              <a:gd name="T49" fmla="*/ 2147483647 h 106"/>
              <a:gd name="T50" fmla="*/ 2147483647 w 17"/>
              <a:gd name="T51" fmla="*/ 2147483647 h 106"/>
              <a:gd name="T52" fmla="*/ 2147483647 w 17"/>
              <a:gd name="T53" fmla="*/ 2147483647 h 106"/>
              <a:gd name="T54" fmla="*/ 0 w 17"/>
              <a:gd name="T55" fmla="*/ 2147483647 h 106"/>
              <a:gd name="T56" fmla="*/ 2147483647 w 17"/>
              <a:gd name="T57" fmla="*/ 2147483647 h 106"/>
              <a:gd name="T58" fmla="*/ 0 w 17"/>
              <a:gd name="T59" fmla="*/ 2147483647 h 106"/>
              <a:gd name="T60" fmla="*/ 2147483647 w 17"/>
              <a:gd name="T61" fmla="*/ 2147483647 h 106"/>
              <a:gd name="T62" fmla="*/ 0 w 17"/>
              <a:gd name="T63" fmla="*/ 2147483647 h 106"/>
              <a:gd name="T64" fmla="*/ 2147483647 w 17"/>
              <a:gd name="T65" fmla="*/ 2147483647 h 106"/>
              <a:gd name="T66" fmla="*/ 0 w 17"/>
              <a:gd name="T67" fmla="*/ 2147483647 h 106"/>
              <a:gd name="T68" fmla="*/ 2147483647 w 17"/>
              <a:gd name="T69" fmla="*/ 2147483647 h 106"/>
              <a:gd name="T70" fmla="*/ 0 w 17"/>
              <a:gd name="T71" fmla="*/ 2147483647 h 106"/>
              <a:gd name="T72" fmla="*/ 2147483647 w 17"/>
              <a:gd name="T73" fmla="*/ 2147483647 h 106"/>
              <a:gd name="T74" fmla="*/ 2147483647 w 17"/>
              <a:gd name="T75" fmla="*/ 2147483647 h 106"/>
              <a:gd name="T76" fmla="*/ 0 w 17"/>
              <a:gd name="T77" fmla="*/ 2147483647 h 106"/>
              <a:gd name="T78" fmla="*/ 2147483647 w 17"/>
              <a:gd name="T79" fmla="*/ 2147483647 h 106"/>
              <a:gd name="T80" fmla="*/ 2147483647 w 17"/>
              <a:gd name="T81" fmla="*/ 2147483647 h 106"/>
              <a:gd name="T82" fmla="*/ 0 w 17"/>
              <a:gd name="T83" fmla="*/ 2147483647 h 106"/>
              <a:gd name="T84" fmla="*/ 2147483647 w 17"/>
              <a:gd name="T85" fmla="*/ 2147483647 h 106"/>
              <a:gd name="T86" fmla="*/ 0 w 17"/>
              <a:gd name="T87" fmla="*/ 2147483647 h 106"/>
              <a:gd name="T88" fmla="*/ 2147483647 w 17"/>
              <a:gd name="T89" fmla="*/ 2147483647 h 106"/>
              <a:gd name="T90" fmla="*/ 0 w 17"/>
              <a:gd name="T91" fmla="*/ 2147483647 h 106"/>
              <a:gd name="T92" fmla="*/ 2147483647 w 17"/>
              <a:gd name="T93" fmla="*/ 2147483647 h 106"/>
              <a:gd name="T94" fmla="*/ 2147483647 w 17"/>
              <a:gd name="T95" fmla="*/ 2147483647 h 106"/>
              <a:gd name="T96" fmla="*/ 0 w 17"/>
              <a:gd name="T97" fmla="*/ 2147483647 h 106"/>
              <a:gd name="T98" fmla="*/ 2147483647 w 17"/>
              <a:gd name="T99" fmla="*/ 2147483647 h 106"/>
              <a:gd name="T100" fmla="*/ 2147483647 w 17"/>
              <a:gd name="T101" fmla="*/ 2147483647 h 106"/>
              <a:gd name="T102" fmla="*/ 0 w 17"/>
              <a:gd name="T103" fmla="*/ 2147483647 h 106"/>
              <a:gd name="T104" fmla="*/ 2147483647 w 17"/>
              <a:gd name="T105" fmla="*/ 2147483647 h 106"/>
              <a:gd name="T106" fmla="*/ 2147483647 w 17"/>
              <a:gd name="T107" fmla="*/ 2147483647 h 106"/>
              <a:gd name="T108" fmla="*/ 2147483647 w 17"/>
              <a:gd name="T109" fmla="*/ 2147483647 h 1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7"/>
              <a:gd name="T166" fmla="*/ 0 h 106"/>
              <a:gd name="T167" fmla="*/ 17 w 17"/>
              <a:gd name="T168" fmla="*/ 106 h 10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7" h="106">
                <a:moveTo>
                  <a:pt x="3" y="3"/>
                </a:moveTo>
                <a:lnTo>
                  <a:pt x="3" y="1"/>
                </a:lnTo>
                <a:lnTo>
                  <a:pt x="4" y="1"/>
                </a:lnTo>
                <a:lnTo>
                  <a:pt x="6" y="0"/>
                </a:lnTo>
                <a:lnTo>
                  <a:pt x="9" y="0"/>
                </a:lnTo>
                <a:lnTo>
                  <a:pt x="12" y="0"/>
                </a:lnTo>
                <a:lnTo>
                  <a:pt x="16" y="1"/>
                </a:lnTo>
                <a:lnTo>
                  <a:pt x="16" y="3"/>
                </a:lnTo>
                <a:lnTo>
                  <a:pt x="16" y="82"/>
                </a:lnTo>
                <a:lnTo>
                  <a:pt x="16" y="104"/>
                </a:lnTo>
                <a:lnTo>
                  <a:pt x="14" y="104"/>
                </a:lnTo>
                <a:lnTo>
                  <a:pt x="0" y="105"/>
                </a:lnTo>
                <a:lnTo>
                  <a:pt x="14" y="103"/>
                </a:lnTo>
                <a:lnTo>
                  <a:pt x="14" y="100"/>
                </a:lnTo>
                <a:lnTo>
                  <a:pt x="0" y="101"/>
                </a:lnTo>
                <a:lnTo>
                  <a:pt x="14" y="100"/>
                </a:lnTo>
                <a:lnTo>
                  <a:pt x="14" y="96"/>
                </a:lnTo>
                <a:lnTo>
                  <a:pt x="0" y="97"/>
                </a:lnTo>
                <a:lnTo>
                  <a:pt x="14" y="96"/>
                </a:lnTo>
                <a:lnTo>
                  <a:pt x="14" y="92"/>
                </a:lnTo>
                <a:lnTo>
                  <a:pt x="0" y="94"/>
                </a:lnTo>
                <a:lnTo>
                  <a:pt x="0" y="93"/>
                </a:lnTo>
                <a:lnTo>
                  <a:pt x="14" y="92"/>
                </a:lnTo>
                <a:lnTo>
                  <a:pt x="14" y="89"/>
                </a:lnTo>
                <a:lnTo>
                  <a:pt x="0" y="90"/>
                </a:lnTo>
                <a:lnTo>
                  <a:pt x="14" y="88"/>
                </a:lnTo>
                <a:lnTo>
                  <a:pt x="14" y="85"/>
                </a:lnTo>
                <a:lnTo>
                  <a:pt x="0" y="86"/>
                </a:lnTo>
                <a:lnTo>
                  <a:pt x="14" y="85"/>
                </a:lnTo>
                <a:lnTo>
                  <a:pt x="16" y="82"/>
                </a:lnTo>
                <a:lnTo>
                  <a:pt x="14" y="82"/>
                </a:lnTo>
                <a:lnTo>
                  <a:pt x="14" y="81"/>
                </a:lnTo>
                <a:lnTo>
                  <a:pt x="0" y="82"/>
                </a:lnTo>
                <a:lnTo>
                  <a:pt x="14" y="81"/>
                </a:lnTo>
                <a:lnTo>
                  <a:pt x="14" y="78"/>
                </a:lnTo>
                <a:lnTo>
                  <a:pt x="0" y="79"/>
                </a:lnTo>
                <a:lnTo>
                  <a:pt x="0" y="78"/>
                </a:lnTo>
                <a:lnTo>
                  <a:pt x="14" y="77"/>
                </a:lnTo>
                <a:lnTo>
                  <a:pt x="14" y="74"/>
                </a:lnTo>
                <a:lnTo>
                  <a:pt x="0" y="75"/>
                </a:lnTo>
                <a:lnTo>
                  <a:pt x="14" y="73"/>
                </a:lnTo>
                <a:lnTo>
                  <a:pt x="14" y="70"/>
                </a:lnTo>
                <a:lnTo>
                  <a:pt x="0" y="71"/>
                </a:lnTo>
                <a:lnTo>
                  <a:pt x="14" y="70"/>
                </a:lnTo>
                <a:lnTo>
                  <a:pt x="14" y="66"/>
                </a:lnTo>
                <a:lnTo>
                  <a:pt x="0" y="68"/>
                </a:lnTo>
                <a:lnTo>
                  <a:pt x="0" y="67"/>
                </a:lnTo>
                <a:lnTo>
                  <a:pt x="14" y="66"/>
                </a:lnTo>
                <a:lnTo>
                  <a:pt x="14" y="63"/>
                </a:lnTo>
                <a:lnTo>
                  <a:pt x="0" y="64"/>
                </a:lnTo>
                <a:lnTo>
                  <a:pt x="14" y="62"/>
                </a:lnTo>
                <a:lnTo>
                  <a:pt x="14" y="59"/>
                </a:lnTo>
                <a:lnTo>
                  <a:pt x="0" y="60"/>
                </a:lnTo>
                <a:lnTo>
                  <a:pt x="14" y="58"/>
                </a:lnTo>
                <a:lnTo>
                  <a:pt x="14" y="55"/>
                </a:lnTo>
                <a:lnTo>
                  <a:pt x="0" y="57"/>
                </a:lnTo>
                <a:lnTo>
                  <a:pt x="0" y="56"/>
                </a:lnTo>
                <a:lnTo>
                  <a:pt x="14" y="55"/>
                </a:lnTo>
                <a:lnTo>
                  <a:pt x="14" y="52"/>
                </a:lnTo>
                <a:lnTo>
                  <a:pt x="0" y="53"/>
                </a:lnTo>
                <a:lnTo>
                  <a:pt x="0" y="52"/>
                </a:lnTo>
                <a:lnTo>
                  <a:pt x="14" y="51"/>
                </a:lnTo>
                <a:lnTo>
                  <a:pt x="14" y="48"/>
                </a:lnTo>
                <a:lnTo>
                  <a:pt x="0" y="49"/>
                </a:lnTo>
                <a:lnTo>
                  <a:pt x="0" y="48"/>
                </a:lnTo>
                <a:lnTo>
                  <a:pt x="14" y="47"/>
                </a:lnTo>
                <a:lnTo>
                  <a:pt x="14" y="44"/>
                </a:lnTo>
                <a:lnTo>
                  <a:pt x="0" y="45"/>
                </a:lnTo>
                <a:lnTo>
                  <a:pt x="14" y="44"/>
                </a:lnTo>
                <a:lnTo>
                  <a:pt x="14" y="40"/>
                </a:lnTo>
                <a:lnTo>
                  <a:pt x="0" y="42"/>
                </a:lnTo>
                <a:lnTo>
                  <a:pt x="0" y="41"/>
                </a:lnTo>
                <a:lnTo>
                  <a:pt x="14" y="40"/>
                </a:lnTo>
                <a:lnTo>
                  <a:pt x="14" y="37"/>
                </a:lnTo>
                <a:lnTo>
                  <a:pt x="0" y="38"/>
                </a:lnTo>
                <a:lnTo>
                  <a:pt x="14" y="36"/>
                </a:lnTo>
                <a:lnTo>
                  <a:pt x="14" y="33"/>
                </a:lnTo>
                <a:lnTo>
                  <a:pt x="0" y="34"/>
                </a:lnTo>
                <a:lnTo>
                  <a:pt x="14" y="33"/>
                </a:lnTo>
                <a:lnTo>
                  <a:pt x="14" y="30"/>
                </a:lnTo>
                <a:lnTo>
                  <a:pt x="0" y="31"/>
                </a:lnTo>
                <a:lnTo>
                  <a:pt x="14" y="29"/>
                </a:lnTo>
                <a:lnTo>
                  <a:pt x="14" y="26"/>
                </a:lnTo>
                <a:lnTo>
                  <a:pt x="0" y="27"/>
                </a:lnTo>
                <a:lnTo>
                  <a:pt x="14" y="26"/>
                </a:lnTo>
                <a:lnTo>
                  <a:pt x="14" y="23"/>
                </a:lnTo>
                <a:lnTo>
                  <a:pt x="0" y="24"/>
                </a:lnTo>
                <a:lnTo>
                  <a:pt x="0" y="23"/>
                </a:lnTo>
                <a:lnTo>
                  <a:pt x="14" y="22"/>
                </a:lnTo>
                <a:lnTo>
                  <a:pt x="14" y="19"/>
                </a:lnTo>
                <a:lnTo>
                  <a:pt x="0" y="20"/>
                </a:lnTo>
                <a:lnTo>
                  <a:pt x="0" y="19"/>
                </a:lnTo>
                <a:lnTo>
                  <a:pt x="14" y="18"/>
                </a:lnTo>
                <a:lnTo>
                  <a:pt x="14" y="15"/>
                </a:lnTo>
                <a:lnTo>
                  <a:pt x="0" y="16"/>
                </a:lnTo>
                <a:lnTo>
                  <a:pt x="14" y="15"/>
                </a:lnTo>
                <a:lnTo>
                  <a:pt x="14" y="12"/>
                </a:lnTo>
                <a:lnTo>
                  <a:pt x="0" y="13"/>
                </a:lnTo>
                <a:lnTo>
                  <a:pt x="14" y="11"/>
                </a:lnTo>
                <a:lnTo>
                  <a:pt x="14" y="8"/>
                </a:lnTo>
                <a:lnTo>
                  <a:pt x="0" y="9"/>
                </a:lnTo>
                <a:lnTo>
                  <a:pt x="14" y="7"/>
                </a:lnTo>
                <a:lnTo>
                  <a:pt x="14" y="4"/>
                </a:lnTo>
                <a:lnTo>
                  <a:pt x="0" y="5"/>
                </a:lnTo>
                <a:lnTo>
                  <a:pt x="14" y="3"/>
                </a:lnTo>
                <a:lnTo>
                  <a:pt x="14" y="1"/>
                </a:lnTo>
                <a:lnTo>
                  <a:pt x="11" y="1"/>
                </a:lnTo>
                <a:lnTo>
                  <a:pt x="8" y="1"/>
                </a:lnTo>
                <a:lnTo>
                  <a:pt x="6" y="1"/>
                </a:lnTo>
                <a:lnTo>
                  <a:pt x="4" y="3"/>
                </a:lnTo>
                <a:lnTo>
                  <a:pt x="3" y="3"/>
                </a:lnTo>
              </a:path>
            </a:pathLst>
          </a:custGeom>
          <a:ln w="12700" cap="rnd">
            <a:solidFill>
              <a:srgbClr val="000000"/>
            </a:solidFill>
            <a:round/>
            <a:headEnd type="none" w="sm" len="sm"/>
            <a:tailEnd type="none" w="sm" len="sm"/>
          </a:ln>
        </p:spPr>
        <p:style>
          <a:lnRef idx="0">
            <a:scrgbClr r="0" g="0" b="0"/>
          </a:lnRef>
          <a:fillRef idx="1002">
            <a:schemeClr val="dk2"/>
          </a:fillRef>
          <a:effectRef idx="0">
            <a:scrgbClr r="0" g="0" b="0"/>
          </a:effectRef>
          <a:fontRef idx="major"/>
        </p:style>
        <p:txBody>
          <a:bodyPr/>
          <a:lstStyle/>
          <a:p>
            <a:pPr>
              <a:defRPr/>
            </a:pPr>
            <a:endParaRPr lang="es-ES">
              <a:latin typeface="Calibri" pitchFamily="34" charset="0"/>
            </a:endParaRPr>
          </a:p>
        </p:txBody>
      </p:sp>
      <p:sp>
        <p:nvSpPr>
          <p:cNvPr id="115" name="Freeform 39"/>
          <p:cNvSpPr>
            <a:spLocks/>
          </p:cNvSpPr>
          <p:nvPr/>
        </p:nvSpPr>
        <p:spPr bwMode="auto">
          <a:xfrm>
            <a:off x="4927600" y="3179783"/>
            <a:ext cx="82550" cy="384175"/>
          </a:xfrm>
          <a:custGeom>
            <a:avLst/>
            <a:gdLst>
              <a:gd name="T0" fmla="*/ 2147483647 w 17"/>
              <a:gd name="T1" fmla="*/ 2147483647 h 83"/>
              <a:gd name="T2" fmla="*/ 2147483647 w 17"/>
              <a:gd name="T3" fmla="*/ 2147483647 h 83"/>
              <a:gd name="T4" fmla="*/ 2147483647 w 17"/>
              <a:gd name="T5" fmla="*/ 2147483647 h 83"/>
              <a:gd name="T6" fmla="*/ 2147483647 w 17"/>
              <a:gd name="T7" fmla="*/ 2147483647 h 83"/>
              <a:gd name="T8" fmla="*/ 2147483647 w 17"/>
              <a:gd name="T9" fmla="*/ 2147483647 h 83"/>
              <a:gd name="T10" fmla="*/ 2147483647 w 17"/>
              <a:gd name="T11" fmla="*/ 2147483647 h 83"/>
              <a:gd name="T12" fmla="*/ 2147483647 w 17"/>
              <a:gd name="T13" fmla="*/ 2147483647 h 83"/>
              <a:gd name="T14" fmla="*/ 2147483647 w 17"/>
              <a:gd name="T15" fmla="*/ 2147483647 h 83"/>
              <a:gd name="T16" fmla="*/ 2147483647 w 17"/>
              <a:gd name="T17" fmla="*/ 2147483647 h 83"/>
              <a:gd name="T18" fmla="*/ 2147483647 w 17"/>
              <a:gd name="T19" fmla="*/ 0 h 83"/>
              <a:gd name="T20" fmla="*/ 2147483647 w 17"/>
              <a:gd name="T21" fmla="*/ 0 h 83"/>
              <a:gd name="T22" fmla="*/ 2147483647 w 17"/>
              <a:gd name="T23" fmla="*/ 0 h 83"/>
              <a:gd name="T24" fmla="*/ 2147483647 w 17"/>
              <a:gd name="T25" fmla="*/ 2147483647 h 83"/>
              <a:gd name="T26" fmla="*/ 0 w 17"/>
              <a:gd name="T27" fmla="*/ 2147483647 h 83"/>
              <a:gd name="T28" fmla="*/ 2147483647 w 17"/>
              <a:gd name="T29" fmla="*/ 2147483647 h 8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83"/>
              <a:gd name="T47" fmla="*/ 17 w 17"/>
              <a:gd name="T48" fmla="*/ 83 h 8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83">
                <a:moveTo>
                  <a:pt x="3" y="2"/>
                </a:moveTo>
                <a:lnTo>
                  <a:pt x="5" y="1"/>
                </a:lnTo>
                <a:lnTo>
                  <a:pt x="7" y="1"/>
                </a:lnTo>
                <a:lnTo>
                  <a:pt x="12" y="1"/>
                </a:lnTo>
                <a:lnTo>
                  <a:pt x="14" y="3"/>
                </a:lnTo>
                <a:lnTo>
                  <a:pt x="14" y="82"/>
                </a:lnTo>
                <a:lnTo>
                  <a:pt x="16" y="82"/>
                </a:lnTo>
                <a:lnTo>
                  <a:pt x="16" y="3"/>
                </a:lnTo>
                <a:lnTo>
                  <a:pt x="14" y="1"/>
                </a:lnTo>
                <a:lnTo>
                  <a:pt x="12" y="0"/>
                </a:lnTo>
                <a:lnTo>
                  <a:pt x="8" y="0"/>
                </a:lnTo>
                <a:lnTo>
                  <a:pt x="5" y="0"/>
                </a:lnTo>
                <a:lnTo>
                  <a:pt x="1" y="1"/>
                </a:lnTo>
                <a:lnTo>
                  <a:pt x="0" y="2"/>
                </a:lnTo>
                <a:lnTo>
                  <a:pt x="3" y="2"/>
                </a:lnTo>
              </a:path>
            </a:pathLst>
          </a:custGeom>
          <a:ln w="12700" cap="rnd">
            <a:solidFill>
              <a:srgbClr val="000000"/>
            </a:solidFill>
            <a:round/>
            <a:headEnd type="none" w="sm" len="sm"/>
            <a:tailEnd type="none" w="sm" len="sm"/>
          </a:ln>
        </p:spPr>
        <p:style>
          <a:lnRef idx="0">
            <a:scrgbClr r="0" g="0" b="0"/>
          </a:lnRef>
          <a:fillRef idx="1002">
            <a:schemeClr val="dk2"/>
          </a:fillRef>
          <a:effectRef idx="0">
            <a:scrgbClr r="0" g="0" b="0"/>
          </a:effectRef>
          <a:fontRef idx="major"/>
        </p:style>
        <p:txBody>
          <a:bodyPr/>
          <a:lstStyle/>
          <a:p>
            <a:pPr>
              <a:defRPr/>
            </a:pPr>
            <a:endParaRPr lang="es-ES">
              <a:latin typeface="Calibri" pitchFamily="34" charset="0"/>
            </a:endParaRPr>
          </a:p>
        </p:txBody>
      </p:sp>
      <p:sp>
        <p:nvSpPr>
          <p:cNvPr id="116" name="Freeform 40"/>
          <p:cNvSpPr>
            <a:spLocks/>
          </p:cNvSpPr>
          <p:nvPr/>
        </p:nvSpPr>
        <p:spPr bwMode="auto">
          <a:xfrm>
            <a:off x="4972050" y="3163908"/>
            <a:ext cx="82550" cy="390525"/>
          </a:xfrm>
          <a:custGeom>
            <a:avLst/>
            <a:gdLst>
              <a:gd name="T0" fmla="*/ 2147483647 w 17"/>
              <a:gd name="T1" fmla="*/ 2147483647 h 84"/>
              <a:gd name="T2" fmla="*/ 2147483647 w 17"/>
              <a:gd name="T3" fmla="*/ 2147483647 h 84"/>
              <a:gd name="T4" fmla="*/ 2147483647 w 17"/>
              <a:gd name="T5" fmla="*/ 2147483647 h 84"/>
              <a:gd name="T6" fmla="*/ 2147483647 w 17"/>
              <a:gd name="T7" fmla="*/ 2147483647 h 84"/>
              <a:gd name="T8" fmla="*/ 0 w 17"/>
              <a:gd name="T9" fmla="*/ 2147483647 h 84"/>
              <a:gd name="T10" fmla="*/ 2147483647 w 17"/>
              <a:gd name="T11" fmla="*/ 2147483647 h 84"/>
              <a:gd name="T12" fmla="*/ 2147483647 w 17"/>
              <a:gd name="T13" fmla="*/ 2147483647 h 84"/>
              <a:gd name="T14" fmla="*/ 0 w 17"/>
              <a:gd name="T15" fmla="*/ 2147483647 h 84"/>
              <a:gd name="T16" fmla="*/ 2147483647 w 17"/>
              <a:gd name="T17" fmla="*/ 2147483647 h 84"/>
              <a:gd name="T18" fmla="*/ 0 w 17"/>
              <a:gd name="T19" fmla="*/ 2147483647 h 84"/>
              <a:gd name="T20" fmla="*/ 2147483647 w 17"/>
              <a:gd name="T21" fmla="*/ 2147483647 h 84"/>
              <a:gd name="T22" fmla="*/ 0 w 17"/>
              <a:gd name="T23" fmla="*/ 2147483647 h 84"/>
              <a:gd name="T24" fmla="*/ 2147483647 w 17"/>
              <a:gd name="T25" fmla="*/ 2147483647 h 84"/>
              <a:gd name="T26" fmla="*/ 2147483647 w 17"/>
              <a:gd name="T27" fmla="*/ 2147483647 h 84"/>
              <a:gd name="T28" fmla="*/ 0 w 17"/>
              <a:gd name="T29" fmla="*/ 2147483647 h 84"/>
              <a:gd name="T30" fmla="*/ 2147483647 w 17"/>
              <a:gd name="T31" fmla="*/ 2147483647 h 84"/>
              <a:gd name="T32" fmla="*/ 0 w 17"/>
              <a:gd name="T33" fmla="*/ 2147483647 h 84"/>
              <a:gd name="T34" fmla="*/ 2147483647 w 17"/>
              <a:gd name="T35" fmla="*/ 2147483647 h 84"/>
              <a:gd name="T36" fmla="*/ 2147483647 w 17"/>
              <a:gd name="T37" fmla="*/ 2147483647 h 84"/>
              <a:gd name="T38" fmla="*/ 0 w 17"/>
              <a:gd name="T39" fmla="*/ 2147483647 h 84"/>
              <a:gd name="T40" fmla="*/ 2147483647 w 17"/>
              <a:gd name="T41" fmla="*/ 2147483647 h 84"/>
              <a:gd name="T42" fmla="*/ 0 w 17"/>
              <a:gd name="T43" fmla="*/ 2147483647 h 84"/>
              <a:gd name="T44" fmla="*/ 2147483647 w 17"/>
              <a:gd name="T45" fmla="*/ 2147483647 h 84"/>
              <a:gd name="T46" fmla="*/ 0 w 17"/>
              <a:gd name="T47" fmla="*/ 2147483647 h 84"/>
              <a:gd name="T48" fmla="*/ 2147483647 w 17"/>
              <a:gd name="T49" fmla="*/ 2147483647 h 84"/>
              <a:gd name="T50" fmla="*/ 2147483647 w 17"/>
              <a:gd name="T51" fmla="*/ 2147483647 h 84"/>
              <a:gd name="T52" fmla="*/ 0 w 17"/>
              <a:gd name="T53" fmla="*/ 2147483647 h 84"/>
              <a:gd name="T54" fmla="*/ 2147483647 w 17"/>
              <a:gd name="T55" fmla="*/ 2147483647 h 84"/>
              <a:gd name="T56" fmla="*/ 0 w 17"/>
              <a:gd name="T57" fmla="*/ 2147483647 h 84"/>
              <a:gd name="T58" fmla="*/ 2147483647 w 17"/>
              <a:gd name="T59" fmla="*/ 2147483647 h 84"/>
              <a:gd name="T60" fmla="*/ 0 w 17"/>
              <a:gd name="T61" fmla="*/ 2147483647 h 84"/>
              <a:gd name="T62" fmla="*/ 2147483647 w 17"/>
              <a:gd name="T63" fmla="*/ 2147483647 h 84"/>
              <a:gd name="T64" fmla="*/ 0 w 17"/>
              <a:gd name="T65" fmla="*/ 2147483647 h 84"/>
              <a:gd name="T66" fmla="*/ 2147483647 w 17"/>
              <a:gd name="T67" fmla="*/ 2147483647 h 84"/>
              <a:gd name="T68" fmla="*/ 0 w 17"/>
              <a:gd name="T69" fmla="*/ 2147483647 h 84"/>
              <a:gd name="T70" fmla="*/ 2147483647 w 17"/>
              <a:gd name="T71" fmla="*/ 2147483647 h 84"/>
              <a:gd name="T72" fmla="*/ 2147483647 w 17"/>
              <a:gd name="T73" fmla="*/ 2147483647 h 84"/>
              <a:gd name="T74" fmla="*/ 0 w 17"/>
              <a:gd name="T75" fmla="*/ 2147483647 h 84"/>
              <a:gd name="T76" fmla="*/ 2147483647 w 17"/>
              <a:gd name="T77" fmla="*/ 2147483647 h 84"/>
              <a:gd name="T78" fmla="*/ 2147483647 w 17"/>
              <a:gd name="T79" fmla="*/ 2147483647 h 84"/>
              <a:gd name="T80" fmla="*/ 2147483647 w 17"/>
              <a:gd name="T81" fmla="*/ 2147483647 h 84"/>
              <a:gd name="T82" fmla="*/ 2147483647 w 17"/>
              <a:gd name="T83" fmla="*/ 2147483647 h 84"/>
              <a:gd name="T84" fmla="*/ 2147483647 w 17"/>
              <a:gd name="T85" fmla="*/ 2147483647 h 84"/>
              <a:gd name="T86" fmla="*/ 2147483647 w 17"/>
              <a:gd name="T87" fmla="*/ 2147483647 h 84"/>
              <a:gd name="T88" fmla="*/ 2147483647 w 17"/>
              <a:gd name="T89" fmla="*/ 2147483647 h 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
              <a:gd name="T136" fmla="*/ 0 h 84"/>
              <a:gd name="T137" fmla="*/ 17 w 17"/>
              <a:gd name="T138" fmla="*/ 84 h 8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 h="84">
                <a:moveTo>
                  <a:pt x="5" y="3"/>
                </a:moveTo>
                <a:lnTo>
                  <a:pt x="7" y="2"/>
                </a:lnTo>
                <a:lnTo>
                  <a:pt x="8" y="1"/>
                </a:lnTo>
                <a:lnTo>
                  <a:pt x="11" y="1"/>
                </a:lnTo>
                <a:lnTo>
                  <a:pt x="13" y="2"/>
                </a:lnTo>
                <a:lnTo>
                  <a:pt x="14" y="4"/>
                </a:lnTo>
                <a:lnTo>
                  <a:pt x="0" y="5"/>
                </a:lnTo>
                <a:lnTo>
                  <a:pt x="14" y="4"/>
                </a:lnTo>
                <a:lnTo>
                  <a:pt x="14" y="7"/>
                </a:lnTo>
                <a:lnTo>
                  <a:pt x="0" y="9"/>
                </a:lnTo>
                <a:lnTo>
                  <a:pt x="14" y="8"/>
                </a:lnTo>
                <a:lnTo>
                  <a:pt x="14" y="12"/>
                </a:lnTo>
                <a:lnTo>
                  <a:pt x="0" y="13"/>
                </a:lnTo>
                <a:lnTo>
                  <a:pt x="14" y="12"/>
                </a:lnTo>
                <a:lnTo>
                  <a:pt x="14" y="15"/>
                </a:lnTo>
                <a:lnTo>
                  <a:pt x="0" y="16"/>
                </a:lnTo>
                <a:lnTo>
                  <a:pt x="0" y="17"/>
                </a:lnTo>
                <a:lnTo>
                  <a:pt x="14" y="15"/>
                </a:lnTo>
                <a:lnTo>
                  <a:pt x="14" y="19"/>
                </a:lnTo>
                <a:lnTo>
                  <a:pt x="0" y="20"/>
                </a:lnTo>
                <a:lnTo>
                  <a:pt x="14" y="19"/>
                </a:lnTo>
                <a:lnTo>
                  <a:pt x="14" y="22"/>
                </a:lnTo>
                <a:lnTo>
                  <a:pt x="0" y="23"/>
                </a:lnTo>
                <a:lnTo>
                  <a:pt x="0" y="24"/>
                </a:lnTo>
                <a:lnTo>
                  <a:pt x="14" y="23"/>
                </a:lnTo>
                <a:lnTo>
                  <a:pt x="14" y="26"/>
                </a:lnTo>
                <a:lnTo>
                  <a:pt x="0" y="27"/>
                </a:lnTo>
                <a:lnTo>
                  <a:pt x="14" y="26"/>
                </a:lnTo>
                <a:lnTo>
                  <a:pt x="14" y="30"/>
                </a:lnTo>
                <a:lnTo>
                  <a:pt x="0" y="31"/>
                </a:lnTo>
                <a:lnTo>
                  <a:pt x="14" y="30"/>
                </a:lnTo>
                <a:lnTo>
                  <a:pt x="14" y="33"/>
                </a:lnTo>
                <a:lnTo>
                  <a:pt x="0" y="34"/>
                </a:lnTo>
                <a:lnTo>
                  <a:pt x="0" y="35"/>
                </a:lnTo>
                <a:lnTo>
                  <a:pt x="14" y="33"/>
                </a:lnTo>
                <a:lnTo>
                  <a:pt x="14" y="37"/>
                </a:lnTo>
                <a:lnTo>
                  <a:pt x="0" y="38"/>
                </a:lnTo>
                <a:lnTo>
                  <a:pt x="14" y="37"/>
                </a:lnTo>
                <a:lnTo>
                  <a:pt x="14" y="40"/>
                </a:lnTo>
                <a:lnTo>
                  <a:pt x="0" y="41"/>
                </a:lnTo>
                <a:lnTo>
                  <a:pt x="0" y="42"/>
                </a:lnTo>
                <a:lnTo>
                  <a:pt x="14" y="41"/>
                </a:lnTo>
                <a:lnTo>
                  <a:pt x="14" y="44"/>
                </a:lnTo>
                <a:lnTo>
                  <a:pt x="0" y="45"/>
                </a:lnTo>
                <a:lnTo>
                  <a:pt x="0" y="46"/>
                </a:lnTo>
                <a:lnTo>
                  <a:pt x="14" y="44"/>
                </a:lnTo>
                <a:lnTo>
                  <a:pt x="14" y="48"/>
                </a:lnTo>
                <a:lnTo>
                  <a:pt x="0" y="49"/>
                </a:lnTo>
                <a:lnTo>
                  <a:pt x="14" y="48"/>
                </a:lnTo>
                <a:lnTo>
                  <a:pt x="14" y="51"/>
                </a:lnTo>
                <a:lnTo>
                  <a:pt x="0" y="53"/>
                </a:lnTo>
                <a:lnTo>
                  <a:pt x="14" y="52"/>
                </a:lnTo>
                <a:lnTo>
                  <a:pt x="14" y="55"/>
                </a:lnTo>
                <a:lnTo>
                  <a:pt x="0" y="56"/>
                </a:lnTo>
                <a:lnTo>
                  <a:pt x="0" y="57"/>
                </a:lnTo>
                <a:lnTo>
                  <a:pt x="14" y="55"/>
                </a:lnTo>
                <a:lnTo>
                  <a:pt x="14" y="59"/>
                </a:lnTo>
                <a:lnTo>
                  <a:pt x="0" y="60"/>
                </a:lnTo>
                <a:lnTo>
                  <a:pt x="0" y="61"/>
                </a:lnTo>
                <a:lnTo>
                  <a:pt x="14" y="59"/>
                </a:lnTo>
                <a:lnTo>
                  <a:pt x="14" y="62"/>
                </a:lnTo>
                <a:lnTo>
                  <a:pt x="0" y="64"/>
                </a:lnTo>
                <a:lnTo>
                  <a:pt x="14" y="63"/>
                </a:lnTo>
                <a:lnTo>
                  <a:pt x="14" y="66"/>
                </a:lnTo>
                <a:lnTo>
                  <a:pt x="0" y="67"/>
                </a:lnTo>
                <a:lnTo>
                  <a:pt x="0" y="68"/>
                </a:lnTo>
                <a:lnTo>
                  <a:pt x="14" y="67"/>
                </a:lnTo>
                <a:lnTo>
                  <a:pt x="14" y="70"/>
                </a:lnTo>
                <a:lnTo>
                  <a:pt x="0" y="71"/>
                </a:lnTo>
                <a:lnTo>
                  <a:pt x="0" y="72"/>
                </a:lnTo>
                <a:lnTo>
                  <a:pt x="14" y="70"/>
                </a:lnTo>
                <a:lnTo>
                  <a:pt x="14" y="74"/>
                </a:lnTo>
                <a:lnTo>
                  <a:pt x="0" y="75"/>
                </a:lnTo>
                <a:lnTo>
                  <a:pt x="14" y="74"/>
                </a:lnTo>
                <a:lnTo>
                  <a:pt x="14" y="77"/>
                </a:lnTo>
                <a:lnTo>
                  <a:pt x="0" y="79"/>
                </a:lnTo>
                <a:lnTo>
                  <a:pt x="14" y="78"/>
                </a:lnTo>
                <a:lnTo>
                  <a:pt x="14" y="81"/>
                </a:lnTo>
                <a:lnTo>
                  <a:pt x="0" y="83"/>
                </a:lnTo>
                <a:lnTo>
                  <a:pt x="14" y="82"/>
                </a:lnTo>
                <a:lnTo>
                  <a:pt x="16" y="82"/>
                </a:lnTo>
                <a:lnTo>
                  <a:pt x="16" y="3"/>
                </a:lnTo>
                <a:lnTo>
                  <a:pt x="14" y="1"/>
                </a:lnTo>
                <a:lnTo>
                  <a:pt x="13" y="1"/>
                </a:lnTo>
                <a:lnTo>
                  <a:pt x="10" y="0"/>
                </a:lnTo>
                <a:lnTo>
                  <a:pt x="7" y="1"/>
                </a:lnTo>
                <a:lnTo>
                  <a:pt x="5" y="1"/>
                </a:lnTo>
                <a:lnTo>
                  <a:pt x="4" y="2"/>
                </a:lnTo>
                <a:lnTo>
                  <a:pt x="4" y="3"/>
                </a:lnTo>
                <a:lnTo>
                  <a:pt x="5" y="3"/>
                </a:lnTo>
              </a:path>
            </a:pathLst>
          </a:custGeom>
          <a:ln w="12700" cap="rnd">
            <a:solidFill>
              <a:srgbClr val="000000"/>
            </a:solidFill>
            <a:round/>
            <a:headEnd type="none" w="sm" len="sm"/>
            <a:tailEnd type="none" w="sm" len="sm"/>
          </a:ln>
        </p:spPr>
        <p:style>
          <a:lnRef idx="0">
            <a:scrgbClr r="0" g="0" b="0"/>
          </a:lnRef>
          <a:fillRef idx="1002">
            <a:schemeClr val="dk2"/>
          </a:fillRef>
          <a:effectRef idx="0">
            <a:scrgbClr r="0" g="0" b="0"/>
          </a:effectRef>
          <a:fontRef idx="major"/>
        </p:style>
        <p:txBody>
          <a:bodyPr/>
          <a:lstStyle/>
          <a:p>
            <a:pPr>
              <a:defRPr/>
            </a:pPr>
            <a:endParaRPr lang="es-ES">
              <a:latin typeface="Calibri" pitchFamily="34" charset="0"/>
            </a:endParaRPr>
          </a:p>
        </p:txBody>
      </p:sp>
      <p:sp>
        <p:nvSpPr>
          <p:cNvPr id="117" name="Rectangle 73"/>
          <p:cNvSpPr>
            <a:spLocks noChangeArrowheads="1"/>
          </p:cNvSpPr>
          <p:nvPr/>
        </p:nvSpPr>
        <p:spPr bwMode="auto">
          <a:xfrm>
            <a:off x="6629424" y="1223969"/>
            <a:ext cx="1371600" cy="2843226"/>
          </a:xfrm>
          <a:prstGeom prst="rect">
            <a:avLst/>
          </a:prstGeom>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a:latin typeface="Calibri" pitchFamily="34" charset="0"/>
            </a:endParaRPr>
          </a:p>
        </p:txBody>
      </p:sp>
      <p:grpSp>
        <p:nvGrpSpPr>
          <p:cNvPr id="23676" name="117 Grupo"/>
          <p:cNvGrpSpPr>
            <a:grpSpLocks/>
          </p:cNvGrpSpPr>
          <p:nvPr/>
        </p:nvGrpSpPr>
        <p:grpSpPr bwMode="auto">
          <a:xfrm>
            <a:off x="6786563" y="1652588"/>
            <a:ext cx="1081087" cy="373062"/>
            <a:chOff x="1309688" y="2154238"/>
            <a:chExt cx="1081087" cy="373062"/>
          </a:xfrm>
        </p:grpSpPr>
        <p:sp>
          <p:nvSpPr>
            <p:cNvPr id="119" name="Freeform 69"/>
            <p:cNvSpPr>
              <a:spLocks/>
            </p:cNvSpPr>
            <p:nvPr/>
          </p:nvSpPr>
          <p:spPr bwMode="auto">
            <a:xfrm>
              <a:off x="1309688" y="2154238"/>
              <a:ext cx="1081087" cy="109537"/>
            </a:xfrm>
            <a:custGeom>
              <a:avLst/>
              <a:gdLst>
                <a:gd name="T0" fmla="*/ 2147483647 w 313"/>
                <a:gd name="T1" fmla="*/ 0 h 33"/>
                <a:gd name="T2" fmla="*/ 2147483647 w 313"/>
                <a:gd name="T3" fmla="*/ 0 h 33"/>
                <a:gd name="T4" fmla="*/ 2147483647 w 313"/>
                <a:gd name="T5" fmla="*/ 0 h 33"/>
                <a:gd name="T6" fmla="*/ 2147483647 w 313"/>
                <a:gd name="T7" fmla="*/ 2147483647 h 33"/>
                <a:gd name="T8" fmla="*/ 2147483647 w 313"/>
                <a:gd name="T9" fmla="*/ 2147483647 h 33"/>
                <a:gd name="T10" fmla="*/ 2147483647 w 313"/>
                <a:gd name="T11" fmla="*/ 2147483647 h 33"/>
                <a:gd name="T12" fmla="*/ 2147483647 w 313"/>
                <a:gd name="T13" fmla="*/ 2147483647 h 33"/>
                <a:gd name="T14" fmla="*/ 2147483647 w 313"/>
                <a:gd name="T15" fmla="*/ 2147483647 h 33"/>
                <a:gd name="T16" fmla="*/ 2147483647 w 313"/>
                <a:gd name="T17" fmla="*/ 2147483647 h 33"/>
                <a:gd name="T18" fmla="*/ 2147483647 w 313"/>
                <a:gd name="T19" fmla="*/ 2147483647 h 33"/>
                <a:gd name="T20" fmla="*/ 2147483647 w 313"/>
                <a:gd name="T21" fmla="*/ 2147483647 h 33"/>
                <a:gd name="T22" fmla="*/ 2147483647 w 313"/>
                <a:gd name="T23" fmla="*/ 2147483647 h 33"/>
                <a:gd name="T24" fmla="*/ 2147483647 w 313"/>
                <a:gd name="T25" fmla="*/ 2147483647 h 33"/>
                <a:gd name="T26" fmla="*/ 2147483647 w 313"/>
                <a:gd name="T27" fmla="*/ 2147483647 h 33"/>
                <a:gd name="T28" fmla="*/ 2147483647 w 313"/>
                <a:gd name="T29" fmla="*/ 2147483647 h 33"/>
                <a:gd name="T30" fmla="*/ 2147483647 w 313"/>
                <a:gd name="T31" fmla="*/ 2147483647 h 33"/>
                <a:gd name="T32" fmla="*/ 2147483647 w 313"/>
                <a:gd name="T33" fmla="*/ 2147483647 h 33"/>
                <a:gd name="T34" fmla="*/ 2147483647 w 313"/>
                <a:gd name="T35" fmla="*/ 2147483647 h 33"/>
                <a:gd name="T36" fmla="*/ 2147483647 w 313"/>
                <a:gd name="T37" fmla="*/ 2147483647 h 33"/>
                <a:gd name="T38" fmla="*/ 2147483647 w 313"/>
                <a:gd name="T39" fmla="*/ 2147483647 h 33"/>
                <a:gd name="T40" fmla="*/ 2147483647 w 313"/>
                <a:gd name="T41" fmla="*/ 2147483647 h 33"/>
                <a:gd name="T42" fmla="*/ 2147483647 w 313"/>
                <a:gd name="T43" fmla="*/ 2147483647 h 33"/>
                <a:gd name="T44" fmla="*/ 2147483647 w 313"/>
                <a:gd name="T45" fmla="*/ 2147483647 h 33"/>
                <a:gd name="T46" fmla="*/ 2147483647 w 313"/>
                <a:gd name="T47" fmla="*/ 2147483647 h 33"/>
                <a:gd name="T48" fmla="*/ 2147483647 w 313"/>
                <a:gd name="T49" fmla="*/ 2147483647 h 33"/>
                <a:gd name="T50" fmla="*/ 2147483647 w 313"/>
                <a:gd name="T51" fmla="*/ 2147483647 h 33"/>
                <a:gd name="T52" fmla="*/ 2147483647 w 313"/>
                <a:gd name="T53" fmla="*/ 2147483647 h 33"/>
                <a:gd name="T54" fmla="*/ 2147483647 w 313"/>
                <a:gd name="T55" fmla="*/ 2147483647 h 33"/>
                <a:gd name="T56" fmla="*/ 0 w 313"/>
                <a:gd name="T57" fmla="*/ 2147483647 h 33"/>
                <a:gd name="T58" fmla="*/ 0 w 313"/>
                <a:gd name="T59" fmla="*/ 2147483647 h 33"/>
                <a:gd name="T60" fmla="*/ 2147483647 w 313"/>
                <a:gd name="T61" fmla="*/ 2147483647 h 33"/>
                <a:gd name="T62" fmla="*/ 2147483647 w 313"/>
                <a:gd name="T63" fmla="*/ 2147483647 h 33"/>
                <a:gd name="T64" fmla="*/ 2147483647 w 313"/>
                <a:gd name="T65" fmla="*/ 2147483647 h 33"/>
                <a:gd name="T66" fmla="*/ 2147483647 w 313"/>
                <a:gd name="T67" fmla="*/ 2147483647 h 33"/>
                <a:gd name="T68" fmla="*/ 2147483647 w 313"/>
                <a:gd name="T69" fmla="*/ 2147483647 h 33"/>
                <a:gd name="T70" fmla="*/ 2147483647 w 313"/>
                <a:gd name="T71" fmla="*/ 2147483647 h 33"/>
                <a:gd name="T72" fmla="*/ 2147483647 w 313"/>
                <a:gd name="T73" fmla="*/ 2147483647 h 33"/>
                <a:gd name="T74" fmla="*/ 2147483647 w 313"/>
                <a:gd name="T75" fmla="*/ 2147483647 h 33"/>
                <a:gd name="T76" fmla="*/ 2147483647 w 313"/>
                <a:gd name="T77" fmla="*/ 0 h 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13"/>
                <a:gd name="T118" fmla="*/ 0 h 33"/>
                <a:gd name="T119" fmla="*/ 313 w 313"/>
                <a:gd name="T120" fmla="*/ 33 h 3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13" h="33">
                  <a:moveTo>
                    <a:pt x="117" y="0"/>
                  </a:moveTo>
                  <a:lnTo>
                    <a:pt x="129" y="0"/>
                  </a:lnTo>
                  <a:lnTo>
                    <a:pt x="143" y="0"/>
                  </a:lnTo>
                  <a:lnTo>
                    <a:pt x="156" y="0"/>
                  </a:lnTo>
                  <a:lnTo>
                    <a:pt x="169" y="0"/>
                  </a:lnTo>
                  <a:lnTo>
                    <a:pt x="183" y="0"/>
                  </a:lnTo>
                  <a:lnTo>
                    <a:pt x="196" y="0"/>
                  </a:lnTo>
                  <a:lnTo>
                    <a:pt x="209" y="1"/>
                  </a:lnTo>
                  <a:lnTo>
                    <a:pt x="222" y="1"/>
                  </a:lnTo>
                  <a:lnTo>
                    <a:pt x="234" y="2"/>
                  </a:lnTo>
                  <a:lnTo>
                    <a:pt x="246" y="3"/>
                  </a:lnTo>
                  <a:lnTo>
                    <a:pt x="256" y="4"/>
                  </a:lnTo>
                  <a:lnTo>
                    <a:pt x="266" y="4"/>
                  </a:lnTo>
                  <a:lnTo>
                    <a:pt x="275" y="6"/>
                  </a:lnTo>
                  <a:lnTo>
                    <a:pt x="283" y="7"/>
                  </a:lnTo>
                  <a:lnTo>
                    <a:pt x="291" y="8"/>
                  </a:lnTo>
                  <a:lnTo>
                    <a:pt x="297" y="9"/>
                  </a:lnTo>
                  <a:lnTo>
                    <a:pt x="303" y="10"/>
                  </a:lnTo>
                  <a:lnTo>
                    <a:pt x="307" y="12"/>
                  </a:lnTo>
                  <a:lnTo>
                    <a:pt x="309" y="13"/>
                  </a:lnTo>
                  <a:lnTo>
                    <a:pt x="311" y="14"/>
                  </a:lnTo>
                  <a:lnTo>
                    <a:pt x="312" y="16"/>
                  </a:lnTo>
                  <a:lnTo>
                    <a:pt x="311" y="16"/>
                  </a:lnTo>
                  <a:lnTo>
                    <a:pt x="311" y="18"/>
                  </a:lnTo>
                  <a:lnTo>
                    <a:pt x="309" y="19"/>
                  </a:lnTo>
                  <a:lnTo>
                    <a:pt x="306" y="20"/>
                  </a:lnTo>
                  <a:lnTo>
                    <a:pt x="302" y="22"/>
                  </a:lnTo>
                  <a:lnTo>
                    <a:pt x="297" y="23"/>
                  </a:lnTo>
                  <a:lnTo>
                    <a:pt x="290" y="24"/>
                  </a:lnTo>
                  <a:lnTo>
                    <a:pt x="283" y="25"/>
                  </a:lnTo>
                  <a:lnTo>
                    <a:pt x="275" y="26"/>
                  </a:lnTo>
                  <a:lnTo>
                    <a:pt x="265" y="27"/>
                  </a:lnTo>
                  <a:lnTo>
                    <a:pt x="255" y="28"/>
                  </a:lnTo>
                  <a:lnTo>
                    <a:pt x="245" y="29"/>
                  </a:lnTo>
                  <a:lnTo>
                    <a:pt x="233" y="30"/>
                  </a:lnTo>
                  <a:lnTo>
                    <a:pt x="221" y="31"/>
                  </a:lnTo>
                  <a:lnTo>
                    <a:pt x="209" y="31"/>
                  </a:lnTo>
                  <a:lnTo>
                    <a:pt x="196" y="31"/>
                  </a:lnTo>
                  <a:lnTo>
                    <a:pt x="182" y="31"/>
                  </a:lnTo>
                  <a:lnTo>
                    <a:pt x="169" y="32"/>
                  </a:lnTo>
                  <a:lnTo>
                    <a:pt x="156" y="32"/>
                  </a:lnTo>
                  <a:lnTo>
                    <a:pt x="142" y="32"/>
                  </a:lnTo>
                  <a:lnTo>
                    <a:pt x="129" y="31"/>
                  </a:lnTo>
                  <a:lnTo>
                    <a:pt x="115" y="31"/>
                  </a:lnTo>
                  <a:lnTo>
                    <a:pt x="102" y="31"/>
                  </a:lnTo>
                  <a:lnTo>
                    <a:pt x="90" y="31"/>
                  </a:lnTo>
                  <a:lnTo>
                    <a:pt x="78" y="30"/>
                  </a:lnTo>
                  <a:lnTo>
                    <a:pt x="66" y="29"/>
                  </a:lnTo>
                  <a:lnTo>
                    <a:pt x="56" y="28"/>
                  </a:lnTo>
                  <a:lnTo>
                    <a:pt x="45" y="27"/>
                  </a:lnTo>
                  <a:lnTo>
                    <a:pt x="36" y="26"/>
                  </a:lnTo>
                  <a:lnTo>
                    <a:pt x="28" y="25"/>
                  </a:lnTo>
                  <a:lnTo>
                    <a:pt x="20" y="24"/>
                  </a:lnTo>
                  <a:lnTo>
                    <a:pt x="15" y="23"/>
                  </a:lnTo>
                  <a:lnTo>
                    <a:pt x="9" y="22"/>
                  </a:lnTo>
                  <a:lnTo>
                    <a:pt x="5" y="20"/>
                  </a:lnTo>
                  <a:lnTo>
                    <a:pt x="2" y="19"/>
                  </a:lnTo>
                  <a:lnTo>
                    <a:pt x="0" y="18"/>
                  </a:lnTo>
                  <a:lnTo>
                    <a:pt x="0" y="17"/>
                  </a:lnTo>
                  <a:lnTo>
                    <a:pt x="0" y="16"/>
                  </a:lnTo>
                  <a:lnTo>
                    <a:pt x="1" y="14"/>
                  </a:lnTo>
                  <a:lnTo>
                    <a:pt x="3" y="13"/>
                  </a:lnTo>
                  <a:lnTo>
                    <a:pt x="6" y="12"/>
                  </a:lnTo>
                  <a:lnTo>
                    <a:pt x="10" y="10"/>
                  </a:lnTo>
                  <a:lnTo>
                    <a:pt x="15" y="9"/>
                  </a:lnTo>
                  <a:lnTo>
                    <a:pt x="19" y="8"/>
                  </a:lnTo>
                  <a:lnTo>
                    <a:pt x="21" y="8"/>
                  </a:lnTo>
                  <a:lnTo>
                    <a:pt x="28" y="7"/>
                  </a:lnTo>
                  <a:lnTo>
                    <a:pt x="37" y="6"/>
                  </a:lnTo>
                  <a:lnTo>
                    <a:pt x="40" y="5"/>
                  </a:lnTo>
                  <a:lnTo>
                    <a:pt x="46" y="4"/>
                  </a:lnTo>
                  <a:lnTo>
                    <a:pt x="56" y="4"/>
                  </a:lnTo>
                  <a:lnTo>
                    <a:pt x="67" y="3"/>
                  </a:lnTo>
                  <a:lnTo>
                    <a:pt x="77" y="2"/>
                  </a:lnTo>
                  <a:lnTo>
                    <a:pt x="90" y="1"/>
                  </a:lnTo>
                  <a:lnTo>
                    <a:pt x="98" y="1"/>
                  </a:lnTo>
                  <a:lnTo>
                    <a:pt x="103" y="1"/>
                  </a:lnTo>
                  <a:lnTo>
                    <a:pt x="117" y="0"/>
                  </a:lnTo>
                </a:path>
              </a:pathLst>
            </a:custGeom>
            <a:ln w="12700" cap="rnd">
              <a:solidFill>
                <a:srgbClr val="F0F0F0"/>
              </a:solidFill>
              <a:round/>
              <a:headEnd type="none" w="sm" len="sm"/>
              <a:tailEnd type="none" w="sm" len="sm"/>
            </a:ln>
          </p:spPr>
          <p:style>
            <a:lnRef idx="0">
              <a:scrgbClr r="0" g="0" b="0"/>
            </a:lnRef>
            <a:fillRef idx="1003">
              <a:schemeClr val="dk2"/>
            </a:fillRef>
            <a:effectRef idx="0">
              <a:scrgbClr r="0" g="0" b="0"/>
            </a:effectRef>
            <a:fontRef idx="major"/>
          </p:style>
          <p:txBody>
            <a:bodyPr/>
            <a:lstStyle/>
            <a:p>
              <a:pPr>
                <a:defRPr/>
              </a:pPr>
              <a:endParaRPr lang="es-ES">
                <a:latin typeface="Calibri" pitchFamily="34" charset="0"/>
              </a:endParaRPr>
            </a:p>
          </p:txBody>
        </p:sp>
        <p:sp>
          <p:nvSpPr>
            <p:cNvPr id="120" name="Freeform 70"/>
            <p:cNvSpPr>
              <a:spLocks/>
            </p:cNvSpPr>
            <p:nvPr/>
          </p:nvSpPr>
          <p:spPr bwMode="auto">
            <a:xfrm>
              <a:off x="1309688" y="2206625"/>
              <a:ext cx="1081087" cy="320675"/>
            </a:xfrm>
            <a:custGeom>
              <a:avLst/>
              <a:gdLst>
                <a:gd name="T0" fmla="*/ 2147483647 w 313"/>
                <a:gd name="T1" fmla="*/ 2147483647 h 97"/>
                <a:gd name="T2" fmla="*/ 2147483647 w 313"/>
                <a:gd name="T3" fmla="*/ 2147483647 h 97"/>
                <a:gd name="T4" fmla="*/ 2147483647 w 313"/>
                <a:gd name="T5" fmla="*/ 2147483647 h 97"/>
                <a:gd name="T6" fmla="*/ 2147483647 w 313"/>
                <a:gd name="T7" fmla="*/ 2147483647 h 97"/>
                <a:gd name="T8" fmla="*/ 2147483647 w 313"/>
                <a:gd name="T9" fmla="*/ 2147483647 h 97"/>
                <a:gd name="T10" fmla="*/ 2147483647 w 313"/>
                <a:gd name="T11" fmla="*/ 2147483647 h 97"/>
                <a:gd name="T12" fmla="*/ 2147483647 w 313"/>
                <a:gd name="T13" fmla="*/ 2147483647 h 97"/>
                <a:gd name="T14" fmla="*/ 2147483647 w 313"/>
                <a:gd name="T15" fmla="*/ 2147483647 h 97"/>
                <a:gd name="T16" fmla="*/ 2147483647 w 313"/>
                <a:gd name="T17" fmla="*/ 2147483647 h 97"/>
                <a:gd name="T18" fmla="*/ 2147483647 w 313"/>
                <a:gd name="T19" fmla="*/ 2147483647 h 97"/>
                <a:gd name="T20" fmla="*/ 2147483647 w 313"/>
                <a:gd name="T21" fmla="*/ 2147483647 h 97"/>
                <a:gd name="T22" fmla="*/ 2147483647 w 313"/>
                <a:gd name="T23" fmla="*/ 2147483647 h 97"/>
                <a:gd name="T24" fmla="*/ 2147483647 w 313"/>
                <a:gd name="T25" fmla="*/ 2147483647 h 97"/>
                <a:gd name="T26" fmla="*/ 2147483647 w 313"/>
                <a:gd name="T27" fmla="*/ 2147483647 h 97"/>
                <a:gd name="T28" fmla="*/ 2147483647 w 313"/>
                <a:gd name="T29" fmla="*/ 2147483647 h 97"/>
                <a:gd name="T30" fmla="*/ 2147483647 w 313"/>
                <a:gd name="T31" fmla="*/ 2147483647 h 97"/>
                <a:gd name="T32" fmla="*/ 2147483647 w 313"/>
                <a:gd name="T33" fmla="*/ 2147483647 h 97"/>
                <a:gd name="T34" fmla="*/ 0 w 313"/>
                <a:gd name="T35" fmla="*/ 2147483647 h 97"/>
                <a:gd name="T36" fmla="*/ 0 w 313"/>
                <a:gd name="T37" fmla="*/ 2147483647 h 97"/>
                <a:gd name="T38" fmla="*/ 2147483647 w 313"/>
                <a:gd name="T39" fmla="*/ 2147483647 h 97"/>
                <a:gd name="T40" fmla="*/ 2147483647 w 313"/>
                <a:gd name="T41" fmla="*/ 2147483647 h 97"/>
                <a:gd name="T42" fmla="*/ 2147483647 w 313"/>
                <a:gd name="T43" fmla="*/ 2147483647 h 97"/>
                <a:gd name="T44" fmla="*/ 2147483647 w 313"/>
                <a:gd name="T45" fmla="*/ 2147483647 h 97"/>
                <a:gd name="T46" fmla="*/ 2147483647 w 313"/>
                <a:gd name="T47" fmla="*/ 2147483647 h 97"/>
                <a:gd name="T48" fmla="*/ 2147483647 w 313"/>
                <a:gd name="T49" fmla="*/ 2147483647 h 97"/>
                <a:gd name="T50" fmla="*/ 2147483647 w 313"/>
                <a:gd name="T51" fmla="*/ 2147483647 h 97"/>
                <a:gd name="T52" fmla="*/ 2147483647 w 313"/>
                <a:gd name="T53" fmla="*/ 2147483647 h 97"/>
                <a:gd name="T54" fmla="*/ 2147483647 w 313"/>
                <a:gd name="T55" fmla="*/ 2147483647 h 97"/>
                <a:gd name="T56" fmla="*/ 2147483647 w 313"/>
                <a:gd name="T57" fmla="*/ 2147483647 h 97"/>
                <a:gd name="T58" fmla="*/ 2147483647 w 313"/>
                <a:gd name="T59" fmla="*/ 2147483647 h 97"/>
                <a:gd name="T60" fmla="*/ 2147483647 w 313"/>
                <a:gd name="T61" fmla="*/ 2147483647 h 97"/>
                <a:gd name="T62" fmla="*/ 2147483647 w 313"/>
                <a:gd name="T63" fmla="*/ 2147483647 h 97"/>
                <a:gd name="T64" fmla="*/ 2147483647 w 313"/>
                <a:gd name="T65" fmla="*/ 2147483647 h 97"/>
                <a:gd name="T66" fmla="*/ 2147483647 w 313"/>
                <a:gd name="T67" fmla="*/ 2147483647 h 97"/>
                <a:gd name="T68" fmla="*/ 2147483647 w 313"/>
                <a:gd name="T69" fmla="*/ 2147483647 h 97"/>
                <a:gd name="T70" fmla="*/ 2147483647 w 313"/>
                <a:gd name="T71" fmla="*/ 2147483647 h 97"/>
                <a:gd name="T72" fmla="*/ 2147483647 w 313"/>
                <a:gd name="T73" fmla="*/ 2147483647 h 97"/>
                <a:gd name="T74" fmla="*/ 2147483647 w 313"/>
                <a:gd name="T75" fmla="*/ 0 h 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13"/>
                <a:gd name="T115" fmla="*/ 0 h 97"/>
                <a:gd name="T116" fmla="*/ 313 w 313"/>
                <a:gd name="T117" fmla="*/ 97 h 9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13" h="97">
                  <a:moveTo>
                    <a:pt x="311" y="0"/>
                  </a:moveTo>
                  <a:lnTo>
                    <a:pt x="311" y="1"/>
                  </a:lnTo>
                  <a:lnTo>
                    <a:pt x="309" y="3"/>
                  </a:lnTo>
                  <a:lnTo>
                    <a:pt x="306" y="4"/>
                  </a:lnTo>
                  <a:lnTo>
                    <a:pt x="302" y="6"/>
                  </a:lnTo>
                  <a:lnTo>
                    <a:pt x="297" y="7"/>
                  </a:lnTo>
                  <a:lnTo>
                    <a:pt x="290" y="8"/>
                  </a:lnTo>
                  <a:lnTo>
                    <a:pt x="283" y="9"/>
                  </a:lnTo>
                  <a:lnTo>
                    <a:pt x="275" y="10"/>
                  </a:lnTo>
                  <a:lnTo>
                    <a:pt x="265" y="11"/>
                  </a:lnTo>
                  <a:lnTo>
                    <a:pt x="255" y="12"/>
                  </a:lnTo>
                  <a:lnTo>
                    <a:pt x="245" y="13"/>
                  </a:lnTo>
                  <a:lnTo>
                    <a:pt x="233" y="14"/>
                  </a:lnTo>
                  <a:lnTo>
                    <a:pt x="221" y="14"/>
                  </a:lnTo>
                  <a:lnTo>
                    <a:pt x="209" y="15"/>
                  </a:lnTo>
                  <a:lnTo>
                    <a:pt x="196" y="15"/>
                  </a:lnTo>
                  <a:lnTo>
                    <a:pt x="182" y="15"/>
                  </a:lnTo>
                  <a:lnTo>
                    <a:pt x="169" y="16"/>
                  </a:lnTo>
                  <a:lnTo>
                    <a:pt x="156" y="16"/>
                  </a:lnTo>
                  <a:lnTo>
                    <a:pt x="142" y="16"/>
                  </a:lnTo>
                  <a:lnTo>
                    <a:pt x="129" y="15"/>
                  </a:lnTo>
                  <a:lnTo>
                    <a:pt x="115" y="15"/>
                  </a:lnTo>
                  <a:lnTo>
                    <a:pt x="102" y="15"/>
                  </a:lnTo>
                  <a:lnTo>
                    <a:pt x="90" y="14"/>
                  </a:lnTo>
                  <a:lnTo>
                    <a:pt x="78" y="14"/>
                  </a:lnTo>
                  <a:lnTo>
                    <a:pt x="66" y="13"/>
                  </a:lnTo>
                  <a:lnTo>
                    <a:pt x="56" y="12"/>
                  </a:lnTo>
                  <a:lnTo>
                    <a:pt x="45" y="11"/>
                  </a:lnTo>
                  <a:lnTo>
                    <a:pt x="36" y="10"/>
                  </a:lnTo>
                  <a:lnTo>
                    <a:pt x="28" y="9"/>
                  </a:lnTo>
                  <a:lnTo>
                    <a:pt x="20" y="8"/>
                  </a:lnTo>
                  <a:lnTo>
                    <a:pt x="15" y="7"/>
                  </a:lnTo>
                  <a:lnTo>
                    <a:pt x="9" y="6"/>
                  </a:lnTo>
                  <a:lnTo>
                    <a:pt x="5" y="4"/>
                  </a:lnTo>
                  <a:lnTo>
                    <a:pt x="2" y="3"/>
                  </a:lnTo>
                  <a:lnTo>
                    <a:pt x="0" y="1"/>
                  </a:lnTo>
                  <a:lnTo>
                    <a:pt x="0" y="79"/>
                  </a:lnTo>
                  <a:lnTo>
                    <a:pt x="0" y="80"/>
                  </a:lnTo>
                  <a:lnTo>
                    <a:pt x="1" y="82"/>
                  </a:lnTo>
                  <a:lnTo>
                    <a:pt x="2" y="83"/>
                  </a:lnTo>
                  <a:lnTo>
                    <a:pt x="6" y="84"/>
                  </a:lnTo>
                  <a:lnTo>
                    <a:pt x="10" y="85"/>
                  </a:lnTo>
                  <a:lnTo>
                    <a:pt x="15" y="87"/>
                  </a:lnTo>
                  <a:lnTo>
                    <a:pt x="21" y="88"/>
                  </a:lnTo>
                  <a:lnTo>
                    <a:pt x="28" y="89"/>
                  </a:lnTo>
                  <a:lnTo>
                    <a:pt x="37" y="90"/>
                  </a:lnTo>
                  <a:lnTo>
                    <a:pt x="46" y="92"/>
                  </a:lnTo>
                  <a:lnTo>
                    <a:pt x="56" y="92"/>
                  </a:lnTo>
                  <a:lnTo>
                    <a:pt x="67" y="93"/>
                  </a:lnTo>
                  <a:lnTo>
                    <a:pt x="78" y="94"/>
                  </a:lnTo>
                  <a:lnTo>
                    <a:pt x="90" y="95"/>
                  </a:lnTo>
                  <a:lnTo>
                    <a:pt x="103" y="95"/>
                  </a:lnTo>
                  <a:lnTo>
                    <a:pt x="116" y="95"/>
                  </a:lnTo>
                  <a:lnTo>
                    <a:pt x="129" y="96"/>
                  </a:lnTo>
                  <a:lnTo>
                    <a:pt x="143" y="96"/>
                  </a:lnTo>
                  <a:lnTo>
                    <a:pt x="156" y="96"/>
                  </a:lnTo>
                  <a:lnTo>
                    <a:pt x="169" y="96"/>
                  </a:lnTo>
                  <a:lnTo>
                    <a:pt x="183" y="96"/>
                  </a:lnTo>
                  <a:lnTo>
                    <a:pt x="196" y="95"/>
                  </a:lnTo>
                  <a:lnTo>
                    <a:pt x="209" y="95"/>
                  </a:lnTo>
                  <a:lnTo>
                    <a:pt x="222" y="95"/>
                  </a:lnTo>
                  <a:lnTo>
                    <a:pt x="234" y="94"/>
                  </a:lnTo>
                  <a:lnTo>
                    <a:pt x="246" y="93"/>
                  </a:lnTo>
                  <a:lnTo>
                    <a:pt x="256" y="92"/>
                  </a:lnTo>
                  <a:lnTo>
                    <a:pt x="266" y="92"/>
                  </a:lnTo>
                  <a:lnTo>
                    <a:pt x="275" y="90"/>
                  </a:lnTo>
                  <a:lnTo>
                    <a:pt x="283" y="89"/>
                  </a:lnTo>
                  <a:lnTo>
                    <a:pt x="291" y="88"/>
                  </a:lnTo>
                  <a:lnTo>
                    <a:pt x="297" y="87"/>
                  </a:lnTo>
                  <a:lnTo>
                    <a:pt x="303" y="85"/>
                  </a:lnTo>
                  <a:lnTo>
                    <a:pt x="307" y="84"/>
                  </a:lnTo>
                  <a:lnTo>
                    <a:pt x="309" y="83"/>
                  </a:lnTo>
                  <a:lnTo>
                    <a:pt x="311" y="81"/>
                  </a:lnTo>
                  <a:lnTo>
                    <a:pt x="312" y="79"/>
                  </a:lnTo>
                  <a:lnTo>
                    <a:pt x="312" y="78"/>
                  </a:lnTo>
                  <a:lnTo>
                    <a:pt x="312" y="0"/>
                  </a:lnTo>
                  <a:lnTo>
                    <a:pt x="311" y="0"/>
                  </a:lnTo>
                </a:path>
              </a:pathLst>
            </a:custGeom>
            <a:ln w="12700" cap="rnd">
              <a:solidFill>
                <a:srgbClr val="404040"/>
              </a:solidFill>
              <a:round/>
              <a:headEnd type="none" w="sm" len="sm"/>
              <a:tailEnd type="none" w="sm" len="sm"/>
            </a:ln>
          </p:spPr>
          <p:style>
            <a:lnRef idx="0">
              <a:scrgbClr r="0" g="0" b="0"/>
            </a:lnRef>
            <a:fillRef idx="1002">
              <a:schemeClr val="dk2"/>
            </a:fillRef>
            <a:effectRef idx="0">
              <a:scrgbClr r="0" g="0" b="0"/>
            </a:effectRef>
            <a:fontRef idx="major"/>
          </p:style>
          <p:txBody>
            <a:bodyPr/>
            <a:lstStyle/>
            <a:p>
              <a:pPr>
                <a:defRPr/>
              </a:pPr>
              <a:endParaRPr lang="es-ES">
                <a:latin typeface="Calibri" pitchFamily="34" charset="0"/>
              </a:endParaRPr>
            </a:p>
          </p:txBody>
        </p:sp>
      </p:grpSp>
      <p:grpSp>
        <p:nvGrpSpPr>
          <p:cNvPr id="23677" name="120 Grupo"/>
          <p:cNvGrpSpPr>
            <a:grpSpLocks/>
          </p:cNvGrpSpPr>
          <p:nvPr/>
        </p:nvGrpSpPr>
        <p:grpSpPr bwMode="auto">
          <a:xfrm>
            <a:off x="6786563" y="2509838"/>
            <a:ext cx="1081087" cy="373062"/>
            <a:chOff x="1309688" y="2154238"/>
            <a:chExt cx="1081087" cy="373062"/>
          </a:xfrm>
        </p:grpSpPr>
        <p:sp>
          <p:nvSpPr>
            <p:cNvPr id="122" name="Freeform 69"/>
            <p:cNvSpPr>
              <a:spLocks/>
            </p:cNvSpPr>
            <p:nvPr/>
          </p:nvSpPr>
          <p:spPr bwMode="auto">
            <a:xfrm>
              <a:off x="1309688" y="2154238"/>
              <a:ext cx="1081087" cy="109537"/>
            </a:xfrm>
            <a:custGeom>
              <a:avLst/>
              <a:gdLst>
                <a:gd name="T0" fmla="*/ 2147483647 w 313"/>
                <a:gd name="T1" fmla="*/ 0 h 33"/>
                <a:gd name="T2" fmla="*/ 2147483647 w 313"/>
                <a:gd name="T3" fmla="*/ 0 h 33"/>
                <a:gd name="T4" fmla="*/ 2147483647 w 313"/>
                <a:gd name="T5" fmla="*/ 0 h 33"/>
                <a:gd name="T6" fmla="*/ 2147483647 w 313"/>
                <a:gd name="T7" fmla="*/ 2147483647 h 33"/>
                <a:gd name="T8" fmla="*/ 2147483647 w 313"/>
                <a:gd name="T9" fmla="*/ 2147483647 h 33"/>
                <a:gd name="T10" fmla="*/ 2147483647 w 313"/>
                <a:gd name="T11" fmla="*/ 2147483647 h 33"/>
                <a:gd name="T12" fmla="*/ 2147483647 w 313"/>
                <a:gd name="T13" fmla="*/ 2147483647 h 33"/>
                <a:gd name="T14" fmla="*/ 2147483647 w 313"/>
                <a:gd name="T15" fmla="*/ 2147483647 h 33"/>
                <a:gd name="T16" fmla="*/ 2147483647 w 313"/>
                <a:gd name="T17" fmla="*/ 2147483647 h 33"/>
                <a:gd name="T18" fmla="*/ 2147483647 w 313"/>
                <a:gd name="T19" fmla="*/ 2147483647 h 33"/>
                <a:gd name="T20" fmla="*/ 2147483647 w 313"/>
                <a:gd name="T21" fmla="*/ 2147483647 h 33"/>
                <a:gd name="T22" fmla="*/ 2147483647 w 313"/>
                <a:gd name="T23" fmla="*/ 2147483647 h 33"/>
                <a:gd name="T24" fmla="*/ 2147483647 w 313"/>
                <a:gd name="T25" fmla="*/ 2147483647 h 33"/>
                <a:gd name="T26" fmla="*/ 2147483647 w 313"/>
                <a:gd name="T27" fmla="*/ 2147483647 h 33"/>
                <a:gd name="T28" fmla="*/ 2147483647 w 313"/>
                <a:gd name="T29" fmla="*/ 2147483647 h 33"/>
                <a:gd name="T30" fmla="*/ 2147483647 w 313"/>
                <a:gd name="T31" fmla="*/ 2147483647 h 33"/>
                <a:gd name="T32" fmla="*/ 2147483647 w 313"/>
                <a:gd name="T33" fmla="*/ 2147483647 h 33"/>
                <a:gd name="T34" fmla="*/ 2147483647 w 313"/>
                <a:gd name="T35" fmla="*/ 2147483647 h 33"/>
                <a:gd name="T36" fmla="*/ 2147483647 w 313"/>
                <a:gd name="T37" fmla="*/ 2147483647 h 33"/>
                <a:gd name="T38" fmla="*/ 2147483647 w 313"/>
                <a:gd name="T39" fmla="*/ 2147483647 h 33"/>
                <a:gd name="T40" fmla="*/ 2147483647 w 313"/>
                <a:gd name="T41" fmla="*/ 2147483647 h 33"/>
                <a:gd name="T42" fmla="*/ 2147483647 w 313"/>
                <a:gd name="T43" fmla="*/ 2147483647 h 33"/>
                <a:gd name="T44" fmla="*/ 2147483647 w 313"/>
                <a:gd name="T45" fmla="*/ 2147483647 h 33"/>
                <a:gd name="T46" fmla="*/ 2147483647 w 313"/>
                <a:gd name="T47" fmla="*/ 2147483647 h 33"/>
                <a:gd name="T48" fmla="*/ 2147483647 w 313"/>
                <a:gd name="T49" fmla="*/ 2147483647 h 33"/>
                <a:gd name="T50" fmla="*/ 2147483647 w 313"/>
                <a:gd name="T51" fmla="*/ 2147483647 h 33"/>
                <a:gd name="T52" fmla="*/ 2147483647 w 313"/>
                <a:gd name="T53" fmla="*/ 2147483647 h 33"/>
                <a:gd name="T54" fmla="*/ 2147483647 w 313"/>
                <a:gd name="T55" fmla="*/ 2147483647 h 33"/>
                <a:gd name="T56" fmla="*/ 0 w 313"/>
                <a:gd name="T57" fmla="*/ 2147483647 h 33"/>
                <a:gd name="T58" fmla="*/ 0 w 313"/>
                <a:gd name="T59" fmla="*/ 2147483647 h 33"/>
                <a:gd name="T60" fmla="*/ 2147483647 w 313"/>
                <a:gd name="T61" fmla="*/ 2147483647 h 33"/>
                <a:gd name="T62" fmla="*/ 2147483647 w 313"/>
                <a:gd name="T63" fmla="*/ 2147483647 h 33"/>
                <a:gd name="T64" fmla="*/ 2147483647 w 313"/>
                <a:gd name="T65" fmla="*/ 2147483647 h 33"/>
                <a:gd name="T66" fmla="*/ 2147483647 w 313"/>
                <a:gd name="T67" fmla="*/ 2147483647 h 33"/>
                <a:gd name="T68" fmla="*/ 2147483647 w 313"/>
                <a:gd name="T69" fmla="*/ 2147483647 h 33"/>
                <a:gd name="T70" fmla="*/ 2147483647 w 313"/>
                <a:gd name="T71" fmla="*/ 2147483647 h 33"/>
                <a:gd name="T72" fmla="*/ 2147483647 w 313"/>
                <a:gd name="T73" fmla="*/ 2147483647 h 33"/>
                <a:gd name="T74" fmla="*/ 2147483647 w 313"/>
                <a:gd name="T75" fmla="*/ 2147483647 h 33"/>
                <a:gd name="T76" fmla="*/ 2147483647 w 313"/>
                <a:gd name="T77" fmla="*/ 0 h 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13"/>
                <a:gd name="T118" fmla="*/ 0 h 33"/>
                <a:gd name="T119" fmla="*/ 313 w 313"/>
                <a:gd name="T120" fmla="*/ 33 h 3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13" h="33">
                  <a:moveTo>
                    <a:pt x="117" y="0"/>
                  </a:moveTo>
                  <a:lnTo>
                    <a:pt x="129" y="0"/>
                  </a:lnTo>
                  <a:lnTo>
                    <a:pt x="143" y="0"/>
                  </a:lnTo>
                  <a:lnTo>
                    <a:pt x="156" y="0"/>
                  </a:lnTo>
                  <a:lnTo>
                    <a:pt x="169" y="0"/>
                  </a:lnTo>
                  <a:lnTo>
                    <a:pt x="183" y="0"/>
                  </a:lnTo>
                  <a:lnTo>
                    <a:pt x="196" y="0"/>
                  </a:lnTo>
                  <a:lnTo>
                    <a:pt x="209" y="1"/>
                  </a:lnTo>
                  <a:lnTo>
                    <a:pt x="222" y="1"/>
                  </a:lnTo>
                  <a:lnTo>
                    <a:pt x="234" y="2"/>
                  </a:lnTo>
                  <a:lnTo>
                    <a:pt x="246" y="3"/>
                  </a:lnTo>
                  <a:lnTo>
                    <a:pt x="256" y="4"/>
                  </a:lnTo>
                  <a:lnTo>
                    <a:pt x="266" y="4"/>
                  </a:lnTo>
                  <a:lnTo>
                    <a:pt x="275" y="6"/>
                  </a:lnTo>
                  <a:lnTo>
                    <a:pt x="283" y="7"/>
                  </a:lnTo>
                  <a:lnTo>
                    <a:pt x="291" y="8"/>
                  </a:lnTo>
                  <a:lnTo>
                    <a:pt x="297" y="9"/>
                  </a:lnTo>
                  <a:lnTo>
                    <a:pt x="303" y="10"/>
                  </a:lnTo>
                  <a:lnTo>
                    <a:pt x="307" y="12"/>
                  </a:lnTo>
                  <a:lnTo>
                    <a:pt x="309" y="13"/>
                  </a:lnTo>
                  <a:lnTo>
                    <a:pt x="311" y="14"/>
                  </a:lnTo>
                  <a:lnTo>
                    <a:pt x="312" y="16"/>
                  </a:lnTo>
                  <a:lnTo>
                    <a:pt x="311" y="16"/>
                  </a:lnTo>
                  <a:lnTo>
                    <a:pt x="311" y="18"/>
                  </a:lnTo>
                  <a:lnTo>
                    <a:pt x="309" y="19"/>
                  </a:lnTo>
                  <a:lnTo>
                    <a:pt x="306" y="20"/>
                  </a:lnTo>
                  <a:lnTo>
                    <a:pt x="302" y="22"/>
                  </a:lnTo>
                  <a:lnTo>
                    <a:pt x="297" y="23"/>
                  </a:lnTo>
                  <a:lnTo>
                    <a:pt x="290" y="24"/>
                  </a:lnTo>
                  <a:lnTo>
                    <a:pt x="283" y="25"/>
                  </a:lnTo>
                  <a:lnTo>
                    <a:pt x="275" y="26"/>
                  </a:lnTo>
                  <a:lnTo>
                    <a:pt x="265" y="27"/>
                  </a:lnTo>
                  <a:lnTo>
                    <a:pt x="255" y="28"/>
                  </a:lnTo>
                  <a:lnTo>
                    <a:pt x="245" y="29"/>
                  </a:lnTo>
                  <a:lnTo>
                    <a:pt x="233" y="30"/>
                  </a:lnTo>
                  <a:lnTo>
                    <a:pt x="221" y="31"/>
                  </a:lnTo>
                  <a:lnTo>
                    <a:pt x="209" y="31"/>
                  </a:lnTo>
                  <a:lnTo>
                    <a:pt x="196" y="31"/>
                  </a:lnTo>
                  <a:lnTo>
                    <a:pt x="182" y="31"/>
                  </a:lnTo>
                  <a:lnTo>
                    <a:pt x="169" y="32"/>
                  </a:lnTo>
                  <a:lnTo>
                    <a:pt x="156" y="32"/>
                  </a:lnTo>
                  <a:lnTo>
                    <a:pt x="142" y="32"/>
                  </a:lnTo>
                  <a:lnTo>
                    <a:pt x="129" y="31"/>
                  </a:lnTo>
                  <a:lnTo>
                    <a:pt x="115" y="31"/>
                  </a:lnTo>
                  <a:lnTo>
                    <a:pt x="102" y="31"/>
                  </a:lnTo>
                  <a:lnTo>
                    <a:pt x="90" y="31"/>
                  </a:lnTo>
                  <a:lnTo>
                    <a:pt x="78" y="30"/>
                  </a:lnTo>
                  <a:lnTo>
                    <a:pt x="66" y="29"/>
                  </a:lnTo>
                  <a:lnTo>
                    <a:pt x="56" y="28"/>
                  </a:lnTo>
                  <a:lnTo>
                    <a:pt x="45" y="27"/>
                  </a:lnTo>
                  <a:lnTo>
                    <a:pt x="36" y="26"/>
                  </a:lnTo>
                  <a:lnTo>
                    <a:pt x="28" y="25"/>
                  </a:lnTo>
                  <a:lnTo>
                    <a:pt x="20" y="24"/>
                  </a:lnTo>
                  <a:lnTo>
                    <a:pt x="15" y="23"/>
                  </a:lnTo>
                  <a:lnTo>
                    <a:pt x="9" y="22"/>
                  </a:lnTo>
                  <a:lnTo>
                    <a:pt x="5" y="20"/>
                  </a:lnTo>
                  <a:lnTo>
                    <a:pt x="2" y="19"/>
                  </a:lnTo>
                  <a:lnTo>
                    <a:pt x="0" y="18"/>
                  </a:lnTo>
                  <a:lnTo>
                    <a:pt x="0" y="17"/>
                  </a:lnTo>
                  <a:lnTo>
                    <a:pt x="0" y="16"/>
                  </a:lnTo>
                  <a:lnTo>
                    <a:pt x="1" y="14"/>
                  </a:lnTo>
                  <a:lnTo>
                    <a:pt x="3" y="13"/>
                  </a:lnTo>
                  <a:lnTo>
                    <a:pt x="6" y="12"/>
                  </a:lnTo>
                  <a:lnTo>
                    <a:pt x="10" y="10"/>
                  </a:lnTo>
                  <a:lnTo>
                    <a:pt x="15" y="9"/>
                  </a:lnTo>
                  <a:lnTo>
                    <a:pt x="19" y="8"/>
                  </a:lnTo>
                  <a:lnTo>
                    <a:pt x="21" y="8"/>
                  </a:lnTo>
                  <a:lnTo>
                    <a:pt x="28" y="7"/>
                  </a:lnTo>
                  <a:lnTo>
                    <a:pt x="37" y="6"/>
                  </a:lnTo>
                  <a:lnTo>
                    <a:pt x="40" y="5"/>
                  </a:lnTo>
                  <a:lnTo>
                    <a:pt x="46" y="4"/>
                  </a:lnTo>
                  <a:lnTo>
                    <a:pt x="56" y="4"/>
                  </a:lnTo>
                  <a:lnTo>
                    <a:pt x="67" y="3"/>
                  </a:lnTo>
                  <a:lnTo>
                    <a:pt x="77" y="2"/>
                  </a:lnTo>
                  <a:lnTo>
                    <a:pt x="90" y="1"/>
                  </a:lnTo>
                  <a:lnTo>
                    <a:pt x="98" y="1"/>
                  </a:lnTo>
                  <a:lnTo>
                    <a:pt x="103" y="1"/>
                  </a:lnTo>
                  <a:lnTo>
                    <a:pt x="117" y="0"/>
                  </a:lnTo>
                </a:path>
              </a:pathLst>
            </a:custGeom>
            <a:ln w="12700" cap="rnd">
              <a:solidFill>
                <a:srgbClr val="F0F0F0"/>
              </a:solidFill>
              <a:round/>
              <a:headEnd type="none" w="sm" len="sm"/>
              <a:tailEnd type="none" w="sm" len="sm"/>
            </a:ln>
          </p:spPr>
          <p:style>
            <a:lnRef idx="0">
              <a:scrgbClr r="0" g="0" b="0"/>
            </a:lnRef>
            <a:fillRef idx="1003">
              <a:schemeClr val="dk2"/>
            </a:fillRef>
            <a:effectRef idx="0">
              <a:scrgbClr r="0" g="0" b="0"/>
            </a:effectRef>
            <a:fontRef idx="major"/>
          </p:style>
          <p:txBody>
            <a:bodyPr/>
            <a:lstStyle/>
            <a:p>
              <a:pPr>
                <a:defRPr/>
              </a:pPr>
              <a:endParaRPr lang="es-ES">
                <a:latin typeface="Calibri" pitchFamily="34" charset="0"/>
              </a:endParaRPr>
            </a:p>
          </p:txBody>
        </p:sp>
        <p:sp>
          <p:nvSpPr>
            <p:cNvPr id="123" name="Freeform 70"/>
            <p:cNvSpPr>
              <a:spLocks/>
            </p:cNvSpPr>
            <p:nvPr/>
          </p:nvSpPr>
          <p:spPr bwMode="auto">
            <a:xfrm>
              <a:off x="1309688" y="2206625"/>
              <a:ext cx="1081087" cy="320675"/>
            </a:xfrm>
            <a:custGeom>
              <a:avLst/>
              <a:gdLst>
                <a:gd name="T0" fmla="*/ 2147483647 w 313"/>
                <a:gd name="T1" fmla="*/ 2147483647 h 97"/>
                <a:gd name="T2" fmla="*/ 2147483647 w 313"/>
                <a:gd name="T3" fmla="*/ 2147483647 h 97"/>
                <a:gd name="T4" fmla="*/ 2147483647 w 313"/>
                <a:gd name="T5" fmla="*/ 2147483647 h 97"/>
                <a:gd name="T6" fmla="*/ 2147483647 w 313"/>
                <a:gd name="T7" fmla="*/ 2147483647 h 97"/>
                <a:gd name="T8" fmla="*/ 2147483647 w 313"/>
                <a:gd name="T9" fmla="*/ 2147483647 h 97"/>
                <a:gd name="T10" fmla="*/ 2147483647 w 313"/>
                <a:gd name="T11" fmla="*/ 2147483647 h 97"/>
                <a:gd name="T12" fmla="*/ 2147483647 w 313"/>
                <a:gd name="T13" fmla="*/ 2147483647 h 97"/>
                <a:gd name="T14" fmla="*/ 2147483647 w 313"/>
                <a:gd name="T15" fmla="*/ 2147483647 h 97"/>
                <a:gd name="T16" fmla="*/ 2147483647 w 313"/>
                <a:gd name="T17" fmla="*/ 2147483647 h 97"/>
                <a:gd name="T18" fmla="*/ 2147483647 w 313"/>
                <a:gd name="T19" fmla="*/ 2147483647 h 97"/>
                <a:gd name="T20" fmla="*/ 2147483647 w 313"/>
                <a:gd name="T21" fmla="*/ 2147483647 h 97"/>
                <a:gd name="T22" fmla="*/ 2147483647 w 313"/>
                <a:gd name="T23" fmla="*/ 2147483647 h 97"/>
                <a:gd name="T24" fmla="*/ 2147483647 w 313"/>
                <a:gd name="T25" fmla="*/ 2147483647 h 97"/>
                <a:gd name="T26" fmla="*/ 2147483647 w 313"/>
                <a:gd name="T27" fmla="*/ 2147483647 h 97"/>
                <a:gd name="T28" fmla="*/ 2147483647 w 313"/>
                <a:gd name="T29" fmla="*/ 2147483647 h 97"/>
                <a:gd name="T30" fmla="*/ 2147483647 w 313"/>
                <a:gd name="T31" fmla="*/ 2147483647 h 97"/>
                <a:gd name="T32" fmla="*/ 2147483647 w 313"/>
                <a:gd name="T33" fmla="*/ 2147483647 h 97"/>
                <a:gd name="T34" fmla="*/ 0 w 313"/>
                <a:gd name="T35" fmla="*/ 2147483647 h 97"/>
                <a:gd name="T36" fmla="*/ 0 w 313"/>
                <a:gd name="T37" fmla="*/ 2147483647 h 97"/>
                <a:gd name="T38" fmla="*/ 2147483647 w 313"/>
                <a:gd name="T39" fmla="*/ 2147483647 h 97"/>
                <a:gd name="T40" fmla="*/ 2147483647 w 313"/>
                <a:gd name="T41" fmla="*/ 2147483647 h 97"/>
                <a:gd name="T42" fmla="*/ 2147483647 w 313"/>
                <a:gd name="T43" fmla="*/ 2147483647 h 97"/>
                <a:gd name="T44" fmla="*/ 2147483647 w 313"/>
                <a:gd name="T45" fmla="*/ 2147483647 h 97"/>
                <a:gd name="T46" fmla="*/ 2147483647 w 313"/>
                <a:gd name="T47" fmla="*/ 2147483647 h 97"/>
                <a:gd name="T48" fmla="*/ 2147483647 w 313"/>
                <a:gd name="T49" fmla="*/ 2147483647 h 97"/>
                <a:gd name="T50" fmla="*/ 2147483647 w 313"/>
                <a:gd name="T51" fmla="*/ 2147483647 h 97"/>
                <a:gd name="T52" fmla="*/ 2147483647 w 313"/>
                <a:gd name="T53" fmla="*/ 2147483647 h 97"/>
                <a:gd name="T54" fmla="*/ 2147483647 w 313"/>
                <a:gd name="T55" fmla="*/ 2147483647 h 97"/>
                <a:gd name="T56" fmla="*/ 2147483647 w 313"/>
                <a:gd name="T57" fmla="*/ 2147483647 h 97"/>
                <a:gd name="T58" fmla="*/ 2147483647 w 313"/>
                <a:gd name="T59" fmla="*/ 2147483647 h 97"/>
                <a:gd name="T60" fmla="*/ 2147483647 w 313"/>
                <a:gd name="T61" fmla="*/ 2147483647 h 97"/>
                <a:gd name="T62" fmla="*/ 2147483647 w 313"/>
                <a:gd name="T63" fmla="*/ 2147483647 h 97"/>
                <a:gd name="T64" fmla="*/ 2147483647 w 313"/>
                <a:gd name="T65" fmla="*/ 2147483647 h 97"/>
                <a:gd name="T66" fmla="*/ 2147483647 w 313"/>
                <a:gd name="T67" fmla="*/ 2147483647 h 97"/>
                <a:gd name="T68" fmla="*/ 2147483647 w 313"/>
                <a:gd name="T69" fmla="*/ 2147483647 h 97"/>
                <a:gd name="T70" fmla="*/ 2147483647 w 313"/>
                <a:gd name="T71" fmla="*/ 2147483647 h 97"/>
                <a:gd name="T72" fmla="*/ 2147483647 w 313"/>
                <a:gd name="T73" fmla="*/ 2147483647 h 97"/>
                <a:gd name="T74" fmla="*/ 2147483647 w 313"/>
                <a:gd name="T75" fmla="*/ 0 h 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13"/>
                <a:gd name="T115" fmla="*/ 0 h 97"/>
                <a:gd name="T116" fmla="*/ 313 w 313"/>
                <a:gd name="T117" fmla="*/ 97 h 9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13" h="97">
                  <a:moveTo>
                    <a:pt x="311" y="0"/>
                  </a:moveTo>
                  <a:lnTo>
                    <a:pt x="311" y="1"/>
                  </a:lnTo>
                  <a:lnTo>
                    <a:pt x="309" y="3"/>
                  </a:lnTo>
                  <a:lnTo>
                    <a:pt x="306" y="4"/>
                  </a:lnTo>
                  <a:lnTo>
                    <a:pt x="302" y="6"/>
                  </a:lnTo>
                  <a:lnTo>
                    <a:pt x="297" y="7"/>
                  </a:lnTo>
                  <a:lnTo>
                    <a:pt x="290" y="8"/>
                  </a:lnTo>
                  <a:lnTo>
                    <a:pt x="283" y="9"/>
                  </a:lnTo>
                  <a:lnTo>
                    <a:pt x="275" y="10"/>
                  </a:lnTo>
                  <a:lnTo>
                    <a:pt x="265" y="11"/>
                  </a:lnTo>
                  <a:lnTo>
                    <a:pt x="255" y="12"/>
                  </a:lnTo>
                  <a:lnTo>
                    <a:pt x="245" y="13"/>
                  </a:lnTo>
                  <a:lnTo>
                    <a:pt x="233" y="14"/>
                  </a:lnTo>
                  <a:lnTo>
                    <a:pt x="221" y="14"/>
                  </a:lnTo>
                  <a:lnTo>
                    <a:pt x="209" y="15"/>
                  </a:lnTo>
                  <a:lnTo>
                    <a:pt x="196" y="15"/>
                  </a:lnTo>
                  <a:lnTo>
                    <a:pt x="182" y="15"/>
                  </a:lnTo>
                  <a:lnTo>
                    <a:pt x="169" y="16"/>
                  </a:lnTo>
                  <a:lnTo>
                    <a:pt x="156" y="16"/>
                  </a:lnTo>
                  <a:lnTo>
                    <a:pt x="142" y="16"/>
                  </a:lnTo>
                  <a:lnTo>
                    <a:pt x="129" y="15"/>
                  </a:lnTo>
                  <a:lnTo>
                    <a:pt x="115" y="15"/>
                  </a:lnTo>
                  <a:lnTo>
                    <a:pt x="102" y="15"/>
                  </a:lnTo>
                  <a:lnTo>
                    <a:pt x="90" y="14"/>
                  </a:lnTo>
                  <a:lnTo>
                    <a:pt x="78" y="14"/>
                  </a:lnTo>
                  <a:lnTo>
                    <a:pt x="66" y="13"/>
                  </a:lnTo>
                  <a:lnTo>
                    <a:pt x="56" y="12"/>
                  </a:lnTo>
                  <a:lnTo>
                    <a:pt x="45" y="11"/>
                  </a:lnTo>
                  <a:lnTo>
                    <a:pt x="36" y="10"/>
                  </a:lnTo>
                  <a:lnTo>
                    <a:pt x="28" y="9"/>
                  </a:lnTo>
                  <a:lnTo>
                    <a:pt x="20" y="8"/>
                  </a:lnTo>
                  <a:lnTo>
                    <a:pt x="15" y="7"/>
                  </a:lnTo>
                  <a:lnTo>
                    <a:pt x="9" y="6"/>
                  </a:lnTo>
                  <a:lnTo>
                    <a:pt x="5" y="4"/>
                  </a:lnTo>
                  <a:lnTo>
                    <a:pt x="2" y="3"/>
                  </a:lnTo>
                  <a:lnTo>
                    <a:pt x="0" y="1"/>
                  </a:lnTo>
                  <a:lnTo>
                    <a:pt x="0" y="79"/>
                  </a:lnTo>
                  <a:lnTo>
                    <a:pt x="0" y="80"/>
                  </a:lnTo>
                  <a:lnTo>
                    <a:pt x="1" y="82"/>
                  </a:lnTo>
                  <a:lnTo>
                    <a:pt x="2" y="83"/>
                  </a:lnTo>
                  <a:lnTo>
                    <a:pt x="6" y="84"/>
                  </a:lnTo>
                  <a:lnTo>
                    <a:pt x="10" y="85"/>
                  </a:lnTo>
                  <a:lnTo>
                    <a:pt x="15" y="87"/>
                  </a:lnTo>
                  <a:lnTo>
                    <a:pt x="21" y="88"/>
                  </a:lnTo>
                  <a:lnTo>
                    <a:pt x="28" y="89"/>
                  </a:lnTo>
                  <a:lnTo>
                    <a:pt x="37" y="90"/>
                  </a:lnTo>
                  <a:lnTo>
                    <a:pt x="46" y="92"/>
                  </a:lnTo>
                  <a:lnTo>
                    <a:pt x="56" y="92"/>
                  </a:lnTo>
                  <a:lnTo>
                    <a:pt x="67" y="93"/>
                  </a:lnTo>
                  <a:lnTo>
                    <a:pt x="78" y="94"/>
                  </a:lnTo>
                  <a:lnTo>
                    <a:pt x="90" y="95"/>
                  </a:lnTo>
                  <a:lnTo>
                    <a:pt x="103" y="95"/>
                  </a:lnTo>
                  <a:lnTo>
                    <a:pt x="116" y="95"/>
                  </a:lnTo>
                  <a:lnTo>
                    <a:pt x="129" y="96"/>
                  </a:lnTo>
                  <a:lnTo>
                    <a:pt x="143" y="96"/>
                  </a:lnTo>
                  <a:lnTo>
                    <a:pt x="156" y="96"/>
                  </a:lnTo>
                  <a:lnTo>
                    <a:pt x="169" y="96"/>
                  </a:lnTo>
                  <a:lnTo>
                    <a:pt x="183" y="96"/>
                  </a:lnTo>
                  <a:lnTo>
                    <a:pt x="196" y="95"/>
                  </a:lnTo>
                  <a:lnTo>
                    <a:pt x="209" y="95"/>
                  </a:lnTo>
                  <a:lnTo>
                    <a:pt x="222" y="95"/>
                  </a:lnTo>
                  <a:lnTo>
                    <a:pt x="234" y="94"/>
                  </a:lnTo>
                  <a:lnTo>
                    <a:pt x="246" y="93"/>
                  </a:lnTo>
                  <a:lnTo>
                    <a:pt x="256" y="92"/>
                  </a:lnTo>
                  <a:lnTo>
                    <a:pt x="266" y="92"/>
                  </a:lnTo>
                  <a:lnTo>
                    <a:pt x="275" y="90"/>
                  </a:lnTo>
                  <a:lnTo>
                    <a:pt x="283" y="89"/>
                  </a:lnTo>
                  <a:lnTo>
                    <a:pt x="291" y="88"/>
                  </a:lnTo>
                  <a:lnTo>
                    <a:pt x="297" y="87"/>
                  </a:lnTo>
                  <a:lnTo>
                    <a:pt x="303" y="85"/>
                  </a:lnTo>
                  <a:lnTo>
                    <a:pt x="307" y="84"/>
                  </a:lnTo>
                  <a:lnTo>
                    <a:pt x="309" y="83"/>
                  </a:lnTo>
                  <a:lnTo>
                    <a:pt x="311" y="81"/>
                  </a:lnTo>
                  <a:lnTo>
                    <a:pt x="312" y="79"/>
                  </a:lnTo>
                  <a:lnTo>
                    <a:pt x="312" y="78"/>
                  </a:lnTo>
                  <a:lnTo>
                    <a:pt x="312" y="0"/>
                  </a:lnTo>
                  <a:lnTo>
                    <a:pt x="311" y="0"/>
                  </a:lnTo>
                </a:path>
              </a:pathLst>
            </a:custGeom>
            <a:ln w="12700" cap="rnd">
              <a:solidFill>
                <a:srgbClr val="404040"/>
              </a:solidFill>
              <a:round/>
              <a:headEnd type="none" w="sm" len="sm"/>
              <a:tailEnd type="none" w="sm" len="sm"/>
            </a:ln>
          </p:spPr>
          <p:style>
            <a:lnRef idx="0">
              <a:scrgbClr r="0" g="0" b="0"/>
            </a:lnRef>
            <a:fillRef idx="1002">
              <a:schemeClr val="dk2"/>
            </a:fillRef>
            <a:effectRef idx="0">
              <a:scrgbClr r="0" g="0" b="0"/>
            </a:effectRef>
            <a:fontRef idx="major"/>
          </p:style>
          <p:txBody>
            <a:bodyPr/>
            <a:lstStyle/>
            <a:p>
              <a:pPr>
                <a:defRPr/>
              </a:pPr>
              <a:endParaRPr lang="es-ES">
                <a:latin typeface="Calibri" pitchFamily="34" charset="0"/>
              </a:endParaRPr>
            </a:p>
          </p:txBody>
        </p:sp>
      </p:grpSp>
      <p:grpSp>
        <p:nvGrpSpPr>
          <p:cNvPr id="23678" name="123 Grupo"/>
          <p:cNvGrpSpPr>
            <a:grpSpLocks/>
          </p:cNvGrpSpPr>
          <p:nvPr/>
        </p:nvGrpSpPr>
        <p:grpSpPr bwMode="auto">
          <a:xfrm>
            <a:off x="6786563" y="3367088"/>
            <a:ext cx="1081087" cy="373062"/>
            <a:chOff x="1309688" y="2154238"/>
            <a:chExt cx="1081087" cy="373062"/>
          </a:xfrm>
        </p:grpSpPr>
        <p:sp>
          <p:nvSpPr>
            <p:cNvPr id="125" name="Freeform 69"/>
            <p:cNvSpPr>
              <a:spLocks/>
            </p:cNvSpPr>
            <p:nvPr/>
          </p:nvSpPr>
          <p:spPr bwMode="auto">
            <a:xfrm>
              <a:off x="1309688" y="2154238"/>
              <a:ext cx="1081087" cy="109537"/>
            </a:xfrm>
            <a:custGeom>
              <a:avLst/>
              <a:gdLst>
                <a:gd name="T0" fmla="*/ 2147483647 w 313"/>
                <a:gd name="T1" fmla="*/ 0 h 33"/>
                <a:gd name="T2" fmla="*/ 2147483647 w 313"/>
                <a:gd name="T3" fmla="*/ 0 h 33"/>
                <a:gd name="T4" fmla="*/ 2147483647 w 313"/>
                <a:gd name="T5" fmla="*/ 0 h 33"/>
                <a:gd name="T6" fmla="*/ 2147483647 w 313"/>
                <a:gd name="T7" fmla="*/ 2147483647 h 33"/>
                <a:gd name="T8" fmla="*/ 2147483647 w 313"/>
                <a:gd name="T9" fmla="*/ 2147483647 h 33"/>
                <a:gd name="T10" fmla="*/ 2147483647 w 313"/>
                <a:gd name="T11" fmla="*/ 2147483647 h 33"/>
                <a:gd name="T12" fmla="*/ 2147483647 w 313"/>
                <a:gd name="T13" fmla="*/ 2147483647 h 33"/>
                <a:gd name="T14" fmla="*/ 2147483647 w 313"/>
                <a:gd name="T15" fmla="*/ 2147483647 h 33"/>
                <a:gd name="T16" fmla="*/ 2147483647 w 313"/>
                <a:gd name="T17" fmla="*/ 2147483647 h 33"/>
                <a:gd name="T18" fmla="*/ 2147483647 w 313"/>
                <a:gd name="T19" fmla="*/ 2147483647 h 33"/>
                <a:gd name="T20" fmla="*/ 2147483647 w 313"/>
                <a:gd name="T21" fmla="*/ 2147483647 h 33"/>
                <a:gd name="T22" fmla="*/ 2147483647 w 313"/>
                <a:gd name="T23" fmla="*/ 2147483647 h 33"/>
                <a:gd name="T24" fmla="*/ 2147483647 w 313"/>
                <a:gd name="T25" fmla="*/ 2147483647 h 33"/>
                <a:gd name="T26" fmla="*/ 2147483647 w 313"/>
                <a:gd name="T27" fmla="*/ 2147483647 h 33"/>
                <a:gd name="T28" fmla="*/ 2147483647 w 313"/>
                <a:gd name="T29" fmla="*/ 2147483647 h 33"/>
                <a:gd name="T30" fmla="*/ 2147483647 w 313"/>
                <a:gd name="T31" fmla="*/ 2147483647 h 33"/>
                <a:gd name="T32" fmla="*/ 2147483647 w 313"/>
                <a:gd name="T33" fmla="*/ 2147483647 h 33"/>
                <a:gd name="T34" fmla="*/ 2147483647 w 313"/>
                <a:gd name="T35" fmla="*/ 2147483647 h 33"/>
                <a:gd name="T36" fmla="*/ 2147483647 w 313"/>
                <a:gd name="T37" fmla="*/ 2147483647 h 33"/>
                <a:gd name="T38" fmla="*/ 2147483647 w 313"/>
                <a:gd name="T39" fmla="*/ 2147483647 h 33"/>
                <a:gd name="T40" fmla="*/ 2147483647 w 313"/>
                <a:gd name="T41" fmla="*/ 2147483647 h 33"/>
                <a:gd name="T42" fmla="*/ 2147483647 w 313"/>
                <a:gd name="T43" fmla="*/ 2147483647 h 33"/>
                <a:gd name="T44" fmla="*/ 2147483647 w 313"/>
                <a:gd name="T45" fmla="*/ 2147483647 h 33"/>
                <a:gd name="T46" fmla="*/ 2147483647 w 313"/>
                <a:gd name="T47" fmla="*/ 2147483647 h 33"/>
                <a:gd name="T48" fmla="*/ 2147483647 w 313"/>
                <a:gd name="T49" fmla="*/ 2147483647 h 33"/>
                <a:gd name="T50" fmla="*/ 2147483647 w 313"/>
                <a:gd name="T51" fmla="*/ 2147483647 h 33"/>
                <a:gd name="T52" fmla="*/ 2147483647 w 313"/>
                <a:gd name="T53" fmla="*/ 2147483647 h 33"/>
                <a:gd name="T54" fmla="*/ 2147483647 w 313"/>
                <a:gd name="T55" fmla="*/ 2147483647 h 33"/>
                <a:gd name="T56" fmla="*/ 0 w 313"/>
                <a:gd name="T57" fmla="*/ 2147483647 h 33"/>
                <a:gd name="T58" fmla="*/ 0 w 313"/>
                <a:gd name="T59" fmla="*/ 2147483647 h 33"/>
                <a:gd name="T60" fmla="*/ 2147483647 w 313"/>
                <a:gd name="T61" fmla="*/ 2147483647 h 33"/>
                <a:gd name="T62" fmla="*/ 2147483647 w 313"/>
                <a:gd name="T63" fmla="*/ 2147483647 h 33"/>
                <a:gd name="T64" fmla="*/ 2147483647 w 313"/>
                <a:gd name="T65" fmla="*/ 2147483647 h 33"/>
                <a:gd name="T66" fmla="*/ 2147483647 w 313"/>
                <a:gd name="T67" fmla="*/ 2147483647 h 33"/>
                <a:gd name="T68" fmla="*/ 2147483647 w 313"/>
                <a:gd name="T69" fmla="*/ 2147483647 h 33"/>
                <a:gd name="T70" fmla="*/ 2147483647 w 313"/>
                <a:gd name="T71" fmla="*/ 2147483647 h 33"/>
                <a:gd name="T72" fmla="*/ 2147483647 w 313"/>
                <a:gd name="T73" fmla="*/ 2147483647 h 33"/>
                <a:gd name="T74" fmla="*/ 2147483647 w 313"/>
                <a:gd name="T75" fmla="*/ 2147483647 h 33"/>
                <a:gd name="T76" fmla="*/ 2147483647 w 313"/>
                <a:gd name="T77" fmla="*/ 0 h 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13"/>
                <a:gd name="T118" fmla="*/ 0 h 33"/>
                <a:gd name="T119" fmla="*/ 313 w 313"/>
                <a:gd name="T120" fmla="*/ 33 h 3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13" h="33">
                  <a:moveTo>
                    <a:pt x="117" y="0"/>
                  </a:moveTo>
                  <a:lnTo>
                    <a:pt x="129" y="0"/>
                  </a:lnTo>
                  <a:lnTo>
                    <a:pt x="143" y="0"/>
                  </a:lnTo>
                  <a:lnTo>
                    <a:pt x="156" y="0"/>
                  </a:lnTo>
                  <a:lnTo>
                    <a:pt x="169" y="0"/>
                  </a:lnTo>
                  <a:lnTo>
                    <a:pt x="183" y="0"/>
                  </a:lnTo>
                  <a:lnTo>
                    <a:pt x="196" y="0"/>
                  </a:lnTo>
                  <a:lnTo>
                    <a:pt x="209" y="1"/>
                  </a:lnTo>
                  <a:lnTo>
                    <a:pt x="222" y="1"/>
                  </a:lnTo>
                  <a:lnTo>
                    <a:pt x="234" y="2"/>
                  </a:lnTo>
                  <a:lnTo>
                    <a:pt x="246" y="3"/>
                  </a:lnTo>
                  <a:lnTo>
                    <a:pt x="256" y="4"/>
                  </a:lnTo>
                  <a:lnTo>
                    <a:pt x="266" y="4"/>
                  </a:lnTo>
                  <a:lnTo>
                    <a:pt x="275" y="6"/>
                  </a:lnTo>
                  <a:lnTo>
                    <a:pt x="283" y="7"/>
                  </a:lnTo>
                  <a:lnTo>
                    <a:pt x="291" y="8"/>
                  </a:lnTo>
                  <a:lnTo>
                    <a:pt x="297" y="9"/>
                  </a:lnTo>
                  <a:lnTo>
                    <a:pt x="303" y="10"/>
                  </a:lnTo>
                  <a:lnTo>
                    <a:pt x="307" y="12"/>
                  </a:lnTo>
                  <a:lnTo>
                    <a:pt x="309" y="13"/>
                  </a:lnTo>
                  <a:lnTo>
                    <a:pt x="311" y="14"/>
                  </a:lnTo>
                  <a:lnTo>
                    <a:pt x="312" y="16"/>
                  </a:lnTo>
                  <a:lnTo>
                    <a:pt x="311" y="16"/>
                  </a:lnTo>
                  <a:lnTo>
                    <a:pt x="311" y="18"/>
                  </a:lnTo>
                  <a:lnTo>
                    <a:pt x="309" y="19"/>
                  </a:lnTo>
                  <a:lnTo>
                    <a:pt x="306" y="20"/>
                  </a:lnTo>
                  <a:lnTo>
                    <a:pt x="302" y="22"/>
                  </a:lnTo>
                  <a:lnTo>
                    <a:pt x="297" y="23"/>
                  </a:lnTo>
                  <a:lnTo>
                    <a:pt x="290" y="24"/>
                  </a:lnTo>
                  <a:lnTo>
                    <a:pt x="283" y="25"/>
                  </a:lnTo>
                  <a:lnTo>
                    <a:pt x="275" y="26"/>
                  </a:lnTo>
                  <a:lnTo>
                    <a:pt x="265" y="27"/>
                  </a:lnTo>
                  <a:lnTo>
                    <a:pt x="255" y="28"/>
                  </a:lnTo>
                  <a:lnTo>
                    <a:pt x="245" y="29"/>
                  </a:lnTo>
                  <a:lnTo>
                    <a:pt x="233" y="30"/>
                  </a:lnTo>
                  <a:lnTo>
                    <a:pt x="221" y="31"/>
                  </a:lnTo>
                  <a:lnTo>
                    <a:pt x="209" y="31"/>
                  </a:lnTo>
                  <a:lnTo>
                    <a:pt x="196" y="31"/>
                  </a:lnTo>
                  <a:lnTo>
                    <a:pt x="182" y="31"/>
                  </a:lnTo>
                  <a:lnTo>
                    <a:pt x="169" y="32"/>
                  </a:lnTo>
                  <a:lnTo>
                    <a:pt x="156" y="32"/>
                  </a:lnTo>
                  <a:lnTo>
                    <a:pt x="142" y="32"/>
                  </a:lnTo>
                  <a:lnTo>
                    <a:pt x="129" y="31"/>
                  </a:lnTo>
                  <a:lnTo>
                    <a:pt x="115" y="31"/>
                  </a:lnTo>
                  <a:lnTo>
                    <a:pt x="102" y="31"/>
                  </a:lnTo>
                  <a:lnTo>
                    <a:pt x="90" y="31"/>
                  </a:lnTo>
                  <a:lnTo>
                    <a:pt x="78" y="30"/>
                  </a:lnTo>
                  <a:lnTo>
                    <a:pt x="66" y="29"/>
                  </a:lnTo>
                  <a:lnTo>
                    <a:pt x="56" y="28"/>
                  </a:lnTo>
                  <a:lnTo>
                    <a:pt x="45" y="27"/>
                  </a:lnTo>
                  <a:lnTo>
                    <a:pt x="36" y="26"/>
                  </a:lnTo>
                  <a:lnTo>
                    <a:pt x="28" y="25"/>
                  </a:lnTo>
                  <a:lnTo>
                    <a:pt x="20" y="24"/>
                  </a:lnTo>
                  <a:lnTo>
                    <a:pt x="15" y="23"/>
                  </a:lnTo>
                  <a:lnTo>
                    <a:pt x="9" y="22"/>
                  </a:lnTo>
                  <a:lnTo>
                    <a:pt x="5" y="20"/>
                  </a:lnTo>
                  <a:lnTo>
                    <a:pt x="2" y="19"/>
                  </a:lnTo>
                  <a:lnTo>
                    <a:pt x="0" y="18"/>
                  </a:lnTo>
                  <a:lnTo>
                    <a:pt x="0" y="17"/>
                  </a:lnTo>
                  <a:lnTo>
                    <a:pt x="0" y="16"/>
                  </a:lnTo>
                  <a:lnTo>
                    <a:pt x="1" y="14"/>
                  </a:lnTo>
                  <a:lnTo>
                    <a:pt x="3" y="13"/>
                  </a:lnTo>
                  <a:lnTo>
                    <a:pt x="6" y="12"/>
                  </a:lnTo>
                  <a:lnTo>
                    <a:pt x="10" y="10"/>
                  </a:lnTo>
                  <a:lnTo>
                    <a:pt x="15" y="9"/>
                  </a:lnTo>
                  <a:lnTo>
                    <a:pt x="19" y="8"/>
                  </a:lnTo>
                  <a:lnTo>
                    <a:pt x="21" y="8"/>
                  </a:lnTo>
                  <a:lnTo>
                    <a:pt x="28" y="7"/>
                  </a:lnTo>
                  <a:lnTo>
                    <a:pt x="37" y="6"/>
                  </a:lnTo>
                  <a:lnTo>
                    <a:pt x="40" y="5"/>
                  </a:lnTo>
                  <a:lnTo>
                    <a:pt x="46" y="4"/>
                  </a:lnTo>
                  <a:lnTo>
                    <a:pt x="56" y="4"/>
                  </a:lnTo>
                  <a:lnTo>
                    <a:pt x="67" y="3"/>
                  </a:lnTo>
                  <a:lnTo>
                    <a:pt x="77" y="2"/>
                  </a:lnTo>
                  <a:lnTo>
                    <a:pt x="90" y="1"/>
                  </a:lnTo>
                  <a:lnTo>
                    <a:pt x="98" y="1"/>
                  </a:lnTo>
                  <a:lnTo>
                    <a:pt x="103" y="1"/>
                  </a:lnTo>
                  <a:lnTo>
                    <a:pt x="117" y="0"/>
                  </a:lnTo>
                </a:path>
              </a:pathLst>
            </a:custGeom>
            <a:ln w="12700" cap="rnd">
              <a:solidFill>
                <a:srgbClr val="F0F0F0"/>
              </a:solidFill>
              <a:round/>
              <a:headEnd type="none" w="sm" len="sm"/>
              <a:tailEnd type="none" w="sm" len="sm"/>
            </a:ln>
          </p:spPr>
          <p:style>
            <a:lnRef idx="0">
              <a:scrgbClr r="0" g="0" b="0"/>
            </a:lnRef>
            <a:fillRef idx="1003">
              <a:schemeClr val="dk2"/>
            </a:fillRef>
            <a:effectRef idx="0">
              <a:scrgbClr r="0" g="0" b="0"/>
            </a:effectRef>
            <a:fontRef idx="major"/>
          </p:style>
          <p:txBody>
            <a:bodyPr/>
            <a:lstStyle/>
            <a:p>
              <a:pPr>
                <a:defRPr/>
              </a:pPr>
              <a:endParaRPr lang="es-ES">
                <a:latin typeface="Calibri" pitchFamily="34" charset="0"/>
              </a:endParaRPr>
            </a:p>
          </p:txBody>
        </p:sp>
        <p:sp>
          <p:nvSpPr>
            <p:cNvPr id="126" name="Freeform 70"/>
            <p:cNvSpPr>
              <a:spLocks/>
            </p:cNvSpPr>
            <p:nvPr/>
          </p:nvSpPr>
          <p:spPr bwMode="auto">
            <a:xfrm>
              <a:off x="1309688" y="2206625"/>
              <a:ext cx="1081087" cy="320675"/>
            </a:xfrm>
            <a:custGeom>
              <a:avLst/>
              <a:gdLst>
                <a:gd name="T0" fmla="*/ 2147483647 w 313"/>
                <a:gd name="T1" fmla="*/ 2147483647 h 97"/>
                <a:gd name="T2" fmla="*/ 2147483647 w 313"/>
                <a:gd name="T3" fmla="*/ 2147483647 h 97"/>
                <a:gd name="T4" fmla="*/ 2147483647 w 313"/>
                <a:gd name="T5" fmla="*/ 2147483647 h 97"/>
                <a:gd name="T6" fmla="*/ 2147483647 w 313"/>
                <a:gd name="T7" fmla="*/ 2147483647 h 97"/>
                <a:gd name="T8" fmla="*/ 2147483647 w 313"/>
                <a:gd name="T9" fmla="*/ 2147483647 h 97"/>
                <a:gd name="T10" fmla="*/ 2147483647 w 313"/>
                <a:gd name="T11" fmla="*/ 2147483647 h 97"/>
                <a:gd name="T12" fmla="*/ 2147483647 w 313"/>
                <a:gd name="T13" fmla="*/ 2147483647 h 97"/>
                <a:gd name="T14" fmla="*/ 2147483647 w 313"/>
                <a:gd name="T15" fmla="*/ 2147483647 h 97"/>
                <a:gd name="T16" fmla="*/ 2147483647 w 313"/>
                <a:gd name="T17" fmla="*/ 2147483647 h 97"/>
                <a:gd name="T18" fmla="*/ 2147483647 w 313"/>
                <a:gd name="T19" fmla="*/ 2147483647 h 97"/>
                <a:gd name="T20" fmla="*/ 2147483647 w 313"/>
                <a:gd name="T21" fmla="*/ 2147483647 h 97"/>
                <a:gd name="T22" fmla="*/ 2147483647 w 313"/>
                <a:gd name="T23" fmla="*/ 2147483647 h 97"/>
                <a:gd name="T24" fmla="*/ 2147483647 w 313"/>
                <a:gd name="T25" fmla="*/ 2147483647 h 97"/>
                <a:gd name="T26" fmla="*/ 2147483647 w 313"/>
                <a:gd name="T27" fmla="*/ 2147483647 h 97"/>
                <a:gd name="T28" fmla="*/ 2147483647 w 313"/>
                <a:gd name="T29" fmla="*/ 2147483647 h 97"/>
                <a:gd name="T30" fmla="*/ 2147483647 w 313"/>
                <a:gd name="T31" fmla="*/ 2147483647 h 97"/>
                <a:gd name="T32" fmla="*/ 2147483647 w 313"/>
                <a:gd name="T33" fmla="*/ 2147483647 h 97"/>
                <a:gd name="T34" fmla="*/ 0 w 313"/>
                <a:gd name="T35" fmla="*/ 2147483647 h 97"/>
                <a:gd name="T36" fmla="*/ 0 w 313"/>
                <a:gd name="T37" fmla="*/ 2147483647 h 97"/>
                <a:gd name="T38" fmla="*/ 2147483647 w 313"/>
                <a:gd name="T39" fmla="*/ 2147483647 h 97"/>
                <a:gd name="T40" fmla="*/ 2147483647 w 313"/>
                <a:gd name="T41" fmla="*/ 2147483647 h 97"/>
                <a:gd name="T42" fmla="*/ 2147483647 w 313"/>
                <a:gd name="T43" fmla="*/ 2147483647 h 97"/>
                <a:gd name="T44" fmla="*/ 2147483647 w 313"/>
                <a:gd name="T45" fmla="*/ 2147483647 h 97"/>
                <a:gd name="T46" fmla="*/ 2147483647 w 313"/>
                <a:gd name="T47" fmla="*/ 2147483647 h 97"/>
                <a:gd name="T48" fmla="*/ 2147483647 w 313"/>
                <a:gd name="T49" fmla="*/ 2147483647 h 97"/>
                <a:gd name="T50" fmla="*/ 2147483647 w 313"/>
                <a:gd name="T51" fmla="*/ 2147483647 h 97"/>
                <a:gd name="T52" fmla="*/ 2147483647 w 313"/>
                <a:gd name="T53" fmla="*/ 2147483647 h 97"/>
                <a:gd name="T54" fmla="*/ 2147483647 w 313"/>
                <a:gd name="T55" fmla="*/ 2147483647 h 97"/>
                <a:gd name="T56" fmla="*/ 2147483647 w 313"/>
                <a:gd name="T57" fmla="*/ 2147483647 h 97"/>
                <a:gd name="T58" fmla="*/ 2147483647 w 313"/>
                <a:gd name="T59" fmla="*/ 2147483647 h 97"/>
                <a:gd name="T60" fmla="*/ 2147483647 w 313"/>
                <a:gd name="T61" fmla="*/ 2147483647 h 97"/>
                <a:gd name="T62" fmla="*/ 2147483647 w 313"/>
                <a:gd name="T63" fmla="*/ 2147483647 h 97"/>
                <a:gd name="T64" fmla="*/ 2147483647 w 313"/>
                <a:gd name="T65" fmla="*/ 2147483647 h 97"/>
                <a:gd name="T66" fmla="*/ 2147483647 w 313"/>
                <a:gd name="T67" fmla="*/ 2147483647 h 97"/>
                <a:gd name="T68" fmla="*/ 2147483647 w 313"/>
                <a:gd name="T69" fmla="*/ 2147483647 h 97"/>
                <a:gd name="T70" fmla="*/ 2147483647 w 313"/>
                <a:gd name="T71" fmla="*/ 2147483647 h 97"/>
                <a:gd name="T72" fmla="*/ 2147483647 w 313"/>
                <a:gd name="T73" fmla="*/ 2147483647 h 97"/>
                <a:gd name="T74" fmla="*/ 2147483647 w 313"/>
                <a:gd name="T75" fmla="*/ 0 h 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13"/>
                <a:gd name="T115" fmla="*/ 0 h 97"/>
                <a:gd name="T116" fmla="*/ 313 w 313"/>
                <a:gd name="T117" fmla="*/ 97 h 9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13" h="97">
                  <a:moveTo>
                    <a:pt x="311" y="0"/>
                  </a:moveTo>
                  <a:lnTo>
                    <a:pt x="311" y="1"/>
                  </a:lnTo>
                  <a:lnTo>
                    <a:pt x="309" y="3"/>
                  </a:lnTo>
                  <a:lnTo>
                    <a:pt x="306" y="4"/>
                  </a:lnTo>
                  <a:lnTo>
                    <a:pt x="302" y="6"/>
                  </a:lnTo>
                  <a:lnTo>
                    <a:pt x="297" y="7"/>
                  </a:lnTo>
                  <a:lnTo>
                    <a:pt x="290" y="8"/>
                  </a:lnTo>
                  <a:lnTo>
                    <a:pt x="283" y="9"/>
                  </a:lnTo>
                  <a:lnTo>
                    <a:pt x="275" y="10"/>
                  </a:lnTo>
                  <a:lnTo>
                    <a:pt x="265" y="11"/>
                  </a:lnTo>
                  <a:lnTo>
                    <a:pt x="255" y="12"/>
                  </a:lnTo>
                  <a:lnTo>
                    <a:pt x="245" y="13"/>
                  </a:lnTo>
                  <a:lnTo>
                    <a:pt x="233" y="14"/>
                  </a:lnTo>
                  <a:lnTo>
                    <a:pt x="221" y="14"/>
                  </a:lnTo>
                  <a:lnTo>
                    <a:pt x="209" y="15"/>
                  </a:lnTo>
                  <a:lnTo>
                    <a:pt x="196" y="15"/>
                  </a:lnTo>
                  <a:lnTo>
                    <a:pt x="182" y="15"/>
                  </a:lnTo>
                  <a:lnTo>
                    <a:pt x="169" y="16"/>
                  </a:lnTo>
                  <a:lnTo>
                    <a:pt x="156" y="16"/>
                  </a:lnTo>
                  <a:lnTo>
                    <a:pt x="142" y="16"/>
                  </a:lnTo>
                  <a:lnTo>
                    <a:pt x="129" y="15"/>
                  </a:lnTo>
                  <a:lnTo>
                    <a:pt x="115" y="15"/>
                  </a:lnTo>
                  <a:lnTo>
                    <a:pt x="102" y="15"/>
                  </a:lnTo>
                  <a:lnTo>
                    <a:pt x="90" y="14"/>
                  </a:lnTo>
                  <a:lnTo>
                    <a:pt x="78" y="14"/>
                  </a:lnTo>
                  <a:lnTo>
                    <a:pt x="66" y="13"/>
                  </a:lnTo>
                  <a:lnTo>
                    <a:pt x="56" y="12"/>
                  </a:lnTo>
                  <a:lnTo>
                    <a:pt x="45" y="11"/>
                  </a:lnTo>
                  <a:lnTo>
                    <a:pt x="36" y="10"/>
                  </a:lnTo>
                  <a:lnTo>
                    <a:pt x="28" y="9"/>
                  </a:lnTo>
                  <a:lnTo>
                    <a:pt x="20" y="8"/>
                  </a:lnTo>
                  <a:lnTo>
                    <a:pt x="15" y="7"/>
                  </a:lnTo>
                  <a:lnTo>
                    <a:pt x="9" y="6"/>
                  </a:lnTo>
                  <a:lnTo>
                    <a:pt x="5" y="4"/>
                  </a:lnTo>
                  <a:lnTo>
                    <a:pt x="2" y="3"/>
                  </a:lnTo>
                  <a:lnTo>
                    <a:pt x="0" y="1"/>
                  </a:lnTo>
                  <a:lnTo>
                    <a:pt x="0" y="79"/>
                  </a:lnTo>
                  <a:lnTo>
                    <a:pt x="0" y="80"/>
                  </a:lnTo>
                  <a:lnTo>
                    <a:pt x="1" y="82"/>
                  </a:lnTo>
                  <a:lnTo>
                    <a:pt x="2" y="83"/>
                  </a:lnTo>
                  <a:lnTo>
                    <a:pt x="6" y="84"/>
                  </a:lnTo>
                  <a:lnTo>
                    <a:pt x="10" y="85"/>
                  </a:lnTo>
                  <a:lnTo>
                    <a:pt x="15" y="87"/>
                  </a:lnTo>
                  <a:lnTo>
                    <a:pt x="21" y="88"/>
                  </a:lnTo>
                  <a:lnTo>
                    <a:pt x="28" y="89"/>
                  </a:lnTo>
                  <a:lnTo>
                    <a:pt x="37" y="90"/>
                  </a:lnTo>
                  <a:lnTo>
                    <a:pt x="46" y="92"/>
                  </a:lnTo>
                  <a:lnTo>
                    <a:pt x="56" y="92"/>
                  </a:lnTo>
                  <a:lnTo>
                    <a:pt x="67" y="93"/>
                  </a:lnTo>
                  <a:lnTo>
                    <a:pt x="78" y="94"/>
                  </a:lnTo>
                  <a:lnTo>
                    <a:pt x="90" y="95"/>
                  </a:lnTo>
                  <a:lnTo>
                    <a:pt x="103" y="95"/>
                  </a:lnTo>
                  <a:lnTo>
                    <a:pt x="116" y="95"/>
                  </a:lnTo>
                  <a:lnTo>
                    <a:pt x="129" y="96"/>
                  </a:lnTo>
                  <a:lnTo>
                    <a:pt x="143" y="96"/>
                  </a:lnTo>
                  <a:lnTo>
                    <a:pt x="156" y="96"/>
                  </a:lnTo>
                  <a:lnTo>
                    <a:pt x="169" y="96"/>
                  </a:lnTo>
                  <a:lnTo>
                    <a:pt x="183" y="96"/>
                  </a:lnTo>
                  <a:lnTo>
                    <a:pt x="196" y="95"/>
                  </a:lnTo>
                  <a:lnTo>
                    <a:pt x="209" y="95"/>
                  </a:lnTo>
                  <a:lnTo>
                    <a:pt x="222" y="95"/>
                  </a:lnTo>
                  <a:lnTo>
                    <a:pt x="234" y="94"/>
                  </a:lnTo>
                  <a:lnTo>
                    <a:pt x="246" y="93"/>
                  </a:lnTo>
                  <a:lnTo>
                    <a:pt x="256" y="92"/>
                  </a:lnTo>
                  <a:lnTo>
                    <a:pt x="266" y="92"/>
                  </a:lnTo>
                  <a:lnTo>
                    <a:pt x="275" y="90"/>
                  </a:lnTo>
                  <a:lnTo>
                    <a:pt x="283" y="89"/>
                  </a:lnTo>
                  <a:lnTo>
                    <a:pt x="291" y="88"/>
                  </a:lnTo>
                  <a:lnTo>
                    <a:pt x="297" y="87"/>
                  </a:lnTo>
                  <a:lnTo>
                    <a:pt x="303" y="85"/>
                  </a:lnTo>
                  <a:lnTo>
                    <a:pt x="307" y="84"/>
                  </a:lnTo>
                  <a:lnTo>
                    <a:pt x="309" y="83"/>
                  </a:lnTo>
                  <a:lnTo>
                    <a:pt x="311" y="81"/>
                  </a:lnTo>
                  <a:lnTo>
                    <a:pt x="312" y="79"/>
                  </a:lnTo>
                  <a:lnTo>
                    <a:pt x="312" y="78"/>
                  </a:lnTo>
                  <a:lnTo>
                    <a:pt x="312" y="0"/>
                  </a:lnTo>
                  <a:lnTo>
                    <a:pt x="311" y="0"/>
                  </a:lnTo>
                </a:path>
              </a:pathLst>
            </a:custGeom>
            <a:ln w="12700" cap="rnd">
              <a:solidFill>
                <a:srgbClr val="404040"/>
              </a:solidFill>
              <a:round/>
              <a:headEnd type="none" w="sm" len="sm"/>
              <a:tailEnd type="none" w="sm" len="sm"/>
            </a:ln>
          </p:spPr>
          <p:style>
            <a:lnRef idx="0">
              <a:scrgbClr r="0" g="0" b="0"/>
            </a:lnRef>
            <a:fillRef idx="1002">
              <a:schemeClr val="dk2"/>
            </a:fillRef>
            <a:effectRef idx="0">
              <a:scrgbClr r="0" g="0" b="0"/>
            </a:effectRef>
            <a:fontRef idx="major"/>
          </p:style>
          <p:txBody>
            <a:bodyPr/>
            <a:lstStyle/>
            <a:p>
              <a:pPr>
                <a:defRPr/>
              </a:pPr>
              <a:endParaRPr lang="es-ES">
                <a:latin typeface="Calibri" pitchFamily="34" charset="0"/>
              </a:endParaRPr>
            </a:p>
          </p:txBody>
        </p:sp>
      </p:grpSp>
      <p:sp>
        <p:nvSpPr>
          <p:cNvPr id="128" name="127 Flecha derecha"/>
          <p:cNvSpPr/>
          <p:nvPr/>
        </p:nvSpPr>
        <p:spPr bwMode="auto">
          <a:xfrm>
            <a:off x="8177630" y="1438382"/>
            <a:ext cx="571504" cy="429895"/>
          </a:xfrm>
          <a:prstGeom prst="rightArrow">
            <a:avLst/>
          </a:prstGeom>
          <a:solidFill>
            <a:schemeClr val="accent1">
              <a:lumMod val="5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lIns="92075" tIns="46038" rIns="92075" bIns="46038">
            <a:spAutoFit/>
          </a:bodyPr>
          <a:lstStyle/>
          <a:p>
            <a:pPr algn="ctr" eaLnBrk="0" hangingPunct="0">
              <a:defRPr/>
            </a:pPr>
            <a:endParaRPr lang="es-ES" sz="2000" b="1" u="sng">
              <a:solidFill>
                <a:schemeClr val="tx2"/>
              </a:solidFill>
            </a:endParaRPr>
          </a:p>
        </p:txBody>
      </p:sp>
      <p:sp>
        <p:nvSpPr>
          <p:cNvPr id="129" name="Text Box 86"/>
          <p:cNvSpPr txBox="1">
            <a:spLocks noChangeArrowheads="1"/>
          </p:cNvSpPr>
          <p:nvPr/>
        </p:nvSpPr>
        <p:spPr bwMode="auto">
          <a:xfrm>
            <a:off x="8283575" y="1477963"/>
            <a:ext cx="333375" cy="304800"/>
          </a:xfrm>
          <a:prstGeom prst="rect">
            <a:avLst/>
          </a:prstGeom>
          <a:noFill/>
          <a:ln w="9525">
            <a:noFill/>
            <a:miter lim="800000"/>
            <a:headEnd type="none" w="sm" len="sm"/>
            <a:tailEnd type="none" w="sm" len="sm"/>
          </a:ln>
        </p:spPr>
        <p:txBody>
          <a:bodyPr wrap="none">
            <a:spAutoFit/>
          </a:bodyPr>
          <a:lstStyle/>
          <a:p>
            <a:pPr>
              <a:defRPr/>
            </a:pPr>
            <a:r>
              <a:rPr lang="es-ES_tradnl" sz="1400" dirty="0">
                <a:solidFill>
                  <a:schemeClr val="tx1">
                    <a:lumMod val="95000"/>
                    <a:lumOff val="5000"/>
                  </a:schemeClr>
                </a:solidFill>
                <a:latin typeface="Calibri" pitchFamily="34" charset="0"/>
              </a:rPr>
              <a:t>P</a:t>
            </a:r>
            <a:r>
              <a:rPr lang="es-ES_tradnl" sz="1400" baseline="-25000" dirty="0">
                <a:solidFill>
                  <a:schemeClr val="tx1">
                    <a:lumMod val="95000"/>
                    <a:lumOff val="5000"/>
                  </a:schemeClr>
                </a:solidFill>
                <a:latin typeface="Calibri" pitchFamily="34" charset="0"/>
              </a:rPr>
              <a:t>1</a:t>
            </a:r>
            <a:endParaRPr lang="es-ES_tradnl" sz="1400" dirty="0">
              <a:solidFill>
                <a:schemeClr val="tx1">
                  <a:lumMod val="95000"/>
                  <a:lumOff val="5000"/>
                </a:schemeClr>
              </a:solidFill>
              <a:latin typeface="Calibri" pitchFamily="34" charset="0"/>
            </a:endParaRPr>
          </a:p>
        </p:txBody>
      </p:sp>
      <p:sp>
        <p:nvSpPr>
          <p:cNvPr id="131" name="130 Flecha derecha"/>
          <p:cNvSpPr/>
          <p:nvPr/>
        </p:nvSpPr>
        <p:spPr bwMode="auto">
          <a:xfrm>
            <a:off x="8177630" y="2152870"/>
            <a:ext cx="571504" cy="431164"/>
          </a:xfrm>
          <a:prstGeom prst="rightArrow">
            <a:avLst/>
          </a:prstGeom>
          <a:solidFill>
            <a:schemeClr val="accent1">
              <a:lumMod val="5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lIns="92075" tIns="46038" rIns="92075" bIns="46038">
            <a:spAutoFit/>
          </a:bodyPr>
          <a:lstStyle/>
          <a:p>
            <a:pPr algn="ctr" eaLnBrk="0" hangingPunct="0">
              <a:defRPr/>
            </a:pPr>
            <a:endParaRPr lang="es-ES" sz="2000" b="1" u="sng">
              <a:solidFill>
                <a:schemeClr val="tx2"/>
              </a:solidFill>
            </a:endParaRPr>
          </a:p>
        </p:txBody>
      </p:sp>
      <p:sp>
        <p:nvSpPr>
          <p:cNvPr id="132" name="Text Box 86"/>
          <p:cNvSpPr txBox="1">
            <a:spLocks noChangeArrowheads="1"/>
          </p:cNvSpPr>
          <p:nvPr/>
        </p:nvSpPr>
        <p:spPr bwMode="auto">
          <a:xfrm>
            <a:off x="8283575" y="2203450"/>
            <a:ext cx="333375" cy="304800"/>
          </a:xfrm>
          <a:prstGeom prst="rect">
            <a:avLst/>
          </a:prstGeom>
          <a:noFill/>
          <a:ln w="9525">
            <a:noFill/>
            <a:miter lim="800000"/>
            <a:headEnd type="none" w="sm" len="sm"/>
            <a:tailEnd type="none" w="sm" len="sm"/>
          </a:ln>
        </p:spPr>
        <p:txBody>
          <a:bodyPr wrap="none">
            <a:spAutoFit/>
          </a:bodyPr>
          <a:lstStyle/>
          <a:p>
            <a:pPr>
              <a:defRPr/>
            </a:pPr>
            <a:r>
              <a:rPr lang="es-ES_tradnl" sz="1400" dirty="0">
                <a:solidFill>
                  <a:schemeClr val="tx1">
                    <a:lumMod val="95000"/>
                    <a:lumOff val="5000"/>
                  </a:schemeClr>
                </a:solidFill>
                <a:latin typeface="Calibri" pitchFamily="34" charset="0"/>
              </a:rPr>
              <a:t>P</a:t>
            </a:r>
            <a:r>
              <a:rPr lang="es-ES_tradnl" sz="1400" baseline="-25000" dirty="0">
                <a:solidFill>
                  <a:schemeClr val="tx1">
                    <a:lumMod val="95000"/>
                    <a:lumOff val="5000"/>
                  </a:schemeClr>
                </a:solidFill>
                <a:latin typeface="Calibri" pitchFamily="34" charset="0"/>
              </a:rPr>
              <a:t>2</a:t>
            </a:r>
            <a:endParaRPr lang="es-ES_tradnl" sz="1400" dirty="0">
              <a:solidFill>
                <a:schemeClr val="tx1">
                  <a:lumMod val="95000"/>
                  <a:lumOff val="5000"/>
                </a:schemeClr>
              </a:solidFill>
              <a:latin typeface="Calibri" pitchFamily="34" charset="0"/>
            </a:endParaRPr>
          </a:p>
        </p:txBody>
      </p:sp>
      <p:sp>
        <p:nvSpPr>
          <p:cNvPr id="134" name="133 Flecha derecha"/>
          <p:cNvSpPr/>
          <p:nvPr/>
        </p:nvSpPr>
        <p:spPr bwMode="auto">
          <a:xfrm>
            <a:off x="8187057" y="2867367"/>
            <a:ext cx="571504" cy="432432"/>
          </a:xfrm>
          <a:prstGeom prst="rightArrow">
            <a:avLst/>
          </a:prstGeom>
          <a:solidFill>
            <a:schemeClr val="accent1">
              <a:lumMod val="5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lIns="92075" tIns="46038" rIns="92075" bIns="46038">
            <a:spAutoFit/>
          </a:bodyPr>
          <a:lstStyle/>
          <a:p>
            <a:pPr algn="ctr" eaLnBrk="0" hangingPunct="0">
              <a:defRPr/>
            </a:pPr>
            <a:endParaRPr lang="es-ES" sz="2000" b="1" u="sng">
              <a:solidFill>
                <a:schemeClr val="tx2"/>
              </a:solidFill>
            </a:endParaRPr>
          </a:p>
        </p:txBody>
      </p:sp>
      <p:sp>
        <p:nvSpPr>
          <p:cNvPr id="135" name="Text Box 86"/>
          <p:cNvSpPr txBox="1">
            <a:spLocks noChangeArrowheads="1"/>
          </p:cNvSpPr>
          <p:nvPr/>
        </p:nvSpPr>
        <p:spPr bwMode="auto">
          <a:xfrm>
            <a:off x="8291513" y="2906713"/>
            <a:ext cx="333375" cy="304800"/>
          </a:xfrm>
          <a:prstGeom prst="rect">
            <a:avLst/>
          </a:prstGeom>
          <a:noFill/>
          <a:ln w="9525">
            <a:noFill/>
            <a:miter lim="800000"/>
            <a:headEnd type="none" w="sm" len="sm"/>
            <a:tailEnd type="none" w="sm" len="sm"/>
          </a:ln>
        </p:spPr>
        <p:txBody>
          <a:bodyPr wrap="none">
            <a:spAutoFit/>
          </a:bodyPr>
          <a:lstStyle/>
          <a:p>
            <a:pPr>
              <a:defRPr/>
            </a:pPr>
            <a:r>
              <a:rPr lang="es-ES_tradnl" sz="1400" dirty="0">
                <a:solidFill>
                  <a:schemeClr val="tx1">
                    <a:lumMod val="95000"/>
                    <a:lumOff val="5000"/>
                  </a:schemeClr>
                </a:solidFill>
                <a:latin typeface="Calibri" pitchFamily="34" charset="0"/>
              </a:rPr>
              <a:t>P</a:t>
            </a:r>
            <a:r>
              <a:rPr lang="es-ES_tradnl" sz="1400" baseline="-25000" dirty="0">
                <a:solidFill>
                  <a:schemeClr val="tx1">
                    <a:lumMod val="95000"/>
                    <a:lumOff val="5000"/>
                  </a:schemeClr>
                </a:solidFill>
                <a:latin typeface="Calibri" pitchFamily="34" charset="0"/>
              </a:rPr>
              <a:t>3</a:t>
            </a:r>
            <a:endParaRPr lang="es-ES_tradnl" sz="1400" baseline="-25000" dirty="0">
              <a:solidFill>
                <a:schemeClr val="tx1">
                  <a:lumMod val="95000"/>
                  <a:lumOff val="5000"/>
                </a:schemeClr>
              </a:solidFill>
              <a:latin typeface="Calibri" pitchFamily="34" charset="0"/>
            </a:endParaRPr>
          </a:p>
        </p:txBody>
      </p:sp>
      <p:sp>
        <p:nvSpPr>
          <p:cNvPr id="137" name="136 Flecha derecha"/>
          <p:cNvSpPr/>
          <p:nvPr/>
        </p:nvSpPr>
        <p:spPr bwMode="auto">
          <a:xfrm>
            <a:off x="8181608" y="3596399"/>
            <a:ext cx="571504" cy="429897"/>
          </a:xfrm>
          <a:prstGeom prst="rightArrow">
            <a:avLst/>
          </a:prstGeom>
          <a:solidFill>
            <a:schemeClr val="accent1">
              <a:lumMod val="5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lIns="92075" tIns="46038" rIns="92075" bIns="46038">
            <a:spAutoFit/>
          </a:bodyPr>
          <a:lstStyle/>
          <a:p>
            <a:pPr algn="ctr" eaLnBrk="0" hangingPunct="0">
              <a:defRPr/>
            </a:pPr>
            <a:endParaRPr lang="es-ES" sz="2000" b="1" u="sng">
              <a:solidFill>
                <a:schemeClr val="tx2"/>
              </a:solidFill>
            </a:endParaRPr>
          </a:p>
        </p:txBody>
      </p:sp>
      <p:sp>
        <p:nvSpPr>
          <p:cNvPr id="138" name="Text Box 86"/>
          <p:cNvSpPr txBox="1">
            <a:spLocks noChangeArrowheads="1"/>
          </p:cNvSpPr>
          <p:nvPr/>
        </p:nvSpPr>
        <p:spPr bwMode="auto">
          <a:xfrm>
            <a:off x="8286750" y="3636963"/>
            <a:ext cx="333375" cy="304800"/>
          </a:xfrm>
          <a:prstGeom prst="rect">
            <a:avLst/>
          </a:prstGeom>
          <a:noFill/>
          <a:ln w="9525">
            <a:noFill/>
            <a:miter lim="800000"/>
            <a:headEnd type="none" w="sm" len="sm"/>
            <a:tailEnd type="none" w="sm" len="sm"/>
          </a:ln>
        </p:spPr>
        <p:txBody>
          <a:bodyPr wrap="none">
            <a:spAutoFit/>
          </a:bodyPr>
          <a:lstStyle/>
          <a:p>
            <a:pPr>
              <a:defRPr/>
            </a:pPr>
            <a:r>
              <a:rPr lang="es-ES_tradnl" sz="1400" dirty="0">
                <a:solidFill>
                  <a:schemeClr val="tx1">
                    <a:lumMod val="95000"/>
                    <a:lumOff val="5000"/>
                  </a:schemeClr>
                </a:solidFill>
                <a:latin typeface="Calibri" pitchFamily="34" charset="0"/>
              </a:rPr>
              <a:t>P</a:t>
            </a:r>
            <a:r>
              <a:rPr lang="es-ES_tradnl" sz="1400" baseline="-25000" dirty="0">
                <a:solidFill>
                  <a:schemeClr val="tx1">
                    <a:lumMod val="95000"/>
                    <a:lumOff val="5000"/>
                  </a:schemeClr>
                </a:solidFill>
                <a:latin typeface="Calibri" pitchFamily="34" charset="0"/>
              </a:rPr>
              <a:t>4</a:t>
            </a:r>
            <a:endParaRPr lang="es-ES_tradnl" sz="1400" dirty="0">
              <a:solidFill>
                <a:schemeClr val="tx1">
                  <a:lumMod val="95000"/>
                  <a:lumOff val="5000"/>
                </a:schemeClr>
              </a:solidFill>
              <a:latin typeface="Calibri" pitchFamily="34" charset="0"/>
            </a:endParaRPr>
          </a:p>
        </p:txBody>
      </p:sp>
      <p:graphicFrame>
        <p:nvGraphicFramePr>
          <p:cNvPr id="139" name="138 Diagrama"/>
          <p:cNvGraphicFramePr/>
          <p:nvPr/>
        </p:nvGraphicFramePr>
        <p:xfrm>
          <a:off x="214282" y="4795869"/>
          <a:ext cx="8786874" cy="13572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714375"/>
          </a:xfrm>
          <a:prstGeom prst="rect">
            <a:avLst/>
          </a:prstGeom>
          <a:gradFill flip="none" rotWithShape="1">
            <a:gsLst>
              <a:gs pos="0">
                <a:schemeClr val="accent2">
                  <a:lumMod val="75000"/>
                </a:schemeClr>
              </a:gs>
              <a:gs pos="81000">
                <a:schemeClr val="bg1">
                  <a:lumMod val="9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dirty="0">
              <a:solidFill>
                <a:schemeClr val="bg1">
                  <a:lumMod val="95000"/>
                </a:schemeClr>
              </a:solidFill>
            </a:endParaRPr>
          </a:p>
        </p:txBody>
      </p:sp>
      <p:sp>
        <p:nvSpPr>
          <p:cNvPr id="65" name="Rectangle 1072"/>
          <p:cNvSpPr>
            <a:spLocks noChangeArrowheads="1"/>
          </p:cNvSpPr>
          <p:nvPr/>
        </p:nvSpPr>
        <p:spPr bwMode="auto">
          <a:xfrm>
            <a:off x="142875" y="14288"/>
            <a:ext cx="6072188" cy="428625"/>
          </a:xfrm>
          <a:prstGeom prst="rect">
            <a:avLst/>
          </a:prstGeom>
          <a:noFill/>
          <a:ln algn="ctr">
            <a:miter lim="800000"/>
            <a:headEnd/>
            <a:tailEnd/>
          </a:ln>
        </p:spPr>
        <p:txBody>
          <a:bodyPr lIns="92075" tIns="46038" rIns="92075" bIns="46038" anchor="ctr"/>
          <a:lstStyle/>
          <a:p>
            <a:pPr>
              <a:lnSpc>
                <a:spcPct val="95000"/>
              </a:lnSpc>
              <a:defRPr/>
            </a:pPr>
            <a:r>
              <a:rPr lang="es-ES_tradnl" sz="3200" b="1" dirty="0">
                <a:solidFill>
                  <a:schemeClr val="bg1">
                    <a:lumMod val="95000"/>
                  </a:schemeClr>
                </a:solidFill>
                <a:latin typeface="Calibri" pitchFamily="34" charset="0"/>
                <a:ea typeface="+mj-ea"/>
                <a:cs typeface="Calibri" pitchFamily="34" charset="0"/>
              </a:rPr>
              <a:t>Esquema genérico de refino</a:t>
            </a:r>
            <a:endParaRPr lang="es-ES_tradnl" sz="3200" b="1" dirty="0">
              <a:solidFill>
                <a:schemeClr val="bg1">
                  <a:lumMod val="95000"/>
                </a:schemeClr>
              </a:solidFill>
              <a:latin typeface="Calibri" pitchFamily="34" charset="0"/>
              <a:ea typeface="+mj-ea"/>
              <a:cs typeface="Calibri" pitchFamily="34" charset="0"/>
            </a:endParaRPr>
          </a:p>
        </p:txBody>
      </p:sp>
      <p:sp>
        <p:nvSpPr>
          <p:cNvPr id="25604" name="Rectangle 99"/>
          <p:cNvSpPr>
            <a:spLocks noChangeArrowheads="1"/>
          </p:cNvSpPr>
          <p:nvPr/>
        </p:nvSpPr>
        <p:spPr bwMode="auto">
          <a:xfrm>
            <a:off x="0" y="785813"/>
            <a:ext cx="9144000" cy="5876925"/>
          </a:xfrm>
          <a:prstGeom prst="rect">
            <a:avLst/>
          </a:prstGeom>
          <a:noFill/>
          <a:ln w="12700">
            <a:noFill/>
            <a:miter lim="800000"/>
            <a:headEnd/>
            <a:tailEnd/>
          </a:ln>
        </p:spPr>
        <p:txBody>
          <a:bodyPr wrap="none" anchor="ctr"/>
          <a:lstStyle/>
          <a:p>
            <a:endParaRPr lang="en-US"/>
          </a:p>
        </p:txBody>
      </p:sp>
      <p:grpSp>
        <p:nvGrpSpPr>
          <p:cNvPr id="25605" name="21 Grupo"/>
          <p:cNvGrpSpPr>
            <a:grpSpLocks/>
          </p:cNvGrpSpPr>
          <p:nvPr/>
        </p:nvGrpSpPr>
        <p:grpSpPr bwMode="auto">
          <a:xfrm>
            <a:off x="142875" y="981075"/>
            <a:ext cx="8801100" cy="5643563"/>
            <a:chOff x="142844" y="571480"/>
            <a:chExt cx="8801148" cy="5643602"/>
          </a:xfrm>
        </p:grpSpPr>
        <p:sp>
          <p:nvSpPr>
            <p:cNvPr id="77" name="Rectangle 235"/>
            <p:cNvSpPr>
              <a:spLocks noChangeArrowheads="1"/>
            </p:cNvSpPr>
            <p:nvPr/>
          </p:nvSpPr>
          <p:spPr bwMode="auto">
            <a:xfrm>
              <a:off x="1928794" y="571480"/>
              <a:ext cx="2214578" cy="369332"/>
            </a:xfrm>
            <a:prstGeom prst="rect">
              <a:avLst/>
            </a:prstGeom>
            <a:solidFill>
              <a:schemeClr val="accent1">
                <a:lumMod val="75000"/>
              </a:schemeClr>
            </a:solidFill>
            <a:ln>
              <a:headEnd/>
              <a:tailEnd/>
            </a:ln>
          </p:spPr>
          <p:style>
            <a:lnRef idx="0">
              <a:schemeClr val="accent1"/>
            </a:lnRef>
            <a:fillRef idx="3">
              <a:schemeClr val="accent1"/>
            </a:fillRef>
            <a:effectRef idx="3">
              <a:schemeClr val="accent1"/>
            </a:effectRef>
            <a:fontRef idx="minor">
              <a:schemeClr val="lt1"/>
            </a:fontRef>
          </p:style>
          <p:txBody>
            <a:bodyPr anchor="ctr">
              <a:spAutoFit/>
            </a:bodyPr>
            <a:lstStyle/>
            <a:p>
              <a:pPr algn="ctr" defTabSz="762000">
                <a:defRPr/>
              </a:pPr>
              <a:r>
                <a:rPr lang="es-AR" dirty="0">
                  <a:solidFill>
                    <a:srgbClr val="FFFFFF"/>
                  </a:solidFill>
                  <a:latin typeface="Calibri" pitchFamily="34" charset="0"/>
                </a:rPr>
                <a:t>CONVERSION</a:t>
              </a:r>
              <a:endParaRPr lang="es-ES" dirty="0">
                <a:solidFill>
                  <a:srgbClr val="FFFFFF"/>
                </a:solidFill>
                <a:latin typeface="Calibri" pitchFamily="34" charset="0"/>
              </a:endParaRPr>
            </a:p>
          </p:txBody>
        </p:sp>
        <p:sp>
          <p:nvSpPr>
            <p:cNvPr id="78" name="Rectangle 236"/>
            <p:cNvSpPr>
              <a:spLocks noChangeArrowheads="1"/>
            </p:cNvSpPr>
            <p:nvPr/>
          </p:nvSpPr>
          <p:spPr bwMode="auto">
            <a:xfrm>
              <a:off x="4208479" y="571480"/>
              <a:ext cx="2720975" cy="369332"/>
            </a:xfrm>
            <a:prstGeom prst="rect">
              <a:avLst/>
            </a:prstGeom>
            <a:solidFill>
              <a:srgbClr val="CCFF99"/>
            </a:solidFill>
            <a:ln>
              <a:headEnd/>
              <a:tailEnd/>
            </a:ln>
          </p:spPr>
          <p:style>
            <a:lnRef idx="0">
              <a:schemeClr val="accent1"/>
            </a:lnRef>
            <a:fillRef idx="3">
              <a:schemeClr val="accent1"/>
            </a:fillRef>
            <a:effectRef idx="3">
              <a:schemeClr val="accent1"/>
            </a:effectRef>
            <a:fontRef idx="minor">
              <a:schemeClr val="lt1"/>
            </a:fontRef>
          </p:style>
          <p:txBody>
            <a:bodyPr anchor="ctr">
              <a:spAutoFit/>
            </a:bodyPr>
            <a:lstStyle/>
            <a:p>
              <a:pPr algn="ctr" defTabSz="762000">
                <a:defRPr/>
              </a:pPr>
              <a:r>
                <a:rPr lang="es-AR" dirty="0">
                  <a:solidFill>
                    <a:schemeClr val="tx1">
                      <a:lumMod val="95000"/>
                      <a:lumOff val="5000"/>
                    </a:schemeClr>
                  </a:solidFill>
                  <a:latin typeface="Calibri" pitchFamily="34" charset="0"/>
                </a:rPr>
                <a:t>UPGRADING</a:t>
              </a:r>
              <a:endParaRPr lang="es-ES" dirty="0">
                <a:solidFill>
                  <a:schemeClr val="tx1">
                    <a:lumMod val="95000"/>
                    <a:lumOff val="5000"/>
                  </a:schemeClr>
                </a:solidFill>
                <a:latin typeface="Calibri" pitchFamily="34" charset="0"/>
              </a:endParaRPr>
            </a:p>
          </p:txBody>
        </p:sp>
        <p:sp>
          <p:nvSpPr>
            <p:cNvPr id="79" name="Rectangle 237"/>
            <p:cNvSpPr>
              <a:spLocks noChangeArrowheads="1"/>
            </p:cNvSpPr>
            <p:nvPr/>
          </p:nvSpPr>
          <p:spPr bwMode="auto">
            <a:xfrm>
              <a:off x="7000892" y="571480"/>
              <a:ext cx="1943100" cy="35876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defTabSz="762000">
                <a:defRPr/>
              </a:pPr>
              <a:r>
                <a:rPr lang="es-AR" dirty="0">
                  <a:solidFill>
                    <a:schemeClr val="tx1">
                      <a:lumMod val="95000"/>
                      <a:lumOff val="5000"/>
                    </a:schemeClr>
                  </a:solidFill>
                  <a:latin typeface="Calibri" pitchFamily="34" charset="0"/>
                </a:rPr>
                <a:t>PRODUCTOS </a:t>
              </a:r>
              <a:endParaRPr lang="es-ES" dirty="0">
                <a:solidFill>
                  <a:schemeClr val="tx1">
                    <a:lumMod val="95000"/>
                    <a:lumOff val="5000"/>
                  </a:schemeClr>
                </a:solidFill>
                <a:latin typeface="Calibri" pitchFamily="34" charset="0"/>
              </a:endParaRPr>
            </a:p>
          </p:txBody>
        </p:sp>
        <p:sp>
          <p:nvSpPr>
            <p:cNvPr id="80" name="Rectangle 329"/>
            <p:cNvSpPr>
              <a:spLocks noChangeArrowheads="1"/>
            </p:cNvSpPr>
            <p:nvPr/>
          </p:nvSpPr>
          <p:spPr bwMode="auto">
            <a:xfrm>
              <a:off x="142844" y="571480"/>
              <a:ext cx="1714512" cy="36933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spAutoFit/>
            </a:bodyPr>
            <a:lstStyle/>
            <a:p>
              <a:pPr algn="ctr" defTabSz="762000">
                <a:defRPr/>
              </a:pPr>
              <a:r>
                <a:rPr lang="es-AR" dirty="0">
                  <a:solidFill>
                    <a:srgbClr val="FFFFFF"/>
                  </a:solidFill>
                  <a:latin typeface="Calibri" pitchFamily="34" charset="0"/>
                </a:rPr>
                <a:t>DESTILACION</a:t>
              </a:r>
              <a:endParaRPr lang="es-ES" dirty="0">
                <a:solidFill>
                  <a:srgbClr val="FFFFFF"/>
                </a:solidFill>
                <a:latin typeface="Calibri" pitchFamily="34" charset="0"/>
              </a:endParaRPr>
            </a:p>
          </p:txBody>
        </p:sp>
        <p:pic>
          <p:nvPicPr>
            <p:cNvPr id="25618"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14282" y="1012225"/>
              <a:ext cx="8715436" cy="5202857"/>
            </a:xfrm>
            <a:prstGeom prst="rect">
              <a:avLst/>
            </a:prstGeom>
            <a:noFill/>
            <a:ln w="9525">
              <a:noFill/>
              <a:miter lim="800000"/>
              <a:headEnd/>
              <a:tailEnd/>
            </a:ln>
          </p:spPr>
        </p:pic>
        <p:sp>
          <p:nvSpPr>
            <p:cNvPr id="18" name="17 Rectángulo"/>
            <p:cNvSpPr/>
            <p:nvPr/>
          </p:nvSpPr>
          <p:spPr>
            <a:xfrm>
              <a:off x="142844" y="1000108"/>
              <a:ext cx="1714509" cy="5214974"/>
            </a:xfrm>
            <a:prstGeom prst="rect">
              <a:avLst/>
            </a:prstGeom>
            <a:solidFill>
              <a:schemeClr val="accent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9" name="18 Rectángulo"/>
            <p:cNvSpPr/>
            <p:nvPr/>
          </p:nvSpPr>
          <p:spPr>
            <a:xfrm>
              <a:off x="1928792" y="1000108"/>
              <a:ext cx="2214574" cy="5214974"/>
            </a:xfrm>
            <a:prstGeom prst="rect">
              <a:avLst/>
            </a:prstGeom>
            <a:solidFill>
              <a:schemeClr val="accent1">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0" name="19 Rectángulo"/>
            <p:cNvSpPr/>
            <p:nvPr/>
          </p:nvSpPr>
          <p:spPr>
            <a:xfrm>
              <a:off x="4214804" y="1000108"/>
              <a:ext cx="2714640" cy="5214974"/>
            </a:xfrm>
            <a:prstGeom prst="rect">
              <a:avLst/>
            </a:prstGeom>
            <a:solidFill>
              <a:srgbClr val="92D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1" name="20 Rectángulo"/>
            <p:cNvSpPr/>
            <p:nvPr/>
          </p:nvSpPr>
          <p:spPr>
            <a:xfrm>
              <a:off x="7000881" y="1000108"/>
              <a:ext cx="1928824" cy="5214974"/>
            </a:xfrm>
            <a:prstGeom prst="rect">
              <a:avLst/>
            </a:prstGeom>
            <a:solidFill>
              <a:schemeClr val="bg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714375"/>
          </a:xfrm>
          <a:prstGeom prst="rect">
            <a:avLst/>
          </a:prstGeom>
          <a:gradFill flip="none" rotWithShape="1">
            <a:gsLst>
              <a:gs pos="0">
                <a:schemeClr val="accent2">
                  <a:lumMod val="75000"/>
                </a:schemeClr>
              </a:gs>
              <a:gs pos="81000">
                <a:schemeClr val="bg1">
                  <a:lumMod val="9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5" name="Rectangle 1072"/>
          <p:cNvSpPr>
            <a:spLocks noChangeArrowheads="1"/>
          </p:cNvSpPr>
          <p:nvPr/>
        </p:nvSpPr>
        <p:spPr bwMode="auto">
          <a:xfrm>
            <a:off x="142875" y="142875"/>
            <a:ext cx="6072188" cy="428625"/>
          </a:xfrm>
          <a:prstGeom prst="rect">
            <a:avLst/>
          </a:prstGeom>
          <a:noFill/>
          <a:ln algn="ctr">
            <a:miter lim="800000"/>
            <a:headEnd/>
            <a:tailEnd/>
          </a:ln>
        </p:spPr>
        <p:txBody>
          <a:bodyPr lIns="92075" tIns="46038" rIns="92075" bIns="46038" anchor="ctr"/>
          <a:lstStyle/>
          <a:p>
            <a:pPr>
              <a:lnSpc>
                <a:spcPct val="95000"/>
              </a:lnSpc>
              <a:defRPr/>
            </a:pPr>
            <a:r>
              <a:rPr lang="es-ES_tradnl" sz="3200" b="1" dirty="0">
                <a:solidFill>
                  <a:schemeClr val="bg1">
                    <a:lumMod val="95000"/>
                  </a:schemeClr>
                </a:solidFill>
                <a:latin typeface="Calibri" pitchFamily="34" charset="0"/>
                <a:ea typeface="+mj-ea"/>
                <a:cs typeface="Calibri" pitchFamily="34" charset="0"/>
              </a:rPr>
              <a:t>Procesos de refino</a:t>
            </a:r>
            <a:endParaRPr lang="es-ES_tradnl" sz="3200" b="1" dirty="0">
              <a:solidFill>
                <a:schemeClr val="bg1">
                  <a:lumMod val="95000"/>
                </a:schemeClr>
              </a:solidFill>
              <a:latin typeface="Calibri" pitchFamily="34" charset="0"/>
              <a:ea typeface="+mj-ea"/>
              <a:cs typeface="Calibri" pitchFamily="34" charset="0"/>
            </a:endParaRPr>
          </a:p>
        </p:txBody>
      </p:sp>
      <p:sp>
        <p:nvSpPr>
          <p:cNvPr id="27652" name="Rectangle 99"/>
          <p:cNvSpPr>
            <a:spLocks noChangeArrowheads="1"/>
          </p:cNvSpPr>
          <p:nvPr/>
        </p:nvSpPr>
        <p:spPr bwMode="auto">
          <a:xfrm>
            <a:off x="0" y="936625"/>
            <a:ext cx="9144000" cy="5876925"/>
          </a:xfrm>
          <a:prstGeom prst="rect">
            <a:avLst/>
          </a:prstGeom>
          <a:noFill/>
          <a:ln w="12700">
            <a:noFill/>
            <a:miter lim="800000"/>
            <a:headEnd/>
            <a:tailEnd/>
          </a:ln>
        </p:spPr>
        <p:txBody>
          <a:bodyPr wrap="none" anchor="ctr"/>
          <a:lstStyle/>
          <a:p>
            <a:endParaRPr lang="en-US"/>
          </a:p>
        </p:txBody>
      </p:sp>
      <p:sp>
        <p:nvSpPr>
          <p:cNvPr id="421" name="Rectangle 5"/>
          <p:cNvSpPr>
            <a:spLocks noChangeArrowheads="1"/>
          </p:cNvSpPr>
          <p:nvPr/>
        </p:nvSpPr>
        <p:spPr bwMode="auto">
          <a:xfrm>
            <a:off x="261907" y="1079482"/>
            <a:ext cx="8643998" cy="895351"/>
          </a:xfrm>
          <a:prstGeom prst="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chemeClr val="bg2">
                  <a:lumMod val="75000"/>
                </a:schemeClr>
              </a:solidFill>
            </a:endParaRPr>
          </a:p>
        </p:txBody>
      </p:sp>
      <p:sp>
        <p:nvSpPr>
          <p:cNvPr id="422" name="Rectangle 7"/>
          <p:cNvSpPr>
            <a:spLocks noChangeArrowheads="1"/>
          </p:cNvSpPr>
          <p:nvPr/>
        </p:nvSpPr>
        <p:spPr bwMode="auto">
          <a:xfrm>
            <a:off x="409575" y="1293813"/>
            <a:ext cx="2771775" cy="366712"/>
          </a:xfrm>
          <a:prstGeom prst="rect">
            <a:avLst/>
          </a:prstGeom>
          <a:noFill/>
          <a:ln w="9525">
            <a:noFill/>
            <a:miter lim="800000"/>
            <a:headEnd type="none" w="sm" len="sm"/>
            <a:tailEnd type="none" w="sm" len="sm"/>
          </a:ln>
          <a:effectLst>
            <a:outerShdw blurRad="190500" dist="228600" dir="2700000" algn="ctr">
              <a:srgbClr val="000000">
                <a:alpha val="30000"/>
              </a:srgbClr>
            </a:outerShdw>
          </a:effectLst>
        </p:spPr>
        <p:txBody>
          <a:bodyPr wrap="none">
            <a:spAutoFit/>
          </a:bodyPr>
          <a:lstStyle/>
          <a:p>
            <a:pPr>
              <a:defRPr/>
            </a:pPr>
            <a:r>
              <a:rPr lang="es-ES_tradnl" b="1" dirty="0">
                <a:solidFill>
                  <a:schemeClr val="bg1">
                    <a:lumMod val="95000"/>
                  </a:schemeClr>
                </a:solidFill>
                <a:latin typeface="Calibri" pitchFamily="34" charset="0"/>
              </a:rPr>
              <a:t>SEPARACIÓN/DESTILACION</a:t>
            </a:r>
            <a:endParaRPr lang="es-ES_tradnl" b="1" dirty="0">
              <a:solidFill>
                <a:schemeClr val="bg1">
                  <a:lumMod val="95000"/>
                </a:schemeClr>
              </a:solidFill>
              <a:latin typeface="Calibri" pitchFamily="34" charset="0"/>
            </a:endParaRPr>
          </a:p>
        </p:txBody>
      </p:sp>
      <p:sp>
        <p:nvSpPr>
          <p:cNvPr id="423" name="Rectangle 8"/>
          <p:cNvSpPr>
            <a:spLocks noChangeArrowheads="1"/>
          </p:cNvSpPr>
          <p:nvPr/>
        </p:nvSpPr>
        <p:spPr bwMode="auto">
          <a:xfrm>
            <a:off x="4457700" y="1095375"/>
            <a:ext cx="2500313" cy="336550"/>
          </a:xfrm>
          <a:prstGeom prst="rect">
            <a:avLst/>
          </a:prstGeom>
          <a:noFill/>
          <a:ln w="9525">
            <a:noFill/>
            <a:miter lim="800000"/>
            <a:headEnd type="none" w="sm" len="sm"/>
            <a:tailEnd type="none" w="sm" len="sm"/>
          </a:ln>
          <a:effectLst>
            <a:outerShdw blurRad="190500" dist="228600" dir="2700000" algn="ctr">
              <a:srgbClr val="000000">
                <a:alpha val="30000"/>
              </a:srgbClr>
            </a:outerShdw>
          </a:effectLst>
        </p:spPr>
        <p:txBody>
          <a:bodyPr wrap="none">
            <a:spAutoFit/>
          </a:bodyPr>
          <a:lstStyle/>
          <a:p>
            <a:pPr>
              <a:defRPr/>
            </a:pPr>
            <a:r>
              <a:rPr lang="es-ES_tradnl" sz="1600" b="1" dirty="0">
                <a:solidFill>
                  <a:schemeClr val="bg1">
                    <a:lumMod val="95000"/>
                  </a:schemeClr>
                </a:solidFill>
              </a:rPr>
              <a:t>Destilación Atmosférica</a:t>
            </a:r>
          </a:p>
        </p:txBody>
      </p:sp>
      <p:sp>
        <p:nvSpPr>
          <p:cNvPr id="424" name="Rectangle 9"/>
          <p:cNvSpPr>
            <a:spLocks noChangeArrowheads="1"/>
          </p:cNvSpPr>
          <p:nvPr/>
        </p:nvSpPr>
        <p:spPr bwMode="auto">
          <a:xfrm>
            <a:off x="4467225" y="1527175"/>
            <a:ext cx="2036763" cy="336550"/>
          </a:xfrm>
          <a:prstGeom prst="rect">
            <a:avLst/>
          </a:prstGeom>
          <a:noFill/>
          <a:ln w="9525">
            <a:noFill/>
            <a:miter lim="800000"/>
            <a:headEnd type="none" w="sm" len="sm"/>
            <a:tailEnd type="none" w="sm" len="sm"/>
          </a:ln>
          <a:effectLst>
            <a:outerShdw blurRad="190500" dist="228600" dir="2700000" algn="ctr">
              <a:srgbClr val="000000">
                <a:alpha val="30000"/>
              </a:srgbClr>
            </a:outerShdw>
          </a:effectLst>
        </p:spPr>
        <p:txBody>
          <a:bodyPr wrap="none">
            <a:spAutoFit/>
          </a:bodyPr>
          <a:lstStyle/>
          <a:p>
            <a:pPr>
              <a:defRPr/>
            </a:pPr>
            <a:r>
              <a:rPr lang="es-ES_tradnl" sz="1600" b="1" dirty="0">
                <a:solidFill>
                  <a:schemeClr val="bg1">
                    <a:lumMod val="95000"/>
                  </a:schemeClr>
                </a:solidFill>
              </a:rPr>
              <a:t>Destilación a Vacío</a:t>
            </a:r>
          </a:p>
        </p:txBody>
      </p:sp>
      <p:sp>
        <p:nvSpPr>
          <p:cNvPr id="428" name="Rectangle 13"/>
          <p:cNvSpPr>
            <a:spLocks noChangeArrowheads="1"/>
          </p:cNvSpPr>
          <p:nvPr/>
        </p:nvSpPr>
        <p:spPr bwMode="auto">
          <a:xfrm>
            <a:off x="3887788" y="4008438"/>
            <a:ext cx="2516187" cy="366712"/>
          </a:xfrm>
          <a:prstGeom prst="rect">
            <a:avLst/>
          </a:prstGeom>
          <a:noFill/>
          <a:ln w="9525">
            <a:noFill/>
            <a:miter lim="800000"/>
            <a:headEnd type="none" w="sm" len="sm"/>
            <a:tailEnd type="none" w="sm" len="sm"/>
          </a:ln>
        </p:spPr>
        <p:txBody>
          <a:bodyPr wrap="none">
            <a:spAutoFit/>
          </a:bodyPr>
          <a:lstStyle/>
          <a:p>
            <a:pPr marL="571500" lvl="1">
              <a:defRPr/>
            </a:pPr>
            <a:r>
              <a:rPr lang="es-ES_tradnl" b="1" dirty="0" err="1">
                <a:solidFill>
                  <a:schemeClr val="bg1">
                    <a:lumMod val="95000"/>
                  </a:schemeClr>
                </a:solidFill>
                <a:latin typeface="Calibri" pitchFamily="34" charset="0"/>
              </a:rPr>
              <a:t>Hidrotratamientos</a:t>
            </a:r>
            <a:endParaRPr lang="es-ES_tradnl" b="1" dirty="0">
              <a:solidFill>
                <a:schemeClr val="bg1">
                  <a:lumMod val="95000"/>
                </a:schemeClr>
              </a:solidFill>
              <a:latin typeface="Calibri" pitchFamily="34" charset="0"/>
            </a:endParaRPr>
          </a:p>
        </p:txBody>
      </p:sp>
      <p:sp>
        <p:nvSpPr>
          <p:cNvPr id="37" name="36 Cheurón">
            <a:hlinkClick r:id="rId2" action="ppaction://hlinksldjump"/>
          </p:cNvPr>
          <p:cNvSpPr/>
          <p:nvPr/>
        </p:nvSpPr>
        <p:spPr>
          <a:xfrm>
            <a:off x="8143875" y="1198563"/>
            <a:ext cx="214313" cy="214312"/>
          </a:xfrm>
          <a:prstGeom prst="chevro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solidFill>
                <a:schemeClr val="tx1"/>
              </a:solidFill>
            </a:endParaRPr>
          </a:p>
        </p:txBody>
      </p:sp>
      <p:sp>
        <p:nvSpPr>
          <p:cNvPr id="38" name="37 Cheurón">
            <a:hlinkClick r:id="rId3" action="ppaction://hlinksldjump"/>
          </p:cNvPr>
          <p:cNvSpPr/>
          <p:nvPr/>
        </p:nvSpPr>
        <p:spPr>
          <a:xfrm>
            <a:off x="8143875" y="1579563"/>
            <a:ext cx="214313" cy="214312"/>
          </a:xfrm>
          <a:prstGeom prst="chevro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solidFill>
                <a:schemeClr val="tx1"/>
              </a:solidFill>
            </a:endParaRPr>
          </a:p>
        </p:txBody>
      </p:sp>
      <p:sp>
        <p:nvSpPr>
          <p:cNvPr id="418" name="Rectangle 3"/>
          <p:cNvSpPr>
            <a:spLocks noChangeArrowheads="1"/>
          </p:cNvSpPr>
          <p:nvPr/>
        </p:nvSpPr>
        <p:spPr bwMode="auto">
          <a:xfrm>
            <a:off x="258956" y="2651118"/>
            <a:ext cx="8643998" cy="1714513"/>
          </a:xfrm>
          <a:prstGeom prst="rect">
            <a:avLst/>
          </a:prstGeom>
          <a:solidFill>
            <a:schemeClr val="accent2"/>
          </a:solidFill>
          <a:ln>
            <a:headEnd type="none" w="sm" len="sm"/>
            <a:tailEnd type="none" w="sm" len="sm"/>
          </a:ln>
          <a:scene3d>
            <a:camera prst="orthographicFront">
              <a:rot lat="0" lon="0" rev="0"/>
            </a:camera>
            <a:lightRig rig="threePt" dir="t">
              <a:rot lat="0" lon="0" rev="1200000"/>
            </a:lightRig>
          </a:scene3d>
          <a:sp3d prstMaterial="dkEdge">
            <a:bevelT w="63500" h="25400"/>
          </a:sp3d>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a:p>
        </p:txBody>
      </p:sp>
      <p:sp>
        <p:nvSpPr>
          <p:cNvPr id="427" name="Rectangle 12"/>
          <p:cNvSpPr>
            <a:spLocks noChangeArrowheads="1"/>
          </p:cNvSpPr>
          <p:nvPr/>
        </p:nvSpPr>
        <p:spPr bwMode="auto">
          <a:xfrm>
            <a:off x="390525" y="3281363"/>
            <a:ext cx="1457325" cy="366712"/>
          </a:xfrm>
          <a:prstGeom prst="rect">
            <a:avLst/>
          </a:prstGeom>
          <a:noFill/>
          <a:ln w="9525" algn="ctr">
            <a:noFill/>
            <a:miter lim="800000"/>
            <a:headEnd type="none" w="sm" len="sm"/>
            <a:tailEnd type="none" w="sm" len="sm"/>
          </a:ln>
          <a:effectLst/>
        </p:spPr>
        <p:txBody>
          <a:bodyPr wrap="none">
            <a:spAutoFit/>
          </a:bodyPr>
          <a:lstStyle/>
          <a:p>
            <a:pPr>
              <a:defRPr/>
            </a:pPr>
            <a:r>
              <a:rPr lang="es-ES_tradnl" b="1" dirty="0">
                <a:solidFill>
                  <a:schemeClr val="bg1">
                    <a:lumMod val="95000"/>
                  </a:schemeClr>
                </a:solidFill>
                <a:latin typeface="Calibri" pitchFamily="34" charset="0"/>
              </a:rPr>
              <a:t>CONVERSION</a:t>
            </a:r>
            <a:endParaRPr lang="es-ES_tradnl" b="1" dirty="0">
              <a:solidFill>
                <a:schemeClr val="bg1">
                  <a:lumMod val="95000"/>
                </a:schemeClr>
              </a:solidFill>
              <a:latin typeface="Calibri" pitchFamily="34" charset="0"/>
            </a:endParaRPr>
          </a:p>
        </p:txBody>
      </p:sp>
      <p:sp>
        <p:nvSpPr>
          <p:cNvPr id="429" name="Rectangle 14"/>
          <p:cNvSpPr>
            <a:spLocks noChangeArrowheads="1"/>
          </p:cNvSpPr>
          <p:nvPr/>
        </p:nvSpPr>
        <p:spPr bwMode="auto">
          <a:xfrm>
            <a:off x="4448175" y="3138488"/>
            <a:ext cx="1479550" cy="366712"/>
          </a:xfrm>
          <a:prstGeom prst="rect">
            <a:avLst/>
          </a:prstGeom>
          <a:noFill/>
          <a:ln w="9525">
            <a:noFill/>
            <a:miter lim="800000"/>
            <a:headEnd type="none" w="sm" len="sm"/>
            <a:tailEnd type="none" w="sm" len="sm"/>
          </a:ln>
        </p:spPr>
        <p:txBody>
          <a:bodyPr wrap="none">
            <a:spAutoFit/>
          </a:bodyPr>
          <a:lstStyle/>
          <a:p>
            <a:pPr>
              <a:defRPr/>
            </a:pPr>
            <a:r>
              <a:rPr lang="es-ES_tradnl" b="1" dirty="0" err="1">
                <a:solidFill>
                  <a:schemeClr val="bg1">
                    <a:lumMod val="95000"/>
                  </a:schemeClr>
                </a:solidFill>
                <a:latin typeface="Calibri" pitchFamily="34" charset="0"/>
              </a:rPr>
              <a:t>Hidrocraqueo</a:t>
            </a:r>
            <a:endParaRPr lang="es-ES_tradnl" b="1" dirty="0">
              <a:solidFill>
                <a:schemeClr val="bg1">
                  <a:lumMod val="95000"/>
                </a:schemeClr>
              </a:solidFill>
              <a:latin typeface="Calibri" pitchFamily="34" charset="0"/>
            </a:endParaRPr>
          </a:p>
        </p:txBody>
      </p:sp>
      <p:sp>
        <p:nvSpPr>
          <p:cNvPr id="432" name="Rectangle 19"/>
          <p:cNvSpPr>
            <a:spLocks noChangeArrowheads="1"/>
          </p:cNvSpPr>
          <p:nvPr/>
        </p:nvSpPr>
        <p:spPr bwMode="auto">
          <a:xfrm>
            <a:off x="4467225" y="3495675"/>
            <a:ext cx="2316163" cy="366713"/>
          </a:xfrm>
          <a:prstGeom prst="rect">
            <a:avLst/>
          </a:prstGeom>
          <a:noFill/>
          <a:ln w="9525">
            <a:noFill/>
            <a:miter lim="800000"/>
            <a:headEnd type="none" w="sm" len="sm"/>
            <a:tailEnd type="none" w="sm" len="sm"/>
          </a:ln>
        </p:spPr>
        <p:txBody>
          <a:bodyPr wrap="none">
            <a:spAutoFit/>
          </a:bodyPr>
          <a:lstStyle/>
          <a:p>
            <a:pPr>
              <a:defRPr/>
            </a:pPr>
            <a:r>
              <a:rPr lang="es-ES_tradnl" b="1" dirty="0">
                <a:solidFill>
                  <a:schemeClr val="bg1">
                    <a:lumMod val="95000"/>
                  </a:schemeClr>
                </a:solidFill>
                <a:latin typeface="Calibri" pitchFamily="34" charset="0"/>
              </a:rPr>
              <a:t>Coquización retardada</a:t>
            </a:r>
            <a:endParaRPr lang="es-ES_tradnl" b="1" dirty="0">
              <a:solidFill>
                <a:schemeClr val="bg1">
                  <a:lumMod val="95000"/>
                </a:schemeClr>
              </a:solidFill>
              <a:latin typeface="Calibri" pitchFamily="34" charset="0"/>
            </a:endParaRPr>
          </a:p>
        </p:txBody>
      </p:sp>
      <p:sp>
        <p:nvSpPr>
          <p:cNvPr id="26" name="Rectangle 13"/>
          <p:cNvSpPr>
            <a:spLocks noChangeArrowheads="1"/>
          </p:cNvSpPr>
          <p:nvPr/>
        </p:nvSpPr>
        <p:spPr bwMode="auto">
          <a:xfrm>
            <a:off x="3890963" y="2767013"/>
            <a:ext cx="2786062" cy="366712"/>
          </a:xfrm>
          <a:prstGeom prst="rect">
            <a:avLst/>
          </a:prstGeom>
          <a:noFill/>
          <a:ln w="9525">
            <a:noFill/>
            <a:miter lim="800000"/>
            <a:headEnd type="none" w="sm" len="sm"/>
            <a:tailEnd type="none" w="sm" len="sm"/>
          </a:ln>
        </p:spPr>
        <p:txBody>
          <a:bodyPr>
            <a:spAutoFit/>
          </a:bodyPr>
          <a:lstStyle/>
          <a:p>
            <a:pPr marL="571500" lvl="1">
              <a:defRPr/>
            </a:pPr>
            <a:r>
              <a:rPr lang="es-ES_tradnl" b="1" dirty="0">
                <a:solidFill>
                  <a:schemeClr val="bg1">
                    <a:lumMod val="95000"/>
                  </a:schemeClr>
                </a:solidFill>
                <a:latin typeface="Calibri" pitchFamily="34" charset="0"/>
              </a:rPr>
              <a:t>Cracking Catalítico</a:t>
            </a:r>
            <a:endParaRPr lang="es-ES_tradnl" b="1" dirty="0">
              <a:solidFill>
                <a:schemeClr val="bg1">
                  <a:lumMod val="95000"/>
                </a:schemeClr>
              </a:solidFill>
              <a:latin typeface="Calibri" pitchFamily="34" charset="0"/>
            </a:endParaRPr>
          </a:p>
        </p:txBody>
      </p:sp>
      <p:sp>
        <p:nvSpPr>
          <p:cNvPr id="27" name="Rectangle 19"/>
          <p:cNvSpPr>
            <a:spLocks noChangeArrowheads="1"/>
          </p:cNvSpPr>
          <p:nvPr/>
        </p:nvSpPr>
        <p:spPr bwMode="auto">
          <a:xfrm>
            <a:off x="4449763" y="3865563"/>
            <a:ext cx="3627437" cy="366712"/>
          </a:xfrm>
          <a:prstGeom prst="rect">
            <a:avLst/>
          </a:prstGeom>
          <a:noFill/>
          <a:ln w="9525">
            <a:noFill/>
            <a:miter lim="800000"/>
            <a:headEnd type="none" w="sm" len="sm"/>
            <a:tailEnd type="none" w="sm" len="sm"/>
          </a:ln>
        </p:spPr>
        <p:txBody>
          <a:bodyPr wrap="none">
            <a:spAutoFit/>
          </a:bodyPr>
          <a:lstStyle/>
          <a:p>
            <a:pPr>
              <a:defRPr/>
            </a:pPr>
            <a:r>
              <a:rPr lang="es-ES_tradnl" b="1" dirty="0">
                <a:solidFill>
                  <a:schemeClr val="bg1">
                    <a:lumMod val="95000"/>
                  </a:schemeClr>
                </a:solidFill>
                <a:latin typeface="Calibri" pitchFamily="34" charset="0"/>
              </a:rPr>
              <a:t>Reformado de gas natural con vapor</a:t>
            </a:r>
            <a:endParaRPr lang="es-ES_tradnl" b="1" dirty="0">
              <a:solidFill>
                <a:schemeClr val="bg1">
                  <a:lumMod val="95000"/>
                </a:schemeClr>
              </a:solidFill>
              <a:latin typeface="Calibri" pitchFamily="34" charset="0"/>
            </a:endParaRPr>
          </a:p>
        </p:txBody>
      </p:sp>
      <p:sp>
        <p:nvSpPr>
          <p:cNvPr id="39" name="38 Cheurón">
            <a:hlinkClick r:id="rId4" action="ppaction://hlinksldjump"/>
          </p:cNvPr>
          <p:cNvSpPr/>
          <p:nvPr/>
        </p:nvSpPr>
        <p:spPr>
          <a:xfrm>
            <a:off x="8143875" y="2865438"/>
            <a:ext cx="214313" cy="214312"/>
          </a:xfrm>
          <a:prstGeom prst="chevro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solidFill>
                <a:schemeClr val="tx1"/>
              </a:solidFill>
            </a:endParaRPr>
          </a:p>
        </p:txBody>
      </p:sp>
      <p:sp>
        <p:nvSpPr>
          <p:cNvPr id="40" name="39 Cheurón">
            <a:hlinkClick r:id="rId5" action="ppaction://hlinksldjump"/>
          </p:cNvPr>
          <p:cNvSpPr/>
          <p:nvPr/>
        </p:nvSpPr>
        <p:spPr>
          <a:xfrm>
            <a:off x="8143875" y="3222625"/>
            <a:ext cx="214313" cy="214313"/>
          </a:xfrm>
          <a:prstGeom prst="chevro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solidFill>
                <a:schemeClr val="tx1"/>
              </a:solidFill>
            </a:endParaRPr>
          </a:p>
        </p:txBody>
      </p:sp>
      <p:sp>
        <p:nvSpPr>
          <p:cNvPr id="41" name="40 Cheurón">
            <a:hlinkClick r:id="rId6" action="ppaction://hlinksldjump"/>
          </p:cNvPr>
          <p:cNvSpPr/>
          <p:nvPr/>
        </p:nvSpPr>
        <p:spPr>
          <a:xfrm>
            <a:off x="8143875" y="3579813"/>
            <a:ext cx="214313" cy="214312"/>
          </a:xfrm>
          <a:prstGeom prst="chevro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solidFill>
                <a:schemeClr val="tx1"/>
              </a:solidFill>
            </a:endParaRPr>
          </a:p>
        </p:txBody>
      </p:sp>
      <p:sp>
        <p:nvSpPr>
          <p:cNvPr id="42" name="41 Cheurón">
            <a:hlinkClick r:id="rId7" action="ppaction://hlinksldjump"/>
          </p:cNvPr>
          <p:cNvSpPr/>
          <p:nvPr/>
        </p:nvSpPr>
        <p:spPr>
          <a:xfrm>
            <a:off x="8143875" y="3937000"/>
            <a:ext cx="214313" cy="214313"/>
          </a:xfrm>
          <a:prstGeom prst="chevro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solidFill>
                <a:schemeClr val="tx1"/>
              </a:solidFill>
            </a:endParaRPr>
          </a:p>
        </p:txBody>
      </p:sp>
      <p:sp>
        <p:nvSpPr>
          <p:cNvPr id="433" name="Rectangle 20"/>
          <p:cNvSpPr>
            <a:spLocks noChangeArrowheads="1"/>
          </p:cNvSpPr>
          <p:nvPr/>
        </p:nvSpPr>
        <p:spPr bwMode="auto">
          <a:xfrm>
            <a:off x="1130300" y="6067425"/>
            <a:ext cx="2362200" cy="366713"/>
          </a:xfrm>
          <a:prstGeom prst="rect">
            <a:avLst/>
          </a:prstGeom>
          <a:noFill/>
          <a:ln w="9525" algn="ctr">
            <a:noFill/>
            <a:miter lim="800000"/>
            <a:headEnd type="none" w="sm" len="sm"/>
            <a:tailEnd type="none" w="sm" len="sm"/>
          </a:ln>
          <a:effectLst/>
        </p:spPr>
        <p:txBody>
          <a:bodyPr wrap="none">
            <a:spAutoFit/>
          </a:bodyPr>
          <a:lstStyle/>
          <a:p>
            <a:pPr>
              <a:defRPr/>
            </a:pPr>
            <a:r>
              <a:rPr lang="es-ES_tradnl" b="1">
                <a:solidFill>
                  <a:schemeClr val="bg1">
                    <a:lumMod val="95000"/>
                  </a:schemeClr>
                </a:solidFill>
                <a:latin typeface="Calibri" pitchFamily="34" charset="0"/>
              </a:rPr>
              <a:t> CRAQUEO CATALÍTICO</a:t>
            </a:r>
          </a:p>
        </p:txBody>
      </p:sp>
      <p:sp>
        <p:nvSpPr>
          <p:cNvPr id="419" name="Rectangle 4"/>
          <p:cNvSpPr>
            <a:spLocks noChangeArrowheads="1"/>
          </p:cNvSpPr>
          <p:nvPr/>
        </p:nvSpPr>
        <p:spPr bwMode="auto">
          <a:xfrm>
            <a:off x="242857" y="4463059"/>
            <a:ext cx="8643998" cy="1857388"/>
          </a:xfrm>
          <a:prstGeom prst="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p>
        </p:txBody>
      </p:sp>
      <p:sp>
        <p:nvSpPr>
          <p:cNvPr id="426" name="Rectangle 11"/>
          <p:cNvSpPr>
            <a:spLocks noChangeArrowheads="1"/>
          </p:cNvSpPr>
          <p:nvPr/>
        </p:nvSpPr>
        <p:spPr bwMode="auto">
          <a:xfrm>
            <a:off x="4457700" y="4891088"/>
            <a:ext cx="2714625" cy="366712"/>
          </a:xfrm>
          <a:prstGeom prst="rect">
            <a:avLst/>
          </a:prstGeom>
          <a:noFill/>
          <a:ln w="9525">
            <a:noFill/>
            <a:miter lim="800000"/>
            <a:headEnd type="none" w="sm" len="sm"/>
            <a:tailEnd type="none" w="sm" len="sm"/>
          </a:ln>
        </p:spPr>
        <p:txBody>
          <a:bodyPr>
            <a:spAutoFit/>
          </a:bodyPr>
          <a:lstStyle/>
          <a:p>
            <a:pPr>
              <a:defRPr/>
            </a:pPr>
            <a:r>
              <a:rPr lang="es-ES_tradnl" b="1" dirty="0">
                <a:solidFill>
                  <a:schemeClr val="bg1">
                    <a:lumMod val="95000"/>
                  </a:schemeClr>
                </a:solidFill>
                <a:latin typeface="Calibri" pitchFamily="34" charset="0"/>
              </a:rPr>
              <a:t>Reformado catalítico</a:t>
            </a:r>
            <a:endParaRPr lang="es-ES_tradnl" b="1" dirty="0">
              <a:solidFill>
                <a:schemeClr val="bg1">
                  <a:lumMod val="95000"/>
                </a:schemeClr>
              </a:solidFill>
              <a:latin typeface="Calibri" pitchFamily="34" charset="0"/>
            </a:endParaRPr>
          </a:p>
        </p:txBody>
      </p:sp>
      <p:sp>
        <p:nvSpPr>
          <p:cNvPr id="430" name="Rectangle 15"/>
          <p:cNvSpPr>
            <a:spLocks noChangeArrowheads="1"/>
          </p:cNvSpPr>
          <p:nvPr/>
        </p:nvSpPr>
        <p:spPr bwMode="auto">
          <a:xfrm>
            <a:off x="428625" y="5165725"/>
            <a:ext cx="1370013" cy="366713"/>
          </a:xfrm>
          <a:prstGeom prst="rect">
            <a:avLst/>
          </a:prstGeom>
          <a:noFill/>
          <a:ln w="9525" algn="ctr">
            <a:noFill/>
            <a:miter lim="800000"/>
            <a:headEnd type="none" w="sm" len="sm"/>
            <a:tailEnd type="none" w="sm" len="sm"/>
          </a:ln>
          <a:effectLst/>
        </p:spPr>
        <p:txBody>
          <a:bodyPr wrap="none">
            <a:spAutoFit/>
          </a:bodyPr>
          <a:lstStyle/>
          <a:p>
            <a:pPr>
              <a:defRPr/>
            </a:pPr>
            <a:r>
              <a:rPr lang="es-ES_tradnl" b="1" dirty="0">
                <a:solidFill>
                  <a:schemeClr val="bg1">
                    <a:lumMod val="95000"/>
                  </a:schemeClr>
                </a:solidFill>
                <a:latin typeface="Calibri" pitchFamily="34" charset="0"/>
              </a:rPr>
              <a:t>UPGRADING</a:t>
            </a:r>
            <a:endParaRPr lang="es-ES_tradnl" b="1" dirty="0">
              <a:solidFill>
                <a:schemeClr val="bg1">
                  <a:lumMod val="95000"/>
                </a:schemeClr>
              </a:solidFill>
              <a:latin typeface="Calibri" pitchFamily="34" charset="0"/>
            </a:endParaRPr>
          </a:p>
        </p:txBody>
      </p:sp>
      <p:sp>
        <p:nvSpPr>
          <p:cNvPr id="28" name="Rectangle 19"/>
          <p:cNvSpPr>
            <a:spLocks noChangeArrowheads="1"/>
          </p:cNvSpPr>
          <p:nvPr/>
        </p:nvSpPr>
        <p:spPr bwMode="auto">
          <a:xfrm>
            <a:off x="4452938" y="5248275"/>
            <a:ext cx="3189287" cy="366713"/>
          </a:xfrm>
          <a:prstGeom prst="rect">
            <a:avLst/>
          </a:prstGeom>
          <a:noFill/>
          <a:ln w="9525">
            <a:noFill/>
            <a:miter lim="800000"/>
            <a:headEnd type="none" w="sm" len="sm"/>
            <a:tailEnd type="none" w="sm" len="sm"/>
          </a:ln>
        </p:spPr>
        <p:txBody>
          <a:bodyPr wrap="none">
            <a:spAutoFit/>
          </a:bodyPr>
          <a:lstStyle/>
          <a:p>
            <a:pPr>
              <a:defRPr/>
            </a:pPr>
            <a:r>
              <a:rPr lang="es-ES_tradnl" b="1" dirty="0">
                <a:solidFill>
                  <a:schemeClr val="bg1">
                    <a:lumMod val="95000"/>
                  </a:schemeClr>
                </a:solidFill>
                <a:latin typeface="Calibri" pitchFamily="34" charset="0"/>
              </a:rPr>
              <a:t>Isomerización de naftas livianas</a:t>
            </a:r>
            <a:endParaRPr lang="es-ES_tradnl" b="1" dirty="0">
              <a:solidFill>
                <a:schemeClr val="bg1">
                  <a:lumMod val="95000"/>
                </a:schemeClr>
              </a:solidFill>
              <a:latin typeface="Calibri" pitchFamily="34" charset="0"/>
            </a:endParaRPr>
          </a:p>
        </p:txBody>
      </p:sp>
      <p:sp>
        <p:nvSpPr>
          <p:cNvPr id="29" name="Rectangle 19"/>
          <p:cNvSpPr>
            <a:spLocks noChangeArrowheads="1"/>
          </p:cNvSpPr>
          <p:nvPr/>
        </p:nvSpPr>
        <p:spPr bwMode="auto">
          <a:xfrm>
            <a:off x="4481513" y="5605463"/>
            <a:ext cx="1241425" cy="366712"/>
          </a:xfrm>
          <a:prstGeom prst="rect">
            <a:avLst/>
          </a:prstGeom>
          <a:noFill/>
          <a:ln w="9525">
            <a:noFill/>
            <a:miter lim="800000"/>
            <a:headEnd type="none" w="sm" len="sm"/>
            <a:tailEnd type="none" w="sm" len="sm"/>
          </a:ln>
        </p:spPr>
        <p:txBody>
          <a:bodyPr wrap="none">
            <a:spAutoFit/>
          </a:bodyPr>
          <a:lstStyle/>
          <a:p>
            <a:pPr>
              <a:defRPr/>
            </a:pPr>
            <a:r>
              <a:rPr lang="es-ES_tradnl" b="1" dirty="0" err="1">
                <a:solidFill>
                  <a:schemeClr val="bg1">
                    <a:lumMod val="95000"/>
                  </a:schemeClr>
                </a:solidFill>
                <a:latin typeface="Calibri" pitchFamily="34" charset="0"/>
              </a:rPr>
              <a:t>Alquilación</a:t>
            </a:r>
            <a:endParaRPr lang="es-ES_tradnl" b="1" dirty="0">
              <a:solidFill>
                <a:schemeClr val="bg1">
                  <a:lumMod val="95000"/>
                </a:schemeClr>
              </a:solidFill>
              <a:latin typeface="Calibri" pitchFamily="34" charset="0"/>
            </a:endParaRPr>
          </a:p>
        </p:txBody>
      </p:sp>
      <p:sp>
        <p:nvSpPr>
          <p:cNvPr id="30" name="Rectangle 19"/>
          <p:cNvSpPr>
            <a:spLocks noChangeArrowheads="1"/>
          </p:cNvSpPr>
          <p:nvPr/>
        </p:nvSpPr>
        <p:spPr bwMode="auto">
          <a:xfrm>
            <a:off x="4471988" y="5951538"/>
            <a:ext cx="736600" cy="366712"/>
          </a:xfrm>
          <a:prstGeom prst="rect">
            <a:avLst/>
          </a:prstGeom>
          <a:noFill/>
          <a:ln w="9525">
            <a:noFill/>
            <a:miter lim="800000"/>
            <a:headEnd type="none" w="sm" len="sm"/>
            <a:tailEnd type="none" w="sm" len="sm"/>
          </a:ln>
        </p:spPr>
        <p:txBody>
          <a:bodyPr wrap="none">
            <a:spAutoFit/>
          </a:bodyPr>
          <a:lstStyle/>
          <a:p>
            <a:pPr>
              <a:defRPr/>
            </a:pPr>
            <a:r>
              <a:rPr lang="es-ES_tradnl" b="1" dirty="0">
                <a:solidFill>
                  <a:schemeClr val="bg1">
                    <a:lumMod val="95000"/>
                  </a:schemeClr>
                </a:solidFill>
                <a:latin typeface="Calibri" pitchFamily="34" charset="0"/>
              </a:rPr>
              <a:t>MTBE</a:t>
            </a:r>
            <a:endParaRPr lang="es-ES_tradnl" b="1" dirty="0">
              <a:solidFill>
                <a:schemeClr val="bg1">
                  <a:lumMod val="95000"/>
                </a:schemeClr>
              </a:solidFill>
              <a:latin typeface="Calibri" pitchFamily="34" charset="0"/>
            </a:endParaRPr>
          </a:p>
        </p:txBody>
      </p:sp>
      <p:sp>
        <p:nvSpPr>
          <p:cNvPr id="24" name="Rectangle 11"/>
          <p:cNvSpPr>
            <a:spLocks noChangeArrowheads="1"/>
          </p:cNvSpPr>
          <p:nvPr/>
        </p:nvSpPr>
        <p:spPr bwMode="auto">
          <a:xfrm>
            <a:off x="4462463" y="4533900"/>
            <a:ext cx="2714625" cy="366713"/>
          </a:xfrm>
          <a:prstGeom prst="rect">
            <a:avLst/>
          </a:prstGeom>
          <a:noFill/>
          <a:ln w="9525">
            <a:noFill/>
            <a:miter lim="800000"/>
            <a:headEnd type="none" w="sm" len="sm"/>
            <a:tailEnd type="none" w="sm" len="sm"/>
          </a:ln>
        </p:spPr>
        <p:txBody>
          <a:bodyPr>
            <a:spAutoFit/>
          </a:bodyPr>
          <a:lstStyle/>
          <a:p>
            <a:pPr>
              <a:defRPr/>
            </a:pPr>
            <a:r>
              <a:rPr lang="es-ES_tradnl" b="1" dirty="0">
                <a:solidFill>
                  <a:schemeClr val="bg1">
                    <a:lumMod val="95000"/>
                  </a:schemeClr>
                </a:solidFill>
                <a:latin typeface="Calibri" pitchFamily="34" charset="0"/>
              </a:rPr>
              <a:t>Hidrotratamiento</a:t>
            </a:r>
            <a:endParaRPr lang="es-ES_tradnl" b="1" dirty="0">
              <a:solidFill>
                <a:schemeClr val="bg1">
                  <a:lumMod val="95000"/>
                </a:schemeClr>
              </a:solidFill>
              <a:latin typeface="Calibri" pitchFamily="34" charset="0"/>
            </a:endParaRPr>
          </a:p>
        </p:txBody>
      </p:sp>
      <p:sp>
        <p:nvSpPr>
          <p:cNvPr id="43" name="42 Cheurón">
            <a:hlinkClick r:id="rId8" action="ppaction://hlinksldjump"/>
          </p:cNvPr>
          <p:cNvSpPr/>
          <p:nvPr/>
        </p:nvSpPr>
        <p:spPr>
          <a:xfrm>
            <a:off x="8143875" y="4605338"/>
            <a:ext cx="214313" cy="214312"/>
          </a:xfrm>
          <a:prstGeom prst="chevro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solidFill>
                <a:schemeClr val="tx1"/>
              </a:solidFill>
            </a:endParaRPr>
          </a:p>
        </p:txBody>
      </p:sp>
      <p:sp>
        <p:nvSpPr>
          <p:cNvPr id="44" name="43 Cheurón">
            <a:hlinkClick r:id="rId9" action="ppaction://hlinksldjump"/>
          </p:cNvPr>
          <p:cNvSpPr/>
          <p:nvPr/>
        </p:nvSpPr>
        <p:spPr>
          <a:xfrm>
            <a:off x="8143875" y="4962525"/>
            <a:ext cx="214313" cy="214313"/>
          </a:xfrm>
          <a:prstGeom prst="chevro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solidFill>
                <a:schemeClr val="tx1"/>
              </a:solidFill>
            </a:endParaRPr>
          </a:p>
        </p:txBody>
      </p:sp>
      <p:sp>
        <p:nvSpPr>
          <p:cNvPr id="45" name="44 Cheurón">
            <a:hlinkClick r:id="rId10" action="ppaction://hlinksldjump"/>
          </p:cNvPr>
          <p:cNvSpPr/>
          <p:nvPr/>
        </p:nvSpPr>
        <p:spPr>
          <a:xfrm>
            <a:off x="8143875" y="5319713"/>
            <a:ext cx="214313" cy="214312"/>
          </a:xfrm>
          <a:prstGeom prst="chevro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solidFill>
                <a:schemeClr val="tx1"/>
              </a:solidFill>
            </a:endParaRPr>
          </a:p>
        </p:txBody>
      </p:sp>
      <p:sp>
        <p:nvSpPr>
          <p:cNvPr id="46" name="45 Cheurón">
            <a:hlinkClick r:id="rId11" action="ppaction://hlinksldjump"/>
          </p:cNvPr>
          <p:cNvSpPr/>
          <p:nvPr/>
        </p:nvSpPr>
        <p:spPr>
          <a:xfrm>
            <a:off x="8143875" y="5691188"/>
            <a:ext cx="214313" cy="214312"/>
          </a:xfrm>
          <a:prstGeom prst="chevro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solidFill>
                <a:schemeClr val="tx1"/>
              </a:solidFill>
            </a:endParaRPr>
          </a:p>
        </p:txBody>
      </p:sp>
      <p:sp>
        <p:nvSpPr>
          <p:cNvPr id="47" name="46 Cheurón">
            <a:hlinkClick r:id="rId12" action="ppaction://hlinksldjump"/>
          </p:cNvPr>
          <p:cNvSpPr/>
          <p:nvPr/>
        </p:nvSpPr>
        <p:spPr>
          <a:xfrm>
            <a:off x="8143875" y="6034088"/>
            <a:ext cx="214313" cy="214312"/>
          </a:xfrm>
          <a:prstGeom prst="chevro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solidFill>
                <a:schemeClr val="tx1"/>
              </a:solidFill>
            </a:endParaRPr>
          </a:p>
        </p:txBody>
      </p:sp>
      <p:sp>
        <p:nvSpPr>
          <p:cNvPr id="50" name="Rectangle 5"/>
          <p:cNvSpPr>
            <a:spLocks noChangeArrowheads="1"/>
          </p:cNvSpPr>
          <p:nvPr/>
        </p:nvSpPr>
        <p:spPr bwMode="auto">
          <a:xfrm>
            <a:off x="261907" y="2070089"/>
            <a:ext cx="8643998" cy="476246"/>
          </a:xfrm>
          <a:prstGeom prst="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chemeClr val="bg2">
                  <a:lumMod val="75000"/>
                </a:schemeClr>
              </a:solidFill>
            </a:endParaRPr>
          </a:p>
        </p:txBody>
      </p:sp>
      <p:sp>
        <p:nvSpPr>
          <p:cNvPr id="51" name="Rectangle 7"/>
          <p:cNvSpPr>
            <a:spLocks noChangeArrowheads="1"/>
          </p:cNvSpPr>
          <p:nvPr/>
        </p:nvSpPr>
        <p:spPr bwMode="auto">
          <a:xfrm>
            <a:off x="409575" y="2105025"/>
            <a:ext cx="1744663" cy="366713"/>
          </a:xfrm>
          <a:prstGeom prst="rect">
            <a:avLst/>
          </a:prstGeom>
          <a:noFill/>
          <a:ln w="9525">
            <a:noFill/>
            <a:miter lim="800000"/>
            <a:headEnd type="none" w="sm" len="sm"/>
            <a:tailEnd type="none" w="sm" len="sm"/>
          </a:ln>
          <a:effectLst>
            <a:outerShdw blurRad="190500" dist="228600" dir="2700000" algn="ctr">
              <a:srgbClr val="000000">
                <a:alpha val="30000"/>
              </a:srgbClr>
            </a:outerShdw>
          </a:effectLst>
        </p:spPr>
        <p:txBody>
          <a:bodyPr wrap="none">
            <a:spAutoFit/>
          </a:bodyPr>
          <a:lstStyle/>
          <a:p>
            <a:pPr>
              <a:defRPr/>
            </a:pPr>
            <a:r>
              <a:rPr lang="es-ES_tradnl" b="1" dirty="0">
                <a:solidFill>
                  <a:schemeClr val="bg1">
                    <a:lumMod val="95000"/>
                  </a:schemeClr>
                </a:solidFill>
                <a:latin typeface="Calibri" pitchFamily="34" charset="0"/>
              </a:rPr>
              <a:t>CATALIZADORES</a:t>
            </a:r>
            <a:endParaRPr lang="es-ES_tradnl" b="1" dirty="0">
              <a:solidFill>
                <a:schemeClr val="bg1">
                  <a:lumMod val="95000"/>
                </a:schemeClr>
              </a:solidFill>
              <a:latin typeface="Calibri" pitchFamily="34" charset="0"/>
            </a:endParaRPr>
          </a:p>
        </p:txBody>
      </p:sp>
      <p:sp>
        <p:nvSpPr>
          <p:cNvPr id="52" name="51 Cheurón">
            <a:hlinkClick r:id="rId13" action="ppaction://hlinksldjump"/>
          </p:cNvPr>
          <p:cNvSpPr/>
          <p:nvPr/>
        </p:nvSpPr>
        <p:spPr>
          <a:xfrm>
            <a:off x="8143875" y="2193925"/>
            <a:ext cx="214313" cy="214313"/>
          </a:xfrm>
          <a:prstGeom prst="chevro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714375"/>
          </a:xfrm>
          <a:prstGeom prst="rect">
            <a:avLst/>
          </a:prstGeom>
          <a:gradFill flip="none" rotWithShape="1">
            <a:gsLst>
              <a:gs pos="0">
                <a:schemeClr val="accent2">
                  <a:lumMod val="75000"/>
                </a:schemeClr>
              </a:gs>
              <a:gs pos="81000">
                <a:schemeClr val="bg1">
                  <a:lumMod val="9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5" name="Rectangle 1072"/>
          <p:cNvSpPr>
            <a:spLocks noChangeArrowheads="1"/>
          </p:cNvSpPr>
          <p:nvPr/>
        </p:nvSpPr>
        <p:spPr bwMode="auto">
          <a:xfrm>
            <a:off x="142875" y="142875"/>
            <a:ext cx="6072188" cy="428625"/>
          </a:xfrm>
          <a:prstGeom prst="rect">
            <a:avLst/>
          </a:prstGeom>
          <a:noFill/>
          <a:ln algn="ctr">
            <a:miter lim="800000"/>
            <a:headEnd/>
            <a:tailEnd/>
          </a:ln>
        </p:spPr>
        <p:txBody>
          <a:bodyPr lIns="92075" tIns="46038" rIns="92075" bIns="46038" anchor="ctr"/>
          <a:lstStyle/>
          <a:p>
            <a:pPr>
              <a:lnSpc>
                <a:spcPct val="95000"/>
              </a:lnSpc>
              <a:defRPr/>
            </a:pPr>
            <a:r>
              <a:rPr lang="es-ES_tradnl" sz="3200" b="1" dirty="0">
                <a:solidFill>
                  <a:schemeClr val="bg1">
                    <a:lumMod val="95000"/>
                  </a:schemeClr>
                </a:solidFill>
                <a:latin typeface="Calibri" pitchFamily="34" charset="0"/>
                <a:ea typeface="+mj-ea"/>
                <a:cs typeface="Calibri" pitchFamily="34" charset="0"/>
              </a:rPr>
              <a:t>Destilación atmosférica</a:t>
            </a:r>
            <a:endParaRPr lang="es-ES_tradnl" sz="3200" b="1" dirty="0">
              <a:solidFill>
                <a:schemeClr val="bg1">
                  <a:lumMod val="95000"/>
                </a:schemeClr>
              </a:solidFill>
              <a:latin typeface="Calibri" pitchFamily="34" charset="0"/>
              <a:ea typeface="+mj-ea"/>
              <a:cs typeface="Calibri" pitchFamily="34" charset="0"/>
            </a:endParaRPr>
          </a:p>
        </p:txBody>
      </p:sp>
      <p:sp>
        <p:nvSpPr>
          <p:cNvPr id="28676" name="Rectangle 99"/>
          <p:cNvSpPr>
            <a:spLocks noChangeArrowheads="1"/>
          </p:cNvSpPr>
          <p:nvPr/>
        </p:nvSpPr>
        <p:spPr bwMode="auto">
          <a:xfrm>
            <a:off x="0" y="936625"/>
            <a:ext cx="9144000" cy="5876925"/>
          </a:xfrm>
          <a:prstGeom prst="rect">
            <a:avLst/>
          </a:prstGeom>
          <a:noFill/>
          <a:ln w="12700">
            <a:noFill/>
            <a:miter lim="800000"/>
            <a:headEnd/>
            <a:tailEnd/>
          </a:ln>
        </p:spPr>
        <p:txBody>
          <a:bodyPr wrap="none" anchor="ctr"/>
          <a:lstStyle/>
          <a:p>
            <a:endParaRPr lang="en-US"/>
          </a:p>
        </p:txBody>
      </p:sp>
      <p:sp>
        <p:nvSpPr>
          <p:cNvPr id="433" name="Rectangle 20"/>
          <p:cNvSpPr>
            <a:spLocks noChangeArrowheads="1"/>
          </p:cNvSpPr>
          <p:nvPr/>
        </p:nvSpPr>
        <p:spPr bwMode="auto">
          <a:xfrm>
            <a:off x="1058863" y="5399088"/>
            <a:ext cx="2362200" cy="366712"/>
          </a:xfrm>
          <a:prstGeom prst="rect">
            <a:avLst/>
          </a:prstGeom>
          <a:noFill/>
          <a:ln w="9525" algn="ctr">
            <a:noFill/>
            <a:miter lim="800000"/>
            <a:headEnd type="none" w="sm" len="sm"/>
            <a:tailEnd type="none" w="sm" len="sm"/>
          </a:ln>
          <a:effectLst/>
        </p:spPr>
        <p:txBody>
          <a:bodyPr wrap="none">
            <a:spAutoFit/>
          </a:bodyPr>
          <a:lstStyle/>
          <a:p>
            <a:pPr>
              <a:defRPr/>
            </a:pPr>
            <a:r>
              <a:rPr lang="es-ES_tradnl" b="1">
                <a:solidFill>
                  <a:schemeClr val="bg1">
                    <a:lumMod val="95000"/>
                  </a:schemeClr>
                </a:solidFill>
                <a:latin typeface="Calibri" pitchFamily="34" charset="0"/>
              </a:rPr>
              <a:t> CRAQUEO CATALÍTICO</a:t>
            </a:r>
          </a:p>
        </p:txBody>
      </p:sp>
      <p:grpSp>
        <p:nvGrpSpPr>
          <p:cNvPr id="28678" name="24 Grupo"/>
          <p:cNvGrpSpPr>
            <a:grpSpLocks/>
          </p:cNvGrpSpPr>
          <p:nvPr/>
        </p:nvGrpSpPr>
        <p:grpSpPr bwMode="auto">
          <a:xfrm>
            <a:off x="12700" y="1614488"/>
            <a:ext cx="9131300" cy="4827587"/>
            <a:chOff x="12224" y="1963082"/>
            <a:chExt cx="9131808" cy="4828032"/>
          </a:xfrm>
        </p:grpSpPr>
        <p:sp>
          <p:nvSpPr>
            <p:cNvPr id="27" name="26 Rectángulo"/>
            <p:cNvSpPr/>
            <p:nvPr/>
          </p:nvSpPr>
          <p:spPr bwMode="auto">
            <a:xfrm>
              <a:off x="6643702" y="2214554"/>
              <a:ext cx="2357422" cy="4286280"/>
            </a:xfrm>
            <a:prstGeom prst="rect">
              <a:avLst/>
            </a:prstGeom>
            <a:solidFill>
              <a:schemeClr val="bg1">
                <a:lumMod val="75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wrap="none" lIns="92075" tIns="46038" rIns="92075" bIns="46038">
              <a:spAutoFit/>
            </a:bodyPr>
            <a:lstStyle/>
            <a:p>
              <a:pPr algn="ctr" eaLnBrk="0" hangingPunct="0">
                <a:defRPr/>
              </a:pPr>
              <a:endParaRPr lang="es-AR" sz="2000" b="1" u="sng">
                <a:solidFill>
                  <a:schemeClr val="tx2"/>
                </a:solidFill>
              </a:endParaRPr>
            </a:p>
          </p:txBody>
        </p:sp>
        <p:sp>
          <p:nvSpPr>
            <p:cNvPr id="28" name="27 Rectángulo"/>
            <p:cNvSpPr/>
            <p:nvPr/>
          </p:nvSpPr>
          <p:spPr bwMode="auto">
            <a:xfrm>
              <a:off x="71438" y="2000240"/>
              <a:ext cx="6500826" cy="4714884"/>
            </a:xfrm>
            <a:prstGeom prst="rect">
              <a:avLst/>
            </a:prstGeom>
            <a:solidFill>
              <a:schemeClr val="bg1">
                <a:lumMod val="75000"/>
              </a:schemeClr>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lIns="92075" tIns="46038" rIns="92075" bIns="46038">
              <a:spAutoFit/>
            </a:bodyPr>
            <a:lstStyle/>
            <a:p>
              <a:pPr algn="ctr" eaLnBrk="0" hangingPunct="0">
                <a:defRPr/>
              </a:pPr>
              <a:endParaRPr lang="es-ES" sz="2000" b="1" u="sng">
                <a:solidFill>
                  <a:schemeClr val="tx2"/>
                </a:solidFill>
              </a:endParaRPr>
            </a:p>
          </p:txBody>
        </p:sp>
        <p:pic>
          <p:nvPicPr>
            <p:cNvPr id="28686" name="3 Imagen" descr="http://gustato.com/petroleo/DEST_02.gif"/>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14283" y="2357460"/>
              <a:ext cx="6143668" cy="4286250"/>
            </a:xfrm>
            <a:prstGeom prst="rect">
              <a:avLst/>
            </a:prstGeom>
            <a:noFill/>
            <a:ln w="9525">
              <a:noFill/>
              <a:miter lim="800000"/>
              <a:headEnd/>
              <a:tailEnd/>
            </a:ln>
          </p:spPr>
        </p:pic>
        <p:sp>
          <p:nvSpPr>
            <p:cNvPr id="28687" name="Text Box 3"/>
            <p:cNvSpPr txBox="1">
              <a:spLocks noChangeArrowheads="1"/>
            </p:cNvSpPr>
            <p:nvPr/>
          </p:nvSpPr>
          <p:spPr bwMode="auto">
            <a:xfrm>
              <a:off x="6786586" y="2357428"/>
              <a:ext cx="2357446" cy="3814770"/>
            </a:xfrm>
            <a:prstGeom prst="rect">
              <a:avLst/>
            </a:prstGeom>
            <a:noFill/>
            <a:ln w="12700">
              <a:noFill/>
              <a:miter lim="800000"/>
              <a:headEnd type="none" w="sm" len="sm"/>
              <a:tailEnd type="none" w="sm" len="sm"/>
            </a:ln>
          </p:spPr>
          <p:txBody>
            <a:bodyPr>
              <a:spAutoFit/>
            </a:bodyPr>
            <a:lstStyle/>
            <a:p>
              <a:pPr algn="just">
                <a:spcBef>
                  <a:spcPct val="50000"/>
                </a:spcBef>
              </a:pPr>
              <a:r>
                <a:rPr lang="es-AR" sz="1400">
                  <a:latin typeface="Calibri" pitchFamily="34" charset="0"/>
                </a:rPr>
                <a:t>Variables operativas</a:t>
              </a:r>
            </a:p>
            <a:p>
              <a:pPr algn="just">
                <a:spcBef>
                  <a:spcPct val="50000"/>
                </a:spcBef>
                <a:buFont typeface="Wingdings" pitchFamily="2" charset="2"/>
                <a:buChar char="Ø"/>
              </a:pPr>
              <a:r>
                <a:rPr lang="es-AR" sz="1400">
                  <a:latin typeface="Calibri" pitchFamily="34" charset="0"/>
                </a:rPr>
                <a:t>T. Transferencia.</a:t>
              </a:r>
            </a:p>
            <a:p>
              <a:pPr algn="just">
                <a:spcBef>
                  <a:spcPct val="50000"/>
                </a:spcBef>
                <a:buFont typeface="Wingdings" pitchFamily="2" charset="2"/>
                <a:buChar char="Ø"/>
              </a:pPr>
              <a:r>
                <a:rPr lang="es-AR" sz="1400">
                  <a:latin typeface="Calibri" pitchFamily="34" charset="0"/>
                </a:rPr>
                <a:t>P. Tope Torre.</a:t>
              </a:r>
            </a:p>
            <a:p>
              <a:pPr algn="just">
                <a:spcBef>
                  <a:spcPct val="50000"/>
                </a:spcBef>
                <a:buFont typeface="Wingdings" pitchFamily="2" charset="2"/>
                <a:buChar char="Ø"/>
              </a:pPr>
              <a:r>
                <a:rPr lang="es-AR" sz="1400">
                  <a:latin typeface="Calibri" pitchFamily="34" charset="0"/>
                </a:rPr>
                <a:t> T. corte.</a:t>
              </a:r>
            </a:p>
            <a:p>
              <a:pPr algn="just">
                <a:spcBef>
                  <a:spcPct val="50000"/>
                </a:spcBef>
                <a:buFont typeface="Wingdings" pitchFamily="2" charset="2"/>
                <a:buChar char="Ø"/>
              </a:pPr>
              <a:r>
                <a:rPr lang="es-AR" sz="1400">
                  <a:latin typeface="Calibri" pitchFamily="34" charset="0"/>
                </a:rPr>
                <a:t>Inyección vapor.</a:t>
              </a:r>
            </a:p>
            <a:p>
              <a:pPr algn="just">
                <a:spcBef>
                  <a:spcPct val="50000"/>
                </a:spcBef>
                <a:buFont typeface="Wingdings" pitchFamily="2" charset="2"/>
                <a:buChar char="Ø"/>
              </a:pPr>
              <a:endParaRPr lang="es-AR" sz="1400">
                <a:latin typeface="Calibri" pitchFamily="34" charset="0"/>
              </a:endParaRPr>
            </a:p>
            <a:p>
              <a:pPr algn="just">
                <a:spcBef>
                  <a:spcPct val="50000"/>
                </a:spcBef>
              </a:pPr>
              <a:r>
                <a:rPr lang="es-AR" sz="1400">
                  <a:latin typeface="Calibri" pitchFamily="34" charset="0"/>
                </a:rPr>
                <a:t>Rendimientos típicos (%v/v)</a:t>
              </a:r>
            </a:p>
            <a:p>
              <a:pPr algn="just">
                <a:spcBef>
                  <a:spcPct val="50000"/>
                </a:spcBef>
                <a:buFont typeface="Wingdings" pitchFamily="2" charset="2"/>
                <a:buChar char="Ø"/>
              </a:pPr>
              <a:r>
                <a:rPr lang="es-AR" sz="1400">
                  <a:latin typeface="Calibri" pitchFamily="34" charset="0"/>
                </a:rPr>
                <a:t> Livianos: 	1.5 – 2.</a:t>
              </a:r>
            </a:p>
            <a:p>
              <a:pPr algn="just">
                <a:spcBef>
                  <a:spcPct val="50000"/>
                </a:spcBef>
                <a:buFont typeface="Wingdings" pitchFamily="2" charset="2"/>
                <a:buChar char="Ø"/>
              </a:pPr>
              <a:r>
                <a:rPr lang="es-AR" sz="1400">
                  <a:latin typeface="Calibri" pitchFamily="34" charset="0"/>
                </a:rPr>
                <a:t>Naftas: 	15 – 25.</a:t>
              </a:r>
            </a:p>
            <a:p>
              <a:pPr algn="just">
                <a:spcBef>
                  <a:spcPct val="50000"/>
                </a:spcBef>
                <a:buFont typeface="Wingdings" pitchFamily="2" charset="2"/>
                <a:buChar char="Ø"/>
              </a:pPr>
              <a:r>
                <a:rPr lang="es-AR" sz="1400">
                  <a:latin typeface="Calibri" pitchFamily="34" charset="0"/>
                </a:rPr>
                <a:t>GOL: 	15 – 25.</a:t>
              </a:r>
            </a:p>
            <a:p>
              <a:pPr algn="just">
                <a:spcBef>
                  <a:spcPct val="50000"/>
                </a:spcBef>
                <a:buFont typeface="Wingdings" pitchFamily="2" charset="2"/>
                <a:buChar char="Ø"/>
              </a:pPr>
              <a:r>
                <a:rPr lang="es-AR" sz="1400">
                  <a:latin typeface="Calibri" pitchFamily="34" charset="0"/>
                </a:rPr>
                <a:t>GOP: 	2 – 5.</a:t>
              </a:r>
            </a:p>
            <a:p>
              <a:pPr algn="just">
                <a:spcBef>
                  <a:spcPct val="50000"/>
                </a:spcBef>
                <a:buFont typeface="Wingdings" pitchFamily="2" charset="2"/>
                <a:buChar char="Ø"/>
              </a:pPr>
              <a:r>
                <a:rPr lang="es-AR" sz="1400">
                  <a:latin typeface="Calibri" pitchFamily="34" charset="0"/>
                </a:rPr>
                <a:t>CR: 	40 – 55.</a:t>
              </a:r>
              <a:endParaRPr lang="en-US" sz="1400">
                <a:latin typeface="Calibri" pitchFamily="34" charset="0"/>
              </a:endParaRPr>
            </a:p>
          </p:txBody>
        </p:sp>
      </p:grpSp>
      <p:sp>
        <p:nvSpPr>
          <p:cNvPr id="31" name="30 Rectángulo"/>
          <p:cNvSpPr/>
          <p:nvPr/>
        </p:nvSpPr>
        <p:spPr>
          <a:xfrm>
            <a:off x="0" y="865188"/>
            <a:ext cx="9144000" cy="825500"/>
          </a:xfrm>
          <a:prstGeom prst="rect">
            <a:avLst/>
          </a:prstGeom>
        </p:spPr>
        <p:txBody>
          <a:bodyPr>
            <a:spAutoFit/>
          </a:bodyPr>
          <a:lstStyle/>
          <a:p>
            <a:pPr algn="just">
              <a:spcBef>
                <a:spcPct val="50000"/>
              </a:spcBef>
              <a:defRPr/>
            </a:pPr>
            <a:r>
              <a:rPr lang="es-ES" sz="1600" b="1" dirty="0">
                <a:solidFill>
                  <a:schemeClr val="accent2">
                    <a:lumMod val="75000"/>
                  </a:schemeClr>
                </a:solidFill>
                <a:latin typeface="Calibri" pitchFamily="34" charset="0"/>
                <a:cs typeface="Calibri" pitchFamily="34" charset="0"/>
              </a:rPr>
              <a:t>La destilación atmosférica es el proceso que permite la separación de los componentes de una mezcla de hidrocarburos en función de sus temperaturas de ebullición, aprovechando las diferencias de volatilidades de los mismos.</a:t>
            </a:r>
            <a:endParaRPr lang="en-US" sz="1600" b="1" dirty="0">
              <a:solidFill>
                <a:schemeClr val="accent2">
                  <a:lumMod val="75000"/>
                </a:schemeClr>
              </a:solidFill>
              <a:latin typeface="Calibri" pitchFamily="34" charset="0"/>
              <a:cs typeface="Calibri" pitchFamily="34" charset="0"/>
            </a:endParaRP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763</TotalTime>
  <Words>3565</Words>
  <Application>Microsoft Office PowerPoint</Application>
  <PresentationFormat>Presentación en pantalla (4:3)</PresentationFormat>
  <Paragraphs>465</Paragraphs>
  <Slides>40</Slides>
  <Notes>5</Notes>
  <HiddenSlides>0</HiddenSlides>
  <MMClips>0</MMClips>
  <ScaleCrop>false</ScaleCrop>
  <HeadingPairs>
    <vt:vector size="8" baseType="variant">
      <vt:variant>
        <vt:lpstr>Fuentes usadas</vt:lpstr>
      </vt:variant>
      <vt:variant>
        <vt:i4>5</vt:i4>
      </vt:variant>
      <vt:variant>
        <vt:lpstr>Plantilla de diseño</vt:lpstr>
      </vt:variant>
      <vt:variant>
        <vt:i4>1</vt:i4>
      </vt:variant>
      <vt:variant>
        <vt:lpstr>Servidores OLE incrustados</vt:lpstr>
      </vt:variant>
      <vt:variant>
        <vt:i4>2</vt:i4>
      </vt:variant>
      <vt:variant>
        <vt:lpstr>Títulos de diapositiva</vt:lpstr>
      </vt:variant>
      <vt:variant>
        <vt:i4>40</vt:i4>
      </vt:variant>
    </vt:vector>
  </HeadingPairs>
  <TitlesOfParts>
    <vt:vector size="48" baseType="lpstr">
      <vt:lpstr>Arial</vt:lpstr>
      <vt:lpstr>Calibri</vt:lpstr>
      <vt:lpstr>Wingdings</vt:lpstr>
      <vt:lpstr>Symbol</vt:lpstr>
      <vt:lpstr>Times New Roman</vt:lpstr>
      <vt:lpstr>Diseño predeterminado</vt:lpstr>
      <vt:lpstr>Microsoft Drawing</vt:lpstr>
      <vt:lpstr>Microsoft Excel Chart</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ECO</dc:creator>
  <cp:lastModifiedBy>Ernesto Romito</cp:lastModifiedBy>
  <cp:revision>118</cp:revision>
  <dcterms:created xsi:type="dcterms:W3CDTF">2010-03-22T18:36:23Z</dcterms:created>
  <dcterms:modified xsi:type="dcterms:W3CDTF">2011-05-03T17:57:01Z</dcterms:modified>
</cp:coreProperties>
</file>