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21" r:id="rId65"/>
    <p:sldId id="322" r:id="rId66"/>
    <p:sldId id="379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80" r:id="rId77"/>
    <p:sldId id="333" r:id="rId78"/>
    <p:sldId id="334" r:id="rId79"/>
    <p:sldId id="335" r:id="rId80"/>
    <p:sldId id="336" r:id="rId81"/>
    <p:sldId id="337" r:id="rId82"/>
    <p:sldId id="381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4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954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CB077-A065-4270-8551-D3638772E7B1}" type="datetimeFigureOut">
              <a:rPr lang="es-AR" smtClean="0"/>
              <a:t>17/10/2024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5B4D1-8567-40F4-BD77-E5753A58D69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8647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F5B4D1-8567-40F4-BD77-E5753A58D69D}" type="slidenum">
              <a:rPr lang="es-AR" smtClean="0"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6870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554984" y="129667"/>
            <a:ext cx="350012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Diapositiva 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8" y="0"/>
            <a:ext cx="11724218" cy="812800"/>
          </a:xfrm>
          <a:prstGeom prst="rect">
            <a:avLst/>
          </a:prstGeom>
          <a:solidFill>
            <a:srgbClr val="0063BD"/>
          </a:solidFill>
          <a:ln w="9525">
            <a:noFill/>
            <a:miter lim="800000"/>
            <a:headEnd/>
            <a:tailEnd/>
          </a:ln>
        </p:spPr>
        <p:txBody>
          <a:bodyPr lIns="107287" tIns="53643" rIns="107287" bIns="53643"/>
          <a:lstStyle/>
          <a:p>
            <a:endParaRPr lang="es-AR"/>
          </a:p>
        </p:txBody>
      </p:sp>
      <p:pic>
        <p:nvPicPr>
          <p:cNvPr id="5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41" y="1"/>
            <a:ext cx="114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88" y="1"/>
            <a:ext cx="105834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9" y="1"/>
            <a:ext cx="114300" cy="450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eform 10"/>
          <p:cNvSpPr>
            <a:spLocks/>
          </p:cNvSpPr>
          <p:nvPr userDrawn="1"/>
        </p:nvSpPr>
        <p:spPr bwMode="auto">
          <a:xfrm>
            <a:off x="480491" y="156645"/>
            <a:ext cx="78316" cy="78317"/>
          </a:xfrm>
          <a:custGeom>
            <a:avLst/>
            <a:gdLst>
              <a:gd name="T0" fmla="*/ 2147483647 w 110"/>
              <a:gd name="T1" fmla="*/ 2147483647 h 111"/>
              <a:gd name="T2" fmla="*/ 2147483647 w 110"/>
              <a:gd name="T3" fmla="*/ 2147483647 h 111"/>
              <a:gd name="T4" fmla="*/ 2147483647 w 110"/>
              <a:gd name="T5" fmla="*/ 2147483647 h 111"/>
              <a:gd name="T6" fmla="*/ 2147483647 w 110"/>
              <a:gd name="T7" fmla="*/ 2147483647 h 111"/>
              <a:gd name="T8" fmla="*/ 2147483647 w 110"/>
              <a:gd name="T9" fmla="*/ 2147483647 h 111"/>
              <a:gd name="T10" fmla="*/ 2147483647 w 110"/>
              <a:gd name="T11" fmla="*/ 2147483647 h 111"/>
              <a:gd name="T12" fmla="*/ 2147483647 w 110"/>
              <a:gd name="T13" fmla="*/ 2147483647 h 111"/>
              <a:gd name="T14" fmla="*/ 2147483647 w 110"/>
              <a:gd name="T15" fmla="*/ 2147483647 h 111"/>
              <a:gd name="T16" fmla="*/ 2147483647 w 110"/>
              <a:gd name="T17" fmla="*/ 2147483647 h 111"/>
              <a:gd name="T18" fmla="*/ 2147483647 w 110"/>
              <a:gd name="T19" fmla="*/ 0 h 111"/>
              <a:gd name="T20" fmla="*/ 2147483647 w 110"/>
              <a:gd name="T21" fmla="*/ 0 h 111"/>
              <a:gd name="T22" fmla="*/ 2147483647 w 110"/>
              <a:gd name="T23" fmla="*/ 2147483647 h 111"/>
              <a:gd name="T24" fmla="*/ 2147483647 w 110"/>
              <a:gd name="T25" fmla="*/ 2147483647 h 111"/>
              <a:gd name="T26" fmla="*/ 2147483647 w 110"/>
              <a:gd name="T27" fmla="*/ 2147483647 h 111"/>
              <a:gd name="T28" fmla="*/ 2147483647 w 110"/>
              <a:gd name="T29" fmla="*/ 2147483647 h 111"/>
              <a:gd name="T30" fmla="*/ 2147483647 w 110"/>
              <a:gd name="T31" fmla="*/ 2147483647 h 111"/>
              <a:gd name="T32" fmla="*/ 2147483647 w 110"/>
              <a:gd name="T33" fmla="*/ 2147483647 h 111"/>
              <a:gd name="T34" fmla="*/ 2147483647 w 110"/>
              <a:gd name="T35" fmla="*/ 2147483647 h 111"/>
              <a:gd name="T36" fmla="*/ 0 w 110"/>
              <a:gd name="T37" fmla="*/ 2147483647 h 111"/>
              <a:gd name="T38" fmla="*/ 0 w 110"/>
              <a:gd name="T39" fmla="*/ 2147483647 h 111"/>
              <a:gd name="T40" fmla="*/ 2147483647 w 110"/>
              <a:gd name="T41" fmla="*/ 2147483647 h 111"/>
              <a:gd name="T42" fmla="*/ 2147483647 w 110"/>
              <a:gd name="T43" fmla="*/ 2147483647 h 111"/>
              <a:gd name="T44" fmla="*/ 2147483647 w 110"/>
              <a:gd name="T45" fmla="*/ 2147483647 h 111"/>
              <a:gd name="T46" fmla="*/ 2147483647 w 110"/>
              <a:gd name="T47" fmla="*/ 2147483647 h 111"/>
              <a:gd name="T48" fmla="*/ 2147483647 w 110"/>
              <a:gd name="T49" fmla="*/ 2147483647 h 111"/>
              <a:gd name="T50" fmla="*/ 2147483647 w 110"/>
              <a:gd name="T51" fmla="*/ 2147483647 h 111"/>
              <a:gd name="T52" fmla="*/ 2147483647 w 110"/>
              <a:gd name="T53" fmla="*/ 2147483647 h 111"/>
              <a:gd name="T54" fmla="*/ 2147483647 w 110"/>
              <a:gd name="T55" fmla="*/ 2147483647 h 111"/>
              <a:gd name="T56" fmla="*/ 2147483647 w 110"/>
              <a:gd name="T57" fmla="*/ 2147483647 h 111"/>
              <a:gd name="T58" fmla="*/ 2147483647 w 110"/>
              <a:gd name="T59" fmla="*/ 2147483647 h 111"/>
              <a:gd name="T60" fmla="*/ 2147483647 w 110"/>
              <a:gd name="T61" fmla="*/ 2147483647 h 111"/>
              <a:gd name="T62" fmla="*/ 2147483647 w 110"/>
              <a:gd name="T63" fmla="*/ 2147483647 h 111"/>
              <a:gd name="T64" fmla="*/ 2147483647 w 110"/>
              <a:gd name="T65" fmla="*/ 2147483647 h 111"/>
              <a:gd name="T66" fmla="*/ 2147483647 w 110"/>
              <a:gd name="T67" fmla="*/ 2147483647 h 111"/>
              <a:gd name="T68" fmla="*/ 2147483647 w 110"/>
              <a:gd name="T69" fmla="*/ 2147483647 h 111"/>
              <a:gd name="T70" fmla="*/ 2147483647 w 110"/>
              <a:gd name="T71" fmla="*/ 2147483647 h 111"/>
              <a:gd name="T72" fmla="*/ 2147483647 w 110"/>
              <a:gd name="T73" fmla="*/ 2147483647 h 11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10" h="111">
                <a:moveTo>
                  <a:pt x="110" y="55"/>
                </a:moveTo>
                <a:lnTo>
                  <a:pt x="110" y="55"/>
                </a:lnTo>
                <a:lnTo>
                  <a:pt x="110" y="44"/>
                </a:lnTo>
                <a:lnTo>
                  <a:pt x="107" y="34"/>
                </a:lnTo>
                <a:lnTo>
                  <a:pt x="101" y="24"/>
                </a:lnTo>
                <a:lnTo>
                  <a:pt x="95" y="16"/>
                </a:lnTo>
                <a:lnTo>
                  <a:pt x="86" y="10"/>
                </a:lnTo>
                <a:lnTo>
                  <a:pt x="77" y="4"/>
                </a:lnTo>
                <a:lnTo>
                  <a:pt x="66" y="2"/>
                </a:lnTo>
                <a:lnTo>
                  <a:pt x="56" y="0"/>
                </a:lnTo>
                <a:lnTo>
                  <a:pt x="44" y="2"/>
                </a:lnTo>
                <a:lnTo>
                  <a:pt x="34" y="4"/>
                </a:lnTo>
                <a:lnTo>
                  <a:pt x="25" y="10"/>
                </a:lnTo>
                <a:lnTo>
                  <a:pt x="16" y="16"/>
                </a:lnTo>
                <a:lnTo>
                  <a:pt x="9" y="24"/>
                </a:lnTo>
                <a:lnTo>
                  <a:pt x="4" y="34"/>
                </a:lnTo>
                <a:lnTo>
                  <a:pt x="1" y="44"/>
                </a:lnTo>
                <a:lnTo>
                  <a:pt x="0" y="55"/>
                </a:lnTo>
                <a:lnTo>
                  <a:pt x="1" y="67"/>
                </a:lnTo>
                <a:lnTo>
                  <a:pt x="4" y="78"/>
                </a:lnTo>
                <a:lnTo>
                  <a:pt x="9" y="86"/>
                </a:lnTo>
                <a:lnTo>
                  <a:pt x="16" y="94"/>
                </a:lnTo>
                <a:lnTo>
                  <a:pt x="25" y="102"/>
                </a:lnTo>
                <a:lnTo>
                  <a:pt x="34" y="106"/>
                </a:lnTo>
                <a:lnTo>
                  <a:pt x="44" y="110"/>
                </a:lnTo>
                <a:lnTo>
                  <a:pt x="56" y="111"/>
                </a:lnTo>
                <a:lnTo>
                  <a:pt x="66" y="110"/>
                </a:lnTo>
                <a:lnTo>
                  <a:pt x="77" y="106"/>
                </a:lnTo>
                <a:lnTo>
                  <a:pt x="86" y="102"/>
                </a:lnTo>
                <a:lnTo>
                  <a:pt x="95" y="94"/>
                </a:lnTo>
                <a:lnTo>
                  <a:pt x="101" y="86"/>
                </a:lnTo>
                <a:lnTo>
                  <a:pt x="107" y="78"/>
                </a:lnTo>
                <a:lnTo>
                  <a:pt x="110" y="67"/>
                </a:lnTo>
                <a:lnTo>
                  <a:pt x="110" y="55"/>
                </a:lnTo>
                <a:close/>
              </a:path>
            </a:pathLst>
          </a:custGeom>
          <a:solidFill>
            <a:srgbClr val="FFC82B"/>
          </a:solidFill>
          <a:ln w="9525">
            <a:noFill/>
            <a:round/>
            <a:headEnd/>
            <a:tailEnd/>
          </a:ln>
        </p:spPr>
        <p:txBody>
          <a:bodyPr lIns="107287" tIns="53643" rIns="107287" bIns="53643"/>
          <a:lstStyle/>
          <a:p>
            <a:endParaRPr lang="es-AR"/>
          </a:p>
        </p:txBody>
      </p:sp>
      <p:sp>
        <p:nvSpPr>
          <p:cNvPr id="9" name="Freeform 12"/>
          <p:cNvSpPr>
            <a:spLocks/>
          </p:cNvSpPr>
          <p:nvPr userDrawn="1"/>
        </p:nvSpPr>
        <p:spPr bwMode="auto">
          <a:xfrm>
            <a:off x="766234" y="277285"/>
            <a:ext cx="370417" cy="256116"/>
          </a:xfrm>
          <a:custGeom>
            <a:avLst/>
            <a:gdLst>
              <a:gd name="T0" fmla="*/ 2147483647 w 524"/>
              <a:gd name="T1" fmla="*/ 0 h 361"/>
              <a:gd name="T2" fmla="*/ 2147483647 w 524"/>
              <a:gd name="T3" fmla="*/ 0 h 361"/>
              <a:gd name="T4" fmla="*/ 2147483647 w 524"/>
              <a:gd name="T5" fmla="*/ 2147483647 h 361"/>
              <a:gd name="T6" fmla="*/ 2147483647 w 524"/>
              <a:gd name="T7" fmla="*/ 2147483647 h 361"/>
              <a:gd name="T8" fmla="*/ 2147483647 w 524"/>
              <a:gd name="T9" fmla="*/ 2147483647 h 361"/>
              <a:gd name="T10" fmla="*/ 2147483647 w 524"/>
              <a:gd name="T11" fmla="*/ 2147483647 h 361"/>
              <a:gd name="T12" fmla="*/ 2147483647 w 524"/>
              <a:gd name="T13" fmla="*/ 2147483647 h 361"/>
              <a:gd name="T14" fmla="*/ 2147483647 w 524"/>
              <a:gd name="T15" fmla="*/ 2147483647 h 361"/>
              <a:gd name="T16" fmla="*/ 2147483647 w 524"/>
              <a:gd name="T17" fmla="*/ 2147483647 h 361"/>
              <a:gd name="T18" fmla="*/ 2147483647 w 524"/>
              <a:gd name="T19" fmla="*/ 2147483647 h 361"/>
              <a:gd name="T20" fmla="*/ 2147483647 w 524"/>
              <a:gd name="T21" fmla="*/ 2147483647 h 361"/>
              <a:gd name="T22" fmla="*/ 2147483647 w 524"/>
              <a:gd name="T23" fmla="*/ 2147483647 h 361"/>
              <a:gd name="T24" fmla="*/ 2147483647 w 524"/>
              <a:gd name="T25" fmla="*/ 2147483647 h 361"/>
              <a:gd name="T26" fmla="*/ 2147483647 w 524"/>
              <a:gd name="T27" fmla="*/ 2147483647 h 361"/>
              <a:gd name="T28" fmla="*/ 2147483647 w 524"/>
              <a:gd name="T29" fmla="*/ 2147483647 h 361"/>
              <a:gd name="T30" fmla="*/ 2147483647 w 524"/>
              <a:gd name="T31" fmla="*/ 2147483647 h 361"/>
              <a:gd name="T32" fmla="*/ 2147483647 w 524"/>
              <a:gd name="T33" fmla="*/ 2147483647 h 361"/>
              <a:gd name="T34" fmla="*/ 2147483647 w 524"/>
              <a:gd name="T35" fmla="*/ 2147483647 h 361"/>
              <a:gd name="T36" fmla="*/ 2147483647 w 524"/>
              <a:gd name="T37" fmla="*/ 2147483647 h 361"/>
              <a:gd name="T38" fmla="*/ 2147483647 w 524"/>
              <a:gd name="T39" fmla="*/ 2147483647 h 361"/>
              <a:gd name="T40" fmla="*/ 2147483647 w 524"/>
              <a:gd name="T41" fmla="*/ 2147483647 h 361"/>
              <a:gd name="T42" fmla="*/ 2147483647 w 524"/>
              <a:gd name="T43" fmla="*/ 2147483647 h 361"/>
              <a:gd name="T44" fmla="*/ 2147483647 w 524"/>
              <a:gd name="T45" fmla="*/ 2147483647 h 361"/>
              <a:gd name="T46" fmla="*/ 2147483647 w 524"/>
              <a:gd name="T47" fmla="*/ 2147483647 h 361"/>
              <a:gd name="T48" fmla="*/ 2147483647 w 524"/>
              <a:gd name="T49" fmla="*/ 2147483647 h 361"/>
              <a:gd name="T50" fmla="*/ 2147483647 w 524"/>
              <a:gd name="T51" fmla="*/ 2147483647 h 361"/>
              <a:gd name="T52" fmla="*/ 2147483647 w 524"/>
              <a:gd name="T53" fmla="*/ 2147483647 h 361"/>
              <a:gd name="T54" fmla="*/ 2147483647 w 524"/>
              <a:gd name="T55" fmla="*/ 2147483647 h 361"/>
              <a:gd name="T56" fmla="*/ 2147483647 w 524"/>
              <a:gd name="T57" fmla="*/ 2147483647 h 361"/>
              <a:gd name="T58" fmla="*/ 0 w 524"/>
              <a:gd name="T59" fmla="*/ 0 h 361"/>
              <a:gd name="T60" fmla="*/ 2147483647 w 524"/>
              <a:gd name="T61" fmla="*/ 0 h 361"/>
              <a:gd name="T62" fmla="*/ 2147483647 w 524"/>
              <a:gd name="T63" fmla="*/ 0 h 361"/>
              <a:gd name="T64" fmla="*/ 2147483647 w 524"/>
              <a:gd name="T65" fmla="*/ 2147483647 h 361"/>
              <a:gd name="T66" fmla="*/ 2147483647 w 524"/>
              <a:gd name="T67" fmla="*/ 2147483647 h 361"/>
              <a:gd name="T68" fmla="*/ 2147483647 w 524"/>
              <a:gd name="T69" fmla="*/ 2147483647 h 361"/>
              <a:gd name="T70" fmla="*/ 2147483647 w 524"/>
              <a:gd name="T71" fmla="*/ 2147483647 h 361"/>
              <a:gd name="T72" fmla="*/ 2147483647 w 524"/>
              <a:gd name="T73" fmla="*/ 2147483647 h 361"/>
              <a:gd name="T74" fmla="*/ 2147483647 w 524"/>
              <a:gd name="T75" fmla="*/ 2147483647 h 361"/>
              <a:gd name="T76" fmla="*/ 2147483647 w 524"/>
              <a:gd name="T77" fmla="*/ 2147483647 h 361"/>
              <a:gd name="T78" fmla="*/ 2147483647 w 524"/>
              <a:gd name="T79" fmla="*/ 2147483647 h 361"/>
              <a:gd name="T80" fmla="*/ 2147483647 w 524"/>
              <a:gd name="T81" fmla="*/ 2147483647 h 361"/>
              <a:gd name="T82" fmla="*/ 2147483647 w 524"/>
              <a:gd name="T83" fmla="*/ 0 h 361"/>
              <a:gd name="T84" fmla="*/ 2147483647 w 524"/>
              <a:gd name="T85" fmla="*/ 0 h 3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24" h="361">
                <a:moveTo>
                  <a:pt x="524" y="0"/>
                </a:moveTo>
                <a:lnTo>
                  <a:pt x="524" y="0"/>
                </a:lnTo>
                <a:lnTo>
                  <a:pt x="520" y="2"/>
                </a:lnTo>
                <a:lnTo>
                  <a:pt x="511" y="8"/>
                </a:lnTo>
                <a:lnTo>
                  <a:pt x="498" y="20"/>
                </a:lnTo>
                <a:lnTo>
                  <a:pt x="488" y="28"/>
                </a:lnTo>
                <a:lnTo>
                  <a:pt x="480" y="39"/>
                </a:lnTo>
                <a:lnTo>
                  <a:pt x="338" y="215"/>
                </a:lnTo>
                <a:lnTo>
                  <a:pt x="338" y="320"/>
                </a:lnTo>
                <a:lnTo>
                  <a:pt x="338" y="330"/>
                </a:lnTo>
                <a:lnTo>
                  <a:pt x="340" y="338"/>
                </a:lnTo>
                <a:lnTo>
                  <a:pt x="344" y="351"/>
                </a:lnTo>
                <a:lnTo>
                  <a:pt x="348" y="358"/>
                </a:lnTo>
                <a:lnTo>
                  <a:pt x="349" y="361"/>
                </a:lnTo>
                <a:lnTo>
                  <a:pt x="174" y="361"/>
                </a:lnTo>
                <a:lnTo>
                  <a:pt x="177" y="358"/>
                </a:lnTo>
                <a:lnTo>
                  <a:pt x="180" y="351"/>
                </a:lnTo>
                <a:lnTo>
                  <a:pt x="184" y="338"/>
                </a:lnTo>
                <a:lnTo>
                  <a:pt x="185" y="330"/>
                </a:lnTo>
                <a:lnTo>
                  <a:pt x="185" y="320"/>
                </a:lnTo>
                <a:lnTo>
                  <a:pt x="185" y="215"/>
                </a:lnTo>
                <a:lnTo>
                  <a:pt x="46" y="40"/>
                </a:lnTo>
                <a:lnTo>
                  <a:pt x="36" y="30"/>
                </a:lnTo>
                <a:lnTo>
                  <a:pt x="28" y="21"/>
                </a:lnTo>
                <a:lnTo>
                  <a:pt x="13" y="8"/>
                </a:lnTo>
                <a:lnTo>
                  <a:pt x="4" y="2"/>
                </a:lnTo>
                <a:lnTo>
                  <a:pt x="0" y="0"/>
                </a:lnTo>
                <a:lnTo>
                  <a:pt x="178" y="0"/>
                </a:lnTo>
                <a:lnTo>
                  <a:pt x="182" y="13"/>
                </a:lnTo>
                <a:lnTo>
                  <a:pt x="190" y="27"/>
                </a:lnTo>
                <a:lnTo>
                  <a:pt x="202" y="46"/>
                </a:lnTo>
                <a:lnTo>
                  <a:pt x="261" y="137"/>
                </a:lnTo>
                <a:lnTo>
                  <a:pt x="263" y="137"/>
                </a:lnTo>
                <a:lnTo>
                  <a:pt x="323" y="46"/>
                </a:lnTo>
                <a:lnTo>
                  <a:pt x="334" y="27"/>
                </a:lnTo>
                <a:lnTo>
                  <a:pt x="341" y="13"/>
                </a:lnTo>
                <a:lnTo>
                  <a:pt x="347" y="0"/>
                </a:lnTo>
                <a:lnTo>
                  <a:pt x="524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07287" tIns="53643" rIns="107287" bIns="53643"/>
          <a:lstStyle/>
          <a:p>
            <a:endParaRPr lang="es-AR"/>
          </a:p>
        </p:txBody>
      </p:sp>
      <p:sp>
        <p:nvSpPr>
          <p:cNvPr id="11" name="Freeform 14"/>
          <p:cNvSpPr>
            <a:spLocks noEditPoints="1"/>
          </p:cNvSpPr>
          <p:nvPr userDrawn="1"/>
        </p:nvSpPr>
        <p:spPr bwMode="auto">
          <a:xfrm>
            <a:off x="1178985" y="277285"/>
            <a:ext cx="304800" cy="256116"/>
          </a:xfrm>
          <a:custGeom>
            <a:avLst/>
            <a:gdLst>
              <a:gd name="T0" fmla="*/ 0 w 431"/>
              <a:gd name="T1" fmla="*/ 0 h 361"/>
              <a:gd name="T2" fmla="*/ 2147483647 w 431"/>
              <a:gd name="T3" fmla="*/ 2147483647 h 361"/>
              <a:gd name="T4" fmla="*/ 2147483647 w 431"/>
              <a:gd name="T5" fmla="*/ 2147483647 h 361"/>
              <a:gd name="T6" fmla="*/ 2147483647 w 431"/>
              <a:gd name="T7" fmla="*/ 2147483647 h 361"/>
              <a:gd name="T8" fmla="*/ 2147483647 w 431"/>
              <a:gd name="T9" fmla="*/ 2147483647 h 361"/>
              <a:gd name="T10" fmla="*/ 2147483647 w 431"/>
              <a:gd name="T11" fmla="*/ 2147483647 h 361"/>
              <a:gd name="T12" fmla="*/ 2147483647 w 431"/>
              <a:gd name="T13" fmla="*/ 2147483647 h 361"/>
              <a:gd name="T14" fmla="*/ 0 w 431"/>
              <a:gd name="T15" fmla="*/ 2147483647 h 361"/>
              <a:gd name="T16" fmla="*/ 2147483647 w 431"/>
              <a:gd name="T17" fmla="*/ 2147483647 h 361"/>
              <a:gd name="T18" fmla="*/ 2147483647 w 431"/>
              <a:gd name="T19" fmla="*/ 2147483647 h 361"/>
              <a:gd name="T20" fmla="*/ 2147483647 w 431"/>
              <a:gd name="T21" fmla="*/ 2147483647 h 361"/>
              <a:gd name="T22" fmla="*/ 2147483647 w 431"/>
              <a:gd name="T23" fmla="*/ 2147483647 h 361"/>
              <a:gd name="T24" fmla="*/ 2147483647 w 431"/>
              <a:gd name="T25" fmla="*/ 2147483647 h 361"/>
              <a:gd name="T26" fmla="*/ 2147483647 w 431"/>
              <a:gd name="T27" fmla="*/ 2147483647 h 361"/>
              <a:gd name="T28" fmla="*/ 2147483647 w 431"/>
              <a:gd name="T29" fmla="*/ 2147483647 h 361"/>
              <a:gd name="T30" fmla="*/ 2147483647 w 431"/>
              <a:gd name="T31" fmla="*/ 2147483647 h 361"/>
              <a:gd name="T32" fmla="*/ 2147483647 w 431"/>
              <a:gd name="T33" fmla="*/ 2147483647 h 361"/>
              <a:gd name="T34" fmla="*/ 2147483647 w 431"/>
              <a:gd name="T35" fmla="*/ 2147483647 h 361"/>
              <a:gd name="T36" fmla="*/ 2147483647 w 431"/>
              <a:gd name="T37" fmla="*/ 2147483647 h 361"/>
              <a:gd name="T38" fmla="*/ 2147483647 w 431"/>
              <a:gd name="T39" fmla="*/ 2147483647 h 361"/>
              <a:gd name="T40" fmla="*/ 2147483647 w 431"/>
              <a:gd name="T41" fmla="*/ 2147483647 h 361"/>
              <a:gd name="T42" fmla="*/ 2147483647 w 431"/>
              <a:gd name="T43" fmla="*/ 2147483647 h 361"/>
              <a:gd name="T44" fmla="*/ 2147483647 w 431"/>
              <a:gd name="T45" fmla="*/ 2147483647 h 361"/>
              <a:gd name="T46" fmla="*/ 2147483647 w 431"/>
              <a:gd name="T47" fmla="*/ 2147483647 h 361"/>
              <a:gd name="T48" fmla="*/ 2147483647 w 431"/>
              <a:gd name="T49" fmla="*/ 2147483647 h 361"/>
              <a:gd name="T50" fmla="*/ 2147483647 w 431"/>
              <a:gd name="T51" fmla="*/ 2147483647 h 361"/>
              <a:gd name="T52" fmla="*/ 2147483647 w 431"/>
              <a:gd name="T53" fmla="*/ 2147483647 h 361"/>
              <a:gd name="T54" fmla="*/ 2147483647 w 431"/>
              <a:gd name="T55" fmla="*/ 2147483647 h 361"/>
              <a:gd name="T56" fmla="*/ 2147483647 w 431"/>
              <a:gd name="T57" fmla="*/ 2147483647 h 361"/>
              <a:gd name="T58" fmla="*/ 2147483647 w 431"/>
              <a:gd name="T59" fmla="*/ 2147483647 h 361"/>
              <a:gd name="T60" fmla="*/ 2147483647 w 431"/>
              <a:gd name="T61" fmla="*/ 2147483647 h 361"/>
              <a:gd name="T62" fmla="*/ 2147483647 w 431"/>
              <a:gd name="T63" fmla="*/ 2147483647 h 361"/>
              <a:gd name="T64" fmla="*/ 2147483647 w 431"/>
              <a:gd name="T65" fmla="*/ 2147483647 h 361"/>
              <a:gd name="T66" fmla="*/ 2147483647 w 431"/>
              <a:gd name="T67" fmla="*/ 2147483647 h 361"/>
              <a:gd name="T68" fmla="*/ 2147483647 w 431"/>
              <a:gd name="T69" fmla="*/ 2147483647 h 361"/>
              <a:gd name="T70" fmla="*/ 2147483647 w 431"/>
              <a:gd name="T71" fmla="*/ 2147483647 h 361"/>
              <a:gd name="T72" fmla="*/ 2147483647 w 431"/>
              <a:gd name="T73" fmla="*/ 2147483647 h 361"/>
              <a:gd name="T74" fmla="*/ 2147483647 w 431"/>
              <a:gd name="T75" fmla="*/ 2147483647 h 361"/>
              <a:gd name="T76" fmla="*/ 2147483647 w 431"/>
              <a:gd name="T77" fmla="*/ 2147483647 h 361"/>
              <a:gd name="T78" fmla="*/ 2147483647 w 431"/>
              <a:gd name="T79" fmla="*/ 2147483647 h 361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31" h="361">
                <a:moveTo>
                  <a:pt x="291" y="0"/>
                </a:moveTo>
                <a:lnTo>
                  <a:pt x="0" y="0"/>
                </a:lnTo>
                <a:lnTo>
                  <a:pt x="2" y="2"/>
                </a:lnTo>
                <a:lnTo>
                  <a:pt x="5" y="11"/>
                </a:lnTo>
                <a:lnTo>
                  <a:pt x="9" y="23"/>
                </a:lnTo>
                <a:lnTo>
                  <a:pt x="10" y="31"/>
                </a:lnTo>
                <a:lnTo>
                  <a:pt x="11" y="40"/>
                </a:lnTo>
                <a:lnTo>
                  <a:pt x="11" y="320"/>
                </a:lnTo>
                <a:lnTo>
                  <a:pt x="10" y="330"/>
                </a:lnTo>
                <a:lnTo>
                  <a:pt x="9" y="338"/>
                </a:lnTo>
                <a:lnTo>
                  <a:pt x="8" y="345"/>
                </a:lnTo>
                <a:lnTo>
                  <a:pt x="5" y="351"/>
                </a:lnTo>
                <a:lnTo>
                  <a:pt x="2" y="358"/>
                </a:lnTo>
                <a:lnTo>
                  <a:pt x="0" y="361"/>
                </a:lnTo>
                <a:lnTo>
                  <a:pt x="174" y="361"/>
                </a:lnTo>
                <a:lnTo>
                  <a:pt x="173" y="358"/>
                </a:lnTo>
                <a:lnTo>
                  <a:pt x="170" y="351"/>
                </a:lnTo>
                <a:lnTo>
                  <a:pt x="166" y="338"/>
                </a:lnTo>
                <a:lnTo>
                  <a:pt x="165" y="330"/>
                </a:lnTo>
                <a:lnTo>
                  <a:pt x="164" y="320"/>
                </a:lnTo>
                <a:lnTo>
                  <a:pt x="164" y="233"/>
                </a:lnTo>
                <a:lnTo>
                  <a:pt x="291" y="233"/>
                </a:lnTo>
                <a:lnTo>
                  <a:pt x="305" y="232"/>
                </a:lnTo>
                <a:lnTo>
                  <a:pt x="320" y="231"/>
                </a:lnTo>
                <a:lnTo>
                  <a:pt x="334" y="228"/>
                </a:lnTo>
                <a:lnTo>
                  <a:pt x="347" y="225"/>
                </a:lnTo>
                <a:lnTo>
                  <a:pt x="359" y="221"/>
                </a:lnTo>
                <a:lnTo>
                  <a:pt x="371" y="217"/>
                </a:lnTo>
                <a:lnTo>
                  <a:pt x="381" y="211"/>
                </a:lnTo>
                <a:lnTo>
                  <a:pt x="391" y="203"/>
                </a:lnTo>
                <a:lnTo>
                  <a:pt x="401" y="195"/>
                </a:lnTo>
                <a:lnTo>
                  <a:pt x="408" y="187"/>
                </a:lnTo>
                <a:lnTo>
                  <a:pt x="415" y="177"/>
                </a:lnTo>
                <a:lnTo>
                  <a:pt x="421" y="167"/>
                </a:lnTo>
                <a:lnTo>
                  <a:pt x="426" y="156"/>
                </a:lnTo>
                <a:lnTo>
                  <a:pt x="429" y="144"/>
                </a:lnTo>
                <a:lnTo>
                  <a:pt x="430" y="131"/>
                </a:lnTo>
                <a:lnTo>
                  <a:pt x="431" y="117"/>
                </a:lnTo>
                <a:lnTo>
                  <a:pt x="430" y="103"/>
                </a:lnTo>
                <a:lnTo>
                  <a:pt x="429" y="90"/>
                </a:lnTo>
                <a:lnTo>
                  <a:pt x="426" y="78"/>
                </a:lnTo>
                <a:lnTo>
                  <a:pt x="421" y="67"/>
                </a:lnTo>
                <a:lnTo>
                  <a:pt x="415" y="57"/>
                </a:lnTo>
                <a:lnTo>
                  <a:pt x="409" y="48"/>
                </a:lnTo>
                <a:lnTo>
                  <a:pt x="401" y="38"/>
                </a:lnTo>
                <a:lnTo>
                  <a:pt x="392" y="31"/>
                </a:lnTo>
                <a:lnTo>
                  <a:pt x="383" y="24"/>
                </a:lnTo>
                <a:lnTo>
                  <a:pt x="372" y="18"/>
                </a:lnTo>
                <a:lnTo>
                  <a:pt x="360" y="12"/>
                </a:lnTo>
                <a:lnTo>
                  <a:pt x="347" y="8"/>
                </a:lnTo>
                <a:lnTo>
                  <a:pt x="334" y="5"/>
                </a:lnTo>
                <a:lnTo>
                  <a:pt x="321" y="2"/>
                </a:lnTo>
                <a:lnTo>
                  <a:pt x="305" y="1"/>
                </a:lnTo>
                <a:lnTo>
                  <a:pt x="291" y="0"/>
                </a:lnTo>
                <a:close/>
                <a:moveTo>
                  <a:pt x="214" y="168"/>
                </a:moveTo>
                <a:lnTo>
                  <a:pt x="165" y="168"/>
                </a:lnTo>
                <a:lnTo>
                  <a:pt x="165" y="68"/>
                </a:lnTo>
                <a:lnTo>
                  <a:pt x="214" y="68"/>
                </a:lnTo>
                <a:lnTo>
                  <a:pt x="227" y="68"/>
                </a:lnTo>
                <a:lnTo>
                  <a:pt x="239" y="70"/>
                </a:lnTo>
                <a:lnTo>
                  <a:pt x="249" y="74"/>
                </a:lnTo>
                <a:lnTo>
                  <a:pt x="259" y="78"/>
                </a:lnTo>
                <a:lnTo>
                  <a:pt x="267" y="86"/>
                </a:lnTo>
                <a:lnTo>
                  <a:pt x="273" y="94"/>
                </a:lnTo>
                <a:lnTo>
                  <a:pt x="277" y="105"/>
                </a:lnTo>
                <a:lnTo>
                  <a:pt x="278" y="117"/>
                </a:lnTo>
                <a:lnTo>
                  <a:pt x="277" y="130"/>
                </a:lnTo>
                <a:lnTo>
                  <a:pt x="272" y="140"/>
                </a:lnTo>
                <a:lnTo>
                  <a:pt x="266" y="149"/>
                </a:lnTo>
                <a:lnTo>
                  <a:pt x="259" y="156"/>
                </a:lnTo>
                <a:lnTo>
                  <a:pt x="249" y="161"/>
                </a:lnTo>
                <a:lnTo>
                  <a:pt x="239" y="164"/>
                </a:lnTo>
                <a:lnTo>
                  <a:pt x="227" y="167"/>
                </a:lnTo>
                <a:lnTo>
                  <a:pt x="214" y="16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07287" tIns="53643" rIns="107287" bIns="53643"/>
          <a:lstStyle/>
          <a:p>
            <a:endParaRPr lang="es-AR"/>
          </a:p>
        </p:txBody>
      </p:sp>
      <p:sp>
        <p:nvSpPr>
          <p:cNvPr id="13" name="Freeform 17"/>
          <p:cNvSpPr>
            <a:spLocks/>
          </p:cNvSpPr>
          <p:nvPr userDrawn="1"/>
        </p:nvSpPr>
        <p:spPr bwMode="auto">
          <a:xfrm>
            <a:off x="1532473" y="277285"/>
            <a:ext cx="268817" cy="256116"/>
          </a:xfrm>
          <a:custGeom>
            <a:avLst/>
            <a:gdLst>
              <a:gd name="T0" fmla="*/ 2147483647 w 380"/>
              <a:gd name="T1" fmla="*/ 2147483647 h 361"/>
              <a:gd name="T2" fmla="*/ 2147483647 w 380"/>
              <a:gd name="T3" fmla="*/ 2147483647 h 361"/>
              <a:gd name="T4" fmla="*/ 2147483647 w 380"/>
              <a:gd name="T5" fmla="*/ 2147483647 h 361"/>
              <a:gd name="T6" fmla="*/ 2147483647 w 380"/>
              <a:gd name="T7" fmla="*/ 2147483647 h 361"/>
              <a:gd name="T8" fmla="*/ 2147483647 w 380"/>
              <a:gd name="T9" fmla="*/ 2147483647 h 361"/>
              <a:gd name="T10" fmla="*/ 2147483647 w 380"/>
              <a:gd name="T11" fmla="*/ 2147483647 h 361"/>
              <a:gd name="T12" fmla="*/ 2147483647 w 380"/>
              <a:gd name="T13" fmla="*/ 2147483647 h 361"/>
              <a:gd name="T14" fmla="*/ 2147483647 w 380"/>
              <a:gd name="T15" fmla="*/ 2147483647 h 361"/>
              <a:gd name="T16" fmla="*/ 2147483647 w 380"/>
              <a:gd name="T17" fmla="*/ 2147483647 h 361"/>
              <a:gd name="T18" fmla="*/ 2147483647 w 380"/>
              <a:gd name="T19" fmla="*/ 2147483647 h 361"/>
              <a:gd name="T20" fmla="*/ 2147483647 w 380"/>
              <a:gd name="T21" fmla="*/ 2147483647 h 361"/>
              <a:gd name="T22" fmla="*/ 2147483647 w 380"/>
              <a:gd name="T23" fmla="*/ 2147483647 h 361"/>
              <a:gd name="T24" fmla="*/ 2147483647 w 380"/>
              <a:gd name="T25" fmla="*/ 2147483647 h 361"/>
              <a:gd name="T26" fmla="*/ 2147483647 w 380"/>
              <a:gd name="T27" fmla="*/ 2147483647 h 361"/>
              <a:gd name="T28" fmla="*/ 2147483647 w 380"/>
              <a:gd name="T29" fmla="*/ 2147483647 h 361"/>
              <a:gd name="T30" fmla="*/ 2147483647 w 380"/>
              <a:gd name="T31" fmla="*/ 2147483647 h 361"/>
              <a:gd name="T32" fmla="*/ 2147483647 w 380"/>
              <a:gd name="T33" fmla="*/ 2147483647 h 361"/>
              <a:gd name="T34" fmla="*/ 2147483647 w 380"/>
              <a:gd name="T35" fmla="*/ 2147483647 h 361"/>
              <a:gd name="T36" fmla="*/ 2147483647 w 380"/>
              <a:gd name="T37" fmla="*/ 2147483647 h 361"/>
              <a:gd name="T38" fmla="*/ 2147483647 w 380"/>
              <a:gd name="T39" fmla="*/ 2147483647 h 361"/>
              <a:gd name="T40" fmla="*/ 2147483647 w 380"/>
              <a:gd name="T41" fmla="*/ 2147483647 h 361"/>
              <a:gd name="T42" fmla="*/ 2147483647 w 380"/>
              <a:gd name="T43" fmla="*/ 2147483647 h 361"/>
              <a:gd name="T44" fmla="*/ 2147483647 w 380"/>
              <a:gd name="T45" fmla="*/ 2147483647 h 361"/>
              <a:gd name="T46" fmla="*/ 2147483647 w 380"/>
              <a:gd name="T47" fmla="*/ 2147483647 h 361"/>
              <a:gd name="T48" fmla="*/ 2147483647 w 380"/>
              <a:gd name="T49" fmla="*/ 2147483647 h 361"/>
              <a:gd name="T50" fmla="*/ 2147483647 w 380"/>
              <a:gd name="T51" fmla="*/ 2147483647 h 361"/>
              <a:gd name="T52" fmla="*/ 2147483647 w 380"/>
              <a:gd name="T53" fmla="*/ 2147483647 h 361"/>
              <a:gd name="T54" fmla="*/ 2147483647 w 380"/>
              <a:gd name="T55" fmla="*/ 2147483647 h 361"/>
              <a:gd name="T56" fmla="*/ 0 w 380"/>
              <a:gd name="T57" fmla="*/ 2147483647 h 361"/>
              <a:gd name="T58" fmla="*/ 0 w 380"/>
              <a:gd name="T59" fmla="*/ 2147483647 h 361"/>
              <a:gd name="T60" fmla="*/ 2147483647 w 380"/>
              <a:gd name="T61" fmla="*/ 2147483647 h 361"/>
              <a:gd name="T62" fmla="*/ 2147483647 w 380"/>
              <a:gd name="T63" fmla="*/ 2147483647 h 361"/>
              <a:gd name="T64" fmla="*/ 2147483647 w 380"/>
              <a:gd name="T65" fmla="*/ 2147483647 h 361"/>
              <a:gd name="T66" fmla="*/ 2147483647 w 380"/>
              <a:gd name="T67" fmla="*/ 2147483647 h 361"/>
              <a:gd name="T68" fmla="*/ 2147483647 w 380"/>
              <a:gd name="T69" fmla="*/ 2147483647 h 361"/>
              <a:gd name="T70" fmla="*/ 2147483647 w 380"/>
              <a:gd name="T71" fmla="*/ 2147483647 h 361"/>
              <a:gd name="T72" fmla="*/ 2147483647 w 380"/>
              <a:gd name="T73" fmla="*/ 2147483647 h 361"/>
              <a:gd name="T74" fmla="*/ 2147483647 w 380"/>
              <a:gd name="T75" fmla="*/ 2147483647 h 361"/>
              <a:gd name="T76" fmla="*/ 2147483647 w 380"/>
              <a:gd name="T77" fmla="*/ 2147483647 h 361"/>
              <a:gd name="T78" fmla="*/ 2147483647 w 380"/>
              <a:gd name="T79" fmla="*/ 2147483647 h 361"/>
              <a:gd name="T80" fmla="*/ 2147483647 w 380"/>
              <a:gd name="T81" fmla="*/ 2147483647 h 361"/>
              <a:gd name="T82" fmla="*/ 2147483647 w 380"/>
              <a:gd name="T83" fmla="*/ 2147483647 h 361"/>
              <a:gd name="T84" fmla="*/ 0 w 380"/>
              <a:gd name="T85" fmla="*/ 0 h 361"/>
              <a:gd name="T86" fmla="*/ 2147483647 w 380"/>
              <a:gd name="T87" fmla="*/ 0 h 361"/>
              <a:gd name="T88" fmla="*/ 2147483647 w 380"/>
              <a:gd name="T89" fmla="*/ 2147483647 h 36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380" h="361">
                <a:moveTo>
                  <a:pt x="380" y="84"/>
                </a:moveTo>
                <a:lnTo>
                  <a:pt x="380" y="84"/>
                </a:lnTo>
                <a:lnTo>
                  <a:pt x="378" y="83"/>
                </a:lnTo>
                <a:lnTo>
                  <a:pt x="370" y="80"/>
                </a:lnTo>
                <a:lnTo>
                  <a:pt x="355" y="76"/>
                </a:lnTo>
                <a:lnTo>
                  <a:pt x="347" y="75"/>
                </a:lnTo>
                <a:lnTo>
                  <a:pt x="338" y="75"/>
                </a:lnTo>
                <a:lnTo>
                  <a:pt x="164" y="75"/>
                </a:lnTo>
                <a:lnTo>
                  <a:pt x="164" y="161"/>
                </a:lnTo>
                <a:lnTo>
                  <a:pt x="303" y="161"/>
                </a:lnTo>
                <a:lnTo>
                  <a:pt x="322" y="161"/>
                </a:lnTo>
                <a:lnTo>
                  <a:pt x="336" y="158"/>
                </a:lnTo>
                <a:lnTo>
                  <a:pt x="350" y="155"/>
                </a:lnTo>
                <a:lnTo>
                  <a:pt x="350" y="240"/>
                </a:lnTo>
                <a:lnTo>
                  <a:pt x="346" y="239"/>
                </a:lnTo>
                <a:lnTo>
                  <a:pt x="336" y="237"/>
                </a:lnTo>
                <a:lnTo>
                  <a:pt x="322" y="234"/>
                </a:lnTo>
                <a:lnTo>
                  <a:pt x="303" y="233"/>
                </a:lnTo>
                <a:lnTo>
                  <a:pt x="164" y="233"/>
                </a:lnTo>
                <a:lnTo>
                  <a:pt x="164" y="321"/>
                </a:lnTo>
                <a:lnTo>
                  <a:pt x="164" y="331"/>
                </a:lnTo>
                <a:lnTo>
                  <a:pt x="165" y="338"/>
                </a:lnTo>
                <a:lnTo>
                  <a:pt x="169" y="351"/>
                </a:lnTo>
                <a:lnTo>
                  <a:pt x="172" y="358"/>
                </a:lnTo>
                <a:lnTo>
                  <a:pt x="173" y="361"/>
                </a:lnTo>
                <a:lnTo>
                  <a:pt x="0" y="361"/>
                </a:lnTo>
                <a:lnTo>
                  <a:pt x="1" y="358"/>
                </a:lnTo>
                <a:lnTo>
                  <a:pt x="4" y="351"/>
                </a:lnTo>
                <a:lnTo>
                  <a:pt x="8" y="338"/>
                </a:lnTo>
                <a:lnTo>
                  <a:pt x="9" y="331"/>
                </a:lnTo>
                <a:lnTo>
                  <a:pt x="10" y="321"/>
                </a:lnTo>
                <a:lnTo>
                  <a:pt x="10" y="40"/>
                </a:lnTo>
                <a:lnTo>
                  <a:pt x="9" y="31"/>
                </a:lnTo>
                <a:lnTo>
                  <a:pt x="8" y="23"/>
                </a:lnTo>
                <a:lnTo>
                  <a:pt x="7" y="15"/>
                </a:lnTo>
                <a:lnTo>
                  <a:pt x="4" y="9"/>
                </a:lnTo>
                <a:lnTo>
                  <a:pt x="1" y="2"/>
                </a:lnTo>
                <a:lnTo>
                  <a:pt x="0" y="0"/>
                </a:lnTo>
                <a:lnTo>
                  <a:pt x="380" y="0"/>
                </a:lnTo>
                <a:lnTo>
                  <a:pt x="380" y="8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lIns="107287" tIns="53643" rIns="107287" bIns="53643"/>
          <a:lstStyle/>
          <a:p>
            <a:endParaRPr lang="es-AR"/>
          </a:p>
        </p:txBody>
      </p:sp>
      <p:cxnSp>
        <p:nvCxnSpPr>
          <p:cNvPr id="14" name="13 Conector recto"/>
          <p:cNvCxnSpPr/>
          <p:nvPr userDrawn="1"/>
        </p:nvCxnSpPr>
        <p:spPr>
          <a:xfrm>
            <a:off x="2256367" y="275178"/>
            <a:ext cx="0" cy="262467"/>
          </a:xfrm>
          <a:prstGeom prst="line">
            <a:avLst/>
          </a:prstGeom>
          <a:ln w="15875">
            <a:solidFill>
              <a:schemeClr val="bg1">
                <a:alpha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arcador de texto"/>
          <p:cNvSpPr>
            <a:spLocks noGrp="1"/>
          </p:cNvSpPr>
          <p:nvPr>
            <p:ph type="body" sz="quarter" idx="10"/>
          </p:nvPr>
        </p:nvSpPr>
        <p:spPr>
          <a:xfrm>
            <a:off x="361951" y="1148759"/>
            <a:ext cx="11341100" cy="55399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  <a:lvl2pPr marL="420951" indent="-210476">
              <a:defRPr/>
            </a:lvl2pPr>
            <a:lvl3pPr marL="420951" indent="-210476">
              <a:defRPr/>
            </a:lvl3pPr>
            <a:lvl4pPr marL="420951" indent="-210476">
              <a:defRPr/>
            </a:lvl4pPr>
            <a:lvl5pPr marL="420951" indent="-210476"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444751" y="302684"/>
            <a:ext cx="9120716" cy="24083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lnSpc>
                <a:spcPts val="1760"/>
              </a:lnSpc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15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892546" y="6456980"/>
            <a:ext cx="405764" cy="138499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01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096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31292" y="201180"/>
            <a:ext cx="1125220" cy="207645"/>
          </a:xfrm>
          <a:custGeom>
            <a:avLst/>
            <a:gdLst/>
            <a:ahLst/>
            <a:cxnLst/>
            <a:rect l="l" t="t" r="r" b="b"/>
            <a:pathLst>
              <a:path w="1125220" h="207645">
                <a:moveTo>
                  <a:pt x="402336" y="0"/>
                </a:moveTo>
                <a:lnTo>
                  <a:pt x="266433" y="0"/>
                </a:lnTo>
                <a:lnTo>
                  <a:pt x="261823" y="7480"/>
                </a:lnTo>
                <a:lnTo>
                  <a:pt x="256451" y="15481"/>
                </a:lnTo>
                <a:lnTo>
                  <a:pt x="248005" y="26403"/>
                </a:lnTo>
                <a:lnTo>
                  <a:pt x="201930" y="78600"/>
                </a:lnTo>
                <a:lnTo>
                  <a:pt x="200406" y="78600"/>
                </a:lnTo>
                <a:lnTo>
                  <a:pt x="155105" y="26403"/>
                </a:lnTo>
                <a:lnTo>
                  <a:pt x="145884" y="15481"/>
                </a:lnTo>
                <a:lnTo>
                  <a:pt x="139738" y="7480"/>
                </a:lnTo>
                <a:lnTo>
                  <a:pt x="136677" y="0"/>
                </a:lnTo>
                <a:lnTo>
                  <a:pt x="0" y="0"/>
                </a:lnTo>
                <a:lnTo>
                  <a:pt x="3073" y="1130"/>
                </a:lnTo>
                <a:lnTo>
                  <a:pt x="9982" y="4572"/>
                </a:lnTo>
                <a:lnTo>
                  <a:pt x="21501" y="12052"/>
                </a:lnTo>
                <a:lnTo>
                  <a:pt x="27635" y="17272"/>
                </a:lnTo>
                <a:lnTo>
                  <a:pt x="35318" y="22974"/>
                </a:lnTo>
                <a:lnTo>
                  <a:pt x="142049" y="123431"/>
                </a:lnTo>
                <a:lnTo>
                  <a:pt x="142049" y="189471"/>
                </a:lnTo>
                <a:lnTo>
                  <a:pt x="141274" y="194043"/>
                </a:lnTo>
                <a:lnTo>
                  <a:pt x="138201" y="201536"/>
                </a:lnTo>
                <a:lnTo>
                  <a:pt x="135902" y="205473"/>
                </a:lnTo>
                <a:lnTo>
                  <a:pt x="133604" y="207251"/>
                </a:lnTo>
                <a:lnTo>
                  <a:pt x="267970" y="207251"/>
                </a:lnTo>
                <a:lnTo>
                  <a:pt x="267195" y="205473"/>
                </a:lnTo>
                <a:lnTo>
                  <a:pt x="264134" y="201536"/>
                </a:lnTo>
                <a:lnTo>
                  <a:pt x="261061" y="194043"/>
                </a:lnTo>
                <a:lnTo>
                  <a:pt x="259524" y="189471"/>
                </a:lnTo>
                <a:lnTo>
                  <a:pt x="259524" y="123431"/>
                </a:lnTo>
                <a:lnTo>
                  <a:pt x="368554" y="22339"/>
                </a:lnTo>
                <a:lnTo>
                  <a:pt x="374700" y="16116"/>
                </a:lnTo>
                <a:lnTo>
                  <a:pt x="382371" y="11417"/>
                </a:lnTo>
                <a:lnTo>
                  <a:pt x="392353" y="4572"/>
                </a:lnTo>
                <a:lnTo>
                  <a:pt x="399249" y="1130"/>
                </a:lnTo>
                <a:lnTo>
                  <a:pt x="402336" y="0"/>
                </a:lnTo>
                <a:close/>
              </a:path>
              <a:path w="1125220" h="207645">
                <a:moveTo>
                  <a:pt x="780288" y="67170"/>
                </a:moveTo>
                <a:lnTo>
                  <a:pt x="779614" y="60325"/>
                </a:lnTo>
                <a:lnTo>
                  <a:pt x="778751" y="51676"/>
                </a:lnTo>
                <a:lnTo>
                  <a:pt x="776439" y="44818"/>
                </a:lnTo>
                <a:lnTo>
                  <a:pt x="772883" y="38976"/>
                </a:lnTo>
                <a:lnTo>
                  <a:pt x="772579" y="38468"/>
                </a:lnTo>
                <a:lnTo>
                  <a:pt x="743292" y="13703"/>
                </a:lnTo>
                <a:lnTo>
                  <a:pt x="705510" y="2921"/>
                </a:lnTo>
                <a:lnTo>
                  <a:pt x="695490" y="1130"/>
                </a:lnTo>
                <a:lnTo>
                  <a:pt x="683158" y="622"/>
                </a:lnTo>
                <a:lnTo>
                  <a:pt x="672376" y="0"/>
                </a:lnTo>
                <a:lnTo>
                  <a:pt x="662355" y="0"/>
                </a:lnTo>
                <a:lnTo>
                  <a:pt x="662355" y="67170"/>
                </a:lnTo>
                <a:lnTo>
                  <a:pt x="661581" y="74663"/>
                </a:lnTo>
                <a:lnTo>
                  <a:pt x="623036" y="95872"/>
                </a:lnTo>
                <a:lnTo>
                  <a:pt x="613016" y="96380"/>
                </a:lnTo>
                <a:lnTo>
                  <a:pt x="575246" y="96380"/>
                </a:lnTo>
                <a:lnTo>
                  <a:pt x="575246" y="38976"/>
                </a:lnTo>
                <a:lnTo>
                  <a:pt x="623036" y="38976"/>
                </a:lnTo>
                <a:lnTo>
                  <a:pt x="632282" y="40119"/>
                </a:lnTo>
                <a:lnTo>
                  <a:pt x="639991" y="42545"/>
                </a:lnTo>
                <a:lnTo>
                  <a:pt x="647700" y="44818"/>
                </a:lnTo>
                <a:lnTo>
                  <a:pt x="653872" y="49390"/>
                </a:lnTo>
                <a:lnTo>
                  <a:pt x="658495" y="53975"/>
                </a:lnTo>
                <a:lnTo>
                  <a:pt x="661581" y="60325"/>
                </a:lnTo>
                <a:lnTo>
                  <a:pt x="662355" y="67170"/>
                </a:lnTo>
                <a:lnTo>
                  <a:pt x="662355" y="0"/>
                </a:lnTo>
                <a:lnTo>
                  <a:pt x="448056" y="0"/>
                </a:lnTo>
                <a:lnTo>
                  <a:pt x="449592" y="1130"/>
                </a:lnTo>
                <a:lnTo>
                  <a:pt x="451904" y="6350"/>
                </a:lnTo>
                <a:lnTo>
                  <a:pt x="454990" y="13195"/>
                </a:lnTo>
                <a:lnTo>
                  <a:pt x="455764" y="17767"/>
                </a:lnTo>
                <a:lnTo>
                  <a:pt x="456539" y="22974"/>
                </a:lnTo>
                <a:lnTo>
                  <a:pt x="456539" y="183756"/>
                </a:lnTo>
                <a:lnTo>
                  <a:pt x="455764" y="189471"/>
                </a:lnTo>
                <a:lnTo>
                  <a:pt x="454990" y="194043"/>
                </a:lnTo>
                <a:lnTo>
                  <a:pt x="454228" y="198107"/>
                </a:lnTo>
                <a:lnTo>
                  <a:pt x="451904" y="201536"/>
                </a:lnTo>
                <a:lnTo>
                  <a:pt x="449592" y="205473"/>
                </a:lnTo>
                <a:lnTo>
                  <a:pt x="448056" y="207251"/>
                </a:lnTo>
                <a:lnTo>
                  <a:pt x="582180" y="207251"/>
                </a:lnTo>
                <a:lnTo>
                  <a:pt x="581406" y="205473"/>
                </a:lnTo>
                <a:lnTo>
                  <a:pt x="579094" y="201536"/>
                </a:lnTo>
                <a:lnTo>
                  <a:pt x="576021" y="194043"/>
                </a:lnTo>
                <a:lnTo>
                  <a:pt x="575246" y="189471"/>
                </a:lnTo>
                <a:lnTo>
                  <a:pt x="574471" y="183756"/>
                </a:lnTo>
                <a:lnTo>
                  <a:pt x="574471" y="133718"/>
                </a:lnTo>
                <a:lnTo>
                  <a:pt x="672376" y="133718"/>
                </a:lnTo>
                <a:lnTo>
                  <a:pt x="694728" y="132575"/>
                </a:lnTo>
                <a:lnTo>
                  <a:pt x="734034" y="124574"/>
                </a:lnTo>
                <a:lnTo>
                  <a:pt x="767956" y="101600"/>
                </a:lnTo>
                <a:lnTo>
                  <a:pt x="772160" y="96380"/>
                </a:lnTo>
                <a:lnTo>
                  <a:pt x="772579" y="95872"/>
                </a:lnTo>
                <a:lnTo>
                  <a:pt x="776439" y="89522"/>
                </a:lnTo>
                <a:lnTo>
                  <a:pt x="778751" y="82664"/>
                </a:lnTo>
                <a:lnTo>
                  <a:pt x="779513" y="75171"/>
                </a:lnTo>
                <a:lnTo>
                  <a:pt x="780288" y="67170"/>
                </a:lnTo>
                <a:close/>
              </a:path>
              <a:path w="1125220" h="207645">
                <a:moveTo>
                  <a:pt x="1124712" y="0"/>
                </a:moveTo>
                <a:lnTo>
                  <a:pt x="832104" y="0"/>
                </a:lnTo>
                <a:lnTo>
                  <a:pt x="835190" y="5194"/>
                </a:lnTo>
                <a:lnTo>
                  <a:pt x="837488" y="8623"/>
                </a:lnTo>
                <a:lnTo>
                  <a:pt x="839851" y="22974"/>
                </a:lnTo>
                <a:lnTo>
                  <a:pt x="839851" y="184264"/>
                </a:lnTo>
                <a:lnTo>
                  <a:pt x="839089" y="189979"/>
                </a:lnTo>
                <a:lnTo>
                  <a:pt x="838263" y="194043"/>
                </a:lnTo>
                <a:lnTo>
                  <a:pt x="835190" y="201536"/>
                </a:lnTo>
                <a:lnTo>
                  <a:pt x="832878" y="205473"/>
                </a:lnTo>
                <a:lnTo>
                  <a:pt x="832104" y="207251"/>
                </a:lnTo>
                <a:lnTo>
                  <a:pt x="965327" y="207251"/>
                </a:lnTo>
                <a:lnTo>
                  <a:pt x="964565" y="205473"/>
                </a:lnTo>
                <a:lnTo>
                  <a:pt x="962279" y="201536"/>
                </a:lnTo>
                <a:lnTo>
                  <a:pt x="959104" y="194043"/>
                </a:lnTo>
                <a:lnTo>
                  <a:pt x="958342" y="189979"/>
                </a:lnTo>
                <a:lnTo>
                  <a:pt x="958342" y="133718"/>
                </a:lnTo>
                <a:lnTo>
                  <a:pt x="1065403" y="133718"/>
                </a:lnTo>
                <a:lnTo>
                  <a:pt x="1080008" y="134353"/>
                </a:lnTo>
                <a:lnTo>
                  <a:pt x="1098550" y="137147"/>
                </a:lnTo>
                <a:lnTo>
                  <a:pt x="1101598" y="137795"/>
                </a:lnTo>
                <a:lnTo>
                  <a:pt x="1101598" y="89014"/>
                </a:lnTo>
                <a:lnTo>
                  <a:pt x="1080008" y="92443"/>
                </a:lnTo>
                <a:lnTo>
                  <a:pt x="958342" y="92443"/>
                </a:lnTo>
                <a:lnTo>
                  <a:pt x="958342" y="43040"/>
                </a:lnTo>
                <a:lnTo>
                  <a:pt x="1099312" y="43040"/>
                </a:lnTo>
                <a:lnTo>
                  <a:pt x="1105408" y="43675"/>
                </a:lnTo>
                <a:lnTo>
                  <a:pt x="1116965" y="45974"/>
                </a:lnTo>
                <a:lnTo>
                  <a:pt x="1123188" y="47625"/>
                </a:lnTo>
                <a:lnTo>
                  <a:pt x="1124712" y="48247"/>
                </a:lnTo>
                <a:lnTo>
                  <a:pt x="1124712" y="0"/>
                </a:lnTo>
                <a:close/>
              </a:path>
            </a:pathLst>
          </a:custGeom>
          <a:solidFill>
            <a:srgbClr val="0062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21179" y="111252"/>
            <a:ext cx="2540" cy="360045"/>
          </a:xfrm>
          <a:custGeom>
            <a:avLst/>
            <a:gdLst/>
            <a:ahLst/>
            <a:cxnLst/>
            <a:rect l="l" t="t" r="r" b="b"/>
            <a:pathLst>
              <a:path w="2539" h="360045">
                <a:moveTo>
                  <a:pt x="2158" y="0"/>
                </a:moveTo>
                <a:lnTo>
                  <a:pt x="0" y="360045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554984" y="129667"/>
            <a:ext cx="3500120" cy="330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16104" y="1482204"/>
            <a:ext cx="8407400" cy="46450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892546" y="6456980"/>
            <a:ext cx="405764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6939" y="6456980"/>
            <a:ext cx="318134" cy="164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759567" y="6456980"/>
            <a:ext cx="1294765" cy="358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Verdana"/>
                <a:cs typeface="Verdana"/>
              </a:defRPr>
            </a:lvl1pPr>
          </a:lstStyle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‹Nº›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7D8CFD2-8E0C-0E99-AAAA-383EF7E7ABA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015663" y="63500"/>
            <a:ext cx="1141412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s-AR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Documento: Personal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11" Type="http://schemas.openxmlformats.org/officeDocument/2006/relationships/image" Target="../media/image56.png"/><Relationship Id="rId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5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72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47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7.png"/><Relationship Id="rId11" Type="http://schemas.openxmlformats.org/officeDocument/2006/relationships/image" Target="../media/image70.png"/><Relationship Id="rId5" Type="http://schemas.openxmlformats.org/officeDocument/2006/relationships/image" Target="../media/image66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49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80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11" Type="http://schemas.openxmlformats.org/officeDocument/2006/relationships/image" Target="../media/image56.png"/><Relationship Id="rId5" Type="http://schemas.openxmlformats.org/officeDocument/2006/relationships/image" Target="../media/image48.png"/><Relationship Id="rId10" Type="http://schemas.openxmlformats.org/officeDocument/2006/relationships/image" Target="../media/image79.png"/><Relationship Id="rId4" Type="http://schemas.openxmlformats.org/officeDocument/2006/relationships/image" Target="../media/image59.png"/><Relationship Id="rId9" Type="http://schemas.openxmlformats.org/officeDocument/2006/relationships/image" Target="../media/image78.png"/><Relationship Id="rId1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7" Type="http://schemas.openxmlformats.org/officeDocument/2006/relationships/image" Target="../media/image87.png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jpg"/><Relationship Id="rId3" Type="http://schemas.openxmlformats.org/officeDocument/2006/relationships/image" Target="../media/image128.png"/><Relationship Id="rId7" Type="http://schemas.openxmlformats.org/officeDocument/2006/relationships/image" Target="../media/image11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jp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3.png"/><Relationship Id="rId18" Type="http://schemas.openxmlformats.org/officeDocument/2006/relationships/image" Target="../media/image158.png"/><Relationship Id="rId3" Type="http://schemas.openxmlformats.org/officeDocument/2006/relationships/image" Target="../media/image143.png"/><Relationship Id="rId21" Type="http://schemas.openxmlformats.org/officeDocument/2006/relationships/image" Target="../media/image161.png"/><Relationship Id="rId7" Type="http://schemas.openxmlformats.org/officeDocument/2006/relationships/image" Target="../media/image147.png"/><Relationship Id="rId12" Type="http://schemas.openxmlformats.org/officeDocument/2006/relationships/image" Target="../media/image152.png"/><Relationship Id="rId17" Type="http://schemas.openxmlformats.org/officeDocument/2006/relationships/image" Target="../media/image157.png"/><Relationship Id="rId2" Type="http://schemas.openxmlformats.org/officeDocument/2006/relationships/image" Target="../media/image142.png"/><Relationship Id="rId16" Type="http://schemas.openxmlformats.org/officeDocument/2006/relationships/image" Target="../media/image156.png"/><Relationship Id="rId20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11" Type="http://schemas.openxmlformats.org/officeDocument/2006/relationships/image" Target="../media/image151.png"/><Relationship Id="rId5" Type="http://schemas.openxmlformats.org/officeDocument/2006/relationships/image" Target="../media/image145.png"/><Relationship Id="rId15" Type="http://schemas.openxmlformats.org/officeDocument/2006/relationships/image" Target="../media/image155.png"/><Relationship Id="rId10" Type="http://schemas.openxmlformats.org/officeDocument/2006/relationships/image" Target="../media/image150.png"/><Relationship Id="rId19" Type="http://schemas.openxmlformats.org/officeDocument/2006/relationships/image" Target="../media/image159.png"/><Relationship Id="rId4" Type="http://schemas.openxmlformats.org/officeDocument/2006/relationships/image" Target="../media/image144.png"/><Relationship Id="rId9" Type="http://schemas.openxmlformats.org/officeDocument/2006/relationships/image" Target="../media/image149.png"/><Relationship Id="rId14" Type="http://schemas.openxmlformats.org/officeDocument/2006/relationships/image" Target="../media/image154.png"/><Relationship Id="rId22" Type="http://schemas.openxmlformats.org/officeDocument/2006/relationships/image" Target="../media/image16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png"/><Relationship Id="rId13" Type="http://schemas.openxmlformats.org/officeDocument/2006/relationships/image" Target="../media/image177.png"/><Relationship Id="rId3" Type="http://schemas.openxmlformats.org/officeDocument/2006/relationships/image" Target="../media/image167.png"/><Relationship Id="rId7" Type="http://schemas.openxmlformats.org/officeDocument/2006/relationships/image" Target="../media/image171.png"/><Relationship Id="rId12" Type="http://schemas.openxmlformats.org/officeDocument/2006/relationships/image" Target="../media/image176.png"/><Relationship Id="rId2" Type="http://schemas.openxmlformats.org/officeDocument/2006/relationships/image" Target="../media/image166.png"/><Relationship Id="rId16" Type="http://schemas.openxmlformats.org/officeDocument/2006/relationships/image" Target="../media/image18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11" Type="http://schemas.openxmlformats.org/officeDocument/2006/relationships/image" Target="../media/image175.png"/><Relationship Id="rId5" Type="http://schemas.openxmlformats.org/officeDocument/2006/relationships/image" Target="../media/image169.png"/><Relationship Id="rId15" Type="http://schemas.openxmlformats.org/officeDocument/2006/relationships/image" Target="../media/image179.jpg"/><Relationship Id="rId10" Type="http://schemas.openxmlformats.org/officeDocument/2006/relationships/image" Target="../media/image174.png"/><Relationship Id="rId4" Type="http://schemas.openxmlformats.org/officeDocument/2006/relationships/image" Target="../media/image168.png"/><Relationship Id="rId9" Type="http://schemas.openxmlformats.org/officeDocument/2006/relationships/image" Target="../media/image173.png"/><Relationship Id="rId14" Type="http://schemas.openxmlformats.org/officeDocument/2006/relationships/image" Target="../media/image17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.png"/><Relationship Id="rId5" Type="http://schemas.openxmlformats.org/officeDocument/2006/relationships/image" Target="../media/image187.png"/><Relationship Id="rId4" Type="http://schemas.openxmlformats.org/officeDocument/2006/relationships/image" Target="../media/image18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image" Target="../media/image190.png"/><Relationship Id="rId7" Type="http://schemas.openxmlformats.org/officeDocument/2006/relationships/image" Target="../media/image194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3.png"/><Relationship Id="rId11" Type="http://schemas.openxmlformats.org/officeDocument/2006/relationships/image" Target="../media/image198.png"/><Relationship Id="rId5" Type="http://schemas.openxmlformats.org/officeDocument/2006/relationships/image" Target="../media/image192.png"/><Relationship Id="rId10" Type="http://schemas.openxmlformats.org/officeDocument/2006/relationships/image" Target="../media/image197.png"/><Relationship Id="rId4" Type="http://schemas.openxmlformats.org/officeDocument/2006/relationships/image" Target="../media/image191.png"/><Relationship Id="rId9" Type="http://schemas.openxmlformats.org/officeDocument/2006/relationships/image" Target="../media/image19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3.png"/><Relationship Id="rId5" Type="http://schemas.openxmlformats.org/officeDocument/2006/relationships/image" Target="../media/image202.png"/><Relationship Id="rId4" Type="http://schemas.openxmlformats.org/officeDocument/2006/relationships/image" Target="../media/image20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24" Type="http://schemas.openxmlformats.org/officeDocument/2006/relationships/image" Target="../media/image29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5.jp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8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3" Type="http://schemas.openxmlformats.org/officeDocument/2006/relationships/image" Target="../media/image211.png"/><Relationship Id="rId7" Type="http://schemas.openxmlformats.org/officeDocument/2006/relationships/image" Target="../media/image215.png"/><Relationship Id="rId12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4.png"/><Relationship Id="rId11" Type="http://schemas.openxmlformats.org/officeDocument/2006/relationships/image" Target="../media/image219.png"/><Relationship Id="rId5" Type="http://schemas.openxmlformats.org/officeDocument/2006/relationships/image" Target="../media/image213.png"/><Relationship Id="rId10" Type="http://schemas.openxmlformats.org/officeDocument/2006/relationships/image" Target="../media/image218.png"/><Relationship Id="rId4" Type="http://schemas.openxmlformats.org/officeDocument/2006/relationships/image" Target="../media/image212.png"/><Relationship Id="rId9" Type="http://schemas.openxmlformats.org/officeDocument/2006/relationships/image" Target="../media/image21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2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png"/><Relationship Id="rId13" Type="http://schemas.openxmlformats.org/officeDocument/2006/relationships/image" Target="../media/image234.png"/><Relationship Id="rId18" Type="http://schemas.openxmlformats.org/officeDocument/2006/relationships/image" Target="../media/image238.png"/><Relationship Id="rId26" Type="http://schemas.openxmlformats.org/officeDocument/2006/relationships/image" Target="../media/image246.png"/><Relationship Id="rId3" Type="http://schemas.openxmlformats.org/officeDocument/2006/relationships/image" Target="../media/image224.png"/><Relationship Id="rId21" Type="http://schemas.openxmlformats.org/officeDocument/2006/relationships/image" Target="../media/image241.png"/><Relationship Id="rId7" Type="http://schemas.openxmlformats.org/officeDocument/2006/relationships/image" Target="../media/image228.png"/><Relationship Id="rId12" Type="http://schemas.openxmlformats.org/officeDocument/2006/relationships/image" Target="../media/image233.png"/><Relationship Id="rId17" Type="http://schemas.openxmlformats.org/officeDocument/2006/relationships/image" Target="../media/image56.png"/><Relationship Id="rId25" Type="http://schemas.openxmlformats.org/officeDocument/2006/relationships/image" Target="../media/image245.png"/><Relationship Id="rId2" Type="http://schemas.openxmlformats.org/officeDocument/2006/relationships/image" Target="../media/image223.png"/><Relationship Id="rId16" Type="http://schemas.openxmlformats.org/officeDocument/2006/relationships/image" Target="../media/image237.png"/><Relationship Id="rId20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24" Type="http://schemas.openxmlformats.org/officeDocument/2006/relationships/image" Target="../media/image244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23" Type="http://schemas.openxmlformats.org/officeDocument/2006/relationships/image" Target="../media/image243.png"/><Relationship Id="rId28" Type="http://schemas.openxmlformats.org/officeDocument/2006/relationships/image" Target="../media/image248.png"/><Relationship Id="rId10" Type="http://schemas.openxmlformats.org/officeDocument/2006/relationships/image" Target="../media/image231.png"/><Relationship Id="rId19" Type="http://schemas.openxmlformats.org/officeDocument/2006/relationships/image" Target="../media/image239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Relationship Id="rId22" Type="http://schemas.openxmlformats.org/officeDocument/2006/relationships/image" Target="../media/image242.png"/><Relationship Id="rId27" Type="http://schemas.openxmlformats.org/officeDocument/2006/relationships/image" Target="../media/image247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9.jp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jpg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5.jpg"/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5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53000" y="808378"/>
            <a:ext cx="313118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35" dirty="0" err="1">
                <a:solidFill>
                  <a:srgbClr val="000000"/>
                </a:solidFill>
              </a:rPr>
              <a:t>Reformado</a:t>
            </a:r>
            <a:endParaRPr sz="3300" dirty="0"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84191" y="1583436"/>
            <a:ext cx="2592323" cy="312115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xfrm>
            <a:off x="914400" y="6539212"/>
            <a:ext cx="318134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067050" y="-10803"/>
            <a:ext cx="4751070" cy="109347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500380">
              <a:lnSpc>
                <a:spcPct val="100000"/>
              </a:lnSpc>
              <a:spcBef>
                <a:spcPts val="121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800" b="1" i="1" spc="-25" dirty="0">
                <a:solidFill>
                  <a:srgbClr val="1F359E"/>
                </a:solidFill>
                <a:latin typeface="Calibri"/>
                <a:cs typeface="Calibri"/>
              </a:rPr>
              <a:t>De-</a:t>
            </a: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hidrogenación</a:t>
            </a:r>
            <a:r>
              <a:rPr sz="2800" b="1" i="1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800" b="1" i="1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Nafténicos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80283" y="5082197"/>
            <a:ext cx="5938980" cy="177352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6939" y="6457594"/>
            <a:ext cx="318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888888"/>
                </a:solidFill>
                <a:latin typeface="Verdana"/>
                <a:cs typeface="Verdana"/>
              </a:rPr>
              <a:t>2023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92546" y="6457594"/>
            <a:ext cx="405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Verdana"/>
                <a:cs typeface="Verdana"/>
              </a:rPr>
              <a:t>UT</a:t>
            </a:r>
            <a:r>
              <a:rPr sz="900" spc="-1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888888"/>
                </a:solidFill>
                <a:latin typeface="Verdana"/>
                <a:cs typeface="Verdana"/>
              </a:rPr>
              <a:t>6.1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03102" y="6457594"/>
            <a:ext cx="172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Verdana"/>
                <a:cs typeface="Verdana"/>
              </a:rPr>
              <a:t>10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720846" y="1485138"/>
            <a:ext cx="647700" cy="721360"/>
          </a:xfrm>
          <a:custGeom>
            <a:avLst/>
            <a:gdLst/>
            <a:ahLst/>
            <a:cxnLst/>
            <a:rect l="l" t="t" r="r" b="b"/>
            <a:pathLst>
              <a:path w="647700" h="721360">
                <a:moveTo>
                  <a:pt x="323850" y="0"/>
                </a:moveTo>
                <a:lnTo>
                  <a:pt x="647700" y="161925"/>
                </a:lnTo>
                <a:lnTo>
                  <a:pt x="647700" y="558926"/>
                </a:lnTo>
                <a:lnTo>
                  <a:pt x="323850" y="720851"/>
                </a:lnTo>
                <a:lnTo>
                  <a:pt x="0" y="558926"/>
                </a:lnTo>
                <a:lnTo>
                  <a:pt x="0" y="161925"/>
                </a:lnTo>
                <a:lnTo>
                  <a:pt x="323850" y="0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225666" y="1469263"/>
            <a:ext cx="679450" cy="753110"/>
            <a:chOff x="6225666" y="1469263"/>
            <a:chExt cx="679450" cy="753110"/>
          </a:xfrm>
        </p:grpSpPr>
        <p:sp>
          <p:nvSpPr>
            <p:cNvPr id="13" name="object 13"/>
            <p:cNvSpPr/>
            <p:nvPr/>
          </p:nvSpPr>
          <p:spPr>
            <a:xfrm>
              <a:off x="6241541" y="1485138"/>
              <a:ext cx="647700" cy="721360"/>
            </a:xfrm>
            <a:custGeom>
              <a:avLst/>
              <a:gdLst/>
              <a:ahLst/>
              <a:cxnLst/>
              <a:rect l="l" t="t" r="r" b="b"/>
              <a:pathLst>
                <a:path w="647700" h="721360">
                  <a:moveTo>
                    <a:pt x="323850" y="0"/>
                  </a:moveTo>
                  <a:lnTo>
                    <a:pt x="647700" y="161925"/>
                  </a:lnTo>
                  <a:lnTo>
                    <a:pt x="647700" y="558926"/>
                  </a:lnTo>
                  <a:lnTo>
                    <a:pt x="323850" y="720851"/>
                  </a:lnTo>
                  <a:lnTo>
                    <a:pt x="0" y="558926"/>
                  </a:lnTo>
                  <a:lnTo>
                    <a:pt x="0" y="161925"/>
                  </a:lnTo>
                  <a:lnTo>
                    <a:pt x="323850" y="0"/>
                  </a:lnTo>
                  <a:close/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12407" y="1629156"/>
              <a:ext cx="504825" cy="431800"/>
            </a:xfrm>
            <a:custGeom>
              <a:avLst/>
              <a:gdLst/>
              <a:ahLst/>
              <a:cxnLst/>
              <a:rect l="l" t="t" r="r" b="b"/>
              <a:pathLst>
                <a:path w="504825" h="431800">
                  <a:moveTo>
                    <a:pt x="0" y="215646"/>
                  </a:moveTo>
                  <a:lnTo>
                    <a:pt x="5123" y="172177"/>
                  </a:lnTo>
                  <a:lnTo>
                    <a:pt x="19817" y="131695"/>
                  </a:lnTo>
                  <a:lnTo>
                    <a:pt x="43070" y="95063"/>
                  </a:lnTo>
                  <a:lnTo>
                    <a:pt x="73866" y="63150"/>
                  </a:lnTo>
                  <a:lnTo>
                    <a:pt x="111193" y="36821"/>
                  </a:lnTo>
                  <a:lnTo>
                    <a:pt x="154037" y="16942"/>
                  </a:lnTo>
                  <a:lnTo>
                    <a:pt x="201384" y="4380"/>
                  </a:lnTo>
                  <a:lnTo>
                    <a:pt x="252221" y="0"/>
                  </a:lnTo>
                  <a:lnTo>
                    <a:pt x="303059" y="4380"/>
                  </a:lnTo>
                  <a:lnTo>
                    <a:pt x="350406" y="16942"/>
                  </a:lnTo>
                  <a:lnTo>
                    <a:pt x="393250" y="36821"/>
                  </a:lnTo>
                  <a:lnTo>
                    <a:pt x="430577" y="63150"/>
                  </a:lnTo>
                  <a:lnTo>
                    <a:pt x="461373" y="95063"/>
                  </a:lnTo>
                  <a:lnTo>
                    <a:pt x="484626" y="131695"/>
                  </a:lnTo>
                  <a:lnTo>
                    <a:pt x="499320" y="172177"/>
                  </a:lnTo>
                  <a:lnTo>
                    <a:pt x="504443" y="215646"/>
                  </a:lnTo>
                  <a:lnTo>
                    <a:pt x="499320" y="259114"/>
                  </a:lnTo>
                  <a:lnTo>
                    <a:pt x="484626" y="299596"/>
                  </a:lnTo>
                  <a:lnTo>
                    <a:pt x="461373" y="336228"/>
                  </a:lnTo>
                  <a:lnTo>
                    <a:pt x="430577" y="368141"/>
                  </a:lnTo>
                  <a:lnTo>
                    <a:pt x="393250" y="394470"/>
                  </a:lnTo>
                  <a:lnTo>
                    <a:pt x="350406" y="414349"/>
                  </a:lnTo>
                  <a:lnTo>
                    <a:pt x="303059" y="426911"/>
                  </a:lnTo>
                  <a:lnTo>
                    <a:pt x="252221" y="431292"/>
                  </a:lnTo>
                  <a:lnTo>
                    <a:pt x="201384" y="426911"/>
                  </a:lnTo>
                  <a:lnTo>
                    <a:pt x="154037" y="414349"/>
                  </a:lnTo>
                  <a:lnTo>
                    <a:pt x="111193" y="394470"/>
                  </a:lnTo>
                  <a:lnTo>
                    <a:pt x="73866" y="368141"/>
                  </a:lnTo>
                  <a:lnTo>
                    <a:pt x="43070" y="336228"/>
                  </a:lnTo>
                  <a:lnTo>
                    <a:pt x="19817" y="299596"/>
                  </a:lnTo>
                  <a:lnTo>
                    <a:pt x="5123" y="259114"/>
                  </a:lnTo>
                  <a:lnTo>
                    <a:pt x="0" y="2156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4415028" y="5355335"/>
            <a:ext cx="3656965" cy="1029969"/>
            <a:chOff x="4415028" y="5355335"/>
            <a:chExt cx="3656965" cy="1029969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5028" y="5471159"/>
              <a:ext cx="1183386" cy="698766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32020" y="5478779"/>
              <a:ext cx="593598" cy="56769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95544" y="5687567"/>
              <a:ext cx="1183386" cy="69723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12536" y="5695187"/>
              <a:ext cx="593598" cy="567690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51192" y="5375147"/>
              <a:ext cx="820674" cy="48845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80732" y="5355335"/>
              <a:ext cx="534149" cy="51128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2615945" y="2214498"/>
            <a:ext cx="110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Nafténico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25717" y="1301290"/>
            <a:ext cx="2430145" cy="1235710"/>
          </a:xfrm>
          <a:prstGeom prst="rect">
            <a:avLst/>
          </a:prstGeom>
        </p:spPr>
        <p:txBody>
          <a:bodyPr vert="horz" wrap="square" lIns="0" tIns="299720" rIns="0" bIns="0" rtlCol="0">
            <a:spAutoFit/>
          </a:bodyPr>
          <a:lstStyle/>
          <a:p>
            <a:pPr marL="1141730">
              <a:lnSpc>
                <a:spcPct val="100000"/>
              </a:lnSpc>
              <a:spcBef>
                <a:spcPts val="2360"/>
              </a:spcBef>
              <a:tabLst>
                <a:tab pos="1913255" algn="l"/>
              </a:tabLst>
            </a:pPr>
            <a:r>
              <a:rPr sz="3200" b="1" spc="-50" dirty="0">
                <a:latin typeface="Verdana"/>
                <a:cs typeface="Verdana"/>
              </a:rPr>
              <a:t>+</a:t>
            </a:r>
            <a:r>
              <a:rPr sz="3200" b="1" dirty="0">
                <a:latin typeface="Verdana"/>
                <a:cs typeface="Verdana"/>
              </a:rPr>
              <a:t>	</a:t>
            </a:r>
            <a:r>
              <a:rPr sz="3200" b="1" spc="-25" dirty="0">
                <a:latin typeface="Verdana"/>
                <a:cs typeface="Verdana"/>
              </a:rPr>
              <a:t>H</a:t>
            </a:r>
            <a:r>
              <a:rPr sz="1800" b="1" spc="-25" dirty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265"/>
              </a:spcBef>
            </a:pPr>
            <a:r>
              <a:rPr sz="1800" spc="-10" dirty="0">
                <a:latin typeface="Verdana"/>
                <a:cs typeface="Verdana"/>
              </a:rPr>
              <a:t>Aromático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512177" y="5413044"/>
            <a:ext cx="25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6819900" y="6147815"/>
            <a:ext cx="821055" cy="511809"/>
            <a:chOff x="6819900" y="6147815"/>
            <a:chExt cx="821055" cy="511809"/>
          </a:xfrm>
        </p:grpSpPr>
        <p:pic>
          <p:nvPicPr>
            <p:cNvPr id="26" name="object 2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819900" y="6167627"/>
              <a:ext cx="820686" cy="4869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49439" y="6147815"/>
              <a:ext cx="534149" cy="511289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5959602" y="5602520"/>
            <a:ext cx="1374775" cy="902969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2000">
              <a:latin typeface="Arial"/>
              <a:cs typeface="Arial"/>
            </a:endParaRPr>
          </a:p>
          <a:p>
            <a:pPr marL="1132840">
              <a:lnSpc>
                <a:spcPct val="100000"/>
              </a:lnSpc>
              <a:spcBef>
                <a:spcPts val="1110"/>
              </a:spcBef>
            </a:pPr>
            <a:r>
              <a:rPr sz="1800" b="1" spc="-25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728083" y="1744979"/>
            <a:ext cx="1297305" cy="344805"/>
          </a:xfrm>
          <a:custGeom>
            <a:avLst/>
            <a:gdLst/>
            <a:ahLst/>
            <a:cxnLst/>
            <a:rect l="l" t="t" r="r" b="b"/>
            <a:pathLst>
              <a:path w="1297304" h="344805">
                <a:moveTo>
                  <a:pt x="1297178" y="222377"/>
                </a:moveTo>
                <a:lnTo>
                  <a:pt x="126403" y="222377"/>
                </a:lnTo>
                <a:lnTo>
                  <a:pt x="188722" y="186055"/>
                </a:lnTo>
                <a:lnTo>
                  <a:pt x="195275" y="180174"/>
                </a:lnTo>
                <a:lnTo>
                  <a:pt x="198958" y="172491"/>
                </a:lnTo>
                <a:lnTo>
                  <a:pt x="199517" y="163969"/>
                </a:lnTo>
                <a:lnTo>
                  <a:pt x="196723" y="155575"/>
                </a:lnTo>
                <a:lnTo>
                  <a:pt x="190830" y="149021"/>
                </a:lnTo>
                <a:lnTo>
                  <a:pt x="183146" y="145338"/>
                </a:lnTo>
                <a:lnTo>
                  <a:pt x="174625" y="144780"/>
                </a:lnTo>
                <a:lnTo>
                  <a:pt x="166243" y="147574"/>
                </a:lnTo>
                <a:lnTo>
                  <a:pt x="0" y="244602"/>
                </a:lnTo>
                <a:lnTo>
                  <a:pt x="166243" y="341630"/>
                </a:lnTo>
                <a:lnTo>
                  <a:pt x="174625" y="344436"/>
                </a:lnTo>
                <a:lnTo>
                  <a:pt x="183146" y="343877"/>
                </a:lnTo>
                <a:lnTo>
                  <a:pt x="190830" y="340194"/>
                </a:lnTo>
                <a:lnTo>
                  <a:pt x="196723" y="333629"/>
                </a:lnTo>
                <a:lnTo>
                  <a:pt x="199517" y="325247"/>
                </a:lnTo>
                <a:lnTo>
                  <a:pt x="198958" y="316725"/>
                </a:lnTo>
                <a:lnTo>
                  <a:pt x="195275" y="309041"/>
                </a:lnTo>
                <a:lnTo>
                  <a:pt x="188722" y="303149"/>
                </a:lnTo>
                <a:lnTo>
                  <a:pt x="126403" y="266827"/>
                </a:lnTo>
                <a:lnTo>
                  <a:pt x="1297178" y="266827"/>
                </a:lnTo>
                <a:lnTo>
                  <a:pt x="1297178" y="222377"/>
                </a:lnTo>
                <a:close/>
              </a:path>
              <a:path w="1297304" h="344805">
                <a:moveTo>
                  <a:pt x="1297178" y="99822"/>
                </a:moveTo>
                <a:lnTo>
                  <a:pt x="1259090" y="77597"/>
                </a:lnTo>
                <a:lnTo>
                  <a:pt x="1130935" y="2794"/>
                </a:lnTo>
                <a:lnTo>
                  <a:pt x="1122616" y="0"/>
                </a:lnTo>
                <a:lnTo>
                  <a:pt x="1114132" y="558"/>
                </a:lnTo>
                <a:lnTo>
                  <a:pt x="1106462" y="4241"/>
                </a:lnTo>
                <a:lnTo>
                  <a:pt x="1100582" y="10795"/>
                </a:lnTo>
                <a:lnTo>
                  <a:pt x="1097699" y="19189"/>
                </a:lnTo>
                <a:lnTo>
                  <a:pt x="1098245" y="27711"/>
                </a:lnTo>
                <a:lnTo>
                  <a:pt x="1101953" y="35394"/>
                </a:lnTo>
                <a:lnTo>
                  <a:pt x="1108583" y="41275"/>
                </a:lnTo>
                <a:lnTo>
                  <a:pt x="1170889" y="77597"/>
                </a:lnTo>
                <a:lnTo>
                  <a:pt x="127" y="77597"/>
                </a:lnTo>
                <a:lnTo>
                  <a:pt x="127" y="122047"/>
                </a:lnTo>
                <a:lnTo>
                  <a:pt x="1170889" y="122047"/>
                </a:lnTo>
                <a:lnTo>
                  <a:pt x="1108583" y="158369"/>
                </a:lnTo>
                <a:lnTo>
                  <a:pt x="1101953" y="164261"/>
                </a:lnTo>
                <a:lnTo>
                  <a:pt x="1098245" y="171945"/>
                </a:lnTo>
                <a:lnTo>
                  <a:pt x="1097699" y="180467"/>
                </a:lnTo>
                <a:lnTo>
                  <a:pt x="1100582" y="188849"/>
                </a:lnTo>
                <a:lnTo>
                  <a:pt x="1106462" y="195414"/>
                </a:lnTo>
                <a:lnTo>
                  <a:pt x="1114132" y="199097"/>
                </a:lnTo>
                <a:lnTo>
                  <a:pt x="1122616" y="199656"/>
                </a:lnTo>
                <a:lnTo>
                  <a:pt x="1130935" y="196850"/>
                </a:lnTo>
                <a:lnTo>
                  <a:pt x="1259090" y="122047"/>
                </a:lnTo>
                <a:lnTo>
                  <a:pt x="1297178" y="99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79975" y="1444878"/>
            <a:ext cx="1156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Verdana"/>
                <a:cs typeface="Verdana"/>
              </a:rPr>
              <a:t>Temperatura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9975" y="2084958"/>
            <a:ext cx="997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catalizador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497073" y="3717797"/>
            <a:ext cx="576580" cy="649605"/>
          </a:xfrm>
          <a:custGeom>
            <a:avLst/>
            <a:gdLst/>
            <a:ahLst/>
            <a:cxnLst/>
            <a:rect l="l" t="t" r="r" b="b"/>
            <a:pathLst>
              <a:path w="576580" h="649604">
                <a:moveTo>
                  <a:pt x="288036" y="0"/>
                </a:moveTo>
                <a:lnTo>
                  <a:pt x="576071" y="144018"/>
                </a:lnTo>
                <a:lnTo>
                  <a:pt x="576071" y="505206"/>
                </a:lnTo>
                <a:lnTo>
                  <a:pt x="288036" y="649224"/>
                </a:lnTo>
                <a:lnTo>
                  <a:pt x="0" y="505206"/>
                </a:lnTo>
                <a:lnTo>
                  <a:pt x="0" y="144018"/>
                </a:lnTo>
                <a:lnTo>
                  <a:pt x="288036" y="0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4785486" y="5285359"/>
            <a:ext cx="679450" cy="753110"/>
            <a:chOff x="4785486" y="5285359"/>
            <a:chExt cx="679450" cy="753110"/>
          </a:xfrm>
        </p:grpSpPr>
        <p:sp>
          <p:nvSpPr>
            <p:cNvPr id="34" name="object 34"/>
            <p:cNvSpPr/>
            <p:nvPr/>
          </p:nvSpPr>
          <p:spPr>
            <a:xfrm>
              <a:off x="4801361" y="5301234"/>
              <a:ext cx="647700" cy="721360"/>
            </a:xfrm>
            <a:custGeom>
              <a:avLst/>
              <a:gdLst/>
              <a:ahLst/>
              <a:cxnLst/>
              <a:rect l="l" t="t" r="r" b="b"/>
              <a:pathLst>
                <a:path w="647700" h="721360">
                  <a:moveTo>
                    <a:pt x="323850" y="0"/>
                  </a:moveTo>
                  <a:lnTo>
                    <a:pt x="647700" y="161924"/>
                  </a:lnTo>
                  <a:lnTo>
                    <a:pt x="647700" y="558926"/>
                  </a:lnTo>
                  <a:lnTo>
                    <a:pt x="323850" y="720851"/>
                  </a:lnTo>
                  <a:lnTo>
                    <a:pt x="0" y="558926"/>
                  </a:lnTo>
                  <a:lnTo>
                    <a:pt x="0" y="161924"/>
                  </a:lnTo>
                  <a:lnTo>
                    <a:pt x="323850" y="0"/>
                  </a:lnTo>
                  <a:close/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872227" y="5445252"/>
              <a:ext cx="504825" cy="431800"/>
            </a:xfrm>
            <a:custGeom>
              <a:avLst/>
              <a:gdLst/>
              <a:ahLst/>
              <a:cxnLst/>
              <a:rect l="l" t="t" r="r" b="b"/>
              <a:pathLst>
                <a:path w="504825" h="431800">
                  <a:moveTo>
                    <a:pt x="0" y="215646"/>
                  </a:moveTo>
                  <a:lnTo>
                    <a:pt x="5123" y="172177"/>
                  </a:lnTo>
                  <a:lnTo>
                    <a:pt x="19817" y="131695"/>
                  </a:lnTo>
                  <a:lnTo>
                    <a:pt x="43070" y="95063"/>
                  </a:lnTo>
                  <a:lnTo>
                    <a:pt x="73866" y="63150"/>
                  </a:lnTo>
                  <a:lnTo>
                    <a:pt x="111193" y="36821"/>
                  </a:lnTo>
                  <a:lnTo>
                    <a:pt x="154037" y="16942"/>
                  </a:lnTo>
                  <a:lnTo>
                    <a:pt x="201384" y="4380"/>
                  </a:lnTo>
                  <a:lnTo>
                    <a:pt x="252222" y="0"/>
                  </a:lnTo>
                  <a:lnTo>
                    <a:pt x="303059" y="4380"/>
                  </a:lnTo>
                  <a:lnTo>
                    <a:pt x="350406" y="16942"/>
                  </a:lnTo>
                  <a:lnTo>
                    <a:pt x="393250" y="36821"/>
                  </a:lnTo>
                  <a:lnTo>
                    <a:pt x="430577" y="63150"/>
                  </a:lnTo>
                  <a:lnTo>
                    <a:pt x="461373" y="95063"/>
                  </a:lnTo>
                  <a:lnTo>
                    <a:pt x="484626" y="131695"/>
                  </a:lnTo>
                  <a:lnTo>
                    <a:pt x="499320" y="172177"/>
                  </a:lnTo>
                  <a:lnTo>
                    <a:pt x="504444" y="215646"/>
                  </a:lnTo>
                  <a:lnTo>
                    <a:pt x="499320" y="259106"/>
                  </a:lnTo>
                  <a:lnTo>
                    <a:pt x="484626" y="299586"/>
                  </a:lnTo>
                  <a:lnTo>
                    <a:pt x="461373" y="336216"/>
                  </a:lnTo>
                  <a:lnTo>
                    <a:pt x="430577" y="368131"/>
                  </a:lnTo>
                  <a:lnTo>
                    <a:pt x="393250" y="394463"/>
                  </a:lnTo>
                  <a:lnTo>
                    <a:pt x="350406" y="414345"/>
                  </a:lnTo>
                  <a:lnTo>
                    <a:pt x="303059" y="426910"/>
                  </a:lnTo>
                  <a:lnTo>
                    <a:pt x="252222" y="431292"/>
                  </a:lnTo>
                  <a:lnTo>
                    <a:pt x="201384" y="426910"/>
                  </a:lnTo>
                  <a:lnTo>
                    <a:pt x="154037" y="414345"/>
                  </a:lnTo>
                  <a:lnTo>
                    <a:pt x="111193" y="394463"/>
                  </a:lnTo>
                  <a:lnTo>
                    <a:pt x="73866" y="368131"/>
                  </a:lnTo>
                  <a:lnTo>
                    <a:pt x="43070" y="336216"/>
                  </a:lnTo>
                  <a:lnTo>
                    <a:pt x="19817" y="299586"/>
                  </a:lnTo>
                  <a:lnTo>
                    <a:pt x="5123" y="259106"/>
                  </a:lnTo>
                  <a:lnTo>
                    <a:pt x="0" y="215646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4879975" y="5477967"/>
            <a:ext cx="694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-15" baseline="-2777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3000" b="1" spc="-427" baseline="-2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H</a:t>
            </a:r>
            <a:r>
              <a:rPr sz="1400" b="1" spc="-25" dirty="0">
                <a:latin typeface="Verdana"/>
                <a:cs typeface="Verdana"/>
              </a:rPr>
              <a:t>2</a:t>
            </a:r>
            <a:endParaRPr sz="1400" dirty="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6112764" y="4983492"/>
            <a:ext cx="753745" cy="540385"/>
            <a:chOff x="6112764" y="4983492"/>
            <a:chExt cx="753745" cy="540385"/>
          </a:xfrm>
        </p:grpSpPr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112764" y="5047475"/>
              <a:ext cx="753630" cy="47626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87440" y="4983492"/>
              <a:ext cx="596645" cy="511289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6318250" y="5041519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759567" y="6663563"/>
            <a:ext cx="1294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45026" y="702640"/>
            <a:ext cx="39763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Isomerización</a:t>
            </a:r>
            <a:r>
              <a:rPr sz="2800" b="1" i="1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800" b="1" i="1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parafinas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37232" y="4946903"/>
            <a:ext cx="7425690" cy="1908810"/>
            <a:chOff x="2237232" y="4946903"/>
            <a:chExt cx="7425690" cy="19088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232" y="4946903"/>
              <a:ext cx="7425690" cy="190881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8052" y="5967984"/>
              <a:ext cx="1239774" cy="71553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9511" y="5983224"/>
              <a:ext cx="593598" cy="567690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386832" y="6048247"/>
            <a:ext cx="278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48628" y="5536691"/>
            <a:ext cx="1238250" cy="715645"/>
            <a:chOff x="6548628" y="5536691"/>
            <a:chExt cx="1238250" cy="7156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48628" y="5536691"/>
              <a:ext cx="1238250" cy="71551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76288" y="5551931"/>
              <a:ext cx="593598" cy="56769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7024243" y="5616346"/>
            <a:ext cx="2794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2541" y="2399157"/>
            <a:ext cx="12236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Verdana"/>
                <a:cs typeface="Verdana"/>
              </a:rPr>
              <a:t>N-</a:t>
            </a:r>
            <a:r>
              <a:rPr sz="1800" spc="-10" dirty="0">
                <a:latin typeface="Verdana"/>
                <a:cs typeface="Verdana"/>
              </a:rPr>
              <a:t>Parafina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03642" y="2399157"/>
            <a:ext cx="140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Iso-Parafina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8046719" y="5786628"/>
            <a:ext cx="877569" cy="511809"/>
            <a:chOff x="8046719" y="5786628"/>
            <a:chExt cx="877569" cy="511809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19" y="5806440"/>
              <a:ext cx="877074" cy="48997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3879" y="5786628"/>
              <a:ext cx="534149" cy="51128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315959" y="5844946"/>
            <a:ext cx="25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89832" y="5571744"/>
            <a:ext cx="877569" cy="511809"/>
            <a:chOff x="3989832" y="5571744"/>
            <a:chExt cx="877569" cy="511809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9832" y="5590032"/>
              <a:ext cx="877074" cy="4915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6992" y="5571744"/>
              <a:ext cx="534149" cy="51128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258436" y="5629147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852795" y="1744979"/>
            <a:ext cx="1405255" cy="344805"/>
          </a:xfrm>
          <a:custGeom>
            <a:avLst/>
            <a:gdLst/>
            <a:ahLst/>
            <a:cxnLst/>
            <a:rect l="l" t="t" r="r" b="b"/>
            <a:pathLst>
              <a:path w="1405254" h="344805">
                <a:moveTo>
                  <a:pt x="1405255" y="222377"/>
                </a:moveTo>
                <a:lnTo>
                  <a:pt x="126403" y="222377"/>
                </a:lnTo>
                <a:lnTo>
                  <a:pt x="188722" y="186055"/>
                </a:lnTo>
                <a:lnTo>
                  <a:pt x="195275" y="180174"/>
                </a:lnTo>
                <a:lnTo>
                  <a:pt x="198958" y="172491"/>
                </a:lnTo>
                <a:lnTo>
                  <a:pt x="199517" y="163969"/>
                </a:lnTo>
                <a:lnTo>
                  <a:pt x="196723" y="155575"/>
                </a:lnTo>
                <a:lnTo>
                  <a:pt x="190830" y="149021"/>
                </a:lnTo>
                <a:lnTo>
                  <a:pt x="183146" y="145338"/>
                </a:lnTo>
                <a:lnTo>
                  <a:pt x="174625" y="144780"/>
                </a:lnTo>
                <a:lnTo>
                  <a:pt x="166243" y="147574"/>
                </a:lnTo>
                <a:lnTo>
                  <a:pt x="0" y="244602"/>
                </a:lnTo>
                <a:lnTo>
                  <a:pt x="166243" y="341630"/>
                </a:lnTo>
                <a:lnTo>
                  <a:pt x="174625" y="344436"/>
                </a:lnTo>
                <a:lnTo>
                  <a:pt x="183146" y="343877"/>
                </a:lnTo>
                <a:lnTo>
                  <a:pt x="190830" y="340194"/>
                </a:lnTo>
                <a:lnTo>
                  <a:pt x="196723" y="333629"/>
                </a:lnTo>
                <a:lnTo>
                  <a:pt x="199517" y="325247"/>
                </a:lnTo>
                <a:lnTo>
                  <a:pt x="198958" y="316725"/>
                </a:lnTo>
                <a:lnTo>
                  <a:pt x="195275" y="309041"/>
                </a:lnTo>
                <a:lnTo>
                  <a:pt x="188722" y="303149"/>
                </a:lnTo>
                <a:lnTo>
                  <a:pt x="126403" y="266827"/>
                </a:lnTo>
                <a:lnTo>
                  <a:pt x="1405255" y="266827"/>
                </a:lnTo>
                <a:lnTo>
                  <a:pt x="1405255" y="222377"/>
                </a:lnTo>
                <a:close/>
              </a:path>
              <a:path w="1405254" h="344805">
                <a:moveTo>
                  <a:pt x="1405255" y="99822"/>
                </a:moveTo>
                <a:lnTo>
                  <a:pt x="1367167" y="77597"/>
                </a:lnTo>
                <a:lnTo>
                  <a:pt x="1239012" y="2794"/>
                </a:lnTo>
                <a:lnTo>
                  <a:pt x="1230693" y="0"/>
                </a:lnTo>
                <a:lnTo>
                  <a:pt x="1222209" y="558"/>
                </a:lnTo>
                <a:lnTo>
                  <a:pt x="1214539" y="4241"/>
                </a:lnTo>
                <a:lnTo>
                  <a:pt x="1208659" y="10795"/>
                </a:lnTo>
                <a:lnTo>
                  <a:pt x="1205776" y="19189"/>
                </a:lnTo>
                <a:lnTo>
                  <a:pt x="1206322" y="27711"/>
                </a:lnTo>
                <a:lnTo>
                  <a:pt x="1210030" y="35394"/>
                </a:lnTo>
                <a:lnTo>
                  <a:pt x="1216660" y="41275"/>
                </a:lnTo>
                <a:lnTo>
                  <a:pt x="1278966" y="77597"/>
                </a:lnTo>
                <a:lnTo>
                  <a:pt x="127" y="77597"/>
                </a:lnTo>
                <a:lnTo>
                  <a:pt x="127" y="122047"/>
                </a:lnTo>
                <a:lnTo>
                  <a:pt x="1278966" y="122047"/>
                </a:lnTo>
                <a:lnTo>
                  <a:pt x="1216660" y="158369"/>
                </a:lnTo>
                <a:lnTo>
                  <a:pt x="1210030" y="164261"/>
                </a:lnTo>
                <a:lnTo>
                  <a:pt x="1206322" y="171945"/>
                </a:lnTo>
                <a:lnTo>
                  <a:pt x="1205776" y="180467"/>
                </a:lnTo>
                <a:lnTo>
                  <a:pt x="1208659" y="188849"/>
                </a:lnTo>
                <a:lnTo>
                  <a:pt x="1214539" y="195414"/>
                </a:lnTo>
                <a:lnTo>
                  <a:pt x="1222209" y="199097"/>
                </a:lnTo>
                <a:lnTo>
                  <a:pt x="1230693" y="199656"/>
                </a:lnTo>
                <a:lnTo>
                  <a:pt x="1239012" y="196850"/>
                </a:lnTo>
                <a:lnTo>
                  <a:pt x="1367167" y="122047"/>
                </a:lnTo>
                <a:lnTo>
                  <a:pt x="1405255" y="99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009513" y="1444878"/>
            <a:ext cx="115633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Verdana"/>
                <a:cs typeface="Verdana"/>
              </a:rPr>
              <a:t>Temperatura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655"/>
              </a:spcBef>
            </a:pP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latin typeface="Verdana"/>
                <a:cs typeface="Verdana"/>
              </a:rPr>
              <a:t>catalizador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499859" y="4983492"/>
            <a:ext cx="807085" cy="542290"/>
            <a:chOff x="6499859" y="4983492"/>
            <a:chExt cx="807085" cy="542290"/>
          </a:xfrm>
        </p:grpSpPr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99859" y="5047488"/>
              <a:ext cx="806970" cy="477774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79107" y="4983492"/>
              <a:ext cx="596646" cy="51128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6711188" y="5041519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904297" y="1525206"/>
            <a:ext cx="1431290" cy="810895"/>
            <a:chOff x="3904297" y="1525206"/>
            <a:chExt cx="1431290" cy="810895"/>
          </a:xfrm>
        </p:grpSpPr>
        <p:sp>
          <p:nvSpPr>
            <p:cNvPr id="34" name="object 34"/>
            <p:cNvSpPr/>
            <p:nvPr/>
          </p:nvSpPr>
          <p:spPr>
            <a:xfrm>
              <a:off x="3918584" y="1886585"/>
              <a:ext cx="605790" cy="434975"/>
            </a:xfrm>
            <a:custGeom>
              <a:avLst/>
              <a:gdLst/>
              <a:ahLst/>
              <a:cxnLst/>
              <a:rect l="l" t="t" r="r" b="b"/>
              <a:pathLst>
                <a:path w="605789" h="434975">
                  <a:moveTo>
                    <a:pt x="0" y="434975"/>
                  </a:moveTo>
                  <a:lnTo>
                    <a:pt x="193928" y="0"/>
                  </a:lnTo>
                </a:path>
                <a:path w="605789" h="434975">
                  <a:moveTo>
                    <a:pt x="201802" y="10160"/>
                  </a:moveTo>
                  <a:lnTo>
                    <a:pt x="605536" y="26466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530470" y="1720088"/>
              <a:ext cx="194310" cy="434975"/>
            </a:xfrm>
            <a:custGeom>
              <a:avLst/>
              <a:gdLst/>
              <a:ahLst/>
              <a:cxnLst/>
              <a:rect l="l" t="t" r="r" b="b"/>
              <a:pathLst>
                <a:path w="194310" h="434975">
                  <a:moveTo>
                    <a:pt x="193801" y="0"/>
                  </a:moveTo>
                  <a:lnTo>
                    <a:pt x="0" y="43497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715382" y="1539494"/>
              <a:ext cx="605790" cy="434975"/>
            </a:xfrm>
            <a:custGeom>
              <a:avLst/>
              <a:gdLst/>
              <a:ahLst/>
              <a:cxnLst/>
              <a:rect l="l" t="t" r="r" b="b"/>
              <a:pathLst>
                <a:path w="605789" h="434975">
                  <a:moveTo>
                    <a:pt x="0" y="176656"/>
                  </a:moveTo>
                  <a:lnTo>
                    <a:pt x="403859" y="431164"/>
                  </a:lnTo>
                </a:path>
                <a:path w="605789" h="434975">
                  <a:moveTo>
                    <a:pt x="411861" y="434975"/>
                  </a:moveTo>
                  <a:lnTo>
                    <a:pt x="60566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2575750" y="3329749"/>
            <a:ext cx="1095375" cy="671830"/>
            <a:chOff x="2575750" y="3329749"/>
            <a:chExt cx="1095375" cy="671830"/>
          </a:xfrm>
        </p:grpSpPr>
        <p:sp>
          <p:nvSpPr>
            <p:cNvPr id="38" name="object 38"/>
            <p:cNvSpPr/>
            <p:nvPr/>
          </p:nvSpPr>
          <p:spPr>
            <a:xfrm>
              <a:off x="2590038" y="3622674"/>
              <a:ext cx="141605" cy="364490"/>
            </a:xfrm>
            <a:custGeom>
              <a:avLst/>
              <a:gdLst/>
              <a:ahLst/>
              <a:cxnLst/>
              <a:rect l="l" t="t" r="r" b="b"/>
              <a:pathLst>
                <a:path w="141605" h="364489">
                  <a:moveTo>
                    <a:pt x="0" y="364363"/>
                  </a:moveTo>
                  <a:lnTo>
                    <a:pt x="141478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726563" y="3612387"/>
              <a:ext cx="320040" cy="225425"/>
            </a:xfrm>
            <a:custGeom>
              <a:avLst/>
              <a:gdLst/>
              <a:ahLst/>
              <a:cxnLst/>
              <a:rect l="l" t="t" r="r" b="b"/>
              <a:pathLst>
                <a:path w="320039" h="225425">
                  <a:moveTo>
                    <a:pt x="0" y="0"/>
                  </a:moveTo>
                  <a:lnTo>
                    <a:pt x="319531" y="2251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052699" y="3483101"/>
              <a:ext cx="143510" cy="365125"/>
            </a:xfrm>
            <a:custGeom>
              <a:avLst/>
              <a:gdLst/>
              <a:ahLst/>
              <a:cxnLst/>
              <a:rect l="l" t="t" r="r" b="b"/>
              <a:pathLst>
                <a:path w="143510" h="365125">
                  <a:moveTo>
                    <a:pt x="143128" y="0"/>
                  </a:moveTo>
                  <a:lnTo>
                    <a:pt x="0" y="36487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95828" y="3344036"/>
              <a:ext cx="461009" cy="364490"/>
            </a:xfrm>
            <a:custGeom>
              <a:avLst/>
              <a:gdLst/>
              <a:ahLst/>
              <a:cxnLst/>
              <a:rect l="l" t="t" r="r" b="b"/>
              <a:pathLst>
                <a:path w="461010" h="364489">
                  <a:moveTo>
                    <a:pt x="0" y="138429"/>
                  </a:moveTo>
                  <a:lnTo>
                    <a:pt x="319532" y="363600"/>
                  </a:lnTo>
                </a:path>
                <a:path w="461010" h="364489">
                  <a:moveTo>
                    <a:pt x="319405" y="364363"/>
                  </a:moveTo>
                  <a:lnTo>
                    <a:pt x="46101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7800276" y="1470850"/>
            <a:ext cx="1275080" cy="765810"/>
            <a:chOff x="7800276" y="1470850"/>
            <a:chExt cx="1275080" cy="765810"/>
          </a:xfrm>
        </p:grpSpPr>
        <p:sp>
          <p:nvSpPr>
            <p:cNvPr id="43" name="object 43"/>
            <p:cNvSpPr/>
            <p:nvPr/>
          </p:nvSpPr>
          <p:spPr>
            <a:xfrm>
              <a:off x="7814564" y="1808226"/>
              <a:ext cx="1246505" cy="414655"/>
            </a:xfrm>
            <a:custGeom>
              <a:avLst/>
              <a:gdLst/>
              <a:ahLst/>
              <a:cxnLst/>
              <a:rect l="l" t="t" r="r" b="b"/>
              <a:pathLst>
                <a:path w="1246504" h="414655">
                  <a:moveTo>
                    <a:pt x="0" y="414147"/>
                  </a:moveTo>
                  <a:lnTo>
                    <a:pt x="289813" y="34925"/>
                  </a:lnTo>
                </a:path>
                <a:path w="1246504" h="414655">
                  <a:moveTo>
                    <a:pt x="288797" y="37084"/>
                  </a:moveTo>
                  <a:lnTo>
                    <a:pt x="623569" y="377189"/>
                  </a:lnTo>
                </a:path>
                <a:path w="1246504" h="414655">
                  <a:moveTo>
                    <a:pt x="912494" y="0"/>
                  </a:moveTo>
                  <a:lnTo>
                    <a:pt x="622426" y="377698"/>
                  </a:lnTo>
                </a:path>
                <a:path w="1246504" h="414655">
                  <a:moveTo>
                    <a:pt x="911351" y="508"/>
                  </a:moveTo>
                  <a:lnTo>
                    <a:pt x="1246124" y="34061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084058" y="1485138"/>
              <a:ext cx="17145" cy="382905"/>
            </a:xfrm>
            <a:custGeom>
              <a:avLst/>
              <a:gdLst/>
              <a:ahLst/>
              <a:cxnLst/>
              <a:rect l="l" t="t" r="r" b="b"/>
              <a:pathLst>
                <a:path w="17145" h="382905">
                  <a:moveTo>
                    <a:pt x="0" y="382524"/>
                  </a:moveTo>
                  <a:lnTo>
                    <a:pt x="17145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5" name="object 45"/>
          <p:cNvGrpSpPr/>
          <p:nvPr/>
        </p:nvGrpSpPr>
        <p:grpSpPr>
          <a:xfrm>
            <a:off x="4053776" y="5360098"/>
            <a:ext cx="963930" cy="611505"/>
            <a:chOff x="4053776" y="5360098"/>
            <a:chExt cx="963930" cy="611505"/>
          </a:xfrm>
        </p:grpSpPr>
        <p:sp>
          <p:nvSpPr>
            <p:cNvPr id="46" name="object 46"/>
            <p:cNvSpPr/>
            <p:nvPr/>
          </p:nvSpPr>
          <p:spPr>
            <a:xfrm>
              <a:off x="4068064" y="5658777"/>
              <a:ext cx="467359" cy="298450"/>
            </a:xfrm>
            <a:custGeom>
              <a:avLst/>
              <a:gdLst/>
              <a:ahLst/>
              <a:cxnLst/>
              <a:rect l="l" t="t" r="r" b="b"/>
              <a:pathLst>
                <a:path w="467360" h="298450">
                  <a:moveTo>
                    <a:pt x="0" y="298183"/>
                  </a:moveTo>
                  <a:lnTo>
                    <a:pt x="215773" y="0"/>
                  </a:lnTo>
                </a:path>
                <a:path w="467360" h="298450">
                  <a:moveTo>
                    <a:pt x="216153" y="292"/>
                  </a:moveTo>
                  <a:lnTo>
                    <a:pt x="467360" y="26931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35805" y="5630202"/>
              <a:ext cx="215900" cy="298450"/>
            </a:xfrm>
            <a:custGeom>
              <a:avLst/>
              <a:gdLst/>
              <a:ahLst/>
              <a:cxnLst/>
              <a:rect l="l" t="t" r="r" b="b"/>
              <a:pathLst>
                <a:path w="215900" h="298450">
                  <a:moveTo>
                    <a:pt x="215773" y="0"/>
                  </a:moveTo>
                  <a:lnTo>
                    <a:pt x="0" y="29818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751959" y="5630494"/>
              <a:ext cx="251460" cy="269240"/>
            </a:xfrm>
            <a:custGeom>
              <a:avLst/>
              <a:gdLst/>
              <a:ahLst/>
              <a:cxnLst/>
              <a:rect l="l" t="t" r="r" b="b"/>
              <a:pathLst>
                <a:path w="251460" h="269239">
                  <a:moveTo>
                    <a:pt x="0" y="0"/>
                  </a:moveTo>
                  <a:lnTo>
                    <a:pt x="251205" y="26902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269486" y="5374385"/>
              <a:ext cx="13970" cy="301625"/>
            </a:xfrm>
            <a:custGeom>
              <a:avLst/>
              <a:gdLst/>
              <a:ahLst/>
              <a:cxnLst/>
              <a:rect l="l" t="t" r="r" b="b"/>
              <a:pathLst>
                <a:path w="13970" h="301625">
                  <a:moveTo>
                    <a:pt x="0" y="301625"/>
                  </a:moveTo>
                  <a:lnTo>
                    <a:pt x="13715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5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51" name="object 5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52" name="object 5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554984" y="-10803"/>
            <a:ext cx="4879340" cy="109347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  <a:p>
            <a:pPr marL="281940">
              <a:lnSpc>
                <a:spcPct val="100000"/>
              </a:lnSpc>
              <a:spcBef>
                <a:spcPts val="1540"/>
              </a:spcBef>
            </a:pP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Dehidrociclización</a:t>
            </a:r>
            <a:r>
              <a:rPr sz="2800" b="1" i="1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800" b="1" i="1" spc="-7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parafinas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37232" y="4946903"/>
            <a:ext cx="7425690" cy="1908810"/>
            <a:chOff x="2237232" y="4946903"/>
            <a:chExt cx="7425690" cy="19088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232" y="4946903"/>
              <a:ext cx="7425690" cy="19088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155" y="5465064"/>
              <a:ext cx="1238250" cy="7139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816" y="5478780"/>
              <a:ext cx="593598" cy="5676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15455" y="5896356"/>
              <a:ext cx="1238250" cy="71553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3116" y="5911596"/>
              <a:ext cx="593598" cy="567690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618858" y="1469263"/>
            <a:ext cx="732790" cy="753110"/>
            <a:chOff x="6618858" y="1469263"/>
            <a:chExt cx="732790" cy="753110"/>
          </a:xfrm>
        </p:grpSpPr>
        <p:sp>
          <p:nvSpPr>
            <p:cNvPr id="14" name="object 14"/>
            <p:cNvSpPr/>
            <p:nvPr/>
          </p:nvSpPr>
          <p:spPr>
            <a:xfrm>
              <a:off x="6634733" y="1485138"/>
              <a:ext cx="701040" cy="721360"/>
            </a:xfrm>
            <a:custGeom>
              <a:avLst/>
              <a:gdLst/>
              <a:ahLst/>
              <a:cxnLst/>
              <a:rect l="l" t="t" r="r" b="b"/>
              <a:pathLst>
                <a:path w="701040" h="721360">
                  <a:moveTo>
                    <a:pt x="350520" y="0"/>
                  </a:moveTo>
                  <a:lnTo>
                    <a:pt x="701040" y="175260"/>
                  </a:lnTo>
                  <a:lnTo>
                    <a:pt x="701040" y="545591"/>
                  </a:lnTo>
                  <a:lnTo>
                    <a:pt x="350520" y="720851"/>
                  </a:lnTo>
                  <a:lnTo>
                    <a:pt x="0" y="545591"/>
                  </a:lnTo>
                  <a:lnTo>
                    <a:pt x="0" y="175260"/>
                  </a:lnTo>
                  <a:lnTo>
                    <a:pt x="350520" y="0"/>
                  </a:lnTo>
                  <a:close/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10171" y="1629156"/>
              <a:ext cx="547370" cy="431800"/>
            </a:xfrm>
            <a:custGeom>
              <a:avLst/>
              <a:gdLst/>
              <a:ahLst/>
              <a:cxnLst/>
              <a:rect l="l" t="t" r="r" b="b"/>
              <a:pathLst>
                <a:path w="547370" h="431800">
                  <a:moveTo>
                    <a:pt x="0" y="215646"/>
                  </a:moveTo>
                  <a:lnTo>
                    <a:pt x="5555" y="172177"/>
                  </a:lnTo>
                  <a:lnTo>
                    <a:pt x="21490" y="131695"/>
                  </a:lnTo>
                  <a:lnTo>
                    <a:pt x="46706" y="95063"/>
                  </a:lnTo>
                  <a:lnTo>
                    <a:pt x="80105" y="63150"/>
                  </a:lnTo>
                  <a:lnTo>
                    <a:pt x="120587" y="36821"/>
                  </a:lnTo>
                  <a:lnTo>
                    <a:pt x="167056" y="16942"/>
                  </a:lnTo>
                  <a:lnTo>
                    <a:pt x="218412" y="4380"/>
                  </a:lnTo>
                  <a:lnTo>
                    <a:pt x="273557" y="0"/>
                  </a:lnTo>
                  <a:lnTo>
                    <a:pt x="328703" y="4380"/>
                  </a:lnTo>
                  <a:lnTo>
                    <a:pt x="380059" y="16942"/>
                  </a:lnTo>
                  <a:lnTo>
                    <a:pt x="426528" y="36821"/>
                  </a:lnTo>
                  <a:lnTo>
                    <a:pt x="467010" y="63150"/>
                  </a:lnTo>
                  <a:lnTo>
                    <a:pt x="500409" y="95063"/>
                  </a:lnTo>
                  <a:lnTo>
                    <a:pt x="525625" y="131695"/>
                  </a:lnTo>
                  <a:lnTo>
                    <a:pt x="541560" y="172177"/>
                  </a:lnTo>
                  <a:lnTo>
                    <a:pt x="547116" y="215646"/>
                  </a:lnTo>
                  <a:lnTo>
                    <a:pt x="541560" y="259114"/>
                  </a:lnTo>
                  <a:lnTo>
                    <a:pt x="525625" y="299596"/>
                  </a:lnTo>
                  <a:lnTo>
                    <a:pt x="500409" y="336228"/>
                  </a:lnTo>
                  <a:lnTo>
                    <a:pt x="467010" y="368141"/>
                  </a:lnTo>
                  <a:lnTo>
                    <a:pt x="426528" y="394470"/>
                  </a:lnTo>
                  <a:lnTo>
                    <a:pt x="380059" y="414349"/>
                  </a:lnTo>
                  <a:lnTo>
                    <a:pt x="328703" y="426911"/>
                  </a:lnTo>
                  <a:lnTo>
                    <a:pt x="273557" y="431292"/>
                  </a:lnTo>
                  <a:lnTo>
                    <a:pt x="218412" y="426911"/>
                  </a:lnTo>
                  <a:lnTo>
                    <a:pt x="167056" y="414349"/>
                  </a:lnTo>
                  <a:lnTo>
                    <a:pt x="120587" y="394470"/>
                  </a:lnTo>
                  <a:lnTo>
                    <a:pt x="80105" y="368141"/>
                  </a:lnTo>
                  <a:lnTo>
                    <a:pt x="46706" y="336228"/>
                  </a:lnTo>
                  <a:lnTo>
                    <a:pt x="21490" y="299596"/>
                  </a:lnTo>
                  <a:lnTo>
                    <a:pt x="5555" y="259114"/>
                  </a:lnTo>
                  <a:lnTo>
                    <a:pt x="0" y="2156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790435" y="5976924"/>
            <a:ext cx="278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56609" y="2399157"/>
            <a:ext cx="94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Parafina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8450" y="1587753"/>
            <a:ext cx="2378710" cy="11112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90295">
              <a:lnSpc>
                <a:spcPct val="100000"/>
              </a:lnSpc>
              <a:spcBef>
                <a:spcPts val="105"/>
              </a:spcBef>
              <a:tabLst>
                <a:tab pos="1861185" algn="l"/>
              </a:tabLst>
            </a:pPr>
            <a:r>
              <a:rPr sz="3200" b="1" spc="-50" dirty="0">
                <a:latin typeface="Verdana"/>
                <a:cs typeface="Verdana"/>
              </a:rPr>
              <a:t>+</a:t>
            </a:r>
            <a:r>
              <a:rPr sz="3200" b="1" dirty="0">
                <a:latin typeface="Verdana"/>
                <a:cs typeface="Verdana"/>
              </a:rPr>
              <a:t>	</a:t>
            </a:r>
            <a:r>
              <a:rPr sz="3200" b="1" spc="-25" dirty="0">
                <a:latin typeface="Verdana"/>
                <a:cs typeface="Verdana"/>
              </a:rPr>
              <a:t>H</a:t>
            </a:r>
            <a:r>
              <a:rPr sz="1800" b="1" spc="-25" dirty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545"/>
              </a:spcBef>
            </a:pPr>
            <a:r>
              <a:rPr sz="1800" spc="-10" dirty="0">
                <a:latin typeface="Verdana"/>
                <a:cs typeface="Verdana"/>
              </a:rPr>
              <a:t>Aromático</a:t>
            </a:r>
            <a:endParaRPr sz="1800">
              <a:latin typeface="Verdana"/>
              <a:cs typeface="Verdan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734300" y="5355335"/>
            <a:ext cx="877569" cy="511809"/>
            <a:chOff x="7734300" y="5355335"/>
            <a:chExt cx="877569" cy="511809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4300" y="5373623"/>
              <a:ext cx="877074" cy="49151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2984" y="5355335"/>
              <a:ext cx="534149" cy="511289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8004809" y="5413044"/>
            <a:ext cx="25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3989832" y="5571744"/>
            <a:ext cx="877569" cy="511809"/>
            <a:chOff x="3989832" y="5571744"/>
            <a:chExt cx="877569" cy="511809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89832" y="5590032"/>
              <a:ext cx="877074" cy="49151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6992" y="5571744"/>
              <a:ext cx="534149" cy="51128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4258436" y="5629147"/>
            <a:ext cx="254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94783" y="1744979"/>
            <a:ext cx="1405255" cy="344805"/>
          </a:xfrm>
          <a:custGeom>
            <a:avLst/>
            <a:gdLst/>
            <a:ahLst/>
            <a:cxnLst/>
            <a:rect l="l" t="t" r="r" b="b"/>
            <a:pathLst>
              <a:path w="1405254" h="344805">
                <a:moveTo>
                  <a:pt x="1405255" y="222377"/>
                </a:moveTo>
                <a:lnTo>
                  <a:pt x="126403" y="222377"/>
                </a:lnTo>
                <a:lnTo>
                  <a:pt x="188722" y="186055"/>
                </a:lnTo>
                <a:lnTo>
                  <a:pt x="195275" y="180174"/>
                </a:lnTo>
                <a:lnTo>
                  <a:pt x="198958" y="172491"/>
                </a:lnTo>
                <a:lnTo>
                  <a:pt x="199517" y="163969"/>
                </a:lnTo>
                <a:lnTo>
                  <a:pt x="196723" y="155575"/>
                </a:lnTo>
                <a:lnTo>
                  <a:pt x="190830" y="149021"/>
                </a:lnTo>
                <a:lnTo>
                  <a:pt x="183146" y="145338"/>
                </a:lnTo>
                <a:lnTo>
                  <a:pt x="174625" y="144780"/>
                </a:lnTo>
                <a:lnTo>
                  <a:pt x="166243" y="147574"/>
                </a:lnTo>
                <a:lnTo>
                  <a:pt x="0" y="244602"/>
                </a:lnTo>
                <a:lnTo>
                  <a:pt x="166243" y="341630"/>
                </a:lnTo>
                <a:lnTo>
                  <a:pt x="174625" y="344436"/>
                </a:lnTo>
                <a:lnTo>
                  <a:pt x="183146" y="343877"/>
                </a:lnTo>
                <a:lnTo>
                  <a:pt x="190830" y="340194"/>
                </a:lnTo>
                <a:lnTo>
                  <a:pt x="196723" y="333629"/>
                </a:lnTo>
                <a:lnTo>
                  <a:pt x="199517" y="325247"/>
                </a:lnTo>
                <a:lnTo>
                  <a:pt x="198958" y="316725"/>
                </a:lnTo>
                <a:lnTo>
                  <a:pt x="195275" y="309041"/>
                </a:lnTo>
                <a:lnTo>
                  <a:pt x="188722" y="303149"/>
                </a:lnTo>
                <a:lnTo>
                  <a:pt x="126403" y="266827"/>
                </a:lnTo>
                <a:lnTo>
                  <a:pt x="1405255" y="266827"/>
                </a:lnTo>
                <a:lnTo>
                  <a:pt x="1405255" y="222377"/>
                </a:lnTo>
                <a:close/>
              </a:path>
              <a:path w="1405254" h="344805">
                <a:moveTo>
                  <a:pt x="1405255" y="99822"/>
                </a:moveTo>
                <a:lnTo>
                  <a:pt x="1367167" y="77597"/>
                </a:lnTo>
                <a:lnTo>
                  <a:pt x="1239012" y="2794"/>
                </a:lnTo>
                <a:lnTo>
                  <a:pt x="1230693" y="0"/>
                </a:lnTo>
                <a:lnTo>
                  <a:pt x="1222209" y="558"/>
                </a:lnTo>
                <a:lnTo>
                  <a:pt x="1214539" y="4241"/>
                </a:lnTo>
                <a:lnTo>
                  <a:pt x="1208659" y="10795"/>
                </a:lnTo>
                <a:lnTo>
                  <a:pt x="1205776" y="19189"/>
                </a:lnTo>
                <a:lnTo>
                  <a:pt x="1206322" y="27711"/>
                </a:lnTo>
                <a:lnTo>
                  <a:pt x="1210030" y="35394"/>
                </a:lnTo>
                <a:lnTo>
                  <a:pt x="1216660" y="41275"/>
                </a:lnTo>
                <a:lnTo>
                  <a:pt x="1278966" y="77597"/>
                </a:lnTo>
                <a:lnTo>
                  <a:pt x="127" y="77597"/>
                </a:lnTo>
                <a:lnTo>
                  <a:pt x="127" y="122047"/>
                </a:lnTo>
                <a:lnTo>
                  <a:pt x="1278966" y="122047"/>
                </a:lnTo>
                <a:lnTo>
                  <a:pt x="1216660" y="158369"/>
                </a:lnTo>
                <a:lnTo>
                  <a:pt x="1210030" y="164261"/>
                </a:lnTo>
                <a:lnTo>
                  <a:pt x="1206322" y="171945"/>
                </a:lnTo>
                <a:lnTo>
                  <a:pt x="1205776" y="180467"/>
                </a:lnTo>
                <a:lnTo>
                  <a:pt x="1208659" y="188849"/>
                </a:lnTo>
                <a:lnTo>
                  <a:pt x="1214539" y="195414"/>
                </a:lnTo>
                <a:lnTo>
                  <a:pt x="1222209" y="199097"/>
                </a:lnTo>
                <a:lnTo>
                  <a:pt x="1230693" y="199656"/>
                </a:lnTo>
                <a:lnTo>
                  <a:pt x="1239012" y="196850"/>
                </a:lnTo>
                <a:lnTo>
                  <a:pt x="1367167" y="122047"/>
                </a:lnTo>
                <a:lnTo>
                  <a:pt x="1405255" y="99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53025" y="1444878"/>
            <a:ext cx="1156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Verdana"/>
                <a:cs typeface="Verdana"/>
              </a:rPr>
              <a:t>Temperatura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53025" y="2084958"/>
            <a:ext cx="997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catalizador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058283" y="5285359"/>
            <a:ext cx="734695" cy="753110"/>
            <a:chOff x="5058283" y="5285359"/>
            <a:chExt cx="734695" cy="753110"/>
          </a:xfrm>
        </p:grpSpPr>
        <p:sp>
          <p:nvSpPr>
            <p:cNvPr id="31" name="object 31"/>
            <p:cNvSpPr/>
            <p:nvPr/>
          </p:nvSpPr>
          <p:spPr>
            <a:xfrm>
              <a:off x="5074158" y="5301234"/>
              <a:ext cx="702945" cy="721360"/>
            </a:xfrm>
            <a:custGeom>
              <a:avLst/>
              <a:gdLst/>
              <a:ahLst/>
              <a:cxnLst/>
              <a:rect l="l" t="t" r="r" b="b"/>
              <a:pathLst>
                <a:path w="702945" h="721360">
                  <a:moveTo>
                    <a:pt x="351281" y="0"/>
                  </a:moveTo>
                  <a:lnTo>
                    <a:pt x="702563" y="175640"/>
                  </a:lnTo>
                  <a:lnTo>
                    <a:pt x="702563" y="545210"/>
                  </a:lnTo>
                  <a:lnTo>
                    <a:pt x="351281" y="720851"/>
                  </a:lnTo>
                  <a:lnTo>
                    <a:pt x="0" y="545210"/>
                  </a:lnTo>
                  <a:lnTo>
                    <a:pt x="0" y="175640"/>
                  </a:lnTo>
                  <a:lnTo>
                    <a:pt x="351281" y="0"/>
                  </a:lnTo>
                  <a:close/>
                </a:path>
              </a:pathLst>
            </a:custGeom>
            <a:ln w="317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151120" y="5445252"/>
              <a:ext cx="547370" cy="431800"/>
            </a:xfrm>
            <a:custGeom>
              <a:avLst/>
              <a:gdLst/>
              <a:ahLst/>
              <a:cxnLst/>
              <a:rect l="l" t="t" r="r" b="b"/>
              <a:pathLst>
                <a:path w="547370" h="431800">
                  <a:moveTo>
                    <a:pt x="0" y="215646"/>
                  </a:moveTo>
                  <a:lnTo>
                    <a:pt x="5555" y="172177"/>
                  </a:lnTo>
                  <a:lnTo>
                    <a:pt x="21490" y="131695"/>
                  </a:lnTo>
                  <a:lnTo>
                    <a:pt x="46706" y="95063"/>
                  </a:lnTo>
                  <a:lnTo>
                    <a:pt x="80105" y="63150"/>
                  </a:lnTo>
                  <a:lnTo>
                    <a:pt x="120587" y="36821"/>
                  </a:lnTo>
                  <a:lnTo>
                    <a:pt x="167056" y="16942"/>
                  </a:lnTo>
                  <a:lnTo>
                    <a:pt x="218412" y="4380"/>
                  </a:lnTo>
                  <a:lnTo>
                    <a:pt x="273557" y="0"/>
                  </a:lnTo>
                  <a:lnTo>
                    <a:pt x="328703" y="4380"/>
                  </a:lnTo>
                  <a:lnTo>
                    <a:pt x="380059" y="16942"/>
                  </a:lnTo>
                  <a:lnTo>
                    <a:pt x="426528" y="36821"/>
                  </a:lnTo>
                  <a:lnTo>
                    <a:pt x="467010" y="63150"/>
                  </a:lnTo>
                  <a:lnTo>
                    <a:pt x="500409" y="95063"/>
                  </a:lnTo>
                  <a:lnTo>
                    <a:pt x="525625" y="131695"/>
                  </a:lnTo>
                  <a:lnTo>
                    <a:pt x="541560" y="172177"/>
                  </a:lnTo>
                  <a:lnTo>
                    <a:pt x="547115" y="215646"/>
                  </a:lnTo>
                  <a:lnTo>
                    <a:pt x="541560" y="259106"/>
                  </a:lnTo>
                  <a:lnTo>
                    <a:pt x="525625" y="299586"/>
                  </a:lnTo>
                  <a:lnTo>
                    <a:pt x="500409" y="336216"/>
                  </a:lnTo>
                  <a:lnTo>
                    <a:pt x="467010" y="368131"/>
                  </a:lnTo>
                  <a:lnTo>
                    <a:pt x="426528" y="394463"/>
                  </a:lnTo>
                  <a:lnTo>
                    <a:pt x="380059" y="414345"/>
                  </a:lnTo>
                  <a:lnTo>
                    <a:pt x="328703" y="426910"/>
                  </a:lnTo>
                  <a:lnTo>
                    <a:pt x="273557" y="431292"/>
                  </a:lnTo>
                  <a:lnTo>
                    <a:pt x="218412" y="426910"/>
                  </a:lnTo>
                  <a:lnTo>
                    <a:pt x="167056" y="414345"/>
                  </a:lnTo>
                  <a:lnTo>
                    <a:pt x="120587" y="394463"/>
                  </a:lnTo>
                  <a:lnTo>
                    <a:pt x="80105" y="368131"/>
                  </a:lnTo>
                  <a:lnTo>
                    <a:pt x="46706" y="336216"/>
                  </a:lnTo>
                  <a:lnTo>
                    <a:pt x="21490" y="299586"/>
                  </a:lnTo>
                  <a:lnTo>
                    <a:pt x="5555" y="259106"/>
                  </a:lnTo>
                  <a:lnTo>
                    <a:pt x="0" y="21564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153025" y="5477967"/>
            <a:ext cx="7181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baseline="-2777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3000" b="1" spc="-187" baseline="-2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b="1" spc="-25" dirty="0">
                <a:latin typeface="Verdana"/>
                <a:cs typeface="Verdana"/>
              </a:rPr>
              <a:t>H</a:t>
            </a:r>
            <a:r>
              <a:rPr sz="1400" b="1" spc="-25" dirty="0">
                <a:latin typeface="Verdana"/>
                <a:cs typeface="Verdana"/>
              </a:rPr>
              <a:t>2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499859" y="4983492"/>
            <a:ext cx="807085" cy="542290"/>
            <a:chOff x="6499859" y="4983492"/>
            <a:chExt cx="807085" cy="542290"/>
          </a:xfrm>
        </p:grpSpPr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99859" y="5047488"/>
              <a:ext cx="806970" cy="47777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79107" y="4983492"/>
              <a:ext cx="596646" cy="51128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711188" y="5041519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202622" y="1525206"/>
            <a:ext cx="1431290" cy="810895"/>
            <a:chOff x="3202622" y="1525206"/>
            <a:chExt cx="1431290" cy="810895"/>
          </a:xfrm>
        </p:grpSpPr>
        <p:sp>
          <p:nvSpPr>
            <p:cNvPr id="39" name="object 39"/>
            <p:cNvSpPr/>
            <p:nvPr/>
          </p:nvSpPr>
          <p:spPr>
            <a:xfrm>
              <a:off x="3216910" y="1886585"/>
              <a:ext cx="605790" cy="434975"/>
            </a:xfrm>
            <a:custGeom>
              <a:avLst/>
              <a:gdLst/>
              <a:ahLst/>
              <a:cxnLst/>
              <a:rect l="l" t="t" r="r" b="b"/>
              <a:pathLst>
                <a:path w="605789" h="434975">
                  <a:moveTo>
                    <a:pt x="0" y="434975"/>
                  </a:moveTo>
                  <a:lnTo>
                    <a:pt x="193928" y="0"/>
                  </a:lnTo>
                </a:path>
                <a:path w="605789" h="434975">
                  <a:moveTo>
                    <a:pt x="201802" y="10160"/>
                  </a:moveTo>
                  <a:lnTo>
                    <a:pt x="605536" y="264667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828796" y="1720088"/>
              <a:ext cx="194310" cy="434975"/>
            </a:xfrm>
            <a:custGeom>
              <a:avLst/>
              <a:gdLst/>
              <a:ahLst/>
              <a:cxnLst/>
              <a:rect l="l" t="t" r="r" b="b"/>
              <a:pathLst>
                <a:path w="194310" h="434975">
                  <a:moveTo>
                    <a:pt x="193801" y="0"/>
                  </a:moveTo>
                  <a:lnTo>
                    <a:pt x="0" y="43497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13708" y="1539494"/>
              <a:ext cx="605790" cy="434975"/>
            </a:xfrm>
            <a:custGeom>
              <a:avLst/>
              <a:gdLst/>
              <a:ahLst/>
              <a:cxnLst/>
              <a:rect l="l" t="t" r="r" b="b"/>
              <a:pathLst>
                <a:path w="605789" h="434975">
                  <a:moveTo>
                    <a:pt x="0" y="176656"/>
                  </a:moveTo>
                  <a:lnTo>
                    <a:pt x="403859" y="431164"/>
                  </a:lnTo>
                </a:path>
                <a:path w="605789" h="434975">
                  <a:moveTo>
                    <a:pt x="411861" y="434975"/>
                  </a:moveTo>
                  <a:lnTo>
                    <a:pt x="60566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2" name="object 42"/>
          <p:cNvGrpSpPr/>
          <p:nvPr/>
        </p:nvGrpSpPr>
        <p:grpSpPr>
          <a:xfrm>
            <a:off x="2575750" y="3329749"/>
            <a:ext cx="1095375" cy="671830"/>
            <a:chOff x="2575750" y="3329749"/>
            <a:chExt cx="1095375" cy="671830"/>
          </a:xfrm>
        </p:grpSpPr>
        <p:sp>
          <p:nvSpPr>
            <p:cNvPr id="43" name="object 43"/>
            <p:cNvSpPr/>
            <p:nvPr/>
          </p:nvSpPr>
          <p:spPr>
            <a:xfrm>
              <a:off x="2590038" y="3622674"/>
              <a:ext cx="141605" cy="364490"/>
            </a:xfrm>
            <a:custGeom>
              <a:avLst/>
              <a:gdLst/>
              <a:ahLst/>
              <a:cxnLst/>
              <a:rect l="l" t="t" r="r" b="b"/>
              <a:pathLst>
                <a:path w="141605" h="364489">
                  <a:moveTo>
                    <a:pt x="0" y="364363"/>
                  </a:moveTo>
                  <a:lnTo>
                    <a:pt x="141478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726563" y="3612387"/>
              <a:ext cx="320040" cy="225425"/>
            </a:xfrm>
            <a:custGeom>
              <a:avLst/>
              <a:gdLst/>
              <a:ahLst/>
              <a:cxnLst/>
              <a:rect l="l" t="t" r="r" b="b"/>
              <a:pathLst>
                <a:path w="320039" h="225425">
                  <a:moveTo>
                    <a:pt x="0" y="0"/>
                  </a:moveTo>
                  <a:lnTo>
                    <a:pt x="319531" y="22517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052699" y="3483101"/>
              <a:ext cx="143510" cy="365125"/>
            </a:xfrm>
            <a:custGeom>
              <a:avLst/>
              <a:gdLst/>
              <a:ahLst/>
              <a:cxnLst/>
              <a:rect l="l" t="t" r="r" b="b"/>
              <a:pathLst>
                <a:path w="143510" h="365125">
                  <a:moveTo>
                    <a:pt x="143128" y="0"/>
                  </a:moveTo>
                  <a:lnTo>
                    <a:pt x="0" y="364871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95828" y="3344036"/>
              <a:ext cx="461009" cy="364490"/>
            </a:xfrm>
            <a:custGeom>
              <a:avLst/>
              <a:gdLst/>
              <a:ahLst/>
              <a:cxnLst/>
              <a:rect l="l" t="t" r="r" b="b"/>
              <a:pathLst>
                <a:path w="461010" h="364489">
                  <a:moveTo>
                    <a:pt x="0" y="138429"/>
                  </a:moveTo>
                  <a:lnTo>
                    <a:pt x="319532" y="363600"/>
                  </a:lnTo>
                </a:path>
                <a:path w="461010" h="364489">
                  <a:moveTo>
                    <a:pt x="319405" y="364363"/>
                  </a:moveTo>
                  <a:lnTo>
                    <a:pt x="461010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48" name="object 4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49" name="object 4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00421" y="1000505"/>
            <a:ext cx="23895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Demetanización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82354" y="2388184"/>
            <a:ext cx="8477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CH</a:t>
            </a:r>
            <a:r>
              <a:rPr sz="2400" spc="-37" baseline="-20833" dirty="0">
                <a:latin typeface="Times New Roman"/>
                <a:cs typeface="Times New Roman"/>
              </a:rPr>
              <a:t>4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33900" y="2464384"/>
            <a:ext cx="6438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H</a:t>
            </a:r>
            <a:r>
              <a:rPr sz="2400" spc="-37" baseline="-20833" dirty="0">
                <a:latin typeface="Times New Roman"/>
                <a:cs typeface="Times New Roman"/>
              </a:rPr>
              <a:t>2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19477" y="2532633"/>
            <a:ext cx="2174875" cy="177800"/>
          </a:xfrm>
          <a:custGeom>
            <a:avLst/>
            <a:gdLst/>
            <a:ahLst/>
            <a:cxnLst/>
            <a:rect l="l" t="t" r="r" b="b"/>
            <a:pathLst>
              <a:path w="2174875" h="177800">
                <a:moveTo>
                  <a:pt x="0" y="0"/>
                </a:moveTo>
                <a:lnTo>
                  <a:pt x="310794" y="177208"/>
                </a:lnTo>
              </a:path>
              <a:path w="2174875" h="177800">
                <a:moveTo>
                  <a:pt x="310794" y="177208"/>
                </a:moveTo>
                <a:lnTo>
                  <a:pt x="621600" y="0"/>
                </a:lnTo>
              </a:path>
              <a:path w="2174875" h="177800">
                <a:moveTo>
                  <a:pt x="621600" y="0"/>
                </a:moveTo>
                <a:lnTo>
                  <a:pt x="931444" y="177208"/>
                </a:lnTo>
              </a:path>
              <a:path w="2174875" h="177800">
                <a:moveTo>
                  <a:pt x="931444" y="177208"/>
                </a:moveTo>
                <a:lnTo>
                  <a:pt x="1242302" y="0"/>
                </a:lnTo>
              </a:path>
              <a:path w="2174875" h="177800">
                <a:moveTo>
                  <a:pt x="1242302" y="0"/>
                </a:moveTo>
                <a:lnTo>
                  <a:pt x="1553007" y="177208"/>
                </a:lnTo>
              </a:path>
              <a:path w="2174875" h="177800">
                <a:moveTo>
                  <a:pt x="1553007" y="177208"/>
                </a:moveTo>
                <a:lnTo>
                  <a:pt x="1863839" y="0"/>
                </a:lnTo>
              </a:path>
              <a:path w="2174875" h="177800">
                <a:moveTo>
                  <a:pt x="1863839" y="0"/>
                </a:moveTo>
                <a:lnTo>
                  <a:pt x="2174672" y="177208"/>
                </a:lnTo>
              </a:path>
            </a:pathLst>
          </a:custGeom>
          <a:ln w="95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" name="object 11"/>
          <p:cNvGrpSpPr/>
          <p:nvPr/>
        </p:nvGrpSpPr>
        <p:grpSpPr>
          <a:xfrm>
            <a:off x="5730450" y="2661229"/>
            <a:ext cx="731520" cy="88900"/>
            <a:chOff x="5730450" y="2661229"/>
            <a:chExt cx="731520" cy="88900"/>
          </a:xfrm>
        </p:grpSpPr>
        <p:sp>
          <p:nvSpPr>
            <p:cNvPr id="12" name="object 12"/>
            <p:cNvSpPr/>
            <p:nvPr/>
          </p:nvSpPr>
          <p:spPr>
            <a:xfrm>
              <a:off x="5730450" y="2706056"/>
              <a:ext cx="727710" cy="0"/>
            </a:xfrm>
            <a:custGeom>
              <a:avLst/>
              <a:gdLst/>
              <a:ahLst/>
              <a:cxnLst/>
              <a:rect l="l" t="t" r="r" b="b"/>
              <a:pathLst>
                <a:path w="727710">
                  <a:moveTo>
                    <a:pt x="0" y="0"/>
                  </a:moveTo>
                  <a:lnTo>
                    <a:pt x="72757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23325" y="2665986"/>
              <a:ext cx="133745" cy="7921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23325" y="2665986"/>
              <a:ext cx="133985" cy="79375"/>
            </a:xfrm>
            <a:custGeom>
              <a:avLst/>
              <a:gdLst/>
              <a:ahLst/>
              <a:cxnLst/>
              <a:rect l="l" t="t" r="r" b="b"/>
              <a:pathLst>
                <a:path w="133985" h="79375">
                  <a:moveTo>
                    <a:pt x="133745" y="40070"/>
                  </a:moveTo>
                  <a:lnTo>
                    <a:pt x="0" y="79210"/>
                  </a:lnTo>
                  <a:lnTo>
                    <a:pt x="26549" y="40070"/>
                  </a:lnTo>
                  <a:lnTo>
                    <a:pt x="0" y="0"/>
                  </a:lnTo>
                  <a:lnTo>
                    <a:pt x="133745" y="40070"/>
                  </a:lnTo>
                  <a:close/>
                </a:path>
              </a:pathLst>
            </a:custGeom>
            <a:ln w="95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6912674" y="2608782"/>
            <a:ext cx="1861820" cy="178435"/>
          </a:xfrm>
          <a:custGeom>
            <a:avLst/>
            <a:gdLst/>
            <a:ahLst/>
            <a:cxnLst/>
            <a:rect l="l" t="t" r="r" b="b"/>
            <a:pathLst>
              <a:path w="1861820" h="178435">
                <a:moveTo>
                  <a:pt x="0" y="0"/>
                </a:moveTo>
                <a:lnTo>
                  <a:pt x="310451" y="178395"/>
                </a:lnTo>
              </a:path>
              <a:path w="1861820" h="178435">
                <a:moveTo>
                  <a:pt x="310451" y="178395"/>
                </a:moveTo>
                <a:lnTo>
                  <a:pt x="619939" y="0"/>
                </a:lnTo>
              </a:path>
              <a:path w="1861820" h="178435">
                <a:moveTo>
                  <a:pt x="619939" y="0"/>
                </a:moveTo>
                <a:lnTo>
                  <a:pt x="930389" y="178395"/>
                </a:lnTo>
              </a:path>
              <a:path w="1861820" h="178435">
                <a:moveTo>
                  <a:pt x="930389" y="178395"/>
                </a:moveTo>
                <a:lnTo>
                  <a:pt x="1240802" y="0"/>
                </a:lnTo>
              </a:path>
              <a:path w="1861820" h="178435">
                <a:moveTo>
                  <a:pt x="1240802" y="0"/>
                </a:moveTo>
                <a:lnTo>
                  <a:pt x="1551239" y="178395"/>
                </a:lnTo>
              </a:path>
              <a:path w="1861820" h="178435">
                <a:moveTo>
                  <a:pt x="1551239" y="178395"/>
                </a:moveTo>
                <a:lnTo>
                  <a:pt x="1861677" y="0"/>
                </a:lnTo>
              </a:path>
            </a:pathLst>
          </a:custGeom>
          <a:ln w="9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549775" y="3947921"/>
            <a:ext cx="6438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H</a:t>
            </a:r>
            <a:r>
              <a:rPr sz="2400" spc="-52" baseline="-20833" dirty="0">
                <a:latin typeface="Times New Roman"/>
                <a:cs typeface="Times New Roman"/>
              </a:rPr>
              <a:t>2</a:t>
            </a:r>
            <a:endParaRPr sz="2400" baseline="-20833">
              <a:latin typeface="Times New Roman"/>
              <a:cs typeface="Times New Roman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658822" y="4055689"/>
            <a:ext cx="731520" cy="88900"/>
            <a:chOff x="5658822" y="4055689"/>
            <a:chExt cx="731520" cy="88900"/>
          </a:xfrm>
        </p:grpSpPr>
        <p:sp>
          <p:nvSpPr>
            <p:cNvPr id="18" name="object 18"/>
            <p:cNvSpPr/>
            <p:nvPr/>
          </p:nvSpPr>
          <p:spPr>
            <a:xfrm>
              <a:off x="5658822" y="4100516"/>
              <a:ext cx="727710" cy="0"/>
            </a:xfrm>
            <a:custGeom>
              <a:avLst/>
              <a:gdLst/>
              <a:ahLst/>
              <a:cxnLst/>
              <a:rect l="l" t="t" r="r" b="b"/>
              <a:pathLst>
                <a:path w="727710">
                  <a:moveTo>
                    <a:pt x="0" y="0"/>
                  </a:moveTo>
                  <a:lnTo>
                    <a:pt x="72757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51697" y="4060446"/>
              <a:ext cx="133745" cy="7921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6251697" y="4060446"/>
              <a:ext cx="133985" cy="79375"/>
            </a:xfrm>
            <a:custGeom>
              <a:avLst/>
              <a:gdLst/>
              <a:ahLst/>
              <a:cxnLst/>
              <a:rect l="l" t="t" r="r" b="b"/>
              <a:pathLst>
                <a:path w="133985" h="79375">
                  <a:moveTo>
                    <a:pt x="133745" y="40070"/>
                  </a:moveTo>
                  <a:lnTo>
                    <a:pt x="0" y="79210"/>
                  </a:lnTo>
                  <a:lnTo>
                    <a:pt x="26549" y="40070"/>
                  </a:lnTo>
                  <a:lnTo>
                    <a:pt x="0" y="0"/>
                  </a:lnTo>
                  <a:lnTo>
                    <a:pt x="133745" y="40070"/>
                  </a:lnTo>
                  <a:close/>
                </a:path>
              </a:pathLst>
            </a:custGeom>
            <a:ln w="951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182380" y="3718995"/>
            <a:ext cx="969010" cy="739140"/>
          </a:xfrm>
          <a:custGeom>
            <a:avLst/>
            <a:gdLst/>
            <a:ahLst/>
            <a:cxnLst/>
            <a:rect l="l" t="t" r="r" b="b"/>
            <a:pathLst>
              <a:path w="969009" h="739139">
                <a:moveTo>
                  <a:pt x="323133" y="0"/>
                </a:moveTo>
                <a:lnTo>
                  <a:pt x="0" y="184721"/>
                </a:lnTo>
              </a:path>
              <a:path w="969009" h="739139">
                <a:moveTo>
                  <a:pt x="307887" y="57129"/>
                </a:moveTo>
                <a:lnTo>
                  <a:pt x="57187" y="199952"/>
                </a:lnTo>
              </a:path>
              <a:path w="969009" h="739139">
                <a:moveTo>
                  <a:pt x="645316" y="184721"/>
                </a:moveTo>
                <a:lnTo>
                  <a:pt x="323133" y="0"/>
                </a:lnTo>
              </a:path>
              <a:path w="969009" h="739139">
                <a:moveTo>
                  <a:pt x="645316" y="554177"/>
                </a:moveTo>
                <a:lnTo>
                  <a:pt x="645316" y="184721"/>
                </a:lnTo>
              </a:path>
              <a:path w="969009" h="739139">
                <a:moveTo>
                  <a:pt x="603377" y="512279"/>
                </a:moveTo>
                <a:lnTo>
                  <a:pt x="603377" y="226619"/>
                </a:lnTo>
              </a:path>
              <a:path w="969009" h="739139">
                <a:moveTo>
                  <a:pt x="323133" y="738898"/>
                </a:moveTo>
                <a:lnTo>
                  <a:pt x="645316" y="554177"/>
                </a:lnTo>
              </a:path>
              <a:path w="969009" h="739139">
                <a:moveTo>
                  <a:pt x="0" y="554177"/>
                </a:moveTo>
                <a:lnTo>
                  <a:pt x="323133" y="738898"/>
                </a:lnTo>
              </a:path>
              <a:path w="969009" h="739139">
                <a:moveTo>
                  <a:pt x="57187" y="538933"/>
                </a:moveTo>
                <a:lnTo>
                  <a:pt x="307887" y="681769"/>
                </a:lnTo>
              </a:path>
              <a:path w="969009" h="739139">
                <a:moveTo>
                  <a:pt x="0" y="184721"/>
                </a:moveTo>
                <a:lnTo>
                  <a:pt x="0" y="554177"/>
                </a:lnTo>
              </a:path>
              <a:path w="969009" h="739139">
                <a:moveTo>
                  <a:pt x="645316" y="184721"/>
                </a:moveTo>
                <a:lnTo>
                  <a:pt x="968449" y="0"/>
                </a:lnTo>
              </a:path>
            </a:pathLst>
          </a:custGeom>
          <a:ln w="95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436229" y="3871721"/>
            <a:ext cx="8470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+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CH</a:t>
            </a:r>
            <a:r>
              <a:rPr sz="2400" spc="-37" baseline="-20833" dirty="0">
                <a:latin typeface="Times New Roman"/>
                <a:cs typeface="Times New Roman"/>
              </a:rPr>
              <a:t>4</a:t>
            </a:r>
            <a:endParaRPr sz="2400" baseline="-20833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681065" y="3795684"/>
            <a:ext cx="1309370" cy="752475"/>
          </a:xfrm>
          <a:custGeom>
            <a:avLst/>
            <a:gdLst/>
            <a:ahLst/>
            <a:cxnLst/>
            <a:rect l="l" t="t" r="r" b="b"/>
            <a:pathLst>
              <a:path w="1309370" h="752475">
                <a:moveTo>
                  <a:pt x="326737" y="0"/>
                </a:moveTo>
                <a:lnTo>
                  <a:pt x="0" y="188205"/>
                </a:lnTo>
              </a:path>
              <a:path w="1309370" h="752475">
                <a:moveTo>
                  <a:pt x="311501" y="57981"/>
                </a:moveTo>
                <a:lnTo>
                  <a:pt x="58112" y="203419"/>
                </a:lnTo>
              </a:path>
              <a:path w="1309370" h="752475">
                <a:moveTo>
                  <a:pt x="654423" y="188205"/>
                </a:moveTo>
                <a:lnTo>
                  <a:pt x="326737" y="0"/>
                </a:lnTo>
              </a:path>
              <a:path w="1309370" h="752475">
                <a:moveTo>
                  <a:pt x="654423" y="563673"/>
                </a:moveTo>
                <a:lnTo>
                  <a:pt x="654423" y="188205"/>
                </a:lnTo>
              </a:path>
              <a:path w="1309370" h="752475">
                <a:moveTo>
                  <a:pt x="612512" y="521848"/>
                </a:moveTo>
                <a:lnTo>
                  <a:pt x="612512" y="230029"/>
                </a:lnTo>
              </a:path>
              <a:path w="1309370" h="752475">
                <a:moveTo>
                  <a:pt x="326737" y="751884"/>
                </a:moveTo>
                <a:lnTo>
                  <a:pt x="654423" y="563673"/>
                </a:lnTo>
              </a:path>
              <a:path w="1309370" h="752475">
                <a:moveTo>
                  <a:pt x="0" y="563673"/>
                </a:moveTo>
                <a:lnTo>
                  <a:pt x="326737" y="751884"/>
                </a:lnTo>
              </a:path>
              <a:path w="1309370" h="752475">
                <a:moveTo>
                  <a:pt x="58112" y="548471"/>
                </a:moveTo>
                <a:lnTo>
                  <a:pt x="311501" y="693896"/>
                </a:lnTo>
              </a:path>
              <a:path w="1309370" h="752475">
                <a:moveTo>
                  <a:pt x="0" y="188205"/>
                </a:moveTo>
                <a:lnTo>
                  <a:pt x="0" y="563673"/>
                </a:lnTo>
              </a:path>
              <a:path w="1309370" h="752475">
                <a:moveTo>
                  <a:pt x="654423" y="188205"/>
                </a:moveTo>
                <a:lnTo>
                  <a:pt x="982108" y="0"/>
                </a:lnTo>
              </a:path>
              <a:path w="1309370" h="752475">
                <a:moveTo>
                  <a:pt x="982108" y="0"/>
                </a:moveTo>
                <a:lnTo>
                  <a:pt x="1308907" y="188205"/>
                </a:lnTo>
              </a:path>
            </a:pathLst>
          </a:custGeom>
          <a:ln w="9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78500" y="2083689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Pt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870575" y="3566921"/>
            <a:ext cx="279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Pt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554984" y="-10803"/>
            <a:ext cx="3500120" cy="109347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  <a:p>
            <a:pPr marL="1572895">
              <a:lnSpc>
                <a:spcPct val="100000"/>
              </a:lnSpc>
              <a:spcBef>
                <a:spcPts val="1540"/>
              </a:spcBef>
            </a:pP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Hidrocraking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237232" y="4946903"/>
            <a:ext cx="7425690" cy="1908810"/>
            <a:chOff x="2237232" y="4946903"/>
            <a:chExt cx="7425690" cy="190881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232" y="4946903"/>
              <a:ext cx="7425690" cy="190881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8052" y="5967984"/>
              <a:ext cx="1239774" cy="71553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39511" y="5983224"/>
              <a:ext cx="593598" cy="56769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5386832" y="6048247"/>
            <a:ext cx="278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783323" y="5248655"/>
            <a:ext cx="2140585" cy="1049655"/>
            <a:chOff x="6783323" y="5248655"/>
            <a:chExt cx="2140585" cy="1049655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83323" y="5248655"/>
              <a:ext cx="1236738" cy="7155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10983" y="5263895"/>
              <a:ext cx="593598" cy="56769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46719" y="5806439"/>
              <a:ext cx="877074" cy="48997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83879" y="5786627"/>
              <a:ext cx="534149" cy="511289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2401316" y="2596641"/>
            <a:ext cx="949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Parafina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14641" y="2596641"/>
            <a:ext cx="2571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Parafinas</a:t>
            </a:r>
            <a:r>
              <a:rPr sz="1800" spc="-8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más</a:t>
            </a:r>
            <a:r>
              <a:rPr sz="1800" spc="-6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livianas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15959" y="5844946"/>
            <a:ext cx="25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224528" y="5500115"/>
            <a:ext cx="877569" cy="511809"/>
            <a:chOff x="4224528" y="5500115"/>
            <a:chExt cx="877569" cy="511809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24528" y="5518403"/>
              <a:ext cx="877074" cy="48997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63212" y="5500115"/>
              <a:ext cx="534149" cy="511289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4494403" y="5557520"/>
            <a:ext cx="25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62651" y="1744979"/>
            <a:ext cx="1405255" cy="344805"/>
          </a:xfrm>
          <a:custGeom>
            <a:avLst/>
            <a:gdLst/>
            <a:ahLst/>
            <a:cxnLst/>
            <a:rect l="l" t="t" r="r" b="b"/>
            <a:pathLst>
              <a:path w="1405254" h="344805">
                <a:moveTo>
                  <a:pt x="1405255" y="222377"/>
                </a:moveTo>
                <a:lnTo>
                  <a:pt x="126403" y="222377"/>
                </a:lnTo>
                <a:lnTo>
                  <a:pt x="188722" y="186055"/>
                </a:lnTo>
                <a:lnTo>
                  <a:pt x="195275" y="180174"/>
                </a:lnTo>
                <a:lnTo>
                  <a:pt x="198958" y="172491"/>
                </a:lnTo>
                <a:lnTo>
                  <a:pt x="199517" y="163969"/>
                </a:lnTo>
                <a:lnTo>
                  <a:pt x="196723" y="155575"/>
                </a:lnTo>
                <a:lnTo>
                  <a:pt x="190830" y="149021"/>
                </a:lnTo>
                <a:lnTo>
                  <a:pt x="183146" y="145338"/>
                </a:lnTo>
                <a:lnTo>
                  <a:pt x="174625" y="144780"/>
                </a:lnTo>
                <a:lnTo>
                  <a:pt x="166243" y="147574"/>
                </a:lnTo>
                <a:lnTo>
                  <a:pt x="0" y="244602"/>
                </a:lnTo>
                <a:lnTo>
                  <a:pt x="166243" y="341630"/>
                </a:lnTo>
                <a:lnTo>
                  <a:pt x="174625" y="344436"/>
                </a:lnTo>
                <a:lnTo>
                  <a:pt x="183146" y="343877"/>
                </a:lnTo>
                <a:lnTo>
                  <a:pt x="190830" y="340194"/>
                </a:lnTo>
                <a:lnTo>
                  <a:pt x="196723" y="333629"/>
                </a:lnTo>
                <a:lnTo>
                  <a:pt x="199517" y="325247"/>
                </a:lnTo>
                <a:lnTo>
                  <a:pt x="198958" y="316725"/>
                </a:lnTo>
                <a:lnTo>
                  <a:pt x="195275" y="309041"/>
                </a:lnTo>
                <a:lnTo>
                  <a:pt x="188722" y="303149"/>
                </a:lnTo>
                <a:lnTo>
                  <a:pt x="126403" y="266827"/>
                </a:lnTo>
                <a:lnTo>
                  <a:pt x="1405255" y="266827"/>
                </a:lnTo>
                <a:lnTo>
                  <a:pt x="1405255" y="222377"/>
                </a:lnTo>
                <a:close/>
              </a:path>
              <a:path w="1405254" h="344805">
                <a:moveTo>
                  <a:pt x="1405255" y="99822"/>
                </a:moveTo>
                <a:lnTo>
                  <a:pt x="1367167" y="77597"/>
                </a:lnTo>
                <a:lnTo>
                  <a:pt x="1239012" y="2794"/>
                </a:lnTo>
                <a:lnTo>
                  <a:pt x="1230693" y="0"/>
                </a:lnTo>
                <a:lnTo>
                  <a:pt x="1222209" y="558"/>
                </a:lnTo>
                <a:lnTo>
                  <a:pt x="1214539" y="4241"/>
                </a:lnTo>
                <a:lnTo>
                  <a:pt x="1208659" y="10795"/>
                </a:lnTo>
                <a:lnTo>
                  <a:pt x="1205776" y="19189"/>
                </a:lnTo>
                <a:lnTo>
                  <a:pt x="1206322" y="27711"/>
                </a:lnTo>
                <a:lnTo>
                  <a:pt x="1210030" y="35394"/>
                </a:lnTo>
                <a:lnTo>
                  <a:pt x="1216660" y="41275"/>
                </a:lnTo>
                <a:lnTo>
                  <a:pt x="1278966" y="77597"/>
                </a:lnTo>
                <a:lnTo>
                  <a:pt x="127" y="77597"/>
                </a:lnTo>
                <a:lnTo>
                  <a:pt x="127" y="122047"/>
                </a:lnTo>
                <a:lnTo>
                  <a:pt x="1278966" y="122047"/>
                </a:lnTo>
                <a:lnTo>
                  <a:pt x="1216660" y="158369"/>
                </a:lnTo>
                <a:lnTo>
                  <a:pt x="1210030" y="164261"/>
                </a:lnTo>
                <a:lnTo>
                  <a:pt x="1206322" y="171945"/>
                </a:lnTo>
                <a:lnTo>
                  <a:pt x="1205776" y="180467"/>
                </a:lnTo>
                <a:lnTo>
                  <a:pt x="1208659" y="188849"/>
                </a:lnTo>
                <a:lnTo>
                  <a:pt x="1214539" y="195414"/>
                </a:lnTo>
                <a:lnTo>
                  <a:pt x="1222209" y="199097"/>
                </a:lnTo>
                <a:lnTo>
                  <a:pt x="1230693" y="199656"/>
                </a:lnTo>
                <a:lnTo>
                  <a:pt x="1239012" y="196850"/>
                </a:lnTo>
                <a:lnTo>
                  <a:pt x="1367167" y="122047"/>
                </a:lnTo>
                <a:lnTo>
                  <a:pt x="1405255" y="99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620892" y="1444878"/>
            <a:ext cx="1156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Verdana"/>
                <a:cs typeface="Verdana"/>
              </a:rPr>
              <a:t>Temperatura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20892" y="2084958"/>
            <a:ext cx="997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catalizador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987353" y="5109921"/>
            <a:ext cx="2979420" cy="1423035"/>
            <a:chOff x="4987353" y="5109921"/>
            <a:chExt cx="2979420" cy="1423035"/>
          </a:xfrm>
        </p:grpSpPr>
        <p:pic>
          <p:nvPicPr>
            <p:cNvPr id="28" name="object 2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812279" y="6056375"/>
              <a:ext cx="805433" cy="476275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893051" y="5992367"/>
              <a:ext cx="596646" cy="511289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001640" y="5245226"/>
              <a:ext cx="415925" cy="233679"/>
            </a:xfrm>
            <a:custGeom>
              <a:avLst/>
              <a:gdLst/>
              <a:ahLst/>
              <a:cxnLst/>
              <a:rect l="l" t="t" r="r" b="b"/>
              <a:pathLst>
                <a:path w="415925" h="233679">
                  <a:moveTo>
                    <a:pt x="0" y="233172"/>
                  </a:moveTo>
                  <a:lnTo>
                    <a:pt x="193929" y="0"/>
                  </a:lnTo>
                </a:path>
                <a:path w="415925" h="233679">
                  <a:moveTo>
                    <a:pt x="194310" y="1778"/>
                  </a:moveTo>
                  <a:lnTo>
                    <a:pt x="415798" y="20904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417819" y="5223001"/>
              <a:ext cx="194310" cy="233679"/>
            </a:xfrm>
            <a:custGeom>
              <a:avLst/>
              <a:gdLst/>
              <a:ahLst/>
              <a:cxnLst/>
              <a:rect l="l" t="t" r="r" b="b"/>
              <a:pathLst>
                <a:path w="194310" h="233679">
                  <a:moveTo>
                    <a:pt x="193928" y="0"/>
                  </a:moveTo>
                  <a:lnTo>
                    <a:pt x="0" y="23317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80761" y="5594426"/>
              <a:ext cx="415925" cy="233679"/>
            </a:xfrm>
            <a:custGeom>
              <a:avLst/>
              <a:gdLst/>
              <a:ahLst/>
              <a:cxnLst/>
              <a:rect l="l" t="t" r="r" b="b"/>
              <a:pathLst>
                <a:path w="415925" h="233679">
                  <a:moveTo>
                    <a:pt x="0" y="233210"/>
                  </a:moveTo>
                  <a:lnTo>
                    <a:pt x="193928" y="0"/>
                  </a:lnTo>
                </a:path>
                <a:path w="415925" h="233679">
                  <a:moveTo>
                    <a:pt x="194310" y="1866"/>
                  </a:moveTo>
                  <a:lnTo>
                    <a:pt x="415798" y="20911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08319" y="5326379"/>
              <a:ext cx="329984" cy="28423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636763" y="5398007"/>
              <a:ext cx="329958" cy="28578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686043" y="5109921"/>
              <a:ext cx="329984" cy="284276"/>
            </a:xfrm>
            <a:prstGeom prst="rect">
              <a:avLst/>
            </a:prstGeom>
          </p:spPr>
        </p:pic>
      </p:grpSp>
      <p:grpSp>
        <p:nvGrpSpPr>
          <p:cNvPr id="36" name="object 36"/>
          <p:cNvGrpSpPr/>
          <p:nvPr/>
        </p:nvGrpSpPr>
        <p:grpSpPr>
          <a:xfrm>
            <a:off x="6957250" y="1794065"/>
            <a:ext cx="939800" cy="442595"/>
            <a:chOff x="6957250" y="1794065"/>
            <a:chExt cx="939800" cy="442595"/>
          </a:xfrm>
        </p:grpSpPr>
        <p:sp>
          <p:nvSpPr>
            <p:cNvPr id="37" name="object 37"/>
            <p:cNvSpPr/>
            <p:nvPr/>
          </p:nvSpPr>
          <p:spPr>
            <a:xfrm>
              <a:off x="6971538" y="1844801"/>
              <a:ext cx="622300" cy="377825"/>
            </a:xfrm>
            <a:custGeom>
              <a:avLst/>
              <a:gdLst/>
              <a:ahLst/>
              <a:cxnLst/>
              <a:rect l="l" t="t" r="r" b="b"/>
              <a:pathLst>
                <a:path w="622300" h="377825">
                  <a:moveTo>
                    <a:pt x="0" y="377571"/>
                  </a:moveTo>
                  <a:lnTo>
                    <a:pt x="288289" y="0"/>
                  </a:lnTo>
                </a:path>
                <a:path w="622300" h="377825">
                  <a:moveTo>
                    <a:pt x="288925" y="381"/>
                  </a:moveTo>
                  <a:lnTo>
                    <a:pt x="622045" y="34061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594092" y="1808352"/>
              <a:ext cx="288925" cy="377825"/>
            </a:xfrm>
            <a:custGeom>
              <a:avLst/>
              <a:gdLst/>
              <a:ahLst/>
              <a:cxnLst/>
              <a:rect l="l" t="t" r="r" b="b"/>
              <a:pathLst>
                <a:path w="288925" h="377825">
                  <a:moveTo>
                    <a:pt x="288416" y="0"/>
                  </a:moveTo>
                  <a:lnTo>
                    <a:pt x="0" y="37744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8765413" y="1798827"/>
            <a:ext cx="622300" cy="379095"/>
          </a:xfrm>
          <a:custGeom>
            <a:avLst/>
            <a:gdLst/>
            <a:ahLst/>
            <a:cxnLst/>
            <a:rect l="l" t="t" r="r" b="b"/>
            <a:pathLst>
              <a:path w="622300" h="379094">
                <a:moveTo>
                  <a:pt x="0" y="379095"/>
                </a:moveTo>
                <a:lnTo>
                  <a:pt x="288162" y="0"/>
                </a:lnTo>
              </a:path>
              <a:path w="622300" h="379094">
                <a:moveTo>
                  <a:pt x="288797" y="1905"/>
                </a:moveTo>
                <a:lnTo>
                  <a:pt x="621918" y="342138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8131302" y="1730756"/>
            <a:ext cx="37846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0" dirty="0">
                <a:latin typeface="Verdana"/>
                <a:cs typeface="Verdana"/>
              </a:rPr>
              <a:t>+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81703" y="1730756"/>
            <a:ext cx="12382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3590" algn="l"/>
              </a:tabLst>
            </a:pPr>
            <a:r>
              <a:rPr sz="3200" b="1" spc="-50" dirty="0">
                <a:latin typeface="Verdana"/>
                <a:cs typeface="Verdana"/>
              </a:rPr>
              <a:t>+</a:t>
            </a:r>
            <a:r>
              <a:rPr sz="3200" b="1" dirty="0">
                <a:latin typeface="Verdana"/>
                <a:cs typeface="Verdana"/>
              </a:rPr>
              <a:t>	</a:t>
            </a:r>
            <a:r>
              <a:rPr sz="2800" b="1" spc="-25" dirty="0">
                <a:latin typeface="Verdana"/>
                <a:cs typeface="Verdana"/>
              </a:rPr>
              <a:t>H</a:t>
            </a:r>
            <a:r>
              <a:rPr sz="1600" b="1" spc="-25" dirty="0">
                <a:latin typeface="Verdana"/>
                <a:cs typeface="Verdana"/>
              </a:rPr>
              <a:t>2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38040" y="3605910"/>
            <a:ext cx="1729739" cy="948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Verdana"/>
                <a:cs typeface="Verdana"/>
              </a:rPr>
              <a:t>H</a:t>
            </a:r>
            <a:r>
              <a:rPr sz="1200" b="1" spc="-25" dirty="0"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  <a:p>
            <a:pPr marL="141605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Verdana"/>
                <a:cs typeface="Verdana"/>
              </a:rPr>
              <a:t>H</a:t>
            </a:r>
            <a:r>
              <a:rPr sz="1200" b="1" spc="-25" dirty="0"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  <a:p>
            <a:pPr marL="480059">
              <a:lnSpc>
                <a:spcPct val="100000"/>
              </a:lnSpc>
              <a:spcBef>
                <a:spcPts val="680"/>
              </a:spcBef>
            </a:pPr>
            <a:r>
              <a:rPr sz="1800" b="1" spc="-25" dirty="0">
                <a:latin typeface="Verdana"/>
                <a:cs typeface="Verdana"/>
              </a:rPr>
              <a:t>H</a:t>
            </a:r>
            <a:r>
              <a:rPr sz="1200" b="1" spc="-25" dirty="0"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698363" y="5117033"/>
            <a:ext cx="232410" cy="455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5"/>
              </a:spcBef>
            </a:pPr>
            <a:r>
              <a:rPr sz="1400" b="1" spc="-50" dirty="0">
                <a:latin typeface="Verdana"/>
                <a:cs typeface="Verdana"/>
              </a:rPr>
              <a:t>C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b="1" spc="-50" dirty="0">
                <a:latin typeface="Verdana"/>
                <a:cs typeface="Verdana"/>
              </a:rPr>
              <a:t>C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44" name="object 44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6701028" y="5398008"/>
            <a:ext cx="329984" cy="285788"/>
          </a:xfrm>
          <a:prstGeom prst="rect">
            <a:avLst/>
          </a:prstGeom>
        </p:spPr>
      </p:pic>
      <p:sp>
        <p:nvSpPr>
          <p:cNvPr id="45" name="object 45"/>
          <p:cNvSpPr txBox="1"/>
          <p:nvPr/>
        </p:nvSpPr>
        <p:spPr>
          <a:xfrm>
            <a:off x="6790435" y="5330444"/>
            <a:ext cx="1090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0059" algn="l"/>
                <a:tab pos="948055" algn="l"/>
              </a:tabLst>
            </a:pPr>
            <a:r>
              <a:rPr sz="1400" b="1" spc="-50" dirty="0">
                <a:latin typeface="Verdana"/>
                <a:cs typeface="Verdana"/>
              </a:rPr>
              <a:t>C</a:t>
            </a:r>
            <a:r>
              <a:rPr sz="1400" b="1" dirty="0">
                <a:latin typeface="Verdana"/>
                <a:cs typeface="Verdana"/>
              </a:rPr>
              <a:t>	</a:t>
            </a: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	</a:t>
            </a:r>
            <a:r>
              <a:rPr sz="1400" b="1" spc="-50" dirty="0">
                <a:latin typeface="Verdana"/>
                <a:cs typeface="Verdana"/>
              </a:rPr>
              <a:t>C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1762823" y="1577149"/>
            <a:ext cx="1991995" cy="1002030"/>
            <a:chOff x="1762823" y="1577149"/>
            <a:chExt cx="1991995" cy="1002030"/>
          </a:xfrm>
        </p:grpSpPr>
        <p:sp>
          <p:nvSpPr>
            <p:cNvPr id="47" name="object 47"/>
            <p:cNvSpPr/>
            <p:nvPr/>
          </p:nvSpPr>
          <p:spPr>
            <a:xfrm>
              <a:off x="2351404" y="1924811"/>
              <a:ext cx="597535" cy="434975"/>
            </a:xfrm>
            <a:custGeom>
              <a:avLst/>
              <a:gdLst/>
              <a:ahLst/>
              <a:cxnLst/>
              <a:rect l="l" t="t" r="r" b="b"/>
              <a:pathLst>
                <a:path w="597535" h="434975">
                  <a:moveTo>
                    <a:pt x="0" y="434975"/>
                  </a:moveTo>
                  <a:lnTo>
                    <a:pt x="193928" y="0"/>
                  </a:lnTo>
                </a:path>
                <a:path w="597535" h="434975">
                  <a:moveTo>
                    <a:pt x="195199" y="5841"/>
                  </a:moveTo>
                  <a:lnTo>
                    <a:pt x="597281" y="260858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48304" y="1757933"/>
              <a:ext cx="195580" cy="435609"/>
            </a:xfrm>
            <a:custGeom>
              <a:avLst/>
              <a:gdLst/>
              <a:ahLst/>
              <a:cxnLst/>
              <a:rect l="l" t="t" r="r" b="b"/>
              <a:pathLst>
                <a:path w="195580" h="435610">
                  <a:moveTo>
                    <a:pt x="195452" y="0"/>
                  </a:moveTo>
                  <a:lnTo>
                    <a:pt x="0" y="43548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935987" y="1591436"/>
              <a:ext cx="1804670" cy="777240"/>
            </a:xfrm>
            <a:custGeom>
              <a:avLst/>
              <a:gdLst/>
              <a:ahLst/>
              <a:cxnLst/>
              <a:rect l="l" t="t" r="r" b="b"/>
              <a:pathLst>
                <a:path w="1804670" h="777239">
                  <a:moveTo>
                    <a:pt x="1207389" y="172592"/>
                  </a:moveTo>
                  <a:lnTo>
                    <a:pt x="1609471" y="427609"/>
                  </a:lnTo>
                </a:path>
                <a:path w="1804670" h="777239">
                  <a:moveTo>
                    <a:pt x="1610740" y="434975"/>
                  </a:moveTo>
                  <a:lnTo>
                    <a:pt x="1804542" y="0"/>
                  </a:lnTo>
                </a:path>
                <a:path w="1804670" h="777239">
                  <a:moveTo>
                    <a:pt x="0" y="521842"/>
                  </a:moveTo>
                  <a:lnTo>
                    <a:pt x="402209" y="776859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77110" y="2129662"/>
              <a:ext cx="194310" cy="434975"/>
            </a:xfrm>
            <a:custGeom>
              <a:avLst/>
              <a:gdLst/>
              <a:ahLst/>
              <a:cxnLst/>
              <a:rect l="l" t="t" r="r" b="b"/>
              <a:pathLst>
                <a:path w="194310" h="434975">
                  <a:moveTo>
                    <a:pt x="193801" y="0"/>
                  </a:moveTo>
                  <a:lnTo>
                    <a:pt x="0" y="434975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9443973" y="1732279"/>
            <a:ext cx="10763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Verdana"/>
                <a:cs typeface="Verdana"/>
              </a:rPr>
              <a:t>+</a:t>
            </a:r>
            <a:r>
              <a:rPr sz="2400" b="1" spc="-10" dirty="0">
                <a:latin typeface="Verdana"/>
                <a:cs typeface="Verdana"/>
              </a:rPr>
              <a:t>C</a:t>
            </a:r>
            <a:r>
              <a:rPr sz="1600" b="1" spc="-10" dirty="0">
                <a:latin typeface="Verdana"/>
                <a:cs typeface="Verdana"/>
              </a:rPr>
              <a:t>x</a:t>
            </a:r>
            <a:r>
              <a:rPr sz="2400" b="1" spc="-10" dirty="0">
                <a:latin typeface="Verdana"/>
                <a:cs typeface="Verdana"/>
              </a:rPr>
              <a:t>H</a:t>
            </a:r>
            <a:r>
              <a:rPr sz="1600" b="1" spc="-10" dirty="0">
                <a:latin typeface="Verdana"/>
                <a:cs typeface="Verdana"/>
              </a:rPr>
              <a:t>y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562796" y="3898074"/>
            <a:ext cx="1235075" cy="711835"/>
            <a:chOff x="2562796" y="3898074"/>
            <a:chExt cx="1235075" cy="711835"/>
          </a:xfrm>
        </p:grpSpPr>
        <p:sp>
          <p:nvSpPr>
            <p:cNvPr id="53" name="object 53"/>
            <p:cNvSpPr/>
            <p:nvPr/>
          </p:nvSpPr>
          <p:spPr>
            <a:xfrm>
              <a:off x="2962274" y="4147438"/>
              <a:ext cx="358775" cy="311150"/>
            </a:xfrm>
            <a:custGeom>
              <a:avLst/>
              <a:gdLst/>
              <a:ahLst/>
              <a:cxnLst/>
              <a:rect l="l" t="t" r="r" b="b"/>
              <a:pathLst>
                <a:path w="358775" h="311150">
                  <a:moveTo>
                    <a:pt x="0" y="311150"/>
                  </a:moveTo>
                  <a:lnTo>
                    <a:pt x="103758" y="6223"/>
                  </a:lnTo>
                </a:path>
                <a:path w="358775" h="311150">
                  <a:moveTo>
                    <a:pt x="103250" y="0"/>
                  </a:moveTo>
                  <a:lnTo>
                    <a:pt x="358394" y="19659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20033" y="4033011"/>
              <a:ext cx="104139" cy="305435"/>
            </a:xfrm>
            <a:custGeom>
              <a:avLst/>
              <a:gdLst/>
              <a:ahLst/>
              <a:cxnLst/>
              <a:rect l="l" t="t" r="r" b="b"/>
              <a:pathLst>
                <a:path w="104139" h="305435">
                  <a:moveTo>
                    <a:pt x="103758" y="0"/>
                  </a:moveTo>
                  <a:lnTo>
                    <a:pt x="0" y="30492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424936" y="4026788"/>
              <a:ext cx="255270" cy="196850"/>
            </a:xfrm>
            <a:custGeom>
              <a:avLst/>
              <a:gdLst/>
              <a:ahLst/>
              <a:cxnLst/>
              <a:rect l="l" t="t" r="r" b="b"/>
              <a:pathLst>
                <a:path w="255270" h="196850">
                  <a:moveTo>
                    <a:pt x="0" y="0"/>
                  </a:moveTo>
                  <a:lnTo>
                    <a:pt x="255142" y="196596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679444" y="3912361"/>
              <a:ext cx="104139" cy="305435"/>
            </a:xfrm>
            <a:custGeom>
              <a:avLst/>
              <a:gdLst/>
              <a:ahLst/>
              <a:cxnLst/>
              <a:rect l="l" t="t" r="r" b="b"/>
              <a:pathLst>
                <a:path w="104139" h="305435">
                  <a:moveTo>
                    <a:pt x="0" y="304926"/>
                  </a:moveTo>
                  <a:lnTo>
                    <a:pt x="103758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577083" y="4279264"/>
              <a:ext cx="377190" cy="316230"/>
            </a:xfrm>
            <a:custGeom>
              <a:avLst/>
              <a:gdLst/>
              <a:ahLst/>
              <a:cxnLst/>
              <a:rect l="l" t="t" r="r" b="b"/>
              <a:pathLst>
                <a:path w="377189" h="316229">
                  <a:moveTo>
                    <a:pt x="122047" y="0"/>
                  </a:moveTo>
                  <a:lnTo>
                    <a:pt x="377190" y="196596"/>
                  </a:lnTo>
                </a:path>
                <a:path w="377189" h="316229">
                  <a:moveTo>
                    <a:pt x="0" y="315849"/>
                  </a:moveTo>
                  <a:lnTo>
                    <a:pt x="103759" y="10922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4987353" y="5064188"/>
            <a:ext cx="2589530" cy="1194435"/>
            <a:chOff x="4987353" y="5064188"/>
            <a:chExt cx="2589530" cy="1194435"/>
          </a:xfrm>
        </p:grpSpPr>
        <p:sp>
          <p:nvSpPr>
            <p:cNvPr id="59" name="object 59"/>
            <p:cNvSpPr/>
            <p:nvPr/>
          </p:nvSpPr>
          <p:spPr>
            <a:xfrm>
              <a:off x="5001640" y="5100701"/>
              <a:ext cx="415925" cy="234950"/>
            </a:xfrm>
            <a:custGeom>
              <a:avLst/>
              <a:gdLst/>
              <a:ahLst/>
              <a:cxnLst/>
              <a:rect l="l" t="t" r="r" b="b"/>
              <a:pathLst>
                <a:path w="415925" h="234950">
                  <a:moveTo>
                    <a:pt x="0" y="234823"/>
                  </a:moveTo>
                  <a:lnTo>
                    <a:pt x="193801" y="0"/>
                  </a:lnTo>
                </a:path>
                <a:path w="415925" h="234950">
                  <a:moveTo>
                    <a:pt x="194310" y="1905"/>
                  </a:moveTo>
                  <a:lnTo>
                    <a:pt x="415798" y="21069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417819" y="5078476"/>
              <a:ext cx="194310" cy="234950"/>
            </a:xfrm>
            <a:custGeom>
              <a:avLst/>
              <a:gdLst/>
              <a:ahLst/>
              <a:cxnLst/>
              <a:rect l="l" t="t" r="r" b="b"/>
              <a:pathLst>
                <a:path w="194310" h="234950">
                  <a:moveTo>
                    <a:pt x="193928" y="0"/>
                  </a:moveTo>
                  <a:lnTo>
                    <a:pt x="0" y="234823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5080761" y="5449951"/>
              <a:ext cx="415925" cy="233679"/>
            </a:xfrm>
            <a:custGeom>
              <a:avLst/>
              <a:gdLst/>
              <a:ahLst/>
              <a:cxnLst/>
              <a:rect l="l" t="t" r="r" b="b"/>
              <a:pathLst>
                <a:path w="415925" h="233679">
                  <a:moveTo>
                    <a:pt x="0" y="233222"/>
                  </a:moveTo>
                  <a:lnTo>
                    <a:pt x="193928" y="0"/>
                  </a:lnTo>
                </a:path>
                <a:path w="415925" h="233679">
                  <a:moveTo>
                    <a:pt x="194310" y="1905"/>
                  </a:moveTo>
                  <a:lnTo>
                    <a:pt x="415798" y="20913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701027" y="5974080"/>
              <a:ext cx="329984" cy="284276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248143" y="5974080"/>
              <a:ext cx="328447" cy="284276"/>
            </a:xfrm>
            <a:prstGeom prst="rect">
              <a:avLst/>
            </a:prstGeom>
          </p:spPr>
        </p:pic>
      </p:grpSp>
      <p:sp>
        <p:nvSpPr>
          <p:cNvPr id="64" name="object 64"/>
          <p:cNvSpPr txBox="1"/>
          <p:nvPr/>
        </p:nvSpPr>
        <p:spPr>
          <a:xfrm>
            <a:off x="6765035" y="5932728"/>
            <a:ext cx="752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Verdana"/>
                <a:cs typeface="Verdana"/>
              </a:rPr>
              <a:t>C</a:t>
            </a:r>
            <a:r>
              <a:rPr sz="1400" b="1" spc="340" dirty="0">
                <a:latin typeface="Verdana"/>
                <a:cs typeface="Verdana"/>
              </a:rPr>
              <a:t> </a:t>
            </a:r>
            <a:r>
              <a:rPr sz="2700" b="1" spc="-15" baseline="-27777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r>
              <a:rPr sz="2700" b="1" spc="-494" baseline="-27777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50" dirty="0">
                <a:latin typeface="Verdana"/>
                <a:cs typeface="Verdana"/>
              </a:rPr>
              <a:t>C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66" name="object 6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554984" y="-10803"/>
            <a:ext cx="4584700" cy="109347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  <a:p>
            <a:pPr marL="477520">
              <a:lnSpc>
                <a:spcPct val="100000"/>
              </a:lnSpc>
              <a:spcBef>
                <a:spcPts val="1540"/>
              </a:spcBef>
            </a:pP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Condensación</a:t>
            </a:r>
            <a:r>
              <a:rPr sz="2800" b="1" i="1" spc="-7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800" b="1" i="1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naftenicos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6457594"/>
            <a:ext cx="31813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888888"/>
                </a:solidFill>
                <a:latin typeface="Verdana"/>
                <a:cs typeface="Verdana"/>
              </a:rPr>
              <a:t>2023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2546" y="6457594"/>
            <a:ext cx="40576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888888"/>
                </a:solidFill>
                <a:latin typeface="Verdana"/>
                <a:cs typeface="Verdana"/>
              </a:rPr>
              <a:t>UT</a:t>
            </a:r>
            <a:r>
              <a:rPr sz="900" spc="-1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888888"/>
                </a:solidFill>
                <a:latin typeface="Verdana"/>
                <a:cs typeface="Verdana"/>
              </a:rPr>
              <a:t>6.1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03102" y="6457594"/>
            <a:ext cx="1720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5" dirty="0">
                <a:solidFill>
                  <a:srgbClr val="888888"/>
                </a:solidFill>
                <a:latin typeface="Verdana"/>
                <a:cs typeface="Verdana"/>
              </a:rPr>
              <a:t>15</a:t>
            </a:r>
            <a:endParaRPr sz="90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37232" y="4946903"/>
            <a:ext cx="7425690" cy="1908810"/>
            <a:chOff x="2237232" y="4946903"/>
            <a:chExt cx="7425690" cy="190881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232" y="4946903"/>
              <a:ext cx="7425690" cy="19088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7155" y="5465064"/>
              <a:ext cx="1238250" cy="71399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4816" y="5478780"/>
              <a:ext cx="593598" cy="56769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47588" y="5679948"/>
              <a:ext cx="1238250" cy="7155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75247" y="5695188"/>
              <a:ext cx="593585" cy="56769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34300" y="5373624"/>
              <a:ext cx="877074" cy="4915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72984" y="5355336"/>
              <a:ext cx="534149" cy="511289"/>
            </a:xfrm>
            <a:prstGeom prst="rect">
              <a:avLst/>
            </a:prstGeom>
          </p:spPr>
        </p:pic>
      </p:grpSp>
      <p:sp>
        <p:nvSpPr>
          <p:cNvPr id="18" name="object 18"/>
          <p:cNvSpPr/>
          <p:nvPr/>
        </p:nvSpPr>
        <p:spPr>
          <a:xfrm>
            <a:off x="3903726" y="1485138"/>
            <a:ext cx="701040" cy="721360"/>
          </a:xfrm>
          <a:custGeom>
            <a:avLst/>
            <a:gdLst/>
            <a:ahLst/>
            <a:cxnLst/>
            <a:rect l="l" t="t" r="r" b="b"/>
            <a:pathLst>
              <a:path w="701039" h="721360">
                <a:moveTo>
                  <a:pt x="350520" y="0"/>
                </a:moveTo>
                <a:lnTo>
                  <a:pt x="701039" y="175260"/>
                </a:lnTo>
                <a:lnTo>
                  <a:pt x="701039" y="545591"/>
                </a:lnTo>
                <a:lnTo>
                  <a:pt x="350520" y="720851"/>
                </a:lnTo>
                <a:lnTo>
                  <a:pt x="0" y="545591"/>
                </a:lnTo>
                <a:lnTo>
                  <a:pt x="0" y="175260"/>
                </a:lnTo>
                <a:lnTo>
                  <a:pt x="350520" y="0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89630" y="2399157"/>
            <a:ext cx="1224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Nafténicos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86498" y="2399157"/>
            <a:ext cx="1555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Poli</a:t>
            </a:r>
            <a:r>
              <a:rPr sz="1800" spc="-8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nafténico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07094" y="1587753"/>
            <a:ext cx="18351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83590" algn="l"/>
              </a:tabLst>
            </a:pPr>
            <a:r>
              <a:rPr sz="3200" b="1" spc="-50" dirty="0">
                <a:latin typeface="Verdana"/>
                <a:cs typeface="Verdana"/>
              </a:rPr>
              <a:t>+</a:t>
            </a:r>
            <a:r>
              <a:rPr sz="3200" b="1" dirty="0">
                <a:latin typeface="Verdana"/>
                <a:cs typeface="Verdana"/>
              </a:rPr>
              <a:t>	</a:t>
            </a:r>
            <a:r>
              <a:rPr sz="3200" b="1" spc="-20" dirty="0">
                <a:latin typeface="Verdana"/>
                <a:cs typeface="Verdana"/>
              </a:rPr>
              <a:t>C</a:t>
            </a:r>
            <a:r>
              <a:rPr sz="2400" b="1" spc="-20" dirty="0">
                <a:latin typeface="Verdana"/>
                <a:cs typeface="Verdana"/>
              </a:rPr>
              <a:t>x</a:t>
            </a:r>
            <a:r>
              <a:rPr sz="3200" b="1" spc="-20" dirty="0">
                <a:latin typeface="Verdana"/>
                <a:cs typeface="Verdana"/>
              </a:rPr>
              <a:t>H</a:t>
            </a:r>
            <a:r>
              <a:rPr sz="2400" b="1" spc="-20" dirty="0">
                <a:latin typeface="Verdana"/>
                <a:cs typeface="Verdana"/>
              </a:rPr>
              <a:t>y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004809" y="5413044"/>
            <a:ext cx="253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266431" y="6147815"/>
            <a:ext cx="877569" cy="511809"/>
            <a:chOff x="7266431" y="6147815"/>
            <a:chExt cx="877569" cy="511809"/>
          </a:xfrm>
        </p:grpSpPr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266431" y="6166103"/>
              <a:ext cx="877074" cy="48999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405115" y="6147815"/>
              <a:ext cx="534149" cy="511289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322567" y="5602520"/>
            <a:ext cx="1468120" cy="902969"/>
          </a:xfrm>
          <a:prstGeom prst="rect">
            <a:avLst/>
          </a:prstGeom>
        </p:spPr>
        <p:txBody>
          <a:bodyPr vert="horz" wrap="square" lIns="0" tIns="1695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3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2000">
              <a:latin typeface="Arial"/>
              <a:cs typeface="Arial"/>
            </a:endParaRPr>
          </a:p>
          <a:p>
            <a:pPr marL="1226820">
              <a:lnSpc>
                <a:spcPct val="100000"/>
              </a:lnSpc>
              <a:spcBef>
                <a:spcPts val="1110"/>
              </a:spcBef>
            </a:pPr>
            <a:r>
              <a:rPr sz="1800" b="1" spc="-25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94783" y="1744979"/>
            <a:ext cx="1405255" cy="344805"/>
          </a:xfrm>
          <a:custGeom>
            <a:avLst/>
            <a:gdLst/>
            <a:ahLst/>
            <a:cxnLst/>
            <a:rect l="l" t="t" r="r" b="b"/>
            <a:pathLst>
              <a:path w="1405254" h="344805">
                <a:moveTo>
                  <a:pt x="1405255" y="222377"/>
                </a:moveTo>
                <a:lnTo>
                  <a:pt x="126403" y="222377"/>
                </a:lnTo>
                <a:lnTo>
                  <a:pt x="188722" y="186055"/>
                </a:lnTo>
                <a:lnTo>
                  <a:pt x="195275" y="180174"/>
                </a:lnTo>
                <a:lnTo>
                  <a:pt x="198958" y="172491"/>
                </a:lnTo>
                <a:lnTo>
                  <a:pt x="199517" y="163969"/>
                </a:lnTo>
                <a:lnTo>
                  <a:pt x="196723" y="155575"/>
                </a:lnTo>
                <a:lnTo>
                  <a:pt x="190830" y="149021"/>
                </a:lnTo>
                <a:lnTo>
                  <a:pt x="183146" y="145338"/>
                </a:lnTo>
                <a:lnTo>
                  <a:pt x="174625" y="144780"/>
                </a:lnTo>
                <a:lnTo>
                  <a:pt x="166243" y="147574"/>
                </a:lnTo>
                <a:lnTo>
                  <a:pt x="0" y="244602"/>
                </a:lnTo>
                <a:lnTo>
                  <a:pt x="166243" y="341630"/>
                </a:lnTo>
                <a:lnTo>
                  <a:pt x="174625" y="344436"/>
                </a:lnTo>
                <a:lnTo>
                  <a:pt x="183146" y="343877"/>
                </a:lnTo>
                <a:lnTo>
                  <a:pt x="190830" y="340194"/>
                </a:lnTo>
                <a:lnTo>
                  <a:pt x="196723" y="333629"/>
                </a:lnTo>
                <a:lnTo>
                  <a:pt x="199517" y="325247"/>
                </a:lnTo>
                <a:lnTo>
                  <a:pt x="198958" y="316725"/>
                </a:lnTo>
                <a:lnTo>
                  <a:pt x="195275" y="309041"/>
                </a:lnTo>
                <a:lnTo>
                  <a:pt x="188722" y="303149"/>
                </a:lnTo>
                <a:lnTo>
                  <a:pt x="126403" y="266827"/>
                </a:lnTo>
                <a:lnTo>
                  <a:pt x="1405255" y="266827"/>
                </a:lnTo>
                <a:lnTo>
                  <a:pt x="1405255" y="222377"/>
                </a:lnTo>
                <a:close/>
              </a:path>
              <a:path w="1405254" h="344805">
                <a:moveTo>
                  <a:pt x="1405255" y="99822"/>
                </a:moveTo>
                <a:lnTo>
                  <a:pt x="1367167" y="77597"/>
                </a:lnTo>
                <a:lnTo>
                  <a:pt x="1239012" y="2794"/>
                </a:lnTo>
                <a:lnTo>
                  <a:pt x="1230693" y="0"/>
                </a:lnTo>
                <a:lnTo>
                  <a:pt x="1222209" y="558"/>
                </a:lnTo>
                <a:lnTo>
                  <a:pt x="1214539" y="4241"/>
                </a:lnTo>
                <a:lnTo>
                  <a:pt x="1208659" y="10795"/>
                </a:lnTo>
                <a:lnTo>
                  <a:pt x="1205776" y="19189"/>
                </a:lnTo>
                <a:lnTo>
                  <a:pt x="1206322" y="27711"/>
                </a:lnTo>
                <a:lnTo>
                  <a:pt x="1210030" y="35394"/>
                </a:lnTo>
                <a:lnTo>
                  <a:pt x="1216660" y="41275"/>
                </a:lnTo>
                <a:lnTo>
                  <a:pt x="1278966" y="77597"/>
                </a:lnTo>
                <a:lnTo>
                  <a:pt x="127" y="77597"/>
                </a:lnTo>
                <a:lnTo>
                  <a:pt x="127" y="122047"/>
                </a:lnTo>
                <a:lnTo>
                  <a:pt x="1278966" y="122047"/>
                </a:lnTo>
                <a:lnTo>
                  <a:pt x="1216660" y="158369"/>
                </a:lnTo>
                <a:lnTo>
                  <a:pt x="1210030" y="164261"/>
                </a:lnTo>
                <a:lnTo>
                  <a:pt x="1206322" y="171945"/>
                </a:lnTo>
                <a:lnTo>
                  <a:pt x="1205776" y="180467"/>
                </a:lnTo>
                <a:lnTo>
                  <a:pt x="1208659" y="188849"/>
                </a:lnTo>
                <a:lnTo>
                  <a:pt x="1214539" y="195414"/>
                </a:lnTo>
                <a:lnTo>
                  <a:pt x="1222209" y="199097"/>
                </a:lnTo>
                <a:lnTo>
                  <a:pt x="1230693" y="199656"/>
                </a:lnTo>
                <a:lnTo>
                  <a:pt x="1239012" y="196850"/>
                </a:lnTo>
                <a:lnTo>
                  <a:pt x="1367167" y="122047"/>
                </a:lnTo>
                <a:lnTo>
                  <a:pt x="1405255" y="9982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153025" y="1444878"/>
            <a:ext cx="11563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Verdana"/>
                <a:cs typeface="Verdana"/>
              </a:rPr>
              <a:t>Temperatura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153025" y="2084958"/>
            <a:ext cx="9975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Verdana"/>
                <a:cs typeface="Verdana"/>
              </a:rPr>
              <a:t>catalizador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788657" y="1485138"/>
            <a:ext cx="1405255" cy="721360"/>
          </a:xfrm>
          <a:custGeom>
            <a:avLst/>
            <a:gdLst/>
            <a:ahLst/>
            <a:cxnLst/>
            <a:rect l="l" t="t" r="r" b="b"/>
            <a:pathLst>
              <a:path w="1405254" h="721360">
                <a:moveTo>
                  <a:pt x="352044" y="0"/>
                </a:moveTo>
                <a:lnTo>
                  <a:pt x="704088" y="176022"/>
                </a:lnTo>
                <a:lnTo>
                  <a:pt x="704088" y="544829"/>
                </a:lnTo>
                <a:lnTo>
                  <a:pt x="352044" y="720851"/>
                </a:lnTo>
                <a:lnTo>
                  <a:pt x="0" y="544829"/>
                </a:lnTo>
                <a:lnTo>
                  <a:pt x="0" y="176022"/>
                </a:lnTo>
                <a:lnTo>
                  <a:pt x="352044" y="0"/>
                </a:lnTo>
                <a:close/>
              </a:path>
              <a:path w="1405254" h="721360">
                <a:moveTo>
                  <a:pt x="1054608" y="0"/>
                </a:moveTo>
                <a:lnTo>
                  <a:pt x="1405127" y="175260"/>
                </a:lnTo>
                <a:lnTo>
                  <a:pt x="1405127" y="545591"/>
                </a:lnTo>
                <a:lnTo>
                  <a:pt x="1054608" y="720851"/>
                </a:lnTo>
                <a:lnTo>
                  <a:pt x="704088" y="545591"/>
                </a:lnTo>
                <a:lnTo>
                  <a:pt x="704088" y="175260"/>
                </a:lnTo>
                <a:lnTo>
                  <a:pt x="1054608" y="0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6499859" y="4983492"/>
            <a:ext cx="807085" cy="542290"/>
            <a:chOff x="6499859" y="4983492"/>
            <a:chExt cx="807085" cy="542290"/>
          </a:xfrm>
        </p:grpSpPr>
        <p:pic>
          <p:nvPicPr>
            <p:cNvPr id="32" name="object 3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99859" y="5047488"/>
              <a:ext cx="806970" cy="477774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579107" y="4983492"/>
              <a:ext cx="596646" cy="511289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6711188" y="5041519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907279" y="5142103"/>
            <a:ext cx="1275715" cy="542290"/>
            <a:chOff x="4907279" y="5142103"/>
            <a:chExt cx="1275715" cy="542290"/>
          </a:xfrm>
        </p:grpSpPr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07279" y="5398008"/>
              <a:ext cx="329958" cy="285788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229605" y="5157978"/>
              <a:ext cx="937260" cy="504825"/>
            </a:xfrm>
            <a:custGeom>
              <a:avLst/>
              <a:gdLst/>
              <a:ahLst/>
              <a:cxnLst/>
              <a:rect l="l" t="t" r="r" b="b"/>
              <a:pathLst>
                <a:path w="937260" h="504825">
                  <a:moveTo>
                    <a:pt x="234696" y="0"/>
                  </a:moveTo>
                  <a:lnTo>
                    <a:pt x="469392" y="117348"/>
                  </a:lnTo>
                  <a:lnTo>
                    <a:pt x="469392" y="387096"/>
                  </a:lnTo>
                  <a:lnTo>
                    <a:pt x="234696" y="504444"/>
                  </a:lnTo>
                  <a:lnTo>
                    <a:pt x="0" y="387096"/>
                  </a:lnTo>
                  <a:lnTo>
                    <a:pt x="0" y="117348"/>
                  </a:lnTo>
                  <a:lnTo>
                    <a:pt x="234696" y="0"/>
                  </a:lnTo>
                  <a:close/>
                </a:path>
                <a:path w="937260" h="504825">
                  <a:moveTo>
                    <a:pt x="703326" y="0"/>
                  </a:moveTo>
                  <a:lnTo>
                    <a:pt x="937260" y="116967"/>
                  </a:lnTo>
                  <a:lnTo>
                    <a:pt x="937260" y="387477"/>
                  </a:lnTo>
                  <a:lnTo>
                    <a:pt x="703326" y="504444"/>
                  </a:lnTo>
                  <a:lnTo>
                    <a:pt x="469392" y="387477"/>
                  </a:lnTo>
                  <a:lnTo>
                    <a:pt x="469392" y="116967"/>
                  </a:lnTo>
                  <a:lnTo>
                    <a:pt x="703326" y="0"/>
                  </a:lnTo>
                  <a:close/>
                </a:path>
              </a:pathLst>
            </a:custGeom>
            <a:ln w="317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97423" y="5398008"/>
              <a:ext cx="328447" cy="285788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4996434" y="5406644"/>
            <a:ext cx="54483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380"/>
              </a:lnSpc>
              <a:spcBef>
                <a:spcPts val="100"/>
              </a:spcBef>
              <a:tabLst>
                <a:tab pos="389890" algn="l"/>
              </a:tabLst>
            </a:pPr>
            <a:r>
              <a:rPr sz="1400" b="1" spc="-50" dirty="0">
                <a:latin typeface="Verdana"/>
                <a:cs typeface="Verdana"/>
              </a:rPr>
              <a:t>C</a:t>
            </a:r>
            <a:r>
              <a:rPr sz="1400" b="1" dirty="0">
                <a:latin typeface="Verdana"/>
                <a:cs typeface="Verdana"/>
              </a:rPr>
              <a:t>	</a:t>
            </a:r>
            <a:r>
              <a:rPr sz="1400" b="1" spc="-50" dirty="0">
                <a:latin typeface="Verdana"/>
                <a:cs typeface="Verdana"/>
              </a:rPr>
              <a:t>C</a:t>
            </a:r>
            <a:endParaRPr sz="1400">
              <a:latin typeface="Verdana"/>
              <a:cs typeface="Verdana"/>
            </a:endParaRPr>
          </a:p>
          <a:p>
            <a:pPr marL="46355" algn="ctr">
              <a:lnSpc>
                <a:spcPts val="2100"/>
              </a:lnSpc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265426" y="1485138"/>
            <a:ext cx="702945" cy="721360"/>
          </a:xfrm>
          <a:custGeom>
            <a:avLst/>
            <a:gdLst/>
            <a:ahLst/>
            <a:cxnLst/>
            <a:rect l="l" t="t" r="r" b="b"/>
            <a:pathLst>
              <a:path w="702944" h="721360">
                <a:moveTo>
                  <a:pt x="351281" y="0"/>
                </a:moveTo>
                <a:lnTo>
                  <a:pt x="702563" y="175640"/>
                </a:lnTo>
                <a:lnTo>
                  <a:pt x="702563" y="545211"/>
                </a:lnTo>
                <a:lnTo>
                  <a:pt x="351281" y="720851"/>
                </a:lnTo>
                <a:lnTo>
                  <a:pt x="0" y="545211"/>
                </a:lnTo>
                <a:lnTo>
                  <a:pt x="0" y="175640"/>
                </a:lnTo>
                <a:lnTo>
                  <a:pt x="351281" y="0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3357498" y="1660652"/>
            <a:ext cx="22415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0" dirty="0">
                <a:latin typeface="Verdana"/>
                <a:cs typeface="Verdana"/>
              </a:rPr>
              <a:t>+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591305" y="3358134"/>
            <a:ext cx="546100" cy="576580"/>
          </a:xfrm>
          <a:custGeom>
            <a:avLst/>
            <a:gdLst/>
            <a:ahLst/>
            <a:cxnLst/>
            <a:rect l="l" t="t" r="r" b="b"/>
            <a:pathLst>
              <a:path w="546100" h="576579">
                <a:moveTo>
                  <a:pt x="272796" y="0"/>
                </a:moveTo>
                <a:lnTo>
                  <a:pt x="545592" y="136398"/>
                </a:lnTo>
                <a:lnTo>
                  <a:pt x="545592" y="439673"/>
                </a:lnTo>
                <a:lnTo>
                  <a:pt x="272796" y="576071"/>
                </a:lnTo>
                <a:lnTo>
                  <a:pt x="0" y="439673"/>
                </a:lnTo>
                <a:lnTo>
                  <a:pt x="0" y="136398"/>
                </a:lnTo>
                <a:lnTo>
                  <a:pt x="272796" y="0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00122" y="3717797"/>
            <a:ext cx="546100" cy="576580"/>
          </a:xfrm>
          <a:custGeom>
            <a:avLst/>
            <a:gdLst/>
            <a:ahLst/>
            <a:cxnLst/>
            <a:rect l="l" t="t" r="r" b="b"/>
            <a:pathLst>
              <a:path w="546100" h="576579">
                <a:moveTo>
                  <a:pt x="272795" y="0"/>
                </a:moveTo>
                <a:lnTo>
                  <a:pt x="545591" y="136397"/>
                </a:lnTo>
                <a:lnTo>
                  <a:pt x="545591" y="439674"/>
                </a:lnTo>
                <a:lnTo>
                  <a:pt x="272795" y="576071"/>
                </a:lnTo>
                <a:lnTo>
                  <a:pt x="0" y="439674"/>
                </a:lnTo>
                <a:lnTo>
                  <a:pt x="0" y="136397"/>
                </a:lnTo>
                <a:lnTo>
                  <a:pt x="272795" y="0"/>
                </a:lnTo>
                <a:close/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759567" y="6663563"/>
            <a:ext cx="1294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394964" y="-10803"/>
            <a:ext cx="5367655" cy="109347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172720">
              <a:lnSpc>
                <a:spcPct val="100000"/>
              </a:lnSpc>
              <a:spcBef>
                <a:spcPts val="121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Propiedades</a:t>
            </a:r>
            <a:r>
              <a:rPr sz="2800" b="1" i="1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800" b="1" i="1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i="1" dirty="0">
                <a:solidFill>
                  <a:srgbClr val="1F359E"/>
                </a:solidFill>
                <a:latin typeface="Calibri"/>
                <a:cs typeface="Calibri"/>
              </a:rPr>
              <a:t>algunos</a:t>
            </a:r>
            <a:r>
              <a:rPr sz="2800" b="1" i="1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rgbClr val="1F359E"/>
                </a:solidFill>
                <a:latin typeface="Calibri"/>
                <a:cs typeface="Calibri"/>
              </a:rPr>
              <a:t>compuestos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112252" y="1191767"/>
            <a:ext cx="2223770" cy="5407660"/>
            <a:chOff x="8112252" y="1191767"/>
            <a:chExt cx="2223770" cy="540766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12252" y="3860291"/>
              <a:ext cx="2223516" cy="273898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12252" y="1191767"/>
              <a:ext cx="2223516" cy="274167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595616" y="1309102"/>
            <a:ext cx="6018530" cy="5287010"/>
            <a:chOff x="1595616" y="1309102"/>
            <a:chExt cx="6018530" cy="528701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5616" y="1309102"/>
              <a:ext cx="6018299" cy="528678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48967" y="1343748"/>
              <a:ext cx="5913120" cy="518160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45792" y="1340611"/>
              <a:ext cx="5920105" cy="5187950"/>
            </a:xfrm>
            <a:custGeom>
              <a:avLst/>
              <a:gdLst/>
              <a:ahLst/>
              <a:cxnLst/>
              <a:rect l="l" t="t" r="r" b="b"/>
              <a:pathLst>
                <a:path w="5920105" h="5187950">
                  <a:moveTo>
                    <a:pt x="3175" y="0"/>
                  </a:moveTo>
                  <a:lnTo>
                    <a:pt x="3175" y="5187911"/>
                  </a:lnTo>
                </a:path>
                <a:path w="5920105" h="5187950">
                  <a:moveTo>
                    <a:pt x="5916676" y="0"/>
                  </a:moveTo>
                  <a:lnTo>
                    <a:pt x="5916676" y="5187911"/>
                  </a:lnTo>
                </a:path>
                <a:path w="5920105" h="5187950">
                  <a:moveTo>
                    <a:pt x="0" y="3175"/>
                  </a:moveTo>
                  <a:lnTo>
                    <a:pt x="5919851" y="3175"/>
                  </a:lnTo>
                </a:path>
                <a:path w="5920105" h="5187950">
                  <a:moveTo>
                    <a:pt x="0" y="5184736"/>
                  </a:moveTo>
                  <a:lnTo>
                    <a:pt x="5919851" y="5184736"/>
                  </a:lnTo>
                </a:path>
              </a:pathLst>
            </a:custGeom>
            <a:ln w="6350">
              <a:solidFill>
                <a:srgbClr val="C0C8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046351" y="1343786"/>
          <a:ext cx="4965062" cy="5178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0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310">
                <a:tc>
                  <a:txBody>
                    <a:bodyPr/>
                    <a:lstStyle/>
                    <a:p>
                      <a:pPr marR="28702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Compuesto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tc>
                  <a:txBody>
                    <a:bodyPr/>
                    <a:lstStyle/>
                    <a:p>
                      <a:pPr marL="68326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TVR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56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575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111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96,60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190,00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385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97,00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72,20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385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89,10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51,60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385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89,00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20,44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385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61,8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63,20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15,57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R="32575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22DMC4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91,8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93,40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512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23DMC4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8826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104,3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494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94,20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69215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44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2MC5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73,4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73,50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6,76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448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3MC5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74,5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73,30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6,10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165">
                <a:tc>
                  <a:txBody>
                    <a:bodyPr/>
                    <a:lstStyle/>
                    <a:p>
                      <a:pPr marR="32385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NC6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26,00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4,95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512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22DMC5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8953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92,8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494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95,60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13030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3,49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575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MCYC5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89,3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81,00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4,50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575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24DMC5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83,1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83,80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766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BZ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8890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3670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101,00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R="32575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33DMC5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80,8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86,60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3,29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6385">
                <a:tc>
                  <a:txBody>
                    <a:bodyPr/>
                    <a:lstStyle/>
                    <a:p>
                      <a:pPr marR="32575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CYC6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9080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5557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77,20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R="113664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3,22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15" name="object 15"/>
          <p:cNvSpPr txBox="1"/>
          <p:nvPr/>
        </p:nvSpPr>
        <p:spPr>
          <a:xfrm>
            <a:off x="8201914" y="1353769"/>
            <a:ext cx="221551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93980">
              <a:lnSpc>
                <a:spcPct val="100000"/>
              </a:lnSpc>
              <a:spcBef>
                <a:spcPts val="105"/>
              </a:spcBef>
            </a:pPr>
            <a:r>
              <a:rPr sz="3200" spc="-10" dirty="0">
                <a:latin typeface="Calibri"/>
                <a:cs typeface="Calibri"/>
              </a:rPr>
              <a:t>Ramificados </a:t>
            </a:r>
            <a:r>
              <a:rPr sz="3200" dirty="0">
                <a:latin typeface="Calibri"/>
                <a:cs typeface="Calibri"/>
              </a:rPr>
              <a:t>Alto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octanaje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45018" y="5044185"/>
            <a:ext cx="2235200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" algn="ctr">
              <a:lnSpc>
                <a:spcPct val="100000"/>
              </a:lnSpc>
              <a:spcBef>
                <a:spcPts val="100"/>
              </a:spcBef>
            </a:pPr>
            <a:r>
              <a:rPr sz="3200" spc="-10" dirty="0">
                <a:latin typeface="Calibri"/>
                <a:cs typeface="Calibri"/>
              </a:rPr>
              <a:t>Lineales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3200" b="0" dirty="0">
                <a:latin typeface="Calibri Light"/>
                <a:cs typeface="Calibri Light"/>
              </a:rPr>
              <a:t>Bajo</a:t>
            </a:r>
            <a:r>
              <a:rPr sz="3200" b="0" spc="-80" dirty="0">
                <a:latin typeface="Calibri Light"/>
                <a:cs typeface="Calibri Light"/>
              </a:rPr>
              <a:t> </a:t>
            </a:r>
            <a:r>
              <a:rPr sz="3200" b="0" spc="-10" dirty="0">
                <a:latin typeface="Calibri Light"/>
                <a:cs typeface="Calibri Light"/>
              </a:rPr>
              <a:t>octanaje</a:t>
            </a:r>
            <a:endParaRPr sz="3200">
              <a:latin typeface="Calibri Light"/>
              <a:cs typeface="Calibri Light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8700516" y="2318004"/>
            <a:ext cx="829310" cy="2573020"/>
            <a:chOff x="8700516" y="2318004"/>
            <a:chExt cx="829310" cy="257302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0516" y="2318004"/>
              <a:ext cx="829043" cy="257251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59952" y="2359152"/>
              <a:ext cx="714755" cy="2458212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6939" y="1614932"/>
            <a:ext cx="9956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Parafinas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9575" y="1614932"/>
            <a:ext cx="1977389" cy="60579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Nafténicos:</a:t>
            </a:r>
            <a:r>
              <a:rPr sz="2000" b="1" spc="3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+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 10.5 </a:t>
            </a: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(endotérmica)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2712466"/>
            <a:ext cx="11537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Nafténicos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89575" y="2712466"/>
            <a:ext cx="2106930" cy="605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5"/>
              </a:spcBef>
              <a:tabLst>
                <a:tab pos="1454150" algn="l"/>
              </a:tabLst>
            </a:pP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Aromáticos: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	+</a:t>
            </a:r>
            <a:r>
              <a:rPr sz="2000" b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16.9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(endotérmica)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6939" y="4084446"/>
            <a:ext cx="1472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Hidrocracking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489575" y="4084446"/>
            <a:ext cx="1771650" cy="60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100"/>
              </a:spcBef>
            </a:pP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Parafinas:</a:t>
            </a:r>
            <a:r>
              <a:rPr sz="2000" b="1" spc="3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0099"/>
                </a:solidFill>
                <a:latin typeface="Calibri"/>
                <a:cs typeface="Calibri"/>
              </a:rPr>
              <a:t>-</a:t>
            </a:r>
            <a:r>
              <a:rPr sz="20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0099"/>
                </a:solidFill>
                <a:latin typeface="Calibri"/>
                <a:cs typeface="Calibri"/>
              </a:rPr>
              <a:t>13.5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280"/>
              </a:lnSpc>
            </a:pPr>
            <a:r>
              <a:rPr sz="2000" b="1" spc="-10" dirty="0">
                <a:solidFill>
                  <a:srgbClr val="000099"/>
                </a:solidFill>
                <a:latin typeface="Calibri"/>
                <a:cs typeface="Calibri"/>
              </a:rPr>
              <a:t>(exotérmica)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93649" y="1607560"/>
            <a:ext cx="1143635" cy="551180"/>
            <a:chOff x="3093649" y="1607560"/>
            <a:chExt cx="1143635" cy="55118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649" y="1607560"/>
              <a:ext cx="1143225" cy="55065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44011" y="1629155"/>
              <a:ext cx="1056132" cy="473964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3093649" y="2639308"/>
            <a:ext cx="1143635" cy="551180"/>
            <a:chOff x="3093649" y="2639308"/>
            <a:chExt cx="1143635" cy="551180"/>
          </a:xfrm>
        </p:grpSpPr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93649" y="2639308"/>
              <a:ext cx="1143225" cy="55065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4011" y="2660903"/>
              <a:ext cx="1056132" cy="473963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3093649" y="3983536"/>
            <a:ext cx="1143635" cy="561340"/>
            <a:chOff x="3093649" y="3983536"/>
            <a:chExt cx="1143635" cy="561340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93649" y="3983536"/>
              <a:ext cx="1143225" cy="56112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4011" y="4005072"/>
              <a:ext cx="1056132" cy="47548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16939" y="827278"/>
            <a:ext cx="1077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0099"/>
                </a:solidFill>
                <a:latin typeface="Calibri"/>
                <a:cs typeface="Calibri"/>
              </a:rPr>
              <a:t>Reacciones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49775" y="827278"/>
            <a:ext cx="33331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Calor</a:t>
            </a:r>
            <a:r>
              <a:rPr sz="18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de</a:t>
            </a:r>
            <a:r>
              <a:rPr sz="1800" b="1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reacción</a:t>
            </a:r>
            <a:r>
              <a:rPr sz="1800" b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∆H</a:t>
            </a:r>
            <a:r>
              <a:rPr sz="1800" b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(kcal/mol</a:t>
            </a:r>
            <a:r>
              <a:rPr sz="1800" b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0099"/>
                </a:solidFill>
                <a:latin typeface="Calibri"/>
                <a:cs typeface="Calibri"/>
              </a:rPr>
              <a:t>H</a:t>
            </a:r>
            <a:r>
              <a:rPr sz="1800" b="1" spc="-37" baseline="-25462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1800" b="1" spc="-25" dirty="0">
                <a:solidFill>
                  <a:srgbClr val="000099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136139" y="2979800"/>
            <a:ext cx="31146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Reformado</a:t>
            </a:r>
            <a:r>
              <a:rPr sz="2800" b="1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de</a:t>
            </a:r>
            <a:r>
              <a:rPr sz="2800" b="1" spc="-9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naftas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3382" y="1901698"/>
            <a:ext cx="4288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Operación</a:t>
            </a:r>
            <a:r>
              <a:rPr sz="2800" b="1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semi-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regenerativa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37909" y="4164838"/>
            <a:ext cx="3579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Operación</a:t>
            </a:r>
            <a:r>
              <a:rPr sz="2800" b="1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continua</a:t>
            </a:r>
            <a:r>
              <a:rPr sz="2800" b="1" spc="-1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0099"/>
                </a:solidFill>
                <a:latin typeface="Calibri"/>
                <a:cs typeface="Calibri"/>
              </a:rPr>
              <a:t>CCR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20815" y="3015233"/>
            <a:ext cx="36683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000099"/>
                </a:solidFill>
                <a:latin typeface="Calibri"/>
                <a:cs typeface="Calibri"/>
              </a:rPr>
              <a:t>Regeneración</a:t>
            </a:r>
            <a:r>
              <a:rPr sz="28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99"/>
                </a:solidFill>
                <a:latin typeface="Calibri"/>
                <a:cs typeface="Calibri"/>
              </a:rPr>
              <a:t>del</a:t>
            </a:r>
            <a:r>
              <a:rPr sz="2800" b="1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99"/>
                </a:solidFill>
                <a:latin typeface="Calibri"/>
                <a:cs typeface="Calibri"/>
              </a:rPr>
              <a:t>carbón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311021" y="3025059"/>
            <a:ext cx="668020" cy="564515"/>
            <a:chOff x="5311021" y="3025059"/>
            <a:chExt cx="668020" cy="56451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1021" y="3025059"/>
              <a:ext cx="667892" cy="56405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61431" y="3046475"/>
              <a:ext cx="580643" cy="487679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417307" y="2328684"/>
            <a:ext cx="601980" cy="692150"/>
            <a:chOff x="7417307" y="2328684"/>
            <a:chExt cx="601980" cy="692150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17307" y="2328684"/>
              <a:ext cx="601954" cy="6918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76743" y="2368295"/>
              <a:ext cx="487679" cy="579119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435549" y="3543272"/>
            <a:ext cx="565785" cy="664845"/>
            <a:chOff x="7435549" y="3543272"/>
            <a:chExt cx="565785" cy="66484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35549" y="3543272"/>
              <a:ext cx="565472" cy="66457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76744" y="3573780"/>
              <a:ext cx="487679" cy="579120"/>
            </a:xfrm>
            <a:prstGeom prst="rect">
              <a:avLst/>
            </a:prstGeom>
          </p:spPr>
        </p:pic>
      </p:grpSp>
      <p:sp>
        <p:nvSpPr>
          <p:cNvPr id="20" name="object 2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32884" y="836421"/>
            <a:ext cx="44164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1F359E"/>
                </a:solidFill>
                <a:latin typeface="Calibri"/>
                <a:cs typeface="Calibri"/>
              </a:rPr>
              <a:t>PROCESOS</a:t>
            </a:r>
            <a:r>
              <a:rPr sz="2000" b="1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59E"/>
                </a:solidFill>
                <a:latin typeface="Calibri"/>
                <a:cs typeface="Calibri"/>
              </a:rPr>
              <a:t>COMERCIALES</a:t>
            </a:r>
            <a:r>
              <a:rPr sz="2000" b="1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b="1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1F359E"/>
                </a:solidFill>
                <a:latin typeface="Calibri"/>
                <a:cs typeface="Calibri"/>
              </a:rPr>
              <a:t>REFORMING</a:t>
            </a:r>
            <a:endParaRPr sz="20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643252" y="1694433"/>
          <a:ext cx="8994774" cy="2723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2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3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6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15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445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Licenciatarios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8153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Nombre</a:t>
                      </a:r>
                      <a:r>
                        <a:rPr sz="1800" b="1" spc="-5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5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del </a:t>
                      </a:r>
                      <a:r>
                        <a:rPr sz="1800" b="1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Proceso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Aplicaciones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b="1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Tipo</a:t>
                      </a:r>
                      <a:r>
                        <a:rPr sz="1800" b="1" spc="-2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b="1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Proceso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469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25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UOP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Platforming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indent="-169545">
                        <a:lnSpc>
                          <a:spcPct val="100000"/>
                        </a:lnSpc>
                        <a:spcBef>
                          <a:spcPts val="244"/>
                        </a:spcBef>
                        <a:buClr>
                          <a:srgbClr val="44536A"/>
                        </a:buClr>
                        <a:buSzPct val="69444"/>
                        <a:buFont typeface="Wingdings"/>
                        <a:buChar char=""/>
                        <a:tabLst>
                          <a:tab pos="267970" algn="l"/>
                        </a:tabLst>
                      </a:pP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Naftas</a:t>
                      </a:r>
                      <a:r>
                        <a:rPr sz="1800" spc="-5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2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r>
                        <a:rPr sz="1800" spc="-4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RON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7970" indent="-169545">
                        <a:lnSpc>
                          <a:spcPct val="100000"/>
                        </a:lnSpc>
                        <a:spcBef>
                          <a:spcPts val="430"/>
                        </a:spcBef>
                        <a:buClr>
                          <a:srgbClr val="44536A"/>
                        </a:buClr>
                        <a:buSzPct val="69444"/>
                        <a:buFont typeface="Wingdings"/>
                        <a:buChar char=""/>
                        <a:tabLst>
                          <a:tab pos="267970" algn="l"/>
                        </a:tabLst>
                      </a:pP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Aromáticos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indent="-169545">
                        <a:lnSpc>
                          <a:spcPct val="100000"/>
                        </a:lnSpc>
                        <a:spcBef>
                          <a:spcPts val="244"/>
                        </a:spcBef>
                        <a:buClr>
                          <a:srgbClr val="44536A"/>
                        </a:buClr>
                        <a:buSzPct val="69444"/>
                        <a:buFont typeface="Wingdings"/>
                        <a:buChar char=""/>
                        <a:tabLst>
                          <a:tab pos="267970" algn="l"/>
                        </a:tabLst>
                      </a:pP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Semi</a:t>
                      </a:r>
                      <a:r>
                        <a:rPr sz="1800" spc="-35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regenerativo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7970" indent="-169545">
                        <a:lnSpc>
                          <a:spcPct val="100000"/>
                        </a:lnSpc>
                        <a:spcBef>
                          <a:spcPts val="430"/>
                        </a:spcBef>
                        <a:buClr>
                          <a:srgbClr val="44536A"/>
                        </a:buClr>
                        <a:buSzPct val="69444"/>
                        <a:buFont typeface="Wingdings"/>
                        <a:buChar char=""/>
                        <a:tabLst>
                          <a:tab pos="267970" algn="l"/>
                        </a:tabLst>
                      </a:pP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Continuos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469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25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IFP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Catalyst</a:t>
                      </a:r>
                      <a:r>
                        <a:rPr sz="1800" spc="-35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Reforming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indent="-169545">
                        <a:lnSpc>
                          <a:spcPct val="100000"/>
                        </a:lnSpc>
                        <a:spcBef>
                          <a:spcPts val="245"/>
                        </a:spcBef>
                        <a:buClr>
                          <a:srgbClr val="44536A"/>
                        </a:buClr>
                        <a:buSzPct val="69444"/>
                        <a:buFont typeface="Wingdings"/>
                        <a:buChar char=""/>
                        <a:tabLst>
                          <a:tab pos="267970" algn="l"/>
                        </a:tabLst>
                      </a:pP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Naftas</a:t>
                      </a:r>
                      <a:r>
                        <a:rPr sz="1800" spc="-5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2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r>
                        <a:rPr sz="1800" spc="-4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RON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7970" indent="-169545">
                        <a:lnSpc>
                          <a:spcPct val="100000"/>
                        </a:lnSpc>
                        <a:spcBef>
                          <a:spcPts val="430"/>
                        </a:spcBef>
                        <a:buClr>
                          <a:srgbClr val="44536A"/>
                        </a:buClr>
                        <a:buSzPct val="69444"/>
                        <a:buFont typeface="Wingdings"/>
                        <a:buChar char=""/>
                        <a:tabLst>
                          <a:tab pos="267970" algn="l"/>
                        </a:tabLst>
                      </a:pP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BTX,</a:t>
                      </a:r>
                      <a:r>
                        <a:rPr sz="1800" spc="-6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LPG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indent="-169545">
                        <a:lnSpc>
                          <a:spcPct val="100000"/>
                        </a:lnSpc>
                        <a:spcBef>
                          <a:spcPts val="245"/>
                        </a:spcBef>
                        <a:buClr>
                          <a:srgbClr val="44536A"/>
                        </a:buClr>
                        <a:buSzPct val="69444"/>
                        <a:buFont typeface="Wingdings"/>
                        <a:buChar char=""/>
                        <a:tabLst>
                          <a:tab pos="267970" algn="l"/>
                        </a:tabLst>
                      </a:pP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Semi</a:t>
                      </a:r>
                      <a:r>
                        <a:rPr sz="1800" spc="-35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regenerativo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7970" indent="-169545">
                        <a:lnSpc>
                          <a:spcPct val="100000"/>
                        </a:lnSpc>
                        <a:spcBef>
                          <a:spcPts val="430"/>
                        </a:spcBef>
                        <a:buClr>
                          <a:srgbClr val="44536A"/>
                        </a:buClr>
                        <a:buSzPct val="69444"/>
                        <a:buFont typeface="Wingdings"/>
                        <a:buChar char=""/>
                        <a:tabLst>
                          <a:tab pos="267970" algn="l"/>
                        </a:tabLst>
                      </a:pP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Continuos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4690">
                <a:tc>
                  <a:txBody>
                    <a:bodyPr/>
                    <a:lstStyle/>
                    <a:p>
                      <a:pPr marL="990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Chevron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Rheniforming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970" indent="-169545">
                        <a:lnSpc>
                          <a:spcPct val="100000"/>
                        </a:lnSpc>
                        <a:spcBef>
                          <a:spcPts val="245"/>
                        </a:spcBef>
                        <a:buClr>
                          <a:srgbClr val="44536A"/>
                        </a:buClr>
                        <a:buSzPct val="69444"/>
                        <a:buFont typeface="Wingdings"/>
                        <a:buChar char=""/>
                        <a:tabLst>
                          <a:tab pos="267970" algn="l"/>
                        </a:tabLst>
                      </a:pP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Naftas</a:t>
                      </a:r>
                      <a:r>
                        <a:rPr sz="1800" spc="-5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2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alto</a:t>
                      </a:r>
                      <a:r>
                        <a:rPr sz="1800" spc="-4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RON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67970" indent="-169545">
                        <a:lnSpc>
                          <a:spcPct val="100000"/>
                        </a:lnSpc>
                        <a:spcBef>
                          <a:spcPts val="430"/>
                        </a:spcBef>
                        <a:buClr>
                          <a:srgbClr val="44536A"/>
                        </a:buClr>
                        <a:buSzPct val="69444"/>
                        <a:buFont typeface="Wingdings"/>
                        <a:buChar char=""/>
                        <a:tabLst>
                          <a:tab pos="267970" algn="l"/>
                        </a:tabLst>
                      </a:pP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Aromáticos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10" dirty="0">
                          <a:solidFill>
                            <a:srgbClr val="032389"/>
                          </a:solidFill>
                          <a:latin typeface="Calibri"/>
                          <a:cs typeface="Calibri"/>
                        </a:rPr>
                        <a:t>Semi-regenerativos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32389"/>
                      </a:solidFill>
                      <a:prstDash val="solid"/>
                    </a:lnL>
                    <a:lnR w="12700">
                      <a:solidFill>
                        <a:srgbClr val="032389"/>
                      </a:solidFill>
                      <a:prstDash val="solid"/>
                    </a:lnR>
                    <a:lnT w="12700">
                      <a:solidFill>
                        <a:srgbClr val="032389"/>
                      </a:solidFill>
                      <a:prstDash val="solid"/>
                    </a:lnT>
                    <a:lnB w="12700">
                      <a:solidFill>
                        <a:srgbClr val="03238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74293" y="2077592"/>
            <a:ext cx="10645775" cy="3043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3175" algn="just">
              <a:lnSpc>
                <a:spcPct val="100000"/>
              </a:lnSpc>
              <a:spcBef>
                <a:spcPts val="95"/>
              </a:spcBef>
              <a:buSzPct val="95454"/>
              <a:buFont typeface="Wingdings"/>
              <a:buChar char=""/>
              <a:tabLst>
                <a:tab pos="231775" algn="l"/>
              </a:tabLst>
            </a:pP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	Es</a:t>
            </a:r>
            <a:r>
              <a:rPr sz="2200" spc="1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un</a:t>
            </a:r>
            <a:r>
              <a:rPr sz="2200" spc="1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proceso</a:t>
            </a:r>
            <a:r>
              <a:rPr sz="2200" spc="1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que</a:t>
            </a:r>
            <a:r>
              <a:rPr sz="2200" spc="1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básicamente</a:t>
            </a:r>
            <a:r>
              <a:rPr sz="2200" spc="18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convierte</a:t>
            </a:r>
            <a:r>
              <a:rPr sz="2200" spc="1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naftas</a:t>
            </a:r>
            <a:r>
              <a:rPr sz="2200" spc="1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1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bajo</a:t>
            </a:r>
            <a:r>
              <a:rPr sz="2200" spc="1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octano</a:t>
            </a:r>
            <a:r>
              <a:rPr sz="2200" spc="1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200" spc="1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naftas</a:t>
            </a:r>
            <a:r>
              <a:rPr sz="2200" spc="1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1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alto</a:t>
            </a:r>
            <a:r>
              <a:rPr sz="2200" spc="1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octano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que</a:t>
            </a:r>
            <a:r>
              <a:rPr sz="2200" spc="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200" spc="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utilizan</a:t>
            </a:r>
            <a:r>
              <a:rPr sz="2200" spc="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como</a:t>
            </a:r>
            <a:r>
              <a:rPr sz="2200" spc="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combustibles</a:t>
            </a:r>
            <a:r>
              <a:rPr sz="2200" spc="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o</a:t>
            </a:r>
            <a:r>
              <a:rPr sz="2200" spc="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genera</a:t>
            </a:r>
            <a:r>
              <a:rPr sz="2200" spc="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productos</a:t>
            </a:r>
            <a:r>
              <a:rPr sz="2200" spc="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con</a:t>
            </a:r>
            <a:r>
              <a:rPr sz="2200" spc="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elevado</a:t>
            </a:r>
            <a:r>
              <a:rPr sz="2200" spc="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contenido</a:t>
            </a:r>
            <a:r>
              <a:rPr sz="2200" spc="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aromáticos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(BTX,</a:t>
            </a:r>
            <a:r>
              <a:rPr sz="2200" spc="240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benceno,</a:t>
            </a:r>
            <a:r>
              <a:rPr sz="2200" spc="250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tolueno</a:t>
            </a:r>
            <a:r>
              <a:rPr sz="2200" spc="240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200" spc="254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xileno)</a:t>
            </a:r>
            <a:r>
              <a:rPr sz="2200" spc="254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2200" spc="250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usarlo</a:t>
            </a:r>
            <a:r>
              <a:rPr sz="2200" spc="240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como</a:t>
            </a:r>
            <a:r>
              <a:rPr sz="2200" spc="254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materia</a:t>
            </a:r>
            <a:r>
              <a:rPr sz="2200" spc="250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prima</a:t>
            </a:r>
            <a:r>
              <a:rPr sz="2200" spc="245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200" spc="254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200" spc="245" dirty="0">
                <a:solidFill>
                  <a:srgbClr val="003399"/>
                </a:solidFill>
                <a:latin typeface="Calibri"/>
                <a:cs typeface="Calibri"/>
              </a:rPr>
              <a:t> 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industria petroquímica.</a:t>
            </a:r>
            <a:endParaRPr sz="2200">
              <a:latin typeface="Calibri"/>
              <a:cs typeface="Calibri"/>
            </a:endParaRPr>
          </a:p>
          <a:p>
            <a:pPr marL="231775" indent="-222250" algn="just">
              <a:lnSpc>
                <a:spcPct val="100000"/>
              </a:lnSpc>
              <a:spcBef>
                <a:spcPts val="2645"/>
              </a:spcBef>
              <a:buSzPct val="95454"/>
              <a:buFont typeface="Wingdings"/>
              <a:buChar char=""/>
              <a:tabLst>
                <a:tab pos="231775" algn="l"/>
              </a:tabLst>
            </a:pP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Durante</a:t>
            </a:r>
            <a:r>
              <a:rPr sz="2200" spc="3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este</a:t>
            </a:r>
            <a:r>
              <a:rPr sz="2200" spc="3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proceso</a:t>
            </a:r>
            <a:r>
              <a:rPr sz="2200" spc="3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200" spc="3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produce</a:t>
            </a:r>
            <a:r>
              <a:rPr sz="2200" spc="3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un</a:t>
            </a:r>
            <a:r>
              <a:rPr sz="2200" spc="3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003399"/>
                </a:solidFill>
                <a:latin typeface="Calibri"/>
                <a:cs typeface="Calibri"/>
              </a:rPr>
              <a:t>re-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arreglo</a:t>
            </a:r>
            <a:r>
              <a:rPr sz="2200" spc="3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o</a:t>
            </a:r>
            <a:r>
              <a:rPr sz="2200" spc="3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3399"/>
                </a:solidFill>
                <a:latin typeface="Calibri"/>
                <a:cs typeface="Calibri"/>
              </a:rPr>
              <a:t>re-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estructuración</a:t>
            </a:r>
            <a:r>
              <a:rPr sz="2200" spc="3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3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las</a:t>
            </a:r>
            <a:r>
              <a:rPr sz="2200" spc="3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moléculas</a:t>
            </a:r>
            <a:r>
              <a:rPr sz="2200" spc="3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hidrocarburos</a:t>
            </a:r>
            <a:r>
              <a:rPr sz="22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2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rompen</a:t>
            </a:r>
            <a:r>
              <a:rPr sz="22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moléculas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grandes</a:t>
            </a:r>
            <a:r>
              <a:rPr sz="22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2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más</a:t>
            </a:r>
            <a:r>
              <a:rPr sz="22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pequeñas.</a:t>
            </a:r>
            <a:endParaRPr sz="2200">
              <a:latin typeface="Calibri"/>
              <a:cs typeface="Calibri"/>
            </a:endParaRPr>
          </a:p>
          <a:p>
            <a:pPr marL="231775" indent="-222250" algn="just">
              <a:lnSpc>
                <a:spcPct val="100000"/>
              </a:lnSpc>
              <a:spcBef>
                <a:spcPts val="2640"/>
              </a:spcBef>
              <a:buSzPct val="95454"/>
              <a:buFont typeface="Wingdings"/>
              <a:buChar char=""/>
              <a:tabLst>
                <a:tab pos="231775" algn="l"/>
              </a:tabLst>
            </a:pP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Durante</a:t>
            </a:r>
            <a:r>
              <a:rPr sz="22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este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003399"/>
                </a:solidFill>
                <a:latin typeface="Calibri"/>
                <a:cs typeface="Calibri"/>
              </a:rPr>
              <a:t>reordenamiento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2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ruptura</a:t>
            </a:r>
            <a:r>
              <a:rPr sz="22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2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genera</a:t>
            </a:r>
            <a:r>
              <a:rPr sz="22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hidrógeno.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63773" y="1034541"/>
            <a:ext cx="66611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¿En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qué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consiste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proceso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reformado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naftas?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66896" y="730453"/>
            <a:ext cx="39236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PLATFORMING-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SEMI</a:t>
            </a:r>
            <a:r>
              <a:rPr sz="2000" b="1" spc="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REGENERACION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D424228-5B91-D167-5FF0-A7C6A80B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80" y="1031443"/>
            <a:ext cx="11055096" cy="56221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006598" y="837438"/>
            <a:ext cx="51885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PLATFORMING-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CCR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–</a:t>
            </a:r>
            <a:r>
              <a:rPr sz="2000" b="1" spc="-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REGENERACION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CONTINUA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3051" y="5796483"/>
            <a:ext cx="41046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CCR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=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u="sng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libri"/>
                <a:cs typeface="Calibri"/>
              </a:rPr>
              <a:t>C</a:t>
            </a:r>
            <a:r>
              <a:rPr sz="2000" b="1" u="none" dirty="0">
                <a:solidFill>
                  <a:srgbClr val="003399"/>
                </a:solidFill>
                <a:latin typeface="Calibri"/>
                <a:cs typeface="Calibri"/>
              </a:rPr>
              <a:t>ontinuos</a:t>
            </a:r>
            <a:r>
              <a:rPr sz="2000" b="1" u="none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libri"/>
                <a:cs typeface="Calibri"/>
              </a:rPr>
              <a:t>C</a:t>
            </a:r>
            <a:r>
              <a:rPr sz="2000" b="1" u="none" spc="-10" dirty="0">
                <a:solidFill>
                  <a:srgbClr val="003399"/>
                </a:solidFill>
                <a:latin typeface="Calibri"/>
                <a:cs typeface="Calibri"/>
              </a:rPr>
              <a:t>atalyst</a:t>
            </a:r>
            <a:r>
              <a:rPr sz="2000" b="1" u="none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u="sng" spc="-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Calibri"/>
                <a:cs typeface="Calibri"/>
              </a:rPr>
              <a:t>R</a:t>
            </a:r>
            <a:r>
              <a:rPr sz="2000" b="1" u="none" spc="-10" dirty="0">
                <a:solidFill>
                  <a:srgbClr val="003399"/>
                </a:solidFill>
                <a:latin typeface="Calibri"/>
                <a:cs typeface="Calibri"/>
              </a:rPr>
              <a:t>egeneration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3060" y="1446275"/>
            <a:ext cx="8865108" cy="416814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85082" y="848309"/>
            <a:ext cx="36982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Comparación</a:t>
            </a:r>
            <a:r>
              <a:rPr sz="2400" b="1" spc="-8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procesos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69816" y="1522469"/>
            <a:ext cx="7385684" cy="4093845"/>
            <a:chOff x="2369816" y="1522469"/>
            <a:chExt cx="7385684" cy="409384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69816" y="1522469"/>
              <a:ext cx="7385311" cy="409347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23540" y="1556765"/>
              <a:ext cx="7278624" cy="398830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420365" y="1553590"/>
              <a:ext cx="7285990" cy="3994150"/>
            </a:xfrm>
            <a:custGeom>
              <a:avLst/>
              <a:gdLst/>
              <a:ahLst/>
              <a:cxnLst/>
              <a:rect l="l" t="t" r="r" b="b"/>
              <a:pathLst>
                <a:path w="7285990" h="3994150">
                  <a:moveTo>
                    <a:pt x="3175" y="0"/>
                  </a:moveTo>
                  <a:lnTo>
                    <a:pt x="3175" y="3994150"/>
                  </a:lnTo>
                </a:path>
                <a:path w="7285990" h="3994150">
                  <a:moveTo>
                    <a:pt x="7282307" y="0"/>
                  </a:moveTo>
                  <a:lnTo>
                    <a:pt x="7282307" y="3994150"/>
                  </a:lnTo>
                </a:path>
                <a:path w="7285990" h="3994150">
                  <a:moveTo>
                    <a:pt x="0" y="3175"/>
                  </a:moveTo>
                  <a:lnTo>
                    <a:pt x="7285482" y="3175"/>
                  </a:lnTo>
                </a:path>
                <a:path w="7285990" h="3994150">
                  <a:moveTo>
                    <a:pt x="0" y="3990975"/>
                  </a:moveTo>
                  <a:lnTo>
                    <a:pt x="7285482" y="3990975"/>
                  </a:lnTo>
                </a:path>
              </a:pathLst>
            </a:custGeom>
            <a:ln w="6350">
              <a:solidFill>
                <a:srgbClr val="C0C8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997995"/>
              </p:ext>
            </p:extLst>
          </p:nvPr>
        </p:nvGraphicFramePr>
        <p:xfrm>
          <a:off x="2437002" y="1556766"/>
          <a:ext cx="6767829" cy="3984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39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Alimentación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 marL="23876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Nafta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349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58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P/N/A</a:t>
                      </a:r>
                      <a:r>
                        <a:rPr sz="1800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(%vol)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 gridSpan="2">
                  <a:txBody>
                    <a:bodyPr/>
                    <a:lstStyle/>
                    <a:p>
                      <a:pPr marL="171132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AR"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69.4/21.4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</a:t>
                      </a:r>
                      <a:r>
                        <a:rPr lang="es-AR"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9.2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55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Densidad</a:t>
                      </a:r>
                      <a:r>
                        <a:rPr sz="1800" spc="-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(g/cm</a:t>
                      </a:r>
                      <a:r>
                        <a:rPr sz="1800" spc="-15" baseline="25462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63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Condiciones</a:t>
                      </a:r>
                      <a:r>
                        <a:rPr sz="18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operación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6050" marB="0"/>
                </a:tc>
                <a:tc>
                  <a:txBody>
                    <a:bodyPr/>
                    <a:lstStyle/>
                    <a:p>
                      <a:pPr marL="211454" algn="ctr">
                        <a:lnSpc>
                          <a:spcPts val="2105"/>
                        </a:lnSpc>
                        <a:spcBef>
                          <a:spcPts val="12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Semi-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11454" algn="ctr">
                        <a:lnSpc>
                          <a:spcPts val="2105"/>
                        </a:lnSpc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regenerativo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/>
                </a:tc>
                <a:tc gridSpan="2">
                  <a:txBody>
                    <a:bodyPr/>
                    <a:lstStyle/>
                    <a:p>
                      <a:pPr marL="904875">
                        <a:lnSpc>
                          <a:spcPct val="100000"/>
                        </a:lnSpc>
                        <a:spcBef>
                          <a:spcPts val="115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Continuo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605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Presión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661670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59626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69024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AR"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56769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5270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100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6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Rendimiento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s/alimentación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06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</a:t>
                      </a:r>
                      <a:r>
                        <a:rPr sz="1800" baseline="-20833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spc="-15" baseline="-20833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(%p)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AR"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1.9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42672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81915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250">
                <a:tc>
                  <a:txBody>
                    <a:bodyPr/>
                    <a:lstStyle/>
                    <a:p>
                      <a:pPr marL="76835">
                        <a:lnSpc>
                          <a:spcPts val="2115"/>
                        </a:lnSpc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C5+</a:t>
                      </a:r>
                      <a:r>
                        <a:rPr sz="18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(%v)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2115"/>
                        </a:lnSpc>
                      </a:pPr>
                      <a:r>
                        <a:rPr lang="es-AR"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70.4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ts val="2115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78.1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2115"/>
                        </a:lnSpc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81.8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4965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Aromático</a:t>
                      </a:r>
                      <a:r>
                        <a:rPr sz="18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(%v)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lang="es-AR" sz="18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L="28194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54.5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57.6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270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71771" y="856234"/>
            <a:ext cx="24041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5" dirty="0">
                <a:solidFill>
                  <a:srgbClr val="003399"/>
                </a:solidFill>
                <a:latin typeface="Calibri"/>
                <a:cs typeface="Calibri"/>
              </a:rPr>
              <a:t>OCTANIZING</a:t>
            </a:r>
            <a:r>
              <a:rPr sz="2800" b="1" spc="-9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solidFill>
                  <a:srgbClr val="003399"/>
                </a:solidFill>
                <a:latin typeface="Calibri"/>
                <a:cs typeface="Calibri"/>
              </a:rPr>
              <a:t>IFP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175" y="1388946"/>
            <a:ext cx="6841035" cy="454231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87751" y="1562100"/>
            <a:ext cx="7546848" cy="489204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68417" y="826134"/>
            <a:ext cx="25209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003399"/>
                </a:solidFill>
                <a:latin typeface="Calibri"/>
                <a:cs typeface="Calibri"/>
              </a:rPr>
              <a:t>Magnaforming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37126" y="815797"/>
            <a:ext cx="33940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30" dirty="0">
                <a:solidFill>
                  <a:srgbClr val="003399"/>
                </a:solidFill>
                <a:latin typeface="Calibri"/>
                <a:cs typeface="Calibri"/>
              </a:rPr>
              <a:t>Exxon-</a:t>
            </a:r>
            <a:r>
              <a:rPr sz="3200" b="1" spc="-10" dirty="0">
                <a:solidFill>
                  <a:srgbClr val="003399"/>
                </a:solidFill>
                <a:latin typeface="Calibri"/>
                <a:cs typeface="Calibri"/>
              </a:rPr>
              <a:t>Powerformer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4862" y="2121798"/>
            <a:ext cx="8529331" cy="288895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375150" y="835278"/>
            <a:ext cx="38481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003399"/>
                </a:solidFill>
                <a:latin typeface="Calibri"/>
                <a:cs typeface="Calibri"/>
              </a:rPr>
              <a:t>Chevron-Renhiforming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4950" y="1748201"/>
            <a:ext cx="6590774" cy="446924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504182" y="702640"/>
            <a:ext cx="2717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Reactores</a:t>
            </a:r>
            <a:r>
              <a:rPr sz="2800" b="1" spc="-7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radiales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78383" y="1266985"/>
            <a:ext cx="1568761" cy="4860893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742434" y="847090"/>
            <a:ext cx="2563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Reactores</a:t>
            </a:r>
            <a:r>
              <a:rPr sz="2800" b="1" spc="-114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axiales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0515" y="1398265"/>
            <a:ext cx="2191486" cy="478118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16297" y="775208"/>
            <a:ext cx="28562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Reactores</a:t>
            </a:r>
            <a:r>
              <a:rPr sz="2800" b="1" spc="-114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esféricos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61290" y="1638639"/>
            <a:ext cx="3560041" cy="376485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85" name="object 8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9A9785B-68C5-1ABA-FD5E-9E07E98CE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025" y="667797"/>
            <a:ext cx="9531350" cy="595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ectángulo: esquinas redondeadas 87">
            <a:extLst>
              <a:ext uri="{FF2B5EF4-FFF2-40B4-BE49-F238E27FC236}">
                <a16:creationId xmlns:a16="http://schemas.microsoft.com/office/drawing/2014/main" id="{0EEFF2B9-C8A6-6A92-06F0-ABB17CCE1EF9}"/>
              </a:ext>
            </a:extLst>
          </p:cNvPr>
          <p:cNvSpPr/>
          <p:nvPr/>
        </p:nvSpPr>
        <p:spPr>
          <a:xfrm>
            <a:off x="1371600" y="4495800"/>
            <a:ext cx="1676400" cy="1219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/>
              <a:t>Capacidad de procesamiento 19500 m3/D</a:t>
            </a:r>
          </a:p>
        </p:txBody>
      </p:sp>
      <p:sp>
        <p:nvSpPr>
          <p:cNvPr id="89" name="Rectángulo 88">
            <a:extLst>
              <a:ext uri="{FF2B5EF4-FFF2-40B4-BE49-F238E27FC236}">
                <a16:creationId xmlns:a16="http://schemas.microsoft.com/office/drawing/2014/main" id="{E4FE0879-BE0E-1A2A-1DB5-8B12BF46CCD0}"/>
              </a:ext>
            </a:extLst>
          </p:cNvPr>
          <p:cNvSpPr/>
          <p:nvPr/>
        </p:nvSpPr>
        <p:spPr>
          <a:xfrm>
            <a:off x="6248400" y="21336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100" b="1" dirty="0">
                <a:solidFill>
                  <a:srgbClr val="DE403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ETBE</a:t>
            </a:r>
            <a:endParaRPr lang="es-AR" b="1" dirty="0">
              <a:solidFill>
                <a:srgbClr val="DE40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ángulo 90">
            <a:extLst>
              <a:ext uri="{FF2B5EF4-FFF2-40B4-BE49-F238E27FC236}">
                <a16:creationId xmlns:a16="http://schemas.microsoft.com/office/drawing/2014/main" id="{39072B35-EE73-789E-ACDE-DCF5B032DC85}"/>
              </a:ext>
            </a:extLst>
          </p:cNvPr>
          <p:cNvSpPr/>
          <p:nvPr/>
        </p:nvSpPr>
        <p:spPr>
          <a:xfrm>
            <a:off x="5841206" y="2721770"/>
            <a:ext cx="45719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1417065"/>
            <a:ext cx="9575800" cy="1250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Métodos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carga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catalizadores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8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i="1" dirty="0">
                <a:latin typeface="Calibri"/>
                <a:cs typeface="Calibri"/>
              </a:rPr>
              <a:t>Existen</a:t>
            </a:r>
            <a:r>
              <a:rPr sz="2000" i="1" spc="-4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dos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métodos</a:t>
            </a:r>
            <a:r>
              <a:rPr sz="2000" i="1" spc="-6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para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llevar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adelante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la</a:t>
            </a:r>
            <a:r>
              <a:rPr sz="2000" i="1" spc="-25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carga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dirty="0">
                <a:latin typeface="Calibri"/>
                <a:cs typeface="Calibri"/>
              </a:rPr>
              <a:t>de</a:t>
            </a:r>
            <a:r>
              <a:rPr sz="2000" i="1" spc="-4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catalizadores:</a:t>
            </a:r>
            <a:r>
              <a:rPr sz="2000" i="1" spc="-5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carga</a:t>
            </a:r>
            <a:r>
              <a:rPr sz="2000" b="1" i="1" spc="-6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sock</a:t>
            </a:r>
            <a:r>
              <a:rPr sz="2000" b="1" i="1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y</a:t>
            </a:r>
            <a:r>
              <a:rPr sz="2000" b="1" i="1" spc="-4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carga</a:t>
            </a:r>
            <a:r>
              <a:rPr sz="2000" b="1" i="1" spc="-55" dirty="0">
                <a:latin typeface="Calibri"/>
                <a:cs typeface="Calibri"/>
              </a:rPr>
              <a:t> </a:t>
            </a:r>
            <a:r>
              <a:rPr sz="2000" b="1" i="1" spc="-10" dirty="0">
                <a:latin typeface="Calibri"/>
                <a:cs typeface="Calibri"/>
              </a:rPr>
              <a:t>de</a:t>
            </a:r>
            <a:r>
              <a:rPr sz="2000" i="1" spc="-10" dirty="0">
                <a:latin typeface="Calibri"/>
                <a:cs typeface="Calibri"/>
              </a:rPr>
              <a:t>nsa</a:t>
            </a:r>
            <a:endParaRPr sz="2000">
              <a:latin typeface="Calibri"/>
              <a:cs typeface="Calibri"/>
            </a:endParaRPr>
          </a:p>
          <a:p>
            <a:pPr marL="199390" algn="ctr">
              <a:lnSpc>
                <a:spcPct val="100000"/>
              </a:lnSpc>
              <a:spcBef>
                <a:spcPts val="204"/>
              </a:spcBef>
            </a:pPr>
            <a:r>
              <a:rPr sz="2000" spc="-10" dirty="0">
                <a:latin typeface="Calibri"/>
                <a:cs typeface="Calibri"/>
              </a:rPr>
              <a:t>Orientación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del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catalizador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en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ambos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tipos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de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carga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60404" y="3038855"/>
            <a:ext cx="7382509" cy="2298700"/>
            <a:chOff x="1960404" y="3038855"/>
            <a:chExt cx="7382509" cy="229870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60404" y="3038855"/>
              <a:ext cx="7382250" cy="22523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6104" y="4450079"/>
              <a:ext cx="6482080" cy="887094"/>
            </a:xfrm>
            <a:custGeom>
              <a:avLst/>
              <a:gdLst/>
              <a:ahLst/>
              <a:cxnLst/>
              <a:rect l="l" t="t" r="r" b="b"/>
              <a:pathLst>
                <a:path w="6482080" h="887095">
                  <a:moveTo>
                    <a:pt x="1696212" y="0"/>
                  </a:moveTo>
                  <a:lnTo>
                    <a:pt x="0" y="0"/>
                  </a:lnTo>
                  <a:lnTo>
                    <a:pt x="0" y="812292"/>
                  </a:lnTo>
                  <a:lnTo>
                    <a:pt x="1696212" y="812292"/>
                  </a:lnTo>
                  <a:lnTo>
                    <a:pt x="1696212" y="0"/>
                  </a:lnTo>
                  <a:close/>
                </a:path>
                <a:path w="6482080" h="887095">
                  <a:moveTo>
                    <a:pt x="6481572" y="74676"/>
                  </a:moveTo>
                  <a:lnTo>
                    <a:pt x="4785360" y="74676"/>
                  </a:lnTo>
                  <a:lnTo>
                    <a:pt x="4785360" y="886968"/>
                  </a:lnTo>
                  <a:lnTo>
                    <a:pt x="6481572" y="886968"/>
                  </a:lnTo>
                  <a:lnTo>
                    <a:pt x="6481572" y="74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6103" y="4280916"/>
              <a:ext cx="1144523" cy="33832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475735" y="5599582"/>
            <a:ext cx="47129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Los</a:t>
            </a:r>
            <a:r>
              <a:rPr sz="2000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reactores</a:t>
            </a:r>
            <a:r>
              <a:rPr sz="20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tienen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igual</a:t>
            </a:r>
            <a:r>
              <a:rPr sz="2000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peso</a:t>
            </a:r>
            <a:r>
              <a:rPr sz="2000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0000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Calibri"/>
                <a:cs typeface="Calibri"/>
              </a:rPr>
              <a:t>catalizador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56104" y="4280915"/>
            <a:ext cx="1144905" cy="33845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0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Carga</a:t>
            </a:r>
            <a:r>
              <a:rPr sz="16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SOCK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75804" y="4018788"/>
            <a:ext cx="1269492" cy="338328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7575804" y="4018788"/>
            <a:ext cx="1270000" cy="338455"/>
          </a:xfrm>
          <a:prstGeom prst="rect">
            <a:avLst/>
          </a:prstGeom>
          <a:ln w="6350">
            <a:solidFill>
              <a:srgbClr val="A4A4A4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Carga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DENSA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2945764" y="2718689"/>
            <a:ext cx="5259705" cy="401320"/>
            <a:chOff x="2945764" y="2718689"/>
            <a:chExt cx="5259705" cy="401320"/>
          </a:xfrm>
        </p:grpSpPr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48939" y="2737104"/>
              <a:ext cx="417575" cy="37947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948939" y="2737104"/>
              <a:ext cx="417830" cy="379730"/>
            </a:xfrm>
            <a:custGeom>
              <a:avLst/>
              <a:gdLst/>
              <a:ahLst/>
              <a:cxnLst/>
              <a:rect l="l" t="t" r="r" b="b"/>
              <a:pathLst>
                <a:path w="417829" h="379730">
                  <a:moveTo>
                    <a:pt x="417575" y="94869"/>
                  </a:moveTo>
                  <a:lnTo>
                    <a:pt x="142240" y="94869"/>
                  </a:lnTo>
                  <a:lnTo>
                    <a:pt x="142240" y="189737"/>
                  </a:lnTo>
                  <a:lnTo>
                    <a:pt x="189737" y="189737"/>
                  </a:lnTo>
                  <a:lnTo>
                    <a:pt x="94868" y="379475"/>
                  </a:lnTo>
                  <a:lnTo>
                    <a:pt x="0" y="189737"/>
                  </a:lnTo>
                  <a:lnTo>
                    <a:pt x="47371" y="189737"/>
                  </a:lnTo>
                  <a:lnTo>
                    <a:pt x="47371" y="0"/>
                  </a:lnTo>
                  <a:lnTo>
                    <a:pt x="417575" y="0"/>
                  </a:lnTo>
                  <a:lnTo>
                    <a:pt x="417575" y="94869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5072" y="2721864"/>
              <a:ext cx="387096" cy="377951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815072" y="2721864"/>
              <a:ext cx="387350" cy="378460"/>
            </a:xfrm>
            <a:custGeom>
              <a:avLst/>
              <a:gdLst/>
              <a:ahLst/>
              <a:cxnLst/>
              <a:rect l="l" t="t" r="r" b="b"/>
              <a:pathLst>
                <a:path w="387350" h="378460">
                  <a:moveTo>
                    <a:pt x="0" y="94487"/>
                  </a:moveTo>
                  <a:lnTo>
                    <a:pt x="245363" y="94487"/>
                  </a:lnTo>
                  <a:lnTo>
                    <a:pt x="245363" y="188975"/>
                  </a:lnTo>
                  <a:lnTo>
                    <a:pt x="198120" y="188975"/>
                  </a:lnTo>
                  <a:lnTo>
                    <a:pt x="292607" y="377951"/>
                  </a:lnTo>
                  <a:lnTo>
                    <a:pt x="387096" y="188975"/>
                  </a:lnTo>
                  <a:lnTo>
                    <a:pt x="339851" y="188975"/>
                  </a:lnTo>
                  <a:lnTo>
                    <a:pt x="339851" y="0"/>
                  </a:lnTo>
                  <a:lnTo>
                    <a:pt x="0" y="0"/>
                  </a:lnTo>
                  <a:lnTo>
                    <a:pt x="0" y="94487"/>
                  </a:lnTo>
                  <a:close/>
                </a:path>
              </a:pathLst>
            </a:custGeom>
            <a:ln w="635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846226" y="740486"/>
            <a:ext cx="3267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30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6939" y="693801"/>
            <a:ext cx="2840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ESQUEMAS</a:t>
            </a:r>
            <a:r>
              <a:rPr sz="2400" b="1" spc="-8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00323" y="1746525"/>
            <a:ext cx="1489075" cy="3933190"/>
            <a:chOff x="3100323" y="1746525"/>
            <a:chExt cx="1489075" cy="39331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87979" y="1746525"/>
              <a:ext cx="1299506" cy="37497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144012" y="2782468"/>
              <a:ext cx="1343660" cy="2722880"/>
            </a:xfrm>
            <a:custGeom>
              <a:avLst/>
              <a:gdLst/>
              <a:ahLst/>
              <a:cxnLst/>
              <a:rect l="l" t="t" r="r" b="b"/>
              <a:pathLst>
                <a:path w="1343660" h="2722879">
                  <a:moveTo>
                    <a:pt x="1160284" y="428371"/>
                  </a:moveTo>
                  <a:lnTo>
                    <a:pt x="1152944" y="428371"/>
                  </a:lnTo>
                  <a:lnTo>
                    <a:pt x="1145628" y="428294"/>
                  </a:lnTo>
                  <a:lnTo>
                    <a:pt x="1145628" y="442937"/>
                  </a:lnTo>
                  <a:lnTo>
                    <a:pt x="1145628" y="818845"/>
                  </a:lnTo>
                  <a:lnTo>
                    <a:pt x="1135799" y="818845"/>
                  </a:lnTo>
                  <a:lnTo>
                    <a:pt x="1135799" y="442937"/>
                  </a:lnTo>
                  <a:lnTo>
                    <a:pt x="1145628" y="442937"/>
                  </a:lnTo>
                  <a:lnTo>
                    <a:pt x="1145628" y="428294"/>
                  </a:lnTo>
                  <a:lnTo>
                    <a:pt x="1128522" y="428294"/>
                  </a:lnTo>
                  <a:lnTo>
                    <a:pt x="1121143" y="428371"/>
                  </a:lnTo>
                  <a:lnTo>
                    <a:pt x="1121143" y="435635"/>
                  </a:lnTo>
                  <a:lnTo>
                    <a:pt x="1121143" y="826109"/>
                  </a:lnTo>
                  <a:lnTo>
                    <a:pt x="1121143" y="833488"/>
                  </a:lnTo>
                  <a:lnTo>
                    <a:pt x="1128522" y="833488"/>
                  </a:lnTo>
                  <a:lnTo>
                    <a:pt x="1152906" y="833488"/>
                  </a:lnTo>
                  <a:lnTo>
                    <a:pt x="1160284" y="833488"/>
                  </a:lnTo>
                  <a:lnTo>
                    <a:pt x="1160284" y="826109"/>
                  </a:lnTo>
                  <a:lnTo>
                    <a:pt x="1160284" y="435660"/>
                  </a:lnTo>
                  <a:lnTo>
                    <a:pt x="1160284" y="428371"/>
                  </a:lnTo>
                  <a:close/>
                </a:path>
                <a:path w="1343660" h="2722879">
                  <a:moveTo>
                    <a:pt x="1343469" y="250164"/>
                  </a:moveTo>
                  <a:lnTo>
                    <a:pt x="1328813" y="250164"/>
                  </a:lnTo>
                  <a:lnTo>
                    <a:pt x="1328813" y="251409"/>
                  </a:lnTo>
                  <a:lnTo>
                    <a:pt x="1328813" y="362458"/>
                  </a:lnTo>
                  <a:lnTo>
                    <a:pt x="1328813" y="377101"/>
                  </a:lnTo>
                  <a:lnTo>
                    <a:pt x="1328813" y="2603042"/>
                  </a:lnTo>
                  <a:lnTo>
                    <a:pt x="1299514" y="2614955"/>
                  </a:lnTo>
                  <a:lnTo>
                    <a:pt x="1244498" y="2640584"/>
                  </a:lnTo>
                  <a:lnTo>
                    <a:pt x="1243368" y="2640584"/>
                  </a:lnTo>
                  <a:lnTo>
                    <a:pt x="1220114" y="2653461"/>
                  </a:lnTo>
                  <a:lnTo>
                    <a:pt x="1220114" y="357581"/>
                  </a:lnTo>
                  <a:lnTo>
                    <a:pt x="1279944" y="357581"/>
                  </a:lnTo>
                  <a:lnTo>
                    <a:pt x="1279944" y="475907"/>
                  </a:lnTo>
                  <a:lnTo>
                    <a:pt x="1294599" y="475907"/>
                  </a:lnTo>
                  <a:lnTo>
                    <a:pt x="1294599" y="377101"/>
                  </a:lnTo>
                  <a:lnTo>
                    <a:pt x="1328813" y="377101"/>
                  </a:lnTo>
                  <a:lnTo>
                    <a:pt x="1328813" y="362458"/>
                  </a:lnTo>
                  <a:lnTo>
                    <a:pt x="1294599" y="362458"/>
                  </a:lnTo>
                  <a:lnTo>
                    <a:pt x="1294599" y="306298"/>
                  </a:lnTo>
                  <a:lnTo>
                    <a:pt x="1293368" y="306298"/>
                  </a:lnTo>
                  <a:lnTo>
                    <a:pt x="1293368" y="297815"/>
                  </a:lnTo>
                  <a:lnTo>
                    <a:pt x="1289786" y="275780"/>
                  </a:lnTo>
                  <a:lnTo>
                    <a:pt x="1259154" y="208724"/>
                  </a:lnTo>
                  <a:lnTo>
                    <a:pt x="1222578" y="167271"/>
                  </a:lnTo>
                  <a:lnTo>
                    <a:pt x="1168781" y="124485"/>
                  </a:lnTo>
                  <a:lnTo>
                    <a:pt x="1134668" y="104978"/>
                  </a:lnTo>
                  <a:lnTo>
                    <a:pt x="1107186" y="92887"/>
                  </a:lnTo>
                  <a:lnTo>
                    <a:pt x="1107186" y="108673"/>
                  </a:lnTo>
                  <a:lnTo>
                    <a:pt x="1104138" y="108673"/>
                  </a:lnTo>
                  <a:lnTo>
                    <a:pt x="1104138" y="133083"/>
                  </a:lnTo>
                  <a:lnTo>
                    <a:pt x="1101674" y="133083"/>
                  </a:lnTo>
                  <a:lnTo>
                    <a:pt x="1101674" y="140360"/>
                  </a:lnTo>
                  <a:lnTo>
                    <a:pt x="1101661" y="133007"/>
                  </a:lnTo>
                  <a:lnTo>
                    <a:pt x="1094295" y="133007"/>
                  </a:lnTo>
                  <a:lnTo>
                    <a:pt x="1094295" y="355079"/>
                  </a:lnTo>
                  <a:lnTo>
                    <a:pt x="1074737" y="355079"/>
                  </a:lnTo>
                  <a:lnTo>
                    <a:pt x="1074737" y="345351"/>
                  </a:lnTo>
                  <a:lnTo>
                    <a:pt x="1094295" y="345351"/>
                  </a:lnTo>
                  <a:lnTo>
                    <a:pt x="1094295" y="330708"/>
                  </a:lnTo>
                  <a:lnTo>
                    <a:pt x="1074737" y="330708"/>
                  </a:lnTo>
                  <a:lnTo>
                    <a:pt x="1074737" y="196494"/>
                  </a:lnTo>
                  <a:lnTo>
                    <a:pt x="1094295" y="196494"/>
                  </a:lnTo>
                  <a:lnTo>
                    <a:pt x="1094295" y="181851"/>
                  </a:lnTo>
                  <a:lnTo>
                    <a:pt x="1074737" y="181851"/>
                  </a:lnTo>
                  <a:lnTo>
                    <a:pt x="1074737" y="147650"/>
                  </a:lnTo>
                  <a:lnTo>
                    <a:pt x="1094295" y="147650"/>
                  </a:lnTo>
                  <a:lnTo>
                    <a:pt x="1094295" y="133007"/>
                  </a:lnTo>
                  <a:lnTo>
                    <a:pt x="1067460" y="133007"/>
                  </a:lnTo>
                  <a:lnTo>
                    <a:pt x="1065009" y="133083"/>
                  </a:lnTo>
                  <a:lnTo>
                    <a:pt x="1065009" y="92011"/>
                  </a:lnTo>
                  <a:lnTo>
                    <a:pt x="1087031" y="100114"/>
                  </a:lnTo>
                  <a:lnTo>
                    <a:pt x="1107186" y="108673"/>
                  </a:lnTo>
                  <a:lnTo>
                    <a:pt x="1107186" y="92887"/>
                  </a:lnTo>
                  <a:lnTo>
                    <a:pt x="1093076" y="86664"/>
                  </a:lnTo>
                  <a:lnTo>
                    <a:pt x="1045425" y="69583"/>
                  </a:lnTo>
                  <a:lnTo>
                    <a:pt x="991730" y="53695"/>
                  </a:lnTo>
                  <a:lnTo>
                    <a:pt x="986840" y="67144"/>
                  </a:lnTo>
                  <a:lnTo>
                    <a:pt x="1040612" y="83032"/>
                  </a:lnTo>
                  <a:lnTo>
                    <a:pt x="1050353" y="86626"/>
                  </a:lnTo>
                  <a:lnTo>
                    <a:pt x="1050353" y="189204"/>
                  </a:lnTo>
                  <a:lnTo>
                    <a:pt x="1050353" y="196494"/>
                  </a:lnTo>
                  <a:lnTo>
                    <a:pt x="1057719" y="196494"/>
                  </a:lnTo>
                  <a:lnTo>
                    <a:pt x="1060081" y="196494"/>
                  </a:lnTo>
                  <a:lnTo>
                    <a:pt x="1060081" y="330708"/>
                  </a:lnTo>
                  <a:lnTo>
                    <a:pt x="923328" y="330708"/>
                  </a:lnTo>
                  <a:lnTo>
                    <a:pt x="916000" y="330682"/>
                  </a:lnTo>
                  <a:lnTo>
                    <a:pt x="916000" y="338023"/>
                  </a:lnTo>
                  <a:lnTo>
                    <a:pt x="916000" y="384378"/>
                  </a:lnTo>
                  <a:lnTo>
                    <a:pt x="916000" y="391769"/>
                  </a:lnTo>
                  <a:lnTo>
                    <a:pt x="923328" y="391769"/>
                  </a:lnTo>
                  <a:lnTo>
                    <a:pt x="1184668" y="391769"/>
                  </a:lnTo>
                  <a:lnTo>
                    <a:pt x="1192047" y="391769"/>
                  </a:lnTo>
                  <a:lnTo>
                    <a:pt x="1192047" y="384378"/>
                  </a:lnTo>
                  <a:lnTo>
                    <a:pt x="1192047" y="338074"/>
                  </a:lnTo>
                  <a:lnTo>
                    <a:pt x="1192047" y="330682"/>
                  </a:lnTo>
                  <a:lnTo>
                    <a:pt x="1184668" y="330682"/>
                  </a:lnTo>
                  <a:lnTo>
                    <a:pt x="1177391" y="330708"/>
                  </a:lnTo>
                  <a:lnTo>
                    <a:pt x="1177391" y="345351"/>
                  </a:lnTo>
                  <a:lnTo>
                    <a:pt x="1177391" y="377126"/>
                  </a:lnTo>
                  <a:lnTo>
                    <a:pt x="930656" y="377126"/>
                  </a:lnTo>
                  <a:lnTo>
                    <a:pt x="930656" y="345351"/>
                  </a:lnTo>
                  <a:lnTo>
                    <a:pt x="1060081" y="345351"/>
                  </a:lnTo>
                  <a:lnTo>
                    <a:pt x="1060081" y="362445"/>
                  </a:lnTo>
                  <a:lnTo>
                    <a:pt x="1060081" y="369722"/>
                  </a:lnTo>
                  <a:lnTo>
                    <a:pt x="1067460" y="369722"/>
                  </a:lnTo>
                  <a:lnTo>
                    <a:pt x="1101661" y="369722"/>
                  </a:lnTo>
                  <a:lnTo>
                    <a:pt x="1101661" y="362445"/>
                  </a:lnTo>
                  <a:lnTo>
                    <a:pt x="1101674" y="369722"/>
                  </a:lnTo>
                  <a:lnTo>
                    <a:pt x="1108951" y="369722"/>
                  </a:lnTo>
                  <a:lnTo>
                    <a:pt x="1108951" y="362445"/>
                  </a:lnTo>
                  <a:lnTo>
                    <a:pt x="1108951" y="345351"/>
                  </a:lnTo>
                  <a:lnTo>
                    <a:pt x="1177391" y="345351"/>
                  </a:lnTo>
                  <a:lnTo>
                    <a:pt x="1177391" y="330708"/>
                  </a:lnTo>
                  <a:lnTo>
                    <a:pt x="1108951" y="330708"/>
                  </a:lnTo>
                  <a:lnTo>
                    <a:pt x="1108951" y="196494"/>
                  </a:lnTo>
                  <a:lnTo>
                    <a:pt x="1111415" y="196494"/>
                  </a:lnTo>
                  <a:lnTo>
                    <a:pt x="1118793" y="196494"/>
                  </a:lnTo>
                  <a:lnTo>
                    <a:pt x="1118793" y="189204"/>
                  </a:lnTo>
                  <a:lnTo>
                    <a:pt x="1118793" y="113601"/>
                  </a:lnTo>
                  <a:lnTo>
                    <a:pt x="1127290" y="117208"/>
                  </a:lnTo>
                  <a:lnTo>
                    <a:pt x="1160284" y="136728"/>
                  </a:lnTo>
                  <a:lnTo>
                    <a:pt x="1212735" y="178193"/>
                  </a:lnTo>
                  <a:lnTo>
                    <a:pt x="1246962" y="217220"/>
                  </a:lnTo>
                  <a:lnTo>
                    <a:pt x="1267752" y="252615"/>
                  </a:lnTo>
                  <a:lnTo>
                    <a:pt x="1279944" y="300253"/>
                  </a:lnTo>
                  <a:lnTo>
                    <a:pt x="1279944" y="306298"/>
                  </a:lnTo>
                  <a:lnTo>
                    <a:pt x="1279944" y="342938"/>
                  </a:lnTo>
                  <a:lnTo>
                    <a:pt x="1212735" y="342938"/>
                  </a:lnTo>
                  <a:lnTo>
                    <a:pt x="1205458" y="342925"/>
                  </a:lnTo>
                  <a:lnTo>
                    <a:pt x="1205458" y="350202"/>
                  </a:lnTo>
                  <a:lnTo>
                    <a:pt x="1212735" y="350202"/>
                  </a:lnTo>
                  <a:lnTo>
                    <a:pt x="1205458" y="350291"/>
                  </a:lnTo>
                  <a:lnTo>
                    <a:pt x="1205458" y="2661577"/>
                  </a:lnTo>
                  <a:lnTo>
                    <a:pt x="1199311" y="2664980"/>
                  </a:lnTo>
                  <a:lnTo>
                    <a:pt x="1178623" y="2674747"/>
                  </a:lnTo>
                  <a:lnTo>
                    <a:pt x="1159256" y="2679293"/>
                  </a:lnTo>
                  <a:lnTo>
                    <a:pt x="1137018" y="2675966"/>
                  </a:lnTo>
                  <a:lnTo>
                    <a:pt x="1102906" y="2669857"/>
                  </a:lnTo>
                  <a:lnTo>
                    <a:pt x="1067460" y="2662542"/>
                  </a:lnTo>
                  <a:lnTo>
                    <a:pt x="1039380" y="2660104"/>
                  </a:lnTo>
                  <a:lnTo>
                    <a:pt x="1038148" y="2666809"/>
                  </a:lnTo>
                  <a:lnTo>
                    <a:pt x="1036929" y="2660104"/>
                  </a:lnTo>
                  <a:lnTo>
                    <a:pt x="977061" y="2664980"/>
                  </a:lnTo>
                  <a:lnTo>
                    <a:pt x="924547" y="2669857"/>
                  </a:lnTo>
                  <a:lnTo>
                    <a:pt x="865924" y="2674747"/>
                  </a:lnTo>
                  <a:lnTo>
                    <a:pt x="807300" y="2684500"/>
                  </a:lnTo>
                  <a:lnTo>
                    <a:pt x="806081" y="2684500"/>
                  </a:lnTo>
                  <a:lnTo>
                    <a:pt x="754786" y="2693047"/>
                  </a:lnTo>
                  <a:lnTo>
                    <a:pt x="725462" y="2694267"/>
                  </a:lnTo>
                  <a:lnTo>
                    <a:pt x="702259" y="2694267"/>
                  </a:lnTo>
                  <a:lnTo>
                    <a:pt x="681507" y="2691828"/>
                  </a:lnTo>
                  <a:lnTo>
                    <a:pt x="659523" y="2690609"/>
                  </a:lnTo>
                  <a:lnTo>
                    <a:pt x="636308" y="2691828"/>
                  </a:lnTo>
                  <a:lnTo>
                    <a:pt x="614324" y="2689390"/>
                  </a:lnTo>
                  <a:lnTo>
                    <a:pt x="613105" y="2689390"/>
                  </a:lnTo>
                  <a:lnTo>
                    <a:pt x="599681" y="2688171"/>
                  </a:lnTo>
                  <a:lnTo>
                    <a:pt x="580123" y="2690609"/>
                  </a:lnTo>
                  <a:lnTo>
                    <a:pt x="541045" y="2696705"/>
                  </a:lnTo>
                  <a:lnTo>
                    <a:pt x="495858" y="2708287"/>
                  </a:lnTo>
                  <a:lnTo>
                    <a:pt x="495858" y="2707690"/>
                  </a:lnTo>
                  <a:lnTo>
                    <a:pt x="339521" y="2707690"/>
                  </a:lnTo>
                  <a:lnTo>
                    <a:pt x="339521" y="2708275"/>
                  </a:lnTo>
                  <a:lnTo>
                    <a:pt x="249148" y="2684500"/>
                  </a:lnTo>
                  <a:lnTo>
                    <a:pt x="244259" y="2684500"/>
                  </a:lnTo>
                  <a:lnTo>
                    <a:pt x="246341" y="2692171"/>
                  </a:lnTo>
                  <a:lnTo>
                    <a:pt x="244259" y="2684500"/>
                  </a:lnTo>
                  <a:lnTo>
                    <a:pt x="229603" y="2686951"/>
                  </a:lnTo>
                  <a:lnTo>
                    <a:pt x="163652" y="2694140"/>
                  </a:lnTo>
                  <a:lnTo>
                    <a:pt x="163652" y="2693047"/>
                  </a:lnTo>
                  <a:lnTo>
                    <a:pt x="133121" y="2694000"/>
                  </a:lnTo>
                  <a:lnTo>
                    <a:pt x="133121" y="350304"/>
                  </a:lnTo>
                  <a:lnTo>
                    <a:pt x="125793" y="350304"/>
                  </a:lnTo>
                  <a:lnTo>
                    <a:pt x="133121" y="350202"/>
                  </a:lnTo>
                  <a:lnTo>
                    <a:pt x="133121" y="342925"/>
                  </a:lnTo>
                  <a:lnTo>
                    <a:pt x="125793" y="342925"/>
                  </a:lnTo>
                  <a:lnTo>
                    <a:pt x="53733" y="342938"/>
                  </a:lnTo>
                  <a:lnTo>
                    <a:pt x="53733" y="357581"/>
                  </a:lnTo>
                  <a:lnTo>
                    <a:pt x="118465" y="357581"/>
                  </a:lnTo>
                  <a:lnTo>
                    <a:pt x="118465" y="2692666"/>
                  </a:lnTo>
                  <a:lnTo>
                    <a:pt x="101371" y="2688171"/>
                  </a:lnTo>
                  <a:lnTo>
                    <a:pt x="92811" y="2683281"/>
                  </a:lnTo>
                  <a:lnTo>
                    <a:pt x="90373" y="2680843"/>
                  </a:lnTo>
                  <a:lnTo>
                    <a:pt x="14655" y="2605201"/>
                  </a:lnTo>
                  <a:lnTo>
                    <a:pt x="14655" y="377101"/>
                  </a:lnTo>
                  <a:lnTo>
                    <a:pt x="46405" y="377101"/>
                  </a:lnTo>
                  <a:lnTo>
                    <a:pt x="46405" y="362458"/>
                  </a:lnTo>
                  <a:lnTo>
                    <a:pt x="14655" y="362458"/>
                  </a:lnTo>
                  <a:lnTo>
                    <a:pt x="14655" y="253047"/>
                  </a:lnTo>
                  <a:lnTo>
                    <a:pt x="23202" y="230670"/>
                  </a:lnTo>
                  <a:lnTo>
                    <a:pt x="40297" y="202565"/>
                  </a:lnTo>
                  <a:lnTo>
                    <a:pt x="50063" y="185572"/>
                  </a:lnTo>
                  <a:lnTo>
                    <a:pt x="65951" y="169697"/>
                  </a:lnTo>
                  <a:lnTo>
                    <a:pt x="84264" y="150177"/>
                  </a:lnTo>
                  <a:lnTo>
                    <a:pt x="106248" y="129349"/>
                  </a:lnTo>
                  <a:lnTo>
                    <a:pt x="161213" y="89090"/>
                  </a:lnTo>
                  <a:lnTo>
                    <a:pt x="195402" y="69583"/>
                  </a:lnTo>
                  <a:lnTo>
                    <a:pt x="234492" y="50063"/>
                  </a:lnTo>
                  <a:lnTo>
                    <a:pt x="280898" y="30543"/>
                  </a:lnTo>
                  <a:lnTo>
                    <a:pt x="330974" y="13449"/>
                  </a:lnTo>
                  <a:lnTo>
                    <a:pt x="326097" y="0"/>
                  </a:lnTo>
                  <a:lnTo>
                    <a:pt x="274789" y="17094"/>
                  </a:lnTo>
                  <a:lnTo>
                    <a:pt x="228384" y="36614"/>
                  </a:lnTo>
                  <a:lnTo>
                    <a:pt x="189293" y="56134"/>
                  </a:lnTo>
                  <a:lnTo>
                    <a:pt x="152654" y="76962"/>
                  </a:lnTo>
                  <a:lnTo>
                    <a:pt x="96481" y="118427"/>
                  </a:lnTo>
                  <a:lnTo>
                    <a:pt x="56172" y="158673"/>
                  </a:lnTo>
                  <a:lnTo>
                    <a:pt x="39077" y="175755"/>
                  </a:lnTo>
                  <a:lnTo>
                    <a:pt x="28079" y="194068"/>
                  </a:lnTo>
                  <a:lnTo>
                    <a:pt x="10985" y="223393"/>
                  </a:lnTo>
                  <a:lnTo>
                    <a:pt x="0" y="250190"/>
                  </a:lnTo>
                  <a:lnTo>
                    <a:pt x="5295" y="252590"/>
                  </a:lnTo>
                  <a:lnTo>
                    <a:pt x="0" y="252590"/>
                  </a:lnTo>
                  <a:lnTo>
                    <a:pt x="0" y="2607627"/>
                  </a:lnTo>
                  <a:lnTo>
                    <a:pt x="0" y="2611285"/>
                  </a:lnTo>
                  <a:lnTo>
                    <a:pt x="2438" y="2613736"/>
                  </a:lnTo>
                  <a:lnTo>
                    <a:pt x="79375" y="2690609"/>
                  </a:lnTo>
                  <a:lnTo>
                    <a:pt x="83045" y="2694267"/>
                  </a:lnTo>
                  <a:lnTo>
                    <a:pt x="95262" y="2701594"/>
                  </a:lnTo>
                  <a:lnTo>
                    <a:pt x="122123" y="2707690"/>
                  </a:lnTo>
                  <a:lnTo>
                    <a:pt x="163652" y="2707690"/>
                  </a:lnTo>
                  <a:lnTo>
                    <a:pt x="163652" y="2700985"/>
                  </a:lnTo>
                  <a:lnTo>
                    <a:pt x="164871" y="2707690"/>
                  </a:lnTo>
                  <a:lnTo>
                    <a:pt x="232054" y="2700375"/>
                  </a:lnTo>
                  <a:lnTo>
                    <a:pt x="245605" y="2698292"/>
                  </a:lnTo>
                  <a:lnTo>
                    <a:pt x="337083" y="2722334"/>
                  </a:lnTo>
                  <a:lnTo>
                    <a:pt x="339521" y="2715641"/>
                  </a:lnTo>
                  <a:lnTo>
                    <a:pt x="339521" y="2722334"/>
                  </a:lnTo>
                  <a:lnTo>
                    <a:pt x="495858" y="2722334"/>
                  </a:lnTo>
                  <a:lnTo>
                    <a:pt x="495858" y="2715628"/>
                  </a:lnTo>
                  <a:lnTo>
                    <a:pt x="498297" y="2722334"/>
                  </a:lnTo>
                  <a:lnTo>
                    <a:pt x="545934" y="2710129"/>
                  </a:lnTo>
                  <a:lnTo>
                    <a:pt x="599681" y="2701594"/>
                  </a:lnTo>
                  <a:lnTo>
                    <a:pt x="611898" y="2702712"/>
                  </a:lnTo>
                  <a:lnTo>
                    <a:pt x="636308" y="2705252"/>
                  </a:lnTo>
                  <a:lnTo>
                    <a:pt x="681507" y="2705252"/>
                  </a:lnTo>
                  <a:lnTo>
                    <a:pt x="699820" y="2707690"/>
                  </a:lnTo>
                  <a:lnTo>
                    <a:pt x="701040" y="2707690"/>
                  </a:lnTo>
                  <a:lnTo>
                    <a:pt x="725462" y="2708910"/>
                  </a:lnTo>
                  <a:lnTo>
                    <a:pt x="758444" y="2706471"/>
                  </a:lnTo>
                  <a:lnTo>
                    <a:pt x="809752" y="2697924"/>
                  </a:lnTo>
                  <a:lnTo>
                    <a:pt x="868375" y="2688171"/>
                  </a:lnTo>
                  <a:lnTo>
                    <a:pt x="926998" y="2683281"/>
                  </a:lnTo>
                  <a:lnTo>
                    <a:pt x="979512" y="2678404"/>
                  </a:lnTo>
                  <a:lnTo>
                    <a:pt x="1038110" y="2673642"/>
                  </a:lnTo>
                  <a:lnTo>
                    <a:pt x="1064996" y="2675966"/>
                  </a:lnTo>
                  <a:lnTo>
                    <a:pt x="1099223" y="2683281"/>
                  </a:lnTo>
                  <a:lnTo>
                    <a:pt x="1134668" y="2689390"/>
                  </a:lnTo>
                  <a:lnTo>
                    <a:pt x="1159052" y="2693047"/>
                  </a:lnTo>
                  <a:lnTo>
                    <a:pt x="1160030" y="2687688"/>
                  </a:lnTo>
                  <a:lnTo>
                    <a:pt x="1161516" y="2693047"/>
                  </a:lnTo>
                  <a:lnTo>
                    <a:pt x="1183436" y="2688171"/>
                  </a:lnTo>
                  <a:lnTo>
                    <a:pt x="1206690" y="2677185"/>
                  </a:lnTo>
                  <a:lnTo>
                    <a:pt x="1251877" y="2652776"/>
                  </a:lnTo>
                  <a:lnTo>
                    <a:pt x="1306791" y="2627160"/>
                  </a:lnTo>
                  <a:lnTo>
                    <a:pt x="1338554" y="2614955"/>
                  </a:lnTo>
                  <a:lnTo>
                    <a:pt x="1343469" y="2613736"/>
                  </a:lnTo>
                  <a:lnTo>
                    <a:pt x="1343469" y="2607627"/>
                  </a:lnTo>
                  <a:lnTo>
                    <a:pt x="1343469" y="25019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15448" y="2915551"/>
              <a:ext cx="711200" cy="1645285"/>
            </a:xfrm>
            <a:custGeom>
              <a:avLst/>
              <a:gdLst/>
              <a:ahLst/>
              <a:cxnLst/>
              <a:rect l="l" t="t" r="r" b="b"/>
              <a:pathLst>
                <a:path w="711200" h="1645285">
                  <a:moveTo>
                    <a:pt x="388378" y="595439"/>
                  </a:moveTo>
                  <a:lnTo>
                    <a:pt x="381050" y="595439"/>
                  </a:lnTo>
                  <a:lnTo>
                    <a:pt x="373722" y="595452"/>
                  </a:lnTo>
                  <a:lnTo>
                    <a:pt x="373722" y="610095"/>
                  </a:lnTo>
                  <a:lnTo>
                    <a:pt x="373722" y="988326"/>
                  </a:lnTo>
                  <a:lnTo>
                    <a:pt x="341972" y="988326"/>
                  </a:lnTo>
                  <a:lnTo>
                    <a:pt x="341972" y="678395"/>
                  </a:lnTo>
                  <a:lnTo>
                    <a:pt x="327317" y="678395"/>
                  </a:lnTo>
                  <a:lnTo>
                    <a:pt x="327317" y="988326"/>
                  </a:lnTo>
                  <a:lnTo>
                    <a:pt x="14655" y="988326"/>
                  </a:lnTo>
                  <a:lnTo>
                    <a:pt x="14655" y="610095"/>
                  </a:lnTo>
                  <a:lnTo>
                    <a:pt x="373722" y="610095"/>
                  </a:lnTo>
                  <a:lnTo>
                    <a:pt x="373722" y="595452"/>
                  </a:lnTo>
                  <a:lnTo>
                    <a:pt x="7327" y="595452"/>
                  </a:lnTo>
                  <a:lnTo>
                    <a:pt x="0" y="595439"/>
                  </a:lnTo>
                  <a:lnTo>
                    <a:pt x="0" y="602716"/>
                  </a:lnTo>
                  <a:lnTo>
                    <a:pt x="7327" y="602716"/>
                  </a:lnTo>
                  <a:lnTo>
                    <a:pt x="0" y="602780"/>
                  </a:lnTo>
                  <a:lnTo>
                    <a:pt x="0" y="995692"/>
                  </a:lnTo>
                  <a:lnTo>
                    <a:pt x="0" y="1002969"/>
                  </a:lnTo>
                  <a:lnTo>
                    <a:pt x="7327" y="1002969"/>
                  </a:lnTo>
                  <a:lnTo>
                    <a:pt x="327317" y="1002969"/>
                  </a:lnTo>
                  <a:lnTo>
                    <a:pt x="327317" y="1644802"/>
                  </a:lnTo>
                  <a:lnTo>
                    <a:pt x="341972" y="1644802"/>
                  </a:lnTo>
                  <a:lnTo>
                    <a:pt x="341972" y="1002969"/>
                  </a:lnTo>
                  <a:lnTo>
                    <a:pt x="381050" y="1002969"/>
                  </a:lnTo>
                  <a:lnTo>
                    <a:pt x="388378" y="1002969"/>
                  </a:lnTo>
                  <a:lnTo>
                    <a:pt x="388378" y="995692"/>
                  </a:lnTo>
                  <a:lnTo>
                    <a:pt x="388378" y="602780"/>
                  </a:lnTo>
                  <a:lnTo>
                    <a:pt x="381050" y="602780"/>
                  </a:lnTo>
                  <a:lnTo>
                    <a:pt x="388378" y="602716"/>
                  </a:lnTo>
                  <a:lnTo>
                    <a:pt x="388378" y="595439"/>
                  </a:lnTo>
                  <a:close/>
                </a:path>
                <a:path w="711200" h="1645285">
                  <a:moveTo>
                    <a:pt x="596023" y="0"/>
                  </a:moveTo>
                  <a:lnTo>
                    <a:pt x="588645" y="0"/>
                  </a:lnTo>
                  <a:lnTo>
                    <a:pt x="588645" y="7277"/>
                  </a:lnTo>
                  <a:lnTo>
                    <a:pt x="596023" y="7277"/>
                  </a:lnTo>
                  <a:lnTo>
                    <a:pt x="596023" y="0"/>
                  </a:lnTo>
                  <a:close/>
                </a:path>
                <a:path w="711200" h="1645285">
                  <a:moveTo>
                    <a:pt x="627786" y="182956"/>
                  </a:moveTo>
                  <a:lnTo>
                    <a:pt x="598474" y="182956"/>
                  </a:lnTo>
                  <a:lnTo>
                    <a:pt x="598474" y="197599"/>
                  </a:lnTo>
                  <a:lnTo>
                    <a:pt x="627786" y="197599"/>
                  </a:lnTo>
                  <a:lnTo>
                    <a:pt x="627786" y="182956"/>
                  </a:lnTo>
                  <a:close/>
                </a:path>
                <a:path w="711200" h="1645285">
                  <a:moveTo>
                    <a:pt x="627786" y="36525"/>
                  </a:moveTo>
                  <a:lnTo>
                    <a:pt x="598474" y="36525"/>
                  </a:lnTo>
                  <a:lnTo>
                    <a:pt x="598474" y="51168"/>
                  </a:lnTo>
                  <a:lnTo>
                    <a:pt x="627786" y="51168"/>
                  </a:lnTo>
                  <a:lnTo>
                    <a:pt x="627786" y="36525"/>
                  </a:lnTo>
                  <a:close/>
                </a:path>
                <a:path w="711200" h="1645285">
                  <a:moveTo>
                    <a:pt x="681532" y="658863"/>
                  </a:moveTo>
                  <a:lnTo>
                    <a:pt x="659549" y="658863"/>
                  </a:lnTo>
                  <a:lnTo>
                    <a:pt x="659549" y="673506"/>
                  </a:lnTo>
                  <a:lnTo>
                    <a:pt x="681532" y="673506"/>
                  </a:lnTo>
                  <a:lnTo>
                    <a:pt x="681532" y="658863"/>
                  </a:lnTo>
                  <a:close/>
                </a:path>
                <a:path w="711200" h="1645285">
                  <a:moveTo>
                    <a:pt x="681532" y="627113"/>
                  </a:moveTo>
                  <a:lnTo>
                    <a:pt x="659549" y="627113"/>
                  </a:lnTo>
                  <a:lnTo>
                    <a:pt x="659549" y="641756"/>
                  </a:lnTo>
                  <a:lnTo>
                    <a:pt x="681532" y="641756"/>
                  </a:lnTo>
                  <a:lnTo>
                    <a:pt x="681532" y="627113"/>
                  </a:lnTo>
                  <a:close/>
                </a:path>
                <a:path w="711200" h="1645285">
                  <a:moveTo>
                    <a:pt x="681532" y="578358"/>
                  </a:moveTo>
                  <a:lnTo>
                    <a:pt x="659549" y="578358"/>
                  </a:lnTo>
                  <a:lnTo>
                    <a:pt x="659549" y="593001"/>
                  </a:lnTo>
                  <a:lnTo>
                    <a:pt x="681532" y="593001"/>
                  </a:lnTo>
                  <a:lnTo>
                    <a:pt x="681532" y="578358"/>
                  </a:lnTo>
                  <a:close/>
                </a:path>
                <a:path w="711200" h="1645285">
                  <a:moveTo>
                    <a:pt x="681532" y="556425"/>
                  </a:moveTo>
                  <a:lnTo>
                    <a:pt x="659549" y="556425"/>
                  </a:lnTo>
                  <a:lnTo>
                    <a:pt x="659549" y="571068"/>
                  </a:lnTo>
                  <a:lnTo>
                    <a:pt x="681532" y="571068"/>
                  </a:lnTo>
                  <a:lnTo>
                    <a:pt x="681532" y="556425"/>
                  </a:lnTo>
                  <a:close/>
                </a:path>
                <a:path w="711200" h="1645285">
                  <a:moveTo>
                    <a:pt x="681532" y="483209"/>
                  </a:moveTo>
                  <a:lnTo>
                    <a:pt x="659549" y="483209"/>
                  </a:lnTo>
                  <a:lnTo>
                    <a:pt x="659549" y="497852"/>
                  </a:lnTo>
                  <a:lnTo>
                    <a:pt x="681532" y="497852"/>
                  </a:lnTo>
                  <a:lnTo>
                    <a:pt x="681532" y="483209"/>
                  </a:lnTo>
                  <a:close/>
                </a:path>
                <a:path w="711200" h="1645285">
                  <a:moveTo>
                    <a:pt x="710844" y="295211"/>
                  </a:moveTo>
                  <a:lnTo>
                    <a:pt x="691311" y="295211"/>
                  </a:lnTo>
                  <a:lnTo>
                    <a:pt x="691311" y="287909"/>
                  </a:lnTo>
                  <a:lnTo>
                    <a:pt x="705954" y="287909"/>
                  </a:lnTo>
                  <a:lnTo>
                    <a:pt x="705954" y="273265"/>
                  </a:lnTo>
                  <a:lnTo>
                    <a:pt x="691311" y="273265"/>
                  </a:lnTo>
                  <a:lnTo>
                    <a:pt x="691311" y="251320"/>
                  </a:lnTo>
                  <a:lnTo>
                    <a:pt x="676656" y="251320"/>
                  </a:lnTo>
                  <a:lnTo>
                    <a:pt x="676656" y="273265"/>
                  </a:lnTo>
                  <a:lnTo>
                    <a:pt x="659549" y="273265"/>
                  </a:lnTo>
                  <a:lnTo>
                    <a:pt x="659549" y="287909"/>
                  </a:lnTo>
                  <a:lnTo>
                    <a:pt x="676656" y="287909"/>
                  </a:lnTo>
                  <a:lnTo>
                    <a:pt x="676656" y="295211"/>
                  </a:lnTo>
                  <a:lnTo>
                    <a:pt x="644893" y="295211"/>
                  </a:lnTo>
                  <a:lnTo>
                    <a:pt x="644893" y="309854"/>
                  </a:lnTo>
                  <a:lnTo>
                    <a:pt x="710844" y="309854"/>
                  </a:lnTo>
                  <a:lnTo>
                    <a:pt x="710844" y="29521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69189" y="3458495"/>
              <a:ext cx="288232" cy="14157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666744" y="3591483"/>
              <a:ext cx="15240" cy="1188720"/>
            </a:xfrm>
            <a:custGeom>
              <a:avLst/>
              <a:gdLst/>
              <a:ahLst/>
              <a:cxnLst/>
              <a:rect l="l" t="t" r="r" b="b"/>
              <a:pathLst>
                <a:path w="15239" h="1188720">
                  <a:moveTo>
                    <a:pt x="14655" y="0"/>
                  </a:moveTo>
                  <a:lnTo>
                    <a:pt x="6731" y="0"/>
                  </a:lnTo>
                  <a:lnTo>
                    <a:pt x="0" y="76"/>
                  </a:lnTo>
                  <a:lnTo>
                    <a:pt x="0" y="1188516"/>
                  </a:lnTo>
                  <a:lnTo>
                    <a:pt x="14655" y="1188516"/>
                  </a:lnTo>
                  <a:lnTo>
                    <a:pt x="14655" y="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6960" y="3537879"/>
              <a:ext cx="78131" cy="7806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674072" y="2371305"/>
              <a:ext cx="276225" cy="1266825"/>
            </a:xfrm>
            <a:custGeom>
              <a:avLst/>
              <a:gdLst/>
              <a:ahLst/>
              <a:cxnLst/>
              <a:rect l="l" t="t" r="r" b="b"/>
              <a:pathLst>
                <a:path w="276225" h="1266825">
                  <a:moveTo>
                    <a:pt x="175869" y="146431"/>
                  </a:moveTo>
                  <a:lnTo>
                    <a:pt x="9766" y="146431"/>
                  </a:lnTo>
                  <a:lnTo>
                    <a:pt x="9766" y="161074"/>
                  </a:lnTo>
                  <a:lnTo>
                    <a:pt x="175869" y="161074"/>
                  </a:lnTo>
                  <a:lnTo>
                    <a:pt x="175869" y="146431"/>
                  </a:lnTo>
                  <a:close/>
                </a:path>
                <a:path w="276225" h="1266825">
                  <a:moveTo>
                    <a:pt x="175869" y="0"/>
                  </a:moveTo>
                  <a:lnTo>
                    <a:pt x="9766" y="0"/>
                  </a:lnTo>
                  <a:lnTo>
                    <a:pt x="9766" y="14643"/>
                  </a:lnTo>
                  <a:lnTo>
                    <a:pt x="175869" y="14643"/>
                  </a:lnTo>
                  <a:lnTo>
                    <a:pt x="175869" y="0"/>
                  </a:lnTo>
                  <a:close/>
                </a:path>
                <a:path w="276225" h="1266825">
                  <a:moveTo>
                    <a:pt x="276021" y="1251953"/>
                  </a:moveTo>
                  <a:lnTo>
                    <a:pt x="0" y="1251953"/>
                  </a:lnTo>
                  <a:lnTo>
                    <a:pt x="0" y="1266596"/>
                  </a:lnTo>
                  <a:lnTo>
                    <a:pt x="276021" y="1266596"/>
                  </a:lnTo>
                  <a:lnTo>
                    <a:pt x="276021" y="12519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106673" y="5200777"/>
              <a:ext cx="414655" cy="472440"/>
            </a:xfrm>
            <a:custGeom>
              <a:avLst/>
              <a:gdLst/>
              <a:ahLst/>
              <a:cxnLst/>
              <a:rect l="l" t="t" r="r" b="b"/>
              <a:pathLst>
                <a:path w="414654" h="472439">
                  <a:moveTo>
                    <a:pt x="403733" y="0"/>
                  </a:moveTo>
                  <a:lnTo>
                    <a:pt x="288163" y="10541"/>
                  </a:lnTo>
                  <a:lnTo>
                    <a:pt x="319659" y="36830"/>
                  </a:lnTo>
                  <a:lnTo>
                    <a:pt x="0" y="419836"/>
                  </a:lnTo>
                  <a:lnTo>
                    <a:pt x="63118" y="472427"/>
                  </a:lnTo>
                  <a:lnTo>
                    <a:pt x="382650" y="89408"/>
                  </a:lnTo>
                  <a:lnTo>
                    <a:pt x="414147" y="115697"/>
                  </a:lnTo>
                  <a:lnTo>
                    <a:pt x="403733" y="0"/>
                  </a:lnTo>
                  <a:close/>
                </a:path>
              </a:pathLst>
            </a:custGeom>
            <a:solidFill>
              <a:srgbClr val="FF3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106673" y="5200777"/>
              <a:ext cx="414655" cy="472440"/>
            </a:xfrm>
            <a:custGeom>
              <a:avLst/>
              <a:gdLst/>
              <a:ahLst/>
              <a:cxnLst/>
              <a:rect l="l" t="t" r="r" b="b"/>
              <a:pathLst>
                <a:path w="414654" h="472439">
                  <a:moveTo>
                    <a:pt x="0" y="419836"/>
                  </a:moveTo>
                  <a:lnTo>
                    <a:pt x="319659" y="36830"/>
                  </a:lnTo>
                  <a:lnTo>
                    <a:pt x="288163" y="10541"/>
                  </a:lnTo>
                  <a:lnTo>
                    <a:pt x="403733" y="0"/>
                  </a:lnTo>
                  <a:lnTo>
                    <a:pt x="414147" y="115697"/>
                  </a:lnTo>
                  <a:lnTo>
                    <a:pt x="382650" y="89408"/>
                  </a:lnTo>
                  <a:lnTo>
                    <a:pt x="63118" y="472427"/>
                  </a:lnTo>
                  <a:lnTo>
                    <a:pt x="0" y="419836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00397" y="5103367"/>
              <a:ext cx="382905" cy="503555"/>
            </a:xfrm>
            <a:custGeom>
              <a:avLst/>
              <a:gdLst/>
              <a:ahLst/>
              <a:cxnLst/>
              <a:rect l="l" t="t" r="r" b="b"/>
              <a:pathLst>
                <a:path w="382904" h="503554">
                  <a:moveTo>
                    <a:pt x="21589" y="0"/>
                  </a:moveTo>
                  <a:lnTo>
                    <a:pt x="0" y="114045"/>
                  </a:lnTo>
                  <a:lnTo>
                    <a:pt x="33909" y="90931"/>
                  </a:lnTo>
                  <a:lnTo>
                    <a:pt x="314578" y="503313"/>
                  </a:lnTo>
                  <a:lnTo>
                    <a:pt x="382524" y="457072"/>
                  </a:lnTo>
                  <a:lnTo>
                    <a:pt x="101726" y="44703"/>
                  </a:lnTo>
                  <a:lnTo>
                    <a:pt x="135636" y="21589"/>
                  </a:lnTo>
                  <a:lnTo>
                    <a:pt x="21589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00397" y="5103367"/>
              <a:ext cx="382905" cy="503555"/>
            </a:xfrm>
            <a:custGeom>
              <a:avLst/>
              <a:gdLst/>
              <a:ahLst/>
              <a:cxnLst/>
              <a:rect l="l" t="t" r="r" b="b"/>
              <a:pathLst>
                <a:path w="382904" h="503554">
                  <a:moveTo>
                    <a:pt x="314578" y="503313"/>
                  </a:moveTo>
                  <a:lnTo>
                    <a:pt x="33909" y="90931"/>
                  </a:lnTo>
                  <a:lnTo>
                    <a:pt x="0" y="114045"/>
                  </a:lnTo>
                  <a:lnTo>
                    <a:pt x="21589" y="0"/>
                  </a:lnTo>
                  <a:lnTo>
                    <a:pt x="135636" y="21589"/>
                  </a:lnTo>
                  <a:lnTo>
                    <a:pt x="101726" y="44703"/>
                  </a:lnTo>
                  <a:lnTo>
                    <a:pt x="382524" y="457072"/>
                  </a:lnTo>
                  <a:lnTo>
                    <a:pt x="314578" y="503313"/>
                  </a:lnTo>
                  <a:close/>
                </a:path>
              </a:pathLst>
            </a:custGeom>
            <a:ln w="12700">
              <a:solidFill>
                <a:srgbClr val="1188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499604" y="1855057"/>
            <a:ext cx="1477645" cy="3830320"/>
            <a:chOff x="7499604" y="1855057"/>
            <a:chExt cx="1477645" cy="383032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48661" y="1855057"/>
              <a:ext cx="1428107" cy="367298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499604" y="2617533"/>
              <a:ext cx="1477645" cy="2912110"/>
            </a:xfrm>
            <a:custGeom>
              <a:avLst/>
              <a:gdLst/>
              <a:ahLst/>
              <a:cxnLst/>
              <a:rect l="l" t="t" r="r" b="b"/>
              <a:pathLst>
                <a:path w="1477645" h="2912110">
                  <a:moveTo>
                    <a:pt x="1272806" y="760158"/>
                  </a:moveTo>
                  <a:lnTo>
                    <a:pt x="1272781" y="401383"/>
                  </a:lnTo>
                  <a:lnTo>
                    <a:pt x="1264564" y="401383"/>
                  </a:lnTo>
                  <a:lnTo>
                    <a:pt x="1264551" y="394601"/>
                  </a:lnTo>
                  <a:lnTo>
                    <a:pt x="1256436" y="394601"/>
                  </a:lnTo>
                  <a:lnTo>
                    <a:pt x="1256436" y="408051"/>
                  </a:lnTo>
                  <a:lnTo>
                    <a:pt x="1256436" y="753402"/>
                  </a:lnTo>
                  <a:lnTo>
                    <a:pt x="1245527" y="753402"/>
                  </a:lnTo>
                  <a:lnTo>
                    <a:pt x="1245527" y="408051"/>
                  </a:lnTo>
                  <a:lnTo>
                    <a:pt x="1256436" y="408051"/>
                  </a:lnTo>
                  <a:lnTo>
                    <a:pt x="1256436" y="394601"/>
                  </a:lnTo>
                  <a:lnTo>
                    <a:pt x="1237297" y="394601"/>
                  </a:lnTo>
                  <a:lnTo>
                    <a:pt x="1229169" y="394576"/>
                  </a:lnTo>
                  <a:lnTo>
                    <a:pt x="1229169" y="401358"/>
                  </a:lnTo>
                  <a:lnTo>
                    <a:pt x="1237297" y="401358"/>
                  </a:lnTo>
                  <a:lnTo>
                    <a:pt x="1229169" y="401383"/>
                  </a:lnTo>
                  <a:lnTo>
                    <a:pt x="1229169" y="760158"/>
                  </a:lnTo>
                  <a:lnTo>
                    <a:pt x="1229169" y="766851"/>
                  </a:lnTo>
                  <a:lnTo>
                    <a:pt x="1237297" y="766851"/>
                  </a:lnTo>
                  <a:lnTo>
                    <a:pt x="1264551" y="766851"/>
                  </a:lnTo>
                  <a:lnTo>
                    <a:pt x="1264551" y="760158"/>
                  </a:lnTo>
                  <a:lnTo>
                    <a:pt x="1264564" y="766851"/>
                  </a:lnTo>
                  <a:lnTo>
                    <a:pt x="1272806" y="766851"/>
                  </a:lnTo>
                  <a:lnTo>
                    <a:pt x="1272806" y="760158"/>
                  </a:lnTo>
                  <a:close/>
                </a:path>
                <a:path w="1477645" h="2912110">
                  <a:moveTo>
                    <a:pt x="1272806" y="394576"/>
                  </a:moveTo>
                  <a:lnTo>
                    <a:pt x="1264564" y="394576"/>
                  </a:lnTo>
                  <a:lnTo>
                    <a:pt x="1264564" y="401358"/>
                  </a:lnTo>
                  <a:lnTo>
                    <a:pt x="1272806" y="401358"/>
                  </a:lnTo>
                  <a:lnTo>
                    <a:pt x="1272806" y="394576"/>
                  </a:lnTo>
                  <a:close/>
                </a:path>
                <a:path w="1477645" h="2912110">
                  <a:moveTo>
                    <a:pt x="1477162" y="2806255"/>
                  </a:moveTo>
                  <a:lnTo>
                    <a:pt x="1477137" y="248856"/>
                  </a:lnTo>
                  <a:lnTo>
                    <a:pt x="1460779" y="248856"/>
                  </a:lnTo>
                  <a:lnTo>
                    <a:pt x="1460779" y="343014"/>
                  </a:lnTo>
                  <a:lnTo>
                    <a:pt x="1460779" y="356463"/>
                  </a:lnTo>
                  <a:lnTo>
                    <a:pt x="1460779" y="2802039"/>
                  </a:lnTo>
                  <a:lnTo>
                    <a:pt x="1428127" y="2812973"/>
                  </a:lnTo>
                  <a:lnTo>
                    <a:pt x="1366735" y="2836532"/>
                  </a:lnTo>
                  <a:lnTo>
                    <a:pt x="1365478" y="2836532"/>
                  </a:lnTo>
                  <a:lnTo>
                    <a:pt x="1339557" y="2848368"/>
                  </a:lnTo>
                  <a:lnTo>
                    <a:pt x="1339557" y="338531"/>
                  </a:lnTo>
                  <a:lnTo>
                    <a:pt x="1406258" y="338531"/>
                  </a:lnTo>
                  <a:lnTo>
                    <a:pt x="1406258" y="447281"/>
                  </a:lnTo>
                  <a:lnTo>
                    <a:pt x="1422603" y="447281"/>
                  </a:lnTo>
                  <a:lnTo>
                    <a:pt x="1422603" y="356463"/>
                  </a:lnTo>
                  <a:lnTo>
                    <a:pt x="1460779" y="356463"/>
                  </a:lnTo>
                  <a:lnTo>
                    <a:pt x="1460779" y="343014"/>
                  </a:lnTo>
                  <a:lnTo>
                    <a:pt x="1422603" y="343014"/>
                  </a:lnTo>
                  <a:lnTo>
                    <a:pt x="1422603" y="291439"/>
                  </a:lnTo>
                  <a:lnTo>
                    <a:pt x="1421257" y="291439"/>
                  </a:lnTo>
                  <a:lnTo>
                    <a:pt x="1421257" y="283591"/>
                  </a:lnTo>
                  <a:lnTo>
                    <a:pt x="1417256" y="264541"/>
                  </a:lnTo>
                  <a:lnTo>
                    <a:pt x="1395374" y="216382"/>
                  </a:lnTo>
                  <a:lnTo>
                    <a:pt x="1362722" y="178181"/>
                  </a:lnTo>
                  <a:lnTo>
                    <a:pt x="1313586" y="138963"/>
                  </a:lnTo>
                  <a:lnTo>
                    <a:pt x="1279563" y="118783"/>
                  </a:lnTo>
                  <a:lnTo>
                    <a:pt x="1241425" y="99733"/>
                  </a:lnTo>
                  <a:lnTo>
                    <a:pt x="1210043" y="88353"/>
                  </a:lnTo>
                  <a:lnTo>
                    <a:pt x="1210043" y="102882"/>
                  </a:lnTo>
                  <a:lnTo>
                    <a:pt x="1210043" y="123253"/>
                  </a:lnTo>
                  <a:lnTo>
                    <a:pt x="1207401" y="123253"/>
                  </a:lnTo>
                  <a:lnTo>
                    <a:pt x="1207401" y="130022"/>
                  </a:lnTo>
                  <a:lnTo>
                    <a:pt x="1207300" y="123278"/>
                  </a:lnTo>
                  <a:lnTo>
                    <a:pt x="1199159" y="123278"/>
                  </a:lnTo>
                  <a:lnTo>
                    <a:pt x="1199159" y="136728"/>
                  </a:lnTo>
                  <a:lnTo>
                    <a:pt x="1199159" y="156921"/>
                  </a:lnTo>
                  <a:lnTo>
                    <a:pt x="1199159" y="181622"/>
                  </a:lnTo>
                  <a:lnTo>
                    <a:pt x="1199159" y="304901"/>
                  </a:lnTo>
                  <a:lnTo>
                    <a:pt x="1199159" y="318350"/>
                  </a:lnTo>
                  <a:lnTo>
                    <a:pt x="1199159" y="327304"/>
                  </a:lnTo>
                  <a:lnTo>
                    <a:pt x="1177366" y="327304"/>
                  </a:lnTo>
                  <a:lnTo>
                    <a:pt x="1177366" y="318350"/>
                  </a:lnTo>
                  <a:lnTo>
                    <a:pt x="1199159" y="318350"/>
                  </a:lnTo>
                  <a:lnTo>
                    <a:pt x="1199159" y="304901"/>
                  </a:lnTo>
                  <a:lnTo>
                    <a:pt x="1177366" y="304901"/>
                  </a:lnTo>
                  <a:lnTo>
                    <a:pt x="1177366" y="181622"/>
                  </a:lnTo>
                  <a:lnTo>
                    <a:pt x="1199159" y="181622"/>
                  </a:lnTo>
                  <a:lnTo>
                    <a:pt x="1199159" y="156921"/>
                  </a:lnTo>
                  <a:lnTo>
                    <a:pt x="1177366" y="156921"/>
                  </a:lnTo>
                  <a:lnTo>
                    <a:pt x="1177366" y="136728"/>
                  </a:lnTo>
                  <a:lnTo>
                    <a:pt x="1199159" y="136728"/>
                  </a:lnTo>
                  <a:lnTo>
                    <a:pt x="1199159" y="123278"/>
                  </a:lnTo>
                  <a:lnTo>
                    <a:pt x="1169149" y="123278"/>
                  </a:lnTo>
                  <a:lnTo>
                    <a:pt x="1166482" y="123253"/>
                  </a:lnTo>
                  <a:lnTo>
                    <a:pt x="1166482" y="88201"/>
                  </a:lnTo>
                  <a:lnTo>
                    <a:pt x="1188275" y="95275"/>
                  </a:lnTo>
                  <a:lnTo>
                    <a:pt x="1210043" y="102882"/>
                  </a:lnTo>
                  <a:lnTo>
                    <a:pt x="1210043" y="88353"/>
                  </a:lnTo>
                  <a:lnTo>
                    <a:pt x="1195031" y="82905"/>
                  </a:lnTo>
                  <a:lnTo>
                    <a:pt x="1141945" y="66078"/>
                  </a:lnTo>
                  <a:lnTo>
                    <a:pt x="1081976" y="51485"/>
                  </a:lnTo>
                  <a:lnTo>
                    <a:pt x="1076528" y="63855"/>
                  </a:lnTo>
                  <a:lnTo>
                    <a:pt x="1136497" y="78447"/>
                  </a:lnTo>
                  <a:lnTo>
                    <a:pt x="1150137" y="82892"/>
                  </a:lnTo>
                  <a:lnTo>
                    <a:pt x="1150137" y="174840"/>
                  </a:lnTo>
                  <a:lnTo>
                    <a:pt x="1150137" y="181622"/>
                  </a:lnTo>
                  <a:lnTo>
                    <a:pt x="1158265" y="181622"/>
                  </a:lnTo>
                  <a:lnTo>
                    <a:pt x="1161021" y="181622"/>
                  </a:lnTo>
                  <a:lnTo>
                    <a:pt x="1161021" y="304901"/>
                  </a:lnTo>
                  <a:lnTo>
                    <a:pt x="1008392" y="304901"/>
                  </a:lnTo>
                  <a:lnTo>
                    <a:pt x="1000213" y="304876"/>
                  </a:lnTo>
                  <a:lnTo>
                    <a:pt x="1000213" y="311632"/>
                  </a:lnTo>
                  <a:lnTo>
                    <a:pt x="1000213" y="354241"/>
                  </a:lnTo>
                  <a:lnTo>
                    <a:pt x="1000213" y="361022"/>
                  </a:lnTo>
                  <a:lnTo>
                    <a:pt x="1008392" y="361022"/>
                  </a:lnTo>
                  <a:lnTo>
                    <a:pt x="1299959" y="361022"/>
                  </a:lnTo>
                  <a:lnTo>
                    <a:pt x="1308201" y="361022"/>
                  </a:lnTo>
                  <a:lnTo>
                    <a:pt x="1308201" y="354241"/>
                  </a:lnTo>
                  <a:lnTo>
                    <a:pt x="1308176" y="311670"/>
                  </a:lnTo>
                  <a:lnTo>
                    <a:pt x="1308201" y="304876"/>
                  </a:lnTo>
                  <a:lnTo>
                    <a:pt x="1299959" y="304876"/>
                  </a:lnTo>
                  <a:lnTo>
                    <a:pt x="1291831" y="304901"/>
                  </a:lnTo>
                  <a:lnTo>
                    <a:pt x="1291831" y="318350"/>
                  </a:lnTo>
                  <a:lnTo>
                    <a:pt x="1291831" y="347573"/>
                  </a:lnTo>
                  <a:lnTo>
                    <a:pt x="1016571" y="347573"/>
                  </a:lnTo>
                  <a:lnTo>
                    <a:pt x="1016571" y="318350"/>
                  </a:lnTo>
                  <a:lnTo>
                    <a:pt x="1161021" y="318350"/>
                  </a:lnTo>
                  <a:lnTo>
                    <a:pt x="1161021" y="334060"/>
                  </a:lnTo>
                  <a:lnTo>
                    <a:pt x="1161021" y="340753"/>
                  </a:lnTo>
                  <a:lnTo>
                    <a:pt x="1169149" y="340753"/>
                  </a:lnTo>
                  <a:lnTo>
                    <a:pt x="1207300" y="340753"/>
                  </a:lnTo>
                  <a:lnTo>
                    <a:pt x="1207300" y="334060"/>
                  </a:lnTo>
                  <a:lnTo>
                    <a:pt x="1207401" y="340753"/>
                  </a:lnTo>
                  <a:lnTo>
                    <a:pt x="1215542" y="340753"/>
                  </a:lnTo>
                  <a:lnTo>
                    <a:pt x="1215542" y="334060"/>
                  </a:lnTo>
                  <a:lnTo>
                    <a:pt x="1215517" y="318350"/>
                  </a:lnTo>
                  <a:lnTo>
                    <a:pt x="1291831" y="318350"/>
                  </a:lnTo>
                  <a:lnTo>
                    <a:pt x="1291831" y="304901"/>
                  </a:lnTo>
                  <a:lnTo>
                    <a:pt x="1215517" y="304901"/>
                  </a:lnTo>
                  <a:lnTo>
                    <a:pt x="1215517" y="181622"/>
                  </a:lnTo>
                  <a:lnTo>
                    <a:pt x="1218222" y="181622"/>
                  </a:lnTo>
                  <a:lnTo>
                    <a:pt x="1218222" y="174840"/>
                  </a:lnTo>
                  <a:lnTo>
                    <a:pt x="1218285" y="181622"/>
                  </a:lnTo>
                  <a:lnTo>
                    <a:pt x="1226426" y="181622"/>
                  </a:lnTo>
                  <a:lnTo>
                    <a:pt x="1226426" y="174840"/>
                  </a:lnTo>
                  <a:lnTo>
                    <a:pt x="1226388" y="108585"/>
                  </a:lnTo>
                  <a:lnTo>
                    <a:pt x="1270063" y="130035"/>
                  </a:lnTo>
                  <a:lnTo>
                    <a:pt x="1329969" y="169265"/>
                  </a:lnTo>
                  <a:lnTo>
                    <a:pt x="1368107" y="206260"/>
                  </a:lnTo>
                  <a:lnTo>
                    <a:pt x="1391361" y="239903"/>
                  </a:lnTo>
                  <a:lnTo>
                    <a:pt x="1406258" y="285826"/>
                  </a:lnTo>
                  <a:lnTo>
                    <a:pt x="1406258" y="291439"/>
                  </a:lnTo>
                  <a:lnTo>
                    <a:pt x="1406258" y="325069"/>
                  </a:lnTo>
                  <a:lnTo>
                    <a:pt x="1331341" y="325069"/>
                  </a:lnTo>
                  <a:lnTo>
                    <a:pt x="1323213" y="325145"/>
                  </a:lnTo>
                  <a:lnTo>
                    <a:pt x="1323213" y="331838"/>
                  </a:lnTo>
                  <a:lnTo>
                    <a:pt x="1331341" y="331838"/>
                  </a:lnTo>
                  <a:lnTo>
                    <a:pt x="1323213" y="331851"/>
                  </a:lnTo>
                  <a:lnTo>
                    <a:pt x="1323213" y="2855823"/>
                  </a:lnTo>
                  <a:lnTo>
                    <a:pt x="1316342" y="2858947"/>
                  </a:lnTo>
                  <a:lnTo>
                    <a:pt x="1293202" y="2867926"/>
                  </a:lnTo>
                  <a:lnTo>
                    <a:pt x="1271625" y="2872117"/>
                  </a:lnTo>
                  <a:lnTo>
                    <a:pt x="1246924" y="2869044"/>
                  </a:lnTo>
                  <a:lnTo>
                    <a:pt x="1208671" y="2863431"/>
                  </a:lnTo>
                  <a:lnTo>
                    <a:pt x="1169149" y="2856712"/>
                  </a:lnTo>
                  <a:lnTo>
                    <a:pt x="1137856" y="2854464"/>
                  </a:lnTo>
                  <a:lnTo>
                    <a:pt x="1136484" y="2860624"/>
                  </a:lnTo>
                  <a:lnTo>
                    <a:pt x="1135126" y="2854464"/>
                  </a:lnTo>
                  <a:lnTo>
                    <a:pt x="1068362" y="2858947"/>
                  </a:lnTo>
                  <a:lnTo>
                    <a:pt x="1009764" y="2863431"/>
                  </a:lnTo>
                  <a:lnTo>
                    <a:pt x="944346" y="2867926"/>
                  </a:lnTo>
                  <a:lnTo>
                    <a:pt x="878941" y="2876893"/>
                  </a:lnTo>
                  <a:lnTo>
                    <a:pt x="877570" y="2876893"/>
                  </a:lnTo>
                  <a:lnTo>
                    <a:pt x="820343" y="2884741"/>
                  </a:lnTo>
                  <a:lnTo>
                    <a:pt x="787641" y="2885859"/>
                  </a:lnTo>
                  <a:lnTo>
                    <a:pt x="761746" y="2885859"/>
                  </a:lnTo>
                  <a:lnTo>
                    <a:pt x="738581" y="2883611"/>
                  </a:lnTo>
                  <a:lnTo>
                    <a:pt x="714057" y="2882493"/>
                  </a:lnTo>
                  <a:lnTo>
                    <a:pt x="688162" y="2883611"/>
                  </a:lnTo>
                  <a:lnTo>
                    <a:pt x="663625" y="2881376"/>
                  </a:lnTo>
                  <a:lnTo>
                    <a:pt x="662266" y="2887548"/>
                  </a:lnTo>
                  <a:lnTo>
                    <a:pt x="662266" y="2881376"/>
                  </a:lnTo>
                  <a:lnTo>
                    <a:pt x="647280" y="2880258"/>
                  </a:lnTo>
                  <a:lnTo>
                    <a:pt x="625475" y="2882493"/>
                  </a:lnTo>
                  <a:lnTo>
                    <a:pt x="581863" y="2888107"/>
                  </a:lnTo>
                  <a:lnTo>
                    <a:pt x="531444" y="2898737"/>
                  </a:lnTo>
                  <a:lnTo>
                    <a:pt x="531444" y="2898190"/>
                  </a:lnTo>
                  <a:lnTo>
                    <a:pt x="378828" y="2898190"/>
                  </a:lnTo>
                  <a:lnTo>
                    <a:pt x="378828" y="2898724"/>
                  </a:lnTo>
                  <a:lnTo>
                    <a:pt x="277977" y="2876893"/>
                  </a:lnTo>
                  <a:lnTo>
                    <a:pt x="272529" y="2876893"/>
                  </a:lnTo>
                  <a:lnTo>
                    <a:pt x="274853" y="2883928"/>
                  </a:lnTo>
                  <a:lnTo>
                    <a:pt x="272529" y="2876893"/>
                  </a:lnTo>
                  <a:lnTo>
                    <a:pt x="256184" y="2879128"/>
                  </a:lnTo>
                  <a:lnTo>
                    <a:pt x="182600" y="2885744"/>
                  </a:lnTo>
                  <a:lnTo>
                    <a:pt x="182600" y="2884741"/>
                  </a:lnTo>
                  <a:lnTo>
                    <a:pt x="148526" y="2885617"/>
                  </a:lnTo>
                  <a:lnTo>
                    <a:pt x="148526" y="322821"/>
                  </a:lnTo>
                  <a:lnTo>
                    <a:pt x="148526" y="316128"/>
                  </a:lnTo>
                  <a:lnTo>
                    <a:pt x="140360" y="316128"/>
                  </a:lnTo>
                  <a:lnTo>
                    <a:pt x="140360" y="322821"/>
                  </a:lnTo>
                  <a:lnTo>
                    <a:pt x="140347" y="316153"/>
                  </a:lnTo>
                  <a:lnTo>
                    <a:pt x="59956" y="316153"/>
                  </a:lnTo>
                  <a:lnTo>
                    <a:pt x="59956" y="329603"/>
                  </a:lnTo>
                  <a:lnTo>
                    <a:pt x="132181" y="329603"/>
                  </a:lnTo>
                  <a:lnTo>
                    <a:pt x="132181" y="2884398"/>
                  </a:lnTo>
                  <a:lnTo>
                    <a:pt x="113093" y="2880258"/>
                  </a:lnTo>
                  <a:lnTo>
                    <a:pt x="103555" y="2875762"/>
                  </a:lnTo>
                  <a:lnTo>
                    <a:pt x="100838" y="2873527"/>
                  </a:lnTo>
                  <a:lnTo>
                    <a:pt x="16344" y="2804020"/>
                  </a:lnTo>
                  <a:lnTo>
                    <a:pt x="16344" y="347548"/>
                  </a:lnTo>
                  <a:lnTo>
                    <a:pt x="51777" y="347548"/>
                  </a:lnTo>
                  <a:lnTo>
                    <a:pt x="51777" y="334086"/>
                  </a:lnTo>
                  <a:lnTo>
                    <a:pt x="16344" y="334086"/>
                  </a:lnTo>
                  <a:lnTo>
                    <a:pt x="16344" y="233146"/>
                  </a:lnTo>
                  <a:lnTo>
                    <a:pt x="16078" y="233121"/>
                  </a:lnTo>
                  <a:lnTo>
                    <a:pt x="17703" y="229768"/>
                  </a:lnTo>
                  <a:lnTo>
                    <a:pt x="42240" y="183857"/>
                  </a:lnTo>
                  <a:lnTo>
                    <a:pt x="70853" y="150202"/>
                  </a:lnTo>
                  <a:lnTo>
                    <a:pt x="115824" y="113207"/>
                  </a:lnTo>
                  <a:lnTo>
                    <a:pt x="177152" y="76212"/>
                  </a:lnTo>
                  <a:lnTo>
                    <a:pt x="215303" y="59385"/>
                  </a:lnTo>
                  <a:lnTo>
                    <a:pt x="260273" y="42570"/>
                  </a:lnTo>
                  <a:lnTo>
                    <a:pt x="312064" y="26860"/>
                  </a:lnTo>
                  <a:lnTo>
                    <a:pt x="367919" y="13385"/>
                  </a:lnTo>
                  <a:lnTo>
                    <a:pt x="365201" y="0"/>
                  </a:lnTo>
                  <a:lnTo>
                    <a:pt x="306603" y="14490"/>
                  </a:lnTo>
                  <a:lnTo>
                    <a:pt x="253453" y="30200"/>
                  </a:lnTo>
                  <a:lnTo>
                    <a:pt x="208483" y="47028"/>
                  </a:lnTo>
                  <a:lnTo>
                    <a:pt x="167601" y="64973"/>
                  </a:lnTo>
                  <a:lnTo>
                    <a:pt x="133540" y="84023"/>
                  </a:lnTo>
                  <a:lnTo>
                    <a:pt x="80391" y="122135"/>
                  </a:lnTo>
                  <a:lnTo>
                    <a:pt x="42240" y="158013"/>
                  </a:lnTo>
                  <a:lnTo>
                    <a:pt x="19075" y="190550"/>
                  </a:lnTo>
                  <a:lnTo>
                    <a:pt x="0" y="230886"/>
                  </a:lnTo>
                  <a:lnTo>
                    <a:pt x="7340" y="233121"/>
                  </a:lnTo>
                  <a:lnTo>
                    <a:pt x="0" y="233146"/>
                  </a:lnTo>
                  <a:lnTo>
                    <a:pt x="0" y="2806255"/>
                  </a:lnTo>
                  <a:lnTo>
                    <a:pt x="0" y="2809621"/>
                  </a:lnTo>
                  <a:lnTo>
                    <a:pt x="2717" y="2811869"/>
                  </a:lnTo>
                  <a:lnTo>
                    <a:pt x="88569" y="2882493"/>
                  </a:lnTo>
                  <a:lnTo>
                    <a:pt x="92659" y="2885859"/>
                  </a:lnTo>
                  <a:lnTo>
                    <a:pt x="106286" y="2892590"/>
                  </a:lnTo>
                  <a:lnTo>
                    <a:pt x="136271" y="2898190"/>
                  </a:lnTo>
                  <a:lnTo>
                    <a:pt x="182600" y="2898190"/>
                  </a:lnTo>
                  <a:lnTo>
                    <a:pt x="182600" y="2892031"/>
                  </a:lnTo>
                  <a:lnTo>
                    <a:pt x="183959" y="2898190"/>
                  </a:lnTo>
                  <a:lnTo>
                    <a:pt x="258914" y="2891459"/>
                  </a:lnTo>
                  <a:lnTo>
                    <a:pt x="274027" y="2889554"/>
                  </a:lnTo>
                  <a:lnTo>
                    <a:pt x="376097" y="2911640"/>
                  </a:lnTo>
                  <a:lnTo>
                    <a:pt x="378828" y="2905480"/>
                  </a:lnTo>
                  <a:lnTo>
                    <a:pt x="378828" y="2911640"/>
                  </a:lnTo>
                  <a:lnTo>
                    <a:pt x="531444" y="2911640"/>
                  </a:lnTo>
                  <a:lnTo>
                    <a:pt x="531444" y="2905480"/>
                  </a:lnTo>
                  <a:lnTo>
                    <a:pt x="534174" y="2911640"/>
                  </a:lnTo>
                  <a:lnTo>
                    <a:pt x="587324" y="2900438"/>
                  </a:lnTo>
                  <a:lnTo>
                    <a:pt x="647280" y="2892590"/>
                  </a:lnTo>
                  <a:lnTo>
                    <a:pt x="660920" y="2893618"/>
                  </a:lnTo>
                  <a:lnTo>
                    <a:pt x="688162" y="2895955"/>
                  </a:lnTo>
                  <a:lnTo>
                    <a:pt x="738581" y="2895955"/>
                  </a:lnTo>
                  <a:lnTo>
                    <a:pt x="759028" y="2898190"/>
                  </a:lnTo>
                  <a:lnTo>
                    <a:pt x="760387" y="2892031"/>
                  </a:lnTo>
                  <a:lnTo>
                    <a:pt x="760387" y="2898190"/>
                  </a:lnTo>
                  <a:lnTo>
                    <a:pt x="787641" y="2899308"/>
                  </a:lnTo>
                  <a:lnTo>
                    <a:pt x="824433" y="2897073"/>
                  </a:lnTo>
                  <a:lnTo>
                    <a:pt x="881659" y="2889224"/>
                  </a:lnTo>
                  <a:lnTo>
                    <a:pt x="947064" y="2880258"/>
                  </a:lnTo>
                  <a:lnTo>
                    <a:pt x="1012482" y="2875762"/>
                  </a:lnTo>
                  <a:lnTo>
                    <a:pt x="1071079" y="2871279"/>
                  </a:lnTo>
                  <a:lnTo>
                    <a:pt x="1136446" y="2866898"/>
                  </a:lnTo>
                  <a:lnTo>
                    <a:pt x="1166520" y="2869044"/>
                  </a:lnTo>
                  <a:lnTo>
                    <a:pt x="1204658" y="2875762"/>
                  </a:lnTo>
                  <a:lnTo>
                    <a:pt x="1244180" y="2881376"/>
                  </a:lnTo>
                  <a:lnTo>
                    <a:pt x="1271435" y="2884741"/>
                  </a:lnTo>
                  <a:lnTo>
                    <a:pt x="1272476" y="2879852"/>
                  </a:lnTo>
                  <a:lnTo>
                    <a:pt x="1274076" y="2884741"/>
                  </a:lnTo>
                  <a:lnTo>
                    <a:pt x="1298702" y="2880258"/>
                  </a:lnTo>
                  <a:lnTo>
                    <a:pt x="1324584" y="2870162"/>
                  </a:lnTo>
                  <a:lnTo>
                    <a:pt x="1374990" y="2847733"/>
                  </a:lnTo>
                  <a:lnTo>
                    <a:pt x="1436268" y="2824200"/>
                  </a:lnTo>
                  <a:lnTo>
                    <a:pt x="1471663" y="2812973"/>
                  </a:lnTo>
                  <a:lnTo>
                    <a:pt x="1477162" y="2811869"/>
                  </a:lnTo>
                  <a:lnTo>
                    <a:pt x="1477162" y="28062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981988" y="2774454"/>
              <a:ext cx="815340" cy="1862455"/>
            </a:xfrm>
            <a:custGeom>
              <a:avLst/>
              <a:gdLst/>
              <a:ahLst/>
              <a:cxnLst/>
              <a:rect l="l" t="t" r="r" b="b"/>
              <a:pathLst>
                <a:path w="815340" h="1862454">
                  <a:moveTo>
                    <a:pt x="433349" y="531482"/>
                  </a:moveTo>
                  <a:lnTo>
                    <a:pt x="425170" y="531482"/>
                  </a:lnTo>
                  <a:lnTo>
                    <a:pt x="417004" y="531406"/>
                  </a:lnTo>
                  <a:lnTo>
                    <a:pt x="417004" y="544868"/>
                  </a:lnTo>
                  <a:lnTo>
                    <a:pt x="417004" y="892441"/>
                  </a:lnTo>
                  <a:lnTo>
                    <a:pt x="381571" y="892441"/>
                  </a:lnTo>
                  <a:lnTo>
                    <a:pt x="381571" y="607695"/>
                  </a:lnTo>
                  <a:lnTo>
                    <a:pt x="365213" y="607695"/>
                  </a:lnTo>
                  <a:lnTo>
                    <a:pt x="365213" y="892441"/>
                  </a:lnTo>
                  <a:lnTo>
                    <a:pt x="16357" y="892441"/>
                  </a:lnTo>
                  <a:lnTo>
                    <a:pt x="16357" y="544868"/>
                  </a:lnTo>
                  <a:lnTo>
                    <a:pt x="417004" y="544868"/>
                  </a:lnTo>
                  <a:lnTo>
                    <a:pt x="417004" y="531406"/>
                  </a:lnTo>
                  <a:lnTo>
                    <a:pt x="8178" y="531406"/>
                  </a:lnTo>
                  <a:lnTo>
                    <a:pt x="0" y="531482"/>
                  </a:lnTo>
                  <a:lnTo>
                    <a:pt x="0" y="538175"/>
                  </a:lnTo>
                  <a:lnTo>
                    <a:pt x="0" y="899198"/>
                  </a:lnTo>
                  <a:lnTo>
                    <a:pt x="0" y="905891"/>
                  </a:lnTo>
                  <a:lnTo>
                    <a:pt x="8178" y="905891"/>
                  </a:lnTo>
                  <a:lnTo>
                    <a:pt x="365213" y="905891"/>
                  </a:lnTo>
                  <a:lnTo>
                    <a:pt x="365213" y="1862264"/>
                  </a:lnTo>
                  <a:lnTo>
                    <a:pt x="381571" y="1862264"/>
                  </a:lnTo>
                  <a:lnTo>
                    <a:pt x="381571" y="905891"/>
                  </a:lnTo>
                  <a:lnTo>
                    <a:pt x="425170" y="905891"/>
                  </a:lnTo>
                  <a:lnTo>
                    <a:pt x="433349" y="905891"/>
                  </a:lnTo>
                  <a:lnTo>
                    <a:pt x="433349" y="899198"/>
                  </a:lnTo>
                  <a:lnTo>
                    <a:pt x="433349" y="538175"/>
                  </a:lnTo>
                  <a:lnTo>
                    <a:pt x="433349" y="531482"/>
                  </a:lnTo>
                  <a:close/>
                </a:path>
                <a:path w="815340" h="1862454">
                  <a:moveTo>
                    <a:pt x="722223" y="134505"/>
                  </a:moveTo>
                  <a:lnTo>
                    <a:pt x="689508" y="134505"/>
                  </a:lnTo>
                  <a:lnTo>
                    <a:pt x="689508" y="147955"/>
                  </a:lnTo>
                  <a:lnTo>
                    <a:pt x="722223" y="147955"/>
                  </a:lnTo>
                  <a:lnTo>
                    <a:pt x="722223" y="134505"/>
                  </a:lnTo>
                  <a:close/>
                </a:path>
                <a:path w="815340" h="1862454">
                  <a:moveTo>
                    <a:pt x="722223" y="0"/>
                  </a:moveTo>
                  <a:lnTo>
                    <a:pt x="689508" y="0"/>
                  </a:lnTo>
                  <a:lnTo>
                    <a:pt x="689508" y="13449"/>
                  </a:lnTo>
                  <a:lnTo>
                    <a:pt x="722223" y="13449"/>
                  </a:lnTo>
                  <a:lnTo>
                    <a:pt x="722223" y="0"/>
                  </a:lnTo>
                  <a:close/>
                </a:path>
                <a:path w="815340" h="1862454">
                  <a:moveTo>
                    <a:pt x="782193" y="571842"/>
                  </a:moveTo>
                  <a:lnTo>
                    <a:pt x="757669" y="571842"/>
                  </a:lnTo>
                  <a:lnTo>
                    <a:pt x="757669" y="585304"/>
                  </a:lnTo>
                  <a:lnTo>
                    <a:pt x="782193" y="585304"/>
                  </a:lnTo>
                  <a:lnTo>
                    <a:pt x="782193" y="571842"/>
                  </a:lnTo>
                  <a:close/>
                </a:path>
                <a:path w="815340" h="1862454">
                  <a:moveTo>
                    <a:pt x="782193" y="542658"/>
                  </a:moveTo>
                  <a:lnTo>
                    <a:pt x="757669" y="542658"/>
                  </a:lnTo>
                  <a:lnTo>
                    <a:pt x="757669" y="556107"/>
                  </a:lnTo>
                  <a:lnTo>
                    <a:pt x="782193" y="556107"/>
                  </a:lnTo>
                  <a:lnTo>
                    <a:pt x="782193" y="542658"/>
                  </a:lnTo>
                  <a:close/>
                </a:path>
                <a:path w="815340" h="1862454">
                  <a:moveTo>
                    <a:pt x="782193" y="497763"/>
                  </a:moveTo>
                  <a:lnTo>
                    <a:pt x="757669" y="497763"/>
                  </a:lnTo>
                  <a:lnTo>
                    <a:pt x="757669" y="511213"/>
                  </a:lnTo>
                  <a:lnTo>
                    <a:pt x="782193" y="511213"/>
                  </a:lnTo>
                  <a:lnTo>
                    <a:pt x="782193" y="497763"/>
                  </a:lnTo>
                  <a:close/>
                </a:path>
                <a:path w="815340" h="1862454">
                  <a:moveTo>
                    <a:pt x="782193" y="477596"/>
                  </a:moveTo>
                  <a:lnTo>
                    <a:pt x="757669" y="477596"/>
                  </a:lnTo>
                  <a:lnTo>
                    <a:pt x="757669" y="491045"/>
                  </a:lnTo>
                  <a:lnTo>
                    <a:pt x="782193" y="491045"/>
                  </a:lnTo>
                  <a:lnTo>
                    <a:pt x="782193" y="477596"/>
                  </a:lnTo>
                  <a:close/>
                </a:path>
                <a:path w="815340" h="1862454">
                  <a:moveTo>
                    <a:pt x="782193" y="410387"/>
                  </a:moveTo>
                  <a:lnTo>
                    <a:pt x="757669" y="410387"/>
                  </a:lnTo>
                  <a:lnTo>
                    <a:pt x="757669" y="423837"/>
                  </a:lnTo>
                  <a:lnTo>
                    <a:pt x="782193" y="423837"/>
                  </a:lnTo>
                  <a:lnTo>
                    <a:pt x="782193" y="410387"/>
                  </a:lnTo>
                  <a:close/>
                </a:path>
                <a:path w="815340" h="1862454">
                  <a:moveTo>
                    <a:pt x="814870" y="237680"/>
                  </a:moveTo>
                  <a:lnTo>
                    <a:pt x="793153" y="237680"/>
                  </a:lnTo>
                  <a:lnTo>
                    <a:pt x="793153" y="230962"/>
                  </a:lnTo>
                  <a:lnTo>
                    <a:pt x="809447" y="230962"/>
                  </a:lnTo>
                  <a:lnTo>
                    <a:pt x="809447" y="217512"/>
                  </a:lnTo>
                  <a:lnTo>
                    <a:pt x="793153" y="217512"/>
                  </a:lnTo>
                  <a:lnTo>
                    <a:pt x="793153" y="197358"/>
                  </a:lnTo>
                  <a:lnTo>
                    <a:pt x="776795" y="197358"/>
                  </a:lnTo>
                  <a:lnTo>
                    <a:pt x="776795" y="217512"/>
                  </a:lnTo>
                  <a:lnTo>
                    <a:pt x="757669" y="217512"/>
                  </a:lnTo>
                  <a:lnTo>
                    <a:pt x="757669" y="230962"/>
                  </a:lnTo>
                  <a:lnTo>
                    <a:pt x="776795" y="230962"/>
                  </a:lnTo>
                  <a:lnTo>
                    <a:pt x="776795" y="237680"/>
                  </a:lnTo>
                  <a:lnTo>
                    <a:pt x="741286" y="237680"/>
                  </a:lnTo>
                  <a:lnTo>
                    <a:pt x="741286" y="251129"/>
                  </a:lnTo>
                  <a:lnTo>
                    <a:pt x="814870" y="251129"/>
                  </a:lnTo>
                  <a:lnTo>
                    <a:pt x="814870" y="237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1960" y="3257685"/>
              <a:ext cx="321594" cy="13004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39227" y="3379850"/>
              <a:ext cx="16510" cy="1263015"/>
            </a:xfrm>
            <a:custGeom>
              <a:avLst/>
              <a:gdLst/>
              <a:ahLst/>
              <a:cxnLst/>
              <a:rect l="l" t="t" r="r" b="b"/>
              <a:pathLst>
                <a:path w="16509" h="1263014">
                  <a:moveTo>
                    <a:pt x="16357" y="0"/>
                  </a:moveTo>
                  <a:lnTo>
                    <a:pt x="7543" y="0"/>
                  </a:lnTo>
                  <a:lnTo>
                    <a:pt x="0" y="0"/>
                  </a:lnTo>
                  <a:lnTo>
                    <a:pt x="0" y="1262481"/>
                  </a:lnTo>
                  <a:lnTo>
                    <a:pt x="16357" y="1262481"/>
                  </a:lnTo>
                  <a:lnTo>
                    <a:pt x="16357" y="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51064" y="3330653"/>
              <a:ext cx="87156" cy="7166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7853909" y="1935809"/>
              <a:ext cx="501650" cy="1487170"/>
            </a:xfrm>
            <a:custGeom>
              <a:avLst/>
              <a:gdLst/>
              <a:ahLst/>
              <a:cxnLst/>
              <a:rect l="l" t="t" r="r" b="b"/>
              <a:pathLst>
                <a:path w="501650" h="1487170">
                  <a:moveTo>
                    <a:pt x="155346" y="280352"/>
                  </a:moveTo>
                  <a:lnTo>
                    <a:pt x="147167" y="280352"/>
                  </a:lnTo>
                  <a:lnTo>
                    <a:pt x="92659" y="280276"/>
                  </a:lnTo>
                  <a:lnTo>
                    <a:pt x="92659" y="6756"/>
                  </a:lnTo>
                  <a:lnTo>
                    <a:pt x="84480" y="6756"/>
                  </a:lnTo>
                  <a:lnTo>
                    <a:pt x="92659" y="6692"/>
                  </a:lnTo>
                  <a:lnTo>
                    <a:pt x="92659" y="0"/>
                  </a:lnTo>
                  <a:lnTo>
                    <a:pt x="84480" y="0"/>
                  </a:lnTo>
                  <a:lnTo>
                    <a:pt x="76301" y="25"/>
                  </a:lnTo>
                  <a:lnTo>
                    <a:pt x="76301" y="13487"/>
                  </a:lnTo>
                  <a:lnTo>
                    <a:pt x="76301" y="279171"/>
                  </a:lnTo>
                  <a:lnTo>
                    <a:pt x="27241" y="279171"/>
                  </a:lnTo>
                  <a:lnTo>
                    <a:pt x="27241" y="13487"/>
                  </a:lnTo>
                  <a:lnTo>
                    <a:pt x="76301" y="13487"/>
                  </a:lnTo>
                  <a:lnTo>
                    <a:pt x="76301" y="25"/>
                  </a:lnTo>
                  <a:lnTo>
                    <a:pt x="19075" y="25"/>
                  </a:lnTo>
                  <a:lnTo>
                    <a:pt x="10896" y="0"/>
                  </a:lnTo>
                  <a:lnTo>
                    <a:pt x="10896" y="6692"/>
                  </a:lnTo>
                  <a:lnTo>
                    <a:pt x="19075" y="6692"/>
                  </a:lnTo>
                  <a:lnTo>
                    <a:pt x="10896" y="6756"/>
                  </a:lnTo>
                  <a:lnTo>
                    <a:pt x="10896" y="280276"/>
                  </a:lnTo>
                  <a:lnTo>
                    <a:pt x="0" y="280276"/>
                  </a:lnTo>
                  <a:lnTo>
                    <a:pt x="0" y="293738"/>
                  </a:lnTo>
                  <a:lnTo>
                    <a:pt x="138988" y="293738"/>
                  </a:lnTo>
                  <a:lnTo>
                    <a:pt x="138988" y="740003"/>
                  </a:lnTo>
                  <a:lnTo>
                    <a:pt x="155333" y="740003"/>
                  </a:lnTo>
                  <a:lnTo>
                    <a:pt x="155333" y="287045"/>
                  </a:lnTo>
                  <a:lnTo>
                    <a:pt x="155346" y="280352"/>
                  </a:lnTo>
                  <a:close/>
                </a:path>
                <a:path w="501650" h="1487170">
                  <a:moveTo>
                    <a:pt x="501472" y="1473238"/>
                  </a:moveTo>
                  <a:lnTo>
                    <a:pt x="193497" y="1473238"/>
                  </a:lnTo>
                  <a:lnTo>
                    <a:pt x="193497" y="1486687"/>
                  </a:lnTo>
                  <a:lnTo>
                    <a:pt x="501472" y="1486687"/>
                  </a:lnTo>
                  <a:lnTo>
                    <a:pt x="501472" y="14732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45734" y="2216153"/>
              <a:ext cx="163523" cy="46634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442592" y="1935809"/>
              <a:ext cx="155575" cy="740410"/>
            </a:xfrm>
            <a:custGeom>
              <a:avLst/>
              <a:gdLst/>
              <a:ahLst/>
              <a:cxnLst/>
              <a:rect l="l" t="t" r="r" b="b"/>
              <a:pathLst>
                <a:path w="155575" h="740410">
                  <a:moveTo>
                    <a:pt x="155333" y="280276"/>
                  </a:moveTo>
                  <a:lnTo>
                    <a:pt x="144437" y="280276"/>
                  </a:lnTo>
                  <a:lnTo>
                    <a:pt x="144437" y="6756"/>
                  </a:lnTo>
                  <a:lnTo>
                    <a:pt x="136271" y="6756"/>
                  </a:lnTo>
                  <a:lnTo>
                    <a:pt x="144449" y="6692"/>
                  </a:lnTo>
                  <a:lnTo>
                    <a:pt x="144449" y="0"/>
                  </a:lnTo>
                  <a:lnTo>
                    <a:pt x="136271" y="0"/>
                  </a:lnTo>
                  <a:lnTo>
                    <a:pt x="128092" y="25"/>
                  </a:lnTo>
                  <a:lnTo>
                    <a:pt x="128092" y="13487"/>
                  </a:lnTo>
                  <a:lnTo>
                    <a:pt x="128092" y="279171"/>
                  </a:lnTo>
                  <a:lnTo>
                    <a:pt x="79032" y="279171"/>
                  </a:lnTo>
                  <a:lnTo>
                    <a:pt x="79032" y="13487"/>
                  </a:lnTo>
                  <a:lnTo>
                    <a:pt x="128092" y="13487"/>
                  </a:lnTo>
                  <a:lnTo>
                    <a:pt x="128092" y="25"/>
                  </a:lnTo>
                  <a:lnTo>
                    <a:pt x="70866" y="25"/>
                  </a:lnTo>
                  <a:lnTo>
                    <a:pt x="62687" y="0"/>
                  </a:lnTo>
                  <a:lnTo>
                    <a:pt x="62687" y="6692"/>
                  </a:lnTo>
                  <a:lnTo>
                    <a:pt x="70866" y="6692"/>
                  </a:lnTo>
                  <a:lnTo>
                    <a:pt x="62687" y="6756"/>
                  </a:lnTo>
                  <a:lnTo>
                    <a:pt x="62687" y="280276"/>
                  </a:lnTo>
                  <a:lnTo>
                    <a:pt x="8166" y="280276"/>
                  </a:lnTo>
                  <a:lnTo>
                    <a:pt x="0" y="280352"/>
                  </a:lnTo>
                  <a:lnTo>
                    <a:pt x="0" y="287045"/>
                  </a:lnTo>
                  <a:lnTo>
                    <a:pt x="0" y="740003"/>
                  </a:lnTo>
                  <a:lnTo>
                    <a:pt x="16357" y="740003"/>
                  </a:lnTo>
                  <a:lnTo>
                    <a:pt x="16357" y="293738"/>
                  </a:lnTo>
                  <a:lnTo>
                    <a:pt x="155333" y="293738"/>
                  </a:lnTo>
                  <a:lnTo>
                    <a:pt x="155333" y="2802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42602" y="2216153"/>
              <a:ext cx="163523" cy="466342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7787132" y="2197036"/>
              <a:ext cx="879475" cy="1080135"/>
            </a:xfrm>
            <a:custGeom>
              <a:avLst/>
              <a:gdLst/>
              <a:ahLst/>
              <a:cxnLst/>
              <a:rect l="l" t="t" r="r" b="b"/>
              <a:pathLst>
                <a:path w="879475" h="1080135">
                  <a:moveTo>
                    <a:pt x="189420" y="670445"/>
                  </a:moveTo>
                  <a:lnTo>
                    <a:pt x="181241" y="670445"/>
                  </a:lnTo>
                  <a:lnTo>
                    <a:pt x="173062" y="670471"/>
                  </a:lnTo>
                  <a:lnTo>
                    <a:pt x="173062" y="683920"/>
                  </a:lnTo>
                  <a:lnTo>
                    <a:pt x="173062" y="791578"/>
                  </a:lnTo>
                  <a:lnTo>
                    <a:pt x="134899" y="791578"/>
                  </a:lnTo>
                  <a:lnTo>
                    <a:pt x="134899" y="784860"/>
                  </a:lnTo>
                  <a:lnTo>
                    <a:pt x="159435" y="784860"/>
                  </a:lnTo>
                  <a:lnTo>
                    <a:pt x="167601" y="784860"/>
                  </a:lnTo>
                  <a:lnTo>
                    <a:pt x="167601" y="778078"/>
                  </a:lnTo>
                  <a:lnTo>
                    <a:pt x="167614" y="697357"/>
                  </a:lnTo>
                  <a:lnTo>
                    <a:pt x="167601" y="690702"/>
                  </a:lnTo>
                  <a:lnTo>
                    <a:pt x="159435" y="690702"/>
                  </a:lnTo>
                  <a:lnTo>
                    <a:pt x="134899" y="690638"/>
                  </a:lnTo>
                  <a:lnTo>
                    <a:pt x="134899" y="683920"/>
                  </a:lnTo>
                  <a:lnTo>
                    <a:pt x="173062" y="683920"/>
                  </a:lnTo>
                  <a:lnTo>
                    <a:pt x="173062" y="670471"/>
                  </a:lnTo>
                  <a:lnTo>
                    <a:pt x="134899" y="670471"/>
                  </a:lnTo>
                  <a:lnTo>
                    <a:pt x="134899" y="659282"/>
                  </a:lnTo>
                  <a:lnTo>
                    <a:pt x="118554" y="659282"/>
                  </a:lnTo>
                  <a:lnTo>
                    <a:pt x="118554" y="670471"/>
                  </a:lnTo>
                  <a:lnTo>
                    <a:pt x="118554" y="683920"/>
                  </a:lnTo>
                  <a:lnTo>
                    <a:pt x="118554" y="690638"/>
                  </a:lnTo>
                  <a:lnTo>
                    <a:pt x="110375" y="690638"/>
                  </a:lnTo>
                  <a:lnTo>
                    <a:pt x="110375" y="683920"/>
                  </a:lnTo>
                  <a:lnTo>
                    <a:pt x="118554" y="683920"/>
                  </a:lnTo>
                  <a:lnTo>
                    <a:pt x="118554" y="670471"/>
                  </a:lnTo>
                  <a:lnTo>
                    <a:pt x="102196" y="670471"/>
                  </a:lnTo>
                  <a:lnTo>
                    <a:pt x="94030" y="670445"/>
                  </a:lnTo>
                  <a:lnTo>
                    <a:pt x="94030" y="677214"/>
                  </a:lnTo>
                  <a:lnTo>
                    <a:pt x="94030" y="697395"/>
                  </a:lnTo>
                  <a:lnTo>
                    <a:pt x="94030" y="704088"/>
                  </a:lnTo>
                  <a:lnTo>
                    <a:pt x="102196" y="704088"/>
                  </a:lnTo>
                  <a:lnTo>
                    <a:pt x="118554" y="704088"/>
                  </a:lnTo>
                  <a:lnTo>
                    <a:pt x="118554" y="715340"/>
                  </a:lnTo>
                  <a:lnTo>
                    <a:pt x="134899" y="715340"/>
                  </a:lnTo>
                  <a:lnTo>
                    <a:pt x="134899" y="704088"/>
                  </a:lnTo>
                  <a:lnTo>
                    <a:pt x="151257" y="704088"/>
                  </a:lnTo>
                  <a:lnTo>
                    <a:pt x="151257" y="771410"/>
                  </a:lnTo>
                  <a:lnTo>
                    <a:pt x="134899" y="771410"/>
                  </a:lnTo>
                  <a:lnTo>
                    <a:pt x="134899" y="755713"/>
                  </a:lnTo>
                  <a:lnTo>
                    <a:pt x="118554" y="755713"/>
                  </a:lnTo>
                  <a:lnTo>
                    <a:pt x="118554" y="771410"/>
                  </a:lnTo>
                  <a:lnTo>
                    <a:pt x="118554" y="784860"/>
                  </a:lnTo>
                  <a:lnTo>
                    <a:pt x="118554" y="791578"/>
                  </a:lnTo>
                  <a:lnTo>
                    <a:pt x="102196" y="791578"/>
                  </a:lnTo>
                  <a:lnTo>
                    <a:pt x="102196" y="784860"/>
                  </a:lnTo>
                  <a:lnTo>
                    <a:pt x="118554" y="784860"/>
                  </a:lnTo>
                  <a:lnTo>
                    <a:pt x="118554" y="771410"/>
                  </a:lnTo>
                  <a:lnTo>
                    <a:pt x="94030" y="771410"/>
                  </a:lnTo>
                  <a:lnTo>
                    <a:pt x="85852" y="771385"/>
                  </a:lnTo>
                  <a:lnTo>
                    <a:pt x="85852" y="778065"/>
                  </a:lnTo>
                  <a:lnTo>
                    <a:pt x="85852" y="798245"/>
                  </a:lnTo>
                  <a:lnTo>
                    <a:pt x="85852" y="805040"/>
                  </a:lnTo>
                  <a:lnTo>
                    <a:pt x="94030" y="805040"/>
                  </a:lnTo>
                  <a:lnTo>
                    <a:pt x="118554" y="805040"/>
                  </a:lnTo>
                  <a:lnTo>
                    <a:pt x="118554" y="820750"/>
                  </a:lnTo>
                  <a:lnTo>
                    <a:pt x="134899" y="820750"/>
                  </a:lnTo>
                  <a:lnTo>
                    <a:pt x="134899" y="805040"/>
                  </a:lnTo>
                  <a:lnTo>
                    <a:pt x="181241" y="805040"/>
                  </a:lnTo>
                  <a:lnTo>
                    <a:pt x="189420" y="805040"/>
                  </a:lnTo>
                  <a:lnTo>
                    <a:pt x="189420" y="798245"/>
                  </a:lnTo>
                  <a:lnTo>
                    <a:pt x="189407" y="677227"/>
                  </a:lnTo>
                  <a:lnTo>
                    <a:pt x="189420" y="670445"/>
                  </a:lnTo>
                  <a:close/>
                </a:path>
                <a:path w="879475" h="1080135">
                  <a:moveTo>
                    <a:pt x="519176" y="105410"/>
                  </a:moveTo>
                  <a:lnTo>
                    <a:pt x="369290" y="105410"/>
                  </a:lnTo>
                  <a:lnTo>
                    <a:pt x="369290" y="118859"/>
                  </a:lnTo>
                  <a:lnTo>
                    <a:pt x="519176" y="118859"/>
                  </a:lnTo>
                  <a:lnTo>
                    <a:pt x="519176" y="105410"/>
                  </a:lnTo>
                  <a:close/>
                </a:path>
                <a:path w="879475" h="1080135">
                  <a:moveTo>
                    <a:pt x="519176" y="0"/>
                  </a:moveTo>
                  <a:lnTo>
                    <a:pt x="369290" y="0"/>
                  </a:lnTo>
                  <a:lnTo>
                    <a:pt x="369290" y="13449"/>
                  </a:lnTo>
                  <a:lnTo>
                    <a:pt x="519176" y="13449"/>
                  </a:lnTo>
                  <a:lnTo>
                    <a:pt x="519176" y="0"/>
                  </a:lnTo>
                  <a:close/>
                </a:path>
                <a:path w="879475" h="1080135">
                  <a:moveTo>
                    <a:pt x="778103" y="771385"/>
                  </a:moveTo>
                  <a:lnTo>
                    <a:pt x="769924" y="771385"/>
                  </a:lnTo>
                  <a:lnTo>
                    <a:pt x="761746" y="771410"/>
                  </a:lnTo>
                  <a:lnTo>
                    <a:pt x="761746" y="784860"/>
                  </a:lnTo>
                  <a:lnTo>
                    <a:pt x="761746" y="791578"/>
                  </a:lnTo>
                  <a:lnTo>
                    <a:pt x="745401" y="791578"/>
                  </a:lnTo>
                  <a:lnTo>
                    <a:pt x="745401" y="784860"/>
                  </a:lnTo>
                  <a:lnTo>
                    <a:pt x="761746" y="784860"/>
                  </a:lnTo>
                  <a:lnTo>
                    <a:pt x="761746" y="771410"/>
                  </a:lnTo>
                  <a:lnTo>
                    <a:pt x="745401" y="771410"/>
                  </a:lnTo>
                  <a:lnTo>
                    <a:pt x="745401" y="755713"/>
                  </a:lnTo>
                  <a:lnTo>
                    <a:pt x="729043" y="755713"/>
                  </a:lnTo>
                  <a:lnTo>
                    <a:pt x="729043" y="771410"/>
                  </a:lnTo>
                  <a:lnTo>
                    <a:pt x="712698" y="771410"/>
                  </a:lnTo>
                  <a:lnTo>
                    <a:pt x="712698" y="704088"/>
                  </a:lnTo>
                  <a:lnTo>
                    <a:pt x="729043" y="704088"/>
                  </a:lnTo>
                  <a:lnTo>
                    <a:pt x="729043" y="715340"/>
                  </a:lnTo>
                  <a:lnTo>
                    <a:pt x="745401" y="715340"/>
                  </a:lnTo>
                  <a:lnTo>
                    <a:pt x="745401" y="704088"/>
                  </a:lnTo>
                  <a:lnTo>
                    <a:pt x="761746" y="704088"/>
                  </a:lnTo>
                  <a:lnTo>
                    <a:pt x="769924" y="704088"/>
                  </a:lnTo>
                  <a:lnTo>
                    <a:pt x="769924" y="697395"/>
                  </a:lnTo>
                  <a:lnTo>
                    <a:pt x="769924" y="677227"/>
                  </a:lnTo>
                  <a:lnTo>
                    <a:pt x="769924" y="670445"/>
                  </a:lnTo>
                  <a:lnTo>
                    <a:pt x="761746" y="670445"/>
                  </a:lnTo>
                  <a:lnTo>
                    <a:pt x="753567" y="670471"/>
                  </a:lnTo>
                  <a:lnTo>
                    <a:pt x="753567" y="683920"/>
                  </a:lnTo>
                  <a:lnTo>
                    <a:pt x="753567" y="690638"/>
                  </a:lnTo>
                  <a:lnTo>
                    <a:pt x="745401" y="690638"/>
                  </a:lnTo>
                  <a:lnTo>
                    <a:pt x="745401" y="683920"/>
                  </a:lnTo>
                  <a:lnTo>
                    <a:pt x="753567" y="683920"/>
                  </a:lnTo>
                  <a:lnTo>
                    <a:pt x="753567" y="670471"/>
                  </a:lnTo>
                  <a:lnTo>
                    <a:pt x="745401" y="670471"/>
                  </a:lnTo>
                  <a:lnTo>
                    <a:pt x="745401" y="659282"/>
                  </a:lnTo>
                  <a:lnTo>
                    <a:pt x="729043" y="659282"/>
                  </a:lnTo>
                  <a:lnTo>
                    <a:pt x="729043" y="670471"/>
                  </a:lnTo>
                  <a:lnTo>
                    <a:pt x="729043" y="683920"/>
                  </a:lnTo>
                  <a:lnTo>
                    <a:pt x="729043" y="690638"/>
                  </a:lnTo>
                  <a:lnTo>
                    <a:pt x="704507" y="690638"/>
                  </a:lnTo>
                  <a:lnTo>
                    <a:pt x="696341" y="690702"/>
                  </a:lnTo>
                  <a:lnTo>
                    <a:pt x="696341" y="697357"/>
                  </a:lnTo>
                  <a:lnTo>
                    <a:pt x="696341" y="778078"/>
                  </a:lnTo>
                  <a:lnTo>
                    <a:pt x="696341" y="784860"/>
                  </a:lnTo>
                  <a:lnTo>
                    <a:pt x="704507" y="784860"/>
                  </a:lnTo>
                  <a:lnTo>
                    <a:pt x="729043" y="784860"/>
                  </a:lnTo>
                  <a:lnTo>
                    <a:pt x="729043" y="791578"/>
                  </a:lnTo>
                  <a:lnTo>
                    <a:pt x="690892" y="791578"/>
                  </a:lnTo>
                  <a:lnTo>
                    <a:pt x="690892" y="683920"/>
                  </a:lnTo>
                  <a:lnTo>
                    <a:pt x="729043" y="683920"/>
                  </a:lnTo>
                  <a:lnTo>
                    <a:pt x="729043" y="670471"/>
                  </a:lnTo>
                  <a:lnTo>
                    <a:pt x="682713" y="670471"/>
                  </a:lnTo>
                  <a:lnTo>
                    <a:pt x="674535" y="670445"/>
                  </a:lnTo>
                  <a:lnTo>
                    <a:pt x="674535" y="677164"/>
                  </a:lnTo>
                  <a:lnTo>
                    <a:pt x="674535" y="798245"/>
                  </a:lnTo>
                  <a:lnTo>
                    <a:pt x="674535" y="805040"/>
                  </a:lnTo>
                  <a:lnTo>
                    <a:pt x="682713" y="805040"/>
                  </a:lnTo>
                  <a:lnTo>
                    <a:pt x="729043" y="805040"/>
                  </a:lnTo>
                  <a:lnTo>
                    <a:pt x="729043" y="820750"/>
                  </a:lnTo>
                  <a:lnTo>
                    <a:pt x="745401" y="820750"/>
                  </a:lnTo>
                  <a:lnTo>
                    <a:pt x="745401" y="805040"/>
                  </a:lnTo>
                  <a:lnTo>
                    <a:pt x="769924" y="805040"/>
                  </a:lnTo>
                  <a:lnTo>
                    <a:pt x="778103" y="805040"/>
                  </a:lnTo>
                  <a:lnTo>
                    <a:pt x="778103" y="798245"/>
                  </a:lnTo>
                  <a:lnTo>
                    <a:pt x="778103" y="778078"/>
                  </a:lnTo>
                  <a:lnTo>
                    <a:pt x="778103" y="771385"/>
                  </a:lnTo>
                  <a:close/>
                </a:path>
                <a:path w="879475" h="1080135">
                  <a:moveTo>
                    <a:pt x="878992" y="987780"/>
                  </a:moveTo>
                  <a:lnTo>
                    <a:pt x="867879" y="965288"/>
                  </a:lnTo>
                  <a:lnTo>
                    <a:pt x="867879" y="989304"/>
                  </a:lnTo>
                  <a:lnTo>
                    <a:pt x="866724" y="993355"/>
                  </a:lnTo>
                  <a:lnTo>
                    <a:pt x="842149" y="1016965"/>
                  </a:lnTo>
                  <a:lnTo>
                    <a:pt x="833970" y="1021435"/>
                  </a:lnTo>
                  <a:lnTo>
                    <a:pt x="795820" y="1034808"/>
                  </a:lnTo>
                  <a:lnTo>
                    <a:pt x="748957" y="1043254"/>
                  </a:lnTo>
                  <a:lnTo>
                    <a:pt x="769924" y="1005725"/>
                  </a:lnTo>
                  <a:lnTo>
                    <a:pt x="684936" y="1044854"/>
                  </a:lnTo>
                  <a:lnTo>
                    <a:pt x="613219" y="1043825"/>
                  </a:lnTo>
                  <a:lnTo>
                    <a:pt x="566889" y="1038250"/>
                  </a:lnTo>
                  <a:lnTo>
                    <a:pt x="528726" y="1030351"/>
                  </a:lnTo>
                  <a:lnTo>
                    <a:pt x="501726" y="1021943"/>
                  </a:lnTo>
                  <a:lnTo>
                    <a:pt x="540994" y="1003490"/>
                  </a:lnTo>
                  <a:lnTo>
                    <a:pt x="463346" y="996759"/>
                  </a:lnTo>
                  <a:lnTo>
                    <a:pt x="462597" y="994346"/>
                  </a:lnTo>
                  <a:lnTo>
                    <a:pt x="467410" y="990015"/>
                  </a:lnTo>
                  <a:lnTo>
                    <a:pt x="461429" y="990549"/>
                  </a:lnTo>
                  <a:lnTo>
                    <a:pt x="460857" y="988682"/>
                  </a:lnTo>
                  <a:lnTo>
                    <a:pt x="461949" y="983322"/>
                  </a:lnTo>
                  <a:lnTo>
                    <a:pt x="461949" y="982205"/>
                  </a:lnTo>
                  <a:lnTo>
                    <a:pt x="502831" y="955243"/>
                  </a:lnTo>
                  <a:lnTo>
                    <a:pt x="562800" y="939533"/>
                  </a:lnTo>
                  <a:lnTo>
                    <a:pt x="655269" y="932116"/>
                  </a:lnTo>
                  <a:lnTo>
                    <a:pt x="630923" y="963142"/>
                  </a:lnTo>
                  <a:lnTo>
                    <a:pt x="721372" y="934986"/>
                  </a:lnTo>
                  <a:lnTo>
                    <a:pt x="760387" y="939533"/>
                  </a:lnTo>
                  <a:lnTo>
                    <a:pt x="820356" y="955243"/>
                  </a:lnTo>
                  <a:lnTo>
                    <a:pt x="858481" y="976528"/>
                  </a:lnTo>
                  <a:lnTo>
                    <a:pt x="862609" y="984440"/>
                  </a:lnTo>
                  <a:lnTo>
                    <a:pt x="862609" y="990015"/>
                  </a:lnTo>
                  <a:lnTo>
                    <a:pt x="867879" y="989304"/>
                  </a:lnTo>
                  <a:lnTo>
                    <a:pt x="867879" y="965288"/>
                  </a:lnTo>
                  <a:lnTo>
                    <a:pt x="859853" y="958596"/>
                  </a:lnTo>
                  <a:lnTo>
                    <a:pt x="850328" y="953020"/>
                  </a:lnTo>
                  <a:lnTo>
                    <a:pt x="839419" y="947445"/>
                  </a:lnTo>
                  <a:lnTo>
                    <a:pt x="812177" y="937310"/>
                  </a:lnTo>
                  <a:lnTo>
                    <a:pt x="805357" y="936193"/>
                  </a:lnTo>
                  <a:lnTo>
                    <a:pt x="780834" y="929500"/>
                  </a:lnTo>
                  <a:lnTo>
                    <a:pt x="763117" y="927265"/>
                  </a:lnTo>
                  <a:lnTo>
                    <a:pt x="752335" y="925334"/>
                  </a:lnTo>
                  <a:lnTo>
                    <a:pt x="753567" y="924941"/>
                  </a:lnTo>
                  <a:lnTo>
                    <a:pt x="630923" y="887945"/>
                  </a:lnTo>
                  <a:lnTo>
                    <a:pt x="655751" y="918591"/>
                  </a:lnTo>
                  <a:lnTo>
                    <a:pt x="598220" y="921600"/>
                  </a:lnTo>
                  <a:lnTo>
                    <a:pt x="579145" y="923823"/>
                  </a:lnTo>
                  <a:lnTo>
                    <a:pt x="560070" y="927265"/>
                  </a:lnTo>
                  <a:lnTo>
                    <a:pt x="543712" y="929500"/>
                  </a:lnTo>
                  <a:lnTo>
                    <a:pt x="526008" y="933958"/>
                  </a:lnTo>
                  <a:lnTo>
                    <a:pt x="483755" y="947445"/>
                  </a:lnTo>
                  <a:lnTo>
                    <a:pt x="449681" y="972070"/>
                  </a:lnTo>
                  <a:lnTo>
                    <a:pt x="448322" y="976528"/>
                  </a:lnTo>
                  <a:lnTo>
                    <a:pt x="445604" y="981087"/>
                  </a:lnTo>
                  <a:lnTo>
                    <a:pt x="444246" y="987780"/>
                  </a:lnTo>
                  <a:lnTo>
                    <a:pt x="444246" y="990015"/>
                  </a:lnTo>
                  <a:lnTo>
                    <a:pt x="444715" y="991997"/>
                  </a:lnTo>
                  <a:lnTo>
                    <a:pt x="434708" y="992860"/>
                  </a:lnTo>
                  <a:lnTo>
                    <a:pt x="434708" y="987780"/>
                  </a:lnTo>
                  <a:lnTo>
                    <a:pt x="430479" y="987209"/>
                  </a:lnTo>
                  <a:lnTo>
                    <a:pt x="430618" y="986663"/>
                  </a:lnTo>
                  <a:lnTo>
                    <a:pt x="430504" y="986129"/>
                  </a:lnTo>
                  <a:lnTo>
                    <a:pt x="434708" y="985545"/>
                  </a:lnTo>
                  <a:lnTo>
                    <a:pt x="433336" y="978763"/>
                  </a:lnTo>
                  <a:lnTo>
                    <a:pt x="431977" y="974305"/>
                  </a:lnTo>
                  <a:lnTo>
                    <a:pt x="429247" y="969835"/>
                  </a:lnTo>
                  <a:lnTo>
                    <a:pt x="423799" y="963142"/>
                  </a:lnTo>
                  <a:lnTo>
                    <a:pt x="418350" y="959345"/>
                  </a:lnTo>
                  <a:lnTo>
                    <a:pt x="418350" y="981087"/>
                  </a:lnTo>
                  <a:lnTo>
                    <a:pt x="418350" y="985545"/>
                  </a:lnTo>
                  <a:lnTo>
                    <a:pt x="418350" y="987780"/>
                  </a:lnTo>
                  <a:lnTo>
                    <a:pt x="418350" y="990015"/>
                  </a:lnTo>
                  <a:lnTo>
                    <a:pt x="417499" y="992771"/>
                  </a:lnTo>
                  <a:lnTo>
                    <a:pt x="411530" y="992238"/>
                  </a:lnTo>
                  <a:lnTo>
                    <a:pt x="414235" y="994638"/>
                  </a:lnTo>
                  <a:lnTo>
                    <a:pt x="337947" y="1001255"/>
                  </a:lnTo>
                  <a:lnTo>
                    <a:pt x="378421" y="1019759"/>
                  </a:lnTo>
                  <a:lnTo>
                    <a:pt x="367919" y="1023658"/>
                  </a:lnTo>
                  <a:lnTo>
                    <a:pt x="351574" y="1028115"/>
                  </a:lnTo>
                  <a:lnTo>
                    <a:pt x="312064" y="1036027"/>
                  </a:lnTo>
                  <a:lnTo>
                    <a:pt x="267093" y="1041603"/>
                  </a:lnTo>
                  <a:lnTo>
                    <a:pt x="242557" y="1042720"/>
                  </a:lnTo>
                  <a:lnTo>
                    <a:pt x="218033" y="1042720"/>
                  </a:lnTo>
                  <a:lnTo>
                    <a:pt x="196215" y="1042720"/>
                  </a:lnTo>
                  <a:lnTo>
                    <a:pt x="194322" y="1042631"/>
                  </a:lnTo>
                  <a:lnTo>
                    <a:pt x="110375" y="1003490"/>
                  </a:lnTo>
                  <a:lnTo>
                    <a:pt x="129273" y="1037336"/>
                  </a:lnTo>
                  <a:lnTo>
                    <a:pt x="74942" y="1025893"/>
                  </a:lnTo>
                  <a:lnTo>
                    <a:pt x="34061" y="1007948"/>
                  </a:lnTo>
                  <a:lnTo>
                    <a:pt x="28613" y="1004608"/>
                  </a:lnTo>
                  <a:lnTo>
                    <a:pt x="20447" y="997813"/>
                  </a:lnTo>
                  <a:lnTo>
                    <a:pt x="19075" y="993355"/>
                  </a:lnTo>
                  <a:lnTo>
                    <a:pt x="17716" y="990015"/>
                  </a:lnTo>
                  <a:lnTo>
                    <a:pt x="16649" y="986548"/>
                  </a:lnTo>
                  <a:lnTo>
                    <a:pt x="17716" y="982205"/>
                  </a:lnTo>
                  <a:lnTo>
                    <a:pt x="20447" y="976528"/>
                  </a:lnTo>
                  <a:lnTo>
                    <a:pt x="21805" y="974305"/>
                  </a:lnTo>
                  <a:lnTo>
                    <a:pt x="24536" y="972070"/>
                  </a:lnTo>
                  <a:lnTo>
                    <a:pt x="29972" y="966495"/>
                  </a:lnTo>
                  <a:lnTo>
                    <a:pt x="38150" y="961936"/>
                  </a:lnTo>
                  <a:lnTo>
                    <a:pt x="47688" y="957478"/>
                  </a:lnTo>
                  <a:lnTo>
                    <a:pt x="59956" y="953020"/>
                  </a:lnTo>
                  <a:lnTo>
                    <a:pt x="73583" y="947445"/>
                  </a:lnTo>
                  <a:lnTo>
                    <a:pt x="80391" y="946327"/>
                  </a:lnTo>
                  <a:lnTo>
                    <a:pt x="87210" y="944003"/>
                  </a:lnTo>
                  <a:lnTo>
                    <a:pt x="119913" y="937310"/>
                  </a:lnTo>
                  <a:lnTo>
                    <a:pt x="156705" y="932840"/>
                  </a:lnTo>
                  <a:lnTo>
                    <a:pt x="158369" y="932675"/>
                  </a:lnTo>
                  <a:lnTo>
                    <a:pt x="248005" y="960818"/>
                  </a:lnTo>
                  <a:lnTo>
                    <a:pt x="223596" y="929805"/>
                  </a:lnTo>
                  <a:lnTo>
                    <a:pt x="279349" y="932840"/>
                  </a:lnTo>
                  <a:lnTo>
                    <a:pt x="348856" y="944003"/>
                  </a:lnTo>
                  <a:lnTo>
                    <a:pt x="387007" y="957478"/>
                  </a:lnTo>
                  <a:lnTo>
                    <a:pt x="404710" y="967613"/>
                  </a:lnTo>
                  <a:lnTo>
                    <a:pt x="411530" y="972070"/>
                  </a:lnTo>
                  <a:lnTo>
                    <a:pt x="415620" y="977646"/>
                  </a:lnTo>
                  <a:lnTo>
                    <a:pt x="416979" y="979881"/>
                  </a:lnTo>
                  <a:lnTo>
                    <a:pt x="418350" y="981087"/>
                  </a:lnTo>
                  <a:lnTo>
                    <a:pt x="418350" y="959345"/>
                  </a:lnTo>
                  <a:lnTo>
                    <a:pt x="406082" y="950785"/>
                  </a:lnTo>
                  <a:lnTo>
                    <a:pt x="369290" y="936193"/>
                  </a:lnTo>
                  <a:lnTo>
                    <a:pt x="318871" y="924941"/>
                  </a:lnTo>
                  <a:lnTo>
                    <a:pt x="301155" y="921600"/>
                  </a:lnTo>
                  <a:lnTo>
                    <a:pt x="282067" y="919365"/>
                  </a:lnTo>
                  <a:lnTo>
                    <a:pt x="239826" y="917130"/>
                  </a:lnTo>
                  <a:lnTo>
                    <a:pt x="222542" y="917130"/>
                  </a:lnTo>
                  <a:lnTo>
                    <a:pt x="248005" y="885723"/>
                  </a:lnTo>
                  <a:lnTo>
                    <a:pt x="126733" y="922718"/>
                  </a:lnTo>
                  <a:lnTo>
                    <a:pt x="127558" y="922985"/>
                  </a:lnTo>
                  <a:lnTo>
                    <a:pt x="117182" y="924941"/>
                  </a:lnTo>
                  <a:lnTo>
                    <a:pt x="98107" y="927265"/>
                  </a:lnTo>
                  <a:lnTo>
                    <a:pt x="83121" y="931735"/>
                  </a:lnTo>
                  <a:lnTo>
                    <a:pt x="74942" y="933958"/>
                  </a:lnTo>
                  <a:lnTo>
                    <a:pt x="66776" y="935075"/>
                  </a:lnTo>
                  <a:lnTo>
                    <a:pt x="53149" y="940650"/>
                  </a:lnTo>
                  <a:lnTo>
                    <a:pt x="40881" y="945210"/>
                  </a:lnTo>
                  <a:lnTo>
                    <a:pt x="8178" y="967613"/>
                  </a:lnTo>
                  <a:lnTo>
                    <a:pt x="0" y="985545"/>
                  </a:lnTo>
                  <a:lnTo>
                    <a:pt x="5410" y="986294"/>
                  </a:lnTo>
                  <a:lnTo>
                    <a:pt x="0" y="986663"/>
                  </a:lnTo>
                  <a:lnTo>
                    <a:pt x="23164" y="1019200"/>
                  </a:lnTo>
                  <a:lnTo>
                    <a:pt x="39509" y="1027010"/>
                  </a:lnTo>
                  <a:lnTo>
                    <a:pt x="47688" y="1031468"/>
                  </a:lnTo>
                  <a:lnTo>
                    <a:pt x="80391" y="1041603"/>
                  </a:lnTo>
                  <a:lnTo>
                    <a:pt x="104927" y="1047178"/>
                  </a:lnTo>
                  <a:lnTo>
                    <a:pt x="126733" y="1050747"/>
                  </a:lnTo>
                  <a:lnTo>
                    <a:pt x="95389" y="1077480"/>
                  </a:lnTo>
                  <a:lnTo>
                    <a:pt x="223481" y="1056195"/>
                  </a:lnTo>
                  <a:lnTo>
                    <a:pt x="243916" y="1056195"/>
                  </a:lnTo>
                  <a:lnTo>
                    <a:pt x="268452" y="1055077"/>
                  </a:lnTo>
                  <a:lnTo>
                    <a:pt x="336588" y="1046060"/>
                  </a:lnTo>
                  <a:lnTo>
                    <a:pt x="373380" y="1036027"/>
                  </a:lnTo>
                  <a:lnTo>
                    <a:pt x="385762" y="1031735"/>
                  </a:lnTo>
                  <a:lnTo>
                    <a:pt x="380187" y="1068463"/>
                  </a:lnTo>
                  <a:lnTo>
                    <a:pt x="438429" y="1016076"/>
                  </a:lnTo>
                  <a:lnTo>
                    <a:pt x="500113" y="1070698"/>
                  </a:lnTo>
                  <a:lnTo>
                    <a:pt x="494525" y="1034084"/>
                  </a:lnTo>
                  <a:lnTo>
                    <a:pt x="542353" y="1048296"/>
                  </a:lnTo>
                  <a:lnTo>
                    <a:pt x="587324" y="1055077"/>
                  </a:lnTo>
                  <a:lnTo>
                    <a:pt x="636384" y="1058430"/>
                  </a:lnTo>
                  <a:lnTo>
                    <a:pt x="655459" y="1058430"/>
                  </a:lnTo>
                  <a:lnTo>
                    <a:pt x="783551" y="1079715"/>
                  </a:lnTo>
                  <a:lnTo>
                    <a:pt x="749071" y="1049235"/>
                  </a:lnTo>
                  <a:lnTo>
                    <a:pt x="760387" y="1048296"/>
                  </a:lnTo>
                  <a:lnTo>
                    <a:pt x="774014" y="1046060"/>
                  </a:lnTo>
                  <a:lnTo>
                    <a:pt x="820356" y="1033703"/>
                  </a:lnTo>
                  <a:lnTo>
                    <a:pt x="859853" y="1013523"/>
                  </a:lnTo>
                  <a:lnTo>
                    <a:pt x="874864" y="994473"/>
                  </a:lnTo>
                  <a:lnTo>
                    <a:pt x="874864" y="988898"/>
                  </a:lnTo>
                  <a:lnTo>
                    <a:pt x="874763" y="988364"/>
                  </a:lnTo>
                  <a:lnTo>
                    <a:pt x="878992" y="9877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448040" y="3115284"/>
              <a:ext cx="218440" cy="135890"/>
            </a:xfrm>
            <a:custGeom>
              <a:avLst/>
              <a:gdLst/>
              <a:ahLst/>
              <a:cxnLst/>
              <a:rect l="l" t="t" r="r" b="b"/>
              <a:pathLst>
                <a:path w="218440" h="135889">
                  <a:moveTo>
                    <a:pt x="218084" y="69532"/>
                  </a:moveTo>
                  <a:lnTo>
                    <a:pt x="189420" y="34772"/>
                  </a:lnTo>
                  <a:lnTo>
                    <a:pt x="151269" y="19062"/>
                  </a:lnTo>
                  <a:lnTo>
                    <a:pt x="144449" y="17945"/>
                  </a:lnTo>
                  <a:lnTo>
                    <a:pt x="119926" y="11252"/>
                  </a:lnTo>
                  <a:lnTo>
                    <a:pt x="102209" y="9017"/>
                  </a:lnTo>
                  <a:lnTo>
                    <a:pt x="83121" y="5575"/>
                  </a:lnTo>
                  <a:lnTo>
                    <a:pt x="64046" y="3352"/>
                  </a:lnTo>
                  <a:lnTo>
                    <a:pt x="53149" y="2235"/>
                  </a:lnTo>
                  <a:lnTo>
                    <a:pt x="42240" y="2235"/>
                  </a:lnTo>
                  <a:lnTo>
                    <a:pt x="0" y="0"/>
                  </a:lnTo>
                  <a:lnTo>
                    <a:pt x="0" y="13487"/>
                  </a:lnTo>
                  <a:lnTo>
                    <a:pt x="42240" y="15709"/>
                  </a:lnTo>
                  <a:lnTo>
                    <a:pt x="51777" y="15709"/>
                  </a:lnTo>
                  <a:lnTo>
                    <a:pt x="99479" y="21285"/>
                  </a:lnTo>
                  <a:lnTo>
                    <a:pt x="159448" y="36995"/>
                  </a:lnTo>
                  <a:lnTo>
                    <a:pt x="197573" y="58280"/>
                  </a:lnTo>
                  <a:lnTo>
                    <a:pt x="201701" y="66192"/>
                  </a:lnTo>
                  <a:lnTo>
                    <a:pt x="201701" y="69532"/>
                  </a:lnTo>
                  <a:lnTo>
                    <a:pt x="201701" y="71767"/>
                  </a:lnTo>
                  <a:lnTo>
                    <a:pt x="201701" y="73990"/>
                  </a:lnTo>
                  <a:lnTo>
                    <a:pt x="200329" y="77343"/>
                  </a:lnTo>
                  <a:lnTo>
                    <a:pt x="163525" y="103187"/>
                  </a:lnTo>
                  <a:lnTo>
                    <a:pt x="133540" y="112102"/>
                  </a:lnTo>
                  <a:lnTo>
                    <a:pt x="110388" y="117779"/>
                  </a:lnTo>
                  <a:lnTo>
                    <a:pt x="98120" y="120002"/>
                  </a:lnTo>
                  <a:lnTo>
                    <a:pt x="84480" y="122237"/>
                  </a:lnTo>
                  <a:lnTo>
                    <a:pt x="87210" y="135712"/>
                  </a:lnTo>
                  <a:lnTo>
                    <a:pt x="137629" y="125577"/>
                  </a:lnTo>
                  <a:lnTo>
                    <a:pt x="179882" y="110985"/>
                  </a:lnTo>
                  <a:lnTo>
                    <a:pt x="188061" y="107645"/>
                  </a:lnTo>
                  <a:lnTo>
                    <a:pt x="218084" y="76225"/>
                  </a:lnTo>
                  <a:lnTo>
                    <a:pt x="218084" y="70650"/>
                  </a:lnTo>
                  <a:lnTo>
                    <a:pt x="212623" y="70281"/>
                  </a:lnTo>
                  <a:lnTo>
                    <a:pt x="218084" y="695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920228" y="5096255"/>
              <a:ext cx="641985" cy="582295"/>
            </a:xfrm>
            <a:custGeom>
              <a:avLst/>
              <a:gdLst/>
              <a:ahLst/>
              <a:cxnLst/>
              <a:rect l="l" t="t" r="r" b="b"/>
              <a:pathLst>
                <a:path w="641984" h="582295">
                  <a:moveTo>
                    <a:pt x="320801" y="0"/>
                  </a:moveTo>
                  <a:lnTo>
                    <a:pt x="0" y="291084"/>
                  </a:lnTo>
                  <a:lnTo>
                    <a:pt x="160400" y="291084"/>
                  </a:lnTo>
                  <a:lnTo>
                    <a:pt x="160400" y="582168"/>
                  </a:lnTo>
                  <a:lnTo>
                    <a:pt x="481202" y="582168"/>
                  </a:lnTo>
                  <a:lnTo>
                    <a:pt x="481202" y="291084"/>
                  </a:lnTo>
                  <a:lnTo>
                    <a:pt x="641603" y="291084"/>
                  </a:lnTo>
                  <a:lnTo>
                    <a:pt x="320801" y="0"/>
                  </a:lnTo>
                  <a:close/>
                </a:path>
              </a:pathLst>
            </a:custGeom>
            <a:solidFill>
              <a:srgbClr val="00A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920228" y="5096255"/>
              <a:ext cx="641985" cy="582295"/>
            </a:xfrm>
            <a:custGeom>
              <a:avLst/>
              <a:gdLst/>
              <a:ahLst/>
              <a:cxnLst/>
              <a:rect l="l" t="t" r="r" b="b"/>
              <a:pathLst>
                <a:path w="641984" h="582295">
                  <a:moveTo>
                    <a:pt x="160400" y="582168"/>
                  </a:moveTo>
                  <a:lnTo>
                    <a:pt x="160400" y="291084"/>
                  </a:lnTo>
                  <a:lnTo>
                    <a:pt x="0" y="291084"/>
                  </a:lnTo>
                  <a:lnTo>
                    <a:pt x="320801" y="0"/>
                  </a:lnTo>
                  <a:lnTo>
                    <a:pt x="641603" y="291084"/>
                  </a:lnTo>
                  <a:lnTo>
                    <a:pt x="481202" y="291084"/>
                  </a:lnTo>
                  <a:lnTo>
                    <a:pt x="481202" y="582168"/>
                  </a:lnTo>
                  <a:lnTo>
                    <a:pt x="160400" y="582168"/>
                  </a:lnTo>
                  <a:close/>
                </a:path>
              </a:pathLst>
            </a:custGeom>
            <a:ln w="12700">
              <a:solidFill>
                <a:srgbClr val="11887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3195954" y="1306829"/>
            <a:ext cx="124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r>
              <a:rPr sz="18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manga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636891" y="1367485"/>
            <a:ext cx="11722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r>
              <a:rPr sz="18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densa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36541" y="5680354"/>
            <a:ext cx="1169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Área</a:t>
            </a:r>
            <a:r>
              <a:rPr sz="1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alta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densidad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041017" y="5680354"/>
            <a:ext cx="12172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Área</a:t>
            </a:r>
            <a:r>
              <a:rPr sz="1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18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baja</a:t>
            </a:r>
            <a:endParaRPr sz="1800">
              <a:latin typeface="Calibri"/>
              <a:cs typeface="Calibri"/>
            </a:endParaRPr>
          </a:p>
          <a:p>
            <a:pPr marL="635" algn="ctr">
              <a:lnSpc>
                <a:spcPct val="100000"/>
              </a:lnSpc>
            </a:pP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densidad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66431" y="5718759"/>
            <a:ext cx="915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 marR="5080" indent="-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Densidad uniforme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6939" y="852932"/>
            <a:ext cx="28409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ESQUEMAS</a:t>
            </a:r>
            <a:r>
              <a:rPr sz="2400" b="1" spc="-8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89393" y="1620392"/>
            <a:ext cx="2334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Maquina</a:t>
            </a:r>
            <a:r>
              <a:rPr sz="18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1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r>
              <a:rPr sz="18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densa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1927" y="2205227"/>
            <a:ext cx="2561844" cy="348691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328" y="2348483"/>
            <a:ext cx="2991612" cy="20482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239516" y="1511934"/>
            <a:ext cx="10261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r>
              <a:rPr sz="18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sock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702179" y="662770"/>
            <a:ext cx="5069840" cy="998855"/>
          </a:xfrm>
          <a:prstGeom prst="rect">
            <a:avLst/>
          </a:prstGeom>
        </p:spPr>
        <p:txBody>
          <a:bodyPr vert="horz" wrap="square" lIns="0" tIns="202565" rIns="0" bIns="0" rtlCol="0">
            <a:spAutoFit/>
          </a:bodyPr>
          <a:lstStyle/>
          <a:p>
            <a:pPr marL="2240915">
              <a:lnSpc>
                <a:spcPct val="100000"/>
              </a:lnSpc>
              <a:spcBef>
                <a:spcPts val="1595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ESQUEMAS</a:t>
            </a:r>
            <a:r>
              <a:rPr sz="2400" b="1" spc="-8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r>
              <a:rPr sz="18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sock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8820" y="2276855"/>
            <a:ext cx="3534155" cy="2686812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1800" y="2284476"/>
            <a:ext cx="3657600" cy="2714244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30072" y="711834"/>
            <a:ext cx="7330440" cy="828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5429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1800" b="1" spc="-10" dirty="0">
                <a:latin typeface="Calibri"/>
                <a:cs typeface="Calibri"/>
              </a:rPr>
              <a:t>Ventajas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y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desventajas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entre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ambos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métodos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carga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2329" y="2347340"/>
            <a:ext cx="4321810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Wingdings"/>
              <a:buChar char=""/>
              <a:tabLst>
                <a:tab pos="298450" algn="l"/>
              </a:tabLst>
            </a:pPr>
            <a:r>
              <a:rPr sz="1800" i="1" dirty="0">
                <a:latin typeface="Calibri"/>
                <a:cs typeface="Calibri"/>
              </a:rPr>
              <a:t>Simple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y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económico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8450" algn="l"/>
              </a:tabLst>
            </a:pPr>
            <a:r>
              <a:rPr sz="1800" i="1" spc="-10" dirty="0">
                <a:latin typeface="Calibri"/>
                <a:cs typeface="Calibri"/>
              </a:rPr>
              <a:t>Demandante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trabajo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manual</a:t>
            </a:r>
            <a:endParaRPr sz="1800">
              <a:latin typeface="Calibri"/>
              <a:cs typeface="Calibri"/>
            </a:endParaRPr>
          </a:p>
          <a:p>
            <a:pPr marL="299085" indent="-286385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9085" algn="l"/>
              </a:tabLst>
            </a:pPr>
            <a:r>
              <a:rPr sz="1800" i="1" dirty="0">
                <a:latin typeface="Calibri"/>
                <a:cs typeface="Calibri"/>
              </a:rPr>
              <a:t>Menos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catalizador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8450" algn="l"/>
              </a:tabLst>
            </a:pPr>
            <a:r>
              <a:rPr sz="1800" i="1" dirty="0">
                <a:latin typeface="Calibri"/>
                <a:cs typeface="Calibri"/>
              </a:rPr>
              <a:t>Baja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densidad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lecho</a:t>
            </a:r>
            <a:endParaRPr sz="1800">
              <a:latin typeface="Calibri"/>
              <a:cs typeface="Calibri"/>
            </a:endParaRPr>
          </a:p>
          <a:p>
            <a:pPr marL="297815" marR="290195" indent="-285750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9085" algn="l"/>
              </a:tabLst>
            </a:pPr>
            <a:r>
              <a:rPr sz="1800" i="1" dirty="0">
                <a:latin typeface="Calibri"/>
                <a:cs typeface="Calibri"/>
              </a:rPr>
              <a:t>DP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mas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bajo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en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cond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SOR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pero</a:t>
            </a:r>
            <a:r>
              <a:rPr sz="1800" i="1" spc="-10" dirty="0">
                <a:latin typeface="Calibri"/>
                <a:cs typeface="Calibri"/>
              </a:rPr>
              <a:t> aumenta 	</a:t>
            </a:r>
            <a:r>
              <a:rPr sz="1800" i="1" dirty="0">
                <a:latin typeface="Calibri"/>
                <a:cs typeface="Calibri"/>
              </a:rPr>
              <a:t>durante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el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ciclo</a:t>
            </a:r>
            <a:endParaRPr sz="1800">
              <a:latin typeface="Calibri"/>
              <a:cs typeface="Calibri"/>
            </a:endParaRPr>
          </a:p>
          <a:p>
            <a:pPr marL="297815" marR="481330" indent="-285750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9085" algn="l"/>
              </a:tabLst>
            </a:pPr>
            <a:r>
              <a:rPr sz="1800" i="1" dirty="0">
                <a:latin typeface="Calibri"/>
                <a:cs typeface="Calibri"/>
              </a:rPr>
              <a:t>Posibilidad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hundimiento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del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lecho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50" dirty="0">
                <a:latin typeface="Calibri"/>
                <a:cs typeface="Calibri"/>
              </a:rPr>
              <a:t>y 	</a:t>
            </a:r>
            <a:r>
              <a:rPr sz="1800" i="1" dirty="0">
                <a:latin typeface="Calibri"/>
                <a:cs typeface="Calibri"/>
              </a:rPr>
              <a:t>aumento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del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DP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durante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el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ciclo</a:t>
            </a:r>
            <a:endParaRPr sz="18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Wingdings"/>
              <a:buChar char=""/>
              <a:tabLst>
                <a:tab pos="299085" algn="l"/>
              </a:tabLst>
            </a:pPr>
            <a:r>
              <a:rPr sz="1800" i="1" dirty="0">
                <a:latin typeface="Calibri"/>
                <a:cs typeface="Calibri"/>
              </a:rPr>
              <a:t>Requiere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mucho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control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durante</a:t>
            </a:r>
            <a:r>
              <a:rPr sz="1800" i="1" spc="-6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la</a:t>
            </a:r>
            <a:r>
              <a:rPr sz="1800" i="1" spc="-5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carga. 	</a:t>
            </a:r>
            <a:r>
              <a:rPr sz="1800" i="1" dirty="0">
                <a:latin typeface="Calibri"/>
                <a:cs typeface="Calibri"/>
              </a:rPr>
              <a:t>Sino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puede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dar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origen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mal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distribución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de 	</a:t>
            </a:r>
            <a:r>
              <a:rPr sz="1800" i="1" dirty="0">
                <a:latin typeface="Calibri"/>
                <a:cs typeface="Calibri"/>
              </a:rPr>
              <a:t>flujo,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canalizaciones,</a:t>
            </a:r>
            <a:r>
              <a:rPr sz="1800" i="1" dirty="0">
                <a:latin typeface="Calibri"/>
                <a:cs typeface="Calibri"/>
              </a:rPr>
              <a:t> bypass,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etc…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66459" y="2342769"/>
            <a:ext cx="3562985" cy="3043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rgbClr val="006FC0"/>
              </a:buClr>
              <a:buFont typeface="Wingdings"/>
              <a:buChar char=""/>
              <a:tabLst>
                <a:tab pos="298450" algn="l"/>
              </a:tabLst>
            </a:pPr>
            <a:r>
              <a:rPr sz="1800" i="1" dirty="0">
                <a:latin typeface="Calibri"/>
                <a:cs typeface="Calibri"/>
              </a:rPr>
              <a:t>Más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complejo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y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caro</a:t>
            </a:r>
            <a:endParaRPr sz="1800">
              <a:latin typeface="Calibri"/>
              <a:cs typeface="Calibri"/>
            </a:endParaRPr>
          </a:p>
          <a:p>
            <a:pPr marL="297815" marR="5080" indent="-285750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9085" algn="l"/>
              </a:tabLst>
            </a:pPr>
            <a:r>
              <a:rPr sz="1800" i="1" dirty="0">
                <a:latin typeface="Calibri"/>
                <a:cs typeface="Calibri"/>
              </a:rPr>
              <a:t>La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máquina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carga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densa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hace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el 	</a:t>
            </a:r>
            <a:r>
              <a:rPr sz="1800" i="1" dirty="0">
                <a:latin typeface="Calibri"/>
                <a:cs typeface="Calibri"/>
              </a:rPr>
              <a:t>trabajo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duro.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8450" algn="l"/>
              </a:tabLst>
            </a:pPr>
            <a:r>
              <a:rPr sz="1800" i="1" spc="-10" dirty="0">
                <a:latin typeface="Calibri"/>
                <a:cs typeface="Calibri"/>
              </a:rPr>
              <a:t>15-</a:t>
            </a:r>
            <a:r>
              <a:rPr sz="1800" i="1" dirty="0">
                <a:latin typeface="Calibri"/>
                <a:cs typeface="Calibri"/>
              </a:rPr>
              <a:t>22%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más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catalizador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8450" algn="l"/>
              </a:tabLst>
            </a:pPr>
            <a:r>
              <a:rPr sz="1800" i="1" dirty="0">
                <a:latin typeface="Calibri"/>
                <a:cs typeface="Calibri"/>
              </a:rPr>
              <a:t>Más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baja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temperatura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SOR</a:t>
            </a:r>
            <a:endParaRPr sz="1800">
              <a:latin typeface="Calibri"/>
              <a:cs typeface="Calibri"/>
            </a:endParaRPr>
          </a:p>
          <a:p>
            <a:pPr marL="298450" indent="-285750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8450" algn="l"/>
              </a:tabLst>
            </a:pPr>
            <a:r>
              <a:rPr sz="1800" i="1" dirty="0">
                <a:latin typeface="Calibri"/>
                <a:cs typeface="Calibri"/>
              </a:rPr>
              <a:t>DP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más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alto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que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carga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sock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(50%</a:t>
            </a:r>
            <a:endParaRPr sz="18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1800" i="1" spc="-10" dirty="0">
                <a:latin typeface="Calibri"/>
                <a:cs typeface="Calibri"/>
              </a:rPr>
              <a:t>aprox).</a:t>
            </a:r>
            <a:endParaRPr sz="1800">
              <a:latin typeface="Calibri"/>
              <a:cs typeface="Calibri"/>
            </a:endParaRPr>
          </a:p>
          <a:p>
            <a:pPr marL="297815" marR="502920" indent="-285750"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Wingdings"/>
              <a:buChar char=""/>
              <a:tabLst>
                <a:tab pos="299085" algn="l"/>
              </a:tabLst>
            </a:pPr>
            <a:r>
              <a:rPr sz="1800" i="1" dirty="0">
                <a:latin typeface="Calibri"/>
                <a:cs typeface="Calibri"/>
              </a:rPr>
              <a:t>No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hay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hundimiento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del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lecho 	</a:t>
            </a:r>
            <a:r>
              <a:rPr sz="1800" i="1" dirty="0">
                <a:latin typeface="Calibri"/>
                <a:cs typeface="Calibri"/>
              </a:rPr>
              <a:t>durante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el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ciclo</a:t>
            </a:r>
            <a:endParaRPr sz="1800">
              <a:latin typeface="Calibri"/>
              <a:cs typeface="Calibri"/>
            </a:endParaRPr>
          </a:p>
          <a:p>
            <a:pPr marL="297815" marR="52705" indent="-285750">
              <a:lnSpc>
                <a:spcPct val="100000"/>
              </a:lnSpc>
              <a:buClr>
                <a:srgbClr val="006FC0"/>
              </a:buClr>
              <a:buFont typeface="Wingdings"/>
              <a:buChar char=""/>
              <a:tabLst>
                <a:tab pos="299085" algn="l"/>
              </a:tabLst>
            </a:pP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Una</a:t>
            </a:r>
            <a:r>
              <a:rPr sz="1800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mala</a:t>
            </a:r>
            <a:r>
              <a:rPr sz="18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carga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densa</a:t>
            </a:r>
            <a:r>
              <a:rPr sz="1800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es</a:t>
            </a:r>
            <a:r>
              <a:rPr sz="1800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peor</a:t>
            </a:r>
            <a:r>
              <a:rPr sz="18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que 	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una</a:t>
            </a:r>
            <a:r>
              <a:rPr sz="1800" i="1" spc="-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carga</a:t>
            </a:r>
            <a:r>
              <a:rPr sz="1800" i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FF0000"/>
                </a:solidFill>
                <a:latin typeface="Calibri"/>
                <a:cs typeface="Calibri"/>
              </a:rPr>
              <a:t>promedio</a:t>
            </a:r>
            <a:r>
              <a:rPr sz="18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i="1" spc="-20" dirty="0">
                <a:solidFill>
                  <a:srgbClr val="FF0000"/>
                </a:solidFill>
                <a:latin typeface="Calibri"/>
                <a:cs typeface="Calibri"/>
              </a:rPr>
              <a:t>sock.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346960" y="1897354"/>
            <a:ext cx="1306195" cy="541655"/>
            <a:chOff x="2346960" y="1897354"/>
            <a:chExt cx="1306195" cy="541655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86561" y="1923153"/>
              <a:ext cx="1240580" cy="4420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46960" y="1897354"/>
              <a:ext cx="1306067" cy="54104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36876" y="1953767"/>
              <a:ext cx="1144524" cy="338327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436876" y="1953767"/>
            <a:ext cx="1144905" cy="3384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Carga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20" dirty="0">
                <a:solidFill>
                  <a:srgbClr val="FFFFFF"/>
                </a:solidFill>
                <a:latin typeface="Calibri"/>
                <a:cs typeface="Calibri"/>
              </a:rPr>
              <a:t>SOCK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400543" y="1805914"/>
            <a:ext cx="1430020" cy="541655"/>
            <a:chOff x="7400543" y="1805914"/>
            <a:chExt cx="1430020" cy="54165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40127" y="1830189"/>
              <a:ext cx="1365584" cy="44209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0543" y="1805914"/>
              <a:ext cx="1429511" cy="54104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90459" y="1860803"/>
              <a:ext cx="1269492" cy="33832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7490459" y="1860804"/>
            <a:ext cx="1270000" cy="3384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5"/>
              </a:spcBef>
            </a:pPr>
            <a:r>
              <a:rPr sz="1600" dirty="0">
                <a:solidFill>
                  <a:srgbClr val="FFFFFF"/>
                </a:solidFill>
                <a:latin typeface="Calibri"/>
                <a:cs typeface="Calibri"/>
              </a:rPr>
              <a:t>Carga</a:t>
            </a:r>
            <a:r>
              <a:rPr sz="1600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Calibri"/>
                <a:cs typeface="Calibri"/>
              </a:rPr>
              <a:t>DENSA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204459" y="2842260"/>
            <a:ext cx="1200912" cy="140055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344911" y="2842260"/>
            <a:ext cx="1161288" cy="1382268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930521" y="705688"/>
            <a:ext cx="28428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ESQUEMAS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4348" y="1274163"/>
            <a:ext cx="6863886" cy="513764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06851" y="1169669"/>
            <a:ext cx="5107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Objetivo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control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8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seguimiento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2360" y="2257501"/>
            <a:ext cx="107162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6340" algn="l"/>
                <a:tab pos="1685925" algn="l"/>
                <a:tab pos="2966085" algn="l"/>
                <a:tab pos="3587750" algn="l"/>
                <a:tab pos="4759960" algn="l"/>
                <a:tab pos="5219065" algn="l"/>
                <a:tab pos="5590540" algn="l"/>
                <a:tab pos="6732270" algn="l"/>
                <a:tab pos="7439659" algn="l"/>
                <a:tab pos="8787130" algn="l"/>
                <a:tab pos="9154160" algn="l"/>
                <a:tab pos="10558145" algn="l"/>
              </a:tabLst>
            </a:pP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Conocer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las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variables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que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influyen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proceso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optimizar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operación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determinar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vida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útil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catalizador.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554984" y="-49034"/>
            <a:ext cx="5470525" cy="1185545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  <a:p>
            <a:pPr marL="40640">
              <a:lnSpc>
                <a:spcPct val="100000"/>
              </a:lnSpc>
              <a:spcBef>
                <a:spcPts val="1960"/>
              </a:spcBef>
            </a:pPr>
            <a:r>
              <a:rPr sz="2800" b="1" spc="-20" dirty="0">
                <a:solidFill>
                  <a:srgbClr val="003399"/>
                </a:solidFill>
                <a:latin typeface="Calibri"/>
                <a:cs typeface="Calibri"/>
              </a:rPr>
              <a:t>Variables</a:t>
            </a:r>
            <a:r>
              <a:rPr sz="28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8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proceso</a:t>
            </a:r>
            <a:r>
              <a:rPr sz="28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independientes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76297" y="1856612"/>
            <a:ext cx="2811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Tipo</a:t>
            </a:r>
            <a:r>
              <a:rPr sz="28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8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0680" y="2795777"/>
            <a:ext cx="26981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0" dirty="0">
                <a:solidFill>
                  <a:srgbClr val="003399"/>
                </a:solidFill>
                <a:latin typeface="Calibri"/>
                <a:cs typeface="Calibri"/>
              </a:rPr>
              <a:t>Temp.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8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reacción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0680" y="3734815"/>
            <a:ext cx="27355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Velocidad</a:t>
            </a:r>
            <a:r>
              <a:rPr sz="2800" b="1" spc="-1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espacial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00680" y="4673295"/>
            <a:ext cx="28092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Presión</a:t>
            </a:r>
            <a:r>
              <a:rPr sz="28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reactor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39685" y="1914524"/>
            <a:ext cx="2322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Relación</a:t>
            </a:r>
            <a:r>
              <a:rPr sz="2800" b="1" spc="-1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H</a:t>
            </a:r>
            <a:r>
              <a:rPr sz="2775" b="1" spc="-15" baseline="-21021" dirty="0">
                <a:solidFill>
                  <a:srgbClr val="003399"/>
                </a:solidFill>
                <a:latin typeface="Calibri"/>
                <a:cs typeface="Calibri"/>
              </a:rPr>
              <a:t>2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/HC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65085" y="2682316"/>
            <a:ext cx="4223385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indent="80645">
              <a:lnSpc>
                <a:spcPts val="3030"/>
              </a:lnSpc>
              <a:spcBef>
                <a:spcPts val="47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Cambios</a:t>
            </a:r>
            <a:r>
              <a:rPr sz="2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las</a:t>
            </a:r>
            <a:r>
              <a:rPr sz="28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propiedades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8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las</a:t>
            </a:r>
            <a:r>
              <a:rPr sz="28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cargas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20457" y="3835146"/>
            <a:ext cx="33610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Dosificación</a:t>
            </a:r>
            <a:r>
              <a:rPr sz="2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H</a:t>
            </a:r>
            <a:r>
              <a:rPr sz="2775" b="1" baseline="-21021" dirty="0">
                <a:solidFill>
                  <a:srgbClr val="003399"/>
                </a:solidFill>
                <a:latin typeface="Calibri"/>
                <a:cs typeface="Calibri"/>
              </a:rPr>
              <a:t>2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O-</a:t>
            </a:r>
            <a:r>
              <a:rPr sz="2800" b="1" spc="-25" dirty="0">
                <a:solidFill>
                  <a:srgbClr val="003399"/>
                </a:solidFill>
                <a:latin typeface="Calibri"/>
                <a:cs typeface="Calibri"/>
              </a:rPr>
              <a:t>Cl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87442" y="3831175"/>
            <a:ext cx="598805" cy="277495"/>
            <a:chOff x="1587442" y="3831175"/>
            <a:chExt cx="598805" cy="277495"/>
          </a:xfrm>
        </p:grpSpPr>
        <p:sp>
          <p:nvSpPr>
            <p:cNvPr id="15" name="object 15"/>
            <p:cNvSpPr/>
            <p:nvPr/>
          </p:nvSpPr>
          <p:spPr>
            <a:xfrm>
              <a:off x="1590489" y="3834222"/>
              <a:ext cx="592455" cy="271145"/>
            </a:xfrm>
            <a:custGeom>
              <a:avLst/>
              <a:gdLst/>
              <a:ahLst/>
              <a:cxnLst/>
              <a:rect l="l" t="t" r="r" b="b"/>
              <a:pathLst>
                <a:path w="592455" h="271145">
                  <a:moveTo>
                    <a:pt x="72923" y="0"/>
                  </a:moveTo>
                  <a:lnTo>
                    <a:pt x="39500" y="20244"/>
                  </a:lnTo>
                  <a:lnTo>
                    <a:pt x="14642" y="57120"/>
                  </a:lnTo>
                  <a:lnTo>
                    <a:pt x="693" y="105477"/>
                  </a:lnTo>
                  <a:lnTo>
                    <a:pt x="0" y="160160"/>
                  </a:lnTo>
                  <a:lnTo>
                    <a:pt x="9023" y="199847"/>
                  </a:lnTo>
                  <a:lnTo>
                    <a:pt x="25073" y="232905"/>
                  </a:lnTo>
                  <a:lnTo>
                    <a:pt x="46818" y="257306"/>
                  </a:lnTo>
                  <a:lnTo>
                    <a:pt x="72923" y="271021"/>
                  </a:lnTo>
                  <a:lnTo>
                    <a:pt x="519242" y="271021"/>
                  </a:lnTo>
                  <a:lnTo>
                    <a:pt x="552664" y="250776"/>
                  </a:lnTo>
                  <a:lnTo>
                    <a:pt x="577521" y="213901"/>
                  </a:lnTo>
                  <a:lnTo>
                    <a:pt x="591467" y="165544"/>
                  </a:lnTo>
                  <a:lnTo>
                    <a:pt x="592159" y="110857"/>
                  </a:lnTo>
                  <a:lnTo>
                    <a:pt x="583136" y="71173"/>
                  </a:lnTo>
                  <a:lnTo>
                    <a:pt x="567086" y="38117"/>
                  </a:lnTo>
                  <a:lnTo>
                    <a:pt x="545343" y="13716"/>
                  </a:lnTo>
                  <a:lnTo>
                    <a:pt x="519242" y="0"/>
                  </a:lnTo>
                  <a:lnTo>
                    <a:pt x="72923" y="0"/>
                  </a:lnTo>
                  <a:close/>
                </a:path>
              </a:pathLst>
            </a:custGeom>
            <a:ln w="64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37799" y="3834222"/>
              <a:ext cx="297546" cy="271025"/>
            </a:xfrm>
            <a:prstGeom prst="rect">
              <a:avLst/>
            </a:prstGeom>
          </p:spPr>
        </p:pic>
      </p:grpSp>
      <p:sp>
        <p:nvSpPr>
          <p:cNvPr id="17" name="object 17"/>
          <p:cNvSpPr/>
          <p:nvPr/>
        </p:nvSpPr>
        <p:spPr>
          <a:xfrm>
            <a:off x="1737799" y="3834222"/>
            <a:ext cx="297815" cy="271145"/>
          </a:xfrm>
          <a:custGeom>
            <a:avLst/>
            <a:gdLst/>
            <a:ahLst/>
            <a:cxnLst/>
            <a:rect l="l" t="t" r="r" b="b"/>
            <a:pathLst>
              <a:path w="297814" h="271145">
                <a:moveTo>
                  <a:pt x="0" y="0"/>
                </a:moveTo>
                <a:lnTo>
                  <a:pt x="0" y="271025"/>
                </a:lnTo>
                <a:lnTo>
                  <a:pt x="297546" y="271025"/>
                </a:lnTo>
                <a:lnTo>
                  <a:pt x="297546" y="0"/>
                </a:lnTo>
                <a:lnTo>
                  <a:pt x="0" y="0"/>
                </a:lnTo>
                <a:close/>
              </a:path>
            </a:pathLst>
          </a:custGeom>
          <a:ln w="62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1491912" y="4627581"/>
            <a:ext cx="625475" cy="318135"/>
            <a:chOff x="1491912" y="4627581"/>
            <a:chExt cx="625475" cy="318135"/>
          </a:xfrm>
        </p:grpSpPr>
        <p:sp>
          <p:nvSpPr>
            <p:cNvPr id="19" name="object 19"/>
            <p:cNvSpPr/>
            <p:nvPr/>
          </p:nvSpPr>
          <p:spPr>
            <a:xfrm>
              <a:off x="1491912" y="4627581"/>
              <a:ext cx="499745" cy="309880"/>
            </a:xfrm>
            <a:custGeom>
              <a:avLst/>
              <a:gdLst/>
              <a:ahLst/>
              <a:cxnLst/>
              <a:rect l="l" t="t" r="r" b="b"/>
              <a:pathLst>
                <a:path w="499744" h="309879">
                  <a:moveTo>
                    <a:pt x="312486" y="0"/>
                  </a:moveTo>
                  <a:lnTo>
                    <a:pt x="261800" y="3710"/>
                  </a:lnTo>
                  <a:lnTo>
                    <a:pt x="213718" y="14453"/>
                  </a:lnTo>
                  <a:lnTo>
                    <a:pt x="168882" y="31645"/>
                  </a:lnTo>
                  <a:lnTo>
                    <a:pt x="127937" y="54701"/>
                  </a:lnTo>
                  <a:lnTo>
                    <a:pt x="91526" y="83038"/>
                  </a:lnTo>
                  <a:lnTo>
                    <a:pt x="60292" y="116072"/>
                  </a:lnTo>
                  <a:lnTo>
                    <a:pt x="34879" y="153220"/>
                  </a:lnTo>
                  <a:lnTo>
                    <a:pt x="15931" y="193897"/>
                  </a:lnTo>
                  <a:lnTo>
                    <a:pt x="4090" y="237520"/>
                  </a:lnTo>
                  <a:lnTo>
                    <a:pt x="0" y="283506"/>
                  </a:lnTo>
                  <a:lnTo>
                    <a:pt x="0" y="309279"/>
                  </a:lnTo>
                  <a:lnTo>
                    <a:pt x="42611" y="309279"/>
                  </a:lnTo>
                  <a:lnTo>
                    <a:pt x="42611" y="283506"/>
                  </a:lnTo>
                  <a:lnTo>
                    <a:pt x="43521" y="263833"/>
                  </a:lnTo>
                  <a:lnTo>
                    <a:pt x="46162" y="244523"/>
                  </a:lnTo>
                  <a:lnTo>
                    <a:pt x="50401" y="225697"/>
                  </a:lnTo>
                  <a:lnTo>
                    <a:pt x="56105" y="207474"/>
                  </a:lnTo>
                  <a:lnTo>
                    <a:pt x="82382" y="217139"/>
                  </a:lnTo>
                  <a:lnTo>
                    <a:pt x="92325" y="193299"/>
                  </a:lnTo>
                  <a:lnTo>
                    <a:pt x="66048" y="183634"/>
                  </a:lnTo>
                  <a:lnTo>
                    <a:pt x="74803" y="167475"/>
                  </a:lnTo>
                  <a:lnTo>
                    <a:pt x="84957" y="151981"/>
                  </a:lnTo>
                  <a:lnTo>
                    <a:pt x="96309" y="137333"/>
                  </a:lnTo>
                  <a:lnTo>
                    <a:pt x="108660" y="123711"/>
                  </a:lnTo>
                  <a:lnTo>
                    <a:pt x="128545" y="141753"/>
                  </a:lnTo>
                  <a:lnTo>
                    <a:pt x="148431" y="123067"/>
                  </a:lnTo>
                  <a:lnTo>
                    <a:pt x="128545" y="105026"/>
                  </a:lnTo>
                  <a:lnTo>
                    <a:pt x="143448" y="93327"/>
                  </a:lnTo>
                  <a:lnTo>
                    <a:pt x="159350" y="82474"/>
                  </a:lnTo>
                  <a:lnTo>
                    <a:pt x="176184" y="72588"/>
                  </a:lnTo>
                  <a:lnTo>
                    <a:pt x="193883" y="63788"/>
                  </a:lnTo>
                  <a:lnTo>
                    <a:pt x="204536" y="87629"/>
                  </a:lnTo>
                  <a:lnTo>
                    <a:pt x="230814" y="77319"/>
                  </a:lnTo>
                  <a:lnTo>
                    <a:pt x="257890" y="43734"/>
                  </a:lnTo>
                  <a:lnTo>
                    <a:pt x="298282" y="39304"/>
                  </a:lnTo>
                  <a:lnTo>
                    <a:pt x="298282" y="65077"/>
                  </a:lnTo>
                  <a:lnTo>
                    <a:pt x="321719" y="64433"/>
                  </a:lnTo>
                  <a:lnTo>
                    <a:pt x="326690" y="65077"/>
                  </a:lnTo>
                  <a:lnTo>
                    <a:pt x="326690" y="39304"/>
                  </a:lnTo>
                  <a:lnTo>
                    <a:pt x="347186" y="40985"/>
                  </a:lnTo>
                  <a:lnTo>
                    <a:pt x="367083" y="44056"/>
                  </a:lnTo>
                  <a:lnTo>
                    <a:pt x="386313" y="48455"/>
                  </a:lnTo>
                  <a:lnTo>
                    <a:pt x="404812" y="54123"/>
                  </a:lnTo>
                  <a:lnTo>
                    <a:pt x="394159" y="77319"/>
                  </a:lnTo>
                  <a:lnTo>
                    <a:pt x="420436" y="87629"/>
                  </a:lnTo>
                  <a:lnTo>
                    <a:pt x="431089" y="63788"/>
                  </a:lnTo>
                  <a:lnTo>
                    <a:pt x="450442" y="73373"/>
                  </a:lnTo>
                  <a:lnTo>
                    <a:pt x="468730" y="84407"/>
                  </a:lnTo>
                  <a:lnTo>
                    <a:pt x="499268" y="56701"/>
                  </a:lnTo>
                  <a:lnTo>
                    <a:pt x="458099" y="32891"/>
                  </a:lnTo>
                  <a:lnTo>
                    <a:pt x="412802" y="15061"/>
                  </a:lnTo>
                  <a:lnTo>
                    <a:pt x="364042" y="3876"/>
                  </a:lnTo>
                  <a:lnTo>
                    <a:pt x="31248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24560" y="4748715"/>
              <a:ext cx="92319" cy="1881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774482" y="4698457"/>
              <a:ext cx="271780" cy="247015"/>
            </a:xfrm>
            <a:custGeom>
              <a:avLst/>
              <a:gdLst/>
              <a:ahLst/>
              <a:cxnLst/>
              <a:rect l="l" t="t" r="r" b="b"/>
              <a:pathLst>
                <a:path w="271780" h="247014">
                  <a:moveTo>
                    <a:pt x="271384" y="0"/>
                  </a:moveTo>
                  <a:lnTo>
                    <a:pt x="10031" y="201031"/>
                  </a:lnTo>
                  <a:lnTo>
                    <a:pt x="8611" y="201675"/>
                  </a:lnTo>
                  <a:lnTo>
                    <a:pt x="7900" y="202964"/>
                  </a:lnTo>
                  <a:lnTo>
                    <a:pt x="6480" y="204253"/>
                  </a:lnTo>
                  <a:lnTo>
                    <a:pt x="1142" y="213253"/>
                  </a:lnTo>
                  <a:lnTo>
                    <a:pt x="0" y="223099"/>
                  </a:lnTo>
                  <a:lnTo>
                    <a:pt x="2985" y="232704"/>
                  </a:lnTo>
                  <a:lnTo>
                    <a:pt x="10031" y="240980"/>
                  </a:lnTo>
                  <a:lnTo>
                    <a:pt x="19952" y="245822"/>
                  </a:lnTo>
                  <a:lnTo>
                    <a:pt x="30804" y="246859"/>
                  </a:lnTo>
                  <a:lnTo>
                    <a:pt x="41391" y="244151"/>
                  </a:lnTo>
                  <a:lnTo>
                    <a:pt x="50512" y="237758"/>
                  </a:lnTo>
                  <a:lnTo>
                    <a:pt x="2713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48967" y="1859284"/>
            <a:ext cx="476810" cy="550159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304042" y="2709614"/>
            <a:ext cx="648335" cy="731520"/>
            <a:chOff x="6304042" y="2709614"/>
            <a:chExt cx="648335" cy="731520"/>
          </a:xfrm>
        </p:grpSpPr>
        <p:sp>
          <p:nvSpPr>
            <p:cNvPr id="24" name="object 24"/>
            <p:cNvSpPr/>
            <p:nvPr/>
          </p:nvSpPr>
          <p:spPr>
            <a:xfrm>
              <a:off x="6304042" y="2709614"/>
              <a:ext cx="648335" cy="731520"/>
            </a:xfrm>
            <a:custGeom>
              <a:avLst/>
              <a:gdLst/>
              <a:ahLst/>
              <a:cxnLst/>
              <a:rect l="l" t="t" r="r" b="b"/>
              <a:pathLst>
                <a:path w="648334" h="731520">
                  <a:moveTo>
                    <a:pt x="226905" y="570230"/>
                  </a:moveTo>
                  <a:lnTo>
                    <a:pt x="206755" y="570230"/>
                  </a:lnTo>
                  <a:lnTo>
                    <a:pt x="228612" y="636270"/>
                  </a:lnTo>
                  <a:lnTo>
                    <a:pt x="256144" y="688340"/>
                  </a:lnTo>
                  <a:lnTo>
                    <a:pt x="288306" y="720090"/>
                  </a:lnTo>
                  <a:lnTo>
                    <a:pt x="324053" y="731520"/>
                  </a:lnTo>
                  <a:lnTo>
                    <a:pt x="359801" y="720090"/>
                  </a:lnTo>
                  <a:lnTo>
                    <a:pt x="366233" y="713740"/>
                  </a:lnTo>
                  <a:lnTo>
                    <a:pt x="324053" y="713740"/>
                  </a:lnTo>
                  <a:lnTo>
                    <a:pt x="294661" y="702310"/>
                  </a:lnTo>
                  <a:lnTo>
                    <a:pt x="267690" y="671830"/>
                  </a:lnTo>
                  <a:lnTo>
                    <a:pt x="244114" y="624840"/>
                  </a:lnTo>
                  <a:lnTo>
                    <a:pt x="226905" y="570230"/>
                  </a:lnTo>
                  <a:close/>
                </a:path>
                <a:path w="648334" h="731520">
                  <a:moveTo>
                    <a:pt x="369327" y="524510"/>
                  </a:moveTo>
                  <a:lnTo>
                    <a:pt x="324053" y="524510"/>
                  </a:lnTo>
                  <a:lnTo>
                    <a:pt x="348332" y="535940"/>
                  </a:lnTo>
                  <a:lnTo>
                    <a:pt x="397931" y="556260"/>
                  </a:lnTo>
                  <a:lnTo>
                    <a:pt x="423210" y="563880"/>
                  </a:lnTo>
                  <a:lnTo>
                    <a:pt x="403996" y="624840"/>
                  </a:lnTo>
                  <a:lnTo>
                    <a:pt x="380417" y="671830"/>
                  </a:lnTo>
                  <a:lnTo>
                    <a:pt x="353445" y="702310"/>
                  </a:lnTo>
                  <a:lnTo>
                    <a:pt x="324053" y="713740"/>
                  </a:lnTo>
                  <a:lnTo>
                    <a:pt x="366233" y="713740"/>
                  </a:lnTo>
                  <a:lnTo>
                    <a:pt x="391963" y="688340"/>
                  </a:lnTo>
                  <a:lnTo>
                    <a:pt x="419494" y="636270"/>
                  </a:lnTo>
                  <a:lnTo>
                    <a:pt x="441352" y="570230"/>
                  </a:lnTo>
                  <a:lnTo>
                    <a:pt x="619004" y="570230"/>
                  </a:lnTo>
                  <a:lnTo>
                    <a:pt x="623568" y="567690"/>
                  </a:lnTo>
                  <a:lnTo>
                    <a:pt x="560385" y="567690"/>
                  </a:lnTo>
                  <a:lnTo>
                    <a:pt x="507977" y="565150"/>
                  </a:lnTo>
                  <a:lnTo>
                    <a:pt x="445696" y="551180"/>
                  </a:lnTo>
                  <a:lnTo>
                    <a:pt x="446740" y="546100"/>
                  </a:lnTo>
                  <a:lnTo>
                    <a:pt x="427539" y="546100"/>
                  </a:lnTo>
                  <a:lnTo>
                    <a:pt x="369327" y="524510"/>
                  </a:lnTo>
                  <a:close/>
                </a:path>
                <a:path w="648334" h="731520">
                  <a:moveTo>
                    <a:pt x="80074" y="146050"/>
                  </a:moveTo>
                  <a:lnTo>
                    <a:pt x="35747" y="157480"/>
                  </a:lnTo>
                  <a:lnTo>
                    <a:pt x="7934" y="182880"/>
                  </a:lnTo>
                  <a:lnTo>
                    <a:pt x="0" y="219710"/>
                  </a:lnTo>
                  <a:lnTo>
                    <a:pt x="12172" y="264160"/>
                  </a:lnTo>
                  <a:lnTo>
                    <a:pt x="42609" y="313690"/>
                  </a:lnTo>
                  <a:lnTo>
                    <a:pt x="89472" y="365760"/>
                  </a:lnTo>
                  <a:lnTo>
                    <a:pt x="42610" y="419100"/>
                  </a:lnTo>
                  <a:lnTo>
                    <a:pt x="12174" y="468630"/>
                  </a:lnTo>
                  <a:lnTo>
                    <a:pt x="3" y="511810"/>
                  </a:lnTo>
                  <a:lnTo>
                    <a:pt x="7934" y="548640"/>
                  </a:lnTo>
                  <a:lnTo>
                    <a:pt x="22258" y="566420"/>
                  </a:lnTo>
                  <a:lnTo>
                    <a:pt x="42790" y="577850"/>
                  </a:lnTo>
                  <a:lnTo>
                    <a:pt x="68936" y="584200"/>
                  </a:lnTo>
                  <a:lnTo>
                    <a:pt x="100103" y="586740"/>
                  </a:lnTo>
                  <a:lnTo>
                    <a:pt x="127150" y="585470"/>
                  </a:lnTo>
                  <a:lnTo>
                    <a:pt x="154002" y="581660"/>
                  </a:lnTo>
                  <a:lnTo>
                    <a:pt x="180568" y="576580"/>
                  </a:lnTo>
                  <a:lnTo>
                    <a:pt x="206755" y="570230"/>
                  </a:lnTo>
                  <a:lnTo>
                    <a:pt x="226905" y="570230"/>
                  </a:lnTo>
                  <a:lnTo>
                    <a:pt x="226105" y="567690"/>
                  </a:lnTo>
                  <a:lnTo>
                    <a:pt x="87722" y="567690"/>
                  </a:lnTo>
                  <a:lnTo>
                    <a:pt x="48091" y="560070"/>
                  </a:lnTo>
                  <a:lnTo>
                    <a:pt x="24142" y="539750"/>
                  </a:lnTo>
                  <a:lnTo>
                    <a:pt x="18703" y="509270"/>
                  </a:lnTo>
                  <a:lnTo>
                    <a:pt x="31364" y="469900"/>
                  </a:lnTo>
                  <a:lnTo>
                    <a:pt x="60195" y="426720"/>
                  </a:lnTo>
                  <a:lnTo>
                    <a:pt x="103261" y="379730"/>
                  </a:lnTo>
                  <a:lnTo>
                    <a:pt x="132153" y="379730"/>
                  </a:lnTo>
                  <a:lnTo>
                    <a:pt x="117082" y="365760"/>
                  </a:lnTo>
                  <a:lnTo>
                    <a:pt x="132028" y="353060"/>
                  </a:lnTo>
                  <a:lnTo>
                    <a:pt x="103261" y="353060"/>
                  </a:lnTo>
                  <a:lnTo>
                    <a:pt x="60195" y="306070"/>
                  </a:lnTo>
                  <a:lnTo>
                    <a:pt x="31364" y="261620"/>
                  </a:lnTo>
                  <a:lnTo>
                    <a:pt x="18703" y="223520"/>
                  </a:lnTo>
                  <a:lnTo>
                    <a:pt x="24142" y="193040"/>
                  </a:lnTo>
                  <a:lnTo>
                    <a:pt x="48091" y="172720"/>
                  </a:lnTo>
                  <a:lnTo>
                    <a:pt x="87722" y="163830"/>
                  </a:lnTo>
                  <a:lnTo>
                    <a:pt x="226105" y="163830"/>
                  </a:lnTo>
                  <a:lnTo>
                    <a:pt x="226505" y="162560"/>
                  </a:lnTo>
                  <a:lnTo>
                    <a:pt x="206762" y="162560"/>
                  </a:lnTo>
                  <a:lnTo>
                    <a:pt x="138038" y="148590"/>
                  </a:lnTo>
                  <a:lnTo>
                    <a:pt x="80074" y="146050"/>
                  </a:lnTo>
                  <a:close/>
                </a:path>
                <a:path w="648334" h="731520">
                  <a:moveTo>
                    <a:pt x="619004" y="570230"/>
                  </a:moveTo>
                  <a:lnTo>
                    <a:pt x="441352" y="570230"/>
                  </a:lnTo>
                  <a:lnTo>
                    <a:pt x="467539" y="576580"/>
                  </a:lnTo>
                  <a:lnTo>
                    <a:pt x="494105" y="581660"/>
                  </a:lnTo>
                  <a:lnTo>
                    <a:pt x="520957" y="585470"/>
                  </a:lnTo>
                  <a:lnTo>
                    <a:pt x="548004" y="586740"/>
                  </a:lnTo>
                  <a:lnTo>
                    <a:pt x="579165" y="584200"/>
                  </a:lnTo>
                  <a:lnTo>
                    <a:pt x="605314" y="577850"/>
                  </a:lnTo>
                  <a:lnTo>
                    <a:pt x="619004" y="570230"/>
                  </a:lnTo>
                  <a:close/>
                </a:path>
                <a:path w="648334" h="731520">
                  <a:moveTo>
                    <a:pt x="132153" y="379730"/>
                  </a:moveTo>
                  <a:lnTo>
                    <a:pt x="103261" y="379730"/>
                  </a:lnTo>
                  <a:lnTo>
                    <a:pt x="123317" y="397510"/>
                  </a:lnTo>
                  <a:lnTo>
                    <a:pt x="143950" y="414020"/>
                  </a:lnTo>
                  <a:lnTo>
                    <a:pt x="165142" y="430530"/>
                  </a:lnTo>
                  <a:lnTo>
                    <a:pt x="186873" y="445770"/>
                  </a:lnTo>
                  <a:lnTo>
                    <a:pt x="189417" y="472440"/>
                  </a:lnTo>
                  <a:lnTo>
                    <a:pt x="192858" y="499110"/>
                  </a:lnTo>
                  <a:lnTo>
                    <a:pt x="197190" y="525780"/>
                  </a:lnTo>
                  <a:lnTo>
                    <a:pt x="202410" y="551180"/>
                  </a:lnTo>
                  <a:lnTo>
                    <a:pt x="140130" y="565150"/>
                  </a:lnTo>
                  <a:lnTo>
                    <a:pt x="87722" y="567690"/>
                  </a:lnTo>
                  <a:lnTo>
                    <a:pt x="226105" y="567690"/>
                  </a:lnTo>
                  <a:lnTo>
                    <a:pt x="224904" y="563880"/>
                  </a:lnTo>
                  <a:lnTo>
                    <a:pt x="250179" y="556260"/>
                  </a:lnTo>
                  <a:lnTo>
                    <a:pt x="275143" y="546100"/>
                  </a:lnTo>
                  <a:lnTo>
                    <a:pt x="220568" y="546100"/>
                  </a:lnTo>
                  <a:lnTo>
                    <a:pt x="216273" y="524510"/>
                  </a:lnTo>
                  <a:lnTo>
                    <a:pt x="212587" y="502920"/>
                  </a:lnTo>
                  <a:lnTo>
                    <a:pt x="209512" y="481330"/>
                  </a:lnTo>
                  <a:lnTo>
                    <a:pt x="207051" y="459740"/>
                  </a:lnTo>
                  <a:lnTo>
                    <a:pt x="242595" y="459740"/>
                  </a:lnTo>
                  <a:lnTo>
                    <a:pt x="233371" y="453390"/>
                  </a:lnTo>
                  <a:lnTo>
                    <a:pt x="218957" y="444500"/>
                  </a:lnTo>
                  <a:lnTo>
                    <a:pt x="204906" y="435610"/>
                  </a:lnTo>
                  <a:lnTo>
                    <a:pt x="204048" y="421640"/>
                  </a:lnTo>
                  <a:lnTo>
                    <a:pt x="185181" y="421640"/>
                  </a:lnTo>
                  <a:lnTo>
                    <a:pt x="167582" y="407670"/>
                  </a:lnTo>
                  <a:lnTo>
                    <a:pt x="150359" y="394970"/>
                  </a:lnTo>
                  <a:lnTo>
                    <a:pt x="133523" y="381000"/>
                  </a:lnTo>
                  <a:lnTo>
                    <a:pt x="132153" y="379730"/>
                  </a:lnTo>
                  <a:close/>
                </a:path>
                <a:path w="648334" h="731520">
                  <a:moveTo>
                    <a:pt x="570908" y="379730"/>
                  </a:moveTo>
                  <a:lnTo>
                    <a:pt x="544845" y="379730"/>
                  </a:lnTo>
                  <a:lnTo>
                    <a:pt x="587913" y="426720"/>
                  </a:lnTo>
                  <a:lnTo>
                    <a:pt x="616745" y="469900"/>
                  </a:lnTo>
                  <a:lnTo>
                    <a:pt x="629407" y="509270"/>
                  </a:lnTo>
                  <a:lnTo>
                    <a:pt x="623965" y="539750"/>
                  </a:lnTo>
                  <a:lnTo>
                    <a:pt x="600016" y="560070"/>
                  </a:lnTo>
                  <a:lnTo>
                    <a:pt x="560385" y="567690"/>
                  </a:lnTo>
                  <a:lnTo>
                    <a:pt x="623568" y="567690"/>
                  </a:lnTo>
                  <a:lnTo>
                    <a:pt x="625850" y="566420"/>
                  </a:lnTo>
                  <a:lnTo>
                    <a:pt x="640172" y="548640"/>
                  </a:lnTo>
                  <a:lnTo>
                    <a:pt x="648104" y="511810"/>
                  </a:lnTo>
                  <a:lnTo>
                    <a:pt x="635932" y="468630"/>
                  </a:lnTo>
                  <a:lnTo>
                    <a:pt x="605496" y="419100"/>
                  </a:lnTo>
                  <a:lnTo>
                    <a:pt x="570908" y="379730"/>
                  </a:lnTo>
                  <a:close/>
                </a:path>
                <a:path w="648334" h="731520">
                  <a:moveTo>
                    <a:pt x="242595" y="459740"/>
                  </a:moveTo>
                  <a:lnTo>
                    <a:pt x="207051" y="459740"/>
                  </a:lnTo>
                  <a:lnTo>
                    <a:pt x="218405" y="466090"/>
                  </a:lnTo>
                  <a:lnTo>
                    <a:pt x="229992" y="473710"/>
                  </a:lnTo>
                  <a:lnTo>
                    <a:pt x="241809" y="481330"/>
                  </a:lnTo>
                  <a:lnTo>
                    <a:pt x="253857" y="487680"/>
                  </a:lnTo>
                  <a:lnTo>
                    <a:pt x="266014" y="495300"/>
                  </a:lnTo>
                  <a:lnTo>
                    <a:pt x="302246" y="514350"/>
                  </a:lnTo>
                  <a:lnTo>
                    <a:pt x="282165" y="523240"/>
                  </a:lnTo>
                  <a:lnTo>
                    <a:pt x="220568" y="546100"/>
                  </a:lnTo>
                  <a:lnTo>
                    <a:pt x="275143" y="546100"/>
                  </a:lnTo>
                  <a:lnTo>
                    <a:pt x="299775" y="535940"/>
                  </a:lnTo>
                  <a:lnTo>
                    <a:pt x="324053" y="524510"/>
                  </a:lnTo>
                  <a:lnTo>
                    <a:pt x="369327" y="524510"/>
                  </a:lnTo>
                  <a:lnTo>
                    <a:pt x="365941" y="523240"/>
                  </a:lnTo>
                  <a:lnTo>
                    <a:pt x="345861" y="514350"/>
                  </a:lnTo>
                  <a:lnTo>
                    <a:pt x="365151" y="504190"/>
                  </a:lnTo>
                  <a:lnTo>
                    <a:pt x="324053" y="504190"/>
                  </a:lnTo>
                  <a:lnTo>
                    <a:pt x="293702" y="488950"/>
                  </a:lnTo>
                  <a:lnTo>
                    <a:pt x="278464" y="480060"/>
                  </a:lnTo>
                  <a:lnTo>
                    <a:pt x="263216" y="472440"/>
                  </a:lnTo>
                  <a:lnTo>
                    <a:pt x="248130" y="463550"/>
                  </a:lnTo>
                  <a:lnTo>
                    <a:pt x="242595" y="459740"/>
                  </a:lnTo>
                  <a:close/>
                </a:path>
                <a:path w="648334" h="731520">
                  <a:moveTo>
                    <a:pt x="459901" y="459740"/>
                  </a:moveTo>
                  <a:lnTo>
                    <a:pt x="441055" y="459740"/>
                  </a:lnTo>
                  <a:lnTo>
                    <a:pt x="438595" y="481330"/>
                  </a:lnTo>
                  <a:lnTo>
                    <a:pt x="435520" y="502920"/>
                  </a:lnTo>
                  <a:lnTo>
                    <a:pt x="431833" y="524510"/>
                  </a:lnTo>
                  <a:lnTo>
                    <a:pt x="427539" y="546100"/>
                  </a:lnTo>
                  <a:lnTo>
                    <a:pt x="446740" y="546100"/>
                  </a:lnTo>
                  <a:lnTo>
                    <a:pt x="450916" y="525780"/>
                  </a:lnTo>
                  <a:lnTo>
                    <a:pt x="455249" y="499110"/>
                  </a:lnTo>
                  <a:lnTo>
                    <a:pt x="458689" y="472440"/>
                  </a:lnTo>
                  <a:lnTo>
                    <a:pt x="459901" y="459740"/>
                  </a:lnTo>
                  <a:close/>
                </a:path>
                <a:path w="648334" h="731520">
                  <a:moveTo>
                    <a:pt x="365188" y="228600"/>
                  </a:moveTo>
                  <a:lnTo>
                    <a:pt x="324061" y="228600"/>
                  </a:lnTo>
                  <a:lnTo>
                    <a:pt x="369644" y="251460"/>
                  </a:lnTo>
                  <a:lnTo>
                    <a:pt x="399977" y="269240"/>
                  </a:lnTo>
                  <a:lnTo>
                    <a:pt x="414736" y="278130"/>
                  </a:lnTo>
                  <a:lnTo>
                    <a:pt x="429149" y="288290"/>
                  </a:lnTo>
                  <a:lnTo>
                    <a:pt x="443200" y="297180"/>
                  </a:lnTo>
                  <a:lnTo>
                    <a:pt x="444293" y="313690"/>
                  </a:lnTo>
                  <a:lnTo>
                    <a:pt x="445084" y="331470"/>
                  </a:lnTo>
                  <a:lnTo>
                    <a:pt x="445565" y="349250"/>
                  </a:lnTo>
                  <a:lnTo>
                    <a:pt x="445603" y="353060"/>
                  </a:lnTo>
                  <a:lnTo>
                    <a:pt x="445727" y="365760"/>
                  </a:lnTo>
                  <a:lnTo>
                    <a:pt x="445600" y="379730"/>
                  </a:lnTo>
                  <a:lnTo>
                    <a:pt x="445565" y="383540"/>
                  </a:lnTo>
                  <a:lnTo>
                    <a:pt x="445290" y="393700"/>
                  </a:lnTo>
                  <a:lnTo>
                    <a:pt x="443200" y="435610"/>
                  </a:lnTo>
                  <a:lnTo>
                    <a:pt x="414736" y="453390"/>
                  </a:lnTo>
                  <a:lnTo>
                    <a:pt x="399977" y="463550"/>
                  </a:lnTo>
                  <a:lnTo>
                    <a:pt x="384890" y="472440"/>
                  </a:lnTo>
                  <a:lnTo>
                    <a:pt x="369643" y="480060"/>
                  </a:lnTo>
                  <a:lnTo>
                    <a:pt x="354405" y="488950"/>
                  </a:lnTo>
                  <a:lnTo>
                    <a:pt x="324053" y="504190"/>
                  </a:lnTo>
                  <a:lnTo>
                    <a:pt x="365151" y="504190"/>
                  </a:lnTo>
                  <a:lnTo>
                    <a:pt x="382093" y="495300"/>
                  </a:lnTo>
                  <a:lnTo>
                    <a:pt x="394250" y="487680"/>
                  </a:lnTo>
                  <a:lnTo>
                    <a:pt x="406292" y="481330"/>
                  </a:lnTo>
                  <a:lnTo>
                    <a:pt x="418106" y="473710"/>
                  </a:lnTo>
                  <a:lnTo>
                    <a:pt x="429694" y="466090"/>
                  </a:lnTo>
                  <a:lnTo>
                    <a:pt x="441055" y="459740"/>
                  </a:lnTo>
                  <a:lnTo>
                    <a:pt x="459901" y="459740"/>
                  </a:lnTo>
                  <a:lnTo>
                    <a:pt x="461233" y="445770"/>
                  </a:lnTo>
                  <a:lnTo>
                    <a:pt x="482968" y="430530"/>
                  </a:lnTo>
                  <a:lnTo>
                    <a:pt x="494379" y="421640"/>
                  </a:lnTo>
                  <a:lnTo>
                    <a:pt x="462926" y="421640"/>
                  </a:lnTo>
                  <a:lnTo>
                    <a:pt x="463579" y="407670"/>
                  </a:lnTo>
                  <a:lnTo>
                    <a:pt x="464300" y="349250"/>
                  </a:lnTo>
                  <a:lnTo>
                    <a:pt x="464066" y="337820"/>
                  </a:lnTo>
                  <a:lnTo>
                    <a:pt x="463591" y="325120"/>
                  </a:lnTo>
                  <a:lnTo>
                    <a:pt x="463047" y="313690"/>
                  </a:lnTo>
                  <a:lnTo>
                    <a:pt x="462926" y="311150"/>
                  </a:lnTo>
                  <a:lnTo>
                    <a:pt x="494379" y="311150"/>
                  </a:lnTo>
                  <a:lnTo>
                    <a:pt x="482968" y="302260"/>
                  </a:lnTo>
                  <a:lnTo>
                    <a:pt x="461233" y="287020"/>
                  </a:lnTo>
                  <a:lnTo>
                    <a:pt x="459901" y="273050"/>
                  </a:lnTo>
                  <a:lnTo>
                    <a:pt x="441055" y="273050"/>
                  </a:lnTo>
                  <a:lnTo>
                    <a:pt x="429701" y="265430"/>
                  </a:lnTo>
                  <a:lnTo>
                    <a:pt x="418115" y="259080"/>
                  </a:lnTo>
                  <a:lnTo>
                    <a:pt x="406297" y="251460"/>
                  </a:lnTo>
                  <a:lnTo>
                    <a:pt x="394250" y="243840"/>
                  </a:lnTo>
                  <a:lnTo>
                    <a:pt x="365188" y="228600"/>
                  </a:lnTo>
                  <a:close/>
                </a:path>
                <a:path w="648334" h="731520">
                  <a:moveTo>
                    <a:pt x="203982" y="311150"/>
                  </a:moveTo>
                  <a:lnTo>
                    <a:pt x="185181" y="311150"/>
                  </a:lnTo>
                  <a:lnTo>
                    <a:pt x="184588" y="323850"/>
                  </a:lnTo>
                  <a:lnTo>
                    <a:pt x="184152" y="335280"/>
                  </a:lnTo>
                  <a:lnTo>
                    <a:pt x="184058" y="337820"/>
                  </a:lnTo>
                  <a:lnTo>
                    <a:pt x="183821" y="349250"/>
                  </a:lnTo>
                  <a:lnTo>
                    <a:pt x="183833" y="383540"/>
                  </a:lnTo>
                  <a:lnTo>
                    <a:pt x="184040" y="393700"/>
                  </a:lnTo>
                  <a:lnTo>
                    <a:pt x="184516" y="407670"/>
                  </a:lnTo>
                  <a:lnTo>
                    <a:pt x="184999" y="417830"/>
                  </a:lnTo>
                  <a:lnTo>
                    <a:pt x="185060" y="419100"/>
                  </a:lnTo>
                  <a:lnTo>
                    <a:pt x="185181" y="421640"/>
                  </a:lnTo>
                  <a:lnTo>
                    <a:pt x="204048" y="421640"/>
                  </a:lnTo>
                  <a:lnTo>
                    <a:pt x="203892" y="419100"/>
                  </a:lnTo>
                  <a:lnTo>
                    <a:pt x="203814" y="417830"/>
                  </a:lnTo>
                  <a:lnTo>
                    <a:pt x="203023" y="401320"/>
                  </a:lnTo>
                  <a:lnTo>
                    <a:pt x="202541" y="383540"/>
                  </a:lnTo>
                  <a:lnTo>
                    <a:pt x="202541" y="349250"/>
                  </a:lnTo>
                  <a:lnTo>
                    <a:pt x="202851" y="337820"/>
                  </a:lnTo>
                  <a:lnTo>
                    <a:pt x="202919" y="335280"/>
                  </a:lnTo>
                  <a:lnTo>
                    <a:pt x="203023" y="331470"/>
                  </a:lnTo>
                  <a:lnTo>
                    <a:pt x="203814" y="313690"/>
                  </a:lnTo>
                  <a:lnTo>
                    <a:pt x="203982" y="311150"/>
                  </a:lnTo>
                  <a:close/>
                </a:path>
                <a:path w="648334" h="731520">
                  <a:moveTo>
                    <a:pt x="494379" y="311150"/>
                  </a:moveTo>
                  <a:lnTo>
                    <a:pt x="462926" y="311150"/>
                  </a:lnTo>
                  <a:lnTo>
                    <a:pt x="480524" y="323850"/>
                  </a:lnTo>
                  <a:lnTo>
                    <a:pt x="497747" y="337820"/>
                  </a:lnTo>
                  <a:lnTo>
                    <a:pt x="514584" y="351790"/>
                  </a:lnTo>
                  <a:lnTo>
                    <a:pt x="531024" y="365760"/>
                  </a:lnTo>
                  <a:lnTo>
                    <a:pt x="514584" y="381000"/>
                  </a:lnTo>
                  <a:lnTo>
                    <a:pt x="497747" y="394970"/>
                  </a:lnTo>
                  <a:lnTo>
                    <a:pt x="480524" y="407670"/>
                  </a:lnTo>
                  <a:lnTo>
                    <a:pt x="462926" y="421640"/>
                  </a:lnTo>
                  <a:lnTo>
                    <a:pt x="494379" y="421640"/>
                  </a:lnTo>
                  <a:lnTo>
                    <a:pt x="504159" y="414020"/>
                  </a:lnTo>
                  <a:lnTo>
                    <a:pt x="524791" y="397510"/>
                  </a:lnTo>
                  <a:lnTo>
                    <a:pt x="544845" y="379730"/>
                  </a:lnTo>
                  <a:lnTo>
                    <a:pt x="570908" y="379730"/>
                  </a:lnTo>
                  <a:lnTo>
                    <a:pt x="558635" y="365760"/>
                  </a:lnTo>
                  <a:lnTo>
                    <a:pt x="570064" y="353060"/>
                  </a:lnTo>
                  <a:lnTo>
                    <a:pt x="544845" y="353060"/>
                  </a:lnTo>
                  <a:lnTo>
                    <a:pt x="524791" y="335280"/>
                  </a:lnTo>
                  <a:lnTo>
                    <a:pt x="504159" y="318770"/>
                  </a:lnTo>
                  <a:lnTo>
                    <a:pt x="494379" y="311150"/>
                  </a:lnTo>
                  <a:close/>
                </a:path>
                <a:path w="648334" h="731520">
                  <a:moveTo>
                    <a:pt x="226105" y="163830"/>
                  </a:moveTo>
                  <a:lnTo>
                    <a:pt x="87722" y="163830"/>
                  </a:lnTo>
                  <a:lnTo>
                    <a:pt x="140130" y="167640"/>
                  </a:lnTo>
                  <a:lnTo>
                    <a:pt x="202410" y="181610"/>
                  </a:lnTo>
                  <a:lnTo>
                    <a:pt x="197190" y="207010"/>
                  </a:lnTo>
                  <a:lnTo>
                    <a:pt x="192858" y="233680"/>
                  </a:lnTo>
                  <a:lnTo>
                    <a:pt x="189417" y="260350"/>
                  </a:lnTo>
                  <a:lnTo>
                    <a:pt x="186873" y="287020"/>
                  </a:lnTo>
                  <a:lnTo>
                    <a:pt x="165139" y="302260"/>
                  </a:lnTo>
                  <a:lnTo>
                    <a:pt x="143947" y="318770"/>
                  </a:lnTo>
                  <a:lnTo>
                    <a:pt x="123316" y="335280"/>
                  </a:lnTo>
                  <a:lnTo>
                    <a:pt x="103261" y="353060"/>
                  </a:lnTo>
                  <a:lnTo>
                    <a:pt x="132028" y="353060"/>
                  </a:lnTo>
                  <a:lnTo>
                    <a:pt x="133523" y="351790"/>
                  </a:lnTo>
                  <a:lnTo>
                    <a:pt x="150359" y="337820"/>
                  </a:lnTo>
                  <a:lnTo>
                    <a:pt x="167582" y="323850"/>
                  </a:lnTo>
                  <a:lnTo>
                    <a:pt x="185181" y="311150"/>
                  </a:lnTo>
                  <a:lnTo>
                    <a:pt x="203982" y="311150"/>
                  </a:lnTo>
                  <a:lnTo>
                    <a:pt x="204906" y="297180"/>
                  </a:lnTo>
                  <a:lnTo>
                    <a:pt x="218960" y="288290"/>
                  </a:lnTo>
                  <a:lnTo>
                    <a:pt x="233374" y="278130"/>
                  </a:lnTo>
                  <a:lnTo>
                    <a:pt x="241806" y="273050"/>
                  </a:lnTo>
                  <a:lnTo>
                    <a:pt x="207051" y="273050"/>
                  </a:lnTo>
                  <a:lnTo>
                    <a:pt x="209512" y="251460"/>
                  </a:lnTo>
                  <a:lnTo>
                    <a:pt x="212587" y="229870"/>
                  </a:lnTo>
                  <a:lnTo>
                    <a:pt x="216273" y="208280"/>
                  </a:lnTo>
                  <a:lnTo>
                    <a:pt x="220568" y="186690"/>
                  </a:lnTo>
                  <a:lnTo>
                    <a:pt x="275143" y="186690"/>
                  </a:lnTo>
                  <a:lnTo>
                    <a:pt x="250179" y="176530"/>
                  </a:lnTo>
                  <a:lnTo>
                    <a:pt x="224904" y="167640"/>
                  </a:lnTo>
                  <a:lnTo>
                    <a:pt x="226105" y="163830"/>
                  </a:lnTo>
                  <a:close/>
                </a:path>
                <a:path w="648334" h="731520">
                  <a:moveTo>
                    <a:pt x="619314" y="163830"/>
                  </a:moveTo>
                  <a:lnTo>
                    <a:pt x="549572" y="163830"/>
                  </a:lnTo>
                  <a:lnTo>
                    <a:pt x="575045" y="165100"/>
                  </a:lnTo>
                  <a:lnTo>
                    <a:pt x="596271" y="171450"/>
                  </a:lnTo>
                  <a:lnTo>
                    <a:pt x="612745" y="180340"/>
                  </a:lnTo>
                  <a:lnTo>
                    <a:pt x="623965" y="193040"/>
                  </a:lnTo>
                  <a:lnTo>
                    <a:pt x="629407" y="223520"/>
                  </a:lnTo>
                  <a:lnTo>
                    <a:pt x="616745" y="261620"/>
                  </a:lnTo>
                  <a:lnTo>
                    <a:pt x="587913" y="306070"/>
                  </a:lnTo>
                  <a:lnTo>
                    <a:pt x="544845" y="353060"/>
                  </a:lnTo>
                  <a:lnTo>
                    <a:pt x="570064" y="353060"/>
                  </a:lnTo>
                  <a:lnTo>
                    <a:pt x="605496" y="313690"/>
                  </a:lnTo>
                  <a:lnTo>
                    <a:pt x="635932" y="264160"/>
                  </a:lnTo>
                  <a:lnTo>
                    <a:pt x="648104" y="219710"/>
                  </a:lnTo>
                  <a:lnTo>
                    <a:pt x="640172" y="182880"/>
                  </a:lnTo>
                  <a:lnTo>
                    <a:pt x="619314" y="163830"/>
                  </a:lnTo>
                  <a:close/>
                </a:path>
                <a:path w="648334" h="731520">
                  <a:moveTo>
                    <a:pt x="275143" y="186690"/>
                  </a:moveTo>
                  <a:lnTo>
                    <a:pt x="220568" y="186690"/>
                  </a:lnTo>
                  <a:lnTo>
                    <a:pt x="241299" y="193040"/>
                  </a:lnTo>
                  <a:lnTo>
                    <a:pt x="261821" y="200660"/>
                  </a:lnTo>
                  <a:lnTo>
                    <a:pt x="302191" y="218440"/>
                  </a:lnTo>
                  <a:lnTo>
                    <a:pt x="253857" y="243840"/>
                  </a:lnTo>
                  <a:lnTo>
                    <a:pt x="241815" y="251460"/>
                  </a:lnTo>
                  <a:lnTo>
                    <a:pt x="230000" y="259080"/>
                  </a:lnTo>
                  <a:lnTo>
                    <a:pt x="218413" y="265430"/>
                  </a:lnTo>
                  <a:lnTo>
                    <a:pt x="207051" y="273050"/>
                  </a:lnTo>
                  <a:lnTo>
                    <a:pt x="241806" y="273050"/>
                  </a:lnTo>
                  <a:lnTo>
                    <a:pt x="248131" y="269240"/>
                  </a:lnTo>
                  <a:lnTo>
                    <a:pt x="278465" y="251460"/>
                  </a:lnTo>
                  <a:lnTo>
                    <a:pt x="324061" y="228600"/>
                  </a:lnTo>
                  <a:lnTo>
                    <a:pt x="365188" y="228600"/>
                  </a:lnTo>
                  <a:lnTo>
                    <a:pt x="345908" y="218440"/>
                  </a:lnTo>
                  <a:lnTo>
                    <a:pt x="371782" y="207010"/>
                  </a:lnTo>
                  <a:lnTo>
                    <a:pt x="324053" y="207010"/>
                  </a:lnTo>
                  <a:lnTo>
                    <a:pt x="275143" y="186690"/>
                  </a:lnTo>
                  <a:close/>
                </a:path>
                <a:path w="648334" h="731520">
                  <a:moveTo>
                    <a:pt x="446748" y="186690"/>
                  </a:moveTo>
                  <a:lnTo>
                    <a:pt x="427554" y="186690"/>
                  </a:lnTo>
                  <a:lnTo>
                    <a:pt x="431843" y="208280"/>
                  </a:lnTo>
                  <a:lnTo>
                    <a:pt x="435525" y="229870"/>
                  </a:lnTo>
                  <a:lnTo>
                    <a:pt x="438596" y="251460"/>
                  </a:lnTo>
                  <a:lnTo>
                    <a:pt x="441055" y="273050"/>
                  </a:lnTo>
                  <a:lnTo>
                    <a:pt x="459901" y="273050"/>
                  </a:lnTo>
                  <a:lnTo>
                    <a:pt x="458812" y="261620"/>
                  </a:lnTo>
                  <a:lnTo>
                    <a:pt x="458690" y="260350"/>
                  </a:lnTo>
                  <a:lnTo>
                    <a:pt x="455253" y="233680"/>
                  </a:lnTo>
                  <a:lnTo>
                    <a:pt x="450923" y="207010"/>
                  </a:lnTo>
                  <a:lnTo>
                    <a:pt x="446748" y="186690"/>
                  </a:lnTo>
                  <a:close/>
                </a:path>
                <a:path w="648334" h="731520">
                  <a:moveTo>
                    <a:pt x="367216" y="19050"/>
                  </a:moveTo>
                  <a:lnTo>
                    <a:pt x="324053" y="19050"/>
                  </a:lnTo>
                  <a:lnTo>
                    <a:pt x="353444" y="29210"/>
                  </a:lnTo>
                  <a:lnTo>
                    <a:pt x="380413" y="59690"/>
                  </a:lnTo>
                  <a:lnTo>
                    <a:pt x="403990" y="106680"/>
                  </a:lnTo>
                  <a:lnTo>
                    <a:pt x="423202" y="167640"/>
                  </a:lnTo>
                  <a:lnTo>
                    <a:pt x="397928" y="176530"/>
                  </a:lnTo>
                  <a:lnTo>
                    <a:pt x="324053" y="207010"/>
                  </a:lnTo>
                  <a:lnTo>
                    <a:pt x="371782" y="207010"/>
                  </a:lnTo>
                  <a:lnTo>
                    <a:pt x="386286" y="200660"/>
                  </a:lnTo>
                  <a:lnTo>
                    <a:pt x="406814" y="193040"/>
                  </a:lnTo>
                  <a:lnTo>
                    <a:pt x="427554" y="186690"/>
                  </a:lnTo>
                  <a:lnTo>
                    <a:pt x="446748" y="186690"/>
                  </a:lnTo>
                  <a:lnTo>
                    <a:pt x="445704" y="181610"/>
                  </a:lnTo>
                  <a:lnTo>
                    <a:pt x="471193" y="173990"/>
                  </a:lnTo>
                  <a:lnTo>
                    <a:pt x="497059" y="168910"/>
                  </a:lnTo>
                  <a:lnTo>
                    <a:pt x="523214" y="165100"/>
                  </a:lnTo>
                  <a:lnTo>
                    <a:pt x="549572" y="163830"/>
                  </a:lnTo>
                  <a:lnTo>
                    <a:pt x="619314" y="163830"/>
                  </a:lnTo>
                  <a:lnTo>
                    <a:pt x="617924" y="162560"/>
                  </a:lnTo>
                  <a:lnTo>
                    <a:pt x="441344" y="162560"/>
                  </a:lnTo>
                  <a:lnTo>
                    <a:pt x="419483" y="95250"/>
                  </a:lnTo>
                  <a:lnTo>
                    <a:pt x="391953" y="44450"/>
                  </a:lnTo>
                  <a:lnTo>
                    <a:pt x="367216" y="19050"/>
                  </a:lnTo>
                  <a:close/>
                </a:path>
                <a:path w="648334" h="731520">
                  <a:moveTo>
                    <a:pt x="324053" y="0"/>
                  </a:moveTo>
                  <a:lnTo>
                    <a:pt x="288311" y="11430"/>
                  </a:lnTo>
                  <a:lnTo>
                    <a:pt x="256154" y="44450"/>
                  </a:lnTo>
                  <a:lnTo>
                    <a:pt x="228623" y="95250"/>
                  </a:lnTo>
                  <a:lnTo>
                    <a:pt x="206762" y="162560"/>
                  </a:lnTo>
                  <a:lnTo>
                    <a:pt x="226505" y="162560"/>
                  </a:lnTo>
                  <a:lnTo>
                    <a:pt x="244117" y="106680"/>
                  </a:lnTo>
                  <a:lnTo>
                    <a:pt x="267693" y="59690"/>
                  </a:lnTo>
                  <a:lnTo>
                    <a:pt x="294662" y="29210"/>
                  </a:lnTo>
                  <a:lnTo>
                    <a:pt x="324053" y="19050"/>
                  </a:lnTo>
                  <a:lnTo>
                    <a:pt x="367216" y="19050"/>
                  </a:lnTo>
                  <a:lnTo>
                    <a:pt x="359795" y="11430"/>
                  </a:lnTo>
                  <a:lnTo>
                    <a:pt x="324053" y="0"/>
                  </a:lnTo>
                  <a:close/>
                </a:path>
                <a:path w="648334" h="731520">
                  <a:moveTo>
                    <a:pt x="568032" y="146050"/>
                  </a:moveTo>
                  <a:lnTo>
                    <a:pt x="510066" y="148590"/>
                  </a:lnTo>
                  <a:lnTo>
                    <a:pt x="441344" y="162560"/>
                  </a:lnTo>
                  <a:lnTo>
                    <a:pt x="617924" y="162560"/>
                  </a:lnTo>
                  <a:lnTo>
                    <a:pt x="612362" y="157480"/>
                  </a:lnTo>
                  <a:lnTo>
                    <a:pt x="568032" y="1460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71938" y="3018937"/>
              <a:ext cx="112314" cy="112585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6305991" y="1965975"/>
            <a:ext cx="640080" cy="641350"/>
            <a:chOff x="6305991" y="1965975"/>
            <a:chExt cx="640080" cy="641350"/>
          </a:xfrm>
        </p:grpSpPr>
        <p:sp>
          <p:nvSpPr>
            <p:cNvPr id="27" name="object 27"/>
            <p:cNvSpPr/>
            <p:nvPr/>
          </p:nvSpPr>
          <p:spPr>
            <a:xfrm>
              <a:off x="6362430" y="2143332"/>
              <a:ext cx="527050" cy="285750"/>
            </a:xfrm>
            <a:custGeom>
              <a:avLst/>
              <a:gdLst/>
              <a:ahLst/>
              <a:cxnLst/>
              <a:rect l="l" t="t" r="r" b="b"/>
              <a:pathLst>
                <a:path w="527050" h="285750">
                  <a:moveTo>
                    <a:pt x="526768" y="0"/>
                  </a:moveTo>
                  <a:lnTo>
                    <a:pt x="514265" y="1775"/>
                  </a:lnTo>
                  <a:lnTo>
                    <a:pt x="507955" y="1799"/>
                  </a:lnTo>
                  <a:lnTo>
                    <a:pt x="507955" y="133809"/>
                  </a:lnTo>
                  <a:lnTo>
                    <a:pt x="272790" y="133809"/>
                  </a:lnTo>
                  <a:lnTo>
                    <a:pt x="272790" y="1320"/>
                  </a:lnTo>
                  <a:lnTo>
                    <a:pt x="253977" y="1320"/>
                  </a:lnTo>
                  <a:lnTo>
                    <a:pt x="253977" y="133809"/>
                  </a:lnTo>
                  <a:lnTo>
                    <a:pt x="18813" y="133809"/>
                  </a:lnTo>
                  <a:lnTo>
                    <a:pt x="18813" y="1799"/>
                  </a:lnTo>
                  <a:lnTo>
                    <a:pt x="6200" y="1178"/>
                  </a:lnTo>
                  <a:lnTo>
                    <a:pt x="0" y="0"/>
                  </a:lnTo>
                  <a:lnTo>
                    <a:pt x="0" y="152668"/>
                  </a:lnTo>
                  <a:lnTo>
                    <a:pt x="253977" y="152668"/>
                  </a:lnTo>
                  <a:lnTo>
                    <a:pt x="253977" y="285165"/>
                  </a:lnTo>
                  <a:lnTo>
                    <a:pt x="272790" y="285165"/>
                  </a:lnTo>
                  <a:lnTo>
                    <a:pt x="272790" y="152668"/>
                  </a:lnTo>
                  <a:lnTo>
                    <a:pt x="526768" y="152668"/>
                  </a:lnTo>
                  <a:lnTo>
                    <a:pt x="52676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5991" y="1965975"/>
              <a:ext cx="150505" cy="15086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0562" y="1965975"/>
              <a:ext cx="150505" cy="15086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0562" y="2456298"/>
              <a:ext cx="150505" cy="15086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95133" y="1965975"/>
              <a:ext cx="150505" cy="150868"/>
            </a:xfrm>
            <a:prstGeom prst="rect">
              <a:avLst/>
            </a:prstGeom>
          </p:spPr>
        </p:pic>
      </p:grpSp>
      <p:sp>
        <p:nvSpPr>
          <p:cNvPr id="32" name="object 32"/>
          <p:cNvSpPr/>
          <p:nvPr/>
        </p:nvSpPr>
        <p:spPr>
          <a:xfrm>
            <a:off x="6406261" y="3791461"/>
            <a:ext cx="439420" cy="669290"/>
          </a:xfrm>
          <a:custGeom>
            <a:avLst/>
            <a:gdLst/>
            <a:ahLst/>
            <a:cxnLst/>
            <a:rect l="l" t="t" r="r" b="b"/>
            <a:pathLst>
              <a:path w="439420" h="669289">
                <a:moveTo>
                  <a:pt x="219486" y="0"/>
                </a:moveTo>
                <a:lnTo>
                  <a:pt x="185191" y="50578"/>
                </a:lnTo>
                <a:lnTo>
                  <a:pt x="109743" y="172279"/>
                </a:lnTo>
                <a:lnTo>
                  <a:pt x="34294" y="320053"/>
                </a:lnTo>
                <a:lnTo>
                  <a:pt x="0" y="448847"/>
                </a:lnTo>
                <a:lnTo>
                  <a:pt x="4459" y="493189"/>
                </a:lnTo>
                <a:lnTo>
                  <a:pt x="17247" y="534488"/>
                </a:lnTo>
                <a:lnTo>
                  <a:pt x="37483" y="571861"/>
                </a:lnTo>
                <a:lnTo>
                  <a:pt x="64284" y="604423"/>
                </a:lnTo>
                <a:lnTo>
                  <a:pt x="96767" y="631289"/>
                </a:lnTo>
                <a:lnTo>
                  <a:pt x="134050" y="651573"/>
                </a:lnTo>
                <a:lnTo>
                  <a:pt x="175251" y="664393"/>
                </a:lnTo>
                <a:lnTo>
                  <a:pt x="219486" y="668863"/>
                </a:lnTo>
                <a:lnTo>
                  <a:pt x="263721" y="664393"/>
                </a:lnTo>
                <a:lnTo>
                  <a:pt x="304921" y="651573"/>
                </a:lnTo>
                <a:lnTo>
                  <a:pt x="305494" y="651262"/>
                </a:lnTo>
                <a:lnTo>
                  <a:pt x="219486" y="651262"/>
                </a:lnTo>
                <a:lnTo>
                  <a:pt x="173186" y="645916"/>
                </a:lnTo>
                <a:lnTo>
                  <a:pt x="130683" y="630688"/>
                </a:lnTo>
                <a:lnTo>
                  <a:pt x="93191" y="606793"/>
                </a:lnTo>
                <a:lnTo>
                  <a:pt x="61920" y="575447"/>
                </a:lnTo>
                <a:lnTo>
                  <a:pt x="38083" y="537864"/>
                </a:lnTo>
                <a:lnTo>
                  <a:pt x="22891" y="495259"/>
                </a:lnTo>
                <a:lnTo>
                  <a:pt x="17558" y="448847"/>
                </a:lnTo>
                <a:lnTo>
                  <a:pt x="22895" y="407432"/>
                </a:lnTo>
                <a:lnTo>
                  <a:pt x="37484" y="359242"/>
                </a:lnTo>
                <a:lnTo>
                  <a:pt x="59192" y="306643"/>
                </a:lnTo>
                <a:lnTo>
                  <a:pt x="85886" y="252002"/>
                </a:lnTo>
                <a:lnTo>
                  <a:pt x="115434" y="197683"/>
                </a:lnTo>
                <a:lnTo>
                  <a:pt x="145703" y="146053"/>
                </a:lnTo>
                <a:lnTo>
                  <a:pt x="174560" y="99478"/>
                </a:lnTo>
                <a:lnTo>
                  <a:pt x="199872" y="60324"/>
                </a:lnTo>
                <a:lnTo>
                  <a:pt x="219508" y="30956"/>
                </a:lnTo>
                <a:lnTo>
                  <a:pt x="240527" y="30956"/>
                </a:lnTo>
                <a:lnTo>
                  <a:pt x="219486" y="0"/>
                </a:lnTo>
                <a:close/>
              </a:path>
              <a:path w="439420" h="669289">
                <a:moveTo>
                  <a:pt x="240527" y="30956"/>
                </a:moveTo>
                <a:lnTo>
                  <a:pt x="219508" y="30956"/>
                </a:lnTo>
                <a:lnTo>
                  <a:pt x="239188" y="60324"/>
                </a:lnTo>
                <a:lnTo>
                  <a:pt x="264456" y="99329"/>
                </a:lnTo>
                <a:lnTo>
                  <a:pt x="293308" y="145817"/>
                </a:lnTo>
                <a:lnTo>
                  <a:pt x="323569" y="197371"/>
                </a:lnTo>
                <a:lnTo>
                  <a:pt x="353109" y="251640"/>
                </a:lnTo>
                <a:lnTo>
                  <a:pt x="379794" y="306274"/>
                </a:lnTo>
                <a:lnTo>
                  <a:pt x="401495" y="358920"/>
                </a:lnTo>
                <a:lnTo>
                  <a:pt x="416078" y="407228"/>
                </a:lnTo>
                <a:lnTo>
                  <a:pt x="421413" y="448847"/>
                </a:lnTo>
                <a:lnTo>
                  <a:pt x="416080" y="495259"/>
                </a:lnTo>
                <a:lnTo>
                  <a:pt x="400889" y="537864"/>
                </a:lnTo>
                <a:lnTo>
                  <a:pt x="377052" y="575447"/>
                </a:lnTo>
                <a:lnTo>
                  <a:pt x="345781" y="606793"/>
                </a:lnTo>
                <a:lnTo>
                  <a:pt x="308288" y="630688"/>
                </a:lnTo>
                <a:lnTo>
                  <a:pt x="265786" y="645916"/>
                </a:lnTo>
                <a:lnTo>
                  <a:pt x="219486" y="651262"/>
                </a:lnTo>
                <a:lnTo>
                  <a:pt x="305494" y="651262"/>
                </a:lnTo>
                <a:lnTo>
                  <a:pt x="342204" y="631289"/>
                </a:lnTo>
                <a:lnTo>
                  <a:pt x="374687" y="604423"/>
                </a:lnTo>
                <a:lnTo>
                  <a:pt x="401488" y="571861"/>
                </a:lnTo>
                <a:lnTo>
                  <a:pt x="421724" y="534488"/>
                </a:lnTo>
                <a:lnTo>
                  <a:pt x="434513" y="493189"/>
                </a:lnTo>
                <a:lnTo>
                  <a:pt x="438972" y="448847"/>
                </a:lnTo>
                <a:lnTo>
                  <a:pt x="404776" y="320053"/>
                </a:lnTo>
                <a:lnTo>
                  <a:pt x="404677" y="319681"/>
                </a:lnTo>
                <a:lnTo>
                  <a:pt x="329229" y="171949"/>
                </a:lnTo>
                <a:lnTo>
                  <a:pt x="253857" y="50578"/>
                </a:lnTo>
                <a:lnTo>
                  <a:pt x="240527" y="309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726688" y="2843295"/>
            <a:ext cx="208915" cy="419734"/>
            <a:chOff x="1726688" y="2843295"/>
            <a:chExt cx="208915" cy="419734"/>
          </a:xfrm>
        </p:grpSpPr>
        <p:sp>
          <p:nvSpPr>
            <p:cNvPr id="34" name="object 34"/>
            <p:cNvSpPr/>
            <p:nvPr/>
          </p:nvSpPr>
          <p:spPr>
            <a:xfrm>
              <a:off x="1726688" y="2843295"/>
              <a:ext cx="208915" cy="419734"/>
            </a:xfrm>
            <a:custGeom>
              <a:avLst/>
              <a:gdLst/>
              <a:ahLst/>
              <a:cxnLst/>
              <a:rect l="l" t="t" r="r" b="b"/>
              <a:pathLst>
                <a:path w="208914" h="419735">
                  <a:moveTo>
                    <a:pt x="104180" y="0"/>
                  </a:moveTo>
                  <a:lnTo>
                    <a:pt x="79562" y="4479"/>
                  </a:lnTo>
                  <a:lnTo>
                    <a:pt x="79819" y="4479"/>
                  </a:lnTo>
                  <a:lnTo>
                    <a:pt x="60068" y="16498"/>
                  </a:lnTo>
                  <a:lnTo>
                    <a:pt x="46649" y="34527"/>
                  </a:lnTo>
                  <a:lnTo>
                    <a:pt x="41720" y="56772"/>
                  </a:lnTo>
                  <a:lnTo>
                    <a:pt x="41720" y="248826"/>
                  </a:lnTo>
                  <a:lnTo>
                    <a:pt x="18900" y="270298"/>
                  </a:lnTo>
                  <a:lnTo>
                    <a:pt x="4765" y="296426"/>
                  </a:lnTo>
                  <a:lnTo>
                    <a:pt x="0" y="325126"/>
                  </a:lnTo>
                  <a:lnTo>
                    <a:pt x="5286" y="354314"/>
                  </a:lnTo>
                  <a:lnTo>
                    <a:pt x="20372" y="380804"/>
                  </a:lnTo>
                  <a:lnTo>
                    <a:pt x="43217" y="401264"/>
                  </a:lnTo>
                  <a:lnTo>
                    <a:pt x="71820" y="414450"/>
                  </a:lnTo>
                  <a:lnTo>
                    <a:pt x="104180" y="419122"/>
                  </a:lnTo>
                  <a:lnTo>
                    <a:pt x="136540" y="414450"/>
                  </a:lnTo>
                  <a:lnTo>
                    <a:pt x="165143" y="401264"/>
                  </a:lnTo>
                  <a:lnTo>
                    <a:pt x="176896" y="390738"/>
                  </a:lnTo>
                  <a:lnTo>
                    <a:pt x="104180" y="390738"/>
                  </a:lnTo>
                  <a:lnTo>
                    <a:pt x="79871" y="386872"/>
                  </a:lnTo>
                  <a:lnTo>
                    <a:pt x="58832" y="376133"/>
                  </a:lnTo>
                  <a:lnTo>
                    <a:pt x="42770" y="359806"/>
                  </a:lnTo>
                  <a:lnTo>
                    <a:pt x="33392" y="339177"/>
                  </a:lnTo>
                  <a:lnTo>
                    <a:pt x="31961" y="316663"/>
                  </a:lnTo>
                  <a:lnTo>
                    <a:pt x="38728" y="295657"/>
                  </a:lnTo>
                  <a:lnTo>
                    <a:pt x="52716" y="277844"/>
                  </a:lnTo>
                  <a:lnTo>
                    <a:pt x="72950" y="264909"/>
                  </a:lnTo>
                  <a:lnTo>
                    <a:pt x="72950" y="56772"/>
                  </a:lnTo>
                  <a:lnTo>
                    <a:pt x="75414" y="45747"/>
                  </a:lnTo>
                  <a:lnTo>
                    <a:pt x="82124" y="36720"/>
                  </a:lnTo>
                  <a:lnTo>
                    <a:pt x="92054" y="30622"/>
                  </a:lnTo>
                  <a:lnTo>
                    <a:pt x="104180" y="28382"/>
                  </a:lnTo>
                  <a:lnTo>
                    <a:pt x="156994" y="28382"/>
                  </a:lnTo>
                  <a:lnTo>
                    <a:pt x="148292" y="16675"/>
                  </a:lnTo>
                  <a:lnTo>
                    <a:pt x="128432" y="4479"/>
                  </a:lnTo>
                  <a:lnTo>
                    <a:pt x="104180" y="0"/>
                  </a:lnTo>
                  <a:close/>
                </a:path>
                <a:path w="208914" h="419735">
                  <a:moveTo>
                    <a:pt x="156994" y="28382"/>
                  </a:moveTo>
                  <a:lnTo>
                    <a:pt x="104180" y="28382"/>
                  </a:lnTo>
                  <a:lnTo>
                    <a:pt x="116306" y="30622"/>
                  </a:lnTo>
                  <a:lnTo>
                    <a:pt x="126236" y="36720"/>
                  </a:lnTo>
                  <a:lnTo>
                    <a:pt x="132945" y="45747"/>
                  </a:lnTo>
                  <a:lnTo>
                    <a:pt x="135409" y="56772"/>
                  </a:lnTo>
                  <a:lnTo>
                    <a:pt x="135409" y="264909"/>
                  </a:lnTo>
                  <a:lnTo>
                    <a:pt x="155570" y="277844"/>
                  </a:lnTo>
                  <a:lnTo>
                    <a:pt x="169437" y="295657"/>
                  </a:lnTo>
                  <a:lnTo>
                    <a:pt x="176179" y="316663"/>
                  </a:lnTo>
                  <a:lnTo>
                    <a:pt x="174967" y="339177"/>
                  </a:lnTo>
                  <a:lnTo>
                    <a:pt x="149333" y="375955"/>
                  </a:lnTo>
                  <a:lnTo>
                    <a:pt x="104180" y="390738"/>
                  </a:lnTo>
                  <a:lnTo>
                    <a:pt x="176896" y="390738"/>
                  </a:lnTo>
                  <a:lnTo>
                    <a:pt x="187987" y="380804"/>
                  </a:lnTo>
                  <a:lnTo>
                    <a:pt x="203074" y="354314"/>
                  </a:lnTo>
                  <a:lnTo>
                    <a:pt x="208360" y="325126"/>
                  </a:lnTo>
                  <a:lnTo>
                    <a:pt x="203594" y="296426"/>
                  </a:lnTo>
                  <a:lnTo>
                    <a:pt x="189460" y="270298"/>
                  </a:lnTo>
                  <a:lnTo>
                    <a:pt x="166639" y="248826"/>
                  </a:lnTo>
                  <a:lnTo>
                    <a:pt x="166639" y="56772"/>
                  </a:lnTo>
                  <a:lnTo>
                    <a:pt x="161711" y="34727"/>
                  </a:lnTo>
                  <a:lnTo>
                    <a:pt x="156994" y="283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9339" y="3006974"/>
              <a:ext cx="103057" cy="208137"/>
            </a:xfrm>
            <a:prstGeom prst="rect">
              <a:avLst/>
            </a:prstGeom>
          </p:spPr>
        </p:pic>
      </p:grpSp>
      <p:sp>
        <p:nvSpPr>
          <p:cNvPr id="36" name="object 3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004817" y="914146"/>
            <a:ext cx="281051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Tipo</a:t>
            </a:r>
            <a:r>
              <a:rPr sz="2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47941" y="2183521"/>
            <a:ext cx="2834640" cy="3074670"/>
            <a:chOff x="3347941" y="2183521"/>
            <a:chExt cx="2834640" cy="307467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47941" y="2183521"/>
              <a:ext cx="2834526" cy="307459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79876" y="2798064"/>
              <a:ext cx="470166" cy="4640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53968" y="2839224"/>
              <a:ext cx="419849" cy="40156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3654297" y="2880487"/>
            <a:ext cx="202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Arial"/>
                <a:cs typeface="Arial"/>
              </a:rPr>
              <a:t>Cl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5152" y="2653258"/>
            <a:ext cx="496570" cy="464184"/>
            <a:chOff x="4645152" y="2653258"/>
            <a:chExt cx="496570" cy="464184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71060" y="2653258"/>
              <a:ext cx="470166" cy="46408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45152" y="2694444"/>
              <a:ext cx="419849" cy="40156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4746497" y="2735961"/>
            <a:ext cx="2025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latin typeface="Arial"/>
                <a:cs typeface="Arial"/>
              </a:rPr>
              <a:t>Cl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99559" y="3012935"/>
            <a:ext cx="497840" cy="466090"/>
            <a:chOff x="4099559" y="3012935"/>
            <a:chExt cx="497840" cy="46609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6991" y="3012935"/>
              <a:ext cx="470166" cy="465594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99559" y="3054108"/>
              <a:ext cx="419849" cy="40156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4201414" y="3096260"/>
            <a:ext cx="203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787140" y="3950208"/>
            <a:ext cx="497840" cy="464184"/>
            <a:chOff x="3787140" y="3950208"/>
            <a:chExt cx="497840" cy="464184"/>
          </a:xfrm>
        </p:grpSpPr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13048" y="3950208"/>
              <a:ext cx="471690" cy="46405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87140" y="3991368"/>
              <a:ext cx="419849" cy="401561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3888485" y="4033265"/>
            <a:ext cx="202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Arial"/>
                <a:cs typeface="Arial"/>
              </a:rPr>
              <a:t>Cl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177284" y="4453128"/>
            <a:ext cx="496570" cy="464184"/>
            <a:chOff x="4177284" y="4453128"/>
            <a:chExt cx="496570" cy="464184"/>
          </a:xfrm>
        </p:grpSpPr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203192" y="4453128"/>
              <a:ext cx="470166" cy="46405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77284" y="4494288"/>
              <a:ext cx="419849" cy="401561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4278884" y="4536440"/>
            <a:ext cx="203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959096" y="3229330"/>
            <a:ext cx="496570" cy="464184"/>
            <a:chOff x="4959096" y="3229330"/>
            <a:chExt cx="496570" cy="464184"/>
          </a:xfrm>
        </p:grpSpPr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85004" y="3229330"/>
              <a:ext cx="470166" cy="46408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959096" y="3270516"/>
              <a:ext cx="419849" cy="401561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5059426" y="3312413"/>
            <a:ext cx="2038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5035296" y="4094962"/>
            <a:ext cx="496570" cy="462915"/>
            <a:chOff x="5035296" y="4094962"/>
            <a:chExt cx="496570" cy="462915"/>
          </a:xfrm>
        </p:grpSpPr>
        <p:pic>
          <p:nvPicPr>
            <p:cNvPr id="34" name="object 3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1204" y="4094962"/>
              <a:ext cx="470166" cy="46255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35296" y="4136148"/>
              <a:ext cx="419849" cy="401561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136896" y="4177665"/>
            <a:ext cx="2038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4177284" y="2365235"/>
            <a:ext cx="496570" cy="466090"/>
            <a:chOff x="4177284" y="2365235"/>
            <a:chExt cx="496570" cy="466090"/>
          </a:xfrm>
        </p:grpSpPr>
        <p:pic>
          <p:nvPicPr>
            <p:cNvPr id="38" name="object 3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03192" y="2365235"/>
              <a:ext cx="470166" cy="465594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77284" y="2406408"/>
              <a:ext cx="468629" cy="401561"/>
            </a:xfrm>
            <a:prstGeom prst="rect">
              <a:avLst/>
            </a:prstGeom>
          </p:spPr>
        </p:pic>
      </p:grpSp>
      <p:sp>
        <p:nvSpPr>
          <p:cNvPr id="40" name="object 40"/>
          <p:cNvSpPr txBox="1"/>
          <p:nvPr/>
        </p:nvSpPr>
        <p:spPr>
          <a:xfrm>
            <a:off x="4278884" y="2448560"/>
            <a:ext cx="25209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5035296" y="4526279"/>
            <a:ext cx="496570" cy="464184"/>
            <a:chOff x="5035296" y="4526279"/>
            <a:chExt cx="496570" cy="464184"/>
          </a:xfrm>
        </p:grpSpPr>
        <p:pic>
          <p:nvPicPr>
            <p:cNvPr id="42" name="object 4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061204" y="4526279"/>
              <a:ext cx="470166" cy="464057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035296" y="4567440"/>
              <a:ext cx="468629" cy="401561"/>
            </a:xfrm>
            <a:prstGeom prst="rect">
              <a:avLst/>
            </a:prstGeom>
          </p:spPr>
        </p:pic>
      </p:grpSp>
      <p:sp>
        <p:nvSpPr>
          <p:cNvPr id="44" name="object 44"/>
          <p:cNvSpPr txBox="1"/>
          <p:nvPr/>
        </p:nvSpPr>
        <p:spPr>
          <a:xfrm>
            <a:off x="5136896" y="4609591"/>
            <a:ext cx="252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269991" y="3660635"/>
            <a:ext cx="496570" cy="466090"/>
            <a:chOff x="5269991" y="3660635"/>
            <a:chExt cx="496570" cy="466090"/>
          </a:xfrm>
        </p:grpSpPr>
        <p:pic>
          <p:nvPicPr>
            <p:cNvPr id="46" name="object 4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295899" y="3660635"/>
              <a:ext cx="470166" cy="465594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69991" y="3701808"/>
              <a:ext cx="419849" cy="401561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5370957" y="3744214"/>
            <a:ext cx="202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Arial"/>
                <a:cs typeface="Arial"/>
              </a:rPr>
              <a:t>Cl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491228" y="3517379"/>
            <a:ext cx="496570" cy="466090"/>
            <a:chOff x="4491228" y="3517379"/>
            <a:chExt cx="496570" cy="466090"/>
          </a:xfrm>
        </p:grpSpPr>
        <p:pic>
          <p:nvPicPr>
            <p:cNvPr id="50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517136" y="3517379"/>
              <a:ext cx="470166" cy="465594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91228" y="3558552"/>
              <a:ext cx="419849" cy="401561"/>
            </a:xfrm>
            <a:prstGeom prst="rect">
              <a:avLst/>
            </a:prstGeom>
          </p:spPr>
        </p:pic>
      </p:grpSp>
      <p:sp>
        <p:nvSpPr>
          <p:cNvPr id="52" name="object 52"/>
          <p:cNvSpPr txBox="1"/>
          <p:nvPr/>
        </p:nvSpPr>
        <p:spPr>
          <a:xfrm>
            <a:off x="4591939" y="3601339"/>
            <a:ext cx="2025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25" dirty="0">
                <a:latin typeface="Arial"/>
                <a:cs typeface="Arial"/>
              </a:rPr>
              <a:t>Cl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3" name="object 53"/>
          <p:cNvGrpSpPr/>
          <p:nvPr/>
        </p:nvGrpSpPr>
        <p:grpSpPr>
          <a:xfrm>
            <a:off x="5055996" y="1928748"/>
            <a:ext cx="3044825" cy="2954020"/>
            <a:chOff x="5055996" y="1928748"/>
            <a:chExt cx="3044825" cy="2954020"/>
          </a:xfrm>
        </p:grpSpPr>
        <p:sp>
          <p:nvSpPr>
            <p:cNvPr id="54" name="object 54"/>
            <p:cNvSpPr/>
            <p:nvPr/>
          </p:nvSpPr>
          <p:spPr>
            <a:xfrm>
              <a:off x="5055997" y="1928748"/>
              <a:ext cx="2967355" cy="1877060"/>
            </a:xfrm>
            <a:custGeom>
              <a:avLst/>
              <a:gdLst/>
              <a:ahLst/>
              <a:cxnLst/>
              <a:rect l="l" t="t" r="r" b="b"/>
              <a:pathLst>
                <a:path w="2967354" h="1877060">
                  <a:moveTo>
                    <a:pt x="2343531" y="60833"/>
                  </a:moveTo>
                  <a:lnTo>
                    <a:pt x="2336304" y="56769"/>
                  </a:lnTo>
                  <a:lnTo>
                    <a:pt x="2235454" y="0"/>
                  </a:lnTo>
                  <a:lnTo>
                    <a:pt x="2271979" y="57924"/>
                  </a:lnTo>
                  <a:lnTo>
                    <a:pt x="0" y="477012"/>
                  </a:lnTo>
                  <a:lnTo>
                    <a:pt x="5842" y="508254"/>
                  </a:lnTo>
                  <a:lnTo>
                    <a:pt x="2277681" y="89179"/>
                  </a:lnTo>
                  <a:lnTo>
                    <a:pt x="2281009" y="72542"/>
                  </a:lnTo>
                  <a:lnTo>
                    <a:pt x="2280932" y="72224"/>
                  </a:lnTo>
                  <a:lnTo>
                    <a:pt x="2281034" y="72390"/>
                  </a:lnTo>
                  <a:lnTo>
                    <a:pt x="2281072" y="72224"/>
                  </a:lnTo>
                  <a:lnTo>
                    <a:pt x="2281136" y="72542"/>
                  </a:lnTo>
                  <a:lnTo>
                    <a:pt x="2277681" y="89179"/>
                  </a:lnTo>
                  <a:lnTo>
                    <a:pt x="2264283" y="156210"/>
                  </a:lnTo>
                  <a:lnTo>
                    <a:pt x="2343531" y="60833"/>
                  </a:lnTo>
                  <a:close/>
                </a:path>
                <a:path w="2967354" h="1877060">
                  <a:moveTo>
                    <a:pt x="2966847" y="1429385"/>
                  </a:moveTo>
                  <a:lnTo>
                    <a:pt x="2959620" y="1425321"/>
                  </a:lnTo>
                  <a:lnTo>
                    <a:pt x="2858770" y="1368552"/>
                  </a:lnTo>
                  <a:lnTo>
                    <a:pt x="2895295" y="1426476"/>
                  </a:lnTo>
                  <a:lnTo>
                    <a:pt x="623316" y="1845564"/>
                  </a:lnTo>
                  <a:lnTo>
                    <a:pt x="629158" y="1876806"/>
                  </a:lnTo>
                  <a:lnTo>
                    <a:pt x="2900997" y="1457731"/>
                  </a:lnTo>
                  <a:lnTo>
                    <a:pt x="2904325" y="1441094"/>
                  </a:lnTo>
                  <a:lnTo>
                    <a:pt x="2904248" y="1440776"/>
                  </a:lnTo>
                  <a:lnTo>
                    <a:pt x="2904350" y="1440942"/>
                  </a:lnTo>
                  <a:lnTo>
                    <a:pt x="2904388" y="1440776"/>
                  </a:lnTo>
                  <a:lnTo>
                    <a:pt x="2904452" y="1441094"/>
                  </a:lnTo>
                  <a:lnTo>
                    <a:pt x="2900997" y="1457731"/>
                  </a:lnTo>
                  <a:lnTo>
                    <a:pt x="2887599" y="1524762"/>
                  </a:lnTo>
                  <a:lnTo>
                    <a:pt x="2966847" y="1429385"/>
                  </a:lnTo>
                  <a:close/>
                </a:path>
              </a:pathLst>
            </a:custGeom>
            <a:solidFill>
              <a:srgbClr val="F96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526785" y="4150613"/>
              <a:ext cx="155575" cy="719455"/>
            </a:xfrm>
            <a:custGeom>
              <a:avLst/>
              <a:gdLst/>
              <a:ahLst/>
              <a:cxnLst/>
              <a:rect l="l" t="t" r="r" b="b"/>
              <a:pathLst>
                <a:path w="155575" h="719454">
                  <a:moveTo>
                    <a:pt x="0" y="0"/>
                  </a:moveTo>
                  <a:lnTo>
                    <a:pt x="30253" y="1023"/>
                  </a:lnTo>
                  <a:lnTo>
                    <a:pt x="54959" y="3810"/>
                  </a:lnTo>
                  <a:lnTo>
                    <a:pt x="71616" y="7929"/>
                  </a:lnTo>
                  <a:lnTo>
                    <a:pt x="77724" y="12954"/>
                  </a:lnTo>
                  <a:lnTo>
                    <a:pt x="77724" y="346710"/>
                  </a:lnTo>
                  <a:lnTo>
                    <a:pt x="83831" y="351734"/>
                  </a:lnTo>
                  <a:lnTo>
                    <a:pt x="100488" y="355854"/>
                  </a:lnTo>
                  <a:lnTo>
                    <a:pt x="125194" y="358640"/>
                  </a:lnTo>
                  <a:lnTo>
                    <a:pt x="155448" y="359663"/>
                  </a:lnTo>
                  <a:lnTo>
                    <a:pt x="125194" y="360687"/>
                  </a:lnTo>
                  <a:lnTo>
                    <a:pt x="100488" y="363474"/>
                  </a:lnTo>
                  <a:lnTo>
                    <a:pt x="83831" y="367593"/>
                  </a:lnTo>
                  <a:lnTo>
                    <a:pt x="77724" y="372618"/>
                  </a:lnTo>
                  <a:lnTo>
                    <a:pt x="77724" y="706374"/>
                  </a:lnTo>
                  <a:lnTo>
                    <a:pt x="71616" y="711398"/>
                  </a:lnTo>
                  <a:lnTo>
                    <a:pt x="54959" y="715518"/>
                  </a:lnTo>
                  <a:lnTo>
                    <a:pt x="30253" y="718304"/>
                  </a:lnTo>
                  <a:lnTo>
                    <a:pt x="0" y="719328"/>
                  </a:lnTo>
                </a:path>
              </a:pathLst>
            </a:custGeom>
            <a:ln w="25400">
              <a:solidFill>
                <a:srgbClr val="F96D4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679439" y="4016120"/>
              <a:ext cx="2421255" cy="509270"/>
            </a:xfrm>
            <a:custGeom>
              <a:avLst/>
              <a:gdLst/>
              <a:ahLst/>
              <a:cxnLst/>
              <a:rect l="l" t="t" r="r" b="b"/>
              <a:pathLst>
                <a:path w="2421254" h="509270">
                  <a:moveTo>
                    <a:pt x="2349219" y="58011"/>
                  </a:moveTo>
                  <a:lnTo>
                    <a:pt x="0" y="477519"/>
                  </a:lnTo>
                  <a:lnTo>
                    <a:pt x="5587" y="508761"/>
                  </a:lnTo>
                  <a:lnTo>
                    <a:pt x="2354808" y="89253"/>
                  </a:lnTo>
                  <a:lnTo>
                    <a:pt x="2358263" y="72516"/>
                  </a:lnTo>
                  <a:lnTo>
                    <a:pt x="2349219" y="58011"/>
                  </a:lnTo>
                  <a:close/>
                </a:path>
                <a:path w="2421254" h="509270">
                  <a:moveTo>
                    <a:pt x="2413060" y="56895"/>
                  </a:moveTo>
                  <a:lnTo>
                    <a:pt x="2355468" y="56895"/>
                  </a:lnTo>
                  <a:lnTo>
                    <a:pt x="2361057" y="88137"/>
                  </a:lnTo>
                  <a:lnTo>
                    <a:pt x="2354808" y="89253"/>
                  </a:lnTo>
                  <a:lnTo>
                    <a:pt x="2340991" y="156209"/>
                  </a:lnTo>
                  <a:lnTo>
                    <a:pt x="2420874" y="61340"/>
                  </a:lnTo>
                  <a:lnTo>
                    <a:pt x="2413060" y="56895"/>
                  </a:lnTo>
                  <a:close/>
                </a:path>
                <a:path w="2421254" h="509270">
                  <a:moveTo>
                    <a:pt x="2358263" y="72516"/>
                  </a:moveTo>
                  <a:lnTo>
                    <a:pt x="2354808" y="89253"/>
                  </a:lnTo>
                  <a:lnTo>
                    <a:pt x="2361057" y="88137"/>
                  </a:lnTo>
                  <a:lnTo>
                    <a:pt x="2358263" y="72516"/>
                  </a:lnTo>
                  <a:close/>
                </a:path>
                <a:path w="2421254" h="509270">
                  <a:moveTo>
                    <a:pt x="2355468" y="56895"/>
                  </a:moveTo>
                  <a:lnTo>
                    <a:pt x="2349219" y="58011"/>
                  </a:lnTo>
                  <a:lnTo>
                    <a:pt x="2358263" y="72516"/>
                  </a:lnTo>
                  <a:lnTo>
                    <a:pt x="2355468" y="56895"/>
                  </a:lnTo>
                  <a:close/>
                </a:path>
                <a:path w="2421254" h="509270">
                  <a:moveTo>
                    <a:pt x="2313051" y="0"/>
                  </a:moveTo>
                  <a:lnTo>
                    <a:pt x="2349219" y="58011"/>
                  </a:lnTo>
                  <a:lnTo>
                    <a:pt x="2355468" y="56895"/>
                  </a:lnTo>
                  <a:lnTo>
                    <a:pt x="2413060" y="56895"/>
                  </a:lnTo>
                  <a:lnTo>
                    <a:pt x="2313051" y="0"/>
                  </a:lnTo>
                  <a:close/>
                </a:path>
              </a:pathLst>
            </a:custGeom>
            <a:solidFill>
              <a:srgbClr val="F96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7555230" y="1791461"/>
            <a:ext cx="8401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Soporte: Alumina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191881" y="2964941"/>
            <a:ext cx="18726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Componente</a:t>
            </a:r>
            <a:r>
              <a:rPr sz="1800" b="1" spc="-10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ácido: Cloro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63890" y="3746119"/>
            <a:ext cx="18751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Componentes metálicos: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Platino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0" dirty="0">
                <a:latin typeface="Calibri"/>
                <a:cs typeface="Calibri"/>
              </a:rPr>
              <a:t>y </a:t>
            </a:r>
            <a:r>
              <a:rPr sz="1800" b="1" spc="-10" dirty="0">
                <a:latin typeface="Calibri"/>
                <a:cs typeface="Calibri"/>
              </a:rPr>
              <a:t>Renio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60726" y="1497329"/>
            <a:ext cx="19132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Función</a:t>
            </a:r>
            <a:r>
              <a:rPr sz="2800" b="1" spc="-9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3399"/>
                </a:solidFill>
                <a:latin typeface="Calibri"/>
                <a:cs typeface="Calibri"/>
              </a:rPr>
              <a:t>dual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6226" y="2231593"/>
            <a:ext cx="24663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indent="-307340">
              <a:lnSpc>
                <a:spcPct val="100000"/>
              </a:lnSpc>
              <a:spcBef>
                <a:spcPts val="100"/>
              </a:spcBef>
              <a:buClr>
                <a:srgbClr val="959595"/>
              </a:buClr>
              <a:buFont typeface="Wingdings"/>
              <a:buChar char=""/>
              <a:tabLst>
                <a:tab pos="320040" algn="l"/>
              </a:tabLst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Sitio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ácido: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Cloro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6226" y="2963671"/>
            <a:ext cx="2193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indent="-307340">
              <a:lnSpc>
                <a:spcPct val="100000"/>
              </a:lnSpc>
              <a:spcBef>
                <a:spcPts val="100"/>
              </a:spcBef>
              <a:buClr>
                <a:srgbClr val="959595"/>
              </a:buClr>
              <a:buFont typeface="Wingdings"/>
              <a:buChar char=""/>
              <a:tabLst>
                <a:tab pos="320040" algn="l"/>
                <a:tab pos="1288415" algn="l"/>
              </a:tabLst>
            </a:pP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Metal: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Platino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6226" y="3695445"/>
            <a:ext cx="5510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indent="-307340">
              <a:lnSpc>
                <a:spcPct val="100000"/>
              </a:lnSpc>
              <a:spcBef>
                <a:spcPts val="100"/>
              </a:spcBef>
              <a:buClr>
                <a:srgbClr val="959595"/>
              </a:buClr>
              <a:buFont typeface="Wingdings"/>
              <a:buChar char=""/>
              <a:tabLst>
                <a:tab pos="320040" algn="l"/>
              </a:tabLst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Cómo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mantiene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un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balance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apropiado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226" y="4426966"/>
            <a:ext cx="2673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43204">
              <a:lnSpc>
                <a:spcPct val="100000"/>
              </a:lnSpc>
              <a:spcBef>
                <a:spcPts val="100"/>
              </a:spcBef>
              <a:buClr>
                <a:srgbClr val="B1B1B1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Control</a:t>
            </a:r>
            <a:r>
              <a:rPr sz="24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Agua-Cloro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226" y="5158866"/>
            <a:ext cx="3293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1460" indent="-243204">
              <a:lnSpc>
                <a:spcPct val="100000"/>
              </a:lnSpc>
              <a:spcBef>
                <a:spcPts val="100"/>
              </a:spcBef>
              <a:buClr>
                <a:srgbClr val="B1B1B1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Técnica</a:t>
            </a:r>
            <a:r>
              <a:rPr sz="24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regeneración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5153659" y="895553"/>
            <a:ext cx="2811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Tipo</a:t>
            </a:r>
            <a:r>
              <a:rPr sz="2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8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292340" y="3659123"/>
            <a:ext cx="3249295" cy="91440"/>
          </a:xfrm>
          <a:custGeom>
            <a:avLst/>
            <a:gdLst/>
            <a:ahLst/>
            <a:cxnLst/>
            <a:rect l="l" t="t" r="r" b="b"/>
            <a:pathLst>
              <a:path w="3249295" h="91439">
                <a:moveTo>
                  <a:pt x="1066800" y="46990"/>
                </a:moveTo>
                <a:lnTo>
                  <a:pt x="76200" y="46990"/>
                </a:lnTo>
                <a:lnTo>
                  <a:pt x="76200" y="15240"/>
                </a:lnTo>
                <a:lnTo>
                  <a:pt x="0" y="53340"/>
                </a:lnTo>
                <a:lnTo>
                  <a:pt x="76200" y="91440"/>
                </a:lnTo>
                <a:lnTo>
                  <a:pt x="76200" y="59690"/>
                </a:lnTo>
                <a:lnTo>
                  <a:pt x="1066800" y="59690"/>
                </a:lnTo>
                <a:lnTo>
                  <a:pt x="1066800" y="46990"/>
                </a:lnTo>
                <a:close/>
              </a:path>
              <a:path w="3249295" h="91439">
                <a:moveTo>
                  <a:pt x="3249168" y="38100"/>
                </a:moveTo>
                <a:lnTo>
                  <a:pt x="3236468" y="31750"/>
                </a:lnTo>
                <a:lnTo>
                  <a:pt x="3172968" y="0"/>
                </a:lnTo>
                <a:lnTo>
                  <a:pt x="3172968" y="31750"/>
                </a:lnTo>
                <a:lnTo>
                  <a:pt x="2346960" y="31750"/>
                </a:lnTo>
                <a:lnTo>
                  <a:pt x="2346960" y="44450"/>
                </a:lnTo>
                <a:lnTo>
                  <a:pt x="3172968" y="44450"/>
                </a:lnTo>
                <a:lnTo>
                  <a:pt x="3172968" y="76200"/>
                </a:lnTo>
                <a:lnTo>
                  <a:pt x="3236468" y="44450"/>
                </a:lnTo>
                <a:lnTo>
                  <a:pt x="3249168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152381" y="2974593"/>
            <a:ext cx="14738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2E5496"/>
                </a:solidFill>
                <a:latin typeface="Calibri Light"/>
                <a:cs typeface="Calibri Light"/>
              </a:rPr>
              <a:t>Cloro</a:t>
            </a:r>
            <a:r>
              <a:rPr sz="1600" b="0" spc="204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1600" b="0" dirty="0">
                <a:solidFill>
                  <a:srgbClr val="2E5496"/>
                </a:solidFill>
                <a:latin typeface="Calibri Light"/>
                <a:cs typeface="Calibri Light"/>
              </a:rPr>
              <a:t>Aumenta</a:t>
            </a:r>
            <a:r>
              <a:rPr sz="1600" b="0" spc="-5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1600" b="0" spc="-25" dirty="0">
                <a:solidFill>
                  <a:srgbClr val="2E5496"/>
                </a:solidFill>
                <a:latin typeface="Calibri Light"/>
                <a:cs typeface="Calibri Light"/>
              </a:rPr>
              <a:t>la </a:t>
            </a:r>
            <a:r>
              <a:rPr sz="1600" b="0" dirty="0">
                <a:solidFill>
                  <a:srgbClr val="2E5496"/>
                </a:solidFill>
                <a:latin typeface="Calibri Light"/>
                <a:cs typeface="Calibri Light"/>
              </a:rPr>
              <a:t>función</a:t>
            </a:r>
            <a:r>
              <a:rPr sz="1600" b="0" spc="-3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1600" b="0" spc="-20" dirty="0">
                <a:solidFill>
                  <a:srgbClr val="2E5496"/>
                </a:solidFill>
                <a:latin typeface="Calibri Light"/>
                <a:cs typeface="Calibri Light"/>
              </a:rPr>
              <a:t>ácida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76535" y="3826890"/>
            <a:ext cx="7169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solidFill>
                  <a:srgbClr val="2E5496"/>
                </a:solidFill>
                <a:latin typeface="Calibri Light"/>
                <a:cs typeface="Calibri Light"/>
              </a:rPr>
              <a:t>Cracking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69430" y="3013710"/>
            <a:ext cx="13760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89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2E5496"/>
                </a:solidFill>
                <a:latin typeface="Calibri Light"/>
                <a:cs typeface="Calibri Light"/>
              </a:rPr>
              <a:t>Pt</a:t>
            </a:r>
            <a:r>
              <a:rPr sz="1600" b="0" spc="-4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E5496"/>
                </a:solidFill>
                <a:latin typeface="Calibri Light"/>
                <a:cs typeface="Calibri Light"/>
              </a:rPr>
              <a:t>Incrementa</a:t>
            </a:r>
            <a:r>
              <a:rPr sz="1600" b="0" spc="-20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1600" b="0" spc="-25" dirty="0">
                <a:solidFill>
                  <a:srgbClr val="2E5496"/>
                </a:solidFill>
                <a:latin typeface="Calibri Light"/>
                <a:cs typeface="Calibri Light"/>
              </a:rPr>
              <a:t>la </a:t>
            </a:r>
            <a:r>
              <a:rPr sz="1600" b="0" dirty="0">
                <a:solidFill>
                  <a:srgbClr val="2E5496"/>
                </a:solidFill>
                <a:latin typeface="Calibri Light"/>
                <a:cs typeface="Calibri Light"/>
              </a:rPr>
              <a:t>función</a:t>
            </a:r>
            <a:r>
              <a:rPr sz="1600" b="0" spc="-3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E5496"/>
                </a:solidFill>
                <a:latin typeface="Calibri Light"/>
                <a:cs typeface="Calibri Light"/>
              </a:rPr>
              <a:t>metálica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65797" y="3878326"/>
            <a:ext cx="1268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solidFill>
                  <a:srgbClr val="2E5496"/>
                </a:solidFill>
                <a:latin typeface="Calibri Light"/>
                <a:cs typeface="Calibri Light"/>
              </a:rPr>
              <a:t>Demetalización</a:t>
            </a:r>
            <a:endParaRPr sz="1600">
              <a:latin typeface="Calibri Light"/>
              <a:cs typeface="Calibri Ligh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900225" y="2490216"/>
            <a:ext cx="1838325" cy="2364105"/>
            <a:chOff x="7900225" y="2490216"/>
            <a:chExt cx="1838325" cy="2364105"/>
          </a:xfrm>
        </p:grpSpPr>
        <p:sp>
          <p:nvSpPr>
            <p:cNvPr id="20" name="object 20"/>
            <p:cNvSpPr/>
            <p:nvPr/>
          </p:nvSpPr>
          <p:spPr>
            <a:xfrm>
              <a:off x="8817863" y="2490216"/>
              <a:ext cx="12700" cy="2364105"/>
            </a:xfrm>
            <a:custGeom>
              <a:avLst/>
              <a:gdLst/>
              <a:ahLst/>
              <a:cxnLst/>
              <a:rect l="l" t="t" r="r" b="b"/>
              <a:pathLst>
                <a:path w="12700" h="2364104">
                  <a:moveTo>
                    <a:pt x="12191" y="2058924"/>
                  </a:moveTo>
                  <a:lnTo>
                    <a:pt x="12191" y="2363724"/>
                  </a:lnTo>
                </a:path>
                <a:path w="12700" h="2364104">
                  <a:moveTo>
                    <a:pt x="0" y="4572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04988" y="2827020"/>
              <a:ext cx="1828800" cy="17525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7904988" y="2827020"/>
              <a:ext cx="1828800" cy="1752600"/>
            </a:xfrm>
            <a:custGeom>
              <a:avLst/>
              <a:gdLst/>
              <a:ahLst/>
              <a:cxnLst/>
              <a:rect l="l" t="t" r="r" b="b"/>
              <a:pathLst>
                <a:path w="1828800" h="1752600">
                  <a:moveTo>
                    <a:pt x="0" y="876299"/>
                  </a:moveTo>
                  <a:lnTo>
                    <a:pt x="607313" y="581913"/>
                  </a:lnTo>
                  <a:lnTo>
                    <a:pt x="914400" y="0"/>
                  </a:lnTo>
                  <a:lnTo>
                    <a:pt x="1221485" y="581913"/>
                  </a:lnTo>
                  <a:lnTo>
                    <a:pt x="1828800" y="876299"/>
                  </a:lnTo>
                  <a:lnTo>
                    <a:pt x="1221485" y="1170685"/>
                  </a:lnTo>
                  <a:lnTo>
                    <a:pt x="914400" y="1752599"/>
                  </a:lnTo>
                  <a:lnTo>
                    <a:pt x="607313" y="1170685"/>
                  </a:lnTo>
                  <a:lnTo>
                    <a:pt x="0" y="8762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8077327" y="4928997"/>
            <a:ext cx="149288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1600" b="0" spc="-10" dirty="0">
                <a:solidFill>
                  <a:srgbClr val="2E5496"/>
                </a:solidFill>
                <a:latin typeface="Calibri Light"/>
                <a:cs typeface="Calibri Light"/>
              </a:rPr>
              <a:t>Dehidrogenación Dehidrociclización Isomerización</a:t>
            </a:r>
            <a:endParaRPr sz="1600">
              <a:latin typeface="Calibri Light"/>
              <a:cs typeface="Calibri Light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39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960868" y="1893569"/>
            <a:ext cx="16897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2605" marR="5080" indent="-510540">
              <a:lnSpc>
                <a:spcPct val="100000"/>
              </a:lnSpc>
              <a:spcBef>
                <a:spcPts val="95"/>
              </a:spcBef>
            </a:pPr>
            <a:r>
              <a:rPr sz="1600" b="0" dirty="0">
                <a:solidFill>
                  <a:srgbClr val="2E5496"/>
                </a:solidFill>
                <a:latin typeface="Calibri Light"/>
                <a:cs typeface="Calibri Light"/>
              </a:rPr>
              <a:t>Balance</a:t>
            </a:r>
            <a:r>
              <a:rPr sz="1600" b="0" spc="-45" dirty="0">
                <a:solidFill>
                  <a:srgbClr val="2E5496"/>
                </a:solidFill>
                <a:latin typeface="Calibri Light"/>
                <a:cs typeface="Calibri Light"/>
              </a:rPr>
              <a:t> </a:t>
            </a:r>
            <a:r>
              <a:rPr sz="1600" b="0" spc="-10" dirty="0">
                <a:solidFill>
                  <a:srgbClr val="2E5496"/>
                </a:solidFill>
                <a:latin typeface="Calibri Light"/>
                <a:cs typeface="Calibri Light"/>
              </a:rPr>
              <a:t>Acido-</a:t>
            </a:r>
            <a:r>
              <a:rPr sz="1600" b="0" spc="-20" dirty="0">
                <a:solidFill>
                  <a:srgbClr val="2E5496"/>
                </a:solidFill>
                <a:latin typeface="Calibri Light"/>
                <a:cs typeface="Calibri Light"/>
              </a:rPr>
              <a:t>metal </a:t>
            </a:r>
            <a:r>
              <a:rPr sz="1600" b="0" spc="-10" dirty="0">
                <a:solidFill>
                  <a:srgbClr val="2E5496"/>
                </a:solidFill>
                <a:latin typeface="Calibri Light"/>
                <a:cs typeface="Calibri Light"/>
              </a:rPr>
              <a:t>deseado</a:t>
            </a:r>
            <a:endParaRPr sz="16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12007" y="832230"/>
            <a:ext cx="2396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Bases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procesos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52741" y="1774317"/>
            <a:ext cx="88836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 err="1">
                <a:latin typeface="Calibri"/>
                <a:cs typeface="Calibri"/>
              </a:rPr>
              <a:t>Hidr</a:t>
            </a:r>
            <a:r>
              <a:rPr lang="es-AR" sz="1600" spc="-10" dirty="0" err="1">
                <a:latin typeface="Calibri"/>
                <a:cs typeface="Calibri"/>
              </a:rPr>
              <a:t>ó</a:t>
            </a:r>
            <a:r>
              <a:rPr sz="1600" spc="-10" dirty="0" err="1">
                <a:latin typeface="Calibri"/>
                <a:cs typeface="Calibri"/>
              </a:rPr>
              <a:t>geno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98767" y="2072639"/>
            <a:ext cx="518795" cy="502920"/>
          </a:xfrm>
          <a:custGeom>
            <a:avLst/>
            <a:gdLst/>
            <a:ahLst/>
            <a:cxnLst/>
            <a:rect l="l" t="t" r="r" b="b"/>
            <a:pathLst>
              <a:path w="518795" h="502919">
                <a:moveTo>
                  <a:pt x="457326" y="243459"/>
                </a:moveTo>
                <a:lnTo>
                  <a:pt x="0" y="243459"/>
                </a:lnTo>
                <a:lnTo>
                  <a:pt x="0" y="502665"/>
                </a:lnTo>
                <a:lnTo>
                  <a:pt x="15875" y="502665"/>
                </a:lnTo>
                <a:lnTo>
                  <a:pt x="15875" y="259334"/>
                </a:lnTo>
                <a:lnTo>
                  <a:pt x="8000" y="259334"/>
                </a:lnTo>
                <a:lnTo>
                  <a:pt x="15875" y="251333"/>
                </a:lnTo>
                <a:lnTo>
                  <a:pt x="457326" y="251333"/>
                </a:lnTo>
                <a:lnTo>
                  <a:pt x="457326" y="243459"/>
                </a:lnTo>
                <a:close/>
              </a:path>
              <a:path w="518795" h="502919">
                <a:moveTo>
                  <a:pt x="15875" y="251333"/>
                </a:moveTo>
                <a:lnTo>
                  <a:pt x="8000" y="259334"/>
                </a:lnTo>
                <a:lnTo>
                  <a:pt x="15875" y="259334"/>
                </a:lnTo>
                <a:lnTo>
                  <a:pt x="15875" y="251333"/>
                </a:lnTo>
                <a:close/>
              </a:path>
              <a:path w="518795" h="502919">
                <a:moveTo>
                  <a:pt x="473201" y="243459"/>
                </a:moveTo>
                <a:lnTo>
                  <a:pt x="465200" y="243459"/>
                </a:lnTo>
                <a:lnTo>
                  <a:pt x="457326" y="251333"/>
                </a:lnTo>
                <a:lnTo>
                  <a:pt x="15875" y="251333"/>
                </a:lnTo>
                <a:lnTo>
                  <a:pt x="15875" y="259334"/>
                </a:lnTo>
                <a:lnTo>
                  <a:pt x="473201" y="259334"/>
                </a:lnTo>
                <a:lnTo>
                  <a:pt x="473201" y="243459"/>
                </a:lnTo>
                <a:close/>
              </a:path>
              <a:path w="518795" h="502919">
                <a:moveTo>
                  <a:pt x="465200" y="31441"/>
                </a:moveTo>
                <a:lnTo>
                  <a:pt x="457326" y="44939"/>
                </a:lnTo>
                <a:lnTo>
                  <a:pt x="457326" y="251333"/>
                </a:lnTo>
                <a:lnTo>
                  <a:pt x="465200" y="243459"/>
                </a:lnTo>
                <a:lnTo>
                  <a:pt x="473201" y="243459"/>
                </a:lnTo>
                <a:lnTo>
                  <a:pt x="473201" y="45157"/>
                </a:lnTo>
                <a:lnTo>
                  <a:pt x="465200" y="31441"/>
                </a:lnTo>
                <a:close/>
              </a:path>
              <a:path w="518795" h="502919">
                <a:moveTo>
                  <a:pt x="465200" y="0"/>
                </a:moveTo>
                <a:lnTo>
                  <a:pt x="413892" y="87884"/>
                </a:lnTo>
                <a:lnTo>
                  <a:pt x="411733" y="91694"/>
                </a:lnTo>
                <a:lnTo>
                  <a:pt x="413003" y="96520"/>
                </a:lnTo>
                <a:lnTo>
                  <a:pt x="416813" y="98806"/>
                </a:lnTo>
                <a:lnTo>
                  <a:pt x="420497" y="100964"/>
                </a:lnTo>
                <a:lnTo>
                  <a:pt x="425450" y="99695"/>
                </a:lnTo>
                <a:lnTo>
                  <a:pt x="427608" y="95885"/>
                </a:lnTo>
                <a:lnTo>
                  <a:pt x="457326" y="44939"/>
                </a:lnTo>
                <a:lnTo>
                  <a:pt x="457326" y="15748"/>
                </a:lnTo>
                <a:lnTo>
                  <a:pt x="474394" y="15748"/>
                </a:lnTo>
                <a:lnTo>
                  <a:pt x="465200" y="0"/>
                </a:lnTo>
                <a:close/>
              </a:path>
              <a:path w="518795" h="502919">
                <a:moveTo>
                  <a:pt x="474394" y="15748"/>
                </a:moveTo>
                <a:lnTo>
                  <a:pt x="473201" y="15748"/>
                </a:lnTo>
                <a:lnTo>
                  <a:pt x="473201" y="45157"/>
                </a:lnTo>
                <a:lnTo>
                  <a:pt x="502792" y="95885"/>
                </a:lnTo>
                <a:lnTo>
                  <a:pt x="504951" y="99695"/>
                </a:lnTo>
                <a:lnTo>
                  <a:pt x="509904" y="100964"/>
                </a:lnTo>
                <a:lnTo>
                  <a:pt x="513714" y="98806"/>
                </a:lnTo>
                <a:lnTo>
                  <a:pt x="517398" y="96520"/>
                </a:lnTo>
                <a:lnTo>
                  <a:pt x="518667" y="91694"/>
                </a:lnTo>
                <a:lnTo>
                  <a:pt x="516508" y="87884"/>
                </a:lnTo>
                <a:lnTo>
                  <a:pt x="474394" y="15748"/>
                </a:lnTo>
                <a:close/>
              </a:path>
              <a:path w="518795" h="502919">
                <a:moveTo>
                  <a:pt x="473201" y="19685"/>
                </a:moveTo>
                <a:lnTo>
                  <a:pt x="472058" y="19685"/>
                </a:lnTo>
                <a:lnTo>
                  <a:pt x="465200" y="31441"/>
                </a:lnTo>
                <a:lnTo>
                  <a:pt x="473201" y="45157"/>
                </a:lnTo>
                <a:lnTo>
                  <a:pt x="473201" y="19685"/>
                </a:lnTo>
                <a:close/>
              </a:path>
              <a:path w="518795" h="502919">
                <a:moveTo>
                  <a:pt x="473201" y="15748"/>
                </a:moveTo>
                <a:lnTo>
                  <a:pt x="457326" y="15748"/>
                </a:lnTo>
                <a:lnTo>
                  <a:pt x="457326" y="44939"/>
                </a:lnTo>
                <a:lnTo>
                  <a:pt x="465200" y="31441"/>
                </a:lnTo>
                <a:lnTo>
                  <a:pt x="458342" y="19685"/>
                </a:lnTo>
                <a:lnTo>
                  <a:pt x="473201" y="19685"/>
                </a:lnTo>
                <a:lnTo>
                  <a:pt x="473201" y="15748"/>
                </a:lnTo>
                <a:close/>
              </a:path>
              <a:path w="518795" h="502919">
                <a:moveTo>
                  <a:pt x="472058" y="19685"/>
                </a:moveTo>
                <a:lnTo>
                  <a:pt x="458342" y="19685"/>
                </a:lnTo>
                <a:lnTo>
                  <a:pt x="465200" y="31441"/>
                </a:lnTo>
                <a:lnTo>
                  <a:pt x="472058" y="1968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4447" y="2799460"/>
            <a:ext cx="1066165" cy="107314"/>
          </a:xfrm>
          <a:custGeom>
            <a:avLst/>
            <a:gdLst/>
            <a:ahLst/>
            <a:cxnLst/>
            <a:rect l="l" t="t" r="r" b="b"/>
            <a:pathLst>
              <a:path w="1066165" h="107314">
                <a:moveTo>
                  <a:pt x="1034342" y="53466"/>
                </a:moveTo>
                <a:lnTo>
                  <a:pt x="969899" y="91059"/>
                </a:lnTo>
                <a:lnTo>
                  <a:pt x="966088" y="93217"/>
                </a:lnTo>
                <a:lnTo>
                  <a:pt x="964819" y="98171"/>
                </a:lnTo>
                <a:lnTo>
                  <a:pt x="967104" y="101853"/>
                </a:lnTo>
                <a:lnTo>
                  <a:pt x="969263" y="105663"/>
                </a:lnTo>
                <a:lnTo>
                  <a:pt x="974090" y="106934"/>
                </a:lnTo>
                <a:lnTo>
                  <a:pt x="977900" y="104775"/>
                </a:lnTo>
                <a:lnTo>
                  <a:pt x="1052186" y="61467"/>
                </a:lnTo>
                <a:lnTo>
                  <a:pt x="1050162" y="61467"/>
                </a:lnTo>
                <a:lnTo>
                  <a:pt x="1050162" y="60325"/>
                </a:lnTo>
                <a:lnTo>
                  <a:pt x="1046099" y="60325"/>
                </a:lnTo>
                <a:lnTo>
                  <a:pt x="1034342" y="53466"/>
                </a:lnTo>
                <a:close/>
              </a:path>
              <a:path w="1066165" h="107314">
                <a:moveTo>
                  <a:pt x="1020844" y="45592"/>
                </a:moveTo>
                <a:lnTo>
                  <a:pt x="0" y="45592"/>
                </a:lnTo>
                <a:lnTo>
                  <a:pt x="0" y="61467"/>
                </a:lnTo>
                <a:lnTo>
                  <a:pt x="1020626" y="61467"/>
                </a:lnTo>
                <a:lnTo>
                  <a:pt x="1034342" y="53466"/>
                </a:lnTo>
                <a:lnTo>
                  <a:pt x="1020844" y="45592"/>
                </a:lnTo>
                <a:close/>
              </a:path>
              <a:path w="1066165" h="107314">
                <a:moveTo>
                  <a:pt x="1052404" y="45592"/>
                </a:moveTo>
                <a:lnTo>
                  <a:pt x="1050162" y="45592"/>
                </a:lnTo>
                <a:lnTo>
                  <a:pt x="1050162" y="61467"/>
                </a:lnTo>
                <a:lnTo>
                  <a:pt x="1052186" y="61467"/>
                </a:lnTo>
                <a:lnTo>
                  <a:pt x="1065910" y="53466"/>
                </a:lnTo>
                <a:lnTo>
                  <a:pt x="1052404" y="45592"/>
                </a:lnTo>
                <a:close/>
              </a:path>
              <a:path w="1066165" h="107314">
                <a:moveTo>
                  <a:pt x="1046099" y="46609"/>
                </a:moveTo>
                <a:lnTo>
                  <a:pt x="1034342" y="53466"/>
                </a:lnTo>
                <a:lnTo>
                  <a:pt x="1046099" y="60325"/>
                </a:lnTo>
                <a:lnTo>
                  <a:pt x="1046099" y="46609"/>
                </a:lnTo>
                <a:close/>
              </a:path>
              <a:path w="1066165" h="107314">
                <a:moveTo>
                  <a:pt x="1050162" y="46609"/>
                </a:moveTo>
                <a:lnTo>
                  <a:pt x="1046099" y="46609"/>
                </a:lnTo>
                <a:lnTo>
                  <a:pt x="1046099" y="60325"/>
                </a:lnTo>
                <a:lnTo>
                  <a:pt x="1050162" y="60325"/>
                </a:lnTo>
                <a:lnTo>
                  <a:pt x="1050162" y="46609"/>
                </a:lnTo>
                <a:close/>
              </a:path>
              <a:path w="1066165" h="107314">
                <a:moveTo>
                  <a:pt x="974090" y="0"/>
                </a:moveTo>
                <a:lnTo>
                  <a:pt x="969263" y="1269"/>
                </a:lnTo>
                <a:lnTo>
                  <a:pt x="967104" y="5079"/>
                </a:lnTo>
                <a:lnTo>
                  <a:pt x="964819" y="8762"/>
                </a:lnTo>
                <a:lnTo>
                  <a:pt x="966088" y="13715"/>
                </a:lnTo>
                <a:lnTo>
                  <a:pt x="969899" y="15875"/>
                </a:lnTo>
                <a:lnTo>
                  <a:pt x="1034342" y="53466"/>
                </a:lnTo>
                <a:lnTo>
                  <a:pt x="1046099" y="46609"/>
                </a:lnTo>
                <a:lnTo>
                  <a:pt x="1050162" y="46609"/>
                </a:lnTo>
                <a:lnTo>
                  <a:pt x="1050162" y="45592"/>
                </a:lnTo>
                <a:lnTo>
                  <a:pt x="1052404" y="45592"/>
                </a:lnTo>
                <a:lnTo>
                  <a:pt x="977900" y="2159"/>
                </a:lnTo>
                <a:lnTo>
                  <a:pt x="97409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554593" y="2710687"/>
            <a:ext cx="343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Calibri"/>
                <a:cs typeface="Calibri"/>
              </a:rPr>
              <a:t>LPG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626602" y="3942334"/>
            <a:ext cx="13874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Nafta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reformada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394447" y="4094860"/>
            <a:ext cx="1066165" cy="107314"/>
          </a:xfrm>
          <a:custGeom>
            <a:avLst/>
            <a:gdLst/>
            <a:ahLst/>
            <a:cxnLst/>
            <a:rect l="l" t="t" r="r" b="b"/>
            <a:pathLst>
              <a:path w="1066165" h="107314">
                <a:moveTo>
                  <a:pt x="1034342" y="53466"/>
                </a:moveTo>
                <a:lnTo>
                  <a:pt x="969899" y="91058"/>
                </a:lnTo>
                <a:lnTo>
                  <a:pt x="966088" y="93218"/>
                </a:lnTo>
                <a:lnTo>
                  <a:pt x="964819" y="98170"/>
                </a:lnTo>
                <a:lnTo>
                  <a:pt x="967104" y="101853"/>
                </a:lnTo>
                <a:lnTo>
                  <a:pt x="969263" y="105663"/>
                </a:lnTo>
                <a:lnTo>
                  <a:pt x="974090" y="106933"/>
                </a:lnTo>
                <a:lnTo>
                  <a:pt x="977900" y="104775"/>
                </a:lnTo>
                <a:lnTo>
                  <a:pt x="1052186" y="61468"/>
                </a:lnTo>
                <a:lnTo>
                  <a:pt x="1050162" y="61468"/>
                </a:lnTo>
                <a:lnTo>
                  <a:pt x="1050162" y="60325"/>
                </a:lnTo>
                <a:lnTo>
                  <a:pt x="1046099" y="60325"/>
                </a:lnTo>
                <a:lnTo>
                  <a:pt x="1034342" y="53466"/>
                </a:lnTo>
                <a:close/>
              </a:path>
              <a:path w="1066165" h="107314">
                <a:moveTo>
                  <a:pt x="1020844" y="45593"/>
                </a:moveTo>
                <a:lnTo>
                  <a:pt x="0" y="45593"/>
                </a:lnTo>
                <a:lnTo>
                  <a:pt x="0" y="61468"/>
                </a:lnTo>
                <a:lnTo>
                  <a:pt x="1020626" y="61468"/>
                </a:lnTo>
                <a:lnTo>
                  <a:pt x="1034342" y="53466"/>
                </a:lnTo>
                <a:lnTo>
                  <a:pt x="1020844" y="45593"/>
                </a:lnTo>
                <a:close/>
              </a:path>
              <a:path w="1066165" h="107314">
                <a:moveTo>
                  <a:pt x="1052404" y="45593"/>
                </a:moveTo>
                <a:lnTo>
                  <a:pt x="1050162" y="45593"/>
                </a:lnTo>
                <a:lnTo>
                  <a:pt x="1050162" y="61468"/>
                </a:lnTo>
                <a:lnTo>
                  <a:pt x="1052186" y="61468"/>
                </a:lnTo>
                <a:lnTo>
                  <a:pt x="1065910" y="53466"/>
                </a:lnTo>
                <a:lnTo>
                  <a:pt x="1052404" y="45593"/>
                </a:lnTo>
                <a:close/>
              </a:path>
              <a:path w="1066165" h="107314">
                <a:moveTo>
                  <a:pt x="1046099" y="46608"/>
                </a:moveTo>
                <a:lnTo>
                  <a:pt x="1034342" y="53466"/>
                </a:lnTo>
                <a:lnTo>
                  <a:pt x="1046099" y="60325"/>
                </a:lnTo>
                <a:lnTo>
                  <a:pt x="1046099" y="46608"/>
                </a:lnTo>
                <a:close/>
              </a:path>
              <a:path w="1066165" h="107314">
                <a:moveTo>
                  <a:pt x="1050162" y="46608"/>
                </a:moveTo>
                <a:lnTo>
                  <a:pt x="1046099" y="46608"/>
                </a:lnTo>
                <a:lnTo>
                  <a:pt x="1046099" y="60325"/>
                </a:lnTo>
                <a:lnTo>
                  <a:pt x="1050162" y="60325"/>
                </a:lnTo>
                <a:lnTo>
                  <a:pt x="1050162" y="46608"/>
                </a:lnTo>
                <a:close/>
              </a:path>
              <a:path w="1066165" h="107314">
                <a:moveTo>
                  <a:pt x="974090" y="0"/>
                </a:moveTo>
                <a:lnTo>
                  <a:pt x="969263" y="1269"/>
                </a:lnTo>
                <a:lnTo>
                  <a:pt x="967104" y="5080"/>
                </a:lnTo>
                <a:lnTo>
                  <a:pt x="964819" y="8762"/>
                </a:lnTo>
                <a:lnTo>
                  <a:pt x="966088" y="13715"/>
                </a:lnTo>
                <a:lnTo>
                  <a:pt x="969899" y="15875"/>
                </a:lnTo>
                <a:lnTo>
                  <a:pt x="1034342" y="53466"/>
                </a:lnTo>
                <a:lnTo>
                  <a:pt x="1046099" y="46608"/>
                </a:lnTo>
                <a:lnTo>
                  <a:pt x="1050162" y="46608"/>
                </a:lnTo>
                <a:lnTo>
                  <a:pt x="1050162" y="45593"/>
                </a:lnTo>
                <a:lnTo>
                  <a:pt x="1052404" y="45593"/>
                </a:lnTo>
                <a:lnTo>
                  <a:pt x="977900" y="2158"/>
                </a:lnTo>
                <a:lnTo>
                  <a:pt x="97409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931670" y="2906774"/>
            <a:ext cx="158343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Nafta</a:t>
            </a:r>
            <a:r>
              <a:rPr sz="1600" spc="30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lang="es-AR" sz="1600" spc="-15" dirty="0">
                <a:latin typeface="Calibri"/>
                <a:cs typeface="Calibri"/>
              </a:rPr>
              <a:t>T</a:t>
            </a:r>
            <a:r>
              <a:rPr sz="1600" spc="-10" dirty="0" err="1">
                <a:latin typeface="Calibri"/>
                <a:cs typeface="Calibri"/>
              </a:rPr>
              <a:t>opping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10334" y="4007825"/>
            <a:ext cx="18199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Nafta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Hidrocraking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31670" y="3472729"/>
            <a:ext cx="1583436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Calibri"/>
                <a:cs typeface="Calibri"/>
              </a:rPr>
              <a:t>Nafta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de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lang="es-AR" sz="1600" spc="-10" dirty="0">
                <a:latin typeface="Calibri"/>
                <a:cs typeface="Calibri"/>
              </a:rPr>
              <a:t>C</a:t>
            </a:r>
            <a:r>
              <a:rPr sz="1600" spc="-10" dirty="0" err="1">
                <a:latin typeface="Calibri"/>
                <a:cs typeface="Calibri"/>
              </a:rPr>
              <a:t>oque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961382" y="1702435"/>
            <a:ext cx="12738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Calibri"/>
                <a:cs typeface="Calibri"/>
              </a:rPr>
              <a:t>Contaminantes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46270" y="3749421"/>
            <a:ext cx="366395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1600" b="0" spc="-25" dirty="0">
                <a:solidFill>
                  <a:srgbClr val="FFFFFF"/>
                </a:solidFill>
                <a:latin typeface="Calibri Light"/>
                <a:cs typeface="Calibri Light"/>
              </a:rPr>
              <a:t>NHT</a:t>
            </a:r>
            <a:endParaRPr sz="1600" dirty="0">
              <a:latin typeface="Calibri Light"/>
              <a:cs typeface="Calibr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49567" y="2574035"/>
            <a:ext cx="914400" cy="345694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03505">
              <a:lnSpc>
                <a:spcPct val="100000"/>
              </a:lnSpc>
            </a:pPr>
            <a:r>
              <a:rPr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Reforming</a:t>
            </a:r>
            <a:endParaRPr sz="1400" dirty="0">
              <a:latin typeface="Calibri Light"/>
              <a:cs typeface="Calibri Light"/>
            </a:endParaRPr>
          </a:p>
        </p:txBody>
      </p:sp>
      <p:sp>
        <p:nvSpPr>
          <p:cNvPr id="31" name="object 27">
            <a:extLst>
              <a:ext uri="{FF2B5EF4-FFF2-40B4-BE49-F238E27FC236}">
                <a16:creationId xmlns:a16="http://schemas.microsoft.com/office/drawing/2014/main" id="{27BBF759-39D1-00A1-F735-ACA6AFE41098}"/>
              </a:ext>
            </a:extLst>
          </p:cNvPr>
          <p:cNvSpPr txBox="1"/>
          <p:nvPr/>
        </p:nvSpPr>
        <p:spPr>
          <a:xfrm>
            <a:off x="4118357" y="2548595"/>
            <a:ext cx="914400" cy="3485570"/>
          </a:xfrm>
          <a:prstGeom prst="rect">
            <a:avLst/>
          </a:prstGeom>
          <a:solidFill>
            <a:srgbClr val="4471C4"/>
          </a:solidFill>
          <a:ln w="12700">
            <a:solidFill>
              <a:srgbClr val="2E528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0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103505" algn="ctr">
              <a:lnSpc>
                <a:spcPct val="100000"/>
              </a:lnSpc>
            </a:pPr>
            <a:r>
              <a:rPr lang="es-AR" sz="1400" b="0" spc="-10" dirty="0">
                <a:solidFill>
                  <a:srgbClr val="FFFFFF"/>
                </a:solidFill>
                <a:latin typeface="Calibri Light"/>
                <a:cs typeface="Calibri Light"/>
              </a:rPr>
              <a:t>NHT</a:t>
            </a:r>
          </a:p>
          <a:p>
            <a:pPr marL="103505">
              <a:lnSpc>
                <a:spcPct val="100000"/>
              </a:lnSpc>
            </a:pPr>
            <a:endParaRPr lang="es-AR" sz="1400" spc="-1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103505">
              <a:lnSpc>
                <a:spcPct val="100000"/>
              </a:lnSpc>
            </a:pPr>
            <a:endParaRPr lang="es-AR" sz="1400" spc="-1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103505">
              <a:lnSpc>
                <a:spcPct val="100000"/>
              </a:lnSpc>
            </a:pPr>
            <a:endParaRPr lang="es-AR" sz="1400" spc="-1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103505">
              <a:lnSpc>
                <a:spcPct val="100000"/>
              </a:lnSpc>
            </a:pPr>
            <a:endParaRPr lang="es-AR" sz="1400" spc="-1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103505">
              <a:lnSpc>
                <a:spcPct val="100000"/>
              </a:lnSpc>
            </a:pPr>
            <a:endParaRPr lang="es-AR" sz="1400" spc="-1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103505">
              <a:lnSpc>
                <a:spcPct val="100000"/>
              </a:lnSpc>
            </a:pPr>
            <a:endParaRPr lang="es-AR" sz="1400" spc="-1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103505">
              <a:lnSpc>
                <a:spcPct val="100000"/>
              </a:lnSpc>
            </a:pPr>
            <a:endParaRPr lang="es-AR" sz="1400" spc="-1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103505">
              <a:lnSpc>
                <a:spcPct val="100000"/>
              </a:lnSpc>
            </a:pPr>
            <a:endParaRPr lang="es-AR" sz="1400" spc="-10" dirty="0">
              <a:solidFill>
                <a:srgbClr val="FFFFFF"/>
              </a:solidFill>
              <a:latin typeface="Calibri Light"/>
              <a:cs typeface="Calibri Light"/>
            </a:endParaRPr>
          </a:p>
          <a:p>
            <a:pPr marL="103505">
              <a:lnSpc>
                <a:spcPct val="100000"/>
              </a:lnSpc>
            </a:pPr>
            <a:endParaRPr sz="1400" dirty="0">
              <a:latin typeface="Calibri Light"/>
              <a:cs typeface="Calibri Light"/>
            </a:endParaRPr>
          </a:p>
        </p:txBody>
      </p: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EDEE290B-D5C4-1620-ECBE-E19C1B206F46}"/>
              </a:ext>
            </a:extLst>
          </p:cNvPr>
          <p:cNvCxnSpPr/>
          <p:nvPr/>
        </p:nvCxnSpPr>
        <p:spPr>
          <a:xfrm>
            <a:off x="3200400" y="3165178"/>
            <a:ext cx="917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1DF8A2E8-AAF1-B5B1-857A-967205180269}"/>
              </a:ext>
            </a:extLst>
          </p:cNvPr>
          <p:cNvCxnSpPr/>
          <p:nvPr/>
        </p:nvCxnSpPr>
        <p:spPr>
          <a:xfrm>
            <a:off x="3200400" y="3749421"/>
            <a:ext cx="917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>
            <a:extLst>
              <a:ext uri="{FF2B5EF4-FFF2-40B4-BE49-F238E27FC236}">
                <a16:creationId xmlns:a16="http://schemas.microsoft.com/office/drawing/2014/main" id="{A82B3611-F97B-AD6F-087A-07718186403F}"/>
              </a:ext>
            </a:extLst>
          </p:cNvPr>
          <p:cNvCxnSpPr/>
          <p:nvPr/>
        </p:nvCxnSpPr>
        <p:spPr>
          <a:xfrm>
            <a:off x="3153028" y="4291380"/>
            <a:ext cx="9179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ject 13">
            <a:extLst>
              <a:ext uri="{FF2B5EF4-FFF2-40B4-BE49-F238E27FC236}">
                <a16:creationId xmlns:a16="http://schemas.microsoft.com/office/drawing/2014/main" id="{1EEBACE2-0FCF-35F1-5065-BA3A16834AE3}"/>
              </a:ext>
            </a:extLst>
          </p:cNvPr>
          <p:cNvSpPr/>
          <p:nvPr/>
        </p:nvSpPr>
        <p:spPr>
          <a:xfrm>
            <a:off x="4701984" y="2008675"/>
            <a:ext cx="518795" cy="502920"/>
          </a:xfrm>
          <a:custGeom>
            <a:avLst/>
            <a:gdLst/>
            <a:ahLst/>
            <a:cxnLst/>
            <a:rect l="l" t="t" r="r" b="b"/>
            <a:pathLst>
              <a:path w="518795" h="502919">
                <a:moveTo>
                  <a:pt x="457326" y="243459"/>
                </a:moveTo>
                <a:lnTo>
                  <a:pt x="0" y="243459"/>
                </a:lnTo>
                <a:lnTo>
                  <a:pt x="0" y="502665"/>
                </a:lnTo>
                <a:lnTo>
                  <a:pt x="15875" y="502665"/>
                </a:lnTo>
                <a:lnTo>
                  <a:pt x="15875" y="259334"/>
                </a:lnTo>
                <a:lnTo>
                  <a:pt x="8000" y="259334"/>
                </a:lnTo>
                <a:lnTo>
                  <a:pt x="15875" y="251333"/>
                </a:lnTo>
                <a:lnTo>
                  <a:pt x="457326" y="251333"/>
                </a:lnTo>
                <a:lnTo>
                  <a:pt x="457326" y="243459"/>
                </a:lnTo>
                <a:close/>
              </a:path>
              <a:path w="518795" h="502919">
                <a:moveTo>
                  <a:pt x="15875" y="251333"/>
                </a:moveTo>
                <a:lnTo>
                  <a:pt x="8000" y="259334"/>
                </a:lnTo>
                <a:lnTo>
                  <a:pt x="15875" y="259334"/>
                </a:lnTo>
                <a:lnTo>
                  <a:pt x="15875" y="251333"/>
                </a:lnTo>
                <a:close/>
              </a:path>
              <a:path w="518795" h="502919">
                <a:moveTo>
                  <a:pt x="473201" y="243459"/>
                </a:moveTo>
                <a:lnTo>
                  <a:pt x="465200" y="243459"/>
                </a:lnTo>
                <a:lnTo>
                  <a:pt x="457326" y="251333"/>
                </a:lnTo>
                <a:lnTo>
                  <a:pt x="15875" y="251333"/>
                </a:lnTo>
                <a:lnTo>
                  <a:pt x="15875" y="259334"/>
                </a:lnTo>
                <a:lnTo>
                  <a:pt x="473201" y="259334"/>
                </a:lnTo>
                <a:lnTo>
                  <a:pt x="473201" y="243459"/>
                </a:lnTo>
                <a:close/>
              </a:path>
              <a:path w="518795" h="502919">
                <a:moveTo>
                  <a:pt x="465200" y="31441"/>
                </a:moveTo>
                <a:lnTo>
                  <a:pt x="457326" y="44939"/>
                </a:lnTo>
                <a:lnTo>
                  <a:pt x="457326" y="251333"/>
                </a:lnTo>
                <a:lnTo>
                  <a:pt x="465200" y="243459"/>
                </a:lnTo>
                <a:lnTo>
                  <a:pt x="473201" y="243459"/>
                </a:lnTo>
                <a:lnTo>
                  <a:pt x="473201" y="45157"/>
                </a:lnTo>
                <a:lnTo>
                  <a:pt x="465200" y="31441"/>
                </a:lnTo>
                <a:close/>
              </a:path>
              <a:path w="518795" h="502919">
                <a:moveTo>
                  <a:pt x="465200" y="0"/>
                </a:moveTo>
                <a:lnTo>
                  <a:pt x="413892" y="87884"/>
                </a:lnTo>
                <a:lnTo>
                  <a:pt x="411733" y="91694"/>
                </a:lnTo>
                <a:lnTo>
                  <a:pt x="413003" y="96520"/>
                </a:lnTo>
                <a:lnTo>
                  <a:pt x="416813" y="98806"/>
                </a:lnTo>
                <a:lnTo>
                  <a:pt x="420497" y="100964"/>
                </a:lnTo>
                <a:lnTo>
                  <a:pt x="425450" y="99695"/>
                </a:lnTo>
                <a:lnTo>
                  <a:pt x="427608" y="95885"/>
                </a:lnTo>
                <a:lnTo>
                  <a:pt x="457326" y="44939"/>
                </a:lnTo>
                <a:lnTo>
                  <a:pt x="457326" y="15748"/>
                </a:lnTo>
                <a:lnTo>
                  <a:pt x="474394" y="15748"/>
                </a:lnTo>
                <a:lnTo>
                  <a:pt x="465200" y="0"/>
                </a:lnTo>
                <a:close/>
              </a:path>
              <a:path w="518795" h="502919">
                <a:moveTo>
                  <a:pt x="474394" y="15748"/>
                </a:moveTo>
                <a:lnTo>
                  <a:pt x="473201" y="15748"/>
                </a:lnTo>
                <a:lnTo>
                  <a:pt x="473201" y="45157"/>
                </a:lnTo>
                <a:lnTo>
                  <a:pt x="502792" y="95885"/>
                </a:lnTo>
                <a:lnTo>
                  <a:pt x="504951" y="99695"/>
                </a:lnTo>
                <a:lnTo>
                  <a:pt x="509904" y="100964"/>
                </a:lnTo>
                <a:lnTo>
                  <a:pt x="513714" y="98806"/>
                </a:lnTo>
                <a:lnTo>
                  <a:pt x="517398" y="96520"/>
                </a:lnTo>
                <a:lnTo>
                  <a:pt x="518667" y="91694"/>
                </a:lnTo>
                <a:lnTo>
                  <a:pt x="516508" y="87884"/>
                </a:lnTo>
                <a:lnTo>
                  <a:pt x="474394" y="15748"/>
                </a:lnTo>
                <a:close/>
              </a:path>
              <a:path w="518795" h="502919">
                <a:moveTo>
                  <a:pt x="473201" y="19685"/>
                </a:moveTo>
                <a:lnTo>
                  <a:pt x="472058" y="19685"/>
                </a:lnTo>
                <a:lnTo>
                  <a:pt x="465200" y="31441"/>
                </a:lnTo>
                <a:lnTo>
                  <a:pt x="473201" y="45157"/>
                </a:lnTo>
                <a:lnTo>
                  <a:pt x="473201" y="19685"/>
                </a:lnTo>
                <a:close/>
              </a:path>
              <a:path w="518795" h="502919">
                <a:moveTo>
                  <a:pt x="473201" y="15748"/>
                </a:moveTo>
                <a:lnTo>
                  <a:pt x="457326" y="15748"/>
                </a:lnTo>
                <a:lnTo>
                  <a:pt x="457326" y="44939"/>
                </a:lnTo>
                <a:lnTo>
                  <a:pt x="465200" y="31441"/>
                </a:lnTo>
                <a:lnTo>
                  <a:pt x="458342" y="19685"/>
                </a:lnTo>
                <a:lnTo>
                  <a:pt x="473201" y="19685"/>
                </a:lnTo>
                <a:lnTo>
                  <a:pt x="473201" y="15748"/>
                </a:lnTo>
                <a:close/>
              </a:path>
              <a:path w="518795" h="502919">
                <a:moveTo>
                  <a:pt x="472058" y="19685"/>
                </a:moveTo>
                <a:lnTo>
                  <a:pt x="458342" y="19685"/>
                </a:lnTo>
                <a:lnTo>
                  <a:pt x="465200" y="31441"/>
                </a:lnTo>
                <a:lnTo>
                  <a:pt x="472058" y="19685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7">
            <a:extLst>
              <a:ext uri="{FF2B5EF4-FFF2-40B4-BE49-F238E27FC236}">
                <a16:creationId xmlns:a16="http://schemas.microsoft.com/office/drawing/2014/main" id="{D4C7BA54-8EFC-75B9-65AD-895BB0847000}"/>
              </a:ext>
            </a:extLst>
          </p:cNvPr>
          <p:cNvSpPr/>
          <p:nvPr/>
        </p:nvSpPr>
        <p:spPr>
          <a:xfrm>
            <a:off x="5163882" y="4094860"/>
            <a:ext cx="1066165" cy="107314"/>
          </a:xfrm>
          <a:custGeom>
            <a:avLst/>
            <a:gdLst/>
            <a:ahLst/>
            <a:cxnLst/>
            <a:rect l="l" t="t" r="r" b="b"/>
            <a:pathLst>
              <a:path w="1066165" h="107314">
                <a:moveTo>
                  <a:pt x="1034342" y="53466"/>
                </a:moveTo>
                <a:lnTo>
                  <a:pt x="969899" y="91058"/>
                </a:lnTo>
                <a:lnTo>
                  <a:pt x="966088" y="93218"/>
                </a:lnTo>
                <a:lnTo>
                  <a:pt x="964819" y="98170"/>
                </a:lnTo>
                <a:lnTo>
                  <a:pt x="967104" y="101853"/>
                </a:lnTo>
                <a:lnTo>
                  <a:pt x="969263" y="105663"/>
                </a:lnTo>
                <a:lnTo>
                  <a:pt x="974090" y="106933"/>
                </a:lnTo>
                <a:lnTo>
                  <a:pt x="977900" y="104775"/>
                </a:lnTo>
                <a:lnTo>
                  <a:pt x="1052186" y="61468"/>
                </a:lnTo>
                <a:lnTo>
                  <a:pt x="1050162" y="61468"/>
                </a:lnTo>
                <a:lnTo>
                  <a:pt x="1050162" y="60325"/>
                </a:lnTo>
                <a:lnTo>
                  <a:pt x="1046099" y="60325"/>
                </a:lnTo>
                <a:lnTo>
                  <a:pt x="1034342" y="53466"/>
                </a:lnTo>
                <a:close/>
              </a:path>
              <a:path w="1066165" h="107314">
                <a:moveTo>
                  <a:pt x="1020844" y="45593"/>
                </a:moveTo>
                <a:lnTo>
                  <a:pt x="0" y="45593"/>
                </a:lnTo>
                <a:lnTo>
                  <a:pt x="0" y="61468"/>
                </a:lnTo>
                <a:lnTo>
                  <a:pt x="1020626" y="61468"/>
                </a:lnTo>
                <a:lnTo>
                  <a:pt x="1034342" y="53466"/>
                </a:lnTo>
                <a:lnTo>
                  <a:pt x="1020844" y="45593"/>
                </a:lnTo>
                <a:close/>
              </a:path>
              <a:path w="1066165" h="107314">
                <a:moveTo>
                  <a:pt x="1052404" y="45593"/>
                </a:moveTo>
                <a:lnTo>
                  <a:pt x="1050162" y="45593"/>
                </a:lnTo>
                <a:lnTo>
                  <a:pt x="1050162" y="61468"/>
                </a:lnTo>
                <a:lnTo>
                  <a:pt x="1052186" y="61468"/>
                </a:lnTo>
                <a:lnTo>
                  <a:pt x="1065910" y="53466"/>
                </a:lnTo>
                <a:lnTo>
                  <a:pt x="1052404" y="45593"/>
                </a:lnTo>
                <a:close/>
              </a:path>
              <a:path w="1066165" h="107314">
                <a:moveTo>
                  <a:pt x="1046099" y="46608"/>
                </a:moveTo>
                <a:lnTo>
                  <a:pt x="1034342" y="53466"/>
                </a:lnTo>
                <a:lnTo>
                  <a:pt x="1046099" y="60325"/>
                </a:lnTo>
                <a:lnTo>
                  <a:pt x="1046099" y="46608"/>
                </a:lnTo>
                <a:close/>
              </a:path>
              <a:path w="1066165" h="107314">
                <a:moveTo>
                  <a:pt x="1050162" y="46608"/>
                </a:moveTo>
                <a:lnTo>
                  <a:pt x="1046099" y="46608"/>
                </a:lnTo>
                <a:lnTo>
                  <a:pt x="1046099" y="60325"/>
                </a:lnTo>
                <a:lnTo>
                  <a:pt x="1050162" y="60325"/>
                </a:lnTo>
                <a:lnTo>
                  <a:pt x="1050162" y="46608"/>
                </a:lnTo>
                <a:close/>
              </a:path>
              <a:path w="1066165" h="107314">
                <a:moveTo>
                  <a:pt x="974090" y="0"/>
                </a:moveTo>
                <a:lnTo>
                  <a:pt x="969263" y="1269"/>
                </a:lnTo>
                <a:lnTo>
                  <a:pt x="967104" y="5080"/>
                </a:lnTo>
                <a:lnTo>
                  <a:pt x="964819" y="8762"/>
                </a:lnTo>
                <a:lnTo>
                  <a:pt x="966088" y="13715"/>
                </a:lnTo>
                <a:lnTo>
                  <a:pt x="969899" y="15875"/>
                </a:lnTo>
                <a:lnTo>
                  <a:pt x="1034342" y="53466"/>
                </a:lnTo>
                <a:lnTo>
                  <a:pt x="1046099" y="46608"/>
                </a:lnTo>
                <a:lnTo>
                  <a:pt x="1050162" y="46608"/>
                </a:lnTo>
                <a:lnTo>
                  <a:pt x="1050162" y="45593"/>
                </a:lnTo>
                <a:lnTo>
                  <a:pt x="1052404" y="45593"/>
                </a:lnTo>
                <a:lnTo>
                  <a:pt x="977900" y="2158"/>
                </a:lnTo>
                <a:lnTo>
                  <a:pt x="974090" y="0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16">
            <a:extLst>
              <a:ext uri="{FF2B5EF4-FFF2-40B4-BE49-F238E27FC236}">
                <a16:creationId xmlns:a16="http://schemas.microsoft.com/office/drawing/2014/main" id="{5323EB9A-AACD-46A6-D7FF-3839325A9303}"/>
              </a:ext>
            </a:extLst>
          </p:cNvPr>
          <p:cNvSpPr txBox="1"/>
          <p:nvPr/>
        </p:nvSpPr>
        <p:spPr>
          <a:xfrm>
            <a:off x="5233227" y="4206845"/>
            <a:ext cx="138747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 err="1">
                <a:latin typeface="Calibri"/>
                <a:cs typeface="Calibri"/>
              </a:rPr>
              <a:t>Nafta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lang="es-AR" sz="1600" spc="-10" dirty="0" err="1">
                <a:latin typeface="Calibri"/>
                <a:cs typeface="Calibri"/>
              </a:rPr>
              <a:t>hidrotratada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473066" y="705688"/>
            <a:ext cx="35109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Propiedades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62552" y="1312157"/>
            <a:ext cx="8336915" cy="4935220"/>
            <a:chOff x="2162552" y="1312157"/>
            <a:chExt cx="8336915" cy="493522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2552" y="1312157"/>
              <a:ext cx="8336287" cy="49347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15896" y="1347254"/>
              <a:ext cx="8231124" cy="482955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2212721" y="1344040"/>
              <a:ext cx="8237855" cy="4836160"/>
            </a:xfrm>
            <a:custGeom>
              <a:avLst/>
              <a:gdLst/>
              <a:ahLst/>
              <a:cxnLst/>
              <a:rect l="l" t="t" r="r" b="b"/>
              <a:pathLst>
                <a:path w="8237855" h="4836160">
                  <a:moveTo>
                    <a:pt x="3175" y="0"/>
                  </a:moveTo>
                  <a:lnTo>
                    <a:pt x="3175" y="4835563"/>
                  </a:lnTo>
                </a:path>
                <a:path w="8237855" h="4836160">
                  <a:moveTo>
                    <a:pt x="8234426" y="0"/>
                  </a:moveTo>
                  <a:lnTo>
                    <a:pt x="8234426" y="4835563"/>
                  </a:lnTo>
                </a:path>
                <a:path w="8237855" h="4836160">
                  <a:moveTo>
                    <a:pt x="0" y="3175"/>
                  </a:moveTo>
                  <a:lnTo>
                    <a:pt x="8237601" y="3175"/>
                  </a:lnTo>
                </a:path>
                <a:path w="8237855" h="4836160">
                  <a:moveTo>
                    <a:pt x="0" y="4832388"/>
                  </a:moveTo>
                  <a:lnTo>
                    <a:pt x="8237601" y="4832388"/>
                  </a:lnTo>
                </a:path>
              </a:pathLst>
            </a:custGeom>
            <a:ln w="6350">
              <a:solidFill>
                <a:srgbClr val="C0C8E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2275839" y="1492910"/>
          <a:ext cx="7265035" cy="4583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22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555">
                <a:tc>
                  <a:txBody>
                    <a:bodyPr/>
                    <a:lstStyle/>
                    <a:p>
                      <a:pPr marL="735965">
                        <a:lnSpc>
                          <a:spcPts val="1905"/>
                        </a:lnSpc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Catalizador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ts val="1905"/>
                        </a:lnSpc>
                      </a:pPr>
                      <a:r>
                        <a:rPr sz="20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21385" algn="ctr">
                        <a:lnSpc>
                          <a:spcPts val="1905"/>
                        </a:lnSpc>
                      </a:pPr>
                      <a:r>
                        <a:rPr sz="20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Forma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R="6286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esférico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tc>
                  <a:txBody>
                    <a:bodyPr/>
                    <a:lstStyle/>
                    <a:p>
                      <a:pPr marL="921385"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cilindros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841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Diámetro,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6350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92075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1.43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Longitud,</a:t>
                      </a:r>
                      <a:r>
                        <a:rPr sz="20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mm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18844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3.6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Platino,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000" spc="-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peso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0.22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92075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0.25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79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Renio,</a:t>
                      </a:r>
                      <a:r>
                        <a:rPr sz="20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000" spc="-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peso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0.44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tc>
                  <a:txBody>
                    <a:bodyPr/>
                    <a:lstStyle/>
                    <a:p>
                      <a:pPr marL="918844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0.4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889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Azufre,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000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peso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920750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Cloro,</a:t>
                      </a:r>
                      <a:r>
                        <a:rPr sz="2000" spc="-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%</a:t>
                      </a:r>
                      <a:r>
                        <a:rPr sz="2000" spc="-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peso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1.05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tc>
                  <a:txBody>
                    <a:bodyPr/>
                    <a:lstStyle/>
                    <a:p>
                      <a:pPr marL="918844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1.0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4953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15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Area</a:t>
                      </a:r>
                      <a:r>
                        <a:rPr sz="2000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BET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2000" spc="-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1950" spc="-30" baseline="256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/g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R="6413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216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4610" marB="0"/>
                </a:tc>
                <a:tc>
                  <a:txBody>
                    <a:bodyPr/>
                    <a:lstStyle/>
                    <a:p>
                      <a:pPr marL="921385" algn="ctr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217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461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27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Densidad,</a:t>
                      </a:r>
                      <a:r>
                        <a:rPr sz="20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g/cm</a:t>
                      </a:r>
                      <a:r>
                        <a:rPr sz="1950" spc="-30" baseline="2564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1950" baseline="25641">
                        <a:latin typeface="Calibri"/>
                        <a:cs typeface="Calibri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R="64769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0.67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5244" marB="0"/>
                </a:tc>
                <a:tc>
                  <a:txBody>
                    <a:bodyPr/>
                    <a:lstStyle/>
                    <a:p>
                      <a:pPr marL="920115" algn="ctr">
                        <a:lnSpc>
                          <a:spcPct val="100000"/>
                        </a:lnSpc>
                        <a:spcBef>
                          <a:spcPts val="434"/>
                        </a:spcBef>
                      </a:pPr>
                      <a:r>
                        <a:rPr sz="20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0.63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55244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40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73066" y="705688"/>
            <a:ext cx="3366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Forma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catalizadores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348357" y="1699132"/>
            <a:ext cx="652780" cy="638810"/>
            <a:chOff x="2348357" y="1699132"/>
            <a:chExt cx="652780" cy="63881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1532" y="1702307"/>
              <a:ext cx="646176" cy="63245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351532" y="1702307"/>
              <a:ext cx="646430" cy="632460"/>
            </a:xfrm>
            <a:custGeom>
              <a:avLst/>
              <a:gdLst/>
              <a:ahLst/>
              <a:cxnLst/>
              <a:rect l="l" t="t" r="r" b="b"/>
              <a:pathLst>
                <a:path w="646430" h="632460">
                  <a:moveTo>
                    <a:pt x="0" y="316229"/>
                  </a:moveTo>
                  <a:lnTo>
                    <a:pt x="3503" y="269505"/>
                  </a:lnTo>
                  <a:lnTo>
                    <a:pt x="13679" y="224907"/>
                  </a:lnTo>
                  <a:lnTo>
                    <a:pt x="30028" y="182925"/>
                  </a:lnTo>
                  <a:lnTo>
                    <a:pt x="52051" y="144050"/>
                  </a:lnTo>
                  <a:lnTo>
                    <a:pt x="79248" y="108769"/>
                  </a:lnTo>
                  <a:lnTo>
                    <a:pt x="111119" y="77574"/>
                  </a:lnTo>
                  <a:lnTo>
                    <a:pt x="147163" y="50952"/>
                  </a:lnTo>
                  <a:lnTo>
                    <a:pt x="186882" y="29395"/>
                  </a:lnTo>
                  <a:lnTo>
                    <a:pt x="229776" y="13390"/>
                  </a:lnTo>
                  <a:lnTo>
                    <a:pt x="275344" y="3429"/>
                  </a:lnTo>
                  <a:lnTo>
                    <a:pt x="323088" y="0"/>
                  </a:lnTo>
                  <a:lnTo>
                    <a:pt x="370831" y="3429"/>
                  </a:lnTo>
                  <a:lnTo>
                    <a:pt x="416399" y="13390"/>
                  </a:lnTo>
                  <a:lnTo>
                    <a:pt x="459293" y="29395"/>
                  </a:lnTo>
                  <a:lnTo>
                    <a:pt x="499012" y="50952"/>
                  </a:lnTo>
                  <a:lnTo>
                    <a:pt x="535056" y="77574"/>
                  </a:lnTo>
                  <a:lnTo>
                    <a:pt x="566927" y="108769"/>
                  </a:lnTo>
                  <a:lnTo>
                    <a:pt x="594124" y="144050"/>
                  </a:lnTo>
                  <a:lnTo>
                    <a:pt x="616147" y="182925"/>
                  </a:lnTo>
                  <a:lnTo>
                    <a:pt x="632496" y="224907"/>
                  </a:lnTo>
                  <a:lnTo>
                    <a:pt x="642672" y="269505"/>
                  </a:lnTo>
                  <a:lnTo>
                    <a:pt x="646176" y="316229"/>
                  </a:lnTo>
                  <a:lnTo>
                    <a:pt x="642672" y="362954"/>
                  </a:lnTo>
                  <a:lnTo>
                    <a:pt x="632496" y="407552"/>
                  </a:lnTo>
                  <a:lnTo>
                    <a:pt x="616147" y="449534"/>
                  </a:lnTo>
                  <a:lnTo>
                    <a:pt x="594124" y="488409"/>
                  </a:lnTo>
                  <a:lnTo>
                    <a:pt x="566927" y="523690"/>
                  </a:lnTo>
                  <a:lnTo>
                    <a:pt x="535056" y="554885"/>
                  </a:lnTo>
                  <a:lnTo>
                    <a:pt x="499012" y="581507"/>
                  </a:lnTo>
                  <a:lnTo>
                    <a:pt x="459293" y="603064"/>
                  </a:lnTo>
                  <a:lnTo>
                    <a:pt x="416399" y="619069"/>
                  </a:lnTo>
                  <a:lnTo>
                    <a:pt x="370831" y="629030"/>
                  </a:lnTo>
                  <a:lnTo>
                    <a:pt x="323088" y="632459"/>
                  </a:lnTo>
                  <a:lnTo>
                    <a:pt x="275344" y="629030"/>
                  </a:lnTo>
                  <a:lnTo>
                    <a:pt x="229776" y="619069"/>
                  </a:lnTo>
                  <a:lnTo>
                    <a:pt x="186882" y="603064"/>
                  </a:lnTo>
                  <a:lnTo>
                    <a:pt x="147163" y="581507"/>
                  </a:lnTo>
                  <a:lnTo>
                    <a:pt x="111119" y="554885"/>
                  </a:lnTo>
                  <a:lnTo>
                    <a:pt x="79248" y="523690"/>
                  </a:lnTo>
                  <a:lnTo>
                    <a:pt x="52051" y="488409"/>
                  </a:lnTo>
                  <a:lnTo>
                    <a:pt x="30028" y="449534"/>
                  </a:lnTo>
                  <a:lnTo>
                    <a:pt x="13679" y="407552"/>
                  </a:lnTo>
                  <a:lnTo>
                    <a:pt x="3503" y="362954"/>
                  </a:lnTo>
                  <a:lnTo>
                    <a:pt x="0" y="316229"/>
                  </a:lnTo>
                  <a:close/>
                </a:path>
              </a:pathLst>
            </a:custGeom>
            <a:ln w="6350">
              <a:solidFill>
                <a:srgbClr val="A4A4A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2359118" y="3194316"/>
            <a:ext cx="721360" cy="650875"/>
            <a:chOff x="2359118" y="3194316"/>
            <a:chExt cx="721360" cy="65087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9118" y="3447290"/>
              <a:ext cx="400841" cy="38255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09443" y="3477767"/>
              <a:ext cx="304800" cy="288036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1739" y="3194316"/>
              <a:ext cx="441972" cy="3992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51175" y="3233927"/>
              <a:ext cx="327660" cy="286512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7187" y="3445776"/>
              <a:ext cx="432828" cy="39927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6623" y="3485387"/>
              <a:ext cx="318515" cy="286512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5091684" y="3232442"/>
            <a:ext cx="745490" cy="687705"/>
            <a:chOff x="5091684" y="3232442"/>
            <a:chExt cx="745490" cy="687705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416106" y="3241550"/>
              <a:ext cx="411909" cy="38255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466588" y="3272027"/>
              <a:ext cx="315467" cy="28803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091684" y="3520452"/>
              <a:ext cx="429818" cy="39927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151120" y="3560063"/>
              <a:ext cx="315467" cy="286512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407152" y="3520452"/>
              <a:ext cx="429818" cy="3992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66588" y="3560063"/>
              <a:ext cx="315467" cy="286512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91684" y="3232442"/>
              <a:ext cx="429818" cy="400773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1120" y="3272027"/>
              <a:ext cx="315467" cy="288036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6538721" y="1773173"/>
            <a:ext cx="1071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Calibri Light"/>
                <a:cs typeface="Calibri Light"/>
              </a:rPr>
              <a:t>Cilindros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96488" y="1788033"/>
            <a:ext cx="8737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30" dirty="0">
                <a:latin typeface="Calibri Light"/>
                <a:cs typeface="Calibri Light"/>
              </a:rPr>
              <a:t>Esferas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367532" y="3287014"/>
            <a:ext cx="8515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30" dirty="0">
                <a:latin typeface="Calibri Light"/>
                <a:cs typeface="Calibri Light"/>
              </a:rPr>
              <a:t>Trilobe</a:t>
            </a:r>
            <a:endParaRPr sz="2400">
              <a:latin typeface="Calibri Light"/>
              <a:cs typeface="Calibri Light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090822" y="1655445"/>
            <a:ext cx="1096010" cy="935355"/>
            <a:chOff x="5090822" y="1655445"/>
            <a:chExt cx="1096010" cy="935355"/>
          </a:xfrm>
        </p:grpSpPr>
        <p:pic>
          <p:nvPicPr>
            <p:cNvPr id="31" name="object 3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93997" y="1658620"/>
              <a:ext cx="1089518" cy="928877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5093997" y="1658620"/>
              <a:ext cx="1089660" cy="929005"/>
            </a:xfrm>
            <a:custGeom>
              <a:avLst/>
              <a:gdLst/>
              <a:ahLst/>
              <a:cxnLst/>
              <a:rect l="l" t="t" r="r" b="b"/>
              <a:pathLst>
                <a:path w="1089660" h="929005">
                  <a:moveTo>
                    <a:pt x="260830" y="0"/>
                  </a:moveTo>
                  <a:lnTo>
                    <a:pt x="282554" y="44446"/>
                  </a:lnTo>
                  <a:lnTo>
                    <a:pt x="282741" y="86348"/>
                  </a:lnTo>
                  <a:lnTo>
                    <a:pt x="276152" y="138664"/>
                  </a:lnTo>
                  <a:lnTo>
                    <a:pt x="263043" y="199367"/>
                  </a:lnTo>
                  <a:lnTo>
                    <a:pt x="243669" y="266428"/>
                  </a:lnTo>
                  <a:lnTo>
                    <a:pt x="218285" y="337819"/>
                  </a:lnTo>
                  <a:lnTo>
                    <a:pt x="188881" y="407630"/>
                  </a:lnTo>
                  <a:lnTo>
                    <a:pt x="157953" y="470189"/>
                  </a:lnTo>
                  <a:lnTo>
                    <a:pt x="126682" y="523829"/>
                  </a:lnTo>
                  <a:lnTo>
                    <a:pt x="96251" y="566880"/>
                  </a:lnTo>
                  <a:lnTo>
                    <a:pt x="67842" y="597675"/>
                  </a:lnTo>
                  <a:lnTo>
                    <a:pt x="21816" y="615822"/>
                  </a:lnTo>
                  <a:lnTo>
                    <a:pt x="171" y="571376"/>
                  </a:lnTo>
                  <a:lnTo>
                    <a:pt x="0" y="529474"/>
                  </a:lnTo>
                  <a:lnTo>
                    <a:pt x="6588" y="477158"/>
                  </a:lnTo>
                  <a:lnTo>
                    <a:pt x="19682" y="416455"/>
                  </a:lnTo>
                  <a:lnTo>
                    <a:pt x="39025" y="349394"/>
                  </a:lnTo>
                  <a:lnTo>
                    <a:pt x="64361" y="278002"/>
                  </a:lnTo>
                  <a:lnTo>
                    <a:pt x="93806" y="208232"/>
                  </a:lnTo>
                  <a:lnTo>
                    <a:pt x="124750" y="145688"/>
                  </a:lnTo>
                  <a:lnTo>
                    <a:pt x="156018" y="92047"/>
                  </a:lnTo>
                  <a:lnTo>
                    <a:pt x="186435" y="48982"/>
                  </a:lnTo>
                  <a:lnTo>
                    <a:pt x="214827" y="18169"/>
                  </a:lnTo>
                  <a:lnTo>
                    <a:pt x="260830" y="0"/>
                  </a:lnTo>
                  <a:lnTo>
                    <a:pt x="1067661" y="313054"/>
                  </a:lnTo>
                  <a:lnTo>
                    <a:pt x="1082127" y="328042"/>
                  </a:lnTo>
                  <a:lnTo>
                    <a:pt x="1089329" y="357501"/>
                  </a:lnTo>
                  <a:lnTo>
                    <a:pt x="1089518" y="399403"/>
                  </a:lnTo>
                  <a:lnTo>
                    <a:pt x="1082943" y="451719"/>
                  </a:lnTo>
                  <a:lnTo>
                    <a:pt x="1069852" y="512422"/>
                  </a:lnTo>
                  <a:lnTo>
                    <a:pt x="1050493" y="579483"/>
                  </a:lnTo>
                  <a:lnTo>
                    <a:pt x="1025116" y="650875"/>
                  </a:lnTo>
                  <a:lnTo>
                    <a:pt x="995712" y="720685"/>
                  </a:lnTo>
                  <a:lnTo>
                    <a:pt x="964784" y="783244"/>
                  </a:lnTo>
                  <a:lnTo>
                    <a:pt x="933513" y="836884"/>
                  </a:lnTo>
                  <a:lnTo>
                    <a:pt x="903082" y="879935"/>
                  </a:lnTo>
                  <a:lnTo>
                    <a:pt x="874673" y="910730"/>
                  </a:lnTo>
                  <a:lnTo>
                    <a:pt x="828647" y="928877"/>
                  </a:lnTo>
                  <a:lnTo>
                    <a:pt x="21816" y="615822"/>
                  </a:lnTo>
                </a:path>
              </a:pathLst>
            </a:custGeom>
            <a:ln w="6350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978140" y="2609088"/>
            <a:ext cx="2461260" cy="3805554"/>
            <a:chOff x="7978140" y="2609088"/>
            <a:chExt cx="2461260" cy="3805554"/>
          </a:xfrm>
        </p:grpSpPr>
        <p:pic>
          <p:nvPicPr>
            <p:cNvPr id="34" name="object 3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78140" y="4539995"/>
              <a:ext cx="2461259" cy="187451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37576" y="2609088"/>
              <a:ext cx="2275331" cy="1900427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165596" y="3323970"/>
            <a:ext cx="1340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latin typeface="Calibri Light"/>
                <a:cs typeface="Calibri Light"/>
              </a:rPr>
              <a:t>Cuadrilobe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39" name="object 3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08426" y="702640"/>
            <a:ext cx="5664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359E"/>
                </a:solidFill>
                <a:latin typeface="Calibri"/>
                <a:cs typeface="Calibri"/>
              </a:rPr>
              <a:t>Perfiles</a:t>
            </a:r>
            <a:r>
              <a:rPr sz="2800" b="1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800" b="1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359E"/>
                </a:solidFill>
                <a:latin typeface="Calibri"/>
                <a:cs typeface="Calibri"/>
              </a:rPr>
              <a:t>conversión</a:t>
            </a:r>
            <a:r>
              <a:rPr sz="2800" b="1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359E"/>
                </a:solidFill>
                <a:latin typeface="Calibri"/>
                <a:cs typeface="Calibri"/>
              </a:rPr>
              <a:t>en</a:t>
            </a:r>
            <a:r>
              <a:rPr sz="2800" b="1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359E"/>
                </a:solidFill>
                <a:latin typeface="Calibri"/>
                <a:cs typeface="Calibri"/>
              </a:rPr>
              <a:t>los</a:t>
            </a:r>
            <a:r>
              <a:rPr sz="2800" b="1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359E"/>
                </a:solidFill>
                <a:latin typeface="Calibri"/>
                <a:cs typeface="Calibri"/>
              </a:rPr>
              <a:t>reactores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82131" y="1690052"/>
            <a:ext cx="8493125" cy="4301490"/>
            <a:chOff x="1982131" y="1690052"/>
            <a:chExt cx="8493125" cy="43014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2131" y="1690052"/>
              <a:ext cx="8492501" cy="430127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2963855" y="4838775"/>
              <a:ext cx="6908165" cy="0"/>
            </a:xfrm>
            <a:custGeom>
              <a:avLst/>
              <a:gdLst/>
              <a:ahLst/>
              <a:cxnLst/>
              <a:rect l="l" t="t" r="r" b="b"/>
              <a:pathLst>
                <a:path w="6908165">
                  <a:moveTo>
                    <a:pt x="0" y="0"/>
                  </a:moveTo>
                  <a:lnTo>
                    <a:pt x="6907707" y="0"/>
                  </a:lnTo>
                </a:path>
              </a:pathLst>
            </a:custGeom>
            <a:ln w="2376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63855" y="4102094"/>
              <a:ext cx="6908165" cy="380365"/>
            </a:xfrm>
            <a:custGeom>
              <a:avLst/>
              <a:gdLst/>
              <a:ahLst/>
              <a:cxnLst/>
              <a:rect l="l" t="t" r="r" b="b"/>
              <a:pathLst>
                <a:path w="6908165" h="380364">
                  <a:moveTo>
                    <a:pt x="0" y="380222"/>
                  </a:moveTo>
                  <a:lnTo>
                    <a:pt x="6836424" y="380222"/>
                  </a:lnTo>
                </a:path>
                <a:path w="6908165" h="380364">
                  <a:moveTo>
                    <a:pt x="94623" y="0"/>
                  </a:moveTo>
                  <a:lnTo>
                    <a:pt x="6907707" y="0"/>
                  </a:lnTo>
                </a:path>
              </a:pathLst>
            </a:custGeom>
            <a:ln w="2376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963855" y="2319831"/>
              <a:ext cx="6908165" cy="1426210"/>
            </a:xfrm>
            <a:custGeom>
              <a:avLst/>
              <a:gdLst/>
              <a:ahLst/>
              <a:cxnLst/>
              <a:rect l="l" t="t" r="r" b="b"/>
              <a:pathLst>
                <a:path w="6908165" h="1426210">
                  <a:moveTo>
                    <a:pt x="0" y="1425803"/>
                  </a:moveTo>
                  <a:lnTo>
                    <a:pt x="6907707" y="1425803"/>
                  </a:lnTo>
                </a:path>
                <a:path w="6908165" h="1426210">
                  <a:moveTo>
                    <a:pt x="0" y="1069344"/>
                  </a:moveTo>
                  <a:lnTo>
                    <a:pt x="6907707" y="1069344"/>
                  </a:lnTo>
                </a:path>
                <a:path w="6908165" h="1426210">
                  <a:moveTo>
                    <a:pt x="0" y="712886"/>
                  </a:moveTo>
                  <a:lnTo>
                    <a:pt x="6907707" y="712886"/>
                  </a:lnTo>
                </a:path>
                <a:path w="6908165" h="1426210">
                  <a:moveTo>
                    <a:pt x="0" y="356458"/>
                  </a:moveTo>
                  <a:lnTo>
                    <a:pt x="6907707" y="356458"/>
                  </a:lnTo>
                </a:path>
                <a:path w="6908165" h="1426210">
                  <a:moveTo>
                    <a:pt x="0" y="0"/>
                  </a:moveTo>
                  <a:lnTo>
                    <a:pt x="6907707" y="0"/>
                  </a:lnTo>
                </a:path>
              </a:pathLst>
            </a:custGeom>
            <a:ln w="23709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63855" y="2319800"/>
              <a:ext cx="6908165" cy="2875915"/>
            </a:xfrm>
            <a:custGeom>
              <a:avLst/>
              <a:gdLst/>
              <a:ahLst/>
              <a:cxnLst/>
              <a:rect l="l" t="t" r="r" b="b"/>
              <a:pathLst>
                <a:path w="6908165" h="2875915">
                  <a:moveTo>
                    <a:pt x="0" y="2875434"/>
                  </a:moveTo>
                  <a:lnTo>
                    <a:pt x="6907550" y="2875434"/>
                  </a:lnTo>
                  <a:lnTo>
                    <a:pt x="6907550" y="0"/>
                  </a:lnTo>
                  <a:lnTo>
                    <a:pt x="0" y="0"/>
                  </a:lnTo>
                  <a:lnTo>
                    <a:pt x="0" y="2875434"/>
                  </a:lnTo>
                  <a:close/>
                </a:path>
              </a:pathLst>
            </a:custGeom>
            <a:ln w="2374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963855" y="2319831"/>
              <a:ext cx="0" cy="2875915"/>
            </a:xfrm>
            <a:custGeom>
              <a:avLst/>
              <a:gdLst/>
              <a:ahLst/>
              <a:cxnLst/>
              <a:rect l="l" t="t" r="r" b="b"/>
              <a:pathLst>
                <a:path h="2875915">
                  <a:moveTo>
                    <a:pt x="0" y="1853554"/>
                  </a:moveTo>
                  <a:lnTo>
                    <a:pt x="0" y="2875403"/>
                  </a:lnTo>
                </a:path>
                <a:path h="2875915">
                  <a:moveTo>
                    <a:pt x="0" y="0"/>
                  </a:moveTo>
                  <a:lnTo>
                    <a:pt x="0" y="1639679"/>
                  </a:lnTo>
                </a:path>
              </a:pathLst>
            </a:custGeom>
            <a:ln w="236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69231" y="4482317"/>
              <a:ext cx="95250" cy="713105"/>
            </a:xfrm>
            <a:custGeom>
              <a:avLst/>
              <a:gdLst/>
              <a:ahLst/>
              <a:cxnLst/>
              <a:rect l="l" t="t" r="r" b="b"/>
              <a:pathLst>
                <a:path w="95250" h="713104">
                  <a:moveTo>
                    <a:pt x="0" y="712917"/>
                  </a:moveTo>
                  <a:lnTo>
                    <a:pt x="94623" y="712917"/>
                  </a:lnTo>
                </a:path>
                <a:path w="95250" h="713104">
                  <a:moveTo>
                    <a:pt x="0" y="356458"/>
                  </a:moveTo>
                  <a:lnTo>
                    <a:pt x="94623" y="356458"/>
                  </a:lnTo>
                </a:path>
                <a:path w="95250" h="713104">
                  <a:moveTo>
                    <a:pt x="0" y="0"/>
                  </a:moveTo>
                  <a:lnTo>
                    <a:pt x="94623" y="0"/>
                  </a:lnTo>
                </a:path>
              </a:pathLst>
            </a:custGeom>
            <a:ln w="2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881059" y="4090212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h="24129">
                  <a:moveTo>
                    <a:pt x="0" y="0"/>
                  </a:moveTo>
                  <a:lnTo>
                    <a:pt x="0" y="23763"/>
                  </a:lnTo>
                </a:path>
              </a:pathLst>
            </a:custGeom>
            <a:ln w="2365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69231" y="2319831"/>
              <a:ext cx="7002780" cy="2947035"/>
            </a:xfrm>
            <a:custGeom>
              <a:avLst/>
              <a:gdLst/>
              <a:ahLst/>
              <a:cxnLst/>
              <a:rect l="l" t="t" r="r" b="b"/>
              <a:pathLst>
                <a:path w="7002780" h="2947035">
                  <a:moveTo>
                    <a:pt x="0" y="1425803"/>
                  </a:moveTo>
                  <a:lnTo>
                    <a:pt x="94623" y="1425803"/>
                  </a:lnTo>
                </a:path>
                <a:path w="7002780" h="2947035">
                  <a:moveTo>
                    <a:pt x="0" y="1069344"/>
                  </a:moveTo>
                  <a:lnTo>
                    <a:pt x="94623" y="1069344"/>
                  </a:lnTo>
                </a:path>
                <a:path w="7002780" h="2947035">
                  <a:moveTo>
                    <a:pt x="0" y="712886"/>
                  </a:moveTo>
                  <a:lnTo>
                    <a:pt x="94623" y="712886"/>
                  </a:lnTo>
                </a:path>
                <a:path w="7002780" h="2947035">
                  <a:moveTo>
                    <a:pt x="0" y="356458"/>
                  </a:moveTo>
                  <a:lnTo>
                    <a:pt x="94623" y="356458"/>
                  </a:lnTo>
                </a:path>
                <a:path w="7002780" h="2947035">
                  <a:moveTo>
                    <a:pt x="0" y="0"/>
                  </a:moveTo>
                  <a:lnTo>
                    <a:pt x="94623" y="0"/>
                  </a:lnTo>
                </a:path>
                <a:path w="7002780" h="2947035">
                  <a:moveTo>
                    <a:pt x="94623" y="2875403"/>
                  </a:moveTo>
                  <a:lnTo>
                    <a:pt x="7002331" y="2875403"/>
                  </a:lnTo>
                </a:path>
                <a:path w="7002780" h="2947035">
                  <a:moveTo>
                    <a:pt x="94623" y="2875403"/>
                  </a:moveTo>
                  <a:lnTo>
                    <a:pt x="94623" y="2946694"/>
                  </a:lnTo>
                </a:path>
                <a:path w="7002780" h="2947035">
                  <a:moveTo>
                    <a:pt x="1466671" y="2875403"/>
                  </a:moveTo>
                  <a:lnTo>
                    <a:pt x="1466671" y="2946694"/>
                  </a:lnTo>
                </a:path>
                <a:path w="7002780" h="2947035">
                  <a:moveTo>
                    <a:pt x="2862217" y="2875403"/>
                  </a:moveTo>
                  <a:lnTo>
                    <a:pt x="2862217" y="2946694"/>
                  </a:lnTo>
                </a:path>
                <a:path w="7002780" h="2947035">
                  <a:moveTo>
                    <a:pt x="4234580" y="2875403"/>
                  </a:moveTo>
                  <a:lnTo>
                    <a:pt x="4234580" y="2946694"/>
                  </a:lnTo>
                </a:path>
                <a:path w="7002780" h="2947035">
                  <a:moveTo>
                    <a:pt x="5630284" y="2875403"/>
                  </a:moveTo>
                  <a:lnTo>
                    <a:pt x="5630284" y="2946694"/>
                  </a:lnTo>
                </a:path>
                <a:path w="7002780" h="2947035">
                  <a:moveTo>
                    <a:pt x="7002331" y="2875403"/>
                  </a:moveTo>
                  <a:lnTo>
                    <a:pt x="7002331" y="2946694"/>
                  </a:lnTo>
                </a:path>
              </a:pathLst>
            </a:custGeom>
            <a:ln w="23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954330" y="4260457"/>
              <a:ext cx="6921500" cy="583565"/>
            </a:xfrm>
            <a:custGeom>
              <a:avLst/>
              <a:gdLst/>
              <a:ahLst/>
              <a:cxnLst/>
              <a:rect l="l" t="t" r="r" b="b"/>
              <a:pathLst>
                <a:path w="6921500" h="583564">
                  <a:moveTo>
                    <a:pt x="0" y="0"/>
                  </a:moveTo>
                  <a:lnTo>
                    <a:pt x="49011" y="10162"/>
                  </a:lnTo>
                  <a:lnTo>
                    <a:pt x="97235" y="20339"/>
                  </a:lnTo>
                  <a:lnTo>
                    <a:pt x="144765" y="30530"/>
                  </a:lnTo>
                  <a:lnTo>
                    <a:pt x="191695" y="40732"/>
                  </a:lnTo>
                  <a:lnTo>
                    <a:pt x="238121" y="50944"/>
                  </a:lnTo>
                  <a:lnTo>
                    <a:pt x="284137" y="61163"/>
                  </a:lnTo>
                  <a:lnTo>
                    <a:pt x="329837" y="71389"/>
                  </a:lnTo>
                  <a:lnTo>
                    <a:pt x="375317" y="81619"/>
                  </a:lnTo>
                  <a:lnTo>
                    <a:pt x="420671" y="91852"/>
                  </a:lnTo>
                  <a:lnTo>
                    <a:pt x="465993" y="102085"/>
                  </a:lnTo>
                  <a:lnTo>
                    <a:pt x="511377" y="112317"/>
                  </a:lnTo>
                  <a:lnTo>
                    <a:pt x="556920" y="122546"/>
                  </a:lnTo>
                  <a:lnTo>
                    <a:pt x="602714" y="132770"/>
                  </a:lnTo>
                  <a:lnTo>
                    <a:pt x="648856" y="142987"/>
                  </a:lnTo>
                  <a:lnTo>
                    <a:pt x="695439" y="153196"/>
                  </a:lnTo>
                  <a:lnTo>
                    <a:pt x="742557" y="163394"/>
                  </a:lnTo>
                  <a:lnTo>
                    <a:pt x="790307" y="173581"/>
                  </a:lnTo>
                  <a:lnTo>
                    <a:pt x="838781" y="183753"/>
                  </a:lnTo>
                  <a:lnTo>
                    <a:pt x="888075" y="193910"/>
                  </a:lnTo>
                  <a:lnTo>
                    <a:pt x="938284" y="204049"/>
                  </a:lnTo>
                  <a:lnTo>
                    <a:pt x="989502" y="214169"/>
                  </a:lnTo>
                  <a:lnTo>
                    <a:pt x="1041823" y="224267"/>
                  </a:lnTo>
                  <a:lnTo>
                    <a:pt x="1095342" y="234343"/>
                  </a:lnTo>
                  <a:lnTo>
                    <a:pt x="1150154" y="244394"/>
                  </a:lnTo>
                  <a:lnTo>
                    <a:pt x="1206354" y="254417"/>
                  </a:lnTo>
                  <a:lnTo>
                    <a:pt x="1264035" y="264413"/>
                  </a:lnTo>
                  <a:lnTo>
                    <a:pt x="1323293" y="274378"/>
                  </a:lnTo>
                  <a:lnTo>
                    <a:pt x="1384222" y="284311"/>
                  </a:lnTo>
                  <a:lnTo>
                    <a:pt x="1426429" y="291149"/>
                  </a:lnTo>
                  <a:lnTo>
                    <a:pt x="1468667" y="298108"/>
                  </a:lnTo>
                  <a:lnTo>
                    <a:pt x="1510964" y="305177"/>
                  </a:lnTo>
                  <a:lnTo>
                    <a:pt x="1553352" y="312347"/>
                  </a:lnTo>
                  <a:lnTo>
                    <a:pt x="1595860" y="319606"/>
                  </a:lnTo>
                  <a:lnTo>
                    <a:pt x="1638519" y="326946"/>
                  </a:lnTo>
                  <a:lnTo>
                    <a:pt x="1681358" y="334355"/>
                  </a:lnTo>
                  <a:lnTo>
                    <a:pt x="1724409" y="341824"/>
                  </a:lnTo>
                  <a:lnTo>
                    <a:pt x="1767700" y="349343"/>
                  </a:lnTo>
                  <a:lnTo>
                    <a:pt x="1811263" y="356901"/>
                  </a:lnTo>
                  <a:lnTo>
                    <a:pt x="1855126" y="364489"/>
                  </a:lnTo>
                  <a:lnTo>
                    <a:pt x="1899321" y="372095"/>
                  </a:lnTo>
                  <a:lnTo>
                    <a:pt x="1943878" y="379710"/>
                  </a:lnTo>
                  <a:lnTo>
                    <a:pt x="1988827" y="387325"/>
                  </a:lnTo>
                  <a:lnTo>
                    <a:pt x="2034197" y="394928"/>
                  </a:lnTo>
                  <a:lnTo>
                    <a:pt x="2080019" y="402509"/>
                  </a:lnTo>
                  <a:lnTo>
                    <a:pt x="2126323" y="410059"/>
                  </a:lnTo>
                  <a:lnTo>
                    <a:pt x="2173140" y="417567"/>
                  </a:lnTo>
                  <a:lnTo>
                    <a:pt x="2220499" y="425023"/>
                  </a:lnTo>
                  <a:lnTo>
                    <a:pt x="2268430" y="432417"/>
                  </a:lnTo>
                  <a:lnTo>
                    <a:pt x="2316964" y="439739"/>
                  </a:lnTo>
                  <a:lnTo>
                    <a:pt x="2366131" y="446978"/>
                  </a:lnTo>
                  <a:lnTo>
                    <a:pt x="2415961" y="454125"/>
                  </a:lnTo>
                  <a:lnTo>
                    <a:pt x="2466484" y="461169"/>
                  </a:lnTo>
                  <a:lnTo>
                    <a:pt x="2517730" y="468100"/>
                  </a:lnTo>
                  <a:lnTo>
                    <a:pt x="2569730" y="474909"/>
                  </a:lnTo>
                  <a:lnTo>
                    <a:pt x="2622513" y="481584"/>
                  </a:lnTo>
                  <a:lnTo>
                    <a:pt x="2676109" y="488116"/>
                  </a:lnTo>
                  <a:lnTo>
                    <a:pt x="2730550" y="494495"/>
                  </a:lnTo>
                  <a:lnTo>
                    <a:pt x="2785864" y="500710"/>
                  </a:lnTo>
                  <a:lnTo>
                    <a:pt x="2842082" y="506751"/>
                  </a:lnTo>
                  <a:lnTo>
                    <a:pt x="2899235" y="512609"/>
                  </a:lnTo>
                  <a:lnTo>
                    <a:pt x="2957352" y="518272"/>
                  </a:lnTo>
                  <a:lnTo>
                    <a:pt x="3016463" y="523732"/>
                  </a:lnTo>
                  <a:lnTo>
                    <a:pt x="3076599" y="528977"/>
                  </a:lnTo>
                  <a:lnTo>
                    <a:pt x="3137790" y="533997"/>
                  </a:lnTo>
                  <a:lnTo>
                    <a:pt x="3200065" y="538783"/>
                  </a:lnTo>
                  <a:lnTo>
                    <a:pt x="3263456" y="543324"/>
                  </a:lnTo>
                  <a:lnTo>
                    <a:pt x="3327992" y="547611"/>
                  </a:lnTo>
                  <a:lnTo>
                    <a:pt x="3393703" y="551632"/>
                  </a:lnTo>
                  <a:lnTo>
                    <a:pt x="3460619" y="555378"/>
                  </a:lnTo>
                  <a:lnTo>
                    <a:pt x="3501632" y="557498"/>
                  </a:lnTo>
                  <a:lnTo>
                    <a:pt x="3543230" y="559513"/>
                  </a:lnTo>
                  <a:lnTo>
                    <a:pt x="3585401" y="561426"/>
                  </a:lnTo>
                  <a:lnTo>
                    <a:pt x="3628130" y="563239"/>
                  </a:lnTo>
                  <a:lnTo>
                    <a:pt x="3671404" y="564955"/>
                  </a:lnTo>
                  <a:lnTo>
                    <a:pt x="3715211" y="566576"/>
                  </a:lnTo>
                  <a:lnTo>
                    <a:pt x="3759537" y="568105"/>
                  </a:lnTo>
                  <a:lnTo>
                    <a:pt x="3804369" y="569543"/>
                  </a:lnTo>
                  <a:lnTo>
                    <a:pt x="3849694" y="570894"/>
                  </a:lnTo>
                  <a:lnTo>
                    <a:pt x="3895498" y="572159"/>
                  </a:lnTo>
                  <a:lnTo>
                    <a:pt x="3941769" y="573341"/>
                  </a:lnTo>
                  <a:lnTo>
                    <a:pt x="3988493" y="574442"/>
                  </a:lnTo>
                  <a:lnTo>
                    <a:pt x="4035657" y="575465"/>
                  </a:lnTo>
                  <a:lnTo>
                    <a:pt x="4083248" y="576411"/>
                  </a:lnTo>
                  <a:lnTo>
                    <a:pt x="4131252" y="577284"/>
                  </a:lnTo>
                  <a:lnTo>
                    <a:pt x="4179657" y="578086"/>
                  </a:lnTo>
                  <a:lnTo>
                    <a:pt x="4228448" y="578818"/>
                  </a:lnTo>
                  <a:lnTo>
                    <a:pt x="4277614" y="579484"/>
                  </a:lnTo>
                  <a:lnTo>
                    <a:pt x="4327141" y="580085"/>
                  </a:lnTo>
                  <a:lnTo>
                    <a:pt x="4377015" y="580624"/>
                  </a:lnTo>
                  <a:lnTo>
                    <a:pt x="4427223" y="581104"/>
                  </a:lnTo>
                  <a:lnTo>
                    <a:pt x="4477753" y="581527"/>
                  </a:lnTo>
                  <a:lnTo>
                    <a:pt x="4528590" y="581895"/>
                  </a:lnTo>
                  <a:lnTo>
                    <a:pt x="4579723" y="582210"/>
                  </a:lnTo>
                  <a:lnTo>
                    <a:pt x="4631137" y="582475"/>
                  </a:lnTo>
                  <a:lnTo>
                    <a:pt x="4682819" y="582692"/>
                  </a:lnTo>
                  <a:lnTo>
                    <a:pt x="4734757" y="582863"/>
                  </a:lnTo>
                  <a:lnTo>
                    <a:pt x="4786936" y="582992"/>
                  </a:lnTo>
                  <a:lnTo>
                    <a:pt x="4839344" y="583079"/>
                  </a:lnTo>
                  <a:lnTo>
                    <a:pt x="4891968" y="583128"/>
                  </a:lnTo>
                  <a:lnTo>
                    <a:pt x="4944795" y="583142"/>
                  </a:lnTo>
                  <a:lnTo>
                    <a:pt x="4997810" y="583121"/>
                  </a:lnTo>
                  <a:lnTo>
                    <a:pt x="5051002" y="583069"/>
                  </a:lnTo>
                  <a:lnTo>
                    <a:pt x="5104356" y="582988"/>
                  </a:lnTo>
                  <a:lnTo>
                    <a:pt x="5157860" y="582880"/>
                  </a:lnTo>
                  <a:lnTo>
                    <a:pt x="5211500" y="582748"/>
                  </a:lnTo>
                  <a:lnTo>
                    <a:pt x="5265263" y="582594"/>
                  </a:lnTo>
                  <a:lnTo>
                    <a:pt x="5319137" y="582421"/>
                  </a:lnTo>
                  <a:lnTo>
                    <a:pt x="5373107" y="582230"/>
                  </a:lnTo>
                  <a:lnTo>
                    <a:pt x="5427161" y="582025"/>
                  </a:lnTo>
                  <a:lnTo>
                    <a:pt x="5481285" y="581806"/>
                  </a:lnTo>
                  <a:lnTo>
                    <a:pt x="5535466" y="581578"/>
                  </a:lnTo>
                  <a:lnTo>
                    <a:pt x="5589692" y="581342"/>
                  </a:lnTo>
                  <a:lnTo>
                    <a:pt x="5643948" y="581100"/>
                  </a:lnTo>
                  <a:lnTo>
                    <a:pt x="5698222" y="580855"/>
                  </a:lnTo>
                  <a:lnTo>
                    <a:pt x="5752500" y="580610"/>
                  </a:lnTo>
                  <a:lnTo>
                    <a:pt x="5806769" y="580366"/>
                  </a:lnTo>
                  <a:lnTo>
                    <a:pt x="5861017" y="580126"/>
                  </a:lnTo>
                  <a:lnTo>
                    <a:pt x="5915229" y="579892"/>
                  </a:lnTo>
                  <a:lnTo>
                    <a:pt x="5969392" y="579667"/>
                  </a:lnTo>
                  <a:lnTo>
                    <a:pt x="6023495" y="579453"/>
                  </a:lnTo>
                  <a:lnTo>
                    <a:pt x="6077522" y="579252"/>
                  </a:lnTo>
                  <a:lnTo>
                    <a:pt x="6131461" y="579067"/>
                  </a:lnTo>
                  <a:lnTo>
                    <a:pt x="6185300" y="578900"/>
                  </a:lnTo>
                  <a:lnTo>
                    <a:pt x="6239023" y="578753"/>
                  </a:lnTo>
                  <a:lnTo>
                    <a:pt x="6292620" y="578629"/>
                  </a:lnTo>
                  <a:lnTo>
                    <a:pt x="6346075" y="578531"/>
                  </a:lnTo>
                  <a:lnTo>
                    <a:pt x="6399377" y="578459"/>
                  </a:lnTo>
                  <a:lnTo>
                    <a:pt x="6452511" y="578418"/>
                  </a:lnTo>
                  <a:lnTo>
                    <a:pt x="6505465" y="578409"/>
                  </a:lnTo>
                  <a:lnTo>
                    <a:pt x="6558225" y="578434"/>
                  </a:lnTo>
                  <a:lnTo>
                    <a:pt x="6610778" y="578496"/>
                  </a:lnTo>
                  <a:lnTo>
                    <a:pt x="6663112" y="578598"/>
                  </a:lnTo>
                  <a:lnTo>
                    <a:pt x="6715212" y="578741"/>
                  </a:lnTo>
                  <a:lnTo>
                    <a:pt x="6767066" y="578928"/>
                  </a:lnTo>
                  <a:lnTo>
                    <a:pt x="6818661" y="579161"/>
                  </a:lnTo>
                  <a:lnTo>
                    <a:pt x="6869982" y="579443"/>
                  </a:lnTo>
                  <a:lnTo>
                    <a:pt x="6921018" y="579776"/>
                  </a:lnTo>
                </a:path>
              </a:pathLst>
            </a:custGeom>
            <a:ln w="23763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57364" y="4161519"/>
              <a:ext cx="212981" cy="21384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9412" y="4446686"/>
              <a:ext cx="212981" cy="21384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10982" y="4708089"/>
              <a:ext cx="212981" cy="21384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64757" y="4731853"/>
              <a:ext cx="212981" cy="213845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954330" y="3945722"/>
              <a:ext cx="6921500" cy="520065"/>
            </a:xfrm>
            <a:custGeom>
              <a:avLst/>
              <a:gdLst/>
              <a:ahLst/>
              <a:cxnLst/>
              <a:rect l="l" t="t" r="r" b="b"/>
              <a:pathLst>
                <a:path w="6921500" h="520064">
                  <a:moveTo>
                    <a:pt x="0" y="73863"/>
                  </a:moveTo>
                  <a:lnTo>
                    <a:pt x="50811" y="71271"/>
                  </a:lnTo>
                  <a:lnTo>
                    <a:pt x="100778" y="68241"/>
                  </a:lnTo>
                  <a:lnTo>
                    <a:pt x="150007" y="64828"/>
                  </a:lnTo>
                  <a:lnTo>
                    <a:pt x="198603" y="61087"/>
                  </a:lnTo>
                  <a:lnTo>
                    <a:pt x="246671" y="57072"/>
                  </a:lnTo>
                  <a:lnTo>
                    <a:pt x="294317" y="52839"/>
                  </a:lnTo>
                  <a:lnTo>
                    <a:pt x="341646" y="48442"/>
                  </a:lnTo>
                  <a:lnTo>
                    <a:pt x="388764" y="43935"/>
                  </a:lnTo>
                  <a:lnTo>
                    <a:pt x="435777" y="39373"/>
                  </a:lnTo>
                  <a:lnTo>
                    <a:pt x="482789" y="34812"/>
                  </a:lnTo>
                  <a:lnTo>
                    <a:pt x="529907" y="30305"/>
                  </a:lnTo>
                  <a:lnTo>
                    <a:pt x="577236" y="25908"/>
                  </a:lnTo>
                  <a:lnTo>
                    <a:pt x="624882" y="21676"/>
                  </a:lnTo>
                  <a:lnTo>
                    <a:pt x="672949" y="17662"/>
                  </a:lnTo>
                  <a:lnTo>
                    <a:pt x="721543" y="13922"/>
                  </a:lnTo>
                  <a:lnTo>
                    <a:pt x="770771" y="10510"/>
                  </a:lnTo>
                  <a:lnTo>
                    <a:pt x="820737" y="7481"/>
                  </a:lnTo>
                  <a:lnTo>
                    <a:pt x="871547" y="4890"/>
                  </a:lnTo>
                  <a:lnTo>
                    <a:pt x="923306" y="2792"/>
                  </a:lnTo>
                  <a:lnTo>
                    <a:pt x="976121" y="1241"/>
                  </a:lnTo>
                  <a:lnTo>
                    <a:pt x="1030096" y="292"/>
                  </a:lnTo>
                  <a:lnTo>
                    <a:pt x="1085336" y="0"/>
                  </a:lnTo>
                  <a:lnTo>
                    <a:pt x="1141949" y="418"/>
                  </a:lnTo>
                  <a:lnTo>
                    <a:pt x="1200038" y="1604"/>
                  </a:lnTo>
                  <a:lnTo>
                    <a:pt x="1259709" y="3610"/>
                  </a:lnTo>
                  <a:lnTo>
                    <a:pt x="1321069" y="6491"/>
                  </a:lnTo>
                  <a:lnTo>
                    <a:pt x="1384222" y="10303"/>
                  </a:lnTo>
                  <a:lnTo>
                    <a:pt x="1426429" y="13366"/>
                  </a:lnTo>
                  <a:lnTo>
                    <a:pt x="1468667" y="16885"/>
                  </a:lnTo>
                  <a:lnTo>
                    <a:pt x="1510964" y="20842"/>
                  </a:lnTo>
                  <a:lnTo>
                    <a:pt x="1553352" y="25217"/>
                  </a:lnTo>
                  <a:lnTo>
                    <a:pt x="1595860" y="29990"/>
                  </a:lnTo>
                  <a:lnTo>
                    <a:pt x="1638519" y="35144"/>
                  </a:lnTo>
                  <a:lnTo>
                    <a:pt x="1681358" y="40657"/>
                  </a:lnTo>
                  <a:lnTo>
                    <a:pt x="1724409" y="46513"/>
                  </a:lnTo>
                  <a:lnTo>
                    <a:pt x="1767700" y="52690"/>
                  </a:lnTo>
                  <a:lnTo>
                    <a:pt x="1811263" y="59171"/>
                  </a:lnTo>
                  <a:lnTo>
                    <a:pt x="1855126" y="65935"/>
                  </a:lnTo>
                  <a:lnTo>
                    <a:pt x="1899321" y="72964"/>
                  </a:lnTo>
                  <a:lnTo>
                    <a:pt x="1943878" y="80238"/>
                  </a:lnTo>
                  <a:lnTo>
                    <a:pt x="1988827" y="87739"/>
                  </a:lnTo>
                  <a:lnTo>
                    <a:pt x="2034197" y="95447"/>
                  </a:lnTo>
                  <a:lnTo>
                    <a:pt x="2080019" y="103343"/>
                  </a:lnTo>
                  <a:lnTo>
                    <a:pt x="2126323" y="111408"/>
                  </a:lnTo>
                  <a:lnTo>
                    <a:pt x="2173140" y="119622"/>
                  </a:lnTo>
                  <a:lnTo>
                    <a:pt x="2220499" y="127967"/>
                  </a:lnTo>
                  <a:lnTo>
                    <a:pt x="2268430" y="136424"/>
                  </a:lnTo>
                  <a:lnTo>
                    <a:pt x="2316964" y="144972"/>
                  </a:lnTo>
                  <a:lnTo>
                    <a:pt x="2366131" y="153593"/>
                  </a:lnTo>
                  <a:lnTo>
                    <a:pt x="2415961" y="162269"/>
                  </a:lnTo>
                  <a:lnTo>
                    <a:pt x="2466484" y="170978"/>
                  </a:lnTo>
                  <a:lnTo>
                    <a:pt x="2517730" y="179704"/>
                  </a:lnTo>
                  <a:lnTo>
                    <a:pt x="2569730" y="188425"/>
                  </a:lnTo>
                  <a:lnTo>
                    <a:pt x="2622513" y="197124"/>
                  </a:lnTo>
                  <a:lnTo>
                    <a:pt x="2676109" y="205781"/>
                  </a:lnTo>
                  <a:lnTo>
                    <a:pt x="2730550" y="214376"/>
                  </a:lnTo>
                  <a:lnTo>
                    <a:pt x="2785864" y="222891"/>
                  </a:lnTo>
                  <a:lnTo>
                    <a:pt x="2842082" y="231307"/>
                  </a:lnTo>
                  <a:lnTo>
                    <a:pt x="2899235" y="239603"/>
                  </a:lnTo>
                  <a:lnTo>
                    <a:pt x="2957352" y="247762"/>
                  </a:lnTo>
                  <a:lnTo>
                    <a:pt x="3016463" y="255764"/>
                  </a:lnTo>
                  <a:lnTo>
                    <a:pt x="3076599" y="263589"/>
                  </a:lnTo>
                  <a:lnTo>
                    <a:pt x="3137790" y="271219"/>
                  </a:lnTo>
                  <a:lnTo>
                    <a:pt x="3200065" y="278635"/>
                  </a:lnTo>
                  <a:lnTo>
                    <a:pt x="3263456" y="285817"/>
                  </a:lnTo>
                  <a:lnTo>
                    <a:pt x="3327992" y="292745"/>
                  </a:lnTo>
                  <a:lnTo>
                    <a:pt x="3393703" y="299402"/>
                  </a:lnTo>
                  <a:lnTo>
                    <a:pt x="3460619" y="305768"/>
                  </a:lnTo>
                  <a:lnTo>
                    <a:pt x="3501632" y="309495"/>
                  </a:lnTo>
                  <a:lnTo>
                    <a:pt x="3543230" y="313188"/>
                  </a:lnTo>
                  <a:lnTo>
                    <a:pt x="3585401" y="316847"/>
                  </a:lnTo>
                  <a:lnTo>
                    <a:pt x="3628130" y="320474"/>
                  </a:lnTo>
                  <a:lnTo>
                    <a:pt x="3671404" y="324068"/>
                  </a:lnTo>
                  <a:lnTo>
                    <a:pt x="3715211" y="327631"/>
                  </a:lnTo>
                  <a:lnTo>
                    <a:pt x="3759537" y="331164"/>
                  </a:lnTo>
                  <a:lnTo>
                    <a:pt x="3804369" y="334667"/>
                  </a:lnTo>
                  <a:lnTo>
                    <a:pt x="3849694" y="338141"/>
                  </a:lnTo>
                  <a:lnTo>
                    <a:pt x="3895498" y="341586"/>
                  </a:lnTo>
                  <a:lnTo>
                    <a:pt x="3941769" y="345005"/>
                  </a:lnTo>
                  <a:lnTo>
                    <a:pt x="3988493" y="348396"/>
                  </a:lnTo>
                  <a:lnTo>
                    <a:pt x="4035657" y="351762"/>
                  </a:lnTo>
                  <a:lnTo>
                    <a:pt x="4083248" y="355102"/>
                  </a:lnTo>
                  <a:lnTo>
                    <a:pt x="4131252" y="358419"/>
                  </a:lnTo>
                  <a:lnTo>
                    <a:pt x="4179657" y="361711"/>
                  </a:lnTo>
                  <a:lnTo>
                    <a:pt x="4228448" y="364981"/>
                  </a:lnTo>
                  <a:lnTo>
                    <a:pt x="4277614" y="368229"/>
                  </a:lnTo>
                  <a:lnTo>
                    <a:pt x="4327141" y="371456"/>
                  </a:lnTo>
                  <a:lnTo>
                    <a:pt x="4377015" y="374662"/>
                  </a:lnTo>
                  <a:lnTo>
                    <a:pt x="4427223" y="377849"/>
                  </a:lnTo>
                  <a:lnTo>
                    <a:pt x="4477753" y="381017"/>
                  </a:lnTo>
                  <a:lnTo>
                    <a:pt x="4528590" y="384166"/>
                  </a:lnTo>
                  <a:lnTo>
                    <a:pt x="4579723" y="387298"/>
                  </a:lnTo>
                  <a:lnTo>
                    <a:pt x="4631137" y="390414"/>
                  </a:lnTo>
                  <a:lnTo>
                    <a:pt x="4682819" y="393514"/>
                  </a:lnTo>
                  <a:lnTo>
                    <a:pt x="4734757" y="396599"/>
                  </a:lnTo>
                  <a:lnTo>
                    <a:pt x="4786936" y="399670"/>
                  </a:lnTo>
                  <a:lnTo>
                    <a:pt x="4839344" y="402727"/>
                  </a:lnTo>
                  <a:lnTo>
                    <a:pt x="4891968" y="405771"/>
                  </a:lnTo>
                  <a:lnTo>
                    <a:pt x="4944795" y="408804"/>
                  </a:lnTo>
                  <a:lnTo>
                    <a:pt x="4997810" y="411825"/>
                  </a:lnTo>
                  <a:lnTo>
                    <a:pt x="5051002" y="414837"/>
                  </a:lnTo>
                  <a:lnTo>
                    <a:pt x="5104356" y="417838"/>
                  </a:lnTo>
                  <a:lnTo>
                    <a:pt x="5157860" y="420831"/>
                  </a:lnTo>
                  <a:lnTo>
                    <a:pt x="5211500" y="423816"/>
                  </a:lnTo>
                  <a:lnTo>
                    <a:pt x="5265263" y="426793"/>
                  </a:lnTo>
                  <a:lnTo>
                    <a:pt x="5319137" y="429764"/>
                  </a:lnTo>
                  <a:lnTo>
                    <a:pt x="5373107" y="432730"/>
                  </a:lnTo>
                  <a:lnTo>
                    <a:pt x="5427161" y="435690"/>
                  </a:lnTo>
                  <a:lnTo>
                    <a:pt x="5481285" y="438646"/>
                  </a:lnTo>
                  <a:lnTo>
                    <a:pt x="5535466" y="441599"/>
                  </a:lnTo>
                  <a:lnTo>
                    <a:pt x="5589692" y="444550"/>
                  </a:lnTo>
                  <a:lnTo>
                    <a:pt x="5643948" y="447498"/>
                  </a:lnTo>
                  <a:lnTo>
                    <a:pt x="5698222" y="450446"/>
                  </a:lnTo>
                  <a:lnTo>
                    <a:pt x="5752500" y="453393"/>
                  </a:lnTo>
                  <a:lnTo>
                    <a:pt x="5806769" y="456341"/>
                  </a:lnTo>
                  <a:lnTo>
                    <a:pt x="5861017" y="459290"/>
                  </a:lnTo>
                  <a:lnTo>
                    <a:pt x="5915229" y="462241"/>
                  </a:lnTo>
                  <a:lnTo>
                    <a:pt x="5969392" y="465195"/>
                  </a:lnTo>
                  <a:lnTo>
                    <a:pt x="6023495" y="468152"/>
                  </a:lnTo>
                  <a:lnTo>
                    <a:pt x="6077522" y="471114"/>
                  </a:lnTo>
                  <a:lnTo>
                    <a:pt x="6131461" y="474081"/>
                  </a:lnTo>
                  <a:lnTo>
                    <a:pt x="6185300" y="477055"/>
                  </a:lnTo>
                  <a:lnTo>
                    <a:pt x="6239023" y="480034"/>
                  </a:lnTo>
                  <a:lnTo>
                    <a:pt x="6292620" y="483022"/>
                  </a:lnTo>
                  <a:lnTo>
                    <a:pt x="6346075" y="486017"/>
                  </a:lnTo>
                  <a:lnTo>
                    <a:pt x="6399377" y="489022"/>
                  </a:lnTo>
                  <a:lnTo>
                    <a:pt x="6452511" y="492037"/>
                  </a:lnTo>
                  <a:lnTo>
                    <a:pt x="6505465" y="495062"/>
                  </a:lnTo>
                  <a:lnTo>
                    <a:pt x="6558225" y="498098"/>
                  </a:lnTo>
                  <a:lnTo>
                    <a:pt x="6610778" y="501147"/>
                  </a:lnTo>
                  <a:lnTo>
                    <a:pt x="6663112" y="504209"/>
                  </a:lnTo>
                  <a:lnTo>
                    <a:pt x="6715212" y="507284"/>
                  </a:lnTo>
                  <a:lnTo>
                    <a:pt x="6767066" y="510374"/>
                  </a:lnTo>
                  <a:lnTo>
                    <a:pt x="6818661" y="513479"/>
                  </a:lnTo>
                  <a:lnTo>
                    <a:pt x="6869982" y="516600"/>
                  </a:lnTo>
                  <a:lnTo>
                    <a:pt x="6921018" y="519738"/>
                  </a:lnTo>
                </a:path>
              </a:pathLst>
            </a:custGeom>
            <a:ln w="2376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92887" y="3959510"/>
              <a:ext cx="165735" cy="166370"/>
            </a:xfrm>
            <a:custGeom>
              <a:avLst/>
              <a:gdLst/>
              <a:ahLst/>
              <a:cxnLst/>
              <a:rect l="l" t="t" r="r" b="b"/>
              <a:pathLst>
                <a:path w="165735" h="166370">
                  <a:moveTo>
                    <a:pt x="165591" y="0"/>
                  </a:moveTo>
                  <a:lnTo>
                    <a:pt x="0" y="0"/>
                  </a:lnTo>
                  <a:lnTo>
                    <a:pt x="0" y="166347"/>
                  </a:lnTo>
                  <a:lnTo>
                    <a:pt x="165591" y="166347"/>
                  </a:lnTo>
                  <a:lnTo>
                    <a:pt x="165591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92887" y="3959510"/>
              <a:ext cx="165735" cy="166370"/>
            </a:xfrm>
            <a:custGeom>
              <a:avLst/>
              <a:gdLst/>
              <a:ahLst/>
              <a:cxnLst/>
              <a:rect l="l" t="t" r="r" b="b"/>
              <a:pathLst>
                <a:path w="165735" h="166370">
                  <a:moveTo>
                    <a:pt x="0" y="166347"/>
                  </a:moveTo>
                  <a:lnTo>
                    <a:pt x="165591" y="166347"/>
                  </a:lnTo>
                  <a:lnTo>
                    <a:pt x="165591" y="0"/>
                  </a:lnTo>
                  <a:lnTo>
                    <a:pt x="0" y="0"/>
                  </a:lnTo>
                  <a:lnTo>
                    <a:pt x="0" y="166347"/>
                  </a:lnTo>
                  <a:close/>
                </a:path>
              </a:pathLst>
            </a:custGeom>
            <a:ln w="2373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264935" y="3888219"/>
              <a:ext cx="165735" cy="166370"/>
            </a:xfrm>
            <a:custGeom>
              <a:avLst/>
              <a:gdLst/>
              <a:ahLst/>
              <a:cxnLst/>
              <a:rect l="l" t="t" r="r" b="b"/>
              <a:pathLst>
                <a:path w="165735" h="166370">
                  <a:moveTo>
                    <a:pt x="165591" y="0"/>
                  </a:moveTo>
                  <a:lnTo>
                    <a:pt x="0" y="0"/>
                  </a:lnTo>
                  <a:lnTo>
                    <a:pt x="0" y="166347"/>
                  </a:lnTo>
                  <a:lnTo>
                    <a:pt x="165591" y="166347"/>
                  </a:lnTo>
                  <a:lnTo>
                    <a:pt x="165591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64935" y="3888219"/>
              <a:ext cx="165735" cy="166370"/>
            </a:xfrm>
            <a:custGeom>
              <a:avLst/>
              <a:gdLst/>
              <a:ahLst/>
              <a:cxnLst/>
              <a:rect l="l" t="t" r="r" b="b"/>
              <a:pathLst>
                <a:path w="165735" h="166370">
                  <a:moveTo>
                    <a:pt x="0" y="166347"/>
                  </a:moveTo>
                  <a:lnTo>
                    <a:pt x="165591" y="166347"/>
                  </a:lnTo>
                  <a:lnTo>
                    <a:pt x="165591" y="0"/>
                  </a:lnTo>
                  <a:lnTo>
                    <a:pt x="0" y="0"/>
                  </a:lnTo>
                  <a:lnTo>
                    <a:pt x="0" y="166347"/>
                  </a:lnTo>
                  <a:close/>
                </a:path>
              </a:pathLst>
            </a:custGeom>
            <a:ln w="2373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346505" y="4173386"/>
              <a:ext cx="165735" cy="166370"/>
            </a:xfrm>
            <a:custGeom>
              <a:avLst/>
              <a:gdLst/>
              <a:ahLst/>
              <a:cxnLst/>
              <a:rect l="l" t="t" r="r" b="b"/>
              <a:pathLst>
                <a:path w="165734" h="166370">
                  <a:moveTo>
                    <a:pt x="165591" y="0"/>
                  </a:moveTo>
                  <a:lnTo>
                    <a:pt x="0" y="0"/>
                  </a:lnTo>
                  <a:lnTo>
                    <a:pt x="0" y="166347"/>
                  </a:lnTo>
                  <a:lnTo>
                    <a:pt x="165591" y="166347"/>
                  </a:lnTo>
                  <a:lnTo>
                    <a:pt x="165591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46505" y="4173386"/>
              <a:ext cx="165735" cy="166370"/>
            </a:xfrm>
            <a:custGeom>
              <a:avLst/>
              <a:gdLst/>
              <a:ahLst/>
              <a:cxnLst/>
              <a:rect l="l" t="t" r="r" b="b"/>
              <a:pathLst>
                <a:path w="165734" h="166370">
                  <a:moveTo>
                    <a:pt x="0" y="166347"/>
                  </a:moveTo>
                  <a:lnTo>
                    <a:pt x="165591" y="166347"/>
                  </a:lnTo>
                  <a:lnTo>
                    <a:pt x="165591" y="0"/>
                  </a:lnTo>
                  <a:lnTo>
                    <a:pt x="0" y="0"/>
                  </a:lnTo>
                  <a:lnTo>
                    <a:pt x="0" y="166347"/>
                  </a:lnTo>
                  <a:close/>
                </a:path>
              </a:pathLst>
            </a:custGeom>
            <a:ln w="2373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00280" y="4387261"/>
              <a:ext cx="165735" cy="166370"/>
            </a:xfrm>
            <a:custGeom>
              <a:avLst/>
              <a:gdLst/>
              <a:ahLst/>
              <a:cxnLst/>
              <a:rect l="l" t="t" r="r" b="b"/>
              <a:pathLst>
                <a:path w="165734" h="166370">
                  <a:moveTo>
                    <a:pt x="165591" y="0"/>
                  </a:moveTo>
                  <a:lnTo>
                    <a:pt x="0" y="0"/>
                  </a:lnTo>
                  <a:lnTo>
                    <a:pt x="0" y="166347"/>
                  </a:lnTo>
                  <a:lnTo>
                    <a:pt x="165591" y="166347"/>
                  </a:lnTo>
                  <a:lnTo>
                    <a:pt x="165591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00280" y="4387261"/>
              <a:ext cx="165735" cy="166370"/>
            </a:xfrm>
            <a:custGeom>
              <a:avLst/>
              <a:gdLst/>
              <a:ahLst/>
              <a:cxnLst/>
              <a:rect l="l" t="t" r="r" b="b"/>
              <a:pathLst>
                <a:path w="165734" h="166370">
                  <a:moveTo>
                    <a:pt x="0" y="166347"/>
                  </a:moveTo>
                  <a:lnTo>
                    <a:pt x="165591" y="166347"/>
                  </a:lnTo>
                  <a:lnTo>
                    <a:pt x="165591" y="0"/>
                  </a:lnTo>
                  <a:lnTo>
                    <a:pt x="0" y="0"/>
                  </a:lnTo>
                  <a:lnTo>
                    <a:pt x="0" y="166347"/>
                  </a:lnTo>
                  <a:close/>
                </a:path>
              </a:pathLst>
            </a:custGeom>
            <a:ln w="23733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54330" y="4119743"/>
              <a:ext cx="6921500" cy="1018540"/>
            </a:xfrm>
            <a:custGeom>
              <a:avLst/>
              <a:gdLst/>
              <a:ahLst/>
              <a:cxnLst/>
              <a:rect l="l" t="t" r="r" b="b"/>
              <a:pathLst>
                <a:path w="6921500" h="1018539">
                  <a:moveTo>
                    <a:pt x="0" y="0"/>
                  </a:moveTo>
                  <a:lnTo>
                    <a:pt x="41638" y="26197"/>
                  </a:lnTo>
                  <a:lnTo>
                    <a:pt x="82699" y="53011"/>
                  </a:lnTo>
                  <a:lnTo>
                    <a:pt x="123240" y="80379"/>
                  </a:lnTo>
                  <a:lnTo>
                    <a:pt x="163319" y="108240"/>
                  </a:lnTo>
                  <a:lnTo>
                    <a:pt x="202993" y="136531"/>
                  </a:lnTo>
                  <a:lnTo>
                    <a:pt x="242320" y="165192"/>
                  </a:lnTo>
                  <a:lnTo>
                    <a:pt x="281358" y="194161"/>
                  </a:lnTo>
                  <a:lnTo>
                    <a:pt x="320165" y="223376"/>
                  </a:lnTo>
                  <a:lnTo>
                    <a:pt x="358799" y="252776"/>
                  </a:lnTo>
                  <a:lnTo>
                    <a:pt x="397317" y="282300"/>
                  </a:lnTo>
                  <a:lnTo>
                    <a:pt x="435777" y="311884"/>
                  </a:lnTo>
                  <a:lnTo>
                    <a:pt x="474237" y="341469"/>
                  </a:lnTo>
                  <a:lnTo>
                    <a:pt x="512755" y="370992"/>
                  </a:lnTo>
                  <a:lnTo>
                    <a:pt x="551388" y="400392"/>
                  </a:lnTo>
                  <a:lnTo>
                    <a:pt x="590195" y="429607"/>
                  </a:lnTo>
                  <a:lnTo>
                    <a:pt x="629232" y="458576"/>
                  </a:lnTo>
                  <a:lnTo>
                    <a:pt x="668559" y="487237"/>
                  </a:lnTo>
                  <a:lnTo>
                    <a:pt x="708232" y="515529"/>
                  </a:lnTo>
                  <a:lnTo>
                    <a:pt x="748310" y="543389"/>
                  </a:lnTo>
                  <a:lnTo>
                    <a:pt x="788850" y="570757"/>
                  </a:lnTo>
                  <a:lnTo>
                    <a:pt x="829909" y="597571"/>
                  </a:lnTo>
                  <a:lnTo>
                    <a:pt x="871547" y="623769"/>
                  </a:lnTo>
                  <a:lnTo>
                    <a:pt x="913820" y="649290"/>
                  </a:lnTo>
                  <a:lnTo>
                    <a:pt x="956787" y="674071"/>
                  </a:lnTo>
                  <a:lnTo>
                    <a:pt x="1000505" y="698053"/>
                  </a:lnTo>
                  <a:lnTo>
                    <a:pt x="1045031" y="721172"/>
                  </a:lnTo>
                  <a:lnTo>
                    <a:pt x="1090425" y="743367"/>
                  </a:lnTo>
                  <a:lnTo>
                    <a:pt x="1136743" y="764577"/>
                  </a:lnTo>
                  <a:lnTo>
                    <a:pt x="1184043" y="784741"/>
                  </a:lnTo>
                  <a:lnTo>
                    <a:pt x="1232383" y="803796"/>
                  </a:lnTo>
                  <a:lnTo>
                    <a:pt x="1281821" y="821681"/>
                  </a:lnTo>
                  <a:lnTo>
                    <a:pt x="1332415" y="838334"/>
                  </a:lnTo>
                  <a:lnTo>
                    <a:pt x="1384222" y="853695"/>
                  </a:lnTo>
                  <a:lnTo>
                    <a:pt x="1426429" y="865105"/>
                  </a:lnTo>
                  <a:lnTo>
                    <a:pt x="1468667" y="875706"/>
                  </a:lnTo>
                  <a:lnTo>
                    <a:pt x="1510964" y="885529"/>
                  </a:lnTo>
                  <a:lnTo>
                    <a:pt x="1553352" y="894601"/>
                  </a:lnTo>
                  <a:lnTo>
                    <a:pt x="1595860" y="902953"/>
                  </a:lnTo>
                  <a:lnTo>
                    <a:pt x="1638519" y="910613"/>
                  </a:lnTo>
                  <a:lnTo>
                    <a:pt x="1681358" y="917610"/>
                  </a:lnTo>
                  <a:lnTo>
                    <a:pt x="1724409" y="923974"/>
                  </a:lnTo>
                  <a:lnTo>
                    <a:pt x="1767700" y="929734"/>
                  </a:lnTo>
                  <a:lnTo>
                    <a:pt x="1811263" y="934919"/>
                  </a:lnTo>
                  <a:lnTo>
                    <a:pt x="1855126" y="939558"/>
                  </a:lnTo>
                  <a:lnTo>
                    <a:pt x="1899321" y="943680"/>
                  </a:lnTo>
                  <a:lnTo>
                    <a:pt x="1943878" y="947315"/>
                  </a:lnTo>
                  <a:lnTo>
                    <a:pt x="1988827" y="950491"/>
                  </a:lnTo>
                  <a:lnTo>
                    <a:pt x="2034197" y="953239"/>
                  </a:lnTo>
                  <a:lnTo>
                    <a:pt x="2080019" y="955586"/>
                  </a:lnTo>
                  <a:lnTo>
                    <a:pt x="2126323" y="957563"/>
                  </a:lnTo>
                  <a:lnTo>
                    <a:pt x="2173140" y="959198"/>
                  </a:lnTo>
                  <a:lnTo>
                    <a:pt x="2220499" y="960521"/>
                  </a:lnTo>
                  <a:lnTo>
                    <a:pt x="2268430" y="961560"/>
                  </a:lnTo>
                  <a:lnTo>
                    <a:pt x="2316964" y="962346"/>
                  </a:lnTo>
                  <a:lnTo>
                    <a:pt x="2366131" y="962906"/>
                  </a:lnTo>
                  <a:lnTo>
                    <a:pt x="2415961" y="963271"/>
                  </a:lnTo>
                  <a:lnTo>
                    <a:pt x="2466484" y="963469"/>
                  </a:lnTo>
                  <a:lnTo>
                    <a:pt x="2517730" y="963530"/>
                  </a:lnTo>
                  <a:lnTo>
                    <a:pt x="2569730" y="963483"/>
                  </a:lnTo>
                  <a:lnTo>
                    <a:pt x="2622513" y="963357"/>
                  </a:lnTo>
                  <a:lnTo>
                    <a:pt x="2676109" y="963181"/>
                  </a:lnTo>
                  <a:lnTo>
                    <a:pt x="2730550" y="962984"/>
                  </a:lnTo>
                  <a:lnTo>
                    <a:pt x="2785864" y="962796"/>
                  </a:lnTo>
                  <a:lnTo>
                    <a:pt x="2842082" y="962645"/>
                  </a:lnTo>
                  <a:lnTo>
                    <a:pt x="2899235" y="962561"/>
                  </a:lnTo>
                  <a:lnTo>
                    <a:pt x="2957352" y="962574"/>
                  </a:lnTo>
                  <a:lnTo>
                    <a:pt x="3016463" y="962711"/>
                  </a:lnTo>
                  <a:lnTo>
                    <a:pt x="3076599" y="963003"/>
                  </a:lnTo>
                  <a:lnTo>
                    <a:pt x="3137790" y="963479"/>
                  </a:lnTo>
                  <a:lnTo>
                    <a:pt x="3200065" y="964167"/>
                  </a:lnTo>
                  <a:lnTo>
                    <a:pt x="3263456" y="965097"/>
                  </a:lnTo>
                  <a:lnTo>
                    <a:pt x="3327992" y="966298"/>
                  </a:lnTo>
                  <a:lnTo>
                    <a:pt x="3393703" y="967800"/>
                  </a:lnTo>
                  <a:lnTo>
                    <a:pt x="3460619" y="969631"/>
                  </a:lnTo>
                  <a:lnTo>
                    <a:pt x="3501632" y="970826"/>
                  </a:lnTo>
                  <a:lnTo>
                    <a:pt x="3543230" y="971992"/>
                  </a:lnTo>
                  <a:lnTo>
                    <a:pt x="3585401" y="973130"/>
                  </a:lnTo>
                  <a:lnTo>
                    <a:pt x="3628130" y="974241"/>
                  </a:lnTo>
                  <a:lnTo>
                    <a:pt x="3671404" y="975325"/>
                  </a:lnTo>
                  <a:lnTo>
                    <a:pt x="3715211" y="976384"/>
                  </a:lnTo>
                  <a:lnTo>
                    <a:pt x="3759537" y="977417"/>
                  </a:lnTo>
                  <a:lnTo>
                    <a:pt x="3804369" y="978425"/>
                  </a:lnTo>
                  <a:lnTo>
                    <a:pt x="3849694" y="979409"/>
                  </a:lnTo>
                  <a:lnTo>
                    <a:pt x="3895498" y="980370"/>
                  </a:lnTo>
                  <a:lnTo>
                    <a:pt x="3941769" y="981309"/>
                  </a:lnTo>
                  <a:lnTo>
                    <a:pt x="3988493" y="982225"/>
                  </a:lnTo>
                  <a:lnTo>
                    <a:pt x="4035657" y="983119"/>
                  </a:lnTo>
                  <a:lnTo>
                    <a:pt x="4083248" y="983993"/>
                  </a:lnTo>
                  <a:lnTo>
                    <a:pt x="4131252" y="984847"/>
                  </a:lnTo>
                  <a:lnTo>
                    <a:pt x="4179657" y="985681"/>
                  </a:lnTo>
                  <a:lnTo>
                    <a:pt x="4228448" y="986496"/>
                  </a:lnTo>
                  <a:lnTo>
                    <a:pt x="4277614" y="987293"/>
                  </a:lnTo>
                  <a:lnTo>
                    <a:pt x="4327141" y="988072"/>
                  </a:lnTo>
                  <a:lnTo>
                    <a:pt x="4377015" y="988835"/>
                  </a:lnTo>
                  <a:lnTo>
                    <a:pt x="4427223" y="989581"/>
                  </a:lnTo>
                  <a:lnTo>
                    <a:pt x="4477753" y="990311"/>
                  </a:lnTo>
                  <a:lnTo>
                    <a:pt x="4528590" y="991027"/>
                  </a:lnTo>
                  <a:lnTo>
                    <a:pt x="4579723" y="991728"/>
                  </a:lnTo>
                  <a:lnTo>
                    <a:pt x="4631137" y="992415"/>
                  </a:lnTo>
                  <a:lnTo>
                    <a:pt x="4682819" y="993089"/>
                  </a:lnTo>
                  <a:lnTo>
                    <a:pt x="4734757" y="993751"/>
                  </a:lnTo>
                  <a:lnTo>
                    <a:pt x="4786936" y="994401"/>
                  </a:lnTo>
                  <a:lnTo>
                    <a:pt x="4839344" y="995039"/>
                  </a:lnTo>
                  <a:lnTo>
                    <a:pt x="4891968" y="995668"/>
                  </a:lnTo>
                  <a:lnTo>
                    <a:pt x="4944795" y="996286"/>
                  </a:lnTo>
                  <a:lnTo>
                    <a:pt x="4997810" y="996895"/>
                  </a:lnTo>
                  <a:lnTo>
                    <a:pt x="5051002" y="997496"/>
                  </a:lnTo>
                  <a:lnTo>
                    <a:pt x="5104356" y="998088"/>
                  </a:lnTo>
                  <a:lnTo>
                    <a:pt x="5157860" y="998674"/>
                  </a:lnTo>
                  <a:lnTo>
                    <a:pt x="5211500" y="999252"/>
                  </a:lnTo>
                  <a:lnTo>
                    <a:pt x="5265263" y="999825"/>
                  </a:lnTo>
                  <a:lnTo>
                    <a:pt x="5319137" y="1000392"/>
                  </a:lnTo>
                  <a:lnTo>
                    <a:pt x="5373107" y="1000955"/>
                  </a:lnTo>
                  <a:lnTo>
                    <a:pt x="5427161" y="1001513"/>
                  </a:lnTo>
                  <a:lnTo>
                    <a:pt x="5481285" y="1002068"/>
                  </a:lnTo>
                  <a:lnTo>
                    <a:pt x="5535466" y="1002621"/>
                  </a:lnTo>
                  <a:lnTo>
                    <a:pt x="5589692" y="1003171"/>
                  </a:lnTo>
                  <a:lnTo>
                    <a:pt x="5643948" y="1003719"/>
                  </a:lnTo>
                  <a:lnTo>
                    <a:pt x="5698222" y="1004267"/>
                  </a:lnTo>
                  <a:lnTo>
                    <a:pt x="5752500" y="1004815"/>
                  </a:lnTo>
                  <a:lnTo>
                    <a:pt x="5806769" y="1005363"/>
                  </a:lnTo>
                  <a:lnTo>
                    <a:pt x="5861017" y="1005912"/>
                  </a:lnTo>
                  <a:lnTo>
                    <a:pt x="5915229" y="1006462"/>
                  </a:lnTo>
                  <a:lnTo>
                    <a:pt x="5969392" y="1007015"/>
                  </a:lnTo>
                  <a:lnTo>
                    <a:pt x="6023495" y="1007572"/>
                  </a:lnTo>
                  <a:lnTo>
                    <a:pt x="6077522" y="1008131"/>
                  </a:lnTo>
                  <a:lnTo>
                    <a:pt x="6131461" y="1008695"/>
                  </a:lnTo>
                  <a:lnTo>
                    <a:pt x="6185300" y="1009264"/>
                  </a:lnTo>
                  <a:lnTo>
                    <a:pt x="6239023" y="1009839"/>
                  </a:lnTo>
                  <a:lnTo>
                    <a:pt x="6292620" y="1010420"/>
                  </a:lnTo>
                  <a:lnTo>
                    <a:pt x="6346075" y="1011007"/>
                  </a:lnTo>
                  <a:lnTo>
                    <a:pt x="6399377" y="1011603"/>
                  </a:lnTo>
                  <a:lnTo>
                    <a:pt x="6452511" y="1012206"/>
                  </a:lnTo>
                  <a:lnTo>
                    <a:pt x="6505465" y="1012818"/>
                  </a:lnTo>
                  <a:lnTo>
                    <a:pt x="6558225" y="1013440"/>
                  </a:lnTo>
                  <a:lnTo>
                    <a:pt x="6610778" y="1014071"/>
                  </a:lnTo>
                  <a:lnTo>
                    <a:pt x="6663112" y="1014714"/>
                  </a:lnTo>
                  <a:lnTo>
                    <a:pt x="6715212" y="1015368"/>
                  </a:lnTo>
                  <a:lnTo>
                    <a:pt x="6767066" y="1016033"/>
                  </a:lnTo>
                  <a:lnTo>
                    <a:pt x="6818661" y="1016712"/>
                  </a:lnTo>
                  <a:lnTo>
                    <a:pt x="6869982" y="1017404"/>
                  </a:lnTo>
                  <a:lnTo>
                    <a:pt x="6921018" y="1018109"/>
                  </a:lnTo>
                </a:path>
              </a:pathLst>
            </a:custGeom>
            <a:ln w="23761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16543" y="407833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4623" y="0"/>
                  </a:moveTo>
                  <a:lnTo>
                    <a:pt x="0" y="0"/>
                  </a:lnTo>
                  <a:lnTo>
                    <a:pt x="0" y="95055"/>
                  </a:lnTo>
                  <a:lnTo>
                    <a:pt x="94623" y="95055"/>
                  </a:lnTo>
                  <a:lnTo>
                    <a:pt x="9462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16543" y="4078330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0" y="95055"/>
                  </a:moveTo>
                  <a:lnTo>
                    <a:pt x="94623" y="95055"/>
                  </a:lnTo>
                  <a:lnTo>
                    <a:pt x="94623" y="0"/>
                  </a:lnTo>
                  <a:lnTo>
                    <a:pt x="0" y="0"/>
                  </a:lnTo>
                  <a:lnTo>
                    <a:pt x="0" y="95055"/>
                  </a:lnTo>
                  <a:close/>
                </a:path>
              </a:pathLst>
            </a:custGeom>
            <a:ln w="23733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288591" y="4933831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4623" y="0"/>
                  </a:moveTo>
                  <a:lnTo>
                    <a:pt x="0" y="0"/>
                  </a:lnTo>
                  <a:lnTo>
                    <a:pt x="0" y="95055"/>
                  </a:lnTo>
                  <a:lnTo>
                    <a:pt x="94623" y="95055"/>
                  </a:lnTo>
                  <a:lnTo>
                    <a:pt x="9462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88591" y="4933831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0" y="95055"/>
                  </a:moveTo>
                  <a:lnTo>
                    <a:pt x="94623" y="95055"/>
                  </a:lnTo>
                  <a:lnTo>
                    <a:pt x="94623" y="0"/>
                  </a:lnTo>
                  <a:lnTo>
                    <a:pt x="0" y="0"/>
                  </a:lnTo>
                  <a:lnTo>
                    <a:pt x="0" y="95055"/>
                  </a:lnTo>
                  <a:close/>
                </a:path>
              </a:pathLst>
            </a:custGeom>
            <a:ln w="23733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370160" y="5052651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4623" y="0"/>
                  </a:moveTo>
                  <a:lnTo>
                    <a:pt x="0" y="0"/>
                  </a:lnTo>
                  <a:lnTo>
                    <a:pt x="0" y="95055"/>
                  </a:lnTo>
                  <a:lnTo>
                    <a:pt x="94623" y="95055"/>
                  </a:lnTo>
                  <a:lnTo>
                    <a:pt x="9462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370160" y="5052651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0" y="95055"/>
                  </a:moveTo>
                  <a:lnTo>
                    <a:pt x="94623" y="95055"/>
                  </a:lnTo>
                  <a:lnTo>
                    <a:pt x="94623" y="0"/>
                  </a:lnTo>
                  <a:lnTo>
                    <a:pt x="0" y="0"/>
                  </a:lnTo>
                  <a:lnTo>
                    <a:pt x="0" y="95055"/>
                  </a:lnTo>
                  <a:close/>
                </a:path>
              </a:pathLst>
            </a:custGeom>
            <a:ln w="23733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823936" y="5100179"/>
              <a:ext cx="95250" cy="95250"/>
            </a:xfrm>
            <a:custGeom>
              <a:avLst/>
              <a:gdLst/>
              <a:ahLst/>
              <a:cxnLst/>
              <a:rect l="l" t="t" r="r" b="b"/>
              <a:pathLst>
                <a:path w="95250" h="95250">
                  <a:moveTo>
                    <a:pt x="94623" y="0"/>
                  </a:moveTo>
                  <a:lnTo>
                    <a:pt x="0" y="0"/>
                  </a:lnTo>
                  <a:lnTo>
                    <a:pt x="0" y="95055"/>
                  </a:lnTo>
                  <a:lnTo>
                    <a:pt x="94623" y="95055"/>
                  </a:lnTo>
                  <a:lnTo>
                    <a:pt x="94623" y="0"/>
                  </a:lnTo>
                  <a:close/>
                </a:path>
              </a:pathLst>
            </a:custGeom>
            <a:solidFill>
              <a:srgbClr val="008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916543" y="4078330"/>
              <a:ext cx="7002145" cy="1116965"/>
            </a:xfrm>
            <a:custGeom>
              <a:avLst/>
              <a:gdLst/>
              <a:ahLst/>
              <a:cxnLst/>
              <a:rect l="l" t="t" r="r" b="b"/>
              <a:pathLst>
                <a:path w="7002145" h="1116964">
                  <a:moveTo>
                    <a:pt x="6907392" y="1116904"/>
                  </a:moveTo>
                  <a:lnTo>
                    <a:pt x="7002016" y="1116904"/>
                  </a:lnTo>
                  <a:lnTo>
                    <a:pt x="7002016" y="1021848"/>
                  </a:lnTo>
                  <a:lnTo>
                    <a:pt x="6907392" y="1021848"/>
                  </a:lnTo>
                  <a:lnTo>
                    <a:pt x="6907392" y="1116904"/>
                  </a:lnTo>
                  <a:close/>
                </a:path>
                <a:path w="7002145" h="1116964">
                  <a:moveTo>
                    <a:pt x="47311" y="0"/>
                  </a:moveTo>
                  <a:lnTo>
                    <a:pt x="47311" y="95055"/>
                  </a:lnTo>
                </a:path>
                <a:path w="7002145" h="1116964">
                  <a:moveTo>
                    <a:pt x="0" y="47527"/>
                  </a:moveTo>
                  <a:lnTo>
                    <a:pt x="94623" y="47527"/>
                  </a:lnTo>
                </a:path>
                <a:path w="7002145" h="1116964">
                  <a:moveTo>
                    <a:pt x="1419359" y="855501"/>
                  </a:moveTo>
                  <a:lnTo>
                    <a:pt x="1419359" y="950556"/>
                  </a:lnTo>
                </a:path>
                <a:path w="7002145" h="1116964">
                  <a:moveTo>
                    <a:pt x="1372047" y="903029"/>
                  </a:moveTo>
                  <a:lnTo>
                    <a:pt x="1466671" y="903029"/>
                  </a:lnTo>
                </a:path>
                <a:path w="7002145" h="1116964">
                  <a:moveTo>
                    <a:pt x="3500929" y="974320"/>
                  </a:moveTo>
                  <a:lnTo>
                    <a:pt x="3500929" y="1069376"/>
                  </a:lnTo>
                </a:path>
                <a:path w="7002145" h="1116964">
                  <a:moveTo>
                    <a:pt x="3453617" y="1021848"/>
                  </a:moveTo>
                  <a:lnTo>
                    <a:pt x="3548241" y="1021848"/>
                  </a:lnTo>
                </a:path>
                <a:path w="7002145" h="1116964">
                  <a:moveTo>
                    <a:pt x="6954704" y="1021848"/>
                  </a:moveTo>
                  <a:lnTo>
                    <a:pt x="6954704" y="1116904"/>
                  </a:lnTo>
                </a:path>
                <a:path w="7002145" h="1116964">
                  <a:moveTo>
                    <a:pt x="6907392" y="1069376"/>
                  </a:moveTo>
                  <a:lnTo>
                    <a:pt x="7002016" y="1069376"/>
                  </a:lnTo>
                </a:path>
              </a:pathLst>
            </a:custGeom>
            <a:ln w="23733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954330" y="2740928"/>
              <a:ext cx="6921500" cy="2030730"/>
            </a:xfrm>
            <a:custGeom>
              <a:avLst/>
              <a:gdLst/>
              <a:ahLst/>
              <a:cxnLst/>
              <a:rect l="l" t="t" r="r" b="b"/>
              <a:pathLst>
                <a:path w="6921500" h="2030729">
                  <a:moveTo>
                    <a:pt x="0" y="2030389"/>
                  </a:moveTo>
                  <a:lnTo>
                    <a:pt x="39275" y="1999564"/>
                  </a:lnTo>
                  <a:lnTo>
                    <a:pt x="78034" y="1968448"/>
                  </a:lnTo>
                  <a:lnTo>
                    <a:pt x="116325" y="1937068"/>
                  </a:lnTo>
                  <a:lnTo>
                    <a:pt x="154196" y="1905452"/>
                  </a:lnTo>
                  <a:lnTo>
                    <a:pt x="191695" y="1873627"/>
                  </a:lnTo>
                  <a:lnTo>
                    <a:pt x="228872" y="1841620"/>
                  </a:lnTo>
                  <a:lnTo>
                    <a:pt x="265774" y="1809458"/>
                  </a:lnTo>
                  <a:lnTo>
                    <a:pt x="302450" y="1777169"/>
                  </a:lnTo>
                  <a:lnTo>
                    <a:pt x="338948" y="1744780"/>
                  </a:lnTo>
                  <a:lnTo>
                    <a:pt x="375317" y="1712319"/>
                  </a:lnTo>
                  <a:lnTo>
                    <a:pt x="411606" y="1679812"/>
                  </a:lnTo>
                  <a:lnTo>
                    <a:pt x="447862" y="1647287"/>
                  </a:lnTo>
                  <a:lnTo>
                    <a:pt x="484134" y="1614771"/>
                  </a:lnTo>
                  <a:lnTo>
                    <a:pt x="520470" y="1582292"/>
                  </a:lnTo>
                  <a:lnTo>
                    <a:pt x="556920" y="1549876"/>
                  </a:lnTo>
                  <a:lnTo>
                    <a:pt x="593531" y="1517552"/>
                  </a:lnTo>
                  <a:lnTo>
                    <a:pt x="630352" y="1485345"/>
                  </a:lnTo>
                  <a:lnTo>
                    <a:pt x="667431" y="1453285"/>
                  </a:lnTo>
                  <a:lnTo>
                    <a:pt x="704816" y="1421397"/>
                  </a:lnTo>
                  <a:lnTo>
                    <a:pt x="742557" y="1389710"/>
                  </a:lnTo>
                  <a:lnTo>
                    <a:pt x="780702" y="1358250"/>
                  </a:lnTo>
                  <a:lnTo>
                    <a:pt x="819298" y="1327045"/>
                  </a:lnTo>
                  <a:lnTo>
                    <a:pt x="858395" y="1296123"/>
                  </a:lnTo>
                  <a:lnTo>
                    <a:pt x="898041" y="1265509"/>
                  </a:lnTo>
                  <a:lnTo>
                    <a:pt x="938284" y="1235233"/>
                  </a:lnTo>
                  <a:lnTo>
                    <a:pt x="979173" y="1205320"/>
                  </a:lnTo>
                  <a:lnTo>
                    <a:pt x="1020756" y="1175799"/>
                  </a:lnTo>
                  <a:lnTo>
                    <a:pt x="1063081" y="1146696"/>
                  </a:lnTo>
                  <a:lnTo>
                    <a:pt x="1106198" y="1118039"/>
                  </a:lnTo>
                  <a:lnTo>
                    <a:pt x="1150154" y="1089855"/>
                  </a:lnTo>
                  <a:lnTo>
                    <a:pt x="1194998" y="1062172"/>
                  </a:lnTo>
                  <a:lnTo>
                    <a:pt x="1240779" y="1035016"/>
                  </a:lnTo>
                  <a:lnTo>
                    <a:pt x="1287544" y="1008415"/>
                  </a:lnTo>
                  <a:lnTo>
                    <a:pt x="1335342" y="982397"/>
                  </a:lnTo>
                  <a:lnTo>
                    <a:pt x="1384222" y="956989"/>
                  </a:lnTo>
                  <a:lnTo>
                    <a:pt x="1424466" y="936663"/>
                  </a:lnTo>
                  <a:lnTo>
                    <a:pt x="1464736" y="916539"/>
                  </a:lnTo>
                  <a:lnTo>
                    <a:pt x="1505057" y="896618"/>
                  </a:lnTo>
                  <a:lnTo>
                    <a:pt x="1545458" y="876899"/>
                  </a:lnTo>
                  <a:lnTo>
                    <a:pt x="1585962" y="857384"/>
                  </a:lnTo>
                  <a:lnTo>
                    <a:pt x="1626597" y="838073"/>
                  </a:lnTo>
                  <a:lnTo>
                    <a:pt x="1667389" y="818968"/>
                  </a:lnTo>
                  <a:lnTo>
                    <a:pt x="1708363" y="800068"/>
                  </a:lnTo>
                  <a:lnTo>
                    <a:pt x="1749547" y="781375"/>
                  </a:lnTo>
                  <a:lnTo>
                    <a:pt x="1790965" y="762889"/>
                  </a:lnTo>
                  <a:lnTo>
                    <a:pt x="1832645" y="744611"/>
                  </a:lnTo>
                  <a:lnTo>
                    <a:pt x="1874612" y="726542"/>
                  </a:lnTo>
                  <a:lnTo>
                    <a:pt x="1916892" y="708682"/>
                  </a:lnTo>
                  <a:lnTo>
                    <a:pt x="1959512" y="691033"/>
                  </a:lnTo>
                  <a:lnTo>
                    <a:pt x="2002497" y="673594"/>
                  </a:lnTo>
                  <a:lnTo>
                    <a:pt x="2045875" y="656367"/>
                  </a:lnTo>
                  <a:lnTo>
                    <a:pt x="2089670" y="639352"/>
                  </a:lnTo>
                  <a:lnTo>
                    <a:pt x="2133909" y="622550"/>
                  </a:lnTo>
                  <a:lnTo>
                    <a:pt x="2178618" y="605961"/>
                  </a:lnTo>
                  <a:lnTo>
                    <a:pt x="2223824" y="589587"/>
                  </a:lnTo>
                  <a:lnTo>
                    <a:pt x="2269552" y="573429"/>
                  </a:lnTo>
                  <a:lnTo>
                    <a:pt x="2315829" y="557486"/>
                  </a:lnTo>
                  <a:lnTo>
                    <a:pt x="2362680" y="541760"/>
                  </a:lnTo>
                  <a:lnTo>
                    <a:pt x="2410132" y="526251"/>
                  </a:lnTo>
                  <a:lnTo>
                    <a:pt x="2458211" y="510960"/>
                  </a:lnTo>
                  <a:lnTo>
                    <a:pt x="2506943" y="495888"/>
                  </a:lnTo>
                  <a:lnTo>
                    <a:pt x="2556354" y="481035"/>
                  </a:lnTo>
                  <a:lnTo>
                    <a:pt x="2606471" y="466403"/>
                  </a:lnTo>
                  <a:lnTo>
                    <a:pt x="2657319" y="451991"/>
                  </a:lnTo>
                  <a:lnTo>
                    <a:pt x="2708924" y="437801"/>
                  </a:lnTo>
                  <a:lnTo>
                    <a:pt x="2761313" y="423833"/>
                  </a:lnTo>
                  <a:lnTo>
                    <a:pt x="2814512" y="410089"/>
                  </a:lnTo>
                  <a:lnTo>
                    <a:pt x="2868547" y="396568"/>
                  </a:lnTo>
                  <a:lnTo>
                    <a:pt x="2923444" y="383271"/>
                  </a:lnTo>
                  <a:lnTo>
                    <a:pt x="2979229" y="370200"/>
                  </a:lnTo>
                  <a:lnTo>
                    <a:pt x="3035928" y="357355"/>
                  </a:lnTo>
                  <a:lnTo>
                    <a:pt x="3093568" y="344736"/>
                  </a:lnTo>
                  <a:lnTo>
                    <a:pt x="3152175" y="332345"/>
                  </a:lnTo>
                  <a:lnTo>
                    <a:pt x="3211774" y="320181"/>
                  </a:lnTo>
                  <a:lnTo>
                    <a:pt x="3272391" y="308247"/>
                  </a:lnTo>
                  <a:lnTo>
                    <a:pt x="3334054" y="296542"/>
                  </a:lnTo>
                  <a:lnTo>
                    <a:pt x="3396788" y="285067"/>
                  </a:lnTo>
                  <a:lnTo>
                    <a:pt x="3460619" y="273823"/>
                  </a:lnTo>
                  <a:lnTo>
                    <a:pt x="3501632" y="266877"/>
                  </a:lnTo>
                  <a:lnTo>
                    <a:pt x="3543230" y="260104"/>
                  </a:lnTo>
                  <a:lnTo>
                    <a:pt x="3585401" y="253499"/>
                  </a:lnTo>
                  <a:lnTo>
                    <a:pt x="3628130" y="247060"/>
                  </a:lnTo>
                  <a:lnTo>
                    <a:pt x="3671404" y="240782"/>
                  </a:lnTo>
                  <a:lnTo>
                    <a:pt x="3715211" y="234662"/>
                  </a:lnTo>
                  <a:lnTo>
                    <a:pt x="3759537" y="228695"/>
                  </a:lnTo>
                  <a:lnTo>
                    <a:pt x="3804369" y="222877"/>
                  </a:lnTo>
                  <a:lnTo>
                    <a:pt x="3849694" y="217206"/>
                  </a:lnTo>
                  <a:lnTo>
                    <a:pt x="3895498" y="211676"/>
                  </a:lnTo>
                  <a:lnTo>
                    <a:pt x="3941769" y="206283"/>
                  </a:lnTo>
                  <a:lnTo>
                    <a:pt x="3988493" y="201025"/>
                  </a:lnTo>
                  <a:lnTo>
                    <a:pt x="4035657" y="195897"/>
                  </a:lnTo>
                  <a:lnTo>
                    <a:pt x="4083248" y="190895"/>
                  </a:lnTo>
                  <a:lnTo>
                    <a:pt x="4131252" y="186015"/>
                  </a:lnTo>
                  <a:lnTo>
                    <a:pt x="4179657" y="181254"/>
                  </a:lnTo>
                  <a:lnTo>
                    <a:pt x="4228448" y="176607"/>
                  </a:lnTo>
                  <a:lnTo>
                    <a:pt x="4277614" y="172071"/>
                  </a:lnTo>
                  <a:lnTo>
                    <a:pt x="4327141" y="167641"/>
                  </a:lnTo>
                  <a:lnTo>
                    <a:pt x="4377015" y="163314"/>
                  </a:lnTo>
                  <a:lnTo>
                    <a:pt x="4427223" y="159086"/>
                  </a:lnTo>
                  <a:lnTo>
                    <a:pt x="4477753" y="154953"/>
                  </a:lnTo>
                  <a:lnTo>
                    <a:pt x="4528590" y="150911"/>
                  </a:lnTo>
                  <a:lnTo>
                    <a:pt x="4579723" y="146956"/>
                  </a:lnTo>
                  <a:lnTo>
                    <a:pt x="4631137" y="143084"/>
                  </a:lnTo>
                  <a:lnTo>
                    <a:pt x="4682819" y="139292"/>
                  </a:lnTo>
                  <a:lnTo>
                    <a:pt x="4734757" y="135575"/>
                  </a:lnTo>
                  <a:lnTo>
                    <a:pt x="4786936" y="131930"/>
                  </a:lnTo>
                  <a:lnTo>
                    <a:pt x="4839344" y="128352"/>
                  </a:lnTo>
                  <a:lnTo>
                    <a:pt x="4891968" y="124838"/>
                  </a:lnTo>
                  <a:lnTo>
                    <a:pt x="4944795" y="121384"/>
                  </a:lnTo>
                  <a:lnTo>
                    <a:pt x="4997810" y="117986"/>
                  </a:lnTo>
                  <a:lnTo>
                    <a:pt x="5051002" y="114639"/>
                  </a:lnTo>
                  <a:lnTo>
                    <a:pt x="5104356" y="111341"/>
                  </a:lnTo>
                  <a:lnTo>
                    <a:pt x="5157860" y="108088"/>
                  </a:lnTo>
                  <a:lnTo>
                    <a:pt x="5211500" y="104874"/>
                  </a:lnTo>
                  <a:lnTo>
                    <a:pt x="5265263" y="101697"/>
                  </a:lnTo>
                  <a:lnTo>
                    <a:pt x="5319137" y="98553"/>
                  </a:lnTo>
                  <a:lnTo>
                    <a:pt x="5373107" y="95437"/>
                  </a:lnTo>
                  <a:lnTo>
                    <a:pt x="5427161" y="92346"/>
                  </a:lnTo>
                  <a:lnTo>
                    <a:pt x="5481285" y="89276"/>
                  </a:lnTo>
                  <a:lnTo>
                    <a:pt x="5535466" y="86222"/>
                  </a:lnTo>
                  <a:lnTo>
                    <a:pt x="5589692" y="83182"/>
                  </a:lnTo>
                  <a:lnTo>
                    <a:pt x="5643948" y="80151"/>
                  </a:lnTo>
                  <a:lnTo>
                    <a:pt x="5698222" y="77125"/>
                  </a:lnTo>
                  <a:lnTo>
                    <a:pt x="5752500" y="74100"/>
                  </a:lnTo>
                  <a:lnTo>
                    <a:pt x="5806769" y="71073"/>
                  </a:lnTo>
                  <a:lnTo>
                    <a:pt x="5861017" y="68040"/>
                  </a:lnTo>
                  <a:lnTo>
                    <a:pt x="5915229" y="64996"/>
                  </a:lnTo>
                  <a:lnTo>
                    <a:pt x="5969392" y="61937"/>
                  </a:lnTo>
                  <a:lnTo>
                    <a:pt x="6023495" y="58861"/>
                  </a:lnTo>
                  <a:lnTo>
                    <a:pt x="6077522" y="55762"/>
                  </a:lnTo>
                  <a:lnTo>
                    <a:pt x="6131461" y="52638"/>
                  </a:lnTo>
                  <a:lnTo>
                    <a:pt x="6185300" y="49483"/>
                  </a:lnTo>
                  <a:lnTo>
                    <a:pt x="6239023" y="46295"/>
                  </a:lnTo>
                  <a:lnTo>
                    <a:pt x="6292620" y="43069"/>
                  </a:lnTo>
                  <a:lnTo>
                    <a:pt x="6346075" y="39802"/>
                  </a:lnTo>
                  <a:lnTo>
                    <a:pt x="6399377" y="36489"/>
                  </a:lnTo>
                  <a:lnTo>
                    <a:pt x="6452511" y="33126"/>
                  </a:lnTo>
                  <a:lnTo>
                    <a:pt x="6505465" y="29711"/>
                  </a:lnTo>
                  <a:lnTo>
                    <a:pt x="6558225" y="26238"/>
                  </a:lnTo>
                  <a:lnTo>
                    <a:pt x="6610778" y="22704"/>
                  </a:lnTo>
                  <a:lnTo>
                    <a:pt x="6663112" y="19105"/>
                  </a:lnTo>
                  <a:lnTo>
                    <a:pt x="6715212" y="15438"/>
                  </a:lnTo>
                  <a:lnTo>
                    <a:pt x="6767066" y="11697"/>
                  </a:lnTo>
                  <a:lnTo>
                    <a:pt x="6818661" y="7880"/>
                  </a:lnTo>
                  <a:lnTo>
                    <a:pt x="6869982" y="3982"/>
                  </a:lnTo>
                  <a:lnTo>
                    <a:pt x="6921018" y="0"/>
                  </a:lnTo>
                </a:path>
              </a:pathLst>
            </a:custGeom>
            <a:ln w="23755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869231" y="2652526"/>
              <a:ext cx="7096759" cy="2210435"/>
            </a:xfrm>
            <a:custGeom>
              <a:avLst/>
              <a:gdLst/>
              <a:ahLst/>
              <a:cxnLst/>
              <a:rect l="l" t="t" r="r" b="b"/>
              <a:pathLst>
                <a:path w="7096759" h="2210435">
                  <a:moveTo>
                    <a:pt x="189247" y="2210013"/>
                  </a:moveTo>
                  <a:lnTo>
                    <a:pt x="0" y="2019901"/>
                  </a:lnTo>
                </a:path>
                <a:path w="7096759" h="2210435">
                  <a:moveTo>
                    <a:pt x="94623" y="2019901"/>
                  </a:moveTo>
                  <a:lnTo>
                    <a:pt x="94623" y="2210013"/>
                  </a:lnTo>
                </a:path>
                <a:path w="7096759" h="2210435">
                  <a:moveTo>
                    <a:pt x="0" y="2210013"/>
                  </a:moveTo>
                  <a:lnTo>
                    <a:pt x="189247" y="2019901"/>
                  </a:lnTo>
                </a:path>
                <a:path w="7096759" h="2210435">
                  <a:moveTo>
                    <a:pt x="1561295" y="1140636"/>
                  </a:moveTo>
                  <a:lnTo>
                    <a:pt x="1372047" y="950525"/>
                  </a:lnTo>
                </a:path>
                <a:path w="7096759" h="2210435">
                  <a:moveTo>
                    <a:pt x="1466671" y="950525"/>
                  </a:moveTo>
                  <a:lnTo>
                    <a:pt x="1466671" y="1140636"/>
                  </a:lnTo>
                </a:path>
                <a:path w="7096759" h="2210435">
                  <a:moveTo>
                    <a:pt x="1372047" y="1140636"/>
                  </a:moveTo>
                  <a:lnTo>
                    <a:pt x="1561295" y="950525"/>
                  </a:lnTo>
                </a:path>
                <a:path w="7096759" h="2210435">
                  <a:moveTo>
                    <a:pt x="3642865" y="451482"/>
                  </a:moveTo>
                  <a:lnTo>
                    <a:pt x="3453617" y="261403"/>
                  </a:lnTo>
                </a:path>
                <a:path w="7096759" h="2210435">
                  <a:moveTo>
                    <a:pt x="3548241" y="261403"/>
                  </a:moveTo>
                  <a:lnTo>
                    <a:pt x="3548241" y="451482"/>
                  </a:lnTo>
                </a:path>
                <a:path w="7096759" h="2210435">
                  <a:moveTo>
                    <a:pt x="3453617" y="451482"/>
                  </a:moveTo>
                  <a:lnTo>
                    <a:pt x="3642865" y="261403"/>
                  </a:lnTo>
                </a:path>
                <a:path w="7096759" h="2210435">
                  <a:moveTo>
                    <a:pt x="7096640" y="190111"/>
                  </a:moveTo>
                  <a:lnTo>
                    <a:pt x="6907392" y="0"/>
                  </a:lnTo>
                </a:path>
                <a:path w="7096759" h="2210435">
                  <a:moveTo>
                    <a:pt x="7002016" y="0"/>
                  </a:moveTo>
                  <a:lnTo>
                    <a:pt x="7002016" y="190111"/>
                  </a:lnTo>
                </a:path>
                <a:path w="7096759" h="2210435">
                  <a:moveTo>
                    <a:pt x="6907392" y="190111"/>
                  </a:moveTo>
                  <a:lnTo>
                    <a:pt x="7096640" y="0"/>
                  </a:lnTo>
                </a:path>
              </a:pathLst>
            </a:custGeom>
            <a:ln w="23733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713102" y="5346505"/>
            <a:ext cx="51625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50" spc="-20" dirty="0">
                <a:latin typeface="Arial"/>
                <a:cs typeface="Arial"/>
              </a:rPr>
              <a:t>0.00</a:t>
            </a:r>
            <a:endParaRPr sz="2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04863" y="5346505"/>
            <a:ext cx="51625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50" spc="-20" dirty="0">
                <a:latin typeface="Arial"/>
                <a:cs typeface="Arial"/>
              </a:rPr>
              <a:t>0.20</a:t>
            </a:r>
            <a:endParaRPr sz="2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280303" y="5346505"/>
            <a:ext cx="51625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50" spc="-20" dirty="0">
                <a:latin typeface="Arial"/>
                <a:cs typeface="Arial"/>
              </a:rPr>
              <a:t>0.80</a:t>
            </a:r>
            <a:endParaRPr sz="2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672852" y="5346505"/>
            <a:ext cx="513715" cy="342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z="2050" spc="-20" dirty="0">
                <a:latin typeface="Arial"/>
                <a:cs typeface="Arial"/>
              </a:rPr>
              <a:t>1.00</a:t>
            </a:r>
            <a:endParaRPr sz="2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18675" y="3451890"/>
            <a:ext cx="318135" cy="7232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375"/>
              </a:lnSpc>
            </a:pPr>
            <a:r>
              <a:rPr sz="2050" dirty="0">
                <a:latin typeface="Arial"/>
                <a:cs typeface="Arial"/>
              </a:rPr>
              <a:t>%</a:t>
            </a:r>
            <a:r>
              <a:rPr sz="2050" spc="-145" dirty="0">
                <a:latin typeface="Arial"/>
                <a:cs typeface="Arial"/>
              </a:rPr>
              <a:t> </a:t>
            </a:r>
            <a:r>
              <a:rPr sz="2050" spc="-20" dirty="0">
                <a:latin typeface="Arial"/>
                <a:cs typeface="Arial"/>
              </a:rPr>
              <a:t>vol.</a:t>
            </a:r>
            <a:endParaRPr sz="20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122070" y="5346505"/>
            <a:ext cx="2284730" cy="575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R="6985" algn="r">
              <a:lnSpc>
                <a:spcPts val="2150"/>
              </a:lnSpc>
              <a:spcBef>
                <a:spcPts val="125"/>
              </a:spcBef>
              <a:tabLst>
                <a:tab pos="1391285" algn="l"/>
              </a:tabLst>
            </a:pPr>
            <a:r>
              <a:rPr sz="2050" spc="-20" dirty="0">
                <a:latin typeface="Arial"/>
                <a:cs typeface="Arial"/>
              </a:rPr>
              <a:t>0.40</a:t>
            </a:r>
            <a:r>
              <a:rPr sz="2050" dirty="0">
                <a:latin typeface="Arial"/>
                <a:cs typeface="Arial"/>
              </a:rPr>
              <a:t>	</a:t>
            </a:r>
            <a:r>
              <a:rPr sz="2050" spc="-20" dirty="0">
                <a:latin typeface="Arial"/>
                <a:cs typeface="Arial"/>
              </a:rPr>
              <a:t>0.60</a:t>
            </a:r>
            <a:endParaRPr sz="2050">
              <a:latin typeface="Arial"/>
              <a:cs typeface="Arial"/>
            </a:endParaRPr>
          </a:p>
          <a:p>
            <a:pPr marR="5080" algn="r">
              <a:lnSpc>
                <a:spcPts val="2150"/>
              </a:lnSpc>
            </a:pPr>
            <a:r>
              <a:rPr sz="2050" dirty="0">
                <a:latin typeface="Arial"/>
                <a:cs typeface="Arial"/>
              </a:rPr>
              <a:t>%</a:t>
            </a:r>
            <a:r>
              <a:rPr sz="2050" spc="-165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(p)</a:t>
            </a:r>
            <a:r>
              <a:rPr sz="2050" spc="-140" dirty="0">
                <a:latin typeface="Arial"/>
                <a:cs typeface="Arial"/>
              </a:rPr>
              <a:t> </a:t>
            </a:r>
            <a:r>
              <a:rPr sz="2050" dirty="0">
                <a:latin typeface="Arial"/>
                <a:cs typeface="Arial"/>
              </a:rPr>
              <a:t>de</a:t>
            </a:r>
            <a:r>
              <a:rPr sz="2050" spc="-30" dirty="0">
                <a:latin typeface="Arial"/>
                <a:cs typeface="Arial"/>
              </a:rPr>
              <a:t> </a:t>
            </a:r>
            <a:r>
              <a:rPr sz="2050" spc="-10" dirty="0">
                <a:latin typeface="Arial"/>
                <a:cs typeface="Arial"/>
              </a:rPr>
              <a:t>catalizador</a:t>
            </a:r>
            <a:endParaRPr sz="205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1993959" y="1701937"/>
            <a:ext cx="8493125" cy="4301490"/>
          </a:xfrm>
          <a:custGeom>
            <a:avLst/>
            <a:gdLst/>
            <a:ahLst/>
            <a:cxnLst/>
            <a:rect l="l" t="t" r="r" b="b"/>
            <a:pathLst>
              <a:path w="8493125" h="4301490">
                <a:moveTo>
                  <a:pt x="0" y="4301270"/>
                </a:moveTo>
                <a:lnTo>
                  <a:pt x="8492501" y="4301270"/>
                </a:lnTo>
                <a:lnTo>
                  <a:pt x="8492501" y="0"/>
                </a:lnTo>
                <a:lnTo>
                  <a:pt x="0" y="0"/>
                </a:lnTo>
                <a:lnTo>
                  <a:pt x="0" y="4301270"/>
                </a:lnTo>
                <a:close/>
              </a:path>
            </a:pathLst>
          </a:custGeom>
          <a:ln w="237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7867112" y="3746401"/>
            <a:ext cx="99695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450" b="1" spc="-50" dirty="0">
                <a:solidFill>
                  <a:srgbClr val="FF00FF"/>
                </a:solidFill>
                <a:latin typeface="Arial"/>
                <a:cs typeface="Arial"/>
              </a:rPr>
              <a:t>I</a:t>
            </a:r>
            <a:endParaRPr sz="24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002073" y="3201415"/>
            <a:ext cx="237490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450" b="1" spc="-50" dirty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endParaRPr sz="2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459982" y="2092781"/>
            <a:ext cx="1092835" cy="3291204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90"/>
              </a:spcBef>
            </a:pPr>
            <a:r>
              <a:rPr sz="2050" spc="-25" dirty="0">
                <a:latin typeface="Arial"/>
                <a:cs typeface="Arial"/>
              </a:rPr>
              <a:t>80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r>
              <a:rPr sz="2050" spc="-25" dirty="0">
                <a:latin typeface="Arial"/>
                <a:cs typeface="Arial"/>
              </a:rPr>
              <a:t>70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2050" spc="-25" dirty="0">
                <a:latin typeface="Arial"/>
                <a:cs typeface="Arial"/>
              </a:rPr>
              <a:t>60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r>
              <a:rPr sz="2050" spc="-25" dirty="0">
                <a:latin typeface="Arial"/>
                <a:cs typeface="Arial"/>
              </a:rPr>
              <a:t>50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r>
              <a:rPr sz="2050" spc="-25" dirty="0">
                <a:latin typeface="Arial"/>
                <a:cs typeface="Arial"/>
              </a:rPr>
              <a:t>40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sz="2050" spc="-25" dirty="0">
                <a:latin typeface="Arial"/>
                <a:cs typeface="Arial"/>
              </a:rPr>
              <a:t>30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5"/>
              </a:spcBef>
            </a:pPr>
            <a:r>
              <a:rPr sz="2050" spc="-25" dirty="0">
                <a:latin typeface="Arial"/>
                <a:cs typeface="Arial"/>
              </a:rPr>
              <a:t>20</a:t>
            </a:r>
            <a:endParaRPr sz="2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tabLst>
                <a:tab pos="855344" algn="l"/>
              </a:tabLst>
            </a:pPr>
            <a:r>
              <a:rPr sz="3075" spc="-37" baseline="1355" dirty="0">
                <a:latin typeface="Arial"/>
                <a:cs typeface="Arial"/>
              </a:rPr>
              <a:t>10</a:t>
            </a:r>
            <a:r>
              <a:rPr sz="3075" baseline="1355" dirty="0">
                <a:latin typeface="Arial"/>
                <a:cs typeface="Arial"/>
              </a:rPr>
              <a:t>	</a:t>
            </a:r>
            <a:r>
              <a:rPr sz="2450" b="1" spc="-50" dirty="0">
                <a:solidFill>
                  <a:srgbClr val="008000"/>
                </a:solidFill>
                <a:latin typeface="Arial"/>
                <a:cs typeface="Arial"/>
              </a:rPr>
              <a:t>N</a:t>
            </a:r>
            <a:endParaRPr sz="2450">
              <a:latin typeface="Arial"/>
              <a:cs typeface="Arial"/>
            </a:endParaRPr>
          </a:p>
          <a:p>
            <a:pPr marL="140970">
              <a:lnSpc>
                <a:spcPct val="100000"/>
              </a:lnSpc>
              <a:spcBef>
                <a:spcPts val="270"/>
              </a:spcBef>
            </a:pPr>
            <a:r>
              <a:rPr sz="2050" spc="-50" dirty="0">
                <a:latin typeface="Arial"/>
                <a:cs typeface="Arial"/>
              </a:rPr>
              <a:t>0</a:t>
            </a:r>
            <a:endParaRPr sz="20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026500" y="4189995"/>
            <a:ext cx="220345" cy="400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450" b="1" spc="-50" dirty="0">
                <a:solidFill>
                  <a:srgbClr val="000080"/>
                </a:solidFill>
                <a:latin typeface="Arial"/>
                <a:cs typeface="Arial"/>
              </a:rPr>
              <a:t>P</a:t>
            </a:r>
            <a:endParaRPr sz="24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288591" y="1797025"/>
            <a:ext cx="2129790" cy="3350895"/>
          </a:xfrm>
          <a:custGeom>
            <a:avLst/>
            <a:gdLst/>
            <a:ahLst/>
            <a:cxnLst/>
            <a:rect l="l" t="t" r="r" b="b"/>
            <a:pathLst>
              <a:path w="2129790" h="3350895">
                <a:moveTo>
                  <a:pt x="2129197" y="3350681"/>
                </a:moveTo>
                <a:lnTo>
                  <a:pt x="2129197" y="0"/>
                </a:lnTo>
              </a:path>
              <a:path w="2129790" h="3350895">
                <a:moveTo>
                  <a:pt x="0" y="3350681"/>
                </a:moveTo>
                <a:lnTo>
                  <a:pt x="23655" y="0"/>
                </a:lnTo>
              </a:path>
            </a:pathLst>
          </a:custGeom>
          <a:ln w="23733">
            <a:solidFill>
              <a:srgbClr val="000000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2836113" y="1803970"/>
            <a:ext cx="1381125" cy="4197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38125" marR="5080" indent="-238760">
              <a:lnSpc>
                <a:spcPts val="1520"/>
              </a:lnSpc>
              <a:spcBef>
                <a:spcPts val="204"/>
              </a:spcBef>
            </a:pPr>
            <a:r>
              <a:rPr sz="1300" spc="-10" dirty="0">
                <a:latin typeface="Arial"/>
                <a:cs typeface="Arial"/>
              </a:rPr>
              <a:t>deshidrogenación Isomerización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59" name="object 5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60" name="object 6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659202" y="1803970"/>
            <a:ext cx="1391285" cy="82740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R="5080">
              <a:lnSpc>
                <a:spcPct val="103200"/>
              </a:lnSpc>
              <a:spcBef>
                <a:spcPts val="70"/>
              </a:spcBef>
            </a:pPr>
            <a:r>
              <a:rPr sz="1300" spc="-10" dirty="0">
                <a:latin typeface="Arial"/>
                <a:cs typeface="Arial"/>
              </a:rPr>
              <a:t>deshidrogenación isomerización hidrocraking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1510"/>
              </a:lnSpc>
            </a:pPr>
            <a:r>
              <a:rPr sz="1300" spc="-10" dirty="0">
                <a:latin typeface="Arial"/>
                <a:cs typeface="Arial"/>
              </a:rPr>
              <a:t>deshidrociclación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295267" y="1806505"/>
            <a:ext cx="1522730" cy="41973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>
              <a:lnSpc>
                <a:spcPts val="1535"/>
              </a:lnSpc>
              <a:spcBef>
                <a:spcPts val="120"/>
              </a:spcBef>
            </a:pPr>
            <a:r>
              <a:rPr sz="1300" spc="-10" dirty="0">
                <a:latin typeface="Arial"/>
                <a:cs typeface="Arial"/>
              </a:rPr>
              <a:t>hidrocraking</a:t>
            </a:r>
            <a:endParaRPr sz="1300">
              <a:latin typeface="Arial"/>
              <a:cs typeface="Arial"/>
            </a:endParaRPr>
          </a:p>
          <a:p>
            <a:pPr>
              <a:lnSpc>
                <a:spcPts val="1535"/>
              </a:lnSpc>
            </a:pPr>
            <a:r>
              <a:rPr sz="1300" spc="-10" dirty="0">
                <a:latin typeface="Arial"/>
                <a:cs typeface="Arial"/>
              </a:rPr>
              <a:t>deshidrociclicación</a:t>
            </a:r>
            <a:endParaRPr sz="13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57040" y="778002"/>
            <a:ext cx="48234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Perfiles</a:t>
            </a:r>
            <a:r>
              <a:rPr sz="2800" b="1" spc="-4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del</a:t>
            </a:r>
            <a:r>
              <a:rPr sz="2800" b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RON</a:t>
            </a:r>
            <a:r>
              <a:rPr sz="2800" b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en</a:t>
            </a:r>
            <a:r>
              <a:rPr sz="28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E5496"/>
                </a:solidFill>
                <a:latin typeface="Calibri"/>
                <a:cs typeface="Calibri"/>
              </a:rPr>
              <a:t>los</a:t>
            </a:r>
            <a:r>
              <a:rPr sz="2800" b="1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E5496"/>
                </a:solidFill>
                <a:latin typeface="Calibri"/>
                <a:cs typeface="Calibri"/>
              </a:rPr>
              <a:t>reactores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99495" y="1594637"/>
            <a:ext cx="8515985" cy="4199255"/>
            <a:chOff x="1899495" y="1594637"/>
            <a:chExt cx="8515985" cy="4199255"/>
          </a:xfrm>
        </p:grpSpPr>
        <p:sp>
          <p:nvSpPr>
            <p:cNvPr id="9" name="object 9"/>
            <p:cNvSpPr/>
            <p:nvPr/>
          </p:nvSpPr>
          <p:spPr>
            <a:xfrm>
              <a:off x="1911870" y="1607108"/>
              <a:ext cx="8491220" cy="565150"/>
            </a:xfrm>
            <a:custGeom>
              <a:avLst/>
              <a:gdLst/>
              <a:ahLst/>
              <a:cxnLst/>
              <a:rect l="l" t="t" r="r" b="b"/>
              <a:pathLst>
                <a:path w="8491220" h="565150">
                  <a:moveTo>
                    <a:pt x="8491004" y="0"/>
                  </a:moveTo>
                  <a:lnTo>
                    <a:pt x="0" y="0"/>
                  </a:lnTo>
                  <a:lnTo>
                    <a:pt x="0" y="196265"/>
                  </a:lnTo>
                  <a:lnTo>
                    <a:pt x="0" y="196405"/>
                  </a:lnTo>
                  <a:lnTo>
                    <a:pt x="0" y="368249"/>
                  </a:lnTo>
                  <a:lnTo>
                    <a:pt x="0" y="564654"/>
                  </a:lnTo>
                  <a:lnTo>
                    <a:pt x="8491004" y="564654"/>
                  </a:lnTo>
                  <a:lnTo>
                    <a:pt x="8491004" y="368249"/>
                  </a:lnTo>
                  <a:lnTo>
                    <a:pt x="8491004" y="196405"/>
                  </a:lnTo>
                  <a:lnTo>
                    <a:pt x="8491004" y="196265"/>
                  </a:lnTo>
                  <a:lnTo>
                    <a:pt x="849100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11877" y="2171746"/>
              <a:ext cx="8491220" cy="196850"/>
            </a:xfrm>
            <a:custGeom>
              <a:avLst/>
              <a:gdLst/>
              <a:ahLst/>
              <a:cxnLst/>
              <a:rect l="l" t="t" r="r" b="b"/>
              <a:pathLst>
                <a:path w="8491220" h="196850">
                  <a:moveTo>
                    <a:pt x="8491005" y="0"/>
                  </a:moveTo>
                  <a:lnTo>
                    <a:pt x="0" y="0"/>
                  </a:lnTo>
                  <a:lnTo>
                    <a:pt x="0" y="196403"/>
                  </a:lnTo>
                  <a:lnTo>
                    <a:pt x="8491005" y="196403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911877" y="2368145"/>
              <a:ext cx="8491220" cy="196850"/>
            </a:xfrm>
            <a:custGeom>
              <a:avLst/>
              <a:gdLst/>
              <a:ahLst/>
              <a:cxnLst/>
              <a:rect l="l" t="t" r="r" b="b"/>
              <a:pathLst>
                <a:path w="8491220" h="196850">
                  <a:moveTo>
                    <a:pt x="8491005" y="0"/>
                  </a:moveTo>
                  <a:lnTo>
                    <a:pt x="0" y="0"/>
                  </a:lnTo>
                  <a:lnTo>
                    <a:pt x="0" y="196403"/>
                  </a:lnTo>
                  <a:lnTo>
                    <a:pt x="8491005" y="196403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911877" y="2564628"/>
              <a:ext cx="8491220" cy="172085"/>
            </a:xfrm>
            <a:custGeom>
              <a:avLst/>
              <a:gdLst/>
              <a:ahLst/>
              <a:cxnLst/>
              <a:rect l="l" t="t" r="r" b="b"/>
              <a:pathLst>
                <a:path w="8491220" h="172085">
                  <a:moveTo>
                    <a:pt x="8491005" y="0"/>
                  </a:moveTo>
                  <a:lnTo>
                    <a:pt x="0" y="0"/>
                  </a:lnTo>
                  <a:lnTo>
                    <a:pt x="0" y="171984"/>
                  </a:lnTo>
                  <a:lnTo>
                    <a:pt x="8491005" y="171984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911877" y="2736609"/>
              <a:ext cx="8491220" cy="196850"/>
            </a:xfrm>
            <a:custGeom>
              <a:avLst/>
              <a:gdLst/>
              <a:ahLst/>
              <a:cxnLst/>
              <a:rect l="l" t="t" r="r" b="b"/>
              <a:pathLst>
                <a:path w="8491220" h="196850">
                  <a:moveTo>
                    <a:pt x="8491005" y="0"/>
                  </a:moveTo>
                  <a:lnTo>
                    <a:pt x="0" y="0"/>
                  </a:lnTo>
                  <a:lnTo>
                    <a:pt x="0" y="196403"/>
                  </a:lnTo>
                  <a:lnTo>
                    <a:pt x="8491005" y="196403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911870" y="2933013"/>
              <a:ext cx="8491220" cy="393065"/>
            </a:xfrm>
            <a:custGeom>
              <a:avLst/>
              <a:gdLst/>
              <a:ahLst/>
              <a:cxnLst/>
              <a:rect l="l" t="t" r="r" b="b"/>
              <a:pathLst>
                <a:path w="8491220" h="393064">
                  <a:moveTo>
                    <a:pt x="8491004" y="0"/>
                  </a:moveTo>
                  <a:lnTo>
                    <a:pt x="0" y="0"/>
                  </a:lnTo>
                  <a:lnTo>
                    <a:pt x="0" y="196392"/>
                  </a:lnTo>
                  <a:lnTo>
                    <a:pt x="0" y="392798"/>
                  </a:lnTo>
                  <a:lnTo>
                    <a:pt x="8491004" y="392798"/>
                  </a:lnTo>
                  <a:lnTo>
                    <a:pt x="8491004" y="196405"/>
                  </a:lnTo>
                  <a:lnTo>
                    <a:pt x="8491004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911877" y="3325889"/>
              <a:ext cx="8491220" cy="172085"/>
            </a:xfrm>
            <a:custGeom>
              <a:avLst/>
              <a:gdLst/>
              <a:ahLst/>
              <a:cxnLst/>
              <a:rect l="l" t="t" r="r" b="b"/>
              <a:pathLst>
                <a:path w="8491220" h="172085">
                  <a:moveTo>
                    <a:pt x="8491005" y="0"/>
                  </a:moveTo>
                  <a:lnTo>
                    <a:pt x="0" y="0"/>
                  </a:lnTo>
                  <a:lnTo>
                    <a:pt x="0" y="171984"/>
                  </a:lnTo>
                  <a:lnTo>
                    <a:pt x="8491005" y="171984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11877" y="3497870"/>
              <a:ext cx="8491220" cy="196850"/>
            </a:xfrm>
            <a:custGeom>
              <a:avLst/>
              <a:gdLst/>
              <a:ahLst/>
              <a:cxnLst/>
              <a:rect l="l" t="t" r="r" b="b"/>
              <a:pathLst>
                <a:path w="8491220" h="196850">
                  <a:moveTo>
                    <a:pt x="8491005" y="0"/>
                  </a:moveTo>
                  <a:lnTo>
                    <a:pt x="0" y="0"/>
                  </a:lnTo>
                  <a:lnTo>
                    <a:pt x="0" y="196403"/>
                  </a:lnTo>
                  <a:lnTo>
                    <a:pt x="8491005" y="196403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911877" y="3694182"/>
              <a:ext cx="8491220" cy="196850"/>
            </a:xfrm>
            <a:custGeom>
              <a:avLst/>
              <a:gdLst/>
              <a:ahLst/>
              <a:cxnLst/>
              <a:rect l="l" t="t" r="r" b="b"/>
              <a:pathLst>
                <a:path w="8491220" h="196850">
                  <a:moveTo>
                    <a:pt x="8491005" y="0"/>
                  </a:moveTo>
                  <a:lnTo>
                    <a:pt x="0" y="0"/>
                  </a:lnTo>
                  <a:lnTo>
                    <a:pt x="0" y="196403"/>
                  </a:lnTo>
                  <a:lnTo>
                    <a:pt x="8491005" y="196403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911877" y="3890579"/>
              <a:ext cx="8491220" cy="172085"/>
            </a:xfrm>
            <a:custGeom>
              <a:avLst/>
              <a:gdLst/>
              <a:ahLst/>
              <a:cxnLst/>
              <a:rect l="l" t="t" r="r" b="b"/>
              <a:pathLst>
                <a:path w="8491220" h="172085">
                  <a:moveTo>
                    <a:pt x="8491005" y="0"/>
                  </a:moveTo>
                  <a:lnTo>
                    <a:pt x="0" y="0"/>
                  </a:lnTo>
                  <a:lnTo>
                    <a:pt x="0" y="171984"/>
                  </a:lnTo>
                  <a:lnTo>
                    <a:pt x="8491005" y="171984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911877" y="4062559"/>
              <a:ext cx="8491220" cy="196850"/>
            </a:xfrm>
            <a:custGeom>
              <a:avLst/>
              <a:gdLst/>
              <a:ahLst/>
              <a:cxnLst/>
              <a:rect l="l" t="t" r="r" b="b"/>
              <a:pathLst>
                <a:path w="8491220" h="196850">
                  <a:moveTo>
                    <a:pt x="8491005" y="0"/>
                  </a:moveTo>
                  <a:lnTo>
                    <a:pt x="0" y="0"/>
                  </a:lnTo>
                  <a:lnTo>
                    <a:pt x="0" y="196403"/>
                  </a:lnTo>
                  <a:lnTo>
                    <a:pt x="8491005" y="196403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911877" y="4258980"/>
              <a:ext cx="8491220" cy="196850"/>
            </a:xfrm>
            <a:custGeom>
              <a:avLst/>
              <a:gdLst/>
              <a:ahLst/>
              <a:cxnLst/>
              <a:rect l="l" t="t" r="r" b="b"/>
              <a:pathLst>
                <a:path w="8491220" h="196850">
                  <a:moveTo>
                    <a:pt x="8491005" y="0"/>
                  </a:moveTo>
                  <a:lnTo>
                    <a:pt x="0" y="0"/>
                  </a:lnTo>
                  <a:lnTo>
                    <a:pt x="0" y="196403"/>
                  </a:lnTo>
                  <a:lnTo>
                    <a:pt x="8491005" y="196403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911877" y="4455379"/>
              <a:ext cx="8491220" cy="196850"/>
            </a:xfrm>
            <a:custGeom>
              <a:avLst/>
              <a:gdLst/>
              <a:ahLst/>
              <a:cxnLst/>
              <a:rect l="l" t="t" r="r" b="b"/>
              <a:pathLst>
                <a:path w="8491220" h="196850">
                  <a:moveTo>
                    <a:pt x="8491005" y="0"/>
                  </a:moveTo>
                  <a:lnTo>
                    <a:pt x="0" y="0"/>
                  </a:lnTo>
                  <a:lnTo>
                    <a:pt x="0" y="196403"/>
                  </a:lnTo>
                  <a:lnTo>
                    <a:pt x="8491005" y="196403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11870" y="4651781"/>
              <a:ext cx="8491220" cy="565150"/>
            </a:xfrm>
            <a:custGeom>
              <a:avLst/>
              <a:gdLst/>
              <a:ahLst/>
              <a:cxnLst/>
              <a:rect l="l" t="t" r="r" b="b"/>
              <a:pathLst>
                <a:path w="8491220" h="565150">
                  <a:moveTo>
                    <a:pt x="8491004" y="0"/>
                  </a:moveTo>
                  <a:lnTo>
                    <a:pt x="0" y="0"/>
                  </a:lnTo>
                  <a:lnTo>
                    <a:pt x="0" y="171983"/>
                  </a:lnTo>
                  <a:lnTo>
                    <a:pt x="0" y="368376"/>
                  </a:lnTo>
                  <a:lnTo>
                    <a:pt x="0" y="564781"/>
                  </a:lnTo>
                  <a:lnTo>
                    <a:pt x="8491004" y="564781"/>
                  </a:lnTo>
                  <a:lnTo>
                    <a:pt x="8491004" y="368388"/>
                  </a:lnTo>
                  <a:lnTo>
                    <a:pt x="8491004" y="171983"/>
                  </a:lnTo>
                  <a:lnTo>
                    <a:pt x="8491004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911870" y="5216575"/>
              <a:ext cx="8491220" cy="368935"/>
            </a:xfrm>
            <a:custGeom>
              <a:avLst/>
              <a:gdLst/>
              <a:ahLst/>
              <a:cxnLst/>
              <a:rect l="l" t="t" r="r" b="b"/>
              <a:pathLst>
                <a:path w="8491220" h="368935">
                  <a:moveTo>
                    <a:pt x="8491004" y="0"/>
                  </a:moveTo>
                  <a:lnTo>
                    <a:pt x="0" y="0"/>
                  </a:lnTo>
                  <a:lnTo>
                    <a:pt x="0" y="196405"/>
                  </a:lnTo>
                  <a:lnTo>
                    <a:pt x="0" y="368388"/>
                  </a:lnTo>
                  <a:lnTo>
                    <a:pt x="8491004" y="368388"/>
                  </a:lnTo>
                  <a:lnTo>
                    <a:pt x="8491004" y="196405"/>
                  </a:lnTo>
                  <a:lnTo>
                    <a:pt x="849100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11877" y="5584954"/>
              <a:ext cx="8491220" cy="196850"/>
            </a:xfrm>
            <a:custGeom>
              <a:avLst/>
              <a:gdLst/>
              <a:ahLst/>
              <a:cxnLst/>
              <a:rect l="l" t="t" r="r" b="b"/>
              <a:pathLst>
                <a:path w="8491220" h="196850">
                  <a:moveTo>
                    <a:pt x="8491005" y="0"/>
                  </a:moveTo>
                  <a:lnTo>
                    <a:pt x="0" y="0"/>
                  </a:lnTo>
                  <a:lnTo>
                    <a:pt x="0" y="196403"/>
                  </a:lnTo>
                  <a:lnTo>
                    <a:pt x="8491005" y="196403"/>
                  </a:lnTo>
                  <a:lnTo>
                    <a:pt x="8491005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11877" y="1607020"/>
              <a:ext cx="8491220" cy="4174490"/>
            </a:xfrm>
            <a:custGeom>
              <a:avLst/>
              <a:gdLst/>
              <a:ahLst/>
              <a:cxnLst/>
              <a:rect l="l" t="t" r="r" b="b"/>
              <a:pathLst>
                <a:path w="8491220" h="4174490">
                  <a:moveTo>
                    <a:pt x="0" y="4174337"/>
                  </a:moveTo>
                  <a:lnTo>
                    <a:pt x="8491005" y="4174337"/>
                  </a:lnTo>
                  <a:lnTo>
                    <a:pt x="8491005" y="0"/>
                  </a:lnTo>
                  <a:lnTo>
                    <a:pt x="0" y="0"/>
                  </a:lnTo>
                  <a:lnTo>
                    <a:pt x="0" y="4174337"/>
                  </a:lnTo>
                  <a:close/>
                </a:path>
              </a:pathLst>
            </a:custGeom>
            <a:ln w="242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350412" y="2024798"/>
              <a:ext cx="6369050" cy="147320"/>
            </a:xfrm>
            <a:custGeom>
              <a:avLst/>
              <a:gdLst/>
              <a:ahLst/>
              <a:cxnLst/>
              <a:rect l="l" t="t" r="r" b="b"/>
              <a:pathLst>
                <a:path w="6369050" h="147319">
                  <a:moveTo>
                    <a:pt x="6368821" y="98120"/>
                  </a:moveTo>
                  <a:lnTo>
                    <a:pt x="0" y="98120"/>
                  </a:lnTo>
                  <a:lnTo>
                    <a:pt x="0" y="146964"/>
                  </a:lnTo>
                  <a:lnTo>
                    <a:pt x="6368821" y="146964"/>
                  </a:lnTo>
                  <a:lnTo>
                    <a:pt x="6368821" y="98120"/>
                  </a:lnTo>
                  <a:close/>
                </a:path>
                <a:path w="6369050" h="147319">
                  <a:moveTo>
                    <a:pt x="6368821" y="24472"/>
                  </a:moveTo>
                  <a:lnTo>
                    <a:pt x="0" y="24472"/>
                  </a:lnTo>
                  <a:lnTo>
                    <a:pt x="0" y="73126"/>
                  </a:lnTo>
                  <a:lnTo>
                    <a:pt x="0" y="73304"/>
                  </a:lnTo>
                  <a:lnTo>
                    <a:pt x="0" y="98069"/>
                  </a:lnTo>
                  <a:lnTo>
                    <a:pt x="6368821" y="98069"/>
                  </a:lnTo>
                  <a:lnTo>
                    <a:pt x="6368821" y="73304"/>
                  </a:lnTo>
                  <a:lnTo>
                    <a:pt x="6368821" y="73126"/>
                  </a:lnTo>
                  <a:lnTo>
                    <a:pt x="6368821" y="24472"/>
                  </a:lnTo>
                  <a:close/>
                </a:path>
                <a:path w="6369050" h="147319">
                  <a:moveTo>
                    <a:pt x="6368821" y="0"/>
                  </a:moveTo>
                  <a:lnTo>
                    <a:pt x="0" y="0"/>
                  </a:lnTo>
                  <a:lnTo>
                    <a:pt x="0" y="24422"/>
                  </a:lnTo>
                  <a:lnTo>
                    <a:pt x="6368821" y="24422"/>
                  </a:lnTo>
                  <a:lnTo>
                    <a:pt x="6368821" y="0"/>
                  </a:lnTo>
                  <a:close/>
                </a:path>
              </a:pathLst>
            </a:custGeom>
            <a:solidFill>
              <a:srgbClr val="FDF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350414" y="2171882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CF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350412" y="2196121"/>
              <a:ext cx="6369050" cy="74295"/>
            </a:xfrm>
            <a:custGeom>
              <a:avLst/>
              <a:gdLst/>
              <a:ahLst/>
              <a:cxnLst/>
              <a:rect l="l" t="t" r="r" b="b"/>
              <a:pathLst>
                <a:path w="6369050" h="74294">
                  <a:moveTo>
                    <a:pt x="6368821" y="24993"/>
                  </a:moveTo>
                  <a:lnTo>
                    <a:pt x="0" y="24993"/>
                  </a:lnTo>
                  <a:lnTo>
                    <a:pt x="0" y="73837"/>
                  </a:lnTo>
                  <a:lnTo>
                    <a:pt x="6368821" y="73837"/>
                  </a:lnTo>
                  <a:lnTo>
                    <a:pt x="6368821" y="24993"/>
                  </a:lnTo>
                  <a:close/>
                </a:path>
                <a:path w="6369050" h="74294">
                  <a:moveTo>
                    <a:pt x="6368821" y="0"/>
                  </a:moveTo>
                  <a:lnTo>
                    <a:pt x="0" y="0"/>
                  </a:lnTo>
                  <a:lnTo>
                    <a:pt x="0" y="24955"/>
                  </a:lnTo>
                  <a:lnTo>
                    <a:pt x="6368821" y="24955"/>
                  </a:lnTo>
                  <a:lnTo>
                    <a:pt x="6368821" y="0"/>
                  </a:lnTo>
                  <a:close/>
                </a:path>
              </a:pathLst>
            </a:custGeom>
            <a:solidFill>
              <a:srgbClr val="FCFC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350412" y="2270086"/>
              <a:ext cx="6369050" cy="74295"/>
            </a:xfrm>
            <a:custGeom>
              <a:avLst/>
              <a:gdLst/>
              <a:ahLst/>
              <a:cxnLst/>
              <a:rect l="l" t="t" r="r" b="b"/>
              <a:pathLst>
                <a:path w="6369050" h="74294">
                  <a:moveTo>
                    <a:pt x="6368821" y="0"/>
                  </a:moveTo>
                  <a:lnTo>
                    <a:pt x="0" y="0"/>
                  </a:lnTo>
                  <a:lnTo>
                    <a:pt x="0" y="24371"/>
                  </a:lnTo>
                  <a:lnTo>
                    <a:pt x="0" y="73736"/>
                  </a:lnTo>
                  <a:lnTo>
                    <a:pt x="6368821" y="73736"/>
                  </a:lnTo>
                  <a:lnTo>
                    <a:pt x="6368821" y="24422"/>
                  </a:lnTo>
                  <a:lnTo>
                    <a:pt x="6368821" y="0"/>
                  </a:lnTo>
                  <a:close/>
                </a:path>
              </a:pathLst>
            </a:custGeom>
            <a:solidFill>
              <a:srgbClr val="FBF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350414" y="2343731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BF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350414" y="2368281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AF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350414" y="2392648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30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AFA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350414" y="2441931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9F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50412" y="2466301"/>
              <a:ext cx="6369050" cy="74295"/>
            </a:xfrm>
            <a:custGeom>
              <a:avLst/>
              <a:gdLst/>
              <a:ahLst/>
              <a:cxnLst/>
              <a:rect l="l" t="t" r="r" b="b"/>
              <a:pathLst>
                <a:path w="6369050" h="74294">
                  <a:moveTo>
                    <a:pt x="6368821" y="49504"/>
                  </a:moveTo>
                  <a:lnTo>
                    <a:pt x="0" y="49504"/>
                  </a:lnTo>
                  <a:lnTo>
                    <a:pt x="0" y="73914"/>
                  </a:lnTo>
                  <a:lnTo>
                    <a:pt x="6368821" y="73914"/>
                  </a:lnTo>
                  <a:lnTo>
                    <a:pt x="6368821" y="49504"/>
                  </a:lnTo>
                  <a:close/>
                </a:path>
                <a:path w="6369050" h="74294">
                  <a:moveTo>
                    <a:pt x="6368821" y="0"/>
                  </a:moveTo>
                  <a:lnTo>
                    <a:pt x="0" y="0"/>
                  </a:lnTo>
                  <a:lnTo>
                    <a:pt x="0" y="49364"/>
                  </a:lnTo>
                  <a:lnTo>
                    <a:pt x="6368821" y="49364"/>
                  </a:lnTo>
                  <a:lnTo>
                    <a:pt x="6368821" y="0"/>
                  </a:lnTo>
                  <a:close/>
                </a:path>
              </a:pathLst>
            </a:custGeom>
            <a:solidFill>
              <a:srgbClr val="F8F8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50414" y="2540162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30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8F8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50412" y="2589453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30">
                  <a:moveTo>
                    <a:pt x="6368821" y="24549"/>
                  </a:moveTo>
                  <a:lnTo>
                    <a:pt x="0" y="24549"/>
                  </a:lnTo>
                  <a:lnTo>
                    <a:pt x="0" y="48971"/>
                  </a:lnTo>
                  <a:lnTo>
                    <a:pt x="6368821" y="48971"/>
                  </a:lnTo>
                  <a:lnTo>
                    <a:pt x="6368821" y="24549"/>
                  </a:lnTo>
                  <a:close/>
                </a:path>
                <a:path w="6369050" h="49530">
                  <a:moveTo>
                    <a:pt x="6368821" y="0"/>
                  </a:moveTo>
                  <a:lnTo>
                    <a:pt x="0" y="0"/>
                  </a:lnTo>
                  <a:lnTo>
                    <a:pt x="0" y="24422"/>
                  </a:lnTo>
                  <a:lnTo>
                    <a:pt x="6368821" y="24422"/>
                  </a:lnTo>
                  <a:lnTo>
                    <a:pt x="6368821" y="0"/>
                  </a:lnTo>
                  <a:close/>
                </a:path>
              </a:pathLst>
            </a:custGeom>
            <a:solidFill>
              <a:srgbClr val="F7F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350414" y="2638362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30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6F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350414" y="2687644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5F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350414" y="2712113"/>
              <a:ext cx="6369050" cy="48895"/>
            </a:xfrm>
            <a:custGeom>
              <a:avLst/>
              <a:gdLst/>
              <a:ahLst/>
              <a:cxnLst/>
              <a:rect l="l" t="t" r="r" b="b"/>
              <a:pathLst>
                <a:path w="6369050" h="48894">
                  <a:moveTo>
                    <a:pt x="6368824" y="0"/>
                  </a:moveTo>
                  <a:lnTo>
                    <a:pt x="0" y="0"/>
                  </a:lnTo>
                  <a:lnTo>
                    <a:pt x="0" y="48834"/>
                  </a:lnTo>
                  <a:lnTo>
                    <a:pt x="6368824" y="48834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4F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350414" y="2760980"/>
              <a:ext cx="6369050" cy="25400"/>
            </a:xfrm>
            <a:custGeom>
              <a:avLst/>
              <a:gdLst/>
              <a:ahLst/>
              <a:cxnLst/>
              <a:rect l="l" t="t" r="r" b="b"/>
              <a:pathLst>
                <a:path w="6369050" h="25400">
                  <a:moveTo>
                    <a:pt x="6368824" y="0"/>
                  </a:moveTo>
                  <a:lnTo>
                    <a:pt x="0" y="0"/>
                  </a:lnTo>
                  <a:lnTo>
                    <a:pt x="0" y="24948"/>
                  </a:lnTo>
                  <a:lnTo>
                    <a:pt x="6368824" y="2494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3F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350414" y="2786059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1F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350414" y="2810312"/>
              <a:ext cx="6369050" cy="48895"/>
            </a:xfrm>
            <a:custGeom>
              <a:avLst/>
              <a:gdLst/>
              <a:ahLst/>
              <a:cxnLst/>
              <a:rect l="l" t="t" r="r" b="b"/>
              <a:pathLst>
                <a:path w="6369050" h="48894">
                  <a:moveTo>
                    <a:pt x="6368824" y="0"/>
                  </a:moveTo>
                  <a:lnTo>
                    <a:pt x="0" y="0"/>
                  </a:lnTo>
                  <a:lnTo>
                    <a:pt x="0" y="48834"/>
                  </a:lnTo>
                  <a:lnTo>
                    <a:pt x="6368824" y="48834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F0F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350414" y="2859179"/>
              <a:ext cx="6369050" cy="25400"/>
            </a:xfrm>
            <a:custGeom>
              <a:avLst/>
              <a:gdLst/>
              <a:ahLst/>
              <a:cxnLst/>
              <a:rect l="l" t="t" r="r" b="b"/>
              <a:pathLst>
                <a:path w="6369050" h="25400">
                  <a:moveTo>
                    <a:pt x="6368824" y="0"/>
                  </a:moveTo>
                  <a:lnTo>
                    <a:pt x="0" y="0"/>
                  </a:lnTo>
                  <a:lnTo>
                    <a:pt x="0" y="24948"/>
                  </a:lnTo>
                  <a:lnTo>
                    <a:pt x="6368824" y="2494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EFE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350414" y="2884177"/>
              <a:ext cx="6369050" cy="48895"/>
            </a:xfrm>
            <a:custGeom>
              <a:avLst/>
              <a:gdLst/>
              <a:ahLst/>
              <a:cxnLst/>
              <a:rect l="l" t="t" r="r" b="b"/>
              <a:pathLst>
                <a:path w="6369050" h="48894">
                  <a:moveTo>
                    <a:pt x="6368824" y="0"/>
                  </a:moveTo>
                  <a:lnTo>
                    <a:pt x="0" y="0"/>
                  </a:lnTo>
                  <a:lnTo>
                    <a:pt x="0" y="48834"/>
                  </a:lnTo>
                  <a:lnTo>
                    <a:pt x="6368824" y="48834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EEE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350414" y="2932928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ECE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350414" y="2957379"/>
              <a:ext cx="6369050" cy="25400"/>
            </a:xfrm>
            <a:custGeom>
              <a:avLst/>
              <a:gdLst/>
              <a:ahLst/>
              <a:cxnLst/>
              <a:rect l="l" t="t" r="r" b="b"/>
              <a:pathLst>
                <a:path w="6369050" h="25400">
                  <a:moveTo>
                    <a:pt x="6368824" y="0"/>
                  </a:moveTo>
                  <a:lnTo>
                    <a:pt x="0" y="0"/>
                  </a:lnTo>
                  <a:lnTo>
                    <a:pt x="0" y="24948"/>
                  </a:lnTo>
                  <a:lnTo>
                    <a:pt x="6368824" y="2494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EBE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350414" y="2982376"/>
              <a:ext cx="6369050" cy="48895"/>
            </a:xfrm>
            <a:custGeom>
              <a:avLst/>
              <a:gdLst/>
              <a:ahLst/>
              <a:cxnLst/>
              <a:rect l="l" t="t" r="r" b="b"/>
              <a:pathLst>
                <a:path w="6369050" h="48894">
                  <a:moveTo>
                    <a:pt x="6368824" y="0"/>
                  </a:moveTo>
                  <a:lnTo>
                    <a:pt x="0" y="0"/>
                  </a:lnTo>
                  <a:lnTo>
                    <a:pt x="0" y="48834"/>
                  </a:lnTo>
                  <a:lnTo>
                    <a:pt x="6368824" y="48834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EAE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350414" y="3031127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E9E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350414" y="3055709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30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E8E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350414" y="3104992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E6E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350414" y="3129327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E4E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350414" y="3153909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30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E3E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350414" y="3203192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E1E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350414" y="3227558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29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DFDF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350414" y="3277056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DFD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350414" y="3301309"/>
              <a:ext cx="6369050" cy="48895"/>
            </a:xfrm>
            <a:custGeom>
              <a:avLst/>
              <a:gdLst/>
              <a:ahLst/>
              <a:cxnLst/>
              <a:rect l="l" t="t" r="r" b="b"/>
              <a:pathLst>
                <a:path w="6369050" h="48895">
                  <a:moveTo>
                    <a:pt x="6368824" y="0"/>
                  </a:moveTo>
                  <a:lnTo>
                    <a:pt x="0" y="0"/>
                  </a:lnTo>
                  <a:lnTo>
                    <a:pt x="0" y="48834"/>
                  </a:lnTo>
                  <a:lnTo>
                    <a:pt x="6368824" y="48834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DDD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350414" y="3350176"/>
              <a:ext cx="6369050" cy="25400"/>
            </a:xfrm>
            <a:custGeom>
              <a:avLst/>
              <a:gdLst/>
              <a:ahLst/>
              <a:cxnLst/>
              <a:rect l="l" t="t" r="r" b="b"/>
              <a:pathLst>
                <a:path w="6369050" h="25400">
                  <a:moveTo>
                    <a:pt x="6368824" y="0"/>
                  </a:moveTo>
                  <a:lnTo>
                    <a:pt x="0" y="0"/>
                  </a:lnTo>
                  <a:lnTo>
                    <a:pt x="0" y="24948"/>
                  </a:lnTo>
                  <a:lnTo>
                    <a:pt x="6368824" y="2494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DBD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350414" y="3375256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DADA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350414" y="3399509"/>
              <a:ext cx="6369050" cy="48895"/>
            </a:xfrm>
            <a:custGeom>
              <a:avLst/>
              <a:gdLst/>
              <a:ahLst/>
              <a:cxnLst/>
              <a:rect l="l" t="t" r="r" b="b"/>
              <a:pathLst>
                <a:path w="6369050" h="48895">
                  <a:moveTo>
                    <a:pt x="6368824" y="0"/>
                  </a:moveTo>
                  <a:lnTo>
                    <a:pt x="0" y="0"/>
                  </a:lnTo>
                  <a:lnTo>
                    <a:pt x="0" y="48834"/>
                  </a:lnTo>
                  <a:lnTo>
                    <a:pt x="6368824" y="48834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D7D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350414" y="3448376"/>
              <a:ext cx="6369050" cy="25400"/>
            </a:xfrm>
            <a:custGeom>
              <a:avLst/>
              <a:gdLst/>
              <a:ahLst/>
              <a:cxnLst/>
              <a:rect l="l" t="t" r="r" b="b"/>
              <a:pathLst>
                <a:path w="6369050" h="25400">
                  <a:moveTo>
                    <a:pt x="6368824" y="0"/>
                  </a:moveTo>
                  <a:lnTo>
                    <a:pt x="0" y="0"/>
                  </a:lnTo>
                  <a:lnTo>
                    <a:pt x="0" y="24948"/>
                  </a:lnTo>
                  <a:lnTo>
                    <a:pt x="6368824" y="2494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D6D6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350414" y="3473374"/>
              <a:ext cx="6369050" cy="48895"/>
            </a:xfrm>
            <a:custGeom>
              <a:avLst/>
              <a:gdLst/>
              <a:ahLst/>
              <a:cxnLst/>
              <a:rect l="l" t="t" r="r" b="b"/>
              <a:pathLst>
                <a:path w="6369050" h="48895">
                  <a:moveTo>
                    <a:pt x="6368824" y="0"/>
                  </a:moveTo>
                  <a:lnTo>
                    <a:pt x="0" y="0"/>
                  </a:lnTo>
                  <a:lnTo>
                    <a:pt x="0" y="48834"/>
                  </a:lnTo>
                  <a:lnTo>
                    <a:pt x="6368824" y="48834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D4D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350414" y="3522124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D2D2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350414" y="3546575"/>
              <a:ext cx="6369050" cy="25400"/>
            </a:xfrm>
            <a:custGeom>
              <a:avLst/>
              <a:gdLst/>
              <a:ahLst/>
              <a:cxnLst/>
              <a:rect l="l" t="t" r="r" b="b"/>
              <a:pathLst>
                <a:path w="6369050" h="25400">
                  <a:moveTo>
                    <a:pt x="6368824" y="0"/>
                  </a:moveTo>
                  <a:lnTo>
                    <a:pt x="0" y="0"/>
                  </a:lnTo>
                  <a:lnTo>
                    <a:pt x="0" y="24948"/>
                  </a:lnTo>
                  <a:lnTo>
                    <a:pt x="6368824" y="2494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D2D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350414" y="3571573"/>
              <a:ext cx="6369050" cy="48895"/>
            </a:xfrm>
            <a:custGeom>
              <a:avLst/>
              <a:gdLst/>
              <a:ahLst/>
              <a:cxnLst/>
              <a:rect l="l" t="t" r="r" b="b"/>
              <a:pathLst>
                <a:path w="6369050" h="48895">
                  <a:moveTo>
                    <a:pt x="6368824" y="0"/>
                  </a:moveTo>
                  <a:lnTo>
                    <a:pt x="0" y="0"/>
                  </a:lnTo>
                  <a:lnTo>
                    <a:pt x="0" y="48834"/>
                  </a:lnTo>
                  <a:lnTo>
                    <a:pt x="6368824" y="48834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D0D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350414" y="3620324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CECE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350414" y="3644906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29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CD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350414" y="3694189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CACA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350414" y="3718640"/>
              <a:ext cx="6369050" cy="25400"/>
            </a:xfrm>
            <a:custGeom>
              <a:avLst/>
              <a:gdLst/>
              <a:ahLst/>
              <a:cxnLst/>
              <a:rect l="l" t="t" r="r" b="b"/>
              <a:pathLst>
                <a:path w="6369050" h="25400">
                  <a:moveTo>
                    <a:pt x="6368824" y="0"/>
                  </a:moveTo>
                  <a:lnTo>
                    <a:pt x="0" y="0"/>
                  </a:lnTo>
                  <a:lnTo>
                    <a:pt x="0" y="24948"/>
                  </a:lnTo>
                  <a:lnTo>
                    <a:pt x="6368824" y="2494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C9C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350414" y="3743551"/>
              <a:ext cx="6369050" cy="48895"/>
            </a:xfrm>
            <a:custGeom>
              <a:avLst/>
              <a:gdLst/>
              <a:ahLst/>
              <a:cxnLst/>
              <a:rect l="l" t="t" r="r" b="b"/>
              <a:pathLst>
                <a:path w="6369050" h="48895">
                  <a:moveTo>
                    <a:pt x="6368824" y="0"/>
                  </a:moveTo>
                  <a:lnTo>
                    <a:pt x="0" y="0"/>
                  </a:lnTo>
                  <a:lnTo>
                    <a:pt x="0" y="48834"/>
                  </a:lnTo>
                  <a:lnTo>
                    <a:pt x="6368824" y="48834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C7C7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350414" y="3792388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C6C6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350414" y="3816798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29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C5C5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350414" y="3866167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C4C4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350414" y="3890588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C3C3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350414" y="3914998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29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C2C2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350414" y="3964366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C0C0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350414" y="3988776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29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BEBE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350414" y="4038145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BDBD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350414" y="4062566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BCBC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350414" y="4086997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29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BBBB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350414" y="4136345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BABA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350412" y="4160773"/>
              <a:ext cx="6369050" cy="74295"/>
            </a:xfrm>
            <a:custGeom>
              <a:avLst/>
              <a:gdLst/>
              <a:ahLst/>
              <a:cxnLst/>
              <a:rect l="l" t="t" r="r" b="b"/>
              <a:pathLst>
                <a:path w="6369050" h="74295">
                  <a:moveTo>
                    <a:pt x="6368821" y="48844"/>
                  </a:moveTo>
                  <a:lnTo>
                    <a:pt x="0" y="48844"/>
                  </a:lnTo>
                  <a:lnTo>
                    <a:pt x="0" y="73799"/>
                  </a:lnTo>
                  <a:lnTo>
                    <a:pt x="6368821" y="73799"/>
                  </a:lnTo>
                  <a:lnTo>
                    <a:pt x="6368821" y="48844"/>
                  </a:lnTo>
                  <a:close/>
                </a:path>
                <a:path w="6369050" h="74295">
                  <a:moveTo>
                    <a:pt x="6368821" y="0"/>
                  </a:moveTo>
                  <a:lnTo>
                    <a:pt x="0" y="0"/>
                  </a:lnTo>
                  <a:lnTo>
                    <a:pt x="0" y="48831"/>
                  </a:lnTo>
                  <a:lnTo>
                    <a:pt x="6368821" y="48831"/>
                  </a:lnTo>
                  <a:lnTo>
                    <a:pt x="6368821" y="0"/>
                  </a:lnTo>
                  <a:close/>
                </a:path>
              </a:pathLst>
            </a:custGeom>
            <a:solidFill>
              <a:srgbClr val="B9B9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350414" y="4234548"/>
              <a:ext cx="6369050" cy="48895"/>
            </a:xfrm>
            <a:custGeom>
              <a:avLst/>
              <a:gdLst/>
              <a:ahLst/>
              <a:cxnLst/>
              <a:rect l="l" t="t" r="r" b="b"/>
              <a:pathLst>
                <a:path w="6369050" h="48895">
                  <a:moveTo>
                    <a:pt x="6368824" y="0"/>
                  </a:moveTo>
                  <a:lnTo>
                    <a:pt x="0" y="0"/>
                  </a:lnTo>
                  <a:lnTo>
                    <a:pt x="0" y="48834"/>
                  </a:lnTo>
                  <a:lnTo>
                    <a:pt x="6368824" y="48834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B8B8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350414" y="4283385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B8B8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350412" y="4307827"/>
              <a:ext cx="6369050" cy="74295"/>
            </a:xfrm>
            <a:custGeom>
              <a:avLst/>
              <a:gdLst/>
              <a:ahLst/>
              <a:cxnLst/>
              <a:rect l="l" t="t" r="r" b="b"/>
              <a:pathLst>
                <a:path w="6369050" h="74295">
                  <a:moveTo>
                    <a:pt x="6368821" y="0"/>
                  </a:moveTo>
                  <a:lnTo>
                    <a:pt x="0" y="0"/>
                  </a:lnTo>
                  <a:lnTo>
                    <a:pt x="0" y="24930"/>
                  </a:lnTo>
                  <a:lnTo>
                    <a:pt x="0" y="73761"/>
                  </a:lnTo>
                  <a:lnTo>
                    <a:pt x="6368821" y="73761"/>
                  </a:lnTo>
                  <a:lnTo>
                    <a:pt x="6368821" y="24942"/>
                  </a:lnTo>
                  <a:lnTo>
                    <a:pt x="6368821" y="0"/>
                  </a:lnTo>
                  <a:close/>
                </a:path>
              </a:pathLst>
            </a:custGeom>
            <a:solidFill>
              <a:srgbClr val="B7B7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350414" y="4381585"/>
              <a:ext cx="6369050" cy="24765"/>
            </a:xfrm>
            <a:custGeom>
              <a:avLst/>
              <a:gdLst/>
              <a:ahLst/>
              <a:cxnLst/>
              <a:rect l="l" t="t" r="r" b="b"/>
              <a:pathLst>
                <a:path w="6369050" h="24764">
                  <a:moveTo>
                    <a:pt x="6368824" y="0"/>
                  </a:moveTo>
                  <a:lnTo>
                    <a:pt x="0" y="0"/>
                  </a:lnTo>
                  <a:lnTo>
                    <a:pt x="0" y="24418"/>
                  </a:lnTo>
                  <a:lnTo>
                    <a:pt x="6368824" y="24418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B6B6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350414" y="4406016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29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B6B6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3350412" y="4455375"/>
              <a:ext cx="6369050" cy="48895"/>
            </a:xfrm>
            <a:custGeom>
              <a:avLst/>
              <a:gdLst/>
              <a:ahLst/>
              <a:cxnLst/>
              <a:rect l="l" t="t" r="r" b="b"/>
              <a:pathLst>
                <a:path w="6369050" h="48895">
                  <a:moveTo>
                    <a:pt x="6368821" y="0"/>
                  </a:moveTo>
                  <a:lnTo>
                    <a:pt x="0" y="0"/>
                  </a:lnTo>
                  <a:lnTo>
                    <a:pt x="0" y="24409"/>
                  </a:lnTo>
                  <a:lnTo>
                    <a:pt x="0" y="48831"/>
                  </a:lnTo>
                  <a:lnTo>
                    <a:pt x="6368821" y="48831"/>
                  </a:lnTo>
                  <a:lnTo>
                    <a:pt x="6368821" y="24409"/>
                  </a:lnTo>
                  <a:lnTo>
                    <a:pt x="6368821" y="0"/>
                  </a:lnTo>
                  <a:close/>
                </a:path>
              </a:pathLst>
            </a:custGeom>
            <a:solidFill>
              <a:srgbClr val="B5B5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350414" y="4504216"/>
              <a:ext cx="6369050" cy="49530"/>
            </a:xfrm>
            <a:custGeom>
              <a:avLst/>
              <a:gdLst/>
              <a:ahLst/>
              <a:cxnLst/>
              <a:rect l="l" t="t" r="r" b="b"/>
              <a:pathLst>
                <a:path w="6369050" h="49529">
                  <a:moveTo>
                    <a:pt x="6368824" y="0"/>
                  </a:moveTo>
                  <a:lnTo>
                    <a:pt x="0" y="0"/>
                  </a:lnTo>
                  <a:lnTo>
                    <a:pt x="0" y="49366"/>
                  </a:lnTo>
                  <a:lnTo>
                    <a:pt x="6368824" y="49366"/>
                  </a:lnTo>
                  <a:lnTo>
                    <a:pt x="6368824" y="0"/>
                  </a:lnTo>
                  <a:close/>
                </a:path>
              </a:pathLst>
            </a:custGeom>
            <a:solidFill>
              <a:srgbClr val="B5B5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350412" y="4553597"/>
              <a:ext cx="6369050" cy="98425"/>
            </a:xfrm>
            <a:custGeom>
              <a:avLst/>
              <a:gdLst/>
              <a:ahLst/>
              <a:cxnLst/>
              <a:rect l="l" t="t" r="r" b="b"/>
              <a:pathLst>
                <a:path w="6369050" h="98425">
                  <a:moveTo>
                    <a:pt x="6368821" y="0"/>
                  </a:moveTo>
                  <a:lnTo>
                    <a:pt x="0" y="0"/>
                  </a:lnTo>
                  <a:lnTo>
                    <a:pt x="0" y="24409"/>
                  </a:lnTo>
                  <a:lnTo>
                    <a:pt x="0" y="73774"/>
                  </a:lnTo>
                  <a:lnTo>
                    <a:pt x="0" y="98196"/>
                  </a:lnTo>
                  <a:lnTo>
                    <a:pt x="6368821" y="98196"/>
                  </a:lnTo>
                  <a:lnTo>
                    <a:pt x="6368821" y="73774"/>
                  </a:lnTo>
                  <a:lnTo>
                    <a:pt x="6368821" y="24409"/>
                  </a:lnTo>
                  <a:lnTo>
                    <a:pt x="6368821" y="0"/>
                  </a:lnTo>
                  <a:close/>
                </a:path>
              </a:pathLst>
            </a:custGeom>
            <a:solidFill>
              <a:srgbClr val="B4B4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350414" y="2024667"/>
              <a:ext cx="6369050" cy="2112010"/>
            </a:xfrm>
            <a:custGeom>
              <a:avLst/>
              <a:gdLst/>
              <a:ahLst/>
              <a:cxnLst/>
              <a:rect l="l" t="t" r="r" b="b"/>
              <a:pathLst>
                <a:path w="6369050" h="2112010">
                  <a:moveTo>
                    <a:pt x="0" y="2111697"/>
                  </a:moveTo>
                  <a:lnTo>
                    <a:pt x="6368782" y="2111697"/>
                  </a:lnTo>
                </a:path>
                <a:path w="6369050" h="2112010">
                  <a:moveTo>
                    <a:pt x="0" y="1571406"/>
                  </a:moveTo>
                  <a:lnTo>
                    <a:pt x="6368782" y="1571406"/>
                  </a:lnTo>
                </a:path>
                <a:path w="6369050" h="2112010">
                  <a:moveTo>
                    <a:pt x="0" y="1055859"/>
                  </a:moveTo>
                  <a:lnTo>
                    <a:pt x="6368782" y="1055859"/>
                  </a:lnTo>
                </a:path>
                <a:path w="6369050" h="2112010">
                  <a:moveTo>
                    <a:pt x="0" y="515547"/>
                  </a:moveTo>
                  <a:lnTo>
                    <a:pt x="6368782" y="515547"/>
                  </a:lnTo>
                </a:path>
                <a:path w="6369050" h="2112010">
                  <a:moveTo>
                    <a:pt x="0" y="0"/>
                  </a:moveTo>
                  <a:lnTo>
                    <a:pt x="6368782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362178" y="2036942"/>
              <a:ext cx="6369050" cy="2627630"/>
            </a:xfrm>
            <a:custGeom>
              <a:avLst/>
              <a:gdLst/>
              <a:ahLst/>
              <a:cxnLst/>
              <a:rect l="l" t="t" r="r" b="b"/>
              <a:pathLst>
                <a:path w="6369050" h="2627629">
                  <a:moveTo>
                    <a:pt x="0" y="0"/>
                  </a:moveTo>
                  <a:lnTo>
                    <a:pt x="6345193" y="0"/>
                  </a:lnTo>
                </a:path>
                <a:path w="6369050" h="2627629">
                  <a:moveTo>
                    <a:pt x="6368845" y="0"/>
                  </a:moveTo>
                  <a:lnTo>
                    <a:pt x="6368845" y="2602629"/>
                  </a:lnTo>
                </a:path>
                <a:path w="6369050" h="2627629">
                  <a:moveTo>
                    <a:pt x="6368845" y="2627050"/>
                  </a:moveTo>
                  <a:lnTo>
                    <a:pt x="23526" y="2627050"/>
                  </a:lnTo>
                </a:path>
                <a:path w="6369050" h="2627629">
                  <a:moveTo>
                    <a:pt x="0" y="2627050"/>
                  </a:moveTo>
                  <a:lnTo>
                    <a:pt x="0" y="24549"/>
                  </a:lnTo>
                </a:path>
              </a:pathLst>
            </a:custGeom>
            <a:ln w="2397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268071" y="2036942"/>
              <a:ext cx="6463030" cy="2725420"/>
            </a:xfrm>
            <a:custGeom>
              <a:avLst/>
              <a:gdLst/>
              <a:ahLst/>
              <a:cxnLst/>
              <a:rect l="l" t="t" r="r" b="b"/>
              <a:pathLst>
                <a:path w="6463030" h="2725420">
                  <a:moveTo>
                    <a:pt x="94107" y="0"/>
                  </a:moveTo>
                  <a:lnTo>
                    <a:pt x="94107" y="2602629"/>
                  </a:lnTo>
                </a:path>
                <a:path w="6463030" h="2725420">
                  <a:moveTo>
                    <a:pt x="0" y="2627050"/>
                  </a:moveTo>
                  <a:lnTo>
                    <a:pt x="70580" y="2627050"/>
                  </a:lnTo>
                </a:path>
                <a:path w="6463030" h="2725420">
                  <a:moveTo>
                    <a:pt x="0" y="2111611"/>
                  </a:moveTo>
                  <a:lnTo>
                    <a:pt x="70580" y="2111611"/>
                  </a:lnTo>
                </a:path>
                <a:path w="6463030" h="2725420">
                  <a:moveTo>
                    <a:pt x="0" y="1571191"/>
                  </a:moveTo>
                  <a:lnTo>
                    <a:pt x="70580" y="1571191"/>
                  </a:lnTo>
                </a:path>
                <a:path w="6463030" h="2725420">
                  <a:moveTo>
                    <a:pt x="0" y="1055859"/>
                  </a:moveTo>
                  <a:lnTo>
                    <a:pt x="70580" y="1055859"/>
                  </a:lnTo>
                </a:path>
                <a:path w="6463030" h="2725420">
                  <a:moveTo>
                    <a:pt x="0" y="515547"/>
                  </a:moveTo>
                  <a:lnTo>
                    <a:pt x="70580" y="515547"/>
                  </a:lnTo>
                </a:path>
                <a:path w="6463030" h="2725420">
                  <a:moveTo>
                    <a:pt x="0" y="0"/>
                  </a:moveTo>
                  <a:lnTo>
                    <a:pt x="70580" y="0"/>
                  </a:lnTo>
                </a:path>
                <a:path w="6463030" h="2725420">
                  <a:moveTo>
                    <a:pt x="94107" y="2627050"/>
                  </a:moveTo>
                  <a:lnTo>
                    <a:pt x="6439300" y="2627050"/>
                  </a:lnTo>
                </a:path>
                <a:path w="6463030" h="2725420">
                  <a:moveTo>
                    <a:pt x="94107" y="2725249"/>
                  </a:moveTo>
                  <a:lnTo>
                    <a:pt x="94107" y="2651471"/>
                  </a:lnTo>
                </a:path>
                <a:path w="6463030" h="2725420">
                  <a:moveTo>
                    <a:pt x="1367975" y="2725249"/>
                  </a:moveTo>
                  <a:lnTo>
                    <a:pt x="1367975" y="2651471"/>
                  </a:lnTo>
                </a:path>
                <a:path w="6463030" h="2725420">
                  <a:moveTo>
                    <a:pt x="2641823" y="2725249"/>
                  </a:moveTo>
                  <a:lnTo>
                    <a:pt x="2641823" y="2651471"/>
                  </a:lnTo>
                </a:path>
                <a:path w="6463030" h="2725420">
                  <a:moveTo>
                    <a:pt x="3915256" y="2725249"/>
                  </a:moveTo>
                  <a:lnTo>
                    <a:pt x="3915256" y="2651471"/>
                  </a:lnTo>
                </a:path>
                <a:path w="6463030" h="2725420">
                  <a:moveTo>
                    <a:pt x="5189104" y="2725249"/>
                  </a:moveTo>
                  <a:lnTo>
                    <a:pt x="5189104" y="2651471"/>
                  </a:lnTo>
                </a:path>
                <a:path w="6463030" h="2725420">
                  <a:moveTo>
                    <a:pt x="6462952" y="2725249"/>
                  </a:moveTo>
                  <a:lnTo>
                    <a:pt x="6462952" y="2651471"/>
                  </a:lnTo>
                </a:path>
              </a:pathLst>
            </a:custGeom>
            <a:ln w="2397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362178" y="2085826"/>
              <a:ext cx="6345555" cy="2063114"/>
            </a:xfrm>
            <a:custGeom>
              <a:avLst/>
              <a:gdLst/>
              <a:ahLst/>
              <a:cxnLst/>
              <a:rect l="l" t="t" r="r" b="b"/>
              <a:pathLst>
                <a:path w="6345555" h="2063114">
                  <a:moveTo>
                    <a:pt x="0" y="2062726"/>
                  </a:moveTo>
                  <a:lnTo>
                    <a:pt x="637152" y="834910"/>
                  </a:lnTo>
                </a:path>
                <a:path w="6345555" h="2063114">
                  <a:moveTo>
                    <a:pt x="637152" y="810576"/>
                  </a:moveTo>
                  <a:lnTo>
                    <a:pt x="1580090" y="417132"/>
                  </a:lnTo>
                </a:path>
                <a:path w="6345555" h="2063114">
                  <a:moveTo>
                    <a:pt x="1604156" y="417132"/>
                  </a:moveTo>
                  <a:lnTo>
                    <a:pt x="3160781" y="196398"/>
                  </a:lnTo>
                </a:path>
                <a:path w="6345555" h="2063114">
                  <a:moveTo>
                    <a:pt x="3184432" y="196398"/>
                  </a:moveTo>
                  <a:lnTo>
                    <a:pt x="6345193" y="0"/>
                  </a:lnTo>
                </a:path>
              </a:pathLst>
            </a:custGeom>
            <a:ln w="2397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4" name="object 9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9612" y="4062788"/>
              <a:ext cx="165630" cy="171012"/>
            </a:xfrm>
            <a:prstGeom prst="rect">
              <a:avLst/>
            </a:prstGeom>
          </p:spPr>
        </p:pic>
        <p:pic>
          <p:nvPicPr>
            <p:cNvPr id="95" name="object 9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16391" y="2810552"/>
              <a:ext cx="165463" cy="171054"/>
            </a:xfrm>
            <a:prstGeom prst="rect">
              <a:avLst/>
            </a:prstGeom>
          </p:spPr>
        </p:pic>
        <p:pic>
          <p:nvPicPr>
            <p:cNvPr id="96" name="object 9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83395" y="2417754"/>
              <a:ext cx="165463" cy="171054"/>
            </a:xfrm>
            <a:prstGeom prst="rect">
              <a:avLst/>
            </a:prstGeom>
          </p:spPr>
        </p:pic>
        <p:pic>
          <p:nvPicPr>
            <p:cNvPr id="97" name="object 9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64088" y="2196376"/>
              <a:ext cx="165045" cy="171697"/>
            </a:xfrm>
            <a:prstGeom prst="rect">
              <a:avLst/>
            </a:prstGeom>
          </p:spPr>
        </p:pic>
        <p:pic>
          <p:nvPicPr>
            <p:cNvPr id="98" name="object 9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47877" y="1999976"/>
              <a:ext cx="165669" cy="171699"/>
            </a:xfrm>
            <a:prstGeom prst="rect">
              <a:avLst/>
            </a:prstGeom>
          </p:spPr>
        </p:pic>
      </p:grpSp>
      <p:sp>
        <p:nvSpPr>
          <p:cNvPr id="99" name="object 99"/>
          <p:cNvSpPr txBox="1"/>
          <p:nvPr/>
        </p:nvSpPr>
        <p:spPr>
          <a:xfrm>
            <a:off x="2690213" y="1683188"/>
            <a:ext cx="449580" cy="3168015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R="16510" algn="r">
              <a:lnSpc>
                <a:spcPct val="100000"/>
              </a:lnSpc>
              <a:spcBef>
                <a:spcPts val="1155"/>
              </a:spcBef>
            </a:pPr>
            <a:r>
              <a:rPr sz="2500" spc="-155" dirty="0">
                <a:latin typeface="Times New Roman"/>
                <a:cs typeface="Times New Roman"/>
              </a:rPr>
              <a:t>100</a:t>
            </a:r>
            <a:endParaRPr sz="2500">
              <a:latin typeface="Times New Roman"/>
              <a:cs typeface="Times New Roman"/>
            </a:endParaRPr>
          </a:p>
          <a:p>
            <a:pPr marR="16510" algn="r">
              <a:lnSpc>
                <a:spcPct val="100000"/>
              </a:lnSpc>
              <a:spcBef>
                <a:spcPts val="1055"/>
              </a:spcBef>
            </a:pPr>
            <a:r>
              <a:rPr sz="2500" spc="-25" dirty="0">
                <a:latin typeface="Times New Roman"/>
                <a:cs typeface="Times New Roman"/>
              </a:rPr>
              <a:t>80</a:t>
            </a:r>
            <a:endParaRPr sz="2500">
              <a:latin typeface="Times New Roman"/>
              <a:cs typeface="Times New Roman"/>
            </a:endParaRPr>
          </a:p>
          <a:p>
            <a:pPr marR="16510" algn="r">
              <a:lnSpc>
                <a:spcPct val="100000"/>
              </a:lnSpc>
              <a:spcBef>
                <a:spcPts val="1260"/>
              </a:spcBef>
            </a:pPr>
            <a:r>
              <a:rPr sz="2500" spc="-25" dirty="0">
                <a:latin typeface="Times New Roman"/>
                <a:cs typeface="Times New Roman"/>
              </a:rPr>
              <a:t>60</a:t>
            </a:r>
            <a:endParaRPr sz="2500">
              <a:latin typeface="Times New Roman"/>
              <a:cs typeface="Times New Roman"/>
            </a:endParaRPr>
          </a:p>
          <a:p>
            <a:pPr marR="16510" algn="r">
              <a:lnSpc>
                <a:spcPct val="100000"/>
              </a:lnSpc>
              <a:spcBef>
                <a:spcPts val="1055"/>
              </a:spcBef>
            </a:pPr>
            <a:r>
              <a:rPr sz="2500" spc="-25" dirty="0">
                <a:latin typeface="Times New Roman"/>
                <a:cs typeface="Times New Roman"/>
              </a:rPr>
              <a:t>40</a:t>
            </a:r>
            <a:endParaRPr sz="2500">
              <a:latin typeface="Times New Roman"/>
              <a:cs typeface="Times New Roman"/>
            </a:endParaRPr>
          </a:p>
          <a:p>
            <a:pPr marR="16510" algn="r">
              <a:lnSpc>
                <a:spcPct val="100000"/>
              </a:lnSpc>
              <a:spcBef>
                <a:spcPts val="1255"/>
              </a:spcBef>
            </a:pPr>
            <a:r>
              <a:rPr sz="2500" spc="-25" dirty="0">
                <a:latin typeface="Times New Roman"/>
                <a:cs typeface="Times New Roman"/>
              </a:rPr>
              <a:t>20</a:t>
            </a:r>
            <a:endParaRPr sz="2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1060"/>
              </a:spcBef>
            </a:pPr>
            <a:r>
              <a:rPr sz="2500" spc="-50" dirty="0">
                <a:latin typeface="Times New Roman"/>
                <a:cs typeface="Times New Roman"/>
              </a:rPr>
              <a:t>0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279834" y="4909260"/>
            <a:ext cx="166370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500" spc="-50" dirty="0">
                <a:latin typeface="Times New Roman"/>
                <a:cs typeface="Times New Roman"/>
              </a:rPr>
              <a:t>0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459077" y="4909260"/>
            <a:ext cx="379095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500" spc="-70" dirty="0">
                <a:latin typeface="Times New Roman"/>
                <a:cs typeface="Times New Roman"/>
              </a:rPr>
              <a:t>0,2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8280206" y="4909260"/>
            <a:ext cx="379095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500" spc="-70" dirty="0">
                <a:latin typeface="Times New Roman"/>
                <a:cs typeface="Times New Roman"/>
              </a:rPr>
              <a:t>0,8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9648243" y="4909260"/>
            <a:ext cx="166370" cy="4083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500" spc="-50" dirty="0">
                <a:latin typeface="Times New Roman"/>
                <a:cs typeface="Times New Roman"/>
              </a:rPr>
              <a:t>1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5520686" y="4909260"/>
            <a:ext cx="2045970" cy="777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ts val="2950"/>
              </a:lnSpc>
              <a:spcBef>
                <a:spcPts val="110"/>
              </a:spcBef>
              <a:tabLst>
                <a:tab pos="1291590" algn="l"/>
              </a:tabLst>
            </a:pPr>
            <a:r>
              <a:rPr sz="2500" spc="-25" dirty="0">
                <a:latin typeface="Times New Roman"/>
                <a:cs typeface="Times New Roman"/>
              </a:rPr>
              <a:t>0,4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25" dirty="0">
                <a:latin typeface="Times New Roman"/>
                <a:cs typeface="Times New Roman"/>
              </a:rPr>
              <a:t>0,6</a:t>
            </a:r>
            <a:endParaRPr sz="2500">
              <a:latin typeface="Times New Roman"/>
              <a:cs typeface="Times New Roman"/>
            </a:endParaRPr>
          </a:p>
          <a:p>
            <a:pPr marR="5080" algn="ctr">
              <a:lnSpc>
                <a:spcPts val="2950"/>
              </a:lnSpc>
            </a:pPr>
            <a:r>
              <a:rPr sz="2500" spc="-45" dirty="0">
                <a:latin typeface="Times New Roman"/>
                <a:cs typeface="Times New Roman"/>
              </a:rPr>
              <a:t>(%p)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spc="-40" dirty="0">
                <a:latin typeface="Times New Roman"/>
                <a:cs typeface="Times New Roman"/>
              </a:rPr>
              <a:t>catalizador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167373" y="2960403"/>
            <a:ext cx="365760" cy="6972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400" spc="35" dirty="0">
                <a:latin typeface="Times New Roman"/>
                <a:cs typeface="Times New Roman"/>
              </a:rPr>
              <a:t>RON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911877" y="1607020"/>
            <a:ext cx="8491220" cy="4174490"/>
          </a:xfrm>
          <a:custGeom>
            <a:avLst/>
            <a:gdLst/>
            <a:ahLst/>
            <a:cxnLst/>
            <a:rect l="l" t="t" r="r" b="b"/>
            <a:pathLst>
              <a:path w="8491220" h="4174490">
                <a:moveTo>
                  <a:pt x="0" y="4174337"/>
                </a:moveTo>
                <a:lnTo>
                  <a:pt x="8491005" y="4174337"/>
                </a:lnTo>
                <a:lnTo>
                  <a:pt x="8491005" y="0"/>
                </a:lnTo>
                <a:lnTo>
                  <a:pt x="0" y="0"/>
                </a:lnTo>
                <a:lnTo>
                  <a:pt x="0" y="4174337"/>
                </a:lnTo>
                <a:close/>
              </a:path>
            </a:pathLst>
          </a:custGeom>
          <a:ln w="24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8" name="object 10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09" name="object 10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88563" y="850138"/>
            <a:ext cx="50806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Perfiles</a:t>
            </a:r>
            <a:r>
              <a:rPr sz="2400" b="1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2E5496"/>
                </a:solidFill>
                <a:latin typeface="Calibri"/>
                <a:cs typeface="Calibri"/>
              </a:rPr>
              <a:t>temperatura</a:t>
            </a:r>
            <a:r>
              <a:rPr sz="24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en</a:t>
            </a:r>
            <a:r>
              <a:rPr sz="2400" b="1" spc="-5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los</a:t>
            </a:r>
            <a:r>
              <a:rPr sz="2400" b="1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reactores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80310" y="1746679"/>
            <a:ext cx="8518525" cy="4053840"/>
            <a:chOff x="1880310" y="1746679"/>
            <a:chExt cx="8518525" cy="4053840"/>
          </a:xfrm>
        </p:grpSpPr>
        <p:sp>
          <p:nvSpPr>
            <p:cNvPr id="9" name="object 9"/>
            <p:cNvSpPr/>
            <p:nvPr/>
          </p:nvSpPr>
          <p:spPr>
            <a:xfrm>
              <a:off x="1891093" y="1757552"/>
              <a:ext cx="8496935" cy="1013460"/>
            </a:xfrm>
            <a:custGeom>
              <a:avLst/>
              <a:gdLst/>
              <a:ahLst/>
              <a:cxnLst/>
              <a:rect l="l" t="t" r="r" b="b"/>
              <a:pathLst>
                <a:path w="8496935" h="1013460">
                  <a:moveTo>
                    <a:pt x="8496656" y="0"/>
                  </a:moveTo>
                  <a:lnTo>
                    <a:pt x="0" y="0"/>
                  </a:lnTo>
                  <a:lnTo>
                    <a:pt x="0" y="506717"/>
                  </a:lnTo>
                  <a:lnTo>
                    <a:pt x="0" y="1013104"/>
                  </a:lnTo>
                  <a:lnTo>
                    <a:pt x="8496656" y="1013104"/>
                  </a:lnTo>
                  <a:lnTo>
                    <a:pt x="8496656" y="506831"/>
                  </a:lnTo>
                  <a:lnTo>
                    <a:pt x="8496656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91105" y="2770657"/>
              <a:ext cx="8496935" cy="507365"/>
            </a:xfrm>
            <a:custGeom>
              <a:avLst/>
              <a:gdLst/>
              <a:ahLst/>
              <a:cxnLst/>
              <a:rect l="l" t="t" r="r" b="b"/>
              <a:pathLst>
                <a:path w="8496935" h="507364">
                  <a:moveTo>
                    <a:pt x="8496645" y="0"/>
                  </a:moveTo>
                  <a:lnTo>
                    <a:pt x="0" y="0"/>
                  </a:lnTo>
                  <a:lnTo>
                    <a:pt x="0" y="506833"/>
                  </a:lnTo>
                  <a:lnTo>
                    <a:pt x="8496645" y="506833"/>
                  </a:lnTo>
                  <a:lnTo>
                    <a:pt x="8496645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91105" y="3277564"/>
              <a:ext cx="8496935" cy="506730"/>
            </a:xfrm>
            <a:custGeom>
              <a:avLst/>
              <a:gdLst/>
              <a:ahLst/>
              <a:cxnLst/>
              <a:rect l="l" t="t" r="r" b="b"/>
              <a:pathLst>
                <a:path w="8496935" h="506729">
                  <a:moveTo>
                    <a:pt x="8496645" y="0"/>
                  </a:moveTo>
                  <a:lnTo>
                    <a:pt x="0" y="0"/>
                  </a:lnTo>
                  <a:lnTo>
                    <a:pt x="0" y="506388"/>
                  </a:lnTo>
                  <a:lnTo>
                    <a:pt x="8496645" y="506388"/>
                  </a:lnTo>
                  <a:lnTo>
                    <a:pt x="8496645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91105" y="3783897"/>
              <a:ext cx="8496935" cy="485775"/>
            </a:xfrm>
            <a:custGeom>
              <a:avLst/>
              <a:gdLst/>
              <a:ahLst/>
              <a:cxnLst/>
              <a:rect l="l" t="t" r="r" b="b"/>
              <a:pathLst>
                <a:path w="8496935" h="485775">
                  <a:moveTo>
                    <a:pt x="8496645" y="0"/>
                  </a:moveTo>
                  <a:lnTo>
                    <a:pt x="0" y="0"/>
                  </a:lnTo>
                  <a:lnTo>
                    <a:pt x="0" y="485381"/>
                  </a:lnTo>
                  <a:lnTo>
                    <a:pt x="8496645" y="485381"/>
                  </a:lnTo>
                  <a:lnTo>
                    <a:pt x="8496645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91093" y="4269282"/>
              <a:ext cx="8496935" cy="1013460"/>
            </a:xfrm>
            <a:custGeom>
              <a:avLst/>
              <a:gdLst/>
              <a:ahLst/>
              <a:cxnLst/>
              <a:rect l="l" t="t" r="r" b="b"/>
              <a:pathLst>
                <a:path w="8496935" h="1013460">
                  <a:moveTo>
                    <a:pt x="8496656" y="0"/>
                  </a:moveTo>
                  <a:lnTo>
                    <a:pt x="0" y="0"/>
                  </a:lnTo>
                  <a:lnTo>
                    <a:pt x="0" y="506857"/>
                  </a:lnTo>
                  <a:lnTo>
                    <a:pt x="0" y="1013244"/>
                  </a:lnTo>
                  <a:lnTo>
                    <a:pt x="8496656" y="1013244"/>
                  </a:lnTo>
                  <a:lnTo>
                    <a:pt x="8496656" y="506857"/>
                  </a:lnTo>
                  <a:lnTo>
                    <a:pt x="8496656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91105" y="5282521"/>
              <a:ext cx="8496935" cy="507365"/>
            </a:xfrm>
            <a:custGeom>
              <a:avLst/>
              <a:gdLst/>
              <a:ahLst/>
              <a:cxnLst/>
              <a:rect l="l" t="t" r="r" b="b"/>
              <a:pathLst>
                <a:path w="8496935" h="507364">
                  <a:moveTo>
                    <a:pt x="8496645" y="0"/>
                  </a:moveTo>
                  <a:lnTo>
                    <a:pt x="0" y="0"/>
                  </a:lnTo>
                  <a:lnTo>
                    <a:pt x="0" y="506833"/>
                  </a:lnTo>
                  <a:lnTo>
                    <a:pt x="8496645" y="506833"/>
                  </a:lnTo>
                  <a:lnTo>
                    <a:pt x="8496645" y="0"/>
                  </a:lnTo>
                  <a:close/>
                </a:path>
              </a:pathLst>
            </a:custGeom>
            <a:solidFill>
              <a:srgbClr val="C6C6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91105" y="1757474"/>
              <a:ext cx="8496935" cy="4032250"/>
            </a:xfrm>
            <a:custGeom>
              <a:avLst/>
              <a:gdLst/>
              <a:ahLst/>
              <a:cxnLst/>
              <a:rect l="l" t="t" r="r" b="b"/>
              <a:pathLst>
                <a:path w="8496935" h="4032250">
                  <a:moveTo>
                    <a:pt x="0" y="4031880"/>
                  </a:moveTo>
                  <a:lnTo>
                    <a:pt x="8496645" y="4031880"/>
                  </a:lnTo>
                  <a:lnTo>
                    <a:pt x="8496645" y="0"/>
                  </a:lnTo>
                  <a:lnTo>
                    <a:pt x="0" y="0"/>
                  </a:lnTo>
                  <a:lnTo>
                    <a:pt x="0" y="4031880"/>
                  </a:lnTo>
                  <a:close/>
                </a:path>
              </a:pathLst>
            </a:custGeom>
            <a:ln w="2137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76346" y="2200846"/>
              <a:ext cx="6650355" cy="274955"/>
            </a:xfrm>
            <a:custGeom>
              <a:avLst/>
              <a:gdLst/>
              <a:ahLst/>
              <a:cxnLst/>
              <a:rect l="l" t="t" r="r" b="b"/>
              <a:pathLst>
                <a:path w="6650355" h="274955">
                  <a:moveTo>
                    <a:pt x="6649821" y="0"/>
                  </a:moveTo>
                  <a:lnTo>
                    <a:pt x="0" y="0"/>
                  </a:lnTo>
                  <a:lnTo>
                    <a:pt x="0" y="84404"/>
                  </a:lnTo>
                  <a:lnTo>
                    <a:pt x="0" y="189877"/>
                  </a:lnTo>
                  <a:lnTo>
                    <a:pt x="0" y="274345"/>
                  </a:lnTo>
                  <a:lnTo>
                    <a:pt x="6649821" y="274345"/>
                  </a:lnTo>
                  <a:lnTo>
                    <a:pt x="6649821" y="189877"/>
                  </a:lnTo>
                  <a:lnTo>
                    <a:pt x="6649821" y="84467"/>
                  </a:lnTo>
                  <a:lnTo>
                    <a:pt x="6649821" y="0"/>
                  </a:lnTo>
                  <a:close/>
                </a:path>
              </a:pathLst>
            </a:custGeom>
            <a:solidFill>
              <a:srgbClr val="FDF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76356" y="2475188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FCFC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76356" y="2559775"/>
              <a:ext cx="6650355" cy="106045"/>
            </a:xfrm>
            <a:custGeom>
              <a:avLst/>
              <a:gdLst/>
              <a:ahLst/>
              <a:cxnLst/>
              <a:rect l="l" t="t" r="r" b="b"/>
              <a:pathLst>
                <a:path w="6650355" h="106044">
                  <a:moveTo>
                    <a:pt x="6649822" y="0"/>
                  </a:moveTo>
                  <a:lnTo>
                    <a:pt x="0" y="0"/>
                  </a:lnTo>
                  <a:lnTo>
                    <a:pt x="0" y="105477"/>
                  </a:lnTo>
                  <a:lnTo>
                    <a:pt x="6649822" y="105477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FCFC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276356" y="2665250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FBF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76356" y="2749652"/>
              <a:ext cx="6650355" cy="106045"/>
            </a:xfrm>
            <a:custGeom>
              <a:avLst/>
              <a:gdLst/>
              <a:ahLst/>
              <a:cxnLst/>
              <a:rect l="l" t="t" r="r" b="b"/>
              <a:pathLst>
                <a:path w="6650355" h="106044">
                  <a:moveTo>
                    <a:pt x="6649822" y="0"/>
                  </a:moveTo>
                  <a:lnTo>
                    <a:pt x="0" y="0"/>
                  </a:lnTo>
                  <a:lnTo>
                    <a:pt x="0" y="105477"/>
                  </a:lnTo>
                  <a:lnTo>
                    <a:pt x="6649822" y="105477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FAF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76356" y="2855127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F9F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276346" y="2939605"/>
              <a:ext cx="6650355" cy="190500"/>
            </a:xfrm>
            <a:custGeom>
              <a:avLst/>
              <a:gdLst/>
              <a:ahLst/>
              <a:cxnLst/>
              <a:rect l="l" t="t" r="r" b="b"/>
              <a:pathLst>
                <a:path w="6650355" h="190500">
                  <a:moveTo>
                    <a:pt x="2585758" y="0"/>
                  </a:moveTo>
                  <a:lnTo>
                    <a:pt x="0" y="0"/>
                  </a:lnTo>
                  <a:lnTo>
                    <a:pt x="0" y="84480"/>
                  </a:lnTo>
                  <a:lnTo>
                    <a:pt x="2585758" y="84480"/>
                  </a:lnTo>
                  <a:lnTo>
                    <a:pt x="2585758" y="0"/>
                  </a:lnTo>
                  <a:close/>
                </a:path>
                <a:path w="6650355" h="190500">
                  <a:moveTo>
                    <a:pt x="6649821" y="84582"/>
                  </a:moveTo>
                  <a:lnTo>
                    <a:pt x="0" y="84582"/>
                  </a:lnTo>
                  <a:lnTo>
                    <a:pt x="0" y="190068"/>
                  </a:lnTo>
                  <a:lnTo>
                    <a:pt x="6649821" y="190068"/>
                  </a:lnTo>
                  <a:lnTo>
                    <a:pt x="6649821" y="84582"/>
                  </a:lnTo>
                  <a:close/>
                </a:path>
                <a:path w="6650355" h="190500">
                  <a:moveTo>
                    <a:pt x="6649821" y="0"/>
                  </a:moveTo>
                  <a:lnTo>
                    <a:pt x="2701404" y="0"/>
                  </a:lnTo>
                  <a:lnTo>
                    <a:pt x="2701404" y="84480"/>
                  </a:lnTo>
                  <a:lnTo>
                    <a:pt x="6649821" y="84480"/>
                  </a:lnTo>
                  <a:lnTo>
                    <a:pt x="6649821" y="0"/>
                  </a:lnTo>
                  <a:close/>
                </a:path>
              </a:pathLst>
            </a:custGeom>
            <a:solidFill>
              <a:srgbClr val="F8F8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276356" y="3129662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F7F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276356" y="3214134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F5F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276356" y="3298536"/>
              <a:ext cx="6650355" cy="106045"/>
            </a:xfrm>
            <a:custGeom>
              <a:avLst/>
              <a:gdLst/>
              <a:ahLst/>
              <a:cxnLst/>
              <a:rect l="l" t="t" r="r" b="b"/>
              <a:pathLst>
                <a:path w="6650355" h="106045">
                  <a:moveTo>
                    <a:pt x="6649822" y="0"/>
                  </a:moveTo>
                  <a:lnTo>
                    <a:pt x="0" y="0"/>
                  </a:lnTo>
                  <a:lnTo>
                    <a:pt x="0" y="105477"/>
                  </a:lnTo>
                  <a:lnTo>
                    <a:pt x="6649822" y="105477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F4F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76356" y="3404011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F1F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76356" y="3488483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F0F0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76356" y="3572885"/>
              <a:ext cx="6650355" cy="106045"/>
            </a:xfrm>
            <a:custGeom>
              <a:avLst/>
              <a:gdLst/>
              <a:ahLst/>
              <a:cxnLst/>
              <a:rect l="l" t="t" r="r" b="b"/>
              <a:pathLst>
                <a:path w="6650355" h="106045">
                  <a:moveTo>
                    <a:pt x="6649822" y="0"/>
                  </a:moveTo>
                  <a:lnTo>
                    <a:pt x="0" y="0"/>
                  </a:lnTo>
                  <a:lnTo>
                    <a:pt x="0" y="105477"/>
                  </a:lnTo>
                  <a:lnTo>
                    <a:pt x="6649822" y="105477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EEE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76356" y="3678361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ECEC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76356" y="3762833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EBE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76356" y="3847420"/>
              <a:ext cx="6650355" cy="106045"/>
            </a:xfrm>
            <a:custGeom>
              <a:avLst/>
              <a:gdLst/>
              <a:ahLst/>
              <a:cxnLst/>
              <a:rect l="l" t="t" r="r" b="b"/>
              <a:pathLst>
                <a:path w="6650355" h="106045">
                  <a:moveTo>
                    <a:pt x="6649822" y="0"/>
                  </a:moveTo>
                  <a:lnTo>
                    <a:pt x="0" y="0"/>
                  </a:lnTo>
                  <a:lnTo>
                    <a:pt x="0" y="105477"/>
                  </a:lnTo>
                  <a:lnTo>
                    <a:pt x="6649822" y="105477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EAEA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276356" y="3952895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E9E9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276356" y="4037316"/>
              <a:ext cx="6650355" cy="106045"/>
            </a:xfrm>
            <a:custGeom>
              <a:avLst/>
              <a:gdLst/>
              <a:ahLst/>
              <a:cxnLst/>
              <a:rect l="l" t="t" r="r" b="b"/>
              <a:pathLst>
                <a:path w="6650355" h="106045">
                  <a:moveTo>
                    <a:pt x="6649822" y="0"/>
                  </a:moveTo>
                  <a:lnTo>
                    <a:pt x="0" y="0"/>
                  </a:lnTo>
                  <a:lnTo>
                    <a:pt x="0" y="105477"/>
                  </a:lnTo>
                  <a:lnTo>
                    <a:pt x="6649822" y="105477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E8E8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76356" y="4142810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E7E7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76356" y="4227282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E6E6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76356" y="4311758"/>
              <a:ext cx="6650355" cy="106045"/>
            </a:xfrm>
            <a:custGeom>
              <a:avLst/>
              <a:gdLst/>
              <a:ahLst/>
              <a:cxnLst/>
              <a:rect l="l" t="t" r="r" b="b"/>
              <a:pathLst>
                <a:path w="6650355" h="106045">
                  <a:moveTo>
                    <a:pt x="6649822" y="0"/>
                  </a:moveTo>
                  <a:lnTo>
                    <a:pt x="0" y="0"/>
                  </a:lnTo>
                  <a:lnTo>
                    <a:pt x="0" y="105477"/>
                  </a:lnTo>
                  <a:lnTo>
                    <a:pt x="6649822" y="105477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E4E4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76356" y="4417233"/>
              <a:ext cx="6650355" cy="85090"/>
            </a:xfrm>
            <a:custGeom>
              <a:avLst/>
              <a:gdLst/>
              <a:ahLst/>
              <a:cxnLst/>
              <a:rect l="l" t="t" r="r" b="b"/>
              <a:pathLst>
                <a:path w="6650355" h="85089">
                  <a:moveTo>
                    <a:pt x="6649822" y="0"/>
                  </a:moveTo>
                  <a:lnTo>
                    <a:pt x="0" y="0"/>
                  </a:lnTo>
                  <a:lnTo>
                    <a:pt x="0" y="84474"/>
                  </a:lnTo>
                  <a:lnTo>
                    <a:pt x="6649822" y="84474"/>
                  </a:lnTo>
                  <a:lnTo>
                    <a:pt x="6649822" y="0"/>
                  </a:lnTo>
                  <a:close/>
                </a:path>
              </a:pathLst>
            </a:custGeom>
            <a:solidFill>
              <a:srgbClr val="E4E4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76346" y="4501718"/>
              <a:ext cx="6650355" cy="274955"/>
            </a:xfrm>
            <a:custGeom>
              <a:avLst/>
              <a:gdLst/>
              <a:ahLst/>
              <a:cxnLst/>
              <a:rect l="l" t="t" r="r" b="b"/>
              <a:pathLst>
                <a:path w="6650355" h="274954">
                  <a:moveTo>
                    <a:pt x="6649821" y="0"/>
                  </a:moveTo>
                  <a:lnTo>
                    <a:pt x="0" y="0"/>
                  </a:lnTo>
                  <a:lnTo>
                    <a:pt x="0" y="84467"/>
                  </a:lnTo>
                  <a:lnTo>
                    <a:pt x="0" y="189941"/>
                  </a:lnTo>
                  <a:lnTo>
                    <a:pt x="0" y="274421"/>
                  </a:lnTo>
                  <a:lnTo>
                    <a:pt x="6649821" y="274421"/>
                  </a:lnTo>
                  <a:lnTo>
                    <a:pt x="6649821" y="189941"/>
                  </a:lnTo>
                  <a:lnTo>
                    <a:pt x="6649821" y="84467"/>
                  </a:lnTo>
                  <a:lnTo>
                    <a:pt x="6649821" y="0"/>
                  </a:lnTo>
                  <a:close/>
                </a:path>
              </a:pathLst>
            </a:custGeom>
            <a:solidFill>
              <a:srgbClr val="E3E3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76356" y="3910476"/>
              <a:ext cx="6650355" cy="0"/>
            </a:xfrm>
            <a:custGeom>
              <a:avLst/>
              <a:gdLst/>
              <a:ahLst/>
              <a:cxnLst/>
              <a:rect l="l" t="t" r="r" b="b"/>
              <a:pathLst>
                <a:path w="6650355">
                  <a:moveTo>
                    <a:pt x="0" y="0"/>
                  </a:moveTo>
                  <a:lnTo>
                    <a:pt x="6649862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76356" y="2200840"/>
              <a:ext cx="6650355" cy="865505"/>
            </a:xfrm>
            <a:custGeom>
              <a:avLst/>
              <a:gdLst/>
              <a:ahLst/>
              <a:cxnLst/>
              <a:rect l="l" t="t" r="r" b="b"/>
              <a:pathLst>
                <a:path w="6650355" h="865505">
                  <a:moveTo>
                    <a:pt x="0" y="865284"/>
                  </a:moveTo>
                  <a:lnTo>
                    <a:pt x="3255591" y="865284"/>
                  </a:lnTo>
                </a:path>
                <a:path w="6650355" h="865505">
                  <a:moveTo>
                    <a:pt x="3371237" y="865284"/>
                  </a:moveTo>
                  <a:lnTo>
                    <a:pt x="6649862" y="865284"/>
                  </a:lnTo>
                </a:path>
                <a:path w="6650355" h="865505">
                  <a:moveTo>
                    <a:pt x="0" y="0"/>
                  </a:moveTo>
                  <a:lnTo>
                    <a:pt x="1270048" y="0"/>
                  </a:lnTo>
                </a:path>
                <a:path w="6650355" h="865505">
                  <a:moveTo>
                    <a:pt x="1385194" y="0"/>
                  </a:moveTo>
                  <a:lnTo>
                    <a:pt x="6649862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87872" y="2211399"/>
              <a:ext cx="6627495" cy="0"/>
            </a:xfrm>
            <a:custGeom>
              <a:avLst/>
              <a:gdLst/>
              <a:ahLst/>
              <a:cxnLst/>
              <a:rect l="l" t="t" r="r" b="b"/>
              <a:pathLst>
                <a:path w="6627495">
                  <a:moveTo>
                    <a:pt x="0" y="0"/>
                  </a:moveTo>
                  <a:lnTo>
                    <a:pt x="1258532" y="0"/>
                  </a:lnTo>
                </a:path>
                <a:path w="6627495">
                  <a:moveTo>
                    <a:pt x="1373678" y="0"/>
                  </a:moveTo>
                  <a:lnTo>
                    <a:pt x="6626973" y="0"/>
                  </a:lnTo>
                </a:path>
              </a:pathLst>
            </a:custGeom>
            <a:ln w="21005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287872" y="2211399"/>
              <a:ext cx="6650355" cy="2575560"/>
            </a:xfrm>
            <a:custGeom>
              <a:avLst/>
              <a:gdLst/>
              <a:ahLst/>
              <a:cxnLst/>
              <a:rect l="l" t="t" r="r" b="b"/>
              <a:pathLst>
                <a:path w="6650355" h="2575560">
                  <a:moveTo>
                    <a:pt x="6649923" y="0"/>
                  </a:moveTo>
                  <a:lnTo>
                    <a:pt x="6649923" y="2554228"/>
                  </a:lnTo>
                </a:path>
                <a:path w="6650355" h="2575560">
                  <a:moveTo>
                    <a:pt x="6649923" y="2575235"/>
                  </a:moveTo>
                  <a:lnTo>
                    <a:pt x="23031" y="2575235"/>
                  </a:lnTo>
                </a:path>
                <a:path w="6650355" h="2575560">
                  <a:moveTo>
                    <a:pt x="0" y="2575235"/>
                  </a:moveTo>
                  <a:lnTo>
                    <a:pt x="0" y="20932"/>
                  </a:lnTo>
                </a:path>
              </a:pathLst>
            </a:custGeom>
            <a:ln w="22017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95257" y="2211399"/>
              <a:ext cx="6743065" cy="2660015"/>
            </a:xfrm>
            <a:custGeom>
              <a:avLst/>
              <a:gdLst/>
              <a:ahLst/>
              <a:cxnLst/>
              <a:rect l="l" t="t" r="r" b="b"/>
              <a:pathLst>
                <a:path w="6743065" h="2660015">
                  <a:moveTo>
                    <a:pt x="92615" y="0"/>
                  </a:moveTo>
                  <a:lnTo>
                    <a:pt x="92615" y="2554228"/>
                  </a:lnTo>
                </a:path>
                <a:path w="6743065" h="2660015">
                  <a:moveTo>
                    <a:pt x="0" y="2575235"/>
                  </a:moveTo>
                  <a:lnTo>
                    <a:pt x="69583" y="2575235"/>
                  </a:lnTo>
                </a:path>
                <a:path w="6743065" h="2660015">
                  <a:moveTo>
                    <a:pt x="0" y="1709450"/>
                  </a:moveTo>
                  <a:lnTo>
                    <a:pt x="69583" y="1709450"/>
                  </a:lnTo>
                </a:path>
                <a:path w="6743065" h="2660015">
                  <a:moveTo>
                    <a:pt x="0" y="865284"/>
                  </a:moveTo>
                  <a:lnTo>
                    <a:pt x="69583" y="865284"/>
                  </a:lnTo>
                </a:path>
                <a:path w="6743065" h="2660015">
                  <a:moveTo>
                    <a:pt x="0" y="0"/>
                  </a:moveTo>
                  <a:lnTo>
                    <a:pt x="69583" y="0"/>
                  </a:lnTo>
                </a:path>
                <a:path w="6743065" h="2660015">
                  <a:moveTo>
                    <a:pt x="92615" y="2575235"/>
                  </a:moveTo>
                  <a:lnTo>
                    <a:pt x="6719588" y="2575235"/>
                  </a:lnTo>
                </a:path>
                <a:path w="6743065" h="2660015">
                  <a:moveTo>
                    <a:pt x="92615" y="2659707"/>
                  </a:moveTo>
                  <a:lnTo>
                    <a:pt x="92615" y="2596241"/>
                  </a:lnTo>
                </a:path>
                <a:path w="6743065" h="2660015">
                  <a:moveTo>
                    <a:pt x="1431780" y="2659707"/>
                  </a:moveTo>
                  <a:lnTo>
                    <a:pt x="1431780" y="2596241"/>
                  </a:lnTo>
                </a:path>
                <a:path w="6743065" h="2660015">
                  <a:moveTo>
                    <a:pt x="2747893" y="2659707"/>
                  </a:moveTo>
                  <a:lnTo>
                    <a:pt x="2747893" y="2596241"/>
                  </a:lnTo>
                </a:path>
                <a:path w="6743065" h="2660015">
                  <a:moveTo>
                    <a:pt x="4087159" y="2659707"/>
                  </a:moveTo>
                  <a:lnTo>
                    <a:pt x="4087159" y="2596241"/>
                  </a:lnTo>
                </a:path>
                <a:path w="6743065" h="2660015">
                  <a:moveTo>
                    <a:pt x="5403272" y="2659707"/>
                  </a:moveTo>
                  <a:lnTo>
                    <a:pt x="5403272" y="2596241"/>
                  </a:lnTo>
                </a:path>
                <a:path w="6743065" h="2660015">
                  <a:moveTo>
                    <a:pt x="6742539" y="2659707"/>
                  </a:moveTo>
                  <a:lnTo>
                    <a:pt x="6742539" y="2596241"/>
                  </a:lnTo>
                </a:path>
              </a:pathLst>
            </a:custGeom>
            <a:ln w="220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287872" y="2211399"/>
              <a:ext cx="1339215" cy="2237740"/>
            </a:xfrm>
            <a:custGeom>
              <a:avLst/>
              <a:gdLst/>
              <a:ahLst/>
              <a:cxnLst/>
              <a:rect l="l" t="t" r="r" b="b"/>
              <a:pathLst>
                <a:path w="1339214" h="2237740">
                  <a:moveTo>
                    <a:pt x="0" y="0"/>
                  </a:moveTo>
                  <a:lnTo>
                    <a:pt x="207754" y="569816"/>
                  </a:lnTo>
                </a:path>
                <a:path w="1339214" h="2237740">
                  <a:moveTo>
                    <a:pt x="207754" y="569816"/>
                  </a:moveTo>
                  <a:lnTo>
                    <a:pt x="299882" y="844166"/>
                  </a:lnTo>
                  <a:lnTo>
                    <a:pt x="392498" y="1139633"/>
                  </a:lnTo>
                </a:path>
                <a:path w="1339214" h="2237740">
                  <a:moveTo>
                    <a:pt x="392498" y="1139633"/>
                  </a:moveTo>
                  <a:lnTo>
                    <a:pt x="461573" y="1287645"/>
                  </a:lnTo>
                  <a:lnTo>
                    <a:pt x="531218" y="1435471"/>
                  </a:lnTo>
                  <a:lnTo>
                    <a:pt x="600273" y="1582927"/>
                  </a:lnTo>
                  <a:lnTo>
                    <a:pt x="669328" y="1709450"/>
                  </a:lnTo>
                </a:path>
                <a:path w="1339214" h="2237740">
                  <a:moveTo>
                    <a:pt x="669328" y="1709450"/>
                  </a:moveTo>
                  <a:lnTo>
                    <a:pt x="738993" y="1793922"/>
                  </a:lnTo>
                  <a:lnTo>
                    <a:pt x="784894" y="1878432"/>
                  </a:lnTo>
                  <a:lnTo>
                    <a:pt x="854153" y="1941897"/>
                  </a:lnTo>
                  <a:lnTo>
                    <a:pt x="923614" y="2005381"/>
                  </a:lnTo>
                </a:path>
                <a:path w="1339214" h="2237740">
                  <a:moveTo>
                    <a:pt x="923614" y="2005381"/>
                  </a:moveTo>
                  <a:lnTo>
                    <a:pt x="1015823" y="2068383"/>
                  </a:lnTo>
                  <a:lnTo>
                    <a:pt x="1131389" y="2131848"/>
                  </a:lnTo>
                  <a:lnTo>
                    <a:pt x="1339165" y="2237327"/>
                  </a:lnTo>
                </a:path>
              </a:pathLst>
            </a:custGeom>
            <a:ln w="22017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627037" y="2211399"/>
              <a:ext cx="1985645" cy="865505"/>
            </a:xfrm>
            <a:custGeom>
              <a:avLst/>
              <a:gdLst/>
              <a:ahLst/>
              <a:cxnLst/>
              <a:rect l="l" t="t" r="r" b="b"/>
              <a:pathLst>
                <a:path w="1985645" h="865505">
                  <a:moveTo>
                    <a:pt x="0" y="0"/>
                  </a:moveTo>
                  <a:lnTo>
                    <a:pt x="161670" y="147826"/>
                  </a:lnTo>
                  <a:lnTo>
                    <a:pt x="323341" y="316400"/>
                  </a:lnTo>
                  <a:lnTo>
                    <a:pt x="484605" y="443293"/>
                  </a:lnTo>
                  <a:lnTo>
                    <a:pt x="646276" y="569816"/>
                  </a:lnTo>
                </a:path>
                <a:path w="1985645" h="865505">
                  <a:moveTo>
                    <a:pt x="646276" y="569816"/>
                  </a:moveTo>
                  <a:lnTo>
                    <a:pt x="807947" y="654289"/>
                  </a:lnTo>
                  <a:lnTo>
                    <a:pt x="969820" y="696710"/>
                  </a:lnTo>
                  <a:lnTo>
                    <a:pt x="1316112" y="780812"/>
                  </a:lnTo>
                </a:path>
                <a:path w="1985645" h="865505">
                  <a:moveTo>
                    <a:pt x="1316112" y="780812"/>
                  </a:moveTo>
                  <a:lnTo>
                    <a:pt x="1639657" y="823233"/>
                  </a:lnTo>
                  <a:lnTo>
                    <a:pt x="1985542" y="865284"/>
                  </a:lnTo>
                </a:path>
              </a:pathLst>
            </a:custGeom>
            <a:ln w="22017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612580" y="2211399"/>
              <a:ext cx="3325495" cy="485775"/>
            </a:xfrm>
            <a:custGeom>
              <a:avLst/>
              <a:gdLst/>
              <a:ahLst/>
              <a:cxnLst/>
              <a:rect l="l" t="t" r="r" b="b"/>
              <a:pathLst>
                <a:path w="3325495" h="485775">
                  <a:moveTo>
                    <a:pt x="0" y="0"/>
                  </a:moveTo>
                  <a:lnTo>
                    <a:pt x="462061" y="168944"/>
                  </a:lnTo>
                  <a:lnTo>
                    <a:pt x="692787" y="253416"/>
                  </a:lnTo>
                  <a:lnTo>
                    <a:pt x="923716" y="316400"/>
                  </a:lnTo>
                </a:path>
                <a:path w="3325495" h="485775">
                  <a:moveTo>
                    <a:pt x="923716" y="316400"/>
                  </a:moveTo>
                  <a:lnTo>
                    <a:pt x="1178002" y="358821"/>
                  </a:lnTo>
                  <a:lnTo>
                    <a:pt x="1431881" y="379754"/>
                  </a:lnTo>
                  <a:lnTo>
                    <a:pt x="1708712" y="400872"/>
                  </a:lnTo>
                  <a:lnTo>
                    <a:pt x="1985949" y="422360"/>
                  </a:lnTo>
                </a:path>
                <a:path w="3325495" h="485775">
                  <a:moveTo>
                    <a:pt x="1985949" y="422360"/>
                  </a:moveTo>
                  <a:lnTo>
                    <a:pt x="2309493" y="443293"/>
                  </a:lnTo>
                  <a:lnTo>
                    <a:pt x="2632225" y="464226"/>
                  </a:lnTo>
                  <a:lnTo>
                    <a:pt x="3325215" y="485344"/>
                  </a:lnTo>
                </a:path>
              </a:pathLst>
            </a:custGeom>
            <a:ln w="22017">
              <a:solidFill>
                <a:srgbClr val="3399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7764" y="2136847"/>
              <a:ext cx="160195" cy="148918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5539" y="2706664"/>
              <a:ext cx="160195" cy="14891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00263" y="3277038"/>
              <a:ext cx="160193" cy="148544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77137" y="3846857"/>
              <a:ext cx="160737" cy="148540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31016" y="4142287"/>
              <a:ext cx="160535" cy="148504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46971" y="4374714"/>
              <a:ext cx="160132" cy="148507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4546405" y="2137414"/>
              <a:ext cx="115570" cy="106045"/>
            </a:xfrm>
            <a:custGeom>
              <a:avLst/>
              <a:gdLst/>
              <a:ahLst/>
              <a:cxnLst/>
              <a:rect l="l" t="t" r="r" b="b"/>
              <a:pathLst>
                <a:path w="115570" h="106044">
                  <a:moveTo>
                    <a:pt x="115145" y="0"/>
                  </a:moveTo>
                  <a:lnTo>
                    <a:pt x="0" y="0"/>
                  </a:lnTo>
                  <a:lnTo>
                    <a:pt x="0" y="105477"/>
                  </a:lnTo>
                  <a:lnTo>
                    <a:pt x="115145" y="105477"/>
                  </a:lnTo>
                  <a:lnTo>
                    <a:pt x="11514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546405" y="2137414"/>
              <a:ext cx="115570" cy="106045"/>
            </a:xfrm>
            <a:custGeom>
              <a:avLst/>
              <a:gdLst/>
              <a:ahLst/>
              <a:cxnLst/>
              <a:rect l="l" t="t" r="r" b="b"/>
              <a:pathLst>
                <a:path w="115570" h="106044">
                  <a:moveTo>
                    <a:pt x="0" y="105477"/>
                  </a:moveTo>
                  <a:lnTo>
                    <a:pt x="115145" y="105477"/>
                  </a:lnTo>
                  <a:lnTo>
                    <a:pt x="115145" y="0"/>
                  </a:lnTo>
                  <a:lnTo>
                    <a:pt x="0" y="0"/>
                  </a:lnTo>
                  <a:lnTo>
                    <a:pt x="0" y="105477"/>
                  </a:lnTo>
                  <a:close/>
                </a:path>
              </a:pathLst>
            </a:custGeom>
            <a:ln w="219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5192681" y="2707143"/>
              <a:ext cx="116205" cy="106045"/>
            </a:xfrm>
            <a:custGeom>
              <a:avLst/>
              <a:gdLst/>
              <a:ahLst/>
              <a:cxnLst/>
              <a:rect l="l" t="t" r="r" b="b"/>
              <a:pathLst>
                <a:path w="116204" h="106044">
                  <a:moveTo>
                    <a:pt x="115647" y="0"/>
                  </a:moveTo>
                  <a:lnTo>
                    <a:pt x="0" y="0"/>
                  </a:lnTo>
                  <a:lnTo>
                    <a:pt x="0" y="105934"/>
                  </a:lnTo>
                  <a:lnTo>
                    <a:pt x="115647" y="105934"/>
                  </a:lnTo>
                  <a:lnTo>
                    <a:pt x="115647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5192681" y="2707143"/>
              <a:ext cx="116205" cy="106045"/>
            </a:xfrm>
            <a:custGeom>
              <a:avLst/>
              <a:gdLst/>
              <a:ahLst/>
              <a:cxnLst/>
              <a:rect l="l" t="t" r="r" b="b"/>
              <a:pathLst>
                <a:path w="116204" h="106044">
                  <a:moveTo>
                    <a:pt x="0" y="105934"/>
                  </a:moveTo>
                  <a:lnTo>
                    <a:pt x="115647" y="105934"/>
                  </a:lnTo>
                  <a:lnTo>
                    <a:pt x="115647" y="0"/>
                  </a:lnTo>
                  <a:lnTo>
                    <a:pt x="0" y="0"/>
                  </a:lnTo>
                  <a:lnTo>
                    <a:pt x="0" y="105934"/>
                  </a:lnTo>
                  <a:close/>
                </a:path>
              </a:pathLst>
            </a:custGeom>
            <a:ln w="21928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862111" y="2918596"/>
              <a:ext cx="116205" cy="106045"/>
            </a:xfrm>
            <a:custGeom>
              <a:avLst/>
              <a:gdLst/>
              <a:ahLst/>
              <a:cxnLst/>
              <a:rect l="l" t="t" r="r" b="b"/>
              <a:pathLst>
                <a:path w="116204" h="106044">
                  <a:moveTo>
                    <a:pt x="115645" y="0"/>
                  </a:moveTo>
                  <a:lnTo>
                    <a:pt x="0" y="0"/>
                  </a:lnTo>
                  <a:lnTo>
                    <a:pt x="0" y="105477"/>
                  </a:lnTo>
                  <a:lnTo>
                    <a:pt x="115645" y="105477"/>
                  </a:lnTo>
                  <a:lnTo>
                    <a:pt x="11564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862111" y="2918596"/>
              <a:ext cx="116205" cy="106045"/>
            </a:xfrm>
            <a:custGeom>
              <a:avLst/>
              <a:gdLst/>
              <a:ahLst/>
              <a:cxnLst/>
              <a:rect l="l" t="t" r="r" b="b"/>
              <a:pathLst>
                <a:path w="116204" h="106044">
                  <a:moveTo>
                    <a:pt x="0" y="105477"/>
                  </a:moveTo>
                  <a:lnTo>
                    <a:pt x="115645" y="105477"/>
                  </a:lnTo>
                  <a:lnTo>
                    <a:pt x="115645" y="0"/>
                  </a:lnTo>
                  <a:lnTo>
                    <a:pt x="0" y="0"/>
                  </a:lnTo>
                  <a:lnTo>
                    <a:pt x="0" y="105477"/>
                  </a:lnTo>
                  <a:close/>
                </a:path>
              </a:pathLst>
            </a:custGeom>
            <a:ln w="2192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6531948" y="3003068"/>
              <a:ext cx="116205" cy="106045"/>
            </a:xfrm>
            <a:custGeom>
              <a:avLst/>
              <a:gdLst/>
              <a:ahLst/>
              <a:cxnLst/>
              <a:rect l="l" t="t" r="r" b="b"/>
              <a:pathLst>
                <a:path w="116204" h="106044">
                  <a:moveTo>
                    <a:pt x="115645" y="0"/>
                  </a:moveTo>
                  <a:lnTo>
                    <a:pt x="0" y="0"/>
                  </a:lnTo>
                  <a:lnTo>
                    <a:pt x="0" y="105477"/>
                  </a:lnTo>
                  <a:lnTo>
                    <a:pt x="115645" y="105477"/>
                  </a:lnTo>
                  <a:lnTo>
                    <a:pt x="11564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531948" y="3003068"/>
              <a:ext cx="116205" cy="106045"/>
            </a:xfrm>
            <a:custGeom>
              <a:avLst/>
              <a:gdLst/>
              <a:ahLst/>
              <a:cxnLst/>
              <a:rect l="l" t="t" r="r" b="b"/>
              <a:pathLst>
                <a:path w="116204" h="106044">
                  <a:moveTo>
                    <a:pt x="0" y="105477"/>
                  </a:moveTo>
                  <a:lnTo>
                    <a:pt x="115645" y="105477"/>
                  </a:lnTo>
                  <a:lnTo>
                    <a:pt x="115645" y="0"/>
                  </a:lnTo>
                  <a:lnTo>
                    <a:pt x="0" y="0"/>
                  </a:lnTo>
                  <a:lnTo>
                    <a:pt x="0" y="105477"/>
                  </a:lnTo>
                  <a:close/>
                </a:path>
              </a:pathLst>
            </a:custGeom>
            <a:ln w="21924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1" name="object 6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32515" y="2136849"/>
              <a:ext cx="160740" cy="148914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456232" y="2453807"/>
              <a:ext cx="160534" cy="148355"/>
            </a:xfrm>
            <a:prstGeom prst="rect">
              <a:avLst/>
            </a:prstGeom>
          </p:spPr>
        </p:pic>
        <p:pic>
          <p:nvPicPr>
            <p:cNvPr id="63" name="object 6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18058" y="2559211"/>
              <a:ext cx="160535" cy="148542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857123" y="2622752"/>
              <a:ext cx="160735" cy="148353"/>
            </a:xfrm>
            <a:prstGeom prst="rect">
              <a:avLst/>
            </a:prstGeom>
          </p:spPr>
        </p:pic>
      </p:grpSp>
      <p:sp>
        <p:nvSpPr>
          <p:cNvPr id="65" name="object 65"/>
          <p:cNvSpPr txBox="1"/>
          <p:nvPr/>
        </p:nvSpPr>
        <p:spPr>
          <a:xfrm>
            <a:off x="2629531" y="2019121"/>
            <a:ext cx="434340" cy="2930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</a:pPr>
            <a:r>
              <a:rPr sz="2150" spc="55" dirty="0">
                <a:latin typeface="Arial"/>
                <a:cs typeface="Arial"/>
              </a:rPr>
              <a:t>0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60"/>
              </a:spcBef>
            </a:pPr>
            <a:endParaRPr sz="21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150" dirty="0">
                <a:latin typeface="Arial"/>
                <a:cs typeface="Arial"/>
              </a:rPr>
              <a:t>-</a:t>
            </a:r>
            <a:r>
              <a:rPr sz="2150" spc="60" dirty="0">
                <a:latin typeface="Arial"/>
                <a:cs typeface="Arial"/>
              </a:rPr>
              <a:t>30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00"/>
              </a:spcBef>
            </a:pPr>
            <a:endParaRPr sz="21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150" dirty="0">
                <a:latin typeface="Arial"/>
                <a:cs typeface="Arial"/>
              </a:rPr>
              <a:t>-</a:t>
            </a:r>
            <a:r>
              <a:rPr sz="2150" spc="60" dirty="0">
                <a:latin typeface="Arial"/>
                <a:cs typeface="Arial"/>
              </a:rPr>
              <a:t>60</a:t>
            </a:r>
            <a:endParaRPr sz="21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60"/>
              </a:spcBef>
            </a:pPr>
            <a:endParaRPr sz="2150">
              <a:latin typeface="Arial"/>
              <a:cs typeface="Arial"/>
            </a:endParaRPr>
          </a:p>
          <a:p>
            <a:pPr marR="5715" algn="r">
              <a:lnSpc>
                <a:spcPct val="100000"/>
              </a:lnSpc>
            </a:pPr>
            <a:r>
              <a:rPr sz="2150" dirty="0">
                <a:latin typeface="Arial"/>
                <a:cs typeface="Arial"/>
              </a:rPr>
              <a:t>-</a:t>
            </a:r>
            <a:r>
              <a:rPr sz="2150" spc="60" dirty="0">
                <a:latin typeface="Arial"/>
                <a:cs typeface="Arial"/>
              </a:rPr>
              <a:t>90</a:t>
            </a:r>
            <a:endParaRPr sz="21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207260" y="4995396"/>
            <a:ext cx="18034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50" spc="55" dirty="0">
                <a:latin typeface="Arial"/>
                <a:cs typeface="Arial"/>
              </a:rPr>
              <a:t>0</a:t>
            </a:r>
            <a:endParaRPr sz="215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063065" y="4995396"/>
            <a:ext cx="43370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50" spc="70" dirty="0">
                <a:latin typeface="Arial"/>
                <a:cs typeface="Arial"/>
              </a:rPr>
              <a:t>0,6</a:t>
            </a:r>
            <a:endParaRPr sz="215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379380" y="4995396"/>
            <a:ext cx="433705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50" spc="70" dirty="0">
                <a:latin typeface="Arial"/>
                <a:cs typeface="Arial"/>
              </a:rPr>
              <a:t>0,8</a:t>
            </a:r>
            <a:endParaRPr sz="215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856758" y="4995396"/>
            <a:ext cx="18034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2150" spc="55" dirty="0">
                <a:latin typeface="Arial"/>
                <a:cs typeface="Arial"/>
              </a:rPr>
              <a:t>1</a:t>
            </a:r>
            <a:endParaRPr sz="21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4407685" y="4965808"/>
            <a:ext cx="2533650" cy="74358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  <a:tabLst>
                <a:tab pos="1315720" algn="l"/>
              </a:tabLst>
            </a:pPr>
            <a:r>
              <a:rPr sz="2150" spc="70" dirty="0">
                <a:latin typeface="Arial"/>
                <a:cs typeface="Arial"/>
              </a:rPr>
              <a:t>0,2</a:t>
            </a:r>
            <a:r>
              <a:rPr sz="2150" dirty="0">
                <a:latin typeface="Arial"/>
                <a:cs typeface="Arial"/>
              </a:rPr>
              <a:t>	</a:t>
            </a:r>
            <a:r>
              <a:rPr sz="2150" spc="70" dirty="0">
                <a:latin typeface="Arial"/>
                <a:cs typeface="Arial"/>
              </a:rPr>
              <a:t>0,4</a:t>
            </a:r>
            <a:endParaRPr sz="2150">
              <a:latin typeface="Arial"/>
              <a:cs typeface="Arial"/>
            </a:endParaRPr>
          </a:p>
          <a:p>
            <a:pPr marL="346075">
              <a:lnSpc>
                <a:spcPct val="100000"/>
              </a:lnSpc>
              <a:spcBef>
                <a:spcPts val="250"/>
              </a:spcBef>
            </a:pPr>
            <a:r>
              <a:rPr sz="2150" spc="95" dirty="0">
                <a:latin typeface="Arial"/>
                <a:cs typeface="Arial"/>
              </a:rPr>
              <a:t>(%p)</a:t>
            </a:r>
            <a:r>
              <a:rPr sz="2150" spc="75" dirty="0">
                <a:latin typeface="Arial"/>
                <a:cs typeface="Arial"/>
              </a:rPr>
              <a:t> catalizador</a:t>
            </a:r>
            <a:endParaRPr sz="21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113668" y="3314865"/>
            <a:ext cx="361950" cy="3346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715"/>
              </a:lnSpc>
            </a:pPr>
            <a:r>
              <a:rPr sz="2350" spc="-45" dirty="0">
                <a:latin typeface="Arial"/>
                <a:cs typeface="Arial"/>
              </a:rPr>
              <a:t>ºC</a:t>
            </a:r>
            <a:endParaRPr sz="235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891105" y="1757474"/>
            <a:ext cx="8496935" cy="4032250"/>
          </a:xfrm>
          <a:custGeom>
            <a:avLst/>
            <a:gdLst/>
            <a:ahLst/>
            <a:cxnLst/>
            <a:rect l="l" t="t" r="r" b="b"/>
            <a:pathLst>
              <a:path w="8496935" h="4032250">
                <a:moveTo>
                  <a:pt x="0" y="4031880"/>
                </a:moveTo>
                <a:lnTo>
                  <a:pt x="8496645" y="4031880"/>
                </a:lnTo>
                <a:lnTo>
                  <a:pt x="8496645" y="0"/>
                </a:lnTo>
                <a:lnTo>
                  <a:pt x="0" y="0"/>
                </a:lnTo>
                <a:lnTo>
                  <a:pt x="0" y="4031880"/>
                </a:lnTo>
                <a:close/>
              </a:path>
            </a:pathLst>
          </a:custGeom>
          <a:ln w="2137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75" name="object 7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580513" y="827354"/>
            <a:ext cx="7030084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Efecto</a:t>
            </a:r>
            <a:r>
              <a:rPr sz="2400" b="1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la</a:t>
            </a:r>
            <a:r>
              <a:rPr sz="2400" b="1" spc="-5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presión</a:t>
            </a:r>
            <a:r>
              <a:rPr sz="2400" b="1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sobre</a:t>
            </a:r>
            <a:r>
              <a:rPr sz="2400" b="1" spc="-6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la</a:t>
            </a:r>
            <a:r>
              <a:rPr sz="2400" b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estructura</a:t>
            </a:r>
            <a:r>
              <a:rPr sz="2400" b="1" spc="-4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2E5496"/>
                </a:solidFill>
                <a:latin typeface="Calibri"/>
                <a:cs typeface="Calibri"/>
              </a:rPr>
              <a:t>del</a:t>
            </a:r>
            <a:r>
              <a:rPr sz="2400" b="1" spc="-6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2E5496"/>
                </a:solidFill>
                <a:latin typeface="Calibri"/>
                <a:cs typeface="Calibri"/>
              </a:rPr>
              <a:t>rendimiento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856665" y="1791889"/>
            <a:ext cx="8457565" cy="4313555"/>
            <a:chOff x="1856665" y="1791889"/>
            <a:chExt cx="8457565" cy="4313555"/>
          </a:xfrm>
        </p:grpSpPr>
        <p:sp>
          <p:nvSpPr>
            <p:cNvPr id="9" name="object 9"/>
            <p:cNvSpPr/>
            <p:nvPr/>
          </p:nvSpPr>
          <p:spPr>
            <a:xfrm>
              <a:off x="1867141" y="1802472"/>
              <a:ext cx="8436610" cy="589915"/>
            </a:xfrm>
            <a:custGeom>
              <a:avLst/>
              <a:gdLst/>
              <a:ahLst/>
              <a:cxnLst/>
              <a:rect l="l" t="t" r="r" b="b"/>
              <a:pathLst>
                <a:path w="8436610" h="589914">
                  <a:moveTo>
                    <a:pt x="8436521" y="386511"/>
                  </a:moveTo>
                  <a:lnTo>
                    <a:pt x="0" y="386511"/>
                  </a:lnTo>
                  <a:lnTo>
                    <a:pt x="0" y="589915"/>
                  </a:lnTo>
                  <a:lnTo>
                    <a:pt x="8436521" y="589915"/>
                  </a:lnTo>
                  <a:lnTo>
                    <a:pt x="8436521" y="386511"/>
                  </a:lnTo>
                  <a:close/>
                </a:path>
                <a:path w="8436610" h="589914">
                  <a:moveTo>
                    <a:pt x="8436521" y="0"/>
                  </a:moveTo>
                  <a:lnTo>
                    <a:pt x="0" y="0"/>
                  </a:lnTo>
                  <a:lnTo>
                    <a:pt x="0" y="203339"/>
                  </a:lnTo>
                  <a:lnTo>
                    <a:pt x="0" y="386486"/>
                  </a:lnTo>
                  <a:lnTo>
                    <a:pt x="8436521" y="386486"/>
                  </a:lnTo>
                  <a:lnTo>
                    <a:pt x="8436521" y="203403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67143" y="2392311"/>
              <a:ext cx="8436610" cy="183515"/>
            </a:xfrm>
            <a:custGeom>
              <a:avLst/>
              <a:gdLst/>
              <a:ahLst/>
              <a:cxnLst/>
              <a:rect l="l" t="t" r="r" b="b"/>
              <a:pathLst>
                <a:path w="8436610" h="183514">
                  <a:moveTo>
                    <a:pt x="8436521" y="0"/>
                  </a:moveTo>
                  <a:lnTo>
                    <a:pt x="0" y="0"/>
                  </a:lnTo>
                  <a:lnTo>
                    <a:pt x="0" y="183146"/>
                  </a:lnTo>
                  <a:lnTo>
                    <a:pt x="8436521" y="183146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67143" y="2575493"/>
              <a:ext cx="8436610" cy="203835"/>
            </a:xfrm>
            <a:custGeom>
              <a:avLst/>
              <a:gdLst/>
              <a:ahLst/>
              <a:cxnLst/>
              <a:rect l="l" t="t" r="r" b="b"/>
              <a:pathLst>
                <a:path w="8436610" h="203835">
                  <a:moveTo>
                    <a:pt x="8436521" y="0"/>
                  </a:moveTo>
                  <a:lnTo>
                    <a:pt x="0" y="0"/>
                  </a:lnTo>
                  <a:lnTo>
                    <a:pt x="0" y="203400"/>
                  </a:lnTo>
                  <a:lnTo>
                    <a:pt x="8436521" y="203400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67143" y="2778929"/>
              <a:ext cx="8436610" cy="203835"/>
            </a:xfrm>
            <a:custGeom>
              <a:avLst/>
              <a:gdLst/>
              <a:ahLst/>
              <a:cxnLst/>
              <a:rect l="l" t="t" r="r" b="b"/>
              <a:pathLst>
                <a:path w="8436610" h="203835">
                  <a:moveTo>
                    <a:pt x="8436521" y="0"/>
                  </a:moveTo>
                  <a:lnTo>
                    <a:pt x="0" y="0"/>
                  </a:lnTo>
                  <a:lnTo>
                    <a:pt x="0" y="203400"/>
                  </a:lnTo>
                  <a:lnTo>
                    <a:pt x="8436521" y="203400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867143" y="2982258"/>
              <a:ext cx="8436610" cy="183515"/>
            </a:xfrm>
            <a:custGeom>
              <a:avLst/>
              <a:gdLst/>
              <a:ahLst/>
              <a:cxnLst/>
              <a:rect l="l" t="t" r="r" b="b"/>
              <a:pathLst>
                <a:path w="8436610" h="183514">
                  <a:moveTo>
                    <a:pt x="8436521" y="0"/>
                  </a:moveTo>
                  <a:lnTo>
                    <a:pt x="0" y="0"/>
                  </a:lnTo>
                  <a:lnTo>
                    <a:pt x="0" y="183146"/>
                  </a:lnTo>
                  <a:lnTo>
                    <a:pt x="8436521" y="183146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867141" y="3165449"/>
              <a:ext cx="8436610" cy="386715"/>
            </a:xfrm>
            <a:custGeom>
              <a:avLst/>
              <a:gdLst/>
              <a:ahLst/>
              <a:cxnLst/>
              <a:rect l="l" t="t" r="r" b="b"/>
              <a:pathLst>
                <a:path w="8436610" h="386714">
                  <a:moveTo>
                    <a:pt x="8436521" y="0"/>
                  </a:moveTo>
                  <a:lnTo>
                    <a:pt x="0" y="0"/>
                  </a:lnTo>
                  <a:lnTo>
                    <a:pt x="0" y="203327"/>
                  </a:lnTo>
                  <a:lnTo>
                    <a:pt x="0" y="386473"/>
                  </a:lnTo>
                  <a:lnTo>
                    <a:pt x="8436521" y="386473"/>
                  </a:lnTo>
                  <a:lnTo>
                    <a:pt x="8436521" y="203403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867143" y="3551951"/>
              <a:ext cx="8436610" cy="203835"/>
            </a:xfrm>
            <a:custGeom>
              <a:avLst/>
              <a:gdLst/>
              <a:ahLst/>
              <a:cxnLst/>
              <a:rect l="l" t="t" r="r" b="b"/>
              <a:pathLst>
                <a:path w="8436610" h="203835">
                  <a:moveTo>
                    <a:pt x="8436521" y="0"/>
                  </a:moveTo>
                  <a:lnTo>
                    <a:pt x="0" y="0"/>
                  </a:lnTo>
                  <a:lnTo>
                    <a:pt x="0" y="203400"/>
                  </a:lnTo>
                  <a:lnTo>
                    <a:pt x="8436521" y="203400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67143" y="3755387"/>
              <a:ext cx="8436610" cy="203835"/>
            </a:xfrm>
            <a:custGeom>
              <a:avLst/>
              <a:gdLst/>
              <a:ahLst/>
              <a:cxnLst/>
              <a:rect l="l" t="t" r="r" b="b"/>
              <a:pathLst>
                <a:path w="8436610" h="203835">
                  <a:moveTo>
                    <a:pt x="8436521" y="0"/>
                  </a:moveTo>
                  <a:lnTo>
                    <a:pt x="0" y="0"/>
                  </a:lnTo>
                  <a:lnTo>
                    <a:pt x="0" y="203400"/>
                  </a:lnTo>
                  <a:lnTo>
                    <a:pt x="8436521" y="203400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867143" y="3958715"/>
              <a:ext cx="8436610" cy="183515"/>
            </a:xfrm>
            <a:custGeom>
              <a:avLst/>
              <a:gdLst/>
              <a:ahLst/>
              <a:cxnLst/>
              <a:rect l="l" t="t" r="r" b="b"/>
              <a:pathLst>
                <a:path w="8436610" h="183514">
                  <a:moveTo>
                    <a:pt x="8436521" y="0"/>
                  </a:moveTo>
                  <a:lnTo>
                    <a:pt x="0" y="0"/>
                  </a:lnTo>
                  <a:lnTo>
                    <a:pt x="0" y="183146"/>
                  </a:lnTo>
                  <a:lnTo>
                    <a:pt x="8436521" y="183146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67143" y="4141897"/>
              <a:ext cx="8436610" cy="203835"/>
            </a:xfrm>
            <a:custGeom>
              <a:avLst/>
              <a:gdLst/>
              <a:ahLst/>
              <a:cxnLst/>
              <a:rect l="l" t="t" r="r" b="b"/>
              <a:pathLst>
                <a:path w="8436610" h="203835">
                  <a:moveTo>
                    <a:pt x="8436521" y="0"/>
                  </a:moveTo>
                  <a:lnTo>
                    <a:pt x="0" y="0"/>
                  </a:lnTo>
                  <a:lnTo>
                    <a:pt x="0" y="203400"/>
                  </a:lnTo>
                  <a:lnTo>
                    <a:pt x="8436521" y="203400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67143" y="4345315"/>
              <a:ext cx="8436610" cy="183515"/>
            </a:xfrm>
            <a:custGeom>
              <a:avLst/>
              <a:gdLst/>
              <a:ahLst/>
              <a:cxnLst/>
              <a:rect l="l" t="t" r="r" b="b"/>
              <a:pathLst>
                <a:path w="8436610" h="183514">
                  <a:moveTo>
                    <a:pt x="8436521" y="0"/>
                  </a:moveTo>
                  <a:lnTo>
                    <a:pt x="0" y="0"/>
                  </a:lnTo>
                  <a:lnTo>
                    <a:pt x="0" y="183146"/>
                  </a:lnTo>
                  <a:lnTo>
                    <a:pt x="8436521" y="183146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867143" y="4528444"/>
              <a:ext cx="8436610" cy="203835"/>
            </a:xfrm>
            <a:custGeom>
              <a:avLst/>
              <a:gdLst/>
              <a:ahLst/>
              <a:cxnLst/>
              <a:rect l="l" t="t" r="r" b="b"/>
              <a:pathLst>
                <a:path w="8436610" h="203835">
                  <a:moveTo>
                    <a:pt x="8436521" y="0"/>
                  </a:moveTo>
                  <a:lnTo>
                    <a:pt x="0" y="0"/>
                  </a:lnTo>
                  <a:lnTo>
                    <a:pt x="0" y="203400"/>
                  </a:lnTo>
                  <a:lnTo>
                    <a:pt x="8436521" y="203400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867143" y="4731862"/>
              <a:ext cx="8436610" cy="183515"/>
            </a:xfrm>
            <a:custGeom>
              <a:avLst/>
              <a:gdLst/>
              <a:ahLst/>
              <a:cxnLst/>
              <a:rect l="l" t="t" r="r" b="b"/>
              <a:pathLst>
                <a:path w="8436610" h="183514">
                  <a:moveTo>
                    <a:pt x="8436521" y="0"/>
                  </a:moveTo>
                  <a:lnTo>
                    <a:pt x="0" y="0"/>
                  </a:lnTo>
                  <a:lnTo>
                    <a:pt x="0" y="183146"/>
                  </a:lnTo>
                  <a:lnTo>
                    <a:pt x="8436521" y="183146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67141" y="4915001"/>
              <a:ext cx="8436610" cy="590550"/>
            </a:xfrm>
            <a:custGeom>
              <a:avLst/>
              <a:gdLst/>
              <a:ahLst/>
              <a:cxnLst/>
              <a:rect l="l" t="t" r="r" b="b"/>
              <a:pathLst>
                <a:path w="8436610" h="590550">
                  <a:moveTo>
                    <a:pt x="8436521" y="0"/>
                  </a:moveTo>
                  <a:lnTo>
                    <a:pt x="0" y="0"/>
                  </a:lnTo>
                  <a:lnTo>
                    <a:pt x="0" y="203390"/>
                  </a:lnTo>
                  <a:lnTo>
                    <a:pt x="0" y="406793"/>
                  </a:lnTo>
                  <a:lnTo>
                    <a:pt x="0" y="589940"/>
                  </a:lnTo>
                  <a:lnTo>
                    <a:pt x="8436521" y="589940"/>
                  </a:lnTo>
                  <a:lnTo>
                    <a:pt x="8436521" y="406793"/>
                  </a:lnTo>
                  <a:lnTo>
                    <a:pt x="8436521" y="203390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67141" y="5504941"/>
              <a:ext cx="8436610" cy="386715"/>
            </a:xfrm>
            <a:custGeom>
              <a:avLst/>
              <a:gdLst/>
              <a:ahLst/>
              <a:cxnLst/>
              <a:rect l="l" t="t" r="r" b="b"/>
              <a:pathLst>
                <a:path w="8436610" h="386714">
                  <a:moveTo>
                    <a:pt x="8436521" y="0"/>
                  </a:moveTo>
                  <a:lnTo>
                    <a:pt x="0" y="0"/>
                  </a:lnTo>
                  <a:lnTo>
                    <a:pt x="0" y="203403"/>
                  </a:lnTo>
                  <a:lnTo>
                    <a:pt x="0" y="386549"/>
                  </a:lnTo>
                  <a:lnTo>
                    <a:pt x="8436521" y="386549"/>
                  </a:lnTo>
                  <a:lnTo>
                    <a:pt x="8436521" y="203403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67143" y="5891485"/>
              <a:ext cx="8436610" cy="203835"/>
            </a:xfrm>
            <a:custGeom>
              <a:avLst/>
              <a:gdLst/>
              <a:ahLst/>
              <a:cxnLst/>
              <a:rect l="l" t="t" r="r" b="b"/>
              <a:pathLst>
                <a:path w="8436610" h="203835">
                  <a:moveTo>
                    <a:pt x="8436521" y="0"/>
                  </a:moveTo>
                  <a:lnTo>
                    <a:pt x="0" y="0"/>
                  </a:lnTo>
                  <a:lnTo>
                    <a:pt x="0" y="203400"/>
                  </a:lnTo>
                  <a:lnTo>
                    <a:pt x="8436521" y="203400"/>
                  </a:lnTo>
                  <a:lnTo>
                    <a:pt x="8436521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67143" y="1802366"/>
              <a:ext cx="8436610" cy="4292600"/>
            </a:xfrm>
            <a:custGeom>
              <a:avLst/>
              <a:gdLst/>
              <a:ahLst/>
              <a:cxnLst/>
              <a:rect l="l" t="t" r="r" b="b"/>
              <a:pathLst>
                <a:path w="8436610" h="4292600">
                  <a:moveTo>
                    <a:pt x="0" y="4292518"/>
                  </a:moveTo>
                  <a:lnTo>
                    <a:pt x="8436521" y="4292518"/>
                  </a:lnTo>
                  <a:lnTo>
                    <a:pt x="8436521" y="0"/>
                  </a:lnTo>
                  <a:lnTo>
                    <a:pt x="0" y="0"/>
                  </a:lnTo>
                  <a:lnTo>
                    <a:pt x="0" y="4292518"/>
                  </a:lnTo>
                  <a:close/>
                </a:path>
              </a:pathLst>
            </a:custGeom>
            <a:ln w="204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08198" y="2351811"/>
              <a:ext cx="6817359" cy="224154"/>
            </a:xfrm>
            <a:custGeom>
              <a:avLst/>
              <a:gdLst/>
              <a:ahLst/>
              <a:cxnLst/>
              <a:rect l="l" t="t" r="r" b="b"/>
              <a:pathLst>
                <a:path w="6817359" h="224155">
                  <a:moveTo>
                    <a:pt x="6816826" y="162458"/>
                  </a:moveTo>
                  <a:lnTo>
                    <a:pt x="0" y="162458"/>
                  </a:lnTo>
                  <a:lnTo>
                    <a:pt x="0" y="223647"/>
                  </a:lnTo>
                  <a:lnTo>
                    <a:pt x="6816826" y="223647"/>
                  </a:lnTo>
                  <a:lnTo>
                    <a:pt x="6816826" y="162458"/>
                  </a:lnTo>
                  <a:close/>
                </a:path>
                <a:path w="6817359" h="224155">
                  <a:moveTo>
                    <a:pt x="6816826" y="0"/>
                  </a:moveTo>
                  <a:lnTo>
                    <a:pt x="0" y="0"/>
                  </a:lnTo>
                  <a:lnTo>
                    <a:pt x="0" y="60718"/>
                  </a:lnTo>
                  <a:lnTo>
                    <a:pt x="0" y="101638"/>
                  </a:lnTo>
                  <a:lnTo>
                    <a:pt x="0" y="162394"/>
                  </a:lnTo>
                  <a:lnTo>
                    <a:pt x="3345497" y="162394"/>
                  </a:lnTo>
                  <a:lnTo>
                    <a:pt x="3345497" y="101663"/>
                  </a:lnTo>
                  <a:lnTo>
                    <a:pt x="3450437" y="101663"/>
                  </a:lnTo>
                  <a:lnTo>
                    <a:pt x="3450437" y="162394"/>
                  </a:lnTo>
                  <a:lnTo>
                    <a:pt x="5049609" y="162394"/>
                  </a:lnTo>
                  <a:lnTo>
                    <a:pt x="5049609" y="101663"/>
                  </a:lnTo>
                  <a:lnTo>
                    <a:pt x="5049609" y="60756"/>
                  </a:lnTo>
                  <a:lnTo>
                    <a:pt x="5154549" y="60756"/>
                  </a:lnTo>
                  <a:lnTo>
                    <a:pt x="5154549" y="101638"/>
                  </a:lnTo>
                  <a:lnTo>
                    <a:pt x="5154549" y="162394"/>
                  </a:lnTo>
                  <a:lnTo>
                    <a:pt x="6753898" y="162394"/>
                  </a:lnTo>
                  <a:lnTo>
                    <a:pt x="6753898" y="101663"/>
                  </a:lnTo>
                  <a:lnTo>
                    <a:pt x="6753898" y="60756"/>
                  </a:lnTo>
                  <a:lnTo>
                    <a:pt x="6816826" y="60756"/>
                  </a:lnTo>
                  <a:lnTo>
                    <a:pt x="6816826" y="0"/>
                  </a:lnTo>
                  <a:close/>
                </a:path>
              </a:pathLst>
            </a:custGeom>
            <a:solidFill>
              <a:srgbClr val="FDFD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108198" y="2575509"/>
              <a:ext cx="6817359" cy="102235"/>
            </a:xfrm>
            <a:custGeom>
              <a:avLst/>
              <a:gdLst/>
              <a:ahLst/>
              <a:cxnLst/>
              <a:rect l="l" t="t" r="r" b="b"/>
              <a:pathLst>
                <a:path w="6817359" h="102235">
                  <a:moveTo>
                    <a:pt x="1136218" y="40563"/>
                  </a:moveTo>
                  <a:lnTo>
                    <a:pt x="0" y="40563"/>
                  </a:lnTo>
                  <a:lnTo>
                    <a:pt x="0" y="101765"/>
                  </a:lnTo>
                  <a:lnTo>
                    <a:pt x="1136218" y="101765"/>
                  </a:lnTo>
                  <a:lnTo>
                    <a:pt x="1136218" y="40563"/>
                  </a:lnTo>
                  <a:close/>
                </a:path>
                <a:path w="6817359" h="102235">
                  <a:moveTo>
                    <a:pt x="1136218" y="0"/>
                  </a:moveTo>
                  <a:lnTo>
                    <a:pt x="0" y="0"/>
                  </a:lnTo>
                  <a:lnTo>
                    <a:pt x="0" y="40500"/>
                  </a:lnTo>
                  <a:lnTo>
                    <a:pt x="1136218" y="40500"/>
                  </a:lnTo>
                  <a:lnTo>
                    <a:pt x="1136218" y="0"/>
                  </a:lnTo>
                  <a:close/>
                </a:path>
                <a:path w="6817359" h="102235">
                  <a:moveTo>
                    <a:pt x="1641195" y="0"/>
                  </a:moveTo>
                  <a:lnTo>
                    <a:pt x="1241615" y="0"/>
                  </a:lnTo>
                  <a:lnTo>
                    <a:pt x="1241615" y="40500"/>
                  </a:lnTo>
                  <a:lnTo>
                    <a:pt x="1641195" y="40500"/>
                  </a:lnTo>
                  <a:lnTo>
                    <a:pt x="1641195" y="0"/>
                  </a:lnTo>
                  <a:close/>
                </a:path>
                <a:path w="6817359" h="102235">
                  <a:moveTo>
                    <a:pt x="6816826" y="40563"/>
                  </a:moveTo>
                  <a:lnTo>
                    <a:pt x="1241615" y="40563"/>
                  </a:lnTo>
                  <a:lnTo>
                    <a:pt x="1241615" y="101765"/>
                  </a:lnTo>
                  <a:lnTo>
                    <a:pt x="6816826" y="101765"/>
                  </a:lnTo>
                  <a:lnTo>
                    <a:pt x="6816826" y="40563"/>
                  </a:lnTo>
                  <a:close/>
                </a:path>
                <a:path w="6817359" h="102235">
                  <a:moveTo>
                    <a:pt x="6816826" y="0"/>
                  </a:moveTo>
                  <a:lnTo>
                    <a:pt x="1746135" y="0"/>
                  </a:lnTo>
                  <a:lnTo>
                    <a:pt x="1746135" y="40500"/>
                  </a:lnTo>
                  <a:lnTo>
                    <a:pt x="6816826" y="40500"/>
                  </a:lnTo>
                  <a:lnTo>
                    <a:pt x="6816826" y="0"/>
                  </a:lnTo>
                  <a:close/>
                </a:path>
              </a:pathLst>
            </a:custGeom>
            <a:solidFill>
              <a:srgbClr val="FCFC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108207" y="2677127"/>
              <a:ext cx="6817359" cy="40640"/>
            </a:xfrm>
            <a:custGeom>
              <a:avLst/>
              <a:gdLst/>
              <a:ahLst/>
              <a:cxnLst/>
              <a:rect l="l" t="t" r="r" b="b"/>
              <a:pathLst>
                <a:path w="6817359" h="40639">
                  <a:moveTo>
                    <a:pt x="6816818" y="0"/>
                  </a:moveTo>
                  <a:lnTo>
                    <a:pt x="0" y="0"/>
                  </a:lnTo>
                  <a:lnTo>
                    <a:pt x="0" y="40503"/>
                  </a:lnTo>
                  <a:lnTo>
                    <a:pt x="6816818" y="40503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FBFB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108207" y="2717698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4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FBFB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108207" y="2778961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4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FAFA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108207" y="2840019"/>
              <a:ext cx="6817359" cy="40640"/>
            </a:xfrm>
            <a:custGeom>
              <a:avLst/>
              <a:gdLst/>
              <a:ahLst/>
              <a:cxnLst/>
              <a:rect l="l" t="t" r="r" b="b"/>
              <a:pathLst>
                <a:path w="6817359" h="40639">
                  <a:moveTo>
                    <a:pt x="6816818" y="0"/>
                  </a:moveTo>
                  <a:lnTo>
                    <a:pt x="0" y="0"/>
                  </a:lnTo>
                  <a:lnTo>
                    <a:pt x="0" y="40503"/>
                  </a:lnTo>
                  <a:lnTo>
                    <a:pt x="6816818" y="40503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FAFA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108207" y="2880590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4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F9F9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108198" y="2941764"/>
              <a:ext cx="6817359" cy="102235"/>
            </a:xfrm>
            <a:custGeom>
              <a:avLst/>
              <a:gdLst/>
              <a:ahLst/>
              <a:cxnLst/>
              <a:rect l="l" t="t" r="r" b="b"/>
              <a:pathLst>
                <a:path w="6817359" h="102235">
                  <a:moveTo>
                    <a:pt x="6816826" y="0"/>
                  </a:moveTo>
                  <a:lnTo>
                    <a:pt x="0" y="0"/>
                  </a:lnTo>
                  <a:lnTo>
                    <a:pt x="0" y="60706"/>
                  </a:lnTo>
                  <a:lnTo>
                    <a:pt x="0" y="101650"/>
                  </a:lnTo>
                  <a:lnTo>
                    <a:pt x="6816826" y="101650"/>
                  </a:lnTo>
                  <a:lnTo>
                    <a:pt x="6816826" y="60756"/>
                  </a:lnTo>
                  <a:lnTo>
                    <a:pt x="6816826" y="0"/>
                  </a:lnTo>
                  <a:close/>
                </a:path>
              </a:pathLst>
            </a:custGeom>
            <a:solidFill>
              <a:srgbClr val="F8F8C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08207" y="3043385"/>
              <a:ext cx="6817359" cy="60960"/>
            </a:xfrm>
            <a:custGeom>
              <a:avLst/>
              <a:gdLst/>
              <a:ahLst/>
              <a:cxnLst/>
              <a:rect l="l" t="t" r="r" b="b"/>
              <a:pathLst>
                <a:path w="6817359" h="60960">
                  <a:moveTo>
                    <a:pt x="6816818" y="0"/>
                  </a:moveTo>
                  <a:lnTo>
                    <a:pt x="0" y="0"/>
                  </a:lnTo>
                  <a:lnTo>
                    <a:pt x="0" y="60755"/>
                  </a:lnTo>
                  <a:lnTo>
                    <a:pt x="6816818" y="6075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F7F7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108207" y="3104209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4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F6F6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108207" y="3165445"/>
              <a:ext cx="6817359" cy="40640"/>
            </a:xfrm>
            <a:custGeom>
              <a:avLst/>
              <a:gdLst/>
              <a:ahLst/>
              <a:cxnLst/>
              <a:rect l="l" t="t" r="r" b="b"/>
              <a:pathLst>
                <a:path w="6817359" h="40639">
                  <a:moveTo>
                    <a:pt x="6816818" y="0"/>
                  </a:moveTo>
                  <a:lnTo>
                    <a:pt x="0" y="0"/>
                  </a:lnTo>
                  <a:lnTo>
                    <a:pt x="0" y="40503"/>
                  </a:lnTo>
                  <a:lnTo>
                    <a:pt x="6816818" y="40503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F5F5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108207" y="3205838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F4F4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108207" y="3267074"/>
              <a:ext cx="6817359" cy="40640"/>
            </a:xfrm>
            <a:custGeom>
              <a:avLst/>
              <a:gdLst/>
              <a:ahLst/>
              <a:cxnLst/>
              <a:rect l="l" t="t" r="r" b="b"/>
              <a:pathLst>
                <a:path w="6817359" h="40639">
                  <a:moveTo>
                    <a:pt x="6816818" y="0"/>
                  </a:moveTo>
                  <a:lnTo>
                    <a:pt x="0" y="0"/>
                  </a:lnTo>
                  <a:lnTo>
                    <a:pt x="0" y="40503"/>
                  </a:lnTo>
                  <a:lnTo>
                    <a:pt x="6816818" y="40503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F3F3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08207" y="3307645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F1F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08207" y="3368908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EFEF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108207" y="3429966"/>
              <a:ext cx="6817359" cy="40640"/>
            </a:xfrm>
            <a:custGeom>
              <a:avLst/>
              <a:gdLst/>
              <a:ahLst/>
              <a:cxnLst/>
              <a:rect l="l" t="t" r="r" b="b"/>
              <a:pathLst>
                <a:path w="6817359" h="40639">
                  <a:moveTo>
                    <a:pt x="6816818" y="0"/>
                  </a:moveTo>
                  <a:lnTo>
                    <a:pt x="0" y="0"/>
                  </a:lnTo>
                  <a:lnTo>
                    <a:pt x="0" y="40503"/>
                  </a:lnTo>
                  <a:lnTo>
                    <a:pt x="6816818" y="40503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EEE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108207" y="3470537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EDE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108207" y="3531703"/>
              <a:ext cx="6817359" cy="60960"/>
            </a:xfrm>
            <a:custGeom>
              <a:avLst/>
              <a:gdLst/>
              <a:ahLst/>
              <a:cxnLst/>
              <a:rect l="l" t="t" r="r" b="b"/>
              <a:pathLst>
                <a:path w="6817359" h="60960">
                  <a:moveTo>
                    <a:pt x="6816818" y="0"/>
                  </a:moveTo>
                  <a:lnTo>
                    <a:pt x="0" y="0"/>
                  </a:lnTo>
                  <a:lnTo>
                    <a:pt x="0" y="60755"/>
                  </a:lnTo>
                  <a:lnTo>
                    <a:pt x="6816818" y="6075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EBEB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3108207" y="3592416"/>
              <a:ext cx="6817359" cy="41275"/>
            </a:xfrm>
            <a:custGeom>
              <a:avLst/>
              <a:gdLst/>
              <a:ahLst/>
              <a:cxnLst/>
              <a:rect l="l" t="t" r="r" b="b"/>
              <a:pathLst>
                <a:path w="6817359" h="41275">
                  <a:moveTo>
                    <a:pt x="6816818" y="0"/>
                  </a:moveTo>
                  <a:lnTo>
                    <a:pt x="0" y="0"/>
                  </a:lnTo>
                  <a:lnTo>
                    <a:pt x="0" y="40944"/>
                  </a:lnTo>
                  <a:lnTo>
                    <a:pt x="6816818" y="40944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EBEB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3108207" y="3633332"/>
              <a:ext cx="6817359" cy="60960"/>
            </a:xfrm>
            <a:custGeom>
              <a:avLst/>
              <a:gdLst/>
              <a:ahLst/>
              <a:cxnLst/>
              <a:rect l="l" t="t" r="r" b="b"/>
              <a:pathLst>
                <a:path w="6817359" h="60960">
                  <a:moveTo>
                    <a:pt x="6816818" y="0"/>
                  </a:moveTo>
                  <a:lnTo>
                    <a:pt x="0" y="0"/>
                  </a:lnTo>
                  <a:lnTo>
                    <a:pt x="0" y="60755"/>
                  </a:lnTo>
                  <a:lnTo>
                    <a:pt x="6816818" y="6075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E9E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108207" y="3694156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E7E7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108207" y="3755392"/>
              <a:ext cx="6817359" cy="40640"/>
            </a:xfrm>
            <a:custGeom>
              <a:avLst/>
              <a:gdLst/>
              <a:ahLst/>
              <a:cxnLst/>
              <a:rect l="l" t="t" r="r" b="b"/>
              <a:pathLst>
                <a:path w="6817359" h="40639">
                  <a:moveTo>
                    <a:pt x="6816818" y="0"/>
                  </a:moveTo>
                  <a:lnTo>
                    <a:pt x="0" y="0"/>
                  </a:lnTo>
                  <a:lnTo>
                    <a:pt x="0" y="40503"/>
                  </a:lnTo>
                  <a:lnTo>
                    <a:pt x="6816818" y="40503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E6E6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108207" y="3795784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E3E3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108207" y="3857021"/>
              <a:ext cx="6817359" cy="40640"/>
            </a:xfrm>
            <a:custGeom>
              <a:avLst/>
              <a:gdLst/>
              <a:ahLst/>
              <a:cxnLst/>
              <a:rect l="l" t="t" r="r" b="b"/>
              <a:pathLst>
                <a:path w="6817359" h="40639">
                  <a:moveTo>
                    <a:pt x="6816818" y="0"/>
                  </a:moveTo>
                  <a:lnTo>
                    <a:pt x="0" y="0"/>
                  </a:lnTo>
                  <a:lnTo>
                    <a:pt x="0" y="40503"/>
                  </a:lnTo>
                  <a:lnTo>
                    <a:pt x="6816818" y="40503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E1E1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108207" y="3897592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E0E0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108207" y="3958676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DFDF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108207" y="4019912"/>
              <a:ext cx="6817359" cy="40640"/>
            </a:xfrm>
            <a:custGeom>
              <a:avLst/>
              <a:gdLst/>
              <a:ahLst/>
              <a:cxnLst/>
              <a:rect l="l" t="t" r="r" b="b"/>
              <a:pathLst>
                <a:path w="6817359" h="40639">
                  <a:moveTo>
                    <a:pt x="6816818" y="0"/>
                  </a:moveTo>
                  <a:lnTo>
                    <a:pt x="0" y="0"/>
                  </a:lnTo>
                  <a:lnTo>
                    <a:pt x="0" y="40503"/>
                  </a:lnTo>
                  <a:lnTo>
                    <a:pt x="6816818" y="40503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DDDD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108207" y="4060483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DCDC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108207" y="4121650"/>
              <a:ext cx="6817359" cy="60960"/>
            </a:xfrm>
            <a:custGeom>
              <a:avLst/>
              <a:gdLst/>
              <a:ahLst/>
              <a:cxnLst/>
              <a:rect l="l" t="t" r="r" b="b"/>
              <a:pathLst>
                <a:path w="6817359" h="60960">
                  <a:moveTo>
                    <a:pt x="6816818" y="0"/>
                  </a:moveTo>
                  <a:lnTo>
                    <a:pt x="0" y="0"/>
                  </a:lnTo>
                  <a:lnTo>
                    <a:pt x="0" y="60755"/>
                  </a:lnTo>
                  <a:lnTo>
                    <a:pt x="6816818" y="6075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DBDB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108207" y="4182363"/>
              <a:ext cx="6817359" cy="41275"/>
            </a:xfrm>
            <a:custGeom>
              <a:avLst/>
              <a:gdLst/>
              <a:ahLst/>
              <a:cxnLst/>
              <a:rect l="l" t="t" r="r" b="b"/>
              <a:pathLst>
                <a:path w="6817359" h="41275">
                  <a:moveTo>
                    <a:pt x="6816818" y="0"/>
                  </a:moveTo>
                  <a:lnTo>
                    <a:pt x="0" y="0"/>
                  </a:lnTo>
                  <a:lnTo>
                    <a:pt x="0" y="40944"/>
                  </a:lnTo>
                  <a:lnTo>
                    <a:pt x="6816818" y="40944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D9D9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108207" y="4223279"/>
              <a:ext cx="6817359" cy="60960"/>
            </a:xfrm>
            <a:custGeom>
              <a:avLst/>
              <a:gdLst/>
              <a:ahLst/>
              <a:cxnLst/>
              <a:rect l="l" t="t" r="r" b="b"/>
              <a:pathLst>
                <a:path w="6817359" h="60960">
                  <a:moveTo>
                    <a:pt x="6816818" y="0"/>
                  </a:moveTo>
                  <a:lnTo>
                    <a:pt x="0" y="0"/>
                  </a:lnTo>
                  <a:lnTo>
                    <a:pt x="0" y="60755"/>
                  </a:lnTo>
                  <a:lnTo>
                    <a:pt x="6816818" y="6075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D7D7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108207" y="4284170"/>
              <a:ext cx="6817359" cy="41275"/>
            </a:xfrm>
            <a:custGeom>
              <a:avLst/>
              <a:gdLst/>
              <a:ahLst/>
              <a:cxnLst/>
              <a:rect l="l" t="t" r="r" b="b"/>
              <a:pathLst>
                <a:path w="6817359" h="41275">
                  <a:moveTo>
                    <a:pt x="6816818" y="0"/>
                  </a:moveTo>
                  <a:lnTo>
                    <a:pt x="0" y="0"/>
                  </a:lnTo>
                  <a:lnTo>
                    <a:pt x="0" y="40944"/>
                  </a:lnTo>
                  <a:lnTo>
                    <a:pt x="6816818" y="40944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D5D5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108207" y="4325086"/>
              <a:ext cx="6817359" cy="60960"/>
            </a:xfrm>
            <a:custGeom>
              <a:avLst/>
              <a:gdLst/>
              <a:ahLst/>
              <a:cxnLst/>
              <a:rect l="l" t="t" r="r" b="b"/>
              <a:pathLst>
                <a:path w="6817359" h="60960">
                  <a:moveTo>
                    <a:pt x="6816818" y="0"/>
                  </a:moveTo>
                  <a:lnTo>
                    <a:pt x="0" y="0"/>
                  </a:lnTo>
                  <a:lnTo>
                    <a:pt x="0" y="60755"/>
                  </a:lnTo>
                  <a:lnTo>
                    <a:pt x="6816818" y="6075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D4D4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108207" y="4385820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D3D3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108198" y="4447019"/>
              <a:ext cx="6817359" cy="102235"/>
            </a:xfrm>
            <a:custGeom>
              <a:avLst/>
              <a:gdLst/>
              <a:ahLst/>
              <a:cxnLst/>
              <a:rect l="l" t="t" r="r" b="b"/>
              <a:pathLst>
                <a:path w="6817359" h="102235">
                  <a:moveTo>
                    <a:pt x="6816826" y="0"/>
                  </a:moveTo>
                  <a:lnTo>
                    <a:pt x="0" y="0"/>
                  </a:lnTo>
                  <a:lnTo>
                    <a:pt x="0" y="40932"/>
                  </a:lnTo>
                  <a:lnTo>
                    <a:pt x="0" y="101688"/>
                  </a:lnTo>
                  <a:lnTo>
                    <a:pt x="6816826" y="101688"/>
                  </a:lnTo>
                  <a:lnTo>
                    <a:pt x="6816826" y="40944"/>
                  </a:lnTo>
                  <a:lnTo>
                    <a:pt x="6816826" y="0"/>
                  </a:lnTo>
                  <a:close/>
                </a:path>
              </a:pathLst>
            </a:custGeom>
            <a:solidFill>
              <a:srgbClr val="D2D2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108207" y="4548712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D1D1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108207" y="4609895"/>
              <a:ext cx="6817359" cy="40640"/>
            </a:xfrm>
            <a:custGeom>
              <a:avLst/>
              <a:gdLst/>
              <a:ahLst/>
              <a:cxnLst/>
              <a:rect l="l" t="t" r="r" b="b"/>
              <a:pathLst>
                <a:path w="6817359" h="40639">
                  <a:moveTo>
                    <a:pt x="6816818" y="0"/>
                  </a:moveTo>
                  <a:lnTo>
                    <a:pt x="0" y="0"/>
                  </a:lnTo>
                  <a:lnTo>
                    <a:pt x="0" y="40503"/>
                  </a:lnTo>
                  <a:lnTo>
                    <a:pt x="6816818" y="40503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D0D0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108207" y="4650412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CFCF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108207" y="4711597"/>
              <a:ext cx="6817359" cy="60960"/>
            </a:xfrm>
            <a:custGeom>
              <a:avLst/>
              <a:gdLst/>
              <a:ahLst/>
              <a:cxnLst/>
              <a:rect l="l" t="t" r="r" b="b"/>
              <a:pathLst>
                <a:path w="6817359" h="60960">
                  <a:moveTo>
                    <a:pt x="6816818" y="0"/>
                  </a:moveTo>
                  <a:lnTo>
                    <a:pt x="0" y="0"/>
                  </a:lnTo>
                  <a:lnTo>
                    <a:pt x="0" y="60755"/>
                  </a:lnTo>
                  <a:lnTo>
                    <a:pt x="6816818" y="6075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CFCF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108207" y="4772363"/>
              <a:ext cx="6817359" cy="41275"/>
            </a:xfrm>
            <a:custGeom>
              <a:avLst/>
              <a:gdLst/>
              <a:ahLst/>
              <a:cxnLst/>
              <a:rect l="l" t="t" r="r" b="b"/>
              <a:pathLst>
                <a:path w="6817359" h="41275">
                  <a:moveTo>
                    <a:pt x="6816818" y="0"/>
                  </a:moveTo>
                  <a:lnTo>
                    <a:pt x="0" y="0"/>
                  </a:lnTo>
                  <a:lnTo>
                    <a:pt x="0" y="40944"/>
                  </a:lnTo>
                  <a:lnTo>
                    <a:pt x="6816818" y="40944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CECE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108207" y="4813297"/>
              <a:ext cx="6817359" cy="60960"/>
            </a:xfrm>
            <a:custGeom>
              <a:avLst/>
              <a:gdLst/>
              <a:ahLst/>
              <a:cxnLst/>
              <a:rect l="l" t="t" r="r" b="b"/>
              <a:pathLst>
                <a:path w="6817359" h="60960">
                  <a:moveTo>
                    <a:pt x="6816818" y="0"/>
                  </a:moveTo>
                  <a:lnTo>
                    <a:pt x="0" y="0"/>
                  </a:lnTo>
                  <a:lnTo>
                    <a:pt x="0" y="60755"/>
                  </a:lnTo>
                  <a:lnTo>
                    <a:pt x="6816818" y="6075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CECE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3108207" y="4874063"/>
              <a:ext cx="6817359" cy="41275"/>
            </a:xfrm>
            <a:custGeom>
              <a:avLst/>
              <a:gdLst/>
              <a:ahLst/>
              <a:cxnLst/>
              <a:rect l="l" t="t" r="r" b="b"/>
              <a:pathLst>
                <a:path w="6817359" h="41275">
                  <a:moveTo>
                    <a:pt x="6816818" y="0"/>
                  </a:moveTo>
                  <a:lnTo>
                    <a:pt x="0" y="0"/>
                  </a:lnTo>
                  <a:lnTo>
                    <a:pt x="0" y="40944"/>
                  </a:lnTo>
                  <a:lnTo>
                    <a:pt x="6816818" y="40944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CDCD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108207" y="4915004"/>
              <a:ext cx="6817359" cy="61594"/>
            </a:xfrm>
            <a:custGeom>
              <a:avLst/>
              <a:gdLst/>
              <a:ahLst/>
              <a:cxnLst/>
              <a:rect l="l" t="t" r="r" b="b"/>
              <a:pathLst>
                <a:path w="6817359" h="61595">
                  <a:moveTo>
                    <a:pt x="6816818" y="0"/>
                  </a:moveTo>
                  <a:lnTo>
                    <a:pt x="0" y="0"/>
                  </a:lnTo>
                  <a:lnTo>
                    <a:pt x="0" y="61195"/>
                  </a:lnTo>
                  <a:lnTo>
                    <a:pt x="6816818" y="61195"/>
                  </a:lnTo>
                  <a:lnTo>
                    <a:pt x="6816818" y="0"/>
                  </a:lnTo>
                  <a:close/>
                </a:path>
              </a:pathLst>
            </a:custGeom>
            <a:solidFill>
              <a:srgbClr val="CDC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3108198" y="4976190"/>
              <a:ext cx="6817359" cy="162560"/>
            </a:xfrm>
            <a:custGeom>
              <a:avLst/>
              <a:gdLst/>
              <a:ahLst/>
              <a:cxnLst/>
              <a:rect l="l" t="t" r="r" b="b"/>
              <a:pathLst>
                <a:path w="6817359" h="162560">
                  <a:moveTo>
                    <a:pt x="6816826" y="60769"/>
                  </a:moveTo>
                  <a:lnTo>
                    <a:pt x="0" y="60769"/>
                  </a:lnTo>
                  <a:lnTo>
                    <a:pt x="0" y="101701"/>
                  </a:lnTo>
                  <a:lnTo>
                    <a:pt x="0" y="162458"/>
                  </a:lnTo>
                  <a:lnTo>
                    <a:pt x="6816826" y="162458"/>
                  </a:lnTo>
                  <a:lnTo>
                    <a:pt x="6816826" y="101714"/>
                  </a:lnTo>
                  <a:lnTo>
                    <a:pt x="6816826" y="60769"/>
                  </a:lnTo>
                  <a:close/>
                </a:path>
                <a:path w="6817359" h="162560">
                  <a:moveTo>
                    <a:pt x="6816826" y="0"/>
                  </a:moveTo>
                  <a:lnTo>
                    <a:pt x="0" y="0"/>
                  </a:lnTo>
                  <a:lnTo>
                    <a:pt x="0" y="60756"/>
                  </a:lnTo>
                  <a:lnTo>
                    <a:pt x="6816826" y="60756"/>
                  </a:lnTo>
                  <a:lnTo>
                    <a:pt x="6816826" y="0"/>
                  </a:lnTo>
                  <a:close/>
                </a:path>
              </a:pathLst>
            </a:custGeom>
            <a:solidFill>
              <a:srgbClr val="CCCC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08207" y="2351839"/>
              <a:ext cx="6817359" cy="1851660"/>
            </a:xfrm>
            <a:custGeom>
              <a:avLst/>
              <a:gdLst/>
              <a:ahLst/>
              <a:cxnLst/>
              <a:rect l="l" t="t" r="r" b="b"/>
              <a:pathLst>
                <a:path w="6817359" h="1851660">
                  <a:moveTo>
                    <a:pt x="0" y="1851286"/>
                  </a:moveTo>
                  <a:lnTo>
                    <a:pt x="6816837" y="1851286"/>
                  </a:lnTo>
                </a:path>
                <a:path w="6817359" h="1851660">
                  <a:moveTo>
                    <a:pt x="0" y="935555"/>
                  </a:moveTo>
                  <a:lnTo>
                    <a:pt x="6816837" y="935555"/>
                  </a:lnTo>
                </a:path>
                <a:path w="6817359" h="1851660">
                  <a:moveTo>
                    <a:pt x="0" y="0"/>
                  </a:moveTo>
                  <a:lnTo>
                    <a:pt x="6816837" y="0"/>
                  </a:lnTo>
                </a:path>
              </a:pathLst>
            </a:custGeom>
            <a:ln w="31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18702" y="2351893"/>
              <a:ext cx="6796405" cy="20320"/>
            </a:xfrm>
            <a:custGeom>
              <a:avLst/>
              <a:gdLst/>
              <a:ahLst/>
              <a:cxnLst/>
              <a:rect l="l" t="t" r="r" b="b"/>
              <a:pathLst>
                <a:path w="6796405" h="20319">
                  <a:moveTo>
                    <a:pt x="0" y="20252"/>
                  </a:moveTo>
                  <a:lnTo>
                    <a:pt x="6795790" y="20252"/>
                  </a:lnTo>
                  <a:lnTo>
                    <a:pt x="6795790" y="0"/>
                  </a:lnTo>
                  <a:lnTo>
                    <a:pt x="0" y="0"/>
                  </a:lnTo>
                  <a:lnTo>
                    <a:pt x="0" y="20252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935410" y="2362019"/>
              <a:ext cx="0" cy="2766695"/>
            </a:xfrm>
            <a:custGeom>
              <a:avLst/>
              <a:gdLst/>
              <a:ahLst/>
              <a:cxnLst/>
              <a:rect l="l" t="t" r="r" b="b"/>
              <a:pathLst>
                <a:path h="2766695">
                  <a:moveTo>
                    <a:pt x="0" y="152175"/>
                  </a:moveTo>
                  <a:lnTo>
                    <a:pt x="0" y="2766498"/>
                  </a:lnTo>
                </a:path>
                <a:path h="2766695">
                  <a:moveTo>
                    <a:pt x="0" y="0"/>
                  </a:moveTo>
                  <a:lnTo>
                    <a:pt x="0" y="50476"/>
                  </a:lnTo>
                </a:path>
              </a:pathLst>
            </a:custGeom>
            <a:ln w="20989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118702" y="2382202"/>
              <a:ext cx="6816725" cy="2766695"/>
            </a:xfrm>
            <a:custGeom>
              <a:avLst/>
              <a:gdLst/>
              <a:ahLst/>
              <a:cxnLst/>
              <a:rect l="l" t="t" r="r" b="b"/>
              <a:pathLst>
                <a:path w="6816725" h="2766695">
                  <a:moveTo>
                    <a:pt x="6816707" y="2766569"/>
                  </a:moveTo>
                  <a:lnTo>
                    <a:pt x="20991" y="2766569"/>
                  </a:lnTo>
                </a:path>
                <a:path w="6816725" h="2766695">
                  <a:moveTo>
                    <a:pt x="0" y="2766569"/>
                  </a:moveTo>
                  <a:lnTo>
                    <a:pt x="0" y="0"/>
                  </a:lnTo>
                </a:path>
              </a:pathLst>
            </a:custGeom>
            <a:ln w="20621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055747" y="2362019"/>
              <a:ext cx="6880225" cy="2847975"/>
            </a:xfrm>
            <a:custGeom>
              <a:avLst/>
              <a:gdLst/>
              <a:ahLst/>
              <a:cxnLst/>
              <a:rect l="l" t="t" r="r" b="b"/>
              <a:pathLst>
                <a:path w="6880225" h="2847975">
                  <a:moveTo>
                    <a:pt x="62955" y="0"/>
                  </a:moveTo>
                  <a:lnTo>
                    <a:pt x="62955" y="2766498"/>
                  </a:lnTo>
                </a:path>
                <a:path w="6880225" h="2847975">
                  <a:moveTo>
                    <a:pt x="0" y="2786752"/>
                  </a:moveTo>
                  <a:lnTo>
                    <a:pt x="41982" y="2786752"/>
                  </a:lnTo>
                </a:path>
                <a:path w="6880225" h="2847975">
                  <a:moveTo>
                    <a:pt x="0" y="1851286"/>
                  </a:moveTo>
                  <a:lnTo>
                    <a:pt x="41982" y="1851286"/>
                  </a:lnTo>
                </a:path>
                <a:path w="6880225" h="2847975">
                  <a:moveTo>
                    <a:pt x="0" y="935555"/>
                  </a:moveTo>
                  <a:lnTo>
                    <a:pt x="41982" y="935555"/>
                  </a:lnTo>
                </a:path>
                <a:path w="6880225" h="2847975">
                  <a:moveTo>
                    <a:pt x="0" y="0"/>
                  </a:moveTo>
                  <a:lnTo>
                    <a:pt x="41982" y="0"/>
                  </a:lnTo>
                </a:path>
                <a:path w="6880225" h="2847975">
                  <a:moveTo>
                    <a:pt x="62955" y="2786752"/>
                  </a:moveTo>
                  <a:lnTo>
                    <a:pt x="6858745" y="2786752"/>
                  </a:lnTo>
                </a:path>
                <a:path w="6880225" h="2847975">
                  <a:moveTo>
                    <a:pt x="62955" y="2847944"/>
                  </a:moveTo>
                  <a:lnTo>
                    <a:pt x="62955" y="2807006"/>
                  </a:lnTo>
                </a:path>
                <a:path w="6880225" h="2847975">
                  <a:moveTo>
                    <a:pt x="1767141" y="2847944"/>
                  </a:moveTo>
                  <a:lnTo>
                    <a:pt x="1767141" y="2807006"/>
                  </a:lnTo>
                </a:path>
                <a:path w="6880225" h="2847975">
                  <a:moveTo>
                    <a:pt x="3471438" y="2847944"/>
                  </a:moveTo>
                  <a:lnTo>
                    <a:pt x="3471438" y="2807006"/>
                  </a:lnTo>
                </a:path>
                <a:path w="6880225" h="2847975">
                  <a:moveTo>
                    <a:pt x="5175551" y="2847944"/>
                  </a:moveTo>
                  <a:lnTo>
                    <a:pt x="5175551" y="2807006"/>
                  </a:lnTo>
                </a:path>
                <a:path w="6880225" h="2847975">
                  <a:moveTo>
                    <a:pt x="6879663" y="2847944"/>
                  </a:moveTo>
                  <a:lnTo>
                    <a:pt x="6879663" y="2807006"/>
                  </a:lnTo>
                </a:path>
              </a:pathLst>
            </a:custGeom>
            <a:ln w="2062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4318282" y="3379021"/>
              <a:ext cx="5617210" cy="1403985"/>
            </a:xfrm>
            <a:custGeom>
              <a:avLst/>
              <a:gdLst/>
              <a:ahLst/>
              <a:cxnLst/>
              <a:rect l="l" t="t" r="r" b="b"/>
              <a:pathLst>
                <a:path w="5617209" h="1403985">
                  <a:moveTo>
                    <a:pt x="0" y="0"/>
                  </a:moveTo>
                  <a:lnTo>
                    <a:pt x="83854" y="40365"/>
                  </a:lnTo>
                  <a:lnTo>
                    <a:pt x="210283" y="81445"/>
                  </a:lnTo>
                  <a:lnTo>
                    <a:pt x="336342" y="121811"/>
                  </a:lnTo>
                  <a:lnTo>
                    <a:pt x="504606" y="183074"/>
                  </a:lnTo>
                </a:path>
                <a:path w="5617209" h="1403985">
                  <a:moveTo>
                    <a:pt x="504606" y="183074"/>
                  </a:moveTo>
                  <a:lnTo>
                    <a:pt x="651953" y="244337"/>
                  </a:lnTo>
                  <a:lnTo>
                    <a:pt x="841319" y="305064"/>
                  </a:lnTo>
                  <a:lnTo>
                    <a:pt x="1051788" y="366149"/>
                  </a:lnTo>
                  <a:lnTo>
                    <a:pt x="1282989" y="447595"/>
                  </a:lnTo>
                  <a:lnTo>
                    <a:pt x="1746131" y="610129"/>
                  </a:lnTo>
                  <a:lnTo>
                    <a:pt x="1977517" y="691575"/>
                  </a:lnTo>
                  <a:lnTo>
                    <a:pt x="2208903" y="752838"/>
                  </a:lnTo>
                </a:path>
                <a:path w="5617209" h="1403985">
                  <a:moveTo>
                    <a:pt x="2208903" y="752838"/>
                  </a:moveTo>
                  <a:lnTo>
                    <a:pt x="3050593" y="976457"/>
                  </a:lnTo>
                  <a:lnTo>
                    <a:pt x="3913016" y="1159567"/>
                  </a:lnTo>
                </a:path>
                <a:path w="5617209" h="1403985">
                  <a:moveTo>
                    <a:pt x="3913016" y="1159567"/>
                  </a:moveTo>
                  <a:lnTo>
                    <a:pt x="4334138" y="1241013"/>
                  </a:lnTo>
                  <a:lnTo>
                    <a:pt x="4754891" y="1281504"/>
                  </a:lnTo>
                  <a:lnTo>
                    <a:pt x="5617128" y="1403458"/>
                  </a:lnTo>
                </a:path>
              </a:pathLst>
            </a:custGeom>
            <a:ln w="20621">
              <a:solidFill>
                <a:srgbClr val="00008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4318282" y="2483831"/>
              <a:ext cx="5617210" cy="163195"/>
            </a:xfrm>
            <a:custGeom>
              <a:avLst/>
              <a:gdLst/>
              <a:ahLst/>
              <a:cxnLst/>
              <a:rect l="l" t="t" r="r" b="b"/>
              <a:pathLst>
                <a:path w="5617209" h="163194">
                  <a:moveTo>
                    <a:pt x="0" y="162891"/>
                  </a:moveTo>
                  <a:lnTo>
                    <a:pt x="83854" y="162891"/>
                  </a:lnTo>
                  <a:lnTo>
                    <a:pt x="210283" y="142351"/>
                  </a:lnTo>
                  <a:lnTo>
                    <a:pt x="336342" y="142351"/>
                  </a:lnTo>
                  <a:lnTo>
                    <a:pt x="504606" y="121990"/>
                  </a:lnTo>
                </a:path>
                <a:path w="5617209" h="163194">
                  <a:moveTo>
                    <a:pt x="504606" y="121990"/>
                  </a:moveTo>
                  <a:lnTo>
                    <a:pt x="651953" y="121990"/>
                  </a:lnTo>
                  <a:lnTo>
                    <a:pt x="841319" y="101807"/>
                  </a:lnTo>
                  <a:lnTo>
                    <a:pt x="1051788" y="101807"/>
                  </a:lnTo>
                  <a:lnTo>
                    <a:pt x="1282989" y="81445"/>
                  </a:lnTo>
                  <a:lnTo>
                    <a:pt x="1746131" y="61263"/>
                  </a:lnTo>
                  <a:lnTo>
                    <a:pt x="1977517" y="40544"/>
                  </a:lnTo>
                  <a:lnTo>
                    <a:pt x="2208903" y="40544"/>
                  </a:lnTo>
                </a:path>
                <a:path w="5617209" h="163194">
                  <a:moveTo>
                    <a:pt x="2208903" y="40544"/>
                  </a:moveTo>
                  <a:lnTo>
                    <a:pt x="3913016" y="0"/>
                  </a:lnTo>
                </a:path>
                <a:path w="5617209" h="163194">
                  <a:moveTo>
                    <a:pt x="3913016" y="0"/>
                  </a:moveTo>
                  <a:lnTo>
                    <a:pt x="4754891" y="0"/>
                  </a:lnTo>
                  <a:lnTo>
                    <a:pt x="5617128" y="0"/>
                  </a:lnTo>
                </a:path>
              </a:pathLst>
            </a:custGeom>
            <a:ln w="20621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7" name="object 7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44478" y="3307447"/>
              <a:ext cx="147051" cy="142969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49640" y="3490521"/>
              <a:ext cx="147051" cy="143148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3753" y="4060286"/>
              <a:ext cx="147050" cy="142611"/>
            </a:xfrm>
            <a:prstGeom prst="rect">
              <a:avLst/>
            </a:prstGeom>
          </p:spPr>
        </p:pic>
        <p:pic>
          <p:nvPicPr>
            <p:cNvPr id="80" name="object 8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58050" y="4467068"/>
              <a:ext cx="147051" cy="143023"/>
            </a:xfrm>
            <a:prstGeom prst="rect">
              <a:avLst/>
            </a:prstGeom>
          </p:spPr>
        </p:pic>
        <p:pic>
          <p:nvPicPr>
            <p:cNvPr id="81" name="object 8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62162" y="4711424"/>
              <a:ext cx="147050" cy="142557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4244423" y="2575566"/>
              <a:ext cx="105410" cy="102235"/>
            </a:xfrm>
            <a:custGeom>
              <a:avLst/>
              <a:gdLst/>
              <a:ahLst/>
              <a:cxnLst/>
              <a:rect l="l" t="t" r="r" b="b"/>
              <a:pathLst>
                <a:path w="105410" h="102235">
                  <a:moveTo>
                    <a:pt x="105399" y="0"/>
                  </a:moveTo>
                  <a:lnTo>
                    <a:pt x="0" y="0"/>
                  </a:lnTo>
                  <a:lnTo>
                    <a:pt x="0" y="101698"/>
                  </a:lnTo>
                  <a:lnTo>
                    <a:pt x="105399" y="101698"/>
                  </a:lnTo>
                  <a:lnTo>
                    <a:pt x="10539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244423" y="2575566"/>
              <a:ext cx="105410" cy="102235"/>
            </a:xfrm>
            <a:custGeom>
              <a:avLst/>
              <a:gdLst/>
              <a:ahLst/>
              <a:cxnLst/>
              <a:rect l="l" t="t" r="r" b="b"/>
              <a:pathLst>
                <a:path w="105410" h="102235">
                  <a:moveTo>
                    <a:pt x="0" y="101698"/>
                  </a:moveTo>
                  <a:lnTo>
                    <a:pt x="105399" y="101698"/>
                  </a:lnTo>
                  <a:lnTo>
                    <a:pt x="105399" y="0"/>
                  </a:lnTo>
                  <a:lnTo>
                    <a:pt x="0" y="0"/>
                  </a:lnTo>
                  <a:lnTo>
                    <a:pt x="0" y="101698"/>
                  </a:lnTo>
                  <a:close/>
                </a:path>
              </a:pathLst>
            </a:custGeom>
            <a:ln w="20607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749400" y="2535022"/>
              <a:ext cx="105410" cy="102235"/>
            </a:xfrm>
            <a:custGeom>
              <a:avLst/>
              <a:gdLst/>
              <a:ahLst/>
              <a:cxnLst/>
              <a:rect l="l" t="t" r="r" b="b"/>
              <a:pathLst>
                <a:path w="105410" h="102235">
                  <a:moveTo>
                    <a:pt x="104943" y="0"/>
                  </a:moveTo>
                  <a:lnTo>
                    <a:pt x="0" y="0"/>
                  </a:lnTo>
                  <a:lnTo>
                    <a:pt x="0" y="101698"/>
                  </a:lnTo>
                  <a:lnTo>
                    <a:pt x="104943" y="101698"/>
                  </a:lnTo>
                  <a:lnTo>
                    <a:pt x="10494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749400" y="2535022"/>
              <a:ext cx="105410" cy="102235"/>
            </a:xfrm>
            <a:custGeom>
              <a:avLst/>
              <a:gdLst/>
              <a:ahLst/>
              <a:cxnLst/>
              <a:rect l="l" t="t" r="r" b="b"/>
              <a:pathLst>
                <a:path w="105410" h="102235">
                  <a:moveTo>
                    <a:pt x="0" y="101698"/>
                  </a:moveTo>
                  <a:lnTo>
                    <a:pt x="104943" y="101698"/>
                  </a:lnTo>
                  <a:lnTo>
                    <a:pt x="104943" y="0"/>
                  </a:lnTo>
                  <a:lnTo>
                    <a:pt x="0" y="0"/>
                  </a:lnTo>
                  <a:lnTo>
                    <a:pt x="0" y="101698"/>
                  </a:lnTo>
                  <a:close/>
                </a:path>
              </a:pathLst>
            </a:custGeom>
            <a:ln w="2060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6453698" y="2453576"/>
              <a:ext cx="105410" cy="102235"/>
            </a:xfrm>
            <a:custGeom>
              <a:avLst/>
              <a:gdLst/>
              <a:ahLst/>
              <a:cxnLst/>
              <a:rect l="l" t="t" r="r" b="b"/>
              <a:pathLst>
                <a:path w="105409" h="102235">
                  <a:moveTo>
                    <a:pt x="104943" y="0"/>
                  </a:moveTo>
                  <a:lnTo>
                    <a:pt x="0" y="0"/>
                  </a:lnTo>
                  <a:lnTo>
                    <a:pt x="0" y="101698"/>
                  </a:lnTo>
                  <a:lnTo>
                    <a:pt x="104943" y="101698"/>
                  </a:lnTo>
                  <a:lnTo>
                    <a:pt x="10494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6453698" y="2453576"/>
              <a:ext cx="105410" cy="102235"/>
            </a:xfrm>
            <a:custGeom>
              <a:avLst/>
              <a:gdLst/>
              <a:ahLst/>
              <a:cxnLst/>
              <a:rect l="l" t="t" r="r" b="b"/>
              <a:pathLst>
                <a:path w="105409" h="102235">
                  <a:moveTo>
                    <a:pt x="0" y="101698"/>
                  </a:moveTo>
                  <a:lnTo>
                    <a:pt x="104943" y="101698"/>
                  </a:lnTo>
                  <a:lnTo>
                    <a:pt x="104943" y="0"/>
                  </a:lnTo>
                  <a:lnTo>
                    <a:pt x="0" y="0"/>
                  </a:lnTo>
                  <a:lnTo>
                    <a:pt x="0" y="101698"/>
                  </a:lnTo>
                  <a:close/>
                </a:path>
              </a:pathLst>
            </a:custGeom>
            <a:ln w="2060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157810" y="2412496"/>
              <a:ext cx="105410" cy="102235"/>
            </a:xfrm>
            <a:custGeom>
              <a:avLst/>
              <a:gdLst/>
              <a:ahLst/>
              <a:cxnLst/>
              <a:rect l="l" t="t" r="r" b="b"/>
              <a:pathLst>
                <a:path w="105409" h="102235">
                  <a:moveTo>
                    <a:pt x="104943" y="0"/>
                  </a:moveTo>
                  <a:lnTo>
                    <a:pt x="0" y="0"/>
                  </a:lnTo>
                  <a:lnTo>
                    <a:pt x="0" y="101698"/>
                  </a:lnTo>
                  <a:lnTo>
                    <a:pt x="104943" y="101698"/>
                  </a:lnTo>
                  <a:lnTo>
                    <a:pt x="10494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8157810" y="2412496"/>
              <a:ext cx="105410" cy="102235"/>
            </a:xfrm>
            <a:custGeom>
              <a:avLst/>
              <a:gdLst/>
              <a:ahLst/>
              <a:cxnLst/>
              <a:rect l="l" t="t" r="r" b="b"/>
              <a:pathLst>
                <a:path w="105409" h="102235">
                  <a:moveTo>
                    <a:pt x="0" y="101698"/>
                  </a:moveTo>
                  <a:lnTo>
                    <a:pt x="104943" y="101698"/>
                  </a:lnTo>
                  <a:lnTo>
                    <a:pt x="104943" y="0"/>
                  </a:lnTo>
                  <a:lnTo>
                    <a:pt x="0" y="0"/>
                  </a:lnTo>
                  <a:lnTo>
                    <a:pt x="0" y="101698"/>
                  </a:lnTo>
                  <a:close/>
                </a:path>
              </a:pathLst>
            </a:custGeom>
            <a:ln w="20609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862107" y="2412496"/>
              <a:ext cx="105410" cy="102235"/>
            </a:xfrm>
            <a:custGeom>
              <a:avLst/>
              <a:gdLst/>
              <a:ahLst/>
              <a:cxnLst/>
              <a:rect l="l" t="t" r="r" b="b"/>
              <a:pathLst>
                <a:path w="105409" h="102235">
                  <a:moveTo>
                    <a:pt x="105399" y="0"/>
                  </a:moveTo>
                  <a:lnTo>
                    <a:pt x="0" y="0"/>
                  </a:lnTo>
                  <a:lnTo>
                    <a:pt x="0" y="101698"/>
                  </a:lnTo>
                  <a:lnTo>
                    <a:pt x="105399" y="101698"/>
                  </a:lnTo>
                  <a:lnTo>
                    <a:pt x="10539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862107" y="2412496"/>
              <a:ext cx="105410" cy="102235"/>
            </a:xfrm>
            <a:custGeom>
              <a:avLst/>
              <a:gdLst/>
              <a:ahLst/>
              <a:cxnLst/>
              <a:rect l="l" t="t" r="r" b="b"/>
              <a:pathLst>
                <a:path w="105409" h="102235">
                  <a:moveTo>
                    <a:pt x="0" y="101698"/>
                  </a:moveTo>
                  <a:lnTo>
                    <a:pt x="105399" y="101698"/>
                  </a:lnTo>
                  <a:lnTo>
                    <a:pt x="105399" y="0"/>
                  </a:lnTo>
                  <a:lnTo>
                    <a:pt x="0" y="0"/>
                  </a:lnTo>
                  <a:lnTo>
                    <a:pt x="0" y="101698"/>
                  </a:lnTo>
                  <a:close/>
                </a:path>
              </a:pathLst>
            </a:custGeom>
            <a:ln w="20607">
              <a:solidFill>
                <a:srgbClr val="FF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2" name="object 92"/>
          <p:cNvSpPr txBox="1"/>
          <p:nvPr/>
        </p:nvSpPr>
        <p:spPr>
          <a:xfrm>
            <a:off x="2561136" y="2196394"/>
            <a:ext cx="392430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750" spc="90" dirty="0">
                <a:latin typeface="Times New Roman"/>
                <a:cs typeface="Times New Roman"/>
              </a:rPr>
              <a:t>100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045251" y="5309091"/>
            <a:ext cx="128905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750" spc="-50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686463" y="5309091"/>
            <a:ext cx="266065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750" spc="90" dirty="0">
                <a:latin typeface="Times New Roman"/>
                <a:cs typeface="Times New Roman"/>
              </a:rPr>
              <a:t>10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8094873" y="5309091"/>
            <a:ext cx="266065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750" spc="90" dirty="0">
                <a:latin typeface="Times New Roman"/>
                <a:cs typeface="Times New Roman"/>
              </a:rPr>
              <a:t>30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9798985" y="5309091"/>
            <a:ext cx="266065" cy="2940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750" spc="90" dirty="0">
                <a:latin typeface="Times New Roman"/>
                <a:cs typeface="Times New Roman"/>
              </a:rPr>
              <a:t>40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149050" y="5200349"/>
            <a:ext cx="1779905" cy="814069"/>
          </a:xfrm>
          <a:prstGeom prst="rect">
            <a:avLst/>
          </a:prstGeom>
        </p:spPr>
        <p:txBody>
          <a:bodyPr vert="horz" wrap="square" lIns="0" tIns="122555" rIns="0" bIns="0" rtlCol="0">
            <a:spAutoFit/>
          </a:bodyPr>
          <a:lstStyle/>
          <a:p>
            <a:pPr marL="1241425">
              <a:lnSpc>
                <a:spcPct val="100000"/>
              </a:lnSpc>
              <a:spcBef>
                <a:spcPts val="965"/>
              </a:spcBef>
            </a:pPr>
            <a:r>
              <a:rPr sz="1750" spc="90" dirty="0">
                <a:latin typeface="Times New Roman"/>
                <a:cs typeface="Times New Roman"/>
              </a:rPr>
              <a:t>20</a:t>
            </a:r>
            <a:endParaRPr sz="17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55"/>
              </a:spcBef>
            </a:pPr>
            <a:r>
              <a:rPr sz="1900" dirty="0">
                <a:latin typeface="Times New Roman"/>
                <a:cs typeface="Times New Roman"/>
              </a:rPr>
              <a:t>Presión</a:t>
            </a:r>
            <a:r>
              <a:rPr sz="1900" spc="240" dirty="0">
                <a:latin typeface="Times New Roman"/>
                <a:cs typeface="Times New Roman"/>
              </a:rPr>
              <a:t> </a:t>
            </a:r>
            <a:r>
              <a:rPr sz="1900" spc="-10" dirty="0">
                <a:latin typeface="Times New Roman"/>
                <a:cs typeface="Times New Roman"/>
              </a:rPr>
              <a:t>(Kg/cm2)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131543" y="3407398"/>
            <a:ext cx="282575" cy="6864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85"/>
              </a:lnSpc>
            </a:pPr>
            <a:r>
              <a:rPr sz="1800" dirty="0">
                <a:latin typeface="Times New Roman"/>
                <a:cs typeface="Times New Roman"/>
              </a:rPr>
              <a:t>%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20" dirty="0">
                <a:latin typeface="Times New Roman"/>
                <a:cs typeface="Times New Roman"/>
              </a:rPr>
              <a:t>peso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1867143" y="1802366"/>
            <a:ext cx="8436610" cy="4292600"/>
          </a:xfrm>
          <a:custGeom>
            <a:avLst/>
            <a:gdLst/>
            <a:ahLst/>
            <a:cxnLst/>
            <a:rect l="l" t="t" r="r" b="b"/>
            <a:pathLst>
              <a:path w="8436610" h="4292600">
                <a:moveTo>
                  <a:pt x="0" y="4292518"/>
                </a:moveTo>
                <a:lnTo>
                  <a:pt x="8436521" y="4292518"/>
                </a:lnTo>
                <a:lnTo>
                  <a:pt x="8436521" y="0"/>
                </a:lnTo>
                <a:lnTo>
                  <a:pt x="0" y="0"/>
                </a:lnTo>
                <a:lnTo>
                  <a:pt x="0" y="4292518"/>
                </a:lnTo>
                <a:close/>
              </a:path>
            </a:pathLst>
          </a:custGeom>
          <a:ln w="204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2687528" y="2379719"/>
            <a:ext cx="5588635" cy="28981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525780">
              <a:lnSpc>
                <a:spcPct val="100000"/>
              </a:lnSpc>
              <a:spcBef>
                <a:spcPts val="90"/>
              </a:spcBef>
            </a:pPr>
            <a:r>
              <a:rPr sz="2250" spc="-10" dirty="0">
                <a:latin typeface="Times New Roman"/>
                <a:cs typeface="Times New Roman"/>
              </a:rPr>
              <a:t>HIDROGENO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60"/>
              </a:spcBef>
            </a:pP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750" spc="90" dirty="0">
                <a:latin typeface="Times New Roman"/>
                <a:cs typeface="Times New Roman"/>
              </a:rPr>
              <a:t>90</a:t>
            </a:r>
            <a:endParaRPr sz="1750">
              <a:latin typeface="Times New Roman"/>
              <a:cs typeface="Times New Roman"/>
            </a:endParaRPr>
          </a:p>
          <a:p>
            <a:pPr marL="3723640">
              <a:lnSpc>
                <a:spcPct val="100000"/>
              </a:lnSpc>
              <a:spcBef>
                <a:spcPts val="285"/>
              </a:spcBef>
            </a:pPr>
            <a:r>
              <a:rPr sz="2250" spc="-10" dirty="0">
                <a:latin typeface="Times New Roman"/>
                <a:cs typeface="Times New Roman"/>
              </a:rPr>
              <a:t>C1+C2+C3+C4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ts val="1839"/>
              </a:lnSpc>
              <a:spcBef>
                <a:spcPts val="2120"/>
              </a:spcBef>
            </a:pPr>
            <a:r>
              <a:rPr sz="1750" spc="90" dirty="0">
                <a:latin typeface="Times New Roman"/>
                <a:cs typeface="Times New Roman"/>
              </a:rPr>
              <a:t>80</a:t>
            </a:r>
            <a:endParaRPr sz="1750">
              <a:latin typeface="Times New Roman"/>
              <a:cs typeface="Times New Roman"/>
            </a:endParaRPr>
          </a:p>
          <a:p>
            <a:pPr marL="1094105">
              <a:lnSpc>
                <a:spcPts val="2440"/>
              </a:lnSpc>
            </a:pPr>
            <a:r>
              <a:rPr sz="2250" dirty="0">
                <a:latin typeface="Times New Roman"/>
                <a:cs typeface="Times New Roman"/>
              </a:rPr>
              <a:t>C5+</a:t>
            </a:r>
            <a:r>
              <a:rPr sz="2250" spc="155" dirty="0">
                <a:latin typeface="Times New Roman"/>
                <a:cs typeface="Times New Roman"/>
              </a:rPr>
              <a:t> </a:t>
            </a:r>
            <a:r>
              <a:rPr sz="2250" spc="-10" dirty="0">
                <a:latin typeface="Times New Roman"/>
                <a:cs typeface="Times New Roman"/>
              </a:rPr>
              <a:t>PLATFORMADO</a:t>
            </a: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sz="22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750" spc="90" dirty="0">
                <a:latin typeface="Times New Roman"/>
                <a:cs typeface="Times New Roman"/>
              </a:rPr>
              <a:t>70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01" name="object 10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2" name="object 10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03" name="object 10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45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46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1501521"/>
            <a:ext cx="10001885" cy="33616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Es</a:t>
            </a:r>
            <a:r>
              <a:rPr sz="22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un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parámetro</a:t>
            </a:r>
            <a:r>
              <a:rPr sz="22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control</a:t>
            </a:r>
            <a:r>
              <a:rPr sz="22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que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usa</a:t>
            </a:r>
            <a:r>
              <a:rPr sz="22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22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mantener</a:t>
            </a:r>
            <a:r>
              <a:rPr sz="2200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2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calidad</a:t>
            </a:r>
            <a:r>
              <a:rPr sz="22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producto</a:t>
            </a:r>
            <a:r>
              <a:rPr sz="22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requerido.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WAIT</a:t>
            </a:r>
            <a:r>
              <a:rPr sz="20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=Temperatura</a:t>
            </a:r>
            <a:r>
              <a:rPr sz="2000" b="1" spc="29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0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entrada</a:t>
            </a:r>
            <a:r>
              <a:rPr sz="20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promedio</a:t>
            </a:r>
            <a:r>
              <a:rPr sz="2000" b="1" spc="-9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0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peso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604520" indent="-134620">
              <a:lnSpc>
                <a:spcPct val="100000"/>
              </a:lnSpc>
              <a:buChar char="-"/>
              <a:tabLst>
                <a:tab pos="604520" algn="l"/>
              </a:tabLst>
            </a:pP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WAIT=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Σ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(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fracción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peso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lecho)*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(Temp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entrada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lecho)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5"/>
              </a:spcBef>
              <a:buClr>
                <a:srgbClr val="003399"/>
              </a:buClr>
              <a:buFont typeface="Calibri"/>
              <a:buChar char="-"/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WABT=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Temperatura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promedio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lecho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peso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>
              <a:latin typeface="Calibri"/>
              <a:cs typeface="Calibri"/>
            </a:endParaRPr>
          </a:p>
          <a:p>
            <a:pPr marL="604520" indent="-134620">
              <a:lnSpc>
                <a:spcPct val="100000"/>
              </a:lnSpc>
              <a:buChar char="-"/>
              <a:tabLst>
                <a:tab pos="604520" algn="l"/>
              </a:tabLst>
            </a:pP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WABT=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Σ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(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fracción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peso</a:t>
            </a:r>
            <a:r>
              <a:rPr sz="20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lecho)*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(Temp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promedio</a:t>
            </a:r>
            <a:r>
              <a:rPr sz="20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lecho)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16939" y="799846"/>
            <a:ext cx="3162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Temperatura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reacción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47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700" y="129667"/>
            <a:ext cx="7861934" cy="5039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273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275"/>
              </a:spcBef>
            </a:pPr>
            <a:endParaRPr sz="2000">
              <a:latin typeface="Calibri Light"/>
              <a:cs typeface="Calibri Light"/>
            </a:endParaRPr>
          </a:p>
          <a:p>
            <a:pPr marL="154940">
              <a:lnSpc>
                <a:spcPct val="100000"/>
              </a:lnSpc>
            </a:pP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Velocidad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espacial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2400">
              <a:latin typeface="Calibri"/>
              <a:cs typeface="Calibri"/>
            </a:endParaRPr>
          </a:p>
          <a:p>
            <a:pPr marL="63500" marR="55880">
              <a:lnSpc>
                <a:spcPts val="2740"/>
              </a:lnSpc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calcula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como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cantidad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procesada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unidad</a:t>
            </a:r>
            <a:r>
              <a:rPr sz="2400" spc="6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tiempo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que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pasa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través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un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volumen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fijo.</a:t>
            </a:r>
            <a:endParaRPr sz="2400">
              <a:latin typeface="Calibri"/>
              <a:cs typeface="Calibri"/>
            </a:endParaRPr>
          </a:p>
          <a:p>
            <a:pPr marL="784225">
              <a:lnSpc>
                <a:spcPct val="100000"/>
              </a:lnSpc>
              <a:spcBef>
                <a:spcPts val="252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LHSV</a:t>
            </a:r>
            <a:r>
              <a:rPr sz="24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=</a:t>
            </a:r>
            <a:r>
              <a:rPr sz="24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Q</a:t>
            </a:r>
            <a:r>
              <a:rPr sz="2400" b="1" spc="-30" baseline="-20833" dirty="0">
                <a:solidFill>
                  <a:srgbClr val="003399"/>
                </a:solidFill>
                <a:latin typeface="Calibri"/>
                <a:cs typeface="Calibri"/>
              </a:rPr>
              <a:t>l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/V</a:t>
            </a:r>
            <a:r>
              <a:rPr sz="2400" b="1" spc="-30" baseline="-20833" dirty="0">
                <a:solidFill>
                  <a:srgbClr val="003399"/>
                </a:solidFill>
                <a:latin typeface="Calibri"/>
                <a:cs typeface="Calibri"/>
              </a:rPr>
              <a:t>c</a:t>
            </a:r>
            <a:endParaRPr sz="2400" baseline="-20833">
              <a:latin typeface="Calibri"/>
              <a:cs typeface="Calibri"/>
            </a:endParaRPr>
          </a:p>
          <a:p>
            <a:pPr marL="784225" marR="3314700">
              <a:lnSpc>
                <a:spcPct val="190000"/>
              </a:lnSpc>
              <a:spcBef>
                <a:spcPts val="5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LHSV=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velocidad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espacial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(h</a:t>
            </a:r>
            <a:r>
              <a:rPr sz="2400" b="1" spc="-30" baseline="24305" dirty="0">
                <a:solidFill>
                  <a:srgbClr val="003399"/>
                </a:solidFill>
                <a:latin typeface="Calibri"/>
                <a:cs typeface="Calibri"/>
              </a:rPr>
              <a:t>-</a:t>
            </a:r>
            <a:r>
              <a:rPr sz="2400" b="1" spc="-37" baseline="24305" dirty="0">
                <a:solidFill>
                  <a:srgbClr val="003399"/>
                </a:solidFill>
                <a:latin typeface="Calibri"/>
                <a:cs typeface="Calibri"/>
              </a:rPr>
              <a:t>1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)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Q</a:t>
            </a:r>
            <a:r>
              <a:rPr sz="2400" b="1" baseline="-20833" dirty="0">
                <a:solidFill>
                  <a:srgbClr val="003399"/>
                </a:solidFill>
                <a:latin typeface="Calibri"/>
                <a:cs typeface="Calibri"/>
              </a:rPr>
              <a:t>l</a:t>
            </a:r>
            <a:r>
              <a:rPr sz="2400" b="1" spc="225" baseline="-2083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=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Caudal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líquido</a:t>
            </a:r>
            <a:r>
              <a:rPr sz="24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(m</a:t>
            </a:r>
            <a:r>
              <a:rPr sz="2400" b="1" spc="-15" baseline="24305" dirty="0">
                <a:solidFill>
                  <a:srgbClr val="003399"/>
                </a:solidFill>
                <a:latin typeface="Calibri"/>
                <a:cs typeface="Calibri"/>
              </a:rPr>
              <a:t>3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/h)</a:t>
            </a:r>
            <a:endParaRPr sz="2400">
              <a:latin typeface="Calibri"/>
              <a:cs typeface="Calibri"/>
            </a:endParaRPr>
          </a:p>
          <a:p>
            <a:pPr marL="784225">
              <a:lnSpc>
                <a:spcPct val="100000"/>
              </a:lnSpc>
              <a:spcBef>
                <a:spcPts val="2595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V</a:t>
            </a:r>
            <a:r>
              <a:rPr sz="2400" b="1" baseline="-20833" dirty="0">
                <a:solidFill>
                  <a:srgbClr val="003399"/>
                </a:solidFill>
                <a:latin typeface="Calibri"/>
                <a:cs typeface="Calibri"/>
              </a:rPr>
              <a:t>c</a:t>
            </a:r>
            <a:r>
              <a:rPr sz="2400" b="1" spc="217" baseline="-20833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=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volumen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(m</a:t>
            </a:r>
            <a:r>
              <a:rPr sz="2400" b="1" spc="-30" baseline="24305" dirty="0">
                <a:solidFill>
                  <a:srgbClr val="003399"/>
                </a:solidFill>
                <a:latin typeface="Calibri"/>
                <a:cs typeface="Calibri"/>
              </a:rPr>
              <a:t>3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36193" y="129667"/>
            <a:ext cx="8645525" cy="5888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algn="ctr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2000">
              <a:latin typeface="Calibri Light"/>
              <a:cs typeface="Calibri Light"/>
            </a:endParaRPr>
          </a:p>
          <a:p>
            <a:pPr marL="50800">
              <a:lnSpc>
                <a:spcPct val="100000"/>
              </a:lnSpc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Presión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reactor</a:t>
            </a:r>
            <a:endParaRPr sz="2400">
              <a:latin typeface="Calibri"/>
              <a:cs typeface="Calibri"/>
            </a:endParaRPr>
          </a:p>
          <a:p>
            <a:pPr marL="320040">
              <a:lnSpc>
                <a:spcPct val="100000"/>
              </a:lnSpc>
              <a:spcBef>
                <a:spcPts val="2575"/>
              </a:spcBef>
            </a:pP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Este</a:t>
            </a:r>
            <a:r>
              <a:rPr sz="22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parámetro</a:t>
            </a:r>
            <a:r>
              <a:rPr sz="22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afecta:</a:t>
            </a:r>
            <a:endParaRPr sz="2200">
              <a:latin typeface="Calibri"/>
              <a:cs typeface="Calibri"/>
            </a:endParaRPr>
          </a:p>
          <a:p>
            <a:pPr marL="1181100" indent="-457200">
              <a:lnSpc>
                <a:spcPts val="2510"/>
              </a:lnSpc>
              <a:spcBef>
                <a:spcPts val="2115"/>
              </a:spcBef>
              <a:buClr>
                <a:srgbClr val="44536A"/>
              </a:buClr>
              <a:buSzPct val="88636"/>
              <a:buFont typeface="Wingdings"/>
              <a:buChar char=""/>
              <a:tabLst>
                <a:tab pos="1181100" algn="l"/>
              </a:tabLst>
            </a:pP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Rendimiento</a:t>
            </a:r>
            <a:r>
              <a:rPr sz="22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2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producto</a:t>
            </a:r>
            <a:r>
              <a:rPr sz="22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(&lt;P,&gt;</a:t>
            </a:r>
            <a:r>
              <a:rPr sz="2200" b="1" spc="-10" dirty="0">
                <a:solidFill>
                  <a:srgbClr val="003399"/>
                </a:solidFill>
                <a:latin typeface="Symbol"/>
                <a:cs typeface="Symbol"/>
              </a:rPr>
              <a:t></a:t>
            </a: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1181100" indent="-457200">
              <a:lnSpc>
                <a:spcPts val="2375"/>
              </a:lnSpc>
              <a:buClr>
                <a:srgbClr val="44536A"/>
              </a:buClr>
              <a:buSzPct val="88636"/>
              <a:buFont typeface="Wingdings"/>
              <a:buChar char=""/>
              <a:tabLst>
                <a:tab pos="1181100" algn="l"/>
              </a:tabLst>
            </a:pPr>
            <a:r>
              <a:rPr sz="2200" b="1" spc="-35" dirty="0">
                <a:solidFill>
                  <a:srgbClr val="003399"/>
                </a:solidFill>
                <a:latin typeface="Calibri"/>
                <a:cs typeface="Calibri"/>
              </a:rPr>
              <a:t>Temperatura</a:t>
            </a:r>
            <a:r>
              <a:rPr sz="22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requerida</a:t>
            </a:r>
            <a:r>
              <a:rPr sz="22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2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2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reactor</a:t>
            </a:r>
            <a:r>
              <a:rPr sz="22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40" dirty="0">
                <a:solidFill>
                  <a:srgbClr val="003399"/>
                </a:solidFill>
                <a:latin typeface="Calibri"/>
                <a:cs typeface="Calibri"/>
              </a:rPr>
              <a:t>(&lt;P,&lt;T</a:t>
            </a:r>
            <a:r>
              <a:rPr sz="22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22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igual</a:t>
            </a:r>
            <a:r>
              <a:rPr sz="22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003399"/>
                </a:solidFill>
                <a:latin typeface="Calibri"/>
                <a:cs typeface="Calibri"/>
              </a:rPr>
              <a:t>RON)</a:t>
            </a:r>
            <a:endParaRPr sz="2200">
              <a:latin typeface="Calibri"/>
              <a:cs typeface="Calibri"/>
            </a:endParaRPr>
          </a:p>
          <a:p>
            <a:pPr marL="1200785" indent="-476884">
              <a:lnSpc>
                <a:spcPts val="2510"/>
              </a:lnSpc>
              <a:buClr>
                <a:srgbClr val="44536A"/>
              </a:buClr>
              <a:buSzPct val="88636"/>
              <a:buFont typeface="Wingdings"/>
              <a:buChar char=""/>
              <a:tabLst>
                <a:tab pos="1200785" algn="l"/>
              </a:tabLst>
            </a:pP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Estabilidad</a:t>
            </a:r>
            <a:r>
              <a:rPr sz="22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2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r>
              <a:rPr sz="22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3399"/>
                </a:solidFill>
                <a:latin typeface="Calibri"/>
                <a:cs typeface="Calibri"/>
              </a:rPr>
              <a:t>(&lt;P,&lt;Tiempo</a:t>
            </a:r>
            <a:r>
              <a:rPr sz="22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vida)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sz="2200">
              <a:latin typeface="Calibri"/>
              <a:cs typeface="Calibri"/>
            </a:endParaRPr>
          </a:p>
          <a:p>
            <a:pPr marL="410209">
              <a:lnSpc>
                <a:spcPct val="100000"/>
              </a:lnSpc>
            </a:pPr>
            <a:r>
              <a:rPr sz="2400" b="0" spc="-20" dirty="0">
                <a:solidFill>
                  <a:srgbClr val="003399"/>
                </a:solidFill>
                <a:latin typeface="Calibri Light"/>
                <a:cs typeface="Calibri Light"/>
              </a:rPr>
              <a:t>Relación</a:t>
            </a:r>
            <a:r>
              <a:rPr sz="2400" b="0" spc="-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20" dirty="0">
                <a:solidFill>
                  <a:srgbClr val="003399"/>
                </a:solidFill>
                <a:latin typeface="Calibri Light"/>
                <a:cs typeface="Calibri Light"/>
              </a:rPr>
              <a:t>H</a:t>
            </a:r>
            <a:r>
              <a:rPr sz="2400" b="0" spc="-30" baseline="-24305" dirty="0">
                <a:solidFill>
                  <a:srgbClr val="003399"/>
                </a:solidFill>
                <a:latin typeface="Calibri Light"/>
                <a:cs typeface="Calibri Light"/>
              </a:rPr>
              <a:t>2</a:t>
            </a:r>
            <a:r>
              <a:rPr sz="2400" b="0" spc="-20" dirty="0">
                <a:solidFill>
                  <a:srgbClr val="003399"/>
                </a:solidFill>
                <a:latin typeface="Calibri Light"/>
                <a:cs typeface="Calibri Light"/>
              </a:rPr>
              <a:t>/HC</a:t>
            </a:r>
            <a:endParaRPr sz="2400">
              <a:latin typeface="Calibri Light"/>
              <a:cs typeface="Calibri Light"/>
            </a:endParaRPr>
          </a:p>
          <a:p>
            <a:pPr marL="410209">
              <a:lnSpc>
                <a:spcPct val="100000"/>
              </a:lnSpc>
              <a:spcBef>
                <a:spcPts val="1945"/>
              </a:spcBef>
            </a:pP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Esta</a:t>
            </a:r>
            <a:r>
              <a:rPr sz="2200" b="0" spc="-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definida</a:t>
            </a:r>
            <a:r>
              <a:rPr sz="22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003399"/>
                </a:solidFill>
                <a:latin typeface="Calibri Light"/>
                <a:cs typeface="Calibri Light"/>
              </a:rPr>
              <a:t>como:</a:t>
            </a:r>
            <a:endParaRPr sz="2200">
              <a:latin typeface="Calibri Light"/>
              <a:cs typeface="Calibri Light"/>
            </a:endParaRPr>
          </a:p>
          <a:p>
            <a:pPr marL="2308225" marR="2599055" indent="-68580">
              <a:lnSpc>
                <a:spcPts val="3170"/>
              </a:lnSpc>
              <a:spcBef>
                <a:spcPts val="130"/>
              </a:spcBef>
            </a:pP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moles</a:t>
            </a:r>
            <a:r>
              <a:rPr sz="2400" b="0" spc="-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400" b="0" spc="-8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H</a:t>
            </a:r>
            <a:r>
              <a:rPr sz="2400" b="0" baseline="-24305" dirty="0">
                <a:solidFill>
                  <a:srgbClr val="003399"/>
                </a:solidFill>
                <a:latin typeface="Calibri Light"/>
                <a:cs typeface="Calibri Light"/>
              </a:rPr>
              <a:t>2</a:t>
            </a:r>
            <a:r>
              <a:rPr sz="2400" b="0" spc="179" baseline="-2430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4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4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gas</a:t>
            </a:r>
            <a:r>
              <a:rPr sz="2400" b="0" spc="-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400" b="0" spc="-8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reciclo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mol</a:t>
            </a:r>
            <a:r>
              <a:rPr sz="2400" b="0" spc="-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400" b="0" spc="-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nafta</a:t>
            </a:r>
            <a:r>
              <a:rPr sz="2400" b="0" spc="-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400" b="0" spc="-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alimentación</a:t>
            </a:r>
            <a:endParaRPr sz="24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2400">
              <a:latin typeface="Calibri Light"/>
              <a:cs typeface="Calibri Light"/>
            </a:endParaRPr>
          </a:p>
          <a:p>
            <a:pPr marL="410209">
              <a:lnSpc>
                <a:spcPct val="100000"/>
              </a:lnSpc>
            </a:pP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Es</a:t>
            </a:r>
            <a:r>
              <a:rPr sz="22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un</a:t>
            </a:r>
            <a:r>
              <a:rPr sz="22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parámetro</a:t>
            </a:r>
            <a:r>
              <a:rPr sz="22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necesario</a:t>
            </a:r>
            <a:r>
              <a:rPr sz="22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para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mantener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2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estabilidad</a:t>
            </a:r>
            <a:r>
              <a:rPr sz="22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2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2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catalizador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.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13888" y="4869179"/>
            <a:ext cx="4284980" cy="0"/>
          </a:xfrm>
          <a:custGeom>
            <a:avLst/>
            <a:gdLst/>
            <a:ahLst/>
            <a:cxnLst/>
            <a:rect l="l" t="t" r="r" b="b"/>
            <a:pathLst>
              <a:path w="4284980">
                <a:moveTo>
                  <a:pt x="0" y="0"/>
                </a:moveTo>
                <a:lnTo>
                  <a:pt x="4284980" y="0"/>
                </a:lnTo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48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49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0257" y="1645158"/>
            <a:ext cx="10053955" cy="207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debe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tener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cuenta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rango</a:t>
            </a:r>
            <a:r>
              <a:rPr sz="24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destilación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PIONA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Dosificación</a:t>
            </a:r>
            <a:r>
              <a:rPr sz="2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8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H</a:t>
            </a:r>
            <a:r>
              <a:rPr sz="2775" b="1" baseline="-21021" dirty="0">
                <a:solidFill>
                  <a:srgbClr val="003399"/>
                </a:solidFill>
                <a:latin typeface="Calibri"/>
                <a:cs typeface="Calibri"/>
              </a:rPr>
              <a:t>2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O-</a:t>
            </a:r>
            <a:r>
              <a:rPr sz="2800" b="1" spc="-25" dirty="0">
                <a:solidFill>
                  <a:srgbClr val="003399"/>
                </a:solidFill>
                <a:latin typeface="Calibri"/>
                <a:cs typeface="Calibri"/>
              </a:rPr>
              <a:t>Cl</a:t>
            </a:r>
            <a:r>
              <a:rPr sz="2775" b="1" spc="-37" baseline="-21021" dirty="0">
                <a:solidFill>
                  <a:srgbClr val="003399"/>
                </a:solidFill>
                <a:latin typeface="Calibri"/>
                <a:cs typeface="Calibri"/>
              </a:rPr>
              <a:t>2</a:t>
            </a:r>
            <a:endParaRPr sz="2775" baseline="-21021">
              <a:latin typeface="Calibri"/>
              <a:cs typeface="Calibri"/>
            </a:endParaRPr>
          </a:p>
          <a:p>
            <a:pPr marL="118110" marR="43180">
              <a:lnSpc>
                <a:spcPts val="2590"/>
              </a:lnSpc>
              <a:spcBef>
                <a:spcPts val="1835"/>
              </a:spcBef>
              <a:tabLst>
                <a:tab pos="549275" algn="l"/>
                <a:tab pos="1313180" algn="l"/>
                <a:tab pos="2583180" algn="l"/>
                <a:tab pos="2938145" algn="l"/>
                <a:tab pos="4235450" algn="l"/>
                <a:tab pos="4686300" algn="l"/>
                <a:tab pos="5471160" algn="l"/>
                <a:tab pos="6163310" algn="l"/>
                <a:tab pos="7518400" algn="l"/>
                <a:tab pos="7873365" algn="l"/>
                <a:tab pos="8944610" algn="l"/>
                <a:tab pos="9620250" algn="l"/>
              </a:tabLst>
            </a:pP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20" dirty="0">
                <a:solidFill>
                  <a:srgbClr val="003399"/>
                </a:solidFill>
                <a:latin typeface="Calibri"/>
                <a:cs typeface="Calibri"/>
              </a:rPr>
              <a:t>debe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controlar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inyección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estos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20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mantener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función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20" dirty="0">
                <a:solidFill>
                  <a:srgbClr val="003399"/>
                </a:solidFill>
                <a:latin typeface="Calibri"/>
                <a:cs typeface="Calibri"/>
              </a:rPr>
              <a:t>dual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	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del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6226" y="889457"/>
            <a:ext cx="3521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Propiedades</a:t>
            </a:r>
            <a:r>
              <a:rPr sz="28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8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8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554984" y="129667"/>
            <a:ext cx="3500120" cy="1094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690"/>
              </a:spcBef>
            </a:pPr>
            <a:endParaRPr sz="2000">
              <a:latin typeface="Calibri Light"/>
              <a:cs typeface="Calibri Light"/>
            </a:endParaRPr>
          </a:p>
          <a:p>
            <a:pPr marL="69215">
              <a:lnSpc>
                <a:spcPct val="100000"/>
              </a:lnSpc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Descripción</a:t>
            </a:r>
            <a:r>
              <a:rPr sz="24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proceso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66316" y="3553967"/>
            <a:ext cx="3167380" cy="754380"/>
            <a:chOff x="1766316" y="3553967"/>
            <a:chExt cx="3167380" cy="7543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6321" y="3605748"/>
              <a:ext cx="2848385" cy="56396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6316" y="3553967"/>
              <a:ext cx="3166872" cy="75437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200" y="3642359"/>
              <a:ext cx="2743200" cy="457200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981200" y="3642359"/>
            <a:ext cx="2743200" cy="457200"/>
          </a:xfrm>
          <a:prstGeom prst="rect">
            <a:avLst/>
          </a:prstGeom>
          <a:ln w="9525">
            <a:solidFill>
              <a:srgbClr val="1F4E79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195"/>
              </a:spcBef>
            </a:pPr>
            <a:r>
              <a:rPr sz="2400" b="1" dirty="0">
                <a:latin typeface="Book Antiqua"/>
                <a:cs typeface="Book Antiqua"/>
              </a:rPr>
              <a:t>Carga</a:t>
            </a:r>
            <a:r>
              <a:rPr sz="2400" b="1" spc="-60" dirty="0">
                <a:latin typeface="Book Antiqua"/>
                <a:cs typeface="Book Antiqua"/>
              </a:rPr>
              <a:t> </a:t>
            </a:r>
            <a:r>
              <a:rPr sz="2400" b="1" spc="-10" dirty="0">
                <a:latin typeface="Book Antiqua"/>
                <a:cs typeface="Book Antiqua"/>
              </a:rPr>
              <a:t>Hidrotratada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221223" y="3553967"/>
            <a:ext cx="1818639" cy="754380"/>
            <a:chOff x="5221223" y="3553967"/>
            <a:chExt cx="1818639" cy="754380"/>
          </a:xfrm>
        </p:grpSpPr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9111" y="3605748"/>
              <a:ext cx="1705404" cy="5639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1223" y="3553967"/>
              <a:ext cx="1818131" cy="75437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333999" y="3642359"/>
              <a:ext cx="1600200" cy="457200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5334000" y="3642359"/>
            <a:ext cx="1600200" cy="457200"/>
          </a:xfrm>
          <a:prstGeom prst="rect">
            <a:avLst/>
          </a:prstGeom>
          <a:ln w="9525">
            <a:solidFill>
              <a:srgbClr val="1F4E79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30810">
              <a:lnSpc>
                <a:spcPct val="100000"/>
              </a:lnSpc>
              <a:spcBef>
                <a:spcPts val="195"/>
              </a:spcBef>
            </a:pPr>
            <a:r>
              <a:rPr sz="2400" b="1" spc="-10" dirty="0">
                <a:latin typeface="Book Antiqua"/>
                <a:cs typeface="Book Antiqua"/>
              </a:rPr>
              <a:t>Reactores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542276" y="3553967"/>
            <a:ext cx="1902460" cy="754380"/>
            <a:chOff x="7542276" y="3553967"/>
            <a:chExt cx="1902460" cy="754380"/>
          </a:xfrm>
        </p:grpSpPr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65099" y="3605748"/>
              <a:ext cx="1857829" cy="563962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542276" y="3553967"/>
              <a:ext cx="1901952" cy="7543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620000" y="3642359"/>
              <a:ext cx="1752600" cy="45720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7620000" y="3642359"/>
            <a:ext cx="1752600" cy="457200"/>
          </a:xfrm>
          <a:prstGeom prst="rect">
            <a:avLst/>
          </a:prstGeom>
          <a:ln w="9525">
            <a:solidFill>
              <a:srgbClr val="1F4E79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165735">
              <a:lnSpc>
                <a:spcPct val="100000"/>
              </a:lnSpc>
              <a:spcBef>
                <a:spcPts val="195"/>
              </a:spcBef>
            </a:pPr>
            <a:r>
              <a:rPr sz="2400" b="1" spc="-10" dirty="0">
                <a:latin typeface="Book Antiqua"/>
                <a:cs typeface="Book Antiqua"/>
              </a:rPr>
              <a:t>Separador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279094" y="2715767"/>
            <a:ext cx="1629410" cy="754380"/>
            <a:chOff x="5279094" y="2715767"/>
            <a:chExt cx="1629410" cy="754380"/>
          </a:xfrm>
        </p:grpSpPr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79094" y="2767548"/>
              <a:ext cx="1629240" cy="563962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35524" y="2715767"/>
              <a:ext cx="1513331" cy="75437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34000" y="2804159"/>
              <a:ext cx="1524000" cy="45720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5334000" y="2804160"/>
            <a:ext cx="1524000" cy="457200"/>
          </a:xfrm>
          <a:prstGeom prst="rect">
            <a:avLst/>
          </a:prstGeom>
          <a:ln w="9525">
            <a:solidFill>
              <a:srgbClr val="1F4E79"/>
            </a:solidFill>
          </a:ln>
        </p:spPr>
        <p:txBody>
          <a:bodyPr vert="horz" wrap="square" lIns="0" tIns="24765" rIns="0" bIns="0" rtlCol="0">
            <a:spAutoFit/>
          </a:bodyPr>
          <a:lstStyle/>
          <a:p>
            <a:pPr marL="245110">
              <a:lnSpc>
                <a:spcPct val="100000"/>
              </a:lnSpc>
              <a:spcBef>
                <a:spcPts val="195"/>
              </a:spcBef>
            </a:pPr>
            <a:r>
              <a:rPr sz="2400" b="1" spc="-10" dirty="0">
                <a:latin typeface="Book Antiqua"/>
                <a:cs typeface="Book Antiqua"/>
              </a:rPr>
              <a:t>Hornos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5530596" y="1955292"/>
            <a:ext cx="768350" cy="754380"/>
            <a:chOff x="5530596" y="1955292"/>
            <a:chExt cx="768350" cy="754380"/>
          </a:xfrm>
        </p:grpSpPr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583842" y="2005548"/>
              <a:ext cx="714956" cy="563962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530596" y="1955292"/>
              <a:ext cx="758977" cy="754379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638800" y="2042160"/>
              <a:ext cx="609600" cy="457200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5638800" y="2042160"/>
            <a:ext cx="609600" cy="457200"/>
          </a:xfrm>
          <a:prstGeom prst="rect">
            <a:avLst/>
          </a:prstGeom>
          <a:ln w="9525">
            <a:solidFill>
              <a:srgbClr val="1F4E79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35255">
              <a:lnSpc>
                <a:spcPct val="100000"/>
              </a:lnSpc>
              <a:spcBef>
                <a:spcPts val="170"/>
              </a:spcBef>
            </a:pPr>
            <a:r>
              <a:rPr sz="2400" b="1" i="1" spc="-25" dirty="0">
                <a:latin typeface="Book Antiqua"/>
                <a:cs typeface="Book Antiqua"/>
              </a:rPr>
              <a:t>H</a:t>
            </a:r>
            <a:r>
              <a:rPr sz="2400" b="1" i="1" spc="-37" baseline="-20833" dirty="0">
                <a:latin typeface="Book Antiqua"/>
                <a:cs typeface="Book Antiqua"/>
              </a:rPr>
              <a:t>2</a:t>
            </a:r>
            <a:endParaRPr sz="2400" baseline="-20833">
              <a:latin typeface="Book Antiqua"/>
              <a:cs typeface="Book Antiqua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2452116" y="5765291"/>
            <a:ext cx="2860675" cy="754380"/>
            <a:chOff x="2452116" y="5765291"/>
            <a:chExt cx="2860675" cy="754380"/>
          </a:xfrm>
        </p:grpSpPr>
        <p:pic>
          <p:nvPicPr>
            <p:cNvPr id="33" name="object 33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35930" y="5815536"/>
              <a:ext cx="2705105" cy="563962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452116" y="5765291"/>
              <a:ext cx="2860548" cy="754379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590800" y="5852159"/>
              <a:ext cx="2590800" cy="45720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2590800" y="5852159"/>
            <a:ext cx="2590800" cy="457200"/>
          </a:xfrm>
          <a:prstGeom prst="rect">
            <a:avLst/>
          </a:prstGeom>
          <a:ln w="9525">
            <a:solidFill>
              <a:srgbClr val="1F4E79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80"/>
              </a:spcBef>
            </a:pPr>
            <a:r>
              <a:rPr sz="2400" b="1" i="1" dirty="0">
                <a:latin typeface="Book Antiqua"/>
                <a:cs typeface="Book Antiqua"/>
              </a:rPr>
              <a:t>Nafta</a:t>
            </a:r>
            <a:r>
              <a:rPr sz="2400" b="1" i="1" spc="-35" dirty="0">
                <a:latin typeface="Book Antiqua"/>
                <a:cs typeface="Book Antiqua"/>
              </a:rPr>
              <a:t> </a:t>
            </a:r>
            <a:r>
              <a:rPr sz="2400" b="1" i="1" spc="-10" dirty="0">
                <a:latin typeface="Book Antiqua"/>
                <a:cs typeface="Book Antiqua"/>
              </a:rPr>
              <a:t>Reformada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2612087" y="4469891"/>
            <a:ext cx="1400810" cy="754380"/>
            <a:chOff x="2612087" y="4469891"/>
            <a:chExt cx="1400810" cy="754380"/>
          </a:xfrm>
        </p:grpSpPr>
        <p:pic>
          <p:nvPicPr>
            <p:cNvPr id="38" name="object 3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12087" y="4520148"/>
              <a:ext cx="1400653" cy="563962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63951" y="4469891"/>
              <a:ext cx="1293876" cy="754380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666999" y="4556759"/>
              <a:ext cx="1295400" cy="457200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2667000" y="4556759"/>
            <a:ext cx="1295400" cy="457200"/>
          </a:xfrm>
          <a:prstGeom prst="rect">
            <a:avLst/>
          </a:prstGeom>
          <a:ln w="9525">
            <a:solidFill>
              <a:srgbClr val="1F4E79"/>
            </a:solidFill>
          </a:ln>
        </p:spPr>
        <p:txBody>
          <a:bodyPr vert="horz" wrap="square" lIns="0" tIns="22225" rIns="0" bIns="0" rtlCol="0">
            <a:spAutoFit/>
          </a:bodyPr>
          <a:lstStyle/>
          <a:p>
            <a:pPr marL="240029">
              <a:lnSpc>
                <a:spcPct val="100000"/>
              </a:lnSpc>
              <a:spcBef>
                <a:spcPts val="175"/>
              </a:spcBef>
            </a:pPr>
            <a:r>
              <a:rPr sz="2400" b="1" i="1" spc="-10" dirty="0">
                <a:latin typeface="Book Antiqua"/>
                <a:cs typeface="Book Antiqua"/>
              </a:rPr>
              <a:t>Gases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387340" y="5116067"/>
            <a:ext cx="2479675" cy="754380"/>
            <a:chOff x="5387340" y="5116067"/>
            <a:chExt cx="2479675" cy="754380"/>
          </a:xfrm>
        </p:grpSpPr>
        <p:pic>
          <p:nvPicPr>
            <p:cNvPr id="43" name="object 43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507729" y="5129659"/>
              <a:ext cx="2247906" cy="64035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87340" y="5116067"/>
              <a:ext cx="2479548" cy="754379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562600" y="5166359"/>
              <a:ext cx="2133600" cy="533399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5562600" y="5166359"/>
            <a:ext cx="2133600" cy="533400"/>
          </a:xfrm>
          <a:prstGeom prst="rect">
            <a:avLst/>
          </a:prstGeom>
          <a:ln w="9525">
            <a:solidFill>
              <a:srgbClr val="1F4E79"/>
            </a:solidFill>
          </a:ln>
        </p:spPr>
        <p:txBody>
          <a:bodyPr vert="horz" wrap="square" lIns="0" tIns="63500" rIns="0" bIns="0" rtlCol="0">
            <a:spAutoFit/>
          </a:bodyPr>
          <a:lstStyle/>
          <a:p>
            <a:pPr marL="67945">
              <a:lnSpc>
                <a:spcPct val="100000"/>
              </a:lnSpc>
              <a:spcBef>
                <a:spcPts val="500"/>
              </a:spcBef>
            </a:pPr>
            <a:r>
              <a:rPr sz="2400" b="1" spc="-10" dirty="0">
                <a:latin typeface="Book Antiqua"/>
                <a:cs typeface="Book Antiqua"/>
              </a:rPr>
              <a:t>Estabilizadora</a:t>
            </a:r>
            <a:endParaRPr sz="2400">
              <a:latin typeface="Book Antiqua"/>
              <a:cs typeface="Book Antiqua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3962400" y="1542288"/>
            <a:ext cx="6210300" cy="4577080"/>
            <a:chOff x="3962400" y="1542288"/>
            <a:chExt cx="6210300" cy="4577080"/>
          </a:xfrm>
        </p:grpSpPr>
        <p:sp>
          <p:nvSpPr>
            <p:cNvPr id="48" name="object 48"/>
            <p:cNvSpPr/>
            <p:nvPr/>
          </p:nvSpPr>
          <p:spPr>
            <a:xfrm>
              <a:off x="4724400" y="3832859"/>
              <a:ext cx="2895600" cy="76200"/>
            </a:xfrm>
            <a:custGeom>
              <a:avLst/>
              <a:gdLst/>
              <a:ahLst/>
              <a:cxnLst/>
              <a:rect l="l" t="t" r="r" b="b"/>
              <a:pathLst>
                <a:path w="2895600" h="76200">
                  <a:moveTo>
                    <a:pt x="609600" y="38100"/>
                  </a:moveTo>
                  <a:lnTo>
                    <a:pt x="596900" y="31750"/>
                  </a:lnTo>
                  <a:lnTo>
                    <a:pt x="533400" y="0"/>
                  </a:lnTo>
                  <a:lnTo>
                    <a:pt x="533400" y="31750"/>
                  </a:lnTo>
                  <a:lnTo>
                    <a:pt x="0" y="31750"/>
                  </a:lnTo>
                  <a:lnTo>
                    <a:pt x="0" y="44450"/>
                  </a:lnTo>
                  <a:lnTo>
                    <a:pt x="533400" y="44450"/>
                  </a:lnTo>
                  <a:lnTo>
                    <a:pt x="533400" y="76200"/>
                  </a:lnTo>
                  <a:lnTo>
                    <a:pt x="596900" y="44450"/>
                  </a:lnTo>
                  <a:lnTo>
                    <a:pt x="609600" y="38100"/>
                  </a:lnTo>
                  <a:close/>
                </a:path>
                <a:path w="2895600" h="76200">
                  <a:moveTo>
                    <a:pt x="2895600" y="38100"/>
                  </a:moveTo>
                  <a:lnTo>
                    <a:pt x="2882900" y="31750"/>
                  </a:lnTo>
                  <a:lnTo>
                    <a:pt x="2819400" y="0"/>
                  </a:lnTo>
                  <a:lnTo>
                    <a:pt x="2819400" y="31750"/>
                  </a:lnTo>
                  <a:lnTo>
                    <a:pt x="2209800" y="31750"/>
                  </a:lnTo>
                  <a:lnTo>
                    <a:pt x="2209800" y="44450"/>
                  </a:lnTo>
                  <a:lnTo>
                    <a:pt x="2819400" y="44450"/>
                  </a:lnTo>
                  <a:lnTo>
                    <a:pt x="2819400" y="76200"/>
                  </a:lnTo>
                  <a:lnTo>
                    <a:pt x="2882900" y="44450"/>
                  </a:lnTo>
                  <a:lnTo>
                    <a:pt x="2895600" y="3810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72400" y="1965960"/>
              <a:ext cx="0" cy="1676400"/>
            </a:xfrm>
            <a:custGeom>
              <a:avLst/>
              <a:gdLst/>
              <a:ahLst/>
              <a:cxnLst/>
              <a:rect l="l" t="t" r="r" b="b"/>
              <a:pathLst>
                <a:path h="1676400">
                  <a:moveTo>
                    <a:pt x="0" y="167640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248400" y="1927859"/>
              <a:ext cx="1905000" cy="381000"/>
            </a:xfrm>
            <a:custGeom>
              <a:avLst/>
              <a:gdLst/>
              <a:ahLst/>
              <a:cxnLst/>
              <a:rect l="l" t="t" r="r" b="b"/>
              <a:pathLst>
                <a:path w="1905000" h="381000">
                  <a:moveTo>
                    <a:pt x="1524000" y="336550"/>
                  </a:moveTo>
                  <a:lnTo>
                    <a:pt x="76200" y="336550"/>
                  </a:lnTo>
                  <a:lnTo>
                    <a:pt x="76200" y="304800"/>
                  </a:lnTo>
                  <a:lnTo>
                    <a:pt x="0" y="342900"/>
                  </a:lnTo>
                  <a:lnTo>
                    <a:pt x="76200" y="381000"/>
                  </a:lnTo>
                  <a:lnTo>
                    <a:pt x="76200" y="349250"/>
                  </a:lnTo>
                  <a:lnTo>
                    <a:pt x="1524000" y="349250"/>
                  </a:lnTo>
                  <a:lnTo>
                    <a:pt x="1524000" y="336550"/>
                  </a:lnTo>
                  <a:close/>
                </a:path>
                <a:path w="1905000" h="381000">
                  <a:moveTo>
                    <a:pt x="1905000" y="38100"/>
                  </a:moveTo>
                  <a:lnTo>
                    <a:pt x="1892300" y="31750"/>
                  </a:lnTo>
                  <a:lnTo>
                    <a:pt x="1828800" y="0"/>
                  </a:lnTo>
                  <a:lnTo>
                    <a:pt x="1828800" y="31750"/>
                  </a:lnTo>
                  <a:lnTo>
                    <a:pt x="1524000" y="31750"/>
                  </a:lnTo>
                  <a:lnTo>
                    <a:pt x="1524000" y="44450"/>
                  </a:lnTo>
                  <a:lnTo>
                    <a:pt x="1828800" y="44450"/>
                  </a:lnTo>
                  <a:lnTo>
                    <a:pt x="1828800" y="76200"/>
                  </a:lnTo>
                  <a:lnTo>
                    <a:pt x="1892300" y="44450"/>
                  </a:lnTo>
                  <a:lnTo>
                    <a:pt x="1905000" y="3810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4953000" y="2270760"/>
              <a:ext cx="685800" cy="0"/>
            </a:xfrm>
            <a:custGeom>
              <a:avLst/>
              <a:gdLst/>
              <a:ahLst/>
              <a:cxnLst/>
              <a:rect l="l" t="t" r="r" b="b"/>
              <a:pathLst>
                <a:path w="685800">
                  <a:moveTo>
                    <a:pt x="6858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914900" y="2270759"/>
              <a:ext cx="1524000" cy="1600200"/>
            </a:xfrm>
            <a:custGeom>
              <a:avLst/>
              <a:gdLst/>
              <a:ahLst/>
              <a:cxnLst/>
              <a:rect l="l" t="t" r="r" b="b"/>
              <a:pathLst>
                <a:path w="1524000" h="1600200">
                  <a:moveTo>
                    <a:pt x="76200" y="1524000"/>
                  </a:moveTo>
                  <a:lnTo>
                    <a:pt x="44450" y="1524000"/>
                  </a:lnTo>
                  <a:lnTo>
                    <a:pt x="44450" y="0"/>
                  </a:lnTo>
                  <a:lnTo>
                    <a:pt x="31750" y="0"/>
                  </a:lnTo>
                  <a:lnTo>
                    <a:pt x="31750" y="1524000"/>
                  </a:lnTo>
                  <a:lnTo>
                    <a:pt x="0" y="1524000"/>
                  </a:lnTo>
                  <a:lnTo>
                    <a:pt x="38100" y="1600200"/>
                  </a:lnTo>
                  <a:lnTo>
                    <a:pt x="69850" y="1536700"/>
                  </a:lnTo>
                  <a:lnTo>
                    <a:pt x="76200" y="1524000"/>
                  </a:lnTo>
                  <a:close/>
                </a:path>
                <a:path w="1524000" h="1600200">
                  <a:moveTo>
                    <a:pt x="762000" y="1066800"/>
                  </a:moveTo>
                  <a:lnTo>
                    <a:pt x="755650" y="1054100"/>
                  </a:lnTo>
                  <a:lnTo>
                    <a:pt x="723900" y="990600"/>
                  </a:lnTo>
                  <a:lnTo>
                    <a:pt x="685800" y="1066800"/>
                  </a:lnTo>
                  <a:lnTo>
                    <a:pt x="717550" y="1066800"/>
                  </a:lnTo>
                  <a:lnTo>
                    <a:pt x="717550" y="1371600"/>
                  </a:lnTo>
                  <a:lnTo>
                    <a:pt x="730250" y="1371600"/>
                  </a:lnTo>
                  <a:lnTo>
                    <a:pt x="730250" y="1066800"/>
                  </a:lnTo>
                  <a:lnTo>
                    <a:pt x="762000" y="1066800"/>
                  </a:lnTo>
                  <a:close/>
                </a:path>
                <a:path w="1524000" h="1600200">
                  <a:moveTo>
                    <a:pt x="1524000" y="1295400"/>
                  </a:moveTo>
                  <a:lnTo>
                    <a:pt x="1492250" y="1295400"/>
                  </a:lnTo>
                  <a:lnTo>
                    <a:pt x="1492250" y="990600"/>
                  </a:lnTo>
                  <a:lnTo>
                    <a:pt x="1479550" y="990600"/>
                  </a:lnTo>
                  <a:lnTo>
                    <a:pt x="1479550" y="1295400"/>
                  </a:lnTo>
                  <a:lnTo>
                    <a:pt x="1447800" y="1295400"/>
                  </a:lnTo>
                  <a:lnTo>
                    <a:pt x="1485900" y="1371600"/>
                  </a:lnTo>
                  <a:lnTo>
                    <a:pt x="1517650" y="1308100"/>
                  </a:lnTo>
                  <a:lnTo>
                    <a:pt x="1524000" y="129540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610600" y="4099560"/>
              <a:ext cx="0" cy="1371600"/>
            </a:xfrm>
            <a:custGeom>
              <a:avLst/>
              <a:gdLst/>
              <a:ahLst/>
              <a:cxnLst/>
              <a:rect l="l" t="t" r="r" b="b"/>
              <a:pathLst>
                <a:path h="1371600">
                  <a:moveTo>
                    <a:pt x="0" y="0"/>
                  </a:moveTo>
                  <a:lnTo>
                    <a:pt x="0" y="1371599"/>
                  </a:lnTo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3962400" y="4747259"/>
              <a:ext cx="4648200" cy="1371600"/>
            </a:xfrm>
            <a:custGeom>
              <a:avLst/>
              <a:gdLst/>
              <a:ahLst/>
              <a:cxnLst/>
              <a:rect l="l" t="t" r="r" b="b"/>
              <a:pathLst>
                <a:path w="4648200" h="1371600">
                  <a:moveTo>
                    <a:pt x="2590800" y="1327150"/>
                  </a:moveTo>
                  <a:lnTo>
                    <a:pt x="1295400" y="1327150"/>
                  </a:lnTo>
                  <a:lnTo>
                    <a:pt x="1295400" y="1295400"/>
                  </a:lnTo>
                  <a:lnTo>
                    <a:pt x="1219200" y="1333500"/>
                  </a:lnTo>
                  <a:lnTo>
                    <a:pt x="1295400" y="1371600"/>
                  </a:lnTo>
                  <a:lnTo>
                    <a:pt x="1295400" y="1339850"/>
                  </a:lnTo>
                  <a:lnTo>
                    <a:pt x="2590800" y="1339850"/>
                  </a:lnTo>
                  <a:lnTo>
                    <a:pt x="2590800" y="1327150"/>
                  </a:lnTo>
                  <a:close/>
                </a:path>
                <a:path w="4648200" h="1371600">
                  <a:moveTo>
                    <a:pt x="2590800" y="31750"/>
                  </a:moveTo>
                  <a:lnTo>
                    <a:pt x="76200" y="31750"/>
                  </a:lnTo>
                  <a:lnTo>
                    <a:pt x="76200" y="0"/>
                  </a:ln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2590800" y="44450"/>
                  </a:lnTo>
                  <a:lnTo>
                    <a:pt x="2590800" y="31750"/>
                  </a:lnTo>
                  <a:close/>
                </a:path>
                <a:path w="4648200" h="1371600">
                  <a:moveTo>
                    <a:pt x="4648200" y="717550"/>
                  </a:moveTo>
                  <a:lnTo>
                    <a:pt x="3810000" y="717550"/>
                  </a:lnTo>
                  <a:lnTo>
                    <a:pt x="3810000" y="685800"/>
                  </a:lnTo>
                  <a:lnTo>
                    <a:pt x="3733800" y="723900"/>
                  </a:lnTo>
                  <a:lnTo>
                    <a:pt x="3810000" y="762000"/>
                  </a:lnTo>
                  <a:lnTo>
                    <a:pt x="3810000" y="730250"/>
                  </a:lnTo>
                  <a:lnTo>
                    <a:pt x="4648200" y="730250"/>
                  </a:lnTo>
                  <a:lnTo>
                    <a:pt x="4648200" y="717550"/>
                  </a:lnTo>
                  <a:close/>
                </a:path>
              </a:pathLst>
            </a:custGeom>
            <a:solidFill>
              <a:srgbClr val="1F4E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553200" y="4785360"/>
              <a:ext cx="0" cy="1295400"/>
            </a:xfrm>
            <a:custGeom>
              <a:avLst/>
              <a:gdLst/>
              <a:ahLst/>
              <a:cxnLst/>
              <a:rect l="l" t="t" r="r" b="b"/>
              <a:pathLst>
                <a:path h="1295400">
                  <a:moveTo>
                    <a:pt x="0" y="0"/>
                  </a:moveTo>
                  <a:lnTo>
                    <a:pt x="0" y="381000"/>
                  </a:lnTo>
                </a:path>
                <a:path h="1295400">
                  <a:moveTo>
                    <a:pt x="0" y="1295399"/>
                  </a:moveTo>
                  <a:lnTo>
                    <a:pt x="0" y="914399"/>
                  </a:lnTo>
                </a:path>
              </a:pathLst>
            </a:custGeom>
            <a:ln w="12700">
              <a:solidFill>
                <a:srgbClr val="1F4E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119871" y="1583436"/>
              <a:ext cx="2028444" cy="955548"/>
            </a:xfrm>
            <a:prstGeom prst="rect">
              <a:avLst/>
            </a:prstGeom>
          </p:spPr>
        </p:pic>
        <p:pic>
          <p:nvPicPr>
            <p:cNvPr id="57" name="object 5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033003" y="1542288"/>
              <a:ext cx="2139696" cy="1120139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183879" y="1629156"/>
              <a:ext cx="1905000" cy="830580"/>
            </a:xfrm>
            <a:prstGeom prst="rect">
              <a:avLst/>
            </a:prstGeom>
          </p:spPr>
        </p:pic>
      </p:grpSp>
      <p:sp>
        <p:nvSpPr>
          <p:cNvPr id="59" name="object 59"/>
          <p:cNvSpPr txBox="1"/>
          <p:nvPr/>
        </p:nvSpPr>
        <p:spPr>
          <a:xfrm>
            <a:off x="8183880" y="1629155"/>
            <a:ext cx="1905000" cy="830580"/>
          </a:xfrm>
          <a:prstGeom prst="rect">
            <a:avLst/>
          </a:prstGeom>
          <a:ln w="9525">
            <a:solidFill>
              <a:srgbClr val="1F4E79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165"/>
              </a:spcBef>
            </a:pPr>
            <a:r>
              <a:rPr sz="2400" b="1" i="1" dirty="0">
                <a:latin typeface="Book Antiqua"/>
                <a:cs typeface="Book Antiqua"/>
              </a:rPr>
              <a:t>Gas</a:t>
            </a:r>
            <a:r>
              <a:rPr sz="2400" b="1" i="1" spc="-15" dirty="0">
                <a:latin typeface="Book Antiqua"/>
                <a:cs typeface="Book Antiqua"/>
              </a:rPr>
              <a:t> </a:t>
            </a:r>
            <a:r>
              <a:rPr sz="2400" b="1" i="1" spc="-25" dirty="0">
                <a:latin typeface="Book Antiqua"/>
                <a:cs typeface="Book Antiqua"/>
              </a:rPr>
              <a:t>de</a:t>
            </a:r>
            <a:endParaRPr sz="2400">
              <a:latin typeface="Book Antiqua"/>
              <a:cs typeface="Book Antiqua"/>
            </a:endParaRPr>
          </a:p>
          <a:p>
            <a:pPr marL="92710">
              <a:lnSpc>
                <a:spcPct val="100000"/>
              </a:lnSpc>
              <a:spcBef>
                <a:spcPts val="5"/>
              </a:spcBef>
            </a:pPr>
            <a:r>
              <a:rPr sz="2400" b="1" i="1" spc="-10" dirty="0">
                <a:latin typeface="Book Antiqua"/>
                <a:cs typeface="Book Antiqua"/>
              </a:rPr>
              <a:t>Exportación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0" name="object 6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62" name="object 6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50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1605483"/>
            <a:ext cx="7335520" cy="2806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su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cálculo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debemos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tener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cuenta: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WAIT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requerido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24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un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r>
              <a:rPr sz="2400" spc="-9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fresco</a:t>
            </a:r>
            <a:r>
              <a:rPr sz="24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(SOR</a:t>
            </a:r>
            <a:r>
              <a:rPr sz="2400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WAIT)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RON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producto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5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contenido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Nafténicos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Aromáticos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85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spc="-20" dirty="0">
                <a:solidFill>
                  <a:srgbClr val="003399"/>
                </a:solidFill>
                <a:latin typeface="Calibri"/>
                <a:cs typeface="Calibri"/>
              </a:rPr>
              <a:t>LHSV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9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Tipo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8340" y="932434"/>
            <a:ext cx="36436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Actividad</a:t>
            </a:r>
            <a:r>
              <a:rPr sz="2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8962" y="1248332"/>
            <a:ext cx="9034145" cy="515937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26034">
              <a:lnSpc>
                <a:spcPct val="100000"/>
              </a:lnSpc>
              <a:spcBef>
                <a:spcPts val="109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Cálculo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SOR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WAIT:</a:t>
            </a:r>
            <a:endParaRPr sz="2400">
              <a:latin typeface="Calibri"/>
              <a:cs typeface="Calibri"/>
            </a:endParaRPr>
          </a:p>
          <a:p>
            <a:pPr marL="61594">
              <a:lnSpc>
                <a:spcPct val="100000"/>
              </a:lnSpc>
              <a:spcBef>
                <a:spcPts val="994"/>
              </a:spcBef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Igual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suma</a:t>
            </a:r>
            <a:r>
              <a:rPr sz="2400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400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cálculos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anteriores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15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Cálculo</a:t>
            </a:r>
            <a:r>
              <a:rPr sz="24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∆WAIT</a:t>
            </a:r>
            <a:endParaRPr sz="2400">
              <a:latin typeface="Calibri"/>
              <a:cs typeface="Calibri"/>
            </a:endParaRPr>
          </a:p>
          <a:p>
            <a:pPr marL="61594" marR="5080">
              <a:lnSpc>
                <a:spcPct val="100000"/>
              </a:lnSpc>
              <a:spcBef>
                <a:spcPts val="1060"/>
              </a:spcBef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Este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valor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utiliza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como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una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medida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desactivación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catalizador,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luego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un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tiempo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prolongado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99"/>
                </a:solidFill>
                <a:latin typeface="Calibri"/>
                <a:cs typeface="Calibri"/>
              </a:rPr>
              <a:t>uso.</a:t>
            </a:r>
            <a:endParaRPr sz="2400">
              <a:latin typeface="Calibri"/>
              <a:cs typeface="Calibri"/>
            </a:endParaRPr>
          </a:p>
          <a:p>
            <a:pPr marL="61594">
              <a:lnSpc>
                <a:spcPct val="100000"/>
              </a:lnSpc>
              <a:spcBef>
                <a:spcPts val="2880"/>
              </a:spcBef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Su</a:t>
            </a:r>
            <a:r>
              <a:rPr sz="24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cálculo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es:</a:t>
            </a:r>
            <a:endParaRPr sz="2400">
              <a:latin typeface="Calibri"/>
              <a:cs typeface="Calibri"/>
            </a:endParaRPr>
          </a:p>
          <a:p>
            <a:pPr marL="976630">
              <a:lnSpc>
                <a:spcPct val="100000"/>
              </a:lnSpc>
              <a:spcBef>
                <a:spcPts val="2880"/>
              </a:spcBef>
            </a:pP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∆WAIT=WAIT</a:t>
            </a:r>
            <a:r>
              <a:rPr sz="24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actual-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SOR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WAIT</a:t>
            </a:r>
            <a:endParaRPr sz="2400">
              <a:latin typeface="Calibri"/>
              <a:cs typeface="Calibri"/>
            </a:endParaRPr>
          </a:p>
          <a:p>
            <a:pPr marL="61594" marR="455295">
              <a:lnSpc>
                <a:spcPct val="100000"/>
              </a:lnSpc>
              <a:spcBef>
                <a:spcPts val="2885"/>
              </a:spcBef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resultado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nos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muestra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pérdida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actividad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sufrida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con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respecto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al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fresco.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8340" y="817625"/>
            <a:ext cx="36436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Actividad</a:t>
            </a:r>
            <a:r>
              <a:rPr sz="2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031239" y="948690"/>
            <a:ext cx="3869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Estabilidad</a:t>
            </a:r>
            <a:r>
              <a:rPr sz="28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1817370"/>
            <a:ext cx="10388600" cy="36474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13664" indent="-342900">
              <a:lnSpc>
                <a:spcPts val="2590"/>
              </a:lnSpc>
              <a:spcBef>
                <a:spcPts val="42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Es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una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medida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velocidad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desactivación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por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formación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de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coque.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19"/>
              </a:spcBef>
              <a:buClr>
                <a:srgbClr val="003399"/>
              </a:buClr>
              <a:buFont typeface="Wingdings"/>
              <a:buChar char=""/>
            </a:pPr>
            <a:endParaRPr sz="2400">
              <a:latin typeface="Calibri"/>
              <a:cs typeface="Calibri"/>
            </a:endParaRPr>
          </a:p>
          <a:p>
            <a:pPr marL="355600" marR="988694" indent="-342900">
              <a:lnSpc>
                <a:spcPts val="259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WAIT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debe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ser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incrementado</a:t>
            </a:r>
            <a:r>
              <a:rPr sz="2400" spc="-8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mantener</a:t>
            </a:r>
            <a:r>
              <a:rPr sz="24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calidad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producto.</a:t>
            </a:r>
            <a:r>
              <a:rPr sz="24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El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rendimiento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decrece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debido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al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incremento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WAIT.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80"/>
              </a:spcBef>
              <a:buClr>
                <a:srgbClr val="003399"/>
              </a:buClr>
              <a:buFont typeface="Wingdings"/>
              <a:buChar char=""/>
            </a:pP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ct val="90000"/>
              </a:lnSpc>
              <a:buFont typeface="Wingdings"/>
              <a:buChar char=""/>
              <a:tabLst>
                <a:tab pos="355600" algn="l"/>
              </a:tabLst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proceso</a:t>
            </a:r>
            <a:r>
              <a:rPr sz="24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regeneración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continua,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esta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desactivación</a:t>
            </a:r>
            <a:r>
              <a:rPr sz="24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no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percibe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el </a:t>
            </a:r>
            <a:r>
              <a:rPr sz="2400" spc="-30" dirty="0">
                <a:solidFill>
                  <a:srgbClr val="003399"/>
                </a:solidFill>
                <a:latin typeface="Calibri"/>
                <a:cs typeface="Calibri"/>
              </a:rPr>
              <a:t>reactor,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sin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embargo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mayor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formación</a:t>
            </a:r>
            <a:r>
              <a:rPr sz="2400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coque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99"/>
                </a:solidFill>
                <a:latin typeface="Calibri"/>
                <a:cs typeface="Calibri"/>
              </a:rPr>
              <a:t>afectará</a:t>
            </a:r>
            <a:r>
              <a:rPr sz="2400" spc="-8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operación</a:t>
            </a:r>
            <a:r>
              <a:rPr sz="24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del </a:t>
            </a:r>
            <a:r>
              <a:rPr sz="2400" spc="-30" dirty="0">
                <a:solidFill>
                  <a:srgbClr val="003399"/>
                </a:solidFill>
                <a:latin typeface="Calibri"/>
                <a:cs typeface="Calibri"/>
              </a:rPr>
              <a:t>regenerador,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dando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como</a:t>
            </a:r>
            <a:r>
              <a:rPr sz="24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resultado</a:t>
            </a:r>
            <a:r>
              <a:rPr sz="24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que</a:t>
            </a:r>
            <a:r>
              <a:rPr sz="24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4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Calibri"/>
                <a:cs typeface="Calibri"/>
              </a:rPr>
              <a:t>carbón</a:t>
            </a:r>
            <a:r>
              <a:rPr sz="2400" b="1" i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r>
              <a:rPr sz="2400" b="1" i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Calibri"/>
                <a:cs typeface="Calibri"/>
              </a:rPr>
              <a:t>será</a:t>
            </a:r>
            <a:r>
              <a:rPr sz="2400" b="1" i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Calibri"/>
                <a:cs typeface="Calibri"/>
              </a:rPr>
              <a:t>igual</a:t>
            </a:r>
            <a:r>
              <a:rPr sz="2400" b="1" i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003399"/>
                </a:solidFill>
                <a:latin typeface="Calibri"/>
                <a:cs typeface="Calibri"/>
              </a:rPr>
              <a:t>al</a:t>
            </a:r>
            <a:r>
              <a:rPr sz="2400" b="1" i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003399"/>
                </a:solidFill>
                <a:latin typeface="Calibri"/>
                <a:cs typeface="Calibri"/>
              </a:rPr>
              <a:t>carbón formado</a:t>
            </a:r>
            <a:r>
              <a:rPr sz="2400" i="1" spc="-10" dirty="0">
                <a:solidFill>
                  <a:srgbClr val="003399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745994" y="804417"/>
            <a:ext cx="2256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Contaminantes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293" y="1533905"/>
            <a:ext cx="10502265" cy="33547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mas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comunes</a:t>
            </a:r>
            <a:r>
              <a:rPr sz="24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03399"/>
                </a:solidFill>
                <a:latin typeface="Calibri"/>
                <a:cs typeface="Calibri"/>
              </a:rPr>
              <a:t>son:</a:t>
            </a:r>
            <a:endParaRPr sz="2400">
              <a:latin typeface="Calibri"/>
              <a:cs typeface="Calibri"/>
            </a:endParaRPr>
          </a:p>
          <a:p>
            <a:pPr marL="251460" indent="-243204">
              <a:lnSpc>
                <a:spcPts val="2735"/>
              </a:lnSpc>
              <a:spcBef>
                <a:spcPts val="2305"/>
              </a:spcBef>
              <a:buClr>
                <a:srgbClr val="44536A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Azufre</a:t>
            </a:r>
            <a:endParaRPr sz="2400">
              <a:latin typeface="Calibri"/>
              <a:cs typeface="Calibri"/>
            </a:endParaRPr>
          </a:p>
          <a:p>
            <a:pPr marL="251460" indent="-243204">
              <a:lnSpc>
                <a:spcPts val="2590"/>
              </a:lnSpc>
              <a:buClr>
                <a:srgbClr val="44536A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Nitrógeno</a:t>
            </a:r>
            <a:endParaRPr sz="2400">
              <a:latin typeface="Calibri"/>
              <a:cs typeface="Calibri"/>
            </a:endParaRPr>
          </a:p>
          <a:p>
            <a:pPr marL="251460" indent="-243204">
              <a:lnSpc>
                <a:spcPts val="2590"/>
              </a:lnSpc>
              <a:buClr>
                <a:srgbClr val="44536A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Agua</a:t>
            </a:r>
            <a:endParaRPr sz="2400">
              <a:latin typeface="Calibri"/>
              <a:cs typeface="Calibri"/>
            </a:endParaRPr>
          </a:p>
          <a:p>
            <a:pPr marL="251460" indent="-243204">
              <a:lnSpc>
                <a:spcPts val="2595"/>
              </a:lnSpc>
              <a:buClr>
                <a:srgbClr val="44536A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Punto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final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carga</a:t>
            </a:r>
            <a:endParaRPr sz="2400">
              <a:latin typeface="Calibri"/>
              <a:cs typeface="Calibri"/>
            </a:endParaRPr>
          </a:p>
          <a:p>
            <a:pPr marL="251460" indent="-243204">
              <a:lnSpc>
                <a:spcPts val="2735"/>
              </a:lnSpc>
              <a:buClr>
                <a:srgbClr val="44536A"/>
              </a:buClr>
              <a:buSzPct val="95833"/>
              <a:buFont typeface="Wingdings"/>
              <a:buChar char=""/>
              <a:tabLst>
                <a:tab pos="251460" algn="l"/>
              </a:tabLst>
            </a:pP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Metales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2630"/>
              </a:spcBef>
            </a:pP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Estos</a:t>
            </a:r>
            <a:r>
              <a:rPr sz="2400" spc="1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no</a:t>
            </a:r>
            <a:r>
              <a:rPr sz="2400" spc="1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solo</a:t>
            </a:r>
            <a:r>
              <a:rPr sz="2400" spc="1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afectan</a:t>
            </a:r>
            <a:r>
              <a:rPr sz="2400" spc="1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1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performance</a:t>
            </a:r>
            <a:r>
              <a:rPr sz="2400" spc="1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spc="1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r>
              <a:rPr sz="2400" spc="1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sino</a:t>
            </a:r>
            <a:r>
              <a:rPr sz="2400" spc="1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que</a:t>
            </a:r>
            <a:r>
              <a:rPr sz="2400" spc="1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también</a:t>
            </a:r>
            <a:r>
              <a:rPr sz="2400" spc="1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dañan</a:t>
            </a:r>
            <a:r>
              <a:rPr sz="2400" spc="1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a</a:t>
            </a:r>
            <a:r>
              <a:rPr sz="2400" spc="1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3399"/>
                </a:solidFill>
                <a:latin typeface="Calibri"/>
                <a:cs typeface="Calibri"/>
              </a:rPr>
              <a:t>los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materiales</a:t>
            </a:r>
            <a:r>
              <a:rPr sz="24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3399"/>
                </a:solidFill>
                <a:latin typeface="Calibri"/>
                <a:cs typeface="Calibri"/>
              </a:rPr>
              <a:t>unidad.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8340" y="892505"/>
            <a:ext cx="22561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Contaminantes</a:t>
            </a:r>
            <a:endParaRPr sz="2800">
              <a:latin typeface="Calibri"/>
              <a:cs typeface="Calibri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913127" y="1620519"/>
          <a:ext cx="8279764" cy="44189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9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71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Contaminantes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Efectos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Máximos</a:t>
                      </a:r>
                      <a:r>
                        <a:rPr sz="2400" b="1" spc="-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niveles</a:t>
                      </a:r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Azufre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Metal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94690" marR="656590" indent="-29209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0.5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ppm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la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alimentación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Nitrógeno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Acida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6654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0.5</a:t>
                      </a:r>
                      <a:r>
                        <a:rPr sz="20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ppm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la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6946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alimentación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20" dirty="0">
                          <a:latin typeface="Calibri"/>
                          <a:cs typeface="Calibri"/>
                        </a:rPr>
                        <a:t>Agua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Acida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30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ppm</a:t>
                      </a:r>
                      <a:r>
                        <a:rPr sz="20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2000" b="1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gas</a:t>
                      </a:r>
                      <a:r>
                        <a:rPr sz="20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de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3175" algn="ctr">
                        <a:lnSpc>
                          <a:spcPct val="100000"/>
                        </a:lnSpc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reciclo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4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Alto</a:t>
                      </a:r>
                      <a:r>
                        <a:rPr sz="20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dirty="0">
                          <a:latin typeface="Calibri"/>
                          <a:cs typeface="Calibri"/>
                        </a:rPr>
                        <a:t>punto</a:t>
                      </a:r>
                      <a:r>
                        <a:rPr sz="2000" b="1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10" dirty="0">
                          <a:latin typeface="Calibri"/>
                          <a:cs typeface="Calibri"/>
                        </a:rPr>
                        <a:t>final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spc="-10" dirty="0">
                          <a:latin typeface="Calibri"/>
                          <a:cs typeface="Calibri"/>
                        </a:rPr>
                        <a:t>Estabilidad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2000" b="1" dirty="0">
                          <a:latin typeface="Calibri"/>
                          <a:cs typeface="Calibri"/>
                        </a:rPr>
                        <a:t>204</a:t>
                      </a:r>
                      <a:r>
                        <a:rPr sz="20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2000" b="1" spc="-25" dirty="0">
                          <a:latin typeface="Calibri"/>
                          <a:cs typeface="Calibri"/>
                        </a:rPr>
                        <a:t>°C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75648" y="76200"/>
            <a:ext cx="3037840" cy="472440"/>
            <a:chOff x="8875648" y="76200"/>
            <a:chExt cx="3037840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2371" y="76200"/>
              <a:ext cx="2840735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78823" y="111251"/>
              <a:ext cx="2540" cy="360045"/>
            </a:xfrm>
            <a:custGeom>
              <a:avLst/>
              <a:gdLst/>
              <a:ahLst/>
              <a:cxnLst/>
              <a:rect l="l" t="t" r="r" b="b"/>
              <a:pathLst>
                <a:path w="2540" h="360045">
                  <a:moveTo>
                    <a:pt x="2158" y="0"/>
                  </a:moveTo>
                  <a:lnTo>
                    <a:pt x="0" y="360045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759567" y="34798"/>
            <a:ext cx="1294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55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7900" y="4423664"/>
            <a:ext cx="22567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Clr>
                <a:srgbClr val="1F3863"/>
              </a:buClr>
              <a:buFont typeface="Arial"/>
              <a:buChar char="•"/>
              <a:tabLst>
                <a:tab pos="469265" algn="l"/>
                <a:tab pos="993775" algn="l"/>
              </a:tabLst>
            </a:pP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Los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compuestos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3694" y="4423664"/>
            <a:ext cx="82772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69365" algn="l"/>
                <a:tab pos="1715135" algn="l"/>
                <a:tab pos="2394585" algn="l"/>
                <a:tab pos="3613785" algn="l"/>
                <a:tab pos="3961129" algn="l"/>
                <a:tab pos="4397375" algn="l"/>
                <a:tab pos="4696460" algn="l"/>
                <a:tab pos="5150485" algn="l"/>
                <a:tab pos="5624195" algn="l"/>
                <a:tab pos="6456680" algn="l"/>
                <a:tab pos="7430770" algn="l"/>
              </a:tabLst>
            </a:pP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tratadores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agua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contienen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P,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Zn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y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Cu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los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cuales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pueden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ingresar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7900" y="4667859"/>
            <a:ext cx="8171180" cy="139763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1300"/>
              </a:spcBef>
            </a:pP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accidentalmente</a:t>
            </a:r>
            <a:r>
              <a:rPr sz="2000" spc="1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a</a:t>
            </a:r>
            <a:r>
              <a:rPr sz="2000" spc="-1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-1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alimentación</a:t>
            </a:r>
            <a:r>
              <a:rPr sz="2000" spc="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los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reformados.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1F3863"/>
              </a:buClr>
              <a:buFont typeface="Arial"/>
              <a:buChar char="•"/>
              <a:tabLst>
                <a:tab pos="469265" algn="l"/>
              </a:tabLst>
            </a:pP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Algunas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cargas</a:t>
            </a:r>
            <a:r>
              <a:rPr sz="20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craqueadas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se</a:t>
            </a:r>
            <a:r>
              <a:rPr sz="2000" spc="-3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le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adicionan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siliconas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como</a:t>
            </a:r>
            <a:r>
              <a:rPr sz="2000" spc="-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antiespumantes.</a:t>
            </a:r>
            <a:endParaRPr sz="20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spcBef>
                <a:spcPts val="1200"/>
              </a:spcBef>
              <a:buClr>
                <a:srgbClr val="1F3863"/>
              </a:buClr>
              <a:buFont typeface="Arial"/>
              <a:buChar char="•"/>
              <a:tabLst>
                <a:tab pos="469265" algn="l"/>
              </a:tabLst>
            </a:pP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Aceites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lubricantes;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procedentes</a:t>
            </a:r>
            <a:r>
              <a:rPr sz="2000" spc="-1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-3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lubricación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los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compresores.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5175" y="732536"/>
            <a:ext cx="1215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32389"/>
                </a:solidFill>
                <a:latin typeface="Calibri"/>
                <a:cs typeface="Calibri"/>
              </a:rPr>
              <a:t>Metales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52475" y="1146684"/>
            <a:ext cx="11082655" cy="315087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25400" algn="just">
              <a:lnSpc>
                <a:spcPct val="100000"/>
              </a:lnSpc>
              <a:spcBef>
                <a:spcPts val="1600"/>
              </a:spcBef>
            </a:pP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Posibles</a:t>
            </a:r>
            <a:r>
              <a:rPr sz="2400" b="1" spc="-6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causas</a:t>
            </a:r>
            <a:r>
              <a:rPr sz="2400" b="1" spc="-7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400" b="1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32389"/>
                </a:solidFill>
                <a:latin typeface="Calibri"/>
                <a:cs typeface="Calibri"/>
              </a:rPr>
              <a:t>contaminación:</a:t>
            </a:r>
            <a:endParaRPr sz="2400">
              <a:latin typeface="Calibri"/>
              <a:cs typeface="Calibri"/>
            </a:endParaRPr>
          </a:p>
          <a:p>
            <a:pPr marL="791210" indent="-453390" algn="just">
              <a:lnSpc>
                <a:spcPct val="100000"/>
              </a:lnSpc>
              <a:spcBef>
                <a:spcPts val="1260"/>
              </a:spcBef>
              <a:buClr>
                <a:srgbClr val="1F3863"/>
              </a:buClr>
              <a:buFont typeface="Arial"/>
              <a:buChar char="•"/>
              <a:tabLst>
                <a:tab pos="791210" algn="l"/>
              </a:tabLst>
            </a:pP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Algunas</a:t>
            </a:r>
            <a:r>
              <a:rPr sz="20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naftas</a:t>
            </a:r>
            <a:r>
              <a:rPr sz="20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vírgenes</a:t>
            </a:r>
            <a:r>
              <a:rPr sz="20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contienen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niveles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As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en</a:t>
            </a:r>
            <a:r>
              <a:rPr sz="2000" spc="-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ppb.</a:t>
            </a:r>
            <a:endParaRPr sz="2000">
              <a:latin typeface="Calibri"/>
              <a:cs typeface="Calibri"/>
            </a:endParaRPr>
          </a:p>
          <a:p>
            <a:pPr marL="791210" marR="70485" indent="-453390" algn="just">
              <a:lnSpc>
                <a:spcPct val="130100"/>
              </a:lnSpc>
              <a:spcBef>
                <a:spcPts val="480"/>
              </a:spcBef>
              <a:buClr>
                <a:srgbClr val="1F3863"/>
              </a:buClr>
              <a:buFont typeface="Arial"/>
              <a:buChar char="•"/>
              <a:tabLst>
                <a:tab pos="795020" algn="l"/>
              </a:tabLst>
            </a:pP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Elementos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productos</a:t>
            </a:r>
            <a:r>
              <a:rPr sz="20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corrosión,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tales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como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sulfuros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Fe,</a:t>
            </a:r>
            <a:r>
              <a:rPr sz="20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Mo,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Cr</a:t>
            </a:r>
            <a:r>
              <a:rPr sz="20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y</a:t>
            </a:r>
            <a:r>
              <a:rPr sz="20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Cu</a:t>
            </a:r>
            <a:r>
              <a:rPr sz="20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envenenan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al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catalizador 	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produciendo</a:t>
            </a:r>
            <a:r>
              <a:rPr sz="2000" spc="8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un</a:t>
            </a:r>
            <a:r>
              <a:rPr sz="2000" spc="10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daño</a:t>
            </a:r>
            <a:r>
              <a:rPr sz="2000" spc="10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menor</a:t>
            </a:r>
            <a:r>
              <a:rPr sz="2000" spc="9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que</a:t>
            </a:r>
            <a:r>
              <a:rPr sz="2000" spc="10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los</a:t>
            </a:r>
            <a:r>
              <a:rPr sz="2000" spc="9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metales</a:t>
            </a:r>
            <a:r>
              <a:rPr sz="2000" spc="9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orgánicos.</a:t>
            </a:r>
            <a:r>
              <a:rPr sz="2000" spc="9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Estas</a:t>
            </a:r>
            <a:r>
              <a:rPr sz="2000" spc="10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escamas</a:t>
            </a:r>
            <a:r>
              <a:rPr sz="2000" spc="10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se</a:t>
            </a:r>
            <a:r>
              <a:rPr sz="2000" spc="10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depositan</a:t>
            </a:r>
            <a:r>
              <a:rPr sz="2000" spc="10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en</a:t>
            </a:r>
            <a:r>
              <a:rPr sz="2000" spc="10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el</a:t>
            </a:r>
            <a:r>
              <a:rPr sz="2000" spc="9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primer 	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reactor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pudiendo</a:t>
            </a:r>
            <a:r>
              <a:rPr sz="2000" spc="-6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producir</a:t>
            </a:r>
            <a:r>
              <a:rPr sz="2000" spc="-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problemas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en</a:t>
            </a:r>
            <a:r>
              <a:rPr sz="20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distribución</a:t>
            </a:r>
            <a:r>
              <a:rPr sz="20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flujo.</a:t>
            </a:r>
            <a:endParaRPr sz="2000">
              <a:latin typeface="Calibri"/>
              <a:cs typeface="Calibri"/>
            </a:endParaRPr>
          </a:p>
          <a:p>
            <a:pPr marL="791210" marR="68580" indent="-453390" algn="just">
              <a:lnSpc>
                <a:spcPct val="130100"/>
              </a:lnSpc>
              <a:spcBef>
                <a:spcPts val="475"/>
              </a:spcBef>
              <a:buClr>
                <a:srgbClr val="1F3863"/>
              </a:buClr>
              <a:buFont typeface="Arial"/>
              <a:buChar char="•"/>
              <a:tabLst>
                <a:tab pos="795020" algn="l"/>
              </a:tabLst>
            </a:pP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El</a:t>
            </a:r>
            <a:r>
              <a:rPr sz="2000" spc="1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inapropiado</a:t>
            </a:r>
            <a:r>
              <a:rPr sz="2000" spc="16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control</a:t>
            </a:r>
            <a:r>
              <a:rPr sz="2000" spc="17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del</a:t>
            </a:r>
            <a:r>
              <a:rPr sz="2000" spc="1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nivel</a:t>
            </a:r>
            <a:r>
              <a:rPr sz="2000" spc="16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del</a:t>
            </a:r>
            <a:r>
              <a:rPr sz="2000" spc="17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separador</a:t>
            </a:r>
            <a:r>
              <a:rPr sz="2000" spc="1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y</a:t>
            </a:r>
            <a:r>
              <a:rPr sz="2000" spc="16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formación</a:t>
            </a:r>
            <a:r>
              <a:rPr sz="2000" spc="17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1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espumas</a:t>
            </a:r>
            <a:r>
              <a:rPr sz="2000" spc="17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durante</a:t>
            </a:r>
            <a:r>
              <a:rPr sz="2000" spc="17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17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regeneración, 	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pueden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llevar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NaOH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ó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NaCO</a:t>
            </a:r>
            <a:r>
              <a:rPr sz="1950" baseline="-25641" dirty="0">
                <a:solidFill>
                  <a:srgbClr val="032389"/>
                </a:solidFill>
                <a:latin typeface="Calibri"/>
                <a:cs typeface="Calibri"/>
              </a:rPr>
              <a:t>3</a:t>
            </a:r>
            <a:r>
              <a:rPr sz="1950" spc="150" baseline="-25641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a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través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del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circuito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del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gas</a:t>
            </a:r>
            <a:r>
              <a:rPr sz="20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reciclo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hacia</a:t>
            </a:r>
            <a:r>
              <a:rPr sz="20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los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reactores.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56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8340" y="738886"/>
            <a:ext cx="12153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32389"/>
                </a:solidFill>
                <a:latin typeface="Calibri"/>
                <a:cs typeface="Calibri"/>
              </a:rPr>
              <a:t>Metales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1458595"/>
            <a:ext cx="10718165" cy="3837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Síntomas</a:t>
            </a:r>
            <a:r>
              <a:rPr sz="24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en</a:t>
            </a:r>
            <a:r>
              <a:rPr sz="24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el</a:t>
            </a:r>
            <a:r>
              <a:rPr sz="24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32389"/>
                </a:solidFill>
                <a:latin typeface="Calibri"/>
                <a:cs typeface="Calibri"/>
              </a:rPr>
              <a:t>proceso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2400">
              <a:latin typeface="Calibri"/>
              <a:cs typeface="Calibri"/>
            </a:endParaRPr>
          </a:p>
          <a:p>
            <a:pPr marL="98425" marR="5080">
              <a:lnSpc>
                <a:spcPct val="100000"/>
              </a:lnSpc>
            </a:pP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Es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un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veneno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del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Pt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del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catalizador.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pesar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que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se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difunde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través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todos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los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lechos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mas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afectado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resulta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ser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0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primer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reactor</a:t>
            </a:r>
            <a:endParaRPr sz="2000">
              <a:latin typeface="Calibri"/>
              <a:cs typeface="Calibri"/>
            </a:endParaRPr>
          </a:p>
          <a:p>
            <a:pPr marL="98425">
              <a:lnSpc>
                <a:spcPct val="100000"/>
              </a:lnSpc>
              <a:spcBef>
                <a:spcPts val="2400"/>
              </a:spcBef>
            </a:pP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Efectos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observados:</a:t>
            </a:r>
            <a:endParaRPr sz="2000">
              <a:latin typeface="Calibri"/>
              <a:cs typeface="Calibri"/>
            </a:endParaRPr>
          </a:p>
          <a:p>
            <a:pPr marL="384810" indent="-286385">
              <a:lnSpc>
                <a:spcPct val="100000"/>
              </a:lnSpc>
              <a:spcBef>
                <a:spcPts val="2405"/>
              </a:spcBef>
              <a:buFont typeface="Arial"/>
              <a:buChar char="•"/>
              <a:tabLst>
                <a:tab pos="384810" algn="l"/>
              </a:tabLst>
            </a:pP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Pérdida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del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DT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en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los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reactores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afectados.</a:t>
            </a:r>
            <a:endParaRPr sz="2000">
              <a:latin typeface="Calibri"/>
              <a:cs typeface="Calibri"/>
            </a:endParaRPr>
          </a:p>
          <a:p>
            <a:pPr marL="384810" indent="-286385">
              <a:lnSpc>
                <a:spcPct val="100000"/>
              </a:lnSpc>
              <a:buFont typeface="Arial"/>
              <a:buChar char="•"/>
              <a:tabLst>
                <a:tab pos="384810" algn="l"/>
              </a:tabLst>
            </a:pP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Pérdida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función</a:t>
            </a:r>
            <a:r>
              <a:rPr sz="20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metálica</a:t>
            </a:r>
            <a:endParaRPr sz="2000">
              <a:latin typeface="Calibri"/>
              <a:cs typeface="Calibri"/>
            </a:endParaRPr>
          </a:p>
          <a:p>
            <a:pPr marL="384810" indent="-286385">
              <a:lnSpc>
                <a:spcPct val="100000"/>
              </a:lnSpc>
              <a:buFont typeface="Arial"/>
              <a:buChar char="•"/>
              <a:tabLst>
                <a:tab pos="384810" algn="l"/>
              </a:tabLst>
            </a:pP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Decrece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producción</a:t>
            </a:r>
            <a:r>
              <a:rPr sz="2000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H2.</a:t>
            </a:r>
            <a:endParaRPr sz="2000">
              <a:latin typeface="Calibri"/>
              <a:cs typeface="Calibri"/>
            </a:endParaRPr>
          </a:p>
          <a:p>
            <a:pPr marL="384810" indent="-286385">
              <a:lnSpc>
                <a:spcPct val="100000"/>
              </a:lnSpc>
              <a:buFont typeface="Arial"/>
              <a:buChar char="•"/>
              <a:tabLst>
                <a:tab pos="384810" algn="l"/>
              </a:tabLst>
            </a:pP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Decrece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pureza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del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gas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reciclo</a:t>
            </a:r>
            <a:endParaRPr sz="2000">
              <a:latin typeface="Calibri"/>
              <a:cs typeface="Calibri"/>
            </a:endParaRPr>
          </a:p>
          <a:p>
            <a:pPr marL="384810" indent="-286385">
              <a:lnSpc>
                <a:spcPct val="100000"/>
              </a:lnSpc>
              <a:buFont typeface="Arial"/>
              <a:buChar char="•"/>
              <a:tabLst>
                <a:tab pos="384810" algn="l"/>
              </a:tabLst>
            </a:pP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Decrece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producción</a:t>
            </a:r>
            <a:r>
              <a:rPr sz="2000" spc="-7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C5+.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57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0727" y="775208"/>
            <a:ext cx="64281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20" dirty="0">
                <a:solidFill>
                  <a:srgbClr val="1F359E"/>
                </a:solidFill>
                <a:latin typeface="Calibri"/>
                <a:cs typeface="Calibri"/>
              </a:rPr>
              <a:t>Regeneración</a:t>
            </a:r>
            <a:r>
              <a:rPr sz="2800" b="1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359E"/>
                </a:solidFill>
                <a:latin typeface="Calibri"/>
                <a:cs typeface="Calibri"/>
              </a:rPr>
              <a:t>del</a:t>
            </a:r>
            <a:r>
              <a:rPr sz="2800" b="1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359E"/>
                </a:solidFill>
                <a:latin typeface="Calibri"/>
                <a:cs typeface="Calibri"/>
              </a:rPr>
              <a:t>catalizador</a:t>
            </a:r>
            <a:r>
              <a:rPr sz="2800" b="1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800" b="1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1F359E"/>
                </a:solidFill>
                <a:latin typeface="Calibri"/>
                <a:cs typeface="Calibri"/>
              </a:rPr>
              <a:t>Reformado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0727" y="1543304"/>
            <a:ext cx="1075245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2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objetivo</a:t>
            </a:r>
            <a:r>
              <a:rPr sz="22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2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2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regeneración</a:t>
            </a:r>
            <a:r>
              <a:rPr sz="2200" spc="-1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es</a:t>
            </a:r>
            <a:r>
              <a:rPr sz="22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recuperar</a:t>
            </a:r>
            <a:r>
              <a:rPr sz="22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las</a:t>
            </a:r>
            <a:r>
              <a:rPr sz="22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propiedades</a:t>
            </a:r>
            <a:r>
              <a:rPr sz="22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del</a:t>
            </a:r>
            <a:r>
              <a:rPr sz="22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catalizador;</a:t>
            </a:r>
            <a:r>
              <a:rPr sz="22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se</a:t>
            </a:r>
            <a:r>
              <a:rPr sz="22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debe</a:t>
            </a:r>
            <a:r>
              <a:rPr sz="22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conseguir:</a:t>
            </a:r>
            <a:endParaRPr sz="2200">
              <a:latin typeface="Calibri"/>
              <a:cs typeface="Calibri"/>
            </a:endParaRPr>
          </a:p>
          <a:p>
            <a:pPr marL="937894" indent="-353695">
              <a:lnSpc>
                <a:spcPct val="100000"/>
              </a:lnSpc>
              <a:spcBef>
                <a:spcPts val="2640"/>
              </a:spcBef>
              <a:buAutoNum type="arabicPlain"/>
              <a:tabLst>
                <a:tab pos="937894" algn="l"/>
              </a:tabLst>
            </a:pP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200" b="1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área</a:t>
            </a:r>
            <a:r>
              <a:rPr sz="2200" b="1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superficial</a:t>
            </a:r>
            <a:r>
              <a:rPr sz="2200" b="1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se</a:t>
            </a:r>
            <a:r>
              <a:rPr sz="2200" b="1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debe</a:t>
            </a:r>
            <a:r>
              <a:rPr sz="2200" b="1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1F359E"/>
                </a:solidFill>
                <a:latin typeface="Calibri"/>
                <a:cs typeface="Calibri"/>
              </a:rPr>
              <a:t>mantener</a:t>
            </a:r>
            <a:r>
              <a:rPr sz="2200" b="1" spc="-1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spc="-20" dirty="0">
                <a:solidFill>
                  <a:srgbClr val="1F359E"/>
                </a:solidFill>
                <a:latin typeface="Calibri"/>
                <a:cs typeface="Calibri"/>
              </a:rPr>
              <a:t>alta</a:t>
            </a:r>
            <a:endParaRPr sz="2200">
              <a:latin typeface="Calibri"/>
              <a:cs typeface="Calibri"/>
            </a:endParaRPr>
          </a:p>
          <a:p>
            <a:pPr marL="937894" indent="-353695">
              <a:lnSpc>
                <a:spcPct val="100000"/>
              </a:lnSpc>
              <a:buAutoNum type="arabicPlain"/>
              <a:tabLst>
                <a:tab pos="937894" algn="l"/>
              </a:tabLst>
            </a:pP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Los</a:t>
            </a:r>
            <a:r>
              <a:rPr sz="2200" b="1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metales</a:t>
            </a:r>
            <a:r>
              <a:rPr sz="2200" b="1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deben</a:t>
            </a:r>
            <a:r>
              <a:rPr sz="2200" b="1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estar</a:t>
            </a:r>
            <a:r>
              <a:rPr sz="2200" b="1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en</a:t>
            </a:r>
            <a:r>
              <a:rPr sz="2200" b="1" spc="-7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200" b="1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estado</a:t>
            </a:r>
            <a:r>
              <a:rPr sz="2200" b="1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1F359E"/>
                </a:solidFill>
                <a:latin typeface="Calibri"/>
                <a:cs typeface="Calibri"/>
              </a:rPr>
              <a:t>reducido</a:t>
            </a:r>
            <a:endParaRPr sz="2200">
              <a:latin typeface="Calibri"/>
              <a:cs typeface="Calibri"/>
            </a:endParaRPr>
          </a:p>
          <a:p>
            <a:pPr marL="937894" indent="-353695">
              <a:lnSpc>
                <a:spcPct val="100000"/>
              </a:lnSpc>
              <a:buAutoNum type="arabicPlain"/>
              <a:tabLst>
                <a:tab pos="937894" algn="l"/>
              </a:tabLst>
            </a:pP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Los</a:t>
            </a:r>
            <a:r>
              <a:rPr sz="2200" b="1" spc="-7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metales</a:t>
            </a:r>
            <a:r>
              <a:rPr sz="2200" b="1" spc="-7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deben</a:t>
            </a:r>
            <a:r>
              <a:rPr sz="2200" b="1" spc="-7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estar</a:t>
            </a:r>
            <a:r>
              <a:rPr sz="2200" b="1" spc="-7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1F359E"/>
                </a:solidFill>
                <a:latin typeface="Calibri"/>
                <a:cs typeface="Calibri"/>
              </a:rPr>
              <a:t>totalmente</a:t>
            </a:r>
            <a:r>
              <a:rPr sz="2200" b="1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1F359E"/>
                </a:solidFill>
                <a:latin typeface="Calibri"/>
                <a:cs typeface="Calibri"/>
              </a:rPr>
              <a:t>dispersos</a:t>
            </a:r>
            <a:endParaRPr sz="2200">
              <a:latin typeface="Calibri"/>
              <a:cs typeface="Calibri"/>
            </a:endParaRPr>
          </a:p>
          <a:p>
            <a:pPr marL="584200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4</a:t>
            </a:r>
            <a:r>
              <a:rPr sz="2200" b="1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-</a:t>
            </a:r>
            <a:r>
              <a:rPr sz="2200" b="1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200" b="1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cloro</a:t>
            </a:r>
            <a:r>
              <a:rPr sz="2200" b="1" spc="-1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debe</a:t>
            </a:r>
            <a:r>
              <a:rPr sz="2200" b="1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estar</a:t>
            </a:r>
            <a:r>
              <a:rPr sz="2200" b="1" spc="-1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en</a:t>
            </a:r>
            <a:r>
              <a:rPr sz="2200" b="1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su</a:t>
            </a:r>
            <a:r>
              <a:rPr sz="2200" b="1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1F359E"/>
                </a:solidFill>
                <a:latin typeface="Calibri"/>
                <a:cs typeface="Calibri"/>
              </a:rPr>
              <a:t>nivel</a:t>
            </a:r>
            <a:r>
              <a:rPr sz="2200" b="1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1F359E"/>
                </a:solidFill>
                <a:latin typeface="Calibri"/>
                <a:cs typeface="Calibri"/>
              </a:rPr>
              <a:t>apropiado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2640"/>
              </a:spcBef>
            </a:pP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Hay</a:t>
            </a:r>
            <a:r>
              <a:rPr sz="22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problemas</a:t>
            </a:r>
            <a:r>
              <a:rPr sz="2200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básicos</a:t>
            </a:r>
            <a:r>
              <a:rPr sz="2200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para</a:t>
            </a:r>
            <a:r>
              <a:rPr sz="2200" spc="-7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mantener</a:t>
            </a:r>
            <a:r>
              <a:rPr sz="22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estas</a:t>
            </a:r>
            <a:r>
              <a:rPr sz="22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propiedades</a:t>
            </a:r>
            <a:r>
              <a:rPr sz="2200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durante</a:t>
            </a:r>
            <a:r>
              <a:rPr sz="2200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una</a:t>
            </a:r>
            <a:r>
              <a:rPr sz="22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regeneración</a:t>
            </a:r>
            <a:r>
              <a:rPr sz="22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porque</a:t>
            </a:r>
            <a:r>
              <a:rPr sz="2200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1F359E"/>
                </a:solidFill>
                <a:latin typeface="Calibri"/>
                <a:cs typeface="Calibri"/>
              </a:rPr>
              <a:t>la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ley</a:t>
            </a:r>
            <a:r>
              <a:rPr sz="22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2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2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termodinámica</a:t>
            </a:r>
            <a:r>
              <a:rPr sz="22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que</a:t>
            </a:r>
            <a:r>
              <a:rPr sz="22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dice</a:t>
            </a:r>
            <a:r>
              <a:rPr sz="22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que</a:t>
            </a:r>
            <a:r>
              <a:rPr sz="22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un</a:t>
            </a:r>
            <a:r>
              <a:rPr sz="22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sistema</a:t>
            </a:r>
            <a:r>
              <a:rPr sz="22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tendera</a:t>
            </a:r>
            <a:r>
              <a:rPr sz="22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a</a:t>
            </a:r>
            <a:r>
              <a:rPr sz="22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su</a:t>
            </a:r>
            <a:r>
              <a:rPr sz="22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estado</a:t>
            </a:r>
            <a:r>
              <a:rPr sz="22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más</a:t>
            </a:r>
            <a:r>
              <a:rPr sz="22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estable</a:t>
            </a:r>
            <a:r>
              <a:rPr sz="22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nos</a:t>
            </a:r>
            <a:r>
              <a:rPr sz="22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juega</a:t>
            </a:r>
            <a:r>
              <a:rPr sz="22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1F359E"/>
                </a:solidFill>
                <a:latin typeface="Calibri"/>
                <a:cs typeface="Calibri"/>
              </a:rPr>
              <a:t>en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contra.</a:t>
            </a:r>
            <a:endParaRPr sz="2200">
              <a:latin typeface="Calibri"/>
              <a:cs typeface="Calibri"/>
            </a:endParaRPr>
          </a:p>
          <a:p>
            <a:pPr marL="12700" marR="415925">
              <a:lnSpc>
                <a:spcPct val="100000"/>
              </a:lnSpc>
            </a:pP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Para</a:t>
            </a:r>
            <a:r>
              <a:rPr sz="22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2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catalizador</a:t>
            </a:r>
            <a:r>
              <a:rPr sz="22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2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Platforming</a:t>
            </a:r>
            <a:r>
              <a:rPr sz="22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2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Pt</a:t>
            </a:r>
            <a:r>
              <a:rPr sz="22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bien</a:t>
            </a:r>
            <a:r>
              <a:rPr sz="22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disperso</a:t>
            </a:r>
            <a:r>
              <a:rPr sz="22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sobre</a:t>
            </a:r>
            <a:r>
              <a:rPr sz="22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2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soporte</a:t>
            </a:r>
            <a:r>
              <a:rPr sz="22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2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alúmina</a:t>
            </a:r>
            <a:r>
              <a:rPr sz="22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es</a:t>
            </a:r>
            <a:r>
              <a:rPr sz="22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mucho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menos</a:t>
            </a:r>
            <a:r>
              <a:rPr sz="22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estable</a:t>
            </a:r>
            <a:r>
              <a:rPr sz="22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que</a:t>
            </a:r>
            <a:r>
              <a:rPr sz="22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un</a:t>
            </a:r>
            <a:r>
              <a:rPr sz="22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solo</a:t>
            </a:r>
            <a:r>
              <a:rPr sz="22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cristal</a:t>
            </a:r>
            <a:r>
              <a:rPr sz="2200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2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1F359E"/>
                </a:solidFill>
                <a:latin typeface="Calibri"/>
                <a:cs typeface="Calibri"/>
              </a:rPr>
              <a:t>platino.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97618" y="779793"/>
            <a:ext cx="8469353" cy="5690341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59567" y="6663563"/>
            <a:ext cx="1294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59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4293" y="129667"/>
            <a:ext cx="10643870" cy="579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93365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969"/>
              </a:spcBef>
            </a:pPr>
            <a:endParaRPr sz="2000" dirty="0">
              <a:latin typeface="Calibri Light"/>
              <a:cs typeface="Calibri Light"/>
            </a:endParaRPr>
          </a:p>
          <a:p>
            <a:pPr marL="355600" marR="5080" indent="-342900" algn="just">
              <a:lnSpc>
                <a:spcPct val="100000"/>
              </a:lnSpc>
              <a:buClr>
                <a:srgbClr val="003580"/>
              </a:buClr>
              <a:buFont typeface="Arial"/>
              <a:buChar char="•"/>
              <a:tabLst>
                <a:tab pos="355600" algn="l"/>
              </a:tabLst>
            </a:pP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200" b="0" spc="1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catalizador</a:t>
            </a:r>
            <a:r>
              <a:rPr sz="2200" b="0" spc="1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se</a:t>
            </a:r>
            <a:r>
              <a:rPr sz="2200" b="0" spc="1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regenera</a:t>
            </a:r>
            <a:r>
              <a:rPr sz="2200" b="0" spc="1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habitualmente,</a:t>
            </a:r>
            <a:r>
              <a:rPr sz="2200" b="0" spc="1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cuando</a:t>
            </a:r>
            <a:r>
              <a:rPr sz="2200" b="0" spc="1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200" b="0" spc="1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sitios</a:t>
            </a:r>
            <a:r>
              <a:rPr sz="2200" b="0" spc="1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activos</a:t>
            </a:r>
            <a:r>
              <a:rPr sz="2200" b="0" spc="1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han</a:t>
            </a:r>
            <a:r>
              <a:rPr sz="2200" b="0" spc="1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sido</a:t>
            </a:r>
            <a:r>
              <a:rPr sz="2200" b="0" spc="1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cubiertos</a:t>
            </a:r>
            <a:r>
              <a:rPr sz="2200" b="0" spc="1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25" dirty="0">
                <a:solidFill>
                  <a:srgbClr val="003399"/>
                </a:solidFill>
                <a:latin typeface="Calibri Light"/>
                <a:cs typeface="Calibri Light"/>
              </a:rPr>
              <a:t>por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carbón</a:t>
            </a:r>
            <a:r>
              <a:rPr sz="2200" b="0" spc="3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luego</a:t>
            </a:r>
            <a:r>
              <a:rPr sz="2200" b="0" spc="3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3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un</a:t>
            </a:r>
            <a:r>
              <a:rPr sz="2200" b="0" spc="3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prolongado</a:t>
            </a:r>
            <a:r>
              <a:rPr sz="2200" b="0" spc="3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período</a:t>
            </a:r>
            <a:r>
              <a:rPr sz="2200" b="0" spc="3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3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operación,</a:t>
            </a:r>
            <a:r>
              <a:rPr sz="2200" b="0" spc="3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también</a:t>
            </a:r>
            <a:r>
              <a:rPr sz="2200" b="0" spc="3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puede</a:t>
            </a:r>
            <a:r>
              <a:rPr sz="2200" b="0" spc="3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ocurrir</a:t>
            </a:r>
            <a:r>
              <a:rPr sz="2200" b="0" spc="3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luego</a:t>
            </a:r>
            <a:r>
              <a:rPr sz="2200" b="0" spc="3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25" dirty="0">
                <a:solidFill>
                  <a:srgbClr val="003399"/>
                </a:solidFill>
                <a:latin typeface="Calibri Light"/>
                <a:cs typeface="Calibri Light"/>
              </a:rPr>
              <a:t>de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alguna</a:t>
            </a:r>
            <a:r>
              <a:rPr sz="22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emergencia</a:t>
            </a:r>
            <a:r>
              <a:rPr sz="2200" b="0" spc="-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ó</a:t>
            </a:r>
            <a:r>
              <a:rPr sz="22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previo</a:t>
            </a:r>
            <a:r>
              <a:rPr sz="22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un</a:t>
            </a:r>
            <a:r>
              <a:rPr sz="22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período</a:t>
            </a:r>
            <a:r>
              <a:rPr sz="22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alta</a:t>
            </a:r>
            <a:r>
              <a:rPr sz="22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demanda</a:t>
            </a:r>
            <a:r>
              <a:rPr sz="22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nafta</a:t>
            </a:r>
            <a:endParaRPr sz="2200" dirty="0">
              <a:latin typeface="Calibri Light"/>
              <a:cs typeface="Calibri Light"/>
            </a:endParaRPr>
          </a:p>
          <a:p>
            <a:pPr marL="354965" indent="-342265">
              <a:lnSpc>
                <a:spcPct val="100000"/>
              </a:lnSpc>
              <a:spcBef>
                <a:spcPts val="2645"/>
              </a:spcBef>
              <a:buClr>
                <a:srgbClr val="003580"/>
              </a:buClr>
              <a:buFont typeface="Arial"/>
              <a:buChar char="•"/>
              <a:tabLst>
                <a:tab pos="354965" algn="l"/>
              </a:tabLst>
            </a:pP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Las</a:t>
            </a:r>
            <a:r>
              <a:rPr sz="22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causas</a:t>
            </a:r>
            <a:r>
              <a:rPr sz="22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principales</a:t>
            </a:r>
            <a:r>
              <a:rPr sz="22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que</a:t>
            </a:r>
            <a:r>
              <a:rPr sz="22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requieren</a:t>
            </a:r>
            <a:r>
              <a:rPr sz="22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una</a:t>
            </a:r>
            <a:r>
              <a:rPr sz="22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regeneración</a:t>
            </a:r>
            <a:r>
              <a:rPr sz="2200" b="0" spc="-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003399"/>
                </a:solidFill>
                <a:latin typeface="Calibri Light"/>
                <a:cs typeface="Calibri Light"/>
              </a:rPr>
              <a:t>son:</a:t>
            </a:r>
            <a:endParaRPr sz="2200" dirty="0">
              <a:latin typeface="Calibri Light"/>
              <a:cs typeface="Calibri Light"/>
            </a:endParaRPr>
          </a:p>
          <a:p>
            <a:pPr marL="1183005" lvl="1" indent="-362585">
              <a:lnSpc>
                <a:spcPct val="100000"/>
              </a:lnSpc>
              <a:spcBef>
                <a:spcPts val="2640"/>
              </a:spcBef>
              <a:buClr>
                <a:srgbClr val="003580"/>
              </a:buClr>
              <a:buFont typeface="Wingdings"/>
              <a:buChar char=""/>
              <a:tabLst>
                <a:tab pos="1183005" algn="l"/>
              </a:tabLst>
            </a:pP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Alto</a:t>
            </a:r>
            <a:r>
              <a:rPr sz="22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%</a:t>
            </a:r>
            <a:r>
              <a:rPr sz="22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carbón,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entre</a:t>
            </a:r>
            <a:r>
              <a:rPr sz="22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15</a:t>
            </a:r>
            <a:r>
              <a:rPr sz="22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2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18</a:t>
            </a:r>
            <a:r>
              <a:rPr sz="22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%</a:t>
            </a:r>
            <a:endParaRPr sz="2200" dirty="0">
              <a:latin typeface="Calibri Light"/>
              <a:cs typeface="Calibri Light"/>
            </a:endParaRPr>
          </a:p>
          <a:p>
            <a:pPr marL="1183005" lvl="1" indent="-362585">
              <a:lnSpc>
                <a:spcPct val="100000"/>
              </a:lnSpc>
              <a:spcBef>
                <a:spcPts val="2640"/>
              </a:spcBef>
              <a:buClr>
                <a:srgbClr val="003580"/>
              </a:buClr>
              <a:buFont typeface="Wingdings"/>
              <a:buChar char=""/>
              <a:tabLst>
                <a:tab pos="1183005" algn="l"/>
              </a:tabLst>
            </a:pP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Limite</a:t>
            </a:r>
            <a:r>
              <a:rPr sz="22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20" dirty="0">
                <a:solidFill>
                  <a:srgbClr val="003399"/>
                </a:solidFill>
                <a:latin typeface="Calibri Light"/>
                <a:cs typeface="Calibri Light"/>
              </a:rPr>
              <a:t>temperatura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 en</a:t>
            </a:r>
            <a:r>
              <a:rPr sz="22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termo</a:t>
            </a:r>
            <a:r>
              <a:rPr sz="22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metales</a:t>
            </a:r>
            <a:r>
              <a:rPr sz="22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2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Hornos</a:t>
            </a:r>
            <a:endParaRPr sz="2200" dirty="0">
              <a:latin typeface="Calibri Light"/>
              <a:cs typeface="Calibri Light"/>
            </a:endParaRPr>
          </a:p>
          <a:p>
            <a:pPr marL="1183005" lvl="1" indent="-362585">
              <a:lnSpc>
                <a:spcPct val="100000"/>
              </a:lnSpc>
              <a:spcBef>
                <a:spcPts val="2645"/>
              </a:spcBef>
              <a:buClr>
                <a:srgbClr val="003580"/>
              </a:buClr>
              <a:buFont typeface="Wingdings"/>
              <a:buChar char=""/>
              <a:tabLst>
                <a:tab pos="1183005" algn="l"/>
              </a:tabLst>
            </a:pP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Caída</a:t>
            </a:r>
            <a:r>
              <a:rPr sz="22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2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rendimiento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 de</a:t>
            </a:r>
            <a:r>
              <a:rPr sz="22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nafta</a:t>
            </a:r>
            <a:r>
              <a:rPr sz="22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reformada</a:t>
            </a:r>
            <a:r>
              <a:rPr sz="2200" b="0" spc="-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2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ó</a:t>
            </a:r>
            <a:r>
              <a:rPr sz="22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3</a:t>
            </a:r>
            <a:r>
              <a:rPr sz="22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%</a:t>
            </a:r>
            <a:endParaRPr sz="2200" dirty="0">
              <a:latin typeface="Calibri Light"/>
              <a:cs typeface="Calibri Light"/>
            </a:endParaRPr>
          </a:p>
          <a:p>
            <a:pPr marL="1183005" lvl="1" indent="-362585">
              <a:lnSpc>
                <a:spcPct val="100000"/>
              </a:lnSpc>
              <a:spcBef>
                <a:spcPts val="2640"/>
              </a:spcBef>
              <a:buClr>
                <a:srgbClr val="003580"/>
              </a:buClr>
              <a:buFont typeface="Wingdings"/>
              <a:buChar char=""/>
              <a:tabLst>
                <a:tab pos="1183005" algn="l"/>
              </a:tabLst>
            </a:pP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Mantenimiento</a:t>
            </a:r>
            <a:r>
              <a:rPr sz="22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Intercambiadores,</a:t>
            </a:r>
            <a:r>
              <a:rPr sz="22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hornos</a:t>
            </a:r>
            <a:r>
              <a:rPr sz="22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ó</a:t>
            </a:r>
            <a:r>
              <a:rPr sz="2200" b="0" spc="-8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Compresor.</a:t>
            </a:r>
            <a:endParaRPr sz="2200" dirty="0">
              <a:latin typeface="Calibri Light"/>
              <a:cs typeface="Calibri Light"/>
            </a:endParaRPr>
          </a:p>
          <a:p>
            <a:pPr marL="1183005" lvl="1" indent="-362585">
              <a:lnSpc>
                <a:spcPct val="100000"/>
              </a:lnSpc>
              <a:spcBef>
                <a:spcPts val="2640"/>
              </a:spcBef>
              <a:buClr>
                <a:srgbClr val="003580"/>
              </a:buClr>
              <a:buFont typeface="Wingdings"/>
              <a:buChar char=""/>
              <a:tabLst>
                <a:tab pos="1183005" algn="l"/>
              </a:tabLst>
            </a:pP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Ciclos</a:t>
            </a:r>
            <a:r>
              <a:rPr sz="22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Planificación</a:t>
            </a:r>
            <a:r>
              <a:rPr sz="2200" b="0" spc="-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refino.</a:t>
            </a:r>
            <a:endParaRPr sz="22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6226" y="659301"/>
            <a:ext cx="8129905" cy="5441315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2460625">
              <a:lnSpc>
                <a:spcPct val="100000"/>
              </a:lnSpc>
              <a:spcBef>
                <a:spcPts val="146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Composición</a:t>
            </a:r>
            <a:r>
              <a:rPr sz="24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las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cargas</a:t>
            </a:r>
            <a:r>
              <a:rPr sz="24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productos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25"/>
              </a:spcBef>
            </a:pP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Cargas</a:t>
            </a:r>
            <a:endParaRPr sz="1800">
              <a:latin typeface="Calibri"/>
              <a:cs typeface="Calibri"/>
            </a:endParaRPr>
          </a:p>
          <a:p>
            <a:pPr marL="431165" indent="-418465">
              <a:lnSpc>
                <a:spcPct val="100000"/>
              </a:lnSpc>
              <a:spcBef>
                <a:spcPts val="2160"/>
              </a:spcBef>
              <a:buClr>
                <a:srgbClr val="808080"/>
              </a:buClr>
              <a:buFont typeface="Wingdings"/>
              <a:buChar char=""/>
              <a:tabLst>
                <a:tab pos="431165" algn="l"/>
              </a:tabLst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1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obtención</a:t>
            </a:r>
            <a:r>
              <a:rPr sz="1800" b="1" spc="-8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18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naftas</a:t>
            </a:r>
            <a:r>
              <a:rPr sz="1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reformadas:</a:t>
            </a:r>
            <a:endParaRPr sz="1800">
              <a:latin typeface="Calibri"/>
              <a:cs typeface="Calibri"/>
            </a:endParaRPr>
          </a:p>
          <a:p>
            <a:pPr marL="431165">
              <a:lnSpc>
                <a:spcPct val="100000"/>
              </a:lnSpc>
            </a:pP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C6–C11</a:t>
            </a:r>
            <a:r>
              <a:rPr sz="18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libri"/>
                <a:cs typeface="Calibri"/>
              </a:rPr>
              <a:t>Parafinas,</a:t>
            </a:r>
            <a:r>
              <a:rPr sz="18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Nafténicos</a:t>
            </a:r>
            <a:r>
              <a:rPr sz="18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18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libri"/>
                <a:cs typeface="Calibri"/>
              </a:rPr>
              <a:t>Aromáticos.</a:t>
            </a:r>
            <a:endParaRPr sz="1800">
              <a:latin typeface="Calibri"/>
              <a:cs typeface="Calibri"/>
            </a:endParaRPr>
          </a:p>
          <a:p>
            <a:pPr marL="431165" indent="-418465">
              <a:lnSpc>
                <a:spcPct val="100000"/>
              </a:lnSpc>
              <a:spcBef>
                <a:spcPts val="2160"/>
              </a:spcBef>
              <a:buClr>
                <a:srgbClr val="808080"/>
              </a:buClr>
              <a:buFont typeface="Wingdings"/>
              <a:buChar char=""/>
              <a:tabLst>
                <a:tab pos="431165" algn="l"/>
              </a:tabLst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18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obtención</a:t>
            </a:r>
            <a:r>
              <a:rPr sz="1800" b="1" spc="-9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18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aromáticos:</a:t>
            </a:r>
            <a:endParaRPr sz="1800">
              <a:latin typeface="Calibri"/>
              <a:cs typeface="Calibri"/>
            </a:endParaRPr>
          </a:p>
          <a:p>
            <a:pPr marL="431165" marR="3380104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Cortes</a:t>
            </a:r>
            <a:r>
              <a:rPr sz="1800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más</a:t>
            </a:r>
            <a:r>
              <a:rPr sz="18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selectos</a:t>
            </a:r>
            <a:r>
              <a:rPr sz="18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C6,</a:t>
            </a:r>
            <a:r>
              <a:rPr sz="18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C6–C7,</a:t>
            </a:r>
            <a:r>
              <a:rPr sz="18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libri"/>
                <a:cs typeface="Calibri"/>
              </a:rPr>
              <a:t>C6-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C8</a:t>
            </a:r>
            <a:r>
              <a:rPr sz="1800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ó</a:t>
            </a:r>
            <a:r>
              <a:rPr sz="18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libri"/>
                <a:cs typeface="Calibri"/>
              </a:rPr>
              <a:t>C7-</a:t>
            </a:r>
            <a:r>
              <a:rPr sz="1800" spc="-25" dirty="0">
                <a:solidFill>
                  <a:srgbClr val="003399"/>
                </a:solidFill>
                <a:latin typeface="Calibri"/>
                <a:cs typeface="Calibri"/>
              </a:rPr>
              <a:t>C8.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Menos</a:t>
            </a:r>
            <a:r>
              <a:rPr sz="18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selectivas</a:t>
            </a:r>
            <a:r>
              <a:rPr sz="18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18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reacción</a:t>
            </a:r>
            <a:r>
              <a:rPr sz="18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18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libri"/>
                <a:cs typeface="Calibri"/>
              </a:rPr>
              <a:t>C6–C7.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Productos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5"/>
              </a:spcBef>
            </a:pPr>
            <a:endParaRPr sz="18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buClr>
                <a:srgbClr val="808080"/>
              </a:buClr>
              <a:buFont typeface="Wingdings"/>
              <a:buChar char=""/>
              <a:tabLst>
                <a:tab pos="419100" algn="l"/>
              </a:tabLst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Naftas</a:t>
            </a:r>
            <a:r>
              <a:rPr sz="18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ricas</a:t>
            </a:r>
            <a:r>
              <a:rPr sz="18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1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aromáticos</a:t>
            </a:r>
            <a:r>
              <a:rPr sz="1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3399"/>
                </a:solidFill>
                <a:latin typeface="Calibri"/>
                <a:cs typeface="Calibri"/>
              </a:rPr>
              <a:t>(Alto</a:t>
            </a:r>
            <a:r>
              <a:rPr sz="1800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003399"/>
                </a:solidFill>
                <a:latin typeface="Calibri"/>
                <a:cs typeface="Calibri"/>
              </a:rPr>
              <a:t>octano)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95"/>
              </a:spcBef>
              <a:buClr>
                <a:srgbClr val="808080"/>
              </a:buClr>
              <a:buFont typeface="Wingdings"/>
              <a:buChar char=""/>
            </a:pPr>
            <a:endParaRPr sz="18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buClr>
                <a:srgbClr val="808080"/>
              </a:buClr>
              <a:buFont typeface="Wingdings"/>
              <a:buChar char=""/>
              <a:tabLst>
                <a:tab pos="419100" algn="l"/>
              </a:tabLst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Compuestos</a:t>
            </a:r>
            <a:r>
              <a:rPr sz="18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18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aromáticos</a:t>
            </a:r>
            <a:r>
              <a:rPr sz="18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18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BTX.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50"/>
              </a:spcBef>
            </a:pP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Nota:</a:t>
            </a:r>
            <a:r>
              <a:rPr sz="18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18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deben</a:t>
            </a:r>
            <a:r>
              <a:rPr sz="18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tener</a:t>
            </a:r>
            <a:r>
              <a:rPr sz="18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18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cuenta</a:t>
            </a:r>
            <a:r>
              <a:rPr sz="18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18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PIONA</a:t>
            </a:r>
            <a:r>
              <a:rPr sz="18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18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1800" b="1" spc="-10" dirty="0">
                <a:solidFill>
                  <a:srgbClr val="003399"/>
                </a:solidFill>
                <a:latin typeface="Calibri"/>
                <a:cs typeface="Calibri"/>
              </a:rPr>
              <a:t> destilación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2408" y="2564892"/>
            <a:ext cx="4823460" cy="304038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60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226" y="1287297"/>
            <a:ext cx="5762625" cy="4171315"/>
          </a:xfrm>
          <a:prstGeom prst="rect">
            <a:avLst/>
          </a:prstGeom>
        </p:spPr>
        <p:txBody>
          <a:bodyPr vert="horz" wrap="square" lIns="0" tIns="195580" rIns="0" bIns="0" rtlCol="0">
            <a:spAutoFit/>
          </a:bodyPr>
          <a:lstStyle/>
          <a:p>
            <a:pPr marL="419100" indent="-406400">
              <a:lnSpc>
                <a:spcPct val="100000"/>
              </a:lnSpc>
              <a:spcBef>
                <a:spcPts val="1540"/>
              </a:spcBef>
              <a:buClr>
                <a:srgbClr val="003580"/>
              </a:buClr>
              <a:buFont typeface="Arial"/>
              <a:buChar char="•"/>
              <a:tabLst>
                <a:tab pos="419100" algn="l"/>
              </a:tabLst>
            </a:pP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Generalidades</a:t>
            </a:r>
            <a:r>
              <a:rPr sz="2200" b="1" spc="-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2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estrategia</a:t>
            </a:r>
            <a:endParaRPr sz="22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1440"/>
              </a:spcBef>
              <a:buClr>
                <a:srgbClr val="003580"/>
              </a:buClr>
              <a:buFont typeface="Arial"/>
              <a:buChar char="•"/>
              <a:tabLst>
                <a:tab pos="419100" algn="l"/>
              </a:tabLst>
            </a:pP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Hot</a:t>
            </a:r>
            <a:r>
              <a:rPr sz="22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Stripping</a:t>
            </a:r>
            <a:r>
              <a:rPr sz="22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2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barrido</a:t>
            </a:r>
            <a:r>
              <a:rPr sz="2200" b="1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con</a:t>
            </a:r>
            <a:r>
              <a:rPr sz="22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25" dirty="0">
                <a:solidFill>
                  <a:srgbClr val="003399"/>
                </a:solidFill>
                <a:latin typeface="Calibri"/>
                <a:cs typeface="Calibri"/>
              </a:rPr>
              <a:t>N2</a:t>
            </a:r>
            <a:endParaRPr sz="22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1440"/>
              </a:spcBef>
              <a:buClr>
                <a:srgbClr val="003580"/>
              </a:buClr>
              <a:buFont typeface="Arial"/>
              <a:buChar char="•"/>
              <a:tabLst>
                <a:tab pos="419100" algn="l"/>
              </a:tabLst>
            </a:pP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r>
              <a:rPr sz="22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carbón</a:t>
            </a:r>
            <a:endParaRPr sz="22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1440"/>
              </a:spcBef>
              <a:buClr>
                <a:srgbClr val="003580"/>
              </a:buClr>
              <a:buFont typeface="Arial"/>
              <a:buChar char="•"/>
              <a:tabLst>
                <a:tab pos="419100" algn="l"/>
              </a:tabLst>
            </a:pP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r>
              <a:rPr sz="2200" b="1" spc="-9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secundario</a:t>
            </a:r>
            <a:endParaRPr sz="22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1440"/>
              </a:spcBef>
              <a:buClr>
                <a:srgbClr val="003580"/>
              </a:buClr>
              <a:buFont typeface="Arial"/>
              <a:buChar char="•"/>
              <a:tabLst>
                <a:tab pos="419100" algn="l"/>
              </a:tabLst>
            </a:pP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Oxidación</a:t>
            </a:r>
            <a:endParaRPr sz="22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1440"/>
              </a:spcBef>
              <a:buClr>
                <a:srgbClr val="003580"/>
              </a:buClr>
              <a:buFont typeface="Arial"/>
              <a:buChar char="•"/>
              <a:tabLst>
                <a:tab pos="419100" algn="l"/>
              </a:tabLst>
            </a:pP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Reducción</a:t>
            </a:r>
            <a:endParaRPr sz="22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1445"/>
              </a:spcBef>
              <a:buClr>
                <a:srgbClr val="003580"/>
              </a:buClr>
              <a:buFont typeface="Arial"/>
              <a:buChar char="•"/>
              <a:tabLst>
                <a:tab pos="419100" algn="l"/>
              </a:tabLst>
            </a:pP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Sulfurización</a:t>
            </a:r>
            <a:r>
              <a:rPr sz="22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2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puesta</a:t>
            </a:r>
            <a:r>
              <a:rPr sz="22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2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marcha</a:t>
            </a:r>
            <a:endParaRPr sz="2200">
              <a:latin typeface="Calibri"/>
              <a:cs typeface="Calibri"/>
            </a:endParaRPr>
          </a:p>
          <a:p>
            <a:pPr marL="419100" indent="-406400">
              <a:lnSpc>
                <a:spcPct val="100000"/>
              </a:lnSpc>
              <a:spcBef>
                <a:spcPts val="1440"/>
              </a:spcBef>
              <a:buClr>
                <a:srgbClr val="003580"/>
              </a:buClr>
              <a:buFont typeface="Arial"/>
              <a:buChar char="•"/>
              <a:tabLst>
                <a:tab pos="419100" algn="l"/>
              </a:tabLst>
            </a:pP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Repaso</a:t>
            </a:r>
            <a:r>
              <a:rPr sz="22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2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discusión</a:t>
            </a:r>
            <a:r>
              <a:rPr sz="22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2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dirty="0">
                <a:solidFill>
                  <a:srgbClr val="003399"/>
                </a:solidFill>
                <a:latin typeface="Calibri"/>
                <a:cs typeface="Calibri"/>
              </a:rPr>
              <a:t>temas</a:t>
            </a:r>
            <a:r>
              <a:rPr sz="22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b="1" spc="-10" dirty="0">
                <a:solidFill>
                  <a:srgbClr val="003399"/>
                </a:solidFill>
                <a:latin typeface="Calibri"/>
                <a:cs typeface="Calibri"/>
              </a:rPr>
              <a:t>desarrollados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46226" y="756666"/>
            <a:ext cx="1218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35" dirty="0">
                <a:solidFill>
                  <a:srgbClr val="003399"/>
                </a:solidFill>
                <a:latin typeface="Calibri"/>
                <a:cs typeface="Calibri"/>
              </a:rPr>
              <a:t>Temario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226" y="129667"/>
            <a:ext cx="6209030" cy="1219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20975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1675"/>
              </a:spcBef>
            </a:pPr>
            <a:endParaRPr sz="2000">
              <a:latin typeface="Calibri Light"/>
              <a:cs typeface="Calibri Light"/>
            </a:endParaRPr>
          </a:p>
          <a:p>
            <a:pPr marL="183515" indent="-17081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83515" algn="l"/>
              </a:tabLst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Hot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Stripping</a:t>
            </a:r>
            <a:r>
              <a:rPr sz="24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barrido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con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N2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53920" y="2115769"/>
            <a:ext cx="9552940" cy="2252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285" indent="-362585">
              <a:lnSpc>
                <a:spcPts val="2280"/>
              </a:lnSpc>
              <a:spcBef>
                <a:spcPts val="105"/>
              </a:spcBef>
              <a:buClr>
                <a:srgbClr val="003580"/>
              </a:buClr>
              <a:buFont typeface="Wingdings"/>
              <a:buChar char=""/>
              <a:tabLst>
                <a:tab pos="37528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0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Hot stripping</a:t>
            </a:r>
            <a:r>
              <a:rPr sz="2000" b="0" spc="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se</a:t>
            </a:r>
            <a:r>
              <a:rPr sz="2000" b="0" spc="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barre</a:t>
            </a:r>
            <a:r>
              <a:rPr sz="2000" b="0" spc="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con H2</a:t>
            </a:r>
            <a:r>
              <a:rPr sz="2000" b="0" spc="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0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400ª</a:t>
            </a:r>
            <a:r>
              <a:rPr sz="20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</a:t>
            </a:r>
            <a:r>
              <a:rPr sz="2000" b="0" spc="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durante</a:t>
            </a:r>
            <a:r>
              <a:rPr sz="2000" b="0" spc="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1</a:t>
            </a:r>
            <a:r>
              <a:rPr sz="20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horas,</a:t>
            </a:r>
            <a:r>
              <a:rPr sz="20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para</a:t>
            </a:r>
            <a:r>
              <a:rPr sz="20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minimizar</a:t>
            </a:r>
            <a:r>
              <a:rPr sz="2000" b="0" spc="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contenido</a:t>
            </a:r>
            <a:endParaRPr sz="2000">
              <a:latin typeface="Calibri Light"/>
              <a:cs typeface="Calibri Light"/>
            </a:endParaRPr>
          </a:p>
          <a:p>
            <a:pPr marL="375285">
              <a:lnSpc>
                <a:spcPts val="2280"/>
              </a:lnSpc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HC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sistema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reacción.</a:t>
            </a:r>
            <a:endParaRPr sz="2000">
              <a:latin typeface="Calibri Light"/>
              <a:cs typeface="Calibri Light"/>
            </a:endParaRPr>
          </a:p>
          <a:p>
            <a:pPr marL="375285" marR="6350" indent="-363220">
              <a:lnSpc>
                <a:spcPts val="2160"/>
              </a:lnSpc>
              <a:spcBef>
                <a:spcPts val="2190"/>
              </a:spcBef>
              <a:buFont typeface="Wingdings"/>
              <a:buChar char=""/>
              <a:tabLst>
                <a:tab pos="375285" algn="l"/>
                <a:tab pos="433070" algn="l"/>
              </a:tabLst>
            </a:pPr>
            <a:r>
              <a:rPr sz="2000" dirty="0">
                <a:solidFill>
                  <a:srgbClr val="003580"/>
                </a:solidFill>
                <a:latin typeface="Times New Roman"/>
                <a:cs typeface="Times New Roman"/>
              </a:rPr>
              <a:t>	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Bajar</a:t>
            </a:r>
            <a:r>
              <a:rPr sz="2000" b="0" spc="3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temperatura</a:t>
            </a:r>
            <a:r>
              <a:rPr sz="2000" b="0" spc="3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000" b="0" spc="3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30°C/hora,</a:t>
            </a:r>
            <a:r>
              <a:rPr sz="2000" b="0" spc="38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hasta</a:t>
            </a:r>
            <a:r>
              <a:rPr sz="2000" b="0" spc="3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000" b="0" spc="38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150°C</a:t>
            </a:r>
            <a:r>
              <a:rPr sz="2000" b="0" spc="38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000" b="0" spc="38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3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salida</a:t>
            </a:r>
            <a:r>
              <a:rPr sz="2000" b="0" spc="3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38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000" b="0" spc="38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hornos</a:t>
            </a:r>
            <a:r>
              <a:rPr sz="2000" b="0" spc="3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000" b="0" spc="3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parar</a:t>
            </a:r>
            <a:r>
              <a:rPr sz="2000" b="0" spc="38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el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compresor</a:t>
            </a:r>
            <a:r>
              <a:rPr sz="20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reciclo.</a:t>
            </a:r>
            <a:endParaRPr sz="2000">
              <a:latin typeface="Calibri Light"/>
              <a:cs typeface="Calibri Light"/>
            </a:endParaRPr>
          </a:p>
          <a:p>
            <a:pPr marL="375285" marR="6985" indent="-363220">
              <a:lnSpc>
                <a:spcPts val="2160"/>
              </a:lnSpc>
              <a:spcBef>
                <a:spcPts val="2165"/>
              </a:spcBef>
              <a:buFont typeface="Wingdings"/>
              <a:buChar char=""/>
              <a:tabLst>
                <a:tab pos="375285" algn="l"/>
                <a:tab pos="433070" algn="l"/>
              </a:tabLst>
            </a:pPr>
            <a:r>
              <a:rPr sz="2000" dirty="0">
                <a:solidFill>
                  <a:srgbClr val="003580"/>
                </a:solidFill>
                <a:latin typeface="Times New Roman"/>
                <a:cs typeface="Times New Roman"/>
              </a:rPr>
              <a:t>	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Realizar</a:t>
            </a:r>
            <a:r>
              <a:rPr sz="2000" b="0" spc="-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vacíos</a:t>
            </a:r>
            <a:r>
              <a:rPr sz="2000" b="0" spc="-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con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N2 hasta que</a:t>
            </a:r>
            <a:r>
              <a:rPr sz="2000" b="0" spc="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contenido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 HC en el</a:t>
            </a:r>
            <a:r>
              <a:rPr sz="20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gas</a:t>
            </a:r>
            <a:r>
              <a:rPr sz="20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reciclo</a:t>
            </a:r>
            <a:r>
              <a:rPr sz="20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sea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inferior al</a:t>
            </a:r>
            <a:r>
              <a:rPr sz="2000" b="0" spc="-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0.2%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comenzar</a:t>
            </a:r>
            <a:r>
              <a:rPr sz="20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colocar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retirar</a:t>
            </a:r>
            <a:r>
              <a:rPr sz="20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chapas</a:t>
            </a:r>
            <a:r>
              <a:rPr sz="2000" b="0" spc="-8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ciegas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2978" y="2210561"/>
            <a:ext cx="1905000" cy="990600"/>
          </a:xfrm>
          <a:prstGeom prst="rect">
            <a:avLst/>
          </a:prstGeom>
          <a:solidFill>
            <a:srgbClr val="EAEAEA"/>
          </a:solidFill>
          <a:ln w="25400">
            <a:solidFill>
              <a:srgbClr val="000000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254000">
              <a:lnSpc>
                <a:spcPct val="100000"/>
              </a:lnSpc>
              <a:spcBef>
                <a:spcPts val="2035"/>
              </a:spcBef>
            </a:pPr>
            <a:r>
              <a:rPr sz="2800" b="0" spc="-10" dirty="0">
                <a:solidFill>
                  <a:srgbClr val="003399"/>
                </a:solidFill>
                <a:latin typeface="Calibri Light"/>
                <a:cs typeface="Calibri Light"/>
                <a:hlinkClick r:id="rId2" action="ppaction://hlinksldjump"/>
              </a:rPr>
              <a:t>Quemado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15178" y="3124961"/>
            <a:ext cx="1905000" cy="990600"/>
          </a:xfrm>
          <a:prstGeom prst="rect">
            <a:avLst/>
          </a:prstGeom>
          <a:solidFill>
            <a:srgbClr val="EAEAEA"/>
          </a:solidFill>
          <a:ln w="25400">
            <a:solidFill>
              <a:srgbClr val="000000"/>
            </a:solidFill>
          </a:ln>
        </p:spPr>
        <p:txBody>
          <a:bodyPr vert="horz" wrap="square" lIns="0" tIns="258445" rIns="0" bIns="0" rtlCol="0">
            <a:spAutoFit/>
          </a:bodyPr>
          <a:lstStyle/>
          <a:p>
            <a:pPr marL="255904">
              <a:lnSpc>
                <a:spcPct val="100000"/>
              </a:lnSpc>
              <a:spcBef>
                <a:spcPts val="2035"/>
              </a:spcBef>
            </a:pPr>
            <a:r>
              <a:rPr sz="2800" b="0" spc="-10" dirty="0">
                <a:solidFill>
                  <a:srgbClr val="003399"/>
                </a:solidFill>
                <a:latin typeface="Calibri Light"/>
                <a:cs typeface="Calibri Light"/>
              </a:rPr>
              <a:t>Oxidación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48778" y="4344161"/>
            <a:ext cx="1905000" cy="990600"/>
          </a:xfrm>
          <a:prstGeom prst="rect">
            <a:avLst/>
          </a:prstGeom>
          <a:solidFill>
            <a:srgbClr val="EAEAEA"/>
          </a:solidFill>
          <a:ln w="25400">
            <a:solidFill>
              <a:srgbClr val="000000"/>
            </a:solidFill>
          </a:ln>
        </p:spPr>
        <p:txBody>
          <a:bodyPr vert="horz" wrap="square" lIns="0" tIns="259079" rIns="0" bIns="0" rtlCol="0">
            <a:spAutoFit/>
          </a:bodyPr>
          <a:lstStyle/>
          <a:p>
            <a:pPr marL="222885">
              <a:lnSpc>
                <a:spcPct val="100000"/>
              </a:lnSpc>
              <a:spcBef>
                <a:spcPts val="2039"/>
              </a:spcBef>
            </a:pPr>
            <a:r>
              <a:rPr sz="2800" b="0" spc="-10" dirty="0">
                <a:solidFill>
                  <a:srgbClr val="003399"/>
                </a:solidFill>
                <a:latin typeface="Calibri Light"/>
                <a:cs typeface="Calibri Light"/>
                <a:hlinkClick r:id="rId3" action="ppaction://hlinksldjump"/>
              </a:rPr>
              <a:t>Reducción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83355" y="3366896"/>
            <a:ext cx="11874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2</a:t>
            </a:r>
            <a:r>
              <a:rPr sz="24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4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3</a:t>
            </a:r>
            <a:r>
              <a:rPr sz="24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Días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4485" y="4357878"/>
            <a:ext cx="641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1</a:t>
            </a:r>
            <a:r>
              <a:rPr sz="24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003399"/>
                </a:solidFill>
                <a:latin typeface="Calibri Light"/>
                <a:cs typeface="Calibri Light"/>
              </a:rPr>
              <a:t>Día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3489" y="5424322"/>
            <a:ext cx="6419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1</a:t>
            </a:r>
            <a:r>
              <a:rPr sz="24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Día</a:t>
            </a:r>
            <a:endParaRPr sz="2400">
              <a:latin typeface="Calibri Light"/>
              <a:cs typeface="Calibri Light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298441" y="1046480"/>
            <a:ext cx="4337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003399"/>
                </a:solidFill>
                <a:latin typeface="Calibri"/>
                <a:cs typeface="Calibri"/>
              </a:rPr>
              <a:t>Etapas</a:t>
            </a:r>
            <a:r>
              <a:rPr sz="32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32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32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3399"/>
                </a:solidFill>
                <a:latin typeface="Calibri"/>
                <a:cs typeface="Calibri"/>
              </a:rPr>
              <a:t>regeneración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BDD36B-3E58-7A73-3BBE-44D8DA1A36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55" t="31499" r="40334" b="10441"/>
          <a:stretch/>
        </p:blipFill>
        <p:spPr>
          <a:xfrm>
            <a:off x="1753684" y="1071306"/>
            <a:ext cx="8683488" cy="5336956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84631" y="1187577"/>
            <a:ext cx="447167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Objetivos</a:t>
            </a:r>
            <a:r>
              <a:rPr sz="2800" b="1" spc="-9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r>
              <a:rPr sz="2800" b="1" spc="-8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8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carbón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2401" y="1901190"/>
            <a:ext cx="9552305" cy="36106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75285" marR="5080" indent="-363220" algn="just">
              <a:lnSpc>
                <a:spcPct val="80000"/>
              </a:lnSpc>
              <a:spcBef>
                <a:spcPts val="675"/>
              </a:spcBef>
              <a:buClr>
                <a:srgbClr val="003580"/>
              </a:buClr>
              <a:buFont typeface="Wingdings"/>
              <a:buChar char=""/>
              <a:tabLst>
                <a:tab pos="375285" algn="l"/>
              </a:tabLst>
            </a:pP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Eliminar</a:t>
            </a:r>
            <a:r>
              <a:rPr sz="2400" b="0" spc="5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400" b="0" spc="5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carbón</a:t>
            </a:r>
            <a:r>
              <a:rPr sz="2400" b="0" spc="5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depositado</a:t>
            </a:r>
            <a:r>
              <a:rPr sz="2400" b="0" spc="5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sobre</a:t>
            </a:r>
            <a:r>
              <a:rPr sz="2400" b="0" spc="5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400" b="0" spc="5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catalizador</a:t>
            </a:r>
            <a:r>
              <a:rPr sz="2400" b="0" spc="5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por</a:t>
            </a:r>
            <a:r>
              <a:rPr sz="2400" b="0" spc="5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combustión</a:t>
            </a:r>
            <a:r>
              <a:rPr sz="2400" b="0" spc="5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003399"/>
                </a:solidFill>
                <a:latin typeface="Calibri Light"/>
                <a:cs typeface="Calibri Light"/>
              </a:rPr>
              <a:t>en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presencia</a:t>
            </a:r>
            <a:r>
              <a:rPr sz="24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400" b="0" spc="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cloro controlando</a:t>
            </a:r>
            <a:r>
              <a:rPr sz="2400" b="0" spc="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estrictamente</a:t>
            </a:r>
            <a:r>
              <a:rPr sz="2400" b="0" spc="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las</a:t>
            </a:r>
            <a:r>
              <a:rPr sz="2400" b="0" spc="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temperaturas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 de</a:t>
            </a:r>
            <a:r>
              <a:rPr sz="2400" b="0" spc="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entrada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400" b="0" spc="5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salida</a:t>
            </a:r>
            <a:r>
              <a:rPr sz="2400" b="0" spc="5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400" b="0" spc="5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400" b="0" spc="509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reactores,</a:t>
            </a:r>
            <a:r>
              <a:rPr sz="2400" b="0" spc="5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para</a:t>
            </a:r>
            <a:r>
              <a:rPr sz="2400" b="0" spc="509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evitar</a:t>
            </a:r>
            <a:r>
              <a:rPr sz="2400" b="0" spc="5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daños</a:t>
            </a:r>
            <a:r>
              <a:rPr sz="2400" b="0" spc="5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400" b="0" spc="5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400" b="0" spc="5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catalizador</a:t>
            </a:r>
            <a:r>
              <a:rPr sz="2400" b="0" spc="5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400" b="0" spc="5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400" b="0" spc="5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003399"/>
                </a:solidFill>
                <a:latin typeface="Calibri Light"/>
                <a:cs typeface="Calibri Light"/>
              </a:rPr>
              <a:t>los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internos</a:t>
            </a:r>
            <a:r>
              <a:rPr sz="24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4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4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reactores.</a:t>
            </a:r>
            <a:endParaRPr sz="2400">
              <a:latin typeface="Calibri Light"/>
              <a:cs typeface="Calibri Light"/>
            </a:endParaRPr>
          </a:p>
          <a:p>
            <a:pPr marL="375285" marR="5080" indent="-363220" algn="just">
              <a:lnSpc>
                <a:spcPts val="2300"/>
              </a:lnSpc>
              <a:spcBef>
                <a:spcPts val="2290"/>
              </a:spcBef>
              <a:buClr>
                <a:srgbClr val="003580"/>
              </a:buClr>
              <a:buFont typeface="Wingdings"/>
              <a:buChar char=""/>
              <a:tabLst>
                <a:tab pos="375285" algn="l"/>
              </a:tabLst>
            </a:pP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400" b="0" spc="58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quemado</a:t>
            </a:r>
            <a:r>
              <a:rPr sz="2400" b="0" spc="5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400" b="0" spc="5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carbón</a:t>
            </a:r>
            <a:r>
              <a:rPr sz="2400" b="0" spc="5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se</a:t>
            </a:r>
            <a:r>
              <a:rPr sz="2400" b="0" spc="5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debe</a:t>
            </a:r>
            <a:r>
              <a:rPr sz="2400" b="0" spc="58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hacer</a:t>
            </a:r>
            <a:r>
              <a:rPr sz="2400" b="0" spc="58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tan</a:t>
            </a:r>
            <a:r>
              <a:rPr sz="2400" b="0" spc="5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cuidadosamente</a:t>
            </a:r>
            <a:r>
              <a:rPr sz="2400" b="0" spc="30" dirty="0">
                <a:solidFill>
                  <a:srgbClr val="003399"/>
                </a:solidFill>
                <a:latin typeface="Calibri Light"/>
                <a:cs typeface="Calibri Light"/>
              </a:rPr>
              <a:t> 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como</a:t>
            </a:r>
            <a:r>
              <a:rPr sz="2400" b="0" spc="58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25" dirty="0">
                <a:solidFill>
                  <a:srgbClr val="003399"/>
                </a:solidFill>
                <a:latin typeface="Calibri Light"/>
                <a:cs typeface="Calibri Light"/>
              </a:rPr>
              <a:t>sea 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posible.</a:t>
            </a:r>
            <a:endParaRPr sz="2400">
              <a:latin typeface="Calibri Light"/>
              <a:cs typeface="Calibri Light"/>
            </a:endParaRPr>
          </a:p>
          <a:p>
            <a:pPr marL="374650" indent="-361950">
              <a:lnSpc>
                <a:spcPct val="100000"/>
              </a:lnSpc>
              <a:spcBef>
                <a:spcPts val="1750"/>
              </a:spcBef>
              <a:buClr>
                <a:srgbClr val="003580"/>
              </a:buClr>
              <a:buFont typeface="Wingdings"/>
              <a:buChar char=""/>
              <a:tabLst>
                <a:tab pos="374650" algn="l"/>
              </a:tabLst>
            </a:pP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Se</a:t>
            </a:r>
            <a:r>
              <a:rPr sz="24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deben</a:t>
            </a:r>
            <a:r>
              <a:rPr sz="24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respetar</a:t>
            </a:r>
            <a:r>
              <a:rPr sz="24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4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delta</a:t>
            </a:r>
            <a:r>
              <a:rPr sz="24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4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temperatura.</a:t>
            </a:r>
            <a:endParaRPr sz="2400">
              <a:latin typeface="Calibri Light"/>
              <a:cs typeface="Calibri Light"/>
            </a:endParaRPr>
          </a:p>
          <a:p>
            <a:pPr marL="375285" marR="5715" indent="-363220" algn="just">
              <a:lnSpc>
                <a:spcPts val="2300"/>
              </a:lnSpc>
              <a:spcBef>
                <a:spcPts val="2290"/>
              </a:spcBef>
              <a:buClr>
                <a:srgbClr val="003580"/>
              </a:buClr>
              <a:buFont typeface="Wingdings"/>
              <a:buChar char=""/>
              <a:tabLst>
                <a:tab pos="375285" algn="l"/>
              </a:tabLst>
            </a:pP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400" b="0" spc="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dosificación</a:t>
            </a:r>
            <a:r>
              <a:rPr sz="2400" b="0" spc="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400" b="0" spc="10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cloro,</a:t>
            </a:r>
            <a:r>
              <a:rPr sz="2400" b="0" spc="10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400" b="0" spc="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niveles</a:t>
            </a:r>
            <a:r>
              <a:rPr sz="2400" b="0" spc="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adecuados,</a:t>
            </a:r>
            <a:r>
              <a:rPr sz="2400" b="0" spc="10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está</a:t>
            </a:r>
            <a:r>
              <a:rPr sz="2400" b="0" spc="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orientada</a:t>
            </a:r>
            <a:r>
              <a:rPr sz="2400" b="0" spc="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400" b="0" spc="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mantener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4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dispersión</a:t>
            </a:r>
            <a:r>
              <a:rPr sz="24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4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platino</a:t>
            </a:r>
            <a:r>
              <a:rPr sz="24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4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mantener</a:t>
            </a:r>
            <a:r>
              <a:rPr sz="24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alejado</a:t>
            </a:r>
            <a:r>
              <a:rPr sz="24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4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azufre</a:t>
            </a:r>
            <a:r>
              <a:rPr sz="24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4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4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4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catalizador.</a:t>
            </a:r>
            <a:endParaRPr sz="2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014978" y="1767839"/>
            <a:ext cx="1054100" cy="187960"/>
          </a:xfrm>
          <a:custGeom>
            <a:avLst/>
            <a:gdLst/>
            <a:ahLst/>
            <a:cxnLst/>
            <a:rect l="l" t="t" r="r" b="b"/>
            <a:pathLst>
              <a:path w="1054100" h="187960">
                <a:moveTo>
                  <a:pt x="1012952" y="119253"/>
                </a:moveTo>
                <a:lnTo>
                  <a:pt x="63042" y="119253"/>
                </a:lnTo>
                <a:lnTo>
                  <a:pt x="103759" y="95504"/>
                </a:lnTo>
                <a:lnTo>
                  <a:pt x="109093" y="92329"/>
                </a:lnTo>
                <a:lnTo>
                  <a:pt x="110871" y="85598"/>
                </a:lnTo>
                <a:lnTo>
                  <a:pt x="107823" y="80264"/>
                </a:lnTo>
                <a:lnTo>
                  <a:pt x="104648" y="74930"/>
                </a:lnTo>
                <a:lnTo>
                  <a:pt x="97917" y="73152"/>
                </a:lnTo>
                <a:lnTo>
                  <a:pt x="92583" y="76200"/>
                </a:lnTo>
                <a:lnTo>
                  <a:pt x="0" y="130314"/>
                </a:lnTo>
                <a:lnTo>
                  <a:pt x="92583" y="184404"/>
                </a:lnTo>
                <a:lnTo>
                  <a:pt x="97917" y="187452"/>
                </a:lnTo>
                <a:lnTo>
                  <a:pt x="104648" y="185674"/>
                </a:lnTo>
                <a:lnTo>
                  <a:pt x="107823" y="180340"/>
                </a:lnTo>
                <a:lnTo>
                  <a:pt x="110871" y="175006"/>
                </a:lnTo>
                <a:lnTo>
                  <a:pt x="109093" y="168275"/>
                </a:lnTo>
                <a:lnTo>
                  <a:pt x="103759" y="165100"/>
                </a:lnTo>
                <a:lnTo>
                  <a:pt x="63258" y="141478"/>
                </a:lnTo>
                <a:lnTo>
                  <a:pt x="1012952" y="141478"/>
                </a:lnTo>
                <a:lnTo>
                  <a:pt x="1012952" y="119253"/>
                </a:lnTo>
                <a:close/>
              </a:path>
              <a:path w="1054100" h="187960">
                <a:moveTo>
                  <a:pt x="1054100" y="57150"/>
                </a:moveTo>
                <a:lnTo>
                  <a:pt x="1035189" y="46101"/>
                </a:lnTo>
                <a:lnTo>
                  <a:pt x="961517" y="3048"/>
                </a:lnTo>
                <a:lnTo>
                  <a:pt x="956183" y="0"/>
                </a:lnTo>
                <a:lnTo>
                  <a:pt x="949452" y="1778"/>
                </a:lnTo>
                <a:lnTo>
                  <a:pt x="946277" y="7112"/>
                </a:lnTo>
                <a:lnTo>
                  <a:pt x="943229" y="12446"/>
                </a:lnTo>
                <a:lnTo>
                  <a:pt x="945007" y="19177"/>
                </a:lnTo>
                <a:lnTo>
                  <a:pt x="950341" y="22352"/>
                </a:lnTo>
                <a:lnTo>
                  <a:pt x="991044" y="46101"/>
                </a:lnTo>
                <a:lnTo>
                  <a:pt x="41148" y="46101"/>
                </a:lnTo>
                <a:lnTo>
                  <a:pt x="41148" y="68326"/>
                </a:lnTo>
                <a:lnTo>
                  <a:pt x="990828" y="68326"/>
                </a:lnTo>
                <a:lnTo>
                  <a:pt x="950341" y="91948"/>
                </a:lnTo>
                <a:lnTo>
                  <a:pt x="945007" y="95123"/>
                </a:lnTo>
                <a:lnTo>
                  <a:pt x="943229" y="101854"/>
                </a:lnTo>
                <a:lnTo>
                  <a:pt x="946277" y="107188"/>
                </a:lnTo>
                <a:lnTo>
                  <a:pt x="949452" y="112522"/>
                </a:lnTo>
                <a:lnTo>
                  <a:pt x="956183" y="114300"/>
                </a:lnTo>
                <a:lnTo>
                  <a:pt x="961517" y="111252"/>
                </a:lnTo>
                <a:lnTo>
                  <a:pt x="1034973" y="68326"/>
                </a:lnTo>
                <a:lnTo>
                  <a:pt x="1054100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77696" y="1640585"/>
            <a:ext cx="9651365" cy="3357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0">
              <a:lnSpc>
                <a:spcPct val="100000"/>
              </a:lnSpc>
              <a:spcBef>
                <a:spcPts val="100"/>
              </a:spcBef>
              <a:tabLst>
                <a:tab pos="1492250" algn="l"/>
                <a:tab pos="1957070" algn="l"/>
                <a:tab pos="4438015" algn="l"/>
                <a:tab pos="5205095" algn="l"/>
                <a:tab pos="5777230" algn="l"/>
                <a:tab pos="6666230" algn="l"/>
                <a:tab pos="7239000" algn="l"/>
              </a:tabLst>
            </a:pPr>
            <a:r>
              <a:rPr sz="2400" spc="-20" dirty="0">
                <a:solidFill>
                  <a:srgbClr val="003399"/>
                </a:solidFill>
                <a:latin typeface="Verdana"/>
                <a:cs typeface="Verdana"/>
              </a:rPr>
              <a:t>C</a:t>
            </a:r>
            <a:r>
              <a:rPr sz="1800" spc="-20" dirty="0">
                <a:solidFill>
                  <a:srgbClr val="003399"/>
                </a:solidFill>
                <a:latin typeface="Verdana"/>
                <a:cs typeface="Verdana"/>
              </a:rPr>
              <a:t>x</a:t>
            </a:r>
            <a:r>
              <a:rPr sz="2400" spc="-20" dirty="0">
                <a:solidFill>
                  <a:srgbClr val="003399"/>
                </a:solidFill>
                <a:latin typeface="Verdana"/>
                <a:cs typeface="Verdana"/>
              </a:rPr>
              <a:t>H</a:t>
            </a:r>
            <a:r>
              <a:rPr sz="1800" spc="-20" dirty="0">
                <a:solidFill>
                  <a:srgbClr val="003399"/>
                </a:solidFill>
                <a:latin typeface="Verdana"/>
                <a:cs typeface="Verdana"/>
              </a:rPr>
              <a:t>y</a:t>
            </a:r>
            <a:r>
              <a:rPr sz="1800" dirty="0">
                <a:solidFill>
                  <a:srgbClr val="003399"/>
                </a:solidFill>
                <a:latin typeface="Verdana"/>
                <a:cs typeface="Verdana"/>
              </a:rPr>
              <a:t>	</a:t>
            </a:r>
            <a:r>
              <a:rPr sz="2400" spc="-50" dirty="0">
                <a:solidFill>
                  <a:srgbClr val="003399"/>
                </a:solidFill>
                <a:latin typeface="Verdana"/>
                <a:cs typeface="Verdana"/>
              </a:rPr>
              <a:t>+</a:t>
            </a:r>
            <a:r>
              <a:rPr sz="2400" dirty="0">
                <a:solidFill>
                  <a:srgbClr val="003399"/>
                </a:solidFill>
                <a:latin typeface="Verdana"/>
                <a:cs typeface="Verdana"/>
              </a:rPr>
              <a:t>	</a:t>
            </a:r>
            <a:r>
              <a:rPr sz="2400" spc="-25" dirty="0">
                <a:solidFill>
                  <a:srgbClr val="003399"/>
                </a:solidFill>
                <a:latin typeface="Verdana"/>
                <a:cs typeface="Verdana"/>
              </a:rPr>
              <a:t>O</a:t>
            </a:r>
            <a:r>
              <a:rPr sz="1800" spc="-37" baseline="-20833" dirty="0">
                <a:solidFill>
                  <a:srgbClr val="003399"/>
                </a:solidFill>
                <a:latin typeface="Verdana"/>
                <a:cs typeface="Verdana"/>
              </a:rPr>
              <a:t>2</a:t>
            </a:r>
            <a:r>
              <a:rPr sz="1800" baseline="-20833" dirty="0">
                <a:solidFill>
                  <a:srgbClr val="003399"/>
                </a:solidFill>
                <a:latin typeface="Verdana"/>
                <a:cs typeface="Verdana"/>
              </a:rPr>
              <a:t>	</a:t>
            </a:r>
            <a:r>
              <a:rPr sz="2400" spc="-25" dirty="0">
                <a:solidFill>
                  <a:srgbClr val="003399"/>
                </a:solidFill>
                <a:latin typeface="Verdana"/>
                <a:cs typeface="Verdana"/>
              </a:rPr>
              <a:t>CO</a:t>
            </a:r>
            <a:r>
              <a:rPr sz="1800" spc="-37" baseline="-20833" dirty="0">
                <a:solidFill>
                  <a:srgbClr val="003399"/>
                </a:solidFill>
                <a:latin typeface="Verdana"/>
                <a:cs typeface="Verdana"/>
              </a:rPr>
              <a:t>2</a:t>
            </a:r>
            <a:r>
              <a:rPr sz="1800" baseline="-20833" dirty="0">
                <a:solidFill>
                  <a:srgbClr val="003399"/>
                </a:solidFill>
                <a:latin typeface="Verdana"/>
                <a:cs typeface="Verdana"/>
              </a:rPr>
              <a:t>	</a:t>
            </a:r>
            <a:r>
              <a:rPr sz="2400" spc="-50" dirty="0">
                <a:solidFill>
                  <a:srgbClr val="003399"/>
                </a:solidFill>
                <a:latin typeface="Verdana"/>
                <a:cs typeface="Verdana"/>
              </a:rPr>
              <a:t>+</a:t>
            </a:r>
            <a:r>
              <a:rPr sz="2400" dirty="0">
                <a:solidFill>
                  <a:srgbClr val="003399"/>
                </a:solidFill>
                <a:latin typeface="Verdana"/>
                <a:cs typeface="Verdana"/>
              </a:rPr>
              <a:t>	</a:t>
            </a:r>
            <a:r>
              <a:rPr sz="2400" spc="-25" dirty="0">
                <a:solidFill>
                  <a:srgbClr val="003399"/>
                </a:solidFill>
                <a:latin typeface="Verdana"/>
                <a:cs typeface="Verdana"/>
              </a:rPr>
              <a:t>H</a:t>
            </a:r>
            <a:r>
              <a:rPr sz="1800" spc="-37" baseline="-20833" dirty="0">
                <a:solidFill>
                  <a:srgbClr val="003399"/>
                </a:solidFill>
                <a:latin typeface="Verdana"/>
                <a:cs typeface="Verdana"/>
              </a:rPr>
              <a:t>2</a:t>
            </a:r>
            <a:r>
              <a:rPr sz="2400" spc="-25" dirty="0">
                <a:solidFill>
                  <a:srgbClr val="003399"/>
                </a:solidFill>
                <a:latin typeface="Verdana"/>
                <a:cs typeface="Verdana"/>
              </a:rPr>
              <a:t>O</a:t>
            </a:r>
            <a:r>
              <a:rPr sz="2400" dirty="0">
                <a:solidFill>
                  <a:srgbClr val="003399"/>
                </a:solidFill>
                <a:latin typeface="Verdana"/>
                <a:cs typeface="Verdana"/>
              </a:rPr>
              <a:t>	</a:t>
            </a:r>
            <a:r>
              <a:rPr sz="2400" spc="-50" dirty="0">
                <a:solidFill>
                  <a:srgbClr val="003399"/>
                </a:solidFill>
                <a:latin typeface="Verdana"/>
                <a:cs typeface="Verdana"/>
              </a:rPr>
              <a:t>+</a:t>
            </a:r>
            <a:r>
              <a:rPr sz="2400" dirty="0">
                <a:solidFill>
                  <a:srgbClr val="003399"/>
                </a:solidFill>
                <a:latin typeface="Verdana"/>
                <a:cs typeface="Verdana"/>
              </a:rPr>
              <a:t>	</a:t>
            </a:r>
            <a:r>
              <a:rPr sz="2400" spc="-10" dirty="0">
                <a:solidFill>
                  <a:srgbClr val="003399"/>
                </a:solidFill>
                <a:latin typeface="Verdana"/>
                <a:cs typeface="Verdana"/>
              </a:rPr>
              <a:t>calor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55"/>
              </a:spcBef>
            </a:pPr>
            <a:endParaRPr sz="2400">
              <a:latin typeface="Verdana"/>
              <a:cs typeface="Verdana"/>
            </a:endParaRPr>
          </a:p>
          <a:p>
            <a:pPr marL="311785" indent="-286385">
              <a:lnSpc>
                <a:spcPct val="100000"/>
              </a:lnSpc>
              <a:buFont typeface="Arial"/>
              <a:buChar char="•"/>
              <a:tabLst>
                <a:tab pos="311785" algn="l"/>
              </a:tabLst>
            </a:pPr>
            <a:r>
              <a:rPr sz="2200" spc="-30" dirty="0">
                <a:solidFill>
                  <a:srgbClr val="003399"/>
                </a:solidFill>
                <a:latin typeface="Calibri"/>
                <a:cs typeface="Calibri"/>
              </a:rPr>
              <a:t>Temperatura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entrada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a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reactores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2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385ºC</a:t>
            </a:r>
            <a:endParaRPr sz="2200">
              <a:latin typeface="Calibri"/>
              <a:cs typeface="Calibri"/>
            </a:endParaRPr>
          </a:p>
          <a:p>
            <a:pPr marL="311785" indent="-28638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11785" algn="l"/>
              </a:tabLst>
            </a:pP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Inyección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aire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con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bajo</a:t>
            </a:r>
            <a:r>
              <a:rPr sz="2200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contenido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oxígeno</a:t>
            </a:r>
            <a:r>
              <a:rPr sz="22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(0,6-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0,8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mol%).</a:t>
            </a:r>
            <a:endParaRPr sz="2200">
              <a:latin typeface="Calibri"/>
              <a:cs typeface="Calibri"/>
            </a:endParaRPr>
          </a:p>
          <a:p>
            <a:pPr marL="311785" indent="-28638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11785" algn="l"/>
              </a:tabLst>
            </a:pP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Inyección</a:t>
            </a:r>
            <a:r>
              <a:rPr sz="22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cloro-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agua</a:t>
            </a:r>
            <a:r>
              <a:rPr sz="22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20:1.</a:t>
            </a:r>
            <a:endParaRPr sz="2200">
              <a:latin typeface="Calibri"/>
              <a:cs typeface="Calibri"/>
            </a:endParaRPr>
          </a:p>
          <a:p>
            <a:pPr marL="311785" marR="17780" indent="-287020">
              <a:lnSpc>
                <a:spcPts val="3960"/>
              </a:lnSpc>
              <a:spcBef>
                <a:spcPts val="155"/>
              </a:spcBef>
              <a:buFont typeface="Arial"/>
              <a:buChar char="•"/>
              <a:tabLst>
                <a:tab pos="311785" algn="l"/>
              </a:tabLst>
            </a:pP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Cuanto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mayor</a:t>
            </a:r>
            <a:r>
              <a:rPr sz="22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sea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caudal</a:t>
            </a:r>
            <a:r>
              <a:rPr sz="2200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gas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circulante,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menor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será</a:t>
            </a:r>
            <a:r>
              <a:rPr sz="22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2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tiempo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r>
              <a:rPr sz="22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50" dirty="0">
                <a:solidFill>
                  <a:srgbClr val="003399"/>
                </a:solidFill>
                <a:latin typeface="Calibri"/>
                <a:cs typeface="Calibri"/>
              </a:rPr>
              <a:t>y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también</a:t>
            </a:r>
            <a:r>
              <a:rPr sz="22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riesgos</a:t>
            </a:r>
            <a:r>
              <a:rPr sz="22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corrosión</a:t>
            </a:r>
            <a:r>
              <a:rPr sz="2200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2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sistema.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65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916939" y="921841"/>
            <a:ext cx="26104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carbón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 rot="5592793">
            <a:off x="3689066" y="2465976"/>
            <a:ext cx="4345819" cy="6455003"/>
          </a:xfrm>
          <a:prstGeom prst="ellipse">
            <a:avLst/>
          </a:prstGeom>
          <a:blipFill dpi="0" rotWithShape="1">
            <a:blip r:embed="rId2" cstate="print">
              <a:alphaModFix amt="58000"/>
            </a:blip>
            <a:srcRect/>
            <a:stretch>
              <a:fillRect/>
            </a:stretch>
          </a:blip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LeftFacing">
              <a:rot lat="654767" lon="4162766" rev="73570"/>
            </a:camera>
            <a:lightRig rig="threePt" dir="t"/>
          </a:scene3d>
          <a:sp3d prstMaterial="matte">
            <a:bevelT w="196850" h="381000"/>
            <a:bevelB w="139700" h="495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3" name="126 Grupo"/>
          <p:cNvGrpSpPr>
            <a:grpSpLocks/>
          </p:cNvGrpSpPr>
          <p:nvPr/>
        </p:nvGrpSpPr>
        <p:grpSpPr bwMode="auto">
          <a:xfrm>
            <a:off x="3755365" y="5516565"/>
            <a:ext cx="937286" cy="720725"/>
            <a:chOff x="2411760" y="5517232"/>
            <a:chExt cx="864096" cy="720080"/>
          </a:xfrm>
        </p:grpSpPr>
        <p:sp>
          <p:nvSpPr>
            <p:cNvPr id="12" name="11 Elipse"/>
            <p:cNvSpPr/>
            <p:nvPr/>
          </p:nvSpPr>
          <p:spPr>
            <a:xfrm>
              <a:off x="2411760" y="5517232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556040" y="5661565"/>
              <a:ext cx="504188" cy="3996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grpSp>
        <p:nvGrpSpPr>
          <p:cNvPr id="5" name="64 Grupo"/>
          <p:cNvGrpSpPr>
            <a:grpSpLocks/>
          </p:cNvGrpSpPr>
          <p:nvPr/>
        </p:nvGrpSpPr>
        <p:grpSpPr bwMode="auto">
          <a:xfrm>
            <a:off x="6329893" y="5445127"/>
            <a:ext cx="935567" cy="720725"/>
            <a:chOff x="4139952" y="5589240"/>
            <a:chExt cx="864096" cy="720080"/>
          </a:xfrm>
        </p:grpSpPr>
        <p:sp>
          <p:nvSpPr>
            <p:cNvPr id="14" name="13 Elipse"/>
            <p:cNvSpPr/>
            <p:nvPr/>
          </p:nvSpPr>
          <p:spPr>
            <a:xfrm>
              <a:off x="4139952" y="5589240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355976" y="5733574"/>
              <a:ext cx="503527" cy="3996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grpSp>
        <p:nvGrpSpPr>
          <p:cNvPr id="6" name="24 Grupo"/>
          <p:cNvGrpSpPr>
            <a:grpSpLocks/>
          </p:cNvGrpSpPr>
          <p:nvPr/>
        </p:nvGrpSpPr>
        <p:grpSpPr bwMode="auto">
          <a:xfrm>
            <a:off x="7734962" y="5732463"/>
            <a:ext cx="756708" cy="501650"/>
            <a:chOff x="5684101" y="5505685"/>
            <a:chExt cx="699506" cy="500379"/>
          </a:xfrm>
        </p:grpSpPr>
        <p:sp>
          <p:nvSpPr>
            <p:cNvPr id="23" name="22 Elipse"/>
            <p:cNvSpPr/>
            <p:nvPr/>
          </p:nvSpPr>
          <p:spPr>
            <a:xfrm rot="5552090">
              <a:off x="5783664" y="5406122"/>
              <a:ext cx="500379" cy="699506"/>
            </a:xfrm>
            <a:prstGeom prst="ellipse">
              <a:avLst/>
            </a:prstGeom>
            <a:solidFill>
              <a:schemeClr val="accent1"/>
            </a:solidFill>
            <a:scene3d>
              <a:camera prst="perspectiveHeroicExtremeLeftFacing" fov="4800000">
                <a:rot lat="517449" lon="3280325" rev="3857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795386" y="5589609"/>
              <a:ext cx="432422" cy="3689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Cl</a:t>
              </a:r>
            </a:p>
          </p:txBody>
        </p:sp>
      </p:grpSp>
      <p:grpSp>
        <p:nvGrpSpPr>
          <p:cNvPr id="7" name="25 Grupo"/>
          <p:cNvGrpSpPr>
            <a:grpSpLocks/>
          </p:cNvGrpSpPr>
          <p:nvPr/>
        </p:nvGrpSpPr>
        <p:grpSpPr bwMode="auto">
          <a:xfrm>
            <a:off x="5160434" y="6092827"/>
            <a:ext cx="756708" cy="500063"/>
            <a:chOff x="5684101" y="5505685"/>
            <a:chExt cx="699506" cy="500379"/>
          </a:xfrm>
        </p:grpSpPr>
        <p:sp>
          <p:nvSpPr>
            <p:cNvPr id="27" name="26 Elipse"/>
            <p:cNvSpPr/>
            <p:nvPr/>
          </p:nvSpPr>
          <p:spPr>
            <a:xfrm rot="5552090">
              <a:off x="5783664" y="5406122"/>
              <a:ext cx="500379" cy="699506"/>
            </a:xfrm>
            <a:prstGeom prst="ellipse">
              <a:avLst/>
            </a:prstGeom>
            <a:solidFill>
              <a:schemeClr val="accent1"/>
            </a:solidFill>
            <a:scene3d>
              <a:camera prst="perspectiveHeroicExtremeLeftFacing" fov="4800000">
                <a:rot lat="517449" lon="3280325" rev="3857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5795386" y="5589876"/>
              <a:ext cx="432422" cy="3685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Cl</a:t>
              </a:r>
            </a:p>
          </p:txBody>
        </p:sp>
      </p:grpSp>
      <p:grpSp>
        <p:nvGrpSpPr>
          <p:cNvPr id="8" name="45 Grupo"/>
          <p:cNvGrpSpPr>
            <a:grpSpLocks/>
          </p:cNvGrpSpPr>
          <p:nvPr/>
        </p:nvGrpSpPr>
        <p:grpSpPr bwMode="auto">
          <a:xfrm>
            <a:off x="6173392" y="5013325"/>
            <a:ext cx="703394" cy="431800"/>
            <a:chOff x="2123728" y="5949280"/>
            <a:chExt cx="648072" cy="432048"/>
          </a:xfrm>
        </p:grpSpPr>
        <p:sp>
          <p:nvSpPr>
            <p:cNvPr id="44" name="43 Elipse"/>
            <p:cNvSpPr/>
            <p:nvPr/>
          </p:nvSpPr>
          <p:spPr>
            <a:xfrm rot="5400000">
              <a:off x="2231740" y="5841268"/>
              <a:ext cx="432048" cy="648072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scene3d>
              <a:camera prst="perspectiveHeroicExtremeLeftFacing" fov="4800000">
                <a:rot lat="510197" lon="2673591" rev="21513293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45" name="44 CuadroTexto"/>
            <p:cNvSpPr txBox="1"/>
            <p:nvPr/>
          </p:nvSpPr>
          <p:spPr>
            <a:xfrm>
              <a:off x="2195031" y="5949280"/>
              <a:ext cx="505465" cy="3701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Re</a:t>
              </a:r>
            </a:p>
          </p:txBody>
        </p:sp>
      </p:grpSp>
      <p:grpSp>
        <p:nvGrpSpPr>
          <p:cNvPr id="9" name="46 Grupo"/>
          <p:cNvGrpSpPr>
            <a:grpSpLocks/>
          </p:cNvGrpSpPr>
          <p:nvPr/>
        </p:nvGrpSpPr>
        <p:grpSpPr bwMode="auto">
          <a:xfrm>
            <a:off x="3600584" y="5589590"/>
            <a:ext cx="388673" cy="307975"/>
            <a:chOff x="7524328" y="3212976"/>
            <a:chExt cx="360040" cy="307777"/>
          </a:xfrm>
        </p:grpSpPr>
        <p:sp>
          <p:nvSpPr>
            <p:cNvPr id="53" name="52 Elipse"/>
            <p:cNvSpPr/>
            <p:nvPr/>
          </p:nvSpPr>
          <p:spPr>
            <a:xfrm>
              <a:off x="7524328" y="3212976"/>
              <a:ext cx="288032" cy="288032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>
                <a:rot lat="19199993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4827" name="53 Rectángulo"/>
            <p:cNvSpPr>
              <a:spLocks noChangeArrowheads="1"/>
            </p:cNvSpPr>
            <p:nvPr/>
          </p:nvSpPr>
          <p:spPr bwMode="auto">
            <a:xfrm>
              <a:off x="7524328" y="3212976"/>
              <a:ext cx="3600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/>
                <a:t>C</a:t>
              </a:r>
              <a:endParaRPr lang="es-AR" sz="1400"/>
            </a:p>
          </p:txBody>
        </p:sp>
      </p:grpSp>
      <p:grpSp>
        <p:nvGrpSpPr>
          <p:cNvPr id="11" name="54 Grupo"/>
          <p:cNvGrpSpPr>
            <a:grpSpLocks/>
          </p:cNvGrpSpPr>
          <p:nvPr/>
        </p:nvGrpSpPr>
        <p:grpSpPr bwMode="auto">
          <a:xfrm>
            <a:off x="3911866" y="5445127"/>
            <a:ext cx="390393" cy="307975"/>
            <a:chOff x="7524328" y="3212976"/>
            <a:chExt cx="360040" cy="307777"/>
          </a:xfrm>
        </p:grpSpPr>
        <p:sp>
          <p:nvSpPr>
            <p:cNvPr id="56" name="55 Elipse"/>
            <p:cNvSpPr/>
            <p:nvPr/>
          </p:nvSpPr>
          <p:spPr>
            <a:xfrm>
              <a:off x="7524328" y="3212976"/>
              <a:ext cx="288032" cy="288032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>
                <a:rot lat="19199993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4825" name="56 Rectángulo"/>
            <p:cNvSpPr>
              <a:spLocks noChangeArrowheads="1"/>
            </p:cNvSpPr>
            <p:nvPr/>
          </p:nvSpPr>
          <p:spPr bwMode="auto">
            <a:xfrm>
              <a:off x="7524328" y="3212976"/>
              <a:ext cx="3600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/>
                <a:t>C</a:t>
              </a:r>
              <a:endParaRPr lang="es-AR" sz="1400"/>
            </a:p>
          </p:txBody>
        </p:sp>
      </p:grpSp>
      <p:grpSp>
        <p:nvGrpSpPr>
          <p:cNvPr id="16" name="57 Grupo"/>
          <p:cNvGrpSpPr>
            <a:grpSpLocks/>
          </p:cNvGrpSpPr>
          <p:nvPr/>
        </p:nvGrpSpPr>
        <p:grpSpPr bwMode="auto">
          <a:xfrm>
            <a:off x="4223148" y="5445127"/>
            <a:ext cx="390392" cy="307975"/>
            <a:chOff x="7524328" y="3212976"/>
            <a:chExt cx="360040" cy="307777"/>
          </a:xfrm>
        </p:grpSpPr>
        <p:sp>
          <p:nvSpPr>
            <p:cNvPr id="59" name="58 Elipse"/>
            <p:cNvSpPr/>
            <p:nvPr/>
          </p:nvSpPr>
          <p:spPr>
            <a:xfrm>
              <a:off x="7524328" y="3212976"/>
              <a:ext cx="288032" cy="288032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>
                <a:rot lat="19199993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4823" name="64 Rectángulo"/>
            <p:cNvSpPr>
              <a:spLocks noChangeArrowheads="1"/>
            </p:cNvSpPr>
            <p:nvPr/>
          </p:nvSpPr>
          <p:spPr bwMode="auto">
            <a:xfrm>
              <a:off x="7524328" y="3212976"/>
              <a:ext cx="3600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/>
                <a:t>C</a:t>
              </a:r>
              <a:endParaRPr lang="es-AR" sz="1400"/>
            </a:p>
          </p:txBody>
        </p:sp>
      </p:grpSp>
      <p:grpSp>
        <p:nvGrpSpPr>
          <p:cNvPr id="17" name="65 Grupo"/>
          <p:cNvGrpSpPr>
            <a:grpSpLocks/>
          </p:cNvGrpSpPr>
          <p:nvPr/>
        </p:nvGrpSpPr>
        <p:grpSpPr bwMode="auto">
          <a:xfrm>
            <a:off x="4457039" y="5589590"/>
            <a:ext cx="390392" cy="307975"/>
            <a:chOff x="7524328" y="3212976"/>
            <a:chExt cx="360040" cy="307777"/>
          </a:xfrm>
        </p:grpSpPr>
        <p:sp>
          <p:nvSpPr>
            <p:cNvPr id="67" name="66 Elipse"/>
            <p:cNvSpPr/>
            <p:nvPr/>
          </p:nvSpPr>
          <p:spPr>
            <a:xfrm>
              <a:off x="7524328" y="3212976"/>
              <a:ext cx="288032" cy="288032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>
                <a:rot lat="19199993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4821" name="67 Rectángulo"/>
            <p:cNvSpPr>
              <a:spLocks noChangeArrowheads="1"/>
            </p:cNvSpPr>
            <p:nvPr/>
          </p:nvSpPr>
          <p:spPr bwMode="auto">
            <a:xfrm>
              <a:off x="7524328" y="3212976"/>
              <a:ext cx="3600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/>
                <a:t>C</a:t>
              </a:r>
              <a:endParaRPr lang="es-AR" sz="1400"/>
            </a:p>
          </p:txBody>
        </p:sp>
      </p:grpSp>
      <p:grpSp>
        <p:nvGrpSpPr>
          <p:cNvPr id="18" name="68 Grupo"/>
          <p:cNvGrpSpPr>
            <a:grpSpLocks/>
          </p:cNvGrpSpPr>
          <p:nvPr/>
        </p:nvGrpSpPr>
        <p:grpSpPr bwMode="auto">
          <a:xfrm>
            <a:off x="6096002" y="5516565"/>
            <a:ext cx="390393" cy="307975"/>
            <a:chOff x="7524328" y="3212976"/>
            <a:chExt cx="360040" cy="307777"/>
          </a:xfrm>
        </p:grpSpPr>
        <p:sp>
          <p:nvSpPr>
            <p:cNvPr id="70" name="69 Elipse"/>
            <p:cNvSpPr/>
            <p:nvPr/>
          </p:nvSpPr>
          <p:spPr>
            <a:xfrm>
              <a:off x="7524328" y="3212976"/>
              <a:ext cx="288032" cy="288032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>
                <a:rot lat="19199993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4819" name="75 Rectángulo"/>
            <p:cNvSpPr>
              <a:spLocks noChangeArrowheads="1"/>
            </p:cNvSpPr>
            <p:nvPr/>
          </p:nvSpPr>
          <p:spPr bwMode="auto">
            <a:xfrm>
              <a:off x="7524328" y="3212976"/>
              <a:ext cx="3600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/>
                <a:t>C</a:t>
              </a:r>
              <a:endParaRPr lang="es-AR" sz="1400"/>
            </a:p>
          </p:txBody>
        </p:sp>
      </p:grpSp>
      <p:grpSp>
        <p:nvGrpSpPr>
          <p:cNvPr id="19" name="76 Grupo"/>
          <p:cNvGrpSpPr>
            <a:grpSpLocks/>
          </p:cNvGrpSpPr>
          <p:nvPr/>
        </p:nvGrpSpPr>
        <p:grpSpPr bwMode="auto">
          <a:xfrm>
            <a:off x="6407283" y="5373690"/>
            <a:ext cx="390392" cy="307975"/>
            <a:chOff x="7524328" y="3212976"/>
            <a:chExt cx="360040" cy="307777"/>
          </a:xfrm>
        </p:grpSpPr>
        <p:sp>
          <p:nvSpPr>
            <p:cNvPr id="78" name="77 Elipse"/>
            <p:cNvSpPr/>
            <p:nvPr/>
          </p:nvSpPr>
          <p:spPr>
            <a:xfrm>
              <a:off x="7524328" y="3212976"/>
              <a:ext cx="288032" cy="288032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>
                <a:rot lat="19199993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4817" name="83 Rectángulo"/>
            <p:cNvSpPr>
              <a:spLocks noChangeArrowheads="1"/>
            </p:cNvSpPr>
            <p:nvPr/>
          </p:nvSpPr>
          <p:spPr bwMode="auto">
            <a:xfrm>
              <a:off x="7524328" y="3212976"/>
              <a:ext cx="3600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/>
                <a:t>C</a:t>
              </a:r>
              <a:endParaRPr lang="es-AR" sz="1400"/>
            </a:p>
          </p:txBody>
        </p:sp>
      </p:grpSp>
      <p:grpSp>
        <p:nvGrpSpPr>
          <p:cNvPr id="20" name="84 Grupo"/>
          <p:cNvGrpSpPr>
            <a:grpSpLocks/>
          </p:cNvGrpSpPr>
          <p:nvPr/>
        </p:nvGrpSpPr>
        <p:grpSpPr bwMode="auto">
          <a:xfrm>
            <a:off x="6720285" y="5373690"/>
            <a:ext cx="390392" cy="307975"/>
            <a:chOff x="7524328" y="3212976"/>
            <a:chExt cx="360040" cy="307777"/>
          </a:xfrm>
        </p:grpSpPr>
        <p:sp>
          <p:nvSpPr>
            <p:cNvPr id="86" name="85 Elipse"/>
            <p:cNvSpPr/>
            <p:nvPr/>
          </p:nvSpPr>
          <p:spPr>
            <a:xfrm>
              <a:off x="7524328" y="3212976"/>
              <a:ext cx="288032" cy="288032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>
                <a:rot lat="19199993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4815" name="86 Rectángulo"/>
            <p:cNvSpPr>
              <a:spLocks noChangeArrowheads="1"/>
            </p:cNvSpPr>
            <p:nvPr/>
          </p:nvSpPr>
          <p:spPr bwMode="auto">
            <a:xfrm>
              <a:off x="7524328" y="3212976"/>
              <a:ext cx="3600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/>
                <a:t>C</a:t>
              </a:r>
              <a:endParaRPr lang="es-AR" sz="1400"/>
            </a:p>
          </p:txBody>
        </p:sp>
      </p:grpSp>
      <p:grpSp>
        <p:nvGrpSpPr>
          <p:cNvPr id="21" name="87 Grupo"/>
          <p:cNvGrpSpPr>
            <a:grpSpLocks/>
          </p:cNvGrpSpPr>
          <p:nvPr/>
        </p:nvGrpSpPr>
        <p:grpSpPr bwMode="auto">
          <a:xfrm>
            <a:off x="6954177" y="5445127"/>
            <a:ext cx="390392" cy="307975"/>
            <a:chOff x="7524328" y="3212976"/>
            <a:chExt cx="360040" cy="307777"/>
          </a:xfrm>
        </p:grpSpPr>
        <p:sp>
          <p:nvSpPr>
            <p:cNvPr id="89" name="88 Elipse"/>
            <p:cNvSpPr/>
            <p:nvPr/>
          </p:nvSpPr>
          <p:spPr>
            <a:xfrm>
              <a:off x="7524328" y="3212976"/>
              <a:ext cx="288032" cy="288032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>
                <a:rot lat="19199993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4813" name="89 Rectángulo"/>
            <p:cNvSpPr>
              <a:spLocks noChangeArrowheads="1"/>
            </p:cNvSpPr>
            <p:nvPr/>
          </p:nvSpPr>
          <p:spPr bwMode="auto">
            <a:xfrm>
              <a:off x="7524328" y="3212976"/>
              <a:ext cx="3600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/>
                <a:t>C</a:t>
              </a:r>
              <a:endParaRPr lang="es-AR" sz="1400"/>
            </a:p>
          </p:txBody>
        </p:sp>
      </p:grpSp>
      <p:grpSp>
        <p:nvGrpSpPr>
          <p:cNvPr id="22" name="90 Grupo"/>
          <p:cNvGrpSpPr>
            <a:grpSpLocks/>
          </p:cNvGrpSpPr>
          <p:nvPr/>
        </p:nvGrpSpPr>
        <p:grpSpPr bwMode="auto">
          <a:xfrm>
            <a:off x="6018611" y="4868865"/>
            <a:ext cx="388673" cy="307975"/>
            <a:chOff x="7524328" y="3212976"/>
            <a:chExt cx="360040" cy="307777"/>
          </a:xfrm>
        </p:grpSpPr>
        <p:sp>
          <p:nvSpPr>
            <p:cNvPr id="92" name="91 Elipse"/>
            <p:cNvSpPr/>
            <p:nvPr/>
          </p:nvSpPr>
          <p:spPr>
            <a:xfrm>
              <a:off x="7524328" y="3212976"/>
              <a:ext cx="288032" cy="288032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>
                <a:rot lat="19199993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4811" name="92 Rectángulo"/>
            <p:cNvSpPr>
              <a:spLocks noChangeArrowheads="1"/>
            </p:cNvSpPr>
            <p:nvPr/>
          </p:nvSpPr>
          <p:spPr bwMode="auto">
            <a:xfrm>
              <a:off x="7524328" y="3212976"/>
              <a:ext cx="3600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/>
                <a:t>C</a:t>
              </a:r>
              <a:endParaRPr lang="es-AR" sz="1400"/>
            </a:p>
          </p:txBody>
        </p:sp>
      </p:grpSp>
      <p:grpSp>
        <p:nvGrpSpPr>
          <p:cNvPr id="25" name="93 Grupo"/>
          <p:cNvGrpSpPr>
            <a:grpSpLocks/>
          </p:cNvGrpSpPr>
          <p:nvPr/>
        </p:nvGrpSpPr>
        <p:grpSpPr bwMode="auto">
          <a:xfrm>
            <a:off x="6486393" y="4797427"/>
            <a:ext cx="390392" cy="307975"/>
            <a:chOff x="7524328" y="3212976"/>
            <a:chExt cx="360040" cy="307777"/>
          </a:xfrm>
        </p:grpSpPr>
        <p:sp>
          <p:nvSpPr>
            <p:cNvPr id="95" name="94 Elipse"/>
            <p:cNvSpPr/>
            <p:nvPr/>
          </p:nvSpPr>
          <p:spPr>
            <a:xfrm>
              <a:off x="7524328" y="3212976"/>
              <a:ext cx="288032" cy="288032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>
                <a:rot lat="19199993" lon="0" rev="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74809" name="95 Rectángulo"/>
            <p:cNvSpPr>
              <a:spLocks noChangeArrowheads="1"/>
            </p:cNvSpPr>
            <p:nvPr/>
          </p:nvSpPr>
          <p:spPr bwMode="auto">
            <a:xfrm>
              <a:off x="7524328" y="3212976"/>
              <a:ext cx="36004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1400" b="1"/>
                <a:t>C</a:t>
              </a:r>
              <a:endParaRPr lang="es-AR" sz="1400"/>
            </a:p>
          </p:txBody>
        </p:sp>
      </p:grpSp>
      <p:grpSp>
        <p:nvGrpSpPr>
          <p:cNvPr id="26" name="101 Grupo"/>
          <p:cNvGrpSpPr>
            <a:grpSpLocks/>
          </p:cNvGrpSpPr>
          <p:nvPr/>
        </p:nvGrpSpPr>
        <p:grpSpPr bwMode="auto">
          <a:xfrm>
            <a:off x="1727730" y="1196974"/>
            <a:ext cx="6436376" cy="461664"/>
            <a:chOff x="539552" y="1196752"/>
            <a:chExt cx="5941873" cy="461367"/>
          </a:xfrm>
        </p:grpSpPr>
        <p:sp>
          <p:nvSpPr>
            <p:cNvPr id="74805" name="96 CuadroTexto"/>
            <p:cNvSpPr txBox="1">
              <a:spLocks noChangeArrowheads="1"/>
            </p:cNvSpPr>
            <p:nvPr/>
          </p:nvSpPr>
          <p:spPr bwMode="auto">
            <a:xfrm>
              <a:off x="539552" y="1196752"/>
              <a:ext cx="5941873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 dirty="0" err="1">
                  <a:solidFill>
                    <a:srgbClr val="003399"/>
                  </a:solidFill>
                </a:rPr>
                <a:t>C</a:t>
              </a:r>
              <a:r>
                <a:rPr lang="es-AR" dirty="0" err="1">
                  <a:solidFill>
                    <a:srgbClr val="003399"/>
                  </a:solidFill>
                </a:rPr>
                <a:t>x</a:t>
              </a:r>
              <a:r>
                <a:rPr lang="es-AR" sz="2400" dirty="0" err="1">
                  <a:solidFill>
                    <a:srgbClr val="003399"/>
                  </a:solidFill>
                </a:rPr>
                <a:t>H</a:t>
              </a:r>
              <a:r>
                <a:rPr lang="es-AR" dirty="0" err="1">
                  <a:solidFill>
                    <a:srgbClr val="003399"/>
                  </a:solidFill>
                </a:rPr>
                <a:t>y</a:t>
              </a:r>
              <a:r>
                <a:rPr lang="es-AR" sz="2400" dirty="0">
                  <a:solidFill>
                    <a:srgbClr val="003399"/>
                  </a:solidFill>
                </a:rPr>
                <a:t>   +  O</a:t>
              </a:r>
              <a:r>
                <a:rPr lang="es-AR" dirty="0">
                  <a:solidFill>
                    <a:srgbClr val="003399"/>
                  </a:solidFill>
                </a:rPr>
                <a:t>2</a:t>
              </a:r>
              <a:r>
                <a:rPr lang="es-AR" sz="2400" dirty="0">
                  <a:solidFill>
                    <a:srgbClr val="003399"/>
                  </a:solidFill>
                </a:rPr>
                <a:t>		   CO</a:t>
              </a:r>
              <a:r>
                <a:rPr lang="es-AR" dirty="0">
                  <a:solidFill>
                    <a:srgbClr val="003399"/>
                  </a:solidFill>
                </a:rPr>
                <a:t>2</a:t>
              </a:r>
              <a:r>
                <a:rPr lang="es-AR" sz="2400" dirty="0">
                  <a:solidFill>
                    <a:srgbClr val="003399"/>
                  </a:solidFill>
                </a:rPr>
                <a:t>   +   H</a:t>
              </a:r>
              <a:r>
                <a:rPr lang="es-AR" dirty="0">
                  <a:solidFill>
                    <a:srgbClr val="003399"/>
                  </a:solidFill>
                </a:rPr>
                <a:t>2</a:t>
              </a:r>
              <a:r>
                <a:rPr lang="es-AR" sz="2400" dirty="0">
                  <a:solidFill>
                    <a:srgbClr val="003399"/>
                  </a:solidFill>
                </a:rPr>
                <a:t>O   +   calor</a:t>
              </a:r>
            </a:p>
          </p:txBody>
        </p:sp>
        <p:cxnSp>
          <p:nvCxnSpPr>
            <p:cNvPr id="99" name="98 Conector recto de flecha"/>
            <p:cNvCxnSpPr/>
            <p:nvPr/>
          </p:nvCxnSpPr>
          <p:spPr>
            <a:xfrm>
              <a:off x="2325815" y="1412515"/>
              <a:ext cx="93513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100 Conector recto de flecha"/>
            <p:cNvCxnSpPr/>
            <p:nvPr/>
          </p:nvCxnSpPr>
          <p:spPr>
            <a:xfrm flipH="1">
              <a:off x="2288017" y="1485493"/>
              <a:ext cx="93513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104 Grupo"/>
          <p:cNvGrpSpPr>
            <a:grpSpLocks/>
          </p:cNvGrpSpPr>
          <p:nvPr/>
        </p:nvGrpSpPr>
        <p:grpSpPr bwMode="auto">
          <a:xfrm>
            <a:off x="2118122" y="2565400"/>
            <a:ext cx="624284" cy="503238"/>
            <a:chOff x="1475656" y="2420888"/>
            <a:chExt cx="576064" cy="504056"/>
          </a:xfrm>
        </p:grpSpPr>
        <p:sp>
          <p:nvSpPr>
            <p:cNvPr id="103" name="102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04" name="103 CuadroTexto"/>
            <p:cNvSpPr txBox="1"/>
            <p:nvPr/>
          </p:nvSpPr>
          <p:spPr>
            <a:xfrm>
              <a:off x="1547068" y="2492442"/>
              <a:ext cx="414469" cy="3699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  <a:r>
                <a:rPr lang="es-AR" sz="1200" b="1" dirty="0">
                  <a:solidFill>
                    <a:schemeClr val="accent3"/>
                  </a:solidFill>
                  <a:latin typeface="Arial" charset="0"/>
                </a:rPr>
                <a:t>2</a:t>
              </a:r>
              <a:endParaRPr lang="es-AR" b="1" dirty="0">
                <a:solidFill>
                  <a:schemeClr val="accent3"/>
                </a:solidFill>
                <a:latin typeface="Arial" charset="0"/>
              </a:endParaRPr>
            </a:p>
          </p:txBody>
        </p:sp>
      </p:grpSp>
      <p:grpSp>
        <p:nvGrpSpPr>
          <p:cNvPr id="30" name="105 Grupo"/>
          <p:cNvGrpSpPr>
            <a:grpSpLocks/>
          </p:cNvGrpSpPr>
          <p:nvPr/>
        </p:nvGrpSpPr>
        <p:grpSpPr bwMode="auto">
          <a:xfrm>
            <a:off x="2897189" y="3573465"/>
            <a:ext cx="624285" cy="503237"/>
            <a:chOff x="1475656" y="2420888"/>
            <a:chExt cx="576064" cy="504056"/>
          </a:xfrm>
        </p:grpSpPr>
        <p:sp>
          <p:nvSpPr>
            <p:cNvPr id="107" name="106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08" name="107 CuadroTexto"/>
            <p:cNvSpPr txBox="1"/>
            <p:nvPr/>
          </p:nvSpPr>
          <p:spPr>
            <a:xfrm>
              <a:off x="1547069" y="2492441"/>
              <a:ext cx="414468" cy="369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  <a:r>
                <a:rPr lang="es-AR" sz="1200" b="1" dirty="0">
                  <a:solidFill>
                    <a:schemeClr val="accent3"/>
                  </a:solidFill>
                  <a:latin typeface="Arial" charset="0"/>
                </a:rPr>
                <a:t>2</a:t>
              </a:r>
              <a:endParaRPr lang="es-AR" b="1" dirty="0">
                <a:solidFill>
                  <a:schemeClr val="accent3"/>
                </a:solidFill>
                <a:latin typeface="Arial" charset="0"/>
              </a:endParaRPr>
            </a:p>
          </p:txBody>
        </p:sp>
      </p:grpSp>
      <p:grpSp>
        <p:nvGrpSpPr>
          <p:cNvPr id="31" name="108 Grupo"/>
          <p:cNvGrpSpPr>
            <a:grpSpLocks/>
          </p:cNvGrpSpPr>
          <p:nvPr/>
        </p:nvGrpSpPr>
        <p:grpSpPr bwMode="auto">
          <a:xfrm>
            <a:off x="3521472" y="2636840"/>
            <a:ext cx="624284" cy="504825"/>
            <a:chOff x="1475656" y="2420888"/>
            <a:chExt cx="576064" cy="504056"/>
          </a:xfrm>
        </p:grpSpPr>
        <p:sp>
          <p:nvSpPr>
            <p:cNvPr id="110" name="109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11" name="110 CuadroTexto"/>
            <p:cNvSpPr txBox="1"/>
            <p:nvPr/>
          </p:nvSpPr>
          <p:spPr>
            <a:xfrm>
              <a:off x="1547068" y="2492216"/>
              <a:ext cx="414469" cy="368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  <a:r>
                <a:rPr lang="es-AR" sz="1200" b="1" dirty="0">
                  <a:solidFill>
                    <a:schemeClr val="accent3"/>
                  </a:solidFill>
                  <a:latin typeface="Arial" charset="0"/>
                </a:rPr>
                <a:t>2</a:t>
              </a:r>
              <a:endParaRPr lang="es-AR" b="1" dirty="0">
                <a:solidFill>
                  <a:schemeClr val="accent3"/>
                </a:solidFill>
                <a:latin typeface="Arial" charset="0"/>
              </a:endParaRPr>
            </a:p>
          </p:txBody>
        </p:sp>
      </p:grpSp>
      <p:grpSp>
        <p:nvGrpSpPr>
          <p:cNvPr id="74816" name="118 Grupo"/>
          <p:cNvGrpSpPr>
            <a:grpSpLocks/>
          </p:cNvGrpSpPr>
          <p:nvPr/>
        </p:nvGrpSpPr>
        <p:grpSpPr bwMode="auto">
          <a:xfrm>
            <a:off x="4068364" y="5084765"/>
            <a:ext cx="624146" cy="504825"/>
            <a:chOff x="4716016" y="3284984"/>
            <a:chExt cx="576064" cy="504056"/>
          </a:xfrm>
        </p:grpSpPr>
        <p:sp>
          <p:nvSpPr>
            <p:cNvPr id="113" name="112 Elipse"/>
            <p:cNvSpPr/>
            <p:nvPr/>
          </p:nvSpPr>
          <p:spPr>
            <a:xfrm>
              <a:off x="4716016" y="3284984"/>
              <a:ext cx="576064" cy="5040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4798" name="113 CuadroTexto"/>
            <p:cNvSpPr txBox="1">
              <a:spLocks noChangeArrowheads="1"/>
            </p:cNvSpPr>
            <p:nvPr/>
          </p:nvSpPr>
          <p:spPr bwMode="auto">
            <a:xfrm>
              <a:off x="4716016" y="3356992"/>
              <a:ext cx="568429" cy="36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b="1">
                  <a:solidFill>
                    <a:srgbClr val="FF0000"/>
                  </a:solidFill>
                </a:rPr>
                <a:t>CO</a:t>
              </a:r>
              <a:r>
                <a:rPr lang="es-AR" sz="1200" b="1">
                  <a:solidFill>
                    <a:srgbClr val="FF0000"/>
                  </a:solidFill>
                </a:rPr>
                <a:t>2</a:t>
              </a:r>
              <a:endParaRPr lang="es-AR" b="1">
                <a:solidFill>
                  <a:srgbClr val="FF0000"/>
                </a:solidFill>
              </a:endParaRPr>
            </a:p>
          </p:txBody>
        </p:sp>
      </p:grpSp>
      <p:grpSp>
        <p:nvGrpSpPr>
          <p:cNvPr id="74818" name="117 Grupo"/>
          <p:cNvGrpSpPr>
            <a:grpSpLocks/>
          </p:cNvGrpSpPr>
          <p:nvPr/>
        </p:nvGrpSpPr>
        <p:grpSpPr bwMode="auto">
          <a:xfrm>
            <a:off x="4457040" y="5300663"/>
            <a:ext cx="751548" cy="576262"/>
            <a:chOff x="6012160" y="3140968"/>
            <a:chExt cx="692858" cy="576064"/>
          </a:xfrm>
        </p:grpSpPr>
        <p:sp>
          <p:nvSpPr>
            <p:cNvPr id="116" name="115 Elipse"/>
            <p:cNvSpPr/>
            <p:nvPr/>
          </p:nvSpPr>
          <p:spPr>
            <a:xfrm>
              <a:off x="6012160" y="3140968"/>
              <a:ext cx="648072" cy="576064"/>
            </a:xfrm>
            <a:prstGeom prst="ellipse">
              <a:avLst/>
            </a:prstGeom>
            <a:solidFill>
              <a:srgbClr val="6DC4F9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4796" name="116 CuadroTexto"/>
            <p:cNvSpPr txBox="1">
              <a:spLocks noChangeArrowheads="1"/>
            </p:cNvSpPr>
            <p:nvPr/>
          </p:nvSpPr>
          <p:spPr bwMode="auto">
            <a:xfrm>
              <a:off x="6012160" y="3212976"/>
              <a:ext cx="692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H</a:t>
              </a:r>
              <a:r>
                <a:rPr lang="es-AR" sz="1200" b="1">
                  <a:solidFill>
                    <a:schemeClr val="tx2"/>
                  </a:solidFill>
                </a:rPr>
                <a:t>2</a:t>
              </a:r>
              <a:r>
                <a:rPr lang="es-AR" b="1">
                  <a:solidFill>
                    <a:schemeClr val="tx2"/>
                  </a:solidFill>
                </a:rPr>
                <a:t>O</a:t>
              </a:r>
            </a:p>
          </p:txBody>
        </p:sp>
      </p:grpSp>
      <p:grpSp>
        <p:nvGrpSpPr>
          <p:cNvPr id="74820" name="125 Grupo"/>
          <p:cNvGrpSpPr>
            <a:grpSpLocks/>
          </p:cNvGrpSpPr>
          <p:nvPr/>
        </p:nvGrpSpPr>
        <p:grpSpPr bwMode="auto">
          <a:xfrm>
            <a:off x="7968855" y="5661027"/>
            <a:ext cx="749829" cy="576263"/>
            <a:chOff x="6948264" y="4869160"/>
            <a:chExt cx="692858" cy="576064"/>
          </a:xfrm>
        </p:grpSpPr>
        <p:sp>
          <p:nvSpPr>
            <p:cNvPr id="124" name="123 Elipse"/>
            <p:cNvSpPr/>
            <p:nvPr/>
          </p:nvSpPr>
          <p:spPr>
            <a:xfrm>
              <a:off x="6948264" y="4869160"/>
              <a:ext cx="648072" cy="5760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4794" name="124 CuadroTexto"/>
            <p:cNvSpPr txBox="1">
              <a:spLocks noChangeArrowheads="1"/>
            </p:cNvSpPr>
            <p:nvPr/>
          </p:nvSpPr>
          <p:spPr bwMode="auto">
            <a:xfrm>
              <a:off x="6948264" y="4941168"/>
              <a:ext cx="692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HCl</a:t>
              </a:r>
            </a:p>
          </p:txBody>
        </p:sp>
      </p:grpSp>
      <p:grpSp>
        <p:nvGrpSpPr>
          <p:cNvPr id="74822" name="127 Grupo"/>
          <p:cNvGrpSpPr>
            <a:grpSpLocks/>
          </p:cNvGrpSpPr>
          <p:nvPr/>
        </p:nvGrpSpPr>
        <p:grpSpPr bwMode="auto">
          <a:xfrm>
            <a:off x="3364973" y="5013327"/>
            <a:ext cx="780785" cy="576263"/>
            <a:chOff x="2411760" y="5517232"/>
            <a:chExt cx="864096" cy="720080"/>
          </a:xfrm>
        </p:grpSpPr>
        <p:sp>
          <p:nvSpPr>
            <p:cNvPr id="129" name="128 Elipse"/>
            <p:cNvSpPr/>
            <p:nvPr/>
          </p:nvSpPr>
          <p:spPr>
            <a:xfrm>
              <a:off x="2411760" y="5517232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0" name="129 CuadroTexto"/>
            <p:cNvSpPr txBox="1"/>
            <p:nvPr/>
          </p:nvSpPr>
          <p:spPr>
            <a:xfrm>
              <a:off x="2556410" y="5662042"/>
              <a:ext cx="504374" cy="4230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grpSp>
        <p:nvGrpSpPr>
          <p:cNvPr id="74824" name="131 Grupo"/>
          <p:cNvGrpSpPr>
            <a:grpSpLocks/>
          </p:cNvGrpSpPr>
          <p:nvPr/>
        </p:nvGrpSpPr>
        <p:grpSpPr bwMode="auto">
          <a:xfrm>
            <a:off x="7344569" y="5013327"/>
            <a:ext cx="779066" cy="576263"/>
            <a:chOff x="2411760" y="5517232"/>
            <a:chExt cx="864096" cy="720080"/>
          </a:xfrm>
        </p:grpSpPr>
        <p:sp>
          <p:nvSpPr>
            <p:cNvPr id="133" name="132 Elipse"/>
            <p:cNvSpPr/>
            <p:nvPr/>
          </p:nvSpPr>
          <p:spPr>
            <a:xfrm>
              <a:off x="2411760" y="5517232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4" name="133 CuadroTexto"/>
            <p:cNvSpPr txBox="1"/>
            <p:nvPr/>
          </p:nvSpPr>
          <p:spPr>
            <a:xfrm>
              <a:off x="2556729" y="5662042"/>
              <a:ext cx="503579" cy="4230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sp>
        <p:nvSpPr>
          <p:cNvPr id="74780" name="8 CuadroTexto"/>
          <p:cNvSpPr txBox="1">
            <a:spLocks noChangeArrowheads="1"/>
          </p:cNvSpPr>
          <p:nvPr/>
        </p:nvSpPr>
        <p:spPr bwMode="auto">
          <a:xfrm>
            <a:off x="6524229" y="1703390"/>
            <a:ext cx="436999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1400" dirty="0" err="1">
                <a:solidFill>
                  <a:srgbClr val="003399"/>
                </a:solidFill>
                <a:latin typeface="Eras Demi ITC"/>
              </a:rPr>
              <a:t>Temp</a:t>
            </a:r>
            <a:r>
              <a:rPr lang="es-AR" sz="1400" dirty="0">
                <a:solidFill>
                  <a:srgbClr val="003399"/>
                </a:solidFill>
                <a:latin typeface="Eras Demi ITC"/>
              </a:rPr>
              <a:t> de entrada a los reactores en 385ºC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400" dirty="0">
                <a:solidFill>
                  <a:srgbClr val="003399"/>
                </a:solidFill>
                <a:latin typeface="Eras Demi ITC"/>
              </a:rPr>
              <a:t>Inyección de aire con bajo contenido de oxígeno (0,6-0,8 mol-%)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400" dirty="0">
                <a:solidFill>
                  <a:srgbClr val="003399"/>
                </a:solidFill>
                <a:latin typeface="Eras Demi ITC"/>
              </a:rPr>
              <a:t>Inyección de cloro-agua 20:1</a:t>
            </a:r>
          </a:p>
        </p:txBody>
      </p:sp>
      <p:sp>
        <p:nvSpPr>
          <p:cNvPr id="10" name="9 Rayo"/>
          <p:cNvSpPr/>
          <p:nvPr/>
        </p:nvSpPr>
        <p:spPr>
          <a:xfrm rot="15336874">
            <a:off x="4398501" y="5138806"/>
            <a:ext cx="493713" cy="534855"/>
          </a:xfrm>
          <a:prstGeom prst="lightningBolt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74826" name="79 Grupo"/>
          <p:cNvGrpSpPr>
            <a:grpSpLocks/>
          </p:cNvGrpSpPr>
          <p:nvPr/>
        </p:nvGrpSpPr>
        <p:grpSpPr bwMode="auto">
          <a:xfrm>
            <a:off x="8670530" y="3078163"/>
            <a:ext cx="701675" cy="576262"/>
            <a:chOff x="6948264" y="4869160"/>
            <a:chExt cx="648072" cy="576064"/>
          </a:xfrm>
        </p:grpSpPr>
        <p:sp>
          <p:nvSpPr>
            <p:cNvPr id="81" name="80 Elipse"/>
            <p:cNvSpPr/>
            <p:nvPr/>
          </p:nvSpPr>
          <p:spPr>
            <a:xfrm>
              <a:off x="6948264" y="4869160"/>
              <a:ext cx="648072" cy="5760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4788" name="81 CuadroTexto"/>
            <p:cNvSpPr txBox="1">
              <a:spLocks noChangeArrowheads="1"/>
            </p:cNvSpPr>
            <p:nvPr/>
          </p:nvSpPr>
          <p:spPr bwMode="auto">
            <a:xfrm>
              <a:off x="7053614" y="4941168"/>
              <a:ext cx="5427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Cl-</a:t>
              </a:r>
            </a:p>
          </p:txBody>
        </p:sp>
      </p:grpSp>
      <p:grpSp>
        <p:nvGrpSpPr>
          <p:cNvPr id="74828" name="82 Grupo"/>
          <p:cNvGrpSpPr/>
          <p:nvPr/>
        </p:nvGrpSpPr>
        <p:grpSpPr>
          <a:xfrm>
            <a:off x="9537464" y="3383960"/>
            <a:ext cx="702078" cy="576064"/>
            <a:chOff x="6948264" y="4869160"/>
            <a:chExt cx="648072" cy="576064"/>
          </a:xfrm>
          <a:scene3d>
            <a:camera prst="orthographicFront">
              <a:rot lat="19786826" lon="19768844" rev="10811"/>
            </a:camera>
            <a:lightRig rig="threePt" dir="t"/>
          </a:scene3d>
        </p:grpSpPr>
        <p:sp>
          <p:nvSpPr>
            <p:cNvPr id="98" name="97 Elipse"/>
            <p:cNvSpPr/>
            <p:nvPr/>
          </p:nvSpPr>
          <p:spPr>
            <a:xfrm>
              <a:off x="6948264" y="4869160"/>
              <a:ext cx="648072" cy="5760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00" name="99 CuadroTexto"/>
            <p:cNvSpPr txBox="1"/>
            <p:nvPr/>
          </p:nvSpPr>
          <p:spPr>
            <a:xfrm>
              <a:off x="7053614" y="4941168"/>
              <a:ext cx="54272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tx2"/>
                  </a:solidFill>
                  <a:latin typeface="Arial" charset="0"/>
                </a:rPr>
                <a:t>Cl-</a:t>
              </a:r>
            </a:p>
          </p:txBody>
        </p:sp>
      </p:grpSp>
      <p:grpSp>
        <p:nvGrpSpPr>
          <p:cNvPr id="74829" name="111 Grupo"/>
          <p:cNvGrpSpPr>
            <a:grpSpLocks/>
          </p:cNvGrpSpPr>
          <p:nvPr/>
        </p:nvGrpSpPr>
        <p:grpSpPr bwMode="auto">
          <a:xfrm>
            <a:off x="7504511" y="2844802"/>
            <a:ext cx="701675" cy="576263"/>
            <a:chOff x="6948264" y="4869160"/>
            <a:chExt cx="648072" cy="576064"/>
          </a:xfrm>
        </p:grpSpPr>
        <p:sp>
          <p:nvSpPr>
            <p:cNvPr id="115" name="114 Elipse"/>
            <p:cNvSpPr/>
            <p:nvPr/>
          </p:nvSpPr>
          <p:spPr>
            <a:xfrm>
              <a:off x="6948264" y="4869160"/>
              <a:ext cx="648072" cy="5760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4786" name="119 CuadroTexto"/>
            <p:cNvSpPr txBox="1">
              <a:spLocks noChangeArrowheads="1"/>
            </p:cNvSpPr>
            <p:nvPr/>
          </p:nvSpPr>
          <p:spPr bwMode="auto">
            <a:xfrm>
              <a:off x="7053614" y="4941168"/>
              <a:ext cx="5427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Cl-</a:t>
              </a:r>
            </a:p>
          </p:txBody>
        </p:sp>
      </p:grpSp>
      <p:sp>
        <p:nvSpPr>
          <p:cNvPr id="74832" name="object 2">
            <a:extLst>
              <a:ext uri="{FF2B5EF4-FFF2-40B4-BE49-F238E27FC236}">
                <a16:creationId xmlns:a16="http://schemas.microsoft.com/office/drawing/2014/main" id="{10675CDA-BF31-DEE9-2786-059B286CC2B1}"/>
              </a:ext>
            </a:extLst>
          </p:cNvPr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C 0.02639 -0.00717 0.05382 -0.00208 0.08038 0.00162 C 0.08924 0.00579 0.09913 0.00671 0.10816 0.01088 C 0.1118 0.01783 0.11667 0.02176 0.12101 0.02801 C 0.12239 0.03334 0.12326 0.03727 0.12569 0.0419 C 0.12674 0.04653 0.12917 0.05579 0.12917 0.05579 C 0.13003 0.06574 0.13142 0.07408 0.13264 0.0838 C 0.13229 0.10556 0.13212 0.12709 0.13142 0.14884 C 0.13038 0.18264 0.11979 0.21435 0.11979 0.24815 " pathEditMode="relative" ptsTypes="ffffffffA">
                                      <p:cBhvr>
                                        <p:cTn id="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C 0.00816 -0.01967 0.01892 -0.03796 0.03333 -0.05231 C 0.04184 -0.06041 0.04201 -0.05277 0.05312 -0.06967 C 0.0618 -0.08287 0.07968 -0.1074 0.0927 -0.11319 C 0.09826 -0.12222 0.10972 -0.12708 0.11875 -0.13055 C 0.12656 -0.13726 0.13402 -0.14189 0.1434 -0.14606 C 0.15086 -0.15462 0.15885 -0.16226 0.16909 -0.16527 C 0.17517 -0.1706 0.17847 -0.17523 0.18593 -0.17777 C 0.19357 -0.1949 0.18316 -0.17384 0.19513 -0.18958 C 0.19618 -0.19097 0.19548 -0.19351 0.1967 -0.19467 C 0.19809 -0.19722 0.20069 -0.19814 0.20277 -0.2 C 0.2118 -0.22199 0.19948 -0.19537 0.21024 -0.21018 C 0.21128 -0.21157 0.21111 -0.21412 0.2118 -0.21574 C 0.21545 -0.22291 0.22013 -0.22939 0.22395 -0.23634 C 0.23003 -0.24675 0.23368 -0.25833 0.24253 -0.2662 C 0.24496 -0.27199 0.24757 -0.27662 0.25156 -0.28171 C 0.25382 -0.28958 0.2585 -0.2905 0.26388 -0.29537 C 0.26753 -0.29861 0.26857 -0.30486 0.27291 -0.3074 C 0.27413 -0.30833 0.2809 -0.31041 0.28211 -0.31087 C 0.29253 -0.31898 0.28784 -0.31666 0.29583 -0.3199 C 0.29687 -0.32083 0.29757 -0.32245 0.29895 -0.32314 C 0.30121 -0.32407 0.30468 -0.32268 0.30659 -0.32523 C 0.31666 -0.33587 0.30451 -0.33541 0.3125 -0.33541 " pathEditMode="relative" rAng="0" ptsTypes="ffffffffffffffffffffffA">
                                      <p:cBhvr>
                                        <p:cTn id="50" dur="2000" fill="hold"/>
                                        <p:tgtEl>
                                          <p:spTgt spid="7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-168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8351 -0.41412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67" y="-20718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642 -0.01713 0.01458 -0.03356 0.02552 -0.0463 C 0.03194 -0.0537 0.03211 -0.04676 0.04062 -0.0618 C 0.04722 -0.07361 0.06093 -0.0956 0.07083 -0.10069 C 0.075 -0.1088 0.08368 -0.11296 0.09062 -0.1162 C 0.0967 -0.12222 0.10225 -0.12639 0.10937 -0.13009 C 0.1151 -0.13773 0.12118 -0.14444 0.12899 -0.14722 C 0.13368 -0.15185 0.13611 -0.15602 0.14184 -0.1581 C 0.14757 -0.17384 0.13975 -0.15486 0.14878 -0.16898 C 0.14965 -0.17014 0.14913 -0.17245 0.15 -0.17361 C 0.15121 -0.17569 0.15312 -0.17662 0.15468 -0.17824 C 0.16163 -0.19768 0.15225 -0.17407 0.16041 -0.1875 C 0.16111 -0.18866 0.16093 -0.19074 0.16163 -0.19213 C 0.16441 -0.19861 0.16788 -0.2044 0.17083 -0.21065 C 0.17534 -0.22014 0.17812 -0.23032 0.18489 -0.23704 C 0.1868 -0.24259 0.18871 -0.24676 0.19184 -0.25116 C 0.19357 -0.2581 0.19722 -0.25903 0.20121 -0.26343 C 0.20399 -0.26643 0.20486 -0.27176 0.20816 -0.2743 C 0.20902 -0.275 0.21423 -0.27685 0.2151 -0.27731 C 0.22309 -0.28449 0.21944 -0.28241 0.22552 -0.28518 C 0.22638 -0.28611 0.22691 -0.28773 0.22795 -0.28819 C 0.22968 -0.28912 0.23229 -0.28796 0.23368 -0.28981 C 0.24132 -0.3 0.23211 -0.29907 0.23836 -0.29907 " pathEditMode="relative" ptsTypes="ffffffffffffffffffffffA">
                                      <p:cBhvr>
                                        <p:cTn id="54" dur="2000" fill="hold"/>
                                        <p:tgtEl>
                                          <p:spTgt spid="748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25 -0.33541 C 0.33767 -0.34722 0.29201 -0.34097 0.36945 -0.33842 C 0.37361 -0.33333 0.37847 -0.32986 0.38229 -0.32453 C 0.38264 -0.31227 0.37795 -0.27153 0.39392 -0.26412 C 0.39757 -0.25648 0.40538 -0.25416 0.41146 -0.25023 C 0.41458 -0.24583 0.41979 -0.24282 0.42413 -0.24074 C 0.43576 -0.22639 0.42691 -0.20393 0.41597 -0.19444 C 0.41285 -0.18773 0.40885 -0.1824 0.40556 -0.17569 C 0.40486 -0.17407 0.4033 -0.17106 0.4033 -0.17106 C 0.40434 -0.15903 0.40677 -0.14861 0.40903 -0.13703 C 0.40868 -0.12453 0.40851 -0.11227 0.40781 -0.09977 C 0.40747 -0.09328 0.40191 -0.0831 0.3974 -0.07963 C 0.39497 -0.07778 0.39184 -0.07778 0.38924 -0.07662 C 0.37882 -0.07222 0.36823 -0.06967 0.35781 -0.06574 C 0.35417 -0.06088 0.35122 -0.05486 0.3474 -0.05023 C 0.34566 -0.03518 0.34844 -0.02407 0.35087 -0.00995 C 0.34948 0.00926 0.35208 0.00324 0.34045 0.00718 C 0.33924 0.00834 0.3382 0.00949 0.33698 0.01042 C 0.33594 0.01111 0.33455 0.01088 0.33351 0.01181 C 0.33142 0.01343 0.32969 0.01621 0.3276 0.01806 C 0.32899 0.0331 0.32882 0.02732 0.32882 0.03519 " pathEditMode="relative" ptsTypes="ffffffffffffffffffffA">
                                      <p:cBhvr>
                                        <p:cTn id="62" dur="2000" fill="hold"/>
                                        <p:tgtEl>
                                          <p:spTgt spid="74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5" dur="2000"/>
                                        <p:tgtEl>
                                          <p:spTgt spid="7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7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0.19826 -0.2622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7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748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77778E-6 C 0.00659 0.00302 0.01284 0.00741 0.01979 0.00973 C 0.03611 0.00927 0.05243 0.00927 0.06875 0.00834 C 0.07934 0.00788 0.09791 0.00047 0.09791 -0.01805 " pathEditMode="relative" ptsTypes="fffA">
                                      <p:cBhvr>
                                        <p:cTn id="1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1111E-6 C -0.01458 -0.00046 -0.02916 -0.0007 -0.04374 -0.00139 C -0.04652 -0.00162 -0.0493 -0.00208 -0.05208 -0.00278 C -0.05416 -0.00347 -0.05833 -0.00556 -0.05833 -0.00556 " pathEditMode="relative" ptsTypes="fffA">
                                      <p:cBhvr>
                                        <p:cTn id="1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C -0.01407 -0.0125 -0.03316 -0.00533 -0.04896 2.22222E-6 C -0.05244 0.00301 -0.05678 0.00949 -0.06042 0.01111 C -0.06285 0.01435 -0.06875 0.02523 -0.06875 0.02916 " pathEditMode="relative" ptsTypes="fffA">
                                      <p:cBhvr>
                                        <p:cTn id="1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7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0255 C 0.02725 -0.00394 0.02621 -0.00348 0.0684 -0.00301 C 0.07951 -0.00209 0.08958 -0.0007 0.10017 0.00092 C 0.11388 0.00301 0.12881 0.00185 0.14305 0.00208 C 0.14427 0.0037 0.14357 0.00578 0.14548 0.00717 C 0.14965 0.01064 0.14913 0.00648 0.14913 0.00833 " pathEditMode="relative" rAng="0" ptsTypes="fffffA">
                                      <p:cBhvr>
                                        <p:cTn id="124" dur="2000" fill="hold"/>
                                        <p:tgtEl>
                                          <p:spTgt spid="7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600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7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C -0.02257 -0.00208 -0.03837 -0.00069 -0.0658 -0.00046 C -0.0717 0.00023 -0.08177 0.00232 -0.08177 0.00255 C -0.08281 0.00348 -0.08403 0.00463 -0.08525 0.00556 C -0.08663 0.00695 -0.09236 0.00718 -0.09584 0.00787 C -0.10052 0.0088 -0.1066 0.01065 -0.11181 0.01135 C -0.12361 0.0125 -0.11927 0.01181 -0.12587 0.0132 " pathEditMode="relative" rAng="0" ptsTypes="ffffffA">
                                      <p:cBhvr>
                                        <p:cTn id="129" dur="2000" fill="hold"/>
                                        <p:tgtEl>
                                          <p:spTgt spid="7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74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4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4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748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74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C -0.00347 0.0206 -0.00104 0.03796 0.00608 0.05555 C 0.00868 0.07152 0.01094 0.08426 0.01233 0.10139 C 0.0125 0.1118 0.01754 0.17639 0.01233 0.20301 C 0.01042 0.2125 0.00486 0.22338 0.00191 0.2324 C -0.00243 0.24606 -0.00399 0.25949 -0.01215 0.26805 C -0.01632 0.28819 -0.02118 0.31342 -0.03489 0.32037 C -0.0434 0.32963 -0.04496 0.33611 -0.05521 0.34027 C -0.0691 0.35509 -0.08871 0.35602 -0.10451 0.35995 C -0.10868 0.36064 -0.11684 0.36319 -0.11684 0.36365 C -0.13021 0.35972 -0.13767 0.35671 -0.15156 0.35671 " pathEditMode="relative" rAng="0" ptsTypes="ffffffffffA">
                                      <p:cBhvr>
                                        <p:cTn id="155" dur="2000" fill="hold"/>
                                        <p:tgtEl>
                                          <p:spTgt spid="74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293" y="705688"/>
            <a:ext cx="26104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carbón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0739" y="1265935"/>
            <a:ext cx="9545955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solidFill>
                  <a:srgbClr val="000099"/>
                </a:solidFill>
                <a:latin typeface="Calibri"/>
                <a:cs typeface="Calibri"/>
              </a:rPr>
              <a:t>Mecanismo</a:t>
            </a:r>
            <a:r>
              <a:rPr sz="2400" i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99"/>
                </a:solidFill>
                <a:latin typeface="Calibri"/>
                <a:cs typeface="Calibri"/>
              </a:rPr>
              <a:t>de</a:t>
            </a:r>
            <a:r>
              <a:rPr sz="2400" i="1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0099"/>
                </a:solidFill>
                <a:latin typeface="Calibri"/>
                <a:cs typeface="Calibri"/>
              </a:rPr>
              <a:t>reacción</a:t>
            </a:r>
            <a:endParaRPr sz="2400">
              <a:latin typeface="Calibri"/>
              <a:cs typeface="Calibri"/>
            </a:endParaRPr>
          </a:p>
          <a:p>
            <a:pPr marL="431165" marR="3031490" indent="-342900">
              <a:lnSpc>
                <a:spcPct val="180100"/>
              </a:lnSpc>
              <a:spcBef>
                <a:spcPts val="1725"/>
              </a:spcBef>
              <a:buFont typeface="Wingdings"/>
              <a:buChar char=""/>
              <a:tabLst>
                <a:tab pos="1003300" algn="l"/>
                <a:tab pos="3746500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El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400" baseline="-20833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2400" spc="195" baseline="-20833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actúa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sobre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el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carbón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siguiente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forma: 	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4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CH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+ 5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O</a:t>
            </a:r>
            <a:r>
              <a:rPr sz="2400" spc="-37" baseline="-24305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2400" baseline="-24305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4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</a:t>
            </a:r>
            <a:r>
              <a:rPr sz="2400" baseline="-24305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2400" spc="240" baseline="-243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+</a:t>
            </a:r>
            <a:r>
              <a:rPr sz="2400" spc="-1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 H</a:t>
            </a:r>
            <a:r>
              <a:rPr sz="2400" spc="-37" baseline="-24305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endParaRPr sz="240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2305"/>
              </a:spcBef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Como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puede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apreciar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sólo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el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80%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del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400" baseline="-24305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2400" spc="209" baseline="-243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utiliza</a:t>
            </a:r>
            <a:r>
              <a:rPr sz="2400" spc="-5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para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quemar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el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carbón.</a:t>
            </a:r>
            <a:endParaRPr sz="2400">
              <a:latin typeface="Calibri"/>
              <a:cs typeface="Calibri"/>
            </a:endParaRPr>
          </a:p>
          <a:p>
            <a:pPr marL="431165" marR="432434" indent="-342900">
              <a:lnSpc>
                <a:spcPct val="180000"/>
              </a:lnSpc>
              <a:buFont typeface="Wingdings"/>
              <a:buChar char=""/>
              <a:tabLst>
                <a:tab pos="1003300" algn="l"/>
                <a:tab pos="3950970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Otra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reacción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que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se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produce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es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descomposición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del</a:t>
            </a:r>
            <a:r>
              <a:rPr sz="24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tricloro</a:t>
            </a:r>
            <a:r>
              <a:rPr sz="24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etileno 	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</a:t>
            </a:r>
            <a:r>
              <a:rPr sz="2400" baseline="-24305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H</a:t>
            </a:r>
            <a:r>
              <a:rPr sz="2400" baseline="-24305" dirty="0">
                <a:solidFill>
                  <a:srgbClr val="000099"/>
                </a:solidFill>
                <a:latin typeface="Calibri"/>
                <a:cs typeface="Calibri"/>
              </a:rPr>
              <a:t>3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Cl</a:t>
            </a:r>
            <a:r>
              <a:rPr sz="2400" baseline="-24305" dirty="0">
                <a:solidFill>
                  <a:srgbClr val="000099"/>
                </a:solidFill>
                <a:latin typeface="Calibri"/>
                <a:cs typeface="Calibri"/>
              </a:rPr>
              <a:t>3</a:t>
            </a:r>
            <a:r>
              <a:rPr sz="2400" spc="217" baseline="-243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+</a:t>
            </a:r>
            <a:r>
              <a:rPr sz="24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O</a:t>
            </a:r>
            <a:r>
              <a:rPr sz="2400" spc="-37" baseline="-24305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2400" baseline="-24305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CO</a:t>
            </a:r>
            <a:r>
              <a:rPr sz="2400" baseline="-24305" dirty="0">
                <a:solidFill>
                  <a:srgbClr val="000099"/>
                </a:solidFill>
                <a:latin typeface="Calibri"/>
                <a:cs typeface="Calibri"/>
              </a:rPr>
              <a:t>2</a:t>
            </a:r>
            <a:r>
              <a:rPr sz="2400" spc="232" baseline="-2430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+3</a:t>
            </a:r>
            <a:r>
              <a:rPr sz="24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00099"/>
                </a:solidFill>
                <a:latin typeface="Calibri"/>
                <a:cs typeface="Calibri"/>
              </a:rPr>
              <a:t>ClH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503676" y="3031235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3800" y="5047488"/>
            <a:ext cx="762000" cy="76200"/>
          </a:xfrm>
          <a:custGeom>
            <a:avLst/>
            <a:gdLst/>
            <a:ahLst/>
            <a:cxnLst/>
            <a:rect l="l" t="t" r="r" b="b"/>
            <a:pathLst>
              <a:path w="762000" h="76200">
                <a:moveTo>
                  <a:pt x="685800" y="0"/>
                </a:moveTo>
                <a:lnTo>
                  <a:pt x="685800" y="76200"/>
                </a:lnTo>
                <a:lnTo>
                  <a:pt x="749300" y="44450"/>
                </a:lnTo>
                <a:lnTo>
                  <a:pt x="698500" y="44450"/>
                </a:lnTo>
                <a:lnTo>
                  <a:pt x="698500" y="31750"/>
                </a:lnTo>
                <a:lnTo>
                  <a:pt x="749300" y="31750"/>
                </a:lnTo>
                <a:lnTo>
                  <a:pt x="685800" y="0"/>
                </a:lnTo>
                <a:close/>
              </a:path>
              <a:path w="762000" h="76200">
                <a:moveTo>
                  <a:pt x="685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685800" y="44450"/>
                </a:lnTo>
                <a:lnTo>
                  <a:pt x="685800" y="31750"/>
                </a:lnTo>
                <a:close/>
              </a:path>
              <a:path w="762000" h="76200">
                <a:moveTo>
                  <a:pt x="749300" y="31750"/>
                </a:moveTo>
                <a:lnTo>
                  <a:pt x="698500" y="31750"/>
                </a:lnTo>
                <a:lnTo>
                  <a:pt x="698500" y="44450"/>
                </a:lnTo>
                <a:lnTo>
                  <a:pt x="749300" y="44450"/>
                </a:lnTo>
                <a:lnTo>
                  <a:pt x="762000" y="38100"/>
                </a:lnTo>
                <a:lnTo>
                  <a:pt x="749300" y="31750"/>
                </a:lnTo>
                <a:close/>
              </a:path>
            </a:pathLst>
          </a:custGeom>
          <a:solidFill>
            <a:srgbClr val="0000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67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6226" y="705688"/>
            <a:ext cx="26104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carbón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34262" y="1265935"/>
            <a:ext cx="8968740" cy="10864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000099"/>
                </a:solidFill>
                <a:latin typeface="Calibri"/>
                <a:cs typeface="Calibri"/>
              </a:rPr>
              <a:t>Cálculo</a:t>
            </a:r>
            <a:r>
              <a:rPr sz="2400" i="1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99"/>
                </a:solidFill>
                <a:latin typeface="Calibri"/>
                <a:cs typeface="Calibri"/>
              </a:rPr>
              <a:t>del</a:t>
            </a:r>
            <a:r>
              <a:rPr sz="2400" i="1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000099"/>
                </a:solidFill>
                <a:latin typeface="Calibri"/>
                <a:cs typeface="Calibri"/>
              </a:rPr>
              <a:t>Carbón</a:t>
            </a:r>
            <a:r>
              <a:rPr sz="2400" i="1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000099"/>
                </a:solidFill>
                <a:latin typeface="Calibri"/>
                <a:cs typeface="Calibri"/>
              </a:rPr>
              <a:t>Quemado</a:t>
            </a:r>
            <a:endParaRPr sz="24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590"/>
              </a:spcBef>
              <a:buFont typeface="Wingdings"/>
              <a:buChar char=""/>
              <a:tabLst>
                <a:tab pos="354965" algn="l"/>
              </a:tabLst>
            </a:pP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El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carbón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quemado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en</a:t>
            </a:r>
            <a:r>
              <a:rPr sz="24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cada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reactor</a:t>
            </a:r>
            <a:r>
              <a:rPr sz="2400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se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calcula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de</a:t>
            </a:r>
            <a:r>
              <a:rPr sz="24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0099"/>
                </a:solidFill>
                <a:latin typeface="Calibri"/>
                <a:cs typeface="Calibri"/>
              </a:rPr>
              <a:t>la</a:t>
            </a:r>
            <a:r>
              <a:rPr sz="24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siguiente</a:t>
            </a:r>
            <a:r>
              <a:rPr sz="24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Calibri"/>
                <a:cs typeface="Calibri"/>
              </a:rPr>
              <a:t>manera: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31790" y="3880862"/>
            <a:ext cx="4915535" cy="0"/>
          </a:xfrm>
          <a:custGeom>
            <a:avLst/>
            <a:gdLst/>
            <a:ahLst/>
            <a:cxnLst/>
            <a:rect l="l" t="t" r="r" b="b"/>
            <a:pathLst>
              <a:path w="4915534">
                <a:moveTo>
                  <a:pt x="0" y="0"/>
                </a:moveTo>
                <a:lnTo>
                  <a:pt x="4915475" y="0"/>
                </a:lnTo>
              </a:path>
            </a:pathLst>
          </a:custGeom>
          <a:ln w="32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908072" y="3361425"/>
            <a:ext cx="6358890" cy="93218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30"/>
              </a:spcBef>
            </a:pPr>
            <a:r>
              <a:rPr sz="3300" baseline="-34090" dirty="0">
                <a:latin typeface="Times New Roman"/>
                <a:cs typeface="Times New Roman"/>
              </a:rPr>
              <a:t>%</a:t>
            </a:r>
            <a:r>
              <a:rPr sz="3300" i="1" baseline="-34090" dirty="0">
                <a:latin typeface="Times New Roman"/>
                <a:cs typeface="Times New Roman"/>
              </a:rPr>
              <a:t>Carbón</a:t>
            </a:r>
            <a:r>
              <a:rPr sz="3300" i="1" spc="-150" baseline="-34090" dirty="0">
                <a:latin typeface="Times New Roman"/>
                <a:cs typeface="Times New Roman"/>
              </a:rPr>
              <a:t> </a:t>
            </a:r>
            <a:r>
              <a:rPr sz="3300" baseline="-34090" dirty="0">
                <a:latin typeface="Symbol"/>
                <a:cs typeface="Symbol"/>
              </a:rPr>
              <a:t></a:t>
            </a:r>
            <a:r>
              <a:rPr sz="3300" spc="315" baseline="-3409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(</a:t>
            </a:r>
            <a:r>
              <a:rPr sz="2200" i="1" dirty="0">
                <a:latin typeface="Times New Roman"/>
                <a:cs typeface="Times New Roman"/>
              </a:rPr>
              <a:t>O</a:t>
            </a:r>
            <a:r>
              <a:rPr sz="1875" baseline="-24444" dirty="0">
                <a:latin typeface="Times New Roman"/>
                <a:cs typeface="Times New Roman"/>
              </a:rPr>
              <a:t>2</a:t>
            </a:r>
            <a:r>
              <a:rPr sz="1875" i="1" baseline="-24444" dirty="0">
                <a:latin typeface="Times New Roman"/>
                <a:cs typeface="Times New Roman"/>
              </a:rPr>
              <a:t>Carbon</a:t>
            </a:r>
            <a:r>
              <a:rPr sz="1875" i="1" spc="367" baseline="-24444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Symbol"/>
                <a:cs typeface="Symbol"/>
              </a:rPr>
              <a:t></a:t>
            </a:r>
            <a:r>
              <a:rPr sz="2200" spc="-12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2*</a:t>
            </a:r>
            <a:r>
              <a:rPr sz="2200" i="1" dirty="0">
                <a:latin typeface="Times New Roman"/>
                <a:cs typeface="Times New Roman"/>
              </a:rPr>
              <a:t>O</a:t>
            </a:r>
            <a:r>
              <a:rPr sz="1875" baseline="-24444" dirty="0">
                <a:latin typeface="Times New Roman"/>
                <a:cs typeface="Times New Roman"/>
              </a:rPr>
              <a:t>2</a:t>
            </a:r>
            <a:r>
              <a:rPr sz="1875" i="1" baseline="-24444" dirty="0">
                <a:latin typeface="Times New Roman"/>
                <a:cs typeface="Times New Roman"/>
              </a:rPr>
              <a:t>TCE</a:t>
            </a:r>
            <a:r>
              <a:rPr sz="1875" i="1" spc="179" baseline="-24444" dirty="0">
                <a:latin typeface="Times New Roman"/>
                <a:cs typeface="Times New Roman"/>
              </a:rPr>
              <a:t> </a:t>
            </a:r>
            <a:r>
              <a:rPr sz="2200" spc="100" dirty="0">
                <a:latin typeface="Times New Roman"/>
                <a:cs typeface="Times New Roman"/>
              </a:rPr>
              <a:t>)*</a:t>
            </a:r>
            <a:r>
              <a:rPr sz="2200" spc="-32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0.8*12</a:t>
            </a:r>
            <a:r>
              <a:rPr sz="2200" i="1" dirty="0">
                <a:latin typeface="Times New Roman"/>
                <a:cs typeface="Times New Roman"/>
              </a:rPr>
              <a:t>Kg</a:t>
            </a:r>
            <a:r>
              <a:rPr sz="2200" i="1" spc="-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Times New Roman"/>
                <a:cs typeface="Times New Roman"/>
              </a:rPr>
              <a:t>/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i="1" dirty="0">
                <a:latin typeface="Times New Roman"/>
                <a:cs typeface="Times New Roman"/>
              </a:rPr>
              <a:t>Kmol</a:t>
            </a:r>
            <a:r>
              <a:rPr sz="2200" i="1" spc="-22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*100</a:t>
            </a:r>
            <a:endParaRPr sz="2200">
              <a:latin typeface="Times New Roman"/>
              <a:cs typeface="Times New Roman"/>
            </a:endParaRPr>
          </a:p>
          <a:p>
            <a:pPr marL="3136265">
              <a:lnSpc>
                <a:spcPct val="100000"/>
              </a:lnSpc>
              <a:spcBef>
                <a:spcPts val="930"/>
              </a:spcBef>
            </a:pPr>
            <a:r>
              <a:rPr sz="3300" i="1" spc="-37" baseline="13888" dirty="0">
                <a:latin typeface="Times New Roman"/>
                <a:cs typeface="Times New Roman"/>
              </a:rPr>
              <a:t>P</a:t>
            </a:r>
            <a:r>
              <a:rPr sz="1250" i="1" spc="-25" dirty="0">
                <a:latin typeface="Times New Roman"/>
                <a:cs typeface="Times New Roman"/>
              </a:rPr>
              <a:t>Catalizador</a:t>
            </a:r>
            <a:r>
              <a:rPr sz="1250" i="1" spc="5" dirty="0">
                <a:latin typeface="Times New Roman"/>
                <a:cs typeface="Times New Roman"/>
              </a:rPr>
              <a:t> </a:t>
            </a:r>
            <a:r>
              <a:rPr sz="3300" spc="60" baseline="13888" dirty="0">
                <a:latin typeface="Times New Roman"/>
                <a:cs typeface="Times New Roman"/>
              </a:rPr>
              <a:t>(</a:t>
            </a:r>
            <a:r>
              <a:rPr sz="3300" i="1" spc="60" baseline="13888" dirty="0">
                <a:latin typeface="Times New Roman"/>
                <a:cs typeface="Times New Roman"/>
              </a:rPr>
              <a:t>Kg</a:t>
            </a:r>
            <a:r>
              <a:rPr sz="3300" spc="60" baseline="13888" dirty="0">
                <a:latin typeface="Times New Roman"/>
                <a:cs typeface="Times New Roman"/>
              </a:rPr>
              <a:t>)</a:t>
            </a:r>
            <a:endParaRPr sz="3300" baseline="13888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68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1458849"/>
            <a:ext cx="2570480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3535">
              <a:lnSpc>
                <a:spcPts val="2160"/>
              </a:lnSpc>
              <a:spcBef>
                <a:spcPts val="375"/>
              </a:spcBef>
              <a:buClr>
                <a:srgbClr val="00358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Las</a:t>
            </a:r>
            <a:r>
              <a:rPr sz="2000" b="0" spc="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etapas</a:t>
            </a:r>
            <a:r>
              <a:rPr sz="2000" b="0" spc="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durante</a:t>
            </a:r>
            <a:r>
              <a:rPr sz="2000" b="0" spc="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el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temperatura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31438" y="1458849"/>
            <a:ext cx="785812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quemado</a:t>
            </a:r>
            <a:r>
              <a:rPr sz="2000" b="0" spc="10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10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carbón</a:t>
            </a:r>
            <a:r>
              <a:rPr sz="2000" b="0" spc="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se</a:t>
            </a:r>
            <a:r>
              <a:rPr sz="2000" b="0" spc="10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hacen</a:t>
            </a:r>
            <a:r>
              <a:rPr sz="2000" b="0" spc="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bajo</a:t>
            </a:r>
            <a:r>
              <a:rPr sz="2000" b="0" spc="8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estricto</a:t>
            </a:r>
            <a:r>
              <a:rPr sz="2000" b="0" spc="10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control</a:t>
            </a:r>
            <a:r>
              <a:rPr sz="2000" b="0" spc="10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10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oxígeno</a:t>
            </a:r>
            <a:r>
              <a:rPr sz="2000" b="0" spc="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000" b="0" spc="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pautas</a:t>
            </a:r>
            <a:r>
              <a:rPr sz="2000" b="0" spc="10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6939" y="2038918"/>
            <a:ext cx="8428355" cy="237299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35"/>
              </a:spcBef>
              <a:buClr>
                <a:srgbClr val="00358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compuesto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cloruro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se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agrega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continuamente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para:</a:t>
            </a:r>
            <a:endParaRPr sz="20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00358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Reponer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cloro</a:t>
            </a:r>
            <a:r>
              <a:rPr sz="2000" b="0" spc="-8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despojado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catalizador</a:t>
            </a:r>
            <a:endParaRPr sz="20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244"/>
              </a:spcBef>
              <a:buClr>
                <a:srgbClr val="00358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Hacer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quemado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más</a:t>
            </a:r>
            <a:r>
              <a:rPr sz="20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uniforme,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minimizar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influencia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azufre</a:t>
            </a:r>
            <a:endParaRPr sz="20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00358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control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corrosión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es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altamente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recomendado</a:t>
            </a:r>
            <a:endParaRPr sz="2000">
              <a:latin typeface="Calibri Light"/>
              <a:cs typeface="Calibri Light"/>
            </a:endParaRPr>
          </a:p>
          <a:p>
            <a:pPr marL="355600" indent="-342900">
              <a:lnSpc>
                <a:spcPct val="100000"/>
              </a:lnSpc>
              <a:spcBef>
                <a:spcPts val="240"/>
              </a:spcBef>
              <a:buClr>
                <a:srgbClr val="003580"/>
              </a:buClr>
              <a:buFont typeface="Wingdings"/>
              <a:buChar char=""/>
              <a:tabLst>
                <a:tab pos="355600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circulación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neutralizante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debe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empezar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al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principio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quemado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primario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40"/>
              </a:spcBef>
            </a:pP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Soda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cáustica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es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neutralizante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más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común.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4694" y="4721793"/>
            <a:ext cx="2169795" cy="136652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35"/>
              </a:spcBef>
            </a:pP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Reacciones:</a:t>
            </a:r>
            <a:endParaRPr sz="2000">
              <a:latin typeface="Calibri Light"/>
              <a:cs typeface="Calibri Light"/>
            </a:endParaRPr>
          </a:p>
          <a:p>
            <a:pPr marL="93980">
              <a:lnSpc>
                <a:spcPct val="100000"/>
              </a:lnSpc>
              <a:spcBef>
                <a:spcPts val="240"/>
              </a:spcBef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2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NaOH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+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CO</a:t>
            </a:r>
            <a:r>
              <a:rPr sz="1950" b="0" spc="-37" baseline="-21367" dirty="0">
                <a:solidFill>
                  <a:srgbClr val="003399"/>
                </a:solidFill>
                <a:latin typeface="Calibri Light"/>
                <a:cs typeface="Calibri Light"/>
              </a:rPr>
              <a:t>2</a:t>
            </a:r>
            <a:endParaRPr sz="1950" baseline="-21367">
              <a:latin typeface="Calibri Light"/>
              <a:cs typeface="Calibri Light"/>
            </a:endParaRPr>
          </a:p>
          <a:p>
            <a:pPr marL="93980" marR="30480">
              <a:lnSpc>
                <a:spcPct val="110000"/>
              </a:lnSpc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Na</a:t>
            </a:r>
            <a:r>
              <a:rPr sz="1950" b="1" baseline="-21367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</a:t>
            </a:r>
            <a:r>
              <a:rPr sz="1950" b="1" baseline="-21367" dirty="0">
                <a:solidFill>
                  <a:srgbClr val="003399"/>
                </a:solidFill>
                <a:latin typeface="Arial"/>
                <a:cs typeface="Arial"/>
              </a:rPr>
              <a:t>3</a:t>
            </a:r>
            <a:r>
              <a:rPr sz="1950" b="1" spc="30" baseline="-21367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+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H</a:t>
            </a:r>
            <a:r>
              <a:rPr sz="1950" b="1" baseline="-21367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O</a:t>
            </a:r>
            <a:r>
              <a:rPr sz="2000" b="0" spc="-8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+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CO</a:t>
            </a:r>
            <a:r>
              <a:rPr sz="1950" b="1" spc="-37" baseline="-21367" dirty="0">
                <a:solidFill>
                  <a:srgbClr val="003399"/>
                </a:solidFill>
                <a:latin typeface="Arial"/>
                <a:cs typeface="Arial"/>
              </a:rPr>
              <a:t>2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NaHCO</a:t>
            </a:r>
            <a:r>
              <a:rPr sz="1950" b="1" baseline="-21367" dirty="0">
                <a:solidFill>
                  <a:srgbClr val="003399"/>
                </a:solidFill>
                <a:latin typeface="Arial"/>
                <a:cs typeface="Arial"/>
              </a:rPr>
              <a:t>3</a:t>
            </a:r>
            <a:r>
              <a:rPr sz="1950" b="1" spc="7" baseline="-21367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+</a:t>
            </a:r>
            <a:r>
              <a:rPr sz="2000" b="0" spc="3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HCl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06452" y="5056148"/>
            <a:ext cx="1820545" cy="103251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40"/>
              </a:spcBef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Na</a:t>
            </a:r>
            <a:r>
              <a:rPr sz="1950" b="1" baseline="-21367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</a:t>
            </a:r>
            <a:r>
              <a:rPr sz="1950" b="0" baseline="-21367" dirty="0">
                <a:solidFill>
                  <a:srgbClr val="003399"/>
                </a:solidFill>
                <a:latin typeface="Calibri Light"/>
                <a:cs typeface="Calibri Light"/>
              </a:rPr>
              <a:t>3</a:t>
            </a:r>
            <a:r>
              <a:rPr sz="1950" b="0" spc="75" baseline="-21367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+</a:t>
            </a:r>
            <a:r>
              <a:rPr sz="2000" b="0" spc="-8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H</a:t>
            </a:r>
            <a:r>
              <a:rPr sz="1950" b="1" spc="-37" baseline="-21367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O</a:t>
            </a:r>
            <a:endParaRPr sz="2000">
              <a:latin typeface="Calibri Light"/>
              <a:cs typeface="Calibri Light"/>
            </a:endParaRPr>
          </a:p>
          <a:p>
            <a:pPr marL="38100" marR="30480" indent="633095">
              <a:lnSpc>
                <a:spcPct val="110000"/>
              </a:lnSpc>
              <a:spcBef>
                <a:spcPts val="5"/>
              </a:spcBef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2</a:t>
            </a:r>
            <a:r>
              <a:rPr sz="2000" b="0" spc="434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NaHCO</a:t>
            </a:r>
            <a:r>
              <a:rPr sz="1950" b="1" spc="-15" baseline="-21367" dirty="0">
                <a:solidFill>
                  <a:srgbClr val="003399"/>
                </a:solidFill>
                <a:latin typeface="Arial"/>
                <a:cs typeface="Arial"/>
              </a:rPr>
              <a:t>3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NaCl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+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H</a:t>
            </a:r>
            <a:r>
              <a:rPr sz="1950" b="1" baseline="-21367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O</a:t>
            </a:r>
            <a:r>
              <a:rPr sz="2000" b="0" spc="-8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+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CO</a:t>
            </a:r>
            <a:r>
              <a:rPr sz="1950" b="1" spc="-37" baseline="-21367" dirty="0">
                <a:solidFill>
                  <a:srgbClr val="003399"/>
                </a:solidFill>
                <a:latin typeface="Arial"/>
                <a:cs typeface="Arial"/>
              </a:rPr>
              <a:t>2</a:t>
            </a:r>
            <a:endParaRPr sz="1950" baseline="-21367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16939" y="903478"/>
            <a:ext cx="26841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carbón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785110" y="5258308"/>
            <a:ext cx="1066800" cy="85725"/>
          </a:xfrm>
          <a:custGeom>
            <a:avLst/>
            <a:gdLst/>
            <a:ahLst/>
            <a:cxnLst/>
            <a:rect l="l" t="t" r="r" b="b"/>
            <a:pathLst>
              <a:path w="1066800" h="85725">
                <a:moveTo>
                  <a:pt x="85725" y="0"/>
                </a:moveTo>
                <a:lnTo>
                  <a:pt x="0" y="42925"/>
                </a:lnTo>
                <a:lnTo>
                  <a:pt x="85725" y="85724"/>
                </a:lnTo>
                <a:lnTo>
                  <a:pt x="85725" y="57149"/>
                </a:lnTo>
                <a:lnTo>
                  <a:pt x="71373" y="57149"/>
                </a:lnTo>
                <a:lnTo>
                  <a:pt x="71373" y="28574"/>
                </a:lnTo>
                <a:lnTo>
                  <a:pt x="85725" y="28574"/>
                </a:lnTo>
                <a:lnTo>
                  <a:pt x="85725" y="0"/>
                </a:lnTo>
                <a:close/>
              </a:path>
              <a:path w="1066800" h="85725">
                <a:moveTo>
                  <a:pt x="981075" y="0"/>
                </a:moveTo>
                <a:lnTo>
                  <a:pt x="981075" y="85724"/>
                </a:lnTo>
                <a:lnTo>
                  <a:pt x="1038309" y="57149"/>
                </a:lnTo>
                <a:lnTo>
                  <a:pt x="995299" y="57149"/>
                </a:lnTo>
                <a:lnTo>
                  <a:pt x="995299" y="28574"/>
                </a:lnTo>
                <a:lnTo>
                  <a:pt x="1038140" y="28574"/>
                </a:lnTo>
                <a:lnTo>
                  <a:pt x="981075" y="0"/>
                </a:lnTo>
                <a:close/>
              </a:path>
              <a:path w="1066800" h="85725">
                <a:moveTo>
                  <a:pt x="85725" y="28574"/>
                </a:moveTo>
                <a:lnTo>
                  <a:pt x="71373" y="28574"/>
                </a:lnTo>
                <a:lnTo>
                  <a:pt x="71373" y="57149"/>
                </a:lnTo>
                <a:lnTo>
                  <a:pt x="85725" y="57149"/>
                </a:lnTo>
                <a:lnTo>
                  <a:pt x="85725" y="28574"/>
                </a:lnTo>
                <a:close/>
              </a:path>
              <a:path w="1066800" h="85725">
                <a:moveTo>
                  <a:pt x="981075" y="28574"/>
                </a:moveTo>
                <a:lnTo>
                  <a:pt x="85725" y="28574"/>
                </a:lnTo>
                <a:lnTo>
                  <a:pt x="85725" y="57149"/>
                </a:lnTo>
                <a:lnTo>
                  <a:pt x="981075" y="57149"/>
                </a:lnTo>
                <a:lnTo>
                  <a:pt x="981075" y="28574"/>
                </a:lnTo>
                <a:close/>
              </a:path>
              <a:path w="1066800" h="85725">
                <a:moveTo>
                  <a:pt x="1038140" y="28574"/>
                </a:moveTo>
                <a:lnTo>
                  <a:pt x="995299" y="28574"/>
                </a:lnTo>
                <a:lnTo>
                  <a:pt x="995299" y="57149"/>
                </a:lnTo>
                <a:lnTo>
                  <a:pt x="1038309" y="57149"/>
                </a:lnTo>
                <a:lnTo>
                  <a:pt x="1066800" y="42925"/>
                </a:lnTo>
                <a:lnTo>
                  <a:pt x="1038140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5961" y="5619559"/>
            <a:ext cx="1066800" cy="85725"/>
          </a:xfrm>
          <a:custGeom>
            <a:avLst/>
            <a:gdLst/>
            <a:ahLst/>
            <a:cxnLst/>
            <a:rect l="l" t="t" r="r" b="b"/>
            <a:pathLst>
              <a:path w="1066800" h="85725">
                <a:moveTo>
                  <a:pt x="85725" y="0"/>
                </a:moveTo>
                <a:lnTo>
                  <a:pt x="0" y="42862"/>
                </a:lnTo>
                <a:lnTo>
                  <a:pt x="85725" y="85724"/>
                </a:lnTo>
                <a:lnTo>
                  <a:pt x="85725" y="57149"/>
                </a:lnTo>
                <a:lnTo>
                  <a:pt x="71374" y="57149"/>
                </a:lnTo>
                <a:lnTo>
                  <a:pt x="71374" y="28574"/>
                </a:lnTo>
                <a:lnTo>
                  <a:pt x="85725" y="28574"/>
                </a:lnTo>
                <a:lnTo>
                  <a:pt x="85725" y="0"/>
                </a:lnTo>
                <a:close/>
              </a:path>
              <a:path w="1066800" h="85725">
                <a:moveTo>
                  <a:pt x="981075" y="0"/>
                </a:moveTo>
                <a:lnTo>
                  <a:pt x="981075" y="85724"/>
                </a:lnTo>
                <a:lnTo>
                  <a:pt x="1038225" y="57149"/>
                </a:lnTo>
                <a:lnTo>
                  <a:pt x="995299" y="57149"/>
                </a:lnTo>
                <a:lnTo>
                  <a:pt x="995299" y="28574"/>
                </a:lnTo>
                <a:lnTo>
                  <a:pt x="1038225" y="28574"/>
                </a:lnTo>
                <a:lnTo>
                  <a:pt x="981075" y="0"/>
                </a:lnTo>
                <a:close/>
              </a:path>
              <a:path w="1066800" h="85725">
                <a:moveTo>
                  <a:pt x="85725" y="28574"/>
                </a:moveTo>
                <a:lnTo>
                  <a:pt x="71374" y="28574"/>
                </a:lnTo>
                <a:lnTo>
                  <a:pt x="71374" y="57149"/>
                </a:lnTo>
                <a:lnTo>
                  <a:pt x="85725" y="57149"/>
                </a:lnTo>
                <a:lnTo>
                  <a:pt x="85725" y="28574"/>
                </a:lnTo>
                <a:close/>
              </a:path>
              <a:path w="1066800" h="85725">
                <a:moveTo>
                  <a:pt x="981075" y="28574"/>
                </a:moveTo>
                <a:lnTo>
                  <a:pt x="85725" y="28574"/>
                </a:lnTo>
                <a:lnTo>
                  <a:pt x="85725" y="57149"/>
                </a:lnTo>
                <a:lnTo>
                  <a:pt x="981075" y="57149"/>
                </a:lnTo>
                <a:lnTo>
                  <a:pt x="981075" y="28574"/>
                </a:lnTo>
                <a:close/>
              </a:path>
              <a:path w="1066800" h="85725">
                <a:moveTo>
                  <a:pt x="1038225" y="28574"/>
                </a:moveTo>
                <a:lnTo>
                  <a:pt x="995299" y="28574"/>
                </a:lnTo>
                <a:lnTo>
                  <a:pt x="995299" y="57149"/>
                </a:lnTo>
                <a:lnTo>
                  <a:pt x="1038225" y="57149"/>
                </a:lnTo>
                <a:lnTo>
                  <a:pt x="1066800" y="42862"/>
                </a:lnTo>
                <a:lnTo>
                  <a:pt x="1038225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2561" y="5907595"/>
            <a:ext cx="1066800" cy="85725"/>
          </a:xfrm>
          <a:custGeom>
            <a:avLst/>
            <a:gdLst/>
            <a:ahLst/>
            <a:cxnLst/>
            <a:rect l="l" t="t" r="r" b="b"/>
            <a:pathLst>
              <a:path w="1066800" h="85725">
                <a:moveTo>
                  <a:pt x="85725" y="0"/>
                </a:moveTo>
                <a:lnTo>
                  <a:pt x="0" y="42862"/>
                </a:lnTo>
                <a:lnTo>
                  <a:pt x="85725" y="85724"/>
                </a:lnTo>
                <a:lnTo>
                  <a:pt x="85725" y="57149"/>
                </a:lnTo>
                <a:lnTo>
                  <a:pt x="71374" y="57149"/>
                </a:lnTo>
                <a:lnTo>
                  <a:pt x="71374" y="28574"/>
                </a:lnTo>
                <a:lnTo>
                  <a:pt x="85725" y="28574"/>
                </a:lnTo>
                <a:lnTo>
                  <a:pt x="85725" y="0"/>
                </a:lnTo>
                <a:close/>
              </a:path>
              <a:path w="1066800" h="85725">
                <a:moveTo>
                  <a:pt x="981075" y="0"/>
                </a:moveTo>
                <a:lnTo>
                  <a:pt x="981075" y="85724"/>
                </a:lnTo>
                <a:lnTo>
                  <a:pt x="1038225" y="57149"/>
                </a:lnTo>
                <a:lnTo>
                  <a:pt x="995299" y="57149"/>
                </a:lnTo>
                <a:lnTo>
                  <a:pt x="995299" y="28574"/>
                </a:lnTo>
                <a:lnTo>
                  <a:pt x="1038225" y="28574"/>
                </a:lnTo>
                <a:lnTo>
                  <a:pt x="981075" y="0"/>
                </a:lnTo>
                <a:close/>
              </a:path>
              <a:path w="1066800" h="85725">
                <a:moveTo>
                  <a:pt x="85725" y="28574"/>
                </a:moveTo>
                <a:lnTo>
                  <a:pt x="71374" y="28574"/>
                </a:lnTo>
                <a:lnTo>
                  <a:pt x="71374" y="57149"/>
                </a:lnTo>
                <a:lnTo>
                  <a:pt x="85725" y="57149"/>
                </a:lnTo>
                <a:lnTo>
                  <a:pt x="85725" y="28574"/>
                </a:lnTo>
                <a:close/>
              </a:path>
              <a:path w="1066800" h="85725">
                <a:moveTo>
                  <a:pt x="981075" y="28574"/>
                </a:moveTo>
                <a:lnTo>
                  <a:pt x="85725" y="28574"/>
                </a:lnTo>
                <a:lnTo>
                  <a:pt x="85725" y="57149"/>
                </a:lnTo>
                <a:lnTo>
                  <a:pt x="981075" y="57149"/>
                </a:lnTo>
                <a:lnTo>
                  <a:pt x="981075" y="28574"/>
                </a:lnTo>
                <a:close/>
              </a:path>
              <a:path w="1066800" h="85725">
                <a:moveTo>
                  <a:pt x="1038225" y="28574"/>
                </a:moveTo>
                <a:lnTo>
                  <a:pt x="995299" y="28574"/>
                </a:lnTo>
                <a:lnTo>
                  <a:pt x="995299" y="57149"/>
                </a:lnTo>
                <a:lnTo>
                  <a:pt x="1038225" y="57149"/>
                </a:lnTo>
                <a:lnTo>
                  <a:pt x="1066800" y="42862"/>
                </a:lnTo>
                <a:lnTo>
                  <a:pt x="1038225" y="28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69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294634" y="832230"/>
            <a:ext cx="56813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Composición</a:t>
            </a:r>
            <a:r>
              <a:rPr sz="24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las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cargas</a:t>
            </a:r>
            <a:r>
              <a:rPr sz="24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productos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87690" y="1614995"/>
            <a:ext cx="8982075" cy="3747135"/>
            <a:chOff x="1587690" y="1614995"/>
            <a:chExt cx="8982075" cy="3747135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7151" y="1624584"/>
              <a:ext cx="8962644" cy="3727704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92452" y="1619758"/>
              <a:ext cx="8972550" cy="3737610"/>
            </a:xfrm>
            <a:custGeom>
              <a:avLst/>
              <a:gdLst/>
              <a:ahLst/>
              <a:cxnLst/>
              <a:rect l="l" t="t" r="r" b="b"/>
              <a:pathLst>
                <a:path w="8972550" h="3737610">
                  <a:moveTo>
                    <a:pt x="0" y="3737229"/>
                  </a:moveTo>
                  <a:lnTo>
                    <a:pt x="8972169" y="3737229"/>
                  </a:lnTo>
                  <a:lnTo>
                    <a:pt x="8972169" y="0"/>
                  </a:lnTo>
                  <a:lnTo>
                    <a:pt x="0" y="0"/>
                  </a:lnTo>
                  <a:lnTo>
                    <a:pt x="0" y="3737229"/>
                  </a:lnTo>
                  <a:close/>
                </a:path>
              </a:pathLst>
            </a:custGeom>
            <a:ln w="9525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5683" y="678180"/>
            <a:ext cx="6580632" cy="58491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59567" y="6663563"/>
            <a:ext cx="1294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1823" y="1251203"/>
            <a:ext cx="8002661" cy="509943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127760" y="687323"/>
            <a:ext cx="6431280" cy="396240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2920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29"/>
              </a:spcBef>
            </a:pP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Interpretación</a:t>
            </a:r>
            <a:r>
              <a:rPr sz="20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las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curvas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r>
              <a:rPr sz="20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reactores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57755" y="853439"/>
            <a:ext cx="6433185" cy="398145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298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35"/>
              </a:spcBef>
            </a:pP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Interpretación</a:t>
            </a:r>
            <a:r>
              <a:rPr sz="20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las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curvas</a:t>
            </a:r>
            <a:r>
              <a:rPr sz="2000" b="1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000" b="1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0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0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3399"/>
                </a:solidFill>
                <a:latin typeface="Calibri"/>
                <a:cs typeface="Calibri"/>
              </a:rPr>
              <a:t>reactores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063495" y="1484368"/>
            <a:ext cx="8331200" cy="4661535"/>
            <a:chOff x="2063495" y="1484368"/>
            <a:chExt cx="8331200" cy="4661535"/>
          </a:xfrm>
        </p:grpSpPr>
        <p:sp>
          <p:nvSpPr>
            <p:cNvPr id="9" name="object 9"/>
            <p:cNvSpPr/>
            <p:nvPr/>
          </p:nvSpPr>
          <p:spPr>
            <a:xfrm>
              <a:off x="2063495" y="1484368"/>
              <a:ext cx="8331200" cy="4661535"/>
            </a:xfrm>
            <a:custGeom>
              <a:avLst/>
              <a:gdLst/>
              <a:ahLst/>
              <a:cxnLst/>
              <a:rect l="l" t="t" r="r" b="b"/>
              <a:pathLst>
                <a:path w="8331200" h="4661535">
                  <a:moveTo>
                    <a:pt x="8330764" y="0"/>
                  </a:moveTo>
                  <a:lnTo>
                    <a:pt x="0" y="0"/>
                  </a:lnTo>
                  <a:lnTo>
                    <a:pt x="0" y="4661522"/>
                  </a:lnTo>
                  <a:lnTo>
                    <a:pt x="8330764" y="4661522"/>
                  </a:lnTo>
                  <a:lnTo>
                    <a:pt x="8330764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3495" y="1484424"/>
              <a:ext cx="8317230" cy="4648200"/>
            </a:xfrm>
            <a:custGeom>
              <a:avLst/>
              <a:gdLst/>
              <a:ahLst/>
              <a:cxnLst/>
              <a:rect l="l" t="t" r="r" b="b"/>
              <a:pathLst>
                <a:path w="8317230" h="4648200">
                  <a:moveTo>
                    <a:pt x="8316973" y="0"/>
                  </a:moveTo>
                  <a:lnTo>
                    <a:pt x="0" y="0"/>
                  </a:lnTo>
                  <a:lnTo>
                    <a:pt x="0" y="4647753"/>
                  </a:lnTo>
                  <a:lnTo>
                    <a:pt x="8316973" y="4647753"/>
                  </a:lnTo>
                  <a:lnTo>
                    <a:pt x="8316973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9746" y="5953299"/>
              <a:ext cx="92917" cy="92766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9521" y="5953299"/>
            <a:ext cx="92898" cy="9276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1391" y="5960560"/>
            <a:ext cx="88005" cy="9276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2096420" y="1898521"/>
            <a:ext cx="8046720" cy="3778885"/>
            <a:chOff x="2096420" y="1898521"/>
            <a:chExt cx="8046720" cy="377888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8385" y="2400278"/>
              <a:ext cx="7114443" cy="327673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259632" y="5584235"/>
              <a:ext cx="148652" cy="9277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098641" y="1900741"/>
              <a:ext cx="3378200" cy="3774440"/>
            </a:xfrm>
            <a:custGeom>
              <a:avLst/>
              <a:gdLst/>
              <a:ahLst/>
              <a:cxnLst/>
              <a:rect l="l" t="t" r="r" b="b"/>
              <a:pathLst>
                <a:path w="3378200" h="3774440">
                  <a:moveTo>
                    <a:pt x="0" y="3774050"/>
                  </a:moveTo>
                  <a:lnTo>
                    <a:pt x="84028" y="3690156"/>
                  </a:lnTo>
                </a:path>
                <a:path w="3378200" h="3774440">
                  <a:moveTo>
                    <a:pt x="88470" y="3685714"/>
                  </a:moveTo>
                  <a:lnTo>
                    <a:pt x="4848" y="3769198"/>
                  </a:lnTo>
                </a:path>
                <a:path w="3378200" h="3774440">
                  <a:moveTo>
                    <a:pt x="0" y="3685714"/>
                  </a:moveTo>
                  <a:lnTo>
                    <a:pt x="84028" y="3769198"/>
                  </a:lnTo>
                </a:path>
                <a:path w="3378200" h="3774440">
                  <a:moveTo>
                    <a:pt x="88470" y="3774050"/>
                  </a:moveTo>
                  <a:lnTo>
                    <a:pt x="4848" y="3690156"/>
                  </a:lnTo>
                </a:path>
                <a:path w="3378200" h="3774440">
                  <a:moveTo>
                    <a:pt x="32723" y="88352"/>
                  </a:moveTo>
                  <a:lnTo>
                    <a:pt x="111902" y="4753"/>
                  </a:lnTo>
                </a:path>
                <a:path w="3378200" h="3774440">
                  <a:moveTo>
                    <a:pt x="116750" y="0"/>
                  </a:moveTo>
                  <a:lnTo>
                    <a:pt x="37569" y="83434"/>
                  </a:lnTo>
                </a:path>
                <a:path w="3378200" h="3774440">
                  <a:moveTo>
                    <a:pt x="32723" y="0"/>
                  </a:moveTo>
                  <a:lnTo>
                    <a:pt x="111902" y="83434"/>
                  </a:lnTo>
                </a:path>
                <a:path w="3378200" h="3774440">
                  <a:moveTo>
                    <a:pt x="116750" y="88352"/>
                  </a:moveTo>
                  <a:lnTo>
                    <a:pt x="37569" y="4753"/>
                  </a:lnTo>
                </a:path>
                <a:path w="3378200" h="3774440">
                  <a:moveTo>
                    <a:pt x="74736" y="88352"/>
                  </a:moveTo>
                  <a:lnTo>
                    <a:pt x="158352" y="4753"/>
                  </a:lnTo>
                </a:path>
                <a:path w="3378200" h="3774440">
                  <a:moveTo>
                    <a:pt x="163211" y="0"/>
                  </a:moveTo>
                  <a:lnTo>
                    <a:pt x="79180" y="83434"/>
                  </a:lnTo>
                </a:path>
                <a:path w="3378200" h="3774440">
                  <a:moveTo>
                    <a:pt x="74736" y="0"/>
                  </a:moveTo>
                  <a:lnTo>
                    <a:pt x="158352" y="83434"/>
                  </a:lnTo>
                </a:path>
                <a:path w="3378200" h="3774440">
                  <a:moveTo>
                    <a:pt x="163211" y="88352"/>
                  </a:moveTo>
                  <a:lnTo>
                    <a:pt x="79180" y="4753"/>
                  </a:lnTo>
                </a:path>
                <a:path w="3378200" h="3774440">
                  <a:moveTo>
                    <a:pt x="3294500" y="3774050"/>
                  </a:moveTo>
                  <a:lnTo>
                    <a:pt x="3373633" y="3690156"/>
                  </a:lnTo>
                </a:path>
                <a:path w="3378200" h="3774440">
                  <a:moveTo>
                    <a:pt x="3378066" y="3685714"/>
                  </a:moveTo>
                  <a:lnTo>
                    <a:pt x="3298933" y="3769198"/>
                  </a:lnTo>
                </a:path>
                <a:path w="3378200" h="3774440">
                  <a:moveTo>
                    <a:pt x="3294500" y="3685714"/>
                  </a:moveTo>
                  <a:lnTo>
                    <a:pt x="3373633" y="3769198"/>
                  </a:lnTo>
                </a:path>
                <a:path w="3378200" h="3774440">
                  <a:moveTo>
                    <a:pt x="3378066" y="3774050"/>
                  </a:moveTo>
                  <a:lnTo>
                    <a:pt x="3298933" y="3690156"/>
                  </a:lnTo>
                </a:path>
              </a:pathLst>
            </a:custGeom>
            <a:ln w="444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19833" y="1937787"/>
              <a:ext cx="3215005" cy="3695065"/>
            </a:xfrm>
            <a:custGeom>
              <a:avLst/>
              <a:gdLst/>
              <a:ahLst/>
              <a:cxnLst/>
              <a:rect l="l" t="t" r="r" b="b"/>
              <a:pathLst>
                <a:path w="3215004" h="3695065">
                  <a:moveTo>
                    <a:pt x="0" y="0"/>
                  </a:moveTo>
                  <a:lnTo>
                    <a:pt x="0" y="0"/>
                  </a:lnTo>
                  <a:lnTo>
                    <a:pt x="4848" y="404551"/>
                  </a:lnTo>
                  <a:lnTo>
                    <a:pt x="14142" y="1115631"/>
                  </a:lnTo>
                  <a:lnTo>
                    <a:pt x="32726" y="2756065"/>
                  </a:lnTo>
                  <a:lnTo>
                    <a:pt x="37159" y="2751623"/>
                  </a:lnTo>
                  <a:lnTo>
                    <a:pt x="46451" y="3179172"/>
                  </a:lnTo>
                  <a:lnTo>
                    <a:pt x="51311" y="3216283"/>
                  </a:lnTo>
                  <a:lnTo>
                    <a:pt x="65446" y="3220725"/>
                  </a:lnTo>
                  <a:lnTo>
                    <a:pt x="79172" y="3142061"/>
                  </a:lnTo>
                  <a:lnTo>
                    <a:pt x="79172" y="3118669"/>
                  </a:lnTo>
                  <a:lnTo>
                    <a:pt x="84031" y="3127947"/>
                  </a:lnTo>
                  <a:lnTo>
                    <a:pt x="102616" y="2528611"/>
                  </a:lnTo>
                  <a:lnTo>
                    <a:pt x="107049" y="2361250"/>
                  </a:lnTo>
                  <a:lnTo>
                    <a:pt x="107049" y="2370429"/>
                  </a:lnTo>
                  <a:lnTo>
                    <a:pt x="126044" y="1789173"/>
                  </a:lnTo>
                  <a:lnTo>
                    <a:pt x="130476" y="1738358"/>
                  </a:lnTo>
                  <a:lnTo>
                    <a:pt x="144628" y="1617386"/>
                  </a:lnTo>
                  <a:lnTo>
                    <a:pt x="167646" y="1487563"/>
                  </a:lnTo>
                  <a:lnTo>
                    <a:pt x="186230" y="1431502"/>
                  </a:lnTo>
                  <a:lnTo>
                    <a:pt x="186230" y="1440682"/>
                  </a:lnTo>
                  <a:lnTo>
                    <a:pt x="200366" y="1417733"/>
                  </a:lnTo>
                  <a:lnTo>
                    <a:pt x="209658" y="1459369"/>
                  </a:lnTo>
                  <a:lnTo>
                    <a:pt x="228243" y="1612961"/>
                  </a:lnTo>
                  <a:lnTo>
                    <a:pt x="242379" y="1799008"/>
                  </a:lnTo>
                  <a:lnTo>
                    <a:pt x="246828" y="1826711"/>
                  </a:lnTo>
                  <a:lnTo>
                    <a:pt x="260963" y="1919489"/>
                  </a:lnTo>
                  <a:lnTo>
                    <a:pt x="270256" y="1891622"/>
                  </a:lnTo>
                  <a:lnTo>
                    <a:pt x="270256" y="1900966"/>
                  </a:lnTo>
                  <a:lnTo>
                    <a:pt x="302976" y="1715082"/>
                  </a:lnTo>
                  <a:lnTo>
                    <a:pt x="307425" y="1705739"/>
                  </a:lnTo>
                  <a:lnTo>
                    <a:pt x="316717" y="1766225"/>
                  </a:lnTo>
                  <a:lnTo>
                    <a:pt x="326010" y="1845397"/>
                  </a:lnTo>
                  <a:lnTo>
                    <a:pt x="344988" y="2133239"/>
                  </a:lnTo>
                  <a:lnTo>
                    <a:pt x="349437" y="2203068"/>
                  </a:lnTo>
                  <a:lnTo>
                    <a:pt x="372865" y="2314861"/>
                  </a:lnTo>
                  <a:lnTo>
                    <a:pt x="391450" y="2249457"/>
                  </a:lnTo>
                  <a:lnTo>
                    <a:pt x="414878" y="2138156"/>
                  </a:lnTo>
                  <a:lnTo>
                    <a:pt x="424170" y="2124059"/>
                  </a:lnTo>
                  <a:lnTo>
                    <a:pt x="433463" y="2170448"/>
                  </a:lnTo>
                  <a:lnTo>
                    <a:pt x="447204" y="2254375"/>
                  </a:lnTo>
                  <a:lnTo>
                    <a:pt x="465789" y="2444685"/>
                  </a:lnTo>
                  <a:lnTo>
                    <a:pt x="479924" y="2510088"/>
                  </a:lnTo>
                  <a:lnTo>
                    <a:pt x="498509" y="2486648"/>
                  </a:lnTo>
                  <a:lnTo>
                    <a:pt x="507801" y="2454028"/>
                  </a:lnTo>
                  <a:lnTo>
                    <a:pt x="512644" y="2463207"/>
                  </a:lnTo>
                  <a:lnTo>
                    <a:pt x="517094" y="2444685"/>
                  </a:lnTo>
                  <a:lnTo>
                    <a:pt x="517094" y="2463207"/>
                  </a:lnTo>
                  <a:lnTo>
                    <a:pt x="526386" y="2430915"/>
                  </a:lnTo>
                  <a:lnTo>
                    <a:pt x="536072" y="2449602"/>
                  </a:lnTo>
                  <a:lnTo>
                    <a:pt x="549814" y="2505171"/>
                  </a:lnTo>
                  <a:lnTo>
                    <a:pt x="559106" y="2621356"/>
                  </a:lnTo>
                  <a:lnTo>
                    <a:pt x="586983" y="2793176"/>
                  </a:lnTo>
                  <a:lnTo>
                    <a:pt x="591826" y="2821403"/>
                  </a:lnTo>
                  <a:lnTo>
                    <a:pt x="610411" y="2793176"/>
                  </a:lnTo>
                  <a:lnTo>
                    <a:pt x="638288" y="2635470"/>
                  </a:lnTo>
                  <a:lnTo>
                    <a:pt x="652424" y="2621356"/>
                  </a:lnTo>
                  <a:lnTo>
                    <a:pt x="661716" y="2639895"/>
                  </a:lnTo>
                  <a:lnTo>
                    <a:pt x="680301" y="2779456"/>
                  </a:lnTo>
                  <a:lnTo>
                    <a:pt x="703728" y="2909345"/>
                  </a:lnTo>
                  <a:lnTo>
                    <a:pt x="713021" y="2942014"/>
                  </a:lnTo>
                  <a:lnTo>
                    <a:pt x="731606" y="2904903"/>
                  </a:lnTo>
                  <a:lnTo>
                    <a:pt x="764326" y="2737509"/>
                  </a:lnTo>
                  <a:lnTo>
                    <a:pt x="768758" y="2751623"/>
                  </a:lnTo>
                  <a:lnTo>
                    <a:pt x="773618" y="2723805"/>
                  </a:lnTo>
                  <a:lnTo>
                    <a:pt x="782910" y="2760900"/>
                  </a:lnTo>
                  <a:lnTo>
                    <a:pt x="792203" y="2821403"/>
                  </a:lnTo>
                  <a:lnTo>
                    <a:pt x="805928" y="2974683"/>
                  </a:lnTo>
                  <a:lnTo>
                    <a:pt x="820063" y="3100114"/>
                  </a:lnTo>
                  <a:lnTo>
                    <a:pt x="824923" y="3118669"/>
                  </a:lnTo>
                  <a:lnTo>
                    <a:pt x="834215" y="3100114"/>
                  </a:lnTo>
                  <a:lnTo>
                    <a:pt x="857233" y="2365676"/>
                  </a:lnTo>
                  <a:lnTo>
                    <a:pt x="857233" y="2254375"/>
                  </a:lnTo>
                  <a:lnTo>
                    <a:pt x="871368" y="1993744"/>
                  </a:lnTo>
                  <a:lnTo>
                    <a:pt x="880661" y="2063573"/>
                  </a:lnTo>
                  <a:lnTo>
                    <a:pt x="899245" y="2314861"/>
                  </a:lnTo>
                  <a:lnTo>
                    <a:pt x="908538" y="2398296"/>
                  </a:lnTo>
                  <a:lnTo>
                    <a:pt x="922673" y="2449602"/>
                  </a:lnTo>
                  <a:lnTo>
                    <a:pt x="927122" y="2444685"/>
                  </a:lnTo>
                  <a:lnTo>
                    <a:pt x="941258" y="2374855"/>
                  </a:lnTo>
                  <a:lnTo>
                    <a:pt x="950550" y="2361250"/>
                  </a:lnTo>
                  <a:lnTo>
                    <a:pt x="955410" y="2384199"/>
                  </a:lnTo>
                  <a:lnTo>
                    <a:pt x="955410" y="2370429"/>
                  </a:lnTo>
                  <a:lnTo>
                    <a:pt x="973978" y="2440259"/>
                  </a:lnTo>
                  <a:lnTo>
                    <a:pt x="978427" y="2430915"/>
                  </a:lnTo>
                  <a:lnTo>
                    <a:pt x="978427" y="2449602"/>
                  </a:lnTo>
                  <a:lnTo>
                    <a:pt x="978427" y="2440259"/>
                  </a:lnTo>
                  <a:lnTo>
                    <a:pt x="1001855" y="2849236"/>
                  </a:lnTo>
                  <a:lnTo>
                    <a:pt x="1001855" y="2886347"/>
                  </a:lnTo>
                  <a:lnTo>
                    <a:pt x="1015597" y="2979109"/>
                  </a:lnTo>
                  <a:lnTo>
                    <a:pt x="1025283" y="2969831"/>
                  </a:lnTo>
                  <a:lnTo>
                    <a:pt x="1025283" y="2951292"/>
                  </a:lnTo>
                  <a:lnTo>
                    <a:pt x="1029732" y="2969831"/>
                  </a:lnTo>
                  <a:lnTo>
                    <a:pt x="1039024" y="2909345"/>
                  </a:lnTo>
                  <a:lnTo>
                    <a:pt x="1057609" y="2816567"/>
                  </a:lnTo>
                  <a:lnTo>
                    <a:pt x="1062452" y="2807289"/>
                  </a:lnTo>
                  <a:lnTo>
                    <a:pt x="1071745" y="2802454"/>
                  </a:lnTo>
                  <a:lnTo>
                    <a:pt x="1071745" y="2816567"/>
                  </a:lnTo>
                  <a:lnTo>
                    <a:pt x="1081037" y="2802454"/>
                  </a:lnTo>
                  <a:lnTo>
                    <a:pt x="1090329" y="2835123"/>
                  </a:lnTo>
                  <a:lnTo>
                    <a:pt x="1099622" y="2904903"/>
                  </a:lnTo>
                  <a:lnTo>
                    <a:pt x="1123049" y="3174336"/>
                  </a:lnTo>
                  <a:lnTo>
                    <a:pt x="1127499" y="3207005"/>
                  </a:lnTo>
                  <a:lnTo>
                    <a:pt x="1146083" y="3365121"/>
                  </a:lnTo>
                  <a:lnTo>
                    <a:pt x="1150926" y="3374399"/>
                  </a:lnTo>
                  <a:lnTo>
                    <a:pt x="1155376" y="3397381"/>
                  </a:lnTo>
                  <a:lnTo>
                    <a:pt x="1169511" y="3276786"/>
                  </a:lnTo>
                  <a:lnTo>
                    <a:pt x="1174354" y="3267508"/>
                  </a:lnTo>
                  <a:lnTo>
                    <a:pt x="1192939" y="2956128"/>
                  </a:lnTo>
                  <a:lnTo>
                    <a:pt x="1202231" y="2900067"/>
                  </a:lnTo>
                  <a:lnTo>
                    <a:pt x="1202231" y="2895625"/>
                  </a:lnTo>
                  <a:lnTo>
                    <a:pt x="1206681" y="2942014"/>
                  </a:lnTo>
                  <a:lnTo>
                    <a:pt x="1211524" y="2974683"/>
                  </a:lnTo>
                  <a:lnTo>
                    <a:pt x="1220816" y="3109392"/>
                  </a:lnTo>
                  <a:lnTo>
                    <a:pt x="1244244" y="3281228"/>
                  </a:lnTo>
                  <a:lnTo>
                    <a:pt x="1244244" y="3286063"/>
                  </a:lnTo>
                  <a:lnTo>
                    <a:pt x="1253536" y="3290489"/>
                  </a:lnTo>
                  <a:lnTo>
                    <a:pt x="1257985" y="3267508"/>
                  </a:lnTo>
                  <a:lnTo>
                    <a:pt x="1262829" y="3258230"/>
                  </a:lnTo>
                  <a:lnTo>
                    <a:pt x="1281413" y="3188450"/>
                  </a:lnTo>
                  <a:lnTo>
                    <a:pt x="1285862" y="3174336"/>
                  </a:lnTo>
                  <a:lnTo>
                    <a:pt x="1285862" y="3192892"/>
                  </a:lnTo>
                  <a:lnTo>
                    <a:pt x="1290706" y="3174336"/>
                  </a:lnTo>
                  <a:lnTo>
                    <a:pt x="1290706" y="3183614"/>
                  </a:lnTo>
                  <a:lnTo>
                    <a:pt x="1295138" y="3169894"/>
                  </a:lnTo>
                  <a:lnTo>
                    <a:pt x="1299998" y="3188450"/>
                  </a:lnTo>
                  <a:lnTo>
                    <a:pt x="1314133" y="3192892"/>
                  </a:lnTo>
                  <a:lnTo>
                    <a:pt x="1342011" y="3332452"/>
                  </a:lnTo>
                  <a:lnTo>
                    <a:pt x="1351303" y="3341714"/>
                  </a:lnTo>
                  <a:lnTo>
                    <a:pt x="1365028" y="3374399"/>
                  </a:lnTo>
                  <a:lnTo>
                    <a:pt x="1384023" y="3350992"/>
                  </a:lnTo>
                  <a:lnTo>
                    <a:pt x="1411900" y="3202170"/>
                  </a:lnTo>
                  <a:lnTo>
                    <a:pt x="1421192" y="3142061"/>
                  </a:lnTo>
                  <a:lnTo>
                    <a:pt x="1435328" y="3188450"/>
                  </a:lnTo>
                  <a:lnTo>
                    <a:pt x="1458345" y="3276786"/>
                  </a:lnTo>
                  <a:lnTo>
                    <a:pt x="1472497" y="3267508"/>
                  </a:lnTo>
                  <a:lnTo>
                    <a:pt x="1495597" y="3160616"/>
                  </a:lnTo>
                  <a:lnTo>
                    <a:pt x="1518910" y="3127947"/>
                  </a:lnTo>
                  <a:lnTo>
                    <a:pt x="1533029" y="3067445"/>
                  </a:lnTo>
                  <a:lnTo>
                    <a:pt x="1546820" y="3063019"/>
                  </a:lnTo>
                  <a:lnTo>
                    <a:pt x="1546820" y="3076723"/>
                  </a:lnTo>
                  <a:lnTo>
                    <a:pt x="1560939" y="3100114"/>
                  </a:lnTo>
                  <a:lnTo>
                    <a:pt x="1570297" y="3123505"/>
                  </a:lnTo>
                  <a:lnTo>
                    <a:pt x="1584416" y="3142061"/>
                  </a:lnTo>
                  <a:lnTo>
                    <a:pt x="1612326" y="3220725"/>
                  </a:lnTo>
                  <a:lnTo>
                    <a:pt x="1654355" y="3179172"/>
                  </a:lnTo>
                  <a:lnTo>
                    <a:pt x="1691458" y="3216283"/>
                  </a:lnTo>
                  <a:lnTo>
                    <a:pt x="1728562" y="3262672"/>
                  </a:lnTo>
                  <a:lnTo>
                    <a:pt x="1752039" y="3234839"/>
                  </a:lnTo>
                  <a:lnTo>
                    <a:pt x="1784710" y="3244117"/>
                  </a:lnTo>
                  <a:lnTo>
                    <a:pt x="1831172" y="3332452"/>
                  </a:lnTo>
                  <a:lnTo>
                    <a:pt x="1886992" y="3365121"/>
                  </a:lnTo>
                  <a:lnTo>
                    <a:pt x="1896185" y="3355844"/>
                  </a:lnTo>
                  <a:lnTo>
                    <a:pt x="1924588" y="3276786"/>
                  </a:lnTo>
                  <a:lnTo>
                    <a:pt x="1947572" y="3267508"/>
                  </a:lnTo>
                  <a:lnTo>
                    <a:pt x="2008153" y="3369547"/>
                  </a:lnTo>
                  <a:lnTo>
                    <a:pt x="2045257" y="3420772"/>
                  </a:lnTo>
                  <a:lnTo>
                    <a:pt x="2064301" y="3328010"/>
                  </a:lnTo>
                  <a:lnTo>
                    <a:pt x="2064301" y="3337288"/>
                  </a:lnTo>
                  <a:lnTo>
                    <a:pt x="2068734" y="3313897"/>
                  </a:lnTo>
                  <a:lnTo>
                    <a:pt x="2087286" y="3383677"/>
                  </a:lnTo>
                  <a:lnTo>
                    <a:pt x="2101405" y="3388103"/>
                  </a:lnTo>
                  <a:lnTo>
                    <a:pt x="2110763" y="3341714"/>
                  </a:lnTo>
                  <a:lnTo>
                    <a:pt x="2115196" y="3332452"/>
                  </a:lnTo>
                  <a:lnTo>
                    <a:pt x="2120121" y="3244117"/>
                  </a:lnTo>
                  <a:lnTo>
                    <a:pt x="2143434" y="3183614"/>
                  </a:lnTo>
                  <a:lnTo>
                    <a:pt x="2162150" y="3211448"/>
                  </a:lnTo>
                  <a:lnTo>
                    <a:pt x="2180702" y="3211448"/>
                  </a:lnTo>
                  <a:lnTo>
                    <a:pt x="2199254" y="3267508"/>
                  </a:lnTo>
                  <a:lnTo>
                    <a:pt x="2222731" y="3323175"/>
                  </a:lnTo>
                  <a:lnTo>
                    <a:pt x="2269192" y="3392938"/>
                  </a:lnTo>
                  <a:lnTo>
                    <a:pt x="2283312" y="3402216"/>
                  </a:lnTo>
                  <a:lnTo>
                    <a:pt x="2306296" y="3415936"/>
                  </a:lnTo>
                  <a:lnTo>
                    <a:pt x="2329773" y="3546219"/>
                  </a:lnTo>
                  <a:lnTo>
                    <a:pt x="2348325" y="3532499"/>
                  </a:lnTo>
                  <a:lnTo>
                    <a:pt x="2366877" y="3494994"/>
                  </a:lnTo>
                  <a:lnTo>
                    <a:pt x="2376235" y="3471996"/>
                  </a:lnTo>
                  <a:lnTo>
                    <a:pt x="2376235" y="3476439"/>
                  </a:lnTo>
                  <a:lnTo>
                    <a:pt x="2399548" y="3444163"/>
                  </a:lnTo>
                  <a:lnTo>
                    <a:pt x="2423025" y="3522828"/>
                  </a:lnTo>
                  <a:lnTo>
                    <a:pt x="2432383" y="3541777"/>
                  </a:lnTo>
                  <a:lnTo>
                    <a:pt x="2441577" y="3522828"/>
                  </a:lnTo>
                  <a:lnTo>
                    <a:pt x="2455368" y="3499830"/>
                  </a:lnTo>
                  <a:lnTo>
                    <a:pt x="2488039" y="3453441"/>
                  </a:lnTo>
                  <a:lnTo>
                    <a:pt x="2506590" y="3439327"/>
                  </a:lnTo>
                  <a:lnTo>
                    <a:pt x="2539425" y="3457883"/>
                  </a:lnTo>
                  <a:lnTo>
                    <a:pt x="2553545" y="3434902"/>
                  </a:lnTo>
                  <a:lnTo>
                    <a:pt x="2618558" y="3504272"/>
                  </a:lnTo>
                  <a:lnTo>
                    <a:pt x="2637110" y="3476439"/>
                  </a:lnTo>
                  <a:lnTo>
                    <a:pt x="2665020" y="3439327"/>
                  </a:lnTo>
                  <a:lnTo>
                    <a:pt x="2721168" y="3541777"/>
                  </a:lnTo>
                  <a:lnTo>
                    <a:pt x="2749078" y="3569610"/>
                  </a:lnTo>
                  <a:lnTo>
                    <a:pt x="2786181" y="3597444"/>
                  </a:lnTo>
                  <a:lnTo>
                    <a:pt x="2823778" y="3601886"/>
                  </a:lnTo>
                  <a:lnTo>
                    <a:pt x="2846762" y="3560332"/>
                  </a:lnTo>
                  <a:lnTo>
                    <a:pt x="2860881" y="3513550"/>
                  </a:lnTo>
                  <a:lnTo>
                    <a:pt x="2898149" y="3551055"/>
                  </a:lnTo>
                  <a:lnTo>
                    <a:pt x="2944611" y="3657946"/>
                  </a:lnTo>
                  <a:lnTo>
                    <a:pt x="2991401" y="3676502"/>
                  </a:lnTo>
                  <a:lnTo>
                    <a:pt x="2991401" y="3676502"/>
                  </a:lnTo>
                  <a:lnTo>
                    <a:pt x="3019311" y="3648668"/>
                  </a:lnTo>
                  <a:lnTo>
                    <a:pt x="3051982" y="3648668"/>
                  </a:lnTo>
                  <a:lnTo>
                    <a:pt x="3098444" y="3648668"/>
                  </a:lnTo>
                  <a:lnTo>
                    <a:pt x="3154263" y="3629703"/>
                  </a:lnTo>
                  <a:lnTo>
                    <a:pt x="3214844" y="3695057"/>
                  </a:lnTo>
                </a:path>
              </a:pathLst>
            </a:custGeom>
            <a:ln w="444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07158" y="5579400"/>
              <a:ext cx="162869" cy="9761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693497" y="5584236"/>
              <a:ext cx="107050" cy="92776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41300" y="5584235"/>
              <a:ext cx="134960" cy="9277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585549" y="5381951"/>
              <a:ext cx="37465" cy="251460"/>
            </a:xfrm>
            <a:custGeom>
              <a:avLst/>
              <a:gdLst/>
              <a:ahLst/>
              <a:cxnLst/>
              <a:rect l="l" t="t" r="r" b="b"/>
              <a:pathLst>
                <a:path w="37465" h="251460">
                  <a:moveTo>
                    <a:pt x="0" y="250894"/>
                  </a:moveTo>
                  <a:lnTo>
                    <a:pt x="0" y="250894"/>
                  </a:lnTo>
                  <a:lnTo>
                    <a:pt x="9358" y="92778"/>
                  </a:lnTo>
                  <a:lnTo>
                    <a:pt x="9358" y="102055"/>
                  </a:lnTo>
                  <a:lnTo>
                    <a:pt x="9358" y="27833"/>
                  </a:lnTo>
                  <a:lnTo>
                    <a:pt x="14119" y="0"/>
                  </a:lnTo>
                  <a:lnTo>
                    <a:pt x="23477" y="27833"/>
                  </a:lnTo>
                  <a:lnTo>
                    <a:pt x="37267" y="250894"/>
                  </a:lnTo>
                </a:path>
              </a:pathLst>
            </a:custGeom>
            <a:ln w="4443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531693" y="1900741"/>
              <a:ext cx="116839" cy="3774440"/>
            </a:xfrm>
            <a:custGeom>
              <a:avLst/>
              <a:gdLst/>
              <a:ahLst/>
              <a:cxnLst/>
              <a:rect l="l" t="t" r="r" b="b"/>
              <a:pathLst>
                <a:path w="116840" h="3774440">
                  <a:moveTo>
                    <a:pt x="0" y="3774050"/>
                  </a:moveTo>
                  <a:lnTo>
                    <a:pt x="83565" y="3690156"/>
                  </a:lnTo>
                </a:path>
                <a:path w="116840" h="3774440">
                  <a:moveTo>
                    <a:pt x="88490" y="3685714"/>
                  </a:moveTo>
                  <a:lnTo>
                    <a:pt x="4432" y="3769198"/>
                  </a:lnTo>
                </a:path>
                <a:path w="116840" h="3774440">
                  <a:moveTo>
                    <a:pt x="0" y="3685714"/>
                  </a:moveTo>
                  <a:lnTo>
                    <a:pt x="83565" y="3769198"/>
                  </a:lnTo>
                </a:path>
                <a:path w="116840" h="3774440">
                  <a:moveTo>
                    <a:pt x="88490" y="3774050"/>
                  </a:moveTo>
                  <a:lnTo>
                    <a:pt x="4432" y="3690156"/>
                  </a:lnTo>
                </a:path>
                <a:path w="116840" h="3774440">
                  <a:moveTo>
                    <a:pt x="13790" y="88352"/>
                  </a:moveTo>
                  <a:lnTo>
                    <a:pt x="97848" y="4753"/>
                  </a:lnTo>
                </a:path>
                <a:path w="116840" h="3774440">
                  <a:moveTo>
                    <a:pt x="102281" y="0"/>
                  </a:moveTo>
                  <a:lnTo>
                    <a:pt x="18551" y="83434"/>
                  </a:lnTo>
                </a:path>
                <a:path w="116840" h="3774440">
                  <a:moveTo>
                    <a:pt x="13790" y="0"/>
                  </a:moveTo>
                  <a:lnTo>
                    <a:pt x="97848" y="83434"/>
                  </a:lnTo>
                </a:path>
                <a:path w="116840" h="3774440">
                  <a:moveTo>
                    <a:pt x="102281" y="88352"/>
                  </a:moveTo>
                  <a:lnTo>
                    <a:pt x="18551" y="4753"/>
                  </a:lnTo>
                </a:path>
                <a:path w="116840" h="3774440">
                  <a:moveTo>
                    <a:pt x="13790" y="88352"/>
                  </a:moveTo>
                  <a:lnTo>
                    <a:pt x="97848" y="4753"/>
                  </a:lnTo>
                </a:path>
                <a:path w="116840" h="3774440">
                  <a:moveTo>
                    <a:pt x="102281" y="0"/>
                  </a:moveTo>
                  <a:lnTo>
                    <a:pt x="18551" y="83434"/>
                  </a:lnTo>
                </a:path>
                <a:path w="116840" h="3774440">
                  <a:moveTo>
                    <a:pt x="13790" y="0"/>
                  </a:moveTo>
                  <a:lnTo>
                    <a:pt x="97848" y="83434"/>
                  </a:lnTo>
                </a:path>
                <a:path w="116840" h="3774440">
                  <a:moveTo>
                    <a:pt x="102281" y="88352"/>
                  </a:moveTo>
                  <a:lnTo>
                    <a:pt x="18551" y="4753"/>
                  </a:lnTo>
                </a:path>
                <a:path w="116840" h="3774440">
                  <a:moveTo>
                    <a:pt x="13790" y="3774050"/>
                  </a:moveTo>
                  <a:lnTo>
                    <a:pt x="97848" y="3690156"/>
                  </a:lnTo>
                </a:path>
                <a:path w="116840" h="3774440">
                  <a:moveTo>
                    <a:pt x="102281" y="3685714"/>
                  </a:moveTo>
                  <a:lnTo>
                    <a:pt x="18551" y="3769198"/>
                  </a:lnTo>
                </a:path>
                <a:path w="116840" h="3774440">
                  <a:moveTo>
                    <a:pt x="13790" y="3685714"/>
                  </a:moveTo>
                  <a:lnTo>
                    <a:pt x="97848" y="3769198"/>
                  </a:lnTo>
                </a:path>
                <a:path w="116840" h="3774440">
                  <a:moveTo>
                    <a:pt x="102281" y="3774050"/>
                  </a:moveTo>
                  <a:lnTo>
                    <a:pt x="18551" y="3690156"/>
                  </a:lnTo>
                </a:path>
                <a:path w="116840" h="3774440">
                  <a:moveTo>
                    <a:pt x="13790" y="3774050"/>
                  </a:moveTo>
                  <a:lnTo>
                    <a:pt x="97848" y="3690156"/>
                  </a:lnTo>
                </a:path>
                <a:path w="116840" h="3774440">
                  <a:moveTo>
                    <a:pt x="102281" y="3685714"/>
                  </a:moveTo>
                  <a:lnTo>
                    <a:pt x="18551" y="3769198"/>
                  </a:lnTo>
                </a:path>
                <a:path w="116840" h="3774440">
                  <a:moveTo>
                    <a:pt x="13790" y="3685714"/>
                  </a:moveTo>
                  <a:lnTo>
                    <a:pt x="97848" y="3769198"/>
                  </a:lnTo>
                </a:path>
                <a:path w="116840" h="3774440">
                  <a:moveTo>
                    <a:pt x="102281" y="3774050"/>
                  </a:moveTo>
                  <a:lnTo>
                    <a:pt x="18551" y="3690156"/>
                  </a:lnTo>
                </a:path>
                <a:path w="116840" h="3774440">
                  <a:moveTo>
                    <a:pt x="27909" y="88352"/>
                  </a:moveTo>
                  <a:lnTo>
                    <a:pt x="111475" y="4753"/>
                  </a:lnTo>
                </a:path>
                <a:path w="116840" h="3774440">
                  <a:moveTo>
                    <a:pt x="116400" y="0"/>
                  </a:moveTo>
                  <a:lnTo>
                    <a:pt x="32342" y="83434"/>
                  </a:lnTo>
                </a:path>
                <a:path w="116840" h="3774440">
                  <a:moveTo>
                    <a:pt x="27909" y="0"/>
                  </a:moveTo>
                  <a:lnTo>
                    <a:pt x="111475" y="83434"/>
                  </a:lnTo>
                </a:path>
                <a:path w="116840" h="3774440">
                  <a:moveTo>
                    <a:pt x="116400" y="88352"/>
                  </a:moveTo>
                  <a:lnTo>
                    <a:pt x="32342" y="4753"/>
                  </a:lnTo>
                </a:path>
              </a:pathLst>
            </a:custGeom>
            <a:ln w="444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75935" y="1898521"/>
              <a:ext cx="204898" cy="125413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708675" y="1900741"/>
              <a:ext cx="829944" cy="3774440"/>
            </a:xfrm>
            <a:custGeom>
              <a:avLst/>
              <a:gdLst/>
              <a:ahLst/>
              <a:cxnLst/>
              <a:rect l="l" t="t" r="r" b="b"/>
              <a:pathLst>
                <a:path w="829945" h="3774440">
                  <a:moveTo>
                    <a:pt x="0" y="3774050"/>
                  </a:moveTo>
                  <a:lnTo>
                    <a:pt x="79132" y="3690156"/>
                  </a:lnTo>
                </a:path>
                <a:path w="829945" h="3774440">
                  <a:moveTo>
                    <a:pt x="83565" y="3685714"/>
                  </a:moveTo>
                  <a:lnTo>
                    <a:pt x="4432" y="3769198"/>
                  </a:lnTo>
                </a:path>
                <a:path w="829945" h="3774440">
                  <a:moveTo>
                    <a:pt x="0" y="3685714"/>
                  </a:moveTo>
                  <a:lnTo>
                    <a:pt x="79132" y="3769198"/>
                  </a:lnTo>
                </a:path>
                <a:path w="829945" h="3774440">
                  <a:moveTo>
                    <a:pt x="83565" y="3774050"/>
                  </a:moveTo>
                  <a:lnTo>
                    <a:pt x="4432" y="3690156"/>
                  </a:lnTo>
                </a:path>
                <a:path w="829945" h="3774440">
                  <a:moveTo>
                    <a:pt x="740924" y="3774050"/>
                  </a:moveTo>
                  <a:lnTo>
                    <a:pt x="824490" y="3690156"/>
                  </a:lnTo>
                </a:path>
                <a:path w="829945" h="3774440">
                  <a:moveTo>
                    <a:pt x="829415" y="3685714"/>
                  </a:moveTo>
                  <a:lnTo>
                    <a:pt x="745357" y="3769198"/>
                  </a:lnTo>
                </a:path>
                <a:path w="829945" h="3774440">
                  <a:moveTo>
                    <a:pt x="740924" y="3685714"/>
                  </a:moveTo>
                  <a:lnTo>
                    <a:pt x="824490" y="3769198"/>
                  </a:lnTo>
                </a:path>
                <a:path w="829945" h="3774440">
                  <a:moveTo>
                    <a:pt x="829415" y="3774050"/>
                  </a:moveTo>
                  <a:lnTo>
                    <a:pt x="745357" y="3690156"/>
                  </a:lnTo>
                </a:path>
                <a:path w="829945" h="3774440">
                  <a:moveTo>
                    <a:pt x="740924" y="88352"/>
                  </a:moveTo>
                  <a:lnTo>
                    <a:pt x="824490" y="4753"/>
                  </a:lnTo>
                </a:path>
                <a:path w="829945" h="3774440">
                  <a:moveTo>
                    <a:pt x="829415" y="0"/>
                  </a:moveTo>
                  <a:lnTo>
                    <a:pt x="745357" y="83434"/>
                  </a:lnTo>
                </a:path>
                <a:path w="829945" h="3774440">
                  <a:moveTo>
                    <a:pt x="740924" y="0"/>
                  </a:moveTo>
                  <a:lnTo>
                    <a:pt x="824490" y="83434"/>
                  </a:lnTo>
                </a:path>
                <a:path w="829945" h="3774440">
                  <a:moveTo>
                    <a:pt x="829415" y="88352"/>
                  </a:moveTo>
                  <a:lnTo>
                    <a:pt x="745357" y="4753"/>
                  </a:lnTo>
                </a:path>
              </a:pathLst>
            </a:custGeom>
            <a:ln w="444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93841" y="1898521"/>
              <a:ext cx="162705" cy="139182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579954" y="5586456"/>
              <a:ext cx="88900" cy="88900"/>
            </a:xfrm>
            <a:custGeom>
              <a:avLst/>
              <a:gdLst/>
              <a:ahLst/>
              <a:cxnLst/>
              <a:rect l="l" t="t" r="r" b="b"/>
              <a:pathLst>
                <a:path w="88900" h="88900">
                  <a:moveTo>
                    <a:pt x="0" y="88335"/>
                  </a:moveTo>
                  <a:lnTo>
                    <a:pt x="83729" y="4442"/>
                  </a:lnTo>
                </a:path>
                <a:path w="88900" h="88900">
                  <a:moveTo>
                    <a:pt x="88490" y="0"/>
                  </a:moveTo>
                  <a:lnTo>
                    <a:pt x="4432" y="83483"/>
                  </a:lnTo>
                </a:path>
                <a:path w="88900" h="88900">
                  <a:moveTo>
                    <a:pt x="0" y="0"/>
                  </a:moveTo>
                  <a:lnTo>
                    <a:pt x="83729" y="83483"/>
                  </a:lnTo>
                </a:path>
                <a:path w="88900" h="88900">
                  <a:moveTo>
                    <a:pt x="88490" y="88335"/>
                  </a:moveTo>
                  <a:lnTo>
                    <a:pt x="4432" y="4442"/>
                  </a:lnTo>
                </a:path>
              </a:pathLst>
            </a:custGeom>
            <a:ln w="4440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15933" y="5167980"/>
              <a:ext cx="93259" cy="92776"/>
            </a:xfrm>
            <a:prstGeom prst="rect">
              <a:avLst/>
            </a:prstGeom>
          </p:spPr>
        </p:pic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2054204" y="1482204"/>
          <a:ext cx="8315952" cy="48129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4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40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6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95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40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40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089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0604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14795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15747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338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17589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12445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11049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0830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1275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05129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452755">
                <a:tc gridSpan="25">
                  <a:txBody>
                    <a:bodyPr/>
                    <a:lstStyle/>
                    <a:p>
                      <a:pPr marL="1841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2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Deltas</a:t>
                      </a:r>
                      <a:r>
                        <a:rPr sz="1250" spc="-4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°C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825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1079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1250" spc="19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25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86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95" marR="21590">
                        <a:lnSpc>
                          <a:spcPts val="915"/>
                        </a:lnSpc>
                      </a:pPr>
                      <a:r>
                        <a:rPr sz="1250" spc="-2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50" spc="-2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95" marR="21590">
                        <a:lnSpc>
                          <a:spcPts val="955"/>
                        </a:lnSpc>
                        <a:spcBef>
                          <a:spcPts val="5"/>
                        </a:spcBef>
                      </a:pPr>
                      <a:r>
                        <a:rPr sz="1250" spc="-2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40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95" marR="21590">
                        <a:lnSpc>
                          <a:spcPts val="915"/>
                        </a:lnSpc>
                      </a:pPr>
                      <a:r>
                        <a:rPr sz="1250" spc="-2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30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95" marR="21590">
                        <a:lnSpc>
                          <a:spcPts val="950"/>
                        </a:lnSpc>
                        <a:spcBef>
                          <a:spcPts val="5"/>
                        </a:spcBef>
                      </a:pPr>
                      <a:r>
                        <a:rPr sz="1250" spc="-2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41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95" marR="21590">
                        <a:lnSpc>
                          <a:spcPts val="915"/>
                        </a:lnSpc>
                      </a:pPr>
                      <a:r>
                        <a:rPr sz="1250" spc="-2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8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R="21590"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215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10795" marR="21590">
                        <a:lnSpc>
                          <a:spcPct val="100000"/>
                        </a:lnSpc>
                        <a:tabLst>
                          <a:tab pos="258445" algn="l"/>
                        </a:tabLst>
                      </a:pPr>
                      <a:r>
                        <a:rPr sz="1250" spc="-5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5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5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</a:pPr>
                      <a:r>
                        <a:rPr sz="1250" spc="-5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FF00"/>
                      </a:solidFill>
                      <a:prstDash val="solid"/>
                    </a:lnL>
                    <a:lnR w="19050">
                      <a:solidFill>
                        <a:srgbClr val="00FF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FF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9109">
                <a:tc gridSpan="25">
                  <a:txBody>
                    <a:bodyPr/>
                    <a:lstStyle/>
                    <a:p>
                      <a:pPr marL="36830">
                        <a:lnSpc>
                          <a:spcPct val="100000"/>
                        </a:lnSpc>
                        <a:spcBef>
                          <a:spcPts val="10"/>
                        </a:spcBef>
                        <a:tabLst>
                          <a:tab pos="3754754" algn="l"/>
                          <a:tab pos="6839584" algn="l"/>
                        </a:tabLst>
                      </a:pP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27-05-2008</a:t>
                      </a:r>
                      <a:r>
                        <a:rPr sz="1250" spc="-5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23:00:00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20,00</a:t>
                      </a:r>
                      <a:r>
                        <a:rPr sz="125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horas</a:t>
                      </a:r>
                      <a:r>
                        <a:rPr sz="125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	28-05-</a:t>
                      </a:r>
                      <a:r>
                        <a:rPr sz="125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2008</a:t>
                      </a:r>
                      <a:r>
                        <a:rPr sz="1250" spc="50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19:00:00</a:t>
                      </a:r>
                      <a:endParaRPr sz="1250">
                        <a:latin typeface="Arial"/>
                        <a:cs typeface="Arial"/>
                      </a:endParaRPr>
                    </a:p>
                    <a:p>
                      <a:pPr marL="223520">
                        <a:lnSpc>
                          <a:spcPct val="100000"/>
                        </a:lnSpc>
                        <a:spcBef>
                          <a:spcPts val="475"/>
                        </a:spcBef>
                        <a:tabLst>
                          <a:tab pos="1663064" algn="l"/>
                          <a:tab pos="3102610" algn="l"/>
                        </a:tabLst>
                      </a:pPr>
                      <a:r>
                        <a:rPr sz="1250" spc="-3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Delta </a:t>
                      </a:r>
                      <a:r>
                        <a:rPr sz="1250" spc="-2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H303</a:t>
                      </a:r>
                      <a:r>
                        <a:rPr sz="1250" spc="-35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50" spc="-2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 R302</a:t>
                      </a:r>
                      <a:r>
                        <a:rPr sz="1250" dirty="0">
                          <a:solidFill>
                            <a:srgbClr val="00FF00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35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Delta </a:t>
                      </a:r>
                      <a:r>
                        <a:rPr sz="1250" spc="-2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H304</a:t>
                      </a:r>
                      <a:r>
                        <a:rPr sz="1250" spc="-35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50" spc="-2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 R303</a:t>
                      </a:r>
                      <a:r>
                        <a:rPr sz="1250" dirty="0">
                          <a:solidFill>
                            <a:srgbClr val="00FFFF"/>
                          </a:solidFill>
                          <a:latin typeface="Arial"/>
                          <a:cs typeface="Arial"/>
                        </a:rPr>
                        <a:t>	</a:t>
                      </a:r>
                      <a:r>
                        <a:rPr sz="1250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Delta </a:t>
                      </a:r>
                      <a:r>
                        <a:rPr sz="1250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H305</a:t>
                      </a:r>
                      <a:r>
                        <a:rPr sz="1250" spc="-3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5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50" spc="-20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 R304</a:t>
                      </a:r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2308298" y="5340004"/>
            <a:ext cx="46990" cy="293370"/>
          </a:xfrm>
          <a:custGeom>
            <a:avLst/>
            <a:gdLst/>
            <a:ahLst/>
            <a:cxnLst/>
            <a:rect l="l" t="t" r="r" b="b"/>
            <a:pathLst>
              <a:path w="46989" h="293370">
                <a:moveTo>
                  <a:pt x="0" y="292840"/>
                </a:moveTo>
                <a:lnTo>
                  <a:pt x="14151" y="0"/>
                </a:lnTo>
                <a:lnTo>
                  <a:pt x="27877" y="41946"/>
                </a:lnTo>
                <a:lnTo>
                  <a:pt x="42012" y="195227"/>
                </a:lnTo>
                <a:lnTo>
                  <a:pt x="42012" y="213782"/>
                </a:lnTo>
                <a:lnTo>
                  <a:pt x="46872" y="292840"/>
                </a:lnTo>
              </a:path>
            </a:pathLst>
          </a:custGeom>
          <a:ln w="4443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72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16939" y="948690"/>
            <a:ext cx="31883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800" b="1" dirty="0">
                <a:solidFill>
                  <a:srgbClr val="003399"/>
                </a:solidFill>
                <a:latin typeface="Calibri"/>
                <a:cs typeface="Calibri"/>
              </a:rPr>
              <a:t>Post quemado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24914" y="1741170"/>
            <a:ext cx="9552305" cy="228331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285" indent="-362585">
              <a:lnSpc>
                <a:spcPts val="2280"/>
              </a:lnSpc>
              <a:spcBef>
                <a:spcPts val="105"/>
              </a:spcBef>
              <a:buClr>
                <a:srgbClr val="003580"/>
              </a:buClr>
              <a:buFont typeface="Wingdings"/>
              <a:buChar char=""/>
              <a:tabLst>
                <a:tab pos="37528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Es</a:t>
            </a:r>
            <a:r>
              <a:rPr sz="2000" b="0" spc="2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2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transición</a:t>
            </a:r>
            <a:r>
              <a:rPr sz="2000" b="0" spc="2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entre</a:t>
            </a:r>
            <a:r>
              <a:rPr sz="2000" b="0" spc="2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229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2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etapa</a:t>
            </a:r>
            <a:r>
              <a:rPr sz="2000" b="0" spc="2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2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quemado</a:t>
            </a:r>
            <a:r>
              <a:rPr sz="2000" b="0" spc="2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000" b="0" spc="2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2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etapa</a:t>
            </a:r>
            <a:r>
              <a:rPr sz="2000" b="0" spc="2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229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oxidación,</a:t>
            </a:r>
            <a:r>
              <a:rPr sz="2000" b="0" spc="2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se</a:t>
            </a:r>
            <a:r>
              <a:rPr sz="2000" b="0" spc="2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realiza</a:t>
            </a:r>
            <a:r>
              <a:rPr sz="2000" b="0" spc="229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para</a:t>
            </a:r>
            <a:endParaRPr sz="2000" dirty="0">
              <a:latin typeface="Calibri Light"/>
              <a:cs typeface="Calibri Light"/>
            </a:endParaRPr>
          </a:p>
          <a:p>
            <a:pPr marL="375285">
              <a:lnSpc>
                <a:spcPts val="2280"/>
              </a:lnSpc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asegurar</a:t>
            </a:r>
            <a:r>
              <a:rPr sz="20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un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completo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quemado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carbón</a:t>
            </a:r>
            <a:r>
              <a:rPr sz="20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remanente.</a:t>
            </a:r>
            <a:endParaRPr sz="2000" dirty="0">
              <a:latin typeface="Calibri Light"/>
              <a:cs typeface="Calibri Light"/>
            </a:endParaRPr>
          </a:p>
          <a:p>
            <a:pPr marL="375285" marR="5080" indent="-363220" algn="just">
              <a:lnSpc>
                <a:spcPts val="2160"/>
              </a:lnSpc>
              <a:spcBef>
                <a:spcPts val="2190"/>
              </a:spcBef>
              <a:buFont typeface="Wingdings"/>
              <a:buChar char=""/>
              <a:tabLst>
                <a:tab pos="375285" algn="l"/>
                <a:tab pos="431800" algn="l"/>
              </a:tabLst>
            </a:pPr>
            <a:r>
              <a:rPr sz="2000" dirty="0">
                <a:solidFill>
                  <a:srgbClr val="003580"/>
                </a:solidFill>
                <a:latin typeface="Calibri Light"/>
                <a:cs typeface="Calibri Light"/>
              </a:rPr>
              <a:t>	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Aumentar</a:t>
            </a:r>
            <a:r>
              <a:rPr sz="2000" b="0" spc="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temperatura</a:t>
            </a:r>
            <a:r>
              <a:rPr sz="2000" b="0" spc="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000" b="0" spc="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razón</a:t>
            </a:r>
            <a:r>
              <a:rPr sz="2000" b="0" spc="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30°C/h</a:t>
            </a:r>
            <a:r>
              <a:rPr sz="2000" b="0" spc="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hasta</a:t>
            </a:r>
            <a:r>
              <a:rPr sz="2000" b="0" spc="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 err="1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000" b="0" spc="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lang="es-AR" sz="2000" b="0" dirty="0">
                <a:solidFill>
                  <a:srgbClr val="003399"/>
                </a:solidFill>
                <a:latin typeface="Calibri Light"/>
                <a:cs typeface="Calibri Light"/>
              </a:rPr>
              <a:t>400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°C,</a:t>
            </a:r>
            <a:r>
              <a:rPr sz="2000" b="0" spc="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mantener</a:t>
            </a:r>
            <a:r>
              <a:rPr sz="2000" b="0" spc="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0,8%</a:t>
            </a:r>
            <a:r>
              <a:rPr sz="2000" b="0" spc="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O2</a:t>
            </a:r>
            <a:r>
              <a:rPr sz="2000" b="0" spc="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000" b="0" spc="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el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gas</a:t>
            </a:r>
            <a:r>
              <a:rPr sz="2000" b="0" spc="30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000" b="0" spc="3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verificar</a:t>
            </a:r>
            <a:r>
              <a:rPr sz="2000" b="0" spc="30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que</a:t>
            </a:r>
            <a:r>
              <a:rPr sz="2000" b="0" spc="30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2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delta</a:t>
            </a:r>
            <a:r>
              <a:rPr sz="2000" b="0" spc="2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2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T</a:t>
            </a:r>
            <a:r>
              <a:rPr sz="2000" b="0" spc="2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30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000" b="0" spc="2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reactores</a:t>
            </a:r>
            <a:r>
              <a:rPr sz="2000" b="0" spc="2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no</a:t>
            </a:r>
            <a:r>
              <a:rPr sz="2000" b="0" spc="29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supere</a:t>
            </a:r>
            <a:r>
              <a:rPr sz="2000" b="0" spc="30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000" b="0" spc="30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10°C,</a:t>
            </a:r>
            <a:r>
              <a:rPr sz="2000" b="0" spc="29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manteniendo</a:t>
            </a:r>
            <a:r>
              <a:rPr sz="2000" b="0" spc="30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la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inyección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Cl.</a:t>
            </a:r>
            <a:endParaRPr sz="2000" dirty="0">
              <a:latin typeface="Calibri Light"/>
              <a:cs typeface="Calibri Light"/>
            </a:endParaRPr>
          </a:p>
          <a:p>
            <a:pPr marL="375285" indent="-362585">
              <a:lnSpc>
                <a:spcPct val="100000"/>
              </a:lnSpc>
              <a:spcBef>
                <a:spcPts val="1889"/>
              </a:spcBef>
              <a:buClr>
                <a:srgbClr val="003580"/>
              </a:buClr>
              <a:buFont typeface="Wingdings"/>
              <a:buChar char=""/>
              <a:tabLst>
                <a:tab pos="37528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Mantener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estas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condiciones</a:t>
            </a:r>
            <a:r>
              <a:rPr sz="20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aproximadamente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4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hs.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02360" y="804417"/>
            <a:ext cx="7393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Principales</a:t>
            </a:r>
            <a:r>
              <a:rPr sz="28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hitos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a</a:t>
            </a:r>
            <a:r>
              <a:rPr sz="28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tener</a:t>
            </a:r>
            <a:r>
              <a:rPr sz="28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8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cuenta</a:t>
            </a:r>
            <a:r>
              <a:rPr sz="28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8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el</a:t>
            </a:r>
            <a:r>
              <a:rPr sz="28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quemado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0030" y="1480769"/>
            <a:ext cx="9551035" cy="4447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5285" indent="-362585">
              <a:lnSpc>
                <a:spcPts val="2280"/>
              </a:lnSpc>
              <a:spcBef>
                <a:spcPts val="105"/>
              </a:spcBef>
              <a:buClr>
                <a:srgbClr val="003580"/>
              </a:buClr>
              <a:buFont typeface="Wingdings"/>
              <a:buChar char=""/>
              <a:tabLst>
                <a:tab pos="375285" algn="l"/>
              </a:tabLst>
            </a:pP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Respetar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tiempo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barrido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con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nitrógeno.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16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Respetar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delta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T</a:t>
            </a:r>
            <a:r>
              <a:rPr sz="2000" b="0" spc="-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máximos.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16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Mantener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concentración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oxígeno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adecuada.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16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Mantener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hidrocarburo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fuera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sistema.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16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Maximizar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gas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reciclo.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16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Disminuir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tiempo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quemado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primario.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16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Usar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doble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inyección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aire.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16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Inyectar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controlar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cloro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durante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todo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quemado.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16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Quemar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máxima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presión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posible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(14/18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kg/cm2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g).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16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Usar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y 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controlar,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especialmente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neutralización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con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soda.</a:t>
            </a:r>
            <a:endParaRPr sz="2000">
              <a:latin typeface="Calibri Light"/>
              <a:cs typeface="Calibri Light"/>
            </a:endParaRPr>
          </a:p>
          <a:p>
            <a:pPr marL="375285" marR="5080" indent="-363220">
              <a:lnSpc>
                <a:spcPts val="2160"/>
              </a:lnSpc>
              <a:spcBef>
                <a:spcPts val="155"/>
              </a:spcBef>
              <a:buFont typeface="Wingdings"/>
              <a:buChar char=""/>
              <a:tabLst>
                <a:tab pos="375285" algn="l"/>
                <a:tab pos="433070" algn="l"/>
              </a:tabLst>
            </a:pPr>
            <a:r>
              <a:rPr sz="2000" dirty="0">
                <a:solidFill>
                  <a:srgbClr val="003580"/>
                </a:solidFill>
                <a:latin typeface="Times New Roman"/>
                <a:cs typeface="Times New Roman"/>
              </a:rPr>
              <a:t>	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Antes</a:t>
            </a:r>
            <a:r>
              <a:rPr sz="2000" b="0" spc="3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3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comenzar</a:t>
            </a:r>
            <a:r>
              <a:rPr sz="2000" b="0" spc="3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3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regeneración</a:t>
            </a:r>
            <a:r>
              <a:rPr sz="2000" b="0" spc="3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se</a:t>
            </a:r>
            <a:r>
              <a:rPr sz="2000" b="0" spc="3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deben</a:t>
            </a:r>
            <a:r>
              <a:rPr sz="2000" b="0" spc="3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tener</a:t>
            </a:r>
            <a:r>
              <a:rPr sz="2000" b="0" spc="3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prefabricados,</a:t>
            </a:r>
            <a:r>
              <a:rPr sz="2000" b="0" spc="3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analizadores</a:t>
            </a:r>
            <a:r>
              <a:rPr sz="2000" b="0" spc="3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000" b="0" spc="3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los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productos</a:t>
            </a:r>
            <a:r>
              <a:rPr sz="20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químicos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planta.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01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Usar</a:t>
            </a:r>
            <a:r>
              <a:rPr sz="2000" b="0" spc="-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información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quemado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anterior.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16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Mantener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inyección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Cl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durante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quemado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para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asegurar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dispersión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metal.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16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Contar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con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doble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bloqueo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para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aislar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sistema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reacción.</a:t>
            </a:r>
            <a:endParaRPr sz="2000">
              <a:latin typeface="Calibri Light"/>
              <a:cs typeface="Calibri Light"/>
            </a:endParaRPr>
          </a:p>
          <a:p>
            <a:pPr marL="431165" indent="-418465">
              <a:lnSpc>
                <a:spcPts val="2280"/>
              </a:lnSpc>
              <a:buClr>
                <a:srgbClr val="003580"/>
              </a:buClr>
              <a:buFont typeface="Wingdings"/>
              <a:buChar char=""/>
              <a:tabLst>
                <a:tab pos="431165" algn="l"/>
              </a:tabLst>
            </a:pP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Asegurar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funcionamiento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sistema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recirculación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soda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 dirty="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75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46226" y="836803"/>
            <a:ext cx="1497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Oxidación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396" y="1512569"/>
            <a:ext cx="7056755" cy="3623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0" spc="-40" dirty="0">
                <a:solidFill>
                  <a:srgbClr val="003399"/>
                </a:solidFill>
                <a:latin typeface="Calibri Light"/>
                <a:cs typeface="Calibri Light"/>
              </a:rPr>
              <a:t>Tres</a:t>
            </a:r>
            <a:r>
              <a:rPr sz="22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puntos</a:t>
            </a:r>
            <a:r>
              <a:rPr sz="2200" b="0" spc="-7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importantes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200" b="0" spc="-8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esta</a:t>
            </a:r>
            <a:r>
              <a:rPr sz="22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etapa</a:t>
            </a:r>
            <a:r>
              <a:rPr sz="22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:</a:t>
            </a:r>
            <a:endParaRPr sz="2200">
              <a:latin typeface="Calibri Light"/>
              <a:cs typeface="Calibri Light"/>
            </a:endParaRPr>
          </a:p>
          <a:p>
            <a:pPr marL="303530" indent="-290830">
              <a:lnSpc>
                <a:spcPct val="100000"/>
              </a:lnSpc>
              <a:spcBef>
                <a:spcPts val="2640"/>
              </a:spcBef>
              <a:buAutoNum type="arabicPlain"/>
              <a:tabLst>
                <a:tab pos="303530" algn="l"/>
              </a:tabLst>
            </a:pP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metal</a:t>
            </a:r>
            <a:r>
              <a:rPr sz="22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pasa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2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su</a:t>
            </a:r>
            <a:r>
              <a:rPr sz="22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estado</a:t>
            </a:r>
            <a:r>
              <a:rPr sz="22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oxidación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previo</a:t>
            </a:r>
            <a:r>
              <a:rPr sz="22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2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reducción.</a:t>
            </a:r>
            <a:endParaRPr sz="2200">
              <a:latin typeface="Calibri Light"/>
              <a:cs typeface="Calibri Light"/>
            </a:endParaRPr>
          </a:p>
          <a:p>
            <a:pPr marL="303530" indent="-290830">
              <a:lnSpc>
                <a:spcPct val="100000"/>
              </a:lnSpc>
              <a:spcBef>
                <a:spcPts val="2640"/>
              </a:spcBef>
              <a:buAutoNum type="arabicPlain"/>
              <a:tabLst>
                <a:tab pos="303530" algn="l"/>
              </a:tabLst>
            </a:pP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Cualquier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aglomeración</a:t>
            </a:r>
            <a:r>
              <a:rPr sz="2200" b="0" spc="-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metal</a:t>
            </a:r>
            <a:r>
              <a:rPr sz="22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es</a:t>
            </a:r>
            <a:r>
              <a:rPr sz="22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re</a:t>
            </a:r>
            <a:r>
              <a:rPr sz="22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distribuido</a:t>
            </a:r>
            <a:endParaRPr sz="2200">
              <a:latin typeface="Calibri Light"/>
              <a:cs typeface="Calibri Light"/>
            </a:endParaRPr>
          </a:p>
          <a:p>
            <a:pPr marL="303530" indent="-290830">
              <a:lnSpc>
                <a:spcPct val="100000"/>
              </a:lnSpc>
              <a:spcBef>
                <a:spcPts val="2645"/>
              </a:spcBef>
              <a:buAutoNum type="arabicPlain"/>
              <a:tabLst>
                <a:tab pos="303530" algn="l"/>
              </a:tabLst>
            </a:pP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cloro</a:t>
            </a:r>
            <a:r>
              <a:rPr sz="2200" b="0" spc="-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apropiado</a:t>
            </a:r>
            <a:r>
              <a:rPr sz="2200" b="0" spc="-1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2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2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nivel</a:t>
            </a:r>
            <a:r>
              <a:rPr sz="22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2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acidez</a:t>
            </a:r>
            <a:r>
              <a:rPr sz="22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dirty="0">
                <a:solidFill>
                  <a:srgbClr val="003399"/>
                </a:solidFill>
                <a:latin typeface="Calibri Light"/>
                <a:cs typeface="Calibri Light"/>
              </a:rPr>
              <a:t>se</a:t>
            </a:r>
            <a:r>
              <a:rPr sz="22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200" b="0" spc="-10" dirty="0">
                <a:solidFill>
                  <a:srgbClr val="003399"/>
                </a:solidFill>
                <a:latin typeface="Calibri Light"/>
                <a:cs typeface="Calibri Light"/>
              </a:rPr>
              <a:t>mantienen.</a:t>
            </a:r>
            <a:endParaRPr sz="2200">
              <a:latin typeface="Calibri Light"/>
              <a:cs typeface="Calibri Light"/>
            </a:endParaRPr>
          </a:p>
          <a:p>
            <a:pPr marL="299085" lvl="1" indent="-286385">
              <a:lnSpc>
                <a:spcPct val="100000"/>
              </a:lnSpc>
              <a:spcBef>
                <a:spcPts val="2645"/>
              </a:spcBef>
              <a:buFont typeface="Arial"/>
              <a:buChar char="•"/>
              <a:tabLst>
                <a:tab pos="299085" algn="l"/>
              </a:tabLst>
            </a:pP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Temperatura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entrada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los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reactores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en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510</a:t>
            </a:r>
            <a:r>
              <a:rPr sz="2000" spc="-10" dirty="0">
                <a:solidFill>
                  <a:srgbClr val="1F359E"/>
                </a:solidFill>
                <a:latin typeface="Arial"/>
                <a:cs typeface="Arial"/>
              </a:rPr>
              <a:t>°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C</a:t>
            </a:r>
            <a:endParaRPr sz="2000">
              <a:latin typeface="Calibri"/>
              <a:cs typeface="Calibri"/>
            </a:endParaRPr>
          </a:p>
          <a:p>
            <a:pPr marL="299085" lvl="1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Inyección</a:t>
            </a:r>
            <a:r>
              <a:rPr sz="2000" spc="-7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aire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con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alto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contenido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oxígeno</a:t>
            </a:r>
            <a:r>
              <a:rPr sz="2000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(min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5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mol-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%)</a:t>
            </a:r>
            <a:endParaRPr sz="2000">
              <a:latin typeface="Calibri"/>
              <a:cs typeface="Calibri"/>
            </a:endParaRPr>
          </a:p>
          <a:p>
            <a:pPr marL="299085" lvl="1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Inyección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cloro-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agua</a:t>
            </a:r>
            <a:r>
              <a:rPr sz="2000" spc="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20:1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 rot="5592793">
            <a:off x="3689066" y="2465976"/>
            <a:ext cx="4345819" cy="6455003"/>
          </a:xfrm>
          <a:prstGeom prst="ellipse">
            <a:avLst/>
          </a:prstGeom>
          <a:blipFill dpi="0" rotWithShape="1">
            <a:blip r:embed="rId2" cstate="print">
              <a:alphaModFix amt="58000"/>
            </a:blip>
            <a:srcRect/>
            <a:stretch>
              <a:fillRect/>
            </a:stretch>
          </a:blip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LeftFacing">
              <a:rot lat="654767" lon="4162766" rev="73570"/>
            </a:camera>
            <a:lightRig rig="threePt" dir="t"/>
          </a:scene3d>
          <a:sp3d prstMaterial="matte">
            <a:bevelT w="196850" h="381000"/>
            <a:bevelB w="139700" h="495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2" name="24 Grupo"/>
          <p:cNvGrpSpPr/>
          <p:nvPr/>
        </p:nvGrpSpPr>
        <p:grpSpPr>
          <a:xfrm>
            <a:off x="8210951" y="6102590"/>
            <a:ext cx="757798" cy="500379"/>
            <a:chOff x="5684101" y="5505685"/>
            <a:chExt cx="699506" cy="500379"/>
          </a:xfrm>
          <a:scene3d>
            <a:camera prst="orthographicFront">
              <a:rot lat="21141315" lon="19174049" rev="387988"/>
            </a:camera>
            <a:lightRig rig="threePt" dir="t"/>
          </a:scene3d>
        </p:grpSpPr>
        <p:sp>
          <p:nvSpPr>
            <p:cNvPr id="23" name="22 Elipse"/>
            <p:cNvSpPr/>
            <p:nvPr/>
          </p:nvSpPr>
          <p:spPr>
            <a:xfrm rot="5552090">
              <a:off x="5783664" y="5406122"/>
              <a:ext cx="500379" cy="699506"/>
            </a:xfrm>
            <a:prstGeom prst="ellipse">
              <a:avLst/>
            </a:prstGeom>
            <a:solidFill>
              <a:schemeClr val="accent1"/>
            </a:solidFill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796136" y="5589240"/>
              <a:ext cx="432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Cl</a:t>
              </a:r>
            </a:p>
          </p:txBody>
        </p:sp>
      </p:grpSp>
      <p:grpSp>
        <p:nvGrpSpPr>
          <p:cNvPr id="3" name="25 Grupo"/>
          <p:cNvGrpSpPr>
            <a:grpSpLocks/>
          </p:cNvGrpSpPr>
          <p:nvPr/>
        </p:nvGrpSpPr>
        <p:grpSpPr bwMode="auto">
          <a:xfrm>
            <a:off x="8089239" y="5226052"/>
            <a:ext cx="758428" cy="500063"/>
            <a:chOff x="5684101" y="5505685"/>
            <a:chExt cx="699506" cy="500379"/>
          </a:xfrm>
        </p:grpSpPr>
        <p:sp>
          <p:nvSpPr>
            <p:cNvPr id="27" name="26 Elipse"/>
            <p:cNvSpPr/>
            <p:nvPr/>
          </p:nvSpPr>
          <p:spPr>
            <a:xfrm rot="5552090">
              <a:off x="5783664" y="5406122"/>
              <a:ext cx="500379" cy="699506"/>
            </a:xfrm>
            <a:prstGeom prst="ellipse">
              <a:avLst/>
            </a:prstGeom>
            <a:solidFill>
              <a:schemeClr val="accent1"/>
            </a:solidFill>
            <a:scene3d>
              <a:camera prst="perspectiveHeroicExtremeLeftFacing" fov="4800000">
                <a:rot lat="517449" lon="3280325" rev="3857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5796719" y="5589876"/>
              <a:ext cx="431442" cy="3685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Cl</a:t>
              </a:r>
            </a:p>
          </p:txBody>
        </p:sp>
      </p:grpSp>
      <p:grpSp>
        <p:nvGrpSpPr>
          <p:cNvPr id="5" name="108 Grupo"/>
          <p:cNvGrpSpPr>
            <a:grpSpLocks/>
          </p:cNvGrpSpPr>
          <p:nvPr/>
        </p:nvGrpSpPr>
        <p:grpSpPr bwMode="auto">
          <a:xfrm>
            <a:off x="3521472" y="2636840"/>
            <a:ext cx="624284" cy="504825"/>
            <a:chOff x="1475656" y="2420888"/>
            <a:chExt cx="576064" cy="504056"/>
          </a:xfrm>
        </p:grpSpPr>
        <p:sp>
          <p:nvSpPr>
            <p:cNvPr id="110" name="109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11" name="110 CuadroTexto"/>
            <p:cNvSpPr txBox="1"/>
            <p:nvPr/>
          </p:nvSpPr>
          <p:spPr>
            <a:xfrm>
              <a:off x="1547068" y="2492216"/>
              <a:ext cx="336071" cy="368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6" name="125 Grupo"/>
          <p:cNvGrpSpPr>
            <a:grpSpLocks/>
          </p:cNvGrpSpPr>
          <p:nvPr/>
        </p:nvGrpSpPr>
        <p:grpSpPr bwMode="auto">
          <a:xfrm>
            <a:off x="8670530" y="3078163"/>
            <a:ext cx="701675" cy="576262"/>
            <a:chOff x="6948264" y="4869160"/>
            <a:chExt cx="648072" cy="576064"/>
          </a:xfrm>
        </p:grpSpPr>
        <p:sp>
          <p:nvSpPr>
            <p:cNvPr id="124" name="123 Elipse"/>
            <p:cNvSpPr/>
            <p:nvPr/>
          </p:nvSpPr>
          <p:spPr>
            <a:xfrm>
              <a:off x="6948264" y="4869160"/>
              <a:ext cx="648072" cy="5760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5824" name="124 CuadroTexto"/>
            <p:cNvSpPr txBox="1">
              <a:spLocks noChangeArrowheads="1"/>
            </p:cNvSpPr>
            <p:nvPr/>
          </p:nvSpPr>
          <p:spPr bwMode="auto">
            <a:xfrm>
              <a:off x="7053614" y="4941168"/>
              <a:ext cx="5427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Cl-</a:t>
              </a:r>
            </a:p>
          </p:txBody>
        </p:sp>
      </p:grp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486394" y="1268414"/>
            <a:ext cx="4368271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1400">
                <a:latin typeface="Eras Demi ITC"/>
              </a:rPr>
              <a:t>Temp de entrada a los reactores en 510ºC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400">
                <a:latin typeface="Eras Demi ITC"/>
              </a:rPr>
              <a:t>Inyección de aire con alto contenido de oxígeno (min 5 mol-%)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400">
                <a:latin typeface="Eras Demi ITC"/>
              </a:rPr>
              <a:t>Inyección de cloro-agua 20:1</a:t>
            </a:r>
          </a:p>
        </p:txBody>
      </p:sp>
      <p:grpSp>
        <p:nvGrpSpPr>
          <p:cNvPr id="7" name="80 Grupo"/>
          <p:cNvGrpSpPr>
            <a:grpSpLocks/>
          </p:cNvGrpSpPr>
          <p:nvPr/>
        </p:nvGrpSpPr>
        <p:grpSpPr bwMode="auto">
          <a:xfrm>
            <a:off x="4402006" y="3251200"/>
            <a:ext cx="624284" cy="503238"/>
            <a:chOff x="1475656" y="2420888"/>
            <a:chExt cx="576064" cy="504056"/>
          </a:xfrm>
        </p:grpSpPr>
        <p:sp>
          <p:nvSpPr>
            <p:cNvPr id="82" name="81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1547068" y="2492442"/>
              <a:ext cx="336071" cy="3699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8" name="97 Grupo"/>
          <p:cNvGrpSpPr>
            <a:grpSpLocks/>
          </p:cNvGrpSpPr>
          <p:nvPr/>
        </p:nvGrpSpPr>
        <p:grpSpPr bwMode="auto">
          <a:xfrm>
            <a:off x="4145758" y="1979614"/>
            <a:ext cx="624285" cy="504825"/>
            <a:chOff x="1475656" y="2420888"/>
            <a:chExt cx="576064" cy="504056"/>
          </a:xfrm>
        </p:grpSpPr>
        <p:sp>
          <p:nvSpPr>
            <p:cNvPr id="100" name="99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12" name="111 CuadroTexto"/>
            <p:cNvSpPr txBox="1"/>
            <p:nvPr/>
          </p:nvSpPr>
          <p:spPr>
            <a:xfrm>
              <a:off x="1547069" y="2492216"/>
              <a:ext cx="336070" cy="368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10" name="121 Grupo"/>
          <p:cNvGrpSpPr>
            <a:grpSpLocks/>
          </p:cNvGrpSpPr>
          <p:nvPr/>
        </p:nvGrpSpPr>
        <p:grpSpPr bwMode="auto">
          <a:xfrm>
            <a:off x="1571229" y="4014789"/>
            <a:ext cx="624284" cy="503237"/>
            <a:chOff x="1475656" y="2420888"/>
            <a:chExt cx="576064" cy="504056"/>
          </a:xfrm>
        </p:grpSpPr>
        <p:sp>
          <p:nvSpPr>
            <p:cNvPr id="123" name="122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31" name="130 CuadroTexto"/>
            <p:cNvSpPr txBox="1"/>
            <p:nvPr/>
          </p:nvSpPr>
          <p:spPr>
            <a:xfrm>
              <a:off x="1547068" y="2492441"/>
              <a:ext cx="336071" cy="369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11" name="105 Grupo"/>
          <p:cNvGrpSpPr>
            <a:grpSpLocks/>
          </p:cNvGrpSpPr>
          <p:nvPr/>
        </p:nvGrpSpPr>
        <p:grpSpPr bwMode="auto">
          <a:xfrm>
            <a:off x="2897189" y="3573465"/>
            <a:ext cx="624285" cy="503237"/>
            <a:chOff x="1475656" y="2420888"/>
            <a:chExt cx="576064" cy="504056"/>
          </a:xfrm>
        </p:grpSpPr>
        <p:sp>
          <p:nvSpPr>
            <p:cNvPr id="107" name="106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08" name="107 CuadroTexto"/>
            <p:cNvSpPr txBox="1"/>
            <p:nvPr/>
          </p:nvSpPr>
          <p:spPr>
            <a:xfrm>
              <a:off x="1547069" y="2492441"/>
              <a:ext cx="336070" cy="369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16" name="140 Grupo"/>
          <p:cNvGrpSpPr>
            <a:grpSpLocks/>
          </p:cNvGrpSpPr>
          <p:nvPr/>
        </p:nvGrpSpPr>
        <p:grpSpPr bwMode="auto">
          <a:xfrm>
            <a:off x="2818079" y="4433890"/>
            <a:ext cx="624285" cy="503237"/>
            <a:chOff x="1475656" y="2420888"/>
            <a:chExt cx="576064" cy="504056"/>
          </a:xfrm>
        </p:grpSpPr>
        <p:sp>
          <p:nvSpPr>
            <p:cNvPr id="142" name="141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43" name="142 CuadroTexto"/>
            <p:cNvSpPr txBox="1"/>
            <p:nvPr/>
          </p:nvSpPr>
          <p:spPr>
            <a:xfrm>
              <a:off x="1547069" y="2492441"/>
              <a:ext cx="336070" cy="369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17" name="25 Grupo"/>
          <p:cNvGrpSpPr/>
          <p:nvPr/>
        </p:nvGrpSpPr>
        <p:grpSpPr>
          <a:xfrm>
            <a:off x="2780610" y="5352975"/>
            <a:ext cx="757798" cy="500379"/>
            <a:chOff x="5684101" y="5505685"/>
            <a:chExt cx="699506" cy="500379"/>
          </a:xfrm>
          <a:scene3d>
            <a:camera prst="orthographicFront">
              <a:rot lat="19433995" lon="2252853" rev="18838543"/>
            </a:camera>
            <a:lightRig rig="threePt" dir="t"/>
          </a:scene3d>
        </p:grpSpPr>
        <p:sp>
          <p:nvSpPr>
            <p:cNvPr id="145" name="144 Elipse"/>
            <p:cNvSpPr/>
            <p:nvPr/>
          </p:nvSpPr>
          <p:spPr>
            <a:xfrm rot="5552090">
              <a:off x="5783664" y="5406122"/>
              <a:ext cx="500379" cy="699506"/>
            </a:xfrm>
            <a:prstGeom prst="ellipse">
              <a:avLst/>
            </a:prstGeom>
            <a:solidFill>
              <a:schemeClr val="accent1"/>
            </a:solidFill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46" name="145 CuadroTexto"/>
            <p:cNvSpPr txBox="1"/>
            <p:nvPr/>
          </p:nvSpPr>
          <p:spPr>
            <a:xfrm>
              <a:off x="5796136" y="5589240"/>
              <a:ext cx="432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Cl</a:t>
              </a:r>
            </a:p>
          </p:txBody>
        </p:sp>
      </p:grpSp>
      <p:grpSp>
        <p:nvGrpSpPr>
          <p:cNvPr id="18" name="149 Grupo"/>
          <p:cNvGrpSpPr>
            <a:grpSpLocks/>
          </p:cNvGrpSpPr>
          <p:nvPr/>
        </p:nvGrpSpPr>
        <p:grpSpPr bwMode="auto">
          <a:xfrm>
            <a:off x="7544066" y="7173914"/>
            <a:ext cx="624285" cy="503237"/>
            <a:chOff x="1475656" y="2420888"/>
            <a:chExt cx="576064" cy="504056"/>
          </a:xfrm>
        </p:grpSpPr>
        <p:sp>
          <p:nvSpPr>
            <p:cNvPr id="151" name="150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52" name="151 CuadroTexto"/>
            <p:cNvSpPr txBox="1"/>
            <p:nvPr/>
          </p:nvSpPr>
          <p:spPr>
            <a:xfrm>
              <a:off x="1547069" y="2492441"/>
              <a:ext cx="336070" cy="369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19" name="155 Grupo"/>
          <p:cNvGrpSpPr>
            <a:grpSpLocks/>
          </p:cNvGrpSpPr>
          <p:nvPr/>
        </p:nvGrpSpPr>
        <p:grpSpPr bwMode="auto">
          <a:xfrm>
            <a:off x="8424599" y="4086227"/>
            <a:ext cx="624285" cy="504825"/>
            <a:chOff x="1475656" y="2420888"/>
            <a:chExt cx="576064" cy="504056"/>
          </a:xfrm>
        </p:grpSpPr>
        <p:sp>
          <p:nvSpPr>
            <p:cNvPr id="157" name="156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58" name="157 CuadroTexto"/>
            <p:cNvSpPr txBox="1"/>
            <p:nvPr/>
          </p:nvSpPr>
          <p:spPr>
            <a:xfrm>
              <a:off x="1547069" y="2492217"/>
              <a:ext cx="336070" cy="368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20" name="127 Grupo"/>
          <p:cNvGrpSpPr>
            <a:grpSpLocks/>
          </p:cNvGrpSpPr>
          <p:nvPr/>
        </p:nvGrpSpPr>
        <p:grpSpPr bwMode="auto">
          <a:xfrm>
            <a:off x="4969539" y="5087940"/>
            <a:ext cx="779065" cy="574675"/>
            <a:chOff x="2411760" y="5517232"/>
            <a:chExt cx="864096" cy="720080"/>
          </a:xfrm>
        </p:grpSpPr>
        <p:sp>
          <p:nvSpPr>
            <p:cNvPr id="129" name="128 Elipse"/>
            <p:cNvSpPr/>
            <p:nvPr/>
          </p:nvSpPr>
          <p:spPr>
            <a:xfrm>
              <a:off x="2411760" y="5517232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0" name="129 CuadroTexto"/>
            <p:cNvSpPr txBox="1"/>
            <p:nvPr/>
          </p:nvSpPr>
          <p:spPr>
            <a:xfrm>
              <a:off x="2556730" y="5660452"/>
              <a:ext cx="503580" cy="4242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grpSp>
        <p:nvGrpSpPr>
          <p:cNvPr id="21" name="131 Grupo"/>
          <p:cNvGrpSpPr>
            <a:grpSpLocks/>
          </p:cNvGrpSpPr>
          <p:nvPr/>
        </p:nvGrpSpPr>
        <p:grpSpPr bwMode="auto">
          <a:xfrm>
            <a:off x="5748604" y="5027613"/>
            <a:ext cx="780785" cy="576262"/>
            <a:chOff x="2411760" y="5517232"/>
            <a:chExt cx="864096" cy="720080"/>
          </a:xfrm>
        </p:grpSpPr>
        <p:sp>
          <p:nvSpPr>
            <p:cNvPr id="133" name="132 Elipse"/>
            <p:cNvSpPr/>
            <p:nvPr/>
          </p:nvSpPr>
          <p:spPr>
            <a:xfrm>
              <a:off x="2411760" y="5517232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4" name="133 CuadroTexto"/>
            <p:cNvSpPr txBox="1"/>
            <p:nvPr/>
          </p:nvSpPr>
          <p:spPr>
            <a:xfrm>
              <a:off x="2556410" y="5662041"/>
              <a:ext cx="504374" cy="4230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grpSp>
        <p:nvGrpSpPr>
          <p:cNvPr id="22" name="64 Grupo"/>
          <p:cNvGrpSpPr>
            <a:grpSpLocks/>
          </p:cNvGrpSpPr>
          <p:nvPr/>
        </p:nvGrpSpPr>
        <p:grpSpPr bwMode="auto">
          <a:xfrm>
            <a:off x="5719367" y="5334000"/>
            <a:ext cx="937286" cy="719138"/>
            <a:chOff x="4139952" y="5589240"/>
            <a:chExt cx="864096" cy="720080"/>
          </a:xfrm>
        </p:grpSpPr>
        <p:sp>
          <p:nvSpPr>
            <p:cNvPr id="14" name="13 Elipse"/>
            <p:cNvSpPr/>
            <p:nvPr/>
          </p:nvSpPr>
          <p:spPr>
            <a:xfrm>
              <a:off x="4139952" y="5589240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355580" y="5733892"/>
              <a:ext cx="504188" cy="3989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grpSp>
        <p:nvGrpSpPr>
          <p:cNvPr id="25" name="126 Grupo"/>
          <p:cNvGrpSpPr>
            <a:grpSpLocks/>
          </p:cNvGrpSpPr>
          <p:nvPr/>
        </p:nvGrpSpPr>
        <p:grpSpPr bwMode="auto">
          <a:xfrm>
            <a:off x="4766602" y="5383215"/>
            <a:ext cx="935567" cy="719137"/>
            <a:chOff x="2411760" y="5517232"/>
            <a:chExt cx="864096" cy="720080"/>
          </a:xfrm>
        </p:grpSpPr>
        <p:sp>
          <p:nvSpPr>
            <p:cNvPr id="12" name="11 Elipse"/>
            <p:cNvSpPr/>
            <p:nvPr/>
          </p:nvSpPr>
          <p:spPr>
            <a:xfrm>
              <a:off x="2411760" y="5517232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556305" y="5661883"/>
              <a:ext cx="503527" cy="3989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grpSp>
        <p:nvGrpSpPr>
          <p:cNvPr id="26" name="158 Grupo"/>
          <p:cNvGrpSpPr/>
          <p:nvPr/>
        </p:nvGrpSpPr>
        <p:grpSpPr>
          <a:xfrm>
            <a:off x="9537464" y="3383960"/>
            <a:ext cx="702078" cy="576064"/>
            <a:chOff x="6948264" y="4869160"/>
            <a:chExt cx="648072" cy="576064"/>
          </a:xfrm>
          <a:scene3d>
            <a:camera prst="orthographicFront">
              <a:rot lat="19786826" lon="19768844" rev="10811"/>
            </a:camera>
            <a:lightRig rig="threePt" dir="t"/>
          </a:scene3d>
        </p:grpSpPr>
        <p:sp>
          <p:nvSpPr>
            <p:cNvPr id="160" name="159 Elipse"/>
            <p:cNvSpPr/>
            <p:nvPr/>
          </p:nvSpPr>
          <p:spPr>
            <a:xfrm>
              <a:off x="6948264" y="4869160"/>
              <a:ext cx="648072" cy="5760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61" name="160 CuadroTexto"/>
            <p:cNvSpPr txBox="1"/>
            <p:nvPr/>
          </p:nvSpPr>
          <p:spPr>
            <a:xfrm>
              <a:off x="7053614" y="4941168"/>
              <a:ext cx="542722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tx2"/>
                  </a:solidFill>
                  <a:latin typeface="Arial" charset="0"/>
                </a:rPr>
                <a:t>Cl-</a:t>
              </a:r>
            </a:p>
          </p:txBody>
        </p:sp>
      </p:grpSp>
      <p:grpSp>
        <p:nvGrpSpPr>
          <p:cNvPr id="29" name="161 Grupo"/>
          <p:cNvGrpSpPr>
            <a:grpSpLocks/>
          </p:cNvGrpSpPr>
          <p:nvPr/>
        </p:nvGrpSpPr>
        <p:grpSpPr bwMode="auto">
          <a:xfrm>
            <a:off x="7702287" y="2625727"/>
            <a:ext cx="703395" cy="574675"/>
            <a:chOff x="6948264" y="4869160"/>
            <a:chExt cx="648072" cy="576064"/>
          </a:xfrm>
        </p:grpSpPr>
        <p:sp>
          <p:nvSpPr>
            <p:cNvPr id="163" name="162 Elipse"/>
            <p:cNvSpPr/>
            <p:nvPr/>
          </p:nvSpPr>
          <p:spPr>
            <a:xfrm>
              <a:off x="6948264" y="4869160"/>
              <a:ext cx="648072" cy="5760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5800" name="163 CuadroTexto"/>
            <p:cNvSpPr txBox="1">
              <a:spLocks noChangeArrowheads="1"/>
            </p:cNvSpPr>
            <p:nvPr/>
          </p:nvSpPr>
          <p:spPr bwMode="auto">
            <a:xfrm>
              <a:off x="7053614" y="4941168"/>
              <a:ext cx="5427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Cl-</a:t>
              </a:r>
            </a:p>
          </p:txBody>
        </p:sp>
      </p:grpSp>
      <p:sp>
        <p:nvSpPr>
          <p:cNvPr id="65" name="object 2">
            <a:extLst>
              <a:ext uri="{FF2B5EF4-FFF2-40B4-BE49-F238E27FC236}">
                <a16:creationId xmlns:a16="http://schemas.microsoft.com/office/drawing/2014/main" id="{C777D5D4-B324-5392-0EE0-014E245A9BFF}"/>
              </a:ext>
            </a:extLst>
          </p:cNvPr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7.40741E-7 C 0.0059 -0.00255 0.01146 -0.00671 0.01736 -0.00926 C 0.09132 -0.00718 0.07344 -0.01227 0.11042 -0.00232 C 0.12865 0.00995 0.14757 0.0169 0.16736 0.02292 C 0.17205 0.02708 0.17778 0.03148 0.18281 0.03449 C 0.18611 0.03657 0.19323 0.03912 0.19323 0.03912 C 0.19948 0.05162 0.20226 0.06505 0.21042 0.07593 C 0.21354 0.1 0.21771 0.12523 0.22587 0.14722 C 0.22761 0.1588 0.22899 0.17037 0.23108 0.18171 C 0.2316 0.19074 0.23542 0.20602 0.23108 0.2162 C 0.22899 0.22106 0.22413 0.22986 0.22413 0.22986 " pathEditMode="relative" ptsTypes="ffffffffff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6 C -0.02031 0.00694 -0.03698 0.00926 -0.05851 0.00926 " pathEditMode="relative" ptsTypes="fA">
                                      <p:cBhvr>
                                        <p:cTn id="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0364 0.00162 0.00885 0.00301 0.01024 0.00926 C 0.0125 0.01968 0.01371 0.04143 0.01371 0.04143 C 0.01198 0.06366 0.01336 0.06481 0.0033 0.07824 C -0.00521 0.10208 0.00555 0.07593 -0.00521 0.09213 C -0.00799 0.0963 -0.01216 0.10579 -0.01216 0.10579 C -0.01806 0.1294 -0.01754 0.15324 3.33333E-6 0.16111 C 0.00555 0.1662 0.00902 0.17199 0.01545 0.17477 C 0.02222 0.1838 0.02777 0.18773 0.0309 0.2 C 0.03073 0.20069 0.0283 0.21458 0.02743 0.2162 C 0.02448 0.2213 0.01718 0.23009 0.01718 0.23009 C 0.01666 0.23241 0.01545 0.23681 0.01545 0.23681 " pathEditMode="relative" ptsTypes="fffffffffff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C 0.00781 -0.0051 0.0158 -0.01088 0.02413 -0.01366 C 0.03264 -0.02107 0.02673 -0.01736 0.03958 -0.02061 C 0.04826 -0.02292 0.06545 -0.02755 0.06545 -0.02755 C 0.10573 -0.02686 0.14601 -0.02662 0.18628 -0.02523 C 0.19566 -0.025 0.20607 -0.01389 0.21545 -0.01135 C 0.22361 -0.00417 0.23264 0.00092 0.24132 0.00694 C 0.24357 0.00833 0.24444 0.01227 0.24653 0.01389 C 0.24913 0.0162 0.25226 0.01689 0.25521 0.01852 C 0.26128 0.03078 0.27291 0.03426 0.2776 0.04838 C 0.27795 0.04907 0.28194 0.06527 0.28281 0.06898 C 0.28437 0.075 0.28628 0.0875 0.28628 0.0875 C 0.28611 0.1 0.29844 0.19189 0.27413 0.2162 C 0.27048 0.22592 0.26927 0.23773 0.26371 0.24606 C 0.25486 0.25902 0.25312 0.25764 0.24826 0.26898 C 0.24705 0.27199 0.24635 0.27546 0.24479 0.27824 C 0.24184 0.28333 0.23455 0.29213 0.23455 0.29213 C 0.23646 0.30439 0.23646 0.30856 0.24305 0.31736 C 0.24357 0.31967 0.24479 0.3243 0.24479 0.3243 " pathEditMode="relative" ptsTypes="ffffffffffffffffff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C 0.00764 -0.00649 0.01562 -0.00741 0.02413 -0.01135 C 0.03889 -0.00486 0.05173 -0.00209 0.06736 -0.00209 " pathEditMode="relative" ptsTypes="ff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48148E-6 C 0.01962 -0.00879 0.00556 -0.00324 0.05174 1.48148E-6 C 0.08924 0.00278 0.12517 0.00903 0.16215 0.01597 C 0.17083 0.01945 0.17795 0.02384 0.18628 0.02755 C 0.19618 0.03195 0.20712 0.03333 0.21719 0.03681 C 0.22292 0.04167 0.22847 0.04236 0.23455 0.04583 C 0.24253 0.05046 0.24861 0.05833 0.25694 0.06204 C 0.26493 0.07269 0.27309 0.08357 0.28108 0.09421 C 0.28698 0.10208 0.29028 0.11482 0.29479 0.12408 C 0.29705 0.14167 0.30278 0.15741 0.31042 0.17222 C 0.31233 0.18796 0.31337 0.20301 0.31719 0.21829 C 0.3217 0.27153 0.3316 0.33611 0.3 0.37685 C 0.29826 0.38634 0.29514 0.39398 0.29132 0.40232 C 0.28924 0.40695 0.28576 0.41088 0.28455 0.41597 C 0.28403 0.41829 0.28385 0.42107 0.28281 0.42292 C 0.27986 0.42801 0.2724 0.43681 0.2724 0.43681 C 0.27188 0.43912 0.2717 0.44167 0.27066 0.44352 C 0.26007 0.46181 0.26042 0.45046 0.26042 0.45972 " pathEditMode="relative" ptsTypes="fffffffffffffffffA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C 0.00086 0.00278 0.00121 0.00648 0.0026 0.00856 C 0.00399 0.01088 0.00607 0.00995 0.00781 0.01134 C 0.01232 0.01505 0.01632 0.01944 0.021 0.02245 C 0.02378 0.02662 0.02604 0.03287 0.02882 0.0368 C 0.03281 0.04259 0.04166 0.04514 0.046 0.04838 C 0.05416 0.0544 0.06163 0.0625 0.06961 0.06805 C 0.07899 0.08217 0.09375 0.08426 0.10503 0.08819 C 0.11267 0.10023 0.10833 0.09537 0.11822 0.10255 C 0.12118 0.10486 0.12343 0.10995 0.12621 0.11366 C 0.12882 0.11759 0.1401 0.12361 0.14322 0.12523 C 0.15364 0.13032 0.15243 0.13009 0.16163 0.1368 C 0.16302 0.1375 0.16562 0.13958 0.16562 0.13981 C 0.17274 0.14954 0.17465 0.15231 0.18263 0.15648 C 0.18854 0.16944 0.1868 0.16319 0.18923 0.17384 " pathEditMode="relative" rAng="0" ptsTypes="ffffffffffffff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62" y="8681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44444E-6 C -0.00225 0.00301 -0.00416 0.00695 -0.00694 0.00926 C -0.02291 0.02223 -0.01163 0.00648 -0.02413 0.01852 C -0.02621 0.02037 -0.02743 0.02338 -0.02934 0.02547 C -0.0309 0.02732 -0.03264 0.02894 -0.03455 0.0301 C -0.03784 0.03195 -0.04479 0.03449 -0.04479 0.03449 C -0.05173 0.04074 -0.05989 0.05301 -0.06892 0.05301 " pathEditMode="relative" ptsTypes="ffffffA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7.40741E-7 C -0.00538 0.02176 -2.77778E-6 0.09514 0.00504 0.12338 C 0.00643 0.14236 0.00886 0.16042 0.01858 0.17431 C 0.0217 0.18727 0.01927 0.1794 0.02726 0.19607 C 0.029 0.19977 0.02865 0.20486 0.03073 0.20833 C 0.03368 0.2132 0.03872 0.21435 0.04254 0.21782 C 0.04653 0.22616 0.05278 0.2382 0.05799 0.24468 C 0.05938 0.2463 0.06146 0.24583 0.06302 0.24699 C 0.06667 0.24977 0.07344 0.25648 0.07344 0.25671 C 0.08091 0.27755 0.0724 0.25764 0.08195 0.2713 C 0.08316 0.27338 0.08368 0.27662 0.08525 0.27847 C 0.09445 0.29005 0.10191 0.29491 0.11268 0.30023 C 0.11875 0.30324 0.12344 0.30995 0.12986 0.3125 C 0.14115 0.31644 0.15261 0.31736 0.16407 0.31968 C 0.17327 0.32801 0.1842 0.32755 0.19479 0.3294 C 0.21268 0.32847 0.23021 0.32824 0.24792 0.32685 C 0.25452 0.32639 0.2599 0.31667 0.2599 0.30764 " pathEditMode="relative" rAng="0" ptsTypes="ffffffffffffffffA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1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96296E-6 C 0.00053 0.00023 0.0132 0.00393 0.01372 0.0044 C 0.01997 0.01157 0.01806 0.02639 0.02414 0.03449 C 0.0349 0.04861 0.05799 0.04583 0.07066 0.04583 " pathEditMode="relative" ptsTypes="fffA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C -0.00399 -0.00069 -0.00816 -0.00046 -0.01198 -0.00232 C -0.02239 -0.00764 -0.02916 -0.01968 -0.03784 -0.02755 C -0.03941 -0.02894 -0.04149 -0.0287 -0.04305 -0.02986 C -0.05364 -0.03681 -0.06423 -0.04398 -0.07413 -0.05278 C -0.08298 -0.0706 -0.09895 -0.07639 -0.11024 -0.0919 C -0.11284 -0.10208 -0.11632 -0.1 -0.11892 -0.11019 C -0.11701 -0.14097 -0.11718 -0.1287 -0.11718 -0.14699 " pathEditMode="relative" rAng="0" ptsTypes="fffffffA">
                                      <p:cBhvr>
                                        <p:cTn id="6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5" y="-7361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3.33333E-6 C -0.00729 0.0037 -0.02742 0.01226 -0.03454 0.0206 C -0.03819 0.025 -0.04079 0.03078 -0.04479 0.03449 C -0.04826 0.0375 -0.0552 0.04375 -0.0552 0.04375 C -0.05642 0.04606 -0.05781 0.04814 -0.05867 0.05046 C -0.05954 0.05254 -0.05937 0.05532 -0.06041 0.0574 C -0.0618 0.06018 -0.06406 0.0618 -0.06545 0.06435 C -0.06701 0.06713 -0.06718 0.07106 -0.06892 0.07361 C -0.07031 0.07569 -0.07256 0.07638 -0.07413 0.07824 C -0.07777 0.08263 -0.08107 0.08726 -0.08454 0.09189 C -0.08628 0.09421 -0.08958 0.09884 -0.08958 0.09884 C -0.0934 0.11435 -0.08819 0.09768 -0.09652 0.11041 C -0.0993 0.11458 -0.10121 0.11944 -0.10347 0.12407 C -0.10572 0.1287 -0.11388 0.13333 -0.11388 0.13333 C -0.11979 0.14583 -0.11579 0.13842 -0.1276 0.15393 C -0.13211 0.15972 -0.13454 0.16782 -0.13801 0.17476 C -0.14131 0.18148 -0.14392 0.18842 -0.14652 0.19537 C -0.14739 0.19745 -0.14826 0.20231 -0.14826 0.20231 " pathEditMode="relative" ptsTypes="fffffffffffffffffA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"/>
                            </p:stCondLst>
                            <p:childTnLst>
                              <p:par>
                                <p:cTn id="9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3.33333E-6 C 0.00052 0.01713 0.00209 0.03148 0.00695 0.04606 C 0.00868 0.05926 0.01025 0.0699 0.01111 0.08402 C 0.01129 0.09259 0.01459 0.14606 0.01111 0.16805 C 0.0099 0.17592 0.00608 0.18495 0.00417 0.19236 C 0.00122 0.2037 0.00018 0.21481 -0.00538 0.22199 C -0.00816 0.23865 -0.01146 0.25949 -0.02066 0.26527 C -0.02639 0.27291 -0.02743 0.27824 -0.03437 0.28171 C -0.04375 0.29398 -0.05694 0.29467 -0.06753 0.29791 C -0.07031 0.29861 -0.07587 0.30069 -0.07587 0.30092 C -0.08489 0.29768 -0.08993 0.29537 -0.0993 0.29537 " pathEditMode="relative" rAng="0" ptsTypes="ffffffffffA">
                                      <p:cBhvr>
                                        <p:cTn id="9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4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17193" y="717550"/>
            <a:ext cx="8460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032389"/>
                </a:solidFill>
                <a:latin typeface="Calibri"/>
                <a:cs typeface="Calibri"/>
              </a:rPr>
              <a:t>Efecto</a:t>
            </a:r>
            <a:r>
              <a:rPr sz="2400" b="1" spc="-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400" b="1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400" b="1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solidFill>
                  <a:srgbClr val="032389"/>
                </a:solidFill>
                <a:latin typeface="Calibri"/>
                <a:cs typeface="Calibri"/>
              </a:rPr>
              <a:t>temperatura</a:t>
            </a:r>
            <a:r>
              <a:rPr sz="2400" b="1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en</a:t>
            </a:r>
            <a:r>
              <a:rPr sz="2400" b="1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el</a:t>
            </a:r>
            <a:r>
              <a:rPr sz="2400" b="1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crecimiento</a:t>
            </a:r>
            <a:r>
              <a:rPr sz="2400" b="1" spc="-7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400" b="1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los</a:t>
            </a:r>
            <a:r>
              <a:rPr sz="2400" b="1" spc="-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cristal</a:t>
            </a:r>
            <a:r>
              <a:rPr sz="2400" b="1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32389"/>
                </a:solidFill>
                <a:latin typeface="Calibri"/>
                <a:cs typeface="Calibri"/>
              </a:rPr>
              <a:t>platino: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293" y="4373727"/>
            <a:ext cx="10575925" cy="130619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temperatura</a:t>
            </a:r>
            <a:r>
              <a:rPr sz="2000" spc="-1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reduce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fuerza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interacción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que</a:t>
            </a:r>
            <a:r>
              <a:rPr sz="2000" spc="-3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estabiliza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 el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Pt</a:t>
            </a:r>
            <a:r>
              <a:rPr sz="2000" spc="-1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en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superficie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240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temperatura</a:t>
            </a:r>
            <a:r>
              <a:rPr sz="2000" spc="-1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aumenta</a:t>
            </a:r>
            <a:r>
              <a:rPr sz="2000" spc="-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proporción</a:t>
            </a:r>
            <a:r>
              <a:rPr sz="20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movilidad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los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átomos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en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superficie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2280"/>
              </a:lnSpc>
              <a:spcBef>
                <a:spcPts val="240"/>
              </a:spcBef>
              <a:buFont typeface="Arial"/>
              <a:buChar char="•"/>
              <a:tabLst>
                <a:tab pos="354965" algn="l"/>
                <a:tab pos="6366510" algn="l"/>
              </a:tabLst>
            </a:pP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40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inyección</a:t>
            </a:r>
            <a:r>
              <a:rPr sz="20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del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cloruro</a:t>
            </a:r>
            <a:r>
              <a:rPr sz="2000" spc="-3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es</a:t>
            </a:r>
            <a:r>
              <a:rPr sz="2000" spc="-1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eficaz</a:t>
            </a:r>
            <a:r>
              <a:rPr sz="2000" spc="-3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en</a:t>
            </a:r>
            <a:r>
              <a:rPr sz="2000" spc="-3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r>
              <a:rPr sz="2000" spc="-1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redistribución</a:t>
            </a:r>
            <a:r>
              <a:rPr sz="2000" spc="-2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del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	aglomerado</a:t>
            </a:r>
            <a:r>
              <a:rPr sz="2000" spc="-7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0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cristales,</a:t>
            </a:r>
            <a:r>
              <a:rPr sz="2000" spc="-3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manteniendo</a:t>
            </a:r>
            <a:r>
              <a:rPr sz="2000" spc="-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032389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L="355600">
              <a:lnSpc>
                <a:spcPts val="2280"/>
              </a:lnSpc>
            </a:pP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dispersión</a:t>
            </a:r>
            <a:r>
              <a:rPr sz="20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32389"/>
                </a:solidFill>
                <a:latin typeface="Calibri"/>
                <a:cs typeface="Calibri"/>
              </a:rPr>
              <a:t>del</a:t>
            </a:r>
            <a:r>
              <a:rPr sz="2000" spc="-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Calibri"/>
                <a:cs typeface="Calibri"/>
              </a:rPr>
              <a:t>platino.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085845" y="1670050"/>
            <a:ext cx="5956300" cy="1917700"/>
            <a:chOff x="3085845" y="1670050"/>
            <a:chExt cx="5956300" cy="1917700"/>
          </a:xfrm>
        </p:grpSpPr>
        <p:sp>
          <p:nvSpPr>
            <p:cNvPr id="10" name="object 10"/>
            <p:cNvSpPr/>
            <p:nvPr/>
          </p:nvSpPr>
          <p:spPr>
            <a:xfrm>
              <a:off x="3092195" y="1676400"/>
              <a:ext cx="5943600" cy="1905000"/>
            </a:xfrm>
            <a:custGeom>
              <a:avLst/>
              <a:gdLst/>
              <a:ahLst/>
              <a:cxnLst/>
              <a:rect l="l" t="t" r="r" b="b"/>
              <a:pathLst>
                <a:path w="5943600" h="1905000">
                  <a:moveTo>
                    <a:pt x="594360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5943600" y="1905000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092195" y="1676400"/>
              <a:ext cx="5943600" cy="1905000"/>
            </a:xfrm>
            <a:custGeom>
              <a:avLst/>
              <a:gdLst/>
              <a:ahLst/>
              <a:cxnLst/>
              <a:rect l="l" t="t" r="r" b="b"/>
              <a:pathLst>
                <a:path w="5943600" h="1905000">
                  <a:moveTo>
                    <a:pt x="0" y="1905000"/>
                  </a:moveTo>
                  <a:lnTo>
                    <a:pt x="5943600" y="1905000"/>
                  </a:lnTo>
                  <a:lnTo>
                    <a:pt x="5943600" y="0"/>
                  </a:lnTo>
                  <a:lnTo>
                    <a:pt x="0" y="0"/>
                  </a:lnTo>
                  <a:lnTo>
                    <a:pt x="0" y="19050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908803" y="2209800"/>
              <a:ext cx="413384" cy="304800"/>
            </a:xfrm>
            <a:custGeom>
              <a:avLst/>
              <a:gdLst/>
              <a:ahLst/>
              <a:cxnLst/>
              <a:rect l="l" t="t" r="r" b="b"/>
              <a:pathLst>
                <a:path w="413385" h="304800">
                  <a:moveTo>
                    <a:pt x="206501" y="0"/>
                  </a:moveTo>
                  <a:lnTo>
                    <a:pt x="151606" y="5441"/>
                  </a:lnTo>
                  <a:lnTo>
                    <a:pt x="102277" y="20799"/>
                  </a:lnTo>
                  <a:lnTo>
                    <a:pt x="60483" y="44624"/>
                  </a:lnTo>
                  <a:lnTo>
                    <a:pt x="28193" y="75466"/>
                  </a:lnTo>
                  <a:lnTo>
                    <a:pt x="7376" y="111874"/>
                  </a:lnTo>
                  <a:lnTo>
                    <a:pt x="0" y="152400"/>
                  </a:lnTo>
                  <a:lnTo>
                    <a:pt x="7376" y="192925"/>
                  </a:lnTo>
                  <a:lnTo>
                    <a:pt x="28193" y="229333"/>
                  </a:lnTo>
                  <a:lnTo>
                    <a:pt x="60483" y="260175"/>
                  </a:lnTo>
                  <a:lnTo>
                    <a:pt x="102277" y="284000"/>
                  </a:lnTo>
                  <a:lnTo>
                    <a:pt x="151606" y="299358"/>
                  </a:lnTo>
                  <a:lnTo>
                    <a:pt x="206501" y="304800"/>
                  </a:lnTo>
                  <a:lnTo>
                    <a:pt x="261397" y="299358"/>
                  </a:lnTo>
                  <a:lnTo>
                    <a:pt x="310726" y="284000"/>
                  </a:lnTo>
                  <a:lnTo>
                    <a:pt x="352520" y="260175"/>
                  </a:lnTo>
                  <a:lnTo>
                    <a:pt x="384810" y="229333"/>
                  </a:lnTo>
                  <a:lnTo>
                    <a:pt x="405627" y="192925"/>
                  </a:lnTo>
                  <a:lnTo>
                    <a:pt x="413004" y="152400"/>
                  </a:lnTo>
                  <a:lnTo>
                    <a:pt x="405627" y="111874"/>
                  </a:lnTo>
                  <a:lnTo>
                    <a:pt x="384810" y="75466"/>
                  </a:lnTo>
                  <a:lnTo>
                    <a:pt x="352520" y="44624"/>
                  </a:lnTo>
                  <a:lnTo>
                    <a:pt x="310726" y="20799"/>
                  </a:lnTo>
                  <a:lnTo>
                    <a:pt x="261397" y="5441"/>
                  </a:lnTo>
                  <a:lnTo>
                    <a:pt x="206501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08803" y="2209800"/>
              <a:ext cx="413384" cy="304800"/>
            </a:xfrm>
            <a:custGeom>
              <a:avLst/>
              <a:gdLst/>
              <a:ahLst/>
              <a:cxnLst/>
              <a:rect l="l" t="t" r="r" b="b"/>
              <a:pathLst>
                <a:path w="413385" h="304800">
                  <a:moveTo>
                    <a:pt x="0" y="152400"/>
                  </a:moveTo>
                  <a:lnTo>
                    <a:pt x="7376" y="111874"/>
                  </a:lnTo>
                  <a:lnTo>
                    <a:pt x="28193" y="75466"/>
                  </a:lnTo>
                  <a:lnTo>
                    <a:pt x="60483" y="44624"/>
                  </a:lnTo>
                  <a:lnTo>
                    <a:pt x="102277" y="20799"/>
                  </a:lnTo>
                  <a:lnTo>
                    <a:pt x="151606" y="5441"/>
                  </a:lnTo>
                  <a:lnTo>
                    <a:pt x="206501" y="0"/>
                  </a:lnTo>
                  <a:lnTo>
                    <a:pt x="261397" y="5441"/>
                  </a:lnTo>
                  <a:lnTo>
                    <a:pt x="310726" y="20799"/>
                  </a:lnTo>
                  <a:lnTo>
                    <a:pt x="352520" y="44624"/>
                  </a:lnTo>
                  <a:lnTo>
                    <a:pt x="384810" y="75466"/>
                  </a:lnTo>
                  <a:lnTo>
                    <a:pt x="405627" y="111874"/>
                  </a:lnTo>
                  <a:lnTo>
                    <a:pt x="413004" y="152400"/>
                  </a:lnTo>
                  <a:lnTo>
                    <a:pt x="405627" y="192925"/>
                  </a:lnTo>
                  <a:lnTo>
                    <a:pt x="384810" y="229333"/>
                  </a:lnTo>
                  <a:lnTo>
                    <a:pt x="352520" y="260175"/>
                  </a:lnTo>
                  <a:lnTo>
                    <a:pt x="310726" y="284000"/>
                  </a:lnTo>
                  <a:lnTo>
                    <a:pt x="261397" y="299358"/>
                  </a:lnTo>
                  <a:lnTo>
                    <a:pt x="206501" y="304800"/>
                  </a:lnTo>
                  <a:lnTo>
                    <a:pt x="151606" y="299358"/>
                  </a:lnTo>
                  <a:lnTo>
                    <a:pt x="102277" y="284000"/>
                  </a:lnTo>
                  <a:lnTo>
                    <a:pt x="60483" y="260175"/>
                  </a:lnTo>
                  <a:lnTo>
                    <a:pt x="28193" y="229333"/>
                  </a:lnTo>
                  <a:lnTo>
                    <a:pt x="7376" y="192925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725411" y="2209800"/>
              <a:ext cx="411480" cy="304800"/>
            </a:xfrm>
            <a:custGeom>
              <a:avLst/>
              <a:gdLst/>
              <a:ahLst/>
              <a:cxnLst/>
              <a:rect l="l" t="t" r="r" b="b"/>
              <a:pathLst>
                <a:path w="411479" h="304800">
                  <a:moveTo>
                    <a:pt x="205740" y="0"/>
                  </a:moveTo>
                  <a:lnTo>
                    <a:pt x="151032" y="5441"/>
                  </a:lnTo>
                  <a:lnTo>
                    <a:pt x="101882" y="20799"/>
                  </a:lnTo>
                  <a:lnTo>
                    <a:pt x="60245" y="44624"/>
                  </a:lnTo>
                  <a:lnTo>
                    <a:pt x="28081" y="75466"/>
                  </a:lnTo>
                  <a:lnTo>
                    <a:pt x="7346" y="111874"/>
                  </a:lnTo>
                  <a:lnTo>
                    <a:pt x="0" y="152400"/>
                  </a:lnTo>
                  <a:lnTo>
                    <a:pt x="7346" y="192925"/>
                  </a:lnTo>
                  <a:lnTo>
                    <a:pt x="28081" y="229333"/>
                  </a:lnTo>
                  <a:lnTo>
                    <a:pt x="60245" y="260175"/>
                  </a:lnTo>
                  <a:lnTo>
                    <a:pt x="101882" y="284000"/>
                  </a:lnTo>
                  <a:lnTo>
                    <a:pt x="151032" y="299358"/>
                  </a:lnTo>
                  <a:lnTo>
                    <a:pt x="205740" y="304800"/>
                  </a:lnTo>
                  <a:lnTo>
                    <a:pt x="260447" y="299358"/>
                  </a:lnTo>
                  <a:lnTo>
                    <a:pt x="309597" y="284000"/>
                  </a:lnTo>
                  <a:lnTo>
                    <a:pt x="351234" y="260175"/>
                  </a:lnTo>
                  <a:lnTo>
                    <a:pt x="383398" y="229333"/>
                  </a:lnTo>
                  <a:lnTo>
                    <a:pt x="404133" y="192925"/>
                  </a:lnTo>
                  <a:lnTo>
                    <a:pt x="411480" y="152400"/>
                  </a:lnTo>
                  <a:lnTo>
                    <a:pt x="404133" y="111874"/>
                  </a:lnTo>
                  <a:lnTo>
                    <a:pt x="383398" y="75466"/>
                  </a:lnTo>
                  <a:lnTo>
                    <a:pt x="351234" y="44624"/>
                  </a:lnTo>
                  <a:lnTo>
                    <a:pt x="309597" y="20799"/>
                  </a:lnTo>
                  <a:lnTo>
                    <a:pt x="260447" y="5441"/>
                  </a:lnTo>
                  <a:lnTo>
                    <a:pt x="20574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25411" y="2209800"/>
              <a:ext cx="411480" cy="304800"/>
            </a:xfrm>
            <a:custGeom>
              <a:avLst/>
              <a:gdLst/>
              <a:ahLst/>
              <a:cxnLst/>
              <a:rect l="l" t="t" r="r" b="b"/>
              <a:pathLst>
                <a:path w="411479" h="304800">
                  <a:moveTo>
                    <a:pt x="0" y="152400"/>
                  </a:moveTo>
                  <a:lnTo>
                    <a:pt x="7346" y="111874"/>
                  </a:lnTo>
                  <a:lnTo>
                    <a:pt x="28081" y="75466"/>
                  </a:lnTo>
                  <a:lnTo>
                    <a:pt x="60245" y="44624"/>
                  </a:lnTo>
                  <a:lnTo>
                    <a:pt x="101882" y="20799"/>
                  </a:lnTo>
                  <a:lnTo>
                    <a:pt x="151032" y="5441"/>
                  </a:lnTo>
                  <a:lnTo>
                    <a:pt x="205740" y="0"/>
                  </a:lnTo>
                  <a:lnTo>
                    <a:pt x="260447" y="5441"/>
                  </a:lnTo>
                  <a:lnTo>
                    <a:pt x="309597" y="20799"/>
                  </a:lnTo>
                  <a:lnTo>
                    <a:pt x="351234" y="44624"/>
                  </a:lnTo>
                  <a:lnTo>
                    <a:pt x="383398" y="75466"/>
                  </a:lnTo>
                  <a:lnTo>
                    <a:pt x="404133" y="111874"/>
                  </a:lnTo>
                  <a:lnTo>
                    <a:pt x="411480" y="152400"/>
                  </a:lnTo>
                  <a:lnTo>
                    <a:pt x="404133" y="192925"/>
                  </a:lnTo>
                  <a:lnTo>
                    <a:pt x="383398" y="229333"/>
                  </a:lnTo>
                  <a:lnTo>
                    <a:pt x="351234" y="260175"/>
                  </a:lnTo>
                  <a:lnTo>
                    <a:pt x="309597" y="284000"/>
                  </a:lnTo>
                  <a:lnTo>
                    <a:pt x="260447" y="299358"/>
                  </a:lnTo>
                  <a:lnTo>
                    <a:pt x="205740" y="304800"/>
                  </a:lnTo>
                  <a:lnTo>
                    <a:pt x="151032" y="299358"/>
                  </a:lnTo>
                  <a:lnTo>
                    <a:pt x="101882" y="284000"/>
                  </a:lnTo>
                  <a:lnTo>
                    <a:pt x="60245" y="260175"/>
                  </a:lnTo>
                  <a:lnTo>
                    <a:pt x="28081" y="229333"/>
                  </a:lnTo>
                  <a:lnTo>
                    <a:pt x="7346" y="192925"/>
                  </a:lnTo>
                  <a:lnTo>
                    <a:pt x="0" y="1524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45583" y="2324861"/>
              <a:ext cx="1185545" cy="571500"/>
            </a:xfrm>
            <a:custGeom>
              <a:avLst/>
              <a:gdLst/>
              <a:ahLst/>
              <a:cxnLst/>
              <a:rect l="l" t="t" r="r" b="b"/>
              <a:pathLst>
                <a:path w="1185545" h="571500">
                  <a:moveTo>
                    <a:pt x="57150" y="514350"/>
                  </a:moveTo>
                  <a:lnTo>
                    <a:pt x="42799" y="514350"/>
                  </a:lnTo>
                  <a:lnTo>
                    <a:pt x="42799" y="266700"/>
                  </a:lnTo>
                  <a:lnTo>
                    <a:pt x="14224" y="266700"/>
                  </a:lnTo>
                  <a:lnTo>
                    <a:pt x="14224" y="514350"/>
                  </a:lnTo>
                  <a:lnTo>
                    <a:pt x="0" y="514350"/>
                  </a:lnTo>
                  <a:lnTo>
                    <a:pt x="28575" y="571500"/>
                  </a:lnTo>
                  <a:lnTo>
                    <a:pt x="50038" y="528574"/>
                  </a:lnTo>
                  <a:lnTo>
                    <a:pt x="57150" y="514350"/>
                  </a:lnTo>
                  <a:close/>
                </a:path>
                <a:path w="1185545" h="571500">
                  <a:moveTo>
                    <a:pt x="1185291" y="38100"/>
                  </a:moveTo>
                  <a:lnTo>
                    <a:pt x="1147191" y="19050"/>
                  </a:lnTo>
                  <a:lnTo>
                    <a:pt x="1109091" y="0"/>
                  </a:lnTo>
                  <a:lnTo>
                    <a:pt x="1109091" y="19050"/>
                  </a:lnTo>
                  <a:lnTo>
                    <a:pt x="441579" y="19050"/>
                  </a:lnTo>
                  <a:lnTo>
                    <a:pt x="441579" y="57150"/>
                  </a:lnTo>
                  <a:lnTo>
                    <a:pt x="1109091" y="57150"/>
                  </a:lnTo>
                  <a:lnTo>
                    <a:pt x="1109091" y="76200"/>
                  </a:lnTo>
                  <a:lnTo>
                    <a:pt x="1147191" y="57150"/>
                  </a:lnTo>
                  <a:lnTo>
                    <a:pt x="1185291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744211" y="2514600"/>
              <a:ext cx="2559050" cy="0"/>
            </a:xfrm>
            <a:custGeom>
              <a:avLst/>
              <a:gdLst/>
              <a:ahLst/>
              <a:cxnLst/>
              <a:rect l="l" t="t" r="r" b="b"/>
              <a:pathLst>
                <a:path w="2559050">
                  <a:moveTo>
                    <a:pt x="0" y="0"/>
                  </a:moveTo>
                  <a:lnTo>
                    <a:pt x="2558795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293998" y="1607503"/>
            <a:ext cx="4773295" cy="192405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220345">
              <a:lnSpc>
                <a:spcPct val="100000"/>
              </a:lnSpc>
              <a:spcBef>
                <a:spcPts val="940"/>
              </a:spcBef>
            </a:pPr>
            <a:r>
              <a:rPr sz="2000" dirty="0">
                <a:solidFill>
                  <a:srgbClr val="032389"/>
                </a:solidFill>
                <a:latin typeface="Book Antiqua"/>
                <a:cs typeface="Book Antiqua"/>
              </a:rPr>
              <a:t>Reducción</a:t>
            </a:r>
            <a:r>
              <a:rPr sz="2000" spc="-55" dirty="0">
                <a:solidFill>
                  <a:srgbClr val="032389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032389"/>
                </a:solidFill>
                <a:latin typeface="Book Antiqua"/>
                <a:cs typeface="Book Antiqua"/>
              </a:rPr>
              <a:t>de</a:t>
            </a:r>
            <a:r>
              <a:rPr sz="2000" spc="-25" dirty="0">
                <a:solidFill>
                  <a:srgbClr val="032389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032389"/>
                </a:solidFill>
                <a:latin typeface="Book Antiqua"/>
                <a:cs typeface="Book Antiqua"/>
              </a:rPr>
              <a:t>la</a:t>
            </a:r>
            <a:r>
              <a:rPr sz="2000" spc="-25" dirty="0">
                <a:solidFill>
                  <a:srgbClr val="032389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032389"/>
                </a:solidFill>
                <a:latin typeface="Book Antiqua"/>
                <a:cs typeface="Book Antiqua"/>
              </a:rPr>
              <a:t>energía</a:t>
            </a:r>
            <a:r>
              <a:rPr sz="2000" spc="-35" dirty="0">
                <a:solidFill>
                  <a:srgbClr val="032389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032389"/>
                </a:solidFill>
                <a:latin typeface="Book Antiqua"/>
                <a:cs typeface="Book Antiqua"/>
              </a:rPr>
              <a:t>libre</a:t>
            </a:r>
            <a:r>
              <a:rPr sz="2000" spc="-20" dirty="0">
                <a:solidFill>
                  <a:srgbClr val="032389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Book Antiqua"/>
                <a:cs typeface="Book Antiqua"/>
              </a:rPr>
              <a:t>superficial</a:t>
            </a:r>
            <a:endParaRPr sz="2000">
              <a:latin typeface="Book Antiqua"/>
              <a:cs typeface="Book Antiqua"/>
            </a:endParaRPr>
          </a:p>
          <a:p>
            <a:pPr marL="688340" algn="ctr">
              <a:lnSpc>
                <a:spcPts val="2740"/>
              </a:lnSpc>
              <a:spcBef>
                <a:spcPts val="1000"/>
              </a:spcBef>
              <a:tabLst>
                <a:tab pos="2504440" algn="l"/>
              </a:tabLst>
            </a:pPr>
            <a:r>
              <a:rPr sz="2400" spc="-25" dirty="0">
                <a:latin typeface="Book Antiqua"/>
                <a:cs typeface="Book Antiqua"/>
              </a:rPr>
              <a:t>Pt</a:t>
            </a:r>
            <a:r>
              <a:rPr sz="2400" dirty="0">
                <a:latin typeface="Book Antiqua"/>
                <a:cs typeface="Book Antiqua"/>
              </a:rPr>
              <a:t>	</a:t>
            </a:r>
            <a:r>
              <a:rPr sz="2400" spc="-25" dirty="0">
                <a:latin typeface="Book Antiqua"/>
                <a:cs typeface="Book Antiqua"/>
              </a:rPr>
              <a:t>Pt</a:t>
            </a:r>
            <a:endParaRPr sz="2400">
              <a:latin typeface="Book Antiqua"/>
              <a:cs typeface="Book Antiqua"/>
            </a:endParaRPr>
          </a:p>
          <a:p>
            <a:pPr marL="73660" algn="ctr">
              <a:lnSpc>
                <a:spcPts val="2260"/>
              </a:lnSpc>
            </a:pPr>
            <a:r>
              <a:rPr sz="2000" spc="-10" dirty="0">
                <a:solidFill>
                  <a:srgbClr val="032389"/>
                </a:solidFill>
                <a:latin typeface="Book Antiqua"/>
                <a:cs typeface="Book Antiqua"/>
              </a:rPr>
              <a:t>Al</a:t>
            </a:r>
            <a:r>
              <a:rPr sz="1950" spc="-15" baseline="-21367" dirty="0">
                <a:solidFill>
                  <a:srgbClr val="032389"/>
                </a:solidFill>
                <a:latin typeface="Book Antiqua"/>
                <a:cs typeface="Book Antiqua"/>
              </a:rPr>
              <a:t>2</a:t>
            </a:r>
            <a:r>
              <a:rPr sz="2000" spc="-10" dirty="0">
                <a:solidFill>
                  <a:srgbClr val="032389"/>
                </a:solidFill>
                <a:latin typeface="Book Antiqua"/>
                <a:cs typeface="Book Antiqua"/>
              </a:rPr>
              <a:t>O</a:t>
            </a:r>
            <a:r>
              <a:rPr sz="1950" spc="-15" baseline="-21367" dirty="0">
                <a:solidFill>
                  <a:srgbClr val="032389"/>
                </a:solidFill>
                <a:latin typeface="Book Antiqua"/>
                <a:cs typeface="Book Antiqua"/>
              </a:rPr>
              <a:t>3</a:t>
            </a:r>
            <a:endParaRPr sz="1950" baseline="-21367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815"/>
              </a:spcBef>
            </a:pPr>
            <a:endParaRPr sz="2000">
              <a:latin typeface="Book Antiqua"/>
              <a:cs typeface="Book Antiqua"/>
            </a:endParaRPr>
          </a:p>
          <a:p>
            <a:pPr marL="38100">
              <a:lnSpc>
                <a:spcPct val="100000"/>
              </a:lnSpc>
            </a:pPr>
            <a:r>
              <a:rPr sz="2000" dirty="0">
                <a:solidFill>
                  <a:srgbClr val="032389"/>
                </a:solidFill>
                <a:latin typeface="Book Antiqua"/>
                <a:cs typeface="Book Antiqua"/>
              </a:rPr>
              <a:t>la</a:t>
            </a:r>
            <a:r>
              <a:rPr sz="2000" spc="-20" dirty="0">
                <a:solidFill>
                  <a:srgbClr val="032389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032389"/>
                </a:solidFill>
                <a:latin typeface="Book Antiqua"/>
                <a:cs typeface="Book Antiqua"/>
              </a:rPr>
              <a:t>interacción</a:t>
            </a:r>
            <a:r>
              <a:rPr sz="2000" spc="-40" dirty="0">
                <a:solidFill>
                  <a:srgbClr val="032389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032389"/>
                </a:solidFill>
                <a:latin typeface="Book Antiqua"/>
                <a:cs typeface="Book Antiqua"/>
              </a:rPr>
              <a:t>química</a:t>
            </a:r>
            <a:r>
              <a:rPr sz="2000" spc="-35" dirty="0">
                <a:solidFill>
                  <a:srgbClr val="032389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032389"/>
                </a:solidFill>
                <a:latin typeface="Book Antiqua"/>
                <a:cs typeface="Book Antiqua"/>
              </a:rPr>
              <a:t>con</a:t>
            </a:r>
            <a:r>
              <a:rPr sz="2000" spc="-35" dirty="0">
                <a:solidFill>
                  <a:srgbClr val="032389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032389"/>
                </a:solidFill>
                <a:latin typeface="Book Antiqua"/>
                <a:cs typeface="Book Antiqua"/>
              </a:rPr>
              <a:t>Al</a:t>
            </a:r>
            <a:r>
              <a:rPr sz="1950" spc="-15" baseline="-21367" dirty="0">
                <a:solidFill>
                  <a:srgbClr val="032389"/>
                </a:solidFill>
                <a:latin typeface="Book Antiqua"/>
                <a:cs typeface="Book Antiqua"/>
              </a:rPr>
              <a:t>2</a:t>
            </a:r>
            <a:r>
              <a:rPr sz="2000" spc="-10" dirty="0">
                <a:solidFill>
                  <a:srgbClr val="032389"/>
                </a:solidFill>
                <a:latin typeface="Book Antiqua"/>
                <a:cs typeface="Book Antiqua"/>
              </a:rPr>
              <a:t>O</a:t>
            </a:r>
            <a:r>
              <a:rPr sz="1950" spc="-15" baseline="-21367" dirty="0">
                <a:solidFill>
                  <a:srgbClr val="032389"/>
                </a:solidFill>
                <a:latin typeface="Book Antiqua"/>
                <a:cs typeface="Book Antiqua"/>
              </a:rPr>
              <a:t>3</a:t>
            </a:r>
            <a:endParaRPr sz="1950" baseline="-21367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77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554984" y="129667"/>
            <a:ext cx="4641850" cy="1113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840"/>
              </a:spcBef>
            </a:pPr>
            <a:endParaRPr sz="2000">
              <a:latin typeface="Calibri Light"/>
              <a:cs typeface="Calibri Light"/>
            </a:endParaRPr>
          </a:p>
          <a:p>
            <a:pPr marL="452755">
              <a:lnSpc>
                <a:spcPct val="100000"/>
              </a:lnSpc>
            </a:pPr>
            <a:r>
              <a:rPr sz="2400" b="1" dirty="0">
                <a:solidFill>
                  <a:srgbClr val="1F359E"/>
                </a:solidFill>
                <a:latin typeface="Calibri"/>
                <a:cs typeface="Calibri"/>
              </a:rPr>
              <a:t>Una</a:t>
            </a:r>
            <a:r>
              <a:rPr sz="2400" b="1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359E"/>
                </a:solidFill>
                <a:latin typeface="Calibri"/>
                <a:cs typeface="Calibri"/>
              </a:rPr>
              <a:t>teoría</a:t>
            </a:r>
            <a:r>
              <a:rPr sz="2400" b="1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359E"/>
                </a:solidFill>
                <a:latin typeface="Calibri"/>
                <a:cs typeface="Calibri"/>
              </a:rPr>
              <a:t>para</a:t>
            </a:r>
            <a:r>
              <a:rPr sz="2400" b="1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400" b="1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1F359E"/>
                </a:solidFill>
                <a:latin typeface="Calibri"/>
                <a:cs typeface="Calibri"/>
              </a:rPr>
              <a:t>redistribución: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45817" y="5457850"/>
            <a:ext cx="69215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Un</a:t>
            </a:r>
            <a:r>
              <a:rPr sz="24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sistema</a:t>
            </a:r>
            <a:r>
              <a:rPr sz="2400" spc="-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siempre</a:t>
            </a:r>
            <a:r>
              <a:rPr sz="24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32389"/>
                </a:solidFill>
                <a:latin typeface="Calibri"/>
                <a:cs typeface="Calibri"/>
              </a:rPr>
              <a:t>tenderá</a:t>
            </a:r>
            <a:r>
              <a:rPr sz="24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a</a:t>
            </a:r>
            <a:r>
              <a:rPr sz="24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su</a:t>
            </a:r>
            <a:r>
              <a:rPr sz="24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estado</a:t>
            </a:r>
            <a:r>
              <a:rPr sz="2400" spc="-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más</a:t>
            </a:r>
            <a:r>
              <a:rPr sz="24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32389"/>
                </a:solidFill>
                <a:latin typeface="Calibri"/>
                <a:cs typeface="Calibri"/>
              </a:rPr>
              <a:t>estable.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713989" y="1540510"/>
            <a:ext cx="6946900" cy="3670300"/>
            <a:chOff x="2713989" y="1540510"/>
            <a:chExt cx="6946900" cy="3670300"/>
          </a:xfrm>
        </p:grpSpPr>
        <p:sp>
          <p:nvSpPr>
            <p:cNvPr id="9" name="object 9"/>
            <p:cNvSpPr/>
            <p:nvPr/>
          </p:nvSpPr>
          <p:spPr>
            <a:xfrm>
              <a:off x="2720339" y="1546860"/>
              <a:ext cx="6934200" cy="3657600"/>
            </a:xfrm>
            <a:custGeom>
              <a:avLst/>
              <a:gdLst/>
              <a:ahLst/>
              <a:cxnLst/>
              <a:rect l="l" t="t" r="r" b="b"/>
              <a:pathLst>
                <a:path w="6934200" h="3657600">
                  <a:moveTo>
                    <a:pt x="6934200" y="0"/>
                  </a:moveTo>
                  <a:lnTo>
                    <a:pt x="0" y="0"/>
                  </a:lnTo>
                  <a:lnTo>
                    <a:pt x="0" y="3657600"/>
                  </a:lnTo>
                  <a:lnTo>
                    <a:pt x="6934200" y="3657600"/>
                  </a:lnTo>
                  <a:lnTo>
                    <a:pt x="6934200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20339" y="1546860"/>
              <a:ext cx="6934200" cy="3657600"/>
            </a:xfrm>
            <a:custGeom>
              <a:avLst/>
              <a:gdLst/>
              <a:ahLst/>
              <a:cxnLst/>
              <a:rect l="l" t="t" r="r" b="b"/>
              <a:pathLst>
                <a:path w="6934200" h="3657600">
                  <a:moveTo>
                    <a:pt x="0" y="3657600"/>
                  </a:moveTo>
                  <a:lnTo>
                    <a:pt x="6934200" y="3657600"/>
                  </a:lnTo>
                  <a:lnTo>
                    <a:pt x="6934200" y="0"/>
                  </a:lnTo>
                  <a:lnTo>
                    <a:pt x="0" y="0"/>
                  </a:lnTo>
                  <a:lnTo>
                    <a:pt x="0" y="365760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908804" y="1771650"/>
              <a:ext cx="1155700" cy="114300"/>
            </a:xfrm>
            <a:custGeom>
              <a:avLst/>
              <a:gdLst/>
              <a:ahLst/>
              <a:cxnLst/>
              <a:rect l="l" t="t" r="r" b="b"/>
              <a:pathLst>
                <a:path w="1155700" h="114300">
                  <a:moveTo>
                    <a:pt x="1040892" y="0"/>
                  </a:moveTo>
                  <a:lnTo>
                    <a:pt x="1040892" y="114300"/>
                  </a:lnTo>
                  <a:lnTo>
                    <a:pt x="1098042" y="85725"/>
                  </a:lnTo>
                  <a:lnTo>
                    <a:pt x="1069467" y="85725"/>
                  </a:lnTo>
                  <a:lnTo>
                    <a:pt x="1069467" y="28575"/>
                  </a:lnTo>
                  <a:lnTo>
                    <a:pt x="1098042" y="28575"/>
                  </a:lnTo>
                  <a:lnTo>
                    <a:pt x="1040892" y="0"/>
                  </a:lnTo>
                  <a:close/>
                </a:path>
                <a:path w="1155700" h="114300">
                  <a:moveTo>
                    <a:pt x="1040892" y="28575"/>
                  </a:moveTo>
                  <a:lnTo>
                    <a:pt x="0" y="28575"/>
                  </a:lnTo>
                  <a:lnTo>
                    <a:pt x="0" y="85725"/>
                  </a:lnTo>
                  <a:lnTo>
                    <a:pt x="1040892" y="85725"/>
                  </a:lnTo>
                  <a:lnTo>
                    <a:pt x="1040892" y="28575"/>
                  </a:lnTo>
                  <a:close/>
                </a:path>
                <a:path w="1155700" h="114300">
                  <a:moveTo>
                    <a:pt x="1098042" y="28575"/>
                  </a:moveTo>
                  <a:lnTo>
                    <a:pt x="1069467" y="28575"/>
                  </a:lnTo>
                  <a:lnTo>
                    <a:pt x="1069467" y="85725"/>
                  </a:lnTo>
                  <a:lnTo>
                    <a:pt x="1098042" y="85725"/>
                  </a:lnTo>
                  <a:lnTo>
                    <a:pt x="1155192" y="57150"/>
                  </a:lnTo>
                  <a:lnTo>
                    <a:pt x="1098042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304534" y="1537461"/>
            <a:ext cx="100266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Book Antiqua"/>
                <a:cs typeface="Book Antiqua"/>
              </a:rPr>
              <a:t>ClxPtPtClx PtPtPt PtPtPtPt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4597" y="1619453"/>
            <a:ext cx="762635" cy="757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1524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Book Antiqua"/>
                <a:cs typeface="Book Antiqua"/>
              </a:rPr>
              <a:t>PtPt </a:t>
            </a:r>
            <a:r>
              <a:rPr sz="1600" spc="-10" dirty="0">
                <a:latin typeface="Book Antiqua"/>
                <a:cs typeface="Book Antiqua"/>
              </a:rPr>
              <a:t>PtPtPt </a:t>
            </a:r>
            <a:r>
              <a:rPr sz="1600" spc="-20" dirty="0">
                <a:latin typeface="Book Antiqua"/>
                <a:cs typeface="Book Antiqua"/>
              </a:rPr>
              <a:t>PtPtPtPt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00165" y="2346070"/>
            <a:ext cx="751205" cy="398145"/>
          </a:xfrm>
          <a:custGeom>
            <a:avLst/>
            <a:gdLst/>
            <a:ahLst/>
            <a:cxnLst/>
            <a:rect l="l" t="t" r="r" b="b"/>
            <a:pathLst>
              <a:path w="751204" h="398144">
                <a:moveTo>
                  <a:pt x="50419" y="329183"/>
                </a:moveTo>
                <a:lnTo>
                  <a:pt x="0" y="397890"/>
                </a:lnTo>
                <a:lnTo>
                  <a:pt x="85217" y="397001"/>
                </a:lnTo>
                <a:lnTo>
                  <a:pt x="80981" y="388746"/>
                </a:lnTo>
                <a:lnTo>
                  <a:pt x="59562" y="388746"/>
                </a:lnTo>
                <a:lnTo>
                  <a:pt x="42163" y="354838"/>
                </a:lnTo>
                <a:lnTo>
                  <a:pt x="59117" y="346135"/>
                </a:lnTo>
                <a:lnTo>
                  <a:pt x="50419" y="329183"/>
                </a:lnTo>
                <a:close/>
              </a:path>
              <a:path w="751204" h="398144">
                <a:moveTo>
                  <a:pt x="59117" y="346135"/>
                </a:moveTo>
                <a:lnTo>
                  <a:pt x="42163" y="354838"/>
                </a:lnTo>
                <a:lnTo>
                  <a:pt x="59562" y="388746"/>
                </a:lnTo>
                <a:lnTo>
                  <a:pt x="76514" y="380042"/>
                </a:lnTo>
                <a:lnTo>
                  <a:pt x="59117" y="346135"/>
                </a:lnTo>
                <a:close/>
              </a:path>
              <a:path w="751204" h="398144">
                <a:moveTo>
                  <a:pt x="76514" y="380042"/>
                </a:moveTo>
                <a:lnTo>
                  <a:pt x="59562" y="388746"/>
                </a:lnTo>
                <a:lnTo>
                  <a:pt x="80981" y="388746"/>
                </a:lnTo>
                <a:lnTo>
                  <a:pt x="76514" y="380042"/>
                </a:lnTo>
                <a:close/>
              </a:path>
              <a:path w="751204" h="398144">
                <a:moveTo>
                  <a:pt x="733425" y="0"/>
                </a:moveTo>
                <a:lnTo>
                  <a:pt x="59117" y="346135"/>
                </a:lnTo>
                <a:lnTo>
                  <a:pt x="76514" y="380042"/>
                </a:lnTo>
                <a:lnTo>
                  <a:pt x="750824" y="33781"/>
                </a:lnTo>
                <a:lnTo>
                  <a:pt x="7334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85690" y="2775966"/>
            <a:ext cx="19450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2540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Book Antiqua"/>
                <a:cs typeface="Book Antiqua"/>
              </a:rPr>
              <a:t>PtPtPt ClxPtPtPtPtPtPtPtClx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96561" y="3335654"/>
            <a:ext cx="833119" cy="332105"/>
          </a:xfrm>
          <a:custGeom>
            <a:avLst/>
            <a:gdLst/>
            <a:ahLst/>
            <a:cxnLst/>
            <a:rect l="l" t="t" r="r" b="b"/>
            <a:pathLst>
              <a:path w="833120" h="332104">
                <a:moveTo>
                  <a:pt x="58292" y="260604"/>
                </a:moveTo>
                <a:lnTo>
                  <a:pt x="0" y="322707"/>
                </a:lnTo>
                <a:lnTo>
                  <a:pt x="84709" y="332105"/>
                </a:lnTo>
                <a:lnTo>
                  <a:pt x="80533" y="320802"/>
                </a:lnTo>
                <a:lnTo>
                  <a:pt x="60198" y="320802"/>
                </a:lnTo>
                <a:lnTo>
                  <a:pt x="46989" y="284988"/>
                </a:lnTo>
                <a:lnTo>
                  <a:pt x="64865" y="278392"/>
                </a:lnTo>
                <a:lnTo>
                  <a:pt x="58292" y="260604"/>
                </a:lnTo>
                <a:close/>
              </a:path>
              <a:path w="833120" h="332104">
                <a:moveTo>
                  <a:pt x="64865" y="278392"/>
                </a:moveTo>
                <a:lnTo>
                  <a:pt x="46989" y="284988"/>
                </a:lnTo>
                <a:lnTo>
                  <a:pt x="60198" y="320802"/>
                </a:lnTo>
                <a:lnTo>
                  <a:pt x="78093" y="314199"/>
                </a:lnTo>
                <a:lnTo>
                  <a:pt x="64865" y="278392"/>
                </a:lnTo>
                <a:close/>
              </a:path>
              <a:path w="833120" h="332104">
                <a:moveTo>
                  <a:pt x="78093" y="314199"/>
                </a:moveTo>
                <a:lnTo>
                  <a:pt x="60198" y="320802"/>
                </a:lnTo>
                <a:lnTo>
                  <a:pt x="80533" y="320802"/>
                </a:lnTo>
                <a:lnTo>
                  <a:pt x="78093" y="314199"/>
                </a:lnTo>
                <a:close/>
              </a:path>
              <a:path w="833120" h="332104">
                <a:moveTo>
                  <a:pt x="819403" y="0"/>
                </a:moveTo>
                <a:lnTo>
                  <a:pt x="64865" y="278392"/>
                </a:lnTo>
                <a:lnTo>
                  <a:pt x="78093" y="314199"/>
                </a:lnTo>
                <a:lnTo>
                  <a:pt x="832612" y="35814"/>
                </a:lnTo>
                <a:lnTo>
                  <a:pt x="8194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882263" y="3462020"/>
            <a:ext cx="233679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1435" marR="5080"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Book Antiqua"/>
                <a:cs typeface="Book Antiqua"/>
              </a:rPr>
              <a:t>H O</a:t>
            </a:r>
            <a:endParaRPr sz="160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920"/>
              </a:spcBef>
            </a:pPr>
            <a:r>
              <a:rPr sz="1600" spc="-25" dirty="0">
                <a:latin typeface="Book Antiqua"/>
                <a:cs typeface="Book Antiqua"/>
              </a:rPr>
              <a:t>Al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9571" y="4680915"/>
            <a:ext cx="6375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64184" algn="l"/>
              </a:tabLst>
            </a:pPr>
            <a:r>
              <a:rPr sz="1600" spc="-50" dirty="0">
                <a:latin typeface="Book Antiqua"/>
                <a:cs typeface="Book Antiqua"/>
              </a:rPr>
              <a:t>O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50" dirty="0">
                <a:latin typeface="Book Antiqua"/>
                <a:cs typeface="Book Antiqua"/>
              </a:rPr>
              <a:t>O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505200" y="3962400"/>
            <a:ext cx="4293235" cy="762000"/>
          </a:xfrm>
          <a:custGeom>
            <a:avLst/>
            <a:gdLst/>
            <a:ahLst/>
            <a:cxnLst/>
            <a:rect l="l" t="t" r="r" b="b"/>
            <a:pathLst>
              <a:path w="4293234" h="762000">
                <a:moveTo>
                  <a:pt x="4293108" y="0"/>
                </a:moveTo>
                <a:lnTo>
                  <a:pt x="4293108" y="228600"/>
                </a:lnTo>
              </a:path>
              <a:path w="4293234" h="762000">
                <a:moveTo>
                  <a:pt x="577596" y="533400"/>
                </a:moveTo>
                <a:lnTo>
                  <a:pt x="743712" y="762000"/>
                </a:lnTo>
              </a:path>
              <a:path w="4293234" h="762000">
                <a:moveTo>
                  <a:pt x="413003" y="533400"/>
                </a:moveTo>
                <a:lnTo>
                  <a:pt x="330708" y="762000"/>
                </a:lnTo>
              </a:path>
              <a:path w="4293234" h="762000">
                <a:moveTo>
                  <a:pt x="908303" y="533400"/>
                </a:moveTo>
                <a:lnTo>
                  <a:pt x="826008" y="762000"/>
                </a:lnTo>
              </a:path>
              <a:path w="4293234" h="762000">
                <a:moveTo>
                  <a:pt x="0" y="533400"/>
                </a:moveTo>
                <a:lnTo>
                  <a:pt x="164591" y="7620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653026" y="3875023"/>
            <a:ext cx="841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2400" spc="-50" dirty="0">
                <a:latin typeface="Book Antiqua"/>
                <a:cs typeface="Book Antiqua"/>
              </a:rPr>
              <a:t>+</a:t>
            </a:r>
            <a:r>
              <a:rPr sz="2400" dirty="0">
                <a:latin typeface="Book Antiqua"/>
                <a:cs typeface="Book Antiqua"/>
              </a:rPr>
              <a:t>	</a:t>
            </a:r>
            <a:r>
              <a:rPr sz="1600" spc="-10" dirty="0">
                <a:latin typeface="Book Antiqua"/>
                <a:cs typeface="Book Antiqua"/>
              </a:rPr>
              <a:t>PtCl2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578217" y="3449192"/>
            <a:ext cx="40195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600" marR="5080" indent="-102235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Book Antiqua"/>
                <a:cs typeface="Book Antiqua"/>
              </a:rPr>
              <a:t>PtCl </a:t>
            </a:r>
            <a:r>
              <a:rPr sz="1600" spc="-50" dirty="0">
                <a:latin typeface="Book Antiqua"/>
                <a:cs typeface="Book Antiqua"/>
              </a:rPr>
              <a:t>O</a:t>
            </a:r>
            <a:endParaRPr sz="1600">
              <a:latin typeface="Book Antiqua"/>
              <a:cs typeface="Book Antiqua"/>
            </a:endParaRPr>
          </a:p>
          <a:p>
            <a:pPr marL="50165">
              <a:lnSpc>
                <a:spcPct val="100000"/>
              </a:lnSpc>
              <a:spcBef>
                <a:spcPts val="1920"/>
              </a:spcBef>
            </a:pPr>
            <a:r>
              <a:rPr sz="1600" spc="-25" dirty="0">
                <a:latin typeface="Book Antiqua"/>
                <a:cs typeface="Book Antiqua"/>
              </a:rPr>
              <a:t>Al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425817" y="4668773"/>
            <a:ext cx="6362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463550" algn="l"/>
              </a:tabLst>
            </a:pPr>
            <a:r>
              <a:rPr sz="1600" spc="-50" dirty="0">
                <a:latin typeface="Book Antiqua"/>
                <a:cs typeface="Book Antiqua"/>
              </a:rPr>
              <a:t>O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50" dirty="0">
                <a:latin typeface="Book Antiqua"/>
                <a:cs typeface="Book Antiqua"/>
              </a:rPr>
              <a:t>O</a:t>
            </a:r>
            <a:endParaRPr sz="1600">
              <a:latin typeface="Book Antiqua"/>
              <a:cs typeface="Book Antiqu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17108" y="4133850"/>
            <a:ext cx="2400935" cy="596900"/>
            <a:chOff x="5817108" y="4133850"/>
            <a:chExt cx="2400935" cy="596900"/>
          </a:xfrm>
        </p:grpSpPr>
        <p:sp>
          <p:nvSpPr>
            <p:cNvPr id="24" name="object 24"/>
            <p:cNvSpPr/>
            <p:nvPr/>
          </p:nvSpPr>
          <p:spPr>
            <a:xfrm>
              <a:off x="5817108" y="4133850"/>
              <a:ext cx="990600" cy="114300"/>
            </a:xfrm>
            <a:custGeom>
              <a:avLst/>
              <a:gdLst/>
              <a:ahLst/>
              <a:cxnLst/>
              <a:rect l="l" t="t" r="r" b="b"/>
              <a:pathLst>
                <a:path w="990600" h="114300">
                  <a:moveTo>
                    <a:pt x="876299" y="0"/>
                  </a:moveTo>
                  <a:lnTo>
                    <a:pt x="876299" y="114300"/>
                  </a:lnTo>
                  <a:lnTo>
                    <a:pt x="933449" y="85725"/>
                  </a:lnTo>
                  <a:lnTo>
                    <a:pt x="904874" y="85725"/>
                  </a:lnTo>
                  <a:lnTo>
                    <a:pt x="904874" y="28575"/>
                  </a:lnTo>
                  <a:lnTo>
                    <a:pt x="933449" y="28575"/>
                  </a:lnTo>
                  <a:lnTo>
                    <a:pt x="876299" y="0"/>
                  </a:lnTo>
                  <a:close/>
                </a:path>
                <a:path w="990600" h="114300">
                  <a:moveTo>
                    <a:pt x="876299" y="28575"/>
                  </a:moveTo>
                  <a:lnTo>
                    <a:pt x="0" y="28575"/>
                  </a:lnTo>
                  <a:lnTo>
                    <a:pt x="0" y="85725"/>
                  </a:lnTo>
                  <a:lnTo>
                    <a:pt x="876299" y="85725"/>
                  </a:lnTo>
                  <a:lnTo>
                    <a:pt x="876299" y="28575"/>
                  </a:lnTo>
                  <a:close/>
                </a:path>
                <a:path w="990600" h="114300">
                  <a:moveTo>
                    <a:pt x="933449" y="28575"/>
                  </a:moveTo>
                  <a:lnTo>
                    <a:pt x="904874" y="28575"/>
                  </a:lnTo>
                  <a:lnTo>
                    <a:pt x="904874" y="85725"/>
                  </a:lnTo>
                  <a:lnTo>
                    <a:pt x="933449" y="85725"/>
                  </a:lnTo>
                  <a:lnTo>
                    <a:pt x="990599" y="57150"/>
                  </a:lnTo>
                  <a:lnTo>
                    <a:pt x="933449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220712" y="4495800"/>
              <a:ext cx="990600" cy="228600"/>
            </a:xfrm>
            <a:custGeom>
              <a:avLst/>
              <a:gdLst/>
              <a:ahLst/>
              <a:cxnLst/>
              <a:rect l="l" t="t" r="r" b="b"/>
              <a:pathLst>
                <a:path w="990600" h="228600">
                  <a:moveTo>
                    <a:pt x="0" y="0"/>
                  </a:moveTo>
                  <a:lnTo>
                    <a:pt x="164592" y="228600"/>
                  </a:lnTo>
                </a:path>
                <a:path w="990600" h="228600">
                  <a:moveTo>
                    <a:pt x="577596" y="0"/>
                  </a:moveTo>
                  <a:lnTo>
                    <a:pt x="742188" y="228600"/>
                  </a:lnTo>
                </a:path>
                <a:path w="990600" h="228600">
                  <a:moveTo>
                    <a:pt x="411480" y="0"/>
                  </a:moveTo>
                  <a:lnTo>
                    <a:pt x="329184" y="228600"/>
                  </a:lnTo>
                </a:path>
                <a:path w="990600" h="228600">
                  <a:moveTo>
                    <a:pt x="990600" y="0"/>
                  </a:moveTo>
                  <a:lnTo>
                    <a:pt x="906780" y="22860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8442325" y="4027423"/>
            <a:ext cx="721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2400" spc="-50" dirty="0">
                <a:latin typeface="Book Antiqua"/>
                <a:cs typeface="Book Antiqua"/>
              </a:rPr>
              <a:t>+</a:t>
            </a:r>
            <a:r>
              <a:rPr sz="2400" dirty="0">
                <a:latin typeface="Book Antiqua"/>
                <a:cs typeface="Book Antiqua"/>
              </a:rPr>
              <a:t>	</a:t>
            </a:r>
            <a:r>
              <a:rPr sz="1600" spc="-25" dirty="0">
                <a:latin typeface="Book Antiqua"/>
                <a:cs typeface="Book Antiqua"/>
              </a:rPr>
              <a:t>HCl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78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8875648" y="76200"/>
            <a:ext cx="3037840" cy="472440"/>
            <a:chOff x="8875648" y="76200"/>
            <a:chExt cx="3037840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2371" y="76200"/>
              <a:ext cx="2840735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78823" y="111251"/>
              <a:ext cx="2540" cy="360045"/>
            </a:xfrm>
            <a:custGeom>
              <a:avLst/>
              <a:gdLst/>
              <a:ahLst/>
              <a:cxnLst/>
              <a:rect l="l" t="t" r="r" b="b"/>
              <a:pathLst>
                <a:path w="2540" h="360045">
                  <a:moveTo>
                    <a:pt x="2158" y="0"/>
                  </a:moveTo>
                  <a:lnTo>
                    <a:pt x="0" y="360045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759567" y="34798"/>
            <a:ext cx="1294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52702" y="1189989"/>
            <a:ext cx="8050530" cy="3364229"/>
            <a:chOff x="1552702" y="1189989"/>
            <a:chExt cx="8050530" cy="3364229"/>
          </a:xfrm>
        </p:grpSpPr>
        <p:sp>
          <p:nvSpPr>
            <p:cNvPr id="8" name="object 8"/>
            <p:cNvSpPr/>
            <p:nvPr/>
          </p:nvSpPr>
          <p:spPr>
            <a:xfrm>
              <a:off x="1559052" y="1196339"/>
              <a:ext cx="8037830" cy="3351529"/>
            </a:xfrm>
            <a:custGeom>
              <a:avLst/>
              <a:gdLst/>
              <a:ahLst/>
              <a:cxnLst/>
              <a:rect l="l" t="t" r="r" b="b"/>
              <a:pathLst>
                <a:path w="8037830" h="3351529">
                  <a:moveTo>
                    <a:pt x="8037576" y="0"/>
                  </a:moveTo>
                  <a:lnTo>
                    <a:pt x="0" y="0"/>
                  </a:lnTo>
                  <a:lnTo>
                    <a:pt x="0" y="3351276"/>
                  </a:lnTo>
                  <a:lnTo>
                    <a:pt x="8037576" y="3351276"/>
                  </a:lnTo>
                  <a:lnTo>
                    <a:pt x="8037576" y="0"/>
                  </a:lnTo>
                  <a:close/>
                </a:path>
              </a:pathLst>
            </a:custGeom>
            <a:solidFill>
              <a:srgbClr val="DAE2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559052" y="1196339"/>
              <a:ext cx="8037830" cy="3351529"/>
            </a:xfrm>
            <a:custGeom>
              <a:avLst/>
              <a:gdLst/>
              <a:ahLst/>
              <a:cxnLst/>
              <a:rect l="l" t="t" r="r" b="b"/>
              <a:pathLst>
                <a:path w="8037830" h="3351529">
                  <a:moveTo>
                    <a:pt x="0" y="3351276"/>
                  </a:moveTo>
                  <a:lnTo>
                    <a:pt x="8037576" y="3351276"/>
                  </a:lnTo>
                  <a:lnTo>
                    <a:pt x="8037576" y="0"/>
                  </a:lnTo>
                  <a:lnTo>
                    <a:pt x="0" y="0"/>
                  </a:lnTo>
                  <a:lnTo>
                    <a:pt x="0" y="33512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481704" y="1366773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Book Antiqua"/>
                <a:cs typeface="Book Antiqua"/>
              </a:rPr>
              <a:t>O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22269" y="1854835"/>
            <a:ext cx="8515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22935" algn="l"/>
              </a:tabLst>
            </a:pPr>
            <a:r>
              <a:rPr sz="1600" spc="-25" dirty="0">
                <a:latin typeface="Book Antiqua"/>
                <a:cs typeface="Book Antiqua"/>
              </a:rPr>
              <a:t>Al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25" dirty="0">
                <a:latin typeface="Book Antiqua"/>
                <a:cs typeface="Book Antiqua"/>
              </a:rPr>
              <a:t>Al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44901" y="2342514"/>
            <a:ext cx="7391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66420" algn="l"/>
              </a:tabLst>
            </a:pPr>
            <a:r>
              <a:rPr sz="1600" spc="-50" dirty="0">
                <a:latin typeface="Book Antiqua"/>
                <a:cs typeface="Book Antiqua"/>
              </a:rPr>
              <a:t>O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50" dirty="0">
                <a:latin typeface="Book Antiqua"/>
                <a:cs typeface="Book Antiqua"/>
              </a:rPr>
              <a:t>O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79340" y="2342514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50" dirty="0">
                <a:latin typeface="Book Antiqua"/>
                <a:cs typeface="Book Antiqua"/>
              </a:rPr>
              <a:t>O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26079" y="2164079"/>
            <a:ext cx="829310" cy="224154"/>
          </a:xfrm>
          <a:custGeom>
            <a:avLst/>
            <a:gdLst/>
            <a:ahLst/>
            <a:cxnLst/>
            <a:rect l="l" t="t" r="r" b="b"/>
            <a:pathLst>
              <a:path w="829310" h="224155">
                <a:moveTo>
                  <a:pt x="0" y="0"/>
                </a:moveTo>
                <a:lnTo>
                  <a:pt x="166115" y="224028"/>
                </a:lnTo>
              </a:path>
              <a:path w="829310" h="224155">
                <a:moveTo>
                  <a:pt x="498347" y="0"/>
                </a:moveTo>
                <a:lnTo>
                  <a:pt x="332231" y="224028"/>
                </a:lnTo>
              </a:path>
              <a:path w="829310" h="224155">
                <a:moveTo>
                  <a:pt x="662940" y="0"/>
                </a:moveTo>
                <a:lnTo>
                  <a:pt x="829056" y="22402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912742" y="3568954"/>
            <a:ext cx="841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2400" spc="-50" dirty="0">
                <a:latin typeface="Book Antiqua"/>
                <a:cs typeface="Book Antiqua"/>
              </a:rPr>
              <a:t>+</a:t>
            </a:r>
            <a:r>
              <a:rPr sz="2400" dirty="0">
                <a:latin typeface="Book Antiqua"/>
                <a:cs typeface="Book Antiqua"/>
              </a:rPr>
              <a:t>	</a:t>
            </a:r>
            <a:r>
              <a:rPr sz="1600" spc="-10" dirty="0">
                <a:latin typeface="Book Antiqua"/>
                <a:cs typeface="Book Antiqua"/>
              </a:rPr>
              <a:t>PtCl2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01079" y="2780537"/>
            <a:ext cx="215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Book Antiqua"/>
                <a:cs typeface="Book Antiqua"/>
              </a:rPr>
              <a:t>Cl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006717" y="3024377"/>
            <a:ext cx="7607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44830" algn="l"/>
              </a:tabLst>
            </a:pPr>
            <a:r>
              <a:rPr sz="1600" spc="-25" dirty="0">
                <a:latin typeface="Book Antiqua"/>
                <a:cs typeface="Book Antiqua"/>
              </a:rPr>
              <a:t>Pt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25" dirty="0">
                <a:latin typeface="Book Antiqua"/>
                <a:cs typeface="Book Antiqua"/>
              </a:rPr>
              <a:t>Cl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01079" y="3268472"/>
            <a:ext cx="21590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Book Antiqua"/>
                <a:cs typeface="Book Antiqua"/>
              </a:rPr>
              <a:t>Cl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56425" y="3756152"/>
            <a:ext cx="227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Book Antiqua"/>
                <a:cs typeface="Book Antiqua"/>
              </a:rPr>
              <a:t>Al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16939" y="4243832"/>
            <a:ext cx="10107295" cy="1240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90115" algn="ctr">
              <a:lnSpc>
                <a:spcPct val="100000"/>
              </a:lnSpc>
              <a:spcBef>
                <a:spcPts val="95"/>
              </a:spcBef>
              <a:tabLst>
                <a:tab pos="2654935" algn="l"/>
              </a:tabLst>
            </a:pPr>
            <a:r>
              <a:rPr sz="1600" spc="-50" dirty="0">
                <a:latin typeface="Book Antiqua"/>
                <a:cs typeface="Book Antiqua"/>
              </a:rPr>
              <a:t>O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50" dirty="0">
                <a:latin typeface="Book Antiqua"/>
                <a:cs typeface="Book Antiqua"/>
              </a:rPr>
              <a:t>O</a:t>
            </a:r>
            <a:endParaRPr sz="1600">
              <a:latin typeface="Book Antiqua"/>
              <a:cs typeface="Book Antiqua"/>
            </a:endParaRPr>
          </a:p>
          <a:p>
            <a:pPr marL="355600" marR="5080" indent="-343535">
              <a:lnSpc>
                <a:spcPct val="100000"/>
              </a:lnSpc>
              <a:spcBef>
                <a:spcPts val="1885"/>
              </a:spcBef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El</a:t>
            </a:r>
            <a:r>
              <a:rPr sz="24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platino</a:t>
            </a:r>
            <a:r>
              <a:rPr sz="2400" spc="-6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bien</a:t>
            </a:r>
            <a:r>
              <a:rPr sz="24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disperso</a:t>
            </a:r>
            <a:r>
              <a:rPr sz="2400" spc="-5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en</a:t>
            </a:r>
            <a:r>
              <a:rPr sz="24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un</a:t>
            </a:r>
            <a:r>
              <a:rPr sz="24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área</a:t>
            </a:r>
            <a:r>
              <a:rPr sz="24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superficial</a:t>
            </a:r>
            <a:r>
              <a:rPr sz="24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alta,</a:t>
            </a:r>
            <a:r>
              <a:rPr sz="2400" spc="-6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32389"/>
                </a:solidFill>
                <a:latin typeface="Calibri"/>
                <a:cs typeface="Calibri"/>
              </a:rPr>
              <a:t>(g-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Al2O3),</a:t>
            </a:r>
            <a:r>
              <a:rPr sz="2400" spc="-6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es</a:t>
            </a:r>
            <a:r>
              <a:rPr sz="2400" spc="-4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menos</a:t>
            </a:r>
            <a:r>
              <a:rPr sz="2400" spc="-5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32389"/>
                </a:solidFill>
                <a:latin typeface="Calibri"/>
                <a:cs typeface="Calibri"/>
              </a:rPr>
              <a:t>estable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que</a:t>
            </a:r>
            <a:r>
              <a:rPr sz="24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un</a:t>
            </a:r>
            <a:r>
              <a:rPr sz="24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solo</a:t>
            </a:r>
            <a:r>
              <a:rPr sz="2400" spc="-40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cristal</a:t>
            </a:r>
            <a:r>
              <a:rPr sz="2400" spc="-6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32389"/>
                </a:solidFill>
                <a:latin typeface="Calibri"/>
                <a:cs typeface="Calibri"/>
              </a:rPr>
              <a:t>de</a:t>
            </a:r>
            <a:r>
              <a:rPr sz="2400" spc="-35" dirty="0">
                <a:solidFill>
                  <a:srgbClr val="032389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32389"/>
                </a:solidFill>
                <a:latin typeface="Calibri"/>
                <a:cs typeface="Calibri"/>
              </a:rPr>
              <a:t>platino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500373" y="1636522"/>
            <a:ext cx="3990340" cy="2620645"/>
            <a:chOff x="3500373" y="1636522"/>
            <a:chExt cx="3990340" cy="2620645"/>
          </a:xfrm>
        </p:grpSpPr>
        <p:sp>
          <p:nvSpPr>
            <p:cNvPr id="22" name="object 22"/>
            <p:cNvSpPr/>
            <p:nvPr/>
          </p:nvSpPr>
          <p:spPr>
            <a:xfrm>
              <a:off x="5081015" y="3819905"/>
              <a:ext cx="993775" cy="114300"/>
            </a:xfrm>
            <a:custGeom>
              <a:avLst/>
              <a:gdLst/>
              <a:ahLst/>
              <a:cxnLst/>
              <a:rect l="l" t="t" r="r" b="b"/>
              <a:pathLst>
                <a:path w="993775" h="114300">
                  <a:moveTo>
                    <a:pt x="879348" y="0"/>
                  </a:moveTo>
                  <a:lnTo>
                    <a:pt x="879348" y="114300"/>
                  </a:lnTo>
                  <a:lnTo>
                    <a:pt x="936498" y="85725"/>
                  </a:lnTo>
                  <a:lnTo>
                    <a:pt x="907923" y="85725"/>
                  </a:lnTo>
                  <a:lnTo>
                    <a:pt x="907923" y="28575"/>
                  </a:lnTo>
                  <a:lnTo>
                    <a:pt x="936498" y="28575"/>
                  </a:lnTo>
                  <a:lnTo>
                    <a:pt x="879348" y="0"/>
                  </a:lnTo>
                  <a:close/>
                </a:path>
                <a:path w="993775" h="114300">
                  <a:moveTo>
                    <a:pt x="879348" y="28575"/>
                  </a:moveTo>
                  <a:lnTo>
                    <a:pt x="0" y="28575"/>
                  </a:lnTo>
                  <a:lnTo>
                    <a:pt x="0" y="85725"/>
                  </a:lnTo>
                  <a:lnTo>
                    <a:pt x="879348" y="85725"/>
                  </a:lnTo>
                  <a:lnTo>
                    <a:pt x="879348" y="28575"/>
                  </a:lnTo>
                  <a:close/>
                </a:path>
                <a:path w="993775" h="114300">
                  <a:moveTo>
                    <a:pt x="936498" y="28575"/>
                  </a:moveTo>
                  <a:lnTo>
                    <a:pt x="907923" y="28575"/>
                  </a:lnTo>
                  <a:lnTo>
                    <a:pt x="907923" y="85725"/>
                  </a:lnTo>
                  <a:lnTo>
                    <a:pt x="936498" y="85725"/>
                  </a:lnTo>
                  <a:lnTo>
                    <a:pt x="993648" y="57150"/>
                  </a:lnTo>
                  <a:lnTo>
                    <a:pt x="936498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506723" y="1642872"/>
              <a:ext cx="3977640" cy="2607945"/>
            </a:xfrm>
            <a:custGeom>
              <a:avLst/>
              <a:gdLst/>
              <a:ahLst/>
              <a:cxnLst/>
              <a:rect l="l" t="t" r="r" b="b"/>
              <a:pathLst>
                <a:path w="3977640" h="2607945">
                  <a:moveTo>
                    <a:pt x="3148583" y="2383535"/>
                  </a:moveTo>
                  <a:lnTo>
                    <a:pt x="3314700" y="2607564"/>
                  </a:lnTo>
                </a:path>
                <a:path w="3977640" h="2607945">
                  <a:moveTo>
                    <a:pt x="3645407" y="2383535"/>
                  </a:moveTo>
                  <a:lnTo>
                    <a:pt x="3811524" y="2607564"/>
                  </a:lnTo>
                </a:path>
                <a:path w="3977640" h="2607945">
                  <a:moveTo>
                    <a:pt x="3480816" y="2383535"/>
                  </a:moveTo>
                  <a:lnTo>
                    <a:pt x="3396996" y="2607564"/>
                  </a:lnTo>
                </a:path>
                <a:path w="3977640" h="2607945">
                  <a:moveTo>
                    <a:pt x="3977640" y="2383535"/>
                  </a:moveTo>
                  <a:lnTo>
                    <a:pt x="3893820" y="2607564"/>
                  </a:lnTo>
                </a:path>
                <a:path w="3977640" h="2607945">
                  <a:moveTo>
                    <a:pt x="745236" y="448055"/>
                  </a:moveTo>
                  <a:lnTo>
                    <a:pt x="911351" y="670560"/>
                  </a:lnTo>
                </a:path>
                <a:path w="3977640" h="2607945">
                  <a:moveTo>
                    <a:pt x="496824" y="521207"/>
                  </a:moveTo>
                  <a:lnTo>
                    <a:pt x="330708" y="745236"/>
                  </a:lnTo>
                </a:path>
                <a:path w="3977640" h="2607945">
                  <a:moveTo>
                    <a:pt x="0" y="0"/>
                  </a:moveTo>
                  <a:lnTo>
                    <a:pt x="0" y="22402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826251" y="1884426"/>
              <a:ext cx="995680" cy="114300"/>
            </a:xfrm>
            <a:custGeom>
              <a:avLst/>
              <a:gdLst/>
              <a:ahLst/>
              <a:cxnLst/>
              <a:rect l="l" t="t" r="r" b="b"/>
              <a:pathLst>
                <a:path w="995679" h="114300">
                  <a:moveTo>
                    <a:pt x="880872" y="0"/>
                  </a:moveTo>
                  <a:lnTo>
                    <a:pt x="880872" y="114300"/>
                  </a:lnTo>
                  <a:lnTo>
                    <a:pt x="938022" y="85725"/>
                  </a:lnTo>
                  <a:lnTo>
                    <a:pt x="909447" y="85725"/>
                  </a:lnTo>
                  <a:lnTo>
                    <a:pt x="909447" y="28575"/>
                  </a:lnTo>
                  <a:lnTo>
                    <a:pt x="938022" y="28575"/>
                  </a:lnTo>
                  <a:lnTo>
                    <a:pt x="880872" y="0"/>
                  </a:lnTo>
                  <a:close/>
                </a:path>
                <a:path w="995679" h="114300">
                  <a:moveTo>
                    <a:pt x="880872" y="28575"/>
                  </a:moveTo>
                  <a:lnTo>
                    <a:pt x="0" y="28575"/>
                  </a:lnTo>
                  <a:lnTo>
                    <a:pt x="0" y="85725"/>
                  </a:lnTo>
                  <a:lnTo>
                    <a:pt x="880872" y="85725"/>
                  </a:lnTo>
                  <a:lnTo>
                    <a:pt x="880872" y="28575"/>
                  </a:lnTo>
                  <a:close/>
                </a:path>
                <a:path w="995679" h="114300">
                  <a:moveTo>
                    <a:pt x="938022" y="28575"/>
                  </a:moveTo>
                  <a:lnTo>
                    <a:pt x="909447" y="28575"/>
                  </a:lnTo>
                  <a:lnTo>
                    <a:pt x="909447" y="85725"/>
                  </a:lnTo>
                  <a:lnTo>
                    <a:pt x="938022" y="85725"/>
                  </a:lnTo>
                  <a:lnTo>
                    <a:pt x="995172" y="57150"/>
                  </a:lnTo>
                  <a:lnTo>
                    <a:pt x="938022" y="285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732909" y="1730121"/>
            <a:ext cx="8413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336550" algn="l"/>
              </a:tabLst>
            </a:pPr>
            <a:r>
              <a:rPr sz="2400" spc="-50" dirty="0">
                <a:latin typeface="Book Antiqua"/>
                <a:cs typeface="Book Antiqua"/>
              </a:rPr>
              <a:t>+</a:t>
            </a:r>
            <a:r>
              <a:rPr sz="2400" dirty="0">
                <a:latin typeface="Book Antiqua"/>
                <a:cs typeface="Book Antiqua"/>
              </a:rPr>
              <a:t>	</a:t>
            </a:r>
            <a:r>
              <a:rPr sz="1600" spc="-10" dirty="0">
                <a:latin typeface="Book Antiqua"/>
                <a:cs typeface="Book Antiqua"/>
              </a:rPr>
              <a:t>PtCl2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27898" y="1215974"/>
            <a:ext cx="4032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Book Antiqua"/>
                <a:cs typeface="Book Antiqua"/>
              </a:rPr>
              <a:t>PtCl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727581" y="1215974"/>
            <a:ext cx="2152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Book Antiqua"/>
                <a:cs typeface="Book Antiqua"/>
              </a:rPr>
              <a:t>Cl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984870" y="1704212"/>
            <a:ext cx="8528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623570" algn="l"/>
              </a:tabLst>
            </a:pPr>
            <a:r>
              <a:rPr sz="1600" spc="-25" dirty="0">
                <a:latin typeface="Book Antiqua"/>
                <a:cs typeface="Book Antiqua"/>
              </a:rPr>
              <a:t>Al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25" dirty="0">
                <a:latin typeface="Book Antiqua"/>
                <a:cs typeface="Book Antiqua"/>
              </a:rPr>
              <a:t>Al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759318" y="2191892"/>
            <a:ext cx="12026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65785" algn="l"/>
                <a:tab pos="1029969" algn="l"/>
              </a:tabLst>
            </a:pPr>
            <a:r>
              <a:rPr sz="1600" spc="-50" dirty="0">
                <a:latin typeface="Book Antiqua"/>
                <a:cs typeface="Book Antiqua"/>
              </a:rPr>
              <a:t>O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50" dirty="0">
                <a:latin typeface="Book Antiqua"/>
                <a:cs typeface="Book Antiqua"/>
              </a:rPr>
              <a:t>O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50" dirty="0">
                <a:latin typeface="Book Antiqua"/>
                <a:cs typeface="Book Antiqua"/>
              </a:rPr>
              <a:t>O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063483" y="1495044"/>
            <a:ext cx="0" cy="222885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50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844038" y="2895345"/>
            <a:ext cx="21462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Book Antiqua"/>
                <a:cs typeface="Book Antiqua"/>
              </a:rPr>
              <a:t>Cl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37942" y="3383026"/>
            <a:ext cx="2279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Book Antiqua"/>
                <a:cs typeface="Book Antiqua"/>
              </a:rPr>
              <a:t>Al</a:t>
            </a:r>
            <a:endParaRPr sz="160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632201" y="3871086"/>
            <a:ext cx="73850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565785" algn="l"/>
              </a:tabLst>
            </a:pPr>
            <a:r>
              <a:rPr sz="1600" spc="-50" dirty="0">
                <a:latin typeface="Book Antiqua"/>
                <a:cs typeface="Book Antiqua"/>
              </a:rPr>
              <a:t>O</a:t>
            </a:r>
            <a:r>
              <a:rPr sz="1600" dirty="0">
                <a:latin typeface="Book Antiqua"/>
                <a:cs typeface="Book Antiqua"/>
              </a:rPr>
              <a:t>	</a:t>
            </a:r>
            <a:r>
              <a:rPr sz="1600" spc="-50" dirty="0">
                <a:latin typeface="Book Antiqua"/>
                <a:cs typeface="Book Antiqua"/>
              </a:rPr>
              <a:t>O</a:t>
            </a:r>
            <a:endParaRPr sz="1600">
              <a:latin typeface="Book Antiqua"/>
              <a:cs typeface="Book Antiqu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422905" y="1495044"/>
            <a:ext cx="6476365" cy="2463165"/>
            <a:chOff x="2422905" y="1495044"/>
            <a:chExt cx="6476365" cy="2463165"/>
          </a:xfrm>
        </p:grpSpPr>
        <p:sp>
          <p:nvSpPr>
            <p:cNvPr id="35" name="object 35"/>
            <p:cNvSpPr/>
            <p:nvPr/>
          </p:nvSpPr>
          <p:spPr>
            <a:xfrm>
              <a:off x="2429255" y="1495044"/>
              <a:ext cx="6463665" cy="2456815"/>
            </a:xfrm>
            <a:custGeom>
              <a:avLst/>
              <a:gdLst/>
              <a:ahLst/>
              <a:cxnLst/>
              <a:rect l="l" t="t" r="r" b="b"/>
              <a:pathLst>
                <a:path w="6463665" h="2456815">
                  <a:moveTo>
                    <a:pt x="6380988" y="0"/>
                  </a:moveTo>
                  <a:lnTo>
                    <a:pt x="6380988" y="222503"/>
                  </a:lnTo>
                </a:path>
                <a:path w="6463665" h="2456815">
                  <a:moveTo>
                    <a:pt x="5137404" y="521207"/>
                  </a:moveTo>
                  <a:lnTo>
                    <a:pt x="5303520" y="743711"/>
                  </a:lnTo>
                </a:path>
                <a:path w="6463665" h="2456815">
                  <a:moveTo>
                    <a:pt x="5718048" y="521207"/>
                  </a:moveTo>
                  <a:lnTo>
                    <a:pt x="5882640" y="743711"/>
                  </a:lnTo>
                </a:path>
                <a:path w="6463665" h="2456815">
                  <a:moveTo>
                    <a:pt x="6297168" y="446531"/>
                  </a:moveTo>
                  <a:lnTo>
                    <a:pt x="6463284" y="669035"/>
                  </a:lnTo>
                </a:path>
                <a:path w="6463665" h="2456815">
                  <a:moveTo>
                    <a:pt x="6214872" y="446531"/>
                  </a:moveTo>
                  <a:lnTo>
                    <a:pt x="6048756" y="669035"/>
                  </a:lnTo>
                </a:path>
                <a:path w="6463665" h="2456815">
                  <a:moveTo>
                    <a:pt x="5634228" y="521207"/>
                  </a:moveTo>
                  <a:lnTo>
                    <a:pt x="5469636" y="743711"/>
                  </a:lnTo>
                </a:path>
                <a:path w="6463665" h="2456815">
                  <a:moveTo>
                    <a:pt x="1077468" y="2234183"/>
                  </a:moveTo>
                  <a:lnTo>
                    <a:pt x="911352" y="2456687"/>
                  </a:lnTo>
                </a:path>
                <a:path w="6463665" h="2456815">
                  <a:moveTo>
                    <a:pt x="414527" y="2159507"/>
                  </a:moveTo>
                  <a:lnTo>
                    <a:pt x="248412" y="2382011"/>
                  </a:lnTo>
                </a:path>
                <a:path w="6463665" h="2456815">
                  <a:moveTo>
                    <a:pt x="496824" y="1712976"/>
                  </a:moveTo>
                  <a:lnTo>
                    <a:pt x="496824" y="1935479"/>
                  </a:lnTo>
                </a:path>
                <a:path w="6463665" h="2456815">
                  <a:moveTo>
                    <a:pt x="580644" y="2159507"/>
                  </a:moveTo>
                  <a:lnTo>
                    <a:pt x="746760" y="2382011"/>
                  </a:lnTo>
                </a:path>
                <a:path w="6463665" h="2456815">
                  <a:moveTo>
                    <a:pt x="0" y="2159507"/>
                  </a:moveTo>
                  <a:lnTo>
                    <a:pt x="166116" y="238201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152894" y="3356610"/>
              <a:ext cx="0" cy="373380"/>
            </a:xfrm>
            <a:custGeom>
              <a:avLst/>
              <a:gdLst/>
              <a:ahLst/>
              <a:cxnLst/>
              <a:rect l="l" t="t" r="r" b="b"/>
              <a:pathLst>
                <a:path h="373379">
                  <a:moveTo>
                    <a:pt x="0" y="0"/>
                  </a:moveTo>
                  <a:lnTo>
                    <a:pt x="0" y="373379"/>
                  </a:lnTo>
                </a:path>
              </a:pathLst>
            </a:custGeom>
            <a:ln w="28575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821423" y="2983991"/>
              <a:ext cx="166370" cy="372110"/>
            </a:xfrm>
            <a:custGeom>
              <a:avLst/>
              <a:gdLst/>
              <a:ahLst/>
              <a:cxnLst/>
              <a:rect l="l" t="t" r="r" b="b"/>
              <a:pathLst>
                <a:path w="166370" h="372110">
                  <a:moveTo>
                    <a:pt x="0" y="0"/>
                  </a:moveTo>
                  <a:lnTo>
                    <a:pt x="82296" y="149352"/>
                  </a:lnTo>
                </a:path>
                <a:path w="166370" h="372110">
                  <a:moveTo>
                    <a:pt x="166116" y="224028"/>
                  </a:moveTo>
                  <a:lnTo>
                    <a:pt x="0" y="37185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311897" y="312699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0" y="6350"/>
                  </a:moveTo>
                  <a:lnTo>
                    <a:pt x="1859" y="1859"/>
                  </a:lnTo>
                  <a:lnTo>
                    <a:pt x="6350" y="0"/>
                  </a:lnTo>
                  <a:lnTo>
                    <a:pt x="10840" y="1859"/>
                  </a:lnTo>
                  <a:lnTo>
                    <a:pt x="12700" y="6350"/>
                  </a:lnTo>
                  <a:lnTo>
                    <a:pt x="10840" y="10840"/>
                  </a:lnTo>
                  <a:lnTo>
                    <a:pt x="6350" y="12700"/>
                  </a:lnTo>
                  <a:lnTo>
                    <a:pt x="1859" y="1084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18247" y="3208020"/>
              <a:ext cx="248920" cy="0"/>
            </a:xfrm>
            <a:custGeom>
              <a:avLst/>
              <a:gdLst/>
              <a:ahLst/>
              <a:cxnLst/>
              <a:rect l="l" t="t" r="r" b="b"/>
              <a:pathLst>
                <a:path w="248920">
                  <a:moveTo>
                    <a:pt x="0" y="0"/>
                  </a:moveTo>
                  <a:lnTo>
                    <a:pt x="248411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42" name="object 4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79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6226" y="867283"/>
            <a:ext cx="9150350" cy="4251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00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Qué</a:t>
            </a:r>
            <a:r>
              <a:rPr sz="2400" b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reacciones</a:t>
            </a:r>
            <a:r>
              <a:rPr sz="2400" b="1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ocurren</a:t>
            </a:r>
            <a:r>
              <a:rPr sz="2400" b="1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en</a:t>
            </a:r>
            <a:r>
              <a:rPr sz="24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el</a:t>
            </a:r>
            <a:r>
              <a:rPr sz="2400" b="1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Reformado</a:t>
            </a:r>
            <a:r>
              <a:rPr sz="2400" b="1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de</a:t>
            </a:r>
            <a:r>
              <a:rPr sz="2400" b="1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naftas?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2400">
              <a:latin typeface="Calibri"/>
              <a:cs typeface="Calibri"/>
            </a:endParaRPr>
          </a:p>
          <a:p>
            <a:pPr marL="431165" indent="-418465">
              <a:lnSpc>
                <a:spcPct val="100000"/>
              </a:lnSpc>
              <a:buClr>
                <a:srgbClr val="808080"/>
              </a:buClr>
              <a:buFont typeface="Wingdings"/>
              <a:buChar char=""/>
              <a:tabLst>
                <a:tab pos="431165" algn="l"/>
              </a:tabLst>
            </a:pPr>
            <a:r>
              <a:rPr sz="1900" b="1" spc="-10" dirty="0">
                <a:solidFill>
                  <a:srgbClr val="000099"/>
                </a:solidFill>
                <a:latin typeface="Calibri"/>
                <a:cs typeface="Calibri"/>
              </a:rPr>
              <a:t>Aromáticos:</a:t>
            </a:r>
            <a:endParaRPr sz="1900">
              <a:latin typeface="Calibri"/>
              <a:cs typeface="Calibri"/>
            </a:endParaRPr>
          </a:p>
          <a:p>
            <a:pPr marL="1711960" lvl="1" indent="-262255">
              <a:lnSpc>
                <a:spcPct val="100000"/>
              </a:lnSpc>
              <a:spcBef>
                <a:spcPts val="229"/>
              </a:spcBef>
              <a:buClr>
                <a:srgbClr val="000000"/>
              </a:buClr>
              <a:buSzPct val="60526"/>
              <a:buFont typeface="Wingdings"/>
              <a:buChar char=""/>
              <a:tabLst>
                <a:tab pos="1711960" algn="l"/>
              </a:tabLst>
            </a:pP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Pasan</a:t>
            </a:r>
            <a:r>
              <a:rPr sz="1900" spc="-7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sin</a:t>
            </a:r>
            <a:r>
              <a:rPr sz="1900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reaccionar</a:t>
            </a:r>
            <a:endParaRPr sz="19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15"/>
              </a:spcBef>
              <a:buFont typeface="Wingdings"/>
              <a:buChar char=""/>
            </a:pPr>
            <a:endParaRPr sz="1900">
              <a:latin typeface="Calibri"/>
              <a:cs typeface="Calibri"/>
            </a:endParaRPr>
          </a:p>
          <a:p>
            <a:pPr marL="431165" indent="-418465">
              <a:lnSpc>
                <a:spcPct val="100000"/>
              </a:lnSpc>
              <a:buClr>
                <a:srgbClr val="808080"/>
              </a:buClr>
              <a:buFont typeface="Wingdings"/>
              <a:buChar char=""/>
              <a:tabLst>
                <a:tab pos="431165" algn="l"/>
              </a:tabLst>
            </a:pPr>
            <a:r>
              <a:rPr sz="1900" b="1" spc="-10" dirty="0">
                <a:solidFill>
                  <a:srgbClr val="000099"/>
                </a:solidFill>
                <a:latin typeface="Calibri"/>
                <a:cs typeface="Calibri"/>
              </a:rPr>
              <a:t>Nafténicos:</a:t>
            </a:r>
            <a:endParaRPr sz="1900">
              <a:latin typeface="Calibri"/>
              <a:cs typeface="Calibri"/>
            </a:endParaRPr>
          </a:p>
          <a:p>
            <a:pPr marL="1711960" lvl="1" indent="-262255">
              <a:lnSpc>
                <a:spcPct val="100000"/>
              </a:lnSpc>
              <a:spcBef>
                <a:spcPts val="229"/>
              </a:spcBef>
              <a:buClr>
                <a:srgbClr val="000000"/>
              </a:buClr>
              <a:buSzPct val="60526"/>
              <a:buFont typeface="Wingdings"/>
              <a:buChar char=""/>
              <a:tabLst>
                <a:tab pos="1711960" algn="l"/>
              </a:tabLst>
            </a:pP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Fáciles</a:t>
            </a:r>
            <a:r>
              <a:rPr sz="19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de</a:t>
            </a:r>
            <a:r>
              <a:rPr sz="19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convertir</a:t>
            </a:r>
            <a:endParaRPr sz="1900">
              <a:latin typeface="Calibri"/>
              <a:cs typeface="Calibri"/>
            </a:endParaRPr>
          </a:p>
          <a:p>
            <a:pPr marL="1711960" lvl="1" indent="-262255">
              <a:lnSpc>
                <a:spcPct val="100000"/>
              </a:lnSpc>
              <a:spcBef>
                <a:spcPts val="229"/>
              </a:spcBef>
              <a:buClr>
                <a:srgbClr val="000000"/>
              </a:buClr>
              <a:buSzPct val="60526"/>
              <a:buFont typeface="Wingdings"/>
              <a:buChar char=""/>
              <a:tabLst>
                <a:tab pos="1711960" algn="l"/>
              </a:tabLst>
            </a:pP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Ciclohexano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es</a:t>
            </a:r>
            <a:r>
              <a:rPr sz="19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más</a:t>
            </a:r>
            <a:r>
              <a:rPr sz="19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fácil</a:t>
            </a:r>
            <a:r>
              <a:rPr sz="19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de</a:t>
            </a:r>
            <a:r>
              <a:rPr sz="19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20" dirty="0">
                <a:solidFill>
                  <a:srgbClr val="000099"/>
                </a:solidFill>
                <a:latin typeface="Calibri"/>
                <a:cs typeface="Calibri"/>
              </a:rPr>
              <a:t>transformarse</a:t>
            </a:r>
            <a:r>
              <a:rPr sz="19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19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aromáticos</a:t>
            </a:r>
            <a:r>
              <a:rPr sz="19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que</a:t>
            </a:r>
            <a:r>
              <a:rPr sz="19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el</a:t>
            </a:r>
            <a:r>
              <a:rPr sz="1900" spc="-2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ciclo</a:t>
            </a:r>
            <a:r>
              <a:rPr sz="19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pentano</a:t>
            </a:r>
            <a:endParaRPr sz="1900">
              <a:latin typeface="Calibri"/>
              <a:cs typeface="Calibri"/>
            </a:endParaRPr>
          </a:p>
          <a:p>
            <a:pPr marL="431165" indent="-418465">
              <a:lnSpc>
                <a:spcPct val="100000"/>
              </a:lnSpc>
              <a:spcBef>
                <a:spcPts val="229"/>
              </a:spcBef>
              <a:buClr>
                <a:srgbClr val="808080"/>
              </a:buClr>
              <a:buFont typeface="Wingdings"/>
              <a:buChar char=""/>
              <a:tabLst>
                <a:tab pos="431165" algn="l"/>
              </a:tabLst>
            </a:pPr>
            <a:r>
              <a:rPr sz="1900" b="1" spc="-10" dirty="0">
                <a:solidFill>
                  <a:srgbClr val="000099"/>
                </a:solidFill>
                <a:latin typeface="Calibri"/>
                <a:cs typeface="Calibri"/>
              </a:rPr>
              <a:t>Parafinas:</a:t>
            </a:r>
            <a:endParaRPr sz="1900">
              <a:latin typeface="Calibri"/>
              <a:cs typeface="Calibri"/>
            </a:endParaRPr>
          </a:p>
          <a:p>
            <a:pPr marL="1711960" lvl="1" indent="-262255">
              <a:lnSpc>
                <a:spcPct val="100000"/>
              </a:lnSpc>
              <a:spcBef>
                <a:spcPts val="225"/>
              </a:spcBef>
              <a:buClr>
                <a:srgbClr val="000000"/>
              </a:buClr>
              <a:buSzPct val="60526"/>
              <a:buFont typeface="Wingdings"/>
              <a:buChar char=""/>
              <a:tabLst>
                <a:tab pos="1711960" algn="l"/>
              </a:tabLst>
            </a:pP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Algunas</a:t>
            </a:r>
            <a:r>
              <a:rPr sz="19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se</a:t>
            </a:r>
            <a:r>
              <a:rPr sz="19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convierten</a:t>
            </a:r>
            <a:r>
              <a:rPr sz="19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19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aromáticos</a:t>
            </a:r>
            <a:endParaRPr sz="1900">
              <a:latin typeface="Calibri"/>
              <a:cs typeface="Calibri"/>
            </a:endParaRPr>
          </a:p>
          <a:p>
            <a:pPr marL="1711960" lvl="1" indent="-262255">
              <a:lnSpc>
                <a:spcPct val="100000"/>
              </a:lnSpc>
              <a:spcBef>
                <a:spcPts val="229"/>
              </a:spcBef>
              <a:buClr>
                <a:srgbClr val="000000"/>
              </a:buClr>
              <a:buSzPct val="60526"/>
              <a:buFont typeface="Wingdings"/>
              <a:buChar char=""/>
              <a:tabLst>
                <a:tab pos="1711960" algn="l"/>
              </a:tabLst>
            </a:pP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Algunas</a:t>
            </a:r>
            <a:r>
              <a:rPr sz="1900" spc="-3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se</a:t>
            </a:r>
            <a:r>
              <a:rPr sz="19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isomerizan</a:t>
            </a:r>
            <a:r>
              <a:rPr sz="1900" spc="-3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a</a:t>
            </a:r>
            <a:r>
              <a:rPr sz="19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cadenas</a:t>
            </a:r>
            <a:r>
              <a:rPr sz="19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altamente</a:t>
            </a:r>
            <a:r>
              <a:rPr sz="1900" spc="-4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ramificadas</a:t>
            </a:r>
            <a:endParaRPr sz="1900">
              <a:latin typeface="Calibri"/>
              <a:cs typeface="Calibri"/>
            </a:endParaRPr>
          </a:p>
          <a:p>
            <a:pPr marL="1711960" lvl="1" indent="-262255">
              <a:lnSpc>
                <a:spcPct val="100000"/>
              </a:lnSpc>
              <a:spcBef>
                <a:spcPts val="229"/>
              </a:spcBef>
              <a:buClr>
                <a:srgbClr val="000000"/>
              </a:buClr>
              <a:buSzPct val="60526"/>
              <a:buFont typeface="Wingdings"/>
              <a:buChar char=""/>
              <a:tabLst>
                <a:tab pos="1711960" algn="l"/>
              </a:tabLst>
            </a:pP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Algunas</a:t>
            </a:r>
            <a:r>
              <a:rPr sz="19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craquean</a:t>
            </a:r>
            <a:endParaRPr sz="1900">
              <a:latin typeface="Calibri"/>
              <a:cs typeface="Calibri"/>
            </a:endParaRPr>
          </a:p>
          <a:p>
            <a:pPr marL="1711960" lvl="1" indent="-262255">
              <a:lnSpc>
                <a:spcPct val="100000"/>
              </a:lnSpc>
              <a:spcBef>
                <a:spcPts val="229"/>
              </a:spcBef>
              <a:buClr>
                <a:srgbClr val="000000"/>
              </a:buClr>
              <a:buSzPct val="60526"/>
              <a:buFont typeface="Wingdings"/>
              <a:buChar char=""/>
              <a:tabLst>
                <a:tab pos="1711960" algn="l"/>
              </a:tabLst>
            </a:pP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Muchas</a:t>
            </a:r>
            <a:r>
              <a:rPr sz="19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permanecen</a:t>
            </a:r>
            <a:r>
              <a:rPr sz="1900" spc="-4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dirty="0">
                <a:solidFill>
                  <a:srgbClr val="000099"/>
                </a:solidFill>
                <a:latin typeface="Calibri"/>
                <a:cs typeface="Calibri"/>
              </a:rPr>
              <a:t>como</a:t>
            </a:r>
            <a:r>
              <a:rPr sz="1900" spc="-8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900" spc="-10" dirty="0">
                <a:solidFill>
                  <a:srgbClr val="000099"/>
                </a:solidFill>
                <a:latin typeface="Calibri"/>
                <a:cs typeface="Calibri"/>
              </a:rPr>
              <a:t>parafinas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8875648" y="76200"/>
            <a:ext cx="3037840" cy="472440"/>
            <a:chOff x="8875648" y="76200"/>
            <a:chExt cx="3037840" cy="4724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2371" y="76200"/>
              <a:ext cx="2840735" cy="47243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878823" y="111251"/>
              <a:ext cx="2540" cy="360045"/>
            </a:xfrm>
            <a:custGeom>
              <a:avLst/>
              <a:gdLst/>
              <a:ahLst/>
              <a:cxnLst/>
              <a:rect l="l" t="t" r="r" b="b"/>
              <a:pathLst>
                <a:path w="2540" h="360045">
                  <a:moveTo>
                    <a:pt x="2158" y="0"/>
                  </a:moveTo>
                  <a:lnTo>
                    <a:pt x="0" y="360045"/>
                  </a:lnTo>
                </a:path>
              </a:pathLst>
            </a:custGeom>
            <a:ln w="635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0759567" y="34798"/>
            <a:ext cx="1294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6939" y="1526540"/>
            <a:ext cx="784288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2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performance</a:t>
            </a:r>
            <a:r>
              <a:rPr sz="2200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2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catalizador</a:t>
            </a:r>
            <a:r>
              <a:rPr sz="2200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es</a:t>
            </a:r>
            <a:r>
              <a:rPr sz="2200" spc="-2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función</a:t>
            </a:r>
            <a:r>
              <a:rPr sz="22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200" spc="-3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200" spc="-1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dispersión</a:t>
            </a:r>
            <a:r>
              <a:rPr sz="2200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200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3399"/>
                </a:solidFill>
                <a:latin typeface="Calibri"/>
                <a:cs typeface="Calibri"/>
              </a:rPr>
              <a:t>platino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4293" y="836803"/>
            <a:ext cx="14979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Oxidación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100072" y="2395727"/>
            <a:ext cx="3904615" cy="2988945"/>
            <a:chOff x="2100072" y="2395727"/>
            <a:chExt cx="3904615" cy="2988945"/>
          </a:xfrm>
        </p:grpSpPr>
        <p:sp>
          <p:nvSpPr>
            <p:cNvPr id="10" name="object 10"/>
            <p:cNvSpPr/>
            <p:nvPr/>
          </p:nvSpPr>
          <p:spPr>
            <a:xfrm>
              <a:off x="2100072" y="2395727"/>
              <a:ext cx="3904615" cy="2927985"/>
            </a:xfrm>
            <a:custGeom>
              <a:avLst/>
              <a:gdLst/>
              <a:ahLst/>
              <a:cxnLst/>
              <a:rect l="l" t="t" r="r" b="b"/>
              <a:pathLst>
                <a:path w="3904615" h="2927985">
                  <a:moveTo>
                    <a:pt x="3904488" y="0"/>
                  </a:moveTo>
                  <a:lnTo>
                    <a:pt x="0" y="0"/>
                  </a:lnTo>
                  <a:lnTo>
                    <a:pt x="0" y="2927604"/>
                  </a:lnTo>
                  <a:lnTo>
                    <a:pt x="3904488" y="2927604"/>
                  </a:lnTo>
                  <a:lnTo>
                    <a:pt x="3904488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53383" y="2395727"/>
              <a:ext cx="1926589" cy="2988945"/>
            </a:xfrm>
            <a:custGeom>
              <a:avLst/>
              <a:gdLst/>
              <a:ahLst/>
              <a:cxnLst/>
              <a:rect l="l" t="t" r="r" b="b"/>
              <a:pathLst>
                <a:path w="1926589" h="2988945">
                  <a:moveTo>
                    <a:pt x="0" y="0"/>
                  </a:moveTo>
                  <a:lnTo>
                    <a:pt x="0" y="2988564"/>
                  </a:lnTo>
                </a:path>
                <a:path w="1926589" h="2988945">
                  <a:moveTo>
                    <a:pt x="728471" y="0"/>
                  </a:moveTo>
                  <a:lnTo>
                    <a:pt x="728471" y="2988564"/>
                  </a:lnTo>
                </a:path>
                <a:path w="1926589" h="2988945">
                  <a:moveTo>
                    <a:pt x="1353312" y="0"/>
                  </a:moveTo>
                  <a:lnTo>
                    <a:pt x="1353312" y="2988564"/>
                  </a:lnTo>
                </a:path>
                <a:path w="1926589" h="2988945">
                  <a:moveTo>
                    <a:pt x="1926336" y="0"/>
                  </a:moveTo>
                  <a:lnTo>
                    <a:pt x="1926336" y="298856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2720339" y="2666364"/>
            <a:ext cx="2821305" cy="2532380"/>
            <a:chOff x="2720339" y="2666364"/>
            <a:chExt cx="2821305" cy="2532380"/>
          </a:xfrm>
        </p:grpSpPr>
        <p:sp>
          <p:nvSpPr>
            <p:cNvPr id="13" name="object 13"/>
            <p:cNvSpPr/>
            <p:nvPr/>
          </p:nvSpPr>
          <p:spPr>
            <a:xfrm>
              <a:off x="2768346" y="2666364"/>
              <a:ext cx="2773045" cy="2491740"/>
            </a:xfrm>
            <a:custGeom>
              <a:avLst/>
              <a:gdLst/>
              <a:ahLst/>
              <a:cxnLst/>
              <a:rect l="l" t="t" r="r" b="b"/>
              <a:pathLst>
                <a:path w="2773045" h="2491740">
                  <a:moveTo>
                    <a:pt x="113411" y="2242947"/>
                  </a:moveTo>
                  <a:lnTo>
                    <a:pt x="98044" y="2218817"/>
                  </a:lnTo>
                  <a:lnTo>
                    <a:pt x="1524" y="2279904"/>
                  </a:lnTo>
                  <a:lnTo>
                    <a:pt x="16764" y="2304034"/>
                  </a:lnTo>
                  <a:lnTo>
                    <a:pt x="113411" y="2242947"/>
                  </a:lnTo>
                  <a:close/>
                </a:path>
                <a:path w="2773045" h="2491740">
                  <a:moveTo>
                    <a:pt x="282448" y="2135886"/>
                  </a:moveTo>
                  <a:lnTo>
                    <a:pt x="267081" y="2111756"/>
                  </a:lnTo>
                  <a:lnTo>
                    <a:pt x="170561" y="2172970"/>
                  </a:lnTo>
                  <a:lnTo>
                    <a:pt x="185801" y="2197100"/>
                  </a:lnTo>
                  <a:lnTo>
                    <a:pt x="282448" y="2135886"/>
                  </a:lnTo>
                  <a:close/>
                </a:path>
                <a:path w="2773045" h="2491740">
                  <a:moveTo>
                    <a:pt x="286131" y="2346198"/>
                  </a:moveTo>
                  <a:lnTo>
                    <a:pt x="267970" y="2312670"/>
                  </a:lnTo>
                  <a:lnTo>
                    <a:pt x="0" y="2458085"/>
                  </a:lnTo>
                  <a:lnTo>
                    <a:pt x="18288" y="2491613"/>
                  </a:lnTo>
                  <a:lnTo>
                    <a:pt x="286131" y="2346198"/>
                  </a:lnTo>
                  <a:close/>
                </a:path>
                <a:path w="2773045" h="2491740">
                  <a:moveTo>
                    <a:pt x="451358" y="2028952"/>
                  </a:moveTo>
                  <a:lnTo>
                    <a:pt x="436118" y="2004822"/>
                  </a:lnTo>
                  <a:lnTo>
                    <a:pt x="339598" y="2065909"/>
                  </a:lnTo>
                  <a:lnTo>
                    <a:pt x="354838" y="2090166"/>
                  </a:lnTo>
                  <a:lnTo>
                    <a:pt x="451358" y="2028952"/>
                  </a:lnTo>
                  <a:close/>
                </a:path>
                <a:path w="2773045" h="2491740">
                  <a:moveTo>
                    <a:pt x="620395" y="1922018"/>
                  </a:moveTo>
                  <a:lnTo>
                    <a:pt x="605155" y="1897888"/>
                  </a:lnTo>
                  <a:lnTo>
                    <a:pt x="508495" y="1958975"/>
                  </a:lnTo>
                  <a:lnTo>
                    <a:pt x="523875" y="1983105"/>
                  </a:lnTo>
                  <a:lnTo>
                    <a:pt x="620395" y="1922018"/>
                  </a:lnTo>
                  <a:close/>
                </a:path>
                <a:path w="2773045" h="2491740">
                  <a:moveTo>
                    <a:pt x="721995" y="1840865"/>
                  </a:moveTo>
                  <a:lnTo>
                    <a:pt x="662940" y="1827530"/>
                  </a:lnTo>
                  <a:lnTo>
                    <a:pt x="649605" y="1886585"/>
                  </a:lnTo>
                  <a:lnTo>
                    <a:pt x="708660" y="1899920"/>
                  </a:lnTo>
                  <a:lnTo>
                    <a:pt x="714019" y="1876171"/>
                  </a:lnTo>
                  <a:lnTo>
                    <a:pt x="719467" y="1852041"/>
                  </a:lnTo>
                  <a:lnTo>
                    <a:pt x="719556" y="1851660"/>
                  </a:lnTo>
                  <a:lnTo>
                    <a:pt x="721995" y="1840865"/>
                  </a:lnTo>
                  <a:close/>
                </a:path>
                <a:path w="2773045" h="2491740">
                  <a:moveTo>
                    <a:pt x="742657" y="2102002"/>
                  </a:moveTo>
                  <a:lnTo>
                    <a:pt x="735965" y="2080260"/>
                  </a:lnTo>
                  <a:lnTo>
                    <a:pt x="721448" y="2062886"/>
                  </a:lnTo>
                  <a:lnTo>
                    <a:pt x="702030" y="2052789"/>
                  </a:lnTo>
                  <a:lnTo>
                    <a:pt x="680224" y="2050707"/>
                  </a:lnTo>
                  <a:lnTo>
                    <a:pt x="658495" y="2057400"/>
                  </a:lnTo>
                  <a:lnTo>
                    <a:pt x="641108" y="2071916"/>
                  </a:lnTo>
                  <a:lnTo>
                    <a:pt x="630986" y="2091334"/>
                  </a:lnTo>
                  <a:lnTo>
                    <a:pt x="628916" y="2112772"/>
                  </a:lnTo>
                  <a:lnTo>
                    <a:pt x="628878" y="2113140"/>
                  </a:lnTo>
                  <a:lnTo>
                    <a:pt x="629831" y="2116277"/>
                  </a:lnTo>
                  <a:lnTo>
                    <a:pt x="368427" y="2258187"/>
                  </a:lnTo>
                  <a:lnTo>
                    <a:pt x="386588" y="2291715"/>
                  </a:lnTo>
                  <a:lnTo>
                    <a:pt x="648017" y="2149779"/>
                  </a:lnTo>
                  <a:lnTo>
                    <a:pt x="650087" y="2152256"/>
                  </a:lnTo>
                  <a:lnTo>
                    <a:pt x="669544" y="2162352"/>
                  </a:lnTo>
                  <a:lnTo>
                    <a:pt x="713105" y="2157730"/>
                  </a:lnTo>
                  <a:lnTo>
                    <a:pt x="740575" y="2123808"/>
                  </a:lnTo>
                  <a:lnTo>
                    <a:pt x="741591" y="2113140"/>
                  </a:lnTo>
                  <a:lnTo>
                    <a:pt x="741629" y="2112772"/>
                  </a:lnTo>
                  <a:lnTo>
                    <a:pt x="742657" y="2102002"/>
                  </a:lnTo>
                  <a:close/>
                </a:path>
                <a:path w="2773045" h="2491740">
                  <a:moveTo>
                    <a:pt x="841883" y="1814830"/>
                  </a:moveTo>
                  <a:lnTo>
                    <a:pt x="826643" y="1790700"/>
                  </a:lnTo>
                  <a:lnTo>
                    <a:pt x="729996" y="1851660"/>
                  </a:lnTo>
                  <a:lnTo>
                    <a:pt x="745236" y="1875790"/>
                  </a:lnTo>
                  <a:lnTo>
                    <a:pt x="841883" y="1814830"/>
                  </a:lnTo>
                  <a:close/>
                </a:path>
                <a:path w="2773045" h="2491740">
                  <a:moveTo>
                    <a:pt x="1011047" y="1708150"/>
                  </a:moveTo>
                  <a:lnTo>
                    <a:pt x="995807" y="1684020"/>
                  </a:lnTo>
                  <a:lnTo>
                    <a:pt x="899160" y="1744980"/>
                  </a:lnTo>
                  <a:lnTo>
                    <a:pt x="914400" y="1769110"/>
                  </a:lnTo>
                  <a:lnTo>
                    <a:pt x="1011047" y="1708150"/>
                  </a:lnTo>
                  <a:close/>
                </a:path>
                <a:path w="2773045" h="2491740">
                  <a:moveTo>
                    <a:pt x="1066673" y="1979422"/>
                  </a:moveTo>
                  <a:lnTo>
                    <a:pt x="1048512" y="1945894"/>
                  </a:lnTo>
                  <a:lnTo>
                    <a:pt x="780415" y="2090801"/>
                  </a:lnTo>
                  <a:lnTo>
                    <a:pt x="798449" y="2124329"/>
                  </a:lnTo>
                  <a:lnTo>
                    <a:pt x="1066673" y="1979422"/>
                  </a:lnTo>
                  <a:close/>
                </a:path>
                <a:path w="2773045" h="2491740">
                  <a:moveTo>
                    <a:pt x="1180338" y="1601470"/>
                  </a:moveTo>
                  <a:lnTo>
                    <a:pt x="1165098" y="1577213"/>
                  </a:lnTo>
                  <a:lnTo>
                    <a:pt x="1068324" y="1638300"/>
                  </a:lnTo>
                  <a:lnTo>
                    <a:pt x="1083564" y="1662430"/>
                  </a:lnTo>
                  <a:lnTo>
                    <a:pt x="1180338" y="1601470"/>
                  </a:lnTo>
                  <a:close/>
                </a:path>
                <a:path w="2773045" h="2491740">
                  <a:moveTo>
                    <a:pt x="1349502" y="1494790"/>
                  </a:moveTo>
                  <a:lnTo>
                    <a:pt x="1334262" y="1470533"/>
                  </a:lnTo>
                  <a:lnTo>
                    <a:pt x="1237615" y="1531493"/>
                  </a:lnTo>
                  <a:lnTo>
                    <a:pt x="1252855" y="1555750"/>
                  </a:lnTo>
                  <a:lnTo>
                    <a:pt x="1349502" y="1494790"/>
                  </a:lnTo>
                  <a:close/>
                </a:path>
                <a:path w="2773045" h="2491740">
                  <a:moveTo>
                    <a:pt x="1450467" y="1414145"/>
                  </a:moveTo>
                  <a:lnTo>
                    <a:pt x="1391412" y="1400810"/>
                  </a:lnTo>
                  <a:lnTo>
                    <a:pt x="1378077" y="1459865"/>
                  </a:lnTo>
                  <a:lnTo>
                    <a:pt x="1437132" y="1473200"/>
                  </a:lnTo>
                  <a:lnTo>
                    <a:pt x="1450467" y="1414145"/>
                  </a:lnTo>
                  <a:close/>
                </a:path>
                <a:path w="2773045" h="2491740">
                  <a:moveTo>
                    <a:pt x="1522996" y="1736369"/>
                  </a:moveTo>
                  <a:lnTo>
                    <a:pt x="1516380" y="1714627"/>
                  </a:lnTo>
                  <a:lnTo>
                    <a:pt x="1501863" y="1697177"/>
                  </a:lnTo>
                  <a:lnTo>
                    <a:pt x="1482445" y="1687029"/>
                  </a:lnTo>
                  <a:lnTo>
                    <a:pt x="1460639" y="1684896"/>
                  </a:lnTo>
                  <a:lnTo>
                    <a:pt x="1438910" y="1691513"/>
                  </a:lnTo>
                  <a:lnTo>
                    <a:pt x="1421447" y="1706029"/>
                  </a:lnTo>
                  <a:lnTo>
                    <a:pt x="1411300" y="1725447"/>
                  </a:lnTo>
                  <a:lnTo>
                    <a:pt x="1409230" y="1746631"/>
                  </a:lnTo>
                  <a:lnTo>
                    <a:pt x="1409166" y="1747253"/>
                  </a:lnTo>
                  <a:lnTo>
                    <a:pt x="1410144" y="1750441"/>
                  </a:lnTo>
                  <a:lnTo>
                    <a:pt x="1149096" y="1891538"/>
                  </a:lnTo>
                  <a:lnTo>
                    <a:pt x="1167130" y="1925066"/>
                  </a:lnTo>
                  <a:lnTo>
                    <a:pt x="1428267" y="1783994"/>
                  </a:lnTo>
                  <a:lnTo>
                    <a:pt x="1430299" y="1786445"/>
                  </a:lnTo>
                  <a:lnTo>
                    <a:pt x="1449717" y="1796592"/>
                  </a:lnTo>
                  <a:lnTo>
                    <a:pt x="1493266" y="1792097"/>
                  </a:lnTo>
                  <a:lnTo>
                    <a:pt x="1520863" y="1758175"/>
                  </a:lnTo>
                  <a:lnTo>
                    <a:pt x="1521929" y="1747253"/>
                  </a:lnTo>
                  <a:lnTo>
                    <a:pt x="1521993" y="1746631"/>
                  </a:lnTo>
                  <a:lnTo>
                    <a:pt x="1522996" y="1736369"/>
                  </a:lnTo>
                  <a:close/>
                </a:path>
                <a:path w="2773045" h="2491740">
                  <a:moveTo>
                    <a:pt x="1557909" y="1367409"/>
                  </a:moveTo>
                  <a:lnTo>
                    <a:pt x="1537970" y="1346962"/>
                  </a:lnTo>
                  <a:lnTo>
                    <a:pt x="1456055" y="1426718"/>
                  </a:lnTo>
                  <a:lnTo>
                    <a:pt x="1476121" y="1447292"/>
                  </a:lnTo>
                  <a:lnTo>
                    <a:pt x="1557909" y="1367409"/>
                  </a:lnTo>
                  <a:close/>
                </a:path>
                <a:path w="2773045" h="2491740">
                  <a:moveTo>
                    <a:pt x="1701038" y="1227709"/>
                  </a:moveTo>
                  <a:lnTo>
                    <a:pt x="1681099" y="1207262"/>
                  </a:lnTo>
                  <a:lnTo>
                    <a:pt x="1599311" y="1287145"/>
                  </a:lnTo>
                  <a:lnTo>
                    <a:pt x="1619250" y="1307592"/>
                  </a:lnTo>
                  <a:lnTo>
                    <a:pt x="1701038" y="1227709"/>
                  </a:lnTo>
                  <a:close/>
                </a:path>
                <a:path w="2773045" h="2491740">
                  <a:moveTo>
                    <a:pt x="1843913" y="1543304"/>
                  </a:moveTo>
                  <a:lnTo>
                    <a:pt x="1824609" y="1510411"/>
                  </a:lnTo>
                  <a:lnTo>
                    <a:pt x="1561592" y="1664462"/>
                  </a:lnTo>
                  <a:lnTo>
                    <a:pt x="1580896" y="1697228"/>
                  </a:lnTo>
                  <a:lnTo>
                    <a:pt x="1843913" y="1543304"/>
                  </a:lnTo>
                  <a:close/>
                </a:path>
                <a:path w="2773045" h="2491740">
                  <a:moveTo>
                    <a:pt x="1844167" y="1088009"/>
                  </a:moveTo>
                  <a:lnTo>
                    <a:pt x="1824228" y="1067562"/>
                  </a:lnTo>
                  <a:lnTo>
                    <a:pt x="1742440" y="1147445"/>
                  </a:lnTo>
                  <a:lnTo>
                    <a:pt x="1762379" y="1167892"/>
                  </a:lnTo>
                  <a:lnTo>
                    <a:pt x="1844167" y="1088009"/>
                  </a:lnTo>
                  <a:close/>
                </a:path>
                <a:path w="2773045" h="2491740">
                  <a:moveTo>
                    <a:pt x="1987423" y="948309"/>
                  </a:moveTo>
                  <a:lnTo>
                    <a:pt x="1967484" y="927862"/>
                  </a:lnTo>
                  <a:lnTo>
                    <a:pt x="1885569" y="1007745"/>
                  </a:lnTo>
                  <a:lnTo>
                    <a:pt x="1905635" y="1028192"/>
                  </a:lnTo>
                  <a:lnTo>
                    <a:pt x="1987423" y="948309"/>
                  </a:lnTo>
                  <a:close/>
                </a:path>
                <a:path w="2773045" h="2491740">
                  <a:moveTo>
                    <a:pt x="2121662" y="797433"/>
                  </a:moveTo>
                  <a:lnTo>
                    <a:pt x="2060956" y="796671"/>
                  </a:lnTo>
                  <a:lnTo>
                    <a:pt x="2060448" y="837120"/>
                  </a:lnTo>
                  <a:lnTo>
                    <a:pt x="2028825" y="868045"/>
                  </a:lnTo>
                  <a:lnTo>
                    <a:pt x="2048764" y="888504"/>
                  </a:lnTo>
                  <a:lnTo>
                    <a:pt x="2080463" y="857643"/>
                  </a:lnTo>
                  <a:lnTo>
                    <a:pt x="2120900" y="858139"/>
                  </a:lnTo>
                  <a:lnTo>
                    <a:pt x="2121408" y="817118"/>
                  </a:lnTo>
                  <a:lnTo>
                    <a:pt x="2121662" y="797433"/>
                  </a:lnTo>
                  <a:close/>
                </a:path>
                <a:path w="2773045" h="2491740">
                  <a:moveTo>
                    <a:pt x="2168906" y="681609"/>
                  </a:moveTo>
                  <a:lnTo>
                    <a:pt x="2145665" y="665099"/>
                  </a:lnTo>
                  <a:lnTo>
                    <a:pt x="2079244" y="758190"/>
                  </a:lnTo>
                  <a:lnTo>
                    <a:pt x="2102612" y="774700"/>
                  </a:lnTo>
                  <a:lnTo>
                    <a:pt x="2168906" y="681609"/>
                  </a:lnTo>
                  <a:close/>
                </a:path>
                <a:path w="2773045" h="2491740">
                  <a:moveTo>
                    <a:pt x="2252751" y="1307693"/>
                  </a:moveTo>
                  <a:lnTo>
                    <a:pt x="2230272" y="1269301"/>
                  </a:lnTo>
                  <a:lnTo>
                    <a:pt x="2188680" y="1258417"/>
                  </a:lnTo>
                  <a:lnTo>
                    <a:pt x="2167255" y="1265809"/>
                  </a:lnTo>
                  <a:lnTo>
                    <a:pt x="2150287" y="1280896"/>
                  </a:lnTo>
                  <a:lnTo>
                    <a:pt x="2140788" y="1300632"/>
                  </a:lnTo>
                  <a:lnTo>
                    <a:pt x="2139404" y="1322489"/>
                  </a:lnTo>
                  <a:lnTo>
                    <a:pt x="2140458" y="1325537"/>
                  </a:lnTo>
                  <a:lnTo>
                    <a:pt x="1923288" y="1452626"/>
                  </a:lnTo>
                  <a:lnTo>
                    <a:pt x="1942592" y="1485519"/>
                  </a:lnTo>
                  <a:lnTo>
                    <a:pt x="2159724" y="1358455"/>
                  </a:lnTo>
                  <a:lnTo>
                    <a:pt x="2161883" y="1360881"/>
                  </a:lnTo>
                  <a:lnTo>
                    <a:pt x="2181618" y="1370380"/>
                  </a:lnTo>
                  <a:lnTo>
                    <a:pt x="2203475" y="1371765"/>
                  </a:lnTo>
                  <a:lnTo>
                    <a:pt x="2224913" y="1364361"/>
                  </a:lnTo>
                  <a:lnTo>
                    <a:pt x="2241867" y="1349286"/>
                  </a:lnTo>
                  <a:lnTo>
                    <a:pt x="2251367" y="1329550"/>
                  </a:lnTo>
                  <a:lnTo>
                    <a:pt x="2252751" y="1307693"/>
                  </a:lnTo>
                  <a:close/>
                </a:path>
                <a:path w="2773045" h="2491740">
                  <a:moveTo>
                    <a:pt x="2284984" y="518795"/>
                  </a:moveTo>
                  <a:lnTo>
                    <a:pt x="2261743" y="502158"/>
                  </a:lnTo>
                  <a:lnTo>
                    <a:pt x="2195322" y="595249"/>
                  </a:lnTo>
                  <a:lnTo>
                    <a:pt x="2218690" y="611886"/>
                  </a:lnTo>
                  <a:lnTo>
                    <a:pt x="2284984" y="518795"/>
                  </a:lnTo>
                  <a:close/>
                </a:path>
                <a:path w="2773045" h="2491740">
                  <a:moveTo>
                    <a:pt x="2401062" y="355854"/>
                  </a:moveTo>
                  <a:lnTo>
                    <a:pt x="2377694" y="339217"/>
                  </a:lnTo>
                  <a:lnTo>
                    <a:pt x="2311400" y="432308"/>
                  </a:lnTo>
                  <a:lnTo>
                    <a:pt x="2334641" y="448945"/>
                  </a:lnTo>
                  <a:lnTo>
                    <a:pt x="2401062" y="355854"/>
                  </a:lnTo>
                  <a:close/>
                </a:path>
                <a:path w="2773045" h="2491740">
                  <a:moveTo>
                    <a:pt x="2512060" y="1034669"/>
                  </a:moveTo>
                  <a:lnTo>
                    <a:pt x="2483104" y="1009904"/>
                  </a:lnTo>
                  <a:lnTo>
                    <a:pt x="2285238" y="1241806"/>
                  </a:lnTo>
                  <a:lnTo>
                    <a:pt x="2314194" y="1266444"/>
                  </a:lnTo>
                  <a:lnTo>
                    <a:pt x="2512060" y="1034669"/>
                  </a:lnTo>
                  <a:close/>
                </a:path>
                <a:path w="2773045" h="2491740">
                  <a:moveTo>
                    <a:pt x="2517140" y="192913"/>
                  </a:moveTo>
                  <a:lnTo>
                    <a:pt x="2493772" y="176403"/>
                  </a:lnTo>
                  <a:lnTo>
                    <a:pt x="2427478" y="269494"/>
                  </a:lnTo>
                  <a:lnTo>
                    <a:pt x="2450719" y="286004"/>
                  </a:lnTo>
                  <a:lnTo>
                    <a:pt x="2517140" y="192913"/>
                  </a:lnTo>
                  <a:close/>
                </a:path>
                <a:path w="2773045" h="2491740">
                  <a:moveTo>
                    <a:pt x="2647061" y="59817"/>
                  </a:moveTo>
                  <a:lnTo>
                    <a:pt x="2641498" y="26670"/>
                  </a:lnTo>
                  <a:lnTo>
                    <a:pt x="2637028" y="0"/>
                  </a:lnTo>
                  <a:lnTo>
                    <a:pt x="2577211" y="10033"/>
                  </a:lnTo>
                  <a:lnTo>
                    <a:pt x="2583891" y="49911"/>
                  </a:lnTo>
                  <a:lnTo>
                    <a:pt x="2543556" y="106553"/>
                  </a:lnTo>
                  <a:lnTo>
                    <a:pt x="2566797" y="123063"/>
                  </a:lnTo>
                  <a:lnTo>
                    <a:pt x="2604770" y="69850"/>
                  </a:lnTo>
                  <a:lnTo>
                    <a:pt x="2607157" y="66509"/>
                  </a:lnTo>
                  <a:lnTo>
                    <a:pt x="2647061" y="59817"/>
                  </a:lnTo>
                  <a:close/>
                </a:path>
                <a:path w="2773045" h="2491740">
                  <a:moveTo>
                    <a:pt x="2772740" y="761936"/>
                  </a:moveTo>
                  <a:lnTo>
                    <a:pt x="2770555" y="754126"/>
                  </a:lnTo>
                  <a:lnTo>
                    <a:pt x="2766860" y="740854"/>
                  </a:lnTo>
                  <a:lnTo>
                    <a:pt x="2752852" y="723011"/>
                  </a:lnTo>
                  <a:lnTo>
                    <a:pt x="2733014" y="711949"/>
                  </a:lnTo>
                  <a:lnTo>
                    <a:pt x="2711259" y="709472"/>
                  </a:lnTo>
                  <a:lnTo>
                    <a:pt x="2690164" y="715352"/>
                  </a:lnTo>
                  <a:lnTo>
                    <a:pt x="2672334" y="729361"/>
                  </a:lnTo>
                  <a:lnTo>
                    <a:pt x="2661259" y="749198"/>
                  </a:lnTo>
                  <a:lnTo>
                    <a:pt x="2658783" y="770953"/>
                  </a:lnTo>
                  <a:lnTo>
                    <a:pt x="2664663" y="792048"/>
                  </a:lnTo>
                  <a:lnTo>
                    <a:pt x="2666708" y="794651"/>
                  </a:lnTo>
                  <a:lnTo>
                    <a:pt x="2557272" y="922909"/>
                  </a:lnTo>
                  <a:lnTo>
                    <a:pt x="2586228" y="947674"/>
                  </a:lnTo>
                  <a:lnTo>
                    <a:pt x="2695638" y="819353"/>
                  </a:lnTo>
                  <a:lnTo>
                    <a:pt x="2698508" y="820953"/>
                  </a:lnTo>
                  <a:lnTo>
                    <a:pt x="2720276" y="823429"/>
                  </a:lnTo>
                  <a:lnTo>
                    <a:pt x="2741358" y="817549"/>
                  </a:lnTo>
                  <a:lnTo>
                    <a:pt x="2759202" y="803529"/>
                  </a:lnTo>
                  <a:lnTo>
                    <a:pt x="2770263" y="783704"/>
                  </a:lnTo>
                  <a:lnTo>
                    <a:pt x="2772740" y="76193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20339" y="5084063"/>
              <a:ext cx="114300" cy="114300"/>
            </a:xfrm>
            <a:prstGeom prst="rect">
              <a:avLst/>
            </a:prstGeom>
          </p:spPr>
        </p:pic>
      </p:grp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2093722" y="2389377"/>
          <a:ext cx="4013198" cy="2924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2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61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48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2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48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8005">
                <a:tc gridSpan="3">
                  <a:txBody>
                    <a:bodyPr/>
                    <a:lstStyle/>
                    <a:p>
                      <a:pPr marL="56642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100%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disper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6745" marR="20955">
                        <a:lnSpc>
                          <a:spcPts val="1495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73%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disper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280" marR="313690" indent="27305">
                        <a:lnSpc>
                          <a:spcPts val="1850"/>
                        </a:lnSpc>
                        <a:spcBef>
                          <a:spcPts val="590"/>
                        </a:spcBef>
                      </a:pP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sión sión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749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04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825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103505"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49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" name="object 16"/>
          <p:cNvSpPr txBox="1"/>
          <p:nvPr/>
        </p:nvSpPr>
        <p:spPr>
          <a:xfrm>
            <a:off x="1736470" y="2994591"/>
            <a:ext cx="278765" cy="18719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spc="-20" dirty="0">
                <a:latin typeface="Times New Roman"/>
                <a:cs typeface="Times New Roman"/>
              </a:rPr>
              <a:t>Temperatura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reactor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68548" y="5505703"/>
            <a:ext cx="1906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Vida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Catalizador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04466" y="2522220"/>
            <a:ext cx="421640" cy="114300"/>
          </a:xfrm>
          <a:custGeom>
            <a:avLst/>
            <a:gdLst/>
            <a:ahLst/>
            <a:cxnLst/>
            <a:rect l="l" t="t" r="r" b="b"/>
            <a:pathLst>
              <a:path w="421639" h="114300">
                <a:moveTo>
                  <a:pt x="30480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304800" y="76200"/>
                </a:lnTo>
                <a:lnTo>
                  <a:pt x="304800" y="38100"/>
                </a:lnTo>
                <a:close/>
              </a:path>
              <a:path w="421639" h="114300">
                <a:moveTo>
                  <a:pt x="364235" y="0"/>
                </a:moveTo>
                <a:lnTo>
                  <a:pt x="341965" y="4482"/>
                </a:lnTo>
                <a:lnTo>
                  <a:pt x="323802" y="16716"/>
                </a:lnTo>
                <a:lnTo>
                  <a:pt x="311568" y="34879"/>
                </a:lnTo>
                <a:lnTo>
                  <a:pt x="307085" y="57150"/>
                </a:lnTo>
                <a:lnTo>
                  <a:pt x="311568" y="79420"/>
                </a:lnTo>
                <a:lnTo>
                  <a:pt x="323802" y="97583"/>
                </a:lnTo>
                <a:lnTo>
                  <a:pt x="341965" y="109817"/>
                </a:lnTo>
                <a:lnTo>
                  <a:pt x="364235" y="114300"/>
                </a:lnTo>
                <a:lnTo>
                  <a:pt x="386506" y="109817"/>
                </a:lnTo>
                <a:lnTo>
                  <a:pt x="404669" y="97583"/>
                </a:lnTo>
                <a:lnTo>
                  <a:pt x="416903" y="79420"/>
                </a:lnTo>
                <a:lnTo>
                  <a:pt x="421385" y="57150"/>
                </a:lnTo>
                <a:lnTo>
                  <a:pt x="416903" y="34879"/>
                </a:lnTo>
                <a:lnTo>
                  <a:pt x="404669" y="16716"/>
                </a:lnTo>
                <a:lnTo>
                  <a:pt x="386506" y="4482"/>
                </a:lnTo>
                <a:lnTo>
                  <a:pt x="36423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04466" y="2780283"/>
            <a:ext cx="355600" cy="85725"/>
          </a:xfrm>
          <a:custGeom>
            <a:avLst/>
            <a:gdLst/>
            <a:ahLst/>
            <a:cxnLst/>
            <a:rect l="l" t="t" r="r" b="b"/>
            <a:pathLst>
              <a:path w="355600" h="85725">
                <a:moveTo>
                  <a:pt x="114300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14300" y="57150"/>
                </a:lnTo>
                <a:lnTo>
                  <a:pt x="114300" y="28575"/>
                </a:lnTo>
                <a:close/>
              </a:path>
              <a:path w="355600" h="85725">
                <a:moveTo>
                  <a:pt x="312419" y="0"/>
                </a:moveTo>
                <a:lnTo>
                  <a:pt x="269494" y="42925"/>
                </a:lnTo>
                <a:lnTo>
                  <a:pt x="312419" y="85725"/>
                </a:lnTo>
                <a:lnTo>
                  <a:pt x="340994" y="57150"/>
                </a:lnTo>
                <a:lnTo>
                  <a:pt x="312419" y="57150"/>
                </a:lnTo>
                <a:lnTo>
                  <a:pt x="312419" y="28575"/>
                </a:lnTo>
                <a:lnTo>
                  <a:pt x="340910" y="28575"/>
                </a:lnTo>
                <a:lnTo>
                  <a:pt x="312419" y="0"/>
                </a:lnTo>
                <a:close/>
              </a:path>
              <a:path w="355600" h="85725">
                <a:moveTo>
                  <a:pt x="283844" y="28575"/>
                </a:moveTo>
                <a:lnTo>
                  <a:pt x="200025" y="28575"/>
                </a:lnTo>
                <a:lnTo>
                  <a:pt x="200025" y="57150"/>
                </a:lnTo>
                <a:lnTo>
                  <a:pt x="283760" y="57150"/>
                </a:lnTo>
                <a:lnTo>
                  <a:pt x="269494" y="42925"/>
                </a:lnTo>
                <a:lnTo>
                  <a:pt x="283844" y="28575"/>
                </a:lnTo>
                <a:close/>
              </a:path>
              <a:path w="355600" h="85725">
                <a:moveTo>
                  <a:pt x="340910" y="28575"/>
                </a:moveTo>
                <a:lnTo>
                  <a:pt x="312419" y="28575"/>
                </a:lnTo>
                <a:lnTo>
                  <a:pt x="312419" y="57150"/>
                </a:lnTo>
                <a:lnTo>
                  <a:pt x="340994" y="57150"/>
                </a:lnTo>
                <a:lnTo>
                  <a:pt x="355219" y="42925"/>
                </a:lnTo>
                <a:lnTo>
                  <a:pt x="340910" y="285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6697726" y="2395473"/>
            <a:ext cx="3745229" cy="2823210"/>
            <a:chOff x="6697726" y="2395473"/>
            <a:chExt cx="3745229" cy="2823210"/>
          </a:xfrm>
        </p:grpSpPr>
        <p:sp>
          <p:nvSpPr>
            <p:cNvPr id="21" name="object 21"/>
            <p:cNvSpPr/>
            <p:nvPr/>
          </p:nvSpPr>
          <p:spPr>
            <a:xfrm>
              <a:off x="6704076" y="2401823"/>
              <a:ext cx="3732529" cy="2752725"/>
            </a:xfrm>
            <a:custGeom>
              <a:avLst/>
              <a:gdLst/>
              <a:ahLst/>
              <a:cxnLst/>
              <a:rect l="l" t="t" r="r" b="b"/>
              <a:pathLst>
                <a:path w="3732529" h="2752725">
                  <a:moveTo>
                    <a:pt x="3732276" y="0"/>
                  </a:moveTo>
                  <a:lnTo>
                    <a:pt x="0" y="0"/>
                  </a:lnTo>
                  <a:lnTo>
                    <a:pt x="0" y="2752344"/>
                  </a:lnTo>
                  <a:lnTo>
                    <a:pt x="3732276" y="2752344"/>
                  </a:lnTo>
                  <a:lnTo>
                    <a:pt x="3732276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704076" y="2401823"/>
              <a:ext cx="3732529" cy="2752725"/>
            </a:xfrm>
            <a:custGeom>
              <a:avLst/>
              <a:gdLst/>
              <a:ahLst/>
              <a:cxnLst/>
              <a:rect l="l" t="t" r="r" b="b"/>
              <a:pathLst>
                <a:path w="3732529" h="2752725">
                  <a:moveTo>
                    <a:pt x="0" y="2752344"/>
                  </a:moveTo>
                  <a:lnTo>
                    <a:pt x="3732276" y="2752344"/>
                  </a:lnTo>
                  <a:lnTo>
                    <a:pt x="3732276" y="0"/>
                  </a:lnTo>
                  <a:lnTo>
                    <a:pt x="0" y="0"/>
                  </a:lnTo>
                  <a:lnTo>
                    <a:pt x="0" y="2752344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704076" y="2401823"/>
              <a:ext cx="3732529" cy="2810510"/>
            </a:xfrm>
            <a:custGeom>
              <a:avLst/>
              <a:gdLst/>
              <a:ahLst/>
              <a:cxnLst/>
              <a:rect l="l" t="t" r="r" b="b"/>
              <a:pathLst>
                <a:path w="3732529" h="2810510">
                  <a:moveTo>
                    <a:pt x="647700" y="0"/>
                  </a:moveTo>
                  <a:lnTo>
                    <a:pt x="647700" y="2752344"/>
                  </a:lnTo>
                </a:path>
                <a:path w="3732529" h="2810510">
                  <a:moveTo>
                    <a:pt x="1293876" y="0"/>
                  </a:moveTo>
                  <a:lnTo>
                    <a:pt x="1293876" y="2810256"/>
                  </a:lnTo>
                </a:path>
                <a:path w="3732529" h="2810510">
                  <a:moveTo>
                    <a:pt x="1891283" y="0"/>
                  </a:moveTo>
                  <a:lnTo>
                    <a:pt x="1891283" y="2810256"/>
                  </a:lnTo>
                </a:path>
                <a:path w="3732529" h="2810510">
                  <a:moveTo>
                    <a:pt x="2488692" y="0"/>
                  </a:moveTo>
                  <a:lnTo>
                    <a:pt x="2488692" y="2810256"/>
                  </a:lnTo>
                </a:path>
                <a:path w="3732529" h="2810510">
                  <a:moveTo>
                    <a:pt x="3084576" y="516636"/>
                  </a:moveTo>
                  <a:lnTo>
                    <a:pt x="3084576" y="2810256"/>
                  </a:lnTo>
                </a:path>
                <a:path w="3732529" h="2810510">
                  <a:moveTo>
                    <a:pt x="0" y="516636"/>
                  </a:moveTo>
                  <a:lnTo>
                    <a:pt x="3732276" y="516636"/>
                  </a:lnTo>
                </a:path>
                <a:path w="3732529" h="2810510">
                  <a:moveTo>
                    <a:pt x="0" y="1490471"/>
                  </a:moveTo>
                  <a:lnTo>
                    <a:pt x="3732276" y="1490471"/>
                  </a:lnTo>
                </a:path>
                <a:path w="3732529" h="2810510">
                  <a:moveTo>
                    <a:pt x="0" y="1949195"/>
                  </a:moveTo>
                  <a:lnTo>
                    <a:pt x="3732276" y="1949195"/>
                  </a:lnTo>
                </a:path>
                <a:path w="3732529" h="2810510">
                  <a:moveTo>
                    <a:pt x="0" y="2293620"/>
                  </a:moveTo>
                  <a:lnTo>
                    <a:pt x="3732276" y="2293620"/>
                  </a:lnTo>
                </a:path>
                <a:path w="3732529" h="2810510">
                  <a:moveTo>
                    <a:pt x="0" y="1031748"/>
                  </a:moveTo>
                  <a:lnTo>
                    <a:pt x="3732276" y="103174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297674" y="2556255"/>
              <a:ext cx="2548890" cy="2345055"/>
            </a:xfrm>
            <a:custGeom>
              <a:avLst/>
              <a:gdLst/>
              <a:ahLst/>
              <a:cxnLst/>
              <a:rect l="l" t="t" r="r" b="b"/>
              <a:pathLst>
                <a:path w="2548890" h="2345054">
                  <a:moveTo>
                    <a:pt x="153035" y="307340"/>
                  </a:moveTo>
                  <a:lnTo>
                    <a:pt x="63754" y="235966"/>
                  </a:lnTo>
                  <a:lnTo>
                    <a:pt x="45974" y="258318"/>
                  </a:lnTo>
                  <a:lnTo>
                    <a:pt x="135255" y="329692"/>
                  </a:lnTo>
                  <a:lnTo>
                    <a:pt x="153035" y="307340"/>
                  </a:lnTo>
                  <a:close/>
                </a:path>
                <a:path w="2548890" h="2345054">
                  <a:moveTo>
                    <a:pt x="305054" y="73152"/>
                  </a:moveTo>
                  <a:lnTo>
                    <a:pt x="9144" y="0"/>
                  </a:lnTo>
                  <a:lnTo>
                    <a:pt x="0" y="37084"/>
                  </a:lnTo>
                  <a:lnTo>
                    <a:pt x="295910" y="110236"/>
                  </a:lnTo>
                  <a:lnTo>
                    <a:pt x="305054" y="73152"/>
                  </a:lnTo>
                  <a:close/>
                </a:path>
                <a:path w="2548890" h="2345054">
                  <a:moveTo>
                    <a:pt x="309245" y="432308"/>
                  </a:moveTo>
                  <a:lnTo>
                    <a:pt x="219964" y="360934"/>
                  </a:lnTo>
                  <a:lnTo>
                    <a:pt x="202184" y="383159"/>
                  </a:lnTo>
                  <a:lnTo>
                    <a:pt x="291465" y="454533"/>
                  </a:lnTo>
                  <a:lnTo>
                    <a:pt x="309245" y="432308"/>
                  </a:lnTo>
                  <a:close/>
                </a:path>
                <a:path w="2548890" h="2345054">
                  <a:moveTo>
                    <a:pt x="465455" y="557149"/>
                  </a:moveTo>
                  <a:lnTo>
                    <a:pt x="376301" y="485775"/>
                  </a:lnTo>
                  <a:lnTo>
                    <a:pt x="358394" y="508127"/>
                  </a:lnTo>
                  <a:lnTo>
                    <a:pt x="447675" y="579501"/>
                  </a:lnTo>
                  <a:lnTo>
                    <a:pt x="465455" y="557149"/>
                  </a:lnTo>
                  <a:close/>
                </a:path>
                <a:path w="2548890" h="2345054">
                  <a:moveTo>
                    <a:pt x="621792" y="682117"/>
                  </a:moveTo>
                  <a:lnTo>
                    <a:pt x="532511" y="610743"/>
                  </a:lnTo>
                  <a:lnTo>
                    <a:pt x="514604" y="632968"/>
                  </a:lnTo>
                  <a:lnTo>
                    <a:pt x="603885" y="704469"/>
                  </a:lnTo>
                  <a:lnTo>
                    <a:pt x="621792" y="682117"/>
                  </a:lnTo>
                  <a:close/>
                </a:path>
                <a:path w="2548890" h="2345054">
                  <a:moveTo>
                    <a:pt x="734568" y="790575"/>
                  </a:moveTo>
                  <a:lnTo>
                    <a:pt x="732815" y="774954"/>
                  </a:lnTo>
                  <a:lnTo>
                    <a:pt x="728421" y="735584"/>
                  </a:lnTo>
                  <a:lnTo>
                    <a:pt x="727837" y="730250"/>
                  </a:lnTo>
                  <a:lnTo>
                    <a:pt x="667512" y="736981"/>
                  </a:lnTo>
                  <a:lnTo>
                    <a:pt x="674243" y="797306"/>
                  </a:lnTo>
                  <a:lnTo>
                    <a:pt x="734568" y="790575"/>
                  </a:lnTo>
                  <a:close/>
                </a:path>
                <a:path w="2548890" h="2345054">
                  <a:moveTo>
                    <a:pt x="757466" y="181825"/>
                  </a:moveTo>
                  <a:lnTo>
                    <a:pt x="749935" y="161251"/>
                  </a:lnTo>
                  <a:lnTo>
                    <a:pt x="735241" y="144983"/>
                  </a:lnTo>
                  <a:lnTo>
                    <a:pt x="714756" y="135255"/>
                  </a:lnTo>
                  <a:lnTo>
                    <a:pt x="692099" y="134277"/>
                  </a:lnTo>
                  <a:lnTo>
                    <a:pt x="671525" y="141820"/>
                  </a:lnTo>
                  <a:lnTo>
                    <a:pt x="655256" y="156527"/>
                  </a:lnTo>
                  <a:lnTo>
                    <a:pt x="653884" y="159423"/>
                  </a:lnTo>
                  <a:lnTo>
                    <a:pt x="416052" y="100584"/>
                  </a:lnTo>
                  <a:lnTo>
                    <a:pt x="406781" y="137668"/>
                  </a:lnTo>
                  <a:lnTo>
                    <a:pt x="644690" y="196494"/>
                  </a:lnTo>
                  <a:lnTo>
                    <a:pt x="644550" y="199694"/>
                  </a:lnTo>
                  <a:lnTo>
                    <a:pt x="652094" y="220268"/>
                  </a:lnTo>
                  <a:lnTo>
                    <a:pt x="666800" y="236537"/>
                  </a:lnTo>
                  <a:lnTo>
                    <a:pt x="687324" y="246253"/>
                  </a:lnTo>
                  <a:lnTo>
                    <a:pt x="709968" y="247192"/>
                  </a:lnTo>
                  <a:lnTo>
                    <a:pt x="730542" y="239649"/>
                  </a:lnTo>
                  <a:lnTo>
                    <a:pt x="746810" y="224967"/>
                  </a:lnTo>
                  <a:lnTo>
                    <a:pt x="754240" y="209296"/>
                  </a:lnTo>
                  <a:lnTo>
                    <a:pt x="756539" y="204470"/>
                  </a:lnTo>
                  <a:lnTo>
                    <a:pt x="757466" y="181825"/>
                  </a:lnTo>
                  <a:close/>
                </a:path>
                <a:path w="2548890" h="2345054">
                  <a:moveTo>
                    <a:pt x="816229" y="818261"/>
                  </a:moveTo>
                  <a:lnTo>
                    <a:pt x="702437" y="807466"/>
                  </a:lnTo>
                  <a:lnTo>
                    <a:pt x="699643" y="835914"/>
                  </a:lnTo>
                  <a:lnTo>
                    <a:pt x="813435" y="846709"/>
                  </a:lnTo>
                  <a:lnTo>
                    <a:pt x="816229" y="818261"/>
                  </a:lnTo>
                  <a:close/>
                </a:path>
                <a:path w="2548890" h="2345054">
                  <a:moveTo>
                    <a:pt x="1015365" y="837057"/>
                  </a:moveTo>
                  <a:lnTo>
                    <a:pt x="901573" y="826262"/>
                  </a:lnTo>
                  <a:lnTo>
                    <a:pt x="898779" y="854710"/>
                  </a:lnTo>
                  <a:lnTo>
                    <a:pt x="1012571" y="865505"/>
                  </a:lnTo>
                  <a:lnTo>
                    <a:pt x="1015365" y="837057"/>
                  </a:lnTo>
                  <a:close/>
                </a:path>
                <a:path w="2548890" h="2345054">
                  <a:moveTo>
                    <a:pt x="1047750" y="320421"/>
                  </a:moveTo>
                  <a:lnTo>
                    <a:pt x="757047" y="228981"/>
                  </a:lnTo>
                  <a:lnTo>
                    <a:pt x="745617" y="265303"/>
                  </a:lnTo>
                  <a:lnTo>
                    <a:pt x="1036320" y="356870"/>
                  </a:lnTo>
                  <a:lnTo>
                    <a:pt x="1047750" y="320421"/>
                  </a:lnTo>
                  <a:close/>
                </a:path>
                <a:path w="2548890" h="2345054">
                  <a:moveTo>
                    <a:pt x="1214501" y="855853"/>
                  </a:moveTo>
                  <a:lnTo>
                    <a:pt x="1100709" y="845058"/>
                  </a:lnTo>
                  <a:lnTo>
                    <a:pt x="1097915" y="873506"/>
                  </a:lnTo>
                  <a:lnTo>
                    <a:pt x="1211707" y="884301"/>
                  </a:lnTo>
                  <a:lnTo>
                    <a:pt x="1214501" y="855853"/>
                  </a:lnTo>
                  <a:close/>
                </a:path>
                <a:path w="2548890" h="2345054">
                  <a:moveTo>
                    <a:pt x="1355344" y="413931"/>
                  </a:moveTo>
                  <a:lnTo>
                    <a:pt x="1349121" y="392925"/>
                  </a:lnTo>
                  <a:lnTo>
                    <a:pt x="1335455" y="375805"/>
                  </a:lnTo>
                  <a:lnTo>
                    <a:pt x="1315593" y="364871"/>
                  </a:lnTo>
                  <a:lnTo>
                    <a:pt x="1293012" y="362458"/>
                  </a:lnTo>
                  <a:lnTo>
                    <a:pt x="1272006" y="368681"/>
                  </a:lnTo>
                  <a:lnTo>
                    <a:pt x="1254887" y="382346"/>
                  </a:lnTo>
                  <a:lnTo>
                    <a:pt x="1253312" y="385203"/>
                  </a:lnTo>
                  <a:lnTo>
                    <a:pt x="1156843" y="354838"/>
                  </a:lnTo>
                  <a:lnTo>
                    <a:pt x="1145413" y="391160"/>
                  </a:lnTo>
                  <a:lnTo>
                    <a:pt x="1241894" y="421525"/>
                  </a:lnTo>
                  <a:lnTo>
                    <a:pt x="1241539" y="424789"/>
                  </a:lnTo>
                  <a:lnTo>
                    <a:pt x="1247775" y="445795"/>
                  </a:lnTo>
                  <a:lnTo>
                    <a:pt x="1261427" y="462915"/>
                  </a:lnTo>
                  <a:lnTo>
                    <a:pt x="1281303" y="473837"/>
                  </a:lnTo>
                  <a:lnTo>
                    <a:pt x="1303870" y="476262"/>
                  </a:lnTo>
                  <a:lnTo>
                    <a:pt x="1324876" y="470027"/>
                  </a:lnTo>
                  <a:lnTo>
                    <a:pt x="1341996" y="456374"/>
                  </a:lnTo>
                  <a:lnTo>
                    <a:pt x="1352372" y="437515"/>
                  </a:lnTo>
                  <a:lnTo>
                    <a:pt x="1352931" y="436499"/>
                  </a:lnTo>
                  <a:lnTo>
                    <a:pt x="1355344" y="413931"/>
                  </a:lnTo>
                  <a:close/>
                </a:path>
                <a:path w="2548890" h="2345054">
                  <a:moveTo>
                    <a:pt x="1367917" y="969899"/>
                  </a:moveTo>
                  <a:lnTo>
                    <a:pt x="1324940" y="895515"/>
                  </a:lnTo>
                  <a:lnTo>
                    <a:pt x="1341120" y="882142"/>
                  </a:lnTo>
                  <a:lnTo>
                    <a:pt x="1302512" y="835406"/>
                  </a:lnTo>
                  <a:lnTo>
                    <a:pt x="1255776" y="874014"/>
                  </a:lnTo>
                  <a:lnTo>
                    <a:pt x="1294384" y="920750"/>
                  </a:lnTo>
                  <a:lnTo>
                    <a:pt x="1302677" y="913892"/>
                  </a:lnTo>
                  <a:lnTo>
                    <a:pt x="1343279" y="984250"/>
                  </a:lnTo>
                  <a:lnTo>
                    <a:pt x="1367917" y="969899"/>
                  </a:lnTo>
                  <a:close/>
                </a:path>
                <a:path w="2548890" h="2345054">
                  <a:moveTo>
                    <a:pt x="1467993" y="1143127"/>
                  </a:moveTo>
                  <a:lnTo>
                    <a:pt x="1410843" y="1044194"/>
                  </a:lnTo>
                  <a:lnTo>
                    <a:pt x="1386078" y="1058418"/>
                  </a:lnTo>
                  <a:lnTo>
                    <a:pt x="1443228" y="1157478"/>
                  </a:lnTo>
                  <a:lnTo>
                    <a:pt x="1467993" y="1143127"/>
                  </a:lnTo>
                  <a:close/>
                </a:path>
                <a:path w="2548890" h="2345054">
                  <a:moveTo>
                    <a:pt x="1568069" y="1316355"/>
                  </a:moveTo>
                  <a:lnTo>
                    <a:pt x="1510919" y="1217422"/>
                  </a:lnTo>
                  <a:lnTo>
                    <a:pt x="1486154" y="1231646"/>
                  </a:lnTo>
                  <a:lnTo>
                    <a:pt x="1543304" y="1330706"/>
                  </a:lnTo>
                  <a:lnTo>
                    <a:pt x="1568069" y="1316355"/>
                  </a:lnTo>
                  <a:close/>
                </a:path>
                <a:path w="2548890" h="2345054">
                  <a:moveTo>
                    <a:pt x="1616837" y="623570"/>
                  </a:moveTo>
                  <a:lnTo>
                    <a:pt x="1358900" y="461137"/>
                  </a:lnTo>
                  <a:lnTo>
                    <a:pt x="1338580" y="493395"/>
                  </a:lnTo>
                  <a:lnTo>
                    <a:pt x="1596517" y="655828"/>
                  </a:lnTo>
                  <a:lnTo>
                    <a:pt x="1616837" y="623570"/>
                  </a:lnTo>
                  <a:close/>
                </a:path>
                <a:path w="2548890" h="2345054">
                  <a:moveTo>
                    <a:pt x="1668018" y="1489583"/>
                  </a:moveTo>
                  <a:lnTo>
                    <a:pt x="1610868" y="1390650"/>
                  </a:lnTo>
                  <a:lnTo>
                    <a:pt x="1586103" y="1404874"/>
                  </a:lnTo>
                  <a:lnTo>
                    <a:pt x="1643253" y="1503807"/>
                  </a:lnTo>
                  <a:lnTo>
                    <a:pt x="1668018" y="1489583"/>
                  </a:lnTo>
                  <a:close/>
                </a:path>
                <a:path w="2548890" h="2345054">
                  <a:moveTo>
                    <a:pt x="1733296" y="1545463"/>
                  </a:moveTo>
                  <a:lnTo>
                    <a:pt x="1674749" y="1529842"/>
                  </a:lnTo>
                  <a:lnTo>
                    <a:pt x="1659128" y="1588389"/>
                  </a:lnTo>
                  <a:lnTo>
                    <a:pt x="1717675" y="1604010"/>
                  </a:lnTo>
                  <a:lnTo>
                    <a:pt x="1733296" y="1545463"/>
                  </a:lnTo>
                  <a:close/>
                </a:path>
                <a:path w="2548890" h="2345054">
                  <a:moveTo>
                    <a:pt x="1791970" y="1687322"/>
                  </a:moveTo>
                  <a:lnTo>
                    <a:pt x="1705610" y="1612519"/>
                  </a:lnTo>
                  <a:lnTo>
                    <a:pt x="1686814" y="1634109"/>
                  </a:lnTo>
                  <a:lnTo>
                    <a:pt x="1773301" y="1708912"/>
                  </a:lnTo>
                  <a:lnTo>
                    <a:pt x="1791970" y="1687322"/>
                  </a:lnTo>
                  <a:close/>
                </a:path>
                <a:path w="2548890" h="2345054">
                  <a:moveTo>
                    <a:pt x="1943227" y="1818259"/>
                  </a:moveTo>
                  <a:lnTo>
                    <a:pt x="1856740" y="1743456"/>
                  </a:lnTo>
                  <a:lnTo>
                    <a:pt x="1838071" y="1765046"/>
                  </a:lnTo>
                  <a:lnTo>
                    <a:pt x="1924431" y="1839849"/>
                  </a:lnTo>
                  <a:lnTo>
                    <a:pt x="1943227" y="1818259"/>
                  </a:lnTo>
                  <a:close/>
                </a:path>
                <a:path w="2548890" h="2345054">
                  <a:moveTo>
                    <a:pt x="1952256" y="830922"/>
                  </a:moveTo>
                  <a:lnTo>
                    <a:pt x="1942731" y="788987"/>
                  </a:lnTo>
                  <a:lnTo>
                    <a:pt x="1905076" y="765289"/>
                  </a:lnTo>
                  <a:lnTo>
                    <a:pt x="1883181" y="765975"/>
                  </a:lnTo>
                  <a:lnTo>
                    <a:pt x="1863140" y="774814"/>
                  </a:lnTo>
                  <a:lnTo>
                    <a:pt x="1860892" y="777163"/>
                  </a:lnTo>
                  <a:lnTo>
                    <a:pt x="1713611" y="684403"/>
                  </a:lnTo>
                  <a:lnTo>
                    <a:pt x="1693291" y="716661"/>
                  </a:lnTo>
                  <a:lnTo>
                    <a:pt x="1840585" y="809421"/>
                  </a:lnTo>
                  <a:lnTo>
                    <a:pt x="1839442" y="812469"/>
                  </a:lnTo>
                  <a:lnTo>
                    <a:pt x="1848967" y="854405"/>
                  </a:lnTo>
                  <a:lnTo>
                    <a:pt x="1886623" y="878103"/>
                  </a:lnTo>
                  <a:lnTo>
                    <a:pt x="1908517" y="877417"/>
                  </a:lnTo>
                  <a:lnTo>
                    <a:pt x="1928558" y="868578"/>
                  </a:lnTo>
                  <a:lnTo>
                    <a:pt x="1944243" y="852170"/>
                  </a:lnTo>
                  <a:lnTo>
                    <a:pt x="1949653" y="837819"/>
                  </a:lnTo>
                  <a:lnTo>
                    <a:pt x="1952256" y="830922"/>
                  </a:lnTo>
                  <a:close/>
                </a:path>
                <a:path w="2548890" h="2345054">
                  <a:moveTo>
                    <a:pt x="2094357" y="1949196"/>
                  </a:moveTo>
                  <a:lnTo>
                    <a:pt x="2007997" y="1874393"/>
                  </a:lnTo>
                  <a:lnTo>
                    <a:pt x="1989328" y="1895983"/>
                  </a:lnTo>
                  <a:lnTo>
                    <a:pt x="2075688" y="1970786"/>
                  </a:lnTo>
                  <a:lnTo>
                    <a:pt x="2094357" y="1949196"/>
                  </a:lnTo>
                  <a:close/>
                </a:path>
                <a:path w="2548890" h="2345054">
                  <a:moveTo>
                    <a:pt x="2190369" y="1059307"/>
                  </a:moveTo>
                  <a:lnTo>
                    <a:pt x="1956816" y="863473"/>
                  </a:lnTo>
                  <a:lnTo>
                    <a:pt x="1932432" y="892683"/>
                  </a:lnTo>
                  <a:lnTo>
                    <a:pt x="2165985" y="1088517"/>
                  </a:lnTo>
                  <a:lnTo>
                    <a:pt x="2190369" y="1059307"/>
                  </a:lnTo>
                  <a:close/>
                </a:path>
                <a:path w="2548890" h="2345054">
                  <a:moveTo>
                    <a:pt x="2245614" y="2080133"/>
                  </a:moveTo>
                  <a:lnTo>
                    <a:pt x="2159254" y="2005330"/>
                  </a:lnTo>
                  <a:lnTo>
                    <a:pt x="2140458" y="2026920"/>
                  </a:lnTo>
                  <a:lnTo>
                    <a:pt x="2226945" y="2101723"/>
                  </a:lnTo>
                  <a:lnTo>
                    <a:pt x="2245614" y="2080133"/>
                  </a:lnTo>
                  <a:close/>
                </a:path>
                <a:path w="2548890" h="2345054">
                  <a:moveTo>
                    <a:pt x="2396871" y="2211070"/>
                  </a:moveTo>
                  <a:lnTo>
                    <a:pt x="2310384" y="2136267"/>
                  </a:lnTo>
                  <a:lnTo>
                    <a:pt x="2291715" y="2157857"/>
                  </a:lnTo>
                  <a:lnTo>
                    <a:pt x="2378075" y="2232660"/>
                  </a:lnTo>
                  <a:lnTo>
                    <a:pt x="2396871" y="2211070"/>
                  </a:lnTo>
                  <a:close/>
                </a:path>
                <a:path w="2548890" h="2345054">
                  <a:moveTo>
                    <a:pt x="2524125" y="2340229"/>
                  </a:moveTo>
                  <a:lnTo>
                    <a:pt x="2522880" y="2322957"/>
                  </a:lnTo>
                  <a:lnTo>
                    <a:pt x="2519807" y="2279777"/>
                  </a:lnTo>
                  <a:lnTo>
                    <a:pt x="2479497" y="2282660"/>
                  </a:lnTo>
                  <a:lnTo>
                    <a:pt x="2461641" y="2267204"/>
                  </a:lnTo>
                  <a:lnTo>
                    <a:pt x="2442972" y="2288794"/>
                  </a:lnTo>
                  <a:lnTo>
                    <a:pt x="2460790" y="2304262"/>
                  </a:lnTo>
                  <a:lnTo>
                    <a:pt x="2463673" y="2344547"/>
                  </a:lnTo>
                  <a:lnTo>
                    <a:pt x="2524125" y="2340229"/>
                  </a:lnTo>
                  <a:close/>
                </a:path>
                <a:path w="2548890" h="2345054">
                  <a:moveTo>
                    <a:pt x="2548661" y="1331823"/>
                  </a:moveTo>
                  <a:lnTo>
                    <a:pt x="2542616" y="1310754"/>
                  </a:lnTo>
                  <a:lnTo>
                    <a:pt x="2528443" y="1292987"/>
                  </a:lnTo>
                  <a:lnTo>
                    <a:pt x="2508529" y="1282115"/>
                  </a:lnTo>
                  <a:lnTo>
                    <a:pt x="2486749" y="1279829"/>
                  </a:lnTo>
                  <a:lnTo>
                    <a:pt x="2465679" y="1285900"/>
                  </a:lnTo>
                  <a:lnTo>
                    <a:pt x="2463101" y="1287970"/>
                  </a:lnTo>
                  <a:lnTo>
                    <a:pt x="2277999" y="1132713"/>
                  </a:lnTo>
                  <a:lnTo>
                    <a:pt x="2253488" y="1161923"/>
                  </a:lnTo>
                  <a:lnTo>
                    <a:pt x="2438628" y="1317117"/>
                  </a:lnTo>
                  <a:lnTo>
                    <a:pt x="2437041" y="1320012"/>
                  </a:lnTo>
                  <a:lnTo>
                    <a:pt x="2440825" y="1362862"/>
                  </a:lnTo>
                  <a:lnTo>
                    <a:pt x="2474938" y="1391437"/>
                  </a:lnTo>
                  <a:lnTo>
                    <a:pt x="2496718" y="1393736"/>
                  </a:lnTo>
                  <a:lnTo>
                    <a:pt x="2517787" y="1387690"/>
                  </a:lnTo>
                  <a:lnTo>
                    <a:pt x="2535555" y="1373505"/>
                  </a:lnTo>
                  <a:lnTo>
                    <a:pt x="2546362" y="1353604"/>
                  </a:lnTo>
                  <a:lnTo>
                    <a:pt x="2546604" y="1351407"/>
                  </a:lnTo>
                  <a:lnTo>
                    <a:pt x="2548661" y="13318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95388" y="2517647"/>
              <a:ext cx="114300" cy="114300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316851" y="2767710"/>
              <a:ext cx="71755" cy="71755"/>
            </a:xfrm>
            <a:custGeom>
              <a:avLst/>
              <a:gdLst/>
              <a:ahLst/>
              <a:cxnLst/>
              <a:rect l="l" t="t" r="r" b="b"/>
              <a:pathLst>
                <a:path w="71754" h="71755">
                  <a:moveTo>
                    <a:pt x="59435" y="0"/>
                  </a:moveTo>
                  <a:lnTo>
                    <a:pt x="0" y="11937"/>
                  </a:lnTo>
                  <a:lnTo>
                    <a:pt x="11938" y="71374"/>
                  </a:lnTo>
                  <a:lnTo>
                    <a:pt x="71374" y="59436"/>
                  </a:lnTo>
                  <a:lnTo>
                    <a:pt x="5943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350761" y="2851978"/>
            <a:ext cx="278765" cy="1988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dirty="0">
                <a:latin typeface="Times New Roman"/>
                <a:cs typeface="Times New Roman"/>
              </a:rPr>
              <a:t>Rendimiento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C5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+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602093" y="5180838"/>
            <a:ext cx="1906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Vida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del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Times New Roman"/>
                <a:cs typeface="Times New Roman"/>
              </a:rPr>
              <a:t>Catalizador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844533" y="2519172"/>
            <a:ext cx="406400" cy="114300"/>
          </a:xfrm>
          <a:custGeom>
            <a:avLst/>
            <a:gdLst/>
            <a:ahLst/>
            <a:cxnLst/>
            <a:rect l="l" t="t" r="r" b="b"/>
            <a:pathLst>
              <a:path w="406400" h="114300">
                <a:moveTo>
                  <a:pt x="348996" y="0"/>
                </a:moveTo>
                <a:lnTo>
                  <a:pt x="326725" y="4482"/>
                </a:lnTo>
                <a:lnTo>
                  <a:pt x="308562" y="16716"/>
                </a:lnTo>
                <a:lnTo>
                  <a:pt x="296328" y="34879"/>
                </a:lnTo>
                <a:lnTo>
                  <a:pt x="291846" y="57150"/>
                </a:lnTo>
                <a:lnTo>
                  <a:pt x="296328" y="79420"/>
                </a:lnTo>
                <a:lnTo>
                  <a:pt x="308562" y="97583"/>
                </a:lnTo>
                <a:lnTo>
                  <a:pt x="326725" y="109817"/>
                </a:lnTo>
                <a:lnTo>
                  <a:pt x="348996" y="114300"/>
                </a:lnTo>
                <a:lnTo>
                  <a:pt x="371266" y="109817"/>
                </a:lnTo>
                <a:lnTo>
                  <a:pt x="389429" y="97583"/>
                </a:lnTo>
                <a:lnTo>
                  <a:pt x="401663" y="79420"/>
                </a:lnTo>
                <a:lnTo>
                  <a:pt x="402311" y="76200"/>
                </a:lnTo>
                <a:lnTo>
                  <a:pt x="304800" y="76200"/>
                </a:lnTo>
                <a:lnTo>
                  <a:pt x="304800" y="38100"/>
                </a:lnTo>
                <a:lnTo>
                  <a:pt x="402311" y="38100"/>
                </a:lnTo>
                <a:lnTo>
                  <a:pt x="401663" y="34879"/>
                </a:lnTo>
                <a:lnTo>
                  <a:pt x="389429" y="16716"/>
                </a:lnTo>
                <a:lnTo>
                  <a:pt x="371266" y="4482"/>
                </a:lnTo>
                <a:lnTo>
                  <a:pt x="348996" y="0"/>
                </a:lnTo>
                <a:close/>
              </a:path>
              <a:path w="406400" h="114300">
                <a:moveTo>
                  <a:pt x="295680" y="38100"/>
                </a:moveTo>
                <a:lnTo>
                  <a:pt x="0" y="38100"/>
                </a:lnTo>
                <a:lnTo>
                  <a:pt x="0" y="76200"/>
                </a:lnTo>
                <a:lnTo>
                  <a:pt x="295680" y="76200"/>
                </a:lnTo>
                <a:lnTo>
                  <a:pt x="291846" y="57150"/>
                </a:lnTo>
                <a:lnTo>
                  <a:pt x="295680" y="38100"/>
                </a:lnTo>
                <a:close/>
              </a:path>
              <a:path w="406400" h="114300">
                <a:moveTo>
                  <a:pt x="402311" y="38100"/>
                </a:moveTo>
                <a:lnTo>
                  <a:pt x="304800" y="38100"/>
                </a:lnTo>
                <a:lnTo>
                  <a:pt x="304800" y="76200"/>
                </a:lnTo>
                <a:lnTo>
                  <a:pt x="402311" y="76200"/>
                </a:lnTo>
                <a:lnTo>
                  <a:pt x="406146" y="57150"/>
                </a:lnTo>
                <a:lnTo>
                  <a:pt x="402311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321800" y="2362809"/>
            <a:ext cx="1142365" cy="58737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R="15240" algn="r">
              <a:lnSpc>
                <a:spcPct val="100000"/>
              </a:lnSpc>
              <a:spcBef>
                <a:spcPts val="630"/>
              </a:spcBef>
            </a:pPr>
            <a:r>
              <a:rPr sz="1400" dirty="0">
                <a:latin typeface="Times New Roman"/>
                <a:cs typeface="Times New Roman"/>
              </a:rPr>
              <a:t>100%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dispersió</a:t>
            </a:r>
            <a:endParaRPr sz="1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30"/>
              </a:spcBef>
            </a:pPr>
            <a:r>
              <a:rPr sz="1400" dirty="0">
                <a:latin typeface="Times New Roman"/>
                <a:cs typeface="Times New Roman"/>
              </a:rPr>
              <a:t>73%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dispersió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894826" y="2755900"/>
            <a:ext cx="390525" cy="85725"/>
          </a:xfrm>
          <a:custGeom>
            <a:avLst/>
            <a:gdLst/>
            <a:ahLst/>
            <a:cxnLst/>
            <a:rect l="l" t="t" r="r" b="b"/>
            <a:pathLst>
              <a:path w="390525" h="85725">
                <a:moveTo>
                  <a:pt x="114300" y="28575"/>
                </a:moveTo>
                <a:lnTo>
                  <a:pt x="0" y="28575"/>
                </a:lnTo>
                <a:lnTo>
                  <a:pt x="0" y="57150"/>
                </a:lnTo>
                <a:lnTo>
                  <a:pt x="114300" y="57150"/>
                </a:lnTo>
                <a:lnTo>
                  <a:pt x="114300" y="28575"/>
                </a:lnTo>
                <a:close/>
              </a:path>
              <a:path w="390525" h="85725">
                <a:moveTo>
                  <a:pt x="347472" y="0"/>
                </a:moveTo>
                <a:lnTo>
                  <a:pt x="314325" y="33147"/>
                </a:lnTo>
                <a:lnTo>
                  <a:pt x="314325" y="52676"/>
                </a:lnTo>
                <a:lnTo>
                  <a:pt x="347472" y="85725"/>
                </a:lnTo>
                <a:lnTo>
                  <a:pt x="390271" y="42925"/>
                </a:lnTo>
                <a:lnTo>
                  <a:pt x="347472" y="0"/>
                </a:lnTo>
                <a:close/>
              </a:path>
              <a:path w="390525" h="85725">
                <a:moveTo>
                  <a:pt x="314325" y="28575"/>
                </a:moveTo>
                <a:lnTo>
                  <a:pt x="200025" y="28575"/>
                </a:lnTo>
                <a:lnTo>
                  <a:pt x="200025" y="57150"/>
                </a:lnTo>
                <a:lnTo>
                  <a:pt x="314325" y="57150"/>
                </a:lnTo>
                <a:lnTo>
                  <a:pt x="314325" y="52676"/>
                </a:lnTo>
                <a:lnTo>
                  <a:pt x="304546" y="42925"/>
                </a:lnTo>
                <a:lnTo>
                  <a:pt x="314325" y="33147"/>
                </a:lnTo>
                <a:lnTo>
                  <a:pt x="314325" y="28575"/>
                </a:lnTo>
                <a:close/>
              </a:path>
              <a:path w="390525" h="85725">
                <a:moveTo>
                  <a:pt x="314325" y="33147"/>
                </a:moveTo>
                <a:lnTo>
                  <a:pt x="304546" y="42925"/>
                </a:lnTo>
                <a:lnTo>
                  <a:pt x="314325" y="52676"/>
                </a:lnTo>
                <a:lnTo>
                  <a:pt x="314325" y="331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80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81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4293" y="869645"/>
            <a:ext cx="144272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003399"/>
                </a:solidFill>
                <a:latin typeface="Calibri"/>
                <a:cs typeface="Calibri"/>
              </a:rPr>
              <a:t>Reducción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1345819"/>
            <a:ext cx="10499090" cy="3806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105"/>
              </a:spcBef>
            </a:pP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Objetivo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00" dirty="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</a:pP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Reducir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metales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que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componen</a:t>
            </a:r>
            <a:r>
              <a:rPr sz="2000" b="0" spc="-3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el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catalizador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previamente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oxidados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al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estado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metálico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y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desplazar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el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nitrógeno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Unidad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.</a:t>
            </a:r>
            <a:endParaRPr sz="2000" dirty="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919"/>
              </a:spcBef>
            </a:pPr>
            <a:endParaRPr sz="2000" dirty="0">
              <a:latin typeface="Calibri Light"/>
              <a:cs typeface="Calibri Light"/>
            </a:endParaRPr>
          </a:p>
          <a:p>
            <a:pPr marL="355600" marR="414655" indent="-343535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Se</a:t>
            </a:r>
            <a:r>
              <a:rPr sz="20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circula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Hidrógeno</a:t>
            </a:r>
            <a:r>
              <a:rPr sz="2000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</a:t>
            </a:r>
            <a:r>
              <a:rPr sz="2000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mayor</a:t>
            </a:r>
            <a:r>
              <a:rPr sz="2000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velocidad</a:t>
            </a:r>
            <a:r>
              <a:rPr sz="20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posible</a:t>
            </a:r>
            <a:r>
              <a:rPr sz="2000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compatible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con</a:t>
            </a:r>
            <a:r>
              <a:rPr sz="2000" spc="-8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compresor</a:t>
            </a:r>
            <a:r>
              <a:rPr sz="2000" spc="-7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permitiendo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la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eliminación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del</a:t>
            </a:r>
            <a:r>
              <a:rPr sz="20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agua</a:t>
            </a:r>
            <a:r>
              <a:rPr sz="2000" spc="-7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formada</a:t>
            </a:r>
            <a:r>
              <a:rPr sz="20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durante</a:t>
            </a:r>
            <a:r>
              <a:rPr sz="20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0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reducción.</a:t>
            </a:r>
            <a:endParaRPr sz="2000" dirty="0">
              <a:latin typeface="Calibri"/>
              <a:cs typeface="Calibri"/>
            </a:endParaRPr>
          </a:p>
          <a:p>
            <a:pPr marL="355600" marR="119380" indent="-343535">
              <a:lnSpc>
                <a:spcPts val="2390"/>
              </a:lnSpc>
              <a:spcBef>
                <a:spcPts val="585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Temperatura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operación:</a:t>
            </a:r>
            <a:r>
              <a:rPr sz="2000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lang="es-AR" sz="2000" dirty="0">
                <a:solidFill>
                  <a:srgbClr val="1F359E"/>
                </a:solidFill>
                <a:latin typeface="Calibri"/>
                <a:cs typeface="Calibri"/>
              </a:rPr>
              <a:t>510</a:t>
            </a:r>
            <a:r>
              <a:rPr sz="2000" dirty="0">
                <a:solidFill>
                  <a:srgbClr val="1F359E"/>
                </a:solidFill>
                <a:latin typeface="Arial"/>
                <a:cs typeface="Arial"/>
              </a:rPr>
              <a:t>°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C,</a:t>
            </a:r>
            <a:r>
              <a:rPr sz="2000" spc="-7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mientras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se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eleva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temperatura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hasta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alcanzar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este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punto,</a:t>
            </a:r>
            <a:r>
              <a:rPr sz="2000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se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deben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purgar</a:t>
            </a:r>
            <a:r>
              <a:rPr sz="2000" spc="-6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todos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los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puntos</a:t>
            </a:r>
            <a:r>
              <a:rPr sz="20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bajos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tratando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eliminar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mayor</a:t>
            </a:r>
            <a:r>
              <a:rPr sz="20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cantidad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agua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posible.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09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Temperatura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salida</a:t>
            </a:r>
            <a:r>
              <a:rPr sz="2000" spc="-1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los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reactores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en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lang="es-AR" sz="2000" dirty="0">
                <a:solidFill>
                  <a:srgbClr val="1F359E"/>
                </a:solidFill>
                <a:latin typeface="Calibri"/>
                <a:cs typeface="Calibri"/>
              </a:rPr>
              <a:t>510</a:t>
            </a:r>
            <a:r>
              <a:rPr sz="2000" dirty="0">
                <a:solidFill>
                  <a:srgbClr val="1F359E"/>
                </a:solidFill>
                <a:latin typeface="Arial"/>
                <a:cs typeface="Arial"/>
              </a:rPr>
              <a:t>°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</a:t>
            </a:r>
            <a:r>
              <a:rPr sz="2000" spc="-5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(min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427</a:t>
            </a:r>
            <a:r>
              <a:rPr sz="2000" spc="-10" dirty="0">
                <a:solidFill>
                  <a:srgbClr val="1F359E"/>
                </a:solidFill>
                <a:latin typeface="Arial"/>
                <a:cs typeface="Arial"/>
              </a:rPr>
              <a:t>°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C).</a:t>
            </a:r>
            <a:endParaRPr sz="20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47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Atmósfera</a:t>
            </a:r>
            <a:r>
              <a:rPr sz="2000" spc="-1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reductora,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inyección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hidrógeno</a:t>
            </a:r>
            <a:r>
              <a:rPr sz="2000" spc="-6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electrolítico.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 rot="5592793">
            <a:off x="3689066" y="2465976"/>
            <a:ext cx="4345819" cy="6455003"/>
          </a:xfrm>
          <a:prstGeom prst="ellipse">
            <a:avLst/>
          </a:prstGeom>
          <a:blipFill dpi="0" rotWithShape="1">
            <a:blip r:embed="rId2" cstate="print">
              <a:alphaModFix amt="58000"/>
            </a:blip>
            <a:srcRect/>
            <a:stretch>
              <a:fillRect/>
            </a:stretch>
          </a:blipFill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LeftFacing">
              <a:rot lat="654767" lon="4162766" rev="73570"/>
            </a:camera>
            <a:lightRig rig="threePt" dir="t"/>
          </a:scene3d>
          <a:sp3d prstMaterial="matte">
            <a:bevelT w="196850" h="381000"/>
            <a:bevelB w="139700" h="4953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grpSp>
        <p:nvGrpSpPr>
          <p:cNvPr id="2" name="24 Grupo"/>
          <p:cNvGrpSpPr/>
          <p:nvPr/>
        </p:nvGrpSpPr>
        <p:grpSpPr>
          <a:xfrm>
            <a:off x="8210951" y="6102590"/>
            <a:ext cx="757798" cy="500379"/>
            <a:chOff x="5684101" y="5505685"/>
            <a:chExt cx="699506" cy="500379"/>
          </a:xfrm>
          <a:scene3d>
            <a:camera prst="orthographicFront">
              <a:rot lat="21141315" lon="19174049" rev="387988"/>
            </a:camera>
            <a:lightRig rig="threePt" dir="t"/>
          </a:scene3d>
        </p:grpSpPr>
        <p:sp>
          <p:nvSpPr>
            <p:cNvPr id="23" name="22 Elipse"/>
            <p:cNvSpPr/>
            <p:nvPr/>
          </p:nvSpPr>
          <p:spPr>
            <a:xfrm rot="5552090">
              <a:off x="5783664" y="5406122"/>
              <a:ext cx="500379" cy="699506"/>
            </a:xfrm>
            <a:prstGeom prst="ellipse">
              <a:avLst/>
            </a:prstGeom>
            <a:solidFill>
              <a:schemeClr val="accent1"/>
            </a:solidFill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5796136" y="5589240"/>
              <a:ext cx="432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Cl</a:t>
              </a:r>
            </a:p>
          </p:txBody>
        </p:sp>
      </p:grpSp>
      <p:grpSp>
        <p:nvGrpSpPr>
          <p:cNvPr id="3" name="108 Grupo"/>
          <p:cNvGrpSpPr>
            <a:grpSpLocks/>
          </p:cNvGrpSpPr>
          <p:nvPr/>
        </p:nvGrpSpPr>
        <p:grpSpPr bwMode="auto">
          <a:xfrm>
            <a:off x="6018610" y="4932365"/>
            <a:ext cx="624284" cy="504825"/>
            <a:chOff x="1475656" y="2420888"/>
            <a:chExt cx="576064" cy="504056"/>
          </a:xfrm>
        </p:grpSpPr>
        <p:sp>
          <p:nvSpPr>
            <p:cNvPr id="110" name="109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11" name="110 CuadroTexto"/>
            <p:cNvSpPr txBox="1"/>
            <p:nvPr/>
          </p:nvSpPr>
          <p:spPr>
            <a:xfrm>
              <a:off x="1547068" y="2492216"/>
              <a:ext cx="336071" cy="368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6486394" y="1268414"/>
            <a:ext cx="4368271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sz="1400" dirty="0" err="1">
                <a:solidFill>
                  <a:srgbClr val="003399"/>
                </a:solidFill>
                <a:latin typeface="Eras Demi ITC"/>
              </a:rPr>
              <a:t>Temp</a:t>
            </a:r>
            <a:r>
              <a:rPr lang="es-AR" sz="1400" dirty="0">
                <a:solidFill>
                  <a:srgbClr val="003399"/>
                </a:solidFill>
                <a:latin typeface="Eras Demi ITC"/>
              </a:rPr>
              <a:t> de salida a los reactores en 510ºC (min 427°C)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sz="1400" dirty="0">
                <a:solidFill>
                  <a:srgbClr val="003399"/>
                </a:solidFill>
                <a:latin typeface="Eras Demi ITC"/>
              </a:rPr>
              <a:t>Atmósfera reductora, inyección de hidrógeno electrolítico, mezcla 50% N2</a:t>
            </a:r>
          </a:p>
        </p:txBody>
      </p:sp>
      <p:grpSp>
        <p:nvGrpSpPr>
          <p:cNvPr id="5" name="80 Grupo"/>
          <p:cNvGrpSpPr>
            <a:grpSpLocks/>
          </p:cNvGrpSpPr>
          <p:nvPr/>
        </p:nvGrpSpPr>
        <p:grpSpPr bwMode="auto">
          <a:xfrm>
            <a:off x="4530991" y="4822825"/>
            <a:ext cx="624285" cy="503238"/>
            <a:chOff x="1475656" y="2420888"/>
            <a:chExt cx="576064" cy="504056"/>
          </a:xfrm>
        </p:grpSpPr>
        <p:sp>
          <p:nvSpPr>
            <p:cNvPr id="82" name="81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83" name="82 CuadroTexto"/>
            <p:cNvSpPr txBox="1"/>
            <p:nvPr/>
          </p:nvSpPr>
          <p:spPr>
            <a:xfrm>
              <a:off x="1547069" y="2492442"/>
              <a:ext cx="336070" cy="3699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6" name="105 Grupo"/>
          <p:cNvGrpSpPr>
            <a:grpSpLocks/>
          </p:cNvGrpSpPr>
          <p:nvPr/>
        </p:nvGrpSpPr>
        <p:grpSpPr bwMode="auto">
          <a:xfrm>
            <a:off x="5012533" y="5130800"/>
            <a:ext cx="624285" cy="503238"/>
            <a:chOff x="1475656" y="2420888"/>
            <a:chExt cx="576064" cy="504056"/>
          </a:xfrm>
        </p:grpSpPr>
        <p:sp>
          <p:nvSpPr>
            <p:cNvPr id="107" name="106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08" name="107 CuadroTexto"/>
            <p:cNvSpPr txBox="1"/>
            <p:nvPr/>
          </p:nvSpPr>
          <p:spPr>
            <a:xfrm>
              <a:off x="1547069" y="2492442"/>
              <a:ext cx="336070" cy="3699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7" name="140 Grupo"/>
          <p:cNvGrpSpPr>
            <a:grpSpLocks/>
          </p:cNvGrpSpPr>
          <p:nvPr/>
        </p:nvGrpSpPr>
        <p:grpSpPr bwMode="auto">
          <a:xfrm>
            <a:off x="4701249" y="5634040"/>
            <a:ext cx="624284" cy="504825"/>
            <a:chOff x="1475656" y="2420888"/>
            <a:chExt cx="576064" cy="504056"/>
          </a:xfrm>
        </p:grpSpPr>
        <p:sp>
          <p:nvSpPr>
            <p:cNvPr id="142" name="141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43" name="142 CuadroTexto"/>
            <p:cNvSpPr txBox="1"/>
            <p:nvPr/>
          </p:nvSpPr>
          <p:spPr>
            <a:xfrm>
              <a:off x="1547068" y="2492216"/>
              <a:ext cx="336071" cy="368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8" name="25 Grupo"/>
          <p:cNvGrpSpPr/>
          <p:nvPr/>
        </p:nvGrpSpPr>
        <p:grpSpPr>
          <a:xfrm>
            <a:off x="2780610" y="5352975"/>
            <a:ext cx="757798" cy="500379"/>
            <a:chOff x="5684101" y="5505685"/>
            <a:chExt cx="699506" cy="500379"/>
          </a:xfrm>
          <a:scene3d>
            <a:camera prst="orthographicFront">
              <a:rot lat="19433995" lon="2252853" rev="18838543"/>
            </a:camera>
            <a:lightRig rig="threePt" dir="t"/>
          </a:scene3d>
        </p:grpSpPr>
        <p:sp>
          <p:nvSpPr>
            <p:cNvPr id="145" name="144 Elipse"/>
            <p:cNvSpPr/>
            <p:nvPr/>
          </p:nvSpPr>
          <p:spPr>
            <a:xfrm rot="5552090">
              <a:off x="5783664" y="5406122"/>
              <a:ext cx="500379" cy="699506"/>
            </a:xfrm>
            <a:prstGeom prst="ellipse">
              <a:avLst/>
            </a:prstGeom>
            <a:solidFill>
              <a:schemeClr val="accent1"/>
            </a:solidFill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46" name="145 CuadroTexto"/>
            <p:cNvSpPr txBox="1"/>
            <p:nvPr/>
          </p:nvSpPr>
          <p:spPr>
            <a:xfrm>
              <a:off x="5796136" y="5589240"/>
              <a:ext cx="432048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Cl</a:t>
              </a:r>
            </a:p>
          </p:txBody>
        </p:sp>
      </p:grpSp>
      <p:grpSp>
        <p:nvGrpSpPr>
          <p:cNvPr id="10" name="155 Grupo"/>
          <p:cNvGrpSpPr>
            <a:grpSpLocks/>
          </p:cNvGrpSpPr>
          <p:nvPr/>
        </p:nvGrpSpPr>
        <p:grpSpPr bwMode="auto">
          <a:xfrm>
            <a:off x="7007491" y="5634040"/>
            <a:ext cx="624285" cy="504825"/>
            <a:chOff x="1475656" y="2420888"/>
            <a:chExt cx="576064" cy="504056"/>
          </a:xfrm>
        </p:grpSpPr>
        <p:sp>
          <p:nvSpPr>
            <p:cNvPr id="157" name="156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58" name="157 CuadroTexto"/>
            <p:cNvSpPr txBox="1"/>
            <p:nvPr/>
          </p:nvSpPr>
          <p:spPr>
            <a:xfrm>
              <a:off x="1547069" y="2492216"/>
              <a:ext cx="336070" cy="368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11" name="127 Grupo"/>
          <p:cNvGrpSpPr>
            <a:grpSpLocks/>
          </p:cNvGrpSpPr>
          <p:nvPr/>
        </p:nvGrpSpPr>
        <p:grpSpPr bwMode="auto">
          <a:xfrm>
            <a:off x="4402007" y="5118102"/>
            <a:ext cx="779065" cy="574675"/>
            <a:chOff x="2411760" y="5517232"/>
            <a:chExt cx="864096" cy="720080"/>
          </a:xfrm>
        </p:grpSpPr>
        <p:sp>
          <p:nvSpPr>
            <p:cNvPr id="129" name="128 Elipse"/>
            <p:cNvSpPr/>
            <p:nvPr/>
          </p:nvSpPr>
          <p:spPr>
            <a:xfrm>
              <a:off x="2411760" y="5517232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0" name="129 CuadroTexto"/>
            <p:cNvSpPr txBox="1"/>
            <p:nvPr/>
          </p:nvSpPr>
          <p:spPr>
            <a:xfrm>
              <a:off x="2556730" y="5660452"/>
              <a:ext cx="503580" cy="42421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grpSp>
        <p:nvGrpSpPr>
          <p:cNvPr id="16" name="131 Grupo"/>
          <p:cNvGrpSpPr>
            <a:grpSpLocks/>
          </p:cNvGrpSpPr>
          <p:nvPr/>
        </p:nvGrpSpPr>
        <p:grpSpPr bwMode="auto">
          <a:xfrm>
            <a:off x="6407285" y="5003802"/>
            <a:ext cx="780785" cy="576263"/>
            <a:chOff x="2411760" y="5517232"/>
            <a:chExt cx="864096" cy="720080"/>
          </a:xfrm>
        </p:grpSpPr>
        <p:sp>
          <p:nvSpPr>
            <p:cNvPr id="133" name="132 Elipse"/>
            <p:cNvSpPr/>
            <p:nvPr/>
          </p:nvSpPr>
          <p:spPr>
            <a:xfrm>
              <a:off x="2411760" y="5517232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4" name="133 CuadroTexto"/>
            <p:cNvSpPr txBox="1"/>
            <p:nvPr/>
          </p:nvSpPr>
          <p:spPr>
            <a:xfrm>
              <a:off x="2556410" y="5662042"/>
              <a:ext cx="504373" cy="4230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grpSp>
        <p:nvGrpSpPr>
          <p:cNvPr id="17" name="64 Grupo"/>
          <p:cNvGrpSpPr>
            <a:grpSpLocks/>
          </p:cNvGrpSpPr>
          <p:nvPr/>
        </p:nvGrpSpPr>
        <p:grpSpPr bwMode="auto">
          <a:xfrm>
            <a:off x="6407283" y="5689602"/>
            <a:ext cx="937286" cy="720725"/>
            <a:chOff x="4139952" y="5589240"/>
            <a:chExt cx="864096" cy="720080"/>
          </a:xfrm>
        </p:grpSpPr>
        <p:sp>
          <p:nvSpPr>
            <p:cNvPr id="14" name="13 Elipse"/>
            <p:cNvSpPr/>
            <p:nvPr/>
          </p:nvSpPr>
          <p:spPr>
            <a:xfrm>
              <a:off x="4139952" y="5589240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4355580" y="5733574"/>
              <a:ext cx="504188" cy="3996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grpSp>
        <p:nvGrpSpPr>
          <p:cNvPr id="18" name="126 Grupo"/>
          <p:cNvGrpSpPr>
            <a:grpSpLocks/>
          </p:cNvGrpSpPr>
          <p:nvPr/>
        </p:nvGrpSpPr>
        <p:grpSpPr bwMode="auto">
          <a:xfrm>
            <a:off x="4089004" y="5741990"/>
            <a:ext cx="937286" cy="720725"/>
            <a:chOff x="2411760" y="5517232"/>
            <a:chExt cx="864096" cy="720080"/>
          </a:xfrm>
        </p:grpSpPr>
        <p:sp>
          <p:nvSpPr>
            <p:cNvPr id="12" name="11 Elipse"/>
            <p:cNvSpPr/>
            <p:nvPr/>
          </p:nvSpPr>
          <p:spPr>
            <a:xfrm>
              <a:off x="2411760" y="5517232"/>
              <a:ext cx="864096" cy="720080"/>
            </a:xfrm>
            <a:prstGeom prst="ellipse">
              <a:avLst/>
            </a:prstGeom>
            <a:solidFill>
              <a:srgbClr val="3A31F7"/>
            </a:solidFill>
            <a:scene3d>
              <a:camera prst="perspectiveHeroicExtremeLeftFacing" fov="4800000">
                <a:rot lat="19203112" lon="18510215" rev="3341335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556040" y="5661565"/>
              <a:ext cx="504188" cy="39969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Pt</a:t>
              </a:r>
            </a:p>
          </p:txBody>
        </p:sp>
      </p:grpSp>
      <p:grpSp>
        <p:nvGrpSpPr>
          <p:cNvPr id="19" name="121 Grupo"/>
          <p:cNvGrpSpPr>
            <a:grpSpLocks/>
          </p:cNvGrpSpPr>
          <p:nvPr/>
        </p:nvGrpSpPr>
        <p:grpSpPr bwMode="auto">
          <a:xfrm>
            <a:off x="4123399" y="6242050"/>
            <a:ext cx="624284" cy="503238"/>
            <a:chOff x="1475656" y="2420888"/>
            <a:chExt cx="576064" cy="504056"/>
          </a:xfrm>
        </p:grpSpPr>
        <p:sp>
          <p:nvSpPr>
            <p:cNvPr id="123" name="122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31" name="130 CuadroTexto"/>
            <p:cNvSpPr txBox="1"/>
            <p:nvPr/>
          </p:nvSpPr>
          <p:spPr>
            <a:xfrm>
              <a:off x="1547068" y="2492442"/>
              <a:ext cx="336071" cy="3699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20" name="97 Grupo"/>
          <p:cNvGrpSpPr>
            <a:grpSpLocks/>
          </p:cNvGrpSpPr>
          <p:nvPr/>
        </p:nvGrpSpPr>
        <p:grpSpPr bwMode="auto">
          <a:xfrm>
            <a:off x="6830352" y="5040315"/>
            <a:ext cx="624284" cy="504825"/>
            <a:chOff x="1475656" y="2420888"/>
            <a:chExt cx="576064" cy="504056"/>
          </a:xfrm>
        </p:grpSpPr>
        <p:sp>
          <p:nvSpPr>
            <p:cNvPr id="100" name="99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12" name="111 CuadroTexto"/>
            <p:cNvSpPr txBox="1"/>
            <p:nvPr/>
          </p:nvSpPr>
          <p:spPr>
            <a:xfrm>
              <a:off x="1547068" y="2492216"/>
              <a:ext cx="336071" cy="368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21" name="149 Grupo"/>
          <p:cNvGrpSpPr>
            <a:grpSpLocks/>
          </p:cNvGrpSpPr>
          <p:nvPr/>
        </p:nvGrpSpPr>
        <p:grpSpPr bwMode="auto">
          <a:xfrm>
            <a:off x="6331613" y="6157915"/>
            <a:ext cx="622565" cy="504825"/>
            <a:chOff x="1475656" y="2420888"/>
            <a:chExt cx="576064" cy="504056"/>
          </a:xfrm>
        </p:grpSpPr>
        <p:sp>
          <p:nvSpPr>
            <p:cNvPr id="151" name="150 Elipse"/>
            <p:cNvSpPr/>
            <p:nvPr/>
          </p:nvSpPr>
          <p:spPr>
            <a:xfrm>
              <a:off x="1475656" y="2420888"/>
              <a:ext cx="576064" cy="504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152" name="151 CuadroTexto"/>
            <p:cNvSpPr txBox="1"/>
            <p:nvPr/>
          </p:nvSpPr>
          <p:spPr>
            <a:xfrm>
              <a:off x="1547266" y="2492216"/>
              <a:ext cx="336999" cy="36876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b="1" dirty="0">
                  <a:solidFill>
                    <a:schemeClr val="accent3"/>
                  </a:solidFill>
                  <a:latin typeface="Arial" charset="0"/>
                </a:rPr>
                <a:t>O</a:t>
              </a:r>
            </a:p>
          </p:txBody>
        </p:sp>
      </p:grpSp>
      <p:grpSp>
        <p:nvGrpSpPr>
          <p:cNvPr id="22" name="1 Grupo"/>
          <p:cNvGrpSpPr>
            <a:grpSpLocks/>
          </p:cNvGrpSpPr>
          <p:nvPr/>
        </p:nvGrpSpPr>
        <p:grpSpPr bwMode="auto">
          <a:xfrm>
            <a:off x="1584987" y="2084390"/>
            <a:ext cx="624284" cy="503237"/>
            <a:chOff x="693787" y="2348880"/>
            <a:chExt cx="576064" cy="504056"/>
          </a:xfrm>
        </p:grpSpPr>
        <p:sp>
          <p:nvSpPr>
            <p:cNvPr id="60" name="59 Elipse"/>
            <p:cNvSpPr/>
            <p:nvPr/>
          </p:nvSpPr>
          <p:spPr>
            <a:xfrm>
              <a:off x="693787" y="2348880"/>
              <a:ext cx="576064" cy="504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63" name="60 CuadroTexto"/>
            <p:cNvSpPr txBox="1">
              <a:spLocks noChangeArrowheads="1"/>
            </p:cNvSpPr>
            <p:nvPr/>
          </p:nvSpPr>
          <p:spPr bwMode="auto">
            <a:xfrm>
              <a:off x="765795" y="2420888"/>
              <a:ext cx="402635" cy="369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b="1">
                  <a:solidFill>
                    <a:srgbClr val="002060"/>
                  </a:solidFill>
                </a:rPr>
                <a:t>H</a:t>
              </a:r>
              <a:r>
                <a:rPr lang="es-AR" sz="1200" b="1">
                  <a:solidFill>
                    <a:srgbClr val="002060"/>
                  </a:solidFill>
                </a:rPr>
                <a:t>2</a:t>
              </a:r>
              <a:endParaRPr lang="es-AR" b="1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62 Grupo"/>
          <p:cNvGrpSpPr>
            <a:grpSpLocks/>
          </p:cNvGrpSpPr>
          <p:nvPr/>
        </p:nvGrpSpPr>
        <p:grpSpPr bwMode="auto">
          <a:xfrm>
            <a:off x="2300420" y="2895602"/>
            <a:ext cx="624284" cy="504825"/>
            <a:chOff x="693787" y="2348880"/>
            <a:chExt cx="576064" cy="504056"/>
          </a:xfrm>
        </p:grpSpPr>
        <p:sp>
          <p:nvSpPr>
            <p:cNvPr id="64" name="63 Elipse"/>
            <p:cNvSpPr/>
            <p:nvPr/>
          </p:nvSpPr>
          <p:spPr>
            <a:xfrm>
              <a:off x="693787" y="2348880"/>
              <a:ext cx="576064" cy="504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61" name="64 CuadroTexto"/>
            <p:cNvSpPr txBox="1">
              <a:spLocks noChangeArrowheads="1"/>
            </p:cNvSpPr>
            <p:nvPr/>
          </p:nvSpPr>
          <p:spPr bwMode="auto">
            <a:xfrm>
              <a:off x="765795" y="2420888"/>
              <a:ext cx="402635" cy="36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b="1">
                  <a:solidFill>
                    <a:srgbClr val="002060"/>
                  </a:solidFill>
                </a:rPr>
                <a:t>H</a:t>
              </a:r>
              <a:r>
                <a:rPr lang="es-AR" sz="1200" b="1">
                  <a:solidFill>
                    <a:srgbClr val="002060"/>
                  </a:solidFill>
                </a:rPr>
                <a:t>2</a:t>
              </a:r>
              <a:endParaRPr lang="es-AR" b="1">
                <a:solidFill>
                  <a:srgbClr val="002060"/>
                </a:solidFill>
              </a:endParaRPr>
            </a:p>
          </p:txBody>
        </p:sp>
      </p:grpSp>
      <p:grpSp>
        <p:nvGrpSpPr>
          <p:cNvPr id="26" name="65 Grupo"/>
          <p:cNvGrpSpPr>
            <a:grpSpLocks/>
          </p:cNvGrpSpPr>
          <p:nvPr/>
        </p:nvGrpSpPr>
        <p:grpSpPr bwMode="auto">
          <a:xfrm>
            <a:off x="3186114" y="1755775"/>
            <a:ext cx="624285" cy="503238"/>
            <a:chOff x="693787" y="2348880"/>
            <a:chExt cx="576064" cy="504056"/>
          </a:xfrm>
        </p:grpSpPr>
        <p:sp>
          <p:nvSpPr>
            <p:cNvPr id="67" name="66 Elipse"/>
            <p:cNvSpPr/>
            <p:nvPr/>
          </p:nvSpPr>
          <p:spPr>
            <a:xfrm>
              <a:off x="693787" y="2348880"/>
              <a:ext cx="576064" cy="504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59" name="67 CuadroTexto"/>
            <p:cNvSpPr txBox="1">
              <a:spLocks noChangeArrowheads="1"/>
            </p:cNvSpPr>
            <p:nvPr/>
          </p:nvSpPr>
          <p:spPr bwMode="auto">
            <a:xfrm>
              <a:off x="765795" y="2420888"/>
              <a:ext cx="402634" cy="369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b="1">
                  <a:solidFill>
                    <a:srgbClr val="002060"/>
                  </a:solidFill>
                </a:rPr>
                <a:t>H</a:t>
              </a:r>
              <a:r>
                <a:rPr lang="es-AR" sz="1200" b="1">
                  <a:solidFill>
                    <a:srgbClr val="002060"/>
                  </a:solidFill>
                </a:rPr>
                <a:t>2</a:t>
              </a:r>
              <a:endParaRPr lang="es-AR" b="1">
                <a:solidFill>
                  <a:srgbClr val="002060"/>
                </a:solidFill>
              </a:endParaRPr>
            </a:p>
          </p:txBody>
        </p:sp>
      </p:grpSp>
      <p:grpSp>
        <p:nvGrpSpPr>
          <p:cNvPr id="29" name="71 Grupo"/>
          <p:cNvGrpSpPr>
            <a:grpSpLocks/>
          </p:cNvGrpSpPr>
          <p:nvPr/>
        </p:nvGrpSpPr>
        <p:grpSpPr bwMode="auto">
          <a:xfrm>
            <a:off x="3779441" y="2778127"/>
            <a:ext cx="624284" cy="504825"/>
            <a:chOff x="693787" y="2348880"/>
            <a:chExt cx="576064" cy="504056"/>
          </a:xfrm>
        </p:grpSpPr>
        <p:sp>
          <p:nvSpPr>
            <p:cNvPr id="73" name="72 Elipse"/>
            <p:cNvSpPr/>
            <p:nvPr/>
          </p:nvSpPr>
          <p:spPr>
            <a:xfrm>
              <a:off x="693787" y="2348880"/>
              <a:ext cx="576064" cy="504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57" name="73 CuadroTexto"/>
            <p:cNvSpPr txBox="1">
              <a:spLocks noChangeArrowheads="1"/>
            </p:cNvSpPr>
            <p:nvPr/>
          </p:nvSpPr>
          <p:spPr bwMode="auto">
            <a:xfrm>
              <a:off x="765795" y="2420888"/>
              <a:ext cx="402635" cy="36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b="1">
                  <a:solidFill>
                    <a:srgbClr val="002060"/>
                  </a:solidFill>
                </a:rPr>
                <a:t>H</a:t>
              </a:r>
              <a:r>
                <a:rPr lang="es-AR" sz="1200" b="1">
                  <a:solidFill>
                    <a:srgbClr val="002060"/>
                  </a:solidFill>
                </a:rPr>
                <a:t>2</a:t>
              </a:r>
              <a:endParaRPr lang="es-AR" b="1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74 Grupo"/>
          <p:cNvGrpSpPr>
            <a:grpSpLocks/>
          </p:cNvGrpSpPr>
          <p:nvPr/>
        </p:nvGrpSpPr>
        <p:grpSpPr bwMode="auto">
          <a:xfrm>
            <a:off x="3270383" y="3462339"/>
            <a:ext cx="624284" cy="504825"/>
            <a:chOff x="693787" y="2348880"/>
            <a:chExt cx="576064" cy="504056"/>
          </a:xfrm>
        </p:grpSpPr>
        <p:sp>
          <p:nvSpPr>
            <p:cNvPr id="76" name="75 Elipse"/>
            <p:cNvSpPr/>
            <p:nvPr/>
          </p:nvSpPr>
          <p:spPr>
            <a:xfrm>
              <a:off x="693787" y="2348880"/>
              <a:ext cx="576064" cy="504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55" name="76 CuadroTexto"/>
            <p:cNvSpPr txBox="1">
              <a:spLocks noChangeArrowheads="1"/>
            </p:cNvSpPr>
            <p:nvPr/>
          </p:nvSpPr>
          <p:spPr bwMode="auto">
            <a:xfrm>
              <a:off x="765795" y="2420888"/>
              <a:ext cx="402635" cy="36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b="1">
                  <a:solidFill>
                    <a:srgbClr val="002060"/>
                  </a:solidFill>
                </a:rPr>
                <a:t>H</a:t>
              </a:r>
              <a:r>
                <a:rPr lang="es-AR" sz="1200" b="1">
                  <a:solidFill>
                    <a:srgbClr val="002060"/>
                  </a:solidFill>
                </a:rPr>
                <a:t>2</a:t>
              </a:r>
              <a:endParaRPr lang="es-AR" b="1">
                <a:solidFill>
                  <a:srgbClr val="002060"/>
                </a:solidFill>
              </a:endParaRPr>
            </a:p>
          </p:txBody>
        </p:sp>
      </p:grpSp>
      <p:grpSp>
        <p:nvGrpSpPr>
          <p:cNvPr id="31" name="77 Grupo"/>
          <p:cNvGrpSpPr>
            <a:grpSpLocks/>
          </p:cNvGrpSpPr>
          <p:nvPr/>
        </p:nvGrpSpPr>
        <p:grpSpPr bwMode="auto">
          <a:xfrm>
            <a:off x="4895587" y="3160715"/>
            <a:ext cx="624285" cy="503237"/>
            <a:chOff x="693787" y="2348880"/>
            <a:chExt cx="576064" cy="504056"/>
          </a:xfrm>
        </p:grpSpPr>
        <p:sp>
          <p:nvSpPr>
            <p:cNvPr id="79" name="78 Elipse"/>
            <p:cNvSpPr/>
            <p:nvPr/>
          </p:nvSpPr>
          <p:spPr>
            <a:xfrm>
              <a:off x="693787" y="2348880"/>
              <a:ext cx="576064" cy="504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53" name="83 CuadroTexto"/>
            <p:cNvSpPr txBox="1">
              <a:spLocks noChangeArrowheads="1"/>
            </p:cNvSpPr>
            <p:nvPr/>
          </p:nvSpPr>
          <p:spPr bwMode="auto">
            <a:xfrm>
              <a:off x="765795" y="2420888"/>
              <a:ext cx="402634" cy="369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b="1">
                  <a:solidFill>
                    <a:srgbClr val="002060"/>
                  </a:solidFill>
                </a:rPr>
                <a:t>H</a:t>
              </a:r>
              <a:r>
                <a:rPr lang="es-AR" sz="1200" b="1">
                  <a:solidFill>
                    <a:srgbClr val="002060"/>
                  </a:solidFill>
                </a:rPr>
                <a:t>2</a:t>
              </a:r>
              <a:endParaRPr lang="es-AR" b="1">
                <a:solidFill>
                  <a:srgbClr val="002060"/>
                </a:solidFill>
              </a:endParaRPr>
            </a:p>
          </p:txBody>
        </p:sp>
      </p:grpSp>
      <p:grpSp>
        <p:nvGrpSpPr>
          <p:cNvPr id="76832" name="84 Grupo"/>
          <p:cNvGrpSpPr>
            <a:grpSpLocks/>
          </p:cNvGrpSpPr>
          <p:nvPr/>
        </p:nvGrpSpPr>
        <p:grpSpPr bwMode="auto">
          <a:xfrm>
            <a:off x="1884232" y="4086227"/>
            <a:ext cx="622565" cy="504825"/>
            <a:chOff x="693787" y="2348880"/>
            <a:chExt cx="576064" cy="504056"/>
          </a:xfrm>
        </p:grpSpPr>
        <p:sp>
          <p:nvSpPr>
            <p:cNvPr id="86" name="85 Elipse"/>
            <p:cNvSpPr/>
            <p:nvPr/>
          </p:nvSpPr>
          <p:spPr>
            <a:xfrm>
              <a:off x="693787" y="2348880"/>
              <a:ext cx="576064" cy="504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51" name="86 CuadroTexto"/>
            <p:cNvSpPr txBox="1">
              <a:spLocks noChangeArrowheads="1"/>
            </p:cNvSpPr>
            <p:nvPr/>
          </p:nvSpPr>
          <p:spPr bwMode="auto">
            <a:xfrm>
              <a:off x="765795" y="2420888"/>
              <a:ext cx="403747" cy="36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b="1">
                  <a:solidFill>
                    <a:srgbClr val="002060"/>
                  </a:solidFill>
                </a:rPr>
                <a:t>H</a:t>
              </a:r>
              <a:r>
                <a:rPr lang="es-AR" sz="1200" b="1">
                  <a:solidFill>
                    <a:srgbClr val="002060"/>
                  </a:solidFill>
                </a:rPr>
                <a:t>2</a:t>
              </a:r>
              <a:endParaRPr lang="es-AR" b="1">
                <a:solidFill>
                  <a:srgbClr val="002060"/>
                </a:solidFill>
              </a:endParaRPr>
            </a:p>
          </p:txBody>
        </p:sp>
      </p:grpSp>
      <p:grpSp>
        <p:nvGrpSpPr>
          <p:cNvPr id="76833" name="87 Grupo"/>
          <p:cNvGrpSpPr>
            <a:grpSpLocks/>
          </p:cNvGrpSpPr>
          <p:nvPr/>
        </p:nvGrpSpPr>
        <p:grpSpPr bwMode="auto">
          <a:xfrm>
            <a:off x="5387447" y="2335215"/>
            <a:ext cx="624285" cy="504825"/>
            <a:chOff x="693787" y="2348880"/>
            <a:chExt cx="576064" cy="504056"/>
          </a:xfrm>
        </p:grpSpPr>
        <p:sp>
          <p:nvSpPr>
            <p:cNvPr id="89" name="88 Elipse"/>
            <p:cNvSpPr/>
            <p:nvPr/>
          </p:nvSpPr>
          <p:spPr>
            <a:xfrm>
              <a:off x="693787" y="2348880"/>
              <a:ext cx="576064" cy="504056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49" name="89 CuadroTexto"/>
            <p:cNvSpPr txBox="1">
              <a:spLocks noChangeArrowheads="1"/>
            </p:cNvSpPr>
            <p:nvPr/>
          </p:nvSpPr>
          <p:spPr bwMode="auto">
            <a:xfrm>
              <a:off x="765795" y="2420888"/>
              <a:ext cx="402634" cy="368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b="1">
                  <a:solidFill>
                    <a:srgbClr val="002060"/>
                  </a:solidFill>
                </a:rPr>
                <a:t>H</a:t>
              </a:r>
              <a:r>
                <a:rPr lang="es-AR" sz="1200" b="1">
                  <a:solidFill>
                    <a:srgbClr val="002060"/>
                  </a:solidFill>
                </a:rPr>
                <a:t>2</a:t>
              </a:r>
              <a:endParaRPr lang="es-AR" b="1">
                <a:solidFill>
                  <a:srgbClr val="002060"/>
                </a:solidFill>
              </a:endParaRPr>
            </a:p>
          </p:txBody>
        </p:sp>
      </p:grpSp>
      <p:grpSp>
        <p:nvGrpSpPr>
          <p:cNvPr id="76834" name="93 Grupo"/>
          <p:cNvGrpSpPr>
            <a:grpSpLocks/>
          </p:cNvGrpSpPr>
          <p:nvPr/>
        </p:nvGrpSpPr>
        <p:grpSpPr bwMode="auto">
          <a:xfrm>
            <a:off x="4445000" y="4737102"/>
            <a:ext cx="751550" cy="576263"/>
            <a:chOff x="6012160" y="3140968"/>
            <a:chExt cx="692858" cy="576064"/>
          </a:xfrm>
        </p:grpSpPr>
        <p:sp>
          <p:nvSpPr>
            <p:cNvPr id="95" name="94 Elipse"/>
            <p:cNvSpPr/>
            <p:nvPr/>
          </p:nvSpPr>
          <p:spPr>
            <a:xfrm>
              <a:off x="6012160" y="3140968"/>
              <a:ext cx="648072" cy="576064"/>
            </a:xfrm>
            <a:prstGeom prst="ellipse">
              <a:avLst/>
            </a:prstGeom>
            <a:solidFill>
              <a:srgbClr val="6DC4F9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47" name="95 CuadroTexto"/>
            <p:cNvSpPr txBox="1">
              <a:spLocks noChangeArrowheads="1"/>
            </p:cNvSpPr>
            <p:nvPr/>
          </p:nvSpPr>
          <p:spPr bwMode="auto">
            <a:xfrm>
              <a:off x="6012160" y="3212976"/>
              <a:ext cx="692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H</a:t>
              </a:r>
              <a:r>
                <a:rPr lang="es-AR" sz="1200" b="1">
                  <a:solidFill>
                    <a:schemeClr val="tx2"/>
                  </a:solidFill>
                </a:rPr>
                <a:t>2</a:t>
              </a:r>
              <a:r>
                <a:rPr lang="es-AR" b="1">
                  <a:solidFill>
                    <a:schemeClr val="tx2"/>
                  </a:solidFill>
                </a:rPr>
                <a:t>O</a:t>
              </a:r>
            </a:p>
          </p:txBody>
        </p:sp>
      </p:grpSp>
      <p:grpSp>
        <p:nvGrpSpPr>
          <p:cNvPr id="76836" name="96 Grupo"/>
          <p:cNvGrpSpPr>
            <a:grpSpLocks/>
          </p:cNvGrpSpPr>
          <p:nvPr/>
        </p:nvGrpSpPr>
        <p:grpSpPr bwMode="auto">
          <a:xfrm>
            <a:off x="5260181" y="5078413"/>
            <a:ext cx="751550" cy="576262"/>
            <a:chOff x="6012160" y="3140968"/>
            <a:chExt cx="692858" cy="576064"/>
          </a:xfrm>
        </p:grpSpPr>
        <p:sp>
          <p:nvSpPr>
            <p:cNvPr id="99" name="98 Elipse"/>
            <p:cNvSpPr/>
            <p:nvPr/>
          </p:nvSpPr>
          <p:spPr>
            <a:xfrm>
              <a:off x="6012160" y="3140968"/>
              <a:ext cx="648072" cy="576064"/>
            </a:xfrm>
            <a:prstGeom prst="ellipse">
              <a:avLst/>
            </a:prstGeom>
            <a:solidFill>
              <a:srgbClr val="6DC4F9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45" name="100 CuadroTexto"/>
            <p:cNvSpPr txBox="1">
              <a:spLocks noChangeArrowheads="1"/>
            </p:cNvSpPr>
            <p:nvPr/>
          </p:nvSpPr>
          <p:spPr bwMode="auto">
            <a:xfrm>
              <a:off x="6012160" y="3212976"/>
              <a:ext cx="692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H</a:t>
              </a:r>
              <a:r>
                <a:rPr lang="es-AR" sz="1200" b="1">
                  <a:solidFill>
                    <a:schemeClr val="tx2"/>
                  </a:solidFill>
                </a:rPr>
                <a:t>2</a:t>
              </a:r>
              <a:r>
                <a:rPr lang="es-AR" b="1">
                  <a:solidFill>
                    <a:schemeClr val="tx2"/>
                  </a:solidFill>
                </a:rPr>
                <a:t>O</a:t>
              </a:r>
            </a:p>
          </p:txBody>
        </p:sp>
      </p:grpSp>
      <p:grpSp>
        <p:nvGrpSpPr>
          <p:cNvPr id="76837" name="101 Grupo"/>
          <p:cNvGrpSpPr>
            <a:grpSpLocks/>
          </p:cNvGrpSpPr>
          <p:nvPr/>
        </p:nvGrpSpPr>
        <p:grpSpPr bwMode="auto">
          <a:xfrm>
            <a:off x="6011732" y="4714877"/>
            <a:ext cx="749829" cy="576263"/>
            <a:chOff x="6012160" y="3140968"/>
            <a:chExt cx="692858" cy="576064"/>
          </a:xfrm>
        </p:grpSpPr>
        <p:sp>
          <p:nvSpPr>
            <p:cNvPr id="103" name="102 Elipse"/>
            <p:cNvSpPr/>
            <p:nvPr/>
          </p:nvSpPr>
          <p:spPr>
            <a:xfrm>
              <a:off x="6012160" y="3140968"/>
              <a:ext cx="648072" cy="576064"/>
            </a:xfrm>
            <a:prstGeom prst="ellipse">
              <a:avLst/>
            </a:prstGeom>
            <a:solidFill>
              <a:srgbClr val="6DC4F9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43" name="103 CuadroTexto"/>
            <p:cNvSpPr txBox="1">
              <a:spLocks noChangeArrowheads="1"/>
            </p:cNvSpPr>
            <p:nvPr/>
          </p:nvSpPr>
          <p:spPr bwMode="auto">
            <a:xfrm>
              <a:off x="6012160" y="3212976"/>
              <a:ext cx="692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H</a:t>
              </a:r>
              <a:r>
                <a:rPr lang="es-AR" sz="1200" b="1">
                  <a:solidFill>
                    <a:schemeClr val="tx2"/>
                  </a:solidFill>
                </a:rPr>
                <a:t>2</a:t>
              </a:r>
              <a:r>
                <a:rPr lang="es-AR" b="1">
                  <a:solidFill>
                    <a:schemeClr val="tx2"/>
                  </a:solidFill>
                </a:rPr>
                <a:t>O</a:t>
              </a:r>
            </a:p>
          </p:txBody>
        </p:sp>
      </p:grpSp>
      <p:grpSp>
        <p:nvGrpSpPr>
          <p:cNvPr id="76838" name="104 Grupo"/>
          <p:cNvGrpSpPr>
            <a:grpSpLocks/>
          </p:cNvGrpSpPr>
          <p:nvPr/>
        </p:nvGrpSpPr>
        <p:grpSpPr bwMode="auto">
          <a:xfrm>
            <a:off x="7017809" y="4862513"/>
            <a:ext cx="749829" cy="576262"/>
            <a:chOff x="6012160" y="3140968"/>
            <a:chExt cx="692858" cy="576064"/>
          </a:xfrm>
        </p:grpSpPr>
        <p:sp>
          <p:nvSpPr>
            <p:cNvPr id="113" name="112 Elipse"/>
            <p:cNvSpPr/>
            <p:nvPr/>
          </p:nvSpPr>
          <p:spPr>
            <a:xfrm>
              <a:off x="6012160" y="3140968"/>
              <a:ext cx="648072" cy="576064"/>
            </a:xfrm>
            <a:prstGeom prst="ellipse">
              <a:avLst/>
            </a:prstGeom>
            <a:solidFill>
              <a:srgbClr val="6DC4F9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41" name="113 CuadroTexto"/>
            <p:cNvSpPr txBox="1">
              <a:spLocks noChangeArrowheads="1"/>
            </p:cNvSpPr>
            <p:nvPr/>
          </p:nvSpPr>
          <p:spPr bwMode="auto">
            <a:xfrm>
              <a:off x="6012160" y="3212976"/>
              <a:ext cx="692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H</a:t>
              </a:r>
              <a:r>
                <a:rPr lang="es-AR" sz="1200" b="1">
                  <a:solidFill>
                    <a:schemeClr val="tx2"/>
                  </a:solidFill>
                </a:rPr>
                <a:t>2</a:t>
              </a:r>
              <a:r>
                <a:rPr lang="es-AR" b="1">
                  <a:solidFill>
                    <a:schemeClr val="tx2"/>
                  </a:solidFill>
                </a:rPr>
                <a:t>O</a:t>
              </a:r>
            </a:p>
          </p:txBody>
        </p:sp>
      </p:grpSp>
      <p:grpSp>
        <p:nvGrpSpPr>
          <p:cNvPr id="76840" name="139 Grupo"/>
          <p:cNvGrpSpPr>
            <a:grpSpLocks/>
          </p:cNvGrpSpPr>
          <p:nvPr/>
        </p:nvGrpSpPr>
        <p:grpSpPr bwMode="auto">
          <a:xfrm>
            <a:off x="2436284" y="5513388"/>
            <a:ext cx="749829" cy="576262"/>
            <a:chOff x="6948264" y="4869160"/>
            <a:chExt cx="692858" cy="576064"/>
          </a:xfrm>
        </p:grpSpPr>
        <p:sp>
          <p:nvSpPr>
            <p:cNvPr id="147" name="146 Elipse"/>
            <p:cNvSpPr/>
            <p:nvPr/>
          </p:nvSpPr>
          <p:spPr>
            <a:xfrm>
              <a:off x="6948264" y="4869160"/>
              <a:ext cx="648072" cy="5760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39" name="147 CuadroTexto"/>
            <p:cNvSpPr txBox="1">
              <a:spLocks noChangeArrowheads="1"/>
            </p:cNvSpPr>
            <p:nvPr/>
          </p:nvSpPr>
          <p:spPr bwMode="auto">
            <a:xfrm>
              <a:off x="6948264" y="4941168"/>
              <a:ext cx="692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HCl</a:t>
              </a:r>
            </a:p>
          </p:txBody>
        </p:sp>
      </p:grpSp>
      <p:grpSp>
        <p:nvGrpSpPr>
          <p:cNvPr id="76842" name="25 Grupo"/>
          <p:cNvGrpSpPr>
            <a:grpSpLocks/>
          </p:cNvGrpSpPr>
          <p:nvPr/>
        </p:nvGrpSpPr>
        <p:grpSpPr bwMode="auto">
          <a:xfrm>
            <a:off x="8089239" y="5226052"/>
            <a:ext cx="758428" cy="500063"/>
            <a:chOff x="5684101" y="5505685"/>
            <a:chExt cx="699506" cy="500379"/>
          </a:xfrm>
        </p:grpSpPr>
        <p:sp>
          <p:nvSpPr>
            <p:cNvPr id="27" name="26 Elipse"/>
            <p:cNvSpPr/>
            <p:nvPr/>
          </p:nvSpPr>
          <p:spPr>
            <a:xfrm rot="5552090">
              <a:off x="5783664" y="5406122"/>
              <a:ext cx="500379" cy="699506"/>
            </a:xfrm>
            <a:prstGeom prst="ellipse">
              <a:avLst/>
            </a:prstGeom>
            <a:solidFill>
              <a:schemeClr val="accent1"/>
            </a:solidFill>
            <a:scene3d>
              <a:camera prst="perspectiveHeroicExtremeLeftFacing" fov="4800000">
                <a:rot lat="517449" lon="3280325" rev="3857"/>
              </a:camera>
              <a:lightRig rig="threePt" dir="t"/>
            </a:scene3d>
            <a:sp3d>
              <a:bevelT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/>
            </a:p>
          </p:txBody>
        </p:sp>
        <p:sp>
          <p:nvSpPr>
            <p:cNvPr id="28" name="27 CuadroTexto"/>
            <p:cNvSpPr txBox="1"/>
            <p:nvPr/>
          </p:nvSpPr>
          <p:spPr>
            <a:xfrm>
              <a:off x="5796719" y="5589876"/>
              <a:ext cx="431442" cy="36853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Cl</a:t>
              </a:r>
            </a:p>
          </p:txBody>
        </p:sp>
      </p:grpSp>
      <p:grpSp>
        <p:nvGrpSpPr>
          <p:cNvPr id="76844" name="90 Grupo"/>
          <p:cNvGrpSpPr>
            <a:grpSpLocks/>
          </p:cNvGrpSpPr>
          <p:nvPr/>
        </p:nvGrpSpPr>
        <p:grpSpPr bwMode="auto">
          <a:xfrm>
            <a:off x="8357527" y="4941890"/>
            <a:ext cx="751548" cy="574675"/>
            <a:chOff x="6948264" y="4869160"/>
            <a:chExt cx="692858" cy="576064"/>
          </a:xfrm>
        </p:grpSpPr>
        <p:sp>
          <p:nvSpPr>
            <p:cNvPr id="92" name="91 Elipse"/>
            <p:cNvSpPr/>
            <p:nvPr/>
          </p:nvSpPr>
          <p:spPr>
            <a:xfrm>
              <a:off x="6948264" y="4869160"/>
              <a:ext cx="648072" cy="576064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scene3d>
              <a:camera prst="perspectiveRelaxedModerately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AR" sz="1400" b="1" dirty="0"/>
            </a:p>
          </p:txBody>
        </p:sp>
        <p:sp>
          <p:nvSpPr>
            <p:cNvPr id="76835" name="92 CuadroTexto"/>
            <p:cNvSpPr txBox="1">
              <a:spLocks noChangeArrowheads="1"/>
            </p:cNvSpPr>
            <p:nvPr/>
          </p:nvSpPr>
          <p:spPr bwMode="auto">
            <a:xfrm>
              <a:off x="6948264" y="4941168"/>
              <a:ext cx="6928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b="1">
                  <a:solidFill>
                    <a:schemeClr val="tx2"/>
                  </a:solidFill>
                </a:rPr>
                <a:t>HCl</a:t>
              </a:r>
            </a:p>
          </p:txBody>
        </p:sp>
      </p:grpSp>
      <p:sp>
        <p:nvSpPr>
          <p:cNvPr id="76850" name="object 2">
            <a:extLst>
              <a:ext uri="{FF2B5EF4-FFF2-40B4-BE49-F238E27FC236}">
                <a16:creationId xmlns:a16="http://schemas.microsoft.com/office/drawing/2014/main" id="{5903B746-615B-731A-530D-8C9EEA800388}"/>
              </a:ext>
            </a:extLst>
          </p:cNvPr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6 C 0.00296 0.00069 0.00608 0.00046 0.00886 0.00185 C 0.01702 0.00624 0.01372 0.01203 0.01754 0.01944 C 0.01876 0.02175 0.02049 0.02337 0.02205 0.02546 C 0.02414 0.0405 0.02778 0.04004 0.02935 0.05671 C 0.03126 0.07638 0.03143 0.09629 0.03386 0.11573 C 0.03455 0.12175 0.03716 0.12731 0.0382 0.13333 C 0.04028 0.1449 0.04063 0.15185 0.04844 0.15879 C 0.05001 0.16851 0.05001 0.17337 0.0573 0.17638 C 0.06667 0.18448 0.07014 0.19606 0.0823 0.19606 " pathEditMode="relative" ptsTypes="fffffffffA">
                                      <p:cBhvr>
                                        <p:cTn id="5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C 0.01441 0.01435 0.02535 0.03241 0.03854 0.04838 C 0.05764 0.07153 0.04549 0.06204 0.05903 0.07153 C 0.06458 0.08009 0.06927 0.08889 0.07535 0.09699 C 0.07899 0.11273 0.07413 0.09791 0.08542 0.11366 C 0.08924 0.11898 0.09167 0.12546 0.09549 0.13055 C 0.09913 0.14143 0.10295 0.14699 0.11181 0.1537 C 0.11892 0.16481 0.11892 0.17083 0.12222 0.18333 C 0.12743 0.20301 0.14115 0.21805 0.14653 0.23819 C 0.15521 0.27153 0.15469 0.30717 0.15469 0.34166 " pathEditMode="relative" rAng="0" ptsTypes="fffffffff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4687 -0.3062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5324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00116 L 0.21857 -0.2601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-1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C 0.004 0.01227 0.00052 0.00486 0.0158 0.01945 C 0.02188 0.02524 0.02865 0.03542 0.03403 0.04306 C 0.0382 0.05556 0.03264 0.04375 0.04306 0.05371 C 0.04653 0.05695 0.04983 0.06482 0.05226 0.06875 C 0.05573 0.07408 0.0599 0.07894 0.06337 0.08403 C 0.06563 0.09098 0.06806 0.09815 0.07014 0.10533 C 0.07257 0.1125 0.07934 0.12686 0.07934 0.12709 C 0.08247 0.16551 0.08386 0.20486 0.08837 0.24306 C 0.08941 0.25116 0.09098 0.26875 0.09757 0.27547 " pathEditMode="relative" rAng="0" ptsTypes="fffffffffA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8" y="13773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5556E-6 C 0.00972 -0.00879 0.02135 -0.00346 0.03229 5.55556E-6 C 0.03976 0.00765 0.04514 0.00973 0.05434 0.01181 C 0.05868 0.0139 0.06354 0.01344 0.06771 0.01575 C 0.06962 0.01691 0.07031 0.01992 0.07205 0.02154 C 0.07344 0.02269 0.075 0.02293 0.07656 0.02362 C 0.08142 0.03381 0.08871 0.03936 0.0941 0.04908 C 0.0967 0.05881 0.10121 0.06506 0.1059 0.07269 C 0.11094 0.0808 0.11319 0.09144 0.11771 0.10001 C 0.11892 0.10232 0.12083 0.10394 0.12205 0.10603 C 0.12413 0.10973 0.12604 0.11367 0.12795 0.1176 L 0.12795 0.1176 C 0.13455 0.13265 0.13559 0.14862 0.13976 0.16482 C 0.14219 0.20672 0.14427 0.24839 0.14566 0.29029 C 0.14618 0.30672 0.14514 0.32316 0.14705 0.33936 C 0.14757 0.34399 0.15295 0.35094 0.15295 0.35094 C 0.15503 0.35996 0.15937 0.36691 0.16319 0.37455 C 0.1651 0.37825 0.1691 0.38334 0.1691 0.3882 " pathEditMode="relative" ptsTypes="ffffffffffFffffffA">
                                      <p:cBhvr>
                                        <p:cTn id="89" dur="2000" fill="hold"/>
                                        <p:tgtEl>
                                          <p:spTgt spid="768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4" dur="500"/>
                                        <p:tgtEl>
                                          <p:spTgt spid="768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9500"/>
                            </p:stCondLst>
                            <p:childTnLst>
                              <p:par>
                                <p:cTn id="1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0.24687 -0.30625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44" y="-1532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19202 -0.24051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2" dur="2000" fill="hold"/>
                                        <p:tgtEl>
                                          <p:spTgt spid="768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4" dur="2000" fill="hold"/>
                                        <p:tgtEl>
                                          <p:spTgt spid="768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76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53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011 -0.22593 C 0.19723 -0.21181 0.19636 -0.18704 0.18386 -0.18148 C 0.17917 -0.17222 0.18473 -0.18125 0.17865 -0.17593 C 0.17379 -0.17153 0.17309 -0.16458 0.16719 -0.16204 C 0.16459 -0.15671 0.16355 -0.1507 0.16094 -0.14537 C 0.16129 -0.14213 0.16146 -0.13889 0.16198 -0.13565 C 0.1625 -0.13287 0.16407 -0.12732 0.16407 -0.12732 C 0.16372 -0.11806 0.16355 -0.1088 0.16303 -0.09954 C 0.1625 -0.0919 0.15174 -0.07107 0.14636 -0.0662 C 0.14046 -0.0544 0.13195 -0.0544 0.1224 -0.05232 C 0.11528 -0.05093 0.10764 -0.04653 0.10157 -0.0412 C 0.1 -0.0382 0.09775 -0.03611 0.09636 -0.03287 C 0.0941 -0.02732 0.09132 -0.01667 0.09011 -0.01065 C 0.09098 0.00231 0.09323 0.01528 0.09323 0.02824 " pathEditMode="relative" ptsTypes="fffffffffffffA">
                                      <p:cBhvr>
                                        <p:cTn id="153" dur="2000" fill="hold"/>
                                        <p:tgtEl>
                                          <p:spTgt spid="76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6" dur="20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9" dur="2000"/>
                                        <p:tgtEl>
                                          <p:spTgt spid="76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3" dur="2000"/>
                                        <p:tgtEl>
                                          <p:spTgt spid="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00"/>
                            </p:stCondLst>
                            <p:childTnLst>
                              <p:par>
                                <p:cTn id="16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 L 0.05677 -0.1680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76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6000"/>
                            </p:stCondLst>
                            <p:childTnLst>
                              <p:par>
                                <p:cTn id="16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76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C 0.00955 -0.00625 0.01059 -0.00648 0.02066 -0.00185 C 0.02708 0.00672 0.02795 0.01459 0.0309 0.02547 C 0.02986 0.04607 0.03229 0.05417 0.025 0.06852 C 0.02292 0.07778 0.02118 0.10047 0.0309 0.10394 C 0.03472 0.10533 0.03871 0.1051 0.04271 0.10579 C 0.05278 0.10926 0.04687 0.10579 0.05729 0.11968 C 0.05885 0.12176 0.0618 0.12547 0.0618 0.12547 C 0.06337 0.14144 0.06597 0.14838 0.0618 0.16482 C 0.06094 0.16829 0.06042 0.17639 0.05729 0.17639 " pathEditMode="relative" ptsTypes="fffffffffA">
                                      <p:cBhvr>
                                        <p:cTn id="173" dur="2000" fill="hold"/>
                                        <p:tgtEl>
                                          <p:spTgt spid="768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1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76" dur="2000"/>
                                        <p:tgtEl>
                                          <p:spTgt spid="768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1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1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3" dur="2000"/>
                                        <p:tgtEl>
                                          <p:spTgt spid="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000"/>
                            </p:stCondLst>
                            <p:childTnLst>
                              <p:par>
                                <p:cTn id="18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08368 -0.19421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768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-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768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83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2726" y="1398879"/>
            <a:ext cx="10782300" cy="380619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340"/>
              </a:spcBef>
            </a:pP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OBJETIVO:</a:t>
            </a:r>
            <a:endParaRPr sz="2000">
              <a:latin typeface="Calibri Light"/>
              <a:cs typeface="Calibri Light"/>
            </a:endParaRPr>
          </a:p>
          <a:p>
            <a:pPr marL="76200" marR="294640">
              <a:lnSpc>
                <a:spcPts val="2160"/>
              </a:lnSpc>
              <a:spcBef>
                <a:spcPts val="515"/>
              </a:spcBef>
            </a:pP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Evitar</a:t>
            </a:r>
            <a:r>
              <a:rPr sz="2000" b="0" spc="-7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o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prevenir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reacciones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fuertemente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exotérmicas</a:t>
            </a:r>
            <a:r>
              <a:rPr sz="2000" b="0" spc="-6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cracking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durante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la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puesta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en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marcha,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debido</a:t>
            </a:r>
            <a:r>
              <a:rPr sz="2000" b="0" spc="-5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a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la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elevada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actividad</a:t>
            </a:r>
            <a:r>
              <a:rPr sz="2000" b="0" spc="-5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</a:t>
            </a:r>
            <a:r>
              <a:rPr sz="2000" b="0" spc="-3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los</a:t>
            </a:r>
            <a:r>
              <a:rPr sz="2000" b="0" spc="-4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5" dirty="0">
                <a:solidFill>
                  <a:srgbClr val="003399"/>
                </a:solidFill>
                <a:latin typeface="Calibri Light"/>
                <a:cs typeface="Calibri Light"/>
              </a:rPr>
              <a:t>componentes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20" dirty="0">
                <a:solidFill>
                  <a:srgbClr val="003399"/>
                </a:solidFill>
                <a:latin typeface="Calibri Light"/>
                <a:cs typeface="Calibri Light"/>
              </a:rPr>
              <a:t>metálicos</a:t>
            </a:r>
            <a:r>
              <a:rPr sz="2000" b="0" spc="-60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003399"/>
                </a:solidFill>
                <a:latin typeface="Calibri Light"/>
                <a:cs typeface="Calibri Light"/>
              </a:rPr>
              <a:t>del</a:t>
            </a:r>
            <a:r>
              <a:rPr sz="2000" b="0" spc="-45" dirty="0">
                <a:solidFill>
                  <a:srgbClr val="003399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003399"/>
                </a:solidFill>
                <a:latin typeface="Calibri Light"/>
                <a:cs typeface="Calibri Light"/>
              </a:rPr>
              <a:t>catalizador.</a:t>
            </a: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2000">
              <a:latin typeface="Calibri Light"/>
              <a:cs typeface="Calibri Light"/>
            </a:endParaRPr>
          </a:p>
          <a:p>
            <a:pPr marL="418465" indent="-342265">
              <a:lnSpc>
                <a:spcPts val="2280"/>
              </a:lnSpc>
              <a:buClr>
                <a:srgbClr val="003580"/>
              </a:buClr>
              <a:buFont typeface="Arial"/>
              <a:buChar char="•"/>
              <a:tabLst>
                <a:tab pos="418465" algn="l"/>
              </a:tabLst>
            </a:pP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Inyección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Sulfuros:</a:t>
            </a:r>
            <a:r>
              <a:rPr sz="2000" spc="-1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Agregar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SH</a:t>
            </a:r>
            <a:r>
              <a:rPr sz="1950" baseline="-21367" dirty="0">
                <a:solidFill>
                  <a:srgbClr val="1F359E"/>
                </a:solidFill>
                <a:latin typeface="Calibri"/>
                <a:cs typeface="Calibri"/>
              </a:rPr>
              <a:t>2</a:t>
            </a:r>
            <a:r>
              <a:rPr sz="1950" spc="209" baseline="-21367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o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un</a:t>
            </a:r>
            <a:r>
              <a:rPr sz="2000" spc="-1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sulfuro</a:t>
            </a:r>
            <a:r>
              <a:rPr sz="2000" spc="-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orgánico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(dimetil</a:t>
            </a:r>
            <a:r>
              <a:rPr sz="2000" spc="-1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sulfuro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etc.)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por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000" spc="-1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cabeza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cada</a:t>
            </a:r>
            <a:endParaRPr sz="2000">
              <a:latin typeface="Calibri"/>
              <a:cs typeface="Calibri"/>
            </a:endParaRPr>
          </a:p>
          <a:p>
            <a:pPr marL="419100">
              <a:lnSpc>
                <a:spcPts val="2280"/>
              </a:lnSpc>
            </a:pP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reactor.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2000">
              <a:latin typeface="Calibri"/>
              <a:cs typeface="Calibri"/>
            </a:endParaRPr>
          </a:p>
          <a:p>
            <a:pPr marL="419100" marR="80645" indent="-342900">
              <a:lnSpc>
                <a:spcPts val="2160"/>
              </a:lnSpc>
              <a:buClr>
                <a:srgbClr val="003580"/>
              </a:buClr>
              <a:buFont typeface="Arial"/>
              <a:buChar char="•"/>
              <a:tabLst>
                <a:tab pos="419100" algn="l"/>
              </a:tabLst>
            </a:pP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Chequear con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tubos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Draguer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</a:t>
            </a:r>
            <a:r>
              <a:rPr sz="2000" spc="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000" spc="1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salida de los reactores, ni bien</a:t>
            </a:r>
            <a:r>
              <a:rPr sz="2000" spc="1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aparezcan</a:t>
            </a:r>
            <a:r>
              <a:rPr sz="2000" spc="1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trazas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SH</a:t>
            </a:r>
            <a:r>
              <a:rPr sz="1950" baseline="-21367" dirty="0">
                <a:solidFill>
                  <a:srgbClr val="1F359E"/>
                </a:solidFill>
                <a:latin typeface="Calibri"/>
                <a:cs typeface="Calibri"/>
              </a:rPr>
              <a:t>2</a:t>
            </a:r>
            <a:r>
              <a:rPr sz="1950" spc="232" baseline="-21367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suspender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la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operación,</a:t>
            </a:r>
            <a:r>
              <a:rPr sz="2000" spc="-4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000" spc="-1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azufre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agregado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no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debe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superar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el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0,05</a:t>
            </a:r>
            <a:r>
              <a:rPr sz="2000" spc="-5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%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en</a:t>
            </a:r>
            <a:r>
              <a:rPr sz="2000" spc="-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peso</a:t>
            </a:r>
            <a:r>
              <a:rPr sz="2000" spc="-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-4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catalizador.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80"/>
              </a:spcBef>
              <a:buClr>
                <a:srgbClr val="003580"/>
              </a:buClr>
              <a:buFont typeface="Arial"/>
              <a:buChar char="•"/>
            </a:pPr>
            <a:endParaRPr sz="2000">
              <a:latin typeface="Calibri"/>
              <a:cs typeface="Calibri"/>
            </a:endParaRPr>
          </a:p>
          <a:p>
            <a:pPr marL="419100" marR="79375" indent="-342900">
              <a:lnSpc>
                <a:spcPts val="2160"/>
              </a:lnSpc>
              <a:buClr>
                <a:srgbClr val="003580"/>
              </a:buClr>
              <a:buFont typeface="Arial"/>
              <a:buChar char="•"/>
              <a:tabLst>
                <a:tab pos="419100" algn="l"/>
              </a:tabLst>
            </a:pP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Esta</a:t>
            </a:r>
            <a:r>
              <a:rPr sz="2000" spc="1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operación</a:t>
            </a:r>
            <a:r>
              <a:rPr sz="2000" spc="1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se</a:t>
            </a:r>
            <a:r>
              <a:rPr sz="2000" spc="1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debe</a:t>
            </a:r>
            <a:r>
              <a:rPr sz="2000" spc="1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realizar</a:t>
            </a:r>
            <a:r>
              <a:rPr sz="2000" spc="1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en</a:t>
            </a:r>
            <a:r>
              <a:rPr sz="2000" spc="114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un</a:t>
            </a:r>
            <a:r>
              <a:rPr sz="2000" spc="11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periodo</a:t>
            </a:r>
            <a:r>
              <a:rPr sz="2000" spc="1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114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tiempo</a:t>
            </a:r>
            <a:r>
              <a:rPr sz="2000" spc="114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corto</a:t>
            </a:r>
            <a:r>
              <a:rPr sz="2000" spc="1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(30</a:t>
            </a:r>
            <a:r>
              <a:rPr sz="2000" spc="13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</a:t>
            </a:r>
            <a:r>
              <a:rPr sz="2000" spc="10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50</a:t>
            </a:r>
            <a:r>
              <a:rPr sz="2000" spc="12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min)</a:t>
            </a:r>
            <a:r>
              <a:rPr sz="2000" spc="1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antes</a:t>
            </a:r>
            <a:r>
              <a:rPr sz="2000" spc="130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de</a:t>
            </a:r>
            <a:r>
              <a:rPr sz="2000" spc="114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1F359E"/>
                </a:solidFill>
                <a:latin typeface="Calibri"/>
                <a:cs typeface="Calibri"/>
              </a:rPr>
              <a:t>entrar</a:t>
            </a:r>
            <a:r>
              <a:rPr sz="2000" spc="125" dirty="0">
                <a:solidFill>
                  <a:srgbClr val="1F359E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rgbClr val="1F359E"/>
                </a:solidFill>
                <a:latin typeface="Calibri"/>
                <a:cs typeface="Calibri"/>
              </a:rPr>
              <a:t>con </a:t>
            </a:r>
            <a:r>
              <a:rPr sz="2000" spc="-10" dirty="0">
                <a:solidFill>
                  <a:srgbClr val="1F359E"/>
                </a:solidFill>
                <a:latin typeface="Calibri"/>
                <a:cs typeface="Calibri"/>
              </a:rPr>
              <a:t>carga.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167376" y="776732"/>
            <a:ext cx="17830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003399"/>
                </a:solidFill>
                <a:latin typeface="Calibri"/>
                <a:cs typeface="Calibri"/>
              </a:rPr>
              <a:t>Presulfurado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60194" y="6040628"/>
            <a:ext cx="318135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solidFill>
                  <a:srgbClr val="888888"/>
                </a:solidFill>
                <a:latin typeface="Verdana"/>
                <a:cs typeface="Verdana"/>
              </a:rPr>
              <a:t>2023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05246" y="6469680"/>
            <a:ext cx="380365" cy="13906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888888"/>
                </a:solidFill>
                <a:latin typeface="Verdana"/>
                <a:cs typeface="Verdana"/>
              </a:rPr>
              <a:t>UT</a:t>
            </a:r>
            <a:r>
              <a:rPr sz="900" spc="-15" dirty="0">
                <a:solidFill>
                  <a:srgbClr val="888888"/>
                </a:solidFill>
                <a:latin typeface="Verdana"/>
                <a:cs typeface="Verdana"/>
              </a:rPr>
              <a:t> </a:t>
            </a:r>
            <a:r>
              <a:rPr sz="900" spc="-25" dirty="0">
                <a:solidFill>
                  <a:srgbClr val="888888"/>
                </a:solidFill>
                <a:latin typeface="Verdana"/>
                <a:cs typeface="Verdana"/>
              </a:rPr>
              <a:t>6.1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167376" y="632587"/>
            <a:ext cx="178308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-10" dirty="0">
                <a:solidFill>
                  <a:srgbClr val="003399"/>
                </a:solidFill>
                <a:latin typeface="Calibri"/>
                <a:cs typeface="Calibri"/>
              </a:rPr>
              <a:t>Presulfurado</a:t>
            </a:r>
            <a:endParaRPr sz="26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237232" y="4530851"/>
            <a:ext cx="7425690" cy="2325370"/>
            <a:chOff x="2237232" y="4530851"/>
            <a:chExt cx="7425690" cy="232537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37232" y="4530851"/>
              <a:ext cx="7425690" cy="232486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54211" y="5663183"/>
              <a:ext cx="735342" cy="58600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1811" y="4882883"/>
              <a:ext cx="877074" cy="48997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40496" y="4864620"/>
              <a:ext cx="534149" cy="511289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8671941" y="4921453"/>
            <a:ext cx="2540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latin typeface="Arial"/>
                <a:cs typeface="Arial"/>
              </a:rPr>
              <a:t>Cl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607556" y="1220546"/>
            <a:ext cx="3853815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1400" dirty="0">
                <a:solidFill>
                  <a:srgbClr val="003399"/>
                </a:solidFill>
                <a:latin typeface="Microsoft Sans Serif"/>
                <a:cs typeface="Microsoft Sans Serif"/>
              </a:rPr>
              <a:t>Metales</a:t>
            </a:r>
            <a:r>
              <a:rPr sz="1400" spc="3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75" dirty="0">
                <a:solidFill>
                  <a:srgbClr val="003399"/>
                </a:solidFill>
                <a:latin typeface="Microsoft Sans Serif"/>
                <a:cs typeface="Microsoft Sans Serif"/>
              </a:rPr>
              <a:t>muy</a:t>
            </a:r>
            <a:r>
              <a:rPr sz="1400" spc="3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99"/>
                </a:solidFill>
                <a:latin typeface="Microsoft Sans Serif"/>
                <a:cs typeface="Microsoft Sans Serif"/>
              </a:rPr>
              <a:t>activos</a:t>
            </a:r>
            <a:r>
              <a:rPr sz="1400" spc="5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65" dirty="0">
                <a:solidFill>
                  <a:srgbClr val="003399"/>
                </a:solidFill>
                <a:latin typeface="Microsoft Sans Serif"/>
                <a:cs typeface="Microsoft Sans Serif"/>
              </a:rPr>
              <a:t>luego</a:t>
            </a:r>
            <a:r>
              <a:rPr sz="1400" spc="4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003399"/>
                </a:solidFill>
                <a:latin typeface="Microsoft Sans Serif"/>
                <a:cs typeface="Microsoft Sans Serif"/>
              </a:rPr>
              <a:t>de</a:t>
            </a:r>
            <a:r>
              <a:rPr sz="1400" spc="6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99"/>
                </a:solidFill>
                <a:latin typeface="Microsoft Sans Serif"/>
                <a:cs typeface="Microsoft Sans Serif"/>
              </a:rPr>
              <a:t>la</a:t>
            </a:r>
            <a:r>
              <a:rPr sz="1400" spc="4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40" dirty="0">
                <a:solidFill>
                  <a:srgbClr val="003399"/>
                </a:solidFill>
                <a:latin typeface="Microsoft Sans Serif"/>
                <a:cs typeface="Microsoft Sans Serif"/>
              </a:rPr>
              <a:t>reducción</a:t>
            </a:r>
            <a:endParaRPr sz="1400">
              <a:latin typeface="Microsoft Sans Serif"/>
              <a:cs typeface="Microsoft Sans Serif"/>
            </a:endParaRPr>
          </a:p>
          <a:p>
            <a:pPr marL="299085" marR="3746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4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Inyección</a:t>
            </a:r>
            <a:r>
              <a:rPr sz="1400" spc="5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50" dirty="0">
                <a:solidFill>
                  <a:srgbClr val="003399"/>
                </a:solidFill>
                <a:latin typeface="Microsoft Sans Serif"/>
                <a:cs typeface="Microsoft Sans Serif"/>
              </a:rPr>
              <a:t>de</a:t>
            </a:r>
            <a:r>
              <a:rPr sz="1400" spc="6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003399"/>
                </a:solidFill>
                <a:latin typeface="Microsoft Sans Serif"/>
                <a:cs typeface="Microsoft Sans Serif"/>
              </a:rPr>
              <a:t>DMDS</a:t>
            </a:r>
            <a:r>
              <a:rPr sz="1400" spc="5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10" dirty="0">
                <a:solidFill>
                  <a:srgbClr val="003399"/>
                </a:solidFill>
                <a:latin typeface="Microsoft Sans Serif"/>
                <a:cs typeface="Microsoft Sans Serif"/>
              </a:rPr>
              <a:t>para</a:t>
            </a:r>
            <a:r>
              <a:rPr sz="1400" spc="35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55" dirty="0">
                <a:solidFill>
                  <a:srgbClr val="003399"/>
                </a:solidFill>
                <a:latin typeface="Microsoft Sans Serif"/>
                <a:cs typeface="Microsoft Sans Serif"/>
              </a:rPr>
              <a:t>evitar</a:t>
            </a:r>
            <a:r>
              <a:rPr sz="1400" spc="5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reacciones </a:t>
            </a:r>
            <a:r>
              <a:rPr sz="1400" spc="70" dirty="0">
                <a:solidFill>
                  <a:srgbClr val="003399"/>
                </a:solidFill>
                <a:latin typeface="Microsoft Sans Serif"/>
                <a:cs typeface="Microsoft Sans Serif"/>
              </a:rPr>
              <a:t>muy</a:t>
            </a:r>
            <a:r>
              <a:rPr sz="1400" spc="-30" dirty="0">
                <a:solidFill>
                  <a:srgbClr val="003399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Microsoft Sans Serif"/>
                <a:cs typeface="Microsoft Sans Serif"/>
              </a:rPr>
              <a:t>exotérmicas</a:t>
            </a:r>
            <a:endParaRPr sz="1400">
              <a:latin typeface="Microsoft Sans Serif"/>
              <a:cs typeface="Microsoft Sans Serif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076955" y="4572000"/>
            <a:ext cx="2597785" cy="1005205"/>
            <a:chOff x="3076955" y="4572000"/>
            <a:chExt cx="2597785" cy="1005205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6955" y="4908778"/>
              <a:ext cx="938021" cy="668299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21123" y="4572000"/>
              <a:ext cx="1253489" cy="7322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21351" y="4628388"/>
              <a:ext cx="593598" cy="567689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4869307" y="4693411"/>
            <a:ext cx="278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653783" y="4649723"/>
            <a:ext cx="1029969" cy="615315"/>
            <a:chOff x="6653783" y="4649723"/>
            <a:chExt cx="1029969" cy="615315"/>
          </a:xfrm>
        </p:grpSpPr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53783" y="4649723"/>
              <a:ext cx="1029462" cy="614934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882383" y="4681727"/>
              <a:ext cx="474713" cy="45491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6998589" y="4732782"/>
            <a:ext cx="2292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626352" y="5364479"/>
            <a:ext cx="1240155" cy="715645"/>
            <a:chOff x="6626352" y="5364479"/>
            <a:chExt cx="1240155" cy="715645"/>
          </a:xfrm>
        </p:grpSpPr>
        <p:pic>
          <p:nvPicPr>
            <p:cNvPr id="27" name="object 2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626352" y="5364479"/>
              <a:ext cx="1239774" cy="715530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54012" y="5379719"/>
              <a:ext cx="593598" cy="567690"/>
            </a:xfrm>
            <a:prstGeom prst="rect">
              <a:avLst/>
            </a:prstGeom>
          </p:spPr>
        </p:pic>
      </p:grpSp>
      <p:sp>
        <p:nvSpPr>
          <p:cNvPr id="29" name="object 29"/>
          <p:cNvSpPr txBox="1"/>
          <p:nvPr/>
        </p:nvSpPr>
        <p:spPr>
          <a:xfrm>
            <a:off x="7101585" y="5444439"/>
            <a:ext cx="2787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893564" y="5332476"/>
            <a:ext cx="1240155" cy="715645"/>
            <a:chOff x="4893564" y="5332476"/>
            <a:chExt cx="1240155" cy="715645"/>
          </a:xfrm>
        </p:grpSpPr>
        <p:pic>
          <p:nvPicPr>
            <p:cNvPr id="31" name="object 3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893564" y="5332476"/>
              <a:ext cx="1239774" cy="71553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145024" y="5347716"/>
              <a:ext cx="593598" cy="567690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5292344" y="5412130"/>
            <a:ext cx="2787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5" dirty="0">
                <a:solidFill>
                  <a:srgbClr val="FFFFFF"/>
                </a:solidFill>
                <a:latin typeface="Arial"/>
                <a:cs typeface="Arial"/>
              </a:rPr>
              <a:t>Pt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083808" y="5948171"/>
            <a:ext cx="805815" cy="542290"/>
            <a:chOff x="6083808" y="5948171"/>
            <a:chExt cx="805815" cy="542290"/>
          </a:xfrm>
        </p:grpSpPr>
        <p:pic>
          <p:nvPicPr>
            <p:cNvPr id="35" name="object 3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6083808" y="6012179"/>
              <a:ext cx="805446" cy="47777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63056" y="5948171"/>
              <a:ext cx="596646" cy="511289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6295135" y="6006490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3523488" y="5669279"/>
            <a:ext cx="807085" cy="540385"/>
            <a:chOff x="3523488" y="5669279"/>
            <a:chExt cx="807085" cy="540385"/>
          </a:xfrm>
        </p:grpSpPr>
        <p:pic>
          <p:nvPicPr>
            <p:cNvPr id="39" name="object 3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523488" y="5733287"/>
              <a:ext cx="806970" cy="47626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604260" y="5669279"/>
              <a:ext cx="596646" cy="511289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3735704" y="5726988"/>
            <a:ext cx="316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Arial"/>
                <a:cs typeface="Arial"/>
              </a:rPr>
              <a:t>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946910" y="1863039"/>
            <a:ext cx="26130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Verdana"/>
                <a:cs typeface="Verdana"/>
              </a:rPr>
              <a:t>H</a:t>
            </a:r>
            <a:r>
              <a:rPr sz="1600" b="1" spc="-20" dirty="0">
                <a:latin typeface="Verdana"/>
                <a:cs typeface="Verdana"/>
              </a:rPr>
              <a:t>3</a:t>
            </a:r>
            <a:r>
              <a:rPr sz="2400" b="1" spc="-20" dirty="0">
                <a:latin typeface="Verdana"/>
                <a:cs typeface="Verdana"/>
              </a:rPr>
              <a:t>C—</a:t>
            </a:r>
            <a:r>
              <a:rPr sz="2400" b="1" spc="-10" dirty="0">
                <a:latin typeface="Verdana"/>
                <a:cs typeface="Verdana"/>
              </a:rPr>
              <a:t>S—S—</a:t>
            </a:r>
            <a:r>
              <a:rPr sz="2400" b="1" spc="-25" dirty="0">
                <a:latin typeface="Verdana"/>
                <a:cs typeface="Verdana"/>
              </a:rPr>
              <a:t>CH</a:t>
            </a:r>
            <a:r>
              <a:rPr sz="1600" b="1" spc="-25" dirty="0">
                <a:latin typeface="Verdana"/>
                <a:cs typeface="Verdana"/>
              </a:rPr>
              <a:t>3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2041651" y="3084448"/>
            <a:ext cx="1637030" cy="665480"/>
            <a:chOff x="2041651" y="3084448"/>
            <a:chExt cx="1637030" cy="665480"/>
          </a:xfrm>
        </p:grpSpPr>
        <p:sp>
          <p:nvSpPr>
            <p:cNvPr id="44" name="object 44"/>
            <p:cNvSpPr/>
            <p:nvPr/>
          </p:nvSpPr>
          <p:spPr>
            <a:xfrm>
              <a:off x="2041652" y="3084448"/>
              <a:ext cx="1555115" cy="638810"/>
            </a:xfrm>
            <a:custGeom>
              <a:avLst/>
              <a:gdLst/>
              <a:ahLst/>
              <a:cxnLst/>
              <a:rect l="l" t="t" r="r" b="b"/>
              <a:pathLst>
                <a:path w="1555114" h="638810">
                  <a:moveTo>
                    <a:pt x="171704" y="41529"/>
                  </a:moveTo>
                  <a:lnTo>
                    <a:pt x="135636" y="29591"/>
                  </a:lnTo>
                  <a:lnTo>
                    <a:pt x="118745" y="80772"/>
                  </a:lnTo>
                  <a:lnTo>
                    <a:pt x="65405" y="63119"/>
                  </a:lnTo>
                  <a:lnTo>
                    <a:pt x="82296" y="11938"/>
                  </a:lnTo>
                  <a:lnTo>
                    <a:pt x="46228" y="0"/>
                  </a:lnTo>
                  <a:lnTo>
                    <a:pt x="0" y="139954"/>
                  </a:lnTo>
                  <a:lnTo>
                    <a:pt x="36068" y="151892"/>
                  </a:lnTo>
                  <a:lnTo>
                    <a:pt x="56515" y="90170"/>
                  </a:lnTo>
                  <a:lnTo>
                    <a:pt x="109728" y="107823"/>
                  </a:lnTo>
                  <a:lnTo>
                    <a:pt x="89408" y="169418"/>
                  </a:lnTo>
                  <a:lnTo>
                    <a:pt x="125476" y="181356"/>
                  </a:lnTo>
                  <a:lnTo>
                    <a:pt x="171704" y="41529"/>
                  </a:lnTo>
                  <a:close/>
                </a:path>
                <a:path w="1555114" h="638810">
                  <a:moveTo>
                    <a:pt x="251968" y="132080"/>
                  </a:moveTo>
                  <a:lnTo>
                    <a:pt x="214122" y="101092"/>
                  </a:lnTo>
                  <a:lnTo>
                    <a:pt x="189357" y="98044"/>
                  </a:lnTo>
                  <a:lnTo>
                    <a:pt x="185293" y="98298"/>
                  </a:lnTo>
                  <a:lnTo>
                    <a:pt x="178435" y="119380"/>
                  </a:lnTo>
                  <a:lnTo>
                    <a:pt x="180848" y="120142"/>
                  </a:lnTo>
                  <a:lnTo>
                    <a:pt x="186182" y="118999"/>
                  </a:lnTo>
                  <a:lnTo>
                    <a:pt x="191389" y="118491"/>
                  </a:lnTo>
                  <a:lnTo>
                    <a:pt x="225298" y="132334"/>
                  </a:lnTo>
                  <a:lnTo>
                    <a:pt x="225298" y="134112"/>
                  </a:lnTo>
                  <a:lnTo>
                    <a:pt x="213741" y="143637"/>
                  </a:lnTo>
                  <a:lnTo>
                    <a:pt x="211328" y="143383"/>
                  </a:lnTo>
                  <a:lnTo>
                    <a:pt x="205994" y="142113"/>
                  </a:lnTo>
                  <a:lnTo>
                    <a:pt x="194056" y="138303"/>
                  </a:lnTo>
                  <a:lnTo>
                    <a:pt x="188341" y="155575"/>
                  </a:lnTo>
                  <a:lnTo>
                    <a:pt x="214122" y="170815"/>
                  </a:lnTo>
                  <a:lnTo>
                    <a:pt x="214122" y="173228"/>
                  </a:lnTo>
                  <a:lnTo>
                    <a:pt x="201930" y="185674"/>
                  </a:lnTo>
                  <a:lnTo>
                    <a:pt x="199136" y="185674"/>
                  </a:lnTo>
                  <a:lnTo>
                    <a:pt x="162814" y="165608"/>
                  </a:lnTo>
                  <a:lnTo>
                    <a:pt x="160274" y="164719"/>
                  </a:lnTo>
                  <a:lnTo>
                    <a:pt x="153289" y="186055"/>
                  </a:lnTo>
                  <a:lnTo>
                    <a:pt x="156337" y="188722"/>
                  </a:lnTo>
                  <a:lnTo>
                    <a:pt x="160528" y="191770"/>
                  </a:lnTo>
                  <a:lnTo>
                    <a:pt x="199136" y="207137"/>
                  </a:lnTo>
                  <a:lnTo>
                    <a:pt x="209931" y="207518"/>
                  </a:lnTo>
                  <a:lnTo>
                    <a:pt x="214884" y="206883"/>
                  </a:lnTo>
                  <a:lnTo>
                    <a:pt x="239776" y="178562"/>
                  </a:lnTo>
                  <a:lnTo>
                    <a:pt x="238760" y="172847"/>
                  </a:lnTo>
                  <a:lnTo>
                    <a:pt x="224409" y="157353"/>
                  </a:lnTo>
                  <a:lnTo>
                    <a:pt x="224790" y="156464"/>
                  </a:lnTo>
                  <a:lnTo>
                    <a:pt x="251714" y="135890"/>
                  </a:lnTo>
                  <a:lnTo>
                    <a:pt x="251968" y="132080"/>
                  </a:lnTo>
                  <a:close/>
                </a:path>
                <a:path w="1555114" h="638810">
                  <a:moveTo>
                    <a:pt x="410718" y="130429"/>
                  </a:moveTo>
                  <a:lnTo>
                    <a:pt x="376301" y="106426"/>
                  </a:lnTo>
                  <a:lnTo>
                    <a:pt x="334010" y="97663"/>
                  </a:lnTo>
                  <a:lnTo>
                    <a:pt x="326644" y="98386"/>
                  </a:lnTo>
                  <a:lnTo>
                    <a:pt x="289483" y="117475"/>
                  </a:lnTo>
                  <a:lnTo>
                    <a:pt x="269621" y="151638"/>
                  </a:lnTo>
                  <a:lnTo>
                    <a:pt x="264414" y="184785"/>
                  </a:lnTo>
                  <a:lnTo>
                    <a:pt x="265150" y="192290"/>
                  </a:lnTo>
                  <a:lnTo>
                    <a:pt x="284251" y="228892"/>
                  </a:lnTo>
                  <a:lnTo>
                    <a:pt x="324104" y="250063"/>
                  </a:lnTo>
                  <a:lnTo>
                    <a:pt x="351663" y="253619"/>
                  </a:lnTo>
                  <a:lnTo>
                    <a:pt x="355346" y="253492"/>
                  </a:lnTo>
                  <a:lnTo>
                    <a:pt x="370586" y="252095"/>
                  </a:lnTo>
                  <a:lnTo>
                    <a:pt x="381635" y="218567"/>
                  </a:lnTo>
                  <a:lnTo>
                    <a:pt x="377825" y="217424"/>
                  </a:lnTo>
                  <a:lnTo>
                    <a:pt x="369570" y="220599"/>
                  </a:lnTo>
                  <a:lnTo>
                    <a:pt x="362839" y="222758"/>
                  </a:lnTo>
                  <a:lnTo>
                    <a:pt x="354711" y="224536"/>
                  </a:lnTo>
                  <a:lnTo>
                    <a:pt x="350266" y="225044"/>
                  </a:lnTo>
                  <a:lnTo>
                    <a:pt x="340741" y="224790"/>
                  </a:lnTo>
                  <a:lnTo>
                    <a:pt x="305689" y="199644"/>
                  </a:lnTo>
                  <a:lnTo>
                    <a:pt x="303022" y="180594"/>
                  </a:lnTo>
                  <a:lnTo>
                    <a:pt x="304165" y="172847"/>
                  </a:lnTo>
                  <a:lnTo>
                    <a:pt x="321818" y="138684"/>
                  </a:lnTo>
                  <a:lnTo>
                    <a:pt x="351663" y="128778"/>
                  </a:lnTo>
                  <a:lnTo>
                    <a:pt x="356743" y="129667"/>
                  </a:lnTo>
                  <a:lnTo>
                    <a:pt x="388620" y="152527"/>
                  </a:lnTo>
                  <a:lnTo>
                    <a:pt x="395478" y="162941"/>
                  </a:lnTo>
                  <a:lnTo>
                    <a:pt x="399542" y="164338"/>
                  </a:lnTo>
                  <a:lnTo>
                    <a:pt x="410718" y="130429"/>
                  </a:lnTo>
                  <a:close/>
                </a:path>
                <a:path w="1555114" h="638810">
                  <a:moveTo>
                    <a:pt x="578612" y="248158"/>
                  </a:moveTo>
                  <a:lnTo>
                    <a:pt x="414909" y="194056"/>
                  </a:lnTo>
                  <a:lnTo>
                    <a:pt x="406527" y="219202"/>
                  </a:lnTo>
                  <a:lnTo>
                    <a:pt x="570230" y="273304"/>
                  </a:lnTo>
                  <a:lnTo>
                    <a:pt x="578612" y="248158"/>
                  </a:lnTo>
                  <a:close/>
                </a:path>
                <a:path w="1555114" h="638810">
                  <a:moveTo>
                    <a:pt x="736473" y="235712"/>
                  </a:moveTo>
                  <a:lnTo>
                    <a:pt x="702462" y="214795"/>
                  </a:lnTo>
                  <a:lnTo>
                    <a:pt x="662876" y="204431"/>
                  </a:lnTo>
                  <a:lnTo>
                    <a:pt x="650963" y="204749"/>
                  </a:lnTo>
                  <a:lnTo>
                    <a:pt x="615937" y="224193"/>
                  </a:lnTo>
                  <a:lnTo>
                    <a:pt x="609295" y="247218"/>
                  </a:lnTo>
                  <a:lnTo>
                    <a:pt x="609803" y="253784"/>
                  </a:lnTo>
                  <a:lnTo>
                    <a:pt x="636270" y="287528"/>
                  </a:lnTo>
                  <a:lnTo>
                    <a:pt x="652399" y="296799"/>
                  </a:lnTo>
                  <a:lnTo>
                    <a:pt x="667004" y="305562"/>
                  </a:lnTo>
                  <a:lnTo>
                    <a:pt x="670179" y="308610"/>
                  </a:lnTo>
                  <a:lnTo>
                    <a:pt x="673989" y="314706"/>
                  </a:lnTo>
                  <a:lnTo>
                    <a:pt x="674370" y="317754"/>
                  </a:lnTo>
                  <a:lnTo>
                    <a:pt x="672211" y="324231"/>
                  </a:lnTo>
                  <a:lnTo>
                    <a:pt x="670560" y="326390"/>
                  </a:lnTo>
                  <a:lnTo>
                    <a:pt x="665861" y="328549"/>
                  </a:lnTo>
                  <a:lnTo>
                    <a:pt x="663067" y="329311"/>
                  </a:lnTo>
                  <a:lnTo>
                    <a:pt x="657479" y="329565"/>
                  </a:lnTo>
                  <a:lnTo>
                    <a:pt x="654304" y="329311"/>
                  </a:lnTo>
                  <a:lnTo>
                    <a:pt x="616712" y="312547"/>
                  </a:lnTo>
                  <a:lnTo>
                    <a:pt x="596265" y="290576"/>
                  </a:lnTo>
                  <a:lnTo>
                    <a:pt x="592328" y="289306"/>
                  </a:lnTo>
                  <a:lnTo>
                    <a:pt x="581152" y="322834"/>
                  </a:lnTo>
                  <a:lnTo>
                    <a:pt x="586143" y="326974"/>
                  </a:lnTo>
                  <a:lnTo>
                    <a:pt x="591426" y="331000"/>
                  </a:lnTo>
                  <a:lnTo>
                    <a:pt x="632079" y="351663"/>
                  </a:lnTo>
                  <a:lnTo>
                    <a:pt x="660095" y="357301"/>
                  </a:lnTo>
                  <a:lnTo>
                    <a:pt x="672553" y="356933"/>
                  </a:lnTo>
                  <a:lnTo>
                    <a:pt x="708228" y="336169"/>
                  </a:lnTo>
                  <a:lnTo>
                    <a:pt x="715035" y="312915"/>
                  </a:lnTo>
                  <a:lnTo>
                    <a:pt x="714489" y="306590"/>
                  </a:lnTo>
                  <a:lnTo>
                    <a:pt x="684276" y="271780"/>
                  </a:lnTo>
                  <a:lnTo>
                    <a:pt x="658749" y="257048"/>
                  </a:lnTo>
                  <a:lnTo>
                    <a:pt x="654050" y="253492"/>
                  </a:lnTo>
                  <a:lnTo>
                    <a:pt x="649732" y="247650"/>
                  </a:lnTo>
                  <a:lnTo>
                    <a:pt x="649224" y="244348"/>
                  </a:lnTo>
                  <a:lnTo>
                    <a:pt x="651256" y="238252"/>
                  </a:lnTo>
                  <a:lnTo>
                    <a:pt x="652907" y="236347"/>
                  </a:lnTo>
                  <a:lnTo>
                    <a:pt x="657606" y="233680"/>
                  </a:lnTo>
                  <a:lnTo>
                    <a:pt x="660146" y="232918"/>
                  </a:lnTo>
                  <a:lnTo>
                    <a:pt x="666115" y="232537"/>
                  </a:lnTo>
                  <a:lnTo>
                    <a:pt x="672338" y="233299"/>
                  </a:lnTo>
                  <a:lnTo>
                    <a:pt x="712216" y="254254"/>
                  </a:lnTo>
                  <a:lnTo>
                    <a:pt x="721995" y="266700"/>
                  </a:lnTo>
                  <a:lnTo>
                    <a:pt x="725805" y="267970"/>
                  </a:lnTo>
                  <a:lnTo>
                    <a:pt x="736473" y="235712"/>
                  </a:lnTo>
                  <a:close/>
                </a:path>
                <a:path w="1555114" h="638810">
                  <a:moveTo>
                    <a:pt x="907034" y="356743"/>
                  </a:moveTo>
                  <a:lnTo>
                    <a:pt x="743331" y="302641"/>
                  </a:lnTo>
                  <a:lnTo>
                    <a:pt x="734949" y="327787"/>
                  </a:lnTo>
                  <a:lnTo>
                    <a:pt x="898652" y="381889"/>
                  </a:lnTo>
                  <a:lnTo>
                    <a:pt x="907034" y="356743"/>
                  </a:lnTo>
                  <a:close/>
                </a:path>
                <a:path w="1555114" h="638810">
                  <a:moveTo>
                    <a:pt x="1065022" y="344297"/>
                  </a:moveTo>
                  <a:lnTo>
                    <a:pt x="1030935" y="323367"/>
                  </a:lnTo>
                  <a:lnTo>
                    <a:pt x="991387" y="312966"/>
                  </a:lnTo>
                  <a:lnTo>
                    <a:pt x="979462" y="313321"/>
                  </a:lnTo>
                  <a:lnTo>
                    <a:pt x="944359" y="332778"/>
                  </a:lnTo>
                  <a:lnTo>
                    <a:pt x="937717" y="355752"/>
                  </a:lnTo>
                  <a:lnTo>
                    <a:pt x="938225" y="362356"/>
                  </a:lnTo>
                  <a:lnTo>
                    <a:pt x="969772" y="399288"/>
                  </a:lnTo>
                  <a:lnTo>
                    <a:pt x="980821" y="405257"/>
                  </a:lnTo>
                  <a:lnTo>
                    <a:pt x="995426" y="414147"/>
                  </a:lnTo>
                  <a:lnTo>
                    <a:pt x="998728" y="417068"/>
                  </a:lnTo>
                  <a:lnTo>
                    <a:pt x="1002411" y="423291"/>
                  </a:lnTo>
                  <a:lnTo>
                    <a:pt x="1002792" y="426339"/>
                  </a:lnTo>
                  <a:lnTo>
                    <a:pt x="1000760" y="432816"/>
                  </a:lnTo>
                  <a:lnTo>
                    <a:pt x="998982" y="434975"/>
                  </a:lnTo>
                  <a:lnTo>
                    <a:pt x="994283" y="437134"/>
                  </a:lnTo>
                  <a:lnTo>
                    <a:pt x="991616" y="437769"/>
                  </a:lnTo>
                  <a:lnTo>
                    <a:pt x="985901" y="438150"/>
                  </a:lnTo>
                  <a:lnTo>
                    <a:pt x="982853" y="437896"/>
                  </a:lnTo>
                  <a:lnTo>
                    <a:pt x="945261" y="421132"/>
                  </a:lnTo>
                  <a:lnTo>
                    <a:pt x="924687" y="399161"/>
                  </a:lnTo>
                  <a:lnTo>
                    <a:pt x="920750" y="397891"/>
                  </a:lnTo>
                  <a:lnTo>
                    <a:pt x="909701" y="431419"/>
                  </a:lnTo>
                  <a:lnTo>
                    <a:pt x="914692" y="435546"/>
                  </a:lnTo>
                  <a:lnTo>
                    <a:pt x="919962" y="439534"/>
                  </a:lnTo>
                  <a:lnTo>
                    <a:pt x="960628" y="460248"/>
                  </a:lnTo>
                  <a:lnTo>
                    <a:pt x="988631" y="465886"/>
                  </a:lnTo>
                  <a:lnTo>
                    <a:pt x="1001052" y="465518"/>
                  </a:lnTo>
                  <a:lnTo>
                    <a:pt x="1036777" y="444690"/>
                  </a:lnTo>
                  <a:lnTo>
                    <a:pt x="1043533" y="421500"/>
                  </a:lnTo>
                  <a:lnTo>
                    <a:pt x="1042974" y="415175"/>
                  </a:lnTo>
                  <a:lnTo>
                    <a:pt x="1017397" y="383413"/>
                  </a:lnTo>
                  <a:lnTo>
                    <a:pt x="987298" y="365633"/>
                  </a:lnTo>
                  <a:lnTo>
                    <a:pt x="982472" y="362077"/>
                  </a:lnTo>
                  <a:lnTo>
                    <a:pt x="978154" y="356235"/>
                  </a:lnTo>
                  <a:lnTo>
                    <a:pt x="977773" y="352933"/>
                  </a:lnTo>
                  <a:lnTo>
                    <a:pt x="979805" y="346710"/>
                  </a:lnTo>
                  <a:lnTo>
                    <a:pt x="981329" y="344932"/>
                  </a:lnTo>
                  <a:lnTo>
                    <a:pt x="986155" y="342265"/>
                  </a:lnTo>
                  <a:lnTo>
                    <a:pt x="988695" y="341503"/>
                  </a:lnTo>
                  <a:lnTo>
                    <a:pt x="994537" y="341122"/>
                  </a:lnTo>
                  <a:lnTo>
                    <a:pt x="997712" y="341376"/>
                  </a:lnTo>
                  <a:lnTo>
                    <a:pt x="1033526" y="357124"/>
                  </a:lnTo>
                  <a:lnTo>
                    <a:pt x="1050544" y="375285"/>
                  </a:lnTo>
                  <a:lnTo>
                    <a:pt x="1054354" y="376555"/>
                  </a:lnTo>
                  <a:lnTo>
                    <a:pt x="1065022" y="344297"/>
                  </a:lnTo>
                  <a:close/>
                </a:path>
                <a:path w="1555114" h="638810">
                  <a:moveTo>
                    <a:pt x="1235456" y="465328"/>
                  </a:moveTo>
                  <a:lnTo>
                    <a:pt x="1071753" y="411226"/>
                  </a:lnTo>
                  <a:lnTo>
                    <a:pt x="1063498" y="436372"/>
                  </a:lnTo>
                  <a:lnTo>
                    <a:pt x="1227201" y="490474"/>
                  </a:lnTo>
                  <a:lnTo>
                    <a:pt x="1235456" y="465328"/>
                  </a:lnTo>
                  <a:close/>
                </a:path>
                <a:path w="1555114" h="638810">
                  <a:moveTo>
                    <a:pt x="1369949" y="545211"/>
                  </a:moveTo>
                  <a:lnTo>
                    <a:pt x="1366139" y="543941"/>
                  </a:lnTo>
                  <a:lnTo>
                    <a:pt x="1363980" y="544957"/>
                  </a:lnTo>
                  <a:lnTo>
                    <a:pt x="1361186" y="545973"/>
                  </a:lnTo>
                  <a:lnTo>
                    <a:pt x="1357515" y="547370"/>
                  </a:lnTo>
                  <a:lnTo>
                    <a:pt x="1354582" y="548386"/>
                  </a:lnTo>
                  <a:lnTo>
                    <a:pt x="1351153" y="549402"/>
                  </a:lnTo>
                  <a:lnTo>
                    <a:pt x="1347470" y="550164"/>
                  </a:lnTo>
                  <a:lnTo>
                    <a:pt x="1343025" y="551180"/>
                  </a:lnTo>
                  <a:lnTo>
                    <a:pt x="1340802" y="551434"/>
                  </a:lnTo>
                  <a:lnTo>
                    <a:pt x="1367891" y="551434"/>
                  </a:lnTo>
                  <a:lnTo>
                    <a:pt x="1369860" y="545465"/>
                  </a:lnTo>
                  <a:lnTo>
                    <a:pt x="1369949" y="545211"/>
                  </a:lnTo>
                  <a:close/>
                </a:path>
                <a:path w="1555114" h="638810">
                  <a:moveTo>
                    <a:pt x="1398511" y="551434"/>
                  </a:moveTo>
                  <a:lnTo>
                    <a:pt x="1367891" y="551434"/>
                  </a:lnTo>
                  <a:lnTo>
                    <a:pt x="1367802" y="551688"/>
                  </a:lnTo>
                  <a:lnTo>
                    <a:pt x="1398422" y="551688"/>
                  </a:lnTo>
                  <a:lnTo>
                    <a:pt x="1398511" y="551434"/>
                  </a:lnTo>
                  <a:close/>
                </a:path>
                <a:path w="1555114" h="638810">
                  <a:moveTo>
                    <a:pt x="1399032" y="456958"/>
                  </a:moveTo>
                  <a:lnTo>
                    <a:pt x="1397546" y="455549"/>
                  </a:lnTo>
                  <a:lnTo>
                    <a:pt x="1394333" y="452501"/>
                  </a:lnTo>
                  <a:lnTo>
                    <a:pt x="1391412" y="449961"/>
                  </a:lnTo>
                  <a:lnTo>
                    <a:pt x="1388491" y="447294"/>
                  </a:lnTo>
                  <a:lnTo>
                    <a:pt x="1353439" y="429006"/>
                  </a:lnTo>
                  <a:lnTo>
                    <a:pt x="1329982" y="424383"/>
                  </a:lnTo>
                  <a:lnTo>
                    <a:pt x="1321562" y="424383"/>
                  </a:lnTo>
                  <a:lnTo>
                    <a:pt x="1283106" y="439127"/>
                  </a:lnTo>
                  <a:lnTo>
                    <a:pt x="1260932" y="470166"/>
                  </a:lnTo>
                  <a:lnTo>
                    <a:pt x="1252715" y="511429"/>
                  </a:lnTo>
                  <a:lnTo>
                    <a:pt x="1253464" y="518883"/>
                  </a:lnTo>
                  <a:lnTo>
                    <a:pt x="1272565" y="555536"/>
                  </a:lnTo>
                  <a:lnTo>
                    <a:pt x="1312418" y="576707"/>
                  </a:lnTo>
                  <a:lnTo>
                    <a:pt x="1327353" y="579501"/>
                  </a:lnTo>
                  <a:lnTo>
                    <a:pt x="1327645" y="579501"/>
                  </a:lnTo>
                  <a:lnTo>
                    <a:pt x="1332217" y="580009"/>
                  </a:lnTo>
                  <a:lnTo>
                    <a:pt x="1336167" y="580009"/>
                  </a:lnTo>
                  <a:lnTo>
                    <a:pt x="1339977" y="580136"/>
                  </a:lnTo>
                  <a:lnTo>
                    <a:pt x="1343660" y="580136"/>
                  </a:lnTo>
                  <a:lnTo>
                    <a:pt x="1344879" y="580009"/>
                  </a:lnTo>
                  <a:lnTo>
                    <a:pt x="1343660" y="580009"/>
                  </a:lnTo>
                  <a:lnTo>
                    <a:pt x="1351026" y="579501"/>
                  </a:lnTo>
                  <a:lnTo>
                    <a:pt x="1358900" y="578739"/>
                  </a:lnTo>
                  <a:lnTo>
                    <a:pt x="1367802" y="551688"/>
                  </a:lnTo>
                  <a:lnTo>
                    <a:pt x="1338580" y="551688"/>
                  </a:lnTo>
                  <a:lnTo>
                    <a:pt x="1340802" y="551434"/>
                  </a:lnTo>
                  <a:lnTo>
                    <a:pt x="1329055" y="551434"/>
                  </a:lnTo>
                  <a:lnTo>
                    <a:pt x="1333741" y="551561"/>
                  </a:lnTo>
                  <a:lnTo>
                    <a:pt x="1328915" y="551434"/>
                  </a:lnTo>
                  <a:lnTo>
                    <a:pt x="1329055" y="551434"/>
                  </a:lnTo>
                  <a:lnTo>
                    <a:pt x="1324483" y="550672"/>
                  </a:lnTo>
                  <a:lnTo>
                    <a:pt x="1315593" y="547751"/>
                  </a:lnTo>
                  <a:lnTo>
                    <a:pt x="1291336" y="507111"/>
                  </a:lnTo>
                  <a:lnTo>
                    <a:pt x="1292479" y="499491"/>
                  </a:lnTo>
                  <a:lnTo>
                    <a:pt x="1310132" y="465328"/>
                  </a:lnTo>
                  <a:lnTo>
                    <a:pt x="1329690" y="455549"/>
                  </a:lnTo>
                  <a:lnTo>
                    <a:pt x="1340815" y="455549"/>
                  </a:lnTo>
                  <a:lnTo>
                    <a:pt x="1345057" y="456196"/>
                  </a:lnTo>
                  <a:lnTo>
                    <a:pt x="1350137" y="457962"/>
                  </a:lnTo>
                  <a:lnTo>
                    <a:pt x="1354709" y="459486"/>
                  </a:lnTo>
                  <a:lnTo>
                    <a:pt x="1378839" y="482092"/>
                  </a:lnTo>
                  <a:lnTo>
                    <a:pt x="1382522" y="487426"/>
                  </a:lnTo>
                  <a:lnTo>
                    <a:pt x="1383792" y="489597"/>
                  </a:lnTo>
                  <a:lnTo>
                    <a:pt x="1387856" y="490982"/>
                  </a:lnTo>
                  <a:lnTo>
                    <a:pt x="1398943" y="457200"/>
                  </a:lnTo>
                  <a:lnTo>
                    <a:pt x="1399032" y="456958"/>
                  </a:lnTo>
                  <a:close/>
                </a:path>
                <a:path w="1555114" h="638810">
                  <a:moveTo>
                    <a:pt x="1438376" y="551688"/>
                  </a:moveTo>
                  <a:lnTo>
                    <a:pt x="1398422" y="551688"/>
                  </a:lnTo>
                  <a:lnTo>
                    <a:pt x="1383411" y="597154"/>
                  </a:lnTo>
                  <a:lnTo>
                    <a:pt x="1419479" y="609092"/>
                  </a:lnTo>
                  <a:lnTo>
                    <a:pt x="1438376" y="551688"/>
                  </a:lnTo>
                  <a:close/>
                </a:path>
                <a:path w="1555114" h="638810">
                  <a:moveTo>
                    <a:pt x="1452841" y="551688"/>
                  </a:moveTo>
                  <a:lnTo>
                    <a:pt x="1452067" y="551434"/>
                  </a:lnTo>
                  <a:lnTo>
                    <a:pt x="1438452" y="551434"/>
                  </a:lnTo>
                  <a:lnTo>
                    <a:pt x="1438376" y="551688"/>
                  </a:lnTo>
                  <a:lnTo>
                    <a:pt x="1452841" y="551688"/>
                  </a:lnTo>
                  <a:close/>
                </a:path>
                <a:path w="1555114" h="638810">
                  <a:moveTo>
                    <a:pt x="1537576" y="551688"/>
                  </a:moveTo>
                  <a:lnTo>
                    <a:pt x="1452841" y="551688"/>
                  </a:lnTo>
                  <a:lnTo>
                    <a:pt x="1493139" y="565023"/>
                  </a:lnTo>
                  <a:lnTo>
                    <a:pt x="1472692" y="626618"/>
                  </a:lnTo>
                  <a:lnTo>
                    <a:pt x="1508887" y="638556"/>
                  </a:lnTo>
                  <a:lnTo>
                    <a:pt x="1537576" y="551688"/>
                  </a:lnTo>
                  <a:close/>
                </a:path>
                <a:path w="1555114" h="638810">
                  <a:moveTo>
                    <a:pt x="1555115" y="498602"/>
                  </a:moveTo>
                  <a:lnTo>
                    <a:pt x="1519047" y="486791"/>
                  </a:lnTo>
                  <a:lnTo>
                    <a:pt x="1502029" y="537972"/>
                  </a:lnTo>
                  <a:lnTo>
                    <a:pt x="1448816" y="520319"/>
                  </a:lnTo>
                  <a:lnTo>
                    <a:pt x="1465707" y="469138"/>
                  </a:lnTo>
                  <a:lnTo>
                    <a:pt x="1429639" y="457200"/>
                  </a:lnTo>
                  <a:lnTo>
                    <a:pt x="1398587" y="551180"/>
                  </a:lnTo>
                  <a:lnTo>
                    <a:pt x="1398511" y="551434"/>
                  </a:lnTo>
                  <a:lnTo>
                    <a:pt x="1438452" y="551434"/>
                  </a:lnTo>
                  <a:lnTo>
                    <a:pt x="1439672" y="547751"/>
                  </a:lnTo>
                  <a:lnTo>
                    <a:pt x="1439799" y="547370"/>
                  </a:lnTo>
                  <a:lnTo>
                    <a:pt x="1452067" y="551434"/>
                  </a:lnTo>
                  <a:lnTo>
                    <a:pt x="1537652" y="551434"/>
                  </a:lnTo>
                  <a:lnTo>
                    <a:pt x="1538871" y="547751"/>
                  </a:lnTo>
                  <a:lnTo>
                    <a:pt x="1538998" y="547370"/>
                  </a:lnTo>
                  <a:lnTo>
                    <a:pt x="1542110" y="537972"/>
                  </a:lnTo>
                  <a:lnTo>
                    <a:pt x="1555115" y="49860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79748" y="3640200"/>
              <a:ext cx="98678" cy="109474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4130675" y="2347086"/>
            <a:ext cx="2033905" cy="942340"/>
            <a:chOff x="4130675" y="2347086"/>
            <a:chExt cx="2033905" cy="942340"/>
          </a:xfrm>
        </p:grpSpPr>
        <p:sp>
          <p:nvSpPr>
            <p:cNvPr id="47" name="object 47"/>
            <p:cNvSpPr/>
            <p:nvPr/>
          </p:nvSpPr>
          <p:spPr>
            <a:xfrm>
              <a:off x="4130675" y="2347086"/>
              <a:ext cx="1917700" cy="942340"/>
            </a:xfrm>
            <a:custGeom>
              <a:avLst/>
              <a:gdLst/>
              <a:ahLst/>
              <a:cxnLst/>
              <a:rect l="l" t="t" r="r" b="b"/>
              <a:pathLst>
                <a:path w="1917700" h="942339">
                  <a:moveTo>
                    <a:pt x="224409" y="877951"/>
                  </a:moveTo>
                  <a:lnTo>
                    <a:pt x="153162" y="707263"/>
                  </a:lnTo>
                  <a:lnTo>
                    <a:pt x="109093" y="725678"/>
                  </a:lnTo>
                  <a:lnTo>
                    <a:pt x="135128" y="788162"/>
                  </a:lnTo>
                  <a:lnTo>
                    <a:pt x="70104" y="815340"/>
                  </a:lnTo>
                  <a:lnTo>
                    <a:pt x="44069" y="752856"/>
                  </a:lnTo>
                  <a:lnTo>
                    <a:pt x="0" y="771144"/>
                  </a:lnTo>
                  <a:lnTo>
                    <a:pt x="71374" y="941959"/>
                  </a:lnTo>
                  <a:lnTo>
                    <a:pt x="115443" y="923544"/>
                  </a:lnTo>
                  <a:lnTo>
                    <a:pt x="83947" y="848360"/>
                  </a:lnTo>
                  <a:lnTo>
                    <a:pt x="148971" y="821182"/>
                  </a:lnTo>
                  <a:lnTo>
                    <a:pt x="180340" y="896366"/>
                  </a:lnTo>
                  <a:lnTo>
                    <a:pt x="224409" y="877951"/>
                  </a:lnTo>
                  <a:close/>
                </a:path>
                <a:path w="1917700" h="942339">
                  <a:moveTo>
                    <a:pt x="340360" y="799719"/>
                  </a:moveTo>
                  <a:lnTo>
                    <a:pt x="313182" y="770636"/>
                  </a:lnTo>
                  <a:lnTo>
                    <a:pt x="306070" y="770890"/>
                  </a:lnTo>
                  <a:lnTo>
                    <a:pt x="302895" y="771398"/>
                  </a:lnTo>
                  <a:lnTo>
                    <a:pt x="299974" y="772160"/>
                  </a:lnTo>
                  <a:lnTo>
                    <a:pt x="299593" y="771017"/>
                  </a:lnTo>
                  <a:lnTo>
                    <a:pt x="305689" y="766699"/>
                  </a:lnTo>
                  <a:lnTo>
                    <a:pt x="309753" y="761111"/>
                  </a:lnTo>
                  <a:lnTo>
                    <a:pt x="313690" y="747268"/>
                  </a:lnTo>
                  <a:lnTo>
                    <a:pt x="313182" y="740410"/>
                  </a:lnTo>
                  <a:lnTo>
                    <a:pt x="283337" y="715899"/>
                  </a:lnTo>
                  <a:lnTo>
                    <a:pt x="277876" y="716026"/>
                  </a:lnTo>
                  <a:lnTo>
                    <a:pt x="235966" y="730758"/>
                  </a:lnTo>
                  <a:lnTo>
                    <a:pt x="213233" y="748157"/>
                  </a:lnTo>
                  <a:lnTo>
                    <a:pt x="224155" y="774065"/>
                  </a:lnTo>
                  <a:lnTo>
                    <a:pt x="227076" y="772795"/>
                  </a:lnTo>
                  <a:lnTo>
                    <a:pt x="231267" y="767207"/>
                  </a:lnTo>
                  <a:lnTo>
                    <a:pt x="235839" y="762381"/>
                  </a:lnTo>
                  <a:lnTo>
                    <a:pt x="269621" y="744855"/>
                  </a:lnTo>
                  <a:lnTo>
                    <a:pt x="274320" y="744982"/>
                  </a:lnTo>
                  <a:lnTo>
                    <a:pt x="284226" y="757555"/>
                  </a:lnTo>
                  <a:lnTo>
                    <a:pt x="283337" y="761873"/>
                  </a:lnTo>
                  <a:lnTo>
                    <a:pt x="255016" y="779145"/>
                  </a:lnTo>
                  <a:lnTo>
                    <a:pt x="263906" y="800481"/>
                  </a:lnTo>
                  <a:lnTo>
                    <a:pt x="284607" y="792099"/>
                  </a:lnTo>
                  <a:lnTo>
                    <a:pt x="287909" y="791337"/>
                  </a:lnTo>
                  <a:lnTo>
                    <a:pt x="293878" y="790702"/>
                  </a:lnTo>
                  <a:lnTo>
                    <a:pt x="296545" y="791210"/>
                  </a:lnTo>
                  <a:lnTo>
                    <a:pt x="301371" y="793623"/>
                  </a:lnTo>
                  <a:lnTo>
                    <a:pt x="303276" y="796036"/>
                  </a:lnTo>
                  <a:lnTo>
                    <a:pt x="306324" y="803148"/>
                  </a:lnTo>
                  <a:lnTo>
                    <a:pt x="306832" y="806069"/>
                  </a:lnTo>
                  <a:lnTo>
                    <a:pt x="306070" y="810895"/>
                  </a:lnTo>
                  <a:lnTo>
                    <a:pt x="259969" y="832485"/>
                  </a:lnTo>
                  <a:lnTo>
                    <a:pt x="253492" y="832358"/>
                  </a:lnTo>
                  <a:lnTo>
                    <a:pt x="247777" y="831469"/>
                  </a:lnTo>
                  <a:lnTo>
                    <a:pt x="244602" y="832739"/>
                  </a:lnTo>
                  <a:lnTo>
                    <a:pt x="255524" y="859028"/>
                  </a:lnTo>
                  <a:lnTo>
                    <a:pt x="260858" y="859155"/>
                  </a:lnTo>
                  <a:lnTo>
                    <a:pt x="267335" y="858393"/>
                  </a:lnTo>
                  <a:lnTo>
                    <a:pt x="310261" y="845058"/>
                  </a:lnTo>
                  <a:lnTo>
                    <a:pt x="338328" y="816991"/>
                  </a:lnTo>
                  <a:lnTo>
                    <a:pt x="339979" y="811403"/>
                  </a:lnTo>
                  <a:lnTo>
                    <a:pt x="340360" y="799719"/>
                  </a:lnTo>
                  <a:close/>
                </a:path>
                <a:path w="1917700" h="942339">
                  <a:moveTo>
                    <a:pt x="517779" y="742061"/>
                  </a:moveTo>
                  <a:lnTo>
                    <a:pt x="500761" y="701294"/>
                  </a:lnTo>
                  <a:lnTo>
                    <a:pt x="496189" y="703199"/>
                  </a:lnTo>
                  <a:lnTo>
                    <a:pt x="488823" y="716915"/>
                  </a:lnTo>
                  <a:lnTo>
                    <a:pt x="486283" y="720725"/>
                  </a:lnTo>
                  <a:lnTo>
                    <a:pt x="451231" y="748411"/>
                  </a:lnTo>
                  <a:lnTo>
                    <a:pt x="432181" y="751078"/>
                  </a:lnTo>
                  <a:lnTo>
                    <a:pt x="425831" y="750189"/>
                  </a:lnTo>
                  <a:lnTo>
                    <a:pt x="392442" y="725157"/>
                  </a:lnTo>
                  <a:lnTo>
                    <a:pt x="378460" y="683133"/>
                  </a:lnTo>
                  <a:lnTo>
                    <a:pt x="378206" y="674751"/>
                  </a:lnTo>
                  <a:lnTo>
                    <a:pt x="379476" y="667512"/>
                  </a:lnTo>
                  <a:lnTo>
                    <a:pt x="403860" y="637413"/>
                  </a:lnTo>
                  <a:lnTo>
                    <a:pt x="432435" y="630301"/>
                  </a:lnTo>
                  <a:lnTo>
                    <a:pt x="437769" y="630555"/>
                  </a:lnTo>
                  <a:lnTo>
                    <a:pt x="443103" y="631190"/>
                  </a:lnTo>
                  <a:lnTo>
                    <a:pt x="452882" y="632841"/>
                  </a:lnTo>
                  <a:lnTo>
                    <a:pt x="467995" y="637159"/>
                  </a:lnTo>
                  <a:lnTo>
                    <a:pt x="473075" y="635000"/>
                  </a:lnTo>
                  <a:lnTo>
                    <a:pt x="455803" y="593598"/>
                  </a:lnTo>
                  <a:lnTo>
                    <a:pt x="451993" y="593344"/>
                  </a:lnTo>
                  <a:lnTo>
                    <a:pt x="437769" y="593090"/>
                  </a:lnTo>
                  <a:lnTo>
                    <a:pt x="432435" y="593471"/>
                  </a:lnTo>
                  <a:lnTo>
                    <a:pt x="389509" y="604647"/>
                  </a:lnTo>
                  <a:lnTo>
                    <a:pt x="356108" y="625856"/>
                  </a:lnTo>
                  <a:lnTo>
                    <a:pt x="333044" y="663321"/>
                  </a:lnTo>
                  <a:lnTo>
                    <a:pt x="330073" y="690499"/>
                  </a:lnTo>
                  <a:lnTo>
                    <a:pt x="330949" y="700125"/>
                  </a:lnTo>
                  <a:lnTo>
                    <a:pt x="344170" y="740333"/>
                  </a:lnTo>
                  <a:lnTo>
                    <a:pt x="368655" y="772160"/>
                  </a:lnTo>
                  <a:lnTo>
                    <a:pt x="408051" y="790346"/>
                  </a:lnTo>
                  <a:lnTo>
                    <a:pt x="416852" y="791184"/>
                  </a:lnTo>
                  <a:lnTo>
                    <a:pt x="425958" y="791083"/>
                  </a:lnTo>
                  <a:lnTo>
                    <a:pt x="463550" y="782066"/>
                  </a:lnTo>
                  <a:lnTo>
                    <a:pt x="501142" y="759079"/>
                  </a:lnTo>
                  <a:lnTo>
                    <a:pt x="504571" y="755904"/>
                  </a:lnTo>
                  <a:lnTo>
                    <a:pt x="517779" y="742061"/>
                  </a:lnTo>
                  <a:close/>
                </a:path>
                <a:path w="1917700" h="942339">
                  <a:moveTo>
                    <a:pt x="725297" y="597662"/>
                  </a:moveTo>
                  <a:lnTo>
                    <a:pt x="712470" y="566928"/>
                  </a:lnTo>
                  <a:lnTo>
                    <a:pt x="512699" y="650367"/>
                  </a:lnTo>
                  <a:lnTo>
                    <a:pt x="525526" y="681101"/>
                  </a:lnTo>
                  <a:lnTo>
                    <a:pt x="725297" y="597662"/>
                  </a:lnTo>
                  <a:close/>
                </a:path>
                <a:path w="1917700" h="942339">
                  <a:moveTo>
                    <a:pt x="908405" y="556044"/>
                  </a:moveTo>
                  <a:lnTo>
                    <a:pt x="895184" y="515937"/>
                  </a:lnTo>
                  <a:lnTo>
                    <a:pt x="857199" y="500456"/>
                  </a:lnTo>
                  <a:lnTo>
                    <a:pt x="846582" y="500761"/>
                  </a:lnTo>
                  <a:lnTo>
                    <a:pt x="839089" y="501396"/>
                  </a:lnTo>
                  <a:lnTo>
                    <a:pt x="832104" y="502285"/>
                  </a:lnTo>
                  <a:lnTo>
                    <a:pt x="795782" y="509270"/>
                  </a:lnTo>
                  <a:lnTo>
                    <a:pt x="788416" y="509778"/>
                  </a:lnTo>
                  <a:lnTo>
                    <a:pt x="779526" y="507873"/>
                  </a:lnTo>
                  <a:lnTo>
                    <a:pt x="776351" y="505079"/>
                  </a:lnTo>
                  <a:lnTo>
                    <a:pt x="773176" y="497586"/>
                  </a:lnTo>
                  <a:lnTo>
                    <a:pt x="773176" y="494538"/>
                  </a:lnTo>
                  <a:lnTo>
                    <a:pt x="807745" y="467461"/>
                  </a:lnTo>
                  <a:lnTo>
                    <a:pt x="841108" y="463105"/>
                  </a:lnTo>
                  <a:lnTo>
                    <a:pt x="849083" y="463613"/>
                  </a:lnTo>
                  <a:lnTo>
                    <a:pt x="856627" y="464705"/>
                  </a:lnTo>
                  <a:lnTo>
                    <a:pt x="863727" y="466344"/>
                  </a:lnTo>
                  <a:lnTo>
                    <a:pt x="868426" y="464439"/>
                  </a:lnTo>
                  <a:lnTo>
                    <a:pt x="852043" y="425069"/>
                  </a:lnTo>
                  <a:lnTo>
                    <a:pt x="844753" y="425386"/>
                  </a:lnTo>
                  <a:lnTo>
                    <a:pt x="836993" y="426110"/>
                  </a:lnTo>
                  <a:lnTo>
                    <a:pt x="793889" y="436118"/>
                  </a:lnTo>
                  <a:lnTo>
                    <a:pt x="756424" y="456006"/>
                  </a:lnTo>
                  <a:lnTo>
                    <a:pt x="730745" y="489521"/>
                  </a:lnTo>
                  <a:lnTo>
                    <a:pt x="727900" y="501510"/>
                  </a:lnTo>
                  <a:lnTo>
                    <a:pt x="728179" y="513473"/>
                  </a:lnTo>
                  <a:lnTo>
                    <a:pt x="753491" y="551180"/>
                  </a:lnTo>
                  <a:lnTo>
                    <a:pt x="780821" y="557568"/>
                  </a:lnTo>
                  <a:lnTo>
                    <a:pt x="792480" y="557149"/>
                  </a:lnTo>
                  <a:lnTo>
                    <a:pt x="799592" y="556641"/>
                  </a:lnTo>
                  <a:lnTo>
                    <a:pt x="806958" y="555498"/>
                  </a:lnTo>
                  <a:lnTo>
                    <a:pt x="829818" y="550799"/>
                  </a:lnTo>
                  <a:lnTo>
                    <a:pt x="843534" y="548640"/>
                  </a:lnTo>
                  <a:lnTo>
                    <a:pt x="864108" y="565404"/>
                  </a:lnTo>
                  <a:lnTo>
                    <a:pt x="861441" y="571373"/>
                  </a:lnTo>
                  <a:lnTo>
                    <a:pt x="828624" y="591756"/>
                  </a:lnTo>
                  <a:lnTo>
                    <a:pt x="792099" y="596773"/>
                  </a:lnTo>
                  <a:lnTo>
                    <a:pt x="782612" y="596176"/>
                  </a:lnTo>
                  <a:lnTo>
                    <a:pt x="773290" y="594779"/>
                  </a:lnTo>
                  <a:lnTo>
                    <a:pt x="764159" y="592582"/>
                  </a:lnTo>
                  <a:lnTo>
                    <a:pt x="759333" y="594614"/>
                  </a:lnTo>
                  <a:lnTo>
                    <a:pt x="776478" y="635508"/>
                  </a:lnTo>
                  <a:lnTo>
                    <a:pt x="784567" y="635342"/>
                  </a:lnTo>
                  <a:lnTo>
                    <a:pt x="792835" y="634834"/>
                  </a:lnTo>
                  <a:lnTo>
                    <a:pt x="838073" y="625005"/>
                  </a:lnTo>
                  <a:lnTo>
                    <a:pt x="879627" y="603288"/>
                  </a:lnTo>
                  <a:lnTo>
                    <a:pt x="905751" y="568502"/>
                  </a:lnTo>
                  <a:lnTo>
                    <a:pt x="908405" y="556044"/>
                  </a:lnTo>
                  <a:close/>
                </a:path>
                <a:path w="1917700" h="942339">
                  <a:moveTo>
                    <a:pt x="1127506" y="429641"/>
                  </a:moveTo>
                  <a:lnTo>
                    <a:pt x="1114679" y="398907"/>
                  </a:lnTo>
                  <a:lnTo>
                    <a:pt x="914908" y="482346"/>
                  </a:lnTo>
                  <a:lnTo>
                    <a:pt x="927735" y="513080"/>
                  </a:lnTo>
                  <a:lnTo>
                    <a:pt x="1127506" y="429641"/>
                  </a:lnTo>
                  <a:close/>
                </a:path>
                <a:path w="1917700" h="942339">
                  <a:moveTo>
                    <a:pt x="1310601" y="388073"/>
                  </a:moveTo>
                  <a:lnTo>
                    <a:pt x="1297368" y="347916"/>
                  </a:lnTo>
                  <a:lnTo>
                    <a:pt x="1259408" y="332435"/>
                  </a:lnTo>
                  <a:lnTo>
                    <a:pt x="1248791" y="332740"/>
                  </a:lnTo>
                  <a:lnTo>
                    <a:pt x="1241171" y="333375"/>
                  </a:lnTo>
                  <a:lnTo>
                    <a:pt x="1234313" y="334264"/>
                  </a:lnTo>
                  <a:lnTo>
                    <a:pt x="1197991" y="341249"/>
                  </a:lnTo>
                  <a:lnTo>
                    <a:pt x="1190625" y="341757"/>
                  </a:lnTo>
                  <a:lnTo>
                    <a:pt x="1181735" y="339852"/>
                  </a:lnTo>
                  <a:lnTo>
                    <a:pt x="1178560" y="337058"/>
                  </a:lnTo>
                  <a:lnTo>
                    <a:pt x="1175385" y="329565"/>
                  </a:lnTo>
                  <a:lnTo>
                    <a:pt x="1175385" y="326517"/>
                  </a:lnTo>
                  <a:lnTo>
                    <a:pt x="1209852" y="299453"/>
                  </a:lnTo>
                  <a:lnTo>
                    <a:pt x="1243266" y="295084"/>
                  </a:lnTo>
                  <a:lnTo>
                    <a:pt x="1251280" y="295617"/>
                  </a:lnTo>
                  <a:lnTo>
                    <a:pt x="1258836" y="296748"/>
                  </a:lnTo>
                  <a:lnTo>
                    <a:pt x="1265936" y="298450"/>
                  </a:lnTo>
                  <a:lnTo>
                    <a:pt x="1270635" y="296418"/>
                  </a:lnTo>
                  <a:lnTo>
                    <a:pt x="1254252" y="257048"/>
                  </a:lnTo>
                  <a:lnTo>
                    <a:pt x="1246962" y="257365"/>
                  </a:lnTo>
                  <a:lnTo>
                    <a:pt x="1239202" y="258102"/>
                  </a:lnTo>
                  <a:lnTo>
                    <a:pt x="1196098" y="268097"/>
                  </a:lnTo>
                  <a:lnTo>
                    <a:pt x="1158633" y="287972"/>
                  </a:lnTo>
                  <a:lnTo>
                    <a:pt x="1132954" y="321500"/>
                  </a:lnTo>
                  <a:lnTo>
                    <a:pt x="1130109" y="333489"/>
                  </a:lnTo>
                  <a:lnTo>
                    <a:pt x="1130388" y="345452"/>
                  </a:lnTo>
                  <a:lnTo>
                    <a:pt x="1155700" y="383159"/>
                  </a:lnTo>
                  <a:lnTo>
                    <a:pt x="1183030" y="389547"/>
                  </a:lnTo>
                  <a:lnTo>
                    <a:pt x="1194689" y="389128"/>
                  </a:lnTo>
                  <a:lnTo>
                    <a:pt x="1201801" y="388620"/>
                  </a:lnTo>
                  <a:lnTo>
                    <a:pt x="1209167" y="387477"/>
                  </a:lnTo>
                  <a:lnTo>
                    <a:pt x="1232027" y="382778"/>
                  </a:lnTo>
                  <a:lnTo>
                    <a:pt x="1245743" y="380619"/>
                  </a:lnTo>
                  <a:lnTo>
                    <a:pt x="1266317" y="397383"/>
                  </a:lnTo>
                  <a:lnTo>
                    <a:pt x="1263650" y="403352"/>
                  </a:lnTo>
                  <a:lnTo>
                    <a:pt x="1230833" y="423786"/>
                  </a:lnTo>
                  <a:lnTo>
                    <a:pt x="1194257" y="428752"/>
                  </a:lnTo>
                  <a:lnTo>
                    <a:pt x="1184808" y="428155"/>
                  </a:lnTo>
                  <a:lnTo>
                    <a:pt x="1175499" y="426758"/>
                  </a:lnTo>
                  <a:lnTo>
                    <a:pt x="1166368" y="424561"/>
                  </a:lnTo>
                  <a:lnTo>
                    <a:pt x="1161542" y="426593"/>
                  </a:lnTo>
                  <a:lnTo>
                    <a:pt x="1178560" y="467487"/>
                  </a:lnTo>
                  <a:lnTo>
                    <a:pt x="1186726" y="467321"/>
                  </a:lnTo>
                  <a:lnTo>
                    <a:pt x="1195031" y="466813"/>
                  </a:lnTo>
                  <a:lnTo>
                    <a:pt x="1240231" y="456984"/>
                  </a:lnTo>
                  <a:lnTo>
                    <a:pt x="1281823" y="435267"/>
                  </a:lnTo>
                  <a:lnTo>
                    <a:pt x="1307960" y="400532"/>
                  </a:lnTo>
                  <a:lnTo>
                    <a:pt x="1310601" y="388073"/>
                  </a:lnTo>
                  <a:close/>
                </a:path>
                <a:path w="1917700" h="942339">
                  <a:moveTo>
                    <a:pt x="1529715" y="261620"/>
                  </a:moveTo>
                  <a:lnTo>
                    <a:pt x="1516888" y="230886"/>
                  </a:lnTo>
                  <a:lnTo>
                    <a:pt x="1317117" y="314325"/>
                  </a:lnTo>
                  <a:lnTo>
                    <a:pt x="1329944" y="345059"/>
                  </a:lnTo>
                  <a:lnTo>
                    <a:pt x="1529715" y="261620"/>
                  </a:lnTo>
                  <a:close/>
                </a:path>
                <a:path w="1917700" h="942339">
                  <a:moveTo>
                    <a:pt x="1727200" y="236855"/>
                  </a:moveTo>
                  <a:lnTo>
                    <a:pt x="1710055" y="196088"/>
                  </a:lnTo>
                  <a:lnTo>
                    <a:pt x="1705483" y="197993"/>
                  </a:lnTo>
                  <a:lnTo>
                    <a:pt x="1704213" y="200660"/>
                  </a:lnTo>
                  <a:lnTo>
                    <a:pt x="1702435" y="203962"/>
                  </a:lnTo>
                  <a:lnTo>
                    <a:pt x="1698117" y="211582"/>
                  </a:lnTo>
                  <a:lnTo>
                    <a:pt x="1695704" y="215392"/>
                  </a:lnTo>
                  <a:lnTo>
                    <a:pt x="1692783" y="219202"/>
                  </a:lnTo>
                  <a:lnTo>
                    <a:pt x="1689481" y="223774"/>
                  </a:lnTo>
                  <a:lnTo>
                    <a:pt x="1685671" y="227965"/>
                  </a:lnTo>
                  <a:lnTo>
                    <a:pt x="1676527" y="235585"/>
                  </a:lnTo>
                  <a:lnTo>
                    <a:pt x="1671574" y="238633"/>
                  </a:lnTo>
                  <a:lnTo>
                    <a:pt x="1666113" y="240792"/>
                  </a:lnTo>
                  <a:lnTo>
                    <a:pt x="1660525" y="243205"/>
                  </a:lnTo>
                  <a:lnTo>
                    <a:pt x="1654556" y="244602"/>
                  </a:lnTo>
                  <a:lnTo>
                    <a:pt x="1641602" y="245872"/>
                  </a:lnTo>
                  <a:lnTo>
                    <a:pt x="1635125" y="244983"/>
                  </a:lnTo>
                  <a:lnTo>
                    <a:pt x="1628775" y="242697"/>
                  </a:lnTo>
                  <a:lnTo>
                    <a:pt x="1622425" y="240538"/>
                  </a:lnTo>
                  <a:lnTo>
                    <a:pt x="1594485" y="205740"/>
                  </a:lnTo>
                  <a:lnTo>
                    <a:pt x="1587627" y="169545"/>
                  </a:lnTo>
                  <a:lnTo>
                    <a:pt x="1588897" y="162179"/>
                  </a:lnTo>
                  <a:lnTo>
                    <a:pt x="1613281" y="132207"/>
                  </a:lnTo>
                  <a:lnTo>
                    <a:pt x="1630045" y="125984"/>
                  </a:lnTo>
                  <a:lnTo>
                    <a:pt x="1628686" y="125984"/>
                  </a:lnTo>
                  <a:lnTo>
                    <a:pt x="1641729" y="125095"/>
                  </a:lnTo>
                  <a:lnTo>
                    <a:pt x="1647190" y="125349"/>
                  </a:lnTo>
                  <a:lnTo>
                    <a:pt x="1652397" y="125984"/>
                  </a:lnTo>
                  <a:lnTo>
                    <a:pt x="1657604" y="126746"/>
                  </a:lnTo>
                  <a:lnTo>
                    <a:pt x="1662303" y="127635"/>
                  </a:lnTo>
                  <a:lnTo>
                    <a:pt x="1674495" y="130937"/>
                  </a:lnTo>
                  <a:lnTo>
                    <a:pt x="1677416" y="131953"/>
                  </a:lnTo>
                  <a:lnTo>
                    <a:pt x="1682369" y="129794"/>
                  </a:lnTo>
                  <a:lnTo>
                    <a:pt x="1680502" y="125349"/>
                  </a:lnTo>
                  <a:lnTo>
                    <a:pt x="1680400" y="125095"/>
                  </a:lnTo>
                  <a:lnTo>
                    <a:pt x="1665097" y="88392"/>
                  </a:lnTo>
                  <a:lnTo>
                    <a:pt x="1640713" y="88392"/>
                  </a:lnTo>
                  <a:lnTo>
                    <a:pt x="1636141" y="88900"/>
                  </a:lnTo>
                  <a:lnTo>
                    <a:pt x="1598803" y="99314"/>
                  </a:lnTo>
                  <a:lnTo>
                    <a:pt x="1565529" y="120523"/>
                  </a:lnTo>
                  <a:lnTo>
                    <a:pt x="1542338" y="158115"/>
                  </a:lnTo>
                  <a:lnTo>
                    <a:pt x="1539367" y="185293"/>
                  </a:lnTo>
                  <a:lnTo>
                    <a:pt x="1540294" y="194919"/>
                  </a:lnTo>
                  <a:lnTo>
                    <a:pt x="1553514" y="235102"/>
                  </a:lnTo>
                  <a:lnTo>
                    <a:pt x="1578127" y="267081"/>
                  </a:lnTo>
                  <a:lnTo>
                    <a:pt x="1617459" y="285140"/>
                  </a:lnTo>
                  <a:lnTo>
                    <a:pt x="1626273" y="285978"/>
                  </a:lnTo>
                  <a:lnTo>
                    <a:pt x="1634464" y="285978"/>
                  </a:lnTo>
                  <a:lnTo>
                    <a:pt x="1672844" y="276860"/>
                  </a:lnTo>
                  <a:lnTo>
                    <a:pt x="1692529" y="267081"/>
                  </a:lnTo>
                  <a:lnTo>
                    <a:pt x="1697101" y="264287"/>
                  </a:lnTo>
                  <a:lnTo>
                    <a:pt x="1701800" y="260858"/>
                  </a:lnTo>
                  <a:lnTo>
                    <a:pt x="1706626" y="256921"/>
                  </a:lnTo>
                  <a:lnTo>
                    <a:pt x="1710436" y="253873"/>
                  </a:lnTo>
                  <a:lnTo>
                    <a:pt x="1713992" y="250698"/>
                  </a:lnTo>
                  <a:lnTo>
                    <a:pt x="1718627" y="245872"/>
                  </a:lnTo>
                  <a:lnTo>
                    <a:pt x="1720342" y="244094"/>
                  </a:lnTo>
                  <a:lnTo>
                    <a:pt x="1723644" y="240538"/>
                  </a:lnTo>
                  <a:lnTo>
                    <a:pt x="1727200" y="236855"/>
                  </a:lnTo>
                  <a:close/>
                </a:path>
                <a:path w="1917700" h="942339">
                  <a:moveTo>
                    <a:pt x="1917573" y="170688"/>
                  </a:moveTo>
                  <a:lnTo>
                    <a:pt x="1893824" y="113919"/>
                  </a:lnTo>
                  <a:lnTo>
                    <a:pt x="1891334" y="107950"/>
                  </a:lnTo>
                  <a:lnTo>
                    <a:pt x="1846199" y="0"/>
                  </a:lnTo>
                  <a:lnTo>
                    <a:pt x="1802130" y="18288"/>
                  </a:lnTo>
                  <a:lnTo>
                    <a:pt x="1828292" y="80899"/>
                  </a:lnTo>
                  <a:lnTo>
                    <a:pt x="1763268" y="107950"/>
                  </a:lnTo>
                  <a:lnTo>
                    <a:pt x="1737106" y="45466"/>
                  </a:lnTo>
                  <a:lnTo>
                    <a:pt x="1693164" y="63881"/>
                  </a:lnTo>
                  <a:lnTo>
                    <a:pt x="1764411" y="234696"/>
                  </a:lnTo>
                  <a:lnTo>
                    <a:pt x="1808480" y="216281"/>
                  </a:lnTo>
                  <a:lnTo>
                    <a:pt x="1777111" y="140970"/>
                  </a:lnTo>
                  <a:lnTo>
                    <a:pt x="1842008" y="113919"/>
                  </a:lnTo>
                  <a:lnTo>
                    <a:pt x="1873504" y="189103"/>
                  </a:lnTo>
                  <a:lnTo>
                    <a:pt x="1917573" y="1706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48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037072" y="2355722"/>
              <a:ext cx="127126" cy="143128"/>
            </a:xfrm>
            <a:prstGeom prst="rect">
              <a:avLst/>
            </a:prstGeom>
          </p:spPr>
        </p:pic>
      </p:grpSp>
      <p:pic>
        <p:nvPicPr>
          <p:cNvPr id="49" name="object 49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898013" y="2502026"/>
            <a:ext cx="941070" cy="305053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5126609" y="1629833"/>
            <a:ext cx="636523" cy="436246"/>
          </a:xfrm>
          <a:prstGeom prst="rect">
            <a:avLst/>
          </a:prstGeom>
        </p:spPr>
      </p:pic>
      <p:sp>
        <p:nvSpPr>
          <p:cNvPr id="51" name="object 51"/>
          <p:cNvSpPr txBox="1"/>
          <p:nvPr/>
        </p:nvSpPr>
        <p:spPr>
          <a:xfrm>
            <a:off x="5291073" y="1660905"/>
            <a:ext cx="326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Verdana"/>
                <a:cs typeface="Verdana"/>
              </a:rPr>
              <a:t>H</a:t>
            </a:r>
            <a:r>
              <a:rPr sz="1200" b="1" spc="-25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2" name="object 52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112136" y="3917826"/>
            <a:ext cx="636524" cy="435616"/>
          </a:xfrm>
          <a:prstGeom prst="rect">
            <a:avLst/>
          </a:prstGeom>
        </p:spPr>
      </p:pic>
      <p:grpSp>
        <p:nvGrpSpPr>
          <p:cNvPr id="53" name="object 53"/>
          <p:cNvGrpSpPr/>
          <p:nvPr/>
        </p:nvGrpSpPr>
        <p:grpSpPr>
          <a:xfrm>
            <a:off x="5281548" y="3815207"/>
            <a:ext cx="1279525" cy="921385"/>
            <a:chOff x="5281548" y="3815207"/>
            <a:chExt cx="1279525" cy="921385"/>
          </a:xfrm>
        </p:grpSpPr>
        <p:sp>
          <p:nvSpPr>
            <p:cNvPr id="54" name="object 54"/>
            <p:cNvSpPr/>
            <p:nvPr/>
          </p:nvSpPr>
          <p:spPr>
            <a:xfrm>
              <a:off x="5281549" y="3815206"/>
              <a:ext cx="1179195" cy="921385"/>
            </a:xfrm>
            <a:custGeom>
              <a:avLst/>
              <a:gdLst/>
              <a:ahLst/>
              <a:cxnLst/>
              <a:rect l="l" t="t" r="r" b="b"/>
              <a:pathLst>
                <a:path w="1179195" h="921385">
                  <a:moveTo>
                    <a:pt x="213106" y="583057"/>
                  </a:moveTo>
                  <a:lnTo>
                    <a:pt x="127889" y="440436"/>
                  </a:lnTo>
                  <a:lnTo>
                    <a:pt x="91059" y="462534"/>
                  </a:lnTo>
                  <a:lnTo>
                    <a:pt x="122301" y="514731"/>
                  </a:lnTo>
                  <a:lnTo>
                    <a:pt x="67945" y="547116"/>
                  </a:lnTo>
                  <a:lnTo>
                    <a:pt x="36703" y="494919"/>
                  </a:lnTo>
                  <a:lnTo>
                    <a:pt x="0" y="517017"/>
                  </a:lnTo>
                  <a:lnTo>
                    <a:pt x="85217" y="659638"/>
                  </a:lnTo>
                  <a:lnTo>
                    <a:pt x="122047" y="637667"/>
                  </a:lnTo>
                  <a:lnTo>
                    <a:pt x="84455" y="574802"/>
                  </a:lnTo>
                  <a:lnTo>
                    <a:pt x="138811" y="542290"/>
                  </a:lnTo>
                  <a:lnTo>
                    <a:pt x="176403" y="605155"/>
                  </a:lnTo>
                  <a:lnTo>
                    <a:pt x="213106" y="583057"/>
                  </a:lnTo>
                  <a:close/>
                </a:path>
                <a:path w="1179195" h="921385">
                  <a:moveTo>
                    <a:pt x="304038" y="511937"/>
                  </a:moveTo>
                  <a:lnTo>
                    <a:pt x="282321" y="481203"/>
                  </a:lnTo>
                  <a:lnTo>
                    <a:pt x="279273" y="480695"/>
                  </a:lnTo>
                  <a:lnTo>
                    <a:pt x="276352" y="480695"/>
                  </a:lnTo>
                  <a:lnTo>
                    <a:pt x="270383" y="481838"/>
                  </a:lnTo>
                  <a:lnTo>
                    <a:pt x="267716" y="482600"/>
                  </a:lnTo>
                  <a:lnTo>
                    <a:pt x="265430" y="483616"/>
                  </a:lnTo>
                  <a:lnTo>
                    <a:pt x="264922" y="482727"/>
                  </a:lnTo>
                  <a:lnTo>
                    <a:pt x="269494" y="478409"/>
                  </a:lnTo>
                  <a:lnTo>
                    <a:pt x="272288" y="473075"/>
                  </a:lnTo>
                  <a:lnTo>
                    <a:pt x="273939" y="460883"/>
                  </a:lnTo>
                  <a:lnTo>
                    <a:pt x="272669" y="455168"/>
                  </a:lnTo>
                  <a:lnTo>
                    <a:pt x="267208" y="445897"/>
                  </a:lnTo>
                  <a:lnTo>
                    <a:pt x="264160" y="442976"/>
                  </a:lnTo>
                  <a:lnTo>
                    <a:pt x="257175" y="439039"/>
                  </a:lnTo>
                  <a:lnTo>
                    <a:pt x="253111" y="438023"/>
                  </a:lnTo>
                  <a:lnTo>
                    <a:pt x="244348" y="438023"/>
                  </a:lnTo>
                  <a:lnTo>
                    <a:pt x="206121" y="456438"/>
                  </a:lnTo>
                  <a:lnTo>
                    <a:pt x="189103" y="473837"/>
                  </a:lnTo>
                  <a:lnTo>
                    <a:pt x="201422" y="494538"/>
                  </a:lnTo>
                  <a:lnTo>
                    <a:pt x="203835" y="493141"/>
                  </a:lnTo>
                  <a:lnTo>
                    <a:pt x="206629" y="487807"/>
                  </a:lnTo>
                  <a:lnTo>
                    <a:pt x="209931" y="483108"/>
                  </a:lnTo>
                  <a:lnTo>
                    <a:pt x="240284" y="463804"/>
                  </a:lnTo>
                  <a:lnTo>
                    <a:pt x="242062" y="464058"/>
                  </a:lnTo>
                  <a:lnTo>
                    <a:pt x="245491" y="465201"/>
                  </a:lnTo>
                  <a:lnTo>
                    <a:pt x="246888" y="466471"/>
                  </a:lnTo>
                  <a:lnTo>
                    <a:pt x="249555" y="470916"/>
                  </a:lnTo>
                  <a:lnTo>
                    <a:pt x="250317" y="473202"/>
                  </a:lnTo>
                  <a:lnTo>
                    <a:pt x="250063" y="477012"/>
                  </a:lnTo>
                  <a:lnTo>
                    <a:pt x="228219" y="495046"/>
                  </a:lnTo>
                  <a:lnTo>
                    <a:pt x="238379" y="512064"/>
                  </a:lnTo>
                  <a:lnTo>
                    <a:pt x="254762" y="502412"/>
                  </a:lnTo>
                  <a:lnTo>
                    <a:pt x="257556" y="501269"/>
                  </a:lnTo>
                  <a:lnTo>
                    <a:pt x="262509" y="500126"/>
                  </a:lnTo>
                  <a:lnTo>
                    <a:pt x="264795" y="500126"/>
                  </a:lnTo>
                  <a:lnTo>
                    <a:pt x="269240" y="501650"/>
                  </a:lnTo>
                  <a:lnTo>
                    <a:pt x="271145" y="503428"/>
                  </a:lnTo>
                  <a:lnTo>
                    <a:pt x="274447" y="509016"/>
                  </a:lnTo>
                  <a:lnTo>
                    <a:pt x="275336" y="511556"/>
                  </a:lnTo>
                  <a:lnTo>
                    <a:pt x="275209" y="515620"/>
                  </a:lnTo>
                  <a:lnTo>
                    <a:pt x="238887" y="539496"/>
                  </a:lnTo>
                  <a:lnTo>
                    <a:pt x="233426" y="540258"/>
                  </a:lnTo>
                  <a:lnTo>
                    <a:pt x="228346" y="540131"/>
                  </a:lnTo>
                  <a:lnTo>
                    <a:pt x="225933" y="541655"/>
                  </a:lnTo>
                  <a:lnTo>
                    <a:pt x="238379" y="562610"/>
                  </a:lnTo>
                  <a:lnTo>
                    <a:pt x="242824" y="561975"/>
                  </a:lnTo>
                  <a:lnTo>
                    <a:pt x="248285" y="560578"/>
                  </a:lnTo>
                  <a:lnTo>
                    <a:pt x="282956" y="544068"/>
                  </a:lnTo>
                  <a:lnTo>
                    <a:pt x="303276" y="516890"/>
                  </a:lnTo>
                  <a:lnTo>
                    <a:pt x="304038" y="511937"/>
                  </a:lnTo>
                  <a:close/>
                </a:path>
                <a:path w="1179195" h="921385">
                  <a:moveTo>
                    <a:pt x="452247" y="427228"/>
                  </a:moveTo>
                  <a:lnTo>
                    <a:pt x="431800" y="393192"/>
                  </a:lnTo>
                  <a:lnTo>
                    <a:pt x="427990" y="395478"/>
                  </a:lnTo>
                  <a:lnTo>
                    <a:pt x="427228" y="398018"/>
                  </a:lnTo>
                  <a:lnTo>
                    <a:pt x="421513" y="412242"/>
                  </a:lnTo>
                  <a:lnTo>
                    <a:pt x="393827" y="441325"/>
                  </a:lnTo>
                  <a:lnTo>
                    <a:pt x="371475" y="446278"/>
                  </a:lnTo>
                  <a:lnTo>
                    <a:pt x="359537" y="443992"/>
                  </a:lnTo>
                  <a:lnTo>
                    <a:pt x="330327" y="416560"/>
                  </a:lnTo>
                  <a:lnTo>
                    <a:pt x="319532" y="385318"/>
                  </a:lnTo>
                  <a:lnTo>
                    <a:pt x="319659" y="378587"/>
                  </a:lnTo>
                  <a:lnTo>
                    <a:pt x="347345" y="342900"/>
                  </a:lnTo>
                  <a:lnTo>
                    <a:pt x="376174" y="338201"/>
                  </a:lnTo>
                  <a:lnTo>
                    <a:pt x="380492" y="338455"/>
                  </a:lnTo>
                  <a:lnTo>
                    <a:pt x="388493" y="339344"/>
                  </a:lnTo>
                  <a:lnTo>
                    <a:pt x="394462" y="340360"/>
                  </a:lnTo>
                  <a:lnTo>
                    <a:pt x="398653" y="337820"/>
                  </a:lnTo>
                  <a:lnTo>
                    <a:pt x="377952" y="303149"/>
                  </a:lnTo>
                  <a:lnTo>
                    <a:pt x="361950" y="305054"/>
                  </a:lnTo>
                  <a:lnTo>
                    <a:pt x="352298" y="307340"/>
                  </a:lnTo>
                  <a:lnTo>
                    <a:pt x="312724" y="326542"/>
                  </a:lnTo>
                  <a:lnTo>
                    <a:pt x="284683" y="358394"/>
                  </a:lnTo>
                  <a:lnTo>
                    <a:pt x="277253" y="388975"/>
                  </a:lnTo>
                  <a:lnTo>
                    <a:pt x="277571" y="397192"/>
                  </a:lnTo>
                  <a:lnTo>
                    <a:pt x="291973" y="439293"/>
                  </a:lnTo>
                  <a:lnTo>
                    <a:pt x="323430" y="473138"/>
                  </a:lnTo>
                  <a:lnTo>
                    <a:pt x="360895" y="484212"/>
                  </a:lnTo>
                  <a:lnTo>
                    <a:pt x="368833" y="483819"/>
                  </a:lnTo>
                  <a:lnTo>
                    <a:pt x="409067" y="469646"/>
                  </a:lnTo>
                  <a:lnTo>
                    <a:pt x="439547" y="444500"/>
                  </a:lnTo>
                  <a:lnTo>
                    <a:pt x="442214" y="441198"/>
                  </a:lnTo>
                  <a:lnTo>
                    <a:pt x="452247" y="427228"/>
                  </a:lnTo>
                  <a:close/>
                </a:path>
                <a:path w="1179195" h="921385">
                  <a:moveTo>
                    <a:pt x="487299" y="863600"/>
                  </a:moveTo>
                  <a:lnTo>
                    <a:pt x="465950" y="812546"/>
                  </a:lnTo>
                  <a:lnTo>
                    <a:pt x="463715" y="807212"/>
                  </a:lnTo>
                  <a:lnTo>
                    <a:pt x="423176" y="710234"/>
                  </a:lnTo>
                  <a:lnTo>
                    <a:pt x="383667" y="726694"/>
                  </a:lnTo>
                  <a:lnTo>
                    <a:pt x="407035" y="782828"/>
                  </a:lnTo>
                  <a:lnTo>
                    <a:pt x="348742" y="807212"/>
                  </a:lnTo>
                  <a:lnTo>
                    <a:pt x="325247" y="751078"/>
                  </a:lnTo>
                  <a:lnTo>
                    <a:pt x="285750" y="767588"/>
                  </a:lnTo>
                  <a:lnTo>
                    <a:pt x="349758" y="921004"/>
                  </a:lnTo>
                  <a:lnTo>
                    <a:pt x="389255" y="904494"/>
                  </a:lnTo>
                  <a:lnTo>
                    <a:pt x="361162" y="837196"/>
                  </a:lnTo>
                  <a:lnTo>
                    <a:pt x="361061" y="836930"/>
                  </a:lnTo>
                  <a:lnTo>
                    <a:pt x="419481" y="812546"/>
                  </a:lnTo>
                  <a:lnTo>
                    <a:pt x="447675" y="880110"/>
                  </a:lnTo>
                  <a:lnTo>
                    <a:pt x="487299" y="863600"/>
                  </a:lnTo>
                  <a:close/>
                </a:path>
                <a:path w="1179195" h="921385">
                  <a:moveTo>
                    <a:pt x="618617" y="271907"/>
                  </a:moveTo>
                  <a:lnTo>
                    <a:pt x="603250" y="246253"/>
                  </a:lnTo>
                  <a:lnTo>
                    <a:pt x="436372" y="346075"/>
                  </a:lnTo>
                  <a:lnTo>
                    <a:pt x="451739" y="371729"/>
                  </a:lnTo>
                  <a:lnTo>
                    <a:pt x="618617" y="271907"/>
                  </a:lnTo>
                  <a:close/>
                </a:path>
                <a:path w="1179195" h="921385">
                  <a:moveTo>
                    <a:pt x="633056" y="763270"/>
                  </a:moveTo>
                  <a:lnTo>
                    <a:pt x="616280" y="728992"/>
                  </a:lnTo>
                  <a:lnTo>
                    <a:pt x="587387" y="720064"/>
                  </a:lnTo>
                  <a:lnTo>
                    <a:pt x="577850" y="720344"/>
                  </a:lnTo>
                  <a:lnTo>
                    <a:pt x="570852" y="721017"/>
                  </a:lnTo>
                  <a:lnTo>
                    <a:pt x="564896" y="721741"/>
                  </a:lnTo>
                  <a:lnTo>
                    <a:pt x="559181" y="722757"/>
                  </a:lnTo>
                  <a:lnTo>
                    <a:pt x="553593" y="723900"/>
                  </a:lnTo>
                  <a:lnTo>
                    <a:pt x="532257" y="727964"/>
                  </a:lnTo>
                  <a:lnTo>
                    <a:pt x="525526" y="728472"/>
                  </a:lnTo>
                  <a:lnTo>
                    <a:pt x="517652" y="726694"/>
                  </a:lnTo>
                  <a:lnTo>
                    <a:pt x="514731" y="724281"/>
                  </a:lnTo>
                  <a:lnTo>
                    <a:pt x="513130" y="720344"/>
                  </a:lnTo>
                  <a:lnTo>
                    <a:pt x="511937" y="717550"/>
                  </a:lnTo>
                  <a:lnTo>
                    <a:pt x="511937" y="714756"/>
                  </a:lnTo>
                  <a:lnTo>
                    <a:pt x="513969" y="708914"/>
                  </a:lnTo>
                  <a:lnTo>
                    <a:pt x="550227" y="688467"/>
                  </a:lnTo>
                  <a:lnTo>
                    <a:pt x="565404" y="686562"/>
                  </a:lnTo>
                  <a:lnTo>
                    <a:pt x="573608" y="686562"/>
                  </a:lnTo>
                  <a:lnTo>
                    <a:pt x="580059" y="686981"/>
                  </a:lnTo>
                  <a:lnTo>
                    <a:pt x="586828" y="687959"/>
                  </a:lnTo>
                  <a:lnTo>
                    <a:pt x="593217" y="689483"/>
                  </a:lnTo>
                  <a:lnTo>
                    <a:pt x="597535" y="687705"/>
                  </a:lnTo>
                  <a:lnTo>
                    <a:pt x="597052" y="686562"/>
                  </a:lnTo>
                  <a:lnTo>
                    <a:pt x="582764" y="652614"/>
                  </a:lnTo>
                  <a:lnTo>
                    <a:pt x="582676" y="652399"/>
                  </a:lnTo>
                  <a:lnTo>
                    <a:pt x="576173" y="652614"/>
                  </a:lnTo>
                  <a:lnTo>
                    <a:pt x="538289" y="659714"/>
                  </a:lnTo>
                  <a:lnTo>
                    <a:pt x="496862" y="680123"/>
                  </a:lnTo>
                  <a:lnTo>
                    <a:pt x="471487" y="720064"/>
                  </a:lnTo>
                  <a:lnTo>
                    <a:pt x="471525" y="731761"/>
                  </a:lnTo>
                  <a:lnTo>
                    <a:pt x="494284" y="765556"/>
                  </a:lnTo>
                  <a:lnTo>
                    <a:pt x="518795" y="771385"/>
                  </a:lnTo>
                  <a:lnTo>
                    <a:pt x="529209" y="771017"/>
                  </a:lnTo>
                  <a:lnTo>
                    <a:pt x="534758" y="770572"/>
                  </a:lnTo>
                  <a:lnTo>
                    <a:pt x="535127" y="770572"/>
                  </a:lnTo>
                  <a:lnTo>
                    <a:pt x="542290" y="769493"/>
                  </a:lnTo>
                  <a:lnTo>
                    <a:pt x="549148" y="768096"/>
                  </a:lnTo>
                  <a:lnTo>
                    <a:pt x="556133" y="766572"/>
                  </a:lnTo>
                  <a:lnTo>
                    <a:pt x="562737" y="765302"/>
                  </a:lnTo>
                  <a:lnTo>
                    <a:pt x="575183" y="763270"/>
                  </a:lnTo>
                  <a:lnTo>
                    <a:pt x="580136" y="763397"/>
                  </a:lnTo>
                  <a:lnTo>
                    <a:pt x="583946" y="764667"/>
                  </a:lnTo>
                  <a:lnTo>
                    <a:pt x="587883" y="765937"/>
                  </a:lnTo>
                  <a:lnTo>
                    <a:pt x="590423" y="768223"/>
                  </a:lnTo>
                  <a:lnTo>
                    <a:pt x="591756" y="771385"/>
                  </a:lnTo>
                  <a:lnTo>
                    <a:pt x="593344" y="775208"/>
                  </a:lnTo>
                  <a:lnTo>
                    <a:pt x="593598" y="778383"/>
                  </a:lnTo>
                  <a:lnTo>
                    <a:pt x="592328" y="781050"/>
                  </a:lnTo>
                  <a:lnTo>
                    <a:pt x="591185" y="783717"/>
                  </a:lnTo>
                  <a:lnTo>
                    <a:pt x="589407" y="786257"/>
                  </a:lnTo>
                  <a:lnTo>
                    <a:pt x="584835" y="790829"/>
                  </a:lnTo>
                  <a:lnTo>
                    <a:pt x="581914" y="792861"/>
                  </a:lnTo>
                  <a:lnTo>
                    <a:pt x="578104" y="794893"/>
                  </a:lnTo>
                  <a:lnTo>
                    <a:pt x="574421" y="796925"/>
                  </a:lnTo>
                  <a:lnTo>
                    <a:pt x="537464" y="806450"/>
                  </a:lnTo>
                  <a:lnTo>
                    <a:pt x="528853" y="806589"/>
                  </a:lnTo>
                  <a:lnTo>
                    <a:pt x="520395" y="806043"/>
                  </a:lnTo>
                  <a:lnTo>
                    <a:pt x="512038" y="804773"/>
                  </a:lnTo>
                  <a:lnTo>
                    <a:pt x="503809" y="802767"/>
                  </a:lnTo>
                  <a:lnTo>
                    <a:pt x="499262" y="804773"/>
                  </a:lnTo>
                  <a:lnTo>
                    <a:pt x="499529" y="804773"/>
                  </a:lnTo>
                  <a:lnTo>
                    <a:pt x="514781" y="841222"/>
                  </a:lnTo>
                  <a:lnTo>
                    <a:pt x="514858" y="841375"/>
                  </a:lnTo>
                  <a:lnTo>
                    <a:pt x="552843" y="837196"/>
                  </a:lnTo>
                  <a:lnTo>
                    <a:pt x="594741" y="820902"/>
                  </a:lnTo>
                  <a:lnTo>
                    <a:pt x="625729" y="792353"/>
                  </a:lnTo>
                  <a:lnTo>
                    <a:pt x="633018" y="771525"/>
                  </a:lnTo>
                  <a:lnTo>
                    <a:pt x="633056" y="763270"/>
                  </a:lnTo>
                  <a:close/>
                </a:path>
                <a:path w="1179195" h="921385">
                  <a:moveTo>
                    <a:pt x="776033" y="211556"/>
                  </a:moveTo>
                  <a:lnTo>
                    <a:pt x="773938" y="200482"/>
                  </a:lnTo>
                  <a:lnTo>
                    <a:pt x="768985" y="189738"/>
                  </a:lnTo>
                  <a:lnTo>
                    <a:pt x="766241" y="185801"/>
                  </a:lnTo>
                  <a:lnTo>
                    <a:pt x="764387" y="183134"/>
                  </a:lnTo>
                  <a:lnTo>
                    <a:pt x="732218" y="168148"/>
                  </a:lnTo>
                  <a:lnTo>
                    <a:pt x="731748" y="168148"/>
                  </a:lnTo>
                  <a:lnTo>
                    <a:pt x="722566" y="168719"/>
                  </a:lnTo>
                  <a:lnTo>
                    <a:pt x="723099" y="168719"/>
                  </a:lnTo>
                  <a:lnTo>
                    <a:pt x="713994" y="170307"/>
                  </a:lnTo>
                  <a:lnTo>
                    <a:pt x="707390" y="171831"/>
                  </a:lnTo>
                  <a:lnTo>
                    <a:pt x="701294" y="173482"/>
                  </a:lnTo>
                  <a:lnTo>
                    <a:pt x="690499" y="177292"/>
                  </a:lnTo>
                  <a:lnTo>
                    <a:pt x="684415" y="179324"/>
                  </a:lnTo>
                  <a:lnTo>
                    <a:pt x="669925" y="184404"/>
                  </a:lnTo>
                  <a:lnTo>
                    <a:pt x="663448" y="185801"/>
                  </a:lnTo>
                  <a:lnTo>
                    <a:pt x="659257" y="185420"/>
                  </a:lnTo>
                  <a:lnTo>
                    <a:pt x="655193" y="185166"/>
                  </a:lnTo>
                  <a:lnTo>
                    <a:pt x="652018" y="183134"/>
                  </a:lnTo>
                  <a:lnTo>
                    <a:pt x="649859" y="179324"/>
                  </a:lnTo>
                  <a:lnTo>
                    <a:pt x="648335" y="176911"/>
                  </a:lnTo>
                  <a:lnTo>
                    <a:pt x="648119" y="175387"/>
                  </a:lnTo>
                  <a:lnTo>
                    <a:pt x="648055" y="173482"/>
                  </a:lnTo>
                  <a:lnTo>
                    <a:pt x="648335" y="171831"/>
                  </a:lnTo>
                  <a:lnTo>
                    <a:pt x="648462" y="171069"/>
                  </a:lnTo>
                  <a:lnTo>
                    <a:pt x="648970" y="168719"/>
                  </a:lnTo>
                  <a:lnTo>
                    <a:pt x="649097" y="168148"/>
                  </a:lnTo>
                  <a:lnTo>
                    <a:pt x="650367" y="165354"/>
                  </a:lnTo>
                  <a:lnTo>
                    <a:pt x="652272" y="162941"/>
                  </a:lnTo>
                  <a:lnTo>
                    <a:pt x="654431" y="160147"/>
                  </a:lnTo>
                  <a:lnTo>
                    <a:pt x="689241" y="140296"/>
                  </a:lnTo>
                  <a:lnTo>
                    <a:pt x="703872" y="137541"/>
                  </a:lnTo>
                  <a:lnTo>
                    <a:pt x="703529" y="137541"/>
                  </a:lnTo>
                  <a:lnTo>
                    <a:pt x="711225" y="136969"/>
                  </a:lnTo>
                  <a:lnTo>
                    <a:pt x="718248" y="136969"/>
                  </a:lnTo>
                  <a:lnTo>
                    <a:pt x="724789" y="137541"/>
                  </a:lnTo>
                  <a:lnTo>
                    <a:pt x="725716" y="136969"/>
                  </a:lnTo>
                  <a:lnTo>
                    <a:pt x="728726" y="135128"/>
                  </a:lnTo>
                  <a:lnTo>
                    <a:pt x="709041" y="102362"/>
                  </a:lnTo>
                  <a:lnTo>
                    <a:pt x="702640" y="103543"/>
                  </a:lnTo>
                  <a:lnTo>
                    <a:pt x="666153" y="115938"/>
                  </a:lnTo>
                  <a:lnTo>
                    <a:pt x="628040" y="142074"/>
                  </a:lnTo>
                  <a:lnTo>
                    <a:pt x="608799" y="183134"/>
                  </a:lnTo>
                  <a:lnTo>
                    <a:pt x="608685" y="184404"/>
                  </a:lnTo>
                  <a:lnTo>
                    <a:pt x="608622" y="185166"/>
                  </a:lnTo>
                  <a:lnTo>
                    <a:pt x="608533" y="186156"/>
                  </a:lnTo>
                  <a:lnTo>
                    <a:pt x="610323" y="196748"/>
                  </a:lnTo>
                  <a:lnTo>
                    <a:pt x="637667" y="227076"/>
                  </a:lnTo>
                  <a:lnTo>
                    <a:pt x="653478" y="229730"/>
                  </a:lnTo>
                  <a:lnTo>
                    <a:pt x="662813" y="229171"/>
                  </a:lnTo>
                  <a:lnTo>
                    <a:pt x="698677" y="219202"/>
                  </a:lnTo>
                  <a:lnTo>
                    <a:pt x="705485" y="216916"/>
                  </a:lnTo>
                  <a:lnTo>
                    <a:pt x="717423" y="213233"/>
                  </a:lnTo>
                  <a:lnTo>
                    <a:pt x="722376" y="212598"/>
                  </a:lnTo>
                  <a:lnTo>
                    <a:pt x="726313" y="213233"/>
                  </a:lnTo>
                  <a:lnTo>
                    <a:pt x="737743" y="225425"/>
                  </a:lnTo>
                  <a:lnTo>
                    <a:pt x="736219" y="231140"/>
                  </a:lnTo>
                  <a:lnTo>
                    <a:pt x="702398" y="256578"/>
                  </a:lnTo>
                  <a:lnTo>
                    <a:pt x="669353" y="263309"/>
                  </a:lnTo>
                  <a:lnTo>
                    <a:pt x="661174" y="263309"/>
                  </a:lnTo>
                  <a:lnTo>
                    <a:pt x="653580" y="262623"/>
                  </a:lnTo>
                  <a:lnTo>
                    <a:pt x="652221" y="262623"/>
                  </a:lnTo>
                  <a:lnTo>
                    <a:pt x="648462" y="264922"/>
                  </a:lnTo>
                  <a:lnTo>
                    <a:pt x="668909" y="299085"/>
                  </a:lnTo>
                  <a:lnTo>
                    <a:pt x="676097" y="297878"/>
                  </a:lnTo>
                  <a:lnTo>
                    <a:pt x="713955" y="286029"/>
                  </a:lnTo>
                  <a:lnTo>
                    <a:pt x="749617" y="263309"/>
                  </a:lnTo>
                  <a:lnTo>
                    <a:pt x="756513" y="257162"/>
                  </a:lnTo>
                  <a:lnTo>
                    <a:pt x="765390" y="246278"/>
                  </a:lnTo>
                  <a:lnTo>
                    <a:pt x="771652" y="234696"/>
                  </a:lnTo>
                  <a:lnTo>
                    <a:pt x="775271" y="222961"/>
                  </a:lnTo>
                  <a:lnTo>
                    <a:pt x="775665" y="216916"/>
                  </a:lnTo>
                  <a:lnTo>
                    <a:pt x="775741" y="215900"/>
                  </a:lnTo>
                  <a:lnTo>
                    <a:pt x="775792" y="215011"/>
                  </a:lnTo>
                  <a:lnTo>
                    <a:pt x="775919" y="213233"/>
                  </a:lnTo>
                  <a:lnTo>
                    <a:pt x="775957" y="212598"/>
                  </a:lnTo>
                  <a:lnTo>
                    <a:pt x="776033" y="211556"/>
                  </a:lnTo>
                  <a:close/>
                </a:path>
                <a:path w="1179195" h="921385">
                  <a:moveTo>
                    <a:pt x="830326" y="656336"/>
                  </a:moveTo>
                  <a:lnTo>
                    <a:pt x="818769" y="628777"/>
                  </a:lnTo>
                  <a:lnTo>
                    <a:pt x="639318" y="703707"/>
                  </a:lnTo>
                  <a:lnTo>
                    <a:pt x="650875" y="731266"/>
                  </a:lnTo>
                  <a:lnTo>
                    <a:pt x="830326" y="656336"/>
                  </a:lnTo>
                  <a:close/>
                </a:path>
                <a:path w="1179195" h="921385">
                  <a:moveTo>
                    <a:pt x="949388" y="142659"/>
                  </a:moveTo>
                  <a:lnTo>
                    <a:pt x="949109" y="142074"/>
                  </a:lnTo>
                  <a:lnTo>
                    <a:pt x="925093" y="101854"/>
                  </a:lnTo>
                  <a:lnTo>
                    <a:pt x="864235" y="0"/>
                  </a:lnTo>
                  <a:lnTo>
                    <a:pt x="827405" y="22098"/>
                  </a:lnTo>
                  <a:lnTo>
                    <a:pt x="858647" y="74295"/>
                  </a:lnTo>
                  <a:lnTo>
                    <a:pt x="804291" y="106680"/>
                  </a:lnTo>
                  <a:lnTo>
                    <a:pt x="773049" y="54483"/>
                  </a:lnTo>
                  <a:lnTo>
                    <a:pt x="736346" y="76581"/>
                  </a:lnTo>
                  <a:lnTo>
                    <a:pt x="821563" y="219202"/>
                  </a:lnTo>
                  <a:lnTo>
                    <a:pt x="858393" y="197104"/>
                  </a:lnTo>
                  <a:lnTo>
                    <a:pt x="820801" y="134366"/>
                  </a:lnTo>
                  <a:lnTo>
                    <a:pt x="867079" y="106680"/>
                  </a:lnTo>
                  <a:lnTo>
                    <a:pt x="875157" y="101854"/>
                  </a:lnTo>
                  <a:lnTo>
                    <a:pt x="912749" y="164719"/>
                  </a:lnTo>
                  <a:lnTo>
                    <a:pt x="949388" y="142659"/>
                  </a:lnTo>
                  <a:close/>
                </a:path>
                <a:path w="1179195" h="921385">
                  <a:moveTo>
                    <a:pt x="1007745" y="634111"/>
                  </a:moveTo>
                  <a:lnTo>
                    <a:pt x="992378" y="597535"/>
                  </a:lnTo>
                  <a:lnTo>
                    <a:pt x="988187" y="599186"/>
                  </a:lnTo>
                  <a:lnTo>
                    <a:pt x="987044" y="601599"/>
                  </a:lnTo>
                  <a:lnTo>
                    <a:pt x="985520" y="604520"/>
                  </a:lnTo>
                  <a:lnTo>
                    <a:pt x="983615" y="608076"/>
                  </a:lnTo>
                  <a:lnTo>
                    <a:pt x="981583" y="611505"/>
                  </a:lnTo>
                  <a:lnTo>
                    <a:pt x="979424" y="614934"/>
                  </a:lnTo>
                  <a:lnTo>
                    <a:pt x="976884" y="618236"/>
                  </a:lnTo>
                  <a:lnTo>
                    <a:pt x="973963" y="622427"/>
                  </a:lnTo>
                  <a:lnTo>
                    <a:pt x="970407" y="626237"/>
                  </a:lnTo>
                  <a:lnTo>
                    <a:pt x="966216" y="629539"/>
                  </a:lnTo>
                  <a:lnTo>
                    <a:pt x="962152" y="632968"/>
                  </a:lnTo>
                  <a:lnTo>
                    <a:pt x="957707" y="635635"/>
                  </a:lnTo>
                  <a:lnTo>
                    <a:pt x="952881" y="637667"/>
                  </a:lnTo>
                  <a:lnTo>
                    <a:pt x="947928" y="639826"/>
                  </a:lnTo>
                  <a:lnTo>
                    <a:pt x="942467" y="641096"/>
                  </a:lnTo>
                  <a:lnTo>
                    <a:pt x="936625" y="641604"/>
                  </a:lnTo>
                  <a:lnTo>
                    <a:pt x="930783" y="642239"/>
                  </a:lnTo>
                  <a:lnTo>
                    <a:pt x="895083" y="618921"/>
                  </a:lnTo>
                  <a:lnTo>
                    <a:pt x="882523" y="581152"/>
                  </a:lnTo>
                  <a:lnTo>
                    <a:pt x="882396" y="573659"/>
                  </a:lnTo>
                  <a:lnTo>
                    <a:pt x="883412" y="567055"/>
                  </a:lnTo>
                  <a:lnTo>
                    <a:pt x="910971" y="537718"/>
                  </a:lnTo>
                  <a:lnTo>
                    <a:pt x="925957" y="534162"/>
                  </a:lnTo>
                  <a:lnTo>
                    <a:pt x="929335" y="533908"/>
                  </a:lnTo>
                  <a:lnTo>
                    <a:pt x="935863" y="533908"/>
                  </a:lnTo>
                  <a:lnTo>
                    <a:pt x="945134" y="535178"/>
                  </a:lnTo>
                  <a:lnTo>
                    <a:pt x="949452" y="536067"/>
                  </a:lnTo>
                  <a:lnTo>
                    <a:pt x="960374" y="538988"/>
                  </a:lnTo>
                  <a:lnTo>
                    <a:pt x="962914" y="539877"/>
                  </a:lnTo>
                  <a:lnTo>
                    <a:pt x="967486" y="537972"/>
                  </a:lnTo>
                  <a:lnTo>
                    <a:pt x="966000" y="534416"/>
                  </a:lnTo>
                  <a:lnTo>
                    <a:pt x="965898" y="534162"/>
                  </a:lnTo>
                  <a:lnTo>
                    <a:pt x="965784" y="533908"/>
                  </a:lnTo>
                  <a:lnTo>
                    <a:pt x="951992" y="500761"/>
                  </a:lnTo>
                  <a:lnTo>
                    <a:pt x="952487" y="500761"/>
                  </a:lnTo>
                  <a:lnTo>
                    <a:pt x="944626" y="500507"/>
                  </a:lnTo>
                  <a:lnTo>
                    <a:pt x="933450" y="500507"/>
                  </a:lnTo>
                  <a:lnTo>
                    <a:pt x="928624" y="500761"/>
                  </a:lnTo>
                  <a:lnTo>
                    <a:pt x="930033" y="500761"/>
                  </a:lnTo>
                  <a:lnTo>
                    <a:pt x="921004" y="501904"/>
                  </a:lnTo>
                  <a:lnTo>
                    <a:pt x="883983" y="514578"/>
                  </a:lnTo>
                  <a:lnTo>
                    <a:pt x="851700" y="542074"/>
                  </a:lnTo>
                  <a:lnTo>
                    <a:pt x="839127" y="579462"/>
                  </a:lnTo>
                  <a:lnTo>
                    <a:pt x="839089" y="587883"/>
                  </a:lnTo>
                  <a:lnTo>
                    <a:pt x="839889" y="596519"/>
                  </a:lnTo>
                  <a:lnTo>
                    <a:pt x="856602" y="641096"/>
                  </a:lnTo>
                  <a:lnTo>
                    <a:pt x="886929" y="670280"/>
                  </a:lnTo>
                  <a:lnTo>
                    <a:pt x="917041" y="678256"/>
                  </a:lnTo>
                  <a:lnTo>
                    <a:pt x="924534" y="678256"/>
                  </a:lnTo>
                  <a:lnTo>
                    <a:pt x="966597" y="666750"/>
                  </a:lnTo>
                  <a:lnTo>
                    <a:pt x="976503" y="661289"/>
                  </a:lnTo>
                  <a:lnTo>
                    <a:pt x="980694" y="658749"/>
                  </a:lnTo>
                  <a:lnTo>
                    <a:pt x="999998" y="642239"/>
                  </a:lnTo>
                  <a:lnTo>
                    <a:pt x="1001522" y="640588"/>
                  </a:lnTo>
                  <a:lnTo>
                    <a:pt x="1004697" y="637413"/>
                  </a:lnTo>
                  <a:lnTo>
                    <a:pt x="1007745" y="634111"/>
                  </a:lnTo>
                  <a:close/>
                </a:path>
                <a:path w="1179195" h="921385">
                  <a:moveTo>
                    <a:pt x="1179068" y="574548"/>
                  </a:moveTo>
                  <a:lnTo>
                    <a:pt x="1157757" y="523494"/>
                  </a:lnTo>
                  <a:lnTo>
                    <a:pt x="1155534" y="518160"/>
                  </a:lnTo>
                  <a:lnTo>
                    <a:pt x="1115060" y="421132"/>
                  </a:lnTo>
                  <a:lnTo>
                    <a:pt x="1075563" y="437642"/>
                  </a:lnTo>
                  <a:lnTo>
                    <a:pt x="1098931" y="493776"/>
                  </a:lnTo>
                  <a:lnTo>
                    <a:pt x="1040511" y="518160"/>
                  </a:lnTo>
                  <a:lnTo>
                    <a:pt x="1017143" y="462026"/>
                  </a:lnTo>
                  <a:lnTo>
                    <a:pt x="977519" y="478663"/>
                  </a:lnTo>
                  <a:lnTo>
                    <a:pt x="1041654" y="631952"/>
                  </a:lnTo>
                  <a:lnTo>
                    <a:pt x="1081151" y="615442"/>
                  </a:lnTo>
                  <a:lnTo>
                    <a:pt x="1052957" y="547878"/>
                  </a:lnTo>
                  <a:lnTo>
                    <a:pt x="1111377" y="523494"/>
                  </a:lnTo>
                  <a:lnTo>
                    <a:pt x="1139571" y="591058"/>
                  </a:lnTo>
                  <a:lnTo>
                    <a:pt x="1179068" y="5745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5" name="object 55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6452488" y="4250563"/>
              <a:ext cx="108585" cy="122428"/>
            </a:xfrm>
            <a:prstGeom prst="rect">
              <a:avLst/>
            </a:prstGeom>
          </p:spPr>
        </p:pic>
      </p:grpSp>
      <p:sp>
        <p:nvSpPr>
          <p:cNvPr id="56" name="object 56"/>
          <p:cNvSpPr txBox="1"/>
          <p:nvPr/>
        </p:nvSpPr>
        <p:spPr>
          <a:xfrm>
            <a:off x="2276094" y="3949065"/>
            <a:ext cx="326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Verdana"/>
                <a:cs typeface="Verdana"/>
              </a:rPr>
              <a:t>H</a:t>
            </a:r>
            <a:r>
              <a:rPr sz="1200" b="1" spc="-25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7" name="object 5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111625" y="3737831"/>
            <a:ext cx="636523" cy="434309"/>
          </a:xfrm>
          <a:prstGeom prst="rect">
            <a:avLst/>
          </a:prstGeom>
        </p:spPr>
      </p:pic>
      <p:sp>
        <p:nvSpPr>
          <p:cNvPr id="58" name="object 58"/>
          <p:cNvSpPr txBox="1"/>
          <p:nvPr/>
        </p:nvSpPr>
        <p:spPr>
          <a:xfrm>
            <a:off x="4276471" y="3769232"/>
            <a:ext cx="326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Verdana"/>
                <a:cs typeface="Verdana"/>
              </a:rPr>
              <a:t>H</a:t>
            </a:r>
            <a:r>
              <a:rPr sz="1200" b="1" spc="-25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59" name="object 59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171667" y="2087033"/>
            <a:ext cx="636848" cy="436246"/>
          </a:xfrm>
          <a:prstGeom prst="rect">
            <a:avLst/>
          </a:prstGeom>
        </p:spPr>
      </p:pic>
      <p:sp>
        <p:nvSpPr>
          <p:cNvPr id="60" name="object 60"/>
          <p:cNvSpPr txBox="1"/>
          <p:nvPr/>
        </p:nvSpPr>
        <p:spPr>
          <a:xfrm>
            <a:off x="7336281" y="2118105"/>
            <a:ext cx="326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001F5F"/>
                </a:solidFill>
                <a:latin typeface="Verdana"/>
                <a:cs typeface="Verdana"/>
              </a:rPr>
              <a:t>H</a:t>
            </a:r>
            <a:r>
              <a:rPr sz="1200" b="1" spc="-25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pic>
        <p:nvPicPr>
          <p:cNvPr id="61" name="object 61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6752638" y="2713439"/>
            <a:ext cx="434000" cy="270073"/>
          </a:xfrm>
          <a:prstGeom prst="rect">
            <a:avLst/>
          </a:prstGeom>
        </p:spPr>
      </p:pic>
      <p:sp>
        <p:nvSpPr>
          <p:cNvPr id="62" name="object 62"/>
          <p:cNvSpPr txBox="1"/>
          <p:nvPr/>
        </p:nvSpPr>
        <p:spPr>
          <a:xfrm>
            <a:off x="6894068" y="2735326"/>
            <a:ext cx="243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1F5F"/>
                </a:solidFill>
                <a:latin typeface="Verdana"/>
                <a:cs typeface="Verdana"/>
              </a:rPr>
              <a:t>H</a:t>
            </a:r>
            <a:r>
              <a:rPr sz="1000" b="1" spc="-25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63" name="object 63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566455" y="2793988"/>
            <a:ext cx="434000" cy="268853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7707883" y="2816097"/>
            <a:ext cx="2438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5" dirty="0">
                <a:solidFill>
                  <a:srgbClr val="001F5F"/>
                </a:solidFill>
                <a:latin typeface="Verdana"/>
                <a:cs typeface="Verdana"/>
              </a:rPr>
              <a:t>H</a:t>
            </a:r>
            <a:r>
              <a:rPr sz="1000" b="1" spc="-25" dirty="0">
                <a:solidFill>
                  <a:srgbClr val="001F5F"/>
                </a:solidFill>
                <a:latin typeface="Verdana"/>
                <a:cs typeface="Verdana"/>
              </a:rPr>
              <a:t>2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65" name="object 6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84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85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0396" y="753618"/>
            <a:ext cx="15887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003399"/>
                </a:solidFill>
                <a:latin typeface="Calibri"/>
                <a:cs typeface="Calibri"/>
              </a:rPr>
              <a:t>Resumen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6939" y="1749933"/>
            <a:ext cx="10520680" cy="25133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55600" marR="198120" indent="-343535">
              <a:lnSpc>
                <a:spcPts val="2590"/>
              </a:lnSpc>
              <a:spcBef>
                <a:spcPts val="425"/>
              </a:spcBef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Una</a:t>
            </a:r>
            <a:r>
              <a:rPr sz="24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incorrecta</a:t>
            </a:r>
            <a:r>
              <a:rPr sz="24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regeneración</a:t>
            </a:r>
            <a:r>
              <a:rPr sz="2400" b="1" spc="-10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ha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causado</a:t>
            </a:r>
            <a:r>
              <a:rPr sz="24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daños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4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hornos,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internos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del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reactor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en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actividad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del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catalizador,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también</a:t>
            </a:r>
            <a:r>
              <a:rPr sz="24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un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mal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control</a:t>
            </a:r>
            <a:r>
              <a:rPr sz="24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corrosión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ha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dañado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equipos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importantes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4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unidad</a:t>
            </a:r>
            <a:r>
              <a:rPr sz="2400" b="1" spc="-3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825"/>
              </a:spcBef>
              <a:buClr>
                <a:srgbClr val="003399"/>
              </a:buClr>
              <a:buFont typeface="Arial"/>
              <a:buChar char="•"/>
            </a:pPr>
            <a:endParaRPr sz="2400">
              <a:latin typeface="Calibri"/>
              <a:cs typeface="Calibri"/>
            </a:endParaRPr>
          </a:p>
          <a:p>
            <a:pPr marL="355600" marR="5080" indent="-343535">
              <a:lnSpc>
                <a:spcPts val="259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Si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no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se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toman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recaudos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necesarios</a:t>
            </a:r>
            <a:r>
              <a:rPr sz="2400" b="1" spc="-7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para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evitar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los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daños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mencionados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3399"/>
                </a:solidFill>
                <a:latin typeface="Calibri"/>
                <a:cs typeface="Calibri"/>
              </a:rPr>
              <a:t>se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tendrán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ciclos</a:t>
            </a:r>
            <a:r>
              <a:rPr sz="24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cortos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operación,</a:t>
            </a:r>
            <a:r>
              <a:rPr sz="24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mas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tiempo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parada</a:t>
            </a:r>
            <a:r>
              <a:rPr sz="24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la</a:t>
            </a:r>
            <a:r>
              <a:rPr sz="24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Unidad,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menor</a:t>
            </a:r>
            <a:r>
              <a:rPr sz="24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calidad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productos</a:t>
            </a:r>
            <a:r>
              <a:rPr sz="2400" b="1" spc="-6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y</a:t>
            </a:r>
            <a:r>
              <a:rPr sz="2400" b="1" spc="-5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mayor</a:t>
            </a:r>
            <a:r>
              <a:rPr sz="2400" b="1" spc="-8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costo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3399"/>
                </a:solidFill>
                <a:latin typeface="Calibri"/>
                <a:cs typeface="Calibri"/>
              </a:rPr>
              <a:t>de</a:t>
            </a:r>
            <a:r>
              <a:rPr sz="24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3399"/>
                </a:solidFill>
                <a:latin typeface="Calibri"/>
                <a:cs typeface="Calibri"/>
              </a:rPr>
              <a:t>mantenimiento.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59567" y="34798"/>
            <a:ext cx="12947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92779" y="678180"/>
            <a:ext cx="5806440" cy="58491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59567" y="6663563"/>
            <a:ext cx="1294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63823" y="678180"/>
            <a:ext cx="5864352" cy="58491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59567" y="6663563"/>
            <a:ext cx="1294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377696"/>
            <a:ext cx="11951207" cy="445160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6257" y="6456980"/>
            <a:ext cx="31813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20" dirty="0">
                <a:solidFill>
                  <a:srgbClr val="888888"/>
                </a:solidFill>
                <a:latin typeface="Verdana"/>
                <a:cs typeface="Verdana"/>
              </a:rPr>
              <a:t>2023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759567" y="6663563"/>
            <a:ext cx="1294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95" y="1676400"/>
            <a:ext cx="11951207" cy="38541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42087" y="969391"/>
            <a:ext cx="3898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Contaminación</a:t>
            </a:r>
            <a:r>
              <a:rPr sz="28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con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Azufre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6257" y="6456980"/>
            <a:ext cx="318135" cy="164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20" dirty="0">
                <a:solidFill>
                  <a:srgbClr val="888888"/>
                </a:solidFill>
                <a:latin typeface="Verdana"/>
                <a:cs typeface="Verdana"/>
              </a:rPr>
              <a:t>2023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759567" y="6663563"/>
            <a:ext cx="1294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9259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2360" y="1732914"/>
            <a:ext cx="6946900" cy="3211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Clr>
                <a:srgbClr val="1F3863"/>
              </a:buClr>
              <a:buSzPct val="59090"/>
              <a:buFont typeface="Wingdings"/>
              <a:buChar char=""/>
              <a:tabLst>
                <a:tab pos="354965" algn="l"/>
              </a:tabLst>
            </a:pPr>
            <a:r>
              <a:rPr sz="2200" spc="-20" dirty="0">
                <a:solidFill>
                  <a:srgbClr val="000099"/>
                </a:solidFill>
                <a:latin typeface="Calibri"/>
                <a:cs typeface="Calibri"/>
              </a:rPr>
              <a:t>De-</a:t>
            </a:r>
            <a:r>
              <a:rPr sz="2200" dirty="0">
                <a:solidFill>
                  <a:srgbClr val="000099"/>
                </a:solidFill>
                <a:latin typeface="Calibri"/>
                <a:cs typeface="Calibri"/>
              </a:rPr>
              <a:t>hidrogenación</a:t>
            </a:r>
            <a:r>
              <a:rPr sz="2200" spc="-6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dirty="0">
                <a:solidFill>
                  <a:srgbClr val="000099"/>
                </a:solidFill>
                <a:latin typeface="Calibri"/>
                <a:cs typeface="Calibri"/>
              </a:rPr>
              <a:t>de</a:t>
            </a:r>
            <a:r>
              <a:rPr sz="2200" spc="-5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99"/>
                </a:solidFill>
                <a:latin typeface="Calibri"/>
                <a:cs typeface="Calibri"/>
              </a:rPr>
              <a:t>nafténicos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50"/>
              </a:spcBef>
              <a:buClr>
                <a:srgbClr val="1F3863"/>
              </a:buClr>
              <a:buSzPct val="59090"/>
              <a:buFont typeface="Wingdings"/>
              <a:buChar char=""/>
              <a:tabLst>
                <a:tab pos="354965" algn="l"/>
                <a:tab pos="3636645" algn="l"/>
                <a:tab pos="3912870" algn="l"/>
              </a:tabLst>
            </a:pPr>
            <a:r>
              <a:rPr sz="2200" spc="-10" dirty="0">
                <a:solidFill>
                  <a:srgbClr val="000099"/>
                </a:solidFill>
                <a:latin typeface="Calibri"/>
                <a:cs typeface="Calibri"/>
              </a:rPr>
              <a:t>Isomerización</a:t>
            </a:r>
            <a:r>
              <a:rPr sz="2200" dirty="0">
                <a:solidFill>
                  <a:srgbClr val="000099"/>
                </a:solidFill>
                <a:latin typeface="Calibri"/>
                <a:cs typeface="Calibri"/>
              </a:rPr>
              <a:t> de</a:t>
            </a:r>
            <a:r>
              <a:rPr sz="22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99"/>
                </a:solidFill>
                <a:latin typeface="Calibri"/>
                <a:cs typeface="Calibri"/>
              </a:rPr>
              <a:t>nafténicos</a:t>
            </a:r>
            <a:r>
              <a:rPr sz="22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200" spc="-50" dirty="0">
                <a:solidFill>
                  <a:srgbClr val="000099"/>
                </a:solidFill>
                <a:latin typeface="Calibri"/>
                <a:cs typeface="Calibri"/>
              </a:rPr>
              <a:t>-</a:t>
            </a:r>
            <a:r>
              <a:rPr sz="2200" dirty="0">
                <a:solidFill>
                  <a:srgbClr val="000099"/>
                </a:solidFill>
                <a:latin typeface="Calibri"/>
                <a:cs typeface="Calibri"/>
              </a:rPr>
              <a:t>	</a:t>
            </a:r>
            <a:r>
              <a:rPr sz="2200" spc="-10" dirty="0">
                <a:solidFill>
                  <a:srgbClr val="000099"/>
                </a:solidFill>
                <a:latin typeface="Calibri"/>
                <a:cs typeface="Calibri"/>
              </a:rPr>
              <a:t>Isomerización</a:t>
            </a:r>
            <a:r>
              <a:rPr sz="2200" dirty="0">
                <a:solidFill>
                  <a:srgbClr val="000099"/>
                </a:solidFill>
                <a:latin typeface="Calibri"/>
                <a:cs typeface="Calibri"/>
              </a:rPr>
              <a:t> de</a:t>
            </a:r>
            <a:r>
              <a:rPr sz="2200" spc="-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99"/>
                </a:solidFill>
                <a:latin typeface="Calibri"/>
                <a:cs typeface="Calibri"/>
              </a:rPr>
              <a:t>parafinas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45"/>
              </a:spcBef>
              <a:buClr>
                <a:srgbClr val="1F3863"/>
              </a:buClr>
              <a:buSzPct val="59090"/>
              <a:buFont typeface="Wingdings"/>
              <a:buChar char=""/>
              <a:tabLst>
                <a:tab pos="354965" algn="l"/>
              </a:tabLst>
            </a:pPr>
            <a:r>
              <a:rPr sz="2200" spc="-20" dirty="0">
                <a:solidFill>
                  <a:srgbClr val="000099"/>
                </a:solidFill>
                <a:latin typeface="Calibri"/>
                <a:cs typeface="Calibri"/>
              </a:rPr>
              <a:t>De-</a:t>
            </a:r>
            <a:r>
              <a:rPr sz="2200" spc="-10" dirty="0">
                <a:solidFill>
                  <a:srgbClr val="000099"/>
                </a:solidFill>
                <a:latin typeface="Calibri"/>
                <a:cs typeface="Calibri"/>
              </a:rPr>
              <a:t>hidrociclización</a:t>
            </a:r>
            <a:r>
              <a:rPr sz="2200" dirty="0">
                <a:solidFill>
                  <a:srgbClr val="000099"/>
                </a:solidFill>
                <a:latin typeface="Calibri"/>
                <a:cs typeface="Calibri"/>
              </a:rPr>
              <a:t> de</a:t>
            </a:r>
            <a:r>
              <a:rPr sz="2200" spc="2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000099"/>
                </a:solidFill>
                <a:latin typeface="Calibri"/>
                <a:cs typeface="Calibri"/>
              </a:rPr>
              <a:t>parafinas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50"/>
              </a:spcBef>
              <a:buClr>
                <a:srgbClr val="1F3863"/>
              </a:buClr>
              <a:buSzPct val="59090"/>
              <a:buFont typeface="Wingdings"/>
              <a:buChar char=""/>
              <a:tabLst>
                <a:tab pos="354965" algn="l"/>
              </a:tabLst>
            </a:pPr>
            <a:r>
              <a:rPr sz="2200" spc="-10" dirty="0">
                <a:solidFill>
                  <a:srgbClr val="000099"/>
                </a:solidFill>
                <a:latin typeface="Calibri"/>
                <a:cs typeface="Calibri"/>
              </a:rPr>
              <a:t>Demetanización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50"/>
              </a:spcBef>
              <a:buClr>
                <a:srgbClr val="1F3863"/>
              </a:buClr>
              <a:buSzPct val="59090"/>
              <a:buFont typeface="Wingdings"/>
              <a:buChar char=""/>
              <a:tabLst>
                <a:tab pos="354965" algn="l"/>
              </a:tabLst>
            </a:pPr>
            <a:r>
              <a:rPr sz="2200" spc="-10" dirty="0">
                <a:solidFill>
                  <a:srgbClr val="000099"/>
                </a:solidFill>
                <a:latin typeface="Calibri"/>
                <a:cs typeface="Calibri"/>
              </a:rPr>
              <a:t>Hidrocracking</a:t>
            </a:r>
            <a:endParaRPr sz="22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1850"/>
              </a:spcBef>
              <a:buClr>
                <a:srgbClr val="1F3863"/>
              </a:buClr>
              <a:buSzPct val="59090"/>
              <a:buFont typeface="Wingdings"/>
              <a:buChar char=""/>
              <a:tabLst>
                <a:tab pos="354965" algn="l"/>
              </a:tabLst>
            </a:pPr>
            <a:r>
              <a:rPr sz="2200" spc="-10" dirty="0">
                <a:solidFill>
                  <a:srgbClr val="000099"/>
                </a:solidFill>
                <a:latin typeface="Calibri"/>
                <a:cs typeface="Calibri"/>
              </a:rPr>
              <a:t>Coque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12996" y="813561"/>
            <a:ext cx="33661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Reacciones</a:t>
            </a:r>
            <a:r>
              <a:rPr sz="2400" b="1" spc="-9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de</a:t>
            </a:r>
            <a:r>
              <a:rPr sz="2400" b="1" spc="-75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0099"/>
                </a:solidFill>
                <a:latin typeface="Calibri"/>
                <a:cs typeface="Calibri"/>
              </a:rPr>
              <a:t>Platforming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8190" y="775208"/>
            <a:ext cx="47631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</a:tabLst>
            </a:pP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Contaminación</a:t>
            </a:r>
            <a:r>
              <a:rPr sz="2800" b="1" spc="-55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con</a:t>
            </a:r>
            <a:r>
              <a:rPr sz="2800" b="1" spc="-7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Nitrógeno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39567" y="1295400"/>
            <a:ext cx="5689091" cy="5105400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90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4019" y="659968"/>
            <a:ext cx="38614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184150" algn="l"/>
              </a:tabLst>
            </a:pPr>
            <a:r>
              <a:rPr sz="2800" b="1" spc="-10" dirty="0">
                <a:solidFill>
                  <a:srgbClr val="003399"/>
                </a:solidFill>
                <a:latin typeface="Calibri"/>
                <a:cs typeface="Calibri"/>
              </a:rPr>
              <a:t>Contaminación</a:t>
            </a:r>
            <a:r>
              <a:rPr sz="2800" b="1" spc="-4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3399"/>
                </a:solidFill>
                <a:latin typeface="Calibri"/>
                <a:cs typeface="Calibri"/>
              </a:rPr>
              <a:t>con</a:t>
            </a:r>
            <a:r>
              <a:rPr sz="2800" b="1" spc="-60" dirty="0">
                <a:solidFill>
                  <a:srgbClr val="003399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003399"/>
                </a:solidFill>
                <a:latin typeface="Calibri"/>
                <a:cs typeface="Calibri"/>
              </a:rPr>
              <a:t>Agua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5976" y="1124711"/>
            <a:ext cx="5887212" cy="523189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pc="-25" dirty="0"/>
              <a:t>91</a:t>
            </a:fld>
            <a:endParaRPr spc="-25" dirty="0"/>
          </a:p>
          <a:p>
            <a:pPr marL="12700">
              <a:lnSpc>
                <a:spcPct val="100000"/>
              </a:lnSpc>
              <a:spcBef>
                <a:spcPts val="285"/>
              </a:spcBef>
            </a:pP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Documento:</a:t>
            </a:r>
            <a:r>
              <a:rPr sz="1000" spc="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000000"/>
                </a:solidFill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90444" y="678180"/>
            <a:ext cx="6611111" cy="58491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59567" y="6663563"/>
            <a:ext cx="1294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4984" y="129667"/>
            <a:ext cx="35001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Industrialización</a:t>
            </a:r>
            <a:r>
              <a:rPr sz="2000" b="0" spc="-15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dirty="0">
                <a:solidFill>
                  <a:srgbClr val="585858"/>
                </a:solidFill>
                <a:latin typeface="Calibri Light"/>
                <a:cs typeface="Calibri Light"/>
              </a:rPr>
              <a:t>de</a:t>
            </a:r>
            <a:r>
              <a:rPr sz="2000" b="0" spc="20" dirty="0">
                <a:solidFill>
                  <a:srgbClr val="585858"/>
                </a:solidFill>
                <a:latin typeface="Calibri Light"/>
                <a:cs typeface="Calibri Light"/>
              </a:rPr>
              <a:t> </a:t>
            </a:r>
            <a:r>
              <a:rPr sz="2000" b="0" spc="-10" dirty="0">
                <a:solidFill>
                  <a:srgbClr val="585858"/>
                </a:solidFill>
                <a:latin typeface="Calibri Light"/>
                <a:cs typeface="Calibri Light"/>
              </a:rPr>
              <a:t>Hidrocarburos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492" y="678180"/>
            <a:ext cx="11939016" cy="58491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59567" y="6663563"/>
            <a:ext cx="1294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Industrialización</a:t>
            </a:r>
            <a:r>
              <a:rPr spc="-15" dirty="0"/>
              <a:t> </a:t>
            </a:r>
            <a:r>
              <a:rPr dirty="0"/>
              <a:t>de</a:t>
            </a:r>
            <a:r>
              <a:rPr spc="20" dirty="0"/>
              <a:t> </a:t>
            </a:r>
            <a:r>
              <a:rPr spc="-10" dirty="0"/>
              <a:t>Hidrocarburos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07792" y="678180"/>
            <a:ext cx="6376415" cy="5849112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UT</a:t>
            </a:r>
            <a:r>
              <a:rPr spc="-15" dirty="0"/>
              <a:t> </a:t>
            </a:r>
            <a:r>
              <a:rPr spc="-25" dirty="0"/>
              <a:t>6.1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759567" y="6663563"/>
            <a:ext cx="12947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45"/>
              </a:lnSpc>
            </a:pPr>
            <a:r>
              <a:rPr sz="1000" spc="-10" dirty="0">
                <a:latin typeface="Calibri"/>
                <a:cs typeface="Calibri"/>
              </a:rPr>
              <a:t>Documento:</a:t>
            </a:r>
            <a:r>
              <a:rPr sz="1000" spc="45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YPF-Público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4580</Words>
  <Application>Microsoft Office PowerPoint</Application>
  <PresentationFormat>Panorámica</PresentationFormat>
  <Paragraphs>1344</Paragraphs>
  <Slides>94</Slides>
  <Notes>1</Notes>
  <HiddenSlides>12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94</vt:i4>
      </vt:variant>
    </vt:vector>
  </HeadingPairs>
  <TitlesOfParts>
    <vt:vector size="106" baseType="lpstr">
      <vt:lpstr>Aptos</vt:lpstr>
      <vt:lpstr>Arial</vt:lpstr>
      <vt:lpstr>Book Antiqua</vt:lpstr>
      <vt:lpstr>Calibri</vt:lpstr>
      <vt:lpstr>Calibri Light</vt:lpstr>
      <vt:lpstr>Eras Demi ITC</vt:lpstr>
      <vt:lpstr>Microsoft Sans Serif</vt:lpstr>
      <vt:lpstr>Symbol</vt:lpstr>
      <vt:lpstr>Times New Roman</vt:lpstr>
      <vt:lpstr>Verdana</vt:lpstr>
      <vt:lpstr>Wingdings</vt:lpstr>
      <vt:lpstr>Office Theme</vt:lpstr>
      <vt:lpstr>Reformado</vt:lpstr>
      <vt:lpstr>¿En qué consiste el proceso de reformado de naftas?</vt:lpstr>
      <vt:lpstr>Industrialización de Hidrocarburos</vt:lpstr>
      <vt:lpstr>Industrialización de Hidrocarburos</vt:lpstr>
      <vt:lpstr>Presentación de PowerPoint</vt:lpstr>
      <vt:lpstr>Industrialización de Hidrocarburos</vt:lpstr>
      <vt:lpstr>Industrialización de Hidrocarburos</vt:lpstr>
      <vt:lpstr>Industrialización de Hidrocarburos</vt:lpstr>
      <vt:lpstr>Reacciones de Platforming</vt:lpstr>
      <vt:lpstr>Presentación de PowerPoint</vt:lpstr>
      <vt:lpstr>Industrialización de Hidrocarburos</vt:lpstr>
      <vt:lpstr>Presentación de PowerPoint</vt:lpstr>
      <vt:lpstr>Demetanización</vt:lpstr>
      <vt:lpstr>Presentación de PowerPoint</vt:lpstr>
      <vt:lpstr>Presentación de PowerPoint</vt:lpstr>
      <vt:lpstr>Presentación de PowerPoint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CARGA DEL CATALIZADOR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Industrialización de Hidrocarburos</vt:lpstr>
      <vt:lpstr>Objetivo del control y seguimiento</vt:lpstr>
      <vt:lpstr>Presentación de PowerPoint</vt:lpstr>
      <vt:lpstr>Industrialización de Hidrocarburos</vt:lpstr>
      <vt:lpstr>Tipo de catalizador</vt:lpstr>
      <vt:lpstr>Industrialización de Hidrocarburos</vt:lpstr>
      <vt:lpstr>Forma de los catalizadores</vt:lpstr>
      <vt:lpstr>Perfiles de conversión en los reactores</vt:lpstr>
      <vt:lpstr>Perfiles del RON en los reactores</vt:lpstr>
      <vt:lpstr>Perfiles de temperatura en los reactores</vt:lpstr>
      <vt:lpstr>Efecto de la presión sobre la estructura del rendimiento</vt:lpstr>
      <vt:lpstr>Temperatura de reacción</vt:lpstr>
      <vt:lpstr>Presentación de PowerPoint</vt:lpstr>
      <vt:lpstr>Presentación de PowerPoint</vt:lpstr>
      <vt:lpstr>Propiedades de la carga</vt:lpstr>
      <vt:lpstr>Actividad del catalizador</vt:lpstr>
      <vt:lpstr>Actividad del catalizador</vt:lpstr>
      <vt:lpstr>Estabilidad del catalizador</vt:lpstr>
      <vt:lpstr>Contaminantes</vt:lpstr>
      <vt:lpstr>Industrialización de Hidrocarburos</vt:lpstr>
      <vt:lpstr>Metales</vt:lpstr>
      <vt:lpstr>Metales</vt:lpstr>
      <vt:lpstr>Regeneración del catalizador de Reformado</vt:lpstr>
      <vt:lpstr>Presentación de PowerPoint</vt:lpstr>
      <vt:lpstr>Presentación de PowerPoint</vt:lpstr>
      <vt:lpstr>Temario</vt:lpstr>
      <vt:lpstr>Presentación de PowerPoint</vt:lpstr>
      <vt:lpstr>Etapas en la regeneración</vt:lpstr>
      <vt:lpstr>Presentación de PowerPoint</vt:lpstr>
      <vt:lpstr>Objetivos quemado de carbón</vt:lpstr>
      <vt:lpstr>Quemado de carbón</vt:lpstr>
      <vt:lpstr>Presentación de PowerPoint</vt:lpstr>
      <vt:lpstr>Quemado de carbón</vt:lpstr>
      <vt:lpstr>Quemado de carbón</vt:lpstr>
      <vt:lpstr>Quemado del carbón</vt:lpstr>
      <vt:lpstr>Presentación de PowerPoint</vt:lpstr>
      <vt:lpstr>Industrialización de Hidrocarburos</vt:lpstr>
      <vt:lpstr>Industrialización de Hidrocarburos</vt:lpstr>
      <vt:lpstr>Post quemado</vt:lpstr>
      <vt:lpstr>Principales hitos a tener en cuenta en el quemado</vt:lpstr>
      <vt:lpstr>Oxidación</vt:lpstr>
      <vt:lpstr>Presentación de PowerPoint</vt:lpstr>
      <vt:lpstr>Efecto de la temperatura en el crecimiento de los cristal de platino:</vt:lpstr>
      <vt:lpstr>Presentación de PowerPoint</vt:lpstr>
      <vt:lpstr>Industrialización de Hidrocarburos</vt:lpstr>
      <vt:lpstr>Oxidación</vt:lpstr>
      <vt:lpstr>Reducción</vt:lpstr>
      <vt:lpstr>Presentación de PowerPoint</vt:lpstr>
      <vt:lpstr>Presulfurado</vt:lpstr>
      <vt:lpstr>Presulfurado</vt:lpstr>
      <vt:lpstr>Resumen</vt:lpstr>
      <vt:lpstr>Industrialización de Hidrocarburos</vt:lpstr>
      <vt:lpstr>Industrialización de Hidrocarburos</vt:lpstr>
      <vt:lpstr>Presentación de PowerPoint</vt:lpstr>
      <vt:lpstr>Industrialización de Hidrocarburos</vt:lpstr>
      <vt:lpstr>Industrialización de Hidrocarburos</vt:lpstr>
      <vt:lpstr>Industrialización de Hidrocarburos</vt:lpstr>
      <vt:lpstr>Presentación de PowerPoint</vt:lpstr>
      <vt:lpstr>Presentación de PowerPoint</vt:lpstr>
      <vt:lpstr>Industrialización de Hidrocarburos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Industrailización Petróleo UTN</dc:title>
  <dc:subject>Perfiles</dc:subject>
  <dc:creator>J Vrcic;guillermo.celentano@ypf.com</dc:creator>
  <cp:lastModifiedBy>CARLUCCI, JOSE GUILLERMO</cp:lastModifiedBy>
  <cp:revision>7</cp:revision>
  <dcterms:created xsi:type="dcterms:W3CDTF">2024-08-19T15:02:31Z</dcterms:created>
  <dcterms:modified xsi:type="dcterms:W3CDTF">2024-10-17T15:21:46Z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2023-06-15T00:00:00Z</vt:filetime>
  </property>
  <property fmtid="{D5CDD505-2E9C-101B-9397-08002B2CF9AE}" pid="3" name="Creator">
    <vt:lpwstr>Microsoft® PowerPoint® para Microsoft 365</vt:lpwstr>
  </property>
  <property fmtid="{D5CDD505-2E9C-101B-9397-08002B2CF9AE}" pid="4" name="LastSaved">
    <vt:filetime>2024-08-19T00:00:00Z</vt:filetime>
  </property>
  <property fmtid="{D5CDD505-2E9C-101B-9397-08002B2CF9AE}" pid="5" name="Producer">
    <vt:lpwstr>Microsoft® PowerPoint® para Microsoft 365</vt:lpwstr>
  </property>
  <property fmtid="{D5CDD505-2E9C-101B-9397-08002B2CF9AE}" pid="6" name="MSIP_Label_228ef38c-4357-49c8-b2ae-c9cdaf411188_Enabled">
    <vt:lpwstr>true</vt:lpwstr>
  </property>
  <property fmtid="{D5CDD505-2E9C-101B-9397-08002B2CF9AE}" pid="7" name="MSIP_Label_228ef38c-4357-49c8-b2ae-c9cdaf411188_SetDate">
    <vt:lpwstr>2024-10-15T11:42:59Z</vt:lpwstr>
  </property>
  <property fmtid="{D5CDD505-2E9C-101B-9397-08002B2CF9AE}" pid="8" name="MSIP_Label_228ef38c-4357-49c8-b2ae-c9cdaf411188_Method">
    <vt:lpwstr>Privileged</vt:lpwstr>
  </property>
  <property fmtid="{D5CDD505-2E9C-101B-9397-08002B2CF9AE}" pid="9" name="MSIP_Label_228ef38c-4357-49c8-b2ae-c9cdaf411188_Name">
    <vt:lpwstr>Personal</vt:lpwstr>
  </property>
  <property fmtid="{D5CDD505-2E9C-101B-9397-08002B2CF9AE}" pid="10" name="MSIP_Label_228ef38c-4357-49c8-b2ae-c9cdaf411188_SiteId">
    <vt:lpwstr>038018c3-616c-4b46-ad9b-aa9007f701b5</vt:lpwstr>
  </property>
  <property fmtid="{D5CDD505-2E9C-101B-9397-08002B2CF9AE}" pid="11" name="MSIP_Label_228ef38c-4357-49c8-b2ae-c9cdaf411188_ActionId">
    <vt:lpwstr>3cb809ff-aa09-464b-842e-f4ef93ea3a10</vt:lpwstr>
  </property>
  <property fmtid="{D5CDD505-2E9C-101B-9397-08002B2CF9AE}" pid="12" name="MSIP_Label_228ef38c-4357-49c8-b2ae-c9cdaf411188_ContentBits">
    <vt:lpwstr>1</vt:lpwstr>
  </property>
  <property fmtid="{D5CDD505-2E9C-101B-9397-08002B2CF9AE}" pid="13" name="ClassificationContentMarkingHeaderLocations">
    <vt:lpwstr>Office Theme:8</vt:lpwstr>
  </property>
  <property fmtid="{D5CDD505-2E9C-101B-9397-08002B2CF9AE}" pid="14" name="ClassificationContentMarkingHeaderText">
    <vt:lpwstr>Documento: Personal</vt:lpwstr>
  </property>
</Properties>
</file>