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9427" y="763777"/>
            <a:ext cx="222631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451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451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451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451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427" y="763777"/>
            <a:ext cx="3470275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451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3744" y="1917319"/>
            <a:ext cx="6637020" cy="179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09407" y="4947284"/>
            <a:ext cx="1296670" cy="153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292" y="5001112"/>
            <a:ext cx="174625" cy="11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A97206-98D4-A7B6-2D98-F0205EA458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812088" y="635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8A5429C-69B0-05A6-639C-5205BF6E521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7812088" y="49276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pload.wikimedia.org/wikipedia/commons/e/ed/Cyclopentane.sv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pload.wikimedia.org/wikipedia/commons/e/ed/Cyclopentane.sv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9407" y="4915408"/>
            <a:ext cx="1296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-10" dirty="0">
                <a:latin typeface="Calibri"/>
                <a:cs typeface="Calibri"/>
              </a:rPr>
              <a:t> 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4843780"/>
            <a:chOff x="0" y="0"/>
            <a:chExt cx="9144000" cy="484378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4843780"/>
            </a:xfrm>
            <a:custGeom>
              <a:avLst/>
              <a:gdLst/>
              <a:ahLst/>
              <a:cxnLst/>
              <a:rect l="l" t="t" r="r" b="b"/>
              <a:pathLst>
                <a:path w="9144000" h="4843780">
                  <a:moveTo>
                    <a:pt x="0" y="4843272"/>
                  </a:moveTo>
                  <a:lnTo>
                    <a:pt x="9144000" y="484327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8432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4004" y="3717797"/>
              <a:ext cx="208025" cy="1440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6414" y="3717797"/>
              <a:ext cx="170687" cy="1440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44533" y="3717797"/>
              <a:ext cx="151638" cy="14401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73634" y="3951985"/>
            <a:ext cx="2068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Arial"/>
                <a:cs typeface="Arial"/>
              </a:rPr>
              <a:t>ISOMERIZACIÓN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684" y="3694684"/>
            <a:ext cx="379831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451E3"/>
                </a:solidFill>
                <a:latin typeface="Arial"/>
                <a:cs typeface="Arial"/>
              </a:rPr>
              <a:t>INDUSTRIALIZACION</a:t>
            </a:r>
            <a:r>
              <a:rPr sz="1000" b="1" spc="-10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451E3"/>
                </a:solidFill>
                <a:latin typeface="Arial"/>
                <a:cs typeface="Arial"/>
              </a:rPr>
              <a:t>DE </a:t>
            </a:r>
            <a:r>
              <a:rPr sz="1000" b="1" spc="-10" dirty="0">
                <a:solidFill>
                  <a:srgbClr val="0451E3"/>
                </a:solidFill>
                <a:latin typeface="Arial"/>
                <a:cs typeface="Arial"/>
              </a:rPr>
              <a:t>HIDROCARBUROS</a:t>
            </a:r>
            <a:r>
              <a:rPr sz="1000" b="1" spc="-5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451E3"/>
                </a:solidFill>
                <a:latin typeface="Arial"/>
                <a:cs typeface="Arial"/>
              </a:rPr>
              <a:t>–</a:t>
            </a:r>
            <a:r>
              <a:rPr sz="1000" b="1" spc="-5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lang="es-AR" sz="1000" b="1" dirty="0">
                <a:solidFill>
                  <a:srgbClr val="0451E3"/>
                </a:solidFill>
                <a:latin typeface="Arial"/>
                <a:cs typeface="Arial"/>
              </a:rPr>
              <a:t>Noviembre 2024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33878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ISOMERIZACION</a:t>
            </a:r>
            <a:r>
              <a:rPr spc="20" dirty="0"/>
              <a:t> </a:t>
            </a:r>
            <a:r>
              <a:rPr spc="-10" dirty="0"/>
              <a:t>(PENEX)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57377" y="1518920"/>
            <a:ext cx="8406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8465" marR="5080" indent="-4064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Proceso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catalítico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reordenamiento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molecular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lineales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pentano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dirty="0">
                <a:latin typeface="Arial"/>
                <a:cs typeface="Arial"/>
              </a:rPr>
              <a:t>hexano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resultado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nafta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(isomerado)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octanaje.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9407" y="4915408"/>
            <a:ext cx="1296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-10" dirty="0">
                <a:latin typeface="Calibri"/>
                <a:cs typeface="Calibri"/>
              </a:rPr>
              <a:t> 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99202" y="895603"/>
            <a:ext cx="29502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451E3"/>
                </a:solidFill>
                <a:latin typeface="Arial"/>
                <a:cs typeface="Arial"/>
              </a:rPr>
              <a:t>Valor</a:t>
            </a:r>
            <a:r>
              <a:rPr sz="1400" b="1" spc="-25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51E3"/>
                </a:solidFill>
                <a:latin typeface="Arial"/>
                <a:cs typeface="Arial"/>
              </a:rPr>
              <a:t>Octánico</a:t>
            </a:r>
            <a:r>
              <a:rPr sz="1400" b="1" spc="-50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51E3"/>
                </a:solidFill>
                <a:latin typeface="Arial"/>
                <a:cs typeface="Arial"/>
              </a:rPr>
              <a:t>de</a:t>
            </a:r>
            <a:r>
              <a:rPr sz="1400" b="1" spc="-30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51E3"/>
                </a:solidFill>
                <a:latin typeface="Arial"/>
                <a:cs typeface="Arial"/>
              </a:rPr>
              <a:t>los</a:t>
            </a:r>
            <a:r>
              <a:rPr sz="1400" b="1" spc="-30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51E3"/>
                </a:solidFill>
                <a:latin typeface="Arial"/>
                <a:cs typeface="Arial"/>
              </a:rPr>
              <a:t>Compuestos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692" y="4993894"/>
            <a:ext cx="111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latin typeface="Arial"/>
                <a:cs typeface="Arial"/>
              </a:rPr>
              <a:t>11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39946" y="1347342"/>
            <a:ext cx="4749165" cy="3288665"/>
            <a:chOff x="4139946" y="1347342"/>
            <a:chExt cx="4749165" cy="3288665"/>
          </a:xfrm>
        </p:grpSpPr>
        <p:sp>
          <p:nvSpPr>
            <p:cNvPr id="14" name="object 14"/>
            <p:cNvSpPr/>
            <p:nvPr/>
          </p:nvSpPr>
          <p:spPr>
            <a:xfrm>
              <a:off x="4139946" y="1347342"/>
              <a:ext cx="4749165" cy="267335"/>
            </a:xfrm>
            <a:custGeom>
              <a:avLst/>
              <a:gdLst/>
              <a:ahLst/>
              <a:cxnLst/>
              <a:rect l="l" t="t" r="r" b="b"/>
              <a:pathLst>
                <a:path w="4749165" h="267334">
                  <a:moveTo>
                    <a:pt x="4748936" y="0"/>
                  </a:moveTo>
                  <a:lnTo>
                    <a:pt x="3529241" y="0"/>
                  </a:lnTo>
                  <a:lnTo>
                    <a:pt x="2313686" y="0"/>
                  </a:lnTo>
                  <a:lnTo>
                    <a:pt x="0" y="0"/>
                  </a:lnTo>
                  <a:lnTo>
                    <a:pt x="0" y="267335"/>
                  </a:lnTo>
                  <a:lnTo>
                    <a:pt x="2313686" y="267335"/>
                  </a:lnTo>
                  <a:lnTo>
                    <a:pt x="3529203" y="267335"/>
                  </a:lnTo>
                  <a:lnTo>
                    <a:pt x="4748936" y="267335"/>
                  </a:lnTo>
                  <a:lnTo>
                    <a:pt x="4748936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9946" y="1614677"/>
              <a:ext cx="4749165" cy="534670"/>
            </a:xfrm>
            <a:custGeom>
              <a:avLst/>
              <a:gdLst/>
              <a:ahLst/>
              <a:cxnLst/>
              <a:rect l="l" t="t" r="r" b="b"/>
              <a:pathLst>
                <a:path w="4749165" h="534669">
                  <a:moveTo>
                    <a:pt x="4748936" y="0"/>
                  </a:moveTo>
                  <a:lnTo>
                    <a:pt x="3529241" y="0"/>
                  </a:lnTo>
                  <a:lnTo>
                    <a:pt x="2313686" y="0"/>
                  </a:lnTo>
                  <a:lnTo>
                    <a:pt x="0" y="0"/>
                  </a:lnTo>
                  <a:lnTo>
                    <a:pt x="0" y="267335"/>
                  </a:lnTo>
                  <a:lnTo>
                    <a:pt x="0" y="534670"/>
                  </a:lnTo>
                  <a:lnTo>
                    <a:pt x="2313686" y="534670"/>
                  </a:lnTo>
                  <a:lnTo>
                    <a:pt x="3529203" y="534670"/>
                  </a:lnTo>
                  <a:lnTo>
                    <a:pt x="4748936" y="534670"/>
                  </a:lnTo>
                  <a:lnTo>
                    <a:pt x="4748936" y="267335"/>
                  </a:lnTo>
                  <a:lnTo>
                    <a:pt x="4748936" y="0"/>
                  </a:lnTo>
                  <a:close/>
                </a:path>
              </a:pathLst>
            </a:custGeom>
            <a:solidFill>
              <a:srgbClr val="003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39946" y="2149347"/>
              <a:ext cx="4749165" cy="267335"/>
            </a:xfrm>
            <a:custGeom>
              <a:avLst/>
              <a:gdLst/>
              <a:ahLst/>
              <a:cxnLst/>
              <a:rect l="l" t="t" r="r" b="b"/>
              <a:pathLst>
                <a:path w="4749165" h="267335">
                  <a:moveTo>
                    <a:pt x="4748936" y="0"/>
                  </a:moveTo>
                  <a:lnTo>
                    <a:pt x="3529241" y="0"/>
                  </a:lnTo>
                  <a:lnTo>
                    <a:pt x="2313686" y="0"/>
                  </a:lnTo>
                  <a:lnTo>
                    <a:pt x="0" y="0"/>
                  </a:lnTo>
                  <a:lnTo>
                    <a:pt x="0" y="267335"/>
                  </a:lnTo>
                  <a:lnTo>
                    <a:pt x="2313686" y="267335"/>
                  </a:lnTo>
                  <a:lnTo>
                    <a:pt x="3529203" y="267335"/>
                  </a:lnTo>
                  <a:lnTo>
                    <a:pt x="4748936" y="267335"/>
                  </a:lnTo>
                  <a:lnTo>
                    <a:pt x="4748936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9946" y="2416682"/>
              <a:ext cx="4749165" cy="1149985"/>
            </a:xfrm>
            <a:custGeom>
              <a:avLst/>
              <a:gdLst/>
              <a:ahLst/>
              <a:cxnLst/>
              <a:rect l="l" t="t" r="r" b="b"/>
              <a:pathLst>
                <a:path w="4749165" h="1149985">
                  <a:moveTo>
                    <a:pt x="4748936" y="0"/>
                  </a:moveTo>
                  <a:lnTo>
                    <a:pt x="3529241" y="0"/>
                  </a:lnTo>
                  <a:lnTo>
                    <a:pt x="2313686" y="0"/>
                  </a:lnTo>
                  <a:lnTo>
                    <a:pt x="0" y="0"/>
                  </a:lnTo>
                  <a:lnTo>
                    <a:pt x="0" y="267335"/>
                  </a:lnTo>
                  <a:lnTo>
                    <a:pt x="0" y="708406"/>
                  </a:lnTo>
                  <a:lnTo>
                    <a:pt x="0" y="1149477"/>
                  </a:lnTo>
                  <a:lnTo>
                    <a:pt x="2313686" y="1149477"/>
                  </a:lnTo>
                  <a:lnTo>
                    <a:pt x="3529203" y="1149477"/>
                  </a:lnTo>
                  <a:lnTo>
                    <a:pt x="4748936" y="1149477"/>
                  </a:lnTo>
                  <a:lnTo>
                    <a:pt x="4748936" y="708406"/>
                  </a:lnTo>
                  <a:lnTo>
                    <a:pt x="4748936" y="267335"/>
                  </a:lnTo>
                  <a:lnTo>
                    <a:pt x="4748936" y="0"/>
                  </a:lnTo>
                  <a:close/>
                </a:path>
              </a:pathLst>
            </a:custGeom>
            <a:solidFill>
              <a:srgbClr val="003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39946" y="3566159"/>
              <a:ext cx="4749165" cy="1069975"/>
            </a:xfrm>
            <a:custGeom>
              <a:avLst/>
              <a:gdLst/>
              <a:ahLst/>
              <a:cxnLst/>
              <a:rect l="l" t="t" r="r" b="b"/>
              <a:pathLst>
                <a:path w="4749165" h="1069975">
                  <a:moveTo>
                    <a:pt x="4748936" y="802017"/>
                  </a:moveTo>
                  <a:lnTo>
                    <a:pt x="3529241" y="802017"/>
                  </a:lnTo>
                  <a:lnTo>
                    <a:pt x="2313686" y="802017"/>
                  </a:lnTo>
                  <a:lnTo>
                    <a:pt x="0" y="802017"/>
                  </a:lnTo>
                  <a:lnTo>
                    <a:pt x="0" y="1069352"/>
                  </a:lnTo>
                  <a:lnTo>
                    <a:pt x="2313686" y="1069352"/>
                  </a:lnTo>
                  <a:lnTo>
                    <a:pt x="3529203" y="1069352"/>
                  </a:lnTo>
                  <a:lnTo>
                    <a:pt x="4748936" y="1069352"/>
                  </a:lnTo>
                  <a:lnTo>
                    <a:pt x="4748936" y="802017"/>
                  </a:lnTo>
                  <a:close/>
                </a:path>
                <a:path w="4749165" h="1069975">
                  <a:moveTo>
                    <a:pt x="4748936" y="267347"/>
                  </a:moveTo>
                  <a:lnTo>
                    <a:pt x="3529241" y="267347"/>
                  </a:lnTo>
                  <a:lnTo>
                    <a:pt x="2313686" y="267347"/>
                  </a:lnTo>
                  <a:lnTo>
                    <a:pt x="0" y="267347"/>
                  </a:lnTo>
                  <a:lnTo>
                    <a:pt x="0" y="534670"/>
                  </a:lnTo>
                  <a:lnTo>
                    <a:pt x="0" y="802005"/>
                  </a:lnTo>
                  <a:lnTo>
                    <a:pt x="2313686" y="802005"/>
                  </a:lnTo>
                  <a:lnTo>
                    <a:pt x="3529203" y="802005"/>
                  </a:lnTo>
                  <a:lnTo>
                    <a:pt x="4748936" y="802005"/>
                  </a:lnTo>
                  <a:lnTo>
                    <a:pt x="4748936" y="534670"/>
                  </a:lnTo>
                  <a:lnTo>
                    <a:pt x="4748936" y="267347"/>
                  </a:lnTo>
                  <a:close/>
                </a:path>
                <a:path w="4749165" h="1069975">
                  <a:moveTo>
                    <a:pt x="4748936" y="0"/>
                  </a:moveTo>
                  <a:lnTo>
                    <a:pt x="3529241" y="0"/>
                  </a:lnTo>
                  <a:lnTo>
                    <a:pt x="2313686" y="0"/>
                  </a:lnTo>
                  <a:lnTo>
                    <a:pt x="0" y="0"/>
                  </a:lnTo>
                  <a:lnTo>
                    <a:pt x="0" y="267335"/>
                  </a:lnTo>
                  <a:lnTo>
                    <a:pt x="2313686" y="267335"/>
                  </a:lnTo>
                  <a:lnTo>
                    <a:pt x="3529203" y="267335"/>
                  </a:lnTo>
                  <a:lnTo>
                    <a:pt x="4748936" y="267335"/>
                  </a:lnTo>
                  <a:lnTo>
                    <a:pt x="4748936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39946" y="1347342"/>
              <a:ext cx="4749165" cy="3288665"/>
            </a:xfrm>
            <a:custGeom>
              <a:avLst/>
              <a:gdLst/>
              <a:ahLst/>
              <a:cxnLst/>
              <a:rect l="l" t="t" r="r" b="b"/>
              <a:pathLst>
                <a:path w="4749165" h="3288665">
                  <a:moveTo>
                    <a:pt x="2313686" y="0"/>
                  </a:moveTo>
                  <a:lnTo>
                    <a:pt x="2313686" y="3288169"/>
                  </a:lnTo>
                </a:path>
                <a:path w="4749165" h="3288665">
                  <a:moveTo>
                    <a:pt x="3529203" y="0"/>
                  </a:moveTo>
                  <a:lnTo>
                    <a:pt x="3529203" y="3288169"/>
                  </a:lnTo>
                </a:path>
                <a:path w="4749165" h="3288665">
                  <a:moveTo>
                    <a:pt x="0" y="267335"/>
                  </a:moveTo>
                  <a:lnTo>
                    <a:pt x="4749037" y="267335"/>
                  </a:lnTo>
                </a:path>
                <a:path w="4749165" h="3288665">
                  <a:moveTo>
                    <a:pt x="0" y="534670"/>
                  </a:moveTo>
                  <a:lnTo>
                    <a:pt x="4749037" y="534670"/>
                  </a:lnTo>
                </a:path>
                <a:path w="4749165" h="3288665">
                  <a:moveTo>
                    <a:pt x="0" y="802005"/>
                  </a:moveTo>
                  <a:lnTo>
                    <a:pt x="4749037" y="802005"/>
                  </a:lnTo>
                </a:path>
                <a:path w="4749165" h="3288665">
                  <a:moveTo>
                    <a:pt x="0" y="1069340"/>
                  </a:moveTo>
                  <a:lnTo>
                    <a:pt x="4749037" y="1069340"/>
                  </a:lnTo>
                </a:path>
                <a:path w="4749165" h="3288665">
                  <a:moveTo>
                    <a:pt x="0" y="1336675"/>
                  </a:moveTo>
                  <a:lnTo>
                    <a:pt x="4749037" y="1336675"/>
                  </a:lnTo>
                </a:path>
                <a:path w="4749165" h="3288665">
                  <a:moveTo>
                    <a:pt x="0" y="1777746"/>
                  </a:moveTo>
                  <a:lnTo>
                    <a:pt x="4749037" y="1777746"/>
                  </a:lnTo>
                </a:path>
                <a:path w="4749165" h="3288665">
                  <a:moveTo>
                    <a:pt x="0" y="2218817"/>
                  </a:moveTo>
                  <a:lnTo>
                    <a:pt x="4749037" y="2218817"/>
                  </a:lnTo>
                </a:path>
                <a:path w="4749165" h="3288665">
                  <a:moveTo>
                    <a:pt x="0" y="2486152"/>
                  </a:moveTo>
                  <a:lnTo>
                    <a:pt x="4749037" y="2486152"/>
                  </a:lnTo>
                </a:path>
                <a:path w="4749165" h="3288665">
                  <a:moveTo>
                    <a:pt x="0" y="2753487"/>
                  </a:moveTo>
                  <a:lnTo>
                    <a:pt x="4749037" y="2753487"/>
                  </a:lnTo>
                </a:path>
                <a:path w="4749165" h="3288665">
                  <a:moveTo>
                    <a:pt x="0" y="3020822"/>
                  </a:moveTo>
                  <a:lnTo>
                    <a:pt x="4749037" y="302082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074109" y="1347342"/>
          <a:ext cx="4415790" cy="3283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COMPONENTE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R="42735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40322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solidFill>
                      <a:srgbClr val="959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35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35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3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03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n-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Pentano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(carga)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ts val="103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1955" algn="ctr">
                        <a:lnSpc>
                          <a:spcPts val="103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3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3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Iso-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Pentano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(isom.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obtenido)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40195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solidFill>
                      <a:srgbClr val="003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Ciclopentano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470534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401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35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35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3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975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n-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Hexano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(carga)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ts val="97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1955" algn="ctr">
                        <a:lnSpc>
                          <a:spcPts val="975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3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3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610235">
                        <a:lnSpc>
                          <a:spcPts val="1370"/>
                        </a:lnSpc>
                        <a:spcBef>
                          <a:spcPts val="36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2,2-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Dimetil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butano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(isom. obtenido)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014" marB="0"/>
                </a:tc>
                <a:tc>
                  <a:txBody>
                    <a:bodyPr/>
                    <a:lstStyle/>
                    <a:p>
                      <a:pPr marL="40195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solidFill>
                      <a:srgbClr val="003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 marR="610235">
                        <a:lnSpc>
                          <a:spcPts val="1370"/>
                        </a:lnSpc>
                        <a:spcBef>
                          <a:spcPts val="37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2,3-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Dimetil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butano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(isom. obtenido)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470534" algn="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014" marB="0"/>
                </a:tc>
                <a:tc>
                  <a:txBody>
                    <a:bodyPr/>
                    <a:lstStyle/>
                    <a:p>
                      <a:pPr marL="40195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solidFill>
                      <a:srgbClr val="003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2-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Metil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pentano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401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3-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Metil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pentano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401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Metil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ciclopentano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95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401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Ciclohexano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730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83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4019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77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21386" y="944013"/>
          <a:ext cx="2654935" cy="4082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b="1" spc="-2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Dia</a:t>
                      </a:r>
                      <a:r>
                        <a:rPr sz="850" b="1" spc="-4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850" b="1" spc="-4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850" b="1" spc="-4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semana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750" dirty="0">
                          <a:latin typeface="Arial"/>
                          <a:cs typeface="Arial"/>
                        </a:rPr>
                        <a:t>12/7/2023</a:t>
                      </a:r>
                      <a:r>
                        <a:rPr sz="7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10" dirty="0">
                          <a:latin typeface="Arial"/>
                          <a:cs typeface="Arial"/>
                        </a:rPr>
                        <a:t>11:00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850" b="1" spc="-4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DESCRIPCION</a:t>
                      </a:r>
                      <a:r>
                        <a:rPr sz="850" b="1" spc="-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MUESTRA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6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30" dirty="0">
                          <a:latin typeface="Arial"/>
                          <a:cs typeface="Arial"/>
                        </a:rPr>
                        <a:t>GA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R="241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600" b="1" spc="60" dirty="0">
                          <a:latin typeface="Arial"/>
                          <a:cs typeface="Arial"/>
                        </a:rPr>
                        <a:t>ISOM</a:t>
                      </a:r>
                      <a:r>
                        <a:rPr sz="6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IZ</a:t>
                      </a:r>
                      <a:r>
                        <a:rPr sz="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6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25" dirty="0">
                          <a:latin typeface="Arial"/>
                          <a:cs typeface="Arial"/>
                        </a:rPr>
                        <a:t>ION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OBSERVACIONES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4349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COMPONENTES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DENSIDAD</a:t>
                      </a:r>
                      <a:r>
                        <a:rPr sz="900" b="1" spc="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15ºC</a:t>
                      </a:r>
                      <a:r>
                        <a:rPr sz="900" b="1" spc="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g/ml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APARIENCIA</a:t>
                      </a:r>
                      <a:r>
                        <a:rPr sz="900" b="1" spc="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PROC</a:t>
                      </a:r>
                      <a:r>
                        <a:rPr sz="900" b="1" spc="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00" b="1" spc="3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2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TENSION DE</a:t>
                      </a:r>
                      <a:r>
                        <a:rPr sz="900" b="1" spc="-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VAPOR</a:t>
                      </a:r>
                      <a:r>
                        <a:rPr sz="900" b="1" spc="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psi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C4</a:t>
                      </a:r>
                      <a:r>
                        <a:rPr sz="9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spc="-4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INFERIORES</a:t>
                      </a:r>
                      <a:r>
                        <a:rPr sz="900" b="1" spc="2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5,3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ISO</a:t>
                      </a:r>
                      <a:r>
                        <a:rPr sz="900" b="1" spc="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PENTANO</a:t>
                      </a:r>
                      <a:r>
                        <a:rPr sz="900" b="1" spc="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sz="900" b="1" spc="-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PENTANO</a:t>
                      </a:r>
                      <a:r>
                        <a:rPr sz="900" b="1" spc="-2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3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30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2,</a:t>
                      </a:r>
                      <a:r>
                        <a:rPr sz="850" b="1" spc="-4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50" b="1" spc="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4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DIMETIL</a:t>
                      </a:r>
                      <a:r>
                        <a:rPr sz="850" b="1" spc="-3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5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BUTANO</a:t>
                      </a:r>
                      <a:r>
                        <a:rPr sz="850" b="1" spc="-3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b="1" spc="-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CICLO</a:t>
                      </a:r>
                      <a:r>
                        <a:rPr sz="9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PENTANO</a:t>
                      </a:r>
                      <a:r>
                        <a:rPr sz="9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2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2,</a:t>
                      </a:r>
                      <a:r>
                        <a:rPr sz="850" b="1" spc="-4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850" b="1" spc="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4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DIMETIL</a:t>
                      </a:r>
                      <a:r>
                        <a:rPr sz="850" b="1" spc="-3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5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BUTANO</a:t>
                      </a:r>
                      <a:r>
                        <a:rPr sz="850" b="1" spc="-3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b="1" spc="-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1,2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2 METIL</a:t>
                      </a:r>
                      <a:r>
                        <a:rPr sz="900" b="1" spc="2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PENTANO</a:t>
                      </a:r>
                      <a:r>
                        <a:rPr sz="900" b="1" spc="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9,3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3 METIL</a:t>
                      </a:r>
                      <a:r>
                        <a:rPr sz="900" b="1" spc="2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PENTANO</a:t>
                      </a:r>
                      <a:r>
                        <a:rPr sz="900" b="1" spc="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4,7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sz="900" b="1" spc="-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HEXANO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3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13,9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50" b="1" spc="-3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METIL</a:t>
                      </a:r>
                      <a:r>
                        <a:rPr sz="850" b="1" spc="-3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4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CICLOPENTANO</a:t>
                      </a:r>
                      <a:r>
                        <a:rPr sz="850" b="1" spc="-3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b="1" spc="-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3,9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spc="-2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BENCENO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-</a:t>
                      </a:r>
                      <a:r>
                        <a:rPr sz="9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1,4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CICLO</a:t>
                      </a:r>
                      <a:r>
                        <a:rPr sz="9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HEXANO</a:t>
                      </a:r>
                      <a:r>
                        <a:rPr sz="900" b="1" spc="-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2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sz="900" b="1" spc="-1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HEPTANO</a:t>
                      </a:r>
                      <a:r>
                        <a:rPr sz="900" b="1" spc="-2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3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0,5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SUPERIORES</a:t>
                      </a:r>
                      <a:r>
                        <a:rPr sz="900" b="1" spc="1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3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0,1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OTROS</a:t>
                      </a:r>
                      <a:r>
                        <a:rPr sz="900" b="1" spc="40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900" b="1" spc="-25" dirty="0">
                          <a:solidFill>
                            <a:srgbClr val="000080"/>
                          </a:solidFill>
                          <a:latin typeface="Arial"/>
                          <a:cs typeface="Arial"/>
                        </a:rPr>
                        <a:t>%P.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3,7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408431" y="155956"/>
            <a:ext cx="2233295" cy="689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PENEX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1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sz="1400" b="1" dirty="0">
                <a:solidFill>
                  <a:srgbClr val="0451E3"/>
                </a:solidFill>
                <a:latin typeface="Arial"/>
                <a:cs typeface="Arial"/>
              </a:rPr>
              <a:t>Composición</a:t>
            </a:r>
            <a:r>
              <a:rPr sz="1400" b="1" spc="-50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51E3"/>
                </a:solidFill>
                <a:latin typeface="Arial"/>
                <a:cs typeface="Arial"/>
              </a:rPr>
              <a:t>de</a:t>
            </a:r>
            <a:r>
              <a:rPr sz="1400" b="1" spc="-45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451E3"/>
                </a:solidFill>
                <a:latin typeface="Arial"/>
                <a:cs typeface="Arial"/>
              </a:rPr>
              <a:t>Carga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4231" y="2666619"/>
            <a:ext cx="1400810" cy="232410"/>
          </a:xfrm>
          <a:custGeom>
            <a:avLst/>
            <a:gdLst/>
            <a:ahLst/>
            <a:cxnLst/>
            <a:rect l="l" t="t" r="r" b="b"/>
            <a:pathLst>
              <a:path w="1400810" h="232410">
                <a:moveTo>
                  <a:pt x="0" y="116205"/>
                </a:moveTo>
                <a:lnTo>
                  <a:pt x="35700" y="79491"/>
                </a:lnTo>
                <a:lnTo>
                  <a:pt x="95608" y="57573"/>
                </a:lnTo>
                <a:lnTo>
                  <a:pt x="135112" y="47594"/>
                </a:lnTo>
                <a:lnTo>
                  <a:pt x="180415" y="38364"/>
                </a:lnTo>
                <a:lnTo>
                  <a:pt x="231087" y="29953"/>
                </a:lnTo>
                <a:lnTo>
                  <a:pt x="286702" y="22433"/>
                </a:lnTo>
                <a:lnTo>
                  <a:pt x="346834" y="15875"/>
                </a:lnTo>
                <a:lnTo>
                  <a:pt x="411054" y="10349"/>
                </a:lnTo>
                <a:lnTo>
                  <a:pt x="478935" y="5928"/>
                </a:lnTo>
                <a:lnTo>
                  <a:pt x="550051" y="2682"/>
                </a:lnTo>
                <a:lnTo>
                  <a:pt x="623974" y="682"/>
                </a:lnTo>
                <a:lnTo>
                  <a:pt x="700278" y="0"/>
                </a:lnTo>
                <a:lnTo>
                  <a:pt x="776574" y="682"/>
                </a:lnTo>
                <a:lnTo>
                  <a:pt x="850492" y="2682"/>
                </a:lnTo>
                <a:lnTo>
                  <a:pt x="921605" y="5928"/>
                </a:lnTo>
                <a:lnTo>
                  <a:pt x="989485" y="10349"/>
                </a:lnTo>
                <a:lnTo>
                  <a:pt x="1053704" y="15874"/>
                </a:lnTo>
                <a:lnTo>
                  <a:pt x="1113836" y="22433"/>
                </a:lnTo>
                <a:lnTo>
                  <a:pt x="1169453" y="29953"/>
                </a:lnTo>
                <a:lnTo>
                  <a:pt x="1220127" y="38364"/>
                </a:lnTo>
                <a:lnTo>
                  <a:pt x="1265432" y="47594"/>
                </a:lnTo>
                <a:lnTo>
                  <a:pt x="1304939" y="57573"/>
                </a:lnTo>
                <a:lnTo>
                  <a:pt x="1364851" y="79491"/>
                </a:lnTo>
                <a:lnTo>
                  <a:pt x="1396446" y="103550"/>
                </a:lnTo>
                <a:lnTo>
                  <a:pt x="1400556" y="116205"/>
                </a:lnTo>
                <a:lnTo>
                  <a:pt x="1396446" y="128859"/>
                </a:lnTo>
                <a:lnTo>
                  <a:pt x="1364851" y="152918"/>
                </a:lnTo>
                <a:lnTo>
                  <a:pt x="1304939" y="174836"/>
                </a:lnTo>
                <a:lnTo>
                  <a:pt x="1265432" y="184815"/>
                </a:lnTo>
                <a:lnTo>
                  <a:pt x="1220127" y="194045"/>
                </a:lnTo>
                <a:lnTo>
                  <a:pt x="1169453" y="202456"/>
                </a:lnTo>
                <a:lnTo>
                  <a:pt x="1113836" y="209976"/>
                </a:lnTo>
                <a:lnTo>
                  <a:pt x="1053704" y="216534"/>
                </a:lnTo>
                <a:lnTo>
                  <a:pt x="989485" y="222060"/>
                </a:lnTo>
                <a:lnTo>
                  <a:pt x="921605" y="226481"/>
                </a:lnTo>
                <a:lnTo>
                  <a:pt x="850492" y="229727"/>
                </a:lnTo>
                <a:lnTo>
                  <a:pt x="776574" y="231727"/>
                </a:lnTo>
                <a:lnTo>
                  <a:pt x="700278" y="232410"/>
                </a:lnTo>
                <a:lnTo>
                  <a:pt x="623974" y="231727"/>
                </a:lnTo>
                <a:lnTo>
                  <a:pt x="550051" y="229727"/>
                </a:lnTo>
                <a:lnTo>
                  <a:pt x="478935" y="226481"/>
                </a:lnTo>
                <a:lnTo>
                  <a:pt x="411054" y="222060"/>
                </a:lnTo>
                <a:lnTo>
                  <a:pt x="346834" y="216535"/>
                </a:lnTo>
                <a:lnTo>
                  <a:pt x="286702" y="209976"/>
                </a:lnTo>
                <a:lnTo>
                  <a:pt x="231087" y="202456"/>
                </a:lnTo>
                <a:lnTo>
                  <a:pt x="180415" y="194045"/>
                </a:lnTo>
                <a:lnTo>
                  <a:pt x="135112" y="184815"/>
                </a:lnTo>
                <a:lnTo>
                  <a:pt x="95608" y="174836"/>
                </a:lnTo>
                <a:lnTo>
                  <a:pt x="35700" y="152918"/>
                </a:lnTo>
                <a:lnTo>
                  <a:pt x="4109" y="128859"/>
                </a:lnTo>
                <a:lnTo>
                  <a:pt x="0" y="116205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1465" y="3747134"/>
            <a:ext cx="1400810" cy="196215"/>
          </a:xfrm>
          <a:custGeom>
            <a:avLst/>
            <a:gdLst/>
            <a:ahLst/>
            <a:cxnLst/>
            <a:rect l="l" t="t" r="r" b="b"/>
            <a:pathLst>
              <a:path w="1400810" h="196214">
                <a:moveTo>
                  <a:pt x="0" y="97916"/>
                </a:moveTo>
                <a:lnTo>
                  <a:pt x="35700" y="66958"/>
                </a:lnTo>
                <a:lnTo>
                  <a:pt x="95608" y="48485"/>
                </a:lnTo>
                <a:lnTo>
                  <a:pt x="135112" y="40078"/>
                </a:lnTo>
                <a:lnTo>
                  <a:pt x="180415" y="32302"/>
                </a:lnTo>
                <a:lnTo>
                  <a:pt x="231087" y="25218"/>
                </a:lnTo>
                <a:lnTo>
                  <a:pt x="286702" y="18885"/>
                </a:lnTo>
                <a:lnTo>
                  <a:pt x="346834" y="13363"/>
                </a:lnTo>
                <a:lnTo>
                  <a:pt x="411054" y="8711"/>
                </a:lnTo>
                <a:lnTo>
                  <a:pt x="478935" y="4989"/>
                </a:lnTo>
                <a:lnTo>
                  <a:pt x="550051" y="2257"/>
                </a:lnTo>
                <a:lnTo>
                  <a:pt x="623974" y="574"/>
                </a:lnTo>
                <a:lnTo>
                  <a:pt x="700278" y="0"/>
                </a:lnTo>
                <a:lnTo>
                  <a:pt x="776574" y="574"/>
                </a:lnTo>
                <a:lnTo>
                  <a:pt x="850492" y="2257"/>
                </a:lnTo>
                <a:lnTo>
                  <a:pt x="921605" y="4989"/>
                </a:lnTo>
                <a:lnTo>
                  <a:pt x="989485" y="8711"/>
                </a:lnTo>
                <a:lnTo>
                  <a:pt x="1053704" y="13363"/>
                </a:lnTo>
                <a:lnTo>
                  <a:pt x="1113836" y="18885"/>
                </a:lnTo>
                <a:lnTo>
                  <a:pt x="1169453" y="25218"/>
                </a:lnTo>
                <a:lnTo>
                  <a:pt x="1220127" y="32302"/>
                </a:lnTo>
                <a:lnTo>
                  <a:pt x="1265432" y="40078"/>
                </a:lnTo>
                <a:lnTo>
                  <a:pt x="1304939" y="48485"/>
                </a:lnTo>
                <a:lnTo>
                  <a:pt x="1364851" y="66958"/>
                </a:lnTo>
                <a:lnTo>
                  <a:pt x="1400555" y="97916"/>
                </a:lnTo>
                <a:lnTo>
                  <a:pt x="1396446" y="108585"/>
                </a:lnTo>
                <a:lnTo>
                  <a:pt x="1338221" y="138357"/>
                </a:lnTo>
                <a:lnTo>
                  <a:pt x="1265432" y="155744"/>
                </a:lnTo>
                <a:lnTo>
                  <a:pt x="1220127" y="163521"/>
                </a:lnTo>
                <a:lnTo>
                  <a:pt x="1169453" y="170606"/>
                </a:lnTo>
                <a:lnTo>
                  <a:pt x="1113836" y="176941"/>
                </a:lnTo>
                <a:lnTo>
                  <a:pt x="1053704" y="182465"/>
                </a:lnTo>
                <a:lnTo>
                  <a:pt x="989485" y="187118"/>
                </a:lnTo>
                <a:lnTo>
                  <a:pt x="921605" y="190841"/>
                </a:lnTo>
                <a:lnTo>
                  <a:pt x="850492" y="193575"/>
                </a:lnTo>
                <a:lnTo>
                  <a:pt x="776574" y="195259"/>
                </a:lnTo>
                <a:lnTo>
                  <a:pt x="700278" y="195833"/>
                </a:lnTo>
                <a:lnTo>
                  <a:pt x="623974" y="195259"/>
                </a:lnTo>
                <a:lnTo>
                  <a:pt x="550051" y="193575"/>
                </a:lnTo>
                <a:lnTo>
                  <a:pt x="478935" y="190841"/>
                </a:lnTo>
                <a:lnTo>
                  <a:pt x="411054" y="187118"/>
                </a:lnTo>
                <a:lnTo>
                  <a:pt x="346834" y="182465"/>
                </a:lnTo>
                <a:lnTo>
                  <a:pt x="286702" y="176941"/>
                </a:lnTo>
                <a:lnTo>
                  <a:pt x="231087" y="170606"/>
                </a:lnTo>
                <a:lnTo>
                  <a:pt x="180415" y="163521"/>
                </a:lnTo>
                <a:lnTo>
                  <a:pt x="135112" y="155744"/>
                </a:lnTo>
                <a:lnTo>
                  <a:pt x="95608" y="147336"/>
                </a:lnTo>
                <a:lnTo>
                  <a:pt x="35700" y="128865"/>
                </a:lnTo>
                <a:lnTo>
                  <a:pt x="0" y="97916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39946" y="1613153"/>
            <a:ext cx="1511935" cy="261620"/>
          </a:xfrm>
          <a:custGeom>
            <a:avLst/>
            <a:gdLst/>
            <a:ahLst/>
            <a:cxnLst/>
            <a:rect l="l" t="t" r="r" b="b"/>
            <a:pathLst>
              <a:path w="1511935" h="261619">
                <a:moveTo>
                  <a:pt x="0" y="130683"/>
                </a:moveTo>
                <a:lnTo>
                  <a:pt x="33986" y="91836"/>
                </a:lnTo>
                <a:lnTo>
                  <a:pt x="91238" y="68408"/>
                </a:lnTo>
                <a:lnTo>
                  <a:pt x="129103" y="57633"/>
                </a:lnTo>
                <a:lnTo>
                  <a:pt x="172619" y="47572"/>
                </a:lnTo>
                <a:lnTo>
                  <a:pt x="221408" y="38290"/>
                </a:lnTo>
                <a:lnTo>
                  <a:pt x="275089" y="29853"/>
                </a:lnTo>
                <a:lnTo>
                  <a:pt x="333281" y="22328"/>
                </a:lnTo>
                <a:lnTo>
                  <a:pt x="395606" y="15780"/>
                </a:lnTo>
                <a:lnTo>
                  <a:pt x="461682" y="10275"/>
                </a:lnTo>
                <a:lnTo>
                  <a:pt x="531130" y="5878"/>
                </a:lnTo>
                <a:lnTo>
                  <a:pt x="603570" y="2656"/>
                </a:lnTo>
                <a:lnTo>
                  <a:pt x="678621" y="675"/>
                </a:lnTo>
                <a:lnTo>
                  <a:pt x="755903" y="0"/>
                </a:lnTo>
                <a:lnTo>
                  <a:pt x="833186" y="675"/>
                </a:lnTo>
                <a:lnTo>
                  <a:pt x="908237" y="2656"/>
                </a:lnTo>
                <a:lnTo>
                  <a:pt x="980677" y="5878"/>
                </a:lnTo>
                <a:lnTo>
                  <a:pt x="1050125" y="10275"/>
                </a:lnTo>
                <a:lnTo>
                  <a:pt x="1116201" y="15780"/>
                </a:lnTo>
                <a:lnTo>
                  <a:pt x="1178526" y="22328"/>
                </a:lnTo>
                <a:lnTo>
                  <a:pt x="1236718" y="29853"/>
                </a:lnTo>
                <a:lnTo>
                  <a:pt x="1290399" y="38290"/>
                </a:lnTo>
                <a:lnTo>
                  <a:pt x="1339188" y="47572"/>
                </a:lnTo>
                <a:lnTo>
                  <a:pt x="1382704" y="57633"/>
                </a:lnTo>
                <a:lnTo>
                  <a:pt x="1420569" y="68408"/>
                </a:lnTo>
                <a:lnTo>
                  <a:pt x="1477821" y="91836"/>
                </a:lnTo>
                <a:lnTo>
                  <a:pt x="1507905" y="117327"/>
                </a:lnTo>
                <a:lnTo>
                  <a:pt x="1511807" y="130683"/>
                </a:lnTo>
                <a:lnTo>
                  <a:pt x="1507905" y="144038"/>
                </a:lnTo>
                <a:lnTo>
                  <a:pt x="1477821" y="169529"/>
                </a:lnTo>
                <a:lnTo>
                  <a:pt x="1420569" y="192957"/>
                </a:lnTo>
                <a:lnTo>
                  <a:pt x="1382704" y="203732"/>
                </a:lnTo>
                <a:lnTo>
                  <a:pt x="1339188" y="213793"/>
                </a:lnTo>
                <a:lnTo>
                  <a:pt x="1290399" y="223075"/>
                </a:lnTo>
                <a:lnTo>
                  <a:pt x="1236718" y="231512"/>
                </a:lnTo>
                <a:lnTo>
                  <a:pt x="1178526" y="239037"/>
                </a:lnTo>
                <a:lnTo>
                  <a:pt x="1116201" y="245585"/>
                </a:lnTo>
                <a:lnTo>
                  <a:pt x="1050125" y="251090"/>
                </a:lnTo>
                <a:lnTo>
                  <a:pt x="980677" y="255487"/>
                </a:lnTo>
                <a:lnTo>
                  <a:pt x="908237" y="258709"/>
                </a:lnTo>
                <a:lnTo>
                  <a:pt x="833186" y="260690"/>
                </a:lnTo>
                <a:lnTo>
                  <a:pt x="755903" y="261366"/>
                </a:lnTo>
                <a:lnTo>
                  <a:pt x="678621" y="260690"/>
                </a:lnTo>
                <a:lnTo>
                  <a:pt x="603570" y="258709"/>
                </a:lnTo>
                <a:lnTo>
                  <a:pt x="531130" y="255487"/>
                </a:lnTo>
                <a:lnTo>
                  <a:pt x="461682" y="251090"/>
                </a:lnTo>
                <a:lnTo>
                  <a:pt x="395606" y="245585"/>
                </a:lnTo>
                <a:lnTo>
                  <a:pt x="333281" y="239037"/>
                </a:lnTo>
                <a:lnTo>
                  <a:pt x="275089" y="231512"/>
                </a:lnTo>
                <a:lnTo>
                  <a:pt x="221408" y="223075"/>
                </a:lnTo>
                <a:lnTo>
                  <a:pt x="172619" y="213793"/>
                </a:lnTo>
                <a:lnTo>
                  <a:pt x="129103" y="203732"/>
                </a:lnTo>
                <a:lnTo>
                  <a:pt x="91238" y="192957"/>
                </a:lnTo>
                <a:lnTo>
                  <a:pt x="33986" y="169529"/>
                </a:lnTo>
                <a:lnTo>
                  <a:pt x="3902" y="144038"/>
                </a:lnTo>
                <a:lnTo>
                  <a:pt x="0" y="130683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68317" y="2407920"/>
            <a:ext cx="1511935" cy="262255"/>
          </a:xfrm>
          <a:custGeom>
            <a:avLst/>
            <a:gdLst/>
            <a:ahLst/>
            <a:cxnLst/>
            <a:rect l="l" t="t" r="r" b="b"/>
            <a:pathLst>
              <a:path w="1511935" h="262255">
                <a:moveTo>
                  <a:pt x="0" y="131063"/>
                </a:moveTo>
                <a:lnTo>
                  <a:pt x="33986" y="92087"/>
                </a:lnTo>
                <a:lnTo>
                  <a:pt x="91238" y="68588"/>
                </a:lnTo>
                <a:lnTo>
                  <a:pt x="129103" y="57782"/>
                </a:lnTo>
                <a:lnTo>
                  <a:pt x="172619" y="47692"/>
                </a:lnTo>
                <a:lnTo>
                  <a:pt x="221408" y="38385"/>
                </a:lnTo>
                <a:lnTo>
                  <a:pt x="275089" y="29926"/>
                </a:lnTo>
                <a:lnTo>
                  <a:pt x="333281" y="22382"/>
                </a:lnTo>
                <a:lnTo>
                  <a:pt x="395606" y="15817"/>
                </a:lnTo>
                <a:lnTo>
                  <a:pt x="461682" y="10298"/>
                </a:lnTo>
                <a:lnTo>
                  <a:pt x="531130" y="5891"/>
                </a:lnTo>
                <a:lnTo>
                  <a:pt x="603570" y="2662"/>
                </a:lnTo>
                <a:lnTo>
                  <a:pt x="678621" y="676"/>
                </a:lnTo>
                <a:lnTo>
                  <a:pt x="755904" y="0"/>
                </a:lnTo>
                <a:lnTo>
                  <a:pt x="833186" y="676"/>
                </a:lnTo>
                <a:lnTo>
                  <a:pt x="908237" y="2662"/>
                </a:lnTo>
                <a:lnTo>
                  <a:pt x="980677" y="5891"/>
                </a:lnTo>
                <a:lnTo>
                  <a:pt x="1050125" y="10298"/>
                </a:lnTo>
                <a:lnTo>
                  <a:pt x="1116201" y="15817"/>
                </a:lnTo>
                <a:lnTo>
                  <a:pt x="1178526" y="22382"/>
                </a:lnTo>
                <a:lnTo>
                  <a:pt x="1236718" y="29926"/>
                </a:lnTo>
                <a:lnTo>
                  <a:pt x="1290399" y="38385"/>
                </a:lnTo>
                <a:lnTo>
                  <a:pt x="1339188" y="47692"/>
                </a:lnTo>
                <a:lnTo>
                  <a:pt x="1382704" y="57782"/>
                </a:lnTo>
                <a:lnTo>
                  <a:pt x="1420569" y="68588"/>
                </a:lnTo>
                <a:lnTo>
                  <a:pt x="1477821" y="92087"/>
                </a:lnTo>
                <a:lnTo>
                  <a:pt x="1507905" y="117662"/>
                </a:lnTo>
                <a:lnTo>
                  <a:pt x="1511808" y="131063"/>
                </a:lnTo>
                <a:lnTo>
                  <a:pt x="1507905" y="144465"/>
                </a:lnTo>
                <a:lnTo>
                  <a:pt x="1477821" y="170040"/>
                </a:lnTo>
                <a:lnTo>
                  <a:pt x="1420569" y="193539"/>
                </a:lnTo>
                <a:lnTo>
                  <a:pt x="1382704" y="204345"/>
                </a:lnTo>
                <a:lnTo>
                  <a:pt x="1339188" y="214435"/>
                </a:lnTo>
                <a:lnTo>
                  <a:pt x="1290399" y="223742"/>
                </a:lnTo>
                <a:lnTo>
                  <a:pt x="1236718" y="232201"/>
                </a:lnTo>
                <a:lnTo>
                  <a:pt x="1178526" y="239745"/>
                </a:lnTo>
                <a:lnTo>
                  <a:pt x="1116201" y="246310"/>
                </a:lnTo>
                <a:lnTo>
                  <a:pt x="1050125" y="251829"/>
                </a:lnTo>
                <a:lnTo>
                  <a:pt x="980677" y="256236"/>
                </a:lnTo>
                <a:lnTo>
                  <a:pt x="908237" y="259465"/>
                </a:lnTo>
                <a:lnTo>
                  <a:pt x="833186" y="261451"/>
                </a:lnTo>
                <a:lnTo>
                  <a:pt x="755904" y="262128"/>
                </a:lnTo>
                <a:lnTo>
                  <a:pt x="678621" y="261451"/>
                </a:lnTo>
                <a:lnTo>
                  <a:pt x="603570" y="259465"/>
                </a:lnTo>
                <a:lnTo>
                  <a:pt x="531130" y="256236"/>
                </a:lnTo>
                <a:lnTo>
                  <a:pt x="461682" y="251829"/>
                </a:lnTo>
                <a:lnTo>
                  <a:pt x="395606" y="246310"/>
                </a:lnTo>
                <a:lnTo>
                  <a:pt x="333281" y="239745"/>
                </a:lnTo>
                <a:lnTo>
                  <a:pt x="275089" y="232201"/>
                </a:lnTo>
                <a:lnTo>
                  <a:pt x="221408" y="223742"/>
                </a:lnTo>
                <a:lnTo>
                  <a:pt x="172619" y="214435"/>
                </a:lnTo>
                <a:lnTo>
                  <a:pt x="129103" y="204345"/>
                </a:lnTo>
                <a:lnTo>
                  <a:pt x="91238" y="193539"/>
                </a:lnTo>
                <a:lnTo>
                  <a:pt x="33986" y="170040"/>
                </a:lnTo>
                <a:lnTo>
                  <a:pt x="3902" y="144465"/>
                </a:lnTo>
                <a:lnTo>
                  <a:pt x="0" y="131063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59880" y="2427732"/>
            <a:ext cx="792480" cy="262255"/>
          </a:xfrm>
          <a:custGeom>
            <a:avLst/>
            <a:gdLst/>
            <a:ahLst/>
            <a:cxnLst/>
            <a:rect l="l" t="t" r="r" b="b"/>
            <a:pathLst>
              <a:path w="792479" h="262255">
                <a:moveTo>
                  <a:pt x="0" y="131063"/>
                </a:moveTo>
                <a:lnTo>
                  <a:pt x="24791" y="85329"/>
                </a:lnTo>
                <a:lnTo>
                  <a:pt x="93196" y="46618"/>
                </a:lnTo>
                <a:lnTo>
                  <a:pt x="140954" y="30822"/>
                </a:lnTo>
                <a:lnTo>
                  <a:pt x="196257" y="17892"/>
                </a:lnTo>
                <a:lnTo>
                  <a:pt x="257985" y="8199"/>
                </a:lnTo>
                <a:lnTo>
                  <a:pt x="325019" y="2111"/>
                </a:lnTo>
                <a:lnTo>
                  <a:pt x="396240" y="0"/>
                </a:lnTo>
                <a:lnTo>
                  <a:pt x="467460" y="2111"/>
                </a:lnTo>
                <a:lnTo>
                  <a:pt x="534494" y="8199"/>
                </a:lnTo>
                <a:lnTo>
                  <a:pt x="596222" y="17892"/>
                </a:lnTo>
                <a:lnTo>
                  <a:pt x="651525" y="30822"/>
                </a:lnTo>
                <a:lnTo>
                  <a:pt x="699283" y="46618"/>
                </a:lnTo>
                <a:lnTo>
                  <a:pt x="738377" y="64911"/>
                </a:lnTo>
                <a:lnTo>
                  <a:pt x="786095" y="107503"/>
                </a:lnTo>
                <a:lnTo>
                  <a:pt x="792479" y="131063"/>
                </a:lnTo>
                <a:lnTo>
                  <a:pt x="786095" y="154624"/>
                </a:lnTo>
                <a:lnTo>
                  <a:pt x="738377" y="197216"/>
                </a:lnTo>
                <a:lnTo>
                  <a:pt x="699283" y="215509"/>
                </a:lnTo>
                <a:lnTo>
                  <a:pt x="651525" y="231305"/>
                </a:lnTo>
                <a:lnTo>
                  <a:pt x="596222" y="244235"/>
                </a:lnTo>
                <a:lnTo>
                  <a:pt x="534494" y="253928"/>
                </a:lnTo>
                <a:lnTo>
                  <a:pt x="467460" y="260016"/>
                </a:lnTo>
                <a:lnTo>
                  <a:pt x="396240" y="262128"/>
                </a:lnTo>
                <a:lnTo>
                  <a:pt x="325019" y="260016"/>
                </a:lnTo>
                <a:lnTo>
                  <a:pt x="257985" y="253928"/>
                </a:lnTo>
                <a:lnTo>
                  <a:pt x="196257" y="244235"/>
                </a:lnTo>
                <a:lnTo>
                  <a:pt x="140954" y="231305"/>
                </a:lnTo>
                <a:lnTo>
                  <a:pt x="93196" y="215509"/>
                </a:lnTo>
                <a:lnTo>
                  <a:pt x="54101" y="197216"/>
                </a:lnTo>
                <a:lnTo>
                  <a:pt x="6384" y="154624"/>
                </a:lnTo>
                <a:lnTo>
                  <a:pt x="0" y="131063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6645592" y="1575244"/>
            <a:ext cx="821055" cy="553085"/>
            <a:chOff x="6645592" y="1575244"/>
            <a:chExt cx="821055" cy="553085"/>
          </a:xfrm>
        </p:grpSpPr>
        <p:sp>
          <p:nvSpPr>
            <p:cNvPr id="29" name="object 29"/>
            <p:cNvSpPr/>
            <p:nvPr/>
          </p:nvSpPr>
          <p:spPr>
            <a:xfrm>
              <a:off x="6659880" y="1589532"/>
              <a:ext cx="792480" cy="262255"/>
            </a:xfrm>
            <a:custGeom>
              <a:avLst/>
              <a:gdLst/>
              <a:ahLst/>
              <a:cxnLst/>
              <a:rect l="l" t="t" r="r" b="b"/>
              <a:pathLst>
                <a:path w="792479" h="262255">
                  <a:moveTo>
                    <a:pt x="0" y="131063"/>
                  </a:moveTo>
                  <a:lnTo>
                    <a:pt x="24791" y="85329"/>
                  </a:lnTo>
                  <a:lnTo>
                    <a:pt x="93196" y="46618"/>
                  </a:lnTo>
                  <a:lnTo>
                    <a:pt x="140954" y="30822"/>
                  </a:lnTo>
                  <a:lnTo>
                    <a:pt x="196257" y="17892"/>
                  </a:lnTo>
                  <a:lnTo>
                    <a:pt x="257985" y="8199"/>
                  </a:lnTo>
                  <a:lnTo>
                    <a:pt x="325019" y="2111"/>
                  </a:lnTo>
                  <a:lnTo>
                    <a:pt x="396240" y="0"/>
                  </a:lnTo>
                  <a:lnTo>
                    <a:pt x="467460" y="2111"/>
                  </a:lnTo>
                  <a:lnTo>
                    <a:pt x="534494" y="8199"/>
                  </a:lnTo>
                  <a:lnTo>
                    <a:pt x="596222" y="17892"/>
                  </a:lnTo>
                  <a:lnTo>
                    <a:pt x="651525" y="30822"/>
                  </a:lnTo>
                  <a:lnTo>
                    <a:pt x="699283" y="46618"/>
                  </a:lnTo>
                  <a:lnTo>
                    <a:pt x="738377" y="64911"/>
                  </a:lnTo>
                  <a:lnTo>
                    <a:pt x="786095" y="107503"/>
                  </a:lnTo>
                  <a:lnTo>
                    <a:pt x="792479" y="131063"/>
                  </a:lnTo>
                  <a:lnTo>
                    <a:pt x="786095" y="154624"/>
                  </a:lnTo>
                  <a:lnTo>
                    <a:pt x="738377" y="197216"/>
                  </a:lnTo>
                  <a:lnTo>
                    <a:pt x="699283" y="215509"/>
                  </a:lnTo>
                  <a:lnTo>
                    <a:pt x="651525" y="231305"/>
                  </a:lnTo>
                  <a:lnTo>
                    <a:pt x="596222" y="244235"/>
                  </a:lnTo>
                  <a:lnTo>
                    <a:pt x="534494" y="253928"/>
                  </a:lnTo>
                  <a:lnTo>
                    <a:pt x="467460" y="260016"/>
                  </a:lnTo>
                  <a:lnTo>
                    <a:pt x="396240" y="262127"/>
                  </a:lnTo>
                  <a:lnTo>
                    <a:pt x="325019" y="260016"/>
                  </a:lnTo>
                  <a:lnTo>
                    <a:pt x="257985" y="253928"/>
                  </a:lnTo>
                  <a:lnTo>
                    <a:pt x="196257" y="244235"/>
                  </a:lnTo>
                  <a:lnTo>
                    <a:pt x="140954" y="231305"/>
                  </a:lnTo>
                  <a:lnTo>
                    <a:pt x="93196" y="215509"/>
                  </a:lnTo>
                  <a:lnTo>
                    <a:pt x="54101" y="197216"/>
                  </a:lnTo>
                  <a:lnTo>
                    <a:pt x="6384" y="154624"/>
                  </a:lnTo>
                  <a:lnTo>
                    <a:pt x="0" y="13106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59880" y="1851660"/>
              <a:ext cx="792480" cy="262255"/>
            </a:xfrm>
            <a:custGeom>
              <a:avLst/>
              <a:gdLst/>
              <a:ahLst/>
              <a:cxnLst/>
              <a:rect l="l" t="t" r="r" b="b"/>
              <a:pathLst>
                <a:path w="792479" h="262255">
                  <a:moveTo>
                    <a:pt x="0" y="131063"/>
                  </a:moveTo>
                  <a:lnTo>
                    <a:pt x="24791" y="85329"/>
                  </a:lnTo>
                  <a:lnTo>
                    <a:pt x="93196" y="46618"/>
                  </a:lnTo>
                  <a:lnTo>
                    <a:pt x="140954" y="30822"/>
                  </a:lnTo>
                  <a:lnTo>
                    <a:pt x="196257" y="17892"/>
                  </a:lnTo>
                  <a:lnTo>
                    <a:pt x="257985" y="8199"/>
                  </a:lnTo>
                  <a:lnTo>
                    <a:pt x="325019" y="2111"/>
                  </a:lnTo>
                  <a:lnTo>
                    <a:pt x="396240" y="0"/>
                  </a:lnTo>
                  <a:lnTo>
                    <a:pt x="467460" y="2111"/>
                  </a:lnTo>
                  <a:lnTo>
                    <a:pt x="534494" y="8199"/>
                  </a:lnTo>
                  <a:lnTo>
                    <a:pt x="596222" y="17892"/>
                  </a:lnTo>
                  <a:lnTo>
                    <a:pt x="651525" y="30822"/>
                  </a:lnTo>
                  <a:lnTo>
                    <a:pt x="699283" y="46618"/>
                  </a:lnTo>
                  <a:lnTo>
                    <a:pt x="738377" y="64911"/>
                  </a:lnTo>
                  <a:lnTo>
                    <a:pt x="786095" y="107503"/>
                  </a:lnTo>
                  <a:lnTo>
                    <a:pt x="792479" y="131063"/>
                  </a:lnTo>
                  <a:lnTo>
                    <a:pt x="786095" y="154624"/>
                  </a:lnTo>
                  <a:lnTo>
                    <a:pt x="738377" y="197216"/>
                  </a:lnTo>
                  <a:lnTo>
                    <a:pt x="699283" y="215509"/>
                  </a:lnTo>
                  <a:lnTo>
                    <a:pt x="651525" y="231305"/>
                  </a:lnTo>
                  <a:lnTo>
                    <a:pt x="596222" y="244235"/>
                  </a:lnTo>
                  <a:lnTo>
                    <a:pt x="534494" y="253928"/>
                  </a:lnTo>
                  <a:lnTo>
                    <a:pt x="467460" y="260016"/>
                  </a:lnTo>
                  <a:lnTo>
                    <a:pt x="396240" y="262127"/>
                  </a:lnTo>
                  <a:lnTo>
                    <a:pt x="325019" y="260016"/>
                  </a:lnTo>
                  <a:lnTo>
                    <a:pt x="257985" y="253928"/>
                  </a:lnTo>
                  <a:lnTo>
                    <a:pt x="196257" y="244235"/>
                  </a:lnTo>
                  <a:lnTo>
                    <a:pt x="140954" y="231305"/>
                  </a:lnTo>
                  <a:lnTo>
                    <a:pt x="93196" y="215509"/>
                  </a:lnTo>
                  <a:lnTo>
                    <a:pt x="54101" y="197216"/>
                  </a:lnTo>
                  <a:lnTo>
                    <a:pt x="6384" y="154624"/>
                  </a:lnTo>
                  <a:lnTo>
                    <a:pt x="0" y="131063"/>
                  </a:lnTo>
                  <a:close/>
                </a:path>
              </a:pathLst>
            </a:custGeom>
            <a:ln w="28575">
              <a:solidFill>
                <a:srgbClr val="20F9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6659880" y="2779776"/>
            <a:ext cx="792480" cy="261620"/>
          </a:xfrm>
          <a:custGeom>
            <a:avLst/>
            <a:gdLst/>
            <a:ahLst/>
            <a:cxnLst/>
            <a:rect l="l" t="t" r="r" b="b"/>
            <a:pathLst>
              <a:path w="792479" h="261619">
                <a:moveTo>
                  <a:pt x="0" y="130682"/>
                </a:moveTo>
                <a:lnTo>
                  <a:pt x="24791" y="85098"/>
                </a:lnTo>
                <a:lnTo>
                  <a:pt x="93196" y="46501"/>
                </a:lnTo>
                <a:lnTo>
                  <a:pt x="140954" y="30747"/>
                </a:lnTo>
                <a:lnTo>
                  <a:pt x="196257" y="17850"/>
                </a:lnTo>
                <a:lnTo>
                  <a:pt x="257985" y="8180"/>
                </a:lnTo>
                <a:lnTo>
                  <a:pt x="325019" y="2106"/>
                </a:lnTo>
                <a:lnTo>
                  <a:pt x="396240" y="0"/>
                </a:lnTo>
                <a:lnTo>
                  <a:pt x="467460" y="2106"/>
                </a:lnTo>
                <a:lnTo>
                  <a:pt x="534494" y="8180"/>
                </a:lnTo>
                <a:lnTo>
                  <a:pt x="596222" y="17850"/>
                </a:lnTo>
                <a:lnTo>
                  <a:pt x="651525" y="30747"/>
                </a:lnTo>
                <a:lnTo>
                  <a:pt x="699283" y="46501"/>
                </a:lnTo>
                <a:lnTo>
                  <a:pt x="738377" y="64741"/>
                </a:lnTo>
                <a:lnTo>
                  <a:pt x="786095" y="107202"/>
                </a:lnTo>
                <a:lnTo>
                  <a:pt x="792479" y="130682"/>
                </a:lnTo>
                <a:lnTo>
                  <a:pt x="786095" y="154163"/>
                </a:lnTo>
                <a:lnTo>
                  <a:pt x="738377" y="196624"/>
                </a:lnTo>
                <a:lnTo>
                  <a:pt x="699283" y="214864"/>
                </a:lnTo>
                <a:lnTo>
                  <a:pt x="651525" y="230618"/>
                </a:lnTo>
                <a:lnTo>
                  <a:pt x="596222" y="243515"/>
                </a:lnTo>
                <a:lnTo>
                  <a:pt x="534494" y="253185"/>
                </a:lnTo>
                <a:lnTo>
                  <a:pt x="467460" y="259259"/>
                </a:lnTo>
                <a:lnTo>
                  <a:pt x="396240" y="261366"/>
                </a:lnTo>
                <a:lnTo>
                  <a:pt x="325019" y="259259"/>
                </a:lnTo>
                <a:lnTo>
                  <a:pt x="257985" y="253185"/>
                </a:lnTo>
                <a:lnTo>
                  <a:pt x="196257" y="243515"/>
                </a:lnTo>
                <a:lnTo>
                  <a:pt x="140954" y="230618"/>
                </a:lnTo>
                <a:lnTo>
                  <a:pt x="93196" y="214864"/>
                </a:lnTo>
                <a:lnTo>
                  <a:pt x="54101" y="196624"/>
                </a:lnTo>
                <a:lnTo>
                  <a:pt x="6384" y="154163"/>
                </a:lnTo>
                <a:lnTo>
                  <a:pt x="0" y="130682"/>
                </a:lnTo>
                <a:close/>
              </a:path>
            </a:pathLst>
          </a:custGeom>
          <a:ln w="28575">
            <a:solidFill>
              <a:srgbClr val="20F9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59880" y="3185160"/>
            <a:ext cx="792480" cy="262255"/>
          </a:xfrm>
          <a:custGeom>
            <a:avLst/>
            <a:gdLst/>
            <a:ahLst/>
            <a:cxnLst/>
            <a:rect l="l" t="t" r="r" b="b"/>
            <a:pathLst>
              <a:path w="792479" h="262254">
                <a:moveTo>
                  <a:pt x="0" y="131063"/>
                </a:moveTo>
                <a:lnTo>
                  <a:pt x="24791" y="85329"/>
                </a:lnTo>
                <a:lnTo>
                  <a:pt x="93196" y="46618"/>
                </a:lnTo>
                <a:lnTo>
                  <a:pt x="140954" y="30822"/>
                </a:lnTo>
                <a:lnTo>
                  <a:pt x="196257" y="17892"/>
                </a:lnTo>
                <a:lnTo>
                  <a:pt x="257985" y="8199"/>
                </a:lnTo>
                <a:lnTo>
                  <a:pt x="325019" y="2111"/>
                </a:lnTo>
                <a:lnTo>
                  <a:pt x="396240" y="0"/>
                </a:lnTo>
                <a:lnTo>
                  <a:pt x="467460" y="2111"/>
                </a:lnTo>
                <a:lnTo>
                  <a:pt x="534494" y="8199"/>
                </a:lnTo>
                <a:lnTo>
                  <a:pt x="596222" y="17892"/>
                </a:lnTo>
                <a:lnTo>
                  <a:pt x="651525" y="30822"/>
                </a:lnTo>
                <a:lnTo>
                  <a:pt x="699283" y="46618"/>
                </a:lnTo>
                <a:lnTo>
                  <a:pt x="738377" y="64911"/>
                </a:lnTo>
                <a:lnTo>
                  <a:pt x="786095" y="107503"/>
                </a:lnTo>
                <a:lnTo>
                  <a:pt x="792479" y="131063"/>
                </a:lnTo>
                <a:lnTo>
                  <a:pt x="786095" y="154624"/>
                </a:lnTo>
                <a:lnTo>
                  <a:pt x="738377" y="197216"/>
                </a:lnTo>
                <a:lnTo>
                  <a:pt x="699283" y="215509"/>
                </a:lnTo>
                <a:lnTo>
                  <a:pt x="651525" y="231305"/>
                </a:lnTo>
                <a:lnTo>
                  <a:pt x="596222" y="244235"/>
                </a:lnTo>
                <a:lnTo>
                  <a:pt x="534494" y="253928"/>
                </a:lnTo>
                <a:lnTo>
                  <a:pt x="467460" y="260016"/>
                </a:lnTo>
                <a:lnTo>
                  <a:pt x="396240" y="262127"/>
                </a:lnTo>
                <a:lnTo>
                  <a:pt x="325019" y="260016"/>
                </a:lnTo>
                <a:lnTo>
                  <a:pt x="257985" y="253928"/>
                </a:lnTo>
                <a:lnTo>
                  <a:pt x="196257" y="244235"/>
                </a:lnTo>
                <a:lnTo>
                  <a:pt x="140954" y="231305"/>
                </a:lnTo>
                <a:lnTo>
                  <a:pt x="93196" y="215509"/>
                </a:lnTo>
                <a:lnTo>
                  <a:pt x="54101" y="197216"/>
                </a:lnTo>
                <a:lnTo>
                  <a:pt x="6384" y="154624"/>
                </a:lnTo>
                <a:lnTo>
                  <a:pt x="0" y="131063"/>
                </a:lnTo>
                <a:close/>
              </a:path>
            </a:pathLst>
          </a:custGeom>
          <a:ln w="28575">
            <a:solidFill>
              <a:srgbClr val="20F9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7141" y="178815"/>
            <a:ext cx="2094864" cy="68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latin typeface="Arial"/>
                <a:cs typeface="Arial"/>
              </a:rPr>
              <a:t>PENEX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-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REACCIONES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451E3"/>
                </a:solidFill>
                <a:latin typeface="Arial"/>
                <a:cs typeface="Arial"/>
              </a:rPr>
              <a:t>REACCIONES</a:t>
            </a:r>
            <a:r>
              <a:rPr sz="1200" b="1" spc="-10" dirty="0">
                <a:solidFill>
                  <a:srgbClr val="0451E3"/>
                </a:solidFill>
                <a:latin typeface="Arial"/>
                <a:cs typeface="Arial"/>
              </a:rPr>
              <a:t> PRINCIPALES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692" y="4993894"/>
            <a:ext cx="111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latin typeface="Arial"/>
                <a:cs typeface="Arial"/>
              </a:rPr>
              <a:t>12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4007" y="4915408"/>
            <a:ext cx="13474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Docum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nt</a:t>
            </a:r>
            <a:r>
              <a:rPr sz="1000" spc="-525" dirty="0">
                <a:latin typeface="Calibri"/>
                <a:cs typeface="Calibri"/>
              </a:rPr>
              <a:t>o</a:t>
            </a:r>
            <a:r>
              <a:rPr sz="900" spc="-7" baseline="32407" dirty="0">
                <a:latin typeface="Arial"/>
                <a:cs typeface="Arial"/>
              </a:rPr>
              <a:t>1</a:t>
            </a:r>
            <a:r>
              <a:rPr sz="900" spc="-247" baseline="32407" dirty="0">
                <a:latin typeface="Arial"/>
                <a:cs typeface="Arial"/>
              </a:rPr>
              <a:t>2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4913" y="1163827"/>
            <a:ext cx="19259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Isomerización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n-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1350" b="1" u="sng" spc="-37" baseline="-216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73627" y="1629536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1371600" h="304800">
                <a:moveTo>
                  <a:pt x="1371600" y="254000"/>
                </a:moveTo>
                <a:lnTo>
                  <a:pt x="93129" y="254000"/>
                </a:lnTo>
                <a:lnTo>
                  <a:pt x="127000" y="228600"/>
                </a:lnTo>
                <a:lnTo>
                  <a:pt x="0" y="266700"/>
                </a:lnTo>
                <a:lnTo>
                  <a:pt x="127000" y="304800"/>
                </a:lnTo>
                <a:lnTo>
                  <a:pt x="93129" y="279400"/>
                </a:lnTo>
                <a:lnTo>
                  <a:pt x="1371600" y="279400"/>
                </a:lnTo>
                <a:lnTo>
                  <a:pt x="1371600" y="254000"/>
                </a:lnTo>
                <a:close/>
              </a:path>
              <a:path w="1371600" h="304800">
                <a:moveTo>
                  <a:pt x="1371600" y="38100"/>
                </a:moveTo>
                <a:lnTo>
                  <a:pt x="1329258" y="25400"/>
                </a:lnTo>
                <a:lnTo>
                  <a:pt x="1244600" y="0"/>
                </a:lnTo>
                <a:lnTo>
                  <a:pt x="1278458" y="25400"/>
                </a:lnTo>
                <a:lnTo>
                  <a:pt x="0" y="25400"/>
                </a:lnTo>
                <a:lnTo>
                  <a:pt x="0" y="50800"/>
                </a:lnTo>
                <a:lnTo>
                  <a:pt x="1278458" y="50800"/>
                </a:lnTo>
                <a:lnTo>
                  <a:pt x="1244600" y="76200"/>
                </a:lnTo>
                <a:lnTo>
                  <a:pt x="1329258" y="50800"/>
                </a:lnTo>
                <a:lnTo>
                  <a:pt x="13716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050" y="2891282"/>
            <a:ext cx="19259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Isomerización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n-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1350" b="1" u="sng" spc="-37" baseline="-216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200" y="3525773"/>
            <a:ext cx="3416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Arial"/>
                <a:cs typeface="Arial"/>
              </a:rPr>
              <a:t>CH</a:t>
            </a:r>
            <a:r>
              <a:rPr sz="1600" spc="-20" dirty="0">
                <a:latin typeface="Arial"/>
                <a:cs typeface="Arial"/>
              </a:rPr>
              <a:t>3</a:t>
            </a:r>
            <a:r>
              <a:rPr sz="2400" spc="-2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CH</a:t>
            </a:r>
            <a:r>
              <a:rPr sz="1600" spc="-20" dirty="0">
                <a:latin typeface="Arial"/>
                <a:cs typeface="Arial"/>
              </a:rPr>
              <a:t>2</a:t>
            </a:r>
            <a:r>
              <a:rPr sz="2400" spc="-20" dirty="0">
                <a:latin typeface="Arial"/>
                <a:cs typeface="Arial"/>
              </a:rPr>
              <a:t>-</a:t>
            </a:r>
            <a:r>
              <a:rPr sz="2000" spc="-10" dirty="0">
                <a:latin typeface="Arial"/>
                <a:cs typeface="Arial"/>
              </a:rPr>
              <a:t>CH</a:t>
            </a:r>
            <a:r>
              <a:rPr sz="1600" spc="-10" dirty="0">
                <a:latin typeface="Arial"/>
                <a:cs typeface="Arial"/>
              </a:rPr>
              <a:t>2</a:t>
            </a:r>
            <a:r>
              <a:rPr sz="2400" spc="-1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CH</a:t>
            </a:r>
            <a:r>
              <a:rPr sz="1600" spc="-20" dirty="0">
                <a:latin typeface="Arial"/>
                <a:cs typeface="Arial"/>
              </a:rPr>
              <a:t>2</a:t>
            </a:r>
            <a:r>
              <a:rPr sz="2400" spc="-20" dirty="0">
                <a:latin typeface="Arial"/>
                <a:cs typeface="Arial"/>
              </a:rPr>
              <a:t>-</a:t>
            </a:r>
            <a:r>
              <a:rPr sz="2000" spc="-10" dirty="0">
                <a:latin typeface="Arial"/>
                <a:cs typeface="Arial"/>
              </a:rPr>
              <a:t>CH</a:t>
            </a:r>
            <a:r>
              <a:rPr sz="1600" spc="-10" dirty="0">
                <a:latin typeface="Arial"/>
                <a:cs typeface="Arial"/>
              </a:rPr>
              <a:t>2</a:t>
            </a:r>
            <a:r>
              <a:rPr sz="2400" spc="-10" dirty="0">
                <a:latin typeface="Arial"/>
                <a:cs typeface="Arial"/>
              </a:rPr>
              <a:t>-</a:t>
            </a:r>
            <a:r>
              <a:rPr sz="2000" spc="-25" dirty="0">
                <a:latin typeface="Arial"/>
                <a:cs typeface="Arial"/>
              </a:rPr>
              <a:t>CH</a:t>
            </a:r>
            <a:r>
              <a:rPr sz="1600" spc="-2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91915" y="3619119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1371600" h="304800">
                <a:moveTo>
                  <a:pt x="1371600" y="254000"/>
                </a:moveTo>
                <a:lnTo>
                  <a:pt x="93129" y="254000"/>
                </a:lnTo>
                <a:lnTo>
                  <a:pt x="127000" y="228600"/>
                </a:lnTo>
                <a:lnTo>
                  <a:pt x="0" y="266700"/>
                </a:lnTo>
                <a:lnTo>
                  <a:pt x="127000" y="304800"/>
                </a:lnTo>
                <a:lnTo>
                  <a:pt x="93129" y="279400"/>
                </a:lnTo>
                <a:lnTo>
                  <a:pt x="1371600" y="279400"/>
                </a:lnTo>
                <a:lnTo>
                  <a:pt x="1371600" y="254000"/>
                </a:lnTo>
                <a:close/>
              </a:path>
              <a:path w="1371600" h="304800">
                <a:moveTo>
                  <a:pt x="1371600" y="38100"/>
                </a:moveTo>
                <a:lnTo>
                  <a:pt x="1329258" y="25400"/>
                </a:lnTo>
                <a:lnTo>
                  <a:pt x="1244600" y="0"/>
                </a:lnTo>
                <a:lnTo>
                  <a:pt x="1278458" y="25400"/>
                </a:lnTo>
                <a:lnTo>
                  <a:pt x="0" y="25400"/>
                </a:lnTo>
                <a:lnTo>
                  <a:pt x="0" y="50800"/>
                </a:lnTo>
                <a:lnTo>
                  <a:pt x="1278458" y="50800"/>
                </a:lnTo>
                <a:lnTo>
                  <a:pt x="1244600" y="76200"/>
                </a:lnTo>
                <a:lnTo>
                  <a:pt x="1329258" y="50800"/>
                </a:lnTo>
                <a:lnTo>
                  <a:pt x="13716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20038" y="2436622"/>
            <a:ext cx="7264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RON: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8900" y="3908044"/>
            <a:ext cx="11995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normal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hexano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93917" y="1460753"/>
            <a:ext cx="20859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0" dirty="0">
                <a:latin typeface="Arial"/>
                <a:cs typeface="Arial"/>
              </a:rPr>
              <a:t>CH</a:t>
            </a:r>
            <a:r>
              <a:rPr sz="1600" spc="-20" dirty="0">
                <a:latin typeface="Arial"/>
                <a:cs typeface="Arial"/>
              </a:rPr>
              <a:t>3</a:t>
            </a:r>
            <a:r>
              <a:rPr sz="2000" spc="-20" dirty="0">
                <a:latin typeface="Arial"/>
                <a:cs typeface="Arial"/>
              </a:rPr>
              <a:t>-</a:t>
            </a:r>
            <a:r>
              <a:rPr sz="2000" spc="-10" dirty="0">
                <a:latin typeface="Arial"/>
                <a:cs typeface="Arial"/>
              </a:rPr>
              <a:t>CH-CH</a:t>
            </a:r>
            <a:r>
              <a:rPr sz="1600" spc="-10" dirty="0">
                <a:latin typeface="Arial"/>
                <a:cs typeface="Arial"/>
              </a:rPr>
              <a:t>2</a:t>
            </a:r>
            <a:r>
              <a:rPr sz="2000" spc="-10" dirty="0">
                <a:latin typeface="Arial"/>
                <a:cs typeface="Arial"/>
              </a:rPr>
              <a:t>-</a:t>
            </a:r>
            <a:r>
              <a:rPr sz="2000" spc="-25" dirty="0">
                <a:latin typeface="Arial"/>
                <a:cs typeface="Arial"/>
              </a:rPr>
              <a:t>CH</a:t>
            </a:r>
            <a:r>
              <a:rPr sz="1600" spc="-2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03771" y="870203"/>
            <a:ext cx="5048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latin typeface="Arial"/>
                <a:cs typeface="Arial"/>
              </a:rPr>
              <a:t>CH</a:t>
            </a:r>
            <a:r>
              <a:rPr sz="1600" spc="-2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30898" y="129806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537708" y="4181347"/>
            <a:ext cx="2025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Arial"/>
                <a:cs typeface="Arial"/>
              </a:rPr>
              <a:t>CH</a:t>
            </a:r>
            <a:r>
              <a:rPr sz="1600" spc="-20" dirty="0">
                <a:latin typeface="Arial"/>
                <a:cs typeface="Arial"/>
              </a:rPr>
              <a:t>3</a:t>
            </a:r>
            <a:r>
              <a:rPr sz="2400" spc="-2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CH</a:t>
            </a:r>
            <a:r>
              <a:rPr sz="2400" spc="-2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CH</a:t>
            </a:r>
            <a:r>
              <a:rPr sz="2400" spc="-20" dirty="0">
                <a:latin typeface="Arial"/>
                <a:cs typeface="Arial"/>
              </a:rPr>
              <a:t>-</a:t>
            </a:r>
            <a:r>
              <a:rPr sz="2000" spc="-25" dirty="0">
                <a:latin typeface="Arial"/>
                <a:cs typeface="Arial"/>
              </a:rPr>
              <a:t>CH</a:t>
            </a:r>
            <a:r>
              <a:rPr sz="1600" spc="-2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47308" y="3663696"/>
            <a:ext cx="5048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latin typeface="Arial"/>
                <a:cs typeface="Arial"/>
              </a:rPr>
              <a:t>CH</a:t>
            </a:r>
            <a:r>
              <a:rPr sz="1600" spc="-2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73927" y="401993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147308" y="4730750"/>
            <a:ext cx="5048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5" dirty="0">
                <a:latin typeface="Arial"/>
                <a:cs typeface="Arial"/>
              </a:rPr>
              <a:t>CH</a:t>
            </a:r>
            <a:r>
              <a:rPr sz="1600" spc="-2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73927" y="2844164"/>
            <a:ext cx="51435" cy="1861820"/>
          </a:xfrm>
          <a:custGeom>
            <a:avLst/>
            <a:gdLst/>
            <a:ahLst/>
            <a:cxnLst/>
            <a:rect l="l" t="t" r="r" b="b"/>
            <a:pathLst>
              <a:path w="51435" h="1861820">
                <a:moveTo>
                  <a:pt x="0" y="1861566"/>
                </a:moveTo>
                <a:lnTo>
                  <a:pt x="0" y="1709166"/>
                </a:lnTo>
              </a:path>
              <a:path w="51435" h="1861820">
                <a:moveTo>
                  <a:pt x="51053" y="152400"/>
                </a:moveTo>
                <a:lnTo>
                  <a:pt x="51053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121908" y="1790192"/>
            <a:ext cx="1190625" cy="956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isopentano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685165" algn="l"/>
              </a:tabLst>
            </a:pPr>
            <a:r>
              <a:rPr sz="2000" spc="-25" dirty="0">
                <a:latin typeface="Arial"/>
                <a:cs typeface="Arial"/>
              </a:rPr>
              <a:t>CH</a:t>
            </a:r>
            <a:r>
              <a:rPr sz="1600" spc="-25" dirty="0">
                <a:latin typeface="Arial"/>
                <a:cs typeface="Arial"/>
              </a:rPr>
              <a:t>3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2000" spc="-25" dirty="0">
                <a:latin typeface="Arial"/>
                <a:cs typeface="Arial"/>
              </a:rPr>
              <a:t>CH</a:t>
            </a:r>
            <a:r>
              <a:rPr sz="1600" spc="-2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34581" y="2844164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88508" y="3006089"/>
            <a:ext cx="2865755" cy="60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000" spc="-20" dirty="0">
                <a:latin typeface="Arial"/>
                <a:cs typeface="Arial"/>
              </a:rPr>
              <a:t>CH</a:t>
            </a:r>
            <a:r>
              <a:rPr sz="1600" spc="-20" dirty="0">
                <a:latin typeface="Arial"/>
                <a:cs typeface="Arial"/>
              </a:rPr>
              <a:t>3</a:t>
            </a:r>
            <a:r>
              <a:rPr sz="2400" spc="-2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CH</a:t>
            </a:r>
            <a:r>
              <a:rPr sz="2400" spc="-2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CH</a:t>
            </a:r>
            <a:r>
              <a:rPr sz="2400" spc="-20" dirty="0">
                <a:latin typeface="Arial"/>
                <a:cs typeface="Arial"/>
              </a:rPr>
              <a:t>-</a:t>
            </a:r>
            <a:r>
              <a:rPr sz="2000" spc="-25" dirty="0">
                <a:latin typeface="Arial"/>
                <a:cs typeface="Arial"/>
              </a:rPr>
              <a:t>CH</a:t>
            </a:r>
            <a:r>
              <a:rPr sz="1600" spc="-2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1451610">
              <a:lnSpc>
                <a:spcPts val="1675"/>
              </a:lnSpc>
            </a:pPr>
            <a:r>
              <a:rPr sz="1400" dirty="0">
                <a:latin typeface="Arial"/>
                <a:cs typeface="Arial"/>
              </a:rPr>
              <a:t>2,3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dimetil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butano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87616" y="4636008"/>
            <a:ext cx="14268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2,2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dimetil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butano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29652" y="1771078"/>
            <a:ext cx="7583170" cy="3173730"/>
            <a:chOff x="1029652" y="1771078"/>
            <a:chExt cx="7583170" cy="3173730"/>
          </a:xfrm>
        </p:grpSpPr>
        <p:sp>
          <p:nvSpPr>
            <p:cNvPr id="33" name="object 33"/>
            <p:cNvSpPr/>
            <p:nvPr/>
          </p:nvSpPr>
          <p:spPr>
            <a:xfrm>
              <a:off x="6064757" y="1785366"/>
              <a:ext cx="2533650" cy="3145155"/>
            </a:xfrm>
            <a:custGeom>
              <a:avLst/>
              <a:gdLst/>
              <a:ahLst/>
              <a:cxnLst/>
              <a:rect l="l" t="t" r="r" b="b"/>
              <a:pathLst>
                <a:path w="2533650" h="3145154">
                  <a:moveTo>
                    <a:pt x="0" y="150876"/>
                  </a:moveTo>
                  <a:lnTo>
                    <a:pt x="32099" y="106015"/>
                  </a:lnTo>
                  <a:lnTo>
                    <a:pt x="86173" y="78965"/>
                  </a:lnTo>
                  <a:lnTo>
                    <a:pt x="163039" y="54910"/>
                  </a:lnTo>
                  <a:lnTo>
                    <a:pt x="209121" y="44196"/>
                  </a:lnTo>
                  <a:lnTo>
                    <a:pt x="259824" y="34457"/>
                  </a:lnTo>
                  <a:lnTo>
                    <a:pt x="314790" y="25771"/>
                  </a:lnTo>
                  <a:lnTo>
                    <a:pt x="373658" y="18212"/>
                  </a:lnTo>
                  <a:lnTo>
                    <a:pt x="436072" y="11858"/>
                  </a:lnTo>
                  <a:lnTo>
                    <a:pt x="501671" y="6784"/>
                  </a:lnTo>
                  <a:lnTo>
                    <a:pt x="570097" y="3065"/>
                  </a:lnTo>
                  <a:lnTo>
                    <a:pt x="640991" y="779"/>
                  </a:lnTo>
                  <a:lnTo>
                    <a:pt x="713993" y="0"/>
                  </a:lnTo>
                  <a:lnTo>
                    <a:pt x="786996" y="779"/>
                  </a:lnTo>
                  <a:lnTo>
                    <a:pt x="857890" y="3065"/>
                  </a:lnTo>
                  <a:lnTo>
                    <a:pt x="926316" y="6784"/>
                  </a:lnTo>
                  <a:lnTo>
                    <a:pt x="991915" y="11858"/>
                  </a:lnTo>
                  <a:lnTo>
                    <a:pt x="1054329" y="18212"/>
                  </a:lnTo>
                  <a:lnTo>
                    <a:pt x="1113197" y="25771"/>
                  </a:lnTo>
                  <a:lnTo>
                    <a:pt x="1168163" y="34457"/>
                  </a:lnTo>
                  <a:lnTo>
                    <a:pt x="1218866" y="44196"/>
                  </a:lnTo>
                  <a:lnTo>
                    <a:pt x="1264948" y="54910"/>
                  </a:lnTo>
                  <a:lnTo>
                    <a:pt x="1306050" y="66526"/>
                  </a:lnTo>
                  <a:lnTo>
                    <a:pt x="1371879" y="92154"/>
                  </a:lnTo>
                  <a:lnTo>
                    <a:pt x="1413482" y="120473"/>
                  </a:lnTo>
                  <a:lnTo>
                    <a:pt x="1427988" y="150876"/>
                  </a:lnTo>
                  <a:lnTo>
                    <a:pt x="1424301" y="166299"/>
                  </a:lnTo>
                  <a:lnTo>
                    <a:pt x="1395888" y="195736"/>
                  </a:lnTo>
                  <a:lnTo>
                    <a:pt x="1341814" y="222786"/>
                  </a:lnTo>
                  <a:lnTo>
                    <a:pt x="1264948" y="246841"/>
                  </a:lnTo>
                  <a:lnTo>
                    <a:pt x="1218866" y="257556"/>
                  </a:lnTo>
                  <a:lnTo>
                    <a:pt x="1168163" y="267294"/>
                  </a:lnTo>
                  <a:lnTo>
                    <a:pt x="1113197" y="275980"/>
                  </a:lnTo>
                  <a:lnTo>
                    <a:pt x="1054329" y="283539"/>
                  </a:lnTo>
                  <a:lnTo>
                    <a:pt x="991915" y="289893"/>
                  </a:lnTo>
                  <a:lnTo>
                    <a:pt x="926316" y="294967"/>
                  </a:lnTo>
                  <a:lnTo>
                    <a:pt x="857890" y="298686"/>
                  </a:lnTo>
                  <a:lnTo>
                    <a:pt x="786996" y="300972"/>
                  </a:lnTo>
                  <a:lnTo>
                    <a:pt x="713993" y="301752"/>
                  </a:lnTo>
                  <a:lnTo>
                    <a:pt x="640991" y="300972"/>
                  </a:lnTo>
                  <a:lnTo>
                    <a:pt x="570097" y="298686"/>
                  </a:lnTo>
                  <a:lnTo>
                    <a:pt x="501671" y="294967"/>
                  </a:lnTo>
                  <a:lnTo>
                    <a:pt x="436072" y="289893"/>
                  </a:lnTo>
                  <a:lnTo>
                    <a:pt x="373658" y="283539"/>
                  </a:lnTo>
                  <a:lnTo>
                    <a:pt x="314790" y="275980"/>
                  </a:lnTo>
                  <a:lnTo>
                    <a:pt x="259824" y="267294"/>
                  </a:lnTo>
                  <a:lnTo>
                    <a:pt x="209121" y="257556"/>
                  </a:lnTo>
                  <a:lnTo>
                    <a:pt x="163039" y="246841"/>
                  </a:lnTo>
                  <a:lnTo>
                    <a:pt x="121937" y="235225"/>
                  </a:lnTo>
                  <a:lnTo>
                    <a:pt x="56108" y="209597"/>
                  </a:lnTo>
                  <a:lnTo>
                    <a:pt x="14505" y="181278"/>
                  </a:lnTo>
                  <a:lnTo>
                    <a:pt x="0" y="150876"/>
                  </a:lnTo>
                  <a:close/>
                </a:path>
                <a:path w="2533650" h="3145154">
                  <a:moveTo>
                    <a:pt x="811530" y="1695069"/>
                  </a:moveTo>
                  <a:lnTo>
                    <a:pt x="841006" y="1649588"/>
                  </a:lnTo>
                  <a:lnTo>
                    <a:pt x="890981" y="1621731"/>
                  </a:lnTo>
                  <a:lnTo>
                    <a:pt x="962498" y="1596408"/>
                  </a:lnTo>
                  <a:lnTo>
                    <a:pt x="1005606" y="1584847"/>
                  </a:lnTo>
                  <a:lnTo>
                    <a:pt x="1053226" y="1574101"/>
                  </a:lnTo>
                  <a:lnTo>
                    <a:pt x="1105067" y="1564230"/>
                  </a:lnTo>
                  <a:lnTo>
                    <a:pt x="1160836" y="1555294"/>
                  </a:lnTo>
                  <a:lnTo>
                    <a:pt x="1220244" y="1547353"/>
                  </a:lnTo>
                  <a:lnTo>
                    <a:pt x="1282998" y="1540469"/>
                  </a:lnTo>
                  <a:lnTo>
                    <a:pt x="1348807" y="1534701"/>
                  </a:lnTo>
                  <a:lnTo>
                    <a:pt x="1417381" y="1530110"/>
                  </a:lnTo>
                  <a:lnTo>
                    <a:pt x="1488428" y="1526755"/>
                  </a:lnTo>
                  <a:lnTo>
                    <a:pt x="1561657" y="1524699"/>
                  </a:lnTo>
                  <a:lnTo>
                    <a:pt x="1636775" y="1524000"/>
                  </a:lnTo>
                  <a:lnTo>
                    <a:pt x="1711894" y="1524699"/>
                  </a:lnTo>
                  <a:lnTo>
                    <a:pt x="1785123" y="1526755"/>
                  </a:lnTo>
                  <a:lnTo>
                    <a:pt x="1856170" y="1530110"/>
                  </a:lnTo>
                  <a:lnTo>
                    <a:pt x="1924744" y="1534701"/>
                  </a:lnTo>
                  <a:lnTo>
                    <a:pt x="1990553" y="1540469"/>
                  </a:lnTo>
                  <a:lnTo>
                    <a:pt x="2053307" y="1547353"/>
                  </a:lnTo>
                  <a:lnTo>
                    <a:pt x="2112715" y="1555294"/>
                  </a:lnTo>
                  <a:lnTo>
                    <a:pt x="2168484" y="1564230"/>
                  </a:lnTo>
                  <a:lnTo>
                    <a:pt x="2220325" y="1574101"/>
                  </a:lnTo>
                  <a:lnTo>
                    <a:pt x="2267945" y="1584847"/>
                  </a:lnTo>
                  <a:lnTo>
                    <a:pt x="2311053" y="1596408"/>
                  </a:lnTo>
                  <a:lnTo>
                    <a:pt x="2349358" y="1608723"/>
                  </a:lnTo>
                  <a:lnTo>
                    <a:pt x="2410396" y="1635373"/>
                  </a:lnTo>
                  <a:lnTo>
                    <a:pt x="2448727" y="1664316"/>
                  </a:lnTo>
                  <a:lnTo>
                    <a:pt x="2462021" y="1695069"/>
                  </a:lnTo>
                  <a:lnTo>
                    <a:pt x="2458649" y="1710641"/>
                  </a:lnTo>
                  <a:lnTo>
                    <a:pt x="2432545" y="1740549"/>
                  </a:lnTo>
                  <a:lnTo>
                    <a:pt x="2382570" y="1768406"/>
                  </a:lnTo>
                  <a:lnTo>
                    <a:pt x="2311053" y="1793729"/>
                  </a:lnTo>
                  <a:lnTo>
                    <a:pt x="2267945" y="1805290"/>
                  </a:lnTo>
                  <a:lnTo>
                    <a:pt x="2220325" y="1816036"/>
                  </a:lnTo>
                  <a:lnTo>
                    <a:pt x="2168484" y="1825907"/>
                  </a:lnTo>
                  <a:lnTo>
                    <a:pt x="2112715" y="1834843"/>
                  </a:lnTo>
                  <a:lnTo>
                    <a:pt x="2053307" y="1842784"/>
                  </a:lnTo>
                  <a:lnTo>
                    <a:pt x="1990553" y="1849668"/>
                  </a:lnTo>
                  <a:lnTo>
                    <a:pt x="1924744" y="1855436"/>
                  </a:lnTo>
                  <a:lnTo>
                    <a:pt x="1856170" y="1860027"/>
                  </a:lnTo>
                  <a:lnTo>
                    <a:pt x="1785123" y="1863382"/>
                  </a:lnTo>
                  <a:lnTo>
                    <a:pt x="1711894" y="1865438"/>
                  </a:lnTo>
                  <a:lnTo>
                    <a:pt x="1636775" y="1866138"/>
                  </a:lnTo>
                  <a:lnTo>
                    <a:pt x="1561657" y="1865438"/>
                  </a:lnTo>
                  <a:lnTo>
                    <a:pt x="1488428" y="1863382"/>
                  </a:lnTo>
                  <a:lnTo>
                    <a:pt x="1417381" y="1860027"/>
                  </a:lnTo>
                  <a:lnTo>
                    <a:pt x="1348807" y="1855436"/>
                  </a:lnTo>
                  <a:lnTo>
                    <a:pt x="1282998" y="1849668"/>
                  </a:lnTo>
                  <a:lnTo>
                    <a:pt x="1220244" y="1842784"/>
                  </a:lnTo>
                  <a:lnTo>
                    <a:pt x="1160836" y="1834843"/>
                  </a:lnTo>
                  <a:lnTo>
                    <a:pt x="1105067" y="1825907"/>
                  </a:lnTo>
                  <a:lnTo>
                    <a:pt x="1053226" y="1816036"/>
                  </a:lnTo>
                  <a:lnTo>
                    <a:pt x="1005606" y="1805290"/>
                  </a:lnTo>
                  <a:lnTo>
                    <a:pt x="962498" y="1793729"/>
                  </a:lnTo>
                  <a:lnTo>
                    <a:pt x="924193" y="1781414"/>
                  </a:lnTo>
                  <a:lnTo>
                    <a:pt x="863155" y="1754764"/>
                  </a:lnTo>
                  <a:lnTo>
                    <a:pt x="824824" y="1725821"/>
                  </a:lnTo>
                  <a:lnTo>
                    <a:pt x="811530" y="1695069"/>
                  </a:lnTo>
                  <a:close/>
                </a:path>
                <a:path w="2533650" h="3145154">
                  <a:moveTo>
                    <a:pt x="883158" y="2973705"/>
                  </a:moveTo>
                  <a:lnTo>
                    <a:pt x="912634" y="2928229"/>
                  </a:lnTo>
                  <a:lnTo>
                    <a:pt x="962609" y="2900373"/>
                  </a:lnTo>
                  <a:lnTo>
                    <a:pt x="1034126" y="2875049"/>
                  </a:lnTo>
                  <a:lnTo>
                    <a:pt x="1077234" y="2863488"/>
                  </a:lnTo>
                  <a:lnTo>
                    <a:pt x="1124854" y="2852742"/>
                  </a:lnTo>
                  <a:lnTo>
                    <a:pt x="1176695" y="2842870"/>
                  </a:lnTo>
                  <a:lnTo>
                    <a:pt x="1232464" y="2833933"/>
                  </a:lnTo>
                  <a:lnTo>
                    <a:pt x="1291872" y="2825992"/>
                  </a:lnTo>
                  <a:lnTo>
                    <a:pt x="1354626" y="2819107"/>
                  </a:lnTo>
                  <a:lnTo>
                    <a:pt x="1420435" y="2813338"/>
                  </a:lnTo>
                  <a:lnTo>
                    <a:pt x="1489009" y="2808746"/>
                  </a:lnTo>
                  <a:lnTo>
                    <a:pt x="1560056" y="2805392"/>
                  </a:lnTo>
                  <a:lnTo>
                    <a:pt x="1633285" y="2803335"/>
                  </a:lnTo>
                  <a:lnTo>
                    <a:pt x="1708403" y="2802636"/>
                  </a:lnTo>
                  <a:lnTo>
                    <a:pt x="1783522" y="2803335"/>
                  </a:lnTo>
                  <a:lnTo>
                    <a:pt x="1856751" y="2805392"/>
                  </a:lnTo>
                  <a:lnTo>
                    <a:pt x="1927798" y="2808746"/>
                  </a:lnTo>
                  <a:lnTo>
                    <a:pt x="1996372" y="2813338"/>
                  </a:lnTo>
                  <a:lnTo>
                    <a:pt x="2062181" y="2819107"/>
                  </a:lnTo>
                  <a:lnTo>
                    <a:pt x="2124935" y="2825992"/>
                  </a:lnTo>
                  <a:lnTo>
                    <a:pt x="2184343" y="2833933"/>
                  </a:lnTo>
                  <a:lnTo>
                    <a:pt x="2240112" y="2842870"/>
                  </a:lnTo>
                  <a:lnTo>
                    <a:pt x="2291953" y="2852742"/>
                  </a:lnTo>
                  <a:lnTo>
                    <a:pt x="2339573" y="2863488"/>
                  </a:lnTo>
                  <a:lnTo>
                    <a:pt x="2382681" y="2875049"/>
                  </a:lnTo>
                  <a:lnTo>
                    <a:pt x="2420986" y="2887364"/>
                  </a:lnTo>
                  <a:lnTo>
                    <a:pt x="2482024" y="2914014"/>
                  </a:lnTo>
                  <a:lnTo>
                    <a:pt x="2520355" y="2942956"/>
                  </a:lnTo>
                  <a:lnTo>
                    <a:pt x="2533649" y="2973705"/>
                  </a:lnTo>
                  <a:lnTo>
                    <a:pt x="2530277" y="2989275"/>
                  </a:lnTo>
                  <a:lnTo>
                    <a:pt x="2504173" y="3019180"/>
                  </a:lnTo>
                  <a:lnTo>
                    <a:pt x="2454198" y="3047036"/>
                  </a:lnTo>
                  <a:lnTo>
                    <a:pt x="2382681" y="3072360"/>
                  </a:lnTo>
                  <a:lnTo>
                    <a:pt x="2339573" y="3083921"/>
                  </a:lnTo>
                  <a:lnTo>
                    <a:pt x="2291953" y="3094667"/>
                  </a:lnTo>
                  <a:lnTo>
                    <a:pt x="2240112" y="3104539"/>
                  </a:lnTo>
                  <a:lnTo>
                    <a:pt x="2184343" y="3113476"/>
                  </a:lnTo>
                  <a:lnTo>
                    <a:pt x="2124935" y="3121417"/>
                  </a:lnTo>
                  <a:lnTo>
                    <a:pt x="2062181" y="3128302"/>
                  </a:lnTo>
                  <a:lnTo>
                    <a:pt x="1996372" y="3134071"/>
                  </a:lnTo>
                  <a:lnTo>
                    <a:pt x="1927798" y="3138663"/>
                  </a:lnTo>
                  <a:lnTo>
                    <a:pt x="1856751" y="3142017"/>
                  </a:lnTo>
                  <a:lnTo>
                    <a:pt x="1783522" y="3144074"/>
                  </a:lnTo>
                  <a:lnTo>
                    <a:pt x="1708403" y="3144774"/>
                  </a:lnTo>
                  <a:lnTo>
                    <a:pt x="1633285" y="3144074"/>
                  </a:lnTo>
                  <a:lnTo>
                    <a:pt x="1560056" y="3142017"/>
                  </a:lnTo>
                  <a:lnTo>
                    <a:pt x="1489009" y="3138663"/>
                  </a:lnTo>
                  <a:lnTo>
                    <a:pt x="1420435" y="3134071"/>
                  </a:lnTo>
                  <a:lnTo>
                    <a:pt x="1354626" y="3128302"/>
                  </a:lnTo>
                  <a:lnTo>
                    <a:pt x="1291872" y="3121417"/>
                  </a:lnTo>
                  <a:lnTo>
                    <a:pt x="1232464" y="3113476"/>
                  </a:lnTo>
                  <a:lnTo>
                    <a:pt x="1176695" y="3104539"/>
                  </a:lnTo>
                  <a:lnTo>
                    <a:pt x="1124854" y="3094667"/>
                  </a:lnTo>
                  <a:lnTo>
                    <a:pt x="1077234" y="3083921"/>
                  </a:lnTo>
                  <a:lnTo>
                    <a:pt x="1034126" y="3072360"/>
                  </a:lnTo>
                  <a:lnTo>
                    <a:pt x="995821" y="3060045"/>
                  </a:lnTo>
                  <a:lnTo>
                    <a:pt x="934783" y="3033395"/>
                  </a:lnTo>
                  <a:lnTo>
                    <a:pt x="896452" y="3004453"/>
                  </a:lnTo>
                  <a:lnTo>
                    <a:pt x="883158" y="2973705"/>
                  </a:lnTo>
                  <a:close/>
                </a:path>
              </a:pathLst>
            </a:custGeom>
            <a:ln w="28575">
              <a:solidFill>
                <a:srgbClr val="20F9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3939" y="1924050"/>
              <a:ext cx="1664335" cy="2263140"/>
            </a:xfrm>
            <a:custGeom>
              <a:avLst/>
              <a:gdLst/>
              <a:ahLst/>
              <a:cxnLst/>
              <a:rect l="l" t="t" r="r" b="b"/>
              <a:pathLst>
                <a:path w="1664335" h="2263140">
                  <a:moveTo>
                    <a:pt x="0" y="187832"/>
                  </a:moveTo>
                  <a:lnTo>
                    <a:pt x="13631" y="152134"/>
                  </a:lnTo>
                  <a:lnTo>
                    <a:pt x="52834" y="118699"/>
                  </a:lnTo>
                  <a:lnTo>
                    <a:pt x="115074" y="88157"/>
                  </a:lnTo>
                  <a:lnTo>
                    <a:pt x="154041" y="74168"/>
                  </a:lnTo>
                  <a:lnTo>
                    <a:pt x="197816" y="61137"/>
                  </a:lnTo>
                  <a:lnTo>
                    <a:pt x="246083" y="49145"/>
                  </a:lnTo>
                  <a:lnTo>
                    <a:pt x="298526" y="38268"/>
                  </a:lnTo>
                  <a:lnTo>
                    <a:pt x="354826" y="28587"/>
                  </a:lnTo>
                  <a:lnTo>
                    <a:pt x="414668" y="20180"/>
                  </a:lnTo>
                  <a:lnTo>
                    <a:pt x="477734" y="13125"/>
                  </a:lnTo>
                  <a:lnTo>
                    <a:pt x="543707" y="7500"/>
                  </a:lnTo>
                  <a:lnTo>
                    <a:pt x="612271" y="3386"/>
                  </a:lnTo>
                  <a:lnTo>
                    <a:pt x="683109" y="859"/>
                  </a:lnTo>
                  <a:lnTo>
                    <a:pt x="755904" y="0"/>
                  </a:lnTo>
                  <a:lnTo>
                    <a:pt x="828698" y="859"/>
                  </a:lnTo>
                  <a:lnTo>
                    <a:pt x="899536" y="3386"/>
                  </a:lnTo>
                  <a:lnTo>
                    <a:pt x="968100" y="7500"/>
                  </a:lnTo>
                  <a:lnTo>
                    <a:pt x="1034073" y="13125"/>
                  </a:lnTo>
                  <a:lnTo>
                    <a:pt x="1097139" y="20180"/>
                  </a:lnTo>
                  <a:lnTo>
                    <a:pt x="1156981" y="28587"/>
                  </a:lnTo>
                  <a:lnTo>
                    <a:pt x="1213281" y="38268"/>
                  </a:lnTo>
                  <a:lnTo>
                    <a:pt x="1265724" y="49145"/>
                  </a:lnTo>
                  <a:lnTo>
                    <a:pt x="1313991" y="61137"/>
                  </a:lnTo>
                  <a:lnTo>
                    <a:pt x="1357766" y="74168"/>
                  </a:lnTo>
                  <a:lnTo>
                    <a:pt x="1396733" y="88157"/>
                  </a:lnTo>
                  <a:lnTo>
                    <a:pt x="1458973" y="118699"/>
                  </a:lnTo>
                  <a:lnTo>
                    <a:pt x="1498176" y="152134"/>
                  </a:lnTo>
                  <a:lnTo>
                    <a:pt x="1511808" y="187832"/>
                  </a:lnTo>
                  <a:lnTo>
                    <a:pt x="1508347" y="205925"/>
                  </a:lnTo>
                  <a:lnTo>
                    <a:pt x="1481613" y="240571"/>
                  </a:lnTo>
                  <a:lnTo>
                    <a:pt x="1430575" y="272638"/>
                  </a:lnTo>
                  <a:lnTo>
                    <a:pt x="1357766" y="301497"/>
                  </a:lnTo>
                  <a:lnTo>
                    <a:pt x="1313991" y="314528"/>
                  </a:lnTo>
                  <a:lnTo>
                    <a:pt x="1265724" y="326520"/>
                  </a:lnTo>
                  <a:lnTo>
                    <a:pt x="1213281" y="337397"/>
                  </a:lnTo>
                  <a:lnTo>
                    <a:pt x="1156981" y="347078"/>
                  </a:lnTo>
                  <a:lnTo>
                    <a:pt x="1097139" y="355485"/>
                  </a:lnTo>
                  <a:lnTo>
                    <a:pt x="1034073" y="362540"/>
                  </a:lnTo>
                  <a:lnTo>
                    <a:pt x="968100" y="368165"/>
                  </a:lnTo>
                  <a:lnTo>
                    <a:pt x="899536" y="372279"/>
                  </a:lnTo>
                  <a:lnTo>
                    <a:pt x="828698" y="374806"/>
                  </a:lnTo>
                  <a:lnTo>
                    <a:pt x="755904" y="375666"/>
                  </a:lnTo>
                  <a:lnTo>
                    <a:pt x="683109" y="374806"/>
                  </a:lnTo>
                  <a:lnTo>
                    <a:pt x="612271" y="372279"/>
                  </a:lnTo>
                  <a:lnTo>
                    <a:pt x="543707" y="368165"/>
                  </a:lnTo>
                  <a:lnTo>
                    <a:pt x="477734" y="362540"/>
                  </a:lnTo>
                  <a:lnTo>
                    <a:pt x="414668" y="355485"/>
                  </a:lnTo>
                  <a:lnTo>
                    <a:pt x="354826" y="347078"/>
                  </a:lnTo>
                  <a:lnTo>
                    <a:pt x="298526" y="337397"/>
                  </a:lnTo>
                  <a:lnTo>
                    <a:pt x="246083" y="326520"/>
                  </a:lnTo>
                  <a:lnTo>
                    <a:pt x="197816" y="314528"/>
                  </a:lnTo>
                  <a:lnTo>
                    <a:pt x="154041" y="301497"/>
                  </a:lnTo>
                  <a:lnTo>
                    <a:pt x="115074" y="287508"/>
                  </a:lnTo>
                  <a:lnTo>
                    <a:pt x="52834" y="256966"/>
                  </a:lnTo>
                  <a:lnTo>
                    <a:pt x="13631" y="223531"/>
                  </a:lnTo>
                  <a:lnTo>
                    <a:pt x="0" y="187832"/>
                  </a:lnTo>
                  <a:close/>
                </a:path>
                <a:path w="1664335" h="2263140">
                  <a:moveTo>
                    <a:pt x="152400" y="2103501"/>
                  </a:moveTo>
                  <a:lnTo>
                    <a:pt x="182594" y="2058686"/>
                  </a:lnTo>
                  <a:lnTo>
                    <a:pt x="233632" y="2031434"/>
                  </a:lnTo>
                  <a:lnTo>
                    <a:pt x="306441" y="2006906"/>
                  </a:lnTo>
                  <a:lnTo>
                    <a:pt x="350216" y="1995831"/>
                  </a:lnTo>
                  <a:lnTo>
                    <a:pt x="398483" y="1985637"/>
                  </a:lnTo>
                  <a:lnTo>
                    <a:pt x="450926" y="1976393"/>
                  </a:lnTo>
                  <a:lnTo>
                    <a:pt x="507226" y="1968163"/>
                  </a:lnTo>
                  <a:lnTo>
                    <a:pt x="567068" y="1961017"/>
                  </a:lnTo>
                  <a:lnTo>
                    <a:pt x="630134" y="1955019"/>
                  </a:lnTo>
                  <a:lnTo>
                    <a:pt x="696107" y="1950238"/>
                  </a:lnTo>
                  <a:lnTo>
                    <a:pt x="764671" y="1946740"/>
                  </a:lnTo>
                  <a:lnTo>
                    <a:pt x="835509" y="1944592"/>
                  </a:lnTo>
                  <a:lnTo>
                    <a:pt x="908304" y="1943862"/>
                  </a:lnTo>
                  <a:lnTo>
                    <a:pt x="981098" y="1944592"/>
                  </a:lnTo>
                  <a:lnTo>
                    <a:pt x="1051936" y="1946740"/>
                  </a:lnTo>
                  <a:lnTo>
                    <a:pt x="1120500" y="1950238"/>
                  </a:lnTo>
                  <a:lnTo>
                    <a:pt x="1186473" y="1955019"/>
                  </a:lnTo>
                  <a:lnTo>
                    <a:pt x="1249539" y="1961017"/>
                  </a:lnTo>
                  <a:lnTo>
                    <a:pt x="1309381" y="1968163"/>
                  </a:lnTo>
                  <a:lnTo>
                    <a:pt x="1365681" y="1976393"/>
                  </a:lnTo>
                  <a:lnTo>
                    <a:pt x="1418124" y="1985637"/>
                  </a:lnTo>
                  <a:lnTo>
                    <a:pt x="1466391" y="1995831"/>
                  </a:lnTo>
                  <a:lnTo>
                    <a:pt x="1510166" y="2006906"/>
                  </a:lnTo>
                  <a:lnTo>
                    <a:pt x="1549133" y="2018796"/>
                  </a:lnTo>
                  <a:lnTo>
                    <a:pt x="1611373" y="2044753"/>
                  </a:lnTo>
                  <a:lnTo>
                    <a:pt x="1650576" y="2073166"/>
                  </a:lnTo>
                  <a:lnTo>
                    <a:pt x="1664208" y="2103501"/>
                  </a:lnTo>
                  <a:lnTo>
                    <a:pt x="1660747" y="2118874"/>
                  </a:lnTo>
                  <a:lnTo>
                    <a:pt x="1634013" y="2148315"/>
                  </a:lnTo>
                  <a:lnTo>
                    <a:pt x="1582975" y="2175567"/>
                  </a:lnTo>
                  <a:lnTo>
                    <a:pt x="1510166" y="2200095"/>
                  </a:lnTo>
                  <a:lnTo>
                    <a:pt x="1466391" y="2211170"/>
                  </a:lnTo>
                  <a:lnTo>
                    <a:pt x="1418124" y="2221364"/>
                  </a:lnTo>
                  <a:lnTo>
                    <a:pt x="1365681" y="2230608"/>
                  </a:lnTo>
                  <a:lnTo>
                    <a:pt x="1309381" y="2238838"/>
                  </a:lnTo>
                  <a:lnTo>
                    <a:pt x="1249539" y="2245984"/>
                  </a:lnTo>
                  <a:lnTo>
                    <a:pt x="1186473" y="2251982"/>
                  </a:lnTo>
                  <a:lnTo>
                    <a:pt x="1120500" y="2256763"/>
                  </a:lnTo>
                  <a:lnTo>
                    <a:pt x="1051936" y="2260261"/>
                  </a:lnTo>
                  <a:lnTo>
                    <a:pt x="981098" y="2262409"/>
                  </a:lnTo>
                  <a:lnTo>
                    <a:pt x="908304" y="2263140"/>
                  </a:lnTo>
                  <a:lnTo>
                    <a:pt x="835509" y="2262409"/>
                  </a:lnTo>
                  <a:lnTo>
                    <a:pt x="764671" y="2260261"/>
                  </a:lnTo>
                  <a:lnTo>
                    <a:pt x="696107" y="2256763"/>
                  </a:lnTo>
                  <a:lnTo>
                    <a:pt x="630134" y="2251982"/>
                  </a:lnTo>
                  <a:lnTo>
                    <a:pt x="567068" y="2245984"/>
                  </a:lnTo>
                  <a:lnTo>
                    <a:pt x="507226" y="2238838"/>
                  </a:lnTo>
                  <a:lnTo>
                    <a:pt x="450926" y="2230608"/>
                  </a:lnTo>
                  <a:lnTo>
                    <a:pt x="398483" y="2221364"/>
                  </a:lnTo>
                  <a:lnTo>
                    <a:pt x="350216" y="2211170"/>
                  </a:lnTo>
                  <a:lnTo>
                    <a:pt x="306441" y="2200095"/>
                  </a:lnTo>
                  <a:lnTo>
                    <a:pt x="267474" y="2188205"/>
                  </a:lnTo>
                  <a:lnTo>
                    <a:pt x="205234" y="2162248"/>
                  </a:lnTo>
                  <a:lnTo>
                    <a:pt x="166031" y="2133835"/>
                  </a:lnTo>
                  <a:lnTo>
                    <a:pt x="152400" y="210350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86663" y="1608423"/>
            <a:ext cx="2476500" cy="61912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800" spc="-10" dirty="0">
                <a:latin typeface="Arial"/>
                <a:cs typeface="Arial"/>
              </a:rPr>
              <a:t>CH</a:t>
            </a:r>
            <a:r>
              <a:rPr sz="1400" spc="-10" dirty="0">
                <a:latin typeface="Arial"/>
                <a:cs typeface="Arial"/>
              </a:rPr>
              <a:t>3</a:t>
            </a:r>
            <a:r>
              <a:rPr sz="1800" spc="-10" dirty="0">
                <a:latin typeface="Arial"/>
                <a:cs typeface="Arial"/>
              </a:rPr>
              <a:t>-CH</a:t>
            </a:r>
            <a:r>
              <a:rPr sz="14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-CH</a:t>
            </a:r>
            <a:r>
              <a:rPr sz="14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-</a:t>
            </a:r>
            <a:r>
              <a:rPr sz="1800" spc="-20" dirty="0">
                <a:latin typeface="Arial"/>
                <a:cs typeface="Arial"/>
              </a:rPr>
              <a:t>CH</a:t>
            </a:r>
            <a:r>
              <a:rPr sz="1400" spc="-20" dirty="0">
                <a:latin typeface="Arial"/>
                <a:cs typeface="Arial"/>
              </a:rPr>
              <a:t>2</a:t>
            </a:r>
            <a:r>
              <a:rPr sz="1800" spc="-2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CH</a:t>
            </a:r>
            <a:r>
              <a:rPr sz="1400" spc="-25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marL="720725">
              <a:lnSpc>
                <a:spcPct val="100000"/>
              </a:lnSpc>
              <a:spcBef>
                <a:spcPts val="365"/>
              </a:spcBef>
            </a:pPr>
            <a:r>
              <a:rPr sz="1400" dirty="0">
                <a:latin typeface="Arial"/>
                <a:cs typeface="Arial"/>
              </a:rPr>
              <a:t>normal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pentano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72438" y="4380991"/>
            <a:ext cx="7264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RON: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13066" y="2096770"/>
            <a:ext cx="7264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4B83D"/>
                </a:solidFill>
                <a:latin typeface="Arial"/>
                <a:cs typeface="Arial"/>
              </a:rPr>
              <a:t>RON:</a:t>
            </a:r>
            <a:r>
              <a:rPr sz="1400" b="1" spc="-45" dirty="0">
                <a:solidFill>
                  <a:srgbClr val="04B83D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4B83D"/>
                </a:solidFill>
                <a:latin typeface="Arial"/>
                <a:cs typeface="Arial"/>
              </a:rPr>
              <a:t>93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7047" y="3710685"/>
            <a:ext cx="8248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4B83D"/>
                </a:solidFill>
                <a:latin typeface="Arial"/>
                <a:cs typeface="Arial"/>
              </a:rPr>
              <a:t>RON:</a:t>
            </a:r>
            <a:r>
              <a:rPr sz="1400" b="1" spc="-45" dirty="0">
                <a:solidFill>
                  <a:srgbClr val="04B83D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4B83D"/>
                </a:solidFill>
                <a:latin typeface="Arial"/>
                <a:cs typeface="Arial"/>
              </a:rPr>
              <a:t>104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61706" y="4329429"/>
            <a:ext cx="7264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4B83D"/>
                </a:solidFill>
                <a:latin typeface="Arial"/>
                <a:cs typeface="Arial"/>
              </a:rPr>
              <a:t>RON:</a:t>
            </a:r>
            <a:r>
              <a:rPr sz="1400" b="1" spc="-45" dirty="0">
                <a:solidFill>
                  <a:srgbClr val="04B83D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4B83D"/>
                </a:solidFill>
                <a:latin typeface="Arial"/>
                <a:cs typeface="Arial"/>
              </a:rPr>
              <a:t>93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73933" y="2643758"/>
            <a:ext cx="1971675" cy="479425"/>
          </a:xfrm>
          <a:prstGeom prst="rect">
            <a:avLst/>
          </a:prstGeom>
          <a:solidFill>
            <a:srgbClr val="E0E0E0"/>
          </a:solidFill>
          <a:ln w="9525">
            <a:solidFill>
              <a:srgbClr val="FF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75260" marR="140335" indent="-27940">
              <a:lnSpc>
                <a:spcPct val="107100"/>
              </a:lnSpc>
              <a:spcBef>
                <a:spcPts val="215"/>
              </a:spcBef>
            </a:pPr>
            <a:r>
              <a:rPr sz="1200" spc="-10" dirty="0">
                <a:latin typeface="Calibri"/>
                <a:cs typeface="Calibri"/>
              </a:rPr>
              <a:t>Reacciones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favorecidas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por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BAJAS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TEMPERATURAS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9407" y="4915408"/>
            <a:ext cx="1296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-10" dirty="0">
                <a:latin typeface="Calibri"/>
                <a:cs typeface="Calibri"/>
              </a:rPr>
              <a:t> 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  <p:pic>
          <p:nvPicPr>
            <p:cNvPr id="11" name="object 11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804" y="2787395"/>
              <a:ext cx="1027176" cy="909065"/>
            </a:xfrm>
            <a:prstGeom prst="rect">
              <a:avLst/>
            </a:prstGeom>
          </p:spPr>
        </p:pic>
        <p:pic>
          <p:nvPicPr>
            <p:cNvPr id="12" name="object 12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516" y="1491996"/>
              <a:ext cx="1091184" cy="976121"/>
            </a:xfrm>
            <a:prstGeom prst="rect">
              <a:avLst/>
            </a:prstGeom>
          </p:spPr>
        </p:pic>
        <p:pic>
          <p:nvPicPr>
            <p:cNvPr id="13" name="object 13">
              <a:hlinkClick r:id="rId6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1066" y="1839467"/>
              <a:ext cx="69341" cy="2004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7538" y="1756422"/>
              <a:ext cx="260629" cy="3466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8592" y="1756422"/>
              <a:ext cx="513588" cy="34669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5692" y="4993894"/>
            <a:ext cx="111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latin typeface="Arial"/>
                <a:cs typeface="Arial"/>
              </a:rPr>
              <a:t>13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1104" y="1790954"/>
            <a:ext cx="38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  <a:hlinkClick r:id="rId6"/>
              </a:rPr>
              <a:t>-</a:t>
            </a:r>
            <a:r>
              <a:rPr sz="1200" spc="-25" dirty="0">
                <a:latin typeface="Arial"/>
                <a:cs typeface="Arial"/>
              </a:rPr>
              <a:t>CH3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6572" y="3645661"/>
            <a:ext cx="9131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Ciclopentano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99716" y="1711198"/>
            <a:ext cx="6508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0845" algn="l"/>
              </a:tabLst>
            </a:pPr>
            <a:r>
              <a:rPr sz="1400" spc="-50" dirty="0">
                <a:latin typeface="Arial"/>
                <a:cs typeface="Arial"/>
              </a:rPr>
              <a:t>+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H2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00112" y="1786508"/>
            <a:ext cx="3261360" cy="2876550"/>
            <a:chOff x="900112" y="1786508"/>
            <a:chExt cx="3261360" cy="2876550"/>
          </a:xfrm>
        </p:grpSpPr>
        <p:sp>
          <p:nvSpPr>
            <p:cNvPr id="21" name="object 21"/>
            <p:cNvSpPr/>
            <p:nvPr/>
          </p:nvSpPr>
          <p:spPr>
            <a:xfrm>
              <a:off x="3105531" y="1786508"/>
              <a:ext cx="1055370" cy="1510030"/>
            </a:xfrm>
            <a:custGeom>
              <a:avLst/>
              <a:gdLst/>
              <a:ahLst/>
              <a:cxnLst/>
              <a:rect l="l" t="t" r="r" b="b"/>
              <a:pathLst>
                <a:path w="1055370" h="1510029">
                  <a:moveTo>
                    <a:pt x="978408" y="1465072"/>
                  </a:moveTo>
                  <a:lnTo>
                    <a:pt x="76200" y="1465072"/>
                  </a:lnTo>
                  <a:lnTo>
                    <a:pt x="76200" y="1433322"/>
                  </a:lnTo>
                  <a:lnTo>
                    <a:pt x="0" y="1471422"/>
                  </a:lnTo>
                  <a:lnTo>
                    <a:pt x="76200" y="1509522"/>
                  </a:lnTo>
                  <a:lnTo>
                    <a:pt x="76200" y="1477772"/>
                  </a:lnTo>
                  <a:lnTo>
                    <a:pt x="978408" y="1477772"/>
                  </a:lnTo>
                  <a:lnTo>
                    <a:pt x="978408" y="1465072"/>
                  </a:lnTo>
                  <a:close/>
                </a:path>
                <a:path w="1055370" h="1510029">
                  <a:moveTo>
                    <a:pt x="990600" y="1354074"/>
                  </a:moveTo>
                  <a:lnTo>
                    <a:pt x="977900" y="1347724"/>
                  </a:lnTo>
                  <a:lnTo>
                    <a:pt x="914400" y="1315974"/>
                  </a:lnTo>
                  <a:lnTo>
                    <a:pt x="914400" y="1347724"/>
                  </a:lnTo>
                  <a:lnTo>
                    <a:pt x="12954" y="1347724"/>
                  </a:lnTo>
                  <a:lnTo>
                    <a:pt x="12954" y="1360424"/>
                  </a:lnTo>
                  <a:lnTo>
                    <a:pt x="914400" y="1360424"/>
                  </a:lnTo>
                  <a:lnTo>
                    <a:pt x="914400" y="1392174"/>
                  </a:lnTo>
                  <a:lnTo>
                    <a:pt x="977900" y="1360424"/>
                  </a:lnTo>
                  <a:lnTo>
                    <a:pt x="990600" y="1354074"/>
                  </a:lnTo>
                  <a:close/>
                </a:path>
                <a:path w="1055370" h="1510029">
                  <a:moveTo>
                    <a:pt x="1042416" y="149098"/>
                  </a:moveTo>
                  <a:lnTo>
                    <a:pt x="153149" y="149098"/>
                  </a:lnTo>
                  <a:lnTo>
                    <a:pt x="153149" y="117348"/>
                  </a:lnTo>
                  <a:lnTo>
                    <a:pt x="76962" y="155448"/>
                  </a:lnTo>
                  <a:lnTo>
                    <a:pt x="153149" y="193548"/>
                  </a:lnTo>
                  <a:lnTo>
                    <a:pt x="153149" y="161798"/>
                  </a:lnTo>
                  <a:lnTo>
                    <a:pt x="1042416" y="161798"/>
                  </a:lnTo>
                  <a:lnTo>
                    <a:pt x="1042416" y="149098"/>
                  </a:lnTo>
                  <a:close/>
                </a:path>
                <a:path w="1055370" h="1510029">
                  <a:moveTo>
                    <a:pt x="1055370" y="38112"/>
                  </a:moveTo>
                  <a:lnTo>
                    <a:pt x="1042670" y="31762"/>
                  </a:lnTo>
                  <a:lnTo>
                    <a:pt x="979170" y="0"/>
                  </a:lnTo>
                  <a:lnTo>
                    <a:pt x="979170" y="31762"/>
                  </a:lnTo>
                  <a:lnTo>
                    <a:pt x="76962" y="31762"/>
                  </a:lnTo>
                  <a:lnTo>
                    <a:pt x="76962" y="44462"/>
                  </a:lnTo>
                  <a:lnTo>
                    <a:pt x="979170" y="44462"/>
                  </a:lnTo>
                  <a:lnTo>
                    <a:pt x="979170" y="76212"/>
                  </a:lnTo>
                  <a:lnTo>
                    <a:pt x="1042670" y="44462"/>
                  </a:lnTo>
                  <a:lnTo>
                    <a:pt x="1055370" y="38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4875" y="4116704"/>
              <a:ext cx="689610" cy="541020"/>
            </a:xfrm>
            <a:custGeom>
              <a:avLst/>
              <a:gdLst/>
              <a:ahLst/>
              <a:cxnLst/>
              <a:rect l="l" t="t" r="r" b="b"/>
              <a:pathLst>
                <a:path w="689610" h="541020">
                  <a:moveTo>
                    <a:pt x="0" y="270510"/>
                  </a:moveTo>
                  <a:lnTo>
                    <a:pt x="151904" y="0"/>
                  </a:lnTo>
                  <a:lnTo>
                    <a:pt x="537718" y="0"/>
                  </a:lnTo>
                  <a:lnTo>
                    <a:pt x="689610" y="270510"/>
                  </a:lnTo>
                  <a:lnTo>
                    <a:pt x="537718" y="541020"/>
                  </a:lnTo>
                  <a:lnTo>
                    <a:pt x="151904" y="541020"/>
                  </a:lnTo>
                  <a:lnTo>
                    <a:pt x="0" y="2705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600702" y="1668272"/>
            <a:ext cx="2101850" cy="57277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1200" spc="-10" dirty="0">
                <a:latin typeface="Arial"/>
                <a:cs typeface="Arial"/>
              </a:rPr>
              <a:t>CH3-CH2-CH2-CH2-CH2-</a:t>
            </a:r>
            <a:r>
              <a:rPr sz="1200" spc="-25" dirty="0">
                <a:latin typeface="Arial"/>
                <a:cs typeface="Arial"/>
              </a:rPr>
              <a:t>CH3</a:t>
            </a:r>
            <a:endParaRPr sz="1200">
              <a:latin typeface="Arial"/>
              <a:cs typeface="Arial"/>
            </a:endParaRPr>
          </a:p>
          <a:p>
            <a:pPr marR="24765" algn="ctr">
              <a:lnSpc>
                <a:spcPct val="100000"/>
              </a:lnSpc>
              <a:spcBef>
                <a:spcPts val="715"/>
              </a:spcBef>
            </a:pPr>
            <a:r>
              <a:rPr sz="1200" dirty="0">
                <a:latin typeface="Arial"/>
                <a:cs typeface="Arial"/>
              </a:rPr>
              <a:t>n-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Hexano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35454" y="3071876"/>
            <a:ext cx="6508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0845" algn="l"/>
              </a:tabLst>
            </a:pPr>
            <a:r>
              <a:rPr sz="1400" spc="-50" dirty="0">
                <a:latin typeface="Arial"/>
                <a:cs typeface="Arial"/>
              </a:rPr>
              <a:t>+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H2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33976" y="2993135"/>
            <a:ext cx="1748155" cy="59309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sz="1200" spc="-10" dirty="0">
                <a:latin typeface="Arial"/>
                <a:cs typeface="Arial"/>
              </a:rPr>
              <a:t>CH3-CH2-CH2-CH2-</a:t>
            </a:r>
            <a:r>
              <a:rPr sz="1200" spc="-25" dirty="0">
                <a:latin typeface="Arial"/>
                <a:cs typeface="Arial"/>
              </a:rPr>
              <a:t>CH3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200" dirty="0">
                <a:latin typeface="Arial"/>
                <a:cs typeface="Arial"/>
              </a:rPr>
              <a:t>n-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Pentano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3316" y="2418842"/>
            <a:ext cx="1242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Metil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ciclopentano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5579" y="178815"/>
            <a:ext cx="2565400" cy="1077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latin typeface="Arial"/>
                <a:cs typeface="Arial"/>
              </a:rPr>
              <a:t>PENEX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-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REACCIONES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100">
              <a:latin typeface="Arial"/>
              <a:cs typeface="Arial"/>
            </a:endParaRPr>
          </a:p>
          <a:p>
            <a:pPr marL="34925">
              <a:lnSpc>
                <a:spcPct val="100000"/>
              </a:lnSpc>
            </a:pPr>
            <a:r>
              <a:rPr sz="1200" b="1" dirty="0">
                <a:solidFill>
                  <a:srgbClr val="0451E3"/>
                </a:solidFill>
                <a:latin typeface="Arial"/>
                <a:cs typeface="Arial"/>
              </a:rPr>
              <a:t>REACCIONES</a:t>
            </a:r>
            <a:r>
              <a:rPr sz="1200" b="1" spc="-10" dirty="0">
                <a:solidFill>
                  <a:srgbClr val="0451E3"/>
                </a:solidFill>
                <a:latin typeface="Arial"/>
                <a:cs typeface="Arial"/>
              </a:rPr>
              <a:t> SECUNDARIAS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Ruptura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anillos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nafténicos: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7691" y="4700270"/>
            <a:ext cx="862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Ciclohexano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50770" y="4267708"/>
            <a:ext cx="6508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0845" algn="l"/>
              </a:tabLst>
            </a:pPr>
            <a:r>
              <a:rPr sz="1400" spc="-50" dirty="0">
                <a:latin typeface="Arial"/>
                <a:cs typeface="Arial"/>
              </a:rPr>
              <a:t>+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H2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08401" y="4343780"/>
            <a:ext cx="977900" cy="187960"/>
          </a:xfrm>
          <a:custGeom>
            <a:avLst/>
            <a:gdLst/>
            <a:ahLst/>
            <a:cxnLst/>
            <a:rect l="l" t="t" r="r" b="b"/>
            <a:pathLst>
              <a:path w="977900" h="187960">
                <a:moveTo>
                  <a:pt x="965454" y="143002"/>
                </a:moveTo>
                <a:lnTo>
                  <a:pt x="76200" y="143002"/>
                </a:lnTo>
                <a:lnTo>
                  <a:pt x="76200" y="111252"/>
                </a:lnTo>
                <a:lnTo>
                  <a:pt x="0" y="149352"/>
                </a:lnTo>
                <a:lnTo>
                  <a:pt x="76200" y="187452"/>
                </a:lnTo>
                <a:lnTo>
                  <a:pt x="76200" y="155702"/>
                </a:lnTo>
                <a:lnTo>
                  <a:pt x="965454" y="155702"/>
                </a:lnTo>
                <a:lnTo>
                  <a:pt x="965454" y="143002"/>
                </a:lnTo>
                <a:close/>
              </a:path>
              <a:path w="977900" h="187960">
                <a:moveTo>
                  <a:pt x="977646" y="38100"/>
                </a:moveTo>
                <a:lnTo>
                  <a:pt x="964946" y="31750"/>
                </a:lnTo>
                <a:lnTo>
                  <a:pt x="901446" y="0"/>
                </a:lnTo>
                <a:lnTo>
                  <a:pt x="901446" y="31750"/>
                </a:lnTo>
                <a:lnTo>
                  <a:pt x="0" y="31750"/>
                </a:lnTo>
                <a:lnTo>
                  <a:pt x="0" y="44450"/>
                </a:lnTo>
                <a:lnTo>
                  <a:pt x="901446" y="44450"/>
                </a:lnTo>
                <a:lnTo>
                  <a:pt x="901446" y="76200"/>
                </a:lnTo>
                <a:lnTo>
                  <a:pt x="964946" y="44450"/>
                </a:lnTo>
                <a:lnTo>
                  <a:pt x="97764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39055" y="4245355"/>
            <a:ext cx="2101850" cy="511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CH3-CH2-CH2-CH2-CH2-</a:t>
            </a:r>
            <a:r>
              <a:rPr sz="1200" spc="-25" dirty="0">
                <a:latin typeface="Arial"/>
                <a:cs typeface="Arial"/>
              </a:rPr>
              <a:t>CH3</a:t>
            </a:r>
            <a:endParaRPr sz="1200">
              <a:latin typeface="Arial"/>
              <a:cs typeface="Arial"/>
            </a:endParaRPr>
          </a:p>
          <a:p>
            <a:pPr marR="31115" algn="ctr">
              <a:lnSpc>
                <a:spcPct val="100000"/>
              </a:lnSpc>
              <a:spcBef>
                <a:spcPts val="944"/>
              </a:spcBef>
            </a:pPr>
            <a:r>
              <a:rPr sz="1200" dirty="0">
                <a:latin typeface="Arial"/>
                <a:cs typeface="Arial"/>
              </a:rPr>
              <a:t>n-</a:t>
            </a:r>
            <a:r>
              <a:rPr sz="1200" spc="-10" dirty="0">
                <a:latin typeface="Arial"/>
                <a:cs typeface="Arial"/>
              </a:rPr>
              <a:t> Hexano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48296" y="2614802"/>
            <a:ext cx="1972310" cy="873760"/>
          </a:xfrm>
          <a:prstGeom prst="rect">
            <a:avLst/>
          </a:prstGeom>
          <a:solidFill>
            <a:srgbClr val="E0E0E0"/>
          </a:solidFill>
          <a:ln w="9525">
            <a:solidFill>
              <a:srgbClr val="FF0000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123825" marR="116205" algn="ctr">
              <a:lnSpc>
                <a:spcPct val="106900"/>
              </a:lnSpc>
              <a:spcBef>
                <a:spcPts val="219"/>
              </a:spcBef>
            </a:pPr>
            <a:r>
              <a:rPr sz="1200" dirty="0">
                <a:latin typeface="Arial"/>
                <a:cs typeface="Arial"/>
              </a:rPr>
              <a:t>En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condiciones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típicas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operación,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conversión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naftenos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parafinas 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orden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20/40%.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47534" y="1980057"/>
            <a:ext cx="1972310" cy="478790"/>
          </a:xfrm>
          <a:prstGeom prst="rect">
            <a:avLst/>
          </a:prstGeom>
          <a:solidFill>
            <a:srgbClr val="E0E0E0"/>
          </a:solidFill>
          <a:ln w="952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315"/>
              </a:spcBef>
            </a:pPr>
            <a:r>
              <a:rPr sz="1200" spc="-10" dirty="0">
                <a:latin typeface="Calibri"/>
                <a:cs typeface="Calibri"/>
              </a:rPr>
              <a:t>Reacciones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favorecidas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por</a:t>
            </a:r>
            <a:endParaRPr sz="1200">
              <a:latin typeface="Calibri"/>
              <a:cs typeface="Calibri"/>
            </a:endParaRPr>
          </a:p>
          <a:p>
            <a:pPr marL="183515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latin typeface="Calibri"/>
                <a:cs typeface="Calibri"/>
              </a:rPr>
              <a:t>las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ALTAS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TEMPERATURAS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9407" y="4915408"/>
            <a:ext cx="1296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-10" dirty="0">
                <a:latin typeface="Calibri"/>
                <a:cs typeface="Calibri"/>
              </a:rPr>
              <a:t> 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34441" y="178815"/>
            <a:ext cx="2468245" cy="114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latin typeface="Arial"/>
                <a:cs typeface="Arial"/>
              </a:rPr>
              <a:t>PENEX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-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REACCIONES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0451E3"/>
                </a:solidFill>
                <a:latin typeface="Arial"/>
                <a:cs typeface="Arial"/>
              </a:rPr>
              <a:t>REACCIONES</a:t>
            </a:r>
            <a:r>
              <a:rPr sz="1200" b="1" spc="-10" dirty="0">
                <a:solidFill>
                  <a:srgbClr val="0451E3"/>
                </a:solidFill>
                <a:latin typeface="Arial"/>
                <a:cs typeface="Arial"/>
              </a:rPr>
              <a:t> SECUNDARIAS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2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Isomerización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naftenos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90288" y="1203960"/>
            <a:ext cx="1619250" cy="1137285"/>
            <a:chOff x="4590288" y="1203960"/>
            <a:chExt cx="1619250" cy="1137285"/>
          </a:xfrm>
        </p:grpSpPr>
        <p:pic>
          <p:nvPicPr>
            <p:cNvPr id="13" name="object 13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0288" y="1203960"/>
              <a:ext cx="1230630" cy="11369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9468" y="1513344"/>
              <a:ext cx="256057" cy="3421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00522" y="1513344"/>
              <a:ext cx="509015" cy="34212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733034" y="1547114"/>
            <a:ext cx="38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  <a:hlinkClick r:id="rId6"/>
              </a:rPr>
              <a:t>-</a:t>
            </a:r>
            <a:r>
              <a:rPr sz="1200" spc="-25" dirty="0">
                <a:latin typeface="Arial"/>
                <a:cs typeface="Arial"/>
              </a:rPr>
              <a:t>CH3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14462" y="1445704"/>
            <a:ext cx="4098925" cy="3130550"/>
            <a:chOff x="1414462" y="1445704"/>
            <a:chExt cx="4098925" cy="3130550"/>
          </a:xfrm>
        </p:grpSpPr>
        <p:sp>
          <p:nvSpPr>
            <p:cNvPr id="18" name="object 18"/>
            <p:cNvSpPr/>
            <p:nvPr/>
          </p:nvSpPr>
          <p:spPr>
            <a:xfrm>
              <a:off x="1419225" y="1450466"/>
              <a:ext cx="763270" cy="670560"/>
            </a:xfrm>
            <a:custGeom>
              <a:avLst/>
              <a:gdLst/>
              <a:ahLst/>
              <a:cxnLst/>
              <a:rect l="l" t="t" r="r" b="b"/>
              <a:pathLst>
                <a:path w="763269" h="670560">
                  <a:moveTo>
                    <a:pt x="0" y="335280"/>
                  </a:moveTo>
                  <a:lnTo>
                    <a:pt x="188213" y="0"/>
                  </a:lnTo>
                  <a:lnTo>
                    <a:pt x="574548" y="0"/>
                  </a:lnTo>
                  <a:lnTo>
                    <a:pt x="762762" y="335280"/>
                  </a:lnTo>
                  <a:lnTo>
                    <a:pt x="574548" y="670560"/>
                  </a:lnTo>
                  <a:lnTo>
                    <a:pt x="188213" y="670560"/>
                  </a:lnTo>
                  <a:lnTo>
                    <a:pt x="0" y="3352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13735" y="1693544"/>
              <a:ext cx="977900" cy="193675"/>
            </a:xfrm>
            <a:custGeom>
              <a:avLst/>
              <a:gdLst/>
              <a:ahLst/>
              <a:cxnLst/>
              <a:rect l="l" t="t" r="r" b="b"/>
              <a:pathLst>
                <a:path w="977900" h="193675">
                  <a:moveTo>
                    <a:pt x="965454" y="149098"/>
                  </a:moveTo>
                  <a:lnTo>
                    <a:pt x="76200" y="149098"/>
                  </a:lnTo>
                  <a:lnTo>
                    <a:pt x="76200" y="117348"/>
                  </a:lnTo>
                  <a:lnTo>
                    <a:pt x="0" y="155448"/>
                  </a:lnTo>
                  <a:lnTo>
                    <a:pt x="76200" y="193548"/>
                  </a:lnTo>
                  <a:lnTo>
                    <a:pt x="76200" y="161798"/>
                  </a:lnTo>
                  <a:lnTo>
                    <a:pt x="965454" y="161798"/>
                  </a:lnTo>
                  <a:lnTo>
                    <a:pt x="965454" y="149098"/>
                  </a:lnTo>
                  <a:close/>
                </a:path>
                <a:path w="977900" h="193675">
                  <a:moveTo>
                    <a:pt x="977646" y="38100"/>
                  </a:moveTo>
                  <a:lnTo>
                    <a:pt x="964946" y="31750"/>
                  </a:lnTo>
                  <a:lnTo>
                    <a:pt x="901446" y="0"/>
                  </a:lnTo>
                  <a:lnTo>
                    <a:pt x="901446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901446" y="44450"/>
                  </a:lnTo>
                  <a:lnTo>
                    <a:pt x="901446" y="76200"/>
                  </a:lnTo>
                  <a:lnTo>
                    <a:pt x="964946" y="44450"/>
                  </a:lnTo>
                  <a:lnTo>
                    <a:pt x="977646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7750" y="2931033"/>
              <a:ext cx="728980" cy="676275"/>
            </a:xfrm>
            <a:custGeom>
              <a:avLst/>
              <a:gdLst/>
              <a:ahLst/>
              <a:cxnLst/>
              <a:rect l="l" t="t" r="r" b="b"/>
              <a:pathLst>
                <a:path w="728980" h="676275">
                  <a:moveTo>
                    <a:pt x="0" y="337947"/>
                  </a:moveTo>
                  <a:lnTo>
                    <a:pt x="189737" y="0"/>
                  </a:lnTo>
                  <a:lnTo>
                    <a:pt x="538734" y="0"/>
                  </a:lnTo>
                  <a:lnTo>
                    <a:pt x="728472" y="337947"/>
                  </a:lnTo>
                  <a:lnTo>
                    <a:pt x="538734" y="675894"/>
                  </a:lnTo>
                  <a:lnTo>
                    <a:pt x="189737" y="675894"/>
                  </a:lnTo>
                  <a:lnTo>
                    <a:pt x="0" y="3379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27479" y="3004184"/>
              <a:ext cx="489584" cy="488950"/>
            </a:xfrm>
            <a:custGeom>
              <a:avLst/>
              <a:gdLst/>
              <a:ahLst/>
              <a:cxnLst/>
              <a:rect l="l" t="t" r="r" b="b"/>
              <a:pathLst>
                <a:path w="489585" h="488950">
                  <a:moveTo>
                    <a:pt x="150113" y="0"/>
                  </a:moveTo>
                  <a:lnTo>
                    <a:pt x="0" y="269747"/>
                  </a:lnTo>
                </a:path>
                <a:path w="489585" h="488950">
                  <a:moveTo>
                    <a:pt x="89915" y="488441"/>
                  </a:moveTo>
                  <a:lnTo>
                    <a:pt x="389381" y="488441"/>
                  </a:lnTo>
                </a:path>
                <a:path w="489585" h="488950">
                  <a:moveTo>
                    <a:pt x="349757" y="31241"/>
                  </a:moveTo>
                  <a:lnTo>
                    <a:pt x="489203" y="2842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04057" y="3292221"/>
              <a:ext cx="977900" cy="76200"/>
            </a:xfrm>
            <a:custGeom>
              <a:avLst/>
              <a:gdLst/>
              <a:ahLst/>
              <a:cxnLst/>
              <a:rect l="l" t="t" r="r" b="b"/>
              <a:pathLst>
                <a:path w="977900" h="76200">
                  <a:moveTo>
                    <a:pt x="901445" y="0"/>
                  </a:moveTo>
                  <a:lnTo>
                    <a:pt x="901445" y="76199"/>
                  </a:lnTo>
                  <a:lnTo>
                    <a:pt x="964945" y="44449"/>
                  </a:lnTo>
                  <a:lnTo>
                    <a:pt x="914145" y="44449"/>
                  </a:lnTo>
                  <a:lnTo>
                    <a:pt x="914145" y="31749"/>
                  </a:lnTo>
                  <a:lnTo>
                    <a:pt x="964945" y="31749"/>
                  </a:lnTo>
                  <a:lnTo>
                    <a:pt x="901445" y="0"/>
                  </a:lnTo>
                  <a:close/>
                </a:path>
                <a:path w="977900" h="76200">
                  <a:moveTo>
                    <a:pt x="901445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901445" y="44449"/>
                  </a:lnTo>
                  <a:lnTo>
                    <a:pt x="901445" y="31749"/>
                  </a:lnTo>
                  <a:close/>
                </a:path>
                <a:path w="977900" h="76200">
                  <a:moveTo>
                    <a:pt x="964945" y="31749"/>
                  </a:moveTo>
                  <a:lnTo>
                    <a:pt x="914145" y="31749"/>
                  </a:lnTo>
                  <a:lnTo>
                    <a:pt x="914145" y="44449"/>
                  </a:lnTo>
                  <a:lnTo>
                    <a:pt x="964945" y="44449"/>
                  </a:lnTo>
                  <a:lnTo>
                    <a:pt x="977645" y="38099"/>
                  </a:lnTo>
                  <a:lnTo>
                    <a:pt x="964945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97348" y="3009519"/>
              <a:ext cx="810895" cy="676275"/>
            </a:xfrm>
            <a:custGeom>
              <a:avLst/>
              <a:gdLst/>
              <a:ahLst/>
              <a:cxnLst/>
              <a:rect l="l" t="t" r="r" b="b"/>
              <a:pathLst>
                <a:path w="810895" h="676275">
                  <a:moveTo>
                    <a:pt x="0" y="337947"/>
                  </a:moveTo>
                  <a:lnTo>
                    <a:pt x="189737" y="0"/>
                  </a:lnTo>
                  <a:lnTo>
                    <a:pt x="621029" y="0"/>
                  </a:lnTo>
                  <a:lnTo>
                    <a:pt x="810767" y="337947"/>
                  </a:lnTo>
                  <a:lnTo>
                    <a:pt x="621029" y="675894"/>
                  </a:lnTo>
                  <a:lnTo>
                    <a:pt x="189737" y="675894"/>
                  </a:lnTo>
                  <a:lnTo>
                    <a:pt x="0" y="3379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9930" y="4499990"/>
              <a:ext cx="977900" cy="76200"/>
            </a:xfrm>
            <a:custGeom>
              <a:avLst/>
              <a:gdLst/>
              <a:ahLst/>
              <a:cxnLst/>
              <a:rect l="l" t="t" r="r" b="b"/>
              <a:pathLst>
                <a:path w="977900" h="76200">
                  <a:moveTo>
                    <a:pt x="901446" y="0"/>
                  </a:moveTo>
                  <a:lnTo>
                    <a:pt x="901446" y="76200"/>
                  </a:lnTo>
                  <a:lnTo>
                    <a:pt x="964946" y="44450"/>
                  </a:lnTo>
                  <a:lnTo>
                    <a:pt x="914146" y="44450"/>
                  </a:lnTo>
                  <a:lnTo>
                    <a:pt x="914146" y="31750"/>
                  </a:lnTo>
                  <a:lnTo>
                    <a:pt x="964946" y="31750"/>
                  </a:lnTo>
                  <a:lnTo>
                    <a:pt x="901446" y="0"/>
                  </a:lnTo>
                  <a:close/>
                </a:path>
                <a:path w="977900" h="76200">
                  <a:moveTo>
                    <a:pt x="901446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901446" y="44450"/>
                  </a:lnTo>
                  <a:lnTo>
                    <a:pt x="901446" y="31750"/>
                  </a:lnTo>
                  <a:close/>
                </a:path>
                <a:path w="977900" h="76200">
                  <a:moveTo>
                    <a:pt x="964946" y="31750"/>
                  </a:moveTo>
                  <a:lnTo>
                    <a:pt x="914146" y="31750"/>
                  </a:lnTo>
                  <a:lnTo>
                    <a:pt x="914146" y="44450"/>
                  </a:lnTo>
                  <a:lnTo>
                    <a:pt x="964946" y="44450"/>
                  </a:lnTo>
                  <a:lnTo>
                    <a:pt x="977646" y="38100"/>
                  </a:lnTo>
                  <a:lnTo>
                    <a:pt x="964946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95651" y="1670558"/>
            <a:ext cx="565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50" dirty="0">
                <a:latin typeface="Arial"/>
                <a:cs typeface="Arial"/>
              </a:rPr>
              <a:t>+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5" dirty="0">
                <a:latin typeface="Arial"/>
                <a:cs typeface="Arial"/>
              </a:rPr>
              <a:t>H2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4350" y="4015232"/>
            <a:ext cx="11798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Hidrocraqueo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20494" y="3764026"/>
            <a:ext cx="626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Benceno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65222" y="3152139"/>
            <a:ext cx="564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235" algn="l"/>
              </a:tabLst>
            </a:pPr>
            <a:r>
              <a:rPr sz="1200" spc="-50" dirty="0">
                <a:latin typeface="Arial"/>
                <a:cs typeface="Arial"/>
              </a:rPr>
              <a:t>+</a:t>
            </a:r>
            <a:r>
              <a:rPr sz="1200" dirty="0">
                <a:latin typeface="Arial"/>
                <a:cs typeface="Arial"/>
              </a:rPr>
              <a:t>	3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51323" y="3771391"/>
            <a:ext cx="862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Ciclohexano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6918" y="4337158"/>
            <a:ext cx="2456180" cy="64325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5"/>
              </a:spcBef>
            </a:pPr>
            <a:r>
              <a:rPr sz="1200" spc="-10" dirty="0">
                <a:latin typeface="Arial"/>
                <a:cs typeface="Arial"/>
              </a:rPr>
              <a:t>CH3-CH2-CH2-CH2-CH2-CH2-</a:t>
            </a:r>
            <a:r>
              <a:rPr sz="1200" spc="-25" dirty="0">
                <a:latin typeface="Arial"/>
                <a:cs typeface="Arial"/>
              </a:rPr>
              <a:t>CH3</a:t>
            </a:r>
            <a:endParaRPr sz="1200">
              <a:latin typeface="Arial"/>
              <a:cs typeface="Arial"/>
            </a:endParaRPr>
          </a:p>
          <a:p>
            <a:pPr marR="3175" algn="ctr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latin typeface="Arial"/>
                <a:cs typeface="Arial"/>
              </a:rPr>
              <a:t>n-</a:t>
            </a:r>
            <a:r>
              <a:rPr sz="1400" spc="-10" dirty="0">
                <a:latin typeface="Arial"/>
                <a:cs typeface="Arial"/>
              </a:rPr>
              <a:t> Heptano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87014" y="4398517"/>
            <a:ext cx="5029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3525" algn="l"/>
              </a:tabLst>
            </a:pPr>
            <a:r>
              <a:rPr sz="1400" spc="-50" dirty="0">
                <a:latin typeface="Arial"/>
                <a:cs typeface="Arial"/>
              </a:rPr>
              <a:t>+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25" dirty="0">
                <a:latin typeface="Arial"/>
                <a:cs typeface="Arial"/>
              </a:rPr>
              <a:t>H2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87188" y="4378705"/>
            <a:ext cx="1393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CH3-CH2-CH2-</a:t>
            </a:r>
            <a:r>
              <a:rPr sz="1200" spc="-25" dirty="0">
                <a:latin typeface="Arial"/>
                <a:cs typeface="Arial"/>
              </a:rPr>
              <a:t>CH3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82256" y="4366005"/>
            <a:ext cx="10394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CH3-CH2-</a:t>
            </a:r>
            <a:r>
              <a:rPr sz="1200" spc="-25" dirty="0">
                <a:latin typeface="Arial"/>
                <a:cs typeface="Arial"/>
              </a:rPr>
              <a:t>CH3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15657" y="4347717"/>
            <a:ext cx="12953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0" dirty="0"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32628" y="4703317"/>
            <a:ext cx="7473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n-</a:t>
            </a:r>
            <a:r>
              <a:rPr sz="1400" spc="-10" dirty="0">
                <a:latin typeface="Arial"/>
                <a:cs typeface="Arial"/>
              </a:rPr>
              <a:t>Butano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46593" y="4690617"/>
            <a:ext cx="6978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Propano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8950" y="2147570"/>
            <a:ext cx="1996439" cy="6711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864869">
              <a:lnSpc>
                <a:spcPct val="100000"/>
              </a:lnSpc>
              <a:spcBef>
                <a:spcPts val="229"/>
              </a:spcBef>
            </a:pPr>
            <a:r>
              <a:rPr sz="1200" spc="-10" dirty="0">
                <a:latin typeface="Arial"/>
                <a:cs typeface="Arial"/>
              </a:rPr>
              <a:t>Ciclohexano</a:t>
            </a:r>
            <a:endParaRPr sz="1200">
              <a:latin typeface="Arial"/>
              <a:cs typeface="Arial"/>
            </a:endParaRPr>
          </a:p>
          <a:p>
            <a:pPr marL="1050290">
              <a:lnSpc>
                <a:spcPct val="100000"/>
              </a:lnSpc>
              <a:spcBef>
                <a:spcPts val="135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RON: 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83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Saturación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Benceno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02226" y="2216911"/>
            <a:ext cx="1242695" cy="50038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1200" dirty="0">
                <a:latin typeface="Arial"/>
                <a:cs typeface="Arial"/>
              </a:rPr>
              <a:t>Metil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ciclopentano</a:t>
            </a:r>
            <a:endParaRPr sz="1200">
              <a:latin typeface="Arial"/>
              <a:cs typeface="Arial"/>
            </a:endParaRPr>
          </a:p>
          <a:p>
            <a:pPr marL="59690" algn="ctr">
              <a:lnSpc>
                <a:spcPct val="100000"/>
              </a:lnSpc>
              <a:spcBef>
                <a:spcPts val="43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RON: 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95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33006" y="3107817"/>
            <a:ext cx="2017395" cy="676910"/>
          </a:xfrm>
          <a:prstGeom prst="rect">
            <a:avLst/>
          </a:prstGeom>
          <a:solidFill>
            <a:srgbClr val="E0E0E0"/>
          </a:solidFill>
          <a:ln w="9525">
            <a:solidFill>
              <a:srgbClr val="FF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36525" marR="130175" algn="ctr">
              <a:lnSpc>
                <a:spcPct val="106900"/>
              </a:lnSpc>
              <a:spcBef>
                <a:spcPts val="220"/>
              </a:spcBef>
            </a:pPr>
            <a:r>
              <a:rPr sz="1200" dirty="0">
                <a:latin typeface="Calibri"/>
                <a:cs typeface="Calibri"/>
              </a:rPr>
              <a:t>Reacción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EXOTERMICA favorecida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las </a:t>
            </a:r>
            <a:r>
              <a:rPr sz="1200" spc="-20" dirty="0">
                <a:latin typeface="Calibri"/>
                <a:cs typeface="Calibri"/>
              </a:rPr>
              <a:t>BAJAS </a:t>
            </a:r>
            <a:r>
              <a:rPr sz="1200" spc="-10" dirty="0">
                <a:latin typeface="Calibri"/>
                <a:cs typeface="Calibri"/>
              </a:rPr>
              <a:t>TEMPERATURAS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9407" y="4915408"/>
            <a:ext cx="1296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-10" dirty="0">
                <a:latin typeface="Calibri"/>
                <a:cs typeface="Calibri"/>
              </a:rPr>
              <a:t> 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82777" y="185927"/>
            <a:ext cx="132143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latin typeface="Arial"/>
                <a:cs typeface="Arial"/>
              </a:rPr>
              <a:t>PENEX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-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PROCESO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692" y="4993894"/>
            <a:ext cx="111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latin typeface="Arial"/>
                <a:cs typeface="Arial"/>
              </a:rPr>
              <a:t>15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3513" y="696468"/>
            <a:ext cx="7462266" cy="43952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9407" y="4915408"/>
            <a:ext cx="1296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-10" dirty="0">
                <a:latin typeface="Calibri"/>
                <a:cs typeface="Calibri"/>
              </a:rPr>
              <a:t> 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08431" y="178815"/>
            <a:ext cx="147764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latin typeface="Arial"/>
                <a:cs typeface="Arial"/>
              </a:rPr>
              <a:t>PENEX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CONVERSION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692" y="4993894"/>
            <a:ext cx="1111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25" dirty="0">
                <a:latin typeface="Arial"/>
                <a:cs typeface="Arial"/>
              </a:rPr>
              <a:t>16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2456" y="1613627"/>
            <a:ext cx="1534795" cy="188595"/>
          </a:xfrm>
          <a:custGeom>
            <a:avLst/>
            <a:gdLst/>
            <a:ahLst/>
            <a:cxnLst/>
            <a:rect l="l" t="t" r="r" b="b"/>
            <a:pathLst>
              <a:path w="1534795" h="188594">
                <a:moveTo>
                  <a:pt x="1534522" y="0"/>
                </a:moveTo>
                <a:lnTo>
                  <a:pt x="0" y="0"/>
                </a:lnTo>
                <a:lnTo>
                  <a:pt x="0" y="188069"/>
                </a:lnTo>
                <a:lnTo>
                  <a:pt x="1534522" y="188069"/>
                </a:lnTo>
                <a:lnTo>
                  <a:pt x="1534522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7641" y="1197724"/>
            <a:ext cx="126111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spc="-40" dirty="0">
                <a:solidFill>
                  <a:srgbClr val="000080"/>
                </a:solidFill>
                <a:latin typeface="Arial"/>
                <a:cs typeface="Arial"/>
              </a:rPr>
              <a:t>DESCRIPCION</a:t>
            </a:r>
            <a:r>
              <a:rPr sz="850" b="1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spc="-20" dirty="0">
                <a:solidFill>
                  <a:srgbClr val="000080"/>
                </a:solidFill>
                <a:latin typeface="Arial"/>
                <a:cs typeface="Arial"/>
              </a:rPr>
              <a:t>MUESTRA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6658" y="1150871"/>
            <a:ext cx="801370" cy="2413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20"/>
              </a:spcBef>
            </a:pPr>
            <a:r>
              <a:rPr sz="600" b="1" dirty="0">
                <a:latin typeface="Arial"/>
                <a:cs typeface="Arial"/>
              </a:rPr>
              <a:t>C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4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R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600" b="1" spc="30" dirty="0">
                <a:latin typeface="Arial"/>
                <a:cs typeface="Arial"/>
              </a:rPr>
              <a:t>GA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600" b="1" spc="60" dirty="0">
                <a:latin typeface="Arial"/>
                <a:cs typeface="Arial"/>
              </a:rPr>
              <a:t>ISOM</a:t>
            </a:r>
            <a:r>
              <a:rPr sz="600" b="1" spc="40" dirty="0">
                <a:latin typeface="Arial"/>
                <a:cs typeface="Arial"/>
              </a:rPr>
              <a:t> </a:t>
            </a:r>
            <a:r>
              <a:rPr sz="600" b="1" spc="55" dirty="0">
                <a:latin typeface="Arial"/>
                <a:cs typeface="Arial"/>
              </a:rPr>
              <a:t>ER</a:t>
            </a:r>
            <a:r>
              <a:rPr sz="600" b="1" spc="-4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IZ</a:t>
            </a:r>
            <a:r>
              <a:rPr sz="600" b="1" spc="-4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4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C</a:t>
            </a:r>
            <a:r>
              <a:rPr sz="600" b="1" spc="-45" dirty="0">
                <a:latin typeface="Arial"/>
                <a:cs typeface="Arial"/>
              </a:rPr>
              <a:t> </a:t>
            </a:r>
            <a:r>
              <a:rPr sz="600" b="1" spc="25" dirty="0">
                <a:latin typeface="Arial"/>
                <a:cs typeface="Arial"/>
              </a:rPr>
              <a:t>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641" y="1448683"/>
            <a:ext cx="9144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spc="-35" dirty="0">
                <a:solidFill>
                  <a:srgbClr val="000080"/>
                </a:solidFill>
                <a:latin typeface="Arial"/>
                <a:cs typeface="Arial"/>
              </a:rPr>
              <a:t>OBSERVACIONES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0483" y="1618810"/>
            <a:ext cx="91948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COMPONENTES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7641" y="1797998"/>
            <a:ext cx="125920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spc="-10" dirty="0">
                <a:solidFill>
                  <a:srgbClr val="000080"/>
                </a:solidFill>
                <a:latin typeface="Arial"/>
                <a:cs typeface="Arial"/>
              </a:rPr>
              <a:t>DENSIDAD</a:t>
            </a:r>
            <a:r>
              <a:rPr sz="9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15ºC</a:t>
            </a:r>
            <a:r>
              <a:rPr sz="900" b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0080"/>
                </a:solidFill>
                <a:latin typeface="Arial"/>
                <a:cs typeface="Arial"/>
              </a:rPr>
              <a:t>g/ml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7641" y="1977424"/>
            <a:ext cx="134620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APARIENCIA</a:t>
            </a:r>
            <a:r>
              <a:rPr sz="900" b="1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PROC</a:t>
            </a:r>
            <a:r>
              <a:rPr sz="900" b="1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  <a:r>
              <a:rPr sz="9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7641" y="2156493"/>
            <a:ext cx="143827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TENSION</a:t>
            </a:r>
            <a:r>
              <a:rPr sz="9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900" b="1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VAPOR</a:t>
            </a:r>
            <a:r>
              <a:rPr sz="9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psi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7641" y="2335681"/>
            <a:ext cx="132143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C4</a:t>
            </a:r>
            <a:r>
              <a:rPr sz="900" b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900" b="1" spc="-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INFERIORES</a:t>
            </a:r>
            <a:r>
              <a:rPr sz="900" b="1" spc="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89778" y="2335681"/>
            <a:ext cx="1892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5" dirty="0">
                <a:latin typeface="Arial"/>
                <a:cs typeface="Arial"/>
              </a:rPr>
              <a:t>5,3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7641" y="2515107"/>
            <a:ext cx="113347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ISO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PENTANO</a:t>
            </a:r>
            <a:r>
              <a:rPr sz="900" b="1" spc="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2950" y="2515107"/>
            <a:ext cx="25209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0" dirty="0">
                <a:latin typeface="Arial"/>
                <a:cs typeface="Arial"/>
              </a:rPr>
              <a:t>20,1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7641" y="2694175"/>
            <a:ext cx="143002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NORMAL</a:t>
            </a:r>
            <a:r>
              <a:rPr sz="900" b="1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PENTANO</a:t>
            </a:r>
            <a:r>
              <a:rPr sz="900" b="1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07663" y="2694175"/>
            <a:ext cx="15176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5" dirty="0"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7641" y="2882305"/>
            <a:ext cx="136525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dirty="0">
                <a:solidFill>
                  <a:srgbClr val="000080"/>
                </a:solidFill>
                <a:latin typeface="Arial"/>
                <a:cs typeface="Arial"/>
              </a:rPr>
              <a:t>2,</a:t>
            </a:r>
            <a:r>
              <a:rPr sz="850" b="1" spc="-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850" b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spc="-40" dirty="0">
                <a:solidFill>
                  <a:srgbClr val="000080"/>
                </a:solidFill>
                <a:latin typeface="Arial"/>
                <a:cs typeface="Arial"/>
              </a:rPr>
              <a:t>DIMETIL</a:t>
            </a:r>
            <a:r>
              <a:rPr sz="850" b="1" spc="-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spc="-50" dirty="0">
                <a:solidFill>
                  <a:srgbClr val="000080"/>
                </a:solidFill>
                <a:latin typeface="Arial"/>
                <a:cs typeface="Arial"/>
              </a:rPr>
              <a:t>BUTANO</a:t>
            </a:r>
            <a:r>
              <a:rPr sz="850" b="1" spc="-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850" b="1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89778" y="2873363"/>
            <a:ext cx="1892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5" dirty="0">
                <a:latin typeface="Arial"/>
                <a:cs typeface="Arial"/>
              </a:rPr>
              <a:t>0,9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7641" y="3052790"/>
            <a:ext cx="128587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CICLO</a:t>
            </a:r>
            <a:r>
              <a:rPr sz="900" b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PENTANO -</a:t>
            </a:r>
            <a:r>
              <a:rPr sz="900" b="1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43671" y="3052790"/>
            <a:ext cx="9080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50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7641" y="3240800"/>
            <a:ext cx="136525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dirty="0">
                <a:solidFill>
                  <a:srgbClr val="000080"/>
                </a:solidFill>
                <a:latin typeface="Arial"/>
                <a:cs typeface="Arial"/>
              </a:rPr>
              <a:t>2,</a:t>
            </a:r>
            <a:r>
              <a:rPr sz="850" b="1" spc="-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000080"/>
                </a:solidFill>
                <a:latin typeface="Arial"/>
                <a:cs typeface="Arial"/>
              </a:rPr>
              <a:t>3</a:t>
            </a:r>
            <a:r>
              <a:rPr sz="850" b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spc="-40" dirty="0">
                <a:solidFill>
                  <a:srgbClr val="000080"/>
                </a:solidFill>
                <a:latin typeface="Arial"/>
                <a:cs typeface="Arial"/>
              </a:rPr>
              <a:t>DIMETIL</a:t>
            </a:r>
            <a:r>
              <a:rPr sz="850" b="1" spc="-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spc="-50" dirty="0">
                <a:solidFill>
                  <a:srgbClr val="000080"/>
                </a:solidFill>
                <a:latin typeface="Arial"/>
                <a:cs typeface="Arial"/>
              </a:rPr>
              <a:t>BUTANO</a:t>
            </a:r>
            <a:r>
              <a:rPr sz="850" b="1" spc="-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850" b="1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89778" y="3231858"/>
            <a:ext cx="1892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5" dirty="0">
                <a:latin typeface="Arial"/>
                <a:cs typeface="Arial"/>
              </a:rPr>
              <a:t>1,2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7641" y="3411046"/>
            <a:ext cx="137541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METIL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PENTANO</a:t>
            </a:r>
            <a:r>
              <a:rPr sz="900" b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89778" y="3411046"/>
            <a:ext cx="1892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5" dirty="0">
                <a:latin typeface="Arial"/>
                <a:cs typeface="Arial"/>
              </a:rPr>
              <a:t>9,3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7641" y="3590473"/>
            <a:ext cx="137541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3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METIL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PENTANO</a:t>
            </a:r>
            <a:r>
              <a:rPr sz="900" b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89778" y="3590473"/>
            <a:ext cx="1892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5" dirty="0">
                <a:latin typeface="Arial"/>
                <a:cs typeface="Arial"/>
              </a:rPr>
              <a:t>4,7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7641" y="3769577"/>
            <a:ext cx="135826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NORMAL</a:t>
            </a:r>
            <a:r>
              <a:rPr sz="900" b="1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HEXANO</a:t>
            </a:r>
            <a:r>
              <a:rPr sz="900" b="1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62950" y="3769577"/>
            <a:ext cx="25209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0" dirty="0">
                <a:latin typeface="Arial"/>
                <a:cs typeface="Arial"/>
              </a:rPr>
              <a:t>13,9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7641" y="3957647"/>
            <a:ext cx="143764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1" spc="-35" dirty="0">
                <a:solidFill>
                  <a:srgbClr val="000080"/>
                </a:solidFill>
                <a:latin typeface="Arial"/>
                <a:cs typeface="Arial"/>
              </a:rPr>
              <a:t>METIL</a:t>
            </a:r>
            <a:r>
              <a:rPr sz="850" b="1" spc="-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spc="-45" dirty="0">
                <a:solidFill>
                  <a:srgbClr val="000080"/>
                </a:solidFill>
                <a:latin typeface="Arial"/>
                <a:cs typeface="Arial"/>
              </a:rPr>
              <a:t>CICLOPENTANO</a:t>
            </a:r>
            <a:r>
              <a:rPr sz="850" b="1" spc="-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850" b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89778" y="3948705"/>
            <a:ext cx="1892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5" dirty="0">
                <a:latin typeface="Arial"/>
                <a:cs typeface="Arial"/>
              </a:rPr>
              <a:t>3,9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7641" y="4128131"/>
            <a:ext cx="89217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spc="-20" dirty="0">
                <a:solidFill>
                  <a:srgbClr val="000080"/>
                </a:solidFill>
                <a:latin typeface="Arial"/>
                <a:cs typeface="Arial"/>
              </a:rPr>
              <a:t>BENCENO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89778" y="4128131"/>
            <a:ext cx="1892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5" dirty="0">
                <a:latin typeface="Arial"/>
                <a:cs typeface="Arial"/>
              </a:rPr>
              <a:t>1,4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7641" y="4307260"/>
            <a:ext cx="121412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CICLO</a:t>
            </a:r>
            <a:r>
              <a:rPr sz="900" b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HEXANO</a:t>
            </a:r>
            <a:r>
              <a:rPr sz="900" b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43671" y="4307260"/>
            <a:ext cx="9080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50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7641" y="4486388"/>
            <a:ext cx="143002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NORMAL</a:t>
            </a:r>
            <a:r>
              <a:rPr sz="900" b="1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HEPTANO</a:t>
            </a:r>
            <a:r>
              <a:rPr sz="900" b="1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89778" y="4486388"/>
            <a:ext cx="1892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5" dirty="0">
                <a:latin typeface="Arial"/>
                <a:cs typeface="Arial"/>
              </a:rPr>
              <a:t>0,5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7641" y="4665814"/>
            <a:ext cx="108902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SUPERIORES</a:t>
            </a:r>
            <a:r>
              <a:rPr sz="900" b="1" spc="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689778" y="4665814"/>
            <a:ext cx="1892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5" dirty="0">
                <a:latin typeface="Arial"/>
                <a:cs typeface="Arial"/>
              </a:rPr>
              <a:t>0,1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97641" y="4844946"/>
            <a:ext cx="7480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OTROS</a:t>
            </a:r>
            <a:r>
              <a:rPr sz="900" b="1" spc="4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89778" y="4844946"/>
            <a:ext cx="18923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5" dirty="0">
                <a:latin typeface="Arial"/>
                <a:cs typeface="Arial"/>
              </a:rPr>
              <a:t>3,7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83222" y="932349"/>
            <a:ext cx="5860415" cy="4095750"/>
            <a:chOff x="683222" y="932349"/>
            <a:chExt cx="5860415" cy="4095750"/>
          </a:xfrm>
        </p:grpSpPr>
        <p:sp>
          <p:nvSpPr>
            <p:cNvPr id="52" name="object 52"/>
            <p:cNvSpPr/>
            <p:nvPr/>
          </p:nvSpPr>
          <p:spPr>
            <a:xfrm>
              <a:off x="687985" y="937112"/>
              <a:ext cx="0" cy="672465"/>
            </a:xfrm>
            <a:custGeom>
              <a:avLst/>
              <a:gdLst/>
              <a:ahLst/>
              <a:cxnLst/>
              <a:rect l="l" t="t" r="r" b="b"/>
              <a:pathLst>
                <a:path h="672465">
                  <a:moveTo>
                    <a:pt x="0" y="0"/>
                  </a:moveTo>
                  <a:lnTo>
                    <a:pt x="0" y="672043"/>
                  </a:lnTo>
                </a:path>
              </a:pathLst>
            </a:custGeom>
            <a:ln w="894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3514" y="932641"/>
              <a:ext cx="9525" cy="681355"/>
            </a:xfrm>
            <a:custGeom>
              <a:avLst/>
              <a:gdLst/>
              <a:ahLst/>
              <a:cxnLst/>
              <a:rect l="l" t="t" r="r" b="b"/>
              <a:pathLst>
                <a:path w="9525" h="681355">
                  <a:moveTo>
                    <a:pt x="8942" y="0"/>
                  </a:moveTo>
                  <a:lnTo>
                    <a:pt x="0" y="0"/>
                  </a:lnTo>
                  <a:lnTo>
                    <a:pt x="0" y="681045"/>
                  </a:lnTo>
                  <a:lnTo>
                    <a:pt x="8942" y="681045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22567" y="937112"/>
              <a:ext cx="0" cy="672465"/>
            </a:xfrm>
            <a:custGeom>
              <a:avLst/>
              <a:gdLst/>
              <a:ahLst/>
              <a:cxnLst/>
              <a:rect l="l" t="t" r="r" b="b"/>
              <a:pathLst>
                <a:path h="672465">
                  <a:moveTo>
                    <a:pt x="0" y="0"/>
                  </a:moveTo>
                  <a:lnTo>
                    <a:pt x="0" y="672043"/>
                  </a:lnTo>
                </a:path>
              </a:pathLst>
            </a:custGeom>
            <a:ln w="894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18036" y="932641"/>
              <a:ext cx="9525" cy="681355"/>
            </a:xfrm>
            <a:custGeom>
              <a:avLst/>
              <a:gdLst/>
              <a:ahLst/>
              <a:cxnLst/>
              <a:rect l="l" t="t" r="r" b="b"/>
              <a:pathLst>
                <a:path w="9525" h="681355">
                  <a:moveTo>
                    <a:pt x="8942" y="0"/>
                  </a:moveTo>
                  <a:lnTo>
                    <a:pt x="0" y="0"/>
                  </a:lnTo>
                  <a:lnTo>
                    <a:pt x="0" y="681045"/>
                  </a:lnTo>
                  <a:lnTo>
                    <a:pt x="8942" y="681045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3514" y="1806227"/>
              <a:ext cx="9525" cy="3221990"/>
            </a:xfrm>
            <a:custGeom>
              <a:avLst/>
              <a:gdLst/>
              <a:ahLst/>
              <a:cxnLst/>
              <a:rect l="l" t="t" r="r" b="b"/>
              <a:pathLst>
                <a:path w="9525" h="3221990">
                  <a:moveTo>
                    <a:pt x="8942" y="0"/>
                  </a:moveTo>
                  <a:lnTo>
                    <a:pt x="0" y="0"/>
                  </a:lnTo>
                  <a:lnTo>
                    <a:pt x="0" y="3221447"/>
                  </a:lnTo>
                  <a:lnTo>
                    <a:pt x="8942" y="3221447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3514" y="1801677"/>
              <a:ext cx="9525" cy="3226435"/>
            </a:xfrm>
            <a:custGeom>
              <a:avLst/>
              <a:gdLst/>
              <a:ahLst/>
              <a:cxnLst/>
              <a:rect l="l" t="t" r="r" b="b"/>
              <a:pathLst>
                <a:path w="9525" h="3226435">
                  <a:moveTo>
                    <a:pt x="8942" y="0"/>
                  </a:moveTo>
                  <a:lnTo>
                    <a:pt x="0" y="0"/>
                  </a:lnTo>
                  <a:lnTo>
                    <a:pt x="0" y="3225997"/>
                  </a:lnTo>
                  <a:lnTo>
                    <a:pt x="8942" y="3225997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18096" y="1806227"/>
              <a:ext cx="9525" cy="3221990"/>
            </a:xfrm>
            <a:custGeom>
              <a:avLst/>
              <a:gdLst/>
              <a:ahLst/>
              <a:cxnLst/>
              <a:rect l="l" t="t" r="r" b="b"/>
              <a:pathLst>
                <a:path w="9525" h="3221990">
                  <a:moveTo>
                    <a:pt x="8942" y="0"/>
                  </a:moveTo>
                  <a:lnTo>
                    <a:pt x="0" y="0"/>
                  </a:lnTo>
                  <a:lnTo>
                    <a:pt x="0" y="3221447"/>
                  </a:lnTo>
                  <a:lnTo>
                    <a:pt x="8942" y="3221447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18036" y="1801677"/>
              <a:ext cx="9525" cy="3226435"/>
            </a:xfrm>
            <a:custGeom>
              <a:avLst/>
              <a:gdLst/>
              <a:ahLst/>
              <a:cxnLst/>
              <a:rect l="l" t="t" r="r" b="b"/>
              <a:pathLst>
                <a:path w="9525" h="3226435">
                  <a:moveTo>
                    <a:pt x="8942" y="0"/>
                  </a:moveTo>
                  <a:lnTo>
                    <a:pt x="0" y="0"/>
                  </a:lnTo>
                  <a:lnTo>
                    <a:pt x="0" y="3225997"/>
                  </a:lnTo>
                  <a:lnTo>
                    <a:pt x="8942" y="3225997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339477" y="937112"/>
              <a:ext cx="8890" cy="4090670"/>
            </a:xfrm>
            <a:custGeom>
              <a:avLst/>
              <a:gdLst/>
              <a:ahLst/>
              <a:cxnLst/>
              <a:rect l="l" t="t" r="r" b="b"/>
              <a:pathLst>
                <a:path w="8889" h="4090670">
                  <a:moveTo>
                    <a:pt x="8750" y="0"/>
                  </a:moveTo>
                  <a:lnTo>
                    <a:pt x="0" y="0"/>
                  </a:lnTo>
                  <a:lnTo>
                    <a:pt x="0" y="4090562"/>
                  </a:lnTo>
                  <a:lnTo>
                    <a:pt x="8750" y="4090562"/>
                  </a:lnTo>
                  <a:lnTo>
                    <a:pt x="875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39418" y="932681"/>
              <a:ext cx="8890" cy="4095115"/>
            </a:xfrm>
            <a:custGeom>
              <a:avLst/>
              <a:gdLst/>
              <a:ahLst/>
              <a:cxnLst/>
              <a:rect l="l" t="t" r="r" b="b"/>
              <a:pathLst>
                <a:path w="8889" h="4095115">
                  <a:moveTo>
                    <a:pt x="0" y="0"/>
                  </a:moveTo>
                  <a:lnTo>
                    <a:pt x="0" y="4094993"/>
                  </a:lnTo>
                  <a:lnTo>
                    <a:pt x="8809" y="4094993"/>
                  </a:lnTo>
                  <a:lnTo>
                    <a:pt x="88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7985" y="932641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0" y="44"/>
                  </a:move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83514" y="932582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0" y="8941"/>
                  </a:moveTo>
                  <a:lnTo>
                    <a:pt x="2664713" y="8941"/>
                  </a:lnTo>
                  <a:lnTo>
                    <a:pt x="2664713" y="0"/>
                  </a:lnTo>
                  <a:lnTo>
                    <a:pt x="0" y="104"/>
                  </a:lnTo>
                  <a:lnTo>
                    <a:pt x="0" y="894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7985" y="1111710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3514" y="1111770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87985" y="1434558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83514" y="1434498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31509" y="1613627"/>
              <a:ext cx="1116965" cy="9525"/>
            </a:xfrm>
            <a:custGeom>
              <a:avLst/>
              <a:gdLst/>
              <a:ahLst/>
              <a:cxnLst/>
              <a:rect l="l" t="t" r="r" b="b"/>
              <a:pathLst>
                <a:path w="1116964" h="9525">
                  <a:moveTo>
                    <a:pt x="1116718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1116718" y="8941"/>
                  </a:lnTo>
                  <a:lnTo>
                    <a:pt x="111671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26978" y="1613686"/>
              <a:ext cx="1121410" cy="9525"/>
            </a:xfrm>
            <a:custGeom>
              <a:avLst/>
              <a:gdLst/>
              <a:ahLst/>
              <a:cxnLst/>
              <a:rect l="l" t="t" r="r" b="b"/>
              <a:pathLst>
                <a:path w="1121410" h="9525">
                  <a:moveTo>
                    <a:pt x="1121249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1121249" y="8941"/>
                  </a:lnTo>
                  <a:lnTo>
                    <a:pt x="112124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31509" y="1792815"/>
              <a:ext cx="1116965" cy="9525"/>
            </a:xfrm>
            <a:custGeom>
              <a:avLst/>
              <a:gdLst/>
              <a:ahLst/>
              <a:cxnLst/>
              <a:rect l="l" t="t" r="r" b="b"/>
              <a:pathLst>
                <a:path w="1116964" h="9525">
                  <a:moveTo>
                    <a:pt x="1116718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1116718" y="8941"/>
                  </a:lnTo>
                  <a:lnTo>
                    <a:pt x="111671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226978" y="1792755"/>
              <a:ext cx="1121410" cy="9525"/>
            </a:xfrm>
            <a:custGeom>
              <a:avLst/>
              <a:gdLst/>
              <a:ahLst/>
              <a:cxnLst/>
              <a:rect l="l" t="t" r="r" b="b"/>
              <a:pathLst>
                <a:path w="1121410" h="9525">
                  <a:moveTo>
                    <a:pt x="1121249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1121249" y="8941"/>
                  </a:lnTo>
                  <a:lnTo>
                    <a:pt x="112124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87985" y="1972241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83514" y="1972181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7985" y="2151310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3514" y="2151369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7985" y="2330497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83514" y="2330438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87985" y="2509924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83514" y="2509864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87985" y="2688992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83514" y="2689052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7985" y="2868180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3514" y="2868121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87985" y="3047607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3514" y="3047547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87985" y="3226675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83514" y="3226735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87985" y="3405863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3514" y="3405863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9239"/>
                  </a:lnTo>
                  <a:lnTo>
                    <a:pt x="2664713" y="9239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87985" y="3585289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83514" y="3585230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7985" y="3764358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3514" y="3764418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87985" y="3943522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83514" y="3943522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9239"/>
                  </a:lnTo>
                  <a:lnTo>
                    <a:pt x="2664713" y="9239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87985" y="4122948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83514" y="4122948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87985" y="4302077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83514" y="4302077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87985" y="4481205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83514" y="4481205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9239"/>
                  </a:lnTo>
                  <a:lnTo>
                    <a:pt x="2664713" y="9239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87985" y="4660631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83514" y="4660631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7985" y="4839759"/>
              <a:ext cx="2660650" cy="9525"/>
            </a:xfrm>
            <a:custGeom>
              <a:avLst/>
              <a:gdLst/>
              <a:ahLst/>
              <a:cxnLst/>
              <a:rect l="l" t="t" r="r" b="b"/>
              <a:pathLst>
                <a:path w="2660650" h="9525">
                  <a:moveTo>
                    <a:pt x="2660242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0242" y="8941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83514" y="4839759"/>
              <a:ext cx="2665095" cy="9525"/>
            </a:xfrm>
            <a:custGeom>
              <a:avLst/>
              <a:gdLst/>
              <a:ahLst/>
              <a:cxnLst/>
              <a:rect l="l" t="t" r="r" b="b"/>
              <a:pathLst>
                <a:path w="2665095" h="9525">
                  <a:moveTo>
                    <a:pt x="2664713" y="0"/>
                  </a:moveTo>
                  <a:lnTo>
                    <a:pt x="0" y="0"/>
                  </a:lnTo>
                  <a:lnTo>
                    <a:pt x="0" y="8941"/>
                  </a:lnTo>
                  <a:lnTo>
                    <a:pt x="2664713" y="8941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87985" y="5018892"/>
              <a:ext cx="2660650" cy="8890"/>
            </a:xfrm>
            <a:custGeom>
              <a:avLst/>
              <a:gdLst/>
              <a:ahLst/>
              <a:cxnLst/>
              <a:rect l="l" t="t" r="r" b="b"/>
              <a:pathLst>
                <a:path w="2660650" h="8889">
                  <a:moveTo>
                    <a:pt x="2660242" y="0"/>
                  </a:moveTo>
                  <a:lnTo>
                    <a:pt x="0" y="0"/>
                  </a:lnTo>
                  <a:lnTo>
                    <a:pt x="0" y="8782"/>
                  </a:lnTo>
                  <a:lnTo>
                    <a:pt x="2660242" y="8782"/>
                  </a:lnTo>
                  <a:lnTo>
                    <a:pt x="2660242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3514" y="5018892"/>
              <a:ext cx="2665095" cy="8890"/>
            </a:xfrm>
            <a:custGeom>
              <a:avLst/>
              <a:gdLst/>
              <a:ahLst/>
              <a:cxnLst/>
              <a:rect l="l" t="t" r="r" b="b"/>
              <a:pathLst>
                <a:path w="2665095" h="8889">
                  <a:moveTo>
                    <a:pt x="2664713" y="0"/>
                  </a:moveTo>
                  <a:lnTo>
                    <a:pt x="0" y="0"/>
                  </a:lnTo>
                  <a:lnTo>
                    <a:pt x="0" y="8782"/>
                  </a:lnTo>
                  <a:lnTo>
                    <a:pt x="2664713" y="8782"/>
                  </a:lnTo>
                  <a:lnTo>
                    <a:pt x="26647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077295" y="1239766"/>
              <a:ext cx="2466340" cy="189230"/>
            </a:xfrm>
            <a:custGeom>
              <a:avLst/>
              <a:gdLst/>
              <a:ahLst/>
              <a:cxnLst/>
              <a:rect l="l" t="t" r="r" b="b"/>
              <a:pathLst>
                <a:path w="2466340" h="189230">
                  <a:moveTo>
                    <a:pt x="2466040" y="0"/>
                  </a:moveTo>
                  <a:lnTo>
                    <a:pt x="0" y="0"/>
                  </a:lnTo>
                  <a:lnTo>
                    <a:pt x="0" y="189108"/>
                  </a:lnTo>
                  <a:lnTo>
                    <a:pt x="2466040" y="189108"/>
                  </a:lnTo>
                  <a:lnTo>
                    <a:pt x="2466040" y="0"/>
                  </a:lnTo>
                  <a:close/>
                </a:path>
              </a:pathLst>
            </a:custGeom>
            <a:solidFill>
              <a:srgbClr val="0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4082548" y="1074163"/>
            <a:ext cx="126619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40" dirty="0">
                <a:solidFill>
                  <a:srgbClr val="000080"/>
                </a:solidFill>
                <a:latin typeface="Arial"/>
                <a:cs typeface="Arial"/>
              </a:rPr>
              <a:t>DESCRIPCION</a:t>
            </a:r>
            <a:r>
              <a:rPr sz="850" b="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000080"/>
                </a:solidFill>
                <a:latin typeface="Arial"/>
                <a:cs typeface="Arial"/>
              </a:rPr>
              <a:t>MUESTRA</a:t>
            </a:r>
            <a:endParaRPr sz="8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764636" y="1092117"/>
            <a:ext cx="565785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b="1" dirty="0">
                <a:latin typeface="Arial"/>
                <a:cs typeface="Arial"/>
              </a:rPr>
              <a:t>C</a:t>
            </a:r>
            <a:r>
              <a:rPr sz="600" b="1" spc="-5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A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R</a:t>
            </a:r>
            <a:r>
              <a:rPr sz="600" b="1" spc="-55" dirty="0">
                <a:latin typeface="Arial"/>
                <a:cs typeface="Arial"/>
              </a:rPr>
              <a:t> </a:t>
            </a:r>
            <a:r>
              <a:rPr sz="600" b="1" spc="60" dirty="0">
                <a:latin typeface="Arial"/>
                <a:cs typeface="Arial"/>
              </a:rPr>
              <a:t>GA</a:t>
            </a:r>
            <a:r>
              <a:rPr sz="600" b="1" spc="18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D</a:t>
            </a:r>
            <a:r>
              <a:rPr sz="600" b="1" spc="-50" dirty="0">
                <a:latin typeface="Arial"/>
                <a:cs typeface="Arial"/>
              </a:rPr>
              <a:t> </a:t>
            </a:r>
            <a:r>
              <a:rPr sz="600" b="1" spc="-25" dirty="0">
                <a:latin typeface="Arial"/>
                <a:cs typeface="Arial"/>
              </a:rPr>
              <a:t>IP</a:t>
            </a:r>
            <a:endParaRPr sz="6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423712" y="1245079"/>
            <a:ext cx="92329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COMPONENTES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082548" y="1425210"/>
            <a:ext cx="126365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DENSIDAD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15ºC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00080"/>
                </a:solidFill>
                <a:latin typeface="Arial"/>
                <a:cs typeface="Arial"/>
              </a:rPr>
              <a:t>g/ml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881576" y="1425210"/>
            <a:ext cx="37909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10" dirty="0">
                <a:latin typeface="Arial"/>
                <a:cs typeface="Arial"/>
              </a:rPr>
              <a:t>0,6535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082548" y="1604983"/>
            <a:ext cx="42418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RON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082548" y="1784875"/>
            <a:ext cx="114427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PROCEDIMIENTO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016591" y="1784875"/>
            <a:ext cx="10350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" dirty="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082548" y="1965006"/>
            <a:ext cx="44259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MON</a:t>
            </a:r>
            <a:r>
              <a:rPr sz="900" b="1" spc="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082548" y="2144779"/>
            <a:ext cx="144335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TENSION</a:t>
            </a:r>
            <a:r>
              <a:rPr sz="900" b="1" spc="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DE VAPOR</a:t>
            </a:r>
            <a:r>
              <a:rPr sz="900" b="1" spc="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psi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082548" y="2324910"/>
            <a:ext cx="132651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C4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INFERIORES</a:t>
            </a:r>
            <a:r>
              <a:rPr sz="900" b="1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971706" y="2324910"/>
            <a:ext cx="18986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Arial"/>
                <a:cs typeface="Arial"/>
              </a:rPr>
              <a:t>1,7</a:t>
            </a:r>
            <a:endParaRPr sz="9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082548" y="2504803"/>
            <a:ext cx="113792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ISO</a:t>
            </a:r>
            <a:r>
              <a:rPr sz="900" b="1" spc="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PENTANO</a:t>
            </a:r>
            <a:r>
              <a:rPr sz="900" b="1" spc="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989660" y="2504803"/>
            <a:ext cx="15176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Arial"/>
                <a:cs typeface="Arial"/>
              </a:rPr>
              <a:t>36</a:t>
            </a:r>
            <a:endParaRPr sz="9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082548" y="2684575"/>
            <a:ext cx="143510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NORMAL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PENTANO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944415" y="2684575"/>
            <a:ext cx="252729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0" dirty="0">
                <a:latin typeface="Arial"/>
                <a:cs typeface="Arial"/>
              </a:rPr>
              <a:t>13,6</a:t>
            </a:r>
            <a:endParaRPr sz="9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082548" y="2864707"/>
            <a:ext cx="156019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2,</a:t>
            </a:r>
            <a:r>
              <a:rPr sz="900" b="1" spc="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DIMETIL</a:t>
            </a:r>
            <a:r>
              <a:rPr sz="900" b="1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BUTANO</a:t>
            </a:r>
            <a:r>
              <a:rPr sz="900" b="1" spc="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971706" y="2864707"/>
            <a:ext cx="18986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Arial"/>
                <a:cs typeface="Arial"/>
              </a:rPr>
              <a:t>8,9</a:t>
            </a:r>
            <a:endParaRPr sz="9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082548" y="3044599"/>
            <a:ext cx="129095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CICLO</a:t>
            </a:r>
            <a:r>
              <a:rPr sz="900" b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PENTANO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971706" y="3044599"/>
            <a:ext cx="18986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Arial"/>
                <a:cs typeface="Arial"/>
              </a:rPr>
              <a:t>1,6</a:t>
            </a:r>
            <a:endParaRPr sz="9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082548" y="3224371"/>
            <a:ext cx="156019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2,</a:t>
            </a:r>
            <a:r>
              <a:rPr sz="900" b="1" spc="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3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DIMETIL</a:t>
            </a:r>
            <a:r>
              <a:rPr sz="900" b="1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BUTANO</a:t>
            </a:r>
            <a:r>
              <a:rPr sz="900" b="1" spc="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025568" y="3224371"/>
            <a:ext cx="9080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082548" y="3404503"/>
            <a:ext cx="138049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2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METIL</a:t>
            </a:r>
            <a:r>
              <a:rPr sz="900" b="1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PENTANO</a:t>
            </a:r>
            <a:r>
              <a:rPr sz="900" b="1" spc="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944415" y="3404503"/>
            <a:ext cx="252729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0" dirty="0">
                <a:latin typeface="Arial"/>
                <a:cs typeface="Arial"/>
              </a:rPr>
              <a:t>10,9</a:t>
            </a:r>
            <a:endParaRPr sz="9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082548" y="3584395"/>
            <a:ext cx="138049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3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METIL</a:t>
            </a:r>
            <a:r>
              <a:rPr sz="900" b="1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PENTANO</a:t>
            </a:r>
            <a:r>
              <a:rPr sz="900" b="1" spc="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971706" y="3584395"/>
            <a:ext cx="18986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Arial"/>
                <a:cs typeface="Arial"/>
              </a:rPr>
              <a:t>6,4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082548" y="3764215"/>
            <a:ext cx="136334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NORMAL</a:t>
            </a:r>
            <a:r>
              <a:rPr sz="900" b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HEXANO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971706" y="3764215"/>
            <a:ext cx="18986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Arial"/>
                <a:cs typeface="Arial"/>
              </a:rPr>
              <a:t>4,5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082548" y="3944347"/>
            <a:ext cx="164147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METIL</a:t>
            </a:r>
            <a:r>
              <a:rPr sz="900" b="1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CICLOPENTANO</a:t>
            </a:r>
            <a:r>
              <a:rPr sz="900" b="1" spc="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971706" y="3944347"/>
            <a:ext cx="18986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Arial"/>
                <a:cs typeface="Arial"/>
              </a:rPr>
              <a:t>3,8</a:t>
            </a:r>
            <a:endParaRPr sz="9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082548" y="4124179"/>
            <a:ext cx="89535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10" dirty="0">
                <a:solidFill>
                  <a:srgbClr val="000080"/>
                </a:solidFill>
                <a:latin typeface="Arial"/>
                <a:cs typeface="Arial"/>
              </a:rPr>
              <a:t>BENCENO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971706" y="4124179"/>
            <a:ext cx="18986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Arial"/>
                <a:cs typeface="Arial"/>
              </a:rPr>
              <a:t>0,1</a:t>
            </a:r>
            <a:endParaRPr sz="9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082548" y="4304011"/>
            <a:ext cx="121920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CICLO</a:t>
            </a:r>
            <a:r>
              <a:rPr sz="9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HEXANO</a:t>
            </a:r>
            <a:r>
              <a:rPr sz="900" b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971706" y="4304011"/>
            <a:ext cx="18986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Arial"/>
                <a:cs typeface="Arial"/>
              </a:rPr>
              <a:t>4,1</a:t>
            </a:r>
            <a:endParaRPr sz="9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082548" y="4484143"/>
            <a:ext cx="1435100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NORMAL</a:t>
            </a:r>
            <a:r>
              <a:rPr sz="900" b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HEPTANO</a:t>
            </a:r>
            <a:r>
              <a:rPr sz="9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-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971706" y="4484143"/>
            <a:ext cx="18986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Arial"/>
                <a:cs typeface="Arial"/>
              </a:rPr>
              <a:t>0,2</a:t>
            </a:r>
            <a:endParaRPr sz="9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082548" y="4663975"/>
            <a:ext cx="109283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SUPERIORES</a:t>
            </a:r>
            <a:r>
              <a:rPr sz="900" b="1" spc="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971706" y="4663975"/>
            <a:ext cx="18986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25" dirty="0">
                <a:latin typeface="Arial"/>
                <a:cs typeface="Arial"/>
              </a:rPr>
              <a:t>0,2</a:t>
            </a:r>
            <a:endParaRPr sz="9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082548" y="4844113"/>
            <a:ext cx="75120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OTROS</a:t>
            </a:r>
            <a:r>
              <a:rPr sz="900" b="1" spc="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900" b="1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00080"/>
                </a:solidFill>
                <a:latin typeface="Arial"/>
                <a:cs typeface="Arial"/>
              </a:rPr>
              <a:t>%P.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025568" y="4844113"/>
            <a:ext cx="90805" cy="166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-50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2608452" y="1059933"/>
            <a:ext cx="4987925" cy="3968115"/>
            <a:chOff x="2608452" y="1059933"/>
            <a:chExt cx="4987925" cy="3968115"/>
          </a:xfrm>
        </p:grpSpPr>
        <p:sp>
          <p:nvSpPr>
            <p:cNvPr id="150" name="object 150"/>
            <p:cNvSpPr/>
            <p:nvPr/>
          </p:nvSpPr>
          <p:spPr>
            <a:xfrm>
              <a:off x="4072806" y="1064422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0915"/>
                  </a:lnTo>
                </a:path>
              </a:pathLst>
            </a:custGeom>
            <a:ln w="8976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068317" y="1059933"/>
              <a:ext cx="9525" cy="180340"/>
            </a:xfrm>
            <a:custGeom>
              <a:avLst/>
              <a:gdLst/>
              <a:ahLst/>
              <a:cxnLst/>
              <a:rect l="l" t="t" r="r" b="b"/>
              <a:pathLst>
                <a:path w="9525" h="180340">
                  <a:moveTo>
                    <a:pt x="8976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8976" y="179832"/>
                  </a:lnTo>
                  <a:lnTo>
                    <a:pt x="8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538787" y="1064422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0915"/>
                  </a:lnTo>
                </a:path>
              </a:pathLst>
            </a:custGeom>
            <a:ln w="8976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534359" y="1059933"/>
              <a:ext cx="9525" cy="180340"/>
            </a:xfrm>
            <a:custGeom>
              <a:avLst/>
              <a:gdLst/>
              <a:ahLst/>
              <a:cxnLst/>
              <a:rect l="l" t="t" r="r" b="b"/>
              <a:pathLst>
                <a:path w="9525" h="180340">
                  <a:moveTo>
                    <a:pt x="8976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8976" y="179832"/>
                  </a:lnTo>
                  <a:lnTo>
                    <a:pt x="8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068317" y="1433422"/>
              <a:ext cx="9525" cy="3594735"/>
            </a:xfrm>
            <a:custGeom>
              <a:avLst/>
              <a:gdLst/>
              <a:ahLst/>
              <a:cxnLst/>
              <a:rect l="l" t="t" r="r" b="b"/>
              <a:pathLst>
                <a:path w="9525" h="3594735">
                  <a:moveTo>
                    <a:pt x="8976" y="0"/>
                  </a:moveTo>
                  <a:lnTo>
                    <a:pt x="0" y="0"/>
                  </a:lnTo>
                  <a:lnTo>
                    <a:pt x="0" y="3594252"/>
                  </a:lnTo>
                  <a:lnTo>
                    <a:pt x="8976" y="3594252"/>
                  </a:lnTo>
                  <a:lnTo>
                    <a:pt x="8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068317" y="1428987"/>
              <a:ext cx="9525" cy="3599179"/>
            </a:xfrm>
            <a:custGeom>
              <a:avLst/>
              <a:gdLst/>
              <a:ahLst/>
              <a:cxnLst/>
              <a:rect l="l" t="t" r="r" b="b"/>
              <a:pathLst>
                <a:path w="9525" h="3599179">
                  <a:moveTo>
                    <a:pt x="8976" y="0"/>
                  </a:moveTo>
                  <a:lnTo>
                    <a:pt x="0" y="0"/>
                  </a:lnTo>
                  <a:lnTo>
                    <a:pt x="0" y="3598686"/>
                  </a:lnTo>
                  <a:lnTo>
                    <a:pt x="8976" y="3598686"/>
                  </a:lnTo>
                  <a:lnTo>
                    <a:pt x="8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534299" y="1433422"/>
              <a:ext cx="9525" cy="3594735"/>
            </a:xfrm>
            <a:custGeom>
              <a:avLst/>
              <a:gdLst/>
              <a:ahLst/>
              <a:cxnLst/>
              <a:rect l="l" t="t" r="r" b="b"/>
              <a:pathLst>
                <a:path w="9525" h="3594735">
                  <a:moveTo>
                    <a:pt x="8976" y="0"/>
                  </a:moveTo>
                  <a:lnTo>
                    <a:pt x="0" y="0"/>
                  </a:lnTo>
                  <a:lnTo>
                    <a:pt x="0" y="3594252"/>
                  </a:lnTo>
                  <a:lnTo>
                    <a:pt x="8976" y="3594252"/>
                  </a:lnTo>
                  <a:lnTo>
                    <a:pt x="8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534359" y="1428987"/>
              <a:ext cx="9525" cy="3599179"/>
            </a:xfrm>
            <a:custGeom>
              <a:avLst/>
              <a:gdLst/>
              <a:ahLst/>
              <a:cxnLst/>
              <a:rect l="l" t="t" r="r" b="b"/>
              <a:pathLst>
                <a:path w="9525" h="3599179">
                  <a:moveTo>
                    <a:pt x="8976" y="0"/>
                  </a:moveTo>
                  <a:lnTo>
                    <a:pt x="0" y="0"/>
                  </a:lnTo>
                  <a:lnTo>
                    <a:pt x="0" y="3598686"/>
                  </a:lnTo>
                  <a:lnTo>
                    <a:pt x="8976" y="3598686"/>
                  </a:lnTo>
                  <a:lnTo>
                    <a:pt x="897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587360" y="1064422"/>
              <a:ext cx="9525" cy="3963670"/>
            </a:xfrm>
            <a:custGeom>
              <a:avLst/>
              <a:gdLst/>
              <a:ahLst/>
              <a:cxnLst/>
              <a:rect l="l" t="t" r="r" b="b"/>
              <a:pathLst>
                <a:path w="9525" h="3963670">
                  <a:moveTo>
                    <a:pt x="9017" y="0"/>
                  </a:moveTo>
                  <a:lnTo>
                    <a:pt x="0" y="0"/>
                  </a:lnTo>
                  <a:lnTo>
                    <a:pt x="0" y="3963252"/>
                  </a:lnTo>
                  <a:lnTo>
                    <a:pt x="8976" y="3963252"/>
                  </a:lnTo>
                  <a:lnTo>
                    <a:pt x="901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587300" y="1059940"/>
              <a:ext cx="9525" cy="3968115"/>
            </a:xfrm>
            <a:custGeom>
              <a:avLst/>
              <a:gdLst/>
              <a:ahLst/>
              <a:cxnLst/>
              <a:rect l="l" t="t" r="r" b="b"/>
              <a:pathLst>
                <a:path w="9525" h="3968115">
                  <a:moveTo>
                    <a:pt x="0" y="0"/>
                  </a:moveTo>
                  <a:lnTo>
                    <a:pt x="0" y="3967734"/>
                  </a:lnTo>
                  <a:lnTo>
                    <a:pt x="8976" y="3967734"/>
                  </a:lnTo>
                  <a:lnTo>
                    <a:pt x="9077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072806" y="1059933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0" y="6"/>
                  </a:move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068317" y="1059940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0" y="9029"/>
                  </a:moveTo>
                  <a:lnTo>
                    <a:pt x="3528059" y="9029"/>
                  </a:lnTo>
                  <a:lnTo>
                    <a:pt x="3528059" y="52"/>
                  </a:lnTo>
                  <a:lnTo>
                    <a:pt x="0" y="0"/>
                  </a:lnTo>
                  <a:lnTo>
                    <a:pt x="0" y="9029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547764" y="1239825"/>
              <a:ext cx="1049020" cy="9525"/>
            </a:xfrm>
            <a:custGeom>
              <a:avLst/>
              <a:gdLst/>
              <a:ahLst/>
              <a:cxnLst/>
              <a:rect l="l" t="t" r="r" b="b"/>
              <a:pathLst>
                <a:path w="1049020" h="9525">
                  <a:moveTo>
                    <a:pt x="1048613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1048613" y="8976"/>
                  </a:lnTo>
                  <a:lnTo>
                    <a:pt x="10486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543336" y="1239766"/>
              <a:ext cx="1053465" cy="9525"/>
            </a:xfrm>
            <a:custGeom>
              <a:avLst/>
              <a:gdLst/>
              <a:ahLst/>
              <a:cxnLst/>
              <a:rect l="l" t="t" r="r" b="b"/>
              <a:pathLst>
                <a:path w="1053465" h="9525">
                  <a:moveTo>
                    <a:pt x="105304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1053041" y="8976"/>
                  </a:lnTo>
                  <a:lnTo>
                    <a:pt x="105304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547764" y="1419957"/>
              <a:ext cx="1049020" cy="9525"/>
            </a:xfrm>
            <a:custGeom>
              <a:avLst/>
              <a:gdLst/>
              <a:ahLst/>
              <a:cxnLst/>
              <a:rect l="l" t="t" r="r" b="b"/>
              <a:pathLst>
                <a:path w="1049020" h="9525">
                  <a:moveTo>
                    <a:pt x="1048613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1048613" y="8976"/>
                  </a:lnTo>
                  <a:lnTo>
                    <a:pt x="104861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543336" y="1419897"/>
              <a:ext cx="1053465" cy="9525"/>
            </a:xfrm>
            <a:custGeom>
              <a:avLst/>
              <a:gdLst/>
              <a:ahLst/>
              <a:cxnLst/>
              <a:rect l="l" t="t" r="r" b="b"/>
              <a:pathLst>
                <a:path w="1053465" h="9525">
                  <a:moveTo>
                    <a:pt x="105304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1053041" y="8976"/>
                  </a:lnTo>
                  <a:lnTo>
                    <a:pt x="105304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072806" y="1599729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068317" y="1599789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072806" y="1779622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68317" y="1779622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9275"/>
                  </a:lnTo>
                  <a:lnTo>
                    <a:pt x="3528059" y="9275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072806" y="1959753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068317" y="1959693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072806" y="2139526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068317" y="2139585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072806" y="2319657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068317" y="2319717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072806" y="2499549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068317" y="2499489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072806" y="2679322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068317" y="2679381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072806" y="2859453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068317" y="2859513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072806" y="3039345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068317" y="3039285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072806" y="3219118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068317" y="3219178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072806" y="3399249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068317" y="3399309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072806" y="3579141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068317" y="3579082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072806" y="3758914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068317" y="3758974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072806" y="3939093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068317" y="3939093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072806" y="4118926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068317" y="4118925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072806" y="4298758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068317" y="4298758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9275"/>
                  </a:lnTo>
                  <a:lnTo>
                    <a:pt x="3528059" y="9275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072806" y="4478889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068317" y="4478889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072806" y="4658722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068317" y="4658722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072806" y="4838853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068317" y="4838853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76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072806" y="5018691"/>
              <a:ext cx="3523615" cy="9525"/>
            </a:xfrm>
            <a:custGeom>
              <a:avLst/>
              <a:gdLst/>
              <a:ahLst/>
              <a:cxnLst/>
              <a:rect l="l" t="t" r="r" b="b"/>
              <a:pathLst>
                <a:path w="3523615" h="9525">
                  <a:moveTo>
                    <a:pt x="3523571" y="0"/>
                  </a:moveTo>
                  <a:lnTo>
                    <a:pt x="0" y="0"/>
                  </a:lnTo>
                  <a:lnTo>
                    <a:pt x="0" y="8982"/>
                  </a:lnTo>
                  <a:lnTo>
                    <a:pt x="3523571" y="8976"/>
                  </a:lnTo>
                  <a:lnTo>
                    <a:pt x="352357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068317" y="5018691"/>
              <a:ext cx="3528060" cy="9525"/>
            </a:xfrm>
            <a:custGeom>
              <a:avLst/>
              <a:gdLst/>
              <a:ahLst/>
              <a:cxnLst/>
              <a:rect l="l" t="t" r="r" b="b"/>
              <a:pathLst>
                <a:path w="3528059" h="9525">
                  <a:moveTo>
                    <a:pt x="3528059" y="0"/>
                  </a:moveTo>
                  <a:lnTo>
                    <a:pt x="0" y="0"/>
                  </a:lnTo>
                  <a:lnTo>
                    <a:pt x="0" y="8982"/>
                  </a:lnTo>
                  <a:lnTo>
                    <a:pt x="3528059" y="8976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614802" y="2643758"/>
              <a:ext cx="4608830" cy="1334770"/>
            </a:xfrm>
            <a:custGeom>
              <a:avLst/>
              <a:gdLst/>
              <a:ahLst/>
              <a:cxnLst/>
              <a:rect l="l" t="t" r="r" b="b"/>
              <a:pathLst>
                <a:path w="4608830" h="1334770">
                  <a:moveTo>
                    <a:pt x="0" y="158115"/>
                  </a:moveTo>
                  <a:lnTo>
                    <a:pt x="7982" y="117049"/>
                  </a:lnTo>
                  <a:lnTo>
                    <a:pt x="30211" y="81384"/>
                  </a:lnTo>
                  <a:lnTo>
                    <a:pt x="64108" y="53260"/>
                  </a:lnTo>
                  <a:lnTo>
                    <a:pt x="107094" y="34817"/>
                  </a:lnTo>
                  <a:lnTo>
                    <a:pt x="156591" y="28193"/>
                  </a:lnTo>
                  <a:lnTo>
                    <a:pt x="206087" y="34817"/>
                  </a:lnTo>
                  <a:lnTo>
                    <a:pt x="249073" y="53260"/>
                  </a:lnTo>
                  <a:lnTo>
                    <a:pt x="282970" y="81384"/>
                  </a:lnTo>
                  <a:lnTo>
                    <a:pt x="305199" y="117049"/>
                  </a:lnTo>
                  <a:lnTo>
                    <a:pt x="313182" y="158115"/>
                  </a:lnTo>
                  <a:lnTo>
                    <a:pt x="305199" y="199180"/>
                  </a:lnTo>
                  <a:lnTo>
                    <a:pt x="282970" y="234845"/>
                  </a:lnTo>
                  <a:lnTo>
                    <a:pt x="249073" y="262969"/>
                  </a:lnTo>
                  <a:lnTo>
                    <a:pt x="206087" y="281412"/>
                  </a:lnTo>
                  <a:lnTo>
                    <a:pt x="156591" y="288036"/>
                  </a:lnTo>
                  <a:lnTo>
                    <a:pt x="107094" y="281412"/>
                  </a:lnTo>
                  <a:lnTo>
                    <a:pt x="64108" y="262969"/>
                  </a:lnTo>
                  <a:lnTo>
                    <a:pt x="30211" y="234845"/>
                  </a:lnTo>
                  <a:lnTo>
                    <a:pt x="7982" y="199180"/>
                  </a:lnTo>
                  <a:lnTo>
                    <a:pt x="0" y="158115"/>
                  </a:lnTo>
                  <a:close/>
                </a:path>
                <a:path w="4608830" h="1334770">
                  <a:moveTo>
                    <a:pt x="13716" y="1204341"/>
                  </a:moveTo>
                  <a:lnTo>
                    <a:pt x="21683" y="1163275"/>
                  </a:lnTo>
                  <a:lnTo>
                    <a:pt x="43866" y="1127610"/>
                  </a:lnTo>
                  <a:lnTo>
                    <a:pt x="77687" y="1099486"/>
                  </a:lnTo>
                  <a:lnTo>
                    <a:pt x="120566" y="1081043"/>
                  </a:lnTo>
                  <a:lnTo>
                    <a:pt x="169926" y="1074420"/>
                  </a:lnTo>
                  <a:lnTo>
                    <a:pt x="219285" y="1081043"/>
                  </a:lnTo>
                  <a:lnTo>
                    <a:pt x="262164" y="1099486"/>
                  </a:lnTo>
                  <a:lnTo>
                    <a:pt x="295985" y="1127610"/>
                  </a:lnTo>
                  <a:lnTo>
                    <a:pt x="318168" y="1163275"/>
                  </a:lnTo>
                  <a:lnTo>
                    <a:pt x="326136" y="1204341"/>
                  </a:lnTo>
                  <a:lnTo>
                    <a:pt x="318168" y="1245406"/>
                  </a:lnTo>
                  <a:lnTo>
                    <a:pt x="295985" y="1281071"/>
                  </a:lnTo>
                  <a:lnTo>
                    <a:pt x="262164" y="1309195"/>
                  </a:lnTo>
                  <a:lnTo>
                    <a:pt x="219285" y="1327638"/>
                  </a:lnTo>
                  <a:lnTo>
                    <a:pt x="169926" y="1334262"/>
                  </a:lnTo>
                  <a:lnTo>
                    <a:pt x="120566" y="1327638"/>
                  </a:lnTo>
                  <a:lnTo>
                    <a:pt x="77687" y="1309195"/>
                  </a:lnTo>
                  <a:lnTo>
                    <a:pt x="43866" y="1281071"/>
                  </a:lnTo>
                  <a:lnTo>
                    <a:pt x="21683" y="1245406"/>
                  </a:lnTo>
                  <a:lnTo>
                    <a:pt x="13716" y="1204341"/>
                  </a:lnTo>
                  <a:close/>
                </a:path>
                <a:path w="4608830" h="1334770">
                  <a:moveTo>
                    <a:pt x="4295394" y="130302"/>
                  </a:moveTo>
                  <a:lnTo>
                    <a:pt x="4303376" y="89099"/>
                  </a:lnTo>
                  <a:lnTo>
                    <a:pt x="4325605" y="53327"/>
                  </a:lnTo>
                  <a:lnTo>
                    <a:pt x="4359502" y="25127"/>
                  </a:lnTo>
                  <a:lnTo>
                    <a:pt x="4402488" y="6638"/>
                  </a:lnTo>
                  <a:lnTo>
                    <a:pt x="4451985" y="0"/>
                  </a:lnTo>
                  <a:lnTo>
                    <a:pt x="4501481" y="6638"/>
                  </a:lnTo>
                  <a:lnTo>
                    <a:pt x="4544467" y="25127"/>
                  </a:lnTo>
                  <a:lnTo>
                    <a:pt x="4578364" y="53327"/>
                  </a:lnTo>
                  <a:lnTo>
                    <a:pt x="4600593" y="89099"/>
                  </a:lnTo>
                  <a:lnTo>
                    <a:pt x="4608576" y="130302"/>
                  </a:lnTo>
                  <a:lnTo>
                    <a:pt x="4600593" y="171504"/>
                  </a:lnTo>
                  <a:lnTo>
                    <a:pt x="4578364" y="207276"/>
                  </a:lnTo>
                  <a:lnTo>
                    <a:pt x="4544467" y="235476"/>
                  </a:lnTo>
                  <a:lnTo>
                    <a:pt x="4501481" y="253965"/>
                  </a:lnTo>
                  <a:lnTo>
                    <a:pt x="4451985" y="260604"/>
                  </a:lnTo>
                  <a:lnTo>
                    <a:pt x="4402488" y="253965"/>
                  </a:lnTo>
                  <a:lnTo>
                    <a:pt x="4359502" y="235476"/>
                  </a:lnTo>
                  <a:lnTo>
                    <a:pt x="4325605" y="207276"/>
                  </a:lnTo>
                  <a:lnTo>
                    <a:pt x="4303376" y="171504"/>
                  </a:lnTo>
                  <a:lnTo>
                    <a:pt x="4295394" y="130302"/>
                  </a:lnTo>
                  <a:close/>
                </a:path>
                <a:path w="4608830" h="1334770">
                  <a:moveTo>
                    <a:pt x="4297680" y="1207389"/>
                  </a:moveTo>
                  <a:lnTo>
                    <a:pt x="4305604" y="1168950"/>
                  </a:lnTo>
                  <a:lnTo>
                    <a:pt x="4327672" y="1135584"/>
                  </a:lnTo>
                  <a:lnTo>
                    <a:pt x="4361322" y="1109283"/>
                  </a:lnTo>
                  <a:lnTo>
                    <a:pt x="4403994" y="1092040"/>
                  </a:lnTo>
                  <a:lnTo>
                    <a:pt x="4453128" y="1085850"/>
                  </a:lnTo>
                  <a:lnTo>
                    <a:pt x="4502261" y="1092040"/>
                  </a:lnTo>
                  <a:lnTo>
                    <a:pt x="4544933" y="1109283"/>
                  </a:lnTo>
                  <a:lnTo>
                    <a:pt x="4578583" y="1135584"/>
                  </a:lnTo>
                  <a:lnTo>
                    <a:pt x="4600651" y="1168950"/>
                  </a:lnTo>
                  <a:lnTo>
                    <a:pt x="4608576" y="1207389"/>
                  </a:lnTo>
                  <a:lnTo>
                    <a:pt x="4600651" y="1245802"/>
                  </a:lnTo>
                  <a:lnTo>
                    <a:pt x="4578583" y="1279166"/>
                  </a:lnTo>
                  <a:lnTo>
                    <a:pt x="4544933" y="1305476"/>
                  </a:lnTo>
                  <a:lnTo>
                    <a:pt x="4502261" y="1322731"/>
                  </a:lnTo>
                  <a:lnTo>
                    <a:pt x="4453128" y="1328928"/>
                  </a:lnTo>
                  <a:lnTo>
                    <a:pt x="4403994" y="1322731"/>
                  </a:lnTo>
                  <a:lnTo>
                    <a:pt x="4361322" y="1305476"/>
                  </a:lnTo>
                  <a:lnTo>
                    <a:pt x="4327672" y="1279166"/>
                  </a:lnTo>
                  <a:lnTo>
                    <a:pt x="4305604" y="1245802"/>
                  </a:lnTo>
                  <a:lnTo>
                    <a:pt x="4297680" y="120738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697641" y="607059"/>
            <a:ext cx="245046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451E3"/>
                </a:solidFill>
                <a:latin typeface="Arial"/>
                <a:cs typeface="Arial"/>
              </a:rPr>
              <a:t>Carga</a:t>
            </a:r>
            <a:r>
              <a:rPr sz="1400" b="1" spc="-40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451E3"/>
                </a:solidFill>
                <a:latin typeface="Arial"/>
                <a:cs typeface="Arial"/>
              </a:rPr>
              <a:t>a</a:t>
            </a:r>
            <a:r>
              <a:rPr sz="1400" b="1" spc="-35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451E3"/>
                </a:solidFill>
                <a:latin typeface="Arial"/>
                <a:cs typeface="Arial"/>
              </a:rPr>
              <a:t>Penex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1735455" algn="l"/>
              </a:tabLst>
            </a:pPr>
            <a:r>
              <a:rPr sz="850" b="1" spc="-20" dirty="0">
                <a:solidFill>
                  <a:srgbClr val="000080"/>
                </a:solidFill>
                <a:latin typeface="Arial"/>
                <a:cs typeface="Arial"/>
              </a:rPr>
              <a:t>Dia</a:t>
            </a:r>
            <a:r>
              <a:rPr sz="850" b="1" spc="-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850" b="1" spc="-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  <a:r>
              <a:rPr sz="850" b="1" spc="-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000080"/>
                </a:solidFill>
                <a:latin typeface="Arial"/>
                <a:cs typeface="Arial"/>
              </a:rPr>
              <a:t>semana</a:t>
            </a:r>
            <a:r>
              <a:rPr sz="850" b="1" dirty="0">
                <a:solidFill>
                  <a:srgbClr val="000080"/>
                </a:solidFill>
                <a:latin typeface="Arial"/>
                <a:cs typeface="Arial"/>
              </a:rPr>
              <a:t>	</a:t>
            </a:r>
            <a:r>
              <a:rPr sz="1125" baseline="3703" dirty="0">
                <a:latin typeface="Arial"/>
                <a:cs typeface="Arial"/>
              </a:rPr>
              <a:t>12/7/2023</a:t>
            </a:r>
            <a:r>
              <a:rPr sz="1125" spc="60" baseline="3703" dirty="0">
                <a:latin typeface="Arial"/>
                <a:cs typeface="Arial"/>
              </a:rPr>
              <a:t> </a:t>
            </a:r>
            <a:r>
              <a:rPr sz="1125" spc="-30" baseline="3703" dirty="0">
                <a:latin typeface="Arial"/>
                <a:cs typeface="Arial"/>
              </a:rPr>
              <a:t>11:00</a:t>
            </a:r>
            <a:endParaRPr sz="1125" baseline="3703">
              <a:latin typeface="Arial"/>
              <a:cs typeface="Arial"/>
            </a:endParaRPr>
          </a:p>
        </p:txBody>
      </p:sp>
      <p:sp>
        <p:nvSpPr>
          <p:cNvPr id="208" name="object 208"/>
          <p:cNvSpPr txBox="1">
            <a:spLocks noGrp="1"/>
          </p:cNvSpPr>
          <p:nvPr>
            <p:ph type="title"/>
          </p:nvPr>
        </p:nvSpPr>
        <p:spPr>
          <a:xfrm>
            <a:off x="4556252" y="584200"/>
            <a:ext cx="22821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Producto</a:t>
            </a:r>
            <a:r>
              <a:rPr spc="-45" dirty="0"/>
              <a:t> </a:t>
            </a:r>
            <a:r>
              <a:rPr dirty="0"/>
              <a:t>Reactores</a:t>
            </a:r>
            <a:r>
              <a:rPr spc="-55" dirty="0"/>
              <a:t> </a:t>
            </a:r>
            <a:r>
              <a:rPr spc="-10" dirty="0"/>
              <a:t>Penex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8431" y="178815"/>
            <a:ext cx="147764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latin typeface="Arial"/>
                <a:cs typeface="Arial"/>
              </a:rPr>
              <a:t>PENEX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CONVERSION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68350" y="785621"/>
            <a:ext cx="38011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3580"/>
                </a:solidFill>
              </a:rPr>
              <a:t>PIN</a:t>
            </a:r>
            <a:r>
              <a:rPr spc="365" dirty="0">
                <a:solidFill>
                  <a:srgbClr val="003580"/>
                </a:solidFill>
              </a:rPr>
              <a:t> </a:t>
            </a:r>
            <a:r>
              <a:rPr dirty="0">
                <a:solidFill>
                  <a:srgbClr val="003580"/>
                </a:solidFill>
              </a:rPr>
              <a:t>(Numero</a:t>
            </a:r>
            <a:r>
              <a:rPr spc="-20" dirty="0">
                <a:solidFill>
                  <a:srgbClr val="003580"/>
                </a:solidFill>
              </a:rPr>
              <a:t> </a:t>
            </a:r>
            <a:r>
              <a:rPr dirty="0">
                <a:solidFill>
                  <a:srgbClr val="003580"/>
                </a:solidFill>
              </a:rPr>
              <a:t>de</a:t>
            </a:r>
            <a:r>
              <a:rPr spc="-25" dirty="0">
                <a:solidFill>
                  <a:srgbClr val="003580"/>
                </a:solidFill>
              </a:rPr>
              <a:t> </a:t>
            </a:r>
            <a:r>
              <a:rPr spc="-10" dirty="0">
                <a:solidFill>
                  <a:srgbClr val="003580"/>
                </a:solidFill>
              </a:rPr>
              <a:t>Isomerización</a:t>
            </a:r>
            <a:r>
              <a:rPr spc="-40" dirty="0">
                <a:solidFill>
                  <a:srgbClr val="003580"/>
                </a:solidFill>
              </a:rPr>
              <a:t> </a:t>
            </a:r>
            <a:r>
              <a:rPr dirty="0">
                <a:solidFill>
                  <a:srgbClr val="003580"/>
                </a:solidFill>
              </a:rPr>
              <a:t>de</a:t>
            </a:r>
            <a:r>
              <a:rPr spc="-25" dirty="0">
                <a:solidFill>
                  <a:srgbClr val="003580"/>
                </a:solidFill>
              </a:rPr>
              <a:t> </a:t>
            </a:r>
            <a:r>
              <a:rPr spc="-10" dirty="0">
                <a:solidFill>
                  <a:srgbClr val="003580"/>
                </a:solidFill>
              </a:rPr>
              <a:t>Parafinas)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1545" y="1375918"/>
            <a:ext cx="3877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4710" marR="5080" indent="-84201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Este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parámetro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evalúa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grado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isomerización </a:t>
            </a:r>
            <a:r>
              <a:rPr sz="1400" dirty="0">
                <a:latin typeface="Arial"/>
                <a:cs typeface="Arial"/>
              </a:rPr>
              <a:t>alcanzado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reactores: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7846" y="3296157"/>
            <a:ext cx="2126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Su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diseño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124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271" y="2395619"/>
            <a:ext cx="38481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200" b="1" spc="-85" dirty="0">
                <a:latin typeface="Arial"/>
                <a:cs typeface="Arial"/>
              </a:rPr>
              <a:t>PIN</a:t>
            </a:r>
            <a:r>
              <a:rPr sz="1200" b="1" spc="-110" dirty="0">
                <a:latin typeface="Arial"/>
                <a:cs typeface="Arial"/>
              </a:rPr>
              <a:t> </a:t>
            </a:r>
            <a:r>
              <a:rPr sz="1200" b="1" spc="-75" baseline="-17361" dirty="0">
                <a:latin typeface="Arial"/>
                <a:cs typeface="Arial"/>
              </a:rPr>
              <a:t>=</a:t>
            </a:r>
            <a:endParaRPr sz="1200" baseline="-17361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2827" y="2329153"/>
            <a:ext cx="845185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509905" algn="l"/>
              </a:tabLst>
            </a:pPr>
            <a:r>
              <a:rPr sz="1200" spc="-25" dirty="0">
                <a:latin typeface="Arial"/>
                <a:cs typeface="Arial"/>
              </a:rPr>
              <a:t>iC5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425" b="1" baseline="-14619" dirty="0">
                <a:latin typeface="Arial"/>
                <a:cs typeface="Arial"/>
              </a:rPr>
              <a:t>*</a:t>
            </a:r>
            <a:r>
              <a:rPr sz="1425" b="1" spc="-22" baseline="-14619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08130" y="2329153"/>
            <a:ext cx="1348740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105" dirty="0">
                <a:latin typeface="Arial"/>
                <a:cs typeface="Arial"/>
              </a:rPr>
              <a:t>(2,2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30" dirty="0">
                <a:latin typeface="Arial"/>
                <a:cs typeface="Arial"/>
              </a:rPr>
              <a:t>dmC4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20" dirty="0">
                <a:latin typeface="Arial"/>
                <a:cs typeface="Arial"/>
              </a:rPr>
              <a:t>+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5" dirty="0">
                <a:latin typeface="Arial"/>
                <a:cs typeface="Arial"/>
              </a:rPr>
              <a:t>2,3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95" dirty="0">
                <a:latin typeface="Arial"/>
                <a:cs typeface="Arial"/>
              </a:rPr>
              <a:t>dmC4)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8962" y="2329153"/>
            <a:ext cx="356235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25" b="1" spc="-97" baseline="-14619" dirty="0">
                <a:latin typeface="Arial"/>
                <a:cs typeface="Arial"/>
              </a:rPr>
              <a:t>*</a:t>
            </a:r>
            <a:r>
              <a:rPr sz="1425" b="1" spc="-120" baseline="-14619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5801" y="2578520"/>
            <a:ext cx="612140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95" dirty="0">
                <a:latin typeface="Arial"/>
                <a:cs typeface="Arial"/>
              </a:rPr>
              <a:t>(iC5+nC5)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99187" y="2578520"/>
            <a:ext cx="2484755" cy="21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105" dirty="0">
                <a:latin typeface="Arial"/>
                <a:cs typeface="Arial"/>
              </a:rPr>
              <a:t>(2,2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20" dirty="0">
                <a:latin typeface="Arial"/>
                <a:cs typeface="Arial"/>
              </a:rPr>
              <a:t>dmC4+2,3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30" dirty="0">
                <a:latin typeface="Arial"/>
                <a:cs typeface="Arial"/>
              </a:rPr>
              <a:t>dmC4+2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35" dirty="0">
                <a:latin typeface="Arial"/>
                <a:cs typeface="Arial"/>
              </a:rPr>
              <a:t>mC5+3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10" dirty="0">
                <a:latin typeface="Arial"/>
                <a:cs typeface="Arial"/>
              </a:rPr>
              <a:t>mC5+nC6)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33651" y="2485093"/>
            <a:ext cx="4270375" cy="155575"/>
            <a:chOff x="533651" y="2485093"/>
            <a:chExt cx="4270375" cy="155575"/>
          </a:xfrm>
        </p:grpSpPr>
        <p:sp>
          <p:nvSpPr>
            <p:cNvPr id="21" name="object 21"/>
            <p:cNvSpPr/>
            <p:nvPr/>
          </p:nvSpPr>
          <p:spPr>
            <a:xfrm>
              <a:off x="534537" y="2548182"/>
              <a:ext cx="704850" cy="9525"/>
            </a:xfrm>
            <a:custGeom>
              <a:avLst/>
              <a:gdLst/>
              <a:ahLst/>
              <a:cxnLst/>
              <a:rect l="l" t="t" r="r" b="b"/>
              <a:pathLst>
                <a:path w="704850" h="9525">
                  <a:moveTo>
                    <a:pt x="704671" y="0"/>
                  </a:moveTo>
                  <a:lnTo>
                    <a:pt x="0" y="0"/>
                  </a:lnTo>
                  <a:lnTo>
                    <a:pt x="0" y="9493"/>
                  </a:lnTo>
                  <a:lnTo>
                    <a:pt x="704671" y="9493"/>
                  </a:lnTo>
                  <a:lnTo>
                    <a:pt x="7046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4537" y="2548182"/>
              <a:ext cx="704850" cy="9525"/>
            </a:xfrm>
            <a:custGeom>
              <a:avLst/>
              <a:gdLst/>
              <a:ahLst/>
              <a:cxnLst/>
              <a:rect l="l" t="t" r="r" b="b"/>
              <a:pathLst>
                <a:path w="704850" h="9525">
                  <a:moveTo>
                    <a:pt x="0" y="9493"/>
                  </a:moveTo>
                  <a:lnTo>
                    <a:pt x="704671" y="9493"/>
                  </a:lnTo>
                  <a:lnTo>
                    <a:pt x="704671" y="0"/>
                  </a:lnTo>
                  <a:lnTo>
                    <a:pt x="0" y="0"/>
                  </a:lnTo>
                  <a:lnTo>
                    <a:pt x="0" y="94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4537" y="2548182"/>
              <a:ext cx="624840" cy="9525"/>
            </a:xfrm>
            <a:custGeom>
              <a:avLst/>
              <a:gdLst/>
              <a:ahLst/>
              <a:cxnLst/>
              <a:rect l="l" t="t" r="r" b="b"/>
              <a:pathLst>
                <a:path w="624840" h="9525">
                  <a:moveTo>
                    <a:pt x="624716" y="0"/>
                  </a:moveTo>
                  <a:lnTo>
                    <a:pt x="0" y="0"/>
                  </a:lnTo>
                  <a:lnTo>
                    <a:pt x="0" y="9493"/>
                  </a:lnTo>
                  <a:lnTo>
                    <a:pt x="624716" y="9493"/>
                  </a:lnTo>
                  <a:lnTo>
                    <a:pt x="624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4537" y="2548182"/>
              <a:ext cx="624840" cy="9525"/>
            </a:xfrm>
            <a:custGeom>
              <a:avLst/>
              <a:gdLst/>
              <a:ahLst/>
              <a:cxnLst/>
              <a:rect l="l" t="t" r="r" b="b"/>
              <a:pathLst>
                <a:path w="624840" h="9525">
                  <a:moveTo>
                    <a:pt x="0" y="9493"/>
                  </a:moveTo>
                  <a:lnTo>
                    <a:pt x="624716" y="9493"/>
                  </a:lnTo>
                  <a:lnTo>
                    <a:pt x="624716" y="0"/>
                  </a:lnTo>
                  <a:lnTo>
                    <a:pt x="0" y="0"/>
                  </a:lnTo>
                  <a:lnTo>
                    <a:pt x="0" y="94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5267" y="2548182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103941" y="0"/>
                  </a:moveTo>
                  <a:lnTo>
                    <a:pt x="0" y="0"/>
                  </a:lnTo>
                  <a:lnTo>
                    <a:pt x="0" y="9493"/>
                  </a:lnTo>
                  <a:lnTo>
                    <a:pt x="103941" y="9493"/>
                  </a:lnTo>
                  <a:lnTo>
                    <a:pt x="1039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35267" y="2548182"/>
              <a:ext cx="104139" cy="9525"/>
            </a:xfrm>
            <a:custGeom>
              <a:avLst/>
              <a:gdLst/>
              <a:ahLst/>
              <a:cxnLst/>
              <a:rect l="l" t="t" r="r" b="b"/>
              <a:pathLst>
                <a:path w="104140" h="9525">
                  <a:moveTo>
                    <a:pt x="0" y="9493"/>
                  </a:moveTo>
                  <a:lnTo>
                    <a:pt x="103941" y="9493"/>
                  </a:lnTo>
                  <a:lnTo>
                    <a:pt x="103941" y="0"/>
                  </a:lnTo>
                  <a:lnTo>
                    <a:pt x="0" y="0"/>
                  </a:lnTo>
                  <a:lnTo>
                    <a:pt x="0" y="94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52195" y="2548182"/>
              <a:ext cx="24130" cy="9525"/>
            </a:xfrm>
            <a:custGeom>
              <a:avLst/>
              <a:gdLst/>
              <a:ahLst/>
              <a:cxnLst/>
              <a:rect l="l" t="t" r="r" b="b"/>
              <a:pathLst>
                <a:path w="24130" h="9525">
                  <a:moveTo>
                    <a:pt x="23986" y="0"/>
                  </a:moveTo>
                  <a:lnTo>
                    <a:pt x="0" y="0"/>
                  </a:lnTo>
                  <a:lnTo>
                    <a:pt x="0" y="9493"/>
                  </a:lnTo>
                  <a:lnTo>
                    <a:pt x="23986" y="9493"/>
                  </a:lnTo>
                  <a:lnTo>
                    <a:pt x="239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52195" y="2548182"/>
              <a:ext cx="24130" cy="9525"/>
            </a:xfrm>
            <a:custGeom>
              <a:avLst/>
              <a:gdLst/>
              <a:ahLst/>
              <a:cxnLst/>
              <a:rect l="l" t="t" r="r" b="b"/>
              <a:pathLst>
                <a:path w="24130" h="9525">
                  <a:moveTo>
                    <a:pt x="0" y="9493"/>
                  </a:moveTo>
                  <a:lnTo>
                    <a:pt x="23986" y="9493"/>
                  </a:lnTo>
                  <a:lnTo>
                    <a:pt x="23986" y="0"/>
                  </a:lnTo>
                  <a:lnTo>
                    <a:pt x="0" y="0"/>
                  </a:lnTo>
                  <a:lnTo>
                    <a:pt x="0" y="94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52195" y="2548182"/>
              <a:ext cx="2851150" cy="9525"/>
            </a:xfrm>
            <a:custGeom>
              <a:avLst/>
              <a:gdLst/>
              <a:ahLst/>
              <a:cxnLst/>
              <a:rect l="l" t="t" r="r" b="b"/>
              <a:pathLst>
                <a:path w="2851150" h="9525">
                  <a:moveTo>
                    <a:pt x="2850880" y="0"/>
                  </a:moveTo>
                  <a:lnTo>
                    <a:pt x="0" y="0"/>
                  </a:lnTo>
                  <a:lnTo>
                    <a:pt x="0" y="9493"/>
                  </a:lnTo>
                  <a:lnTo>
                    <a:pt x="2850880" y="9493"/>
                  </a:lnTo>
                  <a:lnTo>
                    <a:pt x="28508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52195" y="2548182"/>
              <a:ext cx="2851150" cy="9525"/>
            </a:xfrm>
            <a:custGeom>
              <a:avLst/>
              <a:gdLst/>
              <a:ahLst/>
              <a:cxnLst/>
              <a:rect l="l" t="t" r="r" b="b"/>
              <a:pathLst>
                <a:path w="2851150" h="9525">
                  <a:moveTo>
                    <a:pt x="0" y="9493"/>
                  </a:moveTo>
                  <a:lnTo>
                    <a:pt x="2850880" y="9493"/>
                  </a:lnTo>
                  <a:lnTo>
                    <a:pt x="2850880" y="0"/>
                  </a:lnTo>
                  <a:lnTo>
                    <a:pt x="0" y="0"/>
                  </a:lnTo>
                  <a:lnTo>
                    <a:pt x="0" y="94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60190" y="2548182"/>
              <a:ext cx="2762885" cy="9525"/>
            </a:xfrm>
            <a:custGeom>
              <a:avLst/>
              <a:gdLst/>
              <a:ahLst/>
              <a:cxnLst/>
              <a:rect l="l" t="t" r="r" b="b"/>
              <a:pathLst>
                <a:path w="2762885" h="9525">
                  <a:moveTo>
                    <a:pt x="2762716" y="0"/>
                  </a:moveTo>
                  <a:lnTo>
                    <a:pt x="0" y="0"/>
                  </a:lnTo>
                  <a:lnTo>
                    <a:pt x="0" y="9493"/>
                  </a:lnTo>
                  <a:lnTo>
                    <a:pt x="2762716" y="9493"/>
                  </a:lnTo>
                  <a:lnTo>
                    <a:pt x="2762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60190" y="2548182"/>
              <a:ext cx="2762885" cy="9525"/>
            </a:xfrm>
            <a:custGeom>
              <a:avLst/>
              <a:gdLst/>
              <a:ahLst/>
              <a:cxnLst/>
              <a:rect l="l" t="t" r="r" b="b"/>
              <a:pathLst>
                <a:path w="2762885" h="9525">
                  <a:moveTo>
                    <a:pt x="0" y="9493"/>
                  </a:moveTo>
                  <a:lnTo>
                    <a:pt x="2762716" y="9493"/>
                  </a:lnTo>
                  <a:lnTo>
                    <a:pt x="2762716" y="0"/>
                  </a:lnTo>
                  <a:lnTo>
                    <a:pt x="0" y="0"/>
                  </a:lnTo>
                  <a:lnTo>
                    <a:pt x="0" y="94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11796" y="2548182"/>
              <a:ext cx="144780" cy="9525"/>
            </a:xfrm>
            <a:custGeom>
              <a:avLst/>
              <a:gdLst/>
              <a:ahLst/>
              <a:cxnLst/>
              <a:rect l="l" t="t" r="r" b="b"/>
              <a:pathLst>
                <a:path w="144780" h="9525">
                  <a:moveTo>
                    <a:pt x="144185" y="0"/>
                  </a:moveTo>
                  <a:lnTo>
                    <a:pt x="0" y="0"/>
                  </a:lnTo>
                  <a:lnTo>
                    <a:pt x="0" y="9493"/>
                  </a:lnTo>
                  <a:lnTo>
                    <a:pt x="144185" y="9493"/>
                  </a:lnTo>
                  <a:lnTo>
                    <a:pt x="144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11796" y="2548182"/>
              <a:ext cx="144780" cy="9525"/>
            </a:xfrm>
            <a:custGeom>
              <a:avLst/>
              <a:gdLst/>
              <a:ahLst/>
              <a:cxnLst/>
              <a:rect l="l" t="t" r="r" b="b"/>
              <a:pathLst>
                <a:path w="144780" h="9525">
                  <a:moveTo>
                    <a:pt x="0" y="9493"/>
                  </a:moveTo>
                  <a:lnTo>
                    <a:pt x="144185" y="9493"/>
                  </a:lnTo>
                  <a:lnTo>
                    <a:pt x="144185" y="0"/>
                  </a:lnTo>
                  <a:lnTo>
                    <a:pt x="0" y="0"/>
                  </a:lnTo>
                  <a:lnTo>
                    <a:pt x="0" y="94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27787" y="2548182"/>
              <a:ext cx="96520" cy="9525"/>
            </a:xfrm>
            <a:custGeom>
              <a:avLst/>
              <a:gdLst/>
              <a:ahLst/>
              <a:cxnLst/>
              <a:rect l="l" t="t" r="r" b="b"/>
              <a:pathLst>
                <a:path w="96519" h="9525">
                  <a:moveTo>
                    <a:pt x="96212" y="0"/>
                  </a:moveTo>
                  <a:lnTo>
                    <a:pt x="0" y="0"/>
                  </a:lnTo>
                  <a:lnTo>
                    <a:pt x="0" y="9493"/>
                  </a:lnTo>
                  <a:lnTo>
                    <a:pt x="96212" y="9493"/>
                  </a:lnTo>
                  <a:lnTo>
                    <a:pt x="962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27787" y="2548182"/>
              <a:ext cx="96520" cy="9525"/>
            </a:xfrm>
            <a:custGeom>
              <a:avLst/>
              <a:gdLst/>
              <a:ahLst/>
              <a:cxnLst/>
              <a:rect l="l" t="t" r="r" b="b"/>
              <a:pathLst>
                <a:path w="96519" h="9525">
                  <a:moveTo>
                    <a:pt x="0" y="9493"/>
                  </a:moveTo>
                  <a:lnTo>
                    <a:pt x="96212" y="9493"/>
                  </a:lnTo>
                  <a:lnTo>
                    <a:pt x="96212" y="0"/>
                  </a:lnTo>
                  <a:lnTo>
                    <a:pt x="0" y="0"/>
                  </a:lnTo>
                  <a:lnTo>
                    <a:pt x="0" y="94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19792" y="2548182"/>
              <a:ext cx="128270" cy="9525"/>
            </a:xfrm>
            <a:custGeom>
              <a:avLst/>
              <a:gdLst/>
              <a:ahLst/>
              <a:cxnLst/>
              <a:rect l="l" t="t" r="r" b="b"/>
              <a:pathLst>
                <a:path w="128269" h="9525">
                  <a:moveTo>
                    <a:pt x="128194" y="0"/>
                  </a:moveTo>
                  <a:lnTo>
                    <a:pt x="0" y="0"/>
                  </a:lnTo>
                  <a:lnTo>
                    <a:pt x="0" y="9493"/>
                  </a:lnTo>
                  <a:lnTo>
                    <a:pt x="128194" y="9493"/>
                  </a:lnTo>
                  <a:lnTo>
                    <a:pt x="1281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19792" y="2548182"/>
              <a:ext cx="128270" cy="9525"/>
            </a:xfrm>
            <a:custGeom>
              <a:avLst/>
              <a:gdLst/>
              <a:ahLst/>
              <a:cxnLst/>
              <a:rect l="l" t="t" r="r" b="b"/>
              <a:pathLst>
                <a:path w="128269" h="9525">
                  <a:moveTo>
                    <a:pt x="0" y="9493"/>
                  </a:moveTo>
                  <a:lnTo>
                    <a:pt x="128194" y="9493"/>
                  </a:lnTo>
                  <a:lnTo>
                    <a:pt x="128194" y="0"/>
                  </a:lnTo>
                  <a:lnTo>
                    <a:pt x="0" y="0"/>
                  </a:lnTo>
                  <a:lnTo>
                    <a:pt x="0" y="94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71709" y="2524132"/>
              <a:ext cx="8890" cy="115570"/>
            </a:xfrm>
            <a:custGeom>
              <a:avLst/>
              <a:gdLst/>
              <a:ahLst/>
              <a:cxnLst/>
              <a:rect l="l" t="t" r="r" b="b"/>
              <a:pathLst>
                <a:path w="8889" h="115569">
                  <a:moveTo>
                    <a:pt x="8262" y="0"/>
                  </a:moveTo>
                  <a:lnTo>
                    <a:pt x="0" y="0"/>
                  </a:lnTo>
                  <a:lnTo>
                    <a:pt x="0" y="115190"/>
                  </a:lnTo>
                  <a:lnTo>
                    <a:pt x="8262" y="115190"/>
                  </a:lnTo>
                  <a:lnTo>
                    <a:pt x="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71709" y="2524132"/>
              <a:ext cx="8890" cy="115570"/>
            </a:xfrm>
            <a:custGeom>
              <a:avLst/>
              <a:gdLst/>
              <a:ahLst/>
              <a:cxnLst/>
              <a:rect l="l" t="t" r="r" b="b"/>
              <a:pathLst>
                <a:path w="8889" h="115569">
                  <a:moveTo>
                    <a:pt x="0" y="115190"/>
                  </a:moveTo>
                  <a:lnTo>
                    <a:pt x="8262" y="115190"/>
                  </a:lnTo>
                  <a:lnTo>
                    <a:pt x="8262" y="0"/>
                  </a:lnTo>
                  <a:lnTo>
                    <a:pt x="0" y="0"/>
                  </a:lnTo>
                  <a:lnTo>
                    <a:pt x="0" y="1151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1709" y="2485840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89" h="105410">
                  <a:moveTo>
                    <a:pt x="8262" y="0"/>
                  </a:moveTo>
                  <a:lnTo>
                    <a:pt x="0" y="0"/>
                  </a:lnTo>
                  <a:lnTo>
                    <a:pt x="0" y="105379"/>
                  </a:lnTo>
                  <a:lnTo>
                    <a:pt x="8262" y="105379"/>
                  </a:lnTo>
                  <a:lnTo>
                    <a:pt x="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71709" y="2485840"/>
              <a:ext cx="8890" cy="105410"/>
            </a:xfrm>
            <a:custGeom>
              <a:avLst/>
              <a:gdLst/>
              <a:ahLst/>
              <a:cxnLst/>
              <a:rect l="l" t="t" r="r" b="b"/>
              <a:pathLst>
                <a:path w="8889" h="105410">
                  <a:moveTo>
                    <a:pt x="0" y="105379"/>
                  </a:moveTo>
                  <a:lnTo>
                    <a:pt x="8262" y="105379"/>
                  </a:lnTo>
                  <a:lnTo>
                    <a:pt x="8262" y="0"/>
                  </a:lnTo>
                  <a:lnTo>
                    <a:pt x="0" y="0"/>
                  </a:lnTo>
                  <a:lnTo>
                    <a:pt x="0" y="1053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59770" y="2548182"/>
              <a:ext cx="16510" cy="9525"/>
            </a:xfrm>
            <a:custGeom>
              <a:avLst/>
              <a:gdLst/>
              <a:ahLst/>
              <a:cxnLst/>
              <a:rect l="l" t="t" r="r" b="b"/>
              <a:pathLst>
                <a:path w="16510" h="9525">
                  <a:moveTo>
                    <a:pt x="16257" y="0"/>
                  </a:moveTo>
                  <a:lnTo>
                    <a:pt x="0" y="0"/>
                  </a:lnTo>
                  <a:lnTo>
                    <a:pt x="0" y="9493"/>
                  </a:lnTo>
                  <a:lnTo>
                    <a:pt x="16257" y="9493"/>
                  </a:lnTo>
                  <a:lnTo>
                    <a:pt x="162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59770" y="2548182"/>
              <a:ext cx="16510" cy="9525"/>
            </a:xfrm>
            <a:custGeom>
              <a:avLst/>
              <a:gdLst/>
              <a:ahLst/>
              <a:cxnLst/>
              <a:rect l="l" t="t" r="r" b="b"/>
              <a:pathLst>
                <a:path w="16510" h="9525">
                  <a:moveTo>
                    <a:pt x="0" y="9493"/>
                  </a:moveTo>
                  <a:lnTo>
                    <a:pt x="16257" y="9493"/>
                  </a:lnTo>
                  <a:lnTo>
                    <a:pt x="16257" y="0"/>
                  </a:lnTo>
                  <a:lnTo>
                    <a:pt x="0" y="0"/>
                  </a:lnTo>
                  <a:lnTo>
                    <a:pt x="0" y="94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5221414" y="607430"/>
          <a:ext cx="3869055" cy="4385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5260">
                <a:tc gridSpan="4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Salida</a:t>
                      </a:r>
                      <a:r>
                        <a:rPr sz="10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Reactores</a:t>
                      </a:r>
                      <a:r>
                        <a:rPr sz="10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Penex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C4</a:t>
                      </a:r>
                      <a:r>
                        <a:rPr sz="1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inferiores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1,7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%P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Isopentano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36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nC5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13,6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2,2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Dimetil</a:t>
                      </a:r>
                      <a:r>
                        <a:rPr sz="10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butano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8,9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2,3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Dimetil</a:t>
                      </a:r>
                      <a:r>
                        <a:rPr sz="10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butano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Ciclopentano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1,6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Metil</a:t>
                      </a:r>
                      <a:r>
                        <a:rPr sz="10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pentano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10,9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Metil</a:t>
                      </a:r>
                      <a:r>
                        <a:rPr sz="10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pentano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6,4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hexano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4,5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0">
                <a:tc rowSpan="3"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Metil</a:t>
                      </a:r>
                      <a:r>
                        <a:rPr sz="10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ciclo</a:t>
                      </a:r>
                      <a:r>
                        <a:rPr sz="10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pentano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1590" marR="532765">
                        <a:lnSpc>
                          <a:spcPct val="115199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Benceno</a:t>
                      </a:r>
                      <a:r>
                        <a:rPr sz="10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Carga</a:t>
                      </a:r>
                      <a:r>
                        <a:rPr sz="10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Rxs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 Ciclo</a:t>
                      </a:r>
                      <a:r>
                        <a:rPr sz="100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hexano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3,8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0,1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4,1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heptano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0,2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Superiores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0,2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Otros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00:00:00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100,00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nC5+iC5</a:t>
                      </a:r>
                      <a:r>
                        <a:rPr sz="1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Carga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Reactores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49,60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iC5/(iC5+nC5)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0,73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(2,2DMB/C6P)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0,29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(2,3DMB/C6P)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0,13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5260">
                <a:tc gridSpan="3"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2954655" algn="l"/>
                        </a:tabLst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PIN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113,93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25" dirty="0">
                          <a:latin typeface="Calibri"/>
                          <a:cs typeface="Calibri"/>
                        </a:rPr>
                        <a:t>TVR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17-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sep-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0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10:00:00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12,82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Factor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0" dirty="0">
                          <a:latin typeface="Calibri"/>
                          <a:cs typeface="Calibri"/>
                        </a:rPr>
                        <a:t>X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8,20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8431" y="178815"/>
            <a:ext cx="4984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PENEX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390906" y="872235"/>
            <a:ext cx="8352155" cy="2716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19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¿Cómo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subimos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conversión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Penex?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¿Por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qué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hay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dos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reactores?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2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Velocidad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reacción:</a:t>
            </a:r>
            <a:r>
              <a:rPr sz="1200" b="1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velocidad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reacción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define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como</a:t>
            </a:r>
            <a:r>
              <a:rPr sz="1200" spc="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cantidad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sustancia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transforma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15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una </a:t>
            </a:r>
            <a:r>
              <a:rPr sz="1200" dirty="0">
                <a:latin typeface="Arial"/>
                <a:cs typeface="Arial"/>
              </a:rPr>
              <a:t>determinada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reacción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unidad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tiempo.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Principalmente</a:t>
            </a: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depende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temperatura</a:t>
            </a:r>
            <a:r>
              <a:rPr sz="1200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concentración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reactivos.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Equilibrio</a:t>
            </a:r>
            <a:r>
              <a:rPr sz="1200" b="1" spc="2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reacción:</a:t>
            </a:r>
            <a:r>
              <a:rPr sz="1200" b="1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muchas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reacciones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químicas,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reactivos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consumen</a:t>
            </a:r>
            <a:r>
              <a:rPr sz="1200" spc="2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totalmente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para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obtener</a:t>
            </a:r>
            <a:r>
              <a:rPr sz="1200" spc="2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los </a:t>
            </a:r>
            <a:r>
              <a:rPr sz="1200" dirty="0">
                <a:latin typeface="Arial"/>
                <a:cs typeface="Arial"/>
              </a:rPr>
              <a:t>productos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deseados,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sino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contrario,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llega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momento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parece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reacción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concluido.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¿Significa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esto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realmente</a:t>
            </a:r>
            <a:r>
              <a:rPr sz="1200" spc="1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reacción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1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parado?</a:t>
            </a:r>
            <a:r>
              <a:rPr sz="1200" spc="1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Evidentemente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no;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una</a:t>
            </a:r>
            <a:r>
              <a:rPr sz="1200" spc="1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reacción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equilibrio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</a:t>
            </a:r>
            <a:r>
              <a:rPr sz="1200" spc="1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proceso </a:t>
            </a:r>
            <a:r>
              <a:rPr sz="1200" dirty="0">
                <a:latin typeface="Arial"/>
                <a:cs typeface="Arial"/>
              </a:rPr>
              <a:t>dinámico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continuamente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reactivos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están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convirtiendo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productos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productos</a:t>
            </a:r>
            <a:r>
              <a:rPr sz="1200" spc="2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2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convierten</a:t>
            </a:r>
            <a:r>
              <a:rPr sz="1200" spc="204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en </a:t>
            </a:r>
            <a:r>
              <a:rPr sz="1200" dirty="0">
                <a:latin typeface="Arial"/>
                <a:cs typeface="Arial"/>
              </a:rPr>
              <a:t>reactivos;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cuando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hacen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misma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velocidad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sensación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reacción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paralizado.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1200">
              <a:latin typeface="Arial"/>
              <a:cs typeface="Arial"/>
            </a:endParaRPr>
          </a:p>
          <a:p>
            <a:pPr marL="1905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Influencia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Temperatura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equilibrio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perfil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temperaturas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reactores.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9427" y="178815"/>
            <a:ext cx="4792980" cy="1503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PENEX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451E3"/>
                </a:solidFill>
                <a:latin typeface="Arial"/>
                <a:cs typeface="Arial"/>
              </a:rPr>
              <a:t>CATALIZADOR</a:t>
            </a:r>
            <a:endParaRPr sz="1200">
              <a:latin typeface="Arial"/>
              <a:cs typeface="Arial"/>
            </a:endParaRPr>
          </a:p>
          <a:p>
            <a:pPr marL="165735">
              <a:lnSpc>
                <a:spcPct val="100000"/>
              </a:lnSpc>
              <a:spcBef>
                <a:spcPts val="835"/>
              </a:spcBef>
            </a:pPr>
            <a:r>
              <a:rPr sz="1400" spc="-20" dirty="0">
                <a:latin typeface="Arial"/>
                <a:cs typeface="Arial"/>
              </a:rPr>
              <a:t>Tipo</a:t>
            </a:r>
            <a:endParaRPr sz="1400">
              <a:latin typeface="Arial"/>
              <a:cs typeface="Arial"/>
            </a:endParaRPr>
          </a:p>
          <a:p>
            <a:pPr marL="108077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Platino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(&lt;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1%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peso)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sobre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alúmina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clorada</a:t>
            </a:r>
            <a:endParaRPr sz="1400">
              <a:latin typeface="Arial"/>
              <a:cs typeface="Arial"/>
            </a:endParaRPr>
          </a:p>
          <a:p>
            <a:pPr marL="108077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21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m3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(16.500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Kg/Reactor)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843" y="1901901"/>
            <a:ext cx="4498340" cy="16897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spc="-10" dirty="0">
                <a:latin typeface="Arial"/>
                <a:cs typeface="Arial"/>
              </a:rPr>
              <a:t>Características</a:t>
            </a:r>
            <a:endParaRPr sz="1400">
              <a:latin typeface="Arial"/>
              <a:cs typeface="Arial"/>
            </a:endParaRPr>
          </a:p>
          <a:p>
            <a:pPr marL="1034415" indent="-107314">
              <a:lnSpc>
                <a:spcPct val="100000"/>
              </a:lnSpc>
              <a:spcBef>
                <a:spcPts val="500"/>
              </a:spcBef>
              <a:buChar char="-"/>
              <a:tabLst>
                <a:tab pos="1034415" algn="l"/>
              </a:tabLst>
            </a:pPr>
            <a:r>
              <a:rPr sz="1400" dirty="0">
                <a:latin typeface="Arial"/>
                <a:cs typeface="Arial"/>
              </a:rPr>
              <a:t>Condiciones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operación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moderadas</a:t>
            </a:r>
            <a:endParaRPr sz="1400">
              <a:latin typeface="Arial"/>
              <a:cs typeface="Arial"/>
            </a:endParaRPr>
          </a:p>
          <a:p>
            <a:pPr marL="1024255" indent="-97155">
              <a:lnSpc>
                <a:spcPct val="100000"/>
              </a:lnSpc>
              <a:spcBef>
                <a:spcPts val="505"/>
              </a:spcBef>
              <a:buChar char="-"/>
              <a:tabLst>
                <a:tab pos="1024255" algn="l"/>
              </a:tabLst>
            </a:pPr>
            <a:r>
              <a:rPr sz="1400" dirty="0">
                <a:latin typeface="Arial"/>
                <a:cs typeface="Arial"/>
              </a:rPr>
              <a:t>Alto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rendimiento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líquido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(99%)</a:t>
            </a:r>
            <a:endParaRPr sz="1400">
              <a:latin typeface="Arial"/>
              <a:cs typeface="Arial"/>
            </a:endParaRPr>
          </a:p>
          <a:p>
            <a:pPr marL="1024255" indent="-97155">
              <a:lnSpc>
                <a:spcPct val="100000"/>
              </a:lnSpc>
              <a:spcBef>
                <a:spcPts val="505"/>
              </a:spcBef>
              <a:buChar char="-"/>
              <a:tabLst>
                <a:tab pos="1024255" algn="l"/>
              </a:tabLst>
            </a:pPr>
            <a:r>
              <a:rPr sz="1400" dirty="0">
                <a:latin typeface="Arial"/>
                <a:cs typeface="Arial"/>
              </a:rPr>
              <a:t>Alta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conversión</a:t>
            </a:r>
            <a:endParaRPr sz="1400">
              <a:latin typeface="Arial"/>
              <a:cs typeface="Arial"/>
            </a:endParaRPr>
          </a:p>
          <a:p>
            <a:pPr marL="1034415" indent="-107314">
              <a:lnSpc>
                <a:spcPct val="100000"/>
              </a:lnSpc>
              <a:spcBef>
                <a:spcPts val="505"/>
              </a:spcBef>
              <a:buChar char="-"/>
              <a:tabLst>
                <a:tab pos="1034415" algn="l"/>
              </a:tabLst>
            </a:pPr>
            <a:r>
              <a:rPr sz="1400" dirty="0">
                <a:latin typeface="Arial"/>
                <a:cs typeface="Arial"/>
              </a:rPr>
              <a:t>Bajo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hidro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craqueo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fracciones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livianas</a:t>
            </a:r>
            <a:endParaRPr sz="1400">
              <a:latin typeface="Arial"/>
              <a:cs typeface="Arial"/>
            </a:endParaRPr>
          </a:p>
          <a:p>
            <a:pPr marL="1024255" indent="-97155">
              <a:lnSpc>
                <a:spcPct val="100000"/>
              </a:lnSpc>
              <a:spcBef>
                <a:spcPts val="505"/>
              </a:spcBef>
              <a:buChar char="-"/>
              <a:tabLst>
                <a:tab pos="1024255" algn="l"/>
              </a:tabLst>
            </a:pPr>
            <a:r>
              <a:rPr sz="1400" dirty="0">
                <a:latin typeface="Arial"/>
                <a:cs typeface="Arial"/>
              </a:rPr>
              <a:t>Altos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ciclos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operación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(aprox.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8-10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años)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843" y="3844035"/>
            <a:ext cx="491998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Arial"/>
                <a:cs typeface="Arial"/>
              </a:rPr>
              <a:t>Rendimiento</a:t>
            </a:r>
            <a:endParaRPr sz="1400">
              <a:latin typeface="Arial"/>
              <a:cs typeface="Arial"/>
            </a:endParaRPr>
          </a:p>
          <a:p>
            <a:pPr marL="1034415" indent="-107314">
              <a:lnSpc>
                <a:spcPct val="100000"/>
              </a:lnSpc>
              <a:buChar char="-"/>
              <a:tabLst>
                <a:tab pos="1034415" algn="l"/>
              </a:tabLst>
            </a:pPr>
            <a:r>
              <a:rPr sz="1400" dirty="0">
                <a:latin typeface="Arial"/>
                <a:cs typeface="Arial"/>
              </a:rPr>
              <a:t>Conversión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n-C5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74%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(salida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2°</a:t>
            </a:r>
            <a:r>
              <a:rPr sz="1400" spc="-10" dirty="0">
                <a:latin typeface="Arial"/>
                <a:cs typeface="Arial"/>
              </a:rPr>
              <a:t> reactor)</a:t>
            </a:r>
            <a:endParaRPr sz="1400">
              <a:latin typeface="Arial"/>
              <a:cs typeface="Arial"/>
            </a:endParaRPr>
          </a:p>
          <a:p>
            <a:pPr marL="1034415" indent="-107314">
              <a:lnSpc>
                <a:spcPct val="100000"/>
              </a:lnSpc>
              <a:buChar char="-"/>
              <a:tabLst>
                <a:tab pos="1034415" algn="l"/>
              </a:tabLst>
            </a:pPr>
            <a:r>
              <a:rPr sz="1400" dirty="0">
                <a:latin typeface="Arial"/>
                <a:cs typeface="Arial"/>
              </a:rPr>
              <a:t>Conversión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n-C6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50%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(salida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2°</a:t>
            </a:r>
            <a:r>
              <a:rPr sz="1400" spc="-10" dirty="0">
                <a:latin typeface="Arial"/>
                <a:cs typeface="Arial"/>
              </a:rPr>
              <a:t> reactor)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0057" y="1917573"/>
            <a:ext cx="3354704" cy="1803400"/>
          </a:xfrm>
          <a:custGeom>
            <a:avLst/>
            <a:gdLst/>
            <a:ahLst/>
            <a:cxnLst/>
            <a:rect l="l" t="t" r="r" b="b"/>
            <a:pathLst>
              <a:path w="3354704" h="1803400">
                <a:moveTo>
                  <a:pt x="0" y="1802891"/>
                </a:moveTo>
                <a:lnTo>
                  <a:pt x="3354323" y="1802891"/>
                </a:lnTo>
                <a:lnTo>
                  <a:pt x="3354323" y="0"/>
                </a:lnTo>
                <a:lnTo>
                  <a:pt x="0" y="0"/>
                </a:lnTo>
                <a:lnTo>
                  <a:pt x="0" y="1802891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19190" y="2003805"/>
            <a:ext cx="2494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CONTAMINANTES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(máx.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permitido)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68670" y="2268981"/>
            <a:ext cx="8375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Oxigenados Azufre Nitrógeno </a:t>
            </a:r>
            <a:r>
              <a:rPr sz="1200" spc="-20" dirty="0">
                <a:latin typeface="Arial"/>
                <a:cs typeface="Arial"/>
              </a:rPr>
              <a:t>Agua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8779" y="2268981"/>
            <a:ext cx="1647189" cy="112331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819"/>
              </a:spcBef>
            </a:pPr>
            <a:r>
              <a:rPr sz="1200" dirty="0">
                <a:latin typeface="Arial"/>
                <a:cs typeface="Arial"/>
              </a:rPr>
              <a:t>0.1 </a:t>
            </a:r>
            <a:r>
              <a:rPr sz="1200" spc="-25" dirty="0">
                <a:latin typeface="Arial"/>
                <a:cs typeface="Arial"/>
              </a:rPr>
              <a:t>ppm</a:t>
            </a:r>
            <a:endParaRPr sz="12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"/>
                <a:cs typeface="Arial"/>
              </a:rPr>
              <a:t>0.1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ppm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(máx.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0.5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ppm)</a:t>
            </a:r>
            <a:endParaRPr sz="12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"/>
                <a:cs typeface="Arial"/>
              </a:rPr>
              <a:t>0.1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ppm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(máx.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0.5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ppm)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"/>
                <a:cs typeface="Arial"/>
              </a:rPr>
              <a:t>0.05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ppm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85103" y="3423678"/>
            <a:ext cx="3095625" cy="342265"/>
            <a:chOff x="5785103" y="3423678"/>
            <a:chExt cx="3095625" cy="34226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5103" y="3423678"/>
              <a:ext cx="806196" cy="3421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6801" y="3525773"/>
              <a:ext cx="200393" cy="23545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6905" y="3423678"/>
              <a:ext cx="2393442" cy="34212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843270" y="3457955"/>
            <a:ext cx="2966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1,6</a:t>
            </a:r>
            <a:r>
              <a:rPr sz="1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Kg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200" baseline="-2083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200" spc="172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desactiva</a:t>
            </a:r>
            <a:r>
              <a:rPr sz="12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100</a:t>
            </a:r>
            <a:r>
              <a:rPr sz="12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Kg</a:t>
            </a:r>
            <a:r>
              <a:rPr sz="1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 Catalizador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7244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5117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08431" y="178815"/>
            <a:ext cx="1701164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latin typeface="Arial"/>
                <a:cs typeface="Arial"/>
              </a:rPr>
              <a:t>ÍNDICE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CONTENIDOS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24434" y="2658617"/>
          <a:ext cx="4003039" cy="142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B w="76200">
                      <a:solidFill>
                        <a:srgbClr val="E0E0E0"/>
                      </a:solidFill>
                      <a:prstDash val="solid"/>
                    </a:lnB>
                    <a:solidFill>
                      <a:srgbClr val="0451E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Generalidades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B w="76200">
                      <a:solidFill>
                        <a:srgbClr val="E0E0E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T w="76200">
                      <a:solidFill>
                        <a:srgbClr val="E0E0E0"/>
                      </a:solidFill>
                      <a:prstDash val="solid"/>
                    </a:lnT>
                    <a:lnB w="76200">
                      <a:solidFill>
                        <a:srgbClr val="E0E0E0"/>
                      </a:solidFill>
                      <a:prstDash val="solid"/>
                    </a:lnB>
                    <a:solidFill>
                      <a:srgbClr val="0451E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HTNI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Reacciones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T w="76200">
                      <a:solidFill>
                        <a:srgbClr val="E0E0E0"/>
                      </a:solidFill>
                      <a:prstDash val="solid"/>
                    </a:lnT>
                    <a:lnB w="76200">
                      <a:solidFill>
                        <a:srgbClr val="E0E0E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T w="76200">
                      <a:solidFill>
                        <a:srgbClr val="E0E0E0"/>
                      </a:solidFill>
                      <a:prstDash val="solid"/>
                    </a:lnT>
                    <a:lnB w="76200">
                      <a:solidFill>
                        <a:srgbClr val="E0E0E0"/>
                      </a:solidFill>
                      <a:prstDash val="solid"/>
                    </a:lnB>
                    <a:solidFill>
                      <a:srgbClr val="0451E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HTNI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Proceso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T w="76200">
                      <a:solidFill>
                        <a:srgbClr val="E0E0E0"/>
                      </a:solidFill>
                      <a:prstDash val="solid"/>
                    </a:lnT>
                    <a:lnB w="76200">
                      <a:solidFill>
                        <a:srgbClr val="E0E0E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T w="76200">
                      <a:solidFill>
                        <a:srgbClr val="E0E0E0"/>
                      </a:solidFill>
                      <a:prstDash val="solid"/>
                    </a:lnT>
                    <a:solidFill>
                      <a:srgbClr val="0451E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HTNI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Equipos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Principales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T w="76200">
                      <a:solidFill>
                        <a:srgbClr val="E0E0E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744973" y="2695955"/>
          <a:ext cx="4003039" cy="1428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B w="76200">
                      <a:solidFill>
                        <a:srgbClr val="E0E0E0"/>
                      </a:solidFill>
                      <a:prstDash val="solid"/>
                    </a:lnB>
                    <a:solidFill>
                      <a:srgbClr val="0451E3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PENEX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Reacciones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B w="76200">
                      <a:solidFill>
                        <a:srgbClr val="E0E0E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T w="76200">
                      <a:solidFill>
                        <a:srgbClr val="E0E0E0"/>
                      </a:solidFill>
                      <a:prstDash val="solid"/>
                    </a:lnT>
                    <a:lnB w="76200">
                      <a:solidFill>
                        <a:srgbClr val="E0E0E0"/>
                      </a:solidFill>
                      <a:prstDash val="solid"/>
                    </a:lnB>
                    <a:solidFill>
                      <a:srgbClr val="0451E3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PENEX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Proceso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T w="76200">
                      <a:solidFill>
                        <a:srgbClr val="E0E0E0"/>
                      </a:solidFill>
                      <a:prstDash val="solid"/>
                    </a:lnT>
                    <a:lnB w="76200">
                      <a:solidFill>
                        <a:srgbClr val="E0E0E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T w="76200">
                      <a:solidFill>
                        <a:srgbClr val="E0E0E0"/>
                      </a:solidFill>
                      <a:prstDash val="solid"/>
                    </a:lnT>
                    <a:lnB w="76200">
                      <a:solidFill>
                        <a:srgbClr val="E0E0E0"/>
                      </a:solidFill>
                      <a:prstDash val="solid"/>
                    </a:lnB>
                    <a:solidFill>
                      <a:srgbClr val="0451E3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PENEX-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Equipos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Principales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T w="76200">
                      <a:solidFill>
                        <a:srgbClr val="E0E0E0"/>
                      </a:solidFill>
                      <a:prstDash val="solid"/>
                    </a:lnT>
                    <a:lnB w="76200">
                      <a:solidFill>
                        <a:srgbClr val="E0E0E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T w="76200">
                      <a:solidFill>
                        <a:srgbClr val="E0E0E0"/>
                      </a:solidFill>
                      <a:prstDash val="solid"/>
                    </a:lnT>
                    <a:solidFill>
                      <a:srgbClr val="0451E3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Anexo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Imágenes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T w="76200">
                      <a:solidFill>
                        <a:srgbClr val="E0E0E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-5532713" y="423418"/>
            <a:ext cx="18220055" cy="1856105"/>
            <a:chOff x="-5532713" y="423418"/>
            <a:chExt cx="18220055" cy="1856105"/>
          </a:xfrm>
        </p:grpSpPr>
        <p:sp>
          <p:nvSpPr>
            <p:cNvPr id="13" name="object 13"/>
            <p:cNvSpPr/>
            <p:nvPr/>
          </p:nvSpPr>
          <p:spPr>
            <a:xfrm>
              <a:off x="-5532713" y="436433"/>
              <a:ext cx="18220055" cy="1842770"/>
            </a:xfrm>
            <a:custGeom>
              <a:avLst/>
              <a:gdLst/>
              <a:ahLst/>
              <a:cxnLst/>
              <a:rect l="l" t="t" r="r" b="b"/>
              <a:pathLst>
                <a:path w="18220055" h="1842770">
                  <a:moveTo>
                    <a:pt x="14463335" y="134181"/>
                  </a:moveTo>
                  <a:lnTo>
                    <a:pt x="5532713" y="134181"/>
                  </a:lnTo>
                  <a:lnTo>
                    <a:pt x="5532713" y="1599249"/>
                  </a:lnTo>
                  <a:lnTo>
                    <a:pt x="5537554" y="1648324"/>
                  </a:lnTo>
                  <a:lnTo>
                    <a:pt x="5551738" y="1694028"/>
                  </a:lnTo>
                  <a:lnTo>
                    <a:pt x="5574182" y="1735384"/>
                  </a:lnTo>
                  <a:lnTo>
                    <a:pt x="5603906" y="1771413"/>
                  </a:lnTo>
                  <a:lnTo>
                    <a:pt x="5639932" y="1801138"/>
                  </a:lnTo>
                  <a:lnTo>
                    <a:pt x="5681281" y="1823580"/>
                  </a:lnTo>
                  <a:lnTo>
                    <a:pt x="5726974" y="1837763"/>
                  </a:lnTo>
                  <a:lnTo>
                    <a:pt x="5776032" y="1842708"/>
                  </a:lnTo>
                  <a:lnTo>
                    <a:pt x="14433127" y="1842708"/>
                  </a:lnTo>
                  <a:lnTo>
                    <a:pt x="14482202" y="1837763"/>
                  </a:lnTo>
                  <a:lnTo>
                    <a:pt x="14527906" y="1823580"/>
                  </a:lnTo>
                  <a:lnTo>
                    <a:pt x="14569262" y="1801138"/>
                  </a:lnTo>
                  <a:lnTo>
                    <a:pt x="14605291" y="1771413"/>
                  </a:lnTo>
                  <a:lnTo>
                    <a:pt x="14635016" y="1735384"/>
                  </a:lnTo>
                  <a:lnTo>
                    <a:pt x="14657458" y="1694028"/>
                  </a:lnTo>
                  <a:lnTo>
                    <a:pt x="14671641" y="1648324"/>
                  </a:lnTo>
                  <a:lnTo>
                    <a:pt x="14676713" y="1599249"/>
                  </a:lnTo>
                  <a:lnTo>
                    <a:pt x="14676713" y="134595"/>
                  </a:lnTo>
                  <a:lnTo>
                    <a:pt x="14513519" y="134595"/>
                  </a:lnTo>
                  <a:lnTo>
                    <a:pt x="14463335" y="134181"/>
                  </a:lnTo>
                  <a:close/>
                </a:path>
                <a:path w="18220055" h="1842770">
                  <a:moveTo>
                    <a:pt x="14676713" y="68644"/>
                  </a:moveTo>
                  <a:lnTo>
                    <a:pt x="14655536" y="112286"/>
                  </a:lnTo>
                  <a:lnTo>
                    <a:pt x="14590635" y="134181"/>
                  </a:lnTo>
                  <a:lnTo>
                    <a:pt x="14513519" y="134595"/>
                  </a:lnTo>
                  <a:lnTo>
                    <a:pt x="14676713" y="134595"/>
                  </a:lnTo>
                  <a:lnTo>
                    <a:pt x="14676713" y="68644"/>
                  </a:lnTo>
                  <a:close/>
                </a:path>
                <a:path w="18220055" h="1842770">
                  <a:moveTo>
                    <a:pt x="5532713" y="127848"/>
                  </a:moveTo>
                  <a:lnTo>
                    <a:pt x="0" y="127848"/>
                  </a:lnTo>
                  <a:lnTo>
                    <a:pt x="18219487" y="134181"/>
                  </a:lnTo>
                  <a:lnTo>
                    <a:pt x="5532713" y="134181"/>
                  </a:lnTo>
                  <a:lnTo>
                    <a:pt x="5532713" y="127848"/>
                  </a:lnTo>
                  <a:close/>
                </a:path>
                <a:path w="18220055" h="1842770">
                  <a:moveTo>
                    <a:pt x="5532713" y="0"/>
                  </a:moveTo>
                  <a:lnTo>
                    <a:pt x="5532713" y="127848"/>
                  </a:lnTo>
                  <a:lnTo>
                    <a:pt x="5666757" y="127848"/>
                  </a:lnTo>
                  <a:lnTo>
                    <a:pt x="5627237" y="126402"/>
                  </a:lnTo>
                  <a:lnTo>
                    <a:pt x="5593708" y="120217"/>
                  </a:lnTo>
                  <a:lnTo>
                    <a:pt x="5566755" y="105641"/>
                  </a:lnTo>
                  <a:lnTo>
                    <a:pt x="5546964" y="79022"/>
                  </a:lnTo>
                  <a:lnTo>
                    <a:pt x="5534921" y="36708"/>
                  </a:lnTo>
                  <a:lnTo>
                    <a:pt x="5532713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80822"/>
              <a:ext cx="9144000" cy="17983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23418"/>
              <a:ext cx="121086" cy="14070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8431" y="178815"/>
            <a:ext cx="4984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PENEX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427" y="763778"/>
            <a:ext cx="1908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451E3"/>
                </a:solidFill>
                <a:latin typeface="Arial"/>
                <a:cs typeface="Arial"/>
              </a:rPr>
              <a:t>DESISOPENTANIZADORA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31975" y="843533"/>
            <a:ext cx="4680585" cy="4131310"/>
            <a:chOff x="1331975" y="843533"/>
            <a:chExt cx="4680585" cy="413131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0371" y="843533"/>
              <a:ext cx="1511808" cy="41308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1975" y="2356103"/>
              <a:ext cx="1511808" cy="237210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8739" y="2286000"/>
            <a:ext cx="836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42E67"/>
                </a:solidFill>
                <a:latin typeface="Arial"/>
                <a:cs typeface="Arial"/>
              </a:rPr>
              <a:t>REACCION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0261" y="4473955"/>
            <a:ext cx="10598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42E67"/>
                </a:solidFill>
                <a:latin typeface="Arial"/>
                <a:cs typeface="Arial"/>
              </a:rPr>
              <a:t>Estabilizadora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18257" y="2246757"/>
            <a:ext cx="1656714" cy="845819"/>
          </a:xfrm>
          <a:prstGeom prst="rect">
            <a:avLst/>
          </a:prstGeom>
          <a:solidFill>
            <a:srgbClr val="E0E0E0"/>
          </a:solidFill>
          <a:ln w="9525">
            <a:solidFill>
              <a:srgbClr val="1D3A8E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200" dirty="0">
                <a:latin typeface="Arial"/>
                <a:cs typeface="Arial"/>
              </a:rPr>
              <a:t>Fondo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Estabilizadora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1100" dirty="0">
                <a:latin typeface="Arial"/>
                <a:cs typeface="Arial"/>
              </a:rPr>
              <a:t>RON: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82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latin typeface="Arial"/>
                <a:cs typeface="Arial"/>
              </a:rPr>
              <a:t>MON: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12560" y="724280"/>
            <a:ext cx="1656080" cy="845819"/>
          </a:xfrm>
          <a:prstGeom prst="rect">
            <a:avLst/>
          </a:prstGeom>
          <a:solidFill>
            <a:srgbClr val="E0E0E0"/>
          </a:solidFill>
          <a:ln w="9525">
            <a:solidFill>
              <a:srgbClr val="1D3A8E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200" dirty="0">
                <a:latin typeface="Arial"/>
                <a:cs typeface="Arial"/>
              </a:rPr>
              <a:t>Isómero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Liviano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1100" dirty="0">
                <a:latin typeface="Arial"/>
                <a:cs typeface="Arial"/>
              </a:rPr>
              <a:t>RON: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92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latin typeface="Arial"/>
                <a:cs typeface="Arial"/>
              </a:rPr>
              <a:t>MON: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88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67019" y="3825621"/>
            <a:ext cx="1656714" cy="845819"/>
          </a:xfrm>
          <a:custGeom>
            <a:avLst/>
            <a:gdLst/>
            <a:ahLst/>
            <a:cxnLst/>
            <a:rect l="l" t="t" r="r" b="b"/>
            <a:pathLst>
              <a:path w="1656715" h="845820">
                <a:moveTo>
                  <a:pt x="0" y="845819"/>
                </a:moveTo>
                <a:lnTo>
                  <a:pt x="1656588" y="845819"/>
                </a:lnTo>
                <a:lnTo>
                  <a:pt x="1656588" y="0"/>
                </a:lnTo>
                <a:lnTo>
                  <a:pt x="0" y="0"/>
                </a:lnTo>
                <a:lnTo>
                  <a:pt x="0" y="845819"/>
                </a:lnTo>
                <a:close/>
              </a:path>
            </a:pathLst>
          </a:custGeom>
          <a:ln w="9525">
            <a:solidFill>
              <a:srgbClr val="1D3A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28258" y="3816591"/>
            <a:ext cx="1134110" cy="8108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200" dirty="0">
                <a:latin typeface="Arial"/>
                <a:cs typeface="Arial"/>
              </a:rPr>
              <a:t>Isómero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Pesado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1100" dirty="0">
                <a:latin typeface="Arial"/>
                <a:cs typeface="Arial"/>
              </a:rPr>
              <a:t>RON: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80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latin typeface="Arial"/>
                <a:cs typeface="Arial"/>
              </a:rPr>
              <a:t>MON: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78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5417" y="1532000"/>
            <a:ext cx="2249170" cy="2049145"/>
          </a:xfrm>
          <a:custGeom>
            <a:avLst/>
            <a:gdLst/>
            <a:ahLst/>
            <a:cxnLst/>
            <a:rect l="l" t="t" r="r" b="b"/>
            <a:pathLst>
              <a:path w="2249170" h="2049145">
                <a:moveTo>
                  <a:pt x="916813" y="2010537"/>
                </a:moveTo>
                <a:lnTo>
                  <a:pt x="904100" y="2004187"/>
                </a:lnTo>
                <a:lnTo>
                  <a:pt x="840587" y="1972437"/>
                </a:lnTo>
                <a:lnTo>
                  <a:pt x="840587" y="2004187"/>
                </a:lnTo>
                <a:lnTo>
                  <a:pt x="12700" y="2004187"/>
                </a:lnTo>
                <a:lnTo>
                  <a:pt x="12700" y="1040130"/>
                </a:lnTo>
                <a:lnTo>
                  <a:pt x="0" y="1040130"/>
                </a:lnTo>
                <a:lnTo>
                  <a:pt x="0" y="2013966"/>
                </a:lnTo>
                <a:lnTo>
                  <a:pt x="2844" y="2016887"/>
                </a:lnTo>
                <a:lnTo>
                  <a:pt x="840587" y="2016887"/>
                </a:lnTo>
                <a:lnTo>
                  <a:pt x="840587" y="2048637"/>
                </a:lnTo>
                <a:lnTo>
                  <a:pt x="904100" y="2016887"/>
                </a:lnTo>
                <a:lnTo>
                  <a:pt x="916813" y="2010537"/>
                </a:lnTo>
                <a:close/>
              </a:path>
              <a:path w="2249170" h="2049145">
                <a:moveTo>
                  <a:pt x="2248916" y="38100"/>
                </a:moveTo>
                <a:lnTo>
                  <a:pt x="2236216" y="31750"/>
                </a:lnTo>
                <a:lnTo>
                  <a:pt x="2172716" y="0"/>
                </a:lnTo>
                <a:lnTo>
                  <a:pt x="2172716" y="31750"/>
                </a:lnTo>
                <a:lnTo>
                  <a:pt x="1741297" y="31750"/>
                </a:lnTo>
                <a:lnTo>
                  <a:pt x="1738503" y="34544"/>
                </a:lnTo>
                <a:lnTo>
                  <a:pt x="1738503" y="818007"/>
                </a:lnTo>
                <a:lnTo>
                  <a:pt x="1240790" y="818007"/>
                </a:lnTo>
                <a:lnTo>
                  <a:pt x="1240790" y="830707"/>
                </a:lnTo>
                <a:lnTo>
                  <a:pt x="1748409" y="830707"/>
                </a:lnTo>
                <a:lnTo>
                  <a:pt x="1751203" y="827913"/>
                </a:lnTo>
                <a:lnTo>
                  <a:pt x="1751203" y="824357"/>
                </a:lnTo>
                <a:lnTo>
                  <a:pt x="1751203" y="818007"/>
                </a:lnTo>
                <a:lnTo>
                  <a:pt x="1751203" y="44450"/>
                </a:lnTo>
                <a:lnTo>
                  <a:pt x="2172716" y="44450"/>
                </a:lnTo>
                <a:lnTo>
                  <a:pt x="2172716" y="76200"/>
                </a:lnTo>
                <a:lnTo>
                  <a:pt x="2236216" y="44450"/>
                </a:lnTo>
                <a:lnTo>
                  <a:pt x="224891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50642" y="1420621"/>
            <a:ext cx="922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410" marR="5080" indent="-22034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42E67"/>
                </a:solidFill>
                <a:latin typeface="Arial"/>
                <a:cs typeface="Arial"/>
              </a:rPr>
              <a:t>Lavadora</a:t>
            </a:r>
            <a:r>
              <a:rPr sz="1200" b="1" spc="-50" dirty="0">
                <a:solidFill>
                  <a:srgbClr val="342E67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342E67"/>
                </a:solidFill>
                <a:latin typeface="Arial"/>
                <a:cs typeface="Arial"/>
              </a:rPr>
              <a:t>de </a:t>
            </a:r>
            <a:r>
              <a:rPr sz="1200" b="1" spc="-10" dirty="0">
                <a:solidFill>
                  <a:srgbClr val="342E67"/>
                </a:solidFill>
                <a:latin typeface="Arial"/>
                <a:cs typeface="Arial"/>
              </a:rPr>
              <a:t>Gases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902" y="1154049"/>
            <a:ext cx="1019810" cy="592455"/>
          </a:xfrm>
          <a:prstGeom prst="rect">
            <a:avLst/>
          </a:prstGeom>
          <a:solidFill>
            <a:srgbClr val="E0E0E0"/>
          </a:solidFill>
          <a:ln w="9525">
            <a:solidFill>
              <a:srgbClr val="1D3A8E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780"/>
              </a:spcBef>
            </a:pPr>
            <a:r>
              <a:rPr sz="1200" spc="-10" dirty="0">
                <a:latin typeface="Arial"/>
                <a:cs typeface="Arial"/>
              </a:rPr>
              <a:t>CARGA</a:t>
            </a:r>
            <a:endParaRPr sz="120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685"/>
              </a:spcBef>
            </a:pPr>
            <a:r>
              <a:rPr sz="1100" dirty="0">
                <a:latin typeface="Arial"/>
                <a:cs typeface="Arial"/>
              </a:rPr>
              <a:t>RON: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69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5962" y="1746123"/>
            <a:ext cx="417195" cy="511809"/>
          </a:xfrm>
          <a:custGeom>
            <a:avLst/>
            <a:gdLst/>
            <a:ahLst/>
            <a:cxnLst/>
            <a:rect l="l" t="t" r="r" b="b"/>
            <a:pathLst>
              <a:path w="417194" h="511810">
                <a:moveTo>
                  <a:pt x="31750" y="435482"/>
                </a:moveTo>
                <a:lnTo>
                  <a:pt x="0" y="435482"/>
                </a:lnTo>
                <a:lnTo>
                  <a:pt x="38100" y="511682"/>
                </a:lnTo>
                <a:lnTo>
                  <a:pt x="69850" y="448182"/>
                </a:lnTo>
                <a:lnTo>
                  <a:pt x="31750" y="448182"/>
                </a:lnTo>
                <a:lnTo>
                  <a:pt x="31750" y="435482"/>
                </a:lnTo>
                <a:close/>
              </a:path>
              <a:path w="417194" h="511810">
                <a:moveTo>
                  <a:pt x="404114" y="249427"/>
                </a:moveTo>
                <a:lnTo>
                  <a:pt x="34594" y="249427"/>
                </a:lnTo>
                <a:lnTo>
                  <a:pt x="31750" y="252349"/>
                </a:lnTo>
                <a:lnTo>
                  <a:pt x="31750" y="448182"/>
                </a:lnTo>
                <a:lnTo>
                  <a:pt x="44450" y="448182"/>
                </a:lnTo>
                <a:lnTo>
                  <a:pt x="44450" y="262127"/>
                </a:lnTo>
                <a:lnTo>
                  <a:pt x="38100" y="262127"/>
                </a:lnTo>
                <a:lnTo>
                  <a:pt x="44450" y="255777"/>
                </a:lnTo>
                <a:lnTo>
                  <a:pt x="404114" y="255777"/>
                </a:lnTo>
                <a:lnTo>
                  <a:pt x="404114" y="249427"/>
                </a:lnTo>
                <a:close/>
              </a:path>
              <a:path w="417194" h="511810">
                <a:moveTo>
                  <a:pt x="76200" y="435482"/>
                </a:moveTo>
                <a:lnTo>
                  <a:pt x="44450" y="435482"/>
                </a:lnTo>
                <a:lnTo>
                  <a:pt x="44450" y="448182"/>
                </a:lnTo>
                <a:lnTo>
                  <a:pt x="69850" y="448182"/>
                </a:lnTo>
                <a:lnTo>
                  <a:pt x="76200" y="435482"/>
                </a:lnTo>
                <a:close/>
              </a:path>
              <a:path w="417194" h="511810">
                <a:moveTo>
                  <a:pt x="44450" y="255777"/>
                </a:moveTo>
                <a:lnTo>
                  <a:pt x="38100" y="262127"/>
                </a:lnTo>
                <a:lnTo>
                  <a:pt x="44450" y="262127"/>
                </a:lnTo>
                <a:lnTo>
                  <a:pt x="44450" y="255777"/>
                </a:lnTo>
                <a:close/>
              </a:path>
              <a:path w="417194" h="511810">
                <a:moveTo>
                  <a:pt x="416814" y="249427"/>
                </a:moveTo>
                <a:lnTo>
                  <a:pt x="410464" y="249427"/>
                </a:lnTo>
                <a:lnTo>
                  <a:pt x="404114" y="255777"/>
                </a:lnTo>
                <a:lnTo>
                  <a:pt x="44450" y="255777"/>
                </a:lnTo>
                <a:lnTo>
                  <a:pt x="44450" y="262127"/>
                </a:lnTo>
                <a:lnTo>
                  <a:pt x="413969" y="262127"/>
                </a:lnTo>
                <a:lnTo>
                  <a:pt x="416814" y="259333"/>
                </a:lnTo>
                <a:lnTo>
                  <a:pt x="416814" y="249427"/>
                </a:lnTo>
                <a:close/>
              </a:path>
              <a:path w="417194" h="511810">
                <a:moveTo>
                  <a:pt x="416814" y="0"/>
                </a:moveTo>
                <a:lnTo>
                  <a:pt x="404114" y="0"/>
                </a:lnTo>
                <a:lnTo>
                  <a:pt x="404114" y="255777"/>
                </a:lnTo>
                <a:lnTo>
                  <a:pt x="410464" y="249427"/>
                </a:lnTo>
                <a:lnTo>
                  <a:pt x="416814" y="249427"/>
                </a:lnTo>
                <a:lnTo>
                  <a:pt x="416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8431" y="178815"/>
            <a:ext cx="5295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Anexos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Formulación</a:t>
            </a:r>
            <a:r>
              <a:rPr spc="-5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Blending</a:t>
            </a:r>
            <a:r>
              <a:rPr spc="-4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Nafta</a:t>
            </a:r>
            <a:r>
              <a:rPr spc="-45" dirty="0"/>
              <a:t> </a:t>
            </a:r>
            <a:r>
              <a:rPr spc="-10" dirty="0"/>
              <a:t>Super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07282" y="763777"/>
            <a:ext cx="7207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451E3"/>
                </a:solidFill>
                <a:latin typeface="Arial"/>
                <a:cs typeface="Arial"/>
              </a:rPr>
              <a:t>RON=95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73920" y="1647825"/>
            <a:ext cx="3114040" cy="3114040"/>
            <a:chOff x="2173920" y="1647825"/>
            <a:chExt cx="3114040" cy="3114040"/>
          </a:xfrm>
        </p:grpSpPr>
        <p:sp>
          <p:nvSpPr>
            <p:cNvPr id="14" name="object 14"/>
            <p:cNvSpPr/>
            <p:nvPr/>
          </p:nvSpPr>
          <p:spPr>
            <a:xfrm>
              <a:off x="3731133" y="1647825"/>
              <a:ext cx="1557020" cy="1557020"/>
            </a:xfrm>
            <a:custGeom>
              <a:avLst/>
              <a:gdLst/>
              <a:ahLst/>
              <a:cxnLst/>
              <a:rect l="l" t="t" r="r" b="b"/>
              <a:pathLst>
                <a:path w="1557020" h="1557020">
                  <a:moveTo>
                    <a:pt x="0" y="0"/>
                  </a:moveTo>
                  <a:lnTo>
                    <a:pt x="0" y="1556766"/>
                  </a:lnTo>
                  <a:lnTo>
                    <a:pt x="1556765" y="1556766"/>
                  </a:lnTo>
                  <a:lnTo>
                    <a:pt x="1556025" y="1508276"/>
                  </a:lnTo>
                  <a:lnTo>
                    <a:pt x="1553817" y="1460155"/>
                  </a:lnTo>
                  <a:lnTo>
                    <a:pt x="1550163" y="1412425"/>
                  </a:lnTo>
                  <a:lnTo>
                    <a:pt x="1545085" y="1365108"/>
                  </a:lnTo>
                  <a:lnTo>
                    <a:pt x="1538605" y="1318224"/>
                  </a:lnTo>
                  <a:lnTo>
                    <a:pt x="1530743" y="1271796"/>
                  </a:lnTo>
                  <a:lnTo>
                    <a:pt x="1521522" y="1225845"/>
                  </a:lnTo>
                  <a:lnTo>
                    <a:pt x="1510963" y="1180392"/>
                  </a:lnTo>
                  <a:lnTo>
                    <a:pt x="1499087" y="1135460"/>
                  </a:lnTo>
                  <a:lnTo>
                    <a:pt x="1485917" y="1091068"/>
                  </a:lnTo>
                  <a:lnTo>
                    <a:pt x="1471473" y="1047240"/>
                  </a:lnTo>
                  <a:lnTo>
                    <a:pt x="1455777" y="1003997"/>
                  </a:lnTo>
                  <a:lnTo>
                    <a:pt x="1438850" y="961359"/>
                  </a:lnTo>
                  <a:lnTo>
                    <a:pt x="1420715" y="919349"/>
                  </a:lnTo>
                  <a:lnTo>
                    <a:pt x="1401392" y="877988"/>
                  </a:lnTo>
                  <a:lnTo>
                    <a:pt x="1380904" y="837298"/>
                  </a:lnTo>
                  <a:lnTo>
                    <a:pt x="1359271" y="797301"/>
                  </a:lnTo>
                  <a:lnTo>
                    <a:pt x="1336515" y="758017"/>
                  </a:lnTo>
                  <a:lnTo>
                    <a:pt x="1312659" y="719468"/>
                  </a:lnTo>
                  <a:lnTo>
                    <a:pt x="1287722" y="681676"/>
                  </a:lnTo>
                  <a:lnTo>
                    <a:pt x="1261727" y="644662"/>
                  </a:lnTo>
                  <a:lnTo>
                    <a:pt x="1234696" y="608448"/>
                  </a:lnTo>
                  <a:lnTo>
                    <a:pt x="1206650" y="573056"/>
                  </a:lnTo>
                  <a:lnTo>
                    <a:pt x="1177610" y="538506"/>
                  </a:lnTo>
                  <a:lnTo>
                    <a:pt x="1147597" y="504821"/>
                  </a:lnTo>
                  <a:lnTo>
                    <a:pt x="1116635" y="472022"/>
                  </a:lnTo>
                  <a:lnTo>
                    <a:pt x="1084743" y="440130"/>
                  </a:lnTo>
                  <a:lnTo>
                    <a:pt x="1051944" y="409168"/>
                  </a:lnTo>
                  <a:lnTo>
                    <a:pt x="1018259" y="379155"/>
                  </a:lnTo>
                  <a:lnTo>
                    <a:pt x="983709" y="350115"/>
                  </a:lnTo>
                  <a:lnTo>
                    <a:pt x="948317" y="322069"/>
                  </a:lnTo>
                  <a:lnTo>
                    <a:pt x="912103" y="295038"/>
                  </a:lnTo>
                  <a:lnTo>
                    <a:pt x="875089" y="269043"/>
                  </a:lnTo>
                  <a:lnTo>
                    <a:pt x="837297" y="244106"/>
                  </a:lnTo>
                  <a:lnTo>
                    <a:pt x="798748" y="220250"/>
                  </a:lnTo>
                  <a:lnTo>
                    <a:pt x="759464" y="197494"/>
                  </a:lnTo>
                  <a:lnTo>
                    <a:pt x="719467" y="175861"/>
                  </a:lnTo>
                  <a:lnTo>
                    <a:pt x="678777" y="155373"/>
                  </a:lnTo>
                  <a:lnTo>
                    <a:pt x="637416" y="136050"/>
                  </a:lnTo>
                  <a:lnTo>
                    <a:pt x="595406" y="117915"/>
                  </a:lnTo>
                  <a:lnTo>
                    <a:pt x="552768" y="100988"/>
                  </a:lnTo>
                  <a:lnTo>
                    <a:pt x="509525" y="85292"/>
                  </a:lnTo>
                  <a:lnTo>
                    <a:pt x="465697" y="70848"/>
                  </a:lnTo>
                  <a:lnTo>
                    <a:pt x="421305" y="57678"/>
                  </a:lnTo>
                  <a:lnTo>
                    <a:pt x="376373" y="45802"/>
                  </a:lnTo>
                  <a:lnTo>
                    <a:pt x="330920" y="35243"/>
                  </a:lnTo>
                  <a:lnTo>
                    <a:pt x="284969" y="26022"/>
                  </a:lnTo>
                  <a:lnTo>
                    <a:pt x="238541" y="18160"/>
                  </a:lnTo>
                  <a:lnTo>
                    <a:pt x="191657" y="11680"/>
                  </a:lnTo>
                  <a:lnTo>
                    <a:pt x="144340" y="6602"/>
                  </a:lnTo>
                  <a:lnTo>
                    <a:pt x="96610" y="2948"/>
                  </a:lnTo>
                  <a:lnTo>
                    <a:pt x="48489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31133" y="3204591"/>
              <a:ext cx="1557020" cy="481330"/>
            </a:xfrm>
            <a:custGeom>
              <a:avLst/>
              <a:gdLst/>
              <a:ahLst/>
              <a:cxnLst/>
              <a:rect l="l" t="t" r="r" b="b"/>
              <a:pathLst>
                <a:path w="1557020" h="481329">
                  <a:moveTo>
                    <a:pt x="1556765" y="0"/>
                  </a:moveTo>
                  <a:lnTo>
                    <a:pt x="0" y="0"/>
                  </a:lnTo>
                  <a:lnTo>
                    <a:pt x="1480565" y="481075"/>
                  </a:lnTo>
                  <a:lnTo>
                    <a:pt x="1494982" y="434272"/>
                  </a:lnTo>
                  <a:lnTo>
                    <a:pt x="1507900" y="387079"/>
                  </a:lnTo>
                  <a:lnTo>
                    <a:pt x="1519315" y="339534"/>
                  </a:lnTo>
                  <a:lnTo>
                    <a:pt x="1529224" y="291675"/>
                  </a:lnTo>
                  <a:lnTo>
                    <a:pt x="1537620" y="243538"/>
                  </a:lnTo>
                  <a:lnTo>
                    <a:pt x="1544500" y="195161"/>
                  </a:lnTo>
                  <a:lnTo>
                    <a:pt x="1549859" y="146581"/>
                  </a:lnTo>
                  <a:lnTo>
                    <a:pt x="1553693" y="97836"/>
                  </a:lnTo>
                  <a:lnTo>
                    <a:pt x="1555997" y="48963"/>
                  </a:lnTo>
                  <a:lnTo>
                    <a:pt x="1556765" y="0"/>
                  </a:lnTo>
                  <a:close/>
                </a:path>
              </a:pathLst>
            </a:custGeom>
            <a:solidFill>
              <a:srgbClr val="01A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73920" y="2069719"/>
              <a:ext cx="3037840" cy="2692400"/>
            </a:xfrm>
            <a:custGeom>
              <a:avLst/>
              <a:gdLst/>
              <a:ahLst/>
              <a:cxnLst/>
              <a:rect l="l" t="t" r="r" b="b"/>
              <a:pathLst>
                <a:path w="3037840" h="2692400">
                  <a:moveTo>
                    <a:pt x="491428" y="0"/>
                  </a:moveTo>
                  <a:lnTo>
                    <a:pt x="456160" y="34174"/>
                  </a:lnTo>
                  <a:lnTo>
                    <a:pt x="422046" y="69384"/>
                  </a:lnTo>
                  <a:lnTo>
                    <a:pt x="389106" y="105598"/>
                  </a:lnTo>
                  <a:lnTo>
                    <a:pt x="357357" y="142785"/>
                  </a:lnTo>
                  <a:lnTo>
                    <a:pt x="326822" y="180915"/>
                  </a:lnTo>
                  <a:lnTo>
                    <a:pt x="297517" y="219958"/>
                  </a:lnTo>
                  <a:lnTo>
                    <a:pt x="269464" y="259882"/>
                  </a:lnTo>
                  <a:lnTo>
                    <a:pt x="242682" y="300656"/>
                  </a:lnTo>
                  <a:lnTo>
                    <a:pt x="217191" y="342251"/>
                  </a:lnTo>
                  <a:lnTo>
                    <a:pt x="193009" y="384635"/>
                  </a:lnTo>
                  <a:lnTo>
                    <a:pt x="170156" y="427777"/>
                  </a:lnTo>
                  <a:lnTo>
                    <a:pt x="148653" y="471648"/>
                  </a:lnTo>
                  <a:lnTo>
                    <a:pt x="128518" y="516216"/>
                  </a:lnTo>
                  <a:lnTo>
                    <a:pt x="109771" y="561450"/>
                  </a:lnTo>
                  <a:lnTo>
                    <a:pt x="92431" y="607320"/>
                  </a:lnTo>
                  <a:lnTo>
                    <a:pt x="76519" y="653795"/>
                  </a:lnTo>
                  <a:lnTo>
                    <a:pt x="62239" y="700144"/>
                  </a:lnTo>
                  <a:lnTo>
                    <a:pt x="49470" y="746594"/>
                  </a:lnTo>
                  <a:lnTo>
                    <a:pt x="38196" y="793119"/>
                  </a:lnTo>
                  <a:lnTo>
                    <a:pt x="28404" y="839692"/>
                  </a:lnTo>
                  <a:lnTo>
                    <a:pt x="20080" y="886286"/>
                  </a:lnTo>
                  <a:lnTo>
                    <a:pt x="13211" y="932874"/>
                  </a:lnTo>
                  <a:lnTo>
                    <a:pt x="7782" y="979428"/>
                  </a:lnTo>
                  <a:lnTo>
                    <a:pt x="3780" y="1025921"/>
                  </a:lnTo>
                  <a:lnTo>
                    <a:pt x="1190" y="1072327"/>
                  </a:lnTo>
                  <a:lnTo>
                    <a:pt x="0" y="1118618"/>
                  </a:lnTo>
                  <a:lnTo>
                    <a:pt x="194" y="1164767"/>
                  </a:lnTo>
                  <a:lnTo>
                    <a:pt x="1760" y="1210746"/>
                  </a:lnTo>
                  <a:lnTo>
                    <a:pt x="4684" y="1256530"/>
                  </a:lnTo>
                  <a:lnTo>
                    <a:pt x="8951" y="1302090"/>
                  </a:lnTo>
                  <a:lnTo>
                    <a:pt x="14548" y="1347400"/>
                  </a:lnTo>
                  <a:lnTo>
                    <a:pt x="21461" y="1392432"/>
                  </a:lnTo>
                  <a:lnTo>
                    <a:pt x="29676" y="1437159"/>
                  </a:lnTo>
                  <a:lnTo>
                    <a:pt x="39179" y="1481554"/>
                  </a:lnTo>
                  <a:lnTo>
                    <a:pt x="49958" y="1525591"/>
                  </a:lnTo>
                  <a:lnTo>
                    <a:pt x="61996" y="1569241"/>
                  </a:lnTo>
                  <a:lnTo>
                    <a:pt x="75282" y="1612478"/>
                  </a:lnTo>
                  <a:lnTo>
                    <a:pt x="89801" y="1655275"/>
                  </a:lnTo>
                  <a:lnTo>
                    <a:pt x="105538" y="1697604"/>
                  </a:lnTo>
                  <a:lnTo>
                    <a:pt x="122482" y="1739438"/>
                  </a:lnTo>
                  <a:lnTo>
                    <a:pt x="140616" y="1780751"/>
                  </a:lnTo>
                  <a:lnTo>
                    <a:pt x="159929" y="1821515"/>
                  </a:lnTo>
                  <a:lnTo>
                    <a:pt x="180405" y="1861702"/>
                  </a:lnTo>
                  <a:lnTo>
                    <a:pt x="202032" y="1901287"/>
                  </a:lnTo>
                  <a:lnTo>
                    <a:pt x="224794" y="1940241"/>
                  </a:lnTo>
                  <a:lnTo>
                    <a:pt x="248679" y="1978538"/>
                  </a:lnTo>
                  <a:lnTo>
                    <a:pt x="273673" y="2016150"/>
                  </a:lnTo>
                  <a:lnTo>
                    <a:pt x="299761" y="2053051"/>
                  </a:lnTo>
                  <a:lnTo>
                    <a:pt x="326931" y="2089213"/>
                  </a:lnTo>
                  <a:lnTo>
                    <a:pt x="355167" y="2124609"/>
                  </a:lnTo>
                  <a:lnTo>
                    <a:pt x="384457" y="2159212"/>
                  </a:lnTo>
                  <a:lnTo>
                    <a:pt x="414786" y="2192994"/>
                  </a:lnTo>
                  <a:lnTo>
                    <a:pt x="446140" y="2225930"/>
                  </a:lnTo>
                  <a:lnTo>
                    <a:pt x="478507" y="2257991"/>
                  </a:lnTo>
                  <a:lnTo>
                    <a:pt x="511871" y="2289150"/>
                  </a:lnTo>
                  <a:lnTo>
                    <a:pt x="546219" y="2319381"/>
                  </a:lnTo>
                  <a:lnTo>
                    <a:pt x="581538" y="2348656"/>
                  </a:lnTo>
                  <a:lnTo>
                    <a:pt x="617813" y="2376948"/>
                  </a:lnTo>
                  <a:lnTo>
                    <a:pt x="655031" y="2404230"/>
                  </a:lnTo>
                  <a:lnTo>
                    <a:pt x="693177" y="2430474"/>
                  </a:lnTo>
                  <a:lnTo>
                    <a:pt x="732239" y="2455655"/>
                  </a:lnTo>
                  <a:lnTo>
                    <a:pt x="772201" y="2479743"/>
                  </a:lnTo>
                  <a:lnTo>
                    <a:pt x="813051" y="2502714"/>
                  </a:lnTo>
                  <a:lnTo>
                    <a:pt x="854774" y="2524538"/>
                  </a:lnTo>
                  <a:lnTo>
                    <a:pt x="897357" y="2545190"/>
                  </a:lnTo>
                  <a:lnTo>
                    <a:pt x="940786" y="2564642"/>
                  </a:lnTo>
                  <a:lnTo>
                    <a:pt x="985047" y="2582867"/>
                  </a:lnTo>
                  <a:lnTo>
                    <a:pt x="1030126" y="2599837"/>
                  </a:lnTo>
                  <a:lnTo>
                    <a:pt x="1076009" y="2615526"/>
                  </a:lnTo>
                  <a:lnTo>
                    <a:pt x="1122357" y="2629806"/>
                  </a:lnTo>
                  <a:lnTo>
                    <a:pt x="1168807" y="2642577"/>
                  </a:lnTo>
                  <a:lnTo>
                    <a:pt x="1215333" y="2653852"/>
                  </a:lnTo>
                  <a:lnTo>
                    <a:pt x="1261906" y="2663644"/>
                  </a:lnTo>
                  <a:lnTo>
                    <a:pt x="1308500" y="2671969"/>
                  </a:lnTo>
                  <a:lnTo>
                    <a:pt x="1355089" y="2678839"/>
                  </a:lnTo>
                  <a:lnTo>
                    <a:pt x="1401643" y="2684269"/>
                  </a:lnTo>
                  <a:lnTo>
                    <a:pt x="1448137" y="2688272"/>
                  </a:lnTo>
                  <a:lnTo>
                    <a:pt x="1494544" y="2690863"/>
                  </a:lnTo>
                  <a:lnTo>
                    <a:pt x="1540836" y="2692054"/>
                  </a:lnTo>
                  <a:lnTo>
                    <a:pt x="1586985" y="2691860"/>
                  </a:lnTo>
                  <a:lnTo>
                    <a:pt x="1632966" y="2690295"/>
                  </a:lnTo>
                  <a:lnTo>
                    <a:pt x="1678751" y="2687372"/>
                  </a:lnTo>
                  <a:lnTo>
                    <a:pt x="1724312" y="2683106"/>
                  </a:lnTo>
                  <a:lnTo>
                    <a:pt x="1769623" y="2677510"/>
                  </a:lnTo>
                  <a:lnTo>
                    <a:pt x="1814656" y="2670597"/>
                  </a:lnTo>
                  <a:lnTo>
                    <a:pt x="1859384" y="2662383"/>
                  </a:lnTo>
                  <a:lnTo>
                    <a:pt x="1903781" y="2652879"/>
                  </a:lnTo>
                  <a:lnTo>
                    <a:pt x="1947818" y="2642102"/>
                  </a:lnTo>
                  <a:lnTo>
                    <a:pt x="1991470" y="2630063"/>
                  </a:lnTo>
                  <a:lnTo>
                    <a:pt x="2034708" y="2616778"/>
                  </a:lnTo>
                  <a:lnTo>
                    <a:pt x="2077506" y="2602259"/>
                  </a:lnTo>
                  <a:lnTo>
                    <a:pt x="2119836" y="2586521"/>
                  </a:lnTo>
                  <a:lnTo>
                    <a:pt x="2161672" y="2569577"/>
                  </a:lnTo>
                  <a:lnTo>
                    <a:pt x="2202986" y="2551442"/>
                  </a:lnTo>
                  <a:lnTo>
                    <a:pt x="2243751" y="2532129"/>
                  </a:lnTo>
                  <a:lnTo>
                    <a:pt x="2283940" y="2511652"/>
                  </a:lnTo>
                  <a:lnTo>
                    <a:pt x="2323526" y="2490025"/>
                  </a:lnTo>
                  <a:lnTo>
                    <a:pt x="2362481" y="2467261"/>
                  </a:lnTo>
                  <a:lnTo>
                    <a:pt x="2400779" y="2443375"/>
                  </a:lnTo>
                  <a:lnTo>
                    <a:pt x="2438393" y="2418380"/>
                  </a:lnTo>
                  <a:lnTo>
                    <a:pt x="2475295" y="2392290"/>
                  </a:lnTo>
                  <a:lnTo>
                    <a:pt x="2511458" y="2365119"/>
                  </a:lnTo>
                  <a:lnTo>
                    <a:pt x="2546854" y="2336880"/>
                  </a:lnTo>
                  <a:lnTo>
                    <a:pt x="2581458" y="2307588"/>
                  </a:lnTo>
                  <a:lnTo>
                    <a:pt x="2615242" y="2277257"/>
                  </a:lnTo>
                  <a:lnTo>
                    <a:pt x="2648178" y="2245900"/>
                  </a:lnTo>
                  <a:lnTo>
                    <a:pt x="2680240" y="2213530"/>
                  </a:lnTo>
                  <a:lnTo>
                    <a:pt x="2711400" y="2180163"/>
                  </a:lnTo>
                  <a:lnTo>
                    <a:pt x="2741632" y="2145811"/>
                  </a:lnTo>
                  <a:lnTo>
                    <a:pt x="2770907" y="2110488"/>
                  </a:lnTo>
                  <a:lnTo>
                    <a:pt x="2799200" y="2074209"/>
                  </a:lnTo>
                  <a:lnTo>
                    <a:pt x="2826482" y="2036987"/>
                  </a:lnTo>
                  <a:lnTo>
                    <a:pt x="2852727" y="1998836"/>
                  </a:lnTo>
                  <a:lnTo>
                    <a:pt x="2877908" y="1959769"/>
                  </a:lnTo>
                  <a:lnTo>
                    <a:pt x="2901997" y="1919802"/>
                  </a:lnTo>
                  <a:lnTo>
                    <a:pt x="2924967" y="1878946"/>
                  </a:lnTo>
                  <a:lnTo>
                    <a:pt x="2946792" y="1837217"/>
                  </a:lnTo>
                  <a:lnTo>
                    <a:pt x="2967443" y="1794628"/>
                  </a:lnTo>
                  <a:lnTo>
                    <a:pt x="2986895" y="1751192"/>
                  </a:lnTo>
                  <a:lnTo>
                    <a:pt x="3005119" y="1706925"/>
                  </a:lnTo>
                  <a:lnTo>
                    <a:pt x="3022089" y="1661838"/>
                  </a:lnTo>
                  <a:lnTo>
                    <a:pt x="3037778" y="1615948"/>
                  </a:lnTo>
                  <a:lnTo>
                    <a:pt x="1557212" y="1134872"/>
                  </a:lnTo>
                  <a:lnTo>
                    <a:pt x="491428" y="0"/>
                  </a:lnTo>
                  <a:close/>
                </a:path>
              </a:pathLst>
            </a:custGeom>
            <a:solidFill>
              <a:srgbClr val="6DD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65349" y="1795906"/>
              <a:ext cx="1066165" cy="1409065"/>
            </a:xfrm>
            <a:custGeom>
              <a:avLst/>
              <a:gdLst/>
              <a:ahLst/>
              <a:cxnLst/>
              <a:rect l="l" t="t" r="r" b="b"/>
              <a:pathLst>
                <a:path w="1066164" h="1409064">
                  <a:moveTo>
                    <a:pt x="402844" y="0"/>
                  </a:moveTo>
                  <a:lnTo>
                    <a:pt x="358858" y="21557"/>
                  </a:lnTo>
                  <a:lnTo>
                    <a:pt x="315618" y="44460"/>
                  </a:lnTo>
                  <a:lnTo>
                    <a:pt x="273152" y="68688"/>
                  </a:lnTo>
                  <a:lnTo>
                    <a:pt x="231489" y="94223"/>
                  </a:lnTo>
                  <a:lnTo>
                    <a:pt x="190658" y="121046"/>
                  </a:lnTo>
                  <a:lnTo>
                    <a:pt x="150689" y="149138"/>
                  </a:lnTo>
                  <a:lnTo>
                    <a:pt x="111609" y="178480"/>
                  </a:lnTo>
                  <a:lnTo>
                    <a:pt x="73448" y="209052"/>
                  </a:lnTo>
                  <a:lnTo>
                    <a:pt x="36235" y="240835"/>
                  </a:lnTo>
                  <a:lnTo>
                    <a:pt x="0" y="273811"/>
                  </a:lnTo>
                  <a:lnTo>
                    <a:pt x="1065784" y="1408683"/>
                  </a:lnTo>
                  <a:lnTo>
                    <a:pt x="402844" y="0"/>
                  </a:lnTo>
                  <a:close/>
                </a:path>
              </a:pathLst>
            </a:custGeom>
            <a:solidFill>
              <a:srgbClr val="E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68193" y="1660016"/>
              <a:ext cx="662940" cy="1544955"/>
            </a:xfrm>
            <a:custGeom>
              <a:avLst/>
              <a:gdLst/>
              <a:ahLst/>
              <a:cxnLst/>
              <a:rect l="l" t="t" r="r" b="b"/>
              <a:pathLst>
                <a:path w="662939" h="1544955">
                  <a:moveTo>
                    <a:pt x="467741" y="0"/>
                  </a:moveTo>
                  <a:lnTo>
                    <a:pt x="419256" y="6897"/>
                  </a:lnTo>
                  <a:lnTo>
                    <a:pt x="371059" y="15315"/>
                  </a:lnTo>
                  <a:lnTo>
                    <a:pt x="323183" y="25239"/>
                  </a:lnTo>
                  <a:lnTo>
                    <a:pt x="275664" y="36659"/>
                  </a:lnTo>
                  <a:lnTo>
                    <a:pt x="228536" y="49561"/>
                  </a:lnTo>
                  <a:lnTo>
                    <a:pt x="181835" y="63934"/>
                  </a:lnTo>
                  <a:lnTo>
                    <a:pt x="135596" y="79766"/>
                  </a:lnTo>
                  <a:lnTo>
                    <a:pt x="89854" y="97044"/>
                  </a:lnTo>
                  <a:lnTo>
                    <a:pt x="44643" y="115756"/>
                  </a:lnTo>
                  <a:lnTo>
                    <a:pt x="0" y="135890"/>
                  </a:lnTo>
                  <a:lnTo>
                    <a:pt x="662940" y="1544574"/>
                  </a:lnTo>
                  <a:lnTo>
                    <a:pt x="467741" y="0"/>
                  </a:lnTo>
                  <a:close/>
                </a:path>
              </a:pathLst>
            </a:custGeom>
            <a:solidFill>
              <a:srgbClr val="879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35934" y="1647825"/>
              <a:ext cx="195580" cy="1557020"/>
            </a:xfrm>
            <a:custGeom>
              <a:avLst/>
              <a:gdLst/>
              <a:ahLst/>
              <a:cxnLst/>
              <a:rect l="l" t="t" r="r" b="b"/>
              <a:pathLst>
                <a:path w="195579" h="1557020">
                  <a:moveTo>
                    <a:pt x="195199" y="0"/>
                  </a:moveTo>
                  <a:lnTo>
                    <a:pt x="146268" y="761"/>
                  </a:lnTo>
                  <a:lnTo>
                    <a:pt x="97408" y="3047"/>
                  </a:lnTo>
                  <a:lnTo>
                    <a:pt x="48644" y="6857"/>
                  </a:lnTo>
                  <a:lnTo>
                    <a:pt x="0" y="12191"/>
                  </a:lnTo>
                  <a:lnTo>
                    <a:pt x="195199" y="1556766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8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77334" y="2187955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25%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15229" y="3321558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05429" y="4217161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58%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33877" y="1464055"/>
            <a:ext cx="895350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2%</a:t>
            </a:r>
            <a:endParaRPr sz="1000">
              <a:latin typeface="Arial"/>
              <a:cs typeface="Arial"/>
            </a:endParaRPr>
          </a:p>
          <a:p>
            <a:pPr marL="113664" algn="ctr">
              <a:lnSpc>
                <a:spcPct val="100000"/>
              </a:lnSpc>
              <a:spcBef>
                <a:spcPts val="1125"/>
              </a:spcBef>
            </a:pPr>
            <a:r>
              <a:rPr sz="1000" spc="-25" dirty="0">
                <a:latin typeface="Arial"/>
                <a:cs typeface="Arial"/>
              </a:rPr>
              <a:t>5%</a:t>
            </a:r>
            <a:endParaRPr sz="1000">
              <a:latin typeface="Arial"/>
              <a:cs typeface="Arial"/>
            </a:endParaRPr>
          </a:p>
          <a:p>
            <a:pPr marR="678180" algn="ctr">
              <a:lnSpc>
                <a:spcPct val="100000"/>
              </a:lnSpc>
              <a:spcBef>
                <a:spcPts val="375"/>
              </a:spcBef>
            </a:pPr>
            <a:r>
              <a:rPr sz="1000" spc="-25" dirty="0">
                <a:latin typeface="Arial"/>
                <a:cs typeface="Arial"/>
              </a:rPr>
              <a:t>5%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25540" y="2295144"/>
            <a:ext cx="64135" cy="1691639"/>
            <a:chOff x="6225540" y="2295144"/>
            <a:chExt cx="64135" cy="1691639"/>
          </a:xfrm>
        </p:grpSpPr>
        <p:sp>
          <p:nvSpPr>
            <p:cNvPr id="25" name="object 25"/>
            <p:cNvSpPr/>
            <p:nvPr/>
          </p:nvSpPr>
          <p:spPr>
            <a:xfrm>
              <a:off x="6225540" y="229514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4008" y="64007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20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5540" y="2527554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4008" y="64007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01A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25540" y="2759963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4008" y="64007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6DD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25540" y="2993136"/>
              <a:ext cx="64135" cy="63500"/>
            </a:xfrm>
            <a:custGeom>
              <a:avLst/>
              <a:gdLst/>
              <a:ahLst/>
              <a:cxnLst/>
              <a:rect l="l" t="t" r="r" b="b"/>
              <a:pathLst>
                <a:path w="64135" h="63500">
                  <a:moveTo>
                    <a:pt x="64008" y="0"/>
                  </a:moveTo>
                  <a:lnTo>
                    <a:pt x="0" y="0"/>
                  </a:lnTo>
                  <a:lnTo>
                    <a:pt x="0" y="63245"/>
                  </a:lnTo>
                  <a:lnTo>
                    <a:pt x="64008" y="63245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39C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25540" y="3225546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4008" y="64007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DA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25540" y="3457955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8" y="64008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E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25540" y="3690366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8" y="64008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879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25540" y="3923538"/>
              <a:ext cx="64135" cy="63500"/>
            </a:xfrm>
            <a:custGeom>
              <a:avLst/>
              <a:gdLst/>
              <a:ahLst/>
              <a:cxnLst/>
              <a:rect l="l" t="t" r="r" b="b"/>
              <a:pathLst>
                <a:path w="64135" h="63500">
                  <a:moveTo>
                    <a:pt x="64008" y="0"/>
                  </a:moveTo>
                  <a:lnTo>
                    <a:pt x="0" y="0"/>
                  </a:lnTo>
                  <a:lnTo>
                    <a:pt x="0" y="63246"/>
                  </a:lnTo>
                  <a:lnTo>
                    <a:pt x="64008" y="63246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8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304026" y="2147874"/>
            <a:ext cx="1316990" cy="1886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225">
              <a:lnSpc>
                <a:spcPct val="1527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Platformada </a:t>
            </a:r>
            <a:r>
              <a:rPr sz="1000" dirty="0">
                <a:latin typeface="Arial"/>
                <a:cs typeface="Arial"/>
              </a:rPr>
              <a:t>Tolueno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+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Xilenos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000" dirty="0">
                <a:latin typeface="Arial"/>
                <a:cs typeface="Arial"/>
              </a:rPr>
              <a:t>Mix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cortes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FCCs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000" spc="-20" dirty="0">
                <a:latin typeface="Arial"/>
                <a:cs typeface="Arial"/>
              </a:rPr>
              <a:t>MTBE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000" spc="-20" dirty="0">
                <a:latin typeface="Arial"/>
                <a:cs typeface="Arial"/>
              </a:rPr>
              <a:t>TAME</a:t>
            </a:r>
            <a:endParaRPr sz="1000">
              <a:latin typeface="Arial"/>
              <a:cs typeface="Arial"/>
            </a:endParaRPr>
          </a:p>
          <a:p>
            <a:pPr marL="12700" marR="371475" algn="just">
              <a:lnSpc>
                <a:spcPct val="152700"/>
              </a:lnSpc>
            </a:pPr>
            <a:r>
              <a:rPr sz="1000" dirty="0">
                <a:latin typeface="Arial"/>
                <a:cs typeface="Arial"/>
              </a:rPr>
              <a:t>Isómero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Liviano </a:t>
            </a:r>
            <a:r>
              <a:rPr sz="1000" dirty="0">
                <a:latin typeface="Arial"/>
                <a:cs typeface="Arial"/>
              </a:rPr>
              <a:t>Isómero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Pesado Butano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8431" y="178815"/>
            <a:ext cx="52959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Anexos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Formulación</a:t>
            </a:r>
            <a:r>
              <a:rPr spc="-5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Blending</a:t>
            </a:r>
            <a:r>
              <a:rPr spc="-4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Nafta</a:t>
            </a:r>
            <a:r>
              <a:rPr spc="-45" dirty="0"/>
              <a:t> </a:t>
            </a:r>
            <a:r>
              <a:rPr spc="-10" dirty="0"/>
              <a:t>Infinia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56811" y="763777"/>
            <a:ext cx="7207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451E3"/>
                </a:solidFill>
                <a:latin typeface="Arial"/>
                <a:cs typeface="Arial"/>
              </a:rPr>
              <a:t>RON&gt;98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42690" y="1683257"/>
            <a:ext cx="3081020" cy="3081020"/>
            <a:chOff x="2242690" y="1683257"/>
            <a:chExt cx="3081020" cy="3081020"/>
          </a:xfrm>
        </p:grpSpPr>
        <p:sp>
          <p:nvSpPr>
            <p:cNvPr id="14" name="object 14"/>
            <p:cNvSpPr/>
            <p:nvPr/>
          </p:nvSpPr>
          <p:spPr>
            <a:xfrm>
              <a:off x="3782949" y="1683257"/>
              <a:ext cx="1540510" cy="2522220"/>
            </a:xfrm>
            <a:custGeom>
              <a:avLst/>
              <a:gdLst/>
              <a:ahLst/>
              <a:cxnLst/>
              <a:rect l="l" t="t" r="r" b="b"/>
              <a:pathLst>
                <a:path w="1540510" h="2522220">
                  <a:moveTo>
                    <a:pt x="0" y="0"/>
                  </a:moveTo>
                  <a:lnTo>
                    <a:pt x="0" y="1540255"/>
                  </a:lnTo>
                  <a:lnTo>
                    <a:pt x="1186814" y="2522067"/>
                  </a:lnTo>
                  <a:lnTo>
                    <a:pt x="1218747" y="2482137"/>
                  </a:lnTo>
                  <a:lnTo>
                    <a:pt x="1249257" y="2441278"/>
                  </a:lnTo>
                  <a:lnTo>
                    <a:pt x="1278332" y="2399530"/>
                  </a:lnTo>
                  <a:lnTo>
                    <a:pt x="1305956" y="2356932"/>
                  </a:lnTo>
                  <a:lnTo>
                    <a:pt x="1332117" y="2313522"/>
                  </a:lnTo>
                  <a:lnTo>
                    <a:pt x="1356800" y="2269339"/>
                  </a:lnTo>
                  <a:lnTo>
                    <a:pt x="1379991" y="2224422"/>
                  </a:lnTo>
                  <a:lnTo>
                    <a:pt x="1401677" y="2178810"/>
                  </a:lnTo>
                  <a:lnTo>
                    <a:pt x="1421843" y="2132542"/>
                  </a:lnTo>
                  <a:lnTo>
                    <a:pt x="1440475" y="2085656"/>
                  </a:lnTo>
                  <a:lnTo>
                    <a:pt x="1457561" y="2038191"/>
                  </a:lnTo>
                  <a:lnTo>
                    <a:pt x="1473085" y="1990187"/>
                  </a:lnTo>
                  <a:lnTo>
                    <a:pt x="1487034" y="1941681"/>
                  </a:lnTo>
                  <a:lnTo>
                    <a:pt x="1499394" y="1892713"/>
                  </a:lnTo>
                  <a:lnTo>
                    <a:pt x="1510152" y="1843322"/>
                  </a:lnTo>
                  <a:lnTo>
                    <a:pt x="1519292" y="1793546"/>
                  </a:lnTo>
                  <a:lnTo>
                    <a:pt x="1526802" y="1743424"/>
                  </a:lnTo>
                  <a:lnTo>
                    <a:pt x="1532667" y="1692996"/>
                  </a:lnTo>
                  <a:lnTo>
                    <a:pt x="1536874" y="1642299"/>
                  </a:lnTo>
                  <a:lnTo>
                    <a:pt x="1539408" y="1591372"/>
                  </a:lnTo>
                  <a:lnTo>
                    <a:pt x="1540255" y="1540255"/>
                  </a:lnTo>
                  <a:lnTo>
                    <a:pt x="1539523" y="1492281"/>
                  </a:lnTo>
                  <a:lnTo>
                    <a:pt x="1537338" y="1444672"/>
                  </a:lnTo>
                  <a:lnTo>
                    <a:pt x="1533723" y="1397450"/>
                  </a:lnTo>
                  <a:lnTo>
                    <a:pt x="1528699" y="1350635"/>
                  </a:lnTo>
                  <a:lnTo>
                    <a:pt x="1522287" y="1304250"/>
                  </a:lnTo>
                  <a:lnTo>
                    <a:pt x="1514508" y="1258315"/>
                  </a:lnTo>
                  <a:lnTo>
                    <a:pt x="1505385" y="1212852"/>
                  </a:lnTo>
                  <a:lnTo>
                    <a:pt x="1494937" y="1167882"/>
                  </a:lnTo>
                  <a:lnTo>
                    <a:pt x="1483187" y="1123427"/>
                  </a:lnTo>
                  <a:lnTo>
                    <a:pt x="1470156" y="1079507"/>
                  </a:lnTo>
                  <a:lnTo>
                    <a:pt x="1455865" y="1036144"/>
                  </a:lnTo>
                  <a:lnTo>
                    <a:pt x="1440335" y="993359"/>
                  </a:lnTo>
                  <a:lnTo>
                    <a:pt x="1423587" y="951174"/>
                  </a:lnTo>
                  <a:lnTo>
                    <a:pt x="1405644" y="909610"/>
                  </a:lnTo>
                  <a:lnTo>
                    <a:pt x="1386526" y="868688"/>
                  </a:lnTo>
                  <a:lnTo>
                    <a:pt x="1366254" y="828430"/>
                  </a:lnTo>
                  <a:lnTo>
                    <a:pt x="1344850" y="788856"/>
                  </a:lnTo>
                  <a:lnTo>
                    <a:pt x="1322335" y="749989"/>
                  </a:lnTo>
                  <a:lnTo>
                    <a:pt x="1298731" y="711849"/>
                  </a:lnTo>
                  <a:lnTo>
                    <a:pt x="1274059" y="674458"/>
                  </a:lnTo>
                  <a:lnTo>
                    <a:pt x="1248339" y="637836"/>
                  </a:lnTo>
                  <a:lnTo>
                    <a:pt x="1221594" y="602006"/>
                  </a:lnTo>
                  <a:lnTo>
                    <a:pt x="1193845" y="566989"/>
                  </a:lnTo>
                  <a:lnTo>
                    <a:pt x="1165112" y="532806"/>
                  </a:lnTo>
                  <a:lnTo>
                    <a:pt x="1135418" y="499477"/>
                  </a:lnTo>
                  <a:lnTo>
                    <a:pt x="1104783" y="467026"/>
                  </a:lnTo>
                  <a:lnTo>
                    <a:pt x="1073229" y="435472"/>
                  </a:lnTo>
                  <a:lnTo>
                    <a:pt x="1040778" y="404837"/>
                  </a:lnTo>
                  <a:lnTo>
                    <a:pt x="1007449" y="375143"/>
                  </a:lnTo>
                  <a:lnTo>
                    <a:pt x="973266" y="346410"/>
                  </a:lnTo>
                  <a:lnTo>
                    <a:pt x="938249" y="318661"/>
                  </a:lnTo>
                  <a:lnTo>
                    <a:pt x="902419" y="291916"/>
                  </a:lnTo>
                  <a:lnTo>
                    <a:pt x="865797" y="266196"/>
                  </a:lnTo>
                  <a:lnTo>
                    <a:pt x="828406" y="241524"/>
                  </a:lnTo>
                  <a:lnTo>
                    <a:pt x="790266" y="217920"/>
                  </a:lnTo>
                  <a:lnTo>
                    <a:pt x="751399" y="195405"/>
                  </a:lnTo>
                  <a:lnTo>
                    <a:pt x="711825" y="174001"/>
                  </a:lnTo>
                  <a:lnTo>
                    <a:pt x="671567" y="153729"/>
                  </a:lnTo>
                  <a:lnTo>
                    <a:pt x="630645" y="134611"/>
                  </a:lnTo>
                  <a:lnTo>
                    <a:pt x="589081" y="116668"/>
                  </a:lnTo>
                  <a:lnTo>
                    <a:pt x="546896" y="99920"/>
                  </a:lnTo>
                  <a:lnTo>
                    <a:pt x="504111" y="84390"/>
                  </a:lnTo>
                  <a:lnTo>
                    <a:pt x="460748" y="70099"/>
                  </a:lnTo>
                  <a:lnTo>
                    <a:pt x="416828" y="57068"/>
                  </a:lnTo>
                  <a:lnTo>
                    <a:pt x="372373" y="45318"/>
                  </a:lnTo>
                  <a:lnTo>
                    <a:pt x="327403" y="34870"/>
                  </a:lnTo>
                  <a:lnTo>
                    <a:pt x="281940" y="25747"/>
                  </a:lnTo>
                  <a:lnTo>
                    <a:pt x="236005" y="17968"/>
                  </a:lnTo>
                  <a:lnTo>
                    <a:pt x="189620" y="11556"/>
                  </a:lnTo>
                  <a:lnTo>
                    <a:pt x="142805" y="6532"/>
                  </a:lnTo>
                  <a:lnTo>
                    <a:pt x="95583" y="2917"/>
                  </a:lnTo>
                  <a:lnTo>
                    <a:pt x="47974" y="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82949" y="3223513"/>
              <a:ext cx="1186815" cy="1492250"/>
            </a:xfrm>
            <a:custGeom>
              <a:avLst/>
              <a:gdLst/>
              <a:ahLst/>
              <a:cxnLst/>
              <a:rect l="l" t="t" r="r" b="b"/>
              <a:pathLst>
                <a:path w="1186814" h="1492250">
                  <a:moveTo>
                    <a:pt x="0" y="0"/>
                  </a:moveTo>
                  <a:lnTo>
                    <a:pt x="383031" y="1491894"/>
                  </a:lnTo>
                  <a:lnTo>
                    <a:pt x="432496" y="1478313"/>
                  </a:lnTo>
                  <a:lnTo>
                    <a:pt x="481367" y="1463131"/>
                  </a:lnTo>
                  <a:lnTo>
                    <a:pt x="529607" y="1446370"/>
                  </a:lnTo>
                  <a:lnTo>
                    <a:pt x="577181" y="1428054"/>
                  </a:lnTo>
                  <a:lnTo>
                    <a:pt x="624054" y="1408205"/>
                  </a:lnTo>
                  <a:lnTo>
                    <a:pt x="670191" y="1386844"/>
                  </a:lnTo>
                  <a:lnTo>
                    <a:pt x="715555" y="1363994"/>
                  </a:lnTo>
                  <a:lnTo>
                    <a:pt x="760112" y="1339678"/>
                  </a:lnTo>
                  <a:lnTo>
                    <a:pt x="803827" y="1313918"/>
                  </a:lnTo>
                  <a:lnTo>
                    <a:pt x="846663" y="1286736"/>
                  </a:lnTo>
                  <a:lnTo>
                    <a:pt x="888585" y="1258155"/>
                  </a:lnTo>
                  <a:lnTo>
                    <a:pt x="929558" y="1228196"/>
                  </a:lnTo>
                  <a:lnTo>
                    <a:pt x="969546" y="1196884"/>
                  </a:lnTo>
                  <a:lnTo>
                    <a:pt x="1008514" y="1164238"/>
                  </a:lnTo>
                  <a:lnTo>
                    <a:pt x="1046427" y="1130283"/>
                  </a:lnTo>
                  <a:lnTo>
                    <a:pt x="1083249" y="1095041"/>
                  </a:lnTo>
                  <a:lnTo>
                    <a:pt x="1118945" y="1058533"/>
                  </a:lnTo>
                  <a:lnTo>
                    <a:pt x="1153478" y="1020782"/>
                  </a:lnTo>
                  <a:lnTo>
                    <a:pt x="1186814" y="981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42690" y="3126739"/>
              <a:ext cx="1923414" cy="1637664"/>
            </a:xfrm>
            <a:custGeom>
              <a:avLst/>
              <a:gdLst/>
              <a:ahLst/>
              <a:cxnLst/>
              <a:rect l="l" t="t" r="r" b="b"/>
              <a:pathLst>
                <a:path w="1923414" h="1637664">
                  <a:moveTo>
                    <a:pt x="3051" y="0"/>
                  </a:moveTo>
                  <a:lnTo>
                    <a:pt x="764" y="48430"/>
                  </a:lnTo>
                  <a:lnTo>
                    <a:pt x="0" y="96851"/>
                  </a:lnTo>
                  <a:lnTo>
                    <a:pt x="754" y="145227"/>
                  </a:lnTo>
                  <a:lnTo>
                    <a:pt x="3026" y="193525"/>
                  </a:lnTo>
                  <a:lnTo>
                    <a:pt x="6813" y="241712"/>
                  </a:lnTo>
                  <a:lnTo>
                    <a:pt x="12112" y="289755"/>
                  </a:lnTo>
                  <a:lnTo>
                    <a:pt x="18922" y="337619"/>
                  </a:lnTo>
                  <a:lnTo>
                    <a:pt x="27239" y="385271"/>
                  </a:lnTo>
                  <a:lnTo>
                    <a:pt x="37063" y="432678"/>
                  </a:lnTo>
                  <a:lnTo>
                    <a:pt x="48390" y="479806"/>
                  </a:lnTo>
                  <a:lnTo>
                    <a:pt x="61032" y="526093"/>
                  </a:lnTo>
                  <a:lnTo>
                    <a:pt x="74989" y="571665"/>
                  </a:lnTo>
                  <a:lnTo>
                    <a:pt x="90236" y="616507"/>
                  </a:lnTo>
                  <a:lnTo>
                    <a:pt x="106746" y="660603"/>
                  </a:lnTo>
                  <a:lnTo>
                    <a:pt x="124492" y="703939"/>
                  </a:lnTo>
                  <a:lnTo>
                    <a:pt x="143451" y="746498"/>
                  </a:lnTo>
                  <a:lnTo>
                    <a:pt x="163594" y="788266"/>
                  </a:lnTo>
                  <a:lnTo>
                    <a:pt x="184897" y="829227"/>
                  </a:lnTo>
                  <a:lnTo>
                    <a:pt x="207334" y="869365"/>
                  </a:lnTo>
                  <a:lnTo>
                    <a:pt x="230878" y="908666"/>
                  </a:lnTo>
                  <a:lnTo>
                    <a:pt x="255504" y="947114"/>
                  </a:lnTo>
                  <a:lnTo>
                    <a:pt x="281185" y="984694"/>
                  </a:lnTo>
                  <a:lnTo>
                    <a:pt x="307897" y="1021391"/>
                  </a:lnTo>
                  <a:lnTo>
                    <a:pt x="335612" y="1057188"/>
                  </a:lnTo>
                  <a:lnTo>
                    <a:pt x="364305" y="1092071"/>
                  </a:lnTo>
                  <a:lnTo>
                    <a:pt x="393951" y="1126025"/>
                  </a:lnTo>
                  <a:lnTo>
                    <a:pt x="424523" y="1159034"/>
                  </a:lnTo>
                  <a:lnTo>
                    <a:pt x="455995" y="1191082"/>
                  </a:lnTo>
                  <a:lnTo>
                    <a:pt x="488341" y="1222155"/>
                  </a:lnTo>
                  <a:lnTo>
                    <a:pt x="521536" y="1252237"/>
                  </a:lnTo>
                  <a:lnTo>
                    <a:pt x="555553" y="1281312"/>
                  </a:lnTo>
                  <a:lnTo>
                    <a:pt x="590367" y="1309367"/>
                  </a:lnTo>
                  <a:lnTo>
                    <a:pt x="625952" y="1336384"/>
                  </a:lnTo>
                  <a:lnTo>
                    <a:pt x="662281" y="1362349"/>
                  </a:lnTo>
                  <a:lnTo>
                    <a:pt x="699329" y="1387246"/>
                  </a:lnTo>
                  <a:lnTo>
                    <a:pt x="737070" y="1411060"/>
                  </a:lnTo>
                  <a:lnTo>
                    <a:pt x="775478" y="1433776"/>
                  </a:lnTo>
                  <a:lnTo>
                    <a:pt x="814527" y="1455379"/>
                  </a:lnTo>
                  <a:lnTo>
                    <a:pt x="854191" y="1475853"/>
                  </a:lnTo>
                  <a:lnTo>
                    <a:pt x="894445" y="1495182"/>
                  </a:lnTo>
                  <a:lnTo>
                    <a:pt x="935262" y="1513352"/>
                  </a:lnTo>
                  <a:lnTo>
                    <a:pt x="976616" y="1530346"/>
                  </a:lnTo>
                  <a:lnTo>
                    <a:pt x="1018482" y="1546151"/>
                  </a:lnTo>
                  <a:lnTo>
                    <a:pt x="1060833" y="1560750"/>
                  </a:lnTo>
                  <a:lnTo>
                    <a:pt x="1103644" y="1574128"/>
                  </a:lnTo>
                  <a:lnTo>
                    <a:pt x="1146888" y="1586269"/>
                  </a:lnTo>
                  <a:lnTo>
                    <a:pt x="1190541" y="1597160"/>
                  </a:lnTo>
                  <a:lnTo>
                    <a:pt x="1234575" y="1606783"/>
                  </a:lnTo>
                  <a:lnTo>
                    <a:pt x="1278965" y="1615124"/>
                  </a:lnTo>
                  <a:lnTo>
                    <a:pt x="1323686" y="1622167"/>
                  </a:lnTo>
                  <a:lnTo>
                    <a:pt x="1368710" y="1627897"/>
                  </a:lnTo>
                  <a:lnTo>
                    <a:pt x="1414013" y="1632299"/>
                  </a:lnTo>
                  <a:lnTo>
                    <a:pt x="1459568" y="1635357"/>
                  </a:lnTo>
                  <a:lnTo>
                    <a:pt x="1505349" y="1637057"/>
                  </a:lnTo>
                  <a:lnTo>
                    <a:pt x="1551331" y="1637382"/>
                  </a:lnTo>
                  <a:lnTo>
                    <a:pt x="1597487" y="1636317"/>
                  </a:lnTo>
                  <a:lnTo>
                    <a:pt x="1643792" y="1633848"/>
                  </a:lnTo>
                  <a:lnTo>
                    <a:pt x="1690219" y="1629958"/>
                  </a:lnTo>
                  <a:lnTo>
                    <a:pt x="1736744" y="1624633"/>
                  </a:lnTo>
                  <a:lnTo>
                    <a:pt x="1783339" y="1617856"/>
                  </a:lnTo>
                  <a:lnTo>
                    <a:pt x="1829979" y="1609614"/>
                  </a:lnTo>
                  <a:lnTo>
                    <a:pt x="1876638" y="1599889"/>
                  </a:lnTo>
                  <a:lnTo>
                    <a:pt x="1923291" y="1588668"/>
                  </a:lnTo>
                  <a:lnTo>
                    <a:pt x="1540259" y="96774"/>
                  </a:lnTo>
                  <a:lnTo>
                    <a:pt x="3051" y="0"/>
                  </a:lnTo>
                  <a:close/>
                </a:path>
              </a:pathLst>
            </a:custGeom>
            <a:solidFill>
              <a:srgbClr val="6DD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5741" y="2100706"/>
              <a:ext cx="1537335" cy="1123315"/>
            </a:xfrm>
            <a:custGeom>
              <a:avLst/>
              <a:gdLst/>
              <a:ahLst/>
              <a:cxnLst/>
              <a:rect l="l" t="t" r="r" b="b"/>
              <a:pathLst>
                <a:path w="1537335" h="1123314">
                  <a:moveTo>
                    <a:pt x="482853" y="0"/>
                  </a:moveTo>
                  <a:lnTo>
                    <a:pt x="446242" y="35524"/>
                  </a:lnTo>
                  <a:lnTo>
                    <a:pt x="410927" y="72133"/>
                  </a:lnTo>
                  <a:lnTo>
                    <a:pt x="376929" y="109790"/>
                  </a:lnTo>
                  <a:lnTo>
                    <a:pt x="344263" y="148458"/>
                  </a:lnTo>
                  <a:lnTo>
                    <a:pt x="312947" y="188101"/>
                  </a:lnTo>
                  <a:lnTo>
                    <a:pt x="282999" y="228680"/>
                  </a:lnTo>
                  <a:lnTo>
                    <a:pt x="254436" y="270160"/>
                  </a:lnTo>
                  <a:lnTo>
                    <a:pt x="227276" y="312502"/>
                  </a:lnTo>
                  <a:lnTo>
                    <a:pt x="201535" y="355671"/>
                  </a:lnTo>
                  <a:lnTo>
                    <a:pt x="177232" y="399628"/>
                  </a:lnTo>
                  <a:lnTo>
                    <a:pt x="154383" y="444337"/>
                  </a:lnTo>
                  <a:lnTo>
                    <a:pt x="133006" y="489762"/>
                  </a:lnTo>
                  <a:lnTo>
                    <a:pt x="113119" y="535864"/>
                  </a:lnTo>
                  <a:lnTo>
                    <a:pt x="94739" y="582608"/>
                  </a:lnTo>
                  <a:lnTo>
                    <a:pt x="77883" y="629955"/>
                  </a:lnTo>
                  <a:lnTo>
                    <a:pt x="62569" y="677869"/>
                  </a:lnTo>
                  <a:lnTo>
                    <a:pt x="48813" y="726313"/>
                  </a:lnTo>
                  <a:lnTo>
                    <a:pt x="36635" y="775250"/>
                  </a:lnTo>
                  <a:lnTo>
                    <a:pt x="26050" y="824643"/>
                  </a:lnTo>
                  <a:lnTo>
                    <a:pt x="17077" y="874454"/>
                  </a:lnTo>
                  <a:lnTo>
                    <a:pt x="9732" y="924648"/>
                  </a:lnTo>
                  <a:lnTo>
                    <a:pt x="4034" y="975186"/>
                  </a:lnTo>
                  <a:lnTo>
                    <a:pt x="0" y="1026032"/>
                  </a:lnTo>
                  <a:lnTo>
                    <a:pt x="1537208" y="1122807"/>
                  </a:lnTo>
                  <a:lnTo>
                    <a:pt x="482853" y="0"/>
                  </a:lnTo>
                  <a:close/>
                </a:path>
              </a:pathLst>
            </a:custGeom>
            <a:solidFill>
              <a:srgbClr val="E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28595" y="1695322"/>
              <a:ext cx="1054735" cy="1528445"/>
            </a:xfrm>
            <a:custGeom>
              <a:avLst/>
              <a:gdLst/>
              <a:ahLst/>
              <a:cxnLst/>
              <a:rect l="l" t="t" r="r" b="b"/>
              <a:pathLst>
                <a:path w="1054735" h="1528445">
                  <a:moveTo>
                    <a:pt x="861314" y="0"/>
                  </a:moveTo>
                  <a:lnTo>
                    <a:pt x="810542" y="7274"/>
                  </a:lnTo>
                  <a:lnTo>
                    <a:pt x="760161" y="16210"/>
                  </a:lnTo>
                  <a:lnTo>
                    <a:pt x="710209" y="26792"/>
                  </a:lnTo>
                  <a:lnTo>
                    <a:pt x="660721" y="39000"/>
                  </a:lnTo>
                  <a:lnTo>
                    <a:pt x="611738" y="52818"/>
                  </a:lnTo>
                  <a:lnTo>
                    <a:pt x="563296" y="68229"/>
                  </a:lnTo>
                  <a:lnTo>
                    <a:pt x="515433" y="85213"/>
                  </a:lnTo>
                  <a:lnTo>
                    <a:pt x="468187" y="103754"/>
                  </a:lnTo>
                  <a:lnTo>
                    <a:pt x="421596" y="123833"/>
                  </a:lnTo>
                  <a:lnTo>
                    <a:pt x="375697" y="145434"/>
                  </a:lnTo>
                  <a:lnTo>
                    <a:pt x="330528" y="168539"/>
                  </a:lnTo>
                  <a:lnTo>
                    <a:pt x="286127" y="193129"/>
                  </a:lnTo>
                  <a:lnTo>
                    <a:pt x="242532" y="219188"/>
                  </a:lnTo>
                  <a:lnTo>
                    <a:pt x="199781" y="246697"/>
                  </a:lnTo>
                  <a:lnTo>
                    <a:pt x="157911" y="275639"/>
                  </a:lnTo>
                  <a:lnTo>
                    <a:pt x="116960" y="305997"/>
                  </a:lnTo>
                  <a:lnTo>
                    <a:pt x="76966" y="337752"/>
                  </a:lnTo>
                  <a:lnTo>
                    <a:pt x="37967" y="370886"/>
                  </a:lnTo>
                  <a:lnTo>
                    <a:pt x="0" y="405383"/>
                  </a:lnTo>
                  <a:lnTo>
                    <a:pt x="1054354" y="1528190"/>
                  </a:lnTo>
                  <a:lnTo>
                    <a:pt x="861314" y="0"/>
                  </a:lnTo>
                  <a:close/>
                </a:path>
              </a:pathLst>
            </a:custGeom>
            <a:solidFill>
              <a:srgbClr val="879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89909" y="1683257"/>
              <a:ext cx="193040" cy="1540510"/>
            </a:xfrm>
            <a:custGeom>
              <a:avLst/>
              <a:gdLst/>
              <a:ahLst/>
              <a:cxnLst/>
              <a:rect l="l" t="t" r="r" b="b"/>
              <a:pathLst>
                <a:path w="193039" h="1540510">
                  <a:moveTo>
                    <a:pt x="193039" y="0"/>
                  </a:moveTo>
                  <a:lnTo>
                    <a:pt x="144660" y="760"/>
                  </a:lnTo>
                  <a:lnTo>
                    <a:pt x="96329" y="3032"/>
                  </a:lnTo>
                  <a:lnTo>
                    <a:pt x="48093" y="6804"/>
                  </a:lnTo>
                  <a:lnTo>
                    <a:pt x="0" y="12064"/>
                  </a:lnTo>
                  <a:lnTo>
                    <a:pt x="193039" y="1540255"/>
                  </a:lnTo>
                  <a:lnTo>
                    <a:pt x="193039" y="0"/>
                  </a:lnTo>
                  <a:close/>
                </a:path>
              </a:pathLst>
            </a:custGeom>
            <a:solidFill>
              <a:srgbClr val="8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849367" y="2549651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36%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72864" y="4283455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3961" y="4131055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30%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01061" y="2587751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12%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58414" y="1501648"/>
            <a:ext cx="723900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/>
                <a:cs typeface="Arial"/>
              </a:rPr>
              <a:t>2%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25" dirty="0"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69735" y="230200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0"/>
                </a:moveTo>
                <a:lnTo>
                  <a:pt x="0" y="0"/>
                </a:ln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close/>
              </a:path>
            </a:pathLst>
          </a:custGeom>
          <a:solidFill>
            <a:srgbClr val="2045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48729" y="2234945"/>
            <a:ext cx="710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Platformada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269735" y="2535935"/>
            <a:ext cx="64135" cy="1469390"/>
            <a:chOff x="6269735" y="2535935"/>
            <a:chExt cx="64135" cy="1469390"/>
          </a:xfrm>
        </p:grpSpPr>
        <p:sp>
          <p:nvSpPr>
            <p:cNvPr id="28" name="object 28"/>
            <p:cNvSpPr/>
            <p:nvPr/>
          </p:nvSpPr>
          <p:spPr>
            <a:xfrm>
              <a:off x="6269735" y="2535935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4008" y="64007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01A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69735" y="2770631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4008" y="64007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6DD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69735" y="3004565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4008" y="64007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39C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69735" y="3238499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4008" y="64007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DA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69735" y="3473195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64008" y="64007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E04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69735" y="3707129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8" y="64008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879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69735" y="3941063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5" h="64135">
                  <a:moveTo>
                    <a:pt x="6400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64008" y="64008"/>
                  </a:lnTo>
                  <a:lnTo>
                    <a:pt x="64008" y="0"/>
                  </a:lnTo>
                  <a:close/>
                </a:path>
              </a:pathLst>
            </a:custGeom>
            <a:solidFill>
              <a:srgbClr val="84D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348729" y="2387650"/>
            <a:ext cx="1316990" cy="166497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000" dirty="0">
                <a:latin typeface="Arial"/>
                <a:cs typeface="Arial"/>
              </a:rPr>
              <a:t>Tolueno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+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Xilenos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53700"/>
              </a:lnSpc>
            </a:pPr>
            <a:r>
              <a:rPr sz="1000" dirty="0">
                <a:latin typeface="Arial"/>
                <a:cs typeface="Arial"/>
              </a:rPr>
              <a:t>Mix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cortes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FCCs MTBE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20" dirty="0">
                <a:latin typeface="Arial"/>
                <a:cs typeface="Arial"/>
              </a:rPr>
              <a:t>TAME</a:t>
            </a:r>
            <a:endParaRPr sz="1000">
              <a:latin typeface="Arial"/>
              <a:cs typeface="Arial"/>
            </a:endParaRPr>
          </a:p>
          <a:p>
            <a:pPr marL="12700" marR="371475" algn="just">
              <a:lnSpc>
                <a:spcPct val="153700"/>
              </a:lnSpc>
            </a:pPr>
            <a:r>
              <a:rPr sz="1000" dirty="0">
                <a:latin typeface="Arial"/>
                <a:cs typeface="Arial"/>
              </a:rPr>
              <a:t>Isómero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Liviano </a:t>
            </a:r>
            <a:r>
              <a:rPr sz="1000" dirty="0">
                <a:latin typeface="Arial"/>
                <a:cs typeface="Arial"/>
              </a:rPr>
              <a:t>Isómero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Pesado Butano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9427" y="178815"/>
            <a:ext cx="688340" cy="79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Anexos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451E3"/>
                </a:solidFill>
                <a:latin typeface="Arial"/>
                <a:cs typeface="Arial"/>
              </a:rPr>
              <a:t>FOTOS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45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1909" y="2424683"/>
            <a:ext cx="506730" cy="349885"/>
          </a:xfrm>
          <a:custGeom>
            <a:avLst/>
            <a:gdLst/>
            <a:ahLst/>
            <a:cxnLst/>
            <a:rect l="l" t="t" r="r" b="b"/>
            <a:pathLst>
              <a:path w="506729" h="349885">
                <a:moveTo>
                  <a:pt x="506729" y="0"/>
                </a:moveTo>
                <a:lnTo>
                  <a:pt x="335534" y="0"/>
                </a:lnTo>
                <a:lnTo>
                  <a:pt x="329818" y="12573"/>
                </a:lnTo>
                <a:lnTo>
                  <a:pt x="322961" y="26162"/>
                </a:lnTo>
                <a:lnTo>
                  <a:pt x="312292" y="44577"/>
                </a:lnTo>
                <a:lnTo>
                  <a:pt x="254380" y="132715"/>
                </a:lnTo>
                <a:lnTo>
                  <a:pt x="252349" y="132715"/>
                </a:lnTo>
                <a:lnTo>
                  <a:pt x="195325" y="44577"/>
                </a:lnTo>
                <a:lnTo>
                  <a:pt x="183768" y="26162"/>
                </a:lnTo>
                <a:lnTo>
                  <a:pt x="176022" y="12573"/>
                </a:lnTo>
                <a:lnTo>
                  <a:pt x="172085" y="0"/>
                </a:lnTo>
                <a:lnTo>
                  <a:pt x="0" y="0"/>
                </a:lnTo>
                <a:lnTo>
                  <a:pt x="3810" y="1905"/>
                </a:lnTo>
                <a:lnTo>
                  <a:pt x="12573" y="7747"/>
                </a:lnTo>
                <a:lnTo>
                  <a:pt x="27050" y="20320"/>
                </a:lnTo>
                <a:lnTo>
                  <a:pt x="34798" y="29083"/>
                </a:lnTo>
                <a:lnTo>
                  <a:pt x="44450" y="38735"/>
                </a:lnTo>
                <a:lnTo>
                  <a:pt x="178942" y="208280"/>
                </a:lnTo>
                <a:lnTo>
                  <a:pt x="178942" y="319786"/>
                </a:lnTo>
                <a:lnTo>
                  <a:pt x="177926" y="327533"/>
                </a:lnTo>
                <a:lnTo>
                  <a:pt x="174116" y="340106"/>
                </a:lnTo>
                <a:lnTo>
                  <a:pt x="171195" y="346837"/>
                </a:lnTo>
                <a:lnTo>
                  <a:pt x="168275" y="349758"/>
                </a:lnTo>
                <a:lnTo>
                  <a:pt x="337438" y="349758"/>
                </a:lnTo>
                <a:lnTo>
                  <a:pt x="336550" y="346837"/>
                </a:lnTo>
                <a:lnTo>
                  <a:pt x="332613" y="340106"/>
                </a:lnTo>
                <a:lnTo>
                  <a:pt x="328802" y="327533"/>
                </a:lnTo>
                <a:lnTo>
                  <a:pt x="326898" y="319786"/>
                </a:lnTo>
                <a:lnTo>
                  <a:pt x="326898" y="208280"/>
                </a:lnTo>
                <a:lnTo>
                  <a:pt x="464185" y="37846"/>
                </a:lnTo>
                <a:lnTo>
                  <a:pt x="471931" y="27178"/>
                </a:lnTo>
                <a:lnTo>
                  <a:pt x="481584" y="19431"/>
                </a:lnTo>
                <a:lnTo>
                  <a:pt x="494156" y="7747"/>
                </a:lnTo>
                <a:lnTo>
                  <a:pt x="502919" y="1905"/>
                </a:lnTo>
                <a:lnTo>
                  <a:pt x="506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6552" y="2424683"/>
            <a:ext cx="416559" cy="349885"/>
          </a:xfrm>
          <a:custGeom>
            <a:avLst/>
            <a:gdLst/>
            <a:ahLst/>
            <a:cxnLst/>
            <a:rect l="l" t="t" r="r" b="b"/>
            <a:pathLst>
              <a:path w="416560" h="349885">
                <a:moveTo>
                  <a:pt x="280924" y="0"/>
                </a:moveTo>
                <a:lnTo>
                  <a:pt x="0" y="0"/>
                </a:lnTo>
                <a:lnTo>
                  <a:pt x="1905" y="1905"/>
                </a:lnTo>
                <a:lnTo>
                  <a:pt x="4825" y="10668"/>
                </a:lnTo>
                <a:lnTo>
                  <a:pt x="8636" y="22225"/>
                </a:lnTo>
                <a:lnTo>
                  <a:pt x="9651" y="29972"/>
                </a:lnTo>
                <a:lnTo>
                  <a:pt x="10668" y="38735"/>
                </a:lnTo>
                <a:lnTo>
                  <a:pt x="10668" y="310007"/>
                </a:lnTo>
                <a:lnTo>
                  <a:pt x="9651" y="319786"/>
                </a:lnTo>
                <a:lnTo>
                  <a:pt x="7747" y="334264"/>
                </a:lnTo>
                <a:lnTo>
                  <a:pt x="4825" y="340106"/>
                </a:lnTo>
                <a:lnTo>
                  <a:pt x="1905" y="346837"/>
                </a:lnTo>
                <a:lnTo>
                  <a:pt x="0" y="349758"/>
                </a:lnTo>
                <a:lnTo>
                  <a:pt x="168021" y="349758"/>
                </a:lnTo>
                <a:lnTo>
                  <a:pt x="167005" y="346837"/>
                </a:lnTo>
                <a:lnTo>
                  <a:pt x="164084" y="340106"/>
                </a:lnTo>
                <a:lnTo>
                  <a:pt x="160274" y="327533"/>
                </a:lnTo>
                <a:lnTo>
                  <a:pt x="159258" y="319786"/>
                </a:lnTo>
                <a:lnTo>
                  <a:pt x="158369" y="310007"/>
                </a:lnTo>
                <a:lnTo>
                  <a:pt x="158369" y="225806"/>
                </a:lnTo>
                <a:lnTo>
                  <a:pt x="280924" y="225806"/>
                </a:lnTo>
                <a:lnTo>
                  <a:pt x="308863" y="223774"/>
                </a:lnTo>
                <a:lnTo>
                  <a:pt x="346583" y="214122"/>
                </a:lnTo>
                <a:lnTo>
                  <a:pt x="387096" y="188976"/>
                </a:lnTo>
                <a:lnTo>
                  <a:pt x="405785" y="162814"/>
                </a:lnTo>
                <a:lnTo>
                  <a:pt x="159258" y="162814"/>
                </a:lnTo>
                <a:lnTo>
                  <a:pt x="159258" y="65913"/>
                </a:lnTo>
                <a:lnTo>
                  <a:pt x="406859" y="65913"/>
                </a:lnTo>
                <a:lnTo>
                  <a:pt x="406400" y="64897"/>
                </a:lnTo>
                <a:lnTo>
                  <a:pt x="378460" y="29972"/>
                </a:lnTo>
                <a:lnTo>
                  <a:pt x="335025" y="7747"/>
                </a:lnTo>
                <a:lnTo>
                  <a:pt x="294386" y="1016"/>
                </a:lnTo>
                <a:lnTo>
                  <a:pt x="280924" y="0"/>
                </a:lnTo>
                <a:close/>
              </a:path>
              <a:path w="416560" h="349885">
                <a:moveTo>
                  <a:pt x="406859" y="65913"/>
                </a:moveTo>
                <a:lnTo>
                  <a:pt x="219075" y="65913"/>
                </a:lnTo>
                <a:lnTo>
                  <a:pt x="230759" y="67818"/>
                </a:lnTo>
                <a:lnTo>
                  <a:pt x="240411" y="71755"/>
                </a:lnTo>
                <a:lnTo>
                  <a:pt x="267335" y="101727"/>
                </a:lnTo>
                <a:lnTo>
                  <a:pt x="268350" y="113411"/>
                </a:lnTo>
                <a:lnTo>
                  <a:pt x="267335" y="125984"/>
                </a:lnTo>
                <a:lnTo>
                  <a:pt x="240411" y="155956"/>
                </a:lnTo>
                <a:lnTo>
                  <a:pt x="206628" y="162814"/>
                </a:lnTo>
                <a:lnTo>
                  <a:pt x="405785" y="162814"/>
                </a:lnTo>
                <a:lnTo>
                  <a:pt x="406400" y="161798"/>
                </a:lnTo>
                <a:lnTo>
                  <a:pt x="411225" y="151130"/>
                </a:lnTo>
                <a:lnTo>
                  <a:pt x="414147" y="139573"/>
                </a:lnTo>
                <a:lnTo>
                  <a:pt x="415036" y="126873"/>
                </a:lnTo>
                <a:lnTo>
                  <a:pt x="416051" y="113411"/>
                </a:lnTo>
                <a:lnTo>
                  <a:pt x="415036" y="99822"/>
                </a:lnTo>
                <a:lnTo>
                  <a:pt x="414147" y="87249"/>
                </a:lnTo>
                <a:lnTo>
                  <a:pt x="411225" y="75565"/>
                </a:lnTo>
                <a:lnTo>
                  <a:pt x="406859" y="65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9659" y="2424683"/>
            <a:ext cx="367665" cy="349885"/>
          </a:xfrm>
          <a:custGeom>
            <a:avLst/>
            <a:gdLst/>
            <a:ahLst/>
            <a:cxnLst/>
            <a:rect l="l" t="t" r="r" b="b"/>
            <a:pathLst>
              <a:path w="367664" h="349885">
                <a:moveTo>
                  <a:pt x="367284" y="0"/>
                </a:moveTo>
                <a:lnTo>
                  <a:pt x="0" y="0"/>
                </a:lnTo>
                <a:lnTo>
                  <a:pt x="1015" y="1905"/>
                </a:lnTo>
                <a:lnTo>
                  <a:pt x="3810" y="8763"/>
                </a:lnTo>
                <a:lnTo>
                  <a:pt x="6730" y="14478"/>
                </a:lnTo>
                <a:lnTo>
                  <a:pt x="9651" y="38735"/>
                </a:lnTo>
                <a:lnTo>
                  <a:pt x="9651" y="311023"/>
                </a:lnTo>
                <a:lnTo>
                  <a:pt x="7747" y="327533"/>
                </a:lnTo>
                <a:lnTo>
                  <a:pt x="3810" y="340106"/>
                </a:lnTo>
                <a:lnTo>
                  <a:pt x="1015" y="346837"/>
                </a:lnTo>
                <a:lnTo>
                  <a:pt x="0" y="349758"/>
                </a:lnTo>
                <a:lnTo>
                  <a:pt x="167259" y="349758"/>
                </a:lnTo>
                <a:lnTo>
                  <a:pt x="166242" y="346837"/>
                </a:lnTo>
                <a:lnTo>
                  <a:pt x="163322" y="340106"/>
                </a:lnTo>
                <a:lnTo>
                  <a:pt x="159512" y="327533"/>
                </a:lnTo>
                <a:lnTo>
                  <a:pt x="158495" y="320675"/>
                </a:lnTo>
                <a:lnTo>
                  <a:pt x="158495" y="225806"/>
                </a:lnTo>
                <a:lnTo>
                  <a:pt x="292862" y="225806"/>
                </a:lnTo>
                <a:lnTo>
                  <a:pt x="311276" y="226695"/>
                </a:lnTo>
                <a:lnTo>
                  <a:pt x="334390" y="231521"/>
                </a:lnTo>
                <a:lnTo>
                  <a:pt x="338327" y="232537"/>
                </a:lnTo>
                <a:lnTo>
                  <a:pt x="338327" y="150114"/>
                </a:lnTo>
                <a:lnTo>
                  <a:pt x="311276" y="155956"/>
                </a:lnTo>
                <a:lnTo>
                  <a:pt x="158495" y="155956"/>
                </a:lnTo>
                <a:lnTo>
                  <a:pt x="158495" y="72643"/>
                </a:lnTo>
                <a:lnTo>
                  <a:pt x="335406" y="72643"/>
                </a:lnTo>
                <a:lnTo>
                  <a:pt x="343153" y="73660"/>
                </a:lnTo>
                <a:lnTo>
                  <a:pt x="357631" y="77470"/>
                </a:lnTo>
                <a:lnTo>
                  <a:pt x="365378" y="80391"/>
                </a:lnTo>
                <a:lnTo>
                  <a:pt x="367284" y="81407"/>
                </a:lnTo>
                <a:lnTo>
                  <a:pt x="3672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83127" y="763777"/>
            <a:ext cx="27832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ISOMERIZACIÓN:</a:t>
            </a:r>
            <a:r>
              <a:rPr spc="-35" dirty="0"/>
              <a:t> </a:t>
            </a:r>
            <a:r>
              <a:rPr dirty="0"/>
              <a:t>HTNI</a:t>
            </a:r>
            <a:r>
              <a:rPr spc="-50" dirty="0"/>
              <a:t> </a:t>
            </a:r>
            <a:r>
              <a:rPr dirty="0"/>
              <a:t>+</a:t>
            </a:r>
            <a:r>
              <a:rPr spc="-50" dirty="0"/>
              <a:t> </a:t>
            </a:r>
            <a:r>
              <a:rPr spc="-10" dirty="0"/>
              <a:t>PENEX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249427" y="1316684"/>
            <a:ext cx="8650605" cy="23304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spc="-20" dirty="0">
                <a:latin typeface="Arial"/>
                <a:cs typeface="Arial"/>
              </a:rPr>
              <a:t>HTNI</a:t>
            </a:r>
            <a:endParaRPr sz="1400">
              <a:latin typeface="Arial"/>
              <a:cs typeface="Arial"/>
            </a:endParaRPr>
          </a:p>
          <a:p>
            <a:pPr marL="12700" marR="65278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El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proceso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HTNI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Hidrotratamiento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tiene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objetivo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remover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naftas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livianas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los </a:t>
            </a:r>
            <a:r>
              <a:rPr sz="1400" dirty="0">
                <a:latin typeface="Arial"/>
                <a:cs typeface="Arial"/>
              </a:rPr>
              <a:t>compuestos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veneno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catalizador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usará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unidad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PENEX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PENEX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Arial"/>
                <a:cs typeface="Arial"/>
              </a:rPr>
              <a:t>Tiene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como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principal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objetivo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incrementar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octano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naftas.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Esto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consigue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través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proceso </a:t>
            </a:r>
            <a:r>
              <a:rPr sz="1400" dirty="0">
                <a:latin typeface="Arial"/>
                <a:cs typeface="Arial"/>
              </a:rPr>
              <a:t>catalítico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reordenamiento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molecular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parafinas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lineales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pentano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hexano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como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resultado </a:t>
            </a:r>
            <a:r>
              <a:rPr sz="1400" dirty="0">
                <a:latin typeface="Arial"/>
                <a:cs typeface="Arial"/>
              </a:rPr>
              <a:t>una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nafta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(isomerado)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mayor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valor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octánico.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431" y="178815"/>
            <a:ext cx="12376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GENERALIDADES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7141" y="178815"/>
            <a:ext cx="2868930" cy="760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GENERALIDADES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Impacto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del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Octanaje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un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Motor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3694" y="1500377"/>
            <a:ext cx="5135880" cy="290169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8431" y="178815"/>
            <a:ext cx="344932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latin typeface="Arial"/>
                <a:cs typeface="Arial"/>
              </a:rPr>
              <a:t>GENERALIDADES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–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Isomerización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en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una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Refinería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59" y="429005"/>
            <a:ext cx="9121140" cy="471449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8431" y="155956"/>
            <a:ext cx="12376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GENERALIDADES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427" y="763778"/>
            <a:ext cx="1276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451E3"/>
                </a:solidFill>
                <a:latin typeface="Arial"/>
                <a:cs typeface="Arial"/>
              </a:rPr>
              <a:t>CARGA</a:t>
            </a:r>
            <a:r>
              <a:rPr sz="1200" b="1" spc="-70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451E3"/>
                </a:solidFill>
                <a:latin typeface="Arial"/>
                <a:cs typeface="Arial"/>
              </a:rPr>
              <a:t>A</a:t>
            </a:r>
            <a:r>
              <a:rPr sz="1200" b="1" spc="-20" dirty="0">
                <a:solidFill>
                  <a:srgbClr val="0451E3"/>
                </a:solidFill>
                <a:latin typeface="Arial"/>
                <a:cs typeface="Arial"/>
              </a:rPr>
              <a:t> PENEX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1459" y="1139952"/>
            <a:ext cx="4419600" cy="3706495"/>
            <a:chOff x="251459" y="1139952"/>
            <a:chExt cx="4419600" cy="370649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459" y="1139952"/>
              <a:ext cx="4392168" cy="370636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30067" y="2212848"/>
              <a:ext cx="1822450" cy="502920"/>
            </a:xfrm>
            <a:custGeom>
              <a:avLst/>
              <a:gdLst/>
              <a:ahLst/>
              <a:cxnLst/>
              <a:rect l="l" t="t" r="r" b="b"/>
              <a:pathLst>
                <a:path w="1822450" h="502919">
                  <a:moveTo>
                    <a:pt x="0" y="251459"/>
                  </a:moveTo>
                  <a:lnTo>
                    <a:pt x="10826" y="212556"/>
                  </a:lnTo>
                  <a:lnTo>
                    <a:pt x="42227" y="175537"/>
                  </a:lnTo>
                  <a:lnTo>
                    <a:pt x="92581" y="140847"/>
                  </a:lnTo>
                  <a:lnTo>
                    <a:pt x="160271" y="108934"/>
                  </a:lnTo>
                  <a:lnTo>
                    <a:pt x="200111" y="94159"/>
                  </a:lnTo>
                  <a:lnTo>
                    <a:pt x="243677" y="80244"/>
                  </a:lnTo>
                  <a:lnTo>
                    <a:pt x="290768" y="67247"/>
                  </a:lnTo>
                  <a:lnTo>
                    <a:pt x="341180" y="55223"/>
                  </a:lnTo>
                  <a:lnTo>
                    <a:pt x="394712" y="44228"/>
                  </a:lnTo>
                  <a:lnTo>
                    <a:pt x="451160" y="34318"/>
                  </a:lnTo>
                  <a:lnTo>
                    <a:pt x="510323" y="25548"/>
                  </a:lnTo>
                  <a:lnTo>
                    <a:pt x="571998" y="17974"/>
                  </a:lnTo>
                  <a:lnTo>
                    <a:pt x="635983" y="11652"/>
                  </a:lnTo>
                  <a:lnTo>
                    <a:pt x="702075" y="6638"/>
                  </a:lnTo>
                  <a:lnTo>
                    <a:pt x="770072" y="2987"/>
                  </a:lnTo>
                  <a:lnTo>
                    <a:pt x="839771" y="756"/>
                  </a:lnTo>
                  <a:lnTo>
                    <a:pt x="910970" y="0"/>
                  </a:lnTo>
                  <a:lnTo>
                    <a:pt x="982170" y="756"/>
                  </a:lnTo>
                  <a:lnTo>
                    <a:pt x="1051869" y="2987"/>
                  </a:lnTo>
                  <a:lnTo>
                    <a:pt x="1119866" y="6638"/>
                  </a:lnTo>
                  <a:lnTo>
                    <a:pt x="1185958" y="11652"/>
                  </a:lnTo>
                  <a:lnTo>
                    <a:pt x="1249943" y="17974"/>
                  </a:lnTo>
                  <a:lnTo>
                    <a:pt x="1311618" y="25548"/>
                  </a:lnTo>
                  <a:lnTo>
                    <a:pt x="1370781" y="34318"/>
                  </a:lnTo>
                  <a:lnTo>
                    <a:pt x="1427229" y="44228"/>
                  </a:lnTo>
                  <a:lnTo>
                    <a:pt x="1480761" y="55223"/>
                  </a:lnTo>
                  <a:lnTo>
                    <a:pt x="1531173" y="67247"/>
                  </a:lnTo>
                  <a:lnTo>
                    <a:pt x="1578264" y="80244"/>
                  </a:lnTo>
                  <a:lnTo>
                    <a:pt x="1621830" y="94159"/>
                  </a:lnTo>
                  <a:lnTo>
                    <a:pt x="1661670" y="108934"/>
                  </a:lnTo>
                  <a:lnTo>
                    <a:pt x="1697580" y="124516"/>
                  </a:lnTo>
                  <a:lnTo>
                    <a:pt x="1756805" y="157873"/>
                  </a:lnTo>
                  <a:lnTo>
                    <a:pt x="1797885" y="193783"/>
                  </a:lnTo>
                  <a:lnTo>
                    <a:pt x="1819201" y="231800"/>
                  </a:lnTo>
                  <a:lnTo>
                    <a:pt x="1821942" y="251459"/>
                  </a:lnTo>
                  <a:lnTo>
                    <a:pt x="1819201" y="271119"/>
                  </a:lnTo>
                  <a:lnTo>
                    <a:pt x="1797885" y="309136"/>
                  </a:lnTo>
                  <a:lnTo>
                    <a:pt x="1756805" y="345046"/>
                  </a:lnTo>
                  <a:lnTo>
                    <a:pt x="1697580" y="378403"/>
                  </a:lnTo>
                  <a:lnTo>
                    <a:pt x="1661670" y="393985"/>
                  </a:lnTo>
                  <a:lnTo>
                    <a:pt x="1621830" y="408760"/>
                  </a:lnTo>
                  <a:lnTo>
                    <a:pt x="1578264" y="422675"/>
                  </a:lnTo>
                  <a:lnTo>
                    <a:pt x="1531173" y="435672"/>
                  </a:lnTo>
                  <a:lnTo>
                    <a:pt x="1480761" y="447696"/>
                  </a:lnTo>
                  <a:lnTo>
                    <a:pt x="1427229" y="458691"/>
                  </a:lnTo>
                  <a:lnTo>
                    <a:pt x="1370781" y="468601"/>
                  </a:lnTo>
                  <a:lnTo>
                    <a:pt x="1311618" y="477371"/>
                  </a:lnTo>
                  <a:lnTo>
                    <a:pt x="1249943" y="484945"/>
                  </a:lnTo>
                  <a:lnTo>
                    <a:pt x="1185958" y="491267"/>
                  </a:lnTo>
                  <a:lnTo>
                    <a:pt x="1119866" y="496281"/>
                  </a:lnTo>
                  <a:lnTo>
                    <a:pt x="1051869" y="499932"/>
                  </a:lnTo>
                  <a:lnTo>
                    <a:pt x="982170" y="502163"/>
                  </a:lnTo>
                  <a:lnTo>
                    <a:pt x="910970" y="502919"/>
                  </a:lnTo>
                  <a:lnTo>
                    <a:pt x="839771" y="502163"/>
                  </a:lnTo>
                  <a:lnTo>
                    <a:pt x="770072" y="499932"/>
                  </a:lnTo>
                  <a:lnTo>
                    <a:pt x="702075" y="496281"/>
                  </a:lnTo>
                  <a:lnTo>
                    <a:pt x="635983" y="491267"/>
                  </a:lnTo>
                  <a:lnTo>
                    <a:pt x="571998" y="484945"/>
                  </a:lnTo>
                  <a:lnTo>
                    <a:pt x="510323" y="477371"/>
                  </a:lnTo>
                  <a:lnTo>
                    <a:pt x="451160" y="468601"/>
                  </a:lnTo>
                  <a:lnTo>
                    <a:pt x="394712" y="458691"/>
                  </a:lnTo>
                  <a:lnTo>
                    <a:pt x="341180" y="447696"/>
                  </a:lnTo>
                  <a:lnTo>
                    <a:pt x="290768" y="435672"/>
                  </a:lnTo>
                  <a:lnTo>
                    <a:pt x="243677" y="422675"/>
                  </a:lnTo>
                  <a:lnTo>
                    <a:pt x="200111" y="408760"/>
                  </a:lnTo>
                  <a:lnTo>
                    <a:pt x="160271" y="393985"/>
                  </a:lnTo>
                  <a:lnTo>
                    <a:pt x="124361" y="378403"/>
                  </a:lnTo>
                  <a:lnTo>
                    <a:pt x="65136" y="345046"/>
                  </a:lnTo>
                  <a:lnTo>
                    <a:pt x="24056" y="309136"/>
                  </a:lnTo>
                  <a:lnTo>
                    <a:pt x="2740" y="271119"/>
                  </a:lnTo>
                  <a:lnTo>
                    <a:pt x="0" y="25145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70176" y="2445512"/>
              <a:ext cx="662940" cy="162560"/>
            </a:xfrm>
            <a:custGeom>
              <a:avLst/>
              <a:gdLst/>
              <a:ahLst/>
              <a:cxnLst/>
              <a:rect l="l" t="t" r="r" b="b"/>
              <a:pathLst>
                <a:path w="662939" h="162560">
                  <a:moveTo>
                    <a:pt x="103886" y="49149"/>
                  </a:moveTo>
                  <a:lnTo>
                    <a:pt x="0" y="123570"/>
                  </a:lnTo>
                  <a:lnTo>
                    <a:pt x="121793" y="162051"/>
                  </a:lnTo>
                  <a:lnTo>
                    <a:pt x="116314" y="127507"/>
                  </a:lnTo>
                  <a:lnTo>
                    <a:pt x="97028" y="127507"/>
                  </a:lnTo>
                  <a:lnTo>
                    <a:pt x="91059" y="89788"/>
                  </a:lnTo>
                  <a:lnTo>
                    <a:pt x="109858" y="86805"/>
                  </a:lnTo>
                  <a:lnTo>
                    <a:pt x="103886" y="49149"/>
                  </a:lnTo>
                  <a:close/>
                </a:path>
                <a:path w="662939" h="162560">
                  <a:moveTo>
                    <a:pt x="109858" y="86805"/>
                  </a:moveTo>
                  <a:lnTo>
                    <a:pt x="91059" y="89788"/>
                  </a:lnTo>
                  <a:lnTo>
                    <a:pt x="97028" y="127507"/>
                  </a:lnTo>
                  <a:lnTo>
                    <a:pt x="115839" y="124518"/>
                  </a:lnTo>
                  <a:lnTo>
                    <a:pt x="109858" y="86805"/>
                  </a:lnTo>
                  <a:close/>
                </a:path>
                <a:path w="662939" h="162560">
                  <a:moveTo>
                    <a:pt x="115839" y="124518"/>
                  </a:moveTo>
                  <a:lnTo>
                    <a:pt x="97028" y="127507"/>
                  </a:lnTo>
                  <a:lnTo>
                    <a:pt x="116314" y="127507"/>
                  </a:lnTo>
                  <a:lnTo>
                    <a:pt x="115839" y="124518"/>
                  </a:lnTo>
                  <a:close/>
                </a:path>
                <a:path w="662939" h="162560">
                  <a:moveTo>
                    <a:pt x="656844" y="0"/>
                  </a:moveTo>
                  <a:lnTo>
                    <a:pt x="109858" y="86805"/>
                  </a:lnTo>
                  <a:lnTo>
                    <a:pt x="115839" y="124518"/>
                  </a:lnTo>
                  <a:lnTo>
                    <a:pt x="662813" y="37592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83047" y="1092200"/>
            <a:ext cx="3803015" cy="28759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00"/>
              </a:spcBef>
            </a:pPr>
            <a:r>
              <a:rPr sz="1200" b="1" spc="-10" dirty="0">
                <a:solidFill>
                  <a:srgbClr val="0451E3"/>
                </a:solidFill>
                <a:latin typeface="Arial"/>
                <a:cs typeface="Arial"/>
              </a:rPr>
              <a:t>CONTAMINANTES</a:t>
            </a:r>
            <a:r>
              <a:rPr sz="1200" b="1" spc="-15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451E3"/>
                </a:solidFill>
                <a:latin typeface="Arial"/>
                <a:cs typeface="Arial"/>
              </a:rPr>
              <a:t>DEL</a:t>
            </a:r>
            <a:r>
              <a:rPr sz="1200" b="1" spc="-35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451E3"/>
                </a:solidFill>
                <a:latin typeface="Arial"/>
                <a:cs typeface="Arial"/>
              </a:rPr>
              <a:t>CATALIZADOR</a:t>
            </a:r>
            <a:r>
              <a:rPr sz="1200" b="1" spc="-5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451E3"/>
                </a:solidFill>
                <a:latin typeface="Arial"/>
                <a:cs typeface="Arial"/>
              </a:rPr>
              <a:t>DE</a:t>
            </a:r>
            <a:r>
              <a:rPr sz="1200" b="1" spc="-25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451E3"/>
                </a:solidFill>
                <a:latin typeface="Arial"/>
                <a:cs typeface="Arial"/>
              </a:rPr>
              <a:t>PENEX</a:t>
            </a:r>
            <a:endParaRPr sz="1200">
              <a:latin typeface="Arial"/>
              <a:cs typeface="Arial"/>
            </a:endParaRPr>
          </a:p>
          <a:p>
            <a:pPr marL="100965" indent="-88265">
              <a:lnSpc>
                <a:spcPct val="100000"/>
              </a:lnSpc>
              <a:spcBef>
                <a:spcPts val="600"/>
              </a:spcBef>
              <a:buChar char="-"/>
              <a:tabLst>
                <a:tab pos="100965" algn="l"/>
              </a:tabLst>
            </a:pPr>
            <a:r>
              <a:rPr sz="1200" b="1" spc="-10" dirty="0">
                <a:latin typeface="Arial"/>
                <a:cs typeface="Arial"/>
              </a:rPr>
              <a:t>Azufre</a:t>
            </a:r>
            <a:endParaRPr sz="1200">
              <a:latin typeface="Arial"/>
              <a:cs typeface="Arial"/>
            </a:endParaRPr>
          </a:p>
          <a:p>
            <a:pPr marL="100965" indent="-88265">
              <a:lnSpc>
                <a:spcPct val="100000"/>
              </a:lnSpc>
              <a:spcBef>
                <a:spcPts val="600"/>
              </a:spcBef>
              <a:buChar char="-"/>
              <a:tabLst>
                <a:tab pos="100965" algn="l"/>
              </a:tabLst>
            </a:pPr>
            <a:r>
              <a:rPr sz="1200" b="1" dirty="0">
                <a:latin typeface="Arial"/>
                <a:cs typeface="Arial"/>
              </a:rPr>
              <a:t>Agua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cualquier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otro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compuesto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oxigenado</a:t>
            </a:r>
            <a:endParaRPr sz="1200">
              <a:latin typeface="Arial"/>
              <a:cs typeface="Arial"/>
            </a:endParaRPr>
          </a:p>
          <a:p>
            <a:pPr marL="106680" indent="-93980">
              <a:lnSpc>
                <a:spcPct val="100000"/>
              </a:lnSpc>
              <a:spcBef>
                <a:spcPts val="600"/>
              </a:spcBef>
              <a:buChar char="-"/>
              <a:tabLst>
                <a:tab pos="106680" algn="l"/>
              </a:tabLst>
            </a:pPr>
            <a:r>
              <a:rPr sz="1200" b="1" spc="-10" dirty="0">
                <a:latin typeface="Arial"/>
                <a:cs typeface="Arial"/>
              </a:rPr>
              <a:t>Nitrógeno</a:t>
            </a:r>
            <a:endParaRPr sz="1200">
              <a:latin typeface="Arial"/>
              <a:cs typeface="Arial"/>
            </a:endParaRPr>
          </a:p>
          <a:p>
            <a:pPr marL="106680" indent="-93980">
              <a:lnSpc>
                <a:spcPct val="100000"/>
              </a:lnSpc>
              <a:spcBef>
                <a:spcPts val="600"/>
              </a:spcBef>
              <a:buChar char="-"/>
              <a:tabLst>
                <a:tab pos="106680" algn="l"/>
              </a:tabLst>
            </a:pPr>
            <a:r>
              <a:rPr sz="1200" b="1" spc="-10" dirty="0">
                <a:latin typeface="Arial"/>
                <a:cs typeface="Arial"/>
              </a:rPr>
              <a:t>Fluoruros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60"/>
              </a:spcBef>
              <a:buFont typeface="Arial"/>
              <a:buChar char="-"/>
            </a:pPr>
            <a:endParaRPr sz="1200">
              <a:latin typeface="Arial"/>
              <a:cs typeface="Arial"/>
            </a:endParaRPr>
          </a:p>
          <a:p>
            <a:pPr marL="13335" algn="ctr">
              <a:lnSpc>
                <a:spcPct val="100000"/>
              </a:lnSpc>
            </a:pPr>
            <a:r>
              <a:rPr sz="1200" b="1" dirty="0">
                <a:solidFill>
                  <a:srgbClr val="0451E3"/>
                </a:solidFill>
                <a:latin typeface="Arial"/>
                <a:cs typeface="Arial"/>
              </a:rPr>
              <a:t>HIDROCARBUROS</a:t>
            </a:r>
            <a:r>
              <a:rPr sz="1200" b="1" spc="-20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451E3"/>
                </a:solidFill>
                <a:latin typeface="Arial"/>
                <a:cs typeface="Arial"/>
              </a:rPr>
              <a:t>NO</a:t>
            </a:r>
            <a:r>
              <a:rPr sz="1200" b="1" spc="-5" dirty="0">
                <a:solidFill>
                  <a:srgbClr val="0451E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451E3"/>
                </a:solidFill>
                <a:latin typeface="Arial"/>
                <a:cs typeface="Arial"/>
              </a:rPr>
              <a:t>DESEADOS</a:t>
            </a:r>
            <a:endParaRPr sz="1200">
              <a:latin typeface="Arial"/>
              <a:cs typeface="Arial"/>
            </a:endParaRPr>
          </a:p>
          <a:p>
            <a:pPr marL="106680" indent="-93980">
              <a:lnSpc>
                <a:spcPct val="100000"/>
              </a:lnSpc>
              <a:spcBef>
                <a:spcPts val="600"/>
              </a:spcBef>
              <a:buChar char="-"/>
              <a:tabLst>
                <a:tab pos="106680" algn="l"/>
              </a:tabLst>
            </a:pPr>
            <a:r>
              <a:rPr sz="1200" b="1" spc="-10" dirty="0">
                <a:latin typeface="Arial"/>
                <a:cs typeface="Arial"/>
              </a:rPr>
              <a:t>Olefinas</a:t>
            </a:r>
            <a:endParaRPr sz="1200">
              <a:latin typeface="Arial"/>
              <a:cs typeface="Arial"/>
            </a:endParaRPr>
          </a:p>
          <a:p>
            <a:pPr marL="106680" indent="-93980">
              <a:lnSpc>
                <a:spcPct val="100000"/>
              </a:lnSpc>
              <a:spcBef>
                <a:spcPts val="600"/>
              </a:spcBef>
              <a:buChar char="-"/>
              <a:tabLst>
                <a:tab pos="106680" algn="l"/>
              </a:tabLst>
            </a:pPr>
            <a:r>
              <a:rPr sz="1200" b="1" dirty="0">
                <a:latin typeface="Arial"/>
                <a:cs typeface="Arial"/>
              </a:rPr>
              <a:t>Compuestos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cíclicos</a:t>
            </a:r>
            <a:endParaRPr sz="1200">
              <a:latin typeface="Arial"/>
              <a:cs typeface="Arial"/>
            </a:endParaRPr>
          </a:p>
          <a:p>
            <a:pPr marL="106680" indent="-93980">
              <a:lnSpc>
                <a:spcPct val="100000"/>
              </a:lnSpc>
              <a:spcBef>
                <a:spcPts val="600"/>
              </a:spcBef>
              <a:buChar char="-"/>
              <a:tabLst>
                <a:tab pos="106680" algn="l"/>
              </a:tabLst>
            </a:pPr>
            <a:r>
              <a:rPr sz="1200" b="1" dirty="0">
                <a:latin typeface="Arial"/>
                <a:cs typeface="Arial"/>
              </a:rPr>
              <a:t>Hidrocarburos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siete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más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átomos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carbono</a:t>
            </a:r>
            <a:endParaRPr sz="1200">
              <a:latin typeface="Arial"/>
              <a:cs typeface="Arial"/>
            </a:endParaRPr>
          </a:p>
          <a:p>
            <a:pPr marL="106680" indent="-93980">
              <a:lnSpc>
                <a:spcPct val="100000"/>
              </a:lnSpc>
              <a:spcBef>
                <a:spcPts val="600"/>
              </a:spcBef>
              <a:buChar char="-"/>
              <a:tabLst>
                <a:tab pos="106680" algn="l"/>
              </a:tabLst>
            </a:pPr>
            <a:r>
              <a:rPr sz="1200" b="1" spc="-10" dirty="0">
                <a:latin typeface="Arial"/>
                <a:cs typeface="Arial"/>
              </a:rPr>
              <a:t>Butano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8431" y="178815"/>
            <a:ext cx="140652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latin typeface="Arial"/>
                <a:cs typeface="Arial"/>
              </a:rPr>
              <a:t>HTNI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-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REACCIONES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9427" y="763777"/>
            <a:ext cx="54705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Reacciones</a:t>
            </a:r>
            <a:r>
              <a:rPr spc="-45" dirty="0"/>
              <a:t> </a:t>
            </a:r>
            <a:r>
              <a:rPr dirty="0"/>
              <a:t>Principales</a:t>
            </a:r>
            <a:r>
              <a:rPr spc="-3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HTNI</a:t>
            </a:r>
            <a:r>
              <a:rPr spc="-25" dirty="0"/>
              <a:t> </a:t>
            </a:r>
            <a:r>
              <a:rPr dirty="0"/>
              <a:t>para</a:t>
            </a:r>
            <a:r>
              <a:rPr spc="-25" dirty="0"/>
              <a:t> </a:t>
            </a:r>
            <a:r>
              <a:rPr dirty="0"/>
              <a:t>eliminar</a:t>
            </a:r>
            <a:r>
              <a:rPr spc="-30" dirty="0"/>
              <a:t> </a:t>
            </a:r>
            <a:r>
              <a:rPr spc="-10" dirty="0"/>
              <a:t>CONTAMINANTES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6474" y="1083766"/>
            <a:ext cx="8493125" cy="35617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700"/>
              </a:spcBef>
              <a:buClr>
                <a:srgbClr val="0067A8"/>
              </a:buClr>
              <a:buSzPct val="92857"/>
              <a:buFont typeface="Arial"/>
              <a:buChar char="-"/>
              <a:tabLst>
                <a:tab pos="297815" algn="l"/>
              </a:tabLst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Desulfuración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Eliminación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Azufre.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Consumen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H2.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Producen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SH2.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Clr>
                <a:srgbClr val="0067A8"/>
              </a:buClr>
              <a:buSzPct val="92857"/>
              <a:buFont typeface="Arial"/>
              <a:buChar char="-"/>
              <a:tabLst>
                <a:tab pos="297815" algn="l"/>
              </a:tabLst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Desnitrificación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Eliminación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Nitrógeno.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Consumen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H2.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Producen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NH3.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Clr>
                <a:srgbClr val="0067A8"/>
              </a:buClr>
              <a:buSzPct val="92857"/>
              <a:buFont typeface="Arial"/>
              <a:buChar char="-"/>
              <a:tabLst>
                <a:tab pos="297815" algn="l"/>
              </a:tabLst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Saturación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Olefinas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Eliminación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Olefinas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evitar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reacciones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Polimerización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segundo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reactor.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Clr>
                <a:srgbClr val="0067A8"/>
              </a:buClr>
              <a:buSzPct val="92857"/>
              <a:buFont typeface="Arial"/>
              <a:buChar char="-"/>
              <a:tabLst>
                <a:tab pos="297815" algn="l"/>
              </a:tabLst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Eliminación</a:t>
            </a:r>
            <a:r>
              <a:rPr sz="14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Oxigenados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El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oxígeno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combinado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orgánicamente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puede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eliminado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forma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agua.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Clr>
                <a:srgbClr val="0067A8"/>
              </a:buClr>
              <a:buSzPct val="92857"/>
              <a:buFont typeface="Arial"/>
              <a:buChar char="-"/>
              <a:tabLst>
                <a:tab pos="297815" algn="l"/>
              </a:tabLst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Desmetalización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mayor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metales,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vez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extraídos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nafta,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depositan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sobre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catalizador.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origina </a:t>
            </a:r>
            <a:r>
              <a:rPr sz="1400" dirty="0">
                <a:latin typeface="Arial"/>
                <a:cs typeface="Arial"/>
              </a:rPr>
              <a:t>una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desactivación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catalizador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medida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depósito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vaya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aumento.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componentes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más </a:t>
            </a:r>
            <a:r>
              <a:rPr sz="1400" dirty="0">
                <a:latin typeface="Arial"/>
                <a:cs typeface="Arial"/>
              </a:rPr>
              <a:t>frecuentemente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hallados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son: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Arsénico,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Hierro,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Calcio,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Magnesio,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Fósforo,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Plomo,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Sílice,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Cobre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Sodio.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La </a:t>
            </a:r>
            <a:r>
              <a:rPr sz="1400" dirty="0">
                <a:latin typeface="Arial"/>
                <a:cs typeface="Arial"/>
              </a:rPr>
              <a:t>eliminación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estos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metales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tiene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lugar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sobre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catalizador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podría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denominar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flujo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tapón.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2777" y="185927"/>
            <a:ext cx="117221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latin typeface="Arial"/>
                <a:cs typeface="Arial"/>
              </a:rPr>
              <a:t>HTNI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-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PROCESO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7734" y="699516"/>
            <a:ext cx="8797290" cy="4032885"/>
            <a:chOff x="157734" y="699516"/>
            <a:chExt cx="8797290" cy="403288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734" y="699516"/>
              <a:ext cx="8797290" cy="40325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76375" y="1164717"/>
              <a:ext cx="5832475" cy="2631440"/>
            </a:xfrm>
            <a:custGeom>
              <a:avLst/>
              <a:gdLst/>
              <a:ahLst/>
              <a:cxnLst/>
              <a:rect l="l" t="t" r="r" b="b"/>
              <a:pathLst>
                <a:path w="5832475" h="2631440">
                  <a:moveTo>
                    <a:pt x="0" y="1659255"/>
                  </a:moveTo>
                  <a:lnTo>
                    <a:pt x="5708" y="1617921"/>
                  </a:lnTo>
                  <a:lnTo>
                    <a:pt x="21966" y="1579984"/>
                  </a:lnTo>
                  <a:lnTo>
                    <a:pt x="47476" y="1546524"/>
                  </a:lnTo>
                  <a:lnTo>
                    <a:pt x="80936" y="1518620"/>
                  </a:lnTo>
                  <a:lnTo>
                    <a:pt x="121048" y="1497352"/>
                  </a:lnTo>
                  <a:lnTo>
                    <a:pt x="166511" y="1483799"/>
                  </a:lnTo>
                  <a:lnTo>
                    <a:pt x="216026" y="1479042"/>
                  </a:lnTo>
                  <a:lnTo>
                    <a:pt x="265542" y="1483799"/>
                  </a:lnTo>
                  <a:lnTo>
                    <a:pt x="311005" y="1497352"/>
                  </a:lnTo>
                  <a:lnTo>
                    <a:pt x="351117" y="1518620"/>
                  </a:lnTo>
                  <a:lnTo>
                    <a:pt x="384577" y="1546524"/>
                  </a:lnTo>
                  <a:lnTo>
                    <a:pt x="410087" y="1579984"/>
                  </a:lnTo>
                  <a:lnTo>
                    <a:pt x="426345" y="1617921"/>
                  </a:lnTo>
                  <a:lnTo>
                    <a:pt x="432054" y="1659255"/>
                  </a:lnTo>
                  <a:lnTo>
                    <a:pt x="426345" y="1700588"/>
                  </a:lnTo>
                  <a:lnTo>
                    <a:pt x="410087" y="1738525"/>
                  </a:lnTo>
                  <a:lnTo>
                    <a:pt x="384577" y="1771985"/>
                  </a:lnTo>
                  <a:lnTo>
                    <a:pt x="351117" y="1799889"/>
                  </a:lnTo>
                  <a:lnTo>
                    <a:pt x="311005" y="1821157"/>
                  </a:lnTo>
                  <a:lnTo>
                    <a:pt x="265542" y="1834710"/>
                  </a:lnTo>
                  <a:lnTo>
                    <a:pt x="216026" y="1839468"/>
                  </a:lnTo>
                  <a:lnTo>
                    <a:pt x="166511" y="1834710"/>
                  </a:lnTo>
                  <a:lnTo>
                    <a:pt x="121048" y="1821157"/>
                  </a:lnTo>
                  <a:lnTo>
                    <a:pt x="80936" y="1799889"/>
                  </a:lnTo>
                  <a:lnTo>
                    <a:pt x="47476" y="1771985"/>
                  </a:lnTo>
                  <a:lnTo>
                    <a:pt x="21966" y="1738525"/>
                  </a:lnTo>
                  <a:lnTo>
                    <a:pt x="5708" y="1700588"/>
                  </a:lnTo>
                  <a:lnTo>
                    <a:pt x="0" y="1659255"/>
                  </a:lnTo>
                  <a:close/>
                </a:path>
                <a:path w="5832475" h="2631440">
                  <a:moveTo>
                    <a:pt x="1706118" y="861822"/>
                  </a:moveTo>
                  <a:lnTo>
                    <a:pt x="1709280" y="802921"/>
                  </a:lnTo>
                  <a:lnTo>
                    <a:pt x="1718397" y="747485"/>
                  </a:lnTo>
                  <a:lnTo>
                    <a:pt x="1732914" y="696439"/>
                  </a:lnTo>
                  <a:lnTo>
                    <a:pt x="1752277" y="650709"/>
                  </a:lnTo>
                  <a:lnTo>
                    <a:pt x="1775928" y="611219"/>
                  </a:lnTo>
                  <a:lnTo>
                    <a:pt x="1803315" y="578894"/>
                  </a:lnTo>
                  <a:lnTo>
                    <a:pt x="1833881" y="554659"/>
                  </a:lnTo>
                  <a:lnTo>
                    <a:pt x="1902333" y="534162"/>
                  </a:lnTo>
                  <a:lnTo>
                    <a:pt x="1937593" y="539440"/>
                  </a:lnTo>
                  <a:lnTo>
                    <a:pt x="2001350" y="578894"/>
                  </a:lnTo>
                  <a:lnTo>
                    <a:pt x="2028737" y="611219"/>
                  </a:lnTo>
                  <a:lnTo>
                    <a:pt x="2052388" y="650709"/>
                  </a:lnTo>
                  <a:lnTo>
                    <a:pt x="2071751" y="696439"/>
                  </a:lnTo>
                  <a:lnTo>
                    <a:pt x="2086268" y="747485"/>
                  </a:lnTo>
                  <a:lnTo>
                    <a:pt x="2095385" y="802921"/>
                  </a:lnTo>
                  <a:lnTo>
                    <a:pt x="2098548" y="861822"/>
                  </a:lnTo>
                  <a:lnTo>
                    <a:pt x="2095385" y="920722"/>
                  </a:lnTo>
                  <a:lnTo>
                    <a:pt x="2086268" y="976158"/>
                  </a:lnTo>
                  <a:lnTo>
                    <a:pt x="2071751" y="1027204"/>
                  </a:lnTo>
                  <a:lnTo>
                    <a:pt x="2052388" y="1072934"/>
                  </a:lnTo>
                  <a:lnTo>
                    <a:pt x="2028737" y="1112424"/>
                  </a:lnTo>
                  <a:lnTo>
                    <a:pt x="2001350" y="1144749"/>
                  </a:lnTo>
                  <a:lnTo>
                    <a:pt x="1970784" y="1168984"/>
                  </a:lnTo>
                  <a:lnTo>
                    <a:pt x="1902333" y="1189482"/>
                  </a:lnTo>
                  <a:lnTo>
                    <a:pt x="1867072" y="1184203"/>
                  </a:lnTo>
                  <a:lnTo>
                    <a:pt x="1803315" y="1144749"/>
                  </a:lnTo>
                  <a:lnTo>
                    <a:pt x="1775928" y="1112424"/>
                  </a:lnTo>
                  <a:lnTo>
                    <a:pt x="1752277" y="1072934"/>
                  </a:lnTo>
                  <a:lnTo>
                    <a:pt x="1732914" y="1027204"/>
                  </a:lnTo>
                  <a:lnTo>
                    <a:pt x="1718397" y="976158"/>
                  </a:lnTo>
                  <a:lnTo>
                    <a:pt x="1709280" y="920722"/>
                  </a:lnTo>
                  <a:lnTo>
                    <a:pt x="1706118" y="861822"/>
                  </a:lnTo>
                  <a:close/>
                </a:path>
                <a:path w="5832475" h="2631440">
                  <a:moveTo>
                    <a:pt x="3645408" y="654938"/>
                  </a:moveTo>
                  <a:lnTo>
                    <a:pt x="3648575" y="596118"/>
                  </a:lnTo>
                  <a:lnTo>
                    <a:pt x="3657706" y="540752"/>
                  </a:lnTo>
                  <a:lnTo>
                    <a:pt x="3672247" y="489768"/>
                  </a:lnTo>
                  <a:lnTo>
                    <a:pt x="3691642" y="444089"/>
                  </a:lnTo>
                  <a:lnTo>
                    <a:pt x="3715336" y="404641"/>
                  </a:lnTo>
                  <a:lnTo>
                    <a:pt x="3742774" y="372349"/>
                  </a:lnTo>
                  <a:lnTo>
                    <a:pt x="3773402" y="348138"/>
                  </a:lnTo>
                  <a:lnTo>
                    <a:pt x="3842004" y="327660"/>
                  </a:lnTo>
                  <a:lnTo>
                    <a:pt x="3877344" y="332933"/>
                  </a:lnTo>
                  <a:lnTo>
                    <a:pt x="3941233" y="372349"/>
                  </a:lnTo>
                  <a:lnTo>
                    <a:pt x="3968671" y="404641"/>
                  </a:lnTo>
                  <a:lnTo>
                    <a:pt x="3992365" y="444089"/>
                  </a:lnTo>
                  <a:lnTo>
                    <a:pt x="4011760" y="489768"/>
                  </a:lnTo>
                  <a:lnTo>
                    <a:pt x="4026301" y="540752"/>
                  </a:lnTo>
                  <a:lnTo>
                    <a:pt x="4035432" y="596118"/>
                  </a:lnTo>
                  <a:lnTo>
                    <a:pt x="4038600" y="654938"/>
                  </a:lnTo>
                  <a:lnTo>
                    <a:pt x="4035432" y="713759"/>
                  </a:lnTo>
                  <a:lnTo>
                    <a:pt x="4026301" y="769125"/>
                  </a:lnTo>
                  <a:lnTo>
                    <a:pt x="4011760" y="820109"/>
                  </a:lnTo>
                  <a:lnTo>
                    <a:pt x="3992365" y="865788"/>
                  </a:lnTo>
                  <a:lnTo>
                    <a:pt x="3968671" y="905236"/>
                  </a:lnTo>
                  <a:lnTo>
                    <a:pt x="3941233" y="937528"/>
                  </a:lnTo>
                  <a:lnTo>
                    <a:pt x="3910605" y="961739"/>
                  </a:lnTo>
                  <a:lnTo>
                    <a:pt x="3842004" y="982218"/>
                  </a:lnTo>
                  <a:lnTo>
                    <a:pt x="3806663" y="976944"/>
                  </a:lnTo>
                  <a:lnTo>
                    <a:pt x="3742774" y="937528"/>
                  </a:lnTo>
                  <a:lnTo>
                    <a:pt x="3715336" y="905236"/>
                  </a:lnTo>
                  <a:lnTo>
                    <a:pt x="3691642" y="865788"/>
                  </a:lnTo>
                  <a:lnTo>
                    <a:pt x="3672247" y="820109"/>
                  </a:lnTo>
                  <a:lnTo>
                    <a:pt x="3657706" y="769125"/>
                  </a:lnTo>
                  <a:lnTo>
                    <a:pt x="3648575" y="713759"/>
                  </a:lnTo>
                  <a:lnTo>
                    <a:pt x="3645408" y="654938"/>
                  </a:lnTo>
                  <a:close/>
                </a:path>
                <a:path w="5832475" h="2631440">
                  <a:moveTo>
                    <a:pt x="5366004" y="594741"/>
                  </a:moveTo>
                  <a:lnTo>
                    <a:pt x="5367372" y="529945"/>
                  </a:lnTo>
                  <a:lnTo>
                    <a:pt x="5371382" y="467168"/>
                  </a:lnTo>
                  <a:lnTo>
                    <a:pt x="5377891" y="406773"/>
                  </a:lnTo>
                  <a:lnTo>
                    <a:pt x="5386757" y="349124"/>
                  </a:lnTo>
                  <a:lnTo>
                    <a:pt x="5397838" y="294583"/>
                  </a:lnTo>
                  <a:lnTo>
                    <a:pt x="5410992" y="243513"/>
                  </a:lnTo>
                  <a:lnTo>
                    <a:pt x="5426076" y="196278"/>
                  </a:lnTo>
                  <a:lnTo>
                    <a:pt x="5442949" y="153240"/>
                  </a:lnTo>
                  <a:lnTo>
                    <a:pt x="5461467" y="114763"/>
                  </a:lnTo>
                  <a:lnTo>
                    <a:pt x="5481489" y="81209"/>
                  </a:lnTo>
                  <a:lnTo>
                    <a:pt x="5525475" y="30324"/>
                  </a:lnTo>
                  <a:lnTo>
                    <a:pt x="5573769" y="3490"/>
                  </a:lnTo>
                  <a:lnTo>
                    <a:pt x="5599176" y="0"/>
                  </a:lnTo>
                  <a:lnTo>
                    <a:pt x="5624582" y="3490"/>
                  </a:lnTo>
                  <a:lnTo>
                    <a:pt x="5672876" y="30324"/>
                  </a:lnTo>
                  <a:lnTo>
                    <a:pt x="5716862" y="81209"/>
                  </a:lnTo>
                  <a:lnTo>
                    <a:pt x="5736884" y="114763"/>
                  </a:lnTo>
                  <a:lnTo>
                    <a:pt x="5755402" y="153240"/>
                  </a:lnTo>
                  <a:lnTo>
                    <a:pt x="5772275" y="196278"/>
                  </a:lnTo>
                  <a:lnTo>
                    <a:pt x="5787359" y="243513"/>
                  </a:lnTo>
                  <a:lnTo>
                    <a:pt x="5800513" y="294583"/>
                  </a:lnTo>
                  <a:lnTo>
                    <a:pt x="5811594" y="349124"/>
                  </a:lnTo>
                  <a:lnTo>
                    <a:pt x="5820460" y="406773"/>
                  </a:lnTo>
                  <a:lnTo>
                    <a:pt x="5826969" y="467168"/>
                  </a:lnTo>
                  <a:lnTo>
                    <a:pt x="5830979" y="529945"/>
                  </a:lnTo>
                  <a:lnTo>
                    <a:pt x="5832348" y="594741"/>
                  </a:lnTo>
                  <a:lnTo>
                    <a:pt x="5830979" y="659536"/>
                  </a:lnTo>
                  <a:lnTo>
                    <a:pt x="5826969" y="722313"/>
                  </a:lnTo>
                  <a:lnTo>
                    <a:pt x="5820460" y="782708"/>
                  </a:lnTo>
                  <a:lnTo>
                    <a:pt x="5811594" y="840357"/>
                  </a:lnTo>
                  <a:lnTo>
                    <a:pt x="5800513" y="894898"/>
                  </a:lnTo>
                  <a:lnTo>
                    <a:pt x="5787359" y="945968"/>
                  </a:lnTo>
                  <a:lnTo>
                    <a:pt x="5772275" y="993203"/>
                  </a:lnTo>
                  <a:lnTo>
                    <a:pt x="5755402" y="1036241"/>
                  </a:lnTo>
                  <a:lnTo>
                    <a:pt x="5736884" y="1074718"/>
                  </a:lnTo>
                  <a:lnTo>
                    <a:pt x="5716862" y="1108272"/>
                  </a:lnTo>
                  <a:lnTo>
                    <a:pt x="5672876" y="1159157"/>
                  </a:lnTo>
                  <a:lnTo>
                    <a:pt x="5624582" y="1185991"/>
                  </a:lnTo>
                  <a:lnTo>
                    <a:pt x="5599176" y="1189482"/>
                  </a:lnTo>
                  <a:lnTo>
                    <a:pt x="5573769" y="1185991"/>
                  </a:lnTo>
                  <a:lnTo>
                    <a:pt x="5525475" y="1159157"/>
                  </a:lnTo>
                  <a:lnTo>
                    <a:pt x="5481489" y="1108272"/>
                  </a:lnTo>
                  <a:lnTo>
                    <a:pt x="5461467" y="1074718"/>
                  </a:lnTo>
                  <a:lnTo>
                    <a:pt x="5442949" y="1036241"/>
                  </a:lnTo>
                  <a:lnTo>
                    <a:pt x="5426076" y="993203"/>
                  </a:lnTo>
                  <a:lnTo>
                    <a:pt x="5410992" y="945968"/>
                  </a:lnTo>
                  <a:lnTo>
                    <a:pt x="5397838" y="894898"/>
                  </a:lnTo>
                  <a:lnTo>
                    <a:pt x="5386757" y="840357"/>
                  </a:lnTo>
                  <a:lnTo>
                    <a:pt x="5377891" y="782708"/>
                  </a:lnTo>
                  <a:lnTo>
                    <a:pt x="5371382" y="722313"/>
                  </a:lnTo>
                  <a:lnTo>
                    <a:pt x="5367372" y="659536"/>
                  </a:lnTo>
                  <a:lnTo>
                    <a:pt x="5366004" y="594741"/>
                  </a:lnTo>
                  <a:close/>
                </a:path>
                <a:path w="5832475" h="2631440">
                  <a:moveTo>
                    <a:pt x="4248150" y="2091309"/>
                  </a:moveTo>
                  <a:lnTo>
                    <a:pt x="4254802" y="2049975"/>
                  </a:lnTo>
                  <a:lnTo>
                    <a:pt x="4273751" y="2012038"/>
                  </a:lnTo>
                  <a:lnTo>
                    <a:pt x="4303483" y="1978578"/>
                  </a:lnTo>
                  <a:lnTo>
                    <a:pt x="4342486" y="1950674"/>
                  </a:lnTo>
                  <a:lnTo>
                    <a:pt x="4389247" y="1929406"/>
                  </a:lnTo>
                  <a:lnTo>
                    <a:pt x="4442253" y="1915853"/>
                  </a:lnTo>
                  <a:lnTo>
                    <a:pt x="4499991" y="1911096"/>
                  </a:lnTo>
                  <a:lnTo>
                    <a:pt x="4557728" y="1915853"/>
                  </a:lnTo>
                  <a:lnTo>
                    <a:pt x="4610734" y="1929406"/>
                  </a:lnTo>
                  <a:lnTo>
                    <a:pt x="4657495" y="1950674"/>
                  </a:lnTo>
                  <a:lnTo>
                    <a:pt x="4696498" y="1978578"/>
                  </a:lnTo>
                  <a:lnTo>
                    <a:pt x="4726230" y="2012038"/>
                  </a:lnTo>
                  <a:lnTo>
                    <a:pt x="4745179" y="2049975"/>
                  </a:lnTo>
                  <a:lnTo>
                    <a:pt x="4751832" y="2091309"/>
                  </a:lnTo>
                  <a:lnTo>
                    <a:pt x="4745179" y="2132642"/>
                  </a:lnTo>
                  <a:lnTo>
                    <a:pt x="4726230" y="2170579"/>
                  </a:lnTo>
                  <a:lnTo>
                    <a:pt x="4696498" y="2204039"/>
                  </a:lnTo>
                  <a:lnTo>
                    <a:pt x="4657495" y="2231943"/>
                  </a:lnTo>
                  <a:lnTo>
                    <a:pt x="4610734" y="2253211"/>
                  </a:lnTo>
                  <a:lnTo>
                    <a:pt x="4557728" y="2266764"/>
                  </a:lnTo>
                  <a:lnTo>
                    <a:pt x="4499991" y="2271522"/>
                  </a:lnTo>
                  <a:lnTo>
                    <a:pt x="4442253" y="2266764"/>
                  </a:lnTo>
                  <a:lnTo>
                    <a:pt x="4389247" y="2253211"/>
                  </a:lnTo>
                  <a:lnTo>
                    <a:pt x="4342486" y="2231943"/>
                  </a:lnTo>
                  <a:lnTo>
                    <a:pt x="4303483" y="2204039"/>
                  </a:lnTo>
                  <a:lnTo>
                    <a:pt x="4273751" y="2170579"/>
                  </a:lnTo>
                  <a:lnTo>
                    <a:pt x="4254802" y="2132642"/>
                  </a:lnTo>
                  <a:lnTo>
                    <a:pt x="4248150" y="2091309"/>
                  </a:lnTo>
                  <a:close/>
                </a:path>
                <a:path w="5832475" h="2631440">
                  <a:moveTo>
                    <a:pt x="3240024" y="2379345"/>
                  </a:moveTo>
                  <a:lnTo>
                    <a:pt x="3246676" y="2338011"/>
                  </a:lnTo>
                  <a:lnTo>
                    <a:pt x="3265625" y="2300074"/>
                  </a:lnTo>
                  <a:lnTo>
                    <a:pt x="3295357" y="2266614"/>
                  </a:lnTo>
                  <a:lnTo>
                    <a:pt x="3334360" y="2238710"/>
                  </a:lnTo>
                  <a:lnTo>
                    <a:pt x="3381121" y="2217442"/>
                  </a:lnTo>
                  <a:lnTo>
                    <a:pt x="3434127" y="2203889"/>
                  </a:lnTo>
                  <a:lnTo>
                    <a:pt x="3491865" y="2199132"/>
                  </a:lnTo>
                  <a:lnTo>
                    <a:pt x="3549602" y="2203889"/>
                  </a:lnTo>
                  <a:lnTo>
                    <a:pt x="3602608" y="2217442"/>
                  </a:lnTo>
                  <a:lnTo>
                    <a:pt x="3649369" y="2238710"/>
                  </a:lnTo>
                  <a:lnTo>
                    <a:pt x="3688372" y="2266614"/>
                  </a:lnTo>
                  <a:lnTo>
                    <a:pt x="3718104" y="2300074"/>
                  </a:lnTo>
                  <a:lnTo>
                    <a:pt x="3737053" y="2338011"/>
                  </a:lnTo>
                  <a:lnTo>
                    <a:pt x="3743705" y="2379345"/>
                  </a:lnTo>
                  <a:lnTo>
                    <a:pt x="3737053" y="2420678"/>
                  </a:lnTo>
                  <a:lnTo>
                    <a:pt x="3718104" y="2458615"/>
                  </a:lnTo>
                  <a:lnTo>
                    <a:pt x="3688372" y="2492075"/>
                  </a:lnTo>
                  <a:lnTo>
                    <a:pt x="3649369" y="2519979"/>
                  </a:lnTo>
                  <a:lnTo>
                    <a:pt x="3602608" y="2541247"/>
                  </a:lnTo>
                  <a:lnTo>
                    <a:pt x="3549602" y="2554800"/>
                  </a:lnTo>
                  <a:lnTo>
                    <a:pt x="3491865" y="2559558"/>
                  </a:lnTo>
                  <a:lnTo>
                    <a:pt x="3434127" y="2554800"/>
                  </a:lnTo>
                  <a:lnTo>
                    <a:pt x="3381121" y="2541247"/>
                  </a:lnTo>
                  <a:lnTo>
                    <a:pt x="3334360" y="2519979"/>
                  </a:lnTo>
                  <a:lnTo>
                    <a:pt x="3295357" y="2492075"/>
                  </a:lnTo>
                  <a:lnTo>
                    <a:pt x="3265625" y="2458615"/>
                  </a:lnTo>
                  <a:lnTo>
                    <a:pt x="3246676" y="2420678"/>
                  </a:lnTo>
                  <a:lnTo>
                    <a:pt x="3240024" y="2379345"/>
                  </a:lnTo>
                  <a:close/>
                </a:path>
                <a:path w="5832475" h="2631440">
                  <a:moveTo>
                    <a:pt x="5183885" y="2415159"/>
                  </a:moveTo>
                  <a:lnTo>
                    <a:pt x="5189033" y="2357749"/>
                  </a:lnTo>
                  <a:lnTo>
                    <a:pt x="5203556" y="2306150"/>
                  </a:lnTo>
                  <a:lnTo>
                    <a:pt x="5226081" y="2262425"/>
                  </a:lnTo>
                  <a:lnTo>
                    <a:pt x="5255231" y="2228638"/>
                  </a:lnTo>
                  <a:lnTo>
                    <a:pt x="5289631" y="2206852"/>
                  </a:lnTo>
                  <a:lnTo>
                    <a:pt x="5327904" y="2199132"/>
                  </a:lnTo>
                  <a:lnTo>
                    <a:pt x="5366176" y="2206852"/>
                  </a:lnTo>
                  <a:lnTo>
                    <a:pt x="5400576" y="2228638"/>
                  </a:lnTo>
                  <a:lnTo>
                    <a:pt x="5429726" y="2262425"/>
                  </a:lnTo>
                  <a:lnTo>
                    <a:pt x="5452251" y="2306150"/>
                  </a:lnTo>
                  <a:lnTo>
                    <a:pt x="5466774" y="2357749"/>
                  </a:lnTo>
                  <a:lnTo>
                    <a:pt x="5471922" y="2415159"/>
                  </a:lnTo>
                  <a:lnTo>
                    <a:pt x="5466774" y="2472568"/>
                  </a:lnTo>
                  <a:lnTo>
                    <a:pt x="5452251" y="2524167"/>
                  </a:lnTo>
                  <a:lnTo>
                    <a:pt x="5429726" y="2567892"/>
                  </a:lnTo>
                  <a:lnTo>
                    <a:pt x="5400576" y="2601679"/>
                  </a:lnTo>
                  <a:lnTo>
                    <a:pt x="5366176" y="2623465"/>
                  </a:lnTo>
                  <a:lnTo>
                    <a:pt x="5327904" y="2631186"/>
                  </a:lnTo>
                  <a:lnTo>
                    <a:pt x="5289631" y="2623465"/>
                  </a:lnTo>
                  <a:lnTo>
                    <a:pt x="5255231" y="2601679"/>
                  </a:lnTo>
                  <a:lnTo>
                    <a:pt x="5226081" y="2567892"/>
                  </a:lnTo>
                  <a:lnTo>
                    <a:pt x="5203556" y="2524167"/>
                  </a:lnTo>
                  <a:lnTo>
                    <a:pt x="5189033" y="2472568"/>
                  </a:lnTo>
                  <a:lnTo>
                    <a:pt x="5183885" y="241515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68959" y="2638044"/>
            <a:ext cx="7702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Acumulador 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11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Carga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1328" y="821182"/>
            <a:ext cx="66230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Reactores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91684" y="4126991"/>
            <a:ext cx="8248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Separadores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5059" y="3357117"/>
            <a:ext cx="683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0" marR="5080" indent="-12763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Guarda</a:t>
            </a:r>
            <a:r>
              <a:rPr sz="11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Azufre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1570" y="928624"/>
            <a:ext cx="5143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Stripper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79089" y="1047750"/>
            <a:ext cx="3990340" cy="3054985"/>
            <a:chOff x="3379089" y="1047750"/>
            <a:chExt cx="3990340" cy="3054985"/>
          </a:xfrm>
        </p:grpSpPr>
        <p:sp>
          <p:nvSpPr>
            <p:cNvPr id="20" name="object 20"/>
            <p:cNvSpPr/>
            <p:nvPr/>
          </p:nvSpPr>
          <p:spPr>
            <a:xfrm>
              <a:off x="3379089" y="1047749"/>
              <a:ext cx="3990340" cy="3054985"/>
            </a:xfrm>
            <a:custGeom>
              <a:avLst/>
              <a:gdLst/>
              <a:ahLst/>
              <a:cxnLst/>
              <a:rect l="l" t="t" r="r" b="b"/>
              <a:pathLst>
                <a:path w="3990340" h="3054985">
                  <a:moveTo>
                    <a:pt x="977519" y="11049"/>
                  </a:moveTo>
                  <a:lnTo>
                    <a:pt x="970534" y="381"/>
                  </a:lnTo>
                  <a:lnTo>
                    <a:pt x="59982" y="603732"/>
                  </a:lnTo>
                  <a:lnTo>
                    <a:pt x="42418" y="577215"/>
                  </a:lnTo>
                  <a:lnTo>
                    <a:pt x="0" y="651129"/>
                  </a:lnTo>
                  <a:lnTo>
                    <a:pt x="84582" y="640842"/>
                  </a:lnTo>
                  <a:lnTo>
                    <a:pt x="71615" y="621284"/>
                  </a:lnTo>
                  <a:lnTo>
                    <a:pt x="66967" y="614273"/>
                  </a:lnTo>
                  <a:lnTo>
                    <a:pt x="977519" y="11049"/>
                  </a:lnTo>
                  <a:close/>
                </a:path>
                <a:path w="3990340" h="3054985">
                  <a:moveTo>
                    <a:pt x="1939671" y="443865"/>
                  </a:moveTo>
                  <a:lnTo>
                    <a:pt x="1923046" y="423164"/>
                  </a:lnTo>
                  <a:lnTo>
                    <a:pt x="1886331" y="377444"/>
                  </a:lnTo>
                  <a:lnTo>
                    <a:pt x="1873097" y="406298"/>
                  </a:lnTo>
                  <a:lnTo>
                    <a:pt x="988695" y="0"/>
                  </a:lnTo>
                  <a:lnTo>
                    <a:pt x="983361" y="11430"/>
                  </a:lnTo>
                  <a:lnTo>
                    <a:pt x="1867789" y="417855"/>
                  </a:lnTo>
                  <a:lnTo>
                    <a:pt x="1854581" y="446659"/>
                  </a:lnTo>
                  <a:lnTo>
                    <a:pt x="1939671" y="443865"/>
                  </a:lnTo>
                  <a:close/>
                </a:path>
                <a:path w="3990340" h="3054985">
                  <a:moveTo>
                    <a:pt x="2597531" y="2388489"/>
                  </a:moveTo>
                  <a:lnTo>
                    <a:pt x="2522220" y="2428367"/>
                  </a:lnTo>
                  <a:lnTo>
                    <a:pt x="2548077" y="2446871"/>
                  </a:lnTo>
                  <a:lnTo>
                    <a:pt x="2123681" y="3040938"/>
                  </a:lnTo>
                  <a:lnTo>
                    <a:pt x="1655686" y="2714904"/>
                  </a:lnTo>
                  <a:lnTo>
                    <a:pt x="1660753" y="2707640"/>
                  </a:lnTo>
                  <a:lnTo>
                    <a:pt x="1673860" y="2688844"/>
                  </a:lnTo>
                  <a:lnTo>
                    <a:pt x="1589532" y="2676525"/>
                  </a:lnTo>
                  <a:lnTo>
                    <a:pt x="1630299" y="2751328"/>
                  </a:lnTo>
                  <a:lnTo>
                    <a:pt x="1648434" y="2725305"/>
                  </a:lnTo>
                  <a:lnTo>
                    <a:pt x="2121662" y="3054985"/>
                  </a:lnTo>
                  <a:lnTo>
                    <a:pt x="2125256" y="3049816"/>
                  </a:lnTo>
                  <a:lnTo>
                    <a:pt x="2130425" y="3053461"/>
                  </a:lnTo>
                  <a:lnTo>
                    <a:pt x="2558377" y="2454237"/>
                  </a:lnTo>
                  <a:lnTo>
                    <a:pt x="2584196" y="2472690"/>
                  </a:lnTo>
                  <a:lnTo>
                    <a:pt x="2589923" y="2436495"/>
                  </a:lnTo>
                  <a:lnTo>
                    <a:pt x="2597531" y="2388489"/>
                  </a:lnTo>
                  <a:close/>
                </a:path>
                <a:path w="3990340" h="3054985">
                  <a:moveTo>
                    <a:pt x="3531616" y="291084"/>
                  </a:moveTo>
                  <a:lnTo>
                    <a:pt x="3514331" y="266446"/>
                  </a:lnTo>
                  <a:lnTo>
                    <a:pt x="3482721" y="221361"/>
                  </a:lnTo>
                  <a:lnTo>
                    <a:pt x="3467620" y="249237"/>
                  </a:lnTo>
                  <a:lnTo>
                    <a:pt x="3212592" y="111379"/>
                  </a:lnTo>
                  <a:lnTo>
                    <a:pt x="3206483" y="122555"/>
                  </a:lnTo>
                  <a:lnTo>
                    <a:pt x="3461550" y="260438"/>
                  </a:lnTo>
                  <a:lnTo>
                    <a:pt x="3446399" y="288417"/>
                  </a:lnTo>
                  <a:lnTo>
                    <a:pt x="3531616" y="291084"/>
                  </a:lnTo>
                  <a:close/>
                </a:path>
                <a:path w="3990340" h="3054985">
                  <a:moveTo>
                    <a:pt x="3989832" y="2488819"/>
                  </a:moveTo>
                  <a:lnTo>
                    <a:pt x="3645408" y="2488819"/>
                  </a:lnTo>
                  <a:lnTo>
                    <a:pt x="3645408" y="2457069"/>
                  </a:lnTo>
                  <a:lnTo>
                    <a:pt x="3569208" y="2495169"/>
                  </a:lnTo>
                  <a:lnTo>
                    <a:pt x="3645408" y="2533269"/>
                  </a:lnTo>
                  <a:lnTo>
                    <a:pt x="3645408" y="2501519"/>
                  </a:lnTo>
                  <a:lnTo>
                    <a:pt x="3989832" y="2501519"/>
                  </a:lnTo>
                  <a:lnTo>
                    <a:pt x="3989832" y="24888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92471" y="3039236"/>
              <a:ext cx="432434" cy="311785"/>
            </a:xfrm>
            <a:custGeom>
              <a:avLst/>
              <a:gdLst/>
              <a:ahLst/>
              <a:cxnLst/>
              <a:rect l="l" t="t" r="r" b="b"/>
              <a:pathLst>
                <a:path w="432435" h="311785">
                  <a:moveTo>
                    <a:pt x="0" y="155829"/>
                  </a:moveTo>
                  <a:lnTo>
                    <a:pt x="7720" y="114388"/>
                  </a:lnTo>
                  <a:lnTo>
                    <a:pt x="29506" y="77159"/>
                  </a:lnTo>
                  <a:lnTo>
                    <a:pt x="63293" y="45624"/>
                  </a:lnTo>
                  <a:lnTo>
                    <a:pt x="107018" y="21265"/>
                  </a:lnTo>
                  <a:lnTo>
                    <a:pt x="158617" y="5563"/>
                  </a:lnTo>
                  <a:lnTo>
                    <a:pt x="216026" y="0"/>
                  </a:lnTo>
                  <a:lnTo>
                    <a:pt x="273436" y="5563"/>
                  </a:lnTo>
                  <a:lnTo>
                    <a:pt x="325035" y="21265"/>
                  </a:lnTo>
                  <a:lnTo>
                    <a:pt x="368760" y="45624"/>
                  </a:lnTo>
                  <a:lnTo>
                    <a:pt x="402547" y="77159"/>
                  </a:lnTo>
                  <a:lnTo>
                    <a:pt x="424333" y="114388"/>
                  </a:lnTo>
                  <a:lnTo>
                    <a:pt x="432053" y="155829"/>
                  </a:lnTo>
                  <a:lnTo>
                    <a:pt x="424333" y="197269"/>
                  </a:lnTo>
                  <a:lnTo>
                    <a:pt x="402547" y="234498"/>
                  </a:lnTo>
                  <a:lnTo>
                    <a:pt x="368760" y="266033"/>
                  </a:lnTo>
                  <a:lnTo>
                    <a:pt x="325035" y="290392"/>
                  </a:lnTo>
                  <a:lnTo>
                    <a:pt x="273436" y="306094"/>
                  </a:lnTo>
                  <a:lnTo>
                    <a:pt x="216026" y="311657"/>
                  </a:lnTo>
                  <a:lnTo>
                    <a:pt x="158617" y="306094"/>
                  </a:lnTo>
                  <a:lnTo>
                    <a:pt x="107018" y="290392"/>
                  </a:lnTo>
                  <a:lnTo>
                    <a:pt x="63293" y="266033"/>
                  </a:lnTo>
                  <a:lnTo>
                    <a:pt x="29506" y="234498"/>
                  </a:lnTo>
                  <a:lnTo>
                    <a:pt x="7720" y="197269"/>
                  </a:lnTo>
                  <a:lnTo>
                    <a:pt x="0" y="15582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934711" y="2508758"/>
            <a:ext cx="71564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Compresor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87264" y="2737611"/>
            <a:ext cx="221615" cy="302260"/>
          </a:xfrm>
          <a:custGeom>
            <a:avLst/>
            <a:gdLst/>
            <a:ahLst/>
            <a:cxnLst/>
            <a:rect l="l" t="t" r="r" b="b"/>
            <a:pathLst>
              <a:path w="221614" h="302260">
                <a:moveTo>
                  <a:pt x="171395" y="244130"/>
                </a:moveTo>
                <a:lnTo>
                  <a:pt x="145669" y="262763"/>
                </a:lnTo>
                <a:lnTo>
                  <a:pt x="221234" y="302132"/>
                </a:lnTo>
                <a:lnTo>
                  <a:pt x="213371" y="254381"/>
                </a:lnTo>
                <a:lnTo>
                  <a:pt x="178815" y="254381"/>
                </a:lnTo>
                <a:lnTo>
                  <a:pt x="171395" y="244130"/>
                </a:lnTo>
                <a:close/>
              </a:path>
              <a:path w="221614" h="302260">
                <a:moveTo>
                  <a:pt x="181642" y="236708"/>
                </a:moveTo>
                <a:lnTo>
                  <a:pt x="171395" y="244130"/>
                </a:lnTo>
                <a:lnTo>
                  <a:pt x="178815" y="254381"/>
                </a:lnTo>
                <a:lnTo>
                  <a:pt x="189102" y="247014"/>
                </a:lnTo>
                <a:lnTo>
                  <a:pt x="181642" y="236708"/>
                </a:lnTo>
                <a:close/>
              </a:path>
              <a:path w="221614" h="302260">
                <a:moveTo>
                  <a:pt x="207390" y="218058"/>
                </a:moveTo>
                <a:lnTo>
                  <a:pt x="181642" y="236708"/>
                </a:lnTo>
                <a:lnTo>
                  <a:pt x="189102" y="247014"/>
                </a:lnTo>
                <a:lnTo>
                  <a:pt x="178815" y="254381"/>
                </a:lnTo>
                <a:lnTo>
                  <a:pt x="213371" y="254381"/>
                </a:lnTo>
                <a:lnTo>
                  <a:pt x="207390" y="218058"/>
                </a:lnTo>
                <a:close/>
              </a:path>
              <a:path w="221614" h="302260">
                <a:moveTo>
                  <a:pt x="10287" y="0"/>
                </a:moveTo>
                <a:lnTo>
                  <a:pt x="0" y="7365"/>
                </a:lnTo>
                <a:lnTo>
                  <a:pt x="171395" y="244130"/>
                </a:lnTo>
                <a:lnTo>
                  <a:pt x="181642" y="236708"/>
                </a:lnTo>
                <a:lnTo>
                  <a:pt x="102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2107" y="78549"/>
            <a:ext cx="12712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dirty="0">
                <a:latin typeface="Calibri"/>
                <a:cs typeface="Calibri"/>
              </a:rPr>
              <a:t>Documento: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912360"/>
            <a:chOff x="0" y="0"/>
            <a:chExt cx="9144000" cy="49123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4912360"/>
            </a:xfrm>
            <a:custGeom>
              <a:avLst/>
              <a:gdLst/>
              <a:ahLst/>
              <a:cxnLst/>
              <a:rect l="l" t="t" r="r" b="b"/>
              <a:pathLst>
                <a:path w="9144000" h="4912360">
                  <a:moveTo>
                    <a:pt x="9144000" y="0"/>
                  </a:moveTo>
                  <a:lnTo>
                    <a:pt x="0" y="0"/>
                  </a:lnTo>
                  <a:lnTo>
                    <a:pt x="0" y="4911852"/>
                  </a:lnTo>
                  <a:lnTo>
                    <a:pt x="9144000" y="49118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567055"/>
            </a:xfrm>
            <a:custGeom>
              <a:avLst/>
              <a:gdLst/>
              <a:ahLst/>
              <a:cxnLst/>
              <a:rect l="l" t="t" r="r" b="b"/>
              <a:pathLst>
                <a:path w="9144000" h="567055">
                  <a:moveTo>
                    <a:pt x="9144000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7425" y="509224"/>
                  </a:lnTo>
                  <a:lnTo>
                    <a:pt x="27675" y="539257"/>
                  </a:lnTo>
                  <a:lnTo>
                    <a:pt x="57711" y="559504"/>
                  </a:lnTo>
                  <a:lnTo>
                    <a:pt x="94493" y="566927"/>
                  </a:lnTo>
                  <a:lnTo>
                    <a:pt x="9058656" y="566927"/>
                  </a:lnTo>
                  <a:lnTo>
                    <a:pt x="9095440" y="559504"/>
                  </a:lnTo>
                  <a:lnTo>
                    <a:pt x="9125473" y="539257"/>
                  </a:lnTo>
                  <a:lnTo>
                    <a:pt x="9144000" y="5117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65" y="208025"/>
              <a:ext cx="148590" cy="126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004" y="214122"/>
              <a:ext cx="208025" cy="1440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6414" y="214122"/>
              <a:ext cx="170687" cy="144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4533" y="214122"/>
              <a:ext cx="151638" cy="14401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8431" y="178815"/>
            <a:ext cx="12731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latin typeface="Arial"/>
                <a:cs typeface="Arial"/>
              </a:rPr>
              <a:t>HTNI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-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PRODUCTO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/>
              <a:t>Documento:</a:t>
            </a:r>
            <a:r>
              <a:rPr spc="-10" dirty="0"/>
              <a:t> YPF-Público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HTNI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6474" y="1340103"/>
            <a:ext cx="83902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unidad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HTNI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debe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producir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nafta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cumpla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siguiente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especificación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ingresar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Penex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291844" y="1917319"/>
          <a:ext cx="6548119" cy="1791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CONTAMINANTE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MÁXIMO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NORMAL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Azufre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total,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ppm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peso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CDD0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0.5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CDD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menor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0.1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CDD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Nitrógeno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total,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ppm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peso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0.5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menor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0.1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Oxigenados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totales,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ppb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peso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CDD0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nulo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CDD0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nulo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CDD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Plomo,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ppb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peso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nulo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Arsénico,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ppb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peso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CDD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CDD0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nulo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CDD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Cobre,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ppb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peso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nulo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Fluoruros,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ppm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peso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CDD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menor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0.5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CDD0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nulo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CDD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Otros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metales: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Hierro,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Sodio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nulo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nulo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74FBC"/>
                      </a:solidFill>
                      <a:prstDash val="solid"/>
                    </a:lnL>
                    <a:lnR w="12700">
                      <a:solidFill>
                        <a:srgbClr val="274FBC"/>
                      </a:solidFill>
                      <a:prstDash val="solid"/>
                    </a:lnR>
                    <a:lnT w="12700">
                      <a:solidFill>
                        <a:srgbClr val="274FBC"/>
                      </a:solidFill>
                      <a:prstDash val="solid"/>
                    </a:lnT>
                    <a:lnB w="12700">
                      <a:solidFill>
                        <a:srgbClr val="274FBC"/>
                      </a:solidFill>
                      <a:prstDash val="solid"/>
                    </a:lnB>
                    <a:solidFill>
                      <a:srgbClr val="E8E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1854</Words>
  <Application>Microsoft Office PowerPoint</Application>
  <PresentationFormat>Presentación en pantalla (16:9)</PresentationFormat>
  <Paragraphs>551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Presentación de PowerPoint</vt:lpstr>
      <vt:lpstr>Presentación de PowerPoint</vt:lpstr>
      <vt:lpstr>ISOMERIZACIÓN: HTNI + PENEX</vt:lpstr>
      <vt:lpstr>Presentación de PowerPoint</vt:lpstr>
      <vt:lpstr>Presentación de PowerPoint</vt:lpstr>
      <vt:lpstr>Presentación de PowerPoint</vt:lpstr>
      <vt:lpstr>Reacciones Principales de HTNI para eliminar CONTAMINANTES</vt:lpstr>
      <vt:lpstr>Presentación de PowerPoint</vt:lpstr>
      <vt:lpstr>HTNI</vt:lpstr>
      <vt:lpstr>ISOMERIZACION (PENEX)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 Reactores Penex</vt:lpstr>
      <vt:lpstr>PIN (Numero de Isomerización de Parafinas)</vt:lpstr>
      <vt:lpstr>Presentación de PowerPoint</vt:lpstr>
      <vt:lpstr>Presentación de PowerPoint</vt:lpstr>
      <vt:lpstr>Presentación de PowerPoint</vt:lpstr>
      <vt:lpstr>Formulación de Blending de Nafta Super</vt:lpstr>
      <vt:lpstr>Formulación de Blending de Nafta Infinia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YPF</dc:title>
  <dc:creator>user;YPF</dc:creator>
  <cp:lastModifiedBy>FORESTO, ROBERTO LELIO</cp:lastModifiedBy>
  <cp:revision>2</cp:revision>
  <dcterms:created xsi:type="dcterms:W3CDTF">2024-08-19T14:46:05Z</dcterms:created>
  <dcterms:modified xsi:type="dcterms:W3CDTF">2024-11-07T17:09:29Z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2023-07-13T00:00:00Z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2024-08-19T00:00:00Z</vt:filetime>
  </property>
  <property fmtid="{D5CDD505-2E9C-101B-9397-08002B2CF9AE}" pid="5" name="Producer">
    <vt:lpwstr>Microsoft® PowerPoint® para Microsoft 365</vt:lpwstr>
  </property>
  <property fmtid="{D5CDD505-2E9C-101B-9397-08002B2CF9AE}" pid="6" name="MSIP_Label_fb622c24-5861-4880-bcaa-37216e265fb3_Enabled">
    <vt:lpwstr>true</vt:lpwstr>
  </property>
  <property fmtid="{D5CDD505-2E9C-101B-9397-08002B2CF9AE}" pid="7" name="MSIP_Label_fb622c24-5861-4880-bcaa-37216e265fb3_SetDate">
    <vt:lpwstr>2024-11-07T17:06:43Z</vt:lpwstr>
  </property>
  <property fmtid="{D5CDD505-2E9C-101B-9397-08002B2CF9AE}" pid="8" name="MSIP_Label_fb622c24-5861-4880-bcaa-37216e265fb3_Method">
    <vt:lpwstr>Privileged</vt:lpwstr>
  </property>
  <property fmtid="{D5CDD505-2E9C-101B-9397-08002B2CF9AE}" pid="9" name="MSIP_Label_fb622c24-5861-4880-bcaa-37216e265fb3_Name">
    <vt:lpwstr>YPF - Publica</vt:lpwstr>
  </property>
  <property fmtid="{D5CDD505-2E9C-101B-9397-08002B2CF9AE}" pid="10" name="MSIP_Label_fb622c24-5861-4880-bcaa-37216e265fb3_SiteId">
    <vt:lpwstr>038018c3-616c-4b46-ad9b-aa9007f701b5</vt:lpwstr>
  </property>
  <property fmtid="{D5CDD505-2E9C-101B-9397-08002B2CF9AE}" pid="11" name="MSIP_Label_fb622c24-5861-4880-bcaa-37216e265fb3_ActionId">
    <vt:lpwstr>0eeff51d-eb51-4d67-bbb6-592a62c89be0</vt:lpwstr>
  </property>
  <property fmtid="{D5CDD505-2E9C-101B-9397-08002B2CF9AE}" pid="12" name="MSIP_Label_fb622c24-5861-4880-bcaa-37216e265fb3_ContentBits">
    <vt:lpwstr>3</vt:lpwstr>
  </property>
  <property fmtid="{D5CDD505-2E9C-101B-9397-08002B2CF9AE}" pid="13" name="ClassificationContentMarkingFooterLocations">
    <vt:lpwstr>Office Theme:10</vt:lpwstr>
  </property>
  <property fmtid="{D5CDD505-2E9C-101B-9397-08002B2CF9AE}" pid="14" name="ClassificationContentMarkingFooterText">
    <vt:lpwstr>Documento: YPF-Público</vt:lpwstr>
  </property>
  <property fmtid="{D5CDD505-2E9C-101B-9397-08002B2CF9AE}" pid="15" name="ClassificationContentMarkingHeaderLocations">
    <vt:lpwstr>Office Theme:9</vt:lpwstr>
  </property>
  <property fmtid="{D5CDD505-2E9C-101B-9397-08002B2CF9AE}" pid="16" name="ClassificationContentMarkingHeaderText">
    <vt:lpwstr>Documento: YPF-Público</vt:lpwstr>
  </property>
</Properties>
</file>