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406895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4D034E4-7016-41FB-9B4B-8CEC937A7B9E}" type="datetimeFigureOut">
              <a:rPr lang="es-AR" smtClean="0"/>
              <a:t>17/3/2018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71624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3650450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4"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0918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2915955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1062761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4"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3552621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84270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16667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159286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290006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4D034E4-7016-41FB-9B4B-8CEC937A7B9E}" type="datetimeFigureOut">
              <a:rPr lang="es-AR" smtClean="0"/>
              <a:t>17/3/2018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91127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4D034E4-7016-41FB-9B4B-8CEC937A7B9E}" type="datetimeFigureOut">
              <a:rPr lang="es-AR" smtClean="0"/>
              <a:t>17/3/2018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390851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3"/>
          <p:cNvSpPr>
            <a:spLocks noGrp="1"/>
          </p:cNvSpPr>
          <p:nvPr>
            <p:ph type="ftr" sz="quarter" idx="11"/>
          </p:nvPr>
        </p:nvSpPr>
        <p:spPr/>
        <p:txBody>
          <a:bodyPr/>
          <a:lstStyle/>
          <a:p>
            <a:endParaRPr lang="es-AR"/>
          </a:p>
        </p:txBody>
      </p:sp>
      <p:sp>
        <p:nvSpPr>
          <p:cNvPr id="6" name="Slide Number Placeholder 4"/>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41681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2"/>
          <p:cNvSpPr>
            <a:spLocks noGrp="1"/>
          </p:cNvSpPr>
          <p:nvPr>
            <p:ph type="ftr" sz="quarter" idx="11"/>
          </p:nvPr>
        </p:nvSpPr>
        <p:spPr/>
        <p:txBody>
          <a:bodyPr/>
          <a:lstStyle/>
          <a:p>
            <a:endParaRPr lang="es-AR"/>
          </a:p>
        </p:txBody>
      </p:sp>
      <p:sp>
        <p:nvSpPr>
          <p:cNvPr id="6" name="Slide Number Placeholder 3"/>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188997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7" name="Date Placeholder 4"/>
          <p:cNvSpPr>
            <a:spLocks noGrp="1"/>
          </p:cNvSpPr>
          <p:nvPr>
            <p:ph type="dt" sz="half" idx="10"/>
          </p:nvPr>
        </p:nvSpPr>
        <p:spPr/>
        <p:txBody>
          <a:bodyPr/>
          <a:lstStyle/>
          <a:p>
            <a:fld id="{B4D034E4-7016-41FB-9B4B-8CEC937A7B9E}" type="datetimeFigureOut">
              <a:rPr lang="es-AR" smtClean="0"/>
              <a:t>17/3/2018</a:t>
            </a:fld>
            <a:endParaRPr lang="es-AR"/>
          </a:p>
        </p:txBody>
      </p:sp>
      <p:sp>
        <p:nvSpPr>
          <p:cNvPr id="5" name="Footer Placeholder 5"/>
          <p:cNvSpPr>
            <a:spLocks noGrp="1"/>
          </p:cNvSpPr>
          <p:nvPr>
            <p:ph type="ftr" sz="quarter" idx="11"/>
          </p:nvPr>
        </p:nvSpPr>
        <p:spPr/>
        <p:txBody>
          <a:bodyPr/>
          <a:lstStyle/>
          <a:p>
            <a:endParaRPr lang="es-AR"/>
          </a:p>
        </p:txBody>
      </p:sp>
      <p:sp>
        <p:nvSpPr>
          <p:cNvPr id="6" name="Slide Number Placeholder 6"/>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268815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4D034E4-7016-41FB-9B4B-8CEC937A7B9E}" type="datetimeFigureOut">
              <a:rPr lang="es-AR" smtClean="0"/>
              <a:t>17/3/2018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1DF1043-13C1-44B7-A119-A9B41D8BD68F}" type="slidenum">
              <a:rPr lang="es-AR" smtClean="0"/>
              <a:t>‹Nº›</a:t>
            </a:fld>
            <a:endParaRPr lang="es-AR"/>
          </a:p>
        </p:txBody>
      </p:sp>
    </p:spTree>
    <p:extLst>
      <p:ext uri="{BB962C8B-B14F-4D97-AF65-F5344CB8AC3E}">
        <p14:creationId xmlns:p14="http://schemas.microsoft.com/office/powerpoint/2010/main" val="403037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4D034E4-7016-41FB-9B4B-8CEC937A7B9E}" type="datetimeFigureOut">
              <a:rPr lang="es-AR" smtClean="0"/>
              <a:t>17/3/2018</a:t>
            </a:fld>
            <a:endParaRPr lang="es-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1DF1043-13C1-44B7-A119-A9B41D8BD68F}" type="slidenum">
              <a:rPr lang="es-AR" smtClean="0"/>
              <a:t>‹Nº›</a:t>
            </a:fld>
            <a:endParaRPr lang="es-AR"/>
          </a:p>
        </p:txBody>
      </p:sp>
    </p:spTree>
    <p:extLst>
      <p:ext uri="{BB962C8B-B14F-4D97-AF65-F5344CB8AC3E}">
        <p14:creationId xmlns:p14="http://schemas.microsoft.com/office/powerpoint/2010/main" val="3123591482"/>
      </p:ext>
    </p:extLst>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7E8F13-53EF-44F4-921B-0A4FE5C8696E}"/>
              </a:ext>
            </a:extLst>
          </p:cNvPr>
          <p:cNvSpPr/>
          <p:nvPr/>
        </p:nvSpPr>
        <p:spPr>
          <a:xfrm>
            <a:off x="1828262" y="804566"/>
            <a:ext cx="2108269"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INSTRUCCIONES</a:t>
            </a:r>
            <a:endParaRPr lang="es-AR" dirty="0"/>
          </a:p>
        </p:txBody>
      </p:sp>
      <p:sp>
        <p:nvSpPr>
          <p:cNvPr id="5" name="Rectángulo 4">
            <a:extLst>
              <a:ext uri="{FF2B5EF4-FFF2-40B4-BE49-F238E27FC236}">
                <a16:creationId xmlns:a16="http://schemas.microsoft.com/office/drawing/2014/main" id="{BB129F09-143B-4D0F-9332-BA3070447DD0}"/>
              </a:ext>
            </a:extLst>
          </p:cNvPr>
          <p:cNvSpPr/>
          <p:nvPr/>
        </p:nvSpPr>
        <p:spPr>
          <a:xfrm>
            <a:off x="1157406" y="1173898"/>
            <a:ext cx="3449983" cy="461665"/>
          </a:xfrm>
          <a:prstGeom prst="rect">
            <a:avLst/>
          </a:prstGeom>
        </p:spPr>
        <p:txBody>
          <a:bodyPr wrap="none">
            <a:spAutoFit/>
          </a:bodyPr>
          <a:lstStyle/>
          <a:p>
            <a:r>
              <a:rPr lang="es-ES" sz="2400" b="1" i="1" dirty="0">
                <a:solidFill>
                  <a:srgbClr val="0000FF"/>
                </a:solidFill>
                <a:latin typeface="Times New Roman" panose="02020603050405020304" pitchFamily="18" charset="0"/>
                <a:ea typeface="Times New Roman" panose="02020603050405020304" pitchFamily="18" charset="0"/>
              </a:rPr>
              <a:t>instrucciones de máquina</a:t>
            </a:r>
            <a:endParaRPr lang="es-AR" sz="2400" dirty="0"/>
          </a:p>
        </p:txBody>
      </p:sp>
      <p:sp>
        <p:nvSpPr>
          <p:cNvPr id="6" name="Rectángulo 5">
            <a:extLst>
              <a:ext uri="{FF2B5EF4-FFF2-40B4-BE49-F238E27FC236}">
                <a16:creationId xmlns:a16="http://schemas.microsoft.com/office/drawing/2014/main" id="{26E9B960-4999-4240-9995-F3492E2BB17C}"/>
              </a:ext>
            </a:extLst>
          </p:cNvPr>
          <p:cNvSpPr/>
          <p:nvPr/>
        </p:nvSpPr>
        <p:spPr>
          <a:xfrm>
            <a:off x="1157406" y="1994236"/>
            <a:ext cx="3526928" cy="461665"/>
          </a:xfrm>
          <a:prstGeom prst="rect">
            <a:avLst/>
          </a:prstGeom>
        </p:spPr>
        <p:txBody>
          <a:bodyPr wrap="none">
            <a:spAutoFit/>
          </a:bodyPr>
          <a:lstStyle/>
          <a:p>
            <a:r>
              <a:rPr lang="es-ES" sz="2400" b="1" i="1" dirty="0">
                <a:solidFill>
                  <a:srgbClr val="0000FF"/>
                </a:solidFill>
                <a:latin typeface="Times New Roman" panose="02020603050405020304" pitchFamily="18" charset="0"/>
                <a:ea typeface="Times New Roman" panose="02020603050405020304" pitchFamily="18" charset="0"/>
              </a:rPr>
              <a:t>conjunto de instrucciones</a:t>
            </a:r>
            <a:r>
              <a:rPr lang="es-ES" sz="2400" b="1" i="1" dirty="0">
                <a:latin typeface="Times New Roman" panose="02020603050405020304" pitchFamily="18" charset="0"/>
                <a:ea typeface="Times New Roman" panose="02020603050405020304" pitchFamily="18" charset="0"/>
              </a:rPr>
              <a:t> </a:t>
            </a:r>
            <a:endParaRPr lang="es-AR" sz="2400" dirty="0"/>
          </a:p>
        </p:txBody>
      </p:sp>
      <p:sp>
        <p:nvSpPr>
          <p:cNvPr id="7" name="Rectángulo 6">
            <a:extLst>
              <a:ext uri="{FF2B5EF4-FFF2-40B4-BE49-F238E27FC236}">
                <a16:creationId xmlns:a16="http://schemas.microsoft.com/office/drawing/2014/main" id="{A7DC943F-3AF8-428E-9EBD-D1A6050694F8}"/>
              </a:ext>
            </a:extLst>
          </p:cNvPr>
          <p:cNvSpPr/>
          <p:nvPr/>
        </p:nvSpPr>
        <p:spPr>
          <a:xfrm>
            <a:off x="5155164" y="1624904"/>
            <a:ext cx="5989845"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 ELEMENTOS DE UNA INSTRUCCIÓN DE MÁQUINA</a:t>
            </a:r>
            <a:endParaRPr lang="es-AR" dirty="0"/>
          </a:p>
        </p:txBody>
      </p:sp>
      <p:sp>
        <p:nvSpPr>
          <p:cNvPr id="9" name="Rectangle 2">
            <a:extLst>
              <a:ext uri="{FF2B5EF4-FFF2-40B4-BE49-F238E27FC236}">
                <a16:creationId xmlns:a16="http://schemas.microsoft.com/office/drawing/2014/main" id="{ADC2EAA3-2813-46F2-B5BA-7A055EA2AA82}"/>
              </a:ext>
            </a:extLst>
          </p:cNvPr>
          <p:cNvSpPr>
            <a:spLocks noChangeArrowheads="1"/>
          </p:cNvSpPr>
          <p:nvPr/>
        </p:nvSpPr>
        <p:spPr bwMode="auto">
          <a:xfrm>
            <a:off x="5353782" y="2271234"/>
            <a:ext cx="559241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AR"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a:t>
            </a:r>
            <a:r>
              <a:rPr kumimoji="0" lang="es-ES" altLang="es-AR" b="1"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Código de Operación:</a:t>
            </a:r>
            <a:r>
              <a:rPr kumimoji="0" lang="es-ES" altLang="es-AR"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A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Especifica la operación a ser llevada a  cabo. Esta es indicada por un código binario, también conocido como “</a:t>
            </a:r>
            <a:r>
              <a:rPr kumimoji="0" lang="es-ES" altLang="es-AR" b="1" i="1"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Código Operativo”</a:t>
            </a:r>
            <a:r>
              <a:rPr kumimoji="0" lang="es-ES" altLang="es-AR"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s-AR" altLang="es-A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AR" b="1"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Referencia al operando fuente:</a:t>
            </a:r>
            <a:r>
              <a:rPr kumimoji="0" lang="es-ES" altLang="es-A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Esta operación puede comprender una o más fuentes de operandos, o sea datos que  son las entradas de la operación.</a:t>
            </a:r>
            <a:endParaRPr kumimoji="0" lang="es-AR" altLang="es-A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AR"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a:t>
            </a:r>
            <a:r>
              <a:rPr kumimoji="0" lang="es-ES" altLang="es-AR" b="1"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Referencia al operando resultado:</a:t>
            </a:r>
            <a:r>
              <a:rPr kumimoji="0" lang="es-ES" altLang="es-A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La operación puede generar un resultado. Generalmente donde hay que almacenarlo.</a:t>
            </a:r>
            <a:endParaRPr kumimoji="0" lang="es-AR" altLang="es-AR"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AR"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a:t>
            </a:r>
            <a:r>
              <a:rPr kumimoji="0" lang="es-ES" altLang="es-AR" b="1"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Referencia a la próxima instrucción:</a:t>
            </a:r>
            <a:r>
              <a:rPr kumimoji="0" lang="es-ES" altLang="es-AR"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A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Lo que indica a la UCP donde buscar la </a:t>
            </a:r>
            <a:r>
              <a:rPr kumimoji="0" lang="es-ES" altLang="es-AR" b="1" i="0" u="none" strike="noStrike" cap="none" normalizeH="0" baseline="0" dirty="0">
                <a:ln>
                  <a:noFill/>
                </a:ln>
                <a:solidFill>
                  <a:srgbClr val="FF0000"/>
                </a:solidFill>
                <a:effectLst/>
                <a:latin typeface="Arial" panose="020B0604020202020204" pitchFamily="34" charset="0"/>
                <a:ea typeface="Times New Roman" panose="02020603050405020304" pitchFamily="18" charset="0"/>
              </a:rPr>
              <a:t>próxima instrucción</a:t>
            </a:r>
            <a:r>
              <a:rPr kumimoji="0" lang="es-ES" altLang="es-A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luego de haber concluido la ejecución de la actual.</a:t>
            </a:r>
            <a:endParaRPr kumimoji="0" lang="es-ES" altLang="es-AR"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8323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FEAB04A-C11A-4320-BAE8-F5F040070E96}"/>
              </a:ext>
            </a:extLst>
          </p:cNvPr>
          <p:cNvPicPr>
            <a:picLocks noChangeAspect="1"/>
          </p:cNvPicPr>
          <p:nvPr/>
        </p:nvPicPr>
        <p:blipFill>
          <a:blip r:embed="rId2"/>
          <a:stretch>
            <a:fillRect/>
          </a:stretch>
        </p:blipFill>
        <p:spPr>
          <a:xfrm>
            <a:off x="1343025" y="1321593"/>
            <a:ext cx="9232448" cy="4214813"/>
          </a:xfrm>
          <a:prstGeom prst="rect">
            <a:avLst/>
          </a:prstGeom>
        </p:spPr>
      </p:pic>
    </p:spTree>
    <p:extLst>
      <p:ext uri="{BB962C8B-B14F-4D97-AF65-F5344CB8AC3E}">
        <p14:creationId xmlns:p14="http://schemas.microsoft.com/office/powerpoint/2010/main" val="3036477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BABD93-9B40-44A0-BF9A-ED85B24C1A5B}"/>
              </a:ext>
            </a:extLst>
          </p:cNvPr>
          <p:cNvPicPr>
            <a:picLocks noChangeAspect="1"/>
          </p:cNvPicPr>
          <p:nvPr/>
        </p:nvPicPr>
        <p:blipFill>
          <a:blip r:embed="rId2"/>
          <a:stretch>
            <a:fillRect/>
          </a:stretch>
        </p:blipFill>
        <p:spPr>
          <a:xfrm>
            <a:off x="1504949" y="1042987"/>
            <a:ext cx="9550031" cy="5053013"/>
          </a:xfrm>
          <a:prstGeom prst="rect">
            <a:avLst/>
          </a:prstGeom>
        </p:spPr>
      </p:pic>
    </p:spTree>
    <p:extLst>
      <p:ext uri="{BB962C8B-B14F-4D97-AF65-F5344CB8AC3E}">
        <p14:creationId xmlns:p14="http://schemas.microsoft.com/office/powerpoint/2010/main" val="416788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B0B0D0-8D59-4791-94E3-66B06D0E55CE}"/>
              </a:ext>
            </a:extLst>
          </p:cNvPr>
          <p:cNvSpPr>
            <a:spLocks noChangeArrowheads="1"/>
          </p:cNvSpPr>
          <p:nvPr/>
        </p:nvSpPr>
        <p:spPr bwMode="auto">
          <a:xfrm>
            <a:off x="1733550" y="681365"/>
            <a:ext cx="838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AR" sz="28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IMPLEMENTACION DE LA UNIDAD DE CONTROL</a:t>
            </a:r>
            <a:r>
              <a:rPr kumimoji="0" lang="es-AR" altLang="es-AR" sz="2800" i="0" u="none" strike="noStrike" cap="none" normalizeH="0" baseline="0" dirty="0">
                <a:ln>
                  <a:noFill/>
                </a:ln>
                <a:solidFill>
                  <a:schemeClr val="tx1"/>
                </a:solidFill>
                <a:effectLst/>
                <a:latin typeface="Arial" panose="020B0604020202020204" pitchFamily="34" charset="0"/>
              </a:rPr>
              <a:t> </a:t>
            </a:r>
          </a:p>
        </p:txBody>
      </p:sp>
      <p:sp>
        <p:nvSpPr>
          <p:cNvPr id="4" name="Rectángulo 3">
            <a:extLst>
              <a:ext uri="{FF2B5EF4-FFF2-40B4-BE49-F238E27FC236}">
                <a16:creationId xmlns:a16="http://schemas.microsoft.com/office/drawing/2014/main" id="{CEFE0FC0-86F6-4F2F-90CE-672EA0B4AB35}"/>
              </a:ext>
            </a:extLst>
          </p:cNvPr>
          <p:cNvSpPr/>
          <p:nvPr/>
        </p:nvSpPr>
        <p:spPr>
          <a:xfrm>
            <a:off x="2305050" y="1226601"/>
            <a:ext cx="7581900" cy="830997"/>
          </a:xfrm>
          <a:prstGeom prst="rect">
            <a:avLst/>
          </a:prstGeom>
        </p:spPr>
        <p:txBody>
          <a:bodyPr wrap="square">
            <a:spAutoFit/>
          </a:bodyPr>
          <a:lstStyle/>
          <a:p>
            <a:pPr indent="1260475" algn="just" hangingPunct="0">
              <a:spcAft>
                <a:spcPts val="0"/>
              </a:spcAft>
            </a:pPr>
            <a:r>
              <a:rPr lang="es-ES" sz="2400" b="1" cap="all" dirty="0">
                <a:effectLst/>
                <a:latin typeface="Times New Roman" panose="02020603050405020304" pitchFamily="18" charset="0"/>
                <a:ea typeface="Times New Roman" panose="02020603050405020304" pitchFamily="18" charset="0"/>
              </a:rPr>
              <a:t>Implementación Cableada.</a:t>
            </a:r>
            <a:endParaRPr lang="es-AR" sz="2400" dirty="0">
              <a:effectLst/>
              <a:latin typeface="Times New Roman" panose="02020603050405020304" pitchFamily="18" charset="0"/>
              <a:ea typeface="Times New Roman" panose="02020603050405020304" pitchFamily="18" charset="0"/>
            </a:endParaRPr>
          </a:p>
          <a:p>
            <a:r>
              <a:rPr lang="es-ES" sz="2400" b="1" cap="all" dirty="0">
                <a:latin typeface="Times New Roman" panose="02020603050405020304" pitchFamily="18" charset="0"/>
                <a:ea typeface="Times New Roman" panose="02020603050405020304" pitchFamily="18" charset="0"/>
              </a:rPr>
              <a:t>	Implementación  </a:t>
            </a:r>
            <a:r>
              <a:rPr lang="es-ES" sz="2400" b="1" cap="all" dirty="0" err="1">
                <a:latin typeface="Times New Roman" panose="02020603050405020304" pitchFamily="18" charset="0"/>
                <a:ea typeface="Times New Roman" panose="02020603050405020304" pitchFamily="18" charset="0"/>
              </a:rPr>
              <a:t>Microprogramada</a:t>
            </a:r>
            <a:r>
              <a:rPr lang="es-ES" sz="2000" b="1" cap="all" dirty="0">
                <a:solidFill>
                  <a:srgbClr val="0000FF"/>
                </a:solidFill>
                <a:latin typeface="Times New Roman" panose="02020603050405020304" pitchFamily="18" charset="0"/>
                <a:ea typeface="Times New Roman" panose="02020603050405020304" pitchFamily="18" charset="0"/>
              </a:rPr>
              <a:t>.</a:t>
            </a:r>
            <a:endParaRPr lang="es-AR" sz="2000" dirty="0"/>
          </a:p>
        </p:txBody>
      </p:sp>
      <p:sp>
        <p:nvSpPr>
          <p:cNvPr id="5" name="Rectángulo 4">
            <a:extLst>
              <a:ext uri="{FF2B5EF4-FFF2-40B4-BE49-F238E27FC236}">
                <a16:creationId xmlns:a16="http://schemas.microsoft.com/office/drawing/2014/main" id="{6FBEAA63-2FFB-4C5F-B1A7-5E27A7194E7A}"/>
              </a:ext>
            </a:extLst>
          </p:cNvPr>
          <p:cNvSpPr/>
          <p:nvPr/>
        </p:nvSpPr>
        <p:spPr>
          <a:xfrm>
            <a:off x="5594253" y="2360644"/>
            <a:ext cx="6096000" cy="4401205"/>
          </a:xfrm>
          <a:prstGeom prst="rect">
            <a:avLst/>
          </a:prstGeom>
        </p:spPr>
        <p:txBody>
          <a:bodyPr>
            <a:spAutoFit/>
          </a:bodyPr>
          <a:lstStyle/>
          <a:p>
            <a:pPr algn="just" hangingPunct="0">
              <a:spcAft>
                <a:spcPts val="0"/>
              </a:spcAft>
            </a:pPr>
            <a:r>
              <a:rPr lang="es-ES" sz="2000" b="1" dirty="0">
                <a:latin typeface="Times New Roman" panose="02020603050405020304" pitchFamily="18" charset="0"/>
                <a:ea typeface="Times New Roman" panose="02020603050405020304" pitchFamily="18" charset="0"/>
              </a:rPr>
              <a:t>Un ciclo de instrucción en realidad está formado por una cierta cantidad de eventos, en primer lugar, por un sub-ciclo de búsqueda y por un sub-ciclo de ejecución, que a su vez están compuestos por una serie de pequeñas operaciones, tales como la habilitación de compuertas para el envío de señales, la espera por una respuesta de otro módulo (por ejemplo, el de memoria), la remisión de señales de desplazamiento, el traslado de la información, etc.</a:t>
            </a:r>
            <a:endParaRPr lang="es-AR" sz="2000" dirty="0">
              <a:latin typeface="Times New Roman" panose="02020603050405020304" pitchFamily="18" charset="0"/>
              <a:ea typeface="Times New Roman" panose="02020603050405020304" pitchFamily="18" charset="0"/>
            </a:endParaRPr>
          </a:p>
          <a:p>
            <a:pPr algn="just" hangingPunct="0">
              <a:spcAft>
                <a:spcPts val="0"/>
              </a:spcAft>
            </a:pPr>
            <a:r>
              <a:rPr lang="es-ES" sz="2000" b="1" dirty="0">
                <a:latin typeface="Times New Roman" panose="02020603050405020304" pitchFamily="18" charset="0"/>
                <a:ea typeface="Times New Roman" panose="02020603050405020304" pitchFamily="18" charset="0"/>
              </a:rPr>
              <a:t> </a:t>
            </a:r>
            <a:endParaRPr lang="es-AR" sz="2000" dirty="0">
              <a:latin typeface="Times New Roman" panose="02020603050405020304" pitchFamily="18" charset="0"/>
              <a:ea typeface="Times New Roman" panose="02020603050405020304" pitchFamily="18" charset="0"/>
            </a:endParaRPr>
          </a:p>
          <a:p>
            <a:r>
              <a:rPr lang="es-ES" sz="2000" b="1" dirty="0">
                <a:effectLst/>
                <a:latin typeface="Times New Roman" panose="02020603050405020304" pitchFamily="18" charset="0"/>
                <a:ea typeface="Times New Roman" panose="02020603050405020304" pitchFamily="18" charset="0"/>
              </a:rPr>
              <a:t>		Este conjunto de ordenes, necesarias para el cumplimiento de un ciclo de instrucción, puede ser tomado como formado por un conjunto de micro-operaciones</a:t>
            </a:r>
            <a:endParaRPr lang="es-AR" sz="2000" dirty="0"/>
          </a:p>
        </p:txBody>
      </p:sp>
      <p:sp>
        <p:nvSpPr>
          <p:cNvPr id="6" name="Rectángulo 5">
            <a:extLst>
              <a:ext uri="{FF2B5EF4-FFF2-40B4-BE49-F238E27FC236}">
                <a16:creationId xmlns:a16="http://schemas.microsoft.com/office/drawing/2014/main" id="{692014C1-0221-4009-8BC7-BBEF5CB9E1F5}"/>
              </a:ext>
            </a:extLst>
          </p:cNvPr>
          <p:cNvSpPr/>
          <p:nvPr/>
        </p:nvSpPr>
        <p:spPr>
          <a:xfrm>
            <a:off x="1191517" y="3435223"/>
            <a:ext cx="2775119"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MICRO-OPERACIONES</a:t>
            </a:r>
            <a:endParaRPr lang="es-AR" dirty="0"/>
          </a:p>
        </p:txBody>
      </p:sp>
    </p:spTree>
    <p:extLst>
      <p:ext uri="{BB962C8B-B14F-4D97-AF65-F5344CB8AC3E}">
        <p14:creationId xmlns:p14="http://schemas.microsoft.com/office/powerpoint/2010/main" val="2224382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E45424B-E7BB-45C3-BD7B-524B3B2A4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93" y="252925"/>
            <a:ext cx="7612384" cy="51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a16="http://schemas.microsoft.com/office/drawing/2014/main" id="{97C40A77-0D54-4A13-A1E0-93BD75BAF18D}"/>
              </a:ext>
            </a:extLst>
          </p:cNvPr>
          <p:cNvGraphicFramePr>
            <a:graphicFrameLocks noGrp="1"/>
          </p:cNvGraphicFramePr>
          <p:nvPr>
            <p:extLst>
              <p:ext uri="{D42A27DB-BD31-4B8C-83A1-F6EECF244321}">
                <p14:modId xmlns:p14="http://schemas.microsoft.com/office/powerpoint/2010/main" val="1820329652"/>
              </p:ext>
            </p:extLst>
          </p:nvPr>
        </p:nvGraphicFramePr>
        <p:xfrm>
          <a:off x="5427466" y="4351531"/>
          <a:ext cx="6262785" cy="2039084"/>
        </p:xfrm>
        <a:graphic>
          <a:graphicData uri="http://schemas.openxmlformats.org/drawingml/2006/table">
            <a:tbl>
              <a:tblPr>
                <a:tableStyleId>{5C22544A-7EE6-4342-B048-85BDC9FD1C3A}</a:tableStyleId>
              </a:tblPr>
              <a:tblGrid>
                <a:gridCol w="1660592">
                  <a:extLst>
                    <a:ext uri="{9D8B030D-6E8A-4147-A177-3AD203B41FA5}">
                      <a16:colId xmlns:a16="http://schemas.microsoft.com/office/drawing/2014/main" val="2100965183"/>
                    </a:ext>
                  </a:extLst>
                </a:gridCol>
                <a:gridCol w="2518299">
                  <a:extLst>
                    <a:ext uri="{9D8B030D-6E8A-4147-A177-3AD203B41FA5}">
                      <a16:colId xmlns:a16="http://schemas.microsoft.com/office/drawing/2014/main" val="520772470"/>
                    </a:ext>
                  </a:extLst>
                </a:gridCol>
                <a:gridCol w="2083894">
                  <a:extLst>
                    <a:ext uri="{9D8B030D-6E8A-4147-A177-3AD203B41FA5}">
                      <a16:colId xmlns:a16="http://schemas.microsoft.com/office/drawing/2014/main" val="2159881562"/>
                    </a:ext>
                  </a:extLst>
                </a:gridCol>
              </a:tblGrid>
              <a:tr h="608062">
                <a:tc>
                  <a:txBody>
                    <a:bodyPr/>
                    <a:lstStyle/>
                    <a:p>
                      <a:pPr algn="ctr" hangingPunct="0">
                        <a:spcAft>
                          <a:spcPts val="0"/>
                        </a:spcAft>
                      </a:pPr>
                      <a:r>
                        <a:rPr lang="en-US" sz="1800" dirty="0">
                          <a:effectLst/>
                        </a:rPr>
                        <a:t>Micro-</a:t>
                      </a:r>
                      <a:r>
                        <a:rPr lang="en-US" sz="1800" dirty="0" err="1">
                          <a:effectLst/>
                        </a:rPr>
                        <a:t>operacion</a:t>
                      </a:r>
                      <a:endParaRPr lang="es-AR" sz="18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hangingPunct="0">
                        <a:spcAft>
                          <a:spcPts val="0"/>
                        </a:spcAft>
                      </a:pPr>
                      <a:r>
                        <a:rPr lang="en-US" sz="1800" dirty="0">
                          <a:effectLst/>
                        </a:rPr>
                        <a:t>Timing</a:t>
                      </a:r>
                      <a:endParaRPr lang="es-AR" sz="18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hangingPunct="0">
                        <a:spcAft>
                          <a:spcPts val="0"/>
                        </a:spcAft>
                      </a:pPr>
                      <a:r>
                        <a:rPr lang="en-US" sz="1800">
                          <a:effectLst/>
                        </a:rPr>
                        <a:t>Señales de Control</a:t>
                      </a:r>
                      <a:endParaRPr lang="es-AR" sz="1800">
                        <a:effectLst/>
                      </a:endParaRPr>
                    </a:p>
                    <a:p>
                      <a:pPr algn="ctr" hangingPunct="0">
                        <a:spcAft>
                          <a:spcPts val="0"/>
                        </a:spcAft>
                      </a:pPr>
                      <a:r>
                        <a:rPr lang="en-US" sz="1800">
                          <a:effectLst/>
                        </a:rPr>
                        <a:t>activas.</a:t>
                      </a:r>
                      <a:endParaRPr lang="es-AR" sz="1800">
                        <a:effectLst/>
                        <a:latin typeface="Times New Roman" panose="02020603050405020304" pitchFamily="18" charset="0"/>
                        <a:ea typeface="Times New Roman" panose="02020603050405020304" pitchFamily="18" charset="0"/>
                      </a:endParaRPr>
                    </a:p>
                  </a:txBody>
                  <a:tcPr marL="27305" marR="27305" marT="0" marB="0"/>
                </a:tc>
                <a:extLst>
                  <a:ext uri="{0D108BD9-81ED-4DB2-BD59-A6C34878D82A}">
                    <a16:rowId xmlns:a16="http://schemas.microsoft.com/office/drawing/2014/main" val="1025986561"/>
                  </a:ext>
                </a:extLst>
              </a:tr>
              <a:tr h="304031">
                <a:tc>
                  <a:txBody>
                    <a:bodyPr/>
                    <a:lstStyle/>
                    <a:p>
                      <a:pPr algn="ctr" hangingPunct="0">
                        <a:spcAft>
                          <a:spcPts val="0"/>
                        </a:spcAft>
                      </a:pPr>
                      <a:r>
                        <a:rPr lang="en-US" sz="1800">
                          <a:effectLst/>
                        </a:rPr>
                        <a:t>Búsqueda:</a:t>
                      </a:r>
                      <a:endParaRPr lang="es-AR" sz="1800">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hangingPunct="0">
                        <a:spcAft>
                          <a:spcPts val="0"/>
                        </a:spcAft>
                      </a:pPr>
                      <a:r>
                        <a:rPr lang="en-US" sz="1800" dirty="0">
                          <a:effectLst/>
                        </a:rPr>
                        <a:t>t</a:t>
                      </a:r>
                      <a:r>
                        <a:rPr lang="en-US" sz="1800" baseline="-25000" dirty="0">
                          <a:effectLst/>
                        </a:rPr>
                        <a:t>1</a:t>
                      </a:r>
                      <a:r>
                        <a:rPr lang="en-US" sz="1800" dirty="0">
                          <a:effectLst/>
                        </a:rPr>
                        <a:t> : MAR &lt;-- (PC)</a:t>
                      </a:r>
                      <a:endParaRPr lang="es-AR" sz="18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hangingPunct="0">
                        <a:spcAft>
                          <a:spcPts val="0"/>
                        </a:spcAft>
                      </a:pPr>
                      <a:r>
                        <a:rPr lang="en-US" sz="1800">
                          <a:effectLst/>
                        </a:rPr>
                        <a:t>C</a:t>
                      </a:r>
                      <a:r>
                        <a:rPr lang="en-US" sz="1800" baseline="-25000">
                          <a:effectLst/>
                        </a:rPr>
                        <a:t>2</a:t>
                      </a:r>
                      <a:endParaRPr lang="es-AR" sz="1800">
                        <a:effectLst/>
                        <a:latin typeface="Times New Roman" panose="02020603050405020304" pitchFamily="18" charset="0"/>
                        <a:ea typeface="Times New Roman" panose="02020603050405020304" pitchFamily="18" charset="0"/>
                      </a:endParaRPr>
                    </a:p>
                  </a:txBody>
                  <a:tcPr marL="27305" marR="27305" marT="0" marB="0"/>
                </a:tc>
                <a:extLst>
                  <a:ext uri="{0D108BD9-81ED-4DB2-BD59-A6C34878D82A}">
                    <a16:rowId xmlns:a16="http://schemas.microsoft.com/office/drawing/2014/main" val="1880909626"/>
                  </a:ext>
                </a:extLst>
              </a:tr>
              <a:tr h="304031">
                <a:tc>
                  <a:txBody>
                    <a:bodyPr/>
                    <a:lstStyle/>
                    <a:p>
                      <a:pPr hangingPunct="0">
                        <a:spcAft>
                          <a:spcPts val="0"/>
                        </a:spcAft>
                      </a:pPr>
                      <a:r>
                        <a:rPr lang="en-US" sz="1800">
                          <a:effectLst/>
                        </a:rPr>
                        <a:t> </a:t>
                      </a:r>
                      <a:endParaRPr lang="es-AR" sz="1800">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hangingPunct="0">
                        <a:spcAft>
                          <a:spcPts val="0"/>
                        </a:spcAft>
                      </a:pPr>
                      <a:r>
                        <a:rPr lang="en-US" sz="1800" dirty="0">
                          <a:effectLst/>
                        </a:rPr>
                        <a:t>t</a:t>
                      </a:r>
                      <a:r>
                        <a:rPr lang="en-US" sz="1800" baseline="-25000" dirty="0">
                          <a:effectLst/>
                        </a:rPr>
                        <a:t>2 </a:t>
                      </a:r>
                      <a:r>
                        <a:rPr lang="en-US" sz="1800" dirty="0">
                          <a:effectLst/>
                        </a:rPr>
                        <a:t>: MBR &lt;-- Memoria</a:t>
                      </a:r>
                      <a:endParaRPr lang="es-AR" sz="18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hangingPunct="0">
                        <a:spcAft>
                          <a:spcPts val="0"/>
                        </a:spcAft>
                      </a:pPr>
                      <a:r>
                        <a:rPr lang="en-US" sz="1800">
                          <a:effectLst/>
                        </a:rPr>
                        <a:t>C</a:t>
                      </a:r>
                      <a:r>
                        <a:rPr lang="en-US" sz="1800" baseline="-25000">
                          <a:effectLst/>
                        </a:rPr>
                        <a:t>5 </a:t>
                      </a:r>
                      <a:r>
                        <a:rPr lang="en-US" sz="1800">
                          <a:effectLst/>
                        </a:rPr>
                        <a:t>; C</a:t>
                      </a:r>
                      <a:r>
                        <a:rPr lang="en-US" sz="1800" baseline="-25000">
                          <a:effectLst/>
                        </a:rPr>
                        <a:t>R</a:t>
                      </a:r>
                      <a:endParaRPr lang="es-AR" sz="1800">
                        <a:effectLst/>
                        <a:latin typeface="Times New Roman" panose="02020603050405020304" pitchFamily="18" charset="0"/>
                        <a:ea typeface="Times New Roman" panose="02020603050405020304" pitchFamily="18" charset="0"/>
                      </a:endParaRPr>
                    </a:p>
                  </a:txBody>
                  <a:tcPr marL="27305" marR="27305" marT="0" marB="0"/>
                </a:tc>
                <a:extLst>
                  <a:ext uri="{0D108BD9-81ED-4DB2-BD59-A6C34878D82A}">
                    <a16:rowId xmlns:a16="http://schemas.microsoft.com/office/drawing/2014/main" val="883134590"/>
                  </a:ext>
                </a:extLst>
              </a:tr>
              <a:tr h="304031">
                <a:tc>
                  <a:txBody>
                    <a:bodyPr/>
                    <a:lstStyle/>
                    <a:p>
                      <a:pPr hangingPunct="0">
                        <a:spcAft>
                          <a:spcPts val="0"/>
                        </a:spcAft>
                      </a:pPr>
                      <a:r>
                        <a:rPr lang="en-US" sz="1800">
                          <a:effectLst/>
                        </a:rPr>
                        <a:t> </a:t>
                      </a:r>
                      <a:endParaRPr lang="es-AR" sz="1800">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hangingPunct="0">
                        <a:spcAft>
                          <a:spcPts val="0"/>
                        </a:spcAft>
                      </a:pPr>
                      <a:r>
                        <a:rPr lang="en-US" sz="1800" dirty="0">
                          <a:effectLst/>
                        </a:rPr>
                        <a:t>    PC &lt;-- (PC) + 1</a:t>
                      </a:r>
                      <a:endParaRPr lang="es-AR" sz="18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hangingPunct="0">
                        <a:spcAft>
                          <a:spcPts val="0"/>
                        </a:spcAft>
                      </a:pPr>
                      <a:r>
                        <a:rPr lang="en-US" sz="1800" dirty="0">
                          <a:effectLst/>
                        </a:rPr>
                        <a:t> </a:t>
                      </a:r>
                      <a:endParaRPr lang="es-AR" sz="1800" dirty="0">
                        <a:effectLst/>
                        <a:latin typeface="Times New Roman" panose="02020603050405020304" pitchFamily="18" charset="0"/>
                        <a:ea typeface="Times New Roman" panose="02020603050405020304" pitchFamily="18" charset="0"/>
                      </a:endParaRPr>
                    </a:p>
                  </a:txBody>
                  <a:tcPr marL="27305" marR="27305" marT="0" marB="0"/>
                </a:tc>
                <a:extLst>
                  <a:ext uri="{0D108BD9-81ED-4DB2-BD59-A6C34878D82A}">
                    <a16:rowId xmlns:a16="http://schemas.microsoft.com/office/drawing/2014/main" val="2172168324"/>
                  </a:ext>
                </a:extLst>
              </a:tr>
              <a:tr h="304031">
                <a:tc>
                  <a:txBody>
                    <a:bodyPr/>
                    <a:lstStyle/>
                    <a:p>
                      <a:pPr hangingPunct="0">
                        <a:spcAft>
                          <a:spcPts val="0"/>
                        </a:spcAft>
                      </a:pPr>
                      <a:r>
                        <a:rPr lang="en-US" sz="1800" dirty="0">
                          <a:effectLst/>
                        </a:rPr>
                        <a:t> </a:t>
                      </a:r>
                      <a:endParaRPr lang="es-AR" sz="1800" dirty="0">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hangingPunct="0">
                        <a:spcAft>
                          <a:spcPts val="0"/>
                        </a:spcAft>
                      </a:pPr>
                      <a:r>
                        <a:rPr lang="en-US" sz="1800">
                          <a:effectLst/>
                        </a:rPr>
                        <a:t>t</a:t>
                      </a:r>
                      <a:r>
                        <a:rPr lang="en-US" sz="1800" baseline="-25000">
                          <a:effectLst/>
                        </a:rPr>
                        <a:t>3 </a:t>
                      </a:r>
                      <a:r>
                        <a:rPr lang="en-US" sz="1800">
                          <a:effectLst/>
                        </a:rPr>
                        <a:t>: IR &lt;-- (MBR)</a:t>
                      </a:r>
                      <a:endParaRPr lang="es-AR" sz="1800">
                        <a:effectLst/>
                        <a:latin typeface="Times New Roman" panose="02020603050405020304" pitchFamily="18" charset="0"/>
                        <a:ea typeface="Times New Roman" panose="02020603050405020304" pitchFamily="18" charset="0"/>
                      </a:endParaRPr>
                    </a:p>
                  </a:txBody>
                  <a:tcPr marL="27305" marR="27305" marT="0" marB="0"/>
                </a:tc>
                <a:tc>
                  <a:txBody>
                    <a:bodyPr/>
                    <a:lstStyle/>
                    <a:p>
                      <a:pPr algn="ctr" hangingPunct="0">
                        <a:spcAft>
                          <a:spcPts val="0"/>
                        </a:spcAft>
                      </a:pPr>
                      <a:r>
                        <a:rPr lang="en-US" sz="1800" dirty="0">
                          <a:effectLst/>
                        </a:rPr>
                        <a:t>C</a:t>
                      </a:r>
                      <a:r>
                        <a:rPr lang="en-US" sz="1800" baseline="-25000" dirty="0">
                          <a:effectLst/>
                        </a:rPr>
                        <a:t>4</a:t>
                      </a:r>
                      <a:endParaRPr lang="es-AR" sz="1800" dirty="0">
                        <a:effectLst/>
                        <a:latin typeface="Times New Roman" panose="02020603050405020304" pitchFamily="18" charset="0"/>
                        <a:ea typeface="Times New Roman" panose="02020603050405020304" pitchFamily="18" charset="0"/>
                      </a:endParaRPr>
                    </a:p>
                  </a:txBody>
                  <a:tcPr marL="27305" marR="27305" marT="0" marB="0"/>
                </a:tc>
                <a:extLst>
                  <a:ext uri="{0D108BD9-81ED-4DB2-BD59-A6C34878D82A}">
                    <a16:rowId xmlns:a16="http://schemas.microsoft.com/office/drawing/2014/main" val="2464732090"/>
                  </a:ext>
                </a:extLst>
              </a:tr>
            </a:tbl>
          </a:graphicData>
        </a:graphic>
      </p:graphicFrame>
      <p:sp>
        <p:nvSpPr>
          <p:cNvPr id="3" name="Rectángulo 2">
            <a:extLst>
              <a:ext uri="{FF2B5EF4-FFF2-40B4-BE49-F238E27FC236}">
                <a16:creationId xmlns:a16="http://schemas.microsoft.com/office/drawing/2014/main" id="{31AE26EC-B8D6-4663-9464-4EB535636FEC}"/>
              </a:ext>
            </a:extLst>
          </p:cNvPr>
          <p:cNvSpPr/>
          <p:nvPr/>
        </p:nvSpPr>
        <p:spPr>
          <a:xfrm>
            <a:off x="8135873" y="1521552"/>
            <a:ext cx="3739037" cy="369332"/>
          </a:xfrm>
          <a:prstGeom prst="rect">
            <a:avLst/>
          </a:prstGeom>
        </p:spPr>
        <p:txBody>
          <a:bodyPr wrap="none">
            <a:spAutoFit/>
          </a:bodyPr>
          <a:lstStyle/>
          <a:p>
            <a:r>
              <a:rPr lang="es-ES" b="1" cap="all" dirty="0">
                <a:latin typeface="Times New Roman" panose="02020603050405020304" pitchFamily="18" charset="0"/>
                <a:ea typeface="Times New Roman" panose="02020603050405020304" pitchFamily="18" charset="0"/>
              </a:rPr>
              <a:t>Implementación Cableada</a:t>
            </a:r>
            <a:endParaRPr lang="es-AR" dirty="0"/>
          </a:p>
        </p:txBody>
      </p:sp>
    </p:spTree>
    <p:extLst>
      <p:ext uri="{BB962C8B-B14F-4D97-AF65-F5344CB8AC3E}">
        <p14:creationId xmlns:p14="http://schemas.microsoft.com/office/powerpoint/2010/main" val="3813602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Nueva imagen">
            <a:extLst>
              <a:ext uri="{FF2B5EF4-FFF2-40B4-BE49-F238E27FC236}">
                <a16:creationId xmlns:a16="http://schemas.microsoft.com/office/drawing/2014/main" id="{D760A426-CDAA-4D78-AFCB-99CF0D1A8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284760"/>
            <a:ext cx="7349786" cy="525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Nueva imagen">
            <a:extLst>
              <a:ext uri="{FF2B5EF4-FFF2-40B4-BE49-F238E27FC236}">
                <a16:creationId xmlns:a16="http://schemas.microsoft.com/office/drawing/2014/main" id="{D3DA6B95-7006-4761-A86F-A9521C5BF4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0132" y="2686050"/>
            <a:ext cx="5068109" cy="38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631775D3-7AC4-4BD7-83D3-1D2D173CABB5}"/>
              </a:ext>
            </a:extLst>
          </p:cNvPr>
          <p:cNvSpPr txBox="1"/>
          <p:nvPr/>
        </p:nvSpPr>
        <p:spPr>
          <a:xfrm>
            <a:off x="8123120" y="1476104"/>
            <a:ext cx="2968487" cy="646331"/>
          </a:xfrm>
          <a:prstGeom prst="rect">
            <a:avLst/>
          </a:prstGeom>
          <a:noFill/>
        </p:spPr>
        <p:txBody>
          <a:bodyPr wrap="square" rtlCol="0">
            <a:spAutoFit/>
          </a:bodyPr>
          <a:lstStyle/>
          <a:p>
            <a:pPr algn="ctr"/>
            <a:r>
              <a:rPr lang="es-AR" dirty="0"/>
              <a:t>IMPLEMENTACIÓN MICROPROGRAMADA</a:t>
            </a:r>
          </a:p>
        </p:txBody>
      </p:sp>
    </p:spTree>
    <p:extLst>
      <p:ext uri="{BB962C8B-B14F-4D97-AF65-F5344CB8AC3E}">
        <p14:creationId xmlns:p14="http://schemas.microsoft.com/office/powerpoint/2010/main" val="320212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ueva imagen">
            <a:extLst>
              <a:ext uri="{FF2B5EF4-FFF2-40B4-BE49-F238E27FC236}">
                <a16:creationId xmlns:a16="http://schemas.microsoft.com/office/drawing/2014/main" id="{C9DBD9E7-E093-4B36-A901-506942F86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2" y="709613"/>
            <a:ext cx="7443787" cy="549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62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B3385F-B0DC-42F4-9C40-83C92B99F400}"/>
              </a:ext>
            </a:extLst>
          </p:cNvPr>
          <p:cNvSpPr>
            <a:spLocks noChangeArrowheads="1"/>
          </p:cNvSpPr>
          <p:nvPr/>
        </p:nvSpPr>
        <p:spPr bwMode="auto">
          <a:xfrm>
            <a:off x="797701" y="580783"/>
            <a:ext cx="9313708"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AR"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AR"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AR"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Los operandos fuente y resultado, pueden encontrarse en alguna de las siguientes tres áreas: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altLang="es-AR" sz="2000" b="0" i="0" u="none" strike="noStrike" cap="none" normalizeH="0" baseline="0" dirty="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pPr>
            <a:r>
              <a:rPr kumimoji="0" lang="es-ES" altLang="es-AR" sz="2000" b="1"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Memoria principal o virtual:</a:t>
            </a:r>
            <a:r>
              <a:rPr kumimoji="0" lang="es-ES" altLang="es-AR" sz="2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AR"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Como referencia a la próxima instrucción debe entregarse la dirección en la cual se encuentra, tanto sea en la memoria principal como en la virtual.</a:t>
            </a:r>
          </a:p>
          <a:p>
            <a:pPr marL="342900" marR="0" lvl="0" indent="-342900" algn="just" defTabSz="914400" rtl="0" eaLnBrk="0" fontAlgn="base" latinLnBrk="0" hangingPunct="0">
              <a:lnSpc>
                <a:spcPct val="100000"/>
              </a:lnSpc>
              <a:spcBef>
                <a:spcPct val="0"/>
              </a:spcBef>
              <a:spcAft>
                <a:spcPct val="0"/>
              </a:spcAft>
              <a:buClrTx/>
              <a:buSzTx/>
              <a:buFontTx/>
              <a:buChar char="-"/>
              <a:tabLst/>
            </a:pPr>
            <a:endParaRPr kumimoji="0" lang="es-AR" altLang="es-AR" sz="2000" b="0" i="0" u="none" strike="noStrike" cap="none" normalizeH="0" baseline="0" dirty="0">
              <a:ln>
                <a:noFill/>
              </a:ln>
              <a:solidFill>
                <a:schemeClr val="tx1"/>
              </a:solidFill>
              <a:effectLst/>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pPr>
            <a:r>
              <a:rPr kumimoji="0" lang="es-ES" altLang="es-AR" sz="2000" b="1"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Registro de la UCP:</a:t>
            </a:r>
            <a:r>
              <a:rPr kumimoji="0" lang="es-ES" altLang="es-AR" sz="2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AR"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 raras excepciones, la UCP contiene uno o más registros que pueden ser referenciados por las instrucciones de máquina. Cuando existe uno solo, la referencia puede ser implícita. Si existen varios, a cada uno se le asigna un número, y la instrucción contendrá el número del referenciado.</a:t>
            </a:r>
          </a:p>
          <a:p>
            <a:pPr marL="342900" marR="0" lvl="0" indent="-342900" algn="just" defTabSz="914400" rtl="0" eaLnBrk="0" fontAlgn="base" latinLnBrk="0" hangingPunct="0">
              <a:lnSpc>
                <a:spcPct val="100000"/>
              </a:lnSpc>
              <a:spcBef>
                <a:spcPct val="0"/>
              </a:spcBef>
              <a:spcAft>
                <a:spcPct val="0"/>
              </a:spcAft>
              <a:buClrTx/>
              <a:buSzTx/>
              <a:buFontTx/>
              <a:buChar char="-"/>
              <a:tabLst/>
            </a:pPr>
            <a:endParaRPr kumimoji="0" lang="es-AR" altLang="es-AR" sz="20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AR" sz="2000" b="1"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 </a:t>
            </a:r>
            <a:r>
              <a:rPr kumimoji="0" lang="es-ES" altLang="es-AR" sz="2000" b="1" i="1" u="none" strike="noStrike" cap="none" normalizeH="0" baseline="0" dirty="0">
                <a:ln>
                  <a:noFill/>
                </a:ln>
                <a:solidFill>
                  <a:srgbClr val="0000FF"/>
                </a:solidFill>
                <a:effectLst/>
                <a:latin typeface="Arial" panose="020B0604020202020204" pitchFamily="34" charset="0"/>
                <a:ea typeface="Times New Roman" panose="02020603050405020304" pitchFamily="18" charset="0"/>
              </a:rPr>
              <a:t>Dispositivo de E/S:</a:t>
            </a:r>
            <a:r>
              <a:rPr kumimoji="0" lang="es-ES" altLang="es-AR" sz="20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AR" sz="2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 instrucción debe especificar cual módulo y cual dispositivo se utilizarán para la operación. Si  se utiliza un sistema de E/S por memoria mapeada, es necesaria la dirección de memoria principal o virtual a la cual se conecta el dispositivo a emplear.</a:t>
            </a:r>
            <a:endParaRPr kumimoji="0" lang="es-ES" altLang="es-AR"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9602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1302BFD-C45C-463D-B180-13EA1EEE59A0}"/>
              </a:ext>
            </a:extLst>
          </p:cNvPr>
          <p:cNvSpPr/>
          <p:nvPr/>
        </p:nvSpPr>
        <p:spPr>
          <a:xfrm>
            <a:off x="1279745" y="554142"/>
            <a:ext cx="4816255"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 REPRESENTACIÓN DE INSTRUCCIONES</a:t>
            </a:r>
            <a:endParaRPr lang="es-AR" dirty="0"/>
          </a:p>
        </p:txBody>
      </p:sp>
      <p:pic>
        <p:nvPicPr>
          <p:cNvPr id="36" name="Imagen 35">
            <a:extLst>
              <a:ext uri="{FF2B5EF4-FFF2-40B4-BE49-F238E27FC236}">
                <a16:creationId xmlns:a16="http://schemas.microsoft.com/office/drawing/2014/main" id="{400BE9EA-D335-475A-87C0-973F3E5A0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745" y="1127682"/>
            <a:ext cx="4741076" cy="1531112"/>
          </a:xfrm>
          <a:prstGeom prst="rect">
            <a:avLst/>
          </a:prstGeom>
        </p:spPr>
      </p:pic>
      <p:sp>
        <p:nvSpPr>
          <p:cNvPr id="37" name="Rectángulo 36">
            <a:extLst>
              <a:ext uri="{FF2B5EF4-FFF2-40B4-BE49-F238E27FC236}">
                <a16:creationId xmlns:a16="http://schemas.microsoft.com/office/drawing/2014/main" id="{B1BFF601-11BC-4C13-B235-058871935035}"/>
              </a:ext>
            </a:extLst>
          </p:cNvPr>
          <p:cNvSpPr/>
          <p:nvPr/>
        </p:nvSpPr>
        <p:spPr>
          <a:xfrm>
            <a:off x="198783" y="3322044"/>
            <a:ext cx="6096000" cy="1754326"/>
          </a:xfrm>
          <a:prstGeom prst="rect">
            <a:avLst/>
          </a:prstGeom>
        </p:spPr>
        <p:txBody>
          <a:bodyPr>
            <a:spAutoFit/>
          </a:bodyPr>
          <a:lstStyle/>
          <a:p>
            <a:pPr algn="ctr" hangingPunct="0">
              <a:spcAft>
                <a:spcPts val="0"/>
              </a:spcAft>
            </a:pPr>
            <a:r>
              <a:rPr lang="es-ES" b="1" dirty="0">
                <a:latin typeface="Times New Roman" panose="02020603050405020304" pitchFamily="18" charset="0"/>
                <a:ea typeface="Times New Roman" panose="02020603050405020304" pitchFamily="18" charset="0"/>
              </a:rPr>
              <a:t>ADD = suma</a:t>
            </a:r>
            <a:endParaRPr lang="es-AR" dirty="0">
              <a:latin typeface="Times New Roman" panose="02020603050405020304" pitchFamily="18" charset="0"/>
              <a:ea typeface="Times New Roman" panose="02020603050405020304" pitchFamily="18" charset="0"/>
            </a:endParaRPr>
          </a:p>
          <a:p>
            <a:pPr algn="ctr" hangingPunct="0">
              <a:spcAft>
                <a:spcPts val="0"/>
              </a:spcAft>
            </a:pPr>
            <a:r>
              <a:rPr lang="es-ES" b="1" dirty="0">
                <a:latin typeface="Times New Roman" panose="02020603050405020304" pitchFamily="18" charset="0"/>
                <a:ea typeface="Times New Roman" panose="02020603050405020304" pitchFamily="18" charset="0"/>
              </a:rPr>
              <a:t>SUB = sustracción</a:t>
            </a:r>
            <a:endParaRPr lang="es-AR" dirty="0">
              <a:latin typeface="Times New Roman" panose="02020603050405020304" pitchFamily="18" charset="0"/>
              <a:ea typeface="Times New Roman" panose="02020603050405020304" pitchFamily="18" charset="0"/>
            </a:endParaRPr>
          </a:p>
          <a:p>
            <a:pPr algn="ctr" hangingPunct="0">
              <a:spcAft>
                <a:spcPts val="0"/>
              </a:spcAft>
            </a:pPr>
            <a:r>
              <a:rPr lang="es-ES" b="1" dirty="0">
                <a:latin typeface="Times New Roman" panose="02020603050405020304" pitchFamily="18" charset="0"/>
                <a:ea typeface="Times New Roman" panose="02020603050405020304" pitchFamily="18" charset="0"/>
              </a:rPr>
              <a:t>MPY =multiplicación</a:t>
            </a:r>
            <a:endParaRPr lang="es-AR" dirty="0">
              <a:latin typeface="Times New Roman" panose="02020603050405020304" pitchFamily="18" charset="0"/>
              <a:ea typeface="Times New Roman" panose="02020603050405020304" pitchFamily="18" charset="0"/>
            </a:endParaRPr>
          </a:p>
          <a:p>
            <a:pPr algn="ctr" hangingPunct="0">
              <a:spcAft>
                <a:spcPts val="0"/>
              </a:spcAft>
            </a:pPr>
            <a:r>
              <a:rPr lang="es-ES" b="1" dirty="0">
                <a:latin typeface="Times New Roman" panose="02020603050405020304" pitchFamily="18" charset="0"/>
                <a:ea typeface="Times New Roman" panose="02020603050405020304" pitchFamily="18" charset="0"/>
              </a:rPr>
              <a:t>DIV  =  división</a:t>
            </a:r>
            <a:endParaRPr lang="es-AR" dirty="0">
              <a:latin typeface="Times New Roman" panose="02020603050405020304" pitchFamily="18" charset="0"/>
              <a:ea typeface="Times New Roman" panose="02020603050405020304" pitchFamily="18" charset="0"/>
            </a:endParaRPr>
          </a:p>
          <a:p>
            <a:pPr algn="ctr" hangingPunct="0">
              <a:spcAft>
                <a:spcPts val="0"/>
              </a:spcAft>
            </a:pPr>
            <a:r>
              <a:rPr lang="es-ES" b="1" dirty="0">
                <a:latin typeface="Times New Roman" panose="02020603050405020304" pitchFamily="18" charset="0"/>
                <a:ea typeface="Times New Roman" panose="02020603050405020304" pitchFamily="18" charset="0"/>
              </a:rPr>
              <a:t>LOAD  = carga de datos desde la memoria</a:t>
            </a:r>
            <a:endParaRPr lang="es-AR" dirty="0">
              <a:latin typeface="Times New Roman" panose="02020603050405020304" pitchFamily="18" charset="0"/>
              <a:ea typeface="Times New Roman" panose="02020603050405020304" pitchFamily="18" charset="0"/>
            </a:endParaRPr>
          </a:p>
          <a:p>
            <a:pPr algn="ctr" hangingPunct="0">
              <a:spcAft>
                <a:spcPts val="0"/>
              </a:spcAft>
            </a:pPr>
            <a:r>
              <a:rPr lang="es-ES" b="1" dirty="0">
                <a:latin typeface="Times New Roman" panose="02020603050405020304" pitchFamily="18" charset="0"/>
                <a:ea typeface="Times New Roman" panose="02020603050405020304" pitchFamily="18" charset="0"/>
              </a:rPr>
              <a:t>STOR  = almacenamiento de datos en memoria</a:t>
            </a:r>
            <a:endParaRPr lang="es-AR" dirty="0">
              <a:latin typeface="Times New Roman" panose="02020603050405020304" pitchFamily="18" charset="0"/>
              <a:ea typeface="Times New Roman" panose="02020603050405020304" pitchFamily="18" charset="0"/>
            </a:endParaRPr>
          </a:p>
        </p:txBody>
      </p:sp>
      <p:sp>
        <p:nvSpPr>
          <p:cNvPr id="38" name="Rectángulo 37">
            <a:extLst>
              <a:ext uri="{FF2B5EF4-FFF2-40B4-BE49-F238E27FC236}">
                <a16:creationId xmlns:a16="http://schemas.microsoft.com/office/drawing/2014/main" id="{50222022-0EEA-4415-B7F0-11D25D33B4C8}"/>
              </a:ext>
            </a:extLst>
          </p:cNvPr>
          <p:cNvSpPr/>
          <p:nvPr/>
        </p:nvSpPr>
        <p:spPr>
          <a:xfrm>
            <a:off x="216778" y="5377994"/>
            <a:ext cx="6096000" cy="1200329"/>
          </a:xfrm>
          <a:prstGeom prst="rect">
            <a:avLst/>
          </a:prstGeom>
        </p:spPr>
        <p:txBody>
          <a:bodyPr>
            <a:spAutoFit/>
          </a:bodyPr>
          <a:lstStyle/>
          <a:p>
            <a:pPr algn="ctr" hangingPunct="0">
              <a:spcAft>
                <a:spcPts val="0"/>
              </a:spcAft>
            </a:pPr>
            <a:r>
              <a:rPr lang="es-ES" b="1" dirty="0">
                <a:latin typeface="Times New Roman" panose="02020603050405020304" pitchFamily="18" charset="0"/>
                <a:ea typeface="Times New Roman" panose="02020603050405020304" pitchFamily="18" charset="0"/>
              </a:rPr>
              <a:t>ADD R,Y</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latin typeface="Times New Roman" panose="02020603050405020304" pitchFamily="18" charset="0"/>
                <a:ea typeface="Times New Roman" panose="02020603050405020304" pitchFamily="18" charset="0"/>
              </a:rPr>
              <a:t> </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latin typeface="Times New Roman" panose="02020603050405020304" pitchFamily="18" charset="0"/>
                <a:ea typeface="Times New Roman" panose="02020603050405020304" pitchFamily="18" charset="0"/>
              </a:rPr>
              <a:t>puede significar: </a:t>
            </a:r>
            <a:r>
              <a:rPr lang="es-ES" b="1" i="1" dirty="0">
                <a:solidFill>
                  <a:srgbClr val="0000FF"/>
                </a:solidFill>
                <a:latin typeface="Times New Roman" panose="02020603050405020304" pitchFamily="18" charset="0"/>
                <a:ea typeface="Times New Roman" panose="02020603050405020304" pitchFamily="18" charset="0"/>
              </a:rPr>
              <a:t>Sumar el contenido de la locación Y al contenido del registro R.</a:t>
            </a:r>
            <a:endParaRPr lang="es-AR" dirty="0">
              <a:latin typeface="Times New Roman" panose="02020603050405020304" pitchFamily="18" charset="0"/>
              <a:ea typeface="Times New Roman" panose="02020603050405020304" pitchFamily="18" charset="0"/>
            </a:endParaRPr>
          </a:p>
        </p:txBody>
      </p:sp>
      <p:sp>
        <p:nvSpPr>
          <p:cNvPr id="39" name="Rectángulo 38">
            <a:extLst>
              <a:ext uri="{FF2B5EF4-FFF2-40B4-BE49-F238E27FC236}">
                <a16:creationId xmlns:a16="http://schemas.microsoft.com/office/drawing/2014/main" id="{A1BADC33-6647-4456-956F-70BF8589AA47}"/>
              </a:ext>
            </a:extLst>
          </p:cNvPr>
          <p:cNvSpPr/>
          <p:nvPr/>
        </p:nvSpPr>
        <p:spPr>
          <a:xfrm>
            <a:off x="7923174" y="1572663"/>
            <a:ext cx="3236784"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TIPOS DE INSTRUCCIONES</a:t>
            </a:r>
            <a:endParaRPr lang="es-AR" dirty="0"/>
          </a:p>
        </p:txBody>
      </p:sp>
      <p:sp>
        <p:nvSpPr>
          <p:cNvPr id="40" name="Rectángulo 39">
            <a:extLst>
              <a:ext uri="{FF2B5EF4-FFF2-40B4-BE49-F238E27FC236}">
                <a16:creationId xmlns:a16="http://schemas.microsoft.com/office/drawing/2014/main" id="{A5DAA949-DEB0-4973-BDC6-E603E4DCB337}"/>
              </a:ext>
            </a:extLst>
          </p:cNvPr>
          <p:cNvSpPr/>
          <p:nvPr/>
        </p:nvSpPr>
        <p:spPr>
          <a:xfrm>
            <a:off x="6735872" y="2243619"/>
            <a:ext cx="5257345" cy="3693319"/>
          </a:xfrm>
          <a:prstGeom prst="rect">
            <a:avLst/>
          </a:prstGeom>
        </p:spPr>
        <p:txBody>
          <a:bodyPr wrap="square">
            <a:spAutoFit/>
          </a:bodyPr>
          <a:lstStyle/>
          <a:p>
            <a:pPr algn="just" hangingPunct="0">
              <a:spcAft>
                <a:spcPts val="0"/>
              </a:spcAft>
            </a:pPr>
            <a:r>
              <a:rPr lang="es-ES" b="1" dirty="0">
                <a:latin typeface="Times New Roman" panose="02020603050405020304" pitchFamily="18" charset="0"/>
                <a:ea typeface="Times New Roman" panose="02020603050405020304" pitchFamily="18" charset="0"/>
              </a:rPr>
              <a:t>		En general pueden darse cuatro categorías o tipos de instrucciones:</a:t>
            </a:r>
            <a:endParaRPr lang="es-AR" dirty="0">
              <a:latin typeface="Times New Roman" panose="02020603050405020304" pitchFamily="18" charset="0"/>
              <a:ea typeface="Times New Roman" panose="02020603050405020304" pitchFamily="18" charset="0"/>
            </a:endParaRPr>
          </a:p>
          <a:p>
            <a:pPr algn="just" hangingPunct="0">
              <a:spcAft>
                <a:spcPts val="0"/>
              </a:spcAft>
            </a:pPr>
            <a:endParaRPr lang="es-ES" b="1" i="1" dirty="0">
              <a:solidFill>
                <a:srgbClr val="0000FF"/>
              </a:solidFill>
              <a:latin typeface="Times New Roman" panose="02020603050405020304" pitchFamily="18" charset="0"/>
              <a:ea typeface="Times New Roman" panose="02020603050405020304" pitchFamily="18" charset="0"/>
            </a:endParaRPr>
          </a:p>
          <a:p>
            <a:pPr algn="just" hangingPunct="0">
              <a:spcAft>
                <a:spcPts val="0"/>
              </a:spcAft>
            </a:pPr>
            <a:r>
              <a:rPr lang="es-ES" b="1" i="1" dirty="0">
                <a:solidFill>
                  <a:srgbClr val="0000FF"/>
                </a:solidFill>
                <a:latin typeface="Times New Roman" panose="02020603050405020304" pitchFamily="18" charset="0"/>
                <a:ea typeface="Times New Roman" panose="02020603050405020304" pitchFamily="18" charset="0"/>
              </a:rPr>
              <a:t>De procesamiento de datos</a:t>
            </a:r>
            <a:r>
              <a:rPr lang="es-ES" b="1" dirty="0">
                <a:solidFill>
                  <a:srgbClr val="0000FF"/>
                </a:solidFill>
                <a:latin typeface="Times New Roman" panose="02020603050405020304" pitchFamily="18" charset="0"/>
                <a:ea typeface="Times New Roman" panose="02020603050405020304" pitchFamily="18" charset="0"/>
              </a:rPr>
              <a:t>:</a:t>
            </a:r>
            <a:r>
              <a:rPr lang="es-ES" b="1" dirty="0">
                <a:latin typeface="Times New Roman" panose="02020603050405020304" pitchFamily="18" charset="0"/>
                <a:ea typeface="Times New Roman" panose="02020603050405020304" pitchFamily="18" charset="0"/>
              </a:rPr>
              <a:t> instrucciones aritméticas y 	lógicas.</a:t>
            </a:r>
            <a:endParaRPr lang="es-AR" dirty="0">
              <a:latin typeface="Times New Roman" panose="02020603050405020304" pitchFamily="18" charset="0"/>
              <a:ea typeface="Times New Roman" panose="02020603050405020304" pitchFamily="18" charset="0"/>
            </a:endParaRPr>
          </a:p>
          <a:p>
            <a:pPr algn="just" hangingPunct="0">
              <a:spcAft>
                <a:spcPts val="0"/>
              </a:spcAft>
            </a:pPr>
            <a:endParaRPr lang="es-ES" b="1" i="1" dirty="0">
              <a:solidFill>
                <a:srgbClr val="0000FF"/>
              </a:solidFill>
              <a:latin typeface="Times New Roman" panose="02020603050405020304" pitchFamily="18" charset="0"/>
              <a:ea typeface="Times New Roman" panose="02020603050405020304" pitchFamily="18" charset="0"/>
            </a:endParaRPr>
          </a:p>
          <a:p>
            <a:pPr algn="just" hangingPunct="0">
              <a:spcAft>
                <a:spcPts val="0"/>
              </a:spcAft>
            </a:pPr>
            <a:r>
              <a:rPr lang="es-ES" b="1" i="1" dirty="0">
                <a:solidFill>
                  <a:srgbClr val="0000FF"/>
                </a:solidFill>
                <a:latin typeface="Times New Roman" panose="02020603050405020304" pitchFamily="18" charset="0"/>
                <a:ea typeface="Times New Roman" panose="02020603050405020304" pitchFamily="18" charset="0"/>
              </a:rPr>
              <a:t>De almacenamiento de datos</a:t>
            </a:r>
            <a:r>
              <a:rPr lang="es-ES" b="1" dirty="0">
                <a:solidFill>
                  <a:srgbClr val="0000FF"/>
                </a:solidFill>
                <a:latin typeface="Times New Roman" panose="02020603050405020304" pitchFamily="18" charset="0"/>
                <a:ea typeface="Times New Roman" panose="02020603050405020304" pitchFamily="18" charset="0"/>
              </a:rPr>
              <a:t>:</a:t>
            </a:r>
            <a:r>
              <a:rPr lang="es-ES" b="1" dirty="0">
                <a:latin typeface="Times New Roman" panose="02020603050405020304" pitchFamily="18" charset="0"/>
                <a:ea typeface="Times New Roman" panose="02020603050405020304" pitchFamily="18" charset="0"/>
              </a:rPr>
              <a:t> instrucciones con referencia a memoria.</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latin typeface="Times New Roman" panose="02020603050405020304" pitchFamily="18" charset="0"/>
                <a:ea typeface="Times New Roman" panose="02020603050405020304" pitchFamily="18" charset="0"/>
              </a:rPr>
              <a:t> </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i="1" dirty="0">
                <a:solidFill>
                  <a:srgbClr val="0000FF"/>
                </a:solidFill>
                <a:latin typeface="Times New Roman" panose="02020603050405020304" pitchFamily="18" charset="0"/>
                <a:ea typeface="Times New Roman" panose="02020603050405020304" pitchFamily="18" charset="0"/>
              </a:rPr>
              <a:t>De movimiento de datos</a:t>
            </a:r>
            <a:r>
              <a:rPr lang="es-ES" b="1" dirty="0">
                <a:solidFill>
                  <a:srgbClr val="0000FF"/>
                </a:solidFill>
                <a:latin typeface="Times New Roman" panose="02020603050405020304" pitchFamily="18" charset="0"/>
                <a:ea typeface="Times New Roman" panose="02020603050405020304" pitchFamily="18" charset="0"/>
              </a:rPr>
              <a:t>:</a:t>
            </a:r>
            <a:r>
              <a:rPr lang="es-ES" b="1" dirty="0">
                <a:latin typeface="Times New Roman" panose="02020603050405020304" pitchFamily="18" charset="0"/>
                <a:ea typeface="Times New Roman" panose="02020603050405020304" pitchFamily="18" charset="0"/>
              </a:rPr>
              <a:t> instrucciones de E/S.</a:t>
            </a:r>
          </a:p>
          <a:p>
            <a:pPr algn="just" hangingPunct="0">
              <a:spcAft>
                <a:spcPts val="0"/>
              </a:spcAft>
            </a:pP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i="1" dirty="0">
                <a:solidFill>
                  <a:srgbClr val="0000FF"/>
                </a:solidFill>
                <a:latin typeface="Times New Roman" panose="02020603050405020304" pitchFamily="18" charset="0"/>
                <a:ea typeface="Times New Roman" panose="02020603050405020304" pitchFamily="18" charset="0"/>
              </a:rPr>
              <a:t>De Control</a:t>
            </a:r>
            <a:r>
              <a:rPr lang="es-ES" b="1" dirty="0">
                <a:solidFill>
                  <a:srgbClr val="0000FF"/>
                </a:solidFill>
                <a:latin typeface="Times New Roman" panose="02020603050405020304" pitchFamily="18" charset="0"/>
                <a:ea typeface="Times New Roman" panose="02020603050405020304" pitchFamily="18" charset="0"/>
              </a:rPr>
              <a:t>: </a:t>
            </a:r>
            <a:r>
              <a:rPr lang="es-ES" b="1" dirty="0">
                <a:latin typeface="Times New Roman" panose="02020603050405020304" pitchFamily="18" charset="0"/>
                <a:ea typeface="Times New Roman" panose="02020603050405020304" pitchFamily="18" charset="0"/>
              </a:rPr>
              <a:t>Instrucciones de prueba y de bifurcación.</a:t>
            </a:r>
            <a:endParaRPr lang="es-AR" dirty="0">
              <a:latin typeface="Times New Roman" panose="02020603050405020304" pitchFamily="18" charset="0"/>
              <a:ea typeface="Times New Roman" panose="02020603050405020304" pitchFamily="18" charset="0"/>
            </a:endParaRPr>
          </a:p>
        </p:txBody>
      </p:sp>
      <p:cxnSp>
        <p:nvCxnSpPr>
          <p:cNvPr id="42" name="Conector recto 41">
            <a:extLst>
              <a:ext uri="{FF2B5EF4-FFF2-40B4-BE49-F238E27FC236}">
                <a16:creationId xmlns:a16="http://schemas.microsoft.com/office/drawing/2014/main" id="{E80797F3-6069-41CE-B457-17F5F11B9E19}"/>
              </a:ext>
            </a:extLst>
          </p:cNvPr>
          <p:cNvCxnSpPr/>
          <p:nvPr/>
        </p:nvCxnSpPr>
        <p:spPr>
          <a:xfrm>
            <a:off x="6453809" y="279677"/>
            <a:ext cx="0" cy="62986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83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525DF54-6F60-4499-8657-00A88517249C}"/>
              </a:ext>
            </a:extLst>
          </p:cNvPr>
          <p:cNvSpPr/>
          <p:nvPr/>
        </p:nvSpPr>
        <p:spPr>
          <a:xfrm>
            <a:off x="976689" y="1299723"/>
            <a:ext cx="3493264"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CANTIDAD DE DIRECCIONES</a:t>
            </a:r>
            <a:endParaRPr lang="es-AR" dirty="0"/>
          </a:p>
        </p:txBody>
      </p:sp>
      <p:sp>
        <p:nvSpPr>
          <p:cNvPr id="3" name="Rectángulo 2">
            <a:extLst>
              <a:ext uri="{FF2B5EF4-FFF2-40B4-BE49-F238E27FC236}">
                <a16:creationId xmlns:a16="http://schemas.microsoft.com/office/drawing/2014/main" id="{FFDD7080-78D3-4BE2-993E-425106931056}"/>
              </a:ext>
            </a:extLst>
          </p:cNvPr>
          <p:cNvSpPr/>
          <p:nvPr/>
        </p:nvSpPr>
        <p:spPr>
          <a:xfrm>
            <a:off x="-649357" y="2412857"/>
            <a:ext cx="6745357" cy="1200329"/>
          </a:xfrm>
          <a:prstGeom prst="rect">
            <a:avLst/>
          </a:prstGeom>
        </p:spPr>
        <p:txBody>
          <a:bodyPr wrap="square">
            <a:spAutoFit/>
          </a:bodyPr>
          <a:lstStyle/>
          <a:p>
            <a:pPr algn="just" hangingPunct="0">
              <a:spcAft>
                <a:spcPts val="0"/>
              </a:spcAft>
            </a:pPr>
            <a:r>
              <a:rPr lang="es-ES" b="1" dirty="0">
                <a:solidFill>
                  <a:srgbClr val="0000FF"/>
                </a:solidFill>
                <a:latin typeface="Times New Roman" panose="02020603050405020304" pitchFamily="18" charset="0"/>
                <a:ea typeface="Times New Roman" panose="02020603050405020304" pitchFamily="18" charset="0"/>
              </a:rPr>
              <a:t>		</a:t>
            </a:r>
            <a:r>
              <a:rPr lang="es-ES" b="1" dirty="0">
                <a:solidFill>
                  <a:srgbClr val="FF0000"/>
                </a:solidFill>
                <a:latin typeface="Times New Roman" panose="02020603050405020304" pitchFamily="18" charset="0"/>
                <a:ea typeface="Times New Roman" panose="02020603050405020304" pitchFamily="18" charset="0"/>
              </a:rPr>
              <a:t>1) la ubicación del primer operando</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solidFill>
                  <a:srgbClr val="FF0000"/>
                </a:solidFill>
                <a:latin typeface="Times New Roman" panose="02020603050405020304" pitchFamily="18" charset="0"/>
                <a:ea typeface="Times New Roman" panose="02020603050405020304" pitchFamily="18" charset="0"/>
              </a:rPr>
              <a:t>		2) la ubicación del segundo operando</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solidFill>
                  <a:srgbClr val="FF0000"/>
                </a:solidFill>
                <a:latin typeface="Times New Roman" panose="02020603050405020304" pitchFamily="18" charset="0"/>
                <a:ea typeface="Times New Roman" panose="02020603050405020304" pitchFamily="18" charset="0"/>
              </a:rPr>
              <a:t>		3) la ubicación donde guardar el resultado</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solidFill>
                  <a:srgbClr val="FF0000"/>
                </a:solidFill>
                <a:latin typeface="Times New Roman" panose="02020603050405020304" pitchFamily="18" charset="0"/>
                <a:ea typeface="Times New Roman" panose="02020603050405020304" pitchFamily="18" charset="0"/>
              </a:rPr>
              <a:t>		4) la ubicación de la próxima instrucción.</a:t>
            </a:r>
            <a:endParaRPr lang="es-AR"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998598E4-F54D-441D-A494-A9DFD41B52E6}"/>
              </a:ext>
            </a:extLst>
          </p:cNvPr>
          <p:cNvPicPr>
            <a:picLocks noChangeAspect="1"/>
          </p:cNvPicPr>
          <p:nvPr/>
        </p:nvPicPr>
        <p:blipFill>
          <a:blip r:embed="rId2"/>
          <a:stretch>
            <a:fillRect/>
          </a:stretch>
        </p:blipFill>
        <p:spPr>
          <a:xfrm>
            <a:off x="5745234" y="190384"/>
            <a:ext cx="5992929" cy="6477231"/>
          </a:xfrm>
          <a:prstGeom prst="rect">
            <a:avLst/>
          </a:prstGeom>
        </p:spPr>
      </p:pic>
    </p:spTree>
    <p:extLst>
      <p:ext uri="{BB962C8B-B14F-4D97-AF65-F5344CB8AC3E}">
        <p14:creationId xmlns:p14="http://schemas.microsoft.com/office/powerpoint/2010/main" val="1610291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F7BCA54-5BC7-4539-82A6-3C80498B5288}"/>
              </a:ext>
            </a:extLst>
          </p:cNvPr>
          <p:cNvSpPr/>
          <p:nvPr/>
        </p:nvSpPr>
        <p:spPr>
          <a:xfrm>
            <a:off x="1282335" y="796555"/>
            <a:ext cx="2762295"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TIPOS DE OPERANDOS</a:t>
            </a:r>
            <a:endParaRPr lang="es-AR" dirty="0"/>
          </a:p>
        </p:txBody>
      </p:sp>
      <p:sp>
        <p:nvSpPr>
          <p:cNvPr id="3" name="Rectángulo 2">
            <a:extLst>
              <a:ext uri="{FF2B5EF4-FFF2-40B4-BE49-F238E27FC236}">
                <a16:creationId xmlns:a16="http://schemas.microsoft.com/office/drawing/2014/main" id="{3F875878-6C15-4362-B93C-A53D3BBECFE6}"/>
              </a:ext>
            </a:extLst>
          </p:cNvPr>
          <p:cNvSpPr/>
          <p:nvPr/>
        </p:nvSpPr>
        <p:spPr>
          <a:xfrm>
            <a:off x="790134" y="1619015"/>
            <a:ext cx="3746695" cy="1200329"/>
          </a:xfrm>
          <a:prstGeom prst="rect">
            <a:avLst/>
          </a:prstGeom>
        </p:spPr>
        <p:txBody>
          <a:bodyPr wrap="square">
            <a:spAutoFit/>
          </a:bodyPr>
          <a:lstStyle/>
          <a:p>
            <a:pPr algn="just" hangingPunct="0">
              <a:spcAft>
                <a:spcPts val="0"/>
              </a:spcAft>
            </a:pPr>
            <a:r>
              <a:rPr lang="es-ES" b="1" dirty="0">
                <a:latin typeface="Times New Roman" panose="02020603050405020304" pitchFamily="18" charset="0"/>
                <a:ea typeface="Times New Roman" panose="02020603050405020304" pitchFamily="18" charset="0"/>
              </a:rPr>
              <a:t>	- </a:t>
            </a:r>
            <a:r>
              <a:rPr lang="es-ES" b="1" i="1" dirty="0">
                <a:latin typeface="Times New Roman" panose="02020603050405020304" pitchFamily="18" charset="0"/>
                <a:ea typeface="Times New Roman" panose="02020603050405020304" pitchFamily="18" charset="0"/>
              </a:rPr>
              <a:t>Direcciones</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i="1" dirty="0">
                <a:latin typeface="Times New Roman" panose="02020603050405020304" pitchFamily="18" charset="0"/>
                <a:ea typeface="Times New Roman" panose="02020603050405020304" pitchFamily="18" charset="0"/>
              </a:rPr>
              <a:t>	- Números</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i="1" dirty="0">
                <a:latin typeface="Times New Roman" panose="02020603050405020304" pitchFamily="18" charset="0"/>
                <a:ea typeface="Times New Roman" panose="02020603050405020304" pitchFamily="18" charset="0"/>
              </a:rPr>
              <a:t>	- Caracteres</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i="1" dirty="0">
                <a:latin typeface="Times New Roman" panose="02020603050405020304" pitchFamily="18" charset="0"/>
                <a:ea typeface="Times New Roman" panose="02020603050405020304" pitchFamily="18" charset="0"/>
              </a:rPr>
              <a:t>	- Datos Lógicos</a:t>
            </a:r>
            <a:endParaRPr lang="es-AR" dirty="0">
              <a:latin typeface="Times New Roman" panose="02020603050405020304" pitchFamily="18" charset="0"/>
              <a:ea typeface="Times New Roman" panose="02020603050405020304" pitchFamily="18" charset="0"/>
            </a:endParaRPr>
          </a:p>
        </p:txBody>
      </p:sp>
      <p:sp>
        <p:nvSpPr>
          <p:cNvPr id="4" name="Rectángulo 3">
            <a:extLst>
              <a:ext uri="{FF2B5EF4-FFF2-40B4-BE49-F238E27FC236}">
                <a16:creationId xmlns:a16="http://schemas.microsoft.com/office/drawing/2014/main" id="{A7A57C01-03B7-41C3-931B-92DEAFA6F487}"/>
              </a:ext>
            </a:extLst>
          </p:cNvPr>
          <p:cNvSpPr/>
          <p:nvPr/>
        </p:nvSpPr>
        <p:spPr>
          <a:xfrm>
            <a:off x="4263223" y="1619015"/>
            <a:ext cx="1499128"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 NÚMEROS</a:t>
            </a:r>
            <a:endParaRPr lang="es-AR" dirty="0"/>
          </a:p>
        </p:txBody>
      </p:sp>
      <p:sp>
        <p:nvSpPr>
          <p:cNvPr id="5" name="Rectángulo 4">
            <a:extLst>
              <a:ext uri="{FF2B5EF4-FFF2-40B4-BE49-F238E27FC236}">
                <a16:creationId xmlns:a16="http://schemas.microsoft.com/office/drawing/2014/main" id="{C67DD00E-392C-4E59-8E95-A2B512247164}"/>
              </a:ext>
            </a:extLst>
          </p:cNvPr>
          <p:cNvSpPr/>
          <p:nvPr/>
        </p:nvSpPr>
        <p:spPr>
          <a:xfrm>
            <a:off x="2663481" y="2126511"/>
            <a:ext cx="6096000" cy="923330"/>
          </a:xfrm>
          <a:prstGeom prst="rect">
            <a:avLst/>
          </a:prstGeom>
        </p:spPr>
        <p:txBody>
          <a:bodyPr>
            <a:spAutoFit/>
          </a:bodyPr>
          <a:lstStyle/>
          <a:p>
            <a:pPr algn="just" hangingPunct="0">
              <a:spcAft>
                <a:spcPts val="0"/>
              </a:spcAft>
            </a:pPr>
            <a:r>
              <a:rPr lang="es-ES" b="1" dirty="0">
                <a:solidFill>
                  <a:srgbClr val="0000FF"/>
                </a:solidFill>
                <a:latin typeface="Times New Roman" panose="02020603050405020304" pitchFamily="18" charset="0"/>
                <a:ea typeface="Times New Roman" panose="02020603050405020304" pitchFamily="18" charset="0"/>
              </a:rPr>
              <a:t>		</a:t>
            </a:r>
            <a:r>
              <a:rPr lang="es-ES" b="1" dirty="0">
                <a:latin typeface="Times New Roman" panose="02020603050405020304" pitchFamily="18" charset="0"/>
                <a:ea typeface="Times New Roman" panose="02020603050405020304" pitchFamily="18" charset="0"/>
              </a:rPr>
              <a:t>- Coma fija o enteros</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latin typeface="Times New Roman" panose="02020603050405020304" pitchFamily="18" charset="0"/>
                <a:ea typeface="Times New Roman" panose="02020603050405020304" pitchFamily="18" charset="0"/>
              </a:rPr>
              <a:t>		- Coma flotante o notación científica</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latin typeface="Times New Roman" panose="02020603050405020304" pitchFamily="18" charset="0"/>
                <a:ea typeface="Times New Roman" panose="02020603050405020304" pitchFamily="18" charset="0"/>
              </a:rPr>
              <a:t>		- Decimales empaquetados</a:t>
            </a:r>
            <a:endParaRPr lang="es-AR" dirty="0">
              <a:latin typeface="Times New Roman" panose="02020603050405020304" pitchFamily="18" charset="0"/>
              <a:ea typeface="Times New Roman" panose="02020603050405020304" pitchFamily="18" charset="0"/>
            </a:endParaRPr>
          </a:p>
        </p:txBody>
      </p:sp>
      <p:sp>
        <p:nvSpPr>
          <p:cNvPr id="6" name="Rectángulo 5">
            <a:extLst>
              <a:ext uri="{FF2B5EF4-FFF2-40B4-BE49-F238E27FC236}">
                <a16:creationId xmlns:a16="http://schemas.microsoft.com/office/drawing/2014/main" id="{7031075C-0523-4F49-AC9E-2A5CF95F0F1C}"/>
              </a:ext>
            </a:extLst>
          </p:cNvPr>
          <p:cNvSpPr/>
          <p:nvPr/>
        </p:nvSpPr>
        <p:spPr>
          <a:xfrm>
            <a:off x="4321155" y="3326840"/>
            <a:ext cx="1774845"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CARACTERES</a:t>
            </a:r>
            <a:endParaRPr lang="es-AR" dirty="0"/>
          </a:p>
        </p:txBody>
      </p:sp>
      <p:sp>
        <p:nvSpPr>
          <p:cNvPr id="7" name="Rectángulo 6">
            <a:extLst>
              <a:ext uri="{FF2B5EF4-FFF2-40B4-BE49-F238E27FC236}">
                <a16:creationId xmlns:a16="http://schemas.microsoft.com/office/drawing/2014/main" id="{5CED696B-7C45-4ED7-9FE7-32872B2BD720}"/>
              </a:ext>
            </a:extLst>
          </p:cNvPr>
          <p:cNvSpPr/>
          <p:nvPr/>
        </p:nvSpPr>
        <p:spPr>
          <a:xfrm>
            <a:off x="4263223" y="3953742"/>
            <a:ext cx="2228046"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-DATOS LÓGICOS</a:t>
            </a:r>
            <a:endParaRPr lang="es-AR" dirty="0"/>
          </a:p>
        </p:txBody>
      </p:sp>
      <p:sp>
        <p:nvSpPr>
          <p:cNvPr id="8" name="Rectángulo 7">
            <a:extLst>
              <a:ext uri="{FF2B5EF4-FFF2-40B4-BE49-F238E27FC236}">
                <a16:creationId xmlns:a16="http://schemas.microsoft.com/office/drawing/2014/main" id="{2E1D5717-BF6B-498C-A2B2-19B59D8A04DF}"/>
              </a:ext>
            </a:extLst>
          </p:cNvPr>
          <p:cNvSpPr/>
          <p:nvPr/>
        </p:nvSpPr>
        <p:spPr>
          <a:xfrm>
            <a:off x="8503843" y="1757179"/>
            <a:ext cx="3005951"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TIPOS DE OPERACIONES</a:t>
            </a:r>
            <a:endParaRPr lang="es-AR" dirty="0"/>
          </a:p>
        </p:txBody>
      </p:sp>
      <p:sp>
        <p:nvSpPr>
          <p:cNvPr id="9" name="Rectángulo 8">
            <a:extLst>
              <a:ext uri="{FF2B5EF4-FFF2-40B4-BE49-F238E27FC236}">
                <a16:creationId xmlns:a16="http://schemas.microsoft.com/office/drawing/2014/main" id="{2FFFEB48-E8FA-450A-B9F7-EB4C978C2FB9}"/>
              </a:ext>
            </a:extLst>
          </p:cNvPr>
          <p:cNvSpPr/>
          <p:nvPr/>
        </p:nvSpPr>
        <p:spPr>
          <a:xfrm>
            <a:off x="7663890" y="2126511"/>
            <a:ext cx="4182792" cy="2031325"/>
          </a:xfrm>
          <a:prstGeom prst="rect">
            <a:avLst/>
          </a:prstGeom>
        </p:spPr>
        <p:txBody>
          <a:bodyPr wrap="square">
            <a:spAutoFit/>
          </a:bodyPr>
          <a:lstStyle/>
          <a:p>
            <a:pPr marL="899795" algn="just" hangingPunct="0">
              <a:spcAft>
                <a:spcPts val="0"/>
              </a:spcAft>
            </a:pPr>
            <a:r>
              <a:rPr lang="es-ES" b="1" dirty="0">
                <a:latin typeface="Times New Roman" panose="02020603050405020304" pitchFamily="18" charset="0"/>
                <a:ea typeface="Times New Roman" panose="02020603050405020304" pitchFamily="18" charset="0"/>
              </a:rPr>
              <a:t>- </a:t>
            </a:r>
            <a:r>
              <a:rPr lang="es-ES" b="1" i="1" dirty="0">
                <a:latin typeface="Times New Roman" panose="02020603050405020304" pitchFamily="18" charset="0"/>
                <a:ea typeface="Times New Roman" panose="02020603050405020304" pitchFamily="18" charset="0"/>
              </a:rPr>
              <a:t>Transferencia de datos</a:t>
            </a:r>
            <a:endParaRPr lang="es-AR" dirty="0">
              <a:latin typeface="Times New Roman" panose="02020603050405020304" pitchFamily="18" charset="0"/>
              <a:ea typeface="Times New Roman" panose="02020603050405020304" pitchFamily="18" charset="0"/>
            </a:endParaRPr>
          </a:p>
          <a:p>
            <a:pPr marL="899795" algn="just" hangingPunct="0">
              <a:spcAft>
                <a:spcPts val="0"/>
              </a:spcAft>
            </a:pPr>
            <a:r>
              <a:rPr lang="es-ES" b="1" i="1" dirty="0">
                <a:latin typeface="Times New Roman" panose="02020603050405020304" pitchFamily="18" charset="0"/>
                <a:ea typeface="Times New Roman" panose="02020603050405020304" pitchFamily="18" charset="0"/>
              </a:rPr>
              <a:t>- Aritméticas</a:t>
            </a:r>
            <a:endParaRPr lang="es-AR" dirty="0">
              <a:latin typeface="Times New Roman" panose="02020603050405020304" pitchFamily="18" charset="0"/>
              <a:ea typeface="Times New Roman" panose="02020603050405020304" pitchFamily="18" charset="0"/>
            </a:endParaRPr>
          </a:p>
          <a:p>
            <a:pPr marL="899795" algn="just" hangingPunct="0">
              <a:spcAft>
                <a:spcPts val="0"/>
              </a:spcAft>
            </a:pPr>
            <a:r>
              <a:rPr lang="es-ES" b="1" i="1" dirty="0">
                <a:latin typeface="Times New Roman" panose="02020603050405020304" pitchFamily="18" charset="0"/>
                <a:ea typeface="Times New Roman" panose="02020603050405020304" pitchFamily="18" charset="0"/>
              </a:rPr>
              <a:t>- Lógicas</a:t>
            </a:r>
            <a:endParaRPr lang="es-AR" dirty="0">
              <a:latin typeface="Times New Roman" panose="02020603050405020304" pitchFamily="18" charset="0"/>
              <a:ea typeface="Times New Roman" panose="02020603050405020304" pitchFamily="18" charset="0"/>
            </a:endParaRPr>
          </a:p>
          <a:p>
            <a:pPr marL="899795" algn="just" hangingPunct="0">
              <a:spcAft>
                <a:spcPts val="0"/>
              </a:spcAft>
            </a:pPr>
            <a:r>
              <a:rPr lang="es-ES" b="1" i="1" dirty="0">
                <a:latin typeface="Times New Roman" panose="02020603050405020304" pitchFamily="18" charset="0"/>
                <a:ea typeface="Times New Roman" panose="02020603050405020304" pitchFamily="18" charset="0"/>
              </a:rPr>
              <a:t>- de Conversión</a:t>
            </a:r>
            <a:endParaRPr lang="es-AR" dirty="0">
              <a:latin typeface="Times New Roman" panose="02020603050405020304" pitchFamily="18" charset="0"/>
              <a:ea typeface="Times New Roman" panose="02020603050405020304" pitchFamily="18" charset="0"/>
            </a:endParaRPr>
          </a:p>
          <a:p>
            <a:pPr marL="899795" algn="just" hangingPunct="0">
              <a:spcAft>
                <a:spcPts val="0"/>
              </a:spcAft>
            </a:pPr>
            <a:r>
              <a:rPr lang="es-ES" b="1" i="1" dirty="0">
                <a:latin typeface="Times New Roman" panose="02020603050405020304" pitchFamily="18" charset="0"/>
                <a:ea typeface="Times New Roman" panose="02020603050405020304" pitchFamily="18" charset="0"/>
              </a:rPr>
              <a:t>- de E/S</a:t>
            </a:r>
            <a:endParaRPr lang="es-AR" dirty="0">
              <a:latin typeface="Times New Roman" panose="02020603050405020304" pitchFamily="18" charset="0"/>
              <a:ea typeface="Times New Roman" panose="02020603050405020304" pitchFamily="18" charset="0"/>
            </a:endParaRPr>
          </a:p>
          <a:p>
            <a:pPr marL="899795" algn="just" hangingPunct="0">
              <a:spcAft>
                <a:spcPts val="0"/>
              </a:spcAft>
            </a:pPr>
            <a:r>
              <a:rPr lang="es-ES" b="1" i="1" dirty="0">
                <a:latin typeface="Times New Roman" panose="02020603050405020304" pitchFamily="18" charset="0"/>
                <a:ea typeface="Times New Roman" panose="02020603050405020304" pitchFamily="18" charset="0"/>
              </a:rPr>
              <a:t>- de Control del sistema</a:t>
            </a:r>
            <a:endParaRPr lang="es-AR" dirty="0">
              <a:latin typeface="Times New Roman" panose="02020603050405020304" pitchFamily="18" charset="0"/>
              <a:ea typeface="Times New Roman" panose="02020603050405020304" pitchFamily="18" charset="0"/>
            </a:endParaRPr>
          </a:p>
          <a:p>
            <a:pPr marL="899795" algn="just" hangingPunct="0">
              <a:spcAft>
                <a:spcPts val="0"/>
              </a:spcAft>
            </a:pPr>
            <a:r>
              <a:rPr lang="es-ES" b="1" i="1" dirty="0">
                <a:latin typeface="Times New Roman" panose="02020603050405020304" pitchFamily="18" charset="0"/>
                <a:ea typeface="Times New Roman" panose="02020603050405020304" pitchFamily="18" charset="0"/>
              </a:rPr>
              <a:t>-de Transferencia del control</a:t>
            </a:r>
            <a:endParaRPr lang="es-AR" dirty="0">
              <a:latin typeface="Times New Roman" panose="02020603050405020304" pitchFamily="18" charset="0"/>
              <a:ea typeface="Times New Roman" panose="02020603050405020304" pitchFamily="18" charset="0"/>
            </a:endParaRPr>
          </a:p>
        </p:txBody>
      </p:sp>
      <p:sp>
        <p:nvSpPr>
          <p:cNvPr id="10" name="Rectángulo 9">
            <a:extLst>
              <a:ext uri="{FF2B5EF4-FFF2-40B4-BE49-F238E27FC236}">
                <a16:creationId xmlns:a16="http://schemas.microsoft.com/office/drawing/2014/main" id="{BC651C5E-C98D-4775-9CFA-91B416D53AE8}"/>
              </a:ext>
            </a:extLst>
          </p:cNvPr>
          <p:cNvSpPr/>
          <p:nvPr/>
        </p:nvSpPr>
        <p:spPr>
          <a:xfrm>
            <a:off x="1556196" y="5061737"/>
            <a:ext cx="6096000" cy="923330"/>
          </a:xfrm>
          <a:prstGeom prst="rect">
            <a:avLst/>
          </a:prstGeom>
        </p:spPr>
        <p:txBody>
          <a:bodyPr>
            <a:spAutoFit/>
          </a:bodyPr>
          <a:lstStyle/>
          <a:p>
            <a:pPr algn="just" hangingPunct="0">
              <a:spcAft>
                <a:spcPts val="0"/>
              </a:spcAft>
            </a:pPr>
            <a:r>
              <a:rPr lang="es-ES" b="1" dirty="0">
                <a:latin typeface="Times New Roman" panose="02020603050405020304" pitchFamily="18" charset="0"/>
                <a:ea typeface="Times New Roman" panose="02020603050405020304" pitchFamily="18" charset="0"/>
              </a:rPr>
              <a:t>pueden alterar el contenido de algunos registros de control, así como pueden modificar los códigos de protección del almacenamiento.</a:t>
            </a:r>
            <a:endParaRPr lang="es-AR" dirty="0">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a16="http://schemas.microsoft.com/office/drawing/2014/main" id="{68EED6BB-A278-4C6B-9007-4A749FE38E3A}"/>
              </a:ext>
            </a:extLst>
          </p:cNvPr>
          <p:cNvSpPr/>
          <p:nvPr/>
        </p:nvSpPr>
        <p:spPr>
          <a:xfrm>
            <a:off x="7249551" y="5061737"/>
            <a:ext cx="6096000" cy="923330"/>
          </a:xfrm>
          <a:prstGeom prst="rect">
            <a:avLst/>
          </a:prstGeom>
        </p:spPr>
        <p:txBody>
          <a:bodyPr>
            <a:spAutoFit/>
          </a:bodyPr>
          <a:lstStyle/>
          <a:p>
            <a:pPr algn="just" hangingPunct="0">
              <a:spcAft>
                <a:spcPts val="0"/>
              </a:spcAft>
            </a:pPr>
            <a:r>
              <a:rPr lang="es-ES" b="1" dirty="0">
                <a:latin typeface="Times New Roman" panose="02020603050405020304" pitchFamily="18" charset="0"/>
                <a:ea typeface="Times New Roman" panose="02020603050405020304" pitchFamily="18" charset="0"/>
              </a:rPr>
              <a:t>		- Bifurcación</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latin typeface="Times New Roman" panose="02020603050405020304" pitchFamily="18" charset="0"/>
                <a:ea typeface="Times New Roman" panose="02020603050405020304" pitchFamily="18" charset="0"/>
              </a:rPr>
              <a:t>		- Salto</a:t>
            </a:r>
            <a:endParaRPr lang="es-AR" dirty="0">
              <a:latin typeface="Times New Roman" panose="02020603050405020304" pitchFamily="18" charset="0"/>
              <a:ea typeface="Times New Roman" panose="02020603050405020304" pitchFamily="18" charset="0"/>
            </a:endParaRPr>
          </a:p>
          <a:p>
            <a:pPr algn="just" hangingPunct="0">
              <a:spcAft>
                <a:spcPts val="0"/>
              </a:spcAft>
            </a:pPr>
            <a:r>
              <a:rPr lang="es-ES" b="1" dirty="0">
                <a:latin typeface="Times New Roman" panose="02020603050405020304" pitchFamily="18" charset="0"/>
                <a:ea typeface="Times New Roman" panose="02020603050405020304" pitchFamily="18" charset="0"/>
              </a:rPr>
              <a:t>		- Llamado a Subrutina</a:t>
            </a:r>
            <a:endParaRPr lang="es-AR" dirty="0">
              <a:latin typeface="Times New Roman" panose="02020603050405020304" pitchFamily="18" charset="0"/>
              <a:ea typeface="Times New Roman" panose="02020603050405020304" pitchFamily="18" charset="0"/>
            </a:endParaRPr>
          </a:p>
        </p:txBody>
      </p:sp>
      <p:cxnSp>
        <p:nvCxnSpPr>
          <p:cNvPr id="13" name="Conector recto de flecha 12">
            <a:extLst>
              <a:ext uri="{FF2B5EF4-FFF2-40B4-BE49-F238E27FC236}">
                <a16:creationId xmlns:a16="http://schemas.microsoft.com/office/drawing/2014/main" id="{2D1717B0-3445-493D-A4BB-D375D2426D5B}"/>
              </a:ext>
            </a:extLst>
          </p:cNvPr>
          <p:cNvCxnSpPr/>
          <p:nvPr/>
        </p:nvCxnSpPr>
        <p:spPr>
          <a:xfrm flipH="1">
            <a:off x="7249551" y="3696172"/>
            <a:ext cx="1373944" cy="12556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71561E15-E44D-4BC5-B93F-5A62ECDC7B0C}"/>
              </a:ext>
            </a:extLst>
          </p:cNvPr>
          <p:cNvCxnSpPr>
            <a:cxnSpLocks/>
          </p:cNvCxnSpPr>
          <p:nvPr/>
        </p:nvCxnSpPr>
        <p:spPr>
          <a:xfrm flipH="1">
            <a:off x="9197009" y="4064578"/>
            <a:ext cx="809809" cy="9971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8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6AF75FD-1A17-4DB9-97D2-DA5F5F0BA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51" t="2937" r="-15504" b="-2754"/>
          <a:stretch>
            <a:fillRect/>
          </a:stretch>
        </p:blipFill>
        <p:spPr bwMode="auto">
          <a:xfrm>
            <a:off x="1985963" y="502094"/>
            <a:ext cx="8643937" cy="599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60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F1541AB9-6A6B-49FD-81F1-146E76DA2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43" t="-4015" r="-20810" b="-5933"/>
          <a:stretch>
            <a:fillRect/>
          </a:stretch>
        </p:blipFill>
        <p:spPr bwMode="auto">
          <a:xfrm>
            <a:off x="234950" y="114300"/>
            <a:ext cx="5645150" cy="665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Nueva imagen">
            <a:extLst>
              <a:ext uri="{FF2B5EF4-FFF2-40B4-BE49-F238E27FC236}">
                <a16:creationId xmlns:a16="http://schemas.microsoft.com/office/drawing/2014/main" id="{8713D55E-A6C0-4EC0-BB63-84E3348FA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1150"/>
            <a:ext cx="5657850"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356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A36E00B-7637-4362-BE13-2273D96F6162}"/>
              </a:ext>
            </a:extLst>
          </p:cNvPr>
          <p:cNvSpPr/>
          <p:nvPr/>
        </p:nvSpPr>
        <p:spPr>
          <a:xfrm>
            <a:off x="948056" y="405884"/>
            <a:ext cx="2790187"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 DIRECCIONAMIENTO</a:t>
            </a:r>
            <a:endParaRPr lang="es-AR" dirty="0"/>
          </a:p>
        </p:txBody>
      </p:sp>
      <p:pic>
        <p:nvPicPr>
          <p:cNvPr id="3" name="Imagen 2">
            <a:extLst>
              <a:ext uri="{FF2B5EF4-FFF2-40B4-BE49-F238E27FC236}">
                <a16:creationId xmlns:a16="http://schemas.microsoft.com/office/drawing/2014/main" id="{8008432C-FFE0-4A86-9A48-9D011BF94F00}"/>
              </a:ext>
            </a:extLst>
          </p:cNvPr>
          <p:cNvPicPr>
            <a:picLocks noChangeAspect="1"/>
          </p:cNvPicPr>
          <p:nvPr/>
        </p:nvPicPr>
        <p:blipFill>
          <a:blip r:embed="rId2"/>
          <a:stretch>
            <a:fillRect/>
          </a:stretch>
        </p:blipFill>
        <p:spPr>
          <a:xfrm>
            <a:off x="2190749" y="1276350"/>
            <a:ext cx="9092293" cy="4895850"/>
          </a:xfrm>
          <a:prstGeom prst="rect">
            <a:avLst/>
          </a:prstGeom>
        </p:spPr>
      </p:pic>
    </p:spTree>
    <p:extLst>
      <p:ext uri="{BB962C8B-B14F-4D97-AF65-F5344CB8AC3E}">
        <p14:creationId xmlns:p14="http://schemas.microsoft.com/office/powerpoint/2010/main" val="296407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29CEDF4-0F1E-4239-B6B3-B1A101B56223}"/>
              </a:ext>
            </a:extLst>
          </p:cNvPr>
          <p:cNvPicPr>
            <a:picLocks noChangeAspect="1"/>
          </p:cNvPicPr>
          <p:nvPr/>
        </p:nvPicPr>
        <p:blipFill>
          <a:blip r:embed="rId2"/>
          <a:stretch>
            <a:fillRect/>
          </a:stretch>
        </p:blipFill>
        <p:spPr>
          <a:xfrm>
            <a:off x="1276350" y="976312"/>
            <a:ext cx="10127226" cy="4905375"/>
          </a:xfrm>
          <a:prstGeom prst="rect">
            <a:avLst/>
          </a:prstGeom>
        </p:spPr>
      </p:pic>
    </p:spTree>
    <p:extLst>
      <p:ext uri="{BB962C8B-B14F-4D97-AF65-F5344CB8AC3E}">
        <p14:creationId xmlns:p14="http://schemas.microsoft.com/office/powerpoint/2010/main" val="2606338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90</TotalTime>
  <Words>363</Words>
  <Application>Microsoft Office PowerPoint</Application>
  <PresentationFormat>Panorámica</PresentationFormat>
  <Paragraphs>89</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Century Gothic</vt:lpstr>
      <vt:lpstr>Times New Roman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Bagui</dc:creator>
  <cp:lastModifiedBy>Bagui</cp:lastModifiedBy>
  <cp:revision>27</cp:revision>
  <dcterms:created xsi:type="dcterms:W3CDTF">2018-03-14T21:37:13Z</dcterms:created>
  <dcterms:modified xsi:type="dcterms:W3CDTF">2018-03-17T12:04:10Z</dcterms:modified>
</cp:coreProperties>
</file>