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9" r:id="rId10"/>
    <p:sldId id="281" r:id="rId11"/>
    <p:sldId id="282" r:id="rId12"/>
    <p:sldId id="280" r:id="rId13"/>
    <p:sldId id="28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72A90-5E3A-40EE-8B53-416861591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08272B-B0D0-4D10-B5FF-55CF48844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83AAE-1053-497A-AC3C-01312DF6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4BDDF9-1A63-4911-9415-4C3AF077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E9C53-E372-4FFF-AE45-772B2344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59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0E25A-15EF-4168-A7F9-576915F5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EE6E46-C6C8-466A-9B2E-F685D9ABA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B7779-0567-44C9-A2DB-D868E672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12B77A-DF88-4837-AFD9-FD880AED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C7813-79F6-47B9-AF65-918957F0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27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D68059-4F4C-402B-8DC1-527E88C6F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67CFE5-BF53-4875-BE1C-612670B0A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718D6-13EF-4324-9343-223B602E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DE6BB-609E-4062-BCA0-33357BF1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FBB9F-190B-4953-AB62-D5FC9158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160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B6AF6-176B-4717-9E5A-98F1FF33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6E5AE-B6AF-477D-910F-2E9F06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90C2C-2173-46D4-A9B9-FD0EC195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C727E-23AB-4BED-BEDC-5CC901D6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4AD6AB-63B5-42F4-A81E-9C293E01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1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70253-5D10-44A4-9E45-08D36405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CF208-9955-4431-88E4-3A8C9E992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56AE4D-EE46-498E-A985-3DB4B147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0963A-9D6D-48B5-AB30-D672CC64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C546D9-D47B-422A-8410-5074C727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41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90E7C-3A27-45FA-A43A-190FF1C4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C9A65-906A-4E68-9390-E8898970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DBC374-8FBB-41DD-932F-F51C35999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A5629D-17A6-4C8A-9424-F3E51C3A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01346-CF78-49F2-8D1E-A6B05BE4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6B7A27-578F-4FD2-8E13-EF2FE0F4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743DE-4420-4084-A46F-7626D1AD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4E1D0E-EAFF-464C-9F9E-B77A221AE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66FE37-A5B1-4116-9F14-500DDDD6A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D087AD-C14A-4FC8-B442-903C40123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DDBA01-EDFD-45DA-8896-AEEDD9F05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2E6AA-1FD0-4363-957A-09EEDE65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E1C06A-DCFE-4B81-94A8-48D69CAF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0AC624-97F5-46A8-B10B-3A749D36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06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216F-3E71-4F88-9536-9BAF37EC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B8FF8C-6670-459D-A35E-37D12F44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BB538C-DB7E-4A87-9379-C984FB39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062A83-3468-4C42-971A-59B79D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84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26EFD0-072C-4E28-A3B9-57299CD2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181C4F-218A-42DA-B979-1BB66835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CD1F0D-ECF5-43EF-95AE-7238E307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171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AF766-9412-458C-BCF7-B77E35C8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ABF49-3A02-414A-BA67-529F1D7A6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973D8-81A1-4648-B72B-39169C895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11D259-97BF-4F6E-A0A2-8355FAC4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24568-B2BF-4E23-93F3-401AD013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0AE37-A3F2-468B-BE16-01A919B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649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A2FEB-D6C4-4155-8B22-AB542566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5D76F8-A90D-44A2-B8B2-7EFC2A72C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F98B07-BBCB-43DE-848C-82B9F9FF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1BA36-1D05-4422-B136-04E30223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456489-68BD-4910-8E3A-DC2F2EF8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0E0D79-70D0-426C-8556-5C47A381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94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B527B-D79B-4B6D-A755-25751C75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288834-51CA-421E-89E3-94093E79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5BC3E-3408-4087-B9BB-D74F77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1442-F922-4AEC-B343-931D183CBF2B}" type="datetimeFigureOut">
              <a:rPr lang="es-AR" smtClean="0"/>
              <a:t>5/4/2022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4883E-1AB9-406E-9F33-2533732A2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A6870-6041-41B7-BAF5-3FEF2F37D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8508-595D-45C5-BE6E-272C16F450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70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B2D5A3-4FDD-45C3-B30E-EA1693ACAAC1}"/>
              </a:ext>
            </a:extLst>
          </p:cNvPr>
          <p:cNvSpPr/>
          <p:nvPr/>
        </p:nvSpPr>
        <p:spPr>
          <a:xfrm>
            <a:off x="212036" y="1166842"/>
            <a:ext cx="114366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DEFINICIONES PARTICULARES: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PUNTO DE MEMORIA: “celda de bit”.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CELDA DE MEMORIA: En general corresponde a la longitud, medida en bits, de los registros de la unidad aritmética y lógica.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DIRECCION DE MEMORIA: lista de bits que representan un código hexadecimal.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DIRECCIONAMIENTO: Es el procedimiento por el cual es posible ubicar las posiciones de memoria para efectuar su lectura o su escritura.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LECTURA/ESCRITURA: En ambos casos es necesario primero direccionar la celda y luego de ubicada la misma, producir la transferencia de la información en el sentido deseado.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ACCESO A MEMORIA: Se conoce con esta denominación al proceso genérico de lectura/escritura en memoria.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21ABA9-3FCA-46B7-94CC-CD3176763081}"/>
              </a:ext>
            </a:extLst>
          </p:cNvPr>
          <p:cNvSpPr txBox="1"/>
          <p:nvPr/>
        </p:nvSpPr>
        <p:spPr>
          <a:xfrm>
            <a:off x="2067340" y="405920"/>
            <a:ext cx="67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MEMORIA</a:t>
            </a:r>
          </a:p>
        </p:txBody>
      </p:sp>
    </p:spTree>
    <p:extLst>
      <p:ext uri="{BB962C8B-B14F-4D97-AF65-F5344CB8AC3E}">
        <p14:creationId xmlns:p14="http://schemas.microsoft.com/office/powerpoint/2010/main" val="58596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347990-DFC8-40FD-BD1C-6755810E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61" y="856006"/>
            <a:ext cx="10871580" cy="52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880B7C-2FE8-4BC8-9599-A8BE0B97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0" y="1086679"/>
            <a:ext cx="11656760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8C2755-BC80-4BDC-873E-1F77B0CC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1864255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B2CAA3-0405-4E3C-8C0D-B6B69A6B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476"/>
            <a:ext cx="12197145" cy="49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4842D9-56FC-40FE-A356-E6521601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91" y="566155"/>
            <a:ext cx="9800264" cy="46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9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D16454-8AFD-4FAF-9593-1EC88C57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0" y="892178"/>
            <a:ext cx="9328735" cy="47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6456A9-D1CA-43C0-9E8F-BC910C91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6" y="169014"/>
            <a:ext cx="11353516" cy="66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40ABFF-438F-48A2-8203-074D1E0F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42" y="397412"/>
            <a:ext cx="9453489" cy="42588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4EA14D-B36E-4617-87AE-15746519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42" y="5071422"/>
            <a:ext cx="9230936" cy="13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4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B2BF53-5183-4DF3-A8CE-E95E670E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1" y="119575"/>
            <a:ext cx="10136745" cy="11902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5FF023-A99E-433C-A8DE-9D3F63AB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97" y="1309785"/>
            <a:ext cx="9928639" cy="54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E8BA22-686B-4991-9413-390B6523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12" y="185612"/>
            <a:ext cx="10249575" cy="1928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B776CE-1E84-4872-BCA2-FF50E5A8D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887" y="1837574"/>
            <a:ext cx="7296224" cy="48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902BC9D-EA2D-4F9F-8B43-1A47F307A698}"/>
              </a:ext>
            </a:extLst>
          </p:cNvPr>
          <p:cNvSpPr/>
          <p:nvPr/>
        </p:nvSpPr>
        <p:spPr>
          <a:xfrm>
            <a:off x="1739705" y="8258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TIEMPO DE ACCESO: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 hangingPunct="0">
              <a:spcAft>
                <a:spcPts val="0"/>
              </a:spcAft>
            </a:pPr>
            <a:r>
              <a:rPr lang="es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ES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½ (</a:t>
            </a:r>
            <a:r>
              <a:rPr lang="es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ES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t</a:t>
            </a:r>
            <a:r>
              <a:rPr lang="es-ES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Donde: </a:t>
            </a:r>
            <a:r>
              <a:rPr lang="es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ES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tiempo de acceso.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 hangingPunct="0">
              <a:spcAft>
                <a:spcPts val="0"/>
              </a:spcAft>
            </a:pPr>
            <a:r>
              <a:rPr lang="es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ES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tiempo de lectura.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ES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tiempo de escritura.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5CE28-0BD1-4A7B-8CEA-1E32E9F2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05" y="3552606"/>
            <a:ext cx="16520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CICLO DE MEMORIA: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F90AB3A-00F7-4CFC-99D8-A2F1C169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5" t="375" r="-10857" b="-13010"/>
          <a:stretch>
            <a:fillRect/>
          </a:stretch>
        </p:blipFill>
        <p:spPr bwMode="auto">
          <a:xfrm>
            <a:off x="1246658" y="4152770"/>
            <a:ext cx="9698684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4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2F4D46-2DF1-483B-951E-38FF1A254FC2}"/>
              </a:ext>
            </a:extLst>
          </p:cNvPr>
          <p:cNvSpPr/>
          <p:nvPr/>
        </p:nvSpPr>
        <p:spPr>
          <a:xfrm>
            <a:off x="1022608" y="420280"/>
            <a:ext cx="2240742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 CACHE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BFF473-886D-4706-84EA-116A96B8159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728" y="1744173"/>
            <a:ext cx="7461152" cy="370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44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E2AE4CE-8087-43E5-BAA1-86761C21458B}"/>
              </a:ext>
            </a:extLst>
          </p:cNvPr>
          <p:cNvSpPr/>
          <p:nvPr/>
        </p:nvSpPr>
        <p:spPr>
          <a:xfrm>
            <a:off x="562707" y="48330"/>
            <a:ext cx="11465169" cy="686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</a:t>
            </a: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ecindad espacial: los programas suelen requerir los datos o instrucciones que se encuentran en las   direcciones cercanas a las que se procesan.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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Vecindad temporal: los programas suelen requerir los datos más recientes.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 de la eficacia.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Cuando el procesador solicita datos o instrucciones y los encuentra en la cache, se dice que hay presencia, sino decimos que hay ausencia. La eficacia de la cache se puede expresar como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s-A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presencias en la cache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Probabilidad de presencia  =    ---------------------------------------------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s-A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de peticiones a memoria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 eficacia también depende del software, debido  a  los  principios de la vecindad de las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referencias.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EA4F429-FA31-4DDD-9095-B29E2DF35D8C}"/>
              </a:ext>
            </a:extLst>
          </p:cNvPr>
          <p:cNvSpPr/>
          <p:nvPr/>
        </p:nvSpPr>
        <p:spPr>
          <a:xfrm>
            <a:off x="993504" y="504687"/>
            <a:ext cx="2270814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conexión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80D167-C804-4C3B-A1BA-5992E4E9305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911" y="895050"/>
            <a:ext cx="8328074" cy="550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43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75291A-1CB6-477B-83E6-BF23F0FCD03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74" y="932131"/>
            <a:ext cx="9861452" cy="55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24E1F21-AEA2-4958-8006-557784413E34}"/>
              </a:ext>
            </a:extLst>
          </p:cNvPr>
          <p:cNvSpPr/>
          <p:nvPr/>
        </p:nvSpPr>
        <p:spPr>
          <a:xfrm>
            <a:off x="2009462" y="414997"/>
            <a:ext cx="2236510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interna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1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13B1960-FD88-43C3-A880-4A8533B61E4C}"/>
              </a:ext>
            </a:extLst>
          </p:cNvPr>
          <p:cNvSpPr/>
          <p:nvPr/>
        </p:nvSpPr>
        <p:spPr>
          <a:xfrm>
            <a:off x="879653" y="546890"/>
            <a:ext cx="1710725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5A20DE-5B95-4215-92CE-6754F3283A2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90" y="1098155"/>
            <a:ext cx="7163019" cy="466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86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6173C1-248D-4731-90B6-94A53EF8ACC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482" y="952500"/>
            <a:ext cx="7829038" cy="470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943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F0CFBB-9A1E-49F9-9CFE-24B4110769CD}"/>
              </a:ext>
            </a:extLst>
          </p:cNvPr>
          <p:cNvSpPr/>
          <p:nvPr/>
        </p:nvSpPr>
        <p:spPr>
          <a:xfrm>
            <a:off x="689317" y="1163252"/>
            <a:ext cx="10466363" cy="516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de la cache: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implica sustituir cierta información que está en la cache por otra nueva transferida de la memoria principal. La actualización implica elegir cuál posición de la cache se va a sustituir.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de correspondencia directa sólo puede almacenarse en una posición determinada de la cache.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otras organizaciones se puede  hacer la sustitución  según distintos algoritmos. Los más usados son el  </a:t>
            </a:r>
            <a:r>
              <a:rPr lang="es-A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el </a:t>
            </a:r>
            <a:r>
              <a:rPr lang="es-A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lru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primero actualiza en forma aleatoria cualquier vía o grupo. El segundo sustituye aquella que lleva más tiempo sin ser accedida.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8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DFD294-F4BA-401E-96FD-C8938DA9AF9E}"/>
              </a:ext>
            </a:extLst>
          </p:cNvPr>
          <p:cNvSpPr/>
          <p:nvPr/>
        </p:nvSpPr>
        <p:spPr>
          <a:xfrm>
            <a:off x="154745" y="733759"/>
            <a:ext cx="12037255" cy="612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de la memoria principal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Como el procesador trabaja en la cache, los datos actualizados se encuentran en la cache. Si otro dispositivo accede a la memoria principal obtendrá datos  obsoletos. Por lo tanto es importante fijar políticas de actualización de la memoria principal. Hay tres métodos: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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(escritura inmediata)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escrituras del procesador en la cache  son traspasadas inmediatamente a la  memoria principal. Baja la performance del sistema porque se usa mucho el bus de memoria principal.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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Buffered/posted write through (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escritura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diferida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 registros intermedios (3 a 5), que permiten que el controlador de la cache actualice cuando el bus está ocioso.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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 (escritura obligada)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escrituras del procesador en la cache solamente  se  hacen  en la memoria principal si son estrictamente necesarias (cuando otro procesador  accede a la memoria principal  o  cuando  se reemplaza una posición de la cache que ha sido previamente modificada).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1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A21F896-D073-4F84-BF13-DDDCCCB1B1FA}"/>
              </a:ext>
            </a:extLst>
          </p:cNvPr>
          <p:cNvSpPr/>
          <p:nvPr/>
        </p:nvSpPr>
        <p:spPr>
          <a:xfrm>
            <a:off x="766179" y="1166842"/>
            <a:ext cx="102131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DIMENSIONES DE LAS MEMORIAS: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Hay tres dimensiones básicas que permiten la comparación y la medición de la performance de las memorias: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0"/>
              </a:spcAf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CAPACIDAD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es la cantidad de información que puede almacenar, y se mide en bits, bytes o palabras, y por supuesto mediante algún múltiplo kilo, mega o giga. Ejemplo: 64 Megabytes.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0"/>
              </a:spcAf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CAUDAL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es la cantidad de información que puede transferir por unidad de tiempo, medida en bits o bytes.  Ejemplo: 134 Gigabytes/segundo. (ANCHO DE BANDA)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0"/>
              </a:spcAft>
              <a:buFontTx/>
              <a:buChar char="-"/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DENSIDAD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puede ser lineal, superficial o volumétrica, y permite determinar la cantidad de información, en bits o bytes que puede ser almacenada por unidad de longitud, de superficie, o de  volumen. </a:t>
            </a:r>
          </a:p>
          <a:p>
            <a:pPr algn="just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Ejemplo: 82 bits/cm,  300 Kilobytes/cm</a:t>
            </a:r>
            <a:r>
              <a:rPr lang="es-E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250 Megabytes/cm</a:t>
            </a:r>
            <a:r>
              <a:rPr lang="es-E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514DA98-FECD-43F5-9AA3-BFF03A10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5" t="5132" r="-5875" b="-2602"/>
          <a:stretch>
            <a:fillRect/>
          </a:stretch>
        </p:blipFill>
        <p:spPr bwMode="auto">
          <a:xfrm>
            <a:off x="2733894" y="1666537"/>
            <a:ext cx="7169760" cy="44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DCE9DC-92FD-4A92-B4DB-4A2FA29F6F13}"/>
              </a:ext>
            </a:extLst>
          </p:cNvPr>
          <p:cNvSpPr/>
          <p:nvPr/>
        </p:nvSpPr>
        <p:spPr>
          <a:xfrm>
            <a:off x="4302838" y="715243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CLASIFICACION POR JERARQUIA</a:t>
            </a:r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BCAE9D-2027-43AF-B8DC-022439BCBB8D}"/>
              </a:ext>
            </a:extLst>
          </p:cNvPr>
          <p:cNvSpPr txBox="1"/>
          <p:nvPr/>
        </p:nvSpPr>
        <p:spPr>
          <a:xfrm>
            <a:off x="4923692" y="4262511"/>
            <a:ext cx="31230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CACHE DE DISCO  -  DISCO SSD</a:t>
            </a:r>
          </a:p>
        </p:txBody>
      </p:sp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995CCCA2-25C2-4962-9670-951E63C85944}"/>
              </a:ext>
            </a:extLst>
          </p:cNvPr>
          <p:cNvSpPr/>
          <p:nvPr/>
        </p:nvSpPr>
        <p:spPr>
          <a:xfrm>
            <a:off x="3559126" y="6035039"/>
            <a:ext cx="5852160" cy="689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034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3171DE-CC89-4443-B4C6-5CDFCDB2A9EC}"/>
              </a:ext>
            </a:extLst>
          </p:cNvPr>
          <p:cNvSpPr/>
          <p:nvPr/>
        </p:nvSpPr>
        <p:spPr>
          <a:xfrm>
            <a:off x="1128559" y="69808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CLASIFICACION</a:t>
            </a:r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D83291C-5D37-41F2-B12A-D69DB509E837}"/>
              </a:ext>
            </a:extLst>
          </p:cNvPr>
          <p:cNvSpPr/>
          <p:nvPr/>
        </p:nvSpPr>
        <p:spPr>
          <a:xfrm>
            <a:off x="773723" y="11782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0260" indent="-179705" algn="just" hangingPunct="0">
              <a:spcAft>
                <a:spcPts val="0"/>
              </a:spcAft>
            </a:pPr>
            <a:r>
              <a:rPr lang="es-E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SECUENCIALES</a:t>
            </a: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810260" indent="-179705" algn="just" hangingPunct="0">
              <a:spcAft>
                <a:spcPts val="0"/>
              </a:spcAft>
            </a:pPr>
            <a:r>
              <a:rPr lang="es-E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CICLICAS</a:t>
            </a: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s-E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COORDENADAS</a:t>
            </a:r>
            <a:endParaRPr lang="es-AR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5784CA-7228-4009-A652-66E1B9BA94BA}"/>
              </a:ext>
            </a:extLst>
          </p:cNvPr>
          <p:cNvSpPr/>
          <p:nvPr/>
        </p:nvSpPr>
        <p:spPr>
          <a:xfrm>
            <a:off x="4785360" y="1178272"/>
            <a:ext cx="262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-270510" algn="just" hangingPunct="0">
              <a:spcAft>
                <a:spcPts val="0"/>
              </a:spcAft>
            </a:pPr>
            <a:r>
              <a:rPr lang="es-E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ESTATICAS</a:t>
            </a:r>
          </a:p>
          <a:p>
            <a:pPr marL="630555" indent="-270510" algn="just" hangingPunct="0">
              <a:spcAft>
                <a:spcPts val="0"/>
              </a:spcAft>
            </a:pPr>
            <a:r>
              <a:rPr lang="es-E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DINAMICAS</a:t>
            </a:r>
            <a:endParaRPr lang="es-AR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91DA90B-4395-4A09-A543-A7B2B99A3504}"/>
              </a:ext>
            </a:extLst>
          </p:cNvPr>
          <p:cNvSpPr/>
          <p:nvPr/>
        </p:nvSpPr>
        <p:spPr>
          <a:xfrm>
            <a:off x="7811086" y="1178272"/>
            <a:ext cx="2818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-270510" algn="just" hangingPunct="0">
              <a:spcAft>
                <a:spcPts val="0"/>
              </a:spcAft>
            </a:pPr>
            <a:r>
              <a:rPr lang="es-E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VOLATILES</a:t>
            </a:r>
          </a:p>
          <a:p>
            <a:pPr marL="630555" indent="-270510" algn="just" hangingPunct="0">
              <a:spcAft>
                <a:spcPts val="0"/>
              </a:spcAft>
            </a:pPr>
            <a:r>
              <a:rPr lang="es-E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VOLATILES</a:t>
            </a:r>
            <a:endParaRPr lang="es-AR" sz="20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FE0918A-959C-4F30-9C5F-AE6B9E246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07190"/>
              </p:ext>
            </p:extLst>
          </p:nvPr>
        </p:nvGraphicFramePr>
        <p:xfrm>
          <a:off x="1814732" y="2304792"/>
          <a:ext cx="8440616" cy="4278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99">
                  <a:extLst>
                    <a:ext uri="{9D8B030D-6E8A-4147-A177-3AD203B41FA5}">
                      <a16:colId xmlns:a16="http://schemas.microsoft.com/office/drawing/2014/main" val="2006011422"/>
                    </a:ext>
                  </a:extLst>
                </a:gridCol>
                <a:gridCol w="1700521">
                  <a:extLst>
                    <a:ext uri="{9D8B030D-6E8A-4147-A177-3AD203B41FA5}">
                      <a16:colId xmlns:a16="http://schemas.microsoft.com/office/drawing/2014/main" val="2762587168"/>
                    </a:ext>
                  </a:extLst>
                </a:gridCol>
                <a:gridCol w="1309299">
                  <a:extLst>
                    <a:ext uri="{9D8B030D-6E8A-4147-A177-3AD203B41FA5}">
                      <a16:colId xmlns:a16="http://schemas.microsoft.com/office/drawing/2014/main" val="737543031"/>
                    </a:ext>
                  </a:extLst>
                </a:gridCol>
                <a:gridCol w="1439399">
                  <a:extLst>
                    <a:ext uri="{9D8B030D-6E8A-4147-A177-3AD203B41FA5}">
                      <a16:colId xmlns:a16="http://schemas.microsoft.com/office/drawing/2014/main" val="96610731"/>
                    </a:ext>
                  </a:extLst>
                </a:gridCol>
                <a:gridCol w="1439399">
                  <a:extLst>
                    <a:ext uri="{9D8B030D-6E8A-4147-A177-3AD203B41FA5}">
                      <a16:colId xmlns:a16="http://schemas.microsoft.com/office/drawing/2014/main" val="2698360364"/>
                    </a:ext>
                  </a:extLst>
                </a:gridCol>
                <a:gridCol w="1439399">
                  <a:extLst>
                    <a:ext uri="{9D8B030D-6E8A-4147-A177-3AD203B41FA5}">
                      <a16:colId xmlns:a16="http://schemas.microsoft.com/office/drawing/2014/main" val="44219725"/>
                    </a:ext>
                  </a:extLst>
                </a:gridCol>
              </a:tblGrid>
              <a:tr h="7131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Tipo</a:t>
                      </a:r>
                      <a:r>
                        <a:rPr lang="en-GB" sz="1600" dirty="0">
                          <a:effectLst/>
                        </a:rPr>
                        <a:t> de Memoria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Tecnología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Tamaño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Tipo de acceso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Tiempo de acceso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Caudal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175018"/>
                  </a:ext>
                </a:extLst>
              </a:tr>
              <a:tr h="7131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Caché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RAM de semiconductor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128 - 512 KB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GB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Mb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Aleatorio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&lt;10 ns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Depende del reloj central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83075"/>
                  </a:ext>
                </a:extLst>
              </a:tr>
              <a:tr h="7131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Memoria Principal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RAM de semiconductor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 – 32 GB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Aleatorio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&lt;50 ns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Depende del reloj central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903583"/>
                  </a:ext>
                </a:extLst>
              </a:tr>
              <a:tr h="7131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Disco Magnético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Disco Rígido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600" dirty="0">
                          <a:effectLst/>
                        </a:rPr>
                        <a:t>&gt; 100 GB</a:t>
                      </a:r>
                    </a:p>
                    <a:p>
                      <a:pPr marL="0" indent="0" algn="ctr" hangingPunc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Cíclico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&lt;10 </a:t>
                      </a:r>
                      <a:r>
                        <a:rPr lang="en-GB" sz="1600" dirty="0" err="1">
                          <a:effectLst/>
                        </a:rPr>
                        <a:t>ms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 MB/seg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844906"/>
                  </a:ext>
                </a:extLst>
              </a:tr>
              <a:tr h="7131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Disco Óptico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CD-ROM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GB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Secuencial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 </a:t>
                      </a:r>
                      <a:r>
                        <a:rPr lang="en-GB" sz="1600" dirty="0" err="1">
                          <a:effectLst/>
                        </a:rPr>
                        <a:t>ms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600 KB/</a:t>
                      </a:r>
                      <a:r>
                        <a:rPr lang="en-GB" sz="1600" dirty="0" err="1">
                          <a:effectLst/>
                        </a:rPr>
                        <a:t>seg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367586"/>
                  </a:ext>
                </a:extLst>
              </a:tr>
              <a:tr h="7131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Cinta Magnética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Cinta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Varios</a:t>
                      </a:r>
                      <a:r>
                        <a:rPr lang="en-GB" sz="1600" dirty="0">
                          <a:effectLst/>
                        </a:rPr>
                        <a:t> TB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Secuencial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Varios segundos</a:t>
                      </a:r>
                      <a:endParaRPr lang="es-A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 MB/min</a:t>
                      </a:r>
                      <a:endParaRPr lang="es-A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222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BCC26856-FA5D-46C6-96D6-515A168B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03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972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D6A60E-0509-4929-8E55-C592F60DE5E1}"/>
              </a:ext>
            </a:extLst>
          </p:cNvPr>
          <p:cNvSpPr/>
          <p:nvPr/>
        </p:nvSpPr>
        <p:spPr>
          <a:xfrm>
            <a:off x="921974" y="461377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MEMORIAS ESPECIALIZADAS</a:t>
            </a:r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31DD32-16C4-48EB-904B-3802C902F050}"/>
              </a:ext>
            </a:extLst>
          </p:cNvPr>
          <p:cNvSpPr/>
          <p:nvPr/>
        </p:nvSpPr>
        <p:spPr>
          <a:xfrm>
            <a:off x="921974" y="1017969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MEMORIAS DE PILAS</a:t>
            </a:r>
            <a:endParaRPr lang="es-A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028792-2FFA-487A-8C46-815AA9A0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1" t="8633" r="-16508" b="-3651"/>
          <a:stretch>
            <a:fillRect/>
          </a:stretch>
        </p:blipFill>
        <p:spPr bwMode="auto">
          <a:xfrm>
            <a:off x="-164049" y="1847631"/>
            <a:ext cx="6221040" cy="29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F56121E-05BA-46CC-9E14-89DD3B30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935" y="177252"/>
            <a:ext cx="135372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Acceso por número de celda.</a:t>
            </a:r>
            <a:endParaRPr kumimoji="0" lang="es-ES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C9BBC3E1-026F-4E77-9436-1CA54407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-4295" r="-7526" b="-8092"/>
          <a:stretch>
            <a:fillRect/>
          </a:stretch>
        </p:blipFill>
        <p:spPr bwMode="auto">
          <a:xfrm>
            <a:off x="6302326" y="579668"/>
            <a:ext cx="5306089" cy="28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2303294-ED01-49FF-9982-56797422C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26" y="320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Acceso por coordenadas.</a:t>
            </a:r>
            <a:endParaRPr kumimoji="0" lang="es-AR" altLang="es-A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D754F1F-2363-4162-8C5D-7A6697226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51159"/>
              </p:ext>
            </p:extLst>
          </p:nvPr>
        </p:nvGraphicFramePr>
        <p:xfrm>
          <a:off x="6302326" y="3746274"/>
          <a:ext cx="50101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r:id="rId5" imgW="6179419" imgH="6506678" progId="WordPro.Document">
                  <p:embed/>
                </p:oleObj>
              </mc:Choice>
              <mc:Fallback>
                <p:oleObj r:id="rId5" imgW="6179419" imgH="6506678" progId="WordPro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9829"/>
                      <a:stretch>
                        <a:fillRect/>
                      </a:stretch>
                    </p:blipFill>
                    <p:spPr bwMode="auto">
                      <a:xfrm>
                        <a:off x="6302326" y="3746274"/>
                        <a:ext cx="5010150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98004497-95BE-4916-BE60-1E59E1931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26" y="68848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8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8D07516-E544-4E02-BACE-D7999D328CFA}"/>
              </a:ext>
            </a:extLst>
          </p:cNvPr>
          <p:cNvSpPr/>
          <p:nvPr/>
        </p:nvSpPr>
        <p:spPr>
          <a:xfrm>
            <a:off x="956825" y="487067"/>
            <a:ext cx="383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MEMORIAS DE SEMICONDUCTOR</a:t>
            </a:r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C0A509-9517-4B23-B0B0-1D46878D7F80}"/>
              </a:ext>
            </a:extLst>
          </p:cNvPr>
          <p:cNvSpPr/>
          <p:nvPr/>
        </p:nvSpPr>
        <p:spPr>
          <a:xfrm>
            <a:off x="0" y="896872"/>
            <a:ext cx="5069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ROM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PROM (ROM Programable)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EPROM (PROM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borrable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reescribible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EAROM (ROM eléctricamente alterable)</a:t>
            </a:r>
          </a:p>
          <a:p>
            <a:pPr indent="540385" algn="just" hangingPunct="0">
              <a:tabLst>
                <a:tab pos="1979295" algn="l"/>
                <a:tab pos="2705735" algn="l"/>
                <a:tab pos="4170045" algn="l"/>
              </a:tabLst>
            </a:pPr>
            <a:r>
              <a:rPr lang="es-A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-FLASH</a:t>
            </a: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DRAM (RAM Dinámicas)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  <a:tabLst>
                <a:tab pos="1979295" algn="l"/>
                <a:tab pos="2705735" algn="l"/>
                <a:tab pos="4170045" algn="l"/>
              </a:tabLs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SRAM (RAM Estáticas)</a:t>
            </a:r>
            <a:endParaRPr lang="es-AR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mem">
            <a:extLst>
              <a:ext uri="{FF2B5EF4-FFF2-40B4-BE49-F238E27FC236}">
                <a16:creationId xmlns:a16="http://schemas.microsoft.com/office/drawing/2014/main" id="{CD794F42-C06C-45D6-839D-99368F1D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3" y="345942"/>
            <a:ext cx="6166116" cy="616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0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857C8F-A66C-4135-A0D4-2447DFE5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63" y="1038224"/>
            <a:ext cx="22881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C98A9FF-65BE-4BD7-B7A0-3A9C86E58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96821"/>
              </p:ext>
            </p:extLst>
          </p:nvPr>
        </p:nvGraphicFramePr>
        <p:xfrm>
          <a:off x="1322363" y="897548"/>
          <a:ext cx="3298948" cy="457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r:id="rId3" imgW="3009900" imgH="4191000" progId="WordPro.Document">
                  <p:embed/>
                </p:oleObj>
              </mc:Choice>
              <mc:Fallback>
                <p:oleObj r:id="rId3" imgW="3009900" imgH="4191000" progId="WordPro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63" y="897548"/>
                        <a:ext cx="3298948" cy="4574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CBD6F7F-E961-48C2-96BC-1988803DF84A}"/>
              </a:ext>
            </a:extLst>
          </p:cNvPr>
          <p:cNvSpPr/>
          <p:nvPr/>
        </p:nvSpPr>
        <p:spPr>
          <a:xfrm>
            <a:off x="4785358" y="2446276"/>
            <a:ext cx="6925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 hangingPunct="0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RAS =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Row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Address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Select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(Elegir Dirección de Fila)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CAS =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Column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Address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Select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(Elegir Dirección de Columna)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WE  =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Write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Enable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(Habilitar Escritura)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 hangingPunct="0">
              <a:spcAft>
                <a:spcPts val="0"/>
              </a:spcAft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OE  =  Output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Enable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(Habilitar Salida)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6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774DB2-039A-4FA7-A5C9-E069E22F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0" y="1126849"/>
            <a:ext cx="10229850" cy="5267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15272F-22A9-4B75-9B4A-7C88E21BA1FE}"/>
              </a:ext>
            </a:extLst>
          </p:cNvPr>
          <p:cNvSpPr txBox="1"/>
          <p:nvPr/>
        </p:nvSpPr>
        <p:spPr>
          <a:xfrm>
            <a:off x="3631096" y="463826"/>
            <a:ext cx="510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Arial Black" panose="020B0A04020102020204" pitchFamily="34" charset="0"/>
              </a:rPr>
              <a:t>BANCOS DE MEMORIA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0D7E7B-C35F-4211-B17E-B961153AAEB1}"/>
              </a:ext>
            </a:extLst>
          </p:cNvPr>
          <p:cNvSpPr txBox="1"/>
          <p:nvPr/>
        </p:nvSpPr>
        <p:spPr>
          <a:xfrm>
            <a:off x="3074505" y="3760511"/>
            <a:ext cx="71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CPU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B16271-7CE2-4911-ABBE-F0A16918F34B}"/>
              </a:ext>
            </a:extLst>
          </p:cNvPr>
          <p:cNvSpPr txBox="1"/>
          <p:nvPr/>
        </p:nvSpPr>
        <p:spPr>
          <a:xfrm>
            <a:off x="5592417" y="425394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759C0B-10F5-4559-88C1-3D36712A4524}"/>
              </a:ext>
            </a:extLst>
          </p:cNvPr>
          <p:cNvSpPr txBox="1"/>
          <p:nvPr/>
        </p:nvSpPr>
        <p:spPr>
          <a:xfrm>
            <a:off x="8905875" y="4227876"/>
            <a:ext cx="7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ROM</a:t>
            </a:r>
          </a:p>
        </p:txBody>
      </p:sp>
    </p:spTree>
    <p:extLst>
      <p:ext uri="{BB962C8B-B14F-4D97-AF65-F5344CB8AC3E}">
        <p14:creationId xmlns:p14="http://schemas.microsoft.com/office/powerpoint/2010/main" val="3986127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951</Words>
  <Application>Microsoft Office PowerPoint</Application>
  <PresentationFormat>Panorámica</PresentationFormat>
  <Paragraphs>140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Tema de Office</vt:lpstr>
      <vt:lpstr>WordPro.Document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Bagui</dc:creator>
  <cp:lastModifiedBy>Osvaldo</cp:lastModifiedBy>
  <cp:revision>35</cp:revision>
  <dcterms:created xsi:type="dcterms:W3CDTF">2018-03-20T16:59:52Z</dcterms:created>
  <dcterms:modified xsi:type="dcterms:W3CDTF">2022-04-05T18:10:24Z</dcterms:modified>
</cp:coreProperties>
</file>